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3"/>
    <p:sldMasterId id="2147483671" r:id="rId4"/>
  </p:sldMasterIdLst>
  <p:notesMasterIdLst>
    <p:notesMasterId r:id="rId17"/>
  </p:notesMasterIdLst>
  <p:handoutMasterIdLst>
    <p:handoutMasterId r:id="rId80"/>
  </p:handoutMasterIdLst>
  <p:sldIdLst>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01" r:id="rId49"/>
    <p:sldId id="502" r:id="rId50"/>
    <p:sldId id="50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520" r:id="rId68"/>
    <p:sldId id="521" r:id="rId69"/>
    <p:sldId id="522" r:id="rId70"/>
    <p:sldId id="523" r:id="rId71"/>
    <p:sldId id="524" r:id="rId72"/>
    <p:sldId id="525" r:id="rId73"/>
    <p:sldId id="526" r:id="rId74"/>
    <p:sldId id="527" r:id="rId75"/>
    <p:sldId id="536" r:id="rId76"/>
    <p:sldId id="534" r:id="rId77"/>
    <p:sldId id="535" r:id="rId78"/>
    <p:sldId id="529" r:id="rId79"/>
  </p:sldIdLst>
  <p:sldSz cx="9144000" cy="6858000" type="screen4x3"/>
  <p:notesSz cx="7099300" cy="10234295"/>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7FB"/>
    <a:srgbClr val="45B0C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21"/>
        <p:guide pos="287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4" Type="http://schemas.openxmlformats.org/officeDocument/2006/relationships/commentAuthors" Target="commentAuthors.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notesMaster" Target="notesMasters/notes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sz="2000" dirty="0" smtClean="0"/>
              <a:t>，用物理上的相邻关系来表示（用物理上的连续性刻画逻辑上的相继性）</a:t>
            </a:r>
            <a:endParaRPr lang="en-US" altLang="zh-CN" sz="2000" dirty="0" smtClean="0"/>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2000" dirty="0" smtClean="0"/>
              <a:t>，也就是可以随机存取表中的任意元素，其存储位置是简单直观的。</a:t>
            </a:r>
            <a:endParaRPr lang="zh-CN" altLang="en-US" sz="2000" dirty="0" smtClean="0"/>
          </a:p>
          <a:p>
            <a:pPr marL="0" marR="0" lvl="1" indent="0" algn="l" defTabSz="914400" rtl="0" eaLnBrk="1" fontAlgn="auto" latinLnBrk="0" hangingPunct="1">
              <a:lnSpc>
                <a:spcPct val="100000"/>
              </a:lnSpc>
              <a:spcBef>
                <a:spcPts val="0"/>
              </a:spcBef>
              <a:spcAft>
                <a:spcPts val="0"/>
              </a:spcAft>
              <a:buClrTx/>
              <a:buSzTx/>
              <a:buFontTx/>
              <a:buNone/>
              <a:defRPr/>
            </a:pP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单向循环链表</a:t>
            </a:r>
            <a:r>
              <a:rPr lang="zh-CN" altLang="en-US" dirty="0" smtClean="0"/>
              <a:t>记录尾指针</a:t>
            </a:r>
            <a:r>
              <a:rPr lang="en-US" altLang="zh-CN" dirty="0" smtClean="0"/>
              <a:t>rear</a:t>
            </a:r>
            <a:r>
              <a:rPr lang="zh-CN" altLang="en-US" dirty="0" smtClean="0"/>
              <a:t>更容易访问头尾。</a:t>
            </a:r>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O(m*n)</a:t>
            </a:r>
            <a:endParaRPr lang="en-US" altLang="zh-CN"/>
          </a:p>
        </p:txBody>
      </p:sp>
      <p:sp>
        <p:nvSpPr>
          <p:cNvPr id="4" name="灯片编号占位符 3"/>
          <p:cNvSpPr>
            <a:spLocks noGrp="1"/>
          </p:cNvSpPr>
          <p:nvPr>
            <p:ph type="sldNum" sz="quarter" idx="5"/>
          </p:nvPr>
        </p:nvSpPr>
        <p:spPr/>
        <p:txBody>
          <a:bodyPr/>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链表的性能表现虽然不如顺序表，但是在一些实际应用中的一些功能实现链表更有效，例如多表合并等</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//chain</a:t>
            </a:r>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平均插入和删除性能测量代码</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#include &lt;</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windows.h</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&gt;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#include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linearList.h</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#include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arrayList.h</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#include &lt;</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stdlib.h</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&gt;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#include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chain.h</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using namespace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std</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int</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main()</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 test constructor</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linearList</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&lt;double&gt; *x = new chain&lt;double&gt;;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LARGE_INTEGER t1, t2,t3,t4,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tc</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QueryPerformanceFrequency</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(&amp;</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tc</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QueryPerformanceCounter</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(&amp;t1);</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nn-NO"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for (int i = 0; i &lt; 50000; i++)</a:t>
            </a:r>
            <a:endParaRPr lang="nn-NO"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if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int</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j = rand() %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else</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int</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j = 0;</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QueryPerformanceCounter</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(&amp;t2);</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fr-FR"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cout &lt;&lt; " randtime50000:" &lt;&lt; (t2.QuadPart - t1.QuadPart)*1.0 / tc.QuadPart &lt;&lt; endl;</a:t>
            </a:r>
            <a:endParaRPr lang="fr-FR"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QueryPerformanceCounter</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(&amp;t3);</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nn-NO"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for (int i=0; i &lt; 50000; i++)</a:t>
            </a:r>
            <a:endParaRPr lang="nn-NO"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if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x-&gt;insert(rand() %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else</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x-&gt;insert(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QueryPerformanceCounter</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(&amp;t4);</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fr-FR"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cout &lt;&lt; " time50000:" &lt;&lt; (t4.QuadPart - t3.QuadPart - (t2.QuadPart - t1.QuadPart))*1.0 / tc.QuadPart &lt;&lt; endl;</a:t>
            </a:r>
            <a:endParaRPr lang="fr-FR"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QueryPerformanceCounter</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(&amp;t3);</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nn-NO"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for (int i = 50000-1; i &gt;= 0; i--)</a:t>
            </a:r>
            <a:endParaRPr lang="nn-NO"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if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平均</a:t>
            </a:r>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x-&gt;erase(rand() %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else</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x-&gt;erase(0);</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最好</a:t>
            </a:r>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x-&gt;erase(</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i</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x-&gt;erase(0);//</a:t>
            </a:r>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最差*</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QueryPerformanceCounter</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(&amp;t4);</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fr-FR"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cout &lt;&lt; " time50000:" &lt;&lt; (t4.QuadPart - t3.QuadPart - (t2.QuadPart - t1.QuadPart))*1.0 / tc.QuadPart &lt;&lt; endl;</a:t>
            </a:r>
            <a:endParaRPr lang="fr-FR"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cout</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&lt;&lt; x-&gt;size()&lt;&lt;</a:t>
            </a:r>
            <a:r>
              <a:rPr lang="en-US" altLang="zh-CN" sz="1200" kern="1200" dirty="0" err="1" smtClean="0">
                <a:solidFill>
                  <a:schemeClr val="tx1"/>
                </a:solidFill>
                <a:latin typeface="Microsoft YaHei UI" panose="020B0503020204020204" pitchFamily="34" charset="-122"/>
                <a:ea typeface="Microsoft YaHei UI" panose="020B0503020204020204" pitchFamily="34" charset="-122"/>
                <a:cs typeface="+mn-cs"/>
              </a:rPr>
              <a:t>endl</a:t>
            </a:r>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system("pause");</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rPr>
              <a:t>   </a:t>
            </a:r>
            <a:endParaRPr lang="zh-CN" altLang="en-US"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   return 0;</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rPr>
              <a:t>}</a:t>
            </a:r>
            <a:endParaRPr lang="en-US" altLang="zh-CN" sz="1200" kern="1200" dirty="0" smtClean="0">
              <a:solidFill>
                <a:schemeClr val="tx1"/>
              </a:solidFill>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4"/>
            </p:custDataLst>
          </p:nvPr>
        </p:nvSpPr>
        <p:spPr>
          <a:xfrm>
            <a:off x="6061311" y="3186522"/>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5"/>
            </p:custDataLst>
          </p:nvPr>
        </p:nvCxnSpPr>
        <p:spPr>
          <a:xfrm>
            <a:off x="6024907" y="5184742"/>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7"/>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8"/>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9"/>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0"/>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任意多边形 15"/>
          <p:cNvSpPr/>
          <p:nvPr>
            <p:custDataLst>
              <p:tags r:id="rId11"/>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任意多边形 16"/>
          <p:cNvSpPr/>
          <p:nvPr>
            <p:custDataLst>
              <p:tags r:id="rId12"/>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custDataLst>
              <p:tags r:id="rId13"/>
            </p:custDataLst>
          </p:nvPr>
        </p:nvCxnSpPr>
        <p:spPr>
          <a:xfrm>
            <a:off x="233314" y="518474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252745" y="2658358"/>
            <a:ext cx="5526575" cy="1716988"/>
          </a:xfrm>
        </p:spPr>
        <p:txBody>
          <a:bodyPr anchor="b">
            <a:normAutofit/>
          </a:bodyPr>
          <a:lstStyle>
            <a:lvl1pPr algn="ctr">
              <a:defRPr sz="405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252745" y="4518222"/>
            <a:ext cx="5526575" cy="666521"/>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par>
                                <p:cTn id="15" presetID="22" presetClass="entr" presetSubtype="2"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1+#ppt_w/2"/>
                                          </p:val>
                                        </p:tav>
                                        <p:tav tm="100000">
                                          <p:val>
                                            <p:strVal val="#ppt_x"/>
                                          </p:val>
                                        </p:tav>
                                      </p:tavLst>
                                    </p:anim>
                                    <p:anim calcmode="lin" valueType="num">
                                      <p:cBhvr additive="base">
                                        <p:cTn id="41" dur="500" fill="hold"/>
                                        <p:tgtEl>
                                          <p:spTgt spid="1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17"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628651" y="465139"/>
            <a:ext cx="7886700" cy="5699125"/>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7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0" y="1467487"/>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1143000" y="3086099"/>
            <a:ext cx="6858000" cy="1104902"/>
          </a:xfrm>
        </p:spPr>
        <p:txBody>
          <a:bodyPr anchor="ctr">
            <a:normAutofit/>
          </a:bodyPr>
          <a:lstStyle>
            <a:lvl1pPr algn="ctr">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4292600"/>
            <a:ext cx="6858000" cy="965199"/>
          </a:xfrm>
        </p:spPr>
        <p:txBody>
          <a:bodyPr>
            <a:normAutofit/>
          </a:bodyPr>
          <a:lstStyle>
            <a:lvl1pPr marL="0" indent="0" algn="ctr">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2F7FB"/>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485776" y="1947672"/>
            <a:ext cx="8172449" cy="296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normAutofit/>
          </a:bodyPr>
          <a:lstStyle/>
          <a:p>
            <a:pPr algn="ctr"/>
            <a:endParaRPr lang="zh-CN" altLang="en-US" sz="1350"/>
          </a:p>
        </p:txBody>
      </p:sp>
      <p:sp>
        <p:nvSpPr>
          <p:cNvPr id="9" name="矩形 8"/>
          <p:cNvSpPr/>
          <p:nvPr/>
        </p:nvSpPr>
        <p:spPr>
          <a:xfrm>
            <a:off x="623889" y="1673353"/>
            <a:ext cx="7886700" cy="155447"/>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623889" y="5029199"/>
            <a:ext cx="7896224" cy="154800"/>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3314159" y="2286920"/>
            <a:ext cx="5196430" cy="1325564"/>
          </a:xfrm>
        </p:spPr>
        <p:txBody>
          <a:bodyPr anchor="b">
            <a:normAutofit/>
          </a:bodyPr>
          <a:lstStyle>
            <a:lvl1pPr algn="l">
              <a:defRPr sz="3600" b="1">
                <a:solidFill>
                  <a:srgbClr val="45B0C5"/>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314158" y="3663282"/>
            <a:ext cx="5205953" cy="989177"/>
          </a:xfrm>
        </p:spPr>
        <p:txBody>
          <a:bodyPr>
            <a:normAutofit/>
          </a:bodyPr>
          <a:lstStyle>
            <a:lvl1pPr marL="0" indent="0">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F2F7FB"/>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7" name="矩形 6"/>
          <p:cNvSpPr/>
          <p:nvPr/>
        </p:nvSpPr>
        <p:spPr>
          <a:xfrm>
            <a:off x="0" y="1466852"/>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2428874" y="1997612"/>
            <a:ext cx="4286251" cy="1614178"/>
          </a:xfrm>
        </p:spPr>
        <p:txBody>
          <a:bodyPr anchor="b">
            <a:noAutofit/>
          </a:bodyPr>
          <a:lstStyle>
            <a:lvl1pPr algn="ctr">
              <a:defRPr sz="6000" b="1">
                <a:solidFill>
                  <a:schemeClr val="bg1"/>
                </a:solidFill>
              </a:defRPr>
            </a:lvl1pPr>
          </a:lstStyle>
          <a:p>
            <a:r>
              <a:rPr lang="zh-CN" altLang="en-US" dirty="0"/>
              <a:t>编辑标题</a:t>
            </a:r>
            <a:endParaRPr lang="zh-CN" altLang="en-US" dirty="0"/>
          </a:p>
        </p:txBody>
      </p:sp>
      <p:sp>
        <p:nvSpPr>
          <p:cNvPr id="11" name="文本占位符 10"/>
          <p:cNvSpPr>
            <a:spLocks noGrp="1"/>
          </p:cNvSpPr>
          <p:nvPr>
            <p:ph type="body" sz="quarter" idx="13" hasCustomPrompt="1"/>
          </p:nvPr>
        </p:nvSpPr>
        <p:spPr>
          <a:xfrm>
            <a:off x="2428875" y="3790950"/>
            <a:ext cx="4286250" cy="1200150"/>
          </a:xfrm>
        </p:spPr>
        <p:txBody>
          <a:bodyPr>
            <a:normAutofit/>
          </a:bodyPr>
          <a:lstStyle>
            <a:lvl1pPr marL="0" indent="0" algn="ctr">
              <a:buNone/>
              <a:defRPr sz="2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7" name="直接连接符 6"/>
          <p:cNvCxnSpPr/>
          <p:nvPr/>
        </p:nvCxnSpPr>
        <p:spPr>
          <a:xfrm flipV="1">
            <a:off x="7620" y="133032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7" name="直接连接符 6"/>
          <p:cNvCxnSpPr/>
          <p:nvPr/>
        </p:nvCxnSpPr>
        <p:spPr>
          <a:xfrm flipV="1">
            <a:off x="7620" y="133032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p:custDataLst>
              <p:tags r:id="rId2"/>
            </p:custDataLst>
          </p:nvPr>
        </p:nvSpPr>
        <p:spPr>
          <a:xfrm>
            <a:off x="5175316" y="0"/>
            <a:ext cx="3968684"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custDataLst>
              <p:tags r:id="rId3"/>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flipH="1">
            <a:off x="5107626" y="-246669"/>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flipH="1">
            <a:off x="7590410" y="5516253"/>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6456811" y="206583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7"/>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p:custDataLst>
              <p:tags r:id="rId8"/>
            </p:custDataLst>
          </p:nvPr>
        </p:nvCxnSpPr>
        <p:spPr>
          <a:xfrm>
            <a:off x="6456811" y="3045781"/>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9"/>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0"/>
            </p:custDataLst>
          </p:nvPr>
        </p:nvCxnSpPr>
        <p:spPr>
          <a:xfrm>
            <a:off x="6456811" y="4001249"/>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1"/>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nvPr>
        </p:nvSpPr>
        <p:spPr>
          <a:xfrm>
            <a:off x="2162175" y="2527300"/>
            <a:ext cx="2809875" cy="917030"/>
          </a:xfrm>
        </p:spPr>
        <p:txBody>
          <a:bodyPr anchor="b">
            <a:normAutofit/>
          </a:bodyPr>
          <a:lstStyle>
            <a:lvl1pPr>
              <a:defRPr sz="3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162175" y="3471319"/>
            <a:ext cx="2809875" cy="568030"/>
          </a:xfrm>
        </p:spPr>
        <p:txBody>
          <a:bodyPr>
            <a:noAutofit/>
          </a:bodyPr>
          <a:lstStyle>
            <a:lvl1pPr marL="0" indent="0">
              <a:buNone/>
              <a:defRPr sz="1800">
                <a:solidFill>
                  <a:srgbClr val="1F4E7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0" name="椭圆 19"/>
          <p:cNvSpPr/>
          <p:nvPr>
            <p:custDataLst>
              <p:tags r:id="rId12"/>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custDataLst>
              <p:tags r:id="rId13"/>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custDataLst>
              <p:tags r:id="rId14"/>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椭圆 27"/>
          <p:cNvSpPr/>
          <p:nvPr>
            <p:custDataLst>
              <p:tags r:id="rId15"/>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custDataLst>
              <p:tags r:id="rId16"/>
            </p:custDataLst>
          </p:nvPr>
        </p:nvSpPr>
        <p:spPr>
          <a:xfrm>
            <a:off x="980542" y="2846059"/>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3" presetClass="entr" presetSubtype="16" fill="hold" grpId="1"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2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3" presetClass="entr" presetSubtype="16"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ldLvl="0" animBg="1"/>
      <p:bldP spid="13" grpId="0" bldLvl="0" animBg="1"/>
      <p:bldP spid="15" grpId="0" bldLvl="0" animBg="1"/>
      <p:bldP spid="17" grpId="0" bldLvl="0" animBg="1"/>
      <p:bldP spid="20" grpId="0" animBg="1"/>
      <p:bldP spid="20" grpId="1" bldLvl="0" animBg="1"/>
      <p:bldP spid="24" grpId="0" bldLvl="0" animBg="1"/>
      <p:bldP spid="26" grpId="0" bldLvl="0" animBg="1"/>
      <p:bldP spid="28" grpId="0" bldLvl="0" animBg="1"/>
      <p:bldP spid="2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291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8" name="直接连接符 7"/>
          <p:cNvCxnSpPr/>
          <p:nvPr userDrawn="1"/>
        </p:nvCxnSpPr>
        <p:spPr>
          <a:xfrm flipV="1">
            <a:off x="7620" y="133032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740432"/>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2" y="2616200"/>
            <a:ext cx="3868340"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4629150" y="1740432"/>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616200"/>
            <a:ext cx="3887391"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10" name="直接连接符 9"/>
          <p:cNvCxnSpPr/>
          <p:nvPr userDrawn="1"/>
        </p:nvCxnSpPr>
        <p:spPr>
          <a:xfrm flipV="1">
            <a:off x="7620" y="140144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7"/>
          <p:cNvSpPr/>
          <p:nvPr>
            <p:custDataLst>
              <p:tags r:id="rId4"/>
            </p:custDataLst>
          </p:nvPr>
        </p:nvSpPr>
        <p:spPr>
          <a:xfrm>
            <a:off x="6046706" y="3185887"/>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5"/>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9"/>
          <p:cNvSpPr/>
          <p:nvPr>
            <p:custDataLst>
              <p:tags r:id="rId6"/>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任意多边形 10"/>
          <p:cNvSpPr/>
          <p:nvPr>
            <p:custDataLst>
              <p:tags r:id="rId7"/>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8"/>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9"/>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10"/>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1"/>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2"/>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265163" y="4518222"/>
            <a:ext cx="2562448" cy="666521"/>
          </a:xfrm>
        </p:spPr>
        <p:txBody>
          <a:bodyPr anchor="ct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260385" y="2639504"/>
            <a:ext cx="5531207" cy="1744085"/>
          </a:xfrm>
        </p:spPr>
        <p:txBody>
          <a:bodyPr>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2856989" y="4518222"/>
            <a:ext cx="2934603" cy="666521"/>
          </a:xfrm>
        </p:spPr>
        <p:txBody>
          <a:bodyPr anchor="ctr">
            <a:normAutofit/>
          </a:bodyPr>
          <a:lstStyle>
            <a:lvl1pPr marL="0" indent="0">
              <a:buNone/>
              <a:defRPr sz="1800"/>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7" presetClass="entr" presetSubtype="1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strVal val="#ppt_h"/>
                                          </p:val>
                                        </p:tav>
                                        <p:tav tm="100000">
                                          <p:val>
                                            <p:strVal val="#ppt_h"/>
                                          </p:val>
                                        </p:tav>
                                      </p:tavLst>
                                    </p:anim>
                                  </p:childTnLst>
                                </p:cTn>
                              </p:par>
                              <p:par>
                                <p:cTn id="51" presetID="17" presetClass="entr" presetSubtype="1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smtClean="0"/>
              <a:t>单击此处编辑标题</a:t>
            </a:r>
            <a:endParaRPr lang="zh-CN" altLang="en-US"/>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图片</a:t>
            </a:r>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37450" y="365125"/>
            <a:ext cx="977900" cy="581183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680085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98954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490133"/>
            <a:ext cx="78867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28650" y="365126"/>
            <a:ext cx="7886700" cy="98954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4"/>
            </p:custDataLst>
          </p:nvPr>
        </p:nvSpPr>
        <p:spPr>
          <a:xfrm>
            <a:off x="628650" y="1490133"/>
            <a:ext cx="78867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
        <p:nvSpPr>
          <p:cNvPr id="7"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6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tags" Target="../tags/tag69.xml"/><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image" Target="../media/image2.GIF"/></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hemeOverride" Target="../theme/themeOverride1.xml"/><Relationship Id="rId1" Type="http://schemas.openxmlformats.org/officeDocument/2006/relationships/tags" Target="../tags/tag7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tags" Target="../tags/tag78.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80.xml"/><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4.xml"/><Relationship Id="rId3" Type="http://schemas.openxmlformats.org/officeDocument/2006/relationships/tags" Target="../tags/tag84.xml"/><Relationship Id="rId2" Type="http://schemas.openxmlformats.org/officeDocument/2006/relationships/image" Target="../media/image12.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5.xml"/><Relationship Id="rId2" Type="http://schemas.openxmlformats.org/officeDocument/2006/relationships/image" Target="../media/image14.png"/><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7.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GI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hemeOverride" Target="../theme/themeOverride2.xml"/><Relationship Id="rId1" Type="http://schemas.openxmlformats.org/officeDocument/2006/relationships/tags" Target="../tags/tag109.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71.xml.rels><?xml version="1.0" encoding="UTF-8" standalone="yes"?>
<Relationships xmlns="http://schemas.openxmlformats.org/package/2006/relationships"><Relationship Id="rId7" Type="http://schemas.openxmlformats.org/officeDocument/2006/relationships/slideLayout" Target="../slideLayouts/slideLayout22.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72.xml.rels><?xml version="1.0" encoding="UTF-8" standalone="yes"?>
<Relationships xmlns="http://schemas.openxmlformats.org/package/2006/relationships"><Relationship Id="rId7" Type="http://schemas.openxmlformats.org/officeDocument/2006/relationships/slideLayout" Target="../slideLayouts/slideLayout22.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22.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image" Target="../media/image2.GIF"/><Relationship Id="rId1" Type="http://schemas.openxmlformats.org/officeDocument/2006/relationships/tags" Target="../tags/tag6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pPr>
              <a:spcAft>
                <a:spcPts val="0"/>
              </a:spcAft>
            </a:pPr>
            <a:r>
              <a:rPr lang="zh-CN" altLang="en-US" sz="6600" spc="-300" dirty="0">
                <a:latin typeface="微软雅黑" panose="020B0503020204020204" pitchFamily="34" charset="-122"/>
                <a:ea typeface="微软雅黑" panose="020B0503020204020204" pitchFamily="34" charset="-122"/>
              </a:rPr>
              <a:t>第一章 </a:t>
            </a:r>
            <a:r>
              <a:rPr lang="zh-CN" altLang="en-US" sz="6600" spc="300" dirty="0">
                <a:latin typeface="微软雅黑" panose="020B0503020204020204" pitchFamily="34" charset="-122"/>
                <a:ea typeface="微软雅黑" panose="020B0503020204020204" pitchFamily="34" charset="-122"/>
              </a:rPr>
              <a:t>线性表</a:t>
            </a:r>
            <a:endParaRPr lang="zh-CN" altLang="en-US" sz="6600" spc="300" dirty="0">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spcAft>
                <a:spcPts val="0"/>
              </a:spcAft>
            </a:pPr>
            <a:r>
              <a:rPr lang="en-US" altLang="zh-CN" sz="3200" dirty="0"/>
              <a:t>Linear list(ordered list)</a:t>
            </a:r>
            <a:endParaRPr lang="zh-CN" altLang="en-US" sz="32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a:bodyPr>
          <a:lstStyle/>
          <a:p>
            <a:pPr>
              <a:spcAft>
                <a:spcPts val="0"/>
              </a:spcAft>
            </a:pPr>
            <a:r>
              <a:rPr lang="zh-CN" altLang="en-US" dirty="0" smtClean="0"/>
              <a:t>线性表</a:t>
            </a:r>
            <a:r>
              <a:rPr lang="en-US" altLang="zh-CN" dirty="0" smtClean="0"/>
              <a:t>ADT</a:t>
            </a:r>
            <a:r>
              <a:rPr lang="zh-CN" altLang="en-US" dirty="0">
                <a:sym typeface="+mn-ea"/>
              </a:rPr>
              <a:t>（</a:t>
            </a:r>
            <a:r>
              <a:rPr lang="en-US" altLang="zh-CN" dirty="0">
                <a:sym typeface="+mn-ea"/>
              </a:rPr>
              <a:t>D</a:t>
            </a:r>
            <a:r>
              <a:rPr lang="zh-CN" altLang="en-US" dirty="0">
                <a:sym typeface="+mn-ea"/>
              </a:rPr>
              <a:t>，</a:t>
            </a:r>
            <a:r>
              <a:rPr lang="en-US" altLang="zh-CN" dirty="0">
                <a:sym typeface="+mn-ea"/>
              </a:rPr>
              <a:t>S</a:t>
            </a:r>
            <a:r>
              <a:rPr lang="zh-CN" altLang="en-US" dirty="0">
                <a:sym typeface="+mn-ea"/>
              </a:rPr>
              <a:t>，</a:t>
            </a:r>
            <a:r>
              <a:rPr lang="en-US" altLang="zh-CN" dirty="0">
                <a:sym typeface="+mn-ea"/>
              </a:rPr>
              <a:t>P</a:t>
            </a:r>
            <a:r>
              <a:rPr lang="zh-CN" altLang="en-US" dirty="0">
                <a:sym typeface="+mn-ea"/>
              </a:rPr>
              <a:t>）</a:t>
            </a:r>
            <a:endParaRPr lang="zh-CN" altLang="en-US" dirty="0" smtClean="0"/>
          </a:p>
        </p:txBody>
      </p:sp>
      <p:sp>
        <p:nvSpPr>
          <p:cNvPr id="2867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E33BCFBE-1D82-4116-8628-9D0E329D6C19}" type="slidenum">
              <a:rPr lang="en-US" altLang="en-US">
                <a:solidFill>
                  <a:srgbClr val="4B4B4B"/>
                </a:solidFill>
              </a:rPr>
            </a:fld>
            <a:endParaRPr lang="en-US" altLang="en-US">
              <a:solidFill>
                <a:srgbClr val="4B4B4B"/>
              </a:solidFill>
            </a:endParaRPr>
          </a:p>
        </p:txBody>
      </p:sp>
      <p:sp>
        <p:nvSpPr>
          <p:cNvPr id="5" name="Rectangle 3"/>
          <p:cNvSpPr txBox="1">
            <a:spLocks noChangeArrowheads="1"/>
          </p:cNvSpPr>
          <p:nvPr/>
        </p:nvSpPr>
        <p:spPr bwMode="auto">
          <a:xfrm>
            <a:off x="344872" y="1446267"/>
            <a:ext cx="8170478" cy="5486400"/>
          </a:xfrm>
          <a:prstGeom prst="rect">
            <a:avLst/>
          </a:prstGeom>
          <a:noFill/>
          <a:ln w="9525">
            <a:noFill/>
            <a:miter lim="800000"/>
          </a:ln>
        </p:spPr>
        <p:txBody>
          <a:bodyPr lIns="0" tIns="0" rIns="182880" bIns="0"/>
          <a:lstStyle/>
          <a:p>
            <a:pPr marL="228600" indent="-228600">
              <a:lnSpc>
                <a:spcPct val="90000"/>
              </a:lnSpc>
              <a:spcBef>
                <a:spcPct val="10000"/>
              </a:spcBef>
              <a:spcAft>
                <a:spcPts val="0"/>
              </a:spcAft>
              <a:buClr>
                <a:schemeClr val="tx2"/>
              </a:buClr>
              <a:defRPr/>
            </a:pPr>
            <a:r>
              <a:rPr lang="zh-CN" altLang="en-US" sz="2400" kern="0" dirty="0">
                <a:solidFill>
                  <a:srgbClr val="FF0000"/>
                </a:solidFill>
                <a:latin typeface="黑体" panose="02010609060101010101" charset="-122"/>
                <a:ea typeface="黑体" panose="02010609060101010101" charset="-122"/>
              </a:rPr>
              <a:t>抽象数据类型</a:t>
            </a:r>
            <a:r>
              <a:rPr lang="en-US" altLang="zh-CN" sz="2400" kern="0" dirty="0" err="1">
                <a:solidFill>
                  <a:srgbClr val="FF0000"/>
                </a:solidFill>
                <a:latin typeface="黑体" panose="02010609060101010101" charset="-122"/>
                <a:ea typeface="黑体" panose="02010609060101010101" charset="-122"/>
              </a:rPr>
              <a:t>LinearList</a:t>
            </a:r>
            <a:r>
              <a:rPr lang="en-US" altLang="zh-CN" sz="2400" kern="0" dirty="0">
                <a:solidFill>
                  <a:srgbClr val="FF0000"/>
                </a:solidFill>
                <a:latin typeface="黑体" panose="02010609060101010101" charset="-122"/>
                <a:ea typeface="黑体" panose="02010609060101010101" charset="-122"/>
              </a:rPr>
              <a:t> </a:t>
            </a:r>
            <a:r>
              <a:rPr lang="en-US" altLang="zh-CN" sz="2400" kern="0" dirty="0">
                <a:latin typeface="黑体" panose="02010609060101010101" charset="-122"/>
                <a:ea typeface="黑体" panose="02010609060101010101" charset="-122"/>
              </a:rPr>
              <a:t>{</a:t>
            </a:r>
            <a:endParaRPr lang="en-US" altLang="zh-CN" sz="24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400" kern="0" dirty="0">
                <a:latin typeface="黑体" panose="02010609060101010101" charset="-122"/>
                <a:ea typeface="黑体" panose="02010609060101010101" charset="-122"/>
              </a:rPr>
              <a:t>实例</a:t>
            </a:r>
            <a:r>
              <a:rPr lang="en-US" altLang="zh-CN" sz="2400" kern="0" dirty="0">
                <a:latin typeface="黑体" panose="02010609060101010101" charset="-122"/>
                <a:ea typeface="黑体" panose="02010609060101010101" charset="-122"/>
              </a:rPr>
              <a:t>(</a:t>
            </a:r>
            <a:r>
              <a:rPr lang="zh-CN" altLang="en-US" sz="2400" kern="0" dirty="0">
                <a:latin typeface="黑体" panose="02010609060101010101" charset="-122"/>
                <a:ea typeface="黑体" panose="02010609060101010101" charset="-122"/>
              </a:rPr>
              <a:t>数据</a:t>
            </a:r>
            <a:r>
              <a:rPr lang="en-US" altLang="zh-CN" sz="2400" kern="0" dirty="0">
                <a:latin typeface="黑体" panose="02010609060101010101" charset="-122"/>
                <a:ea typeface="黑体" panose="02010609060101010101" charset="-122"/>
              </a:rPr>
              <a:t>[D]</a:t>
            </a:r>
            <a:r>
              <a:rPr lang="zh-CN" altLang="en-US" sz="2400" kern="0" dirty="0">
                <a:latin typeface="黑体" panose="02010609060101010101" charset="-122"/>
                <a:ea typeface="黑体" panose="02010609060101010101" charset="-122"/>
              </a:rPr>
              <a:t>和关系</a:t>
            </a:r>
            <a:r>
              <a:rPr lang="en-US" altLang="zh-CN" sz="2400" kern="0" dirty="0">
                <a:latin typeface="黑体" panose="02010609060101010101" charset="-122"/>
                <a:ea typeface="黑体" panose="02010609060101010101" charset="-122"/>
              </a:rPr>
              <a:t>[S])</a:t>
            </a:r>
            <a:endParaRPr lang="zh-CN" altLang="en-US" sz="24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000" kern="0" dirty="0">
                <a:latin typeface="黑体" panose="02010609060101010101" charset="-122"/>
                <a:ea typeface="黑体" panose="02010609060101010101" charset="-122"/>
              </a:rPr>
              <a:t>	</a:t>
            </a:r>
            <a:r>
              <a:rPr lang="en-US" altLang="zh-CN" sz="2000" kern="0" dirty="0">
                <a:latin typeface="黑体" panose="02010609060101010101" charset="-122"/>
                <a:ea typeface="黑体" panose="02010609060101010101" charset="-122"/>
              </a:rPr>
              <a:t>0</a:t>
            </a:r>
            <a:r>
              <a:rPr lang="zh-CN" altLang="en-US" sz="2000" kern="0" dirty="0">
                <a:latin typeface="黑体" panose="02010609060101010101" charset="-122"/>
                <a:ea typeface="黑体" panose="02010609060101010101" charset="-122"/>
              </a:rPr>
              <a:t>或多个元素的</a:t>
            </a:r>
            <a:r>
              <a:rPr lang="zh-CN" altLang="en-US" sz="2000" kern="0" dirty="0">
                <a:solidFill>
                  <a:srgbClr val="FF0000"/>
                </a:solidFill>
                <a:latin typeface="黑体" panose="02010609060101010101" charset="-122"/>
                <a:ea typeface="黑体" panose="02010609060101010101" charset="-122"/>
              </a:rPr>
              <a:t>有序</a:t>
            </a:r>
            <a:r>
              <a:rPr lang="zh-CN" altLang="en-US" sz="2000" kern="0" dirty="0">
                <a:latin typeface="黑体" panose="02010609060101010101" charset="-122"/>
                <a:ea typeface="黑体" panose="02010609060101010101" charset="-122"/>
              </a:rPr>
              <a:t>集合</a:t>
            </a:r>
            <a:endParaRPr lang="zh-CN" altLang="en-US"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400" kern="0" dirty="0">
                <a:latin typeface="黑体" panose="02010609060101010101" charset="-122"/>
                <a:ea typeface="黑体" panose="02010609060101010101" charset="-122"/>
              </a:rPr>
              <a:t>操作</a:t>
            </a:r>
            <a:endParaRPr lang="zh-CN" altLang="en-US" sz="24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000" kern="0" dirty="0">
                <a:latin typeface="黑体" panose="02010609060101010101" charset="-122"/>
                <a:ea typeface="黑体" panose="02010609060101010101" charset="-122"/>
              </a:rPr>
              <a:t>	</a:t>
            </a:r>
            <a:r>
              <a:rPr lang="en-US" altLang="zh-CN" sz="2000" kern="0" dirty="0">
                <a:latin typeface="黑体" panose="02010609060101010101" charset="-122"/>
                <a:ea typeface="黑体" panose="02010609060101010101" charset="-122"/>
              </a:rPr>
              <a:t>create()</a:t>
            </a:r>
            <a:r>
              <a:rPr lang="zh-CN" altLang="en-US" sz="2000" kern="0" dirty="0">
                <a:latin typeface="黑体" panose="02010609060101010101" charset="-122"/>
                <a:ea typeface="黑体" panose="02010609060101010101" charset="-122"/>
              </a:rPr>
              <a:t>：   创建一个空线性表</a:t>
            </a:r>
            <a:endParaRPr lang="zh-CN" altLang="en-US"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000" kern="0" dirty="0">
                <a:latin typeface="黑体" panose="02010609060101010101" charset="-122"/>
                <a:ea typeface="黑体" panose="02010609060101010101" charset="-122"/>
              </a:rPr>
              <a:t>	</a:t>
            </a:r>
            <a:r>
              <a:rPr lang="en-US" altLang="zh-CN" sz="2000" kern="0" dirty="0">
                <a:latin typeface="黑体" panose="02010609060101010101" charset="-122"/>
                <a:ea typeface="黑体" panose="02010609060101010101" charset="-122"/>
              </a:rPr>
              <a:t>destroy()</a:t>
            </a:r>
            <a:r>
              <a:rPr lang="zh-CN" altLang="en-US" sz="2000" kern="0" dirty="0">
                <a:latin typeface="黑体" panose="02010609060101010101" charset="-122"/>
                <a:ea typeface="黑体" panose="02010609060101010101" charset="-122"/>
              </a:rPr>
              <a:t>：  删除表</a:t>
            </a:r>
            <a:endParaRPr lang="zh-CN" altLang="en-US"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000" kern="0" dirty="0">
                <a:latin typeface="黑体" panose="02010609060101010101" charset="-122"/>
                <a:ea typeface="黑体" panose="02010609060101010101" charset="-122"/>
              </a:rPr>
              <a:t>	</a:t>
            </a:r>
            <a:r>
              <a:rPr lang="en-US" altLang="zh-CN" sz="2000" kern="0" dirty="0">
                <a:latin typeface="黑体" panose="02010609060101010101" charset="-122"/>
                <a:ea typeface="黑体" panose="02010609060101010101" charset="-122"/>
              </a:rPr>
              <a:t>empty()</a:t>
            </a:r>
            <a:r>
              <a:rPr lang="zh-CN" altLang="en-US" sz="2000" kern="0" dirty="0">
                <a:latin typeface="黑体" panose="02010609060101010101" charset="-122"/>
                <a:ea typeface="黑体" panose="02010609060101010101" charset="-122"/>
              </a:rPr>
              <a:t>：    如果表为空则返回</a:t>
            </a:r>
            <a:r>
              <a:rPr lang="en-US" altLang="zh-CN" sz="2000" kern="0" dirty="0">
                <a:latin typeface="黑体" panose="02010609060101010101" charset="-122"/>
                <a:ea typeface="黑体" panose="02010609060101010101" charset="-122"/>
              </a:rPr>
              <a:t>true</a:t>
            </a:r>
            <a:r>
              <a:rPr lang="zh-CN" altLang="en-US" sz="2000" kern="0" dirty="0">
                <a:latin typeface="黑体" panose="02010609060101010101" charset="-122"/>
                <a:ea typeface="黑体" panose="02010609060101010101" charset="-122"/>
              </a:rPr>
              <a:t>，否则返回</a:t>
            </a:r>
            <a:r>
              <a:rPr lang="en-US" altLang="zh-CN" sz="2000" kern="0" dirty="0">
                <a:latin typeface="黑体" panose="02010609060101010101" charset="-122"/>
                <a:ea typeface="黑体" panose="02010609060101010101" charset="-122"/>
              </a:rPr>
              <a:t>false</a:t>
            </a:r>
            <a:endParaRPr lang="en-US" altLang="zh-CN"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en-US" altLang="zh-CN" sz="2000" kern="0" dirty="0">
                <a:latin typeface="黑体" panose="02010609060101010101" charset="-122"/>
                <a:ea typeface="黑体" panose="02010609060101010101" charset="-122"/>
              </a:rPr>
              <a:t>	size()</a:t>
            </a:r>
            <a:r>
              <a:rPr lang="zh-CN" altLang="en-US" sz="2000" kern="0" dirty="0">
                <a:latin typeface="黑体" panose="02010609060101010101" charset="-122"/>
                <a:ea typeface="黑体" panose="02010609060101010101" charset="-122"/>
              </a:rPr>
              <a:t>：     返回表的大小</a:t>
            </a:r>
            <a:r>
              <a:rPr lang="en-US" altLang="zh-CN" sz="2000" kern="0" dirty="0">
                <a:latin typeface="黑体" panose="02010609060101010101" charset="-122"/>
                <a:ea typeface="黑体" panose="02010609060101010101" charset="-122"/>
              </a:rPr>
              <a:t>(</a:t>
            </a:r>
            <a:r>
              <a:rPr lang="zh-CN" altLang="en-US" sz="2000" kern="0" dirty="0">
                <a:latin typeface="黑体" panose="02010609060101010101" charset="-122"/>
                <a:ea typeface="黑体" panose="02010609060101010101" charset="-122"/>
              </a:rPr>
              <a:t>即表中元素个数</a:t>
            </a:r>
            <a:r>
              <a:rPr lang="en-US" altLang="zh-CN" sz="2000" kern="0" dirty="0">
                <a:latin typeface="黑体" panose="02010609060101010101" charset="-122"/>
                <a:ea typeface="黑体" panose="02010609060101010101" charset="-122"/>
              </a:rPr>
              <a:t>)</a:t>
            </a:r>
            <a:endParaRPr lang="en-US" altLang="zh-CN"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en-US" altLang="zh-CN" sz="2000" kern="0" dirty="0">
                <a:latin typeface="黑体" panose="02010609060101010101" charset="-122"/>
                <a:ea typeface="黑体" panose="02010609060101010101" charset="-122"/>
              </a:rPr>
              <a:t>  get(k)</a:t>
            </a:r>
            <a:r>
              <a:rPr lang="zh-CN" altLang="en-US" sz="2000" kern="0" dirty="0">
                <a:latin typeface="黑体" panose="02010609060101010101" charset="-122"/>
                <a:ea typeface="黑体" panose="02010609060101010101" charset="-122"/>
              </a:rPr>
              <a:t>：     返回索引为</a:t>
            </a:r>
            <a:r>
              <a:rPr lang="en-US" altLang="zh-CN" sz="2000" kern="0" dirty="0">
                <a:latin typeface="黑体" panose="02010609060101010101" charset="-122"/>
                <a:ea typeface="黑体" panose="02010609060101010101" charset="-122"/>
              </a:rPr>
              <a:t>k</a:t>
            </a:r>
            <a:r>
              <a:rPr lang="zh-CN" altLang="en-US" sz="2000" kern="0" dirty="0">
                <a:latin typeface="黑体" panose="02010609060101010101" charset="-122"/>
                <a:ea typeface="黑体" panose="02010609060101010101" charset="-122"/>
              </a:rPr>
              <a:t>的元素</a:t>
            </a:r>
            <a:endParaRPr lang="en-US" altLang="zh-CN"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en-US" altLang="zh-CN" sz="2000" kern="0" dirty="0">
                <a:latin typeface="黑体" panose="02010609060101010101" charset="-122"/>
                <a:ea typeface="黑体" panose="02010609060101010101" charset="-122"/>
              </a:rPr>
              <a:t>	</a:t>
            </a:r>
            <a:r>
              <a:rPr lang="en-US" altLang="zh-CN" sz="2000" kern="0" dirty="0" err="1">
                <a:solidFill>
                  <a:srgbClr val="FF0000"/>
                </a:solidFill>
                <a:latin typeface="黑体" panose="02010609060101010101" charset="-122"/>
                <a:ea typeface="黑体" panose="02010609060101010101" charset="-122"/>
              </a:rPr>
              <a:t>indexOf</a:t>
            </a:r>
            <a:r>
              <a:rPr lang="en-US" altLang="zh-CN" sz="2000" kern="0" dirty="0">
                <a:solidFill>
                  <a:srgbClr val="FF0000"/>
                </a:solidFill>
                <a:latin typeface="黑体" panose="02010609060101010101" charset="-122"/>
                <a:ea typeface="黑体" panose="02010609060101010101" charset="-122"/>
              </a:rPr>
              <a:t>(x)</a:t>
            </a:r>
            <a:r>
              <a:rPr lang="zh-CN" altLang="en-US" sz="2000" kern="0" dirty="0">
                <a:latin typeface="黑体" panose="02010609060101010101" charset="-122"/>
                <a:ea typeface="黑体" panose="02010609060101010101" charset="-122"/>
              </a:rPr>
              <a:t>： 返回元素</a:t>
            </a:r>
            <a:r>
              <a:rPr lang="en-US" altLang="zh-CN" sz="2000" kern="0" dirty="0">
                <a:latin typeface="黑体" panose="02010609060101010101" charset="-122"/>
                <a:ea typeface="黑体" panose="02010609060101010101" charset="-122"/>
              </a:rPr>
              <a:t>x</a:t>
            </a:r>
            <a:r>
              <a:rPr lang="zh-CN" altLang="en-US" sz="2000" kern="0" dirty="0">
                <a:latin typeface="黑体" panose="02010609060101010101" charset="-122"/>
                <a:ea typeface="黑体" panose="02010609060101010101" charset="-122"/>
              </a:rPr>
              <a:t>在表中的索引；如果</a:t>
            </a:r>
            <a:r>
              <a:rPr lang="en-US" altLang="zh-CN" sz="2000" kern="0" dirty="0">
                <a:latin typeface="黑体" panose="02010609060101010101" charset="-122"/>
                <a:ea typeface="黑体" panose="02010609060101010101" charset="-122"/>
              </a:rPr>
              <a:t>x</a:t>
            </a:r>
            <a:r>
              <a:rPr lang="zh-CN" altLang="en-US" sz="2000" kern="0" dirty="0">
                <a:latin typeface="黑体" panose="02010609060101010101" charset="-122"/>
                <a:ea typeface="黑体" panose="02010609060101010101" charset="-122"/>
              </a:rPr>
              <a:t>不在表中，返回</a:t>
            </a:r>
            <a:r>
              <a:rPr lang="en-US" altLang="zh-CN" sz="2000" kern="0" dirty="0">
                <a:latin typeface="黑体" panose="02010609060101010101" charset="-122"/>
                <a:ea typeface="黑体" panose="02010609060101010101" charset="-122"/>
              </a:rPr>
              <a:t>-1</a:t>
            </a:r>
            <a:endParaRPr lang="en-US" altLang="zh-CN"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en-US" altLang="zh-CN" sz="2000" kern="0" dirty="0">
                <a:latin typeface="黑体" panose="02010609060101010101" charset="-122"/>
                <a:ea typeface="黑体" panose="02010609060101010101" charset="-122"/>
              </a:rPr>
              <a:t>	</a:t>
            </a:r>
            <a:r>
              <a:rPr lang="en-US" altLang="zh-CN" sz="2000" kern="0" dirty="0">
                <a:solidFill>
                  <a:srgbClr val="FF0000"/>
                </a:solidFill>
                <a:latin typeface="黑体" panose="02010609060101010101" charset="-122"/>
                <a:ea typeface="黑体" panose="02010609060101010101" charset="-122"/>
              </a:rPr>
              <a:t>delete(k)</a:t>
            </a:r>
            <a:r>
              <a:rPr lang="zh-CN" altLang="en-US" sz="2000" kern="0" dirty="0">
                <a:latin typeface="黑体" panose="02010609060101010101" charset="-122"/>
                <a:ea typeface="黑体" panose="02010609060101010101" charset="-122"/>
              </a:rPr>
              <a:t>：  删除表中第</a:t>
            </a:r>
            <a:r>
              <a:rPr lang="en-US" altLang="zh-CN" sz="2000" kern="0" dirty="0">
                <a:latin typeface="黑体" panose="02010609060101010101" charset="-122"/>
                <a:ea typeface="黑体" panose="02010609060101010101" charset="-122"/>
              </a:rPr>
              <a:t>k</a:t>
            </a:r>
            <a:r>
              <a:rPr lang="zh-CN" altLang="en-US" sz="2000" kern="0" dirty="0">
                <a:latin typeface="黑体" panose="02010609060101010101" charset="-122"/>
                <a:ea typeface="黑体" panose="02010609060101010101" charset="-122"/>
              </a:rPr>
              <a:t>个元素，索引大于</a:t>
            </a:r>
            <a:r>
              <a:rPr lang="en-US" altLang="zh-CN" sz="2000" kern="0" dirty="0">
                <a:latin typeface="黑体" panose="02010609060101010101" charset="-122"/>
                <a:ea typeface="黑体" panose="02010609060101010101" charset="-122"/>
              </a:rPr>
              <a:t>k</a:t>
            </a:r>
            <a:r>
              <a:rPr lang="zh-CN" altLang="en-US" sz="2000" kern="0" dirty="0">
                <a:latin typeface="黑体" panose="02010609060101010101" charset="-122"/>
                <a:ea typeface="黑体" panose="02010609060101010101" charset="-122"/>
              </a:rPr>
              <a:t>的元素的索引</a:t>
            </a:r>
            <a:r>
              <a:rPr lang="en-US" altLang="zh-CN" sz="2000" kern="0" dirty="0">
                <a:latin typeface="黑体" panose="02010609060101010101" charset="-122"/>
                <a:ea typeface="黑体" panose="02010609060101010101" charset="-122"/>
              </a:rPr>
              <a:t>-1</a:t>
            </a:r>
            <a:endParaRPr lang="en-US" altLang="zh-CN"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000" kern="0" dirty="0">
                <a:latin typeface="黑体" panose="02010609060101010101" charset="-122"/>
                <a:ea typeface="黑体" panose="02010609060101010101" charset="-122"/>
              </a:rPr>
              <a:t>	</a:t>
            </a:r>
            <a:r>
              <a:rPr lang="en-US" altLang="zh-CN" sz="2000" kern="0" dirty="0">
                <a:solidFill>
                  <a:srgbClr val="FF0000"/>
                </a:solidFill>
                <a:latin typeface="黑体" panose="02010609060101010101" charset="-122"/>
                <a:ea typeface="黑体" panose="02010609060101010101" charset="-122"/>
              </a:rPr>
              <a:t>insert(</a:t>
            </a:r>
            <a:r>
              <a:rPr lang="en-US" altLang="zh-CN" sz="2000" kern="0" dirty="0" err="1">
                <a:solidFill>
                  <a:srgbClr val="FF0000"/>
                </a:solidFill>
                <a:latin typeface="黑体" panose="02010609060101010101" charset="-122"/>
                <a:ea typeface="黑体" panose="02010609060101010101" charset="-122"/>
              </a:rPr>
              <a:t>k,x</a:t>
            </a:r>
            <a:r>
              <a:rPr lang="en-US" altLang="zh-CN" sz="2000" kern="0" dirty="0">
                <a:solidFill>
                  <a:srgbClr val="FF0000"/>
                </a:solidFill>
                <a:latin typeface="黑体" panose="02010609060101010101" charset="-122"/>
                <a:ea typeface="黑体" panose="02010609060101010101" charset="-122"/>
              </a:rPr>
              <a:t>)</a:t>
            </a:r>
            <a:r>
              <a:rPr lang="zh-CN" altLang="en-US" sz="2000" kern="0" dirty="0">
                <a:latin typeface="黑体" panose="02010609060101010101" charset="-122"/>
                <a:ea typeface="黑体" panose="02010609060101010101" charset="-122"/>
              </a:rPr>
              <a:t>：在第</a:t>
            </a:r>
            <a:r>
              <a:rPr lang="en-US" altLang="zh-CN" sz="2000" kern="0" dirty="0">
                <a:latin typeface="黑体" panose="02010609060101010101" charset="-122"/>
                <a:ea typeface="黑体" panose="02010609060101010101" charset="-122"/>
              </a:rPr>
              <a:t>k</a:t>
            </a:r>
            <a:r>
              <a:rPr lang="zh-CN" altLang="en-US" sz="2000" kern="0" dirty="0">
                <a:latin typeface="黑体" panose="02010609060101010101" charset="-122"/>
                <a:ea typeface="黑体" panose="02010609060101010101" charset="-122"/>
              </a:rPr>
              <a:t>个元素之后插入</a:t>
            </a:r>
            <a:r>
              <a:rPr lang="en-US" altLang="zh-CN" sz="2000" kern="0" dirty="0">
                <a:latin typeface="黑体" panose="02010609060101010101" charset="-122"/>
                <a:ea typeface="黑体" panose="02010609060101010101" charset="-122"/>
              </a:rPr>
              <a:t>x</a:t>
            </a:r>
            <a:r>
              <a:rPr lang="zh-CN" altLang="en-US" sz="2000" kern="0" dirty="0">
                <a:latin typeface="黑体" panose="02010609060101010101" charset="-122"/>
                <a:ea typeface="黑体" panose="02010609060101010101" charset="-122"/>
              </a:rPr>
              <a:t>；索引大于</a:t>
            </a:r>
            <a:r>
              <a:rPr lang="en-US" altLang="zh-CN" sz="2000" kern="0" dirty="0">
                <a:latin typeface="黑体" panose="02010609060101010101" charset="-122"/>
                <a:ea typeface="黑体" panose="02010609060101010101" charset="-122"/>
              </a:rPr>
              <a:t>k</a:t>
            </a:r>
            <a:r>
              <a:rPr lang="zh-CN" altLang="en-US" sz="2000" kern="0" dirty="0">
                <a:latin typeface="黑体" panose="02010609060101010101" charset="-122"/>
                <a:ea typeface="黑体" panose="02010609060101010101" charset="-122"/>
              </a:rPr>
              <a:t>的元素索引</a:t>
            </a:r>
            <a:r>
              <a:rPr lang="en-US" altLang="zh-CN" sz="2000" kern="0" dirty="0">
                <a:latin typeface="黑体" panose="02010609060101010101" charset="-122"/>
                <a:ea typeface="黑体" panose="02010609060101010101" charset="-122"/>
              </a:rPr>
              <a:t>+1</a:t>
            </a:r>
            <a:endParaRPr lang="zh-CN" altLang="en-US"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zh-CN" altLang="en-US" sz="2000" kern="0" dirty="0">
                <a:latin typeface="黑体" panose="02010609060101010101" charset="-122"/>
                <a:ea typeface="黑体" panose="02010609060101010101" charset="-122"/>
              </a:rPr>
              <a:t>	</a:t>
            </a:r>
            <a:r>
              <a:rPr lang="en-US" altLang="zh-CN" sz="2000" kern="0" dirty="0">
                <a:latin typeface="黑体" panose="02010609060101010101" charset="-122"/>
                <a:ea typeface="黑体" panose="02010609060101010101" charset="-122"/>
              </a:rPr>
              <a:t>output()</a:t>
            </a:r>
            <a:r>
              <a:rPr lang="zh-CN" altLang="en-US" sz="2000" kern="0" dirty="0">
                <a:latin typeface="黑体" panose="02010609060101010101" charset="-122"/>
                <a:ea typeface="黑体" panose="02010609060101010101" charset="-122"/>
              </a:rPr>
              <a:t>：   从起始位置到终止位置输出元素</a:t>
            </a:r>
            <a:endParaRPr lang="zh-CN" altLang="en-US" sz="2000" kern="0" dirty="0">
              <a:latin typeface="黑体" panose="02010609060101010101" charset="-122"/>
              <a:ea typeface="黑体" panose="02010609060101010101" charset="-122"/>
            </a:endParaRPr>
          </a:p>
          <a:p>
            <a:pPr marL="228600" indent="-228600">
              <a:lnSpc>
                <a:spcPct val="90000"/>
              </a:lnSpc>
              <a:spcBef>
                <a:spcPts val="10"/>
              </a:spcBef>
              <a:spcAft>
                <a:spcPts val="0"/>
              </a:spcAft>
              <a:buClr>
                <a:schemeClr val="tx2"/>
              </a:buClr>
              <a:defRPr/>
            </a:pPr>
            <a:r>
              <a:rPr lang="en-US" altLang="zh-CN" sz="2400" kern="0" dirty="0">
                <a:latin typeface="黑体" panose="02010609060101010101" charset="-122"/>
                <a:ea typeface="黑体" panose="02010609060101010101" charset="-122"/>
              </a:rPr>
              <a:t>}</a:t>
            </a:r>
            <a:endParaRPr lang="en-US" altLang="zh-CN" sz="2400" kern="0" dirty="0">
              <a:latin typeface="黑体" panose="02010609060101010101" charset="-122"/>
              <a:ea typeface="黑体" panose="02010609060101010101" charset="-122"/>
            </a:endParaRPr>
          </a:p>
          <a:p>
            <a:pPr marL="228600" indent="-228600">
              <a:lnSpc>
                <a:spcPct val="90000"/>
              </a:lnSpc>
              <a:spcBef>
                <a:spcPct val="10000"/>
              </a:spcBef>
              <a:buClr>
                <a:schemeClr val="tx2"/>
              </a:buClr>
              <a:defRPr/>
            </a:pPr>
            <a:endParaRPr lang="en-US" altLang="zh-CN" sz="2000" kern="0" dirty="0">
              <a:latin typeface="黑体" panose="02010609060101010101" charset="-122"/>
              <a:ea typeface="黑体" panose="02010609060101010101" charset="-122"/>
            </a:endParaRPr>
          </a:p>
          <a:p>
            <a:pPr marL="228600" indent="-228600">
              <a:lnSpc>
                <a:spcPct val="90000"/>
              </a:lnSpc>
              <a:spcBef>
                <a:spcPts val="10"/>
              </a:spcBef>
              <a:buClr>
                <a:schemeClr val="tx2"/>
              </a:buClr>
              <a:defRPr/>
            </a:pPr>
            <a:r>
              <a:rPr lang="en-US" altLang="zh-CN" sz="2000" kern="0" dirty="0" err="1">
                <a:latin typeface="黑体" panose="02010609060101010101" charset="-122"/>
                <a:ea typeface="黑体" panose="02010609060101010101" charset="-122"/>
              </a:rPr>
              <a:t>Ps.ADT</a:t>
            </a:r>
            <a:r>
              <a:rPr lang="zh-CN" altLang="en-US" sz="2000" kern="0" dirty="0">
                <a:latin typeface="黑体" panose="02010609060101010101" charset="-122"/>
                <a:ea typeface="黑体" panose="02010609060101010101" charset="-122"/>
              </a:rPr>
              <a:t>根据实际应用的不同可以进行自行定义。</a:t>
            </a:r>
            <a:endParaRPr lang="en-US" altLang="zh-CN" sz="2000" kern="0" dirty="0">
              <a:latin typeface="黑体" panose="02010609060101010101" charset="-122"/>
              <a:ea typeface="黑体" panose="02010609060101010101"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spcAft>
                <a:spcPts val="0"/>
              </a:spcAft>
            </a:pPr>
            <a:r>
              <a:rPr lang="zh-CN" altLang="en-US" dirty="0" smtClean="0"/>
              <a:t>线性表的顺序存储实现</a:t>
            </a:r>
            <a:endParaRPr lang="zh-CN" altLang="en-US" dirty="0"/>
          </a:p>
        </p:txBody>
      </p:sp>
      <p:sp>
        <p:nvSpPr>
          <p:cNvPr id="2" name="文本占位符 1"/>
          <p:cNvSpPr>
            <a:spLocks noGrp="1"/>
          </p:cNvSpPr>
          <p:nvPr>
            <p:ph type="body" idx="1"/>
          </p:nvPr>
        </p:nvSpPr>
        <p:spPr/>
        <p:txBody>
          <a:bodyPr/>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7"/>
          <p:cNvGraphicFramePr>
            <a:graphicFrameLocks noGrp="1"/>
          </p:cNvGraphicFramePr>
          <p:nvPr/>
        </p:nvGraphicFramePr>
        <p:xfrm>
          <a:off x="6016181" y="844838"/>
          <a:ext cx="2391155" cy="5091074"/>
        </p:xfrm>
        <a:graphic>
          <a:graphicData uri="http://schemas.openxmlformats.org/drawingml/2006/table">
            <a:tbl>
              <a:tblPr firstRow="1" bandRow="1">
                <a:tableStyleId>{2D5ABB26-0587-4C30-8999-92F81FD0307C}</a:tableStyleId>
              </a:tblPr>
              <a:tblGrid>
                <a:gridCol w="457199"/>
                <a:gridCol w="1933956"/>
              </a:tblGrid>
              <a:tr h="455676">
                <a:tc rowSpan="7">
                  <a:txBody>
                    <a:bodyPr/>
                    <a:lstStyle/>
                    <a:p>
                      <a:endParaRPr dirty="0"/>
                    </a:p>
                  </a:txBody>
                  <a:tcPr marL="0" marR="0" marT="0" marB="0">
                    <a:lnR w="25400">
                      <a:solidFill>
                        <a:srgbClr val="000000"/>
                      </a:solidFill>
                      <a:prstDash val="solid"/>
                    </a:lnR>
                    <a:lnB w="9524">
                      <a:solidFill>
                        <a:srgbClr val="FFFFFF"/>
                      </a:solidFill>
                      <a:prstDash val="solid"/>
                    </a:lnB>
                  </a:tcPr>
                </a:tc>
                <a:tc>
                  <a:txBody>
                    <a:bodyPr/>
                    <a:lstStyle/>
                    <a:p>
                      <a:pPr marL="2540" algn="ctr">
                        <a:lnSpc>
                          <a:spcPct val="100000"/>
                        </a:lnSpc>
                      </a:pPr>
                      <a:r>
                        <a:rPr sz="2400" b="1" spc="-5"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4913">
                <a:tc vMerge="1">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1</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1</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2</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2</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905" algn="ctr">
                        <a:lnSpc>
                          <a:spcPct val="100000"/>
                        </a:lnSpc>
                      </a:pPr>
                      <a:r>
                        <a:rPr sz="2400" b="1"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5">
                <a:tc vMerge="1">
                  <a:tcPr marL="0" marR="0" marT="0" marB="0">
                    <a:lnR w="25400">
                      <a:solidFill>
                        <a:srgbClr val="000000"/>
                      </a:solidFill>
                      <a:prstDash val="solid"/>
                    </a:lnR>
                    <a:lnB w="9524">
                      <a:solidFill>
                        <a:srgbClr val="FFFFFF"/>
                      </a:solidFill>
                      <a:prstDash val="solid"/>
                    </a:lnB>
                  </a:tcPr>
                </a:tc>
                <a:tc>
                  <a:txBody>
                    <a:bodyPr/>
                    <a:lstStyle/>
                    <a:p>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8224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i</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i</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cap="flat" cmpd="sng" algn="ctr">
                      <a:solidFill>
                        <a:schemeClr val="tx1"/>
                      </a:solidFill>
                      <a:prstDash val="solid"/>
                      <a:round/>
                      <a:headEnd type="none" w="med" len="med"/>
                      <a:tailEnd type="none" w="med" len="med"/>
                    </a:lnB>
                  </a:tcPr>
                </a:tc>
              </a:tr>
              <a:tr h="489373">
                <a:tc vMerge="1">
                  <a:tcPr marL="0" marR="0" marT="0" marB="0">
                    <a:lnR w="25400">
                      <a:solidFill>
                        <a:srgbClr val="000000"/>
                      </a:solidFill>
                      <a:prstDash val="solid"/>
                    </a:lnR>
                    <a:lnB w="9524">
                      <a:solidFill>
                        <a:srgbClr val="FFFFFF"/>
                      </a:solidFill>
                      <a:prstDash val="solid"/>
                    </a:lnB>
                  </a:tcPr>
                </a:tc>
                <a:tc>
                  <a:txBody>
                    <a:bodyPr/>
                    <a:lstStyle/>
                    <a:p>
                      <a:pPr marL="1905" algn="ctr">
                        <a:lnSpc>
                          <a:spcPts val="2340"/>
                        </a:lnSpc>
                      </a:pPr>
                      <a:r>
                        <a:rPr sz="2400" b="1" dirty="0" smtClean="0">
                          <a:latin typeface="Arial" panose="020B0604020202020204"/>
                          <a:cs typeface="Arial" panose="020B0604020202020204"/>
                        </a:rPr>
                        <a:t>….</a:t>
                      </a:r>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3480">
                <a:tc rowSpan="4">
                  <a:txBody>
                    <a:bodyPr/>
                    <a:lstStyle/>
                    <a:p>
                      <a:endParaRPr sz="2400" dirty="0">
                        <a:latin typeface="Arial" panose="020B0604020202020204"/>
                        <a:cs typeface="Arial" panose="020B0604020202020204"/>
                      </a:endParaRPr>
                    </a:p>
                  </a:txBody>
                  <a:tcPr marL="0" marR="0" marT="0" marB="0">
                    <a:lnR w="28575" cap="flat" cmpd="sng" algn="ctr">
                      <a:solidFill>
                        <a:schemeClr val="tx1"/>
                      </a:solidFill>
                      <a:prstDash val="solid"/>
                      <a:round/>
                      <a:headEnd type="none" w="med" len="med"/>
                      <a:tailEnd type="none" w="med" len="med"/>
                    </a:lnR>
                    <a:lnT w="9524" cap="flat" cmpd="sng" algn="ctr">
                      <a:solidFill>
                        <a:srgbClr val="FFFFFF"/>
                      </a:solidFill>
                      <a:prstDash val="solid"/>
                      <a:round/>
                      <a:headEnd type="none" w="med" len="med"/>
                      <a:tailEnd type="none" w="med" len="med"/>
                    </a:lnT>
                  </a:tcPr>
                </a:tc>
                <a:tc>
                  <a:txBody>
                    <a:bodyPr/>
                    <a:lstStyle/>
                    <a:p>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77">
                <a:tc vMerge="1">
                  <a:tcPr marL="0" marR="0" marT="0" marB="0">
                    <a:lnR w="25400">
                      <a:solidFill>
                        <a:srgbClr val="000000"/>
                      </a:solidFill>
                      <a:prstDash val="solid"/>
                    </a:lnR>
                    <a:lnT w="9524">
                      <a:solidFill>
                        <a:srgbClr val="FFFFFF"/>
                      </a:solidFill>
                      <a:prstDash val="solid"/>
                    </a:lnT>
                  </a:tcPr>
                </a:tc>
                <a:tc>
                  <a:txBody>
                    <a:bodyPr/>
                    <a:lstStyle/>
                    <a:p>
                      <a:pPr marL="79375">
                        <a:lnSpc>
                          <a:spcPct val="100000"/>
                        </a:lnSpc>
                      </a:pPr>
                      <a:r>
                        <a:rPr sz="1800" b="1" spc="10" dirty="0">
                          <a:latin typeface="微软雅黑" panose="020B0503020204020204" pitchFamily="34" charset="-122"/>
                          <a:cs typeface="微软雅黑" panose="020B0503020204020204" pitchFamily="34" charset="-122"/>
                        </a:rPr>
                        <a:t>最后一个元素</a:t>
                      </a:r>
                      <a:r>
                        <a:rPr sz="1800" b="1" spc="-5" dirty="0">
                          <a:latin typeface="Times New Roman" panose="02020603050405020304"/>
                          <a:cs typeface="Times New Roman" panose="02020603050405020304"/>
                        </a:rPr>
                        <a:t>a</a:t>
                      </a:r>
                      <a:r>
                        <a:rPr sz="1800" b="1" baseline="-23000" dirty="0">
                          <a:latin typeface="Times New Roman" panose="02020603050405020304"/>
                          <a:cs typeface="Times New Roman" panose="02020603050405020304"/>
                        </a:rPr>
                        <a:t>n</a:t>
                      </a:r>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cap="flat" cmpd="sng" algn="ctr">
                      <a:solidFill>
                        <a:schemeClr val="tx1"/>
                      </a:solidFill>
                      <a:prstDash val="solid"/>
                      <a:round/>
                      <a:headEnd type="none" w="med" len="med"/>
                      <a:tailEnd type="none" w="med" len="med"/>
                    </a:lnT>
                    <a:lnB w="28575">
                      <a:solidFill>
                        <a:srgbClr val="000000"/>
                      </a:solidFill>
                      <a:prstDash val="solid"/>
                    </a:lnB>
                  </a:tcPr>
                </a:tc>
              </a:tr>
              <a:tr h="455676">
                <a:tc vMerge="1">
                  <a:tcPr marL="0" marR="0" marT="0" marB="0">
                    <a:lnR w="25400">
                      <a:solidFill>
                        <a:srgbClr val="000000"/>
                      </a:solidFill>
                      <a:prstDash val="solid"/>
                    </a:lnR>
                    <a:lnT w="9524">
                      <a:solidFill>
                        <a:srgbClr val="FFFFFF"/>
                      </a:solidFill>
                      <a:prstDash val="solid"/>
                    </a:lnT>
                  </a:tcPr>
                </a:tc>
                <a:tc>
                  <a:txBody>
                    <a:bodyPr/>
                    <a:lstStyle/>
                    <a:p>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T w="9524">
                      <a:solidFill>
                        <a:srgbClr val="FFFFFF"/>
                      </a:solidFill>
                      <a:prstDash val="solid"/>
                    </a:lnT>
                  </a:tcPr>
                </a:tc>
                <a:tc>
                  <a:txBody>
                    <a:bodyPr/>
                    <a:lstStyle/>
                    <a:p>
                      <a:endParaRPr sz="1800" baseline="-23000" dirty="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5400">
                      <a:solidFill>
                        <a:srgbClr val="000000"/>
                      </a:solidFill>
                      <a:prstDash val="solid"/>
                    </a:lnB>
                  </a:tcPr>
                </a:tc>
              </a:tr>
            </a:tbl>
          </a:graphicData>
        </a:graphic>
      </p:graphicFrame>
      <p:sp>
        <p:nvSpPr>
          <p:cNvPr id="4" name="标题 3"/>
          <p:cNvSpPr>
            <a:spLocks noGrp="1"/>
          </p:cNvSpPr>
          <p:nvPr>
            <p:ph type="title"/>
          </p:nvPr>
        </p:nvSpPr>
        <p:spPr>
          <a:xfrm>
            <a:off x="621791" y="210350"/>
            <a:ext cx="7886700" cy="1325563"/>
          </a:xfrm>
        </p:spPr>
        <p:txBody>
          <a:bodyPr/>
          <a:lstStyle/>
          <a:p>
            <a:pPr>
              <a:spcAft>
                <a:spcPts val="0"/>
              </a:spcAft>
            </a:pPr>
            <a:r>
              <a:rPr lang="zh-CN" altLang="en-US" dirty="0" smtClean="0"/>
              <a:t>顺序存储实现</a:t>
            </a:r>
            <a:endParaRPr lang="zh-CN" altLang="en-US" dirty="0"/>
          </a:p>
        </p:txBody>
      </p:sp>
      <p:sp>
        <p:nvSpPr>
          <p:cNvPr id="5" name="内容占位符 4"/>
          <p:cNvSpPr>
            <a:spLocks noGrp="1"/>
          </p:cNvSpPr>
          <p:nvPr>
            <p:ph sz="half" idx="1"/>
          </p:nvPr>
        </p:nvSpPr>
        <p:spPr>
          <a:xfrm>
            <a:off x="618919" y="1578943"/>
            <a:ext cx="4731626" cy="4351338"/>
          </a:xfrm>
        </p:spPr>
        <p:txBody>
          <a:bodyPr>
            <a:noAutofit/>
          </a:bodyPr>
          <a:lstStyle/>
          <a:p>
            <a:pPr marL="0" indent="0">
              <a:lnSpc>
                <a:spcPct val="115000"/>
              </a:lnSpc>
              <a:spcAft>
                <a:spcPts val="0"/>
              </a:spcAft>
              <a:buNone/>
            </a:pPr>
            <a:r>
              <a:rPr lang="zh-CN" altLang="en-US" sz="2400" dirty="0">
                <a:solidFill>
                  <a:schemeClr val="accent1">
                    <a:lumMod val="75000"/>
                  </a:schemeClr>
                </a:solidFill>
              </a:rPr>
              <a:t>把线性表的元素按照逻辑顺序依次存放在数组的连续单元内</a:t>
            </a:r>
            <a:r>
              <a:rPr lang="zh-CN" altLang="en-US" sz="2400" dirty="0" smtClean="0">
                <a:solidFill>
                  <a:schemeClr val="accent1">
                    <a:lumMod val="75000"/>
                  </a:schemeClr>
                </a:solidFill>
              </a:rPr>
              <a:t>；再</a:t>
            </a:r>
            <a:r>
              <a:rPr lang="zh-CN" altLang="en-US" sz="2400" dirty="0">
                <a:solidFill>
                  <a:schemeClr val="accent1">
                    <a:lumMod val="75000"/>
                  </a:schemeClr>
                </a:solidFill>
              </a:rPr>
              <a:t>用一个</a:t>
            </a:r>
            <a:r>
              <a:rPr lang="zh-CN" altLang="en-US" sz="2400" dirty="0">
                <a:solidFill>
                  <a:srgbClr val="FF0000"/>
                </a:solidFill>
              </a:rPr>
              <a:t>整型量表示最后一个元素所在单元的下标</a:t>
            </a:r>
            <a:r>
              <a:rPr lang="zh-CN" altLang="en-US" sz="2400" dirty="0">
                <a:solidFill>
                  <a:schemeClr val="accent1">
                    <a:lumMod val="75000"/>
                  </a:schemeClr>
                </a:solidFill>
              </a:rPr>
              <a:t>，即表长。</a:t>
            </a:r>
            <a:endParaRPr lang="zh-CN" altLang="en-US" sz="2400" dirty="0">
              <a:solidFill>
                <a:schemeClr val="accent1">
                  <a:lumMod val="75000"/>
                </a:schemeClr>
              </a:solidFill>
            </a:endParaRPr>
          </a:p>
          <a:p>
            <a:pPr>
              <a:lnSpc>
                <a:spcPct val="115000"/>
              </a:lnSpc>
              <a:spcAft>
                <a:spcPts val="0"/>
              </a:spcAft>
            </a:pPr>
            <a:r>
              <a:rPr lang="zh-CN" altLang="en-US" sz="2400" dirty="0" smtClean="0"/>
              <a:t>表存储</a:t>
            </a:r>
            <a:r>
              <a:rPr lang="zh-CN" altLang="en-US" sz="2400" dirty="0"/>
              <a:t>结构特点：</a:t>
            </a:r>
            <a:endParaRPr lang="zh-CN" altLang="en-US" sz="2400" dirty="0"/>
          </a:p>
          <a:p>
            <a:pPr lvl="1">
              <a:lnSpc>
                <a:spcPct val="115000"/>
              </a:lnSpc>
              <a:spcAft>
                <a:spcPts val="0"/>
              </a:spcAft>
            </a:pPr>
            <a:r>
              <a:rPr lang="zh-CN" altLang="en-US" sz="2000" dirty="0"/>
              <a:t>元素之间逻辑上的相继</a:t>
            </a:r>
            <a:r>
              <a:rPr lang="zh-CN" altLang="en-US" sz="2000" dirty="0" smtClean="0"/>
              <a:t>关系</a:t>
            </a:r>
            <a:endParaRPr lang="en-US" altLang="zh-CN" sz="2000" dirty="0" smtClean="0"/>
          </a:p>
          <a:p>
            <a:pPr lvl="1">
              <a:lnSpc>
                <a:spcPct val="115000"/>
              </a:lnSpc>
            </a:pPr>
            <a:r>
              <a:rPr lang="zh-CN" altLang="en-US" sz="2000" dirty="0" smtClean="0"/>
              <a:t>随机存取结构</a:t>
            </a:r>
            <a:endParaRPr lang="zh-CN" altLang="en-US" sz="2000" dirty="0"/>
          </a:p>
        </p:txBody>
      </p:sp>
      <p:sp>
        <p:nvSpPr>
          <p:cNvPr id="7" name="object 8"/>
          <p:cNvSpPr txBox="1"/>
          <p:nvPr/>
        </p:nvSpPr>
        <p:spPr>
          <a:xfrm>
            <a:off x="6197594" y="960825"/>
            <a:ext cx="188595" cy="1229360"/>
          </a:xfrm>
          <a:prstGeom prst="rect">
            <a:avLst/>
          </a:prstGeom>
        </p:spPr>
        <p:txBody>
          <a:bodyPr vert="horz" wrap="square" lIns="0" tIns="0" rIns="0" bIns="0" rtlCol="0">
            <a:spAutoFit/>
          </a:bodyPr>
          <a:lstStyle/>
          <a:p>
            <a:pPr marL="22860">
              <a:spcAft>
                <a:spcPts val="0"/>
              </a:spcAft>
            </a:pPr>
            <a:r>
              <a:rPr sz="2400" b="1"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a:p>
            <a:pPr marL="12700">
              <a:spcBef>
                <a:spcPts val="760"/>
              </a:spcBef>
              <a:spcAft>
                <a:spcPts val="0"/>
              </a:spcAft>
            </a:pPr>
            <a:r>
              <a:rPr sz="2400" b="1" dirty="0">
                <a:latin typeface="Times New Roman" panose="02020603050405020304"/>
                <a:cs typeface="Times New Roman" panose="02020603050405020304"/>
              </a:rPr>
              <a:t>1</a:t>
            </a:r>
            <a:endParaRPr sz="2400">
              <a:latin typeface="Times New Roman" panose="02020603050405020304"/>
              <a:cs typeface="Times New Roman" panose="02020603050405020304"/>
            </a:endParaRPr>
          </a:p>
          <a:p>
            <a:pPr marL="12700">
              <a:spcBef>
                <a:spcPts val="190"/>
              </a:spcBef>
            </a:pPr>
            <a:r>
              <a:rPr sz="2400" b="1" dirty="0">
                <a:latin typeface="Times New Roman" panose="02020603050405020304"/>
                <a:cs typeface="Times New Roman" panose="02020603050405020304"/>
              </a:rPr>
              <a:t>2</a:t>
            </a:r>
            <a:endParaRPr sz="2400">
              <a:latin typeface="Times New Roman" panose="02020603050405020304"/>
              <a:cs typeface="Times New Roman" panose="02020603050405020304"/>
            </a:endParaRPr>
          </a:p>
        </p:txBody>
      </p:sp>
      <p:sp>
        <p:nvSpPr>
          <p:cNvPr id="9" name="object 10"/>
          <p:cNvSpPr txBox="1"/>
          <p:nvPr/>
        </p:nvSpPr>
        <p:spPr>
          <a:xfrm>
            <a:off x="5730770" y="4591077"/>
            <a:ext cx="483234" cy="368935"/>
          </a:xfrm>
          <a:prstGeom prst="rect">
            <a:avLst/>
          </a:prstGeom>
        </p:spPr>
        <p:txBody>
          <a:bodyPr vert="horz" wrap="square" lIns="0" tIns="0" rIns="0" bIns="0" rtlCol="0">
            <a:spAutoFit/>
          </a:bodyPr>
          <a:lstStyle/>
          <a:p>
            <a:pPr marL="12700">
              <a:spcAft>
                <a:spcPts val="0"/>
              </a:spcAft>
            </a:pPr>
            <a:r>
              <a:rPr sz="2400" b="1" dirty="0">
                <a:solidFill>
                  <a:srgbClr val="FF0000"/>
                </a:solidFill>
                <a:latin typeface="Times New Roman" panose="02020603050405020304"/>
                <a:cs typeface="Times New Roman" panose="02020603050405020304"/>
              </a:rPr>
              <a:t>last</a:t>
            </a:r>
            <a:endParaRPr sz="2400" dirty="0">
              <a:latin typeface="Times New Roman" panose="02020603050405020304"/>
              <a:cs typeface="Times New Roman" panose="02020603050405020304"/>
            </a:endParaRPr>
          </a:p>
        </p:txBody>
      </p:sp>
      <p:sp>
        <p:nvSpPr>
          <p:cNvPr id="10" name="object 11"/>
          <p:cNvSpPr txBox="1"/>
          <p:nvPr/>
        </p:nvSpPr>
        <p:spPr>
          <a:xfrm>
            <a:off x="6159495" y="3226251"/>
            <a:ext cx="110489" cy="368935"/>
          </a:xfrm>
          <a:prstGeom prst="rect">
            <a:avLst/>
          </a:prstGeom>
        </p:spPr>
        <p:txBody>
          <a:bodyPr vert="horz" wrap="square" lIns="0" tIns="0" rIns="0" bIns="0" rtlCol="0">
            <a:spAutoFit/>
          </a:bodyPr>
          <a:lstStyle/>
          <a:p>
            <a:pPr marL="12700">
              <a:spcAft>
                <a:spcPts val="0"/>
              </a:spcAft>
            </a:pPr>
            <a:r>
              <a:rPr sz="2400" b="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p:txBody>
      </p:sp>
      <p:sp>
        <p:nvSpPr>
          <p:cNvPr id="11" name="object 12"/>
          <p:cNvSpPr/>
          <p:nvPr/>
        </p:nvSpPr>
        <p:spPr>
          <a:xfrm>
            <a:off x="8515350" y="1325470"/>
            <a:ext cx="163195" cy="3552190"/>
          </a:xfrm>
          <a:custGeom>
            <a:avLst/>
            <a:gdLst/>
            <a:ahLst/>
            <a:cxnLst/>
            <a:rect l="l" t="t" r="r" b="b"/>
            <a:pathLst>
              <a:path w="163194" h="3552190">
                <a:moveTo>
                  <a:pt x="0" y="0"/>
                </a:moveTo>
                <a:lnTo>
                  <a:pt x="31706" y="23276"/>
                </a:lnTo>
                <a:lnTo>
                  <a:pt x="53032" y="71312"/>
                </a:lnTo>
                <a:lnTo>
                  <a:pt x="65781" y="121304"/>
                </a:lnTo>
                <a:lnTo>
                  <a:pt x="72419" y="160142"/>
                </a:lnTo>
                <a:lnTo>
                  <a:pt x="77370" y="202679"/>
                </a:lnTo>
                <a:lnTo>
                  <a:pt x="80464" y="248307"/>
                </a:lnTo>
                <a:lnTo>
                  <a:pt x="81534" y="296418"/>
                </a:lnTo>
                <a:lnTo>
                  <a:pt x="81534" y="1479804"/>
                </a:lnTo>
                <a:lnTo>
                  <a:pt x="81804" y="1504022"/>
                </a:lnTo>
                <a:lnTo>
                  <a:pt x="83907" y="1550782"/>
                </a:lnTo>
                <a:lnTo>
                  <a:pt x="87951" y="1594794"/>
                </a:lnTo>
                <a:lnTo>
                  <a:pt x="93766" y="1635446"/>
                </a:lnTo>
                <a:lnTo>
                  <a:pt x="105441" y="1688782"/>
                </a:lnTo>
                <a:lnTo>
                  <a:pt x="120151" y="1731111"/>
                </a:lnTo>
                <a:lnTo>
                  <a:pt x="143497" y="1766854"/>
                </a:lnTo>
                <a:lnTo>
                  <a:pt x="163068" y="1775460"/>
                </a:lnTo>
                <a:lnTo>
                  <a:pt x="156390" y="1776441"/>
                </a:lnTo>
                <a:lnTo>
                  <a:pt x="125630" y="1808522"/>
                </a:lnTo>
                <a:lnTo>
                  <a:pt x="110035" y="1846772"/>
                </a:lnTo>
                <a:lnTo>
                  <a:pt x="97286" y="1896764"/>
                </a:lnTo>
                <a:lnTo>
                  <a:pt x="90648" y="1935602"/>
                </a:lnTo>
                <a:lnTo>
                  <a:pt x="85697" y="1978139"/>
                </a:lnTo>
                <a:lnTo>
                  <a:pt x="82603" y="2023767"/>
                </a:lnTo>
                <a:lnTo>
                  <a:pt x="81534" y="2071877"/>
                </a:lnTo>
                <a:lnTo>
                  <a:pt x="81534" y="3255264"/>
                </a:lnTo>
                <a:lnTo>
                  <a:pt x="81263" y="3279591"/>
                </a:lnTo>
                <a:lnTo>
                  <a:pt x="79160" y="3326536"/>
                </a:lnTo>
                <a:lnTo>
                  <a:pt x="75116" y="3370695"/>
                </a:lnTo>
                <a:lnTo>
                  <a:pt x="69301" y="3411458"/>
                </a:lnTo>
                <a:lnTo>
                  <a:pt x="57626" y="3464909"/>
                </a:lnTo>
                <a:lnTo>
                  <a:pt x="42916" y="3507301"/>
                </a:lnTo>
                <a:lnTo>
                  <a:pt x="19570" y="3543074"/>
                </a:lnTo>
                <a:lnTo>
                  <a:pt x="6677" y="3550700"/>
                </a:lnTo>
                <a:lnTo>
                  <a:pt x="0" y="3551682"/>
                </a:lnTo>
              </a:path>
            </a:pathLst>
          </a:custGeom>
          <a:ln w="25400">
            <a:solidFill>
              <a:srgbClr val="000000"/>
            </a:solidFill>
          </a:ln>
        </p:spPr>
        <p:txBody>
          <a:bodyPr wrap="square" lIns="0" tIns="0" rIns="0" bIns="0" rtlCol="0"/>
          <a:lstStyle/>
          <a:p/>
        </p:txBody>
      </p:sp>
      <p:sp>
        <p:nvSpPr>
          <p:cNvPr id="12" name="object 13"/>
          <p:cNvSpPr/>
          <p:nvPr/>
        </p:nvSpPr>
        <p:spPr>
          <a:xfrm>
            <a:off x="8508491" y="4989165"/>
            <a:ext cx="114300" cy="821690"/>
          </a:xfrm>
          <a:custGeom>
            <a:avLst/>
            <a:gdLst/>
            <a:ahLst/>
            <a:cxnLst/>
            <a:rect l="l" t="t" r="r" b="b"/>
            <a:pathLst>
              <a:path w="114300" h="821689">
                <a:moveTo>
                  <a:pt x="0" y="0"/>
                </a:moveTo>
                <a:lnTo>
                  <a:pt x="35807" y="15117"/>
                </a:lnTo>
                <a:lnTo>
                  <a:pt x="55590" y="52649"/>
                </a:lnTo>
                <a:lnTo>
                  <a:pt x="57150" y="342138"/>
                </a:lnTo>
                <a:lnTo>
                  <a:pt x="58663" y="357870"/>
                </a:lnTo>
                <a:lnTo>
                  <a:pt x="78527" y="395565"/>
                </a:lnTo>
                <a:lnTo>
                  <a:pt x="113910" y="410716"/>
                </a:lnTo>
                <a:lnTo>
                  <a:pt x="101069" y="412511"/>
                </a:lnTo>
                <a:lnTo>
                  <a:pt x="69819" y="436245"/>
                </a:lnTo>
                <a:lnTo>
                  <a:pt x="57150" y="479139"/>
                </a:lnTo>
                <a:lnTo>
                  <a:pt x="57150" y="752856"/>
                </a:lnTo>
                <a:lnTo>
                  <a:pt x="55675" y="768348"/>
                </a:lnTo>
                <a:lnTo>
                  <a:pt x="36091" y="806042"/>
                </a:lnTo>
                <a:lnTo>
                  <a:pt x="13559" y="819505"/>
                </a:lnTo>
                <a:lnTo>
                  <a:pt x="398" y="821434"/>
                </a:lnTo>
              </a:path>
            </a:pathLst>
          </a:custGeom>
          <a:ln w="25400">
            <a:solidFill>
              <a:srgbClr val="000000"/>
            </a:solidFill>
          </a:ln>
        </p:spPr>
        <p:txBody>
          <a:bodyPr wrap="square" lIns="0" tIns="0" rIns="0" bIns="0" rtlCol="0"/>
          <a:lstStyle/>
          <a:p/>
        </p:txBody>
      </p:sp>
      <p:sp>
        <p:nvSpPr>
          <p:cNvPr id="13" name="object 17"/>
          <p:cNvSpPr txBox="1"/>
          <p:nvPr/>
        </p:nvSpPr>
        <p:spPr>
          <a:xfrm>
            <a:off x="5552970" y="5539833"/>
            <a:ext cx="838835" cy="368935"/>
          </a:xfrm>
          <a:prstGeom prst="rect">
            <a:avLst/>
          </a:prstGeom>
        </p:spPr>
        <p:txBody>
          <a:bodyPr vert="horz" wrap="square" lIns="0" tIns="0" rIns="0" bIns="0" rtlCol="0">
            <a:spAutoFit/>
          </a:bodyPr>
          <a:lstStyle/>
          <a:p>
            <a:pPr marL="12700">
              <a:spcAft>
                <a:spcPts val="0"/>
              </a:spcAft>
            </a:pPr>
            <a:r>
              <a:rPr sz="2400" b="1" dirty="0">
                <a:latin typeface="Times New Roman" panose="02020603050405020304"/>
                <a:cs typeface="Times New Roman" panose="02020603050405020304"/>
              </a:rPr>
              <a:t>max-1</a:t>
            </a:r>
            <a:endParaRPr sz="2400" dirty="0">
              <a:latin typeface="Times New Roman" panose="02020603050405020304"/>
              <a:cs typeface="Times New Roman" panose="02020603050405020304"/>
            </a:endParaRPr>
          </a:p>
        </p:txBody>
      </p:sp>
      <p:sp>
        <p:nvSpPr>
          <p:cNvPr id="14" name="object 18"/>
          <p:cNvSpPr txBox="1"/>
          <p:nvPr/>
        </p:nvSpPr>
        <p:spPr>
          <a:xfrm>
            <a:off x="8640565" y="5505182"/>
            <a:ext cx="279400" cy="304800"/>
          </a:xfrm>
          <a:prstGeom prst="rect">
            <a:avLst/>
          </a:prstGeom>
        </p:spPr>
        <p:txBody>
          <a:bodyPr vert="horz" wrap="square" lIns="0" tIns="0" rIns="0" bIns="0" rtlCol="0">
            <a:spAutoFit/>
          </a:bodyPr>
          <a:lstStyle/>
          <a:p>
            <a:pPr marL="12700">
              <a:lnSpc>
                <a:spcPts val="2380"/>
              </a:lnSpc>
              <a:spcAft>
                <a:spcPts val="0"/>
              </a:spcAft>
            </a:pPr>
            <a:r>
              <a:rPr sz="2000" b="1" spc="-20" dirty="0">
                <a:latin typeface="宋体" panose="02010600030101010101" pitchFamily="2" charset="-122"/>
                <a:cs typeface="宋体" panose="02010600030101010101" pitchFamily="2" charset="-122"/>
              </a:rPr>
              <a:t>元</a:t>
            </a:r>
            <a:endParaRPr sz="2000">
              <a:latin typeface="宋体" panose="02010600030101010101" pitchFamily="2" charset="-122"/>
              <a:cs typeface="宋体" panose="02010600030101010101" pitchFamily="2" charset="-122"/>
            </a:endParaRPr>
          </a:p>
        </p:txBody>
      </p:sp>
      <p:sp>
        <p:nvSpPr>
          <p:cNvPr id="16" name="object 15"/>
          <p:cNvSpPr txBox="1"/>
          <p:nvPr/>
        </p:nvSpPr>
        <p:spPr>
          <a:xfrm>
            <a:off x="8640565" y="5015959"/>
            <a:ext cx="279400" cy="494665"/>
          </a:xfrm>
          <a:prstGeom prst="rect">
            <a:avLst/>
          </a:prstGeom>
        </p:spPr>
        <p:txBody>
          <a:bodyPr vert="horz" wrap="square" lIns="0" tIns="0" rIns="0" bIns="0" rtlCol="0">
            <a:spAutoFit/>
          </a:bodyPr>
          <a:lstStyle/>
          <a:p>
            <a:pPr marL="12700" marR="5080">
              <a:lnSpc>
                <a:spcPts val="1930"/>
              </a:lnSpc>
              <a:spcAft>
                <a:spcPts val="0"/>
              </a:spcAft>
            </a:pPr>
            <a:r>
              <a:rPr sz="2000" b="1" spc="-20" dirty="0">
                <a:latin typeface="宋体" panose="02010600030101010101" pitchFamily="2" charset="-122"/>
                <a:cs typeface="宋体" panose="02010600030101010101" pitchFamily="2" charset="-122"/>
              </a:rPr>
              <a:t>空 单</a:t>
            </a:r>
            <a:endParaRPr sz="2000">
              <a:latin typeface="宋体" panose="02010600030101010101" pitchFamily="2" charset="-122"/>
              <a:cs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顺序存储实现算法分析</a:t>
            </a:r>
            <a:endParaRPr lang="zh-CN" altLang="en-US" dirty="0"/>
          </a:p>
        </p:txBody>
      </p:sp>
      <p:sp>
        <p:nvSpPr>
          <p:cNvPr id="3" name="内容占位符 2"/>
          <p:cNvSpPr>
            <a:spLocks noGrp="1"/>
          </p:cNvSpPr>
          <p:nvPr>
            <p:ph idx="1"/>
          </p:nvPr>
        </p:nvSpPr>
        <p:spPr/>
        <p:txBody>
          <a:bodyPr/>
          <a:lstStyle/>
          <a:p>
            <a:pPr>
              <a:spcAft>
                <a:spcPts val="0"/>
              </a:spcAft>
            </a:pPr>
            <a:r>
              <a:rPr lang="en-US" altLang="zh-CN" dirty="0" smtClean="0"/>
              <a:t>empty()</a:t>
            </a:r>
            <a:endParaRPr lang="en-US" altLang="zh-CN" dirty="0" smtClean="0"/>
          </a:p>
          <a:p>
            <a:pPr>
              <a:spcBef>
                <a:spcPts val="750"/>
              </a:spcBef>
              <a:spcAft>
                <a:spcPts val="0"/>
              </a:spcAft>
            </a:pPr>
            <a:r>
              <a:rPr lang="en-US" altLang="zh-CN" dirty="0" smtClean="0"/>
              <a:t>size()</a:t>
            </a:r>
            <a:endParaRPr lang="en-US" altLang="zh-CN" dirty="0" smtClean="0"/>
          </a:p>
          <a:p>
            <a:pPr>
              <a:spcBef>
                <a:spcPts val="750"/>
              </a:spcBef>
            </a:pPr>
            <a:r>
              <a:rPr lang="en-US" altLang="zh-CN" dirty="0" smtClean="0"/>
              <a:t>get(k)</a:t>
            </a:r>
            <a:endParaRPr lang="zh-CN" altLang="en-US" dirty="0"/>
          </a:p>
        </p:txBody>
      </p:sp>
      <p:sp>
        <p:nvSpPr>
          <p:cNvPr id="4" name="内容占位符 3"/>
          <p:cNvSpPr>
            <a:spLocks noGrp="1"/>
          </p:cNvSpPr>
          <p:nvPr>
            <p:ph sz="half" idx="4294967295"/>
          </p:nvPr>
        </p:nvSpPr>
        <p:spPr>
          <a:xfrm>
            <a:off x="5257800" y="1515745"/>
            <a:ext cx="3886200" cy="4661535"/>
          </a:xfrm>
        </p:spPr>
        <p:txBody>
          <a:bodyPr/>
          <a:lstStyle/>
          <a:p>
            <a:pPr>
              <a:spcAft>
                <a:spcPts val="0"/>
              </a:spcAft>
            </a:pPr>
            <a:r>
              <a:rPr lang="en-US" altLang="zh-CN" dirty="0" smtClean="0">
                <a:solidFill>
                  <a:srgbClr val="FF0000"/>
                </a:solidFill>
                <a:cs typeface="Times New Roman" panose="02020603050405020304" pitchFamily="18" charset="0"/>
                <a:sym typeface="+mn-ea"/>
              </a:rPr>
              <a:t>Θ</a:t>
            </a:r>
            <a:r>
              <a:rPr lang="en-US" altLang="zh-CN" dirty="0" smtClean="0">
                <a:solidFill>
                  <a:srgbClr val="FF0000"/>
                </a:solidFill>
                <a:sym typeface="+mn-ea"/>
              </a:rPr>
              <a:t>(1)</a:t>
            </a:r>
            <a:endParaRPr lang="en-US" altLang="zh-CN" dirty="0" smtClean="0"/>
          </a:p>
          <a:p>
            <a:pPr>
              <a:spcAft>
                <a:spcPts val="0"/>
              </a:spcAft>
            </a:pPr>
            <a:r>
              <a:rPr lang="en-US" altLang="zh-CN" dirty="0" smtClean="0">
                <a:solidFill>
                  <a:srgbClr val="FF0000"/>
                </a:solidFill>
                <a:cs typeface="Times New Roman" panose="02020603050405020304" pitchFamily="18" charset="0"/>
                <a:sym typeface="+mn-ea"/>
              </a:rPr>
              <a:t>Θ</a:t>
            </a:r>
            <a:r>
              <a:rPr lang="en-US" altLang="zh-CN" dirty="0" smtClean="0">
                <a:solidFill>
                  <a:srgbClr val="FF0000"/>
                </a:solidFill>
                <a:sym typeface="+mn-ea"/>
              </a:rPr>
              <a:t>(1)</a:t>
            </a:r>
            <a:endParaRPr lang="en-US" altLang="zh-CN" dirty="0" smtClean="0">
              <a:solidFill>
                <a:srgbClr val="FF0000"/>
              </a:solidFill>
              <a:sym typeface="+mn-ea"/>
            </a:endParaRPr>
          </a:p>
          <a:p>
            <a:r>
              <a:rPr lang="en-US" altLang="zh-CN" dirty="0" smtClean="0">
                <a:solidFill>
                  <a:srgbClr val="FF0000"/>
                </a:solidFill>
                <a:cs typeface="Times New Roman" panose="02020603050405020304" pitchFamily="18" charset="0"/>
                <a:sym typeface="+mn-ea"/>
              </a:rPr>
              <a:t>Θ</a:t>
            </a:r>
            <a:r>
              <a:rPr lang="en-US" altLang="zh-CN" dirty="0" smtClean="0">
                <a:solidFill>
                  <a:srgbClr val="FF0000"/>
                </a:solidFill>
                <a:sym typeface="+mn-ea"/>
              </a:rPr>
              <a:t>(1)</a:t>
            </a:r>
            <a:endParaRPr lang="zh-CN" altLang="en-US" dirty="0"/>
          </a:p>
          <a:p>
            <a:endParaRPr lang="zh-CN" altLang="en-US" dirty="0"/>
          </a:p>
          <a:p>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顺序存储实现算法分析</a:t>
            </a:r>
            <a:r>
              <a:rPr lang="en-US" altLang="zh-CN" dirty="0" smtClean="0"/>
              <a:t>(indexOf)</a:t>
            </a:r>
            <a:endParaRPr lang="zh-CN" altLang="en-US" dirty="0"/>
          </a:p>
        </p:txBody>
      </p:sp>
      <p:sp>
        <p:nvSpPr>
          <p:cNvPr id="3" name="内容占位符 2"/>
          <p:cNvSpPr>
            <a:spLocks noGrp="1"/>
          </p:cNvSpPr>
          <p:nvPr>
            <p:ph idx="1"/>
          </p:nvPr>
        </p:nvSpPr>
        <p:spPr>
          <a:xfrm>
            <a:off x="628650" y="1490345"/>
            <a:ext cx="4884420" cy="4686935"/>
          </a:xfrm>
          <a:noFill/>
        </p:spPr>
        <p:txBody>
          <a:bodyPr>
            <a:normAutofit fontScale="55000" lnSpcReduction="20000"/>
          </a:bodyPr>
          <a:lstStyle/>
          <a:p>
            <a:pPr>
              <a:spcAft>
                <a:spcPts val="0"/>
              </a:spcAft>
            </a:pPr>
            <a:r>
              <a:rPr lang="en-US" altLang="zh-CN" sz="4500" kern="0" dirty="0" err="1">
                <a:solidFill>
                  <a:srgbClr val="FF0000"/>
                </a:solidFill>
                <a:latin typeface="Arial" panose="020B0604020202020204" pitchFamily="34" charset="0"/>
                <a:ea typeface="黑体" panose="02010609060101010101" charset="-122"/>
                <a:cs typeface="Arial" panose="020B0604020202020204" pitchFamily="34" charset="0"/>
              </a:rPr>
              <a:t>indexOf</a:t>
            </a:r>
            <a:r>
              <a:rPr lang="en-US" altLang="zh-CN" sz="4500" kern="0" dirty="0">
                <a:solidFill>
                  <a:srgbClr val="FF0000"/>
                </a:solidFill>
                <a:latin typeface="Arial" panose="020B0604020202020204" pitchFamily="34" charset="0"/>
                <a:ea typeface="黑体" panose="02010609060101010101" charset="-122"/>
                <a:cs typeface="Arial" panose="020B0604020202020204" pitchFamily="34" charset="0"/>
              </a:rPr>
              <a:t>(x)</a:t>
            </a:r>
            <a:endParaRPr lang="en-US" altLang="zh-CN" sz="4500" kern="0" dirty="0">
              <a:solidFill>
                <a:srgbClr val="FF0000"/>
              </a:solidFill>
              <a:latin typeface="黑体" panose="02010609060101010101" charset="-122"/>
              <a:ea typeface="黑体" panose="02010609060101010101" charset="-122"/>
            </a:endParaRPr>
          </a:p>
          <a:p>
            <a:pPr marL="0" indent="0">
              <a:lnSpc>
                <a:spcPct val="120000"/>
              </a:lnSpc>
              <a:spcBef>
                <a:spcPts val="750"/>
              </a:spcBef>
              <a:spcAft>
                <a:spcPts val="0"/>
              </a:spcAft>
              <a:buNone/>
            </a:pPr>
            <a:r>
              <a:rPr lang="en-US" altLang="zh-CN" sz="3800" dirty="0"/>
              <a:t>template&lt;class T&gt;</a:t>
            </a:r>
            <a:endParaRPr lang="en-US" altLang="zh-CN" sz="3800" dirty="0"/>
          </a:p>
          <a:p>
            <a:pPr marL="0" indent="0">
              <a:lnSpc>
                <a:spcPct val="120000"/>
              </a:lnSpc>
              <a:spcBef>
                <a:spcPts val="750"/>
              </a:spcBef>
              <a:spcAft>
                <a:spcPts val="0"/>
              </a:spcAft>
              <a:buNone/>
            </a:pPr>
            <a:r>
              <a:rPr lang="en-US" altLang="zh-CN" sz="3800" dirty="0" err="1"/>
              <a:t>int</a:t>
            </a:r>
            <a:r>
              <a:rPr lang="en-US" altLang="zh-CN" sz="3800" dirty="0"/>
              <a:t> </a:t>
            </a:r>
            <a:r>
              <a:rPr lang="en-US" altLang="zh-CN" sz="3800" dirty="0" err="1"/>
              <a:t>arrayListNoSTL</a:t>
            </a:r>
            <a:r>
              <a:rPr lang="en-US" altLang="zh-CN" sz="3800" dirty="0"/>
              <a:t>&lt;T</a:t>
            </a:r>
            <a:r>
              <a:rPr lang="en-US" altLang="zh-CN" sz="3800" dirty="0" smtClean="0"/>
              <a:t>&gt;::</a:t>
            </a:r>
            <a:br>
              <a:rPr lang="en-US" altLang="zh-CN" sz="3800" dirty="0" smtClean="0"/>
            </a:br>
            <a:r>
              <a:rPr lang="en-US" altLang="zh-CN" sz="3800" dirty="0" smtClean="0"/>
              <a:t>           </a:t>
            </a:r>
            <a:r>
              <a:rPr lang="en-US" altLang="zh-CN" sz="3800" dirty="0" err="1" smtClean="0"/>
              <a:t>indexOf</a:t>
            </a:r>
            <a:r>
              <a:rPr lang="en-US" altLang="zh-CN" sz="3800" dirty="0" smtClean="0"/>
              <a:t>(</a:t>
            </a:r>
            <a:r>
              <a:rPr lang="en-US" altLang="zh-CN" sz="3800" dirty="0" err="1" smtClean="0"/>
              <a:t>const</a:t>
            </a:r>
            <a:r>
              <a:rPr lang="en-US" altLang="zh-CN" sz="3800" dirty="0" smtClean="0"/>
              <a:t> </a:t>
            </a:r>
            <a:r>
              <a:rPr lang="en-US" altLang="zh-CN" sz="3800" dirty="0"/>
              <a:t>T&amp; </a:t>
            </a:r>
            <a:r>
              <a:rPr lang="en-US" altLang="zh-CN" sz="3800" dirty="0" err="1"/>
              <a:t>theElement</a:t>
            </a:r>
            <a:r>
              <a:rPr lang="en-US" altLang="zh-CN" sz="3800" dirty="0"/>
              <a:t>) </a:t>
            </a:r>
            <a:r>
              <a:rPr lang="en-US" altLang="zh-CN" sz="3800" dirty="0" err="1"/>
              <a:t>const</a:t>
            </a:r>
            <a:endParaRPr lang="en-US" altLang="zh-CN" sz="3800" dirty="0"/>
          </a:p>
          <a:p>
            <a:pPr marL="0" indent="0">
              <a:lnSpc>
                <a:spcPct val="120000"/>
              </a:lnSpc>
              <a:spcBef>
                <a:spcPts val="750"/>
              </a:spcBef>
              <a:spcAft>
                <a:spcPts val="0"/>
              </a:spcAft>
              <a:buNone/>
            </a:pPr>
            <a:r>
              <a:rPr lang="en-US" altLang="zh-CN" sz="3800" dirty="0" smtClean="0"/>
              <a:t>{</a:t>
            </a:r>
            <a:endParaRPr lang="en-US" altLang="zh-CN" sz="3800" dirty="0"/>
          </a:p>
          <a:p>
            <a:pPr marL="0" indent="0">
              <a:lnSpc>
                <a:spcPct val="120000"/>
              </a:lnSpc>
              <a:spcBef>
                <a:spcPts val="750"/>
              </a:spcBef>
              <a:spcAft>
                <a:spcPts val="0"/>
              </a:spcAft>
              <a:buNone/>
            </a:pPr>
            <a:r>
              <a:rPr lang="nn-NO" altLang="zh-CN" sz="3800" dirty="0"/>
              <a:t>   for (int i = 0; </a:t>
            </a:r>
            <a:r>
              <a:rPr lang="nn-NO" altLang="zh-CN" sz="3800" dirty="0">
                <a:solidFill>
                  <a:srgbClr val="C00000"/>
                </a:solidFill>
              </a:rPr>
              <a:t>i &lt; listSize</a:t>
            </a:r>
            <a:r>
              <a:rPr lang="nn-NO" altLang="zh-CN" sz="3800" dirty="0"/>
              <a:t>; i++)</a:t>
            </a:r>
            <a:endParaRPr lang="nn-NO" altLang="zh-CN" sz="3800" dirty="0"/>
          </a:p>
          <a:p>
            <a:pPr marL="0" indent="0">
              <a:lnSpc>
                <a:spcPct val="120000"/>
              </a:lnSpc>
              <a:spcBef>
                <a:spcPts val="750"/>
              </a:spcBef>
              <a:spcAft>
                <a:spcPts val="0"/>
              </a:spcAft>
              <a:buNone/>
            </a:pPr>
            <a:r>
              <a:rPr lang="en-US" altLang="zh-CN" sz="3800" dirty="0"/>
              <a:t>      if (element[</a:t>
            </a:r>
            <a:r>
              <a:rPr lang="en-US" altLang="zh-CN" sz="3800" dirty="0" err="1"/>
              <a:t>i</a:t>
            </a:r>
            <a:r>
              <a:rPr lang="en-US" altLang="zh-CN" sz="3800" dirty="0"/>
              <a:t>] == </a:t>
            </a:r>
            <a:r>
              <a:rPr lang="en-US" altLang="zh-CN" sz="3800" dirty="0" err="1"/>
              <a:t>theElement</a:t>
            </a:r>
            <a:r>
              <a:rPr lang="en-US" altLang="zh-CN" sz="3800" dirty="0"/>
              <a:t>) </a:t>
            </a:r>
            <a:br>
              <a:rPr lang="en-US" altLang="zh-CN" sz="3800" dirty="0" smtClean="0"/>
            </a:br>
            <a:r>
              <a:rPr lang="en-US" altLang="zh-CN" sz="3800" dirty="0" smtClean="0"/>
              <a:t>              return </a:t>
            </a:r>
            <a:r>
              <a:rPr lang="en-US" altLang="zh-CN" sz="3800" dirty="0" err="1"/>
              <a:t>i</a:t>
            </a:r>
            <a:r>
              <a:rPr lang="en-US" altLang="zh-CN" sz="3800" dirty="0" smtClean="0"/>
              <a:t>;   </a:t>
            </a:r>
            <a:endParaRPr lang="en-US" altLang="zh-CN" sz="3800" dirty="0"/>
          </a:p>
          <a:p>
            <a:pPr marL="0" indent="0">
              <a:lnSpc>
                <a:spcPct val="120000"/>
              </a:lnSpc>
              <a:spcBef>
                <a:spcPts val="750"/>
              </a:spcBef>
              <a:spcAft>
                <a:spcPts val="0"/>
              </a:spcAft>
              <a:buNone/>
            </a:pPr>
            <a:r>
              <a:rPr lang="en-US" altLang="zh-CN" sz="3800" dirty="0"/>
              <a:t>   return -1;</a:t>
            </a:r>
            <a:endParaRPr lang="en-US" altLang="zh-CN" sz="3800" dirty="0"/>
          </a:p>
          <a:p>
            <a:pPr marL="0" indent="0">
              <a:lnSpc>
                <a:spcPct val="120000"/>
              </a:lnSpc>
              <a:spcBef>
                <a:spcPts val="750"/>
              </a:spcBef>
              <a:buNone/>
            </a:pPr>
            <a:r>
              <a:rPr lang="zh-CN" altLang="en-US" sz="3800" dirty="0"/>
              <a:t> </a:t>
            </a:r>
            <a:r>
              <a:rPr lang="en-US" altLang="zh-CN" sz="3800" dirty="0"/>
              <a:t>}</a:t>
            </a:r>
            <a:endParaRPr lang="zh-CN" altLang="en-US" sz="3800" dirty="0"/>
          </a:p>
        </p:txBody>
      </p:sp>
      <p:sp>
        <p:nvSpPr>
          <p:cNvPr id="8" name="内容占位符 7"/>
          <p:cNvSpPr>
            <a:spLocks noGrp="1"/>
          </p:cNvSpPr>
          <p:nvPr>
            <p:ph sz="half" idx="4294967295"/>
          </p:nvPr>
        </p:nvSpPr>
        <p:spPr>
          <a:xfrm>
            <a:off x="5349875" y="1539875"/>
            <a:ext cx="3794125" cy="4351020"/>
          </a:xfrm>
        </p:spPr>
        <p:txBody>
          <a:bodyPr>
            <a:noAutofit/>
          </a:bodyPr>
          <a:lstStyle/>
          <a:p>
            <a:pPr marL="0" indent="0">
              <a:lnSpc>
                <a:spcPct val="120000"/>
              </a:lnSpc>
              <a:spcAft>
                <a:spcPts val="0"/>
              </a:spcAft>
              <a:buNone/>
            </a:pPr>
            <a:r>
              <a:rPr lang="zh-CN" altLang="en-US" sz="2000" dirty="0">
                <a:solidFill>
                  <a:srgbClr val="FF0000"/>
                </a:solidFill>
              </a:rPr>
              <a:t>最好情况（ </a:t>
            </a:r>
            <a:r>
              <a:rPr lang="en-US" altLang="zh-CN" sz="2000" dirty="0" err="1">
                <a:solidFill>
                  <a:srgbClr val="FF0000"/>
                </a:solidFill>
              </a:rPr>
              <a:t>i</a:t>
            </a:r>
            <a:r>
              <a:rPr lang="en-US" altLang="zh-CN" sz="2000" dirty="0">
                <a:solidFill>
                  <a:srgbClr val="FF0000"/>
                </a:solidFill>
              </a:rPr>
              <a:t>=0</a:t>
            </a:r>
            <a:r>
              <a:rPr lang="zh-CN" altLang="en-US" sz="2000" dirty="0">
                <a:solidFill>
                  <a:srgbClr val="FF0000"/>
                </a:solidFill>
              </a:rPr>
              <a:t>）：</a:t>
            </a:r>
            <a:br>
              <a:rPr lang="en-US" altLang="zh-CN" sz="2000" dirty="0">
                <a:solidFill>
                  <a:srgbClr val="FF0000"/>
                </a:solidFill>
              </a:rPr>
            </a:br>
            <a:r>
              <a:rPr lang="zh-CN" altLang="en-US" sz="2000" dirty="0"/>
              <a:t>基本语句【</a:t>
            </a:r>
            <a:r>
              <a:rPr lang="zh-CN" altLang="nn-NO" sz="2000" dirty="0">
                <a:sym typeface="+mn-ea"/>
              </a:rPr>
              <a:t>判断</a:t>
            </a:r>
            <a:r>
              <a:rPr lang="zh-CN" altLang="en-US" sz="2000" dirty="0"/>
              <a:t>】执行</a:t>
            </a:r>
            <a:r>
              <a:rPr lang="en-US" altLang="zh-CN" sz="2000" dirty="0"/>
              <a:t>1</a:t>
            </a:r>
            <a:r>
              <a:rPr lang="zh-CN" altLang="en-US" sz="2000" dirty="0"/>
              <a:t>次，时间复杂度为</a:t>
            </a:r>
            <a:r>
              <a:rPr lang="en-US" altLang="zh-CN" sz="2000" dirty="0"/>
              <a:t>O(1)</a:t>
            </a:r>
            <a:r>
              <a:rPr lang="zh-CN" altLang="en-US" sz="2000" dirty="0"/>
              <a:t>。</a:t>
            </a:r>
            <a:endParaRPr lang="zh-CN" altLang="en-US" sz="2000" dirty="0"/>
          </a:p>
          <a:p>
            <a:pPr marL="0" indent="0">
              <a:lnSpc>
                <a:spcPct val="120000"/>
              </a:lnSpc>
              <a:spcAft>
                <a:spcPts val="0"/>
              </a:spcAft>
              <a:buNone/>
            </a:pPr>
            <a:r>
              <a:rPr lang="zh-CN" altLang="en-US" sz="2000" dirty="0">
                <a:solidFill>
                  <a:srgbClr val="FF0000"/>
                </a:solidFill>
              </a:rPr>
              <a:t>最坏情况（ </a:t>
            </a:r>
            <a:r>
              <a:rPr lang="en-US" altLang="zh-CN" sz="2000" dirty="0" err="1">
                <a:solidFill>
                  <a:srgbClr val="FF0000"/>
                </a:solidFill>
              </a:rPr>
              <a:t>i</a:t>
            </a:r>
            <a:r>
              <a:rPr lang="en-US" altLang="zh-CN" sz="2000" dirty="0">
                <a:solidFill>
                  <a:srgbClr val="FF0000"/>
                </a:solidFill>
              </a:rPr>
              <a:t>=n</a:t>
            </a:r>
            <a:r>
              <a:rPr lang="zh-CN" altLang="en-US" sz="2000" dirty="0">
                <a:solidFill>
                  <a:srgbClr val="FF0000"/>
                </a:solidFill>
              </a:rPr>
              <a:t>）： </a:t>
            </a:r>
            <a:br>
              <a:rPr lang="en-US" altLang="zh-CN" sz="2000" dirty="0">
                <a:solidFill>
                  <a:srgbClr val="FF0000"/>
                </a:solidFill>
              </a:rPr>
            </a:br>
            <a:r>
              <a:rPr lang="zh-CN" altLang="en-US" sz="2000" dirty="0"/>
              <a:t>基本语句</a:t>
            </a:r>
            <a:r>
              <a:rPr lang="zh-CN" altLang="en-US" sz="2000" dirty="0">
                <a:sym typeface="+mn-ea"/>
              </a:rPr>
              <a:t>【</a:t>
            </a:r>
            <a:r>
              <a:rPr lang="zh-CN" altLang="nn-NO" sz="2000" dirty="0">
                <a:sym typeface="+mn-ea"/>
              </a:rPr>
              <a:t>判断</a:t>
            </a:r>
            <a:r>
              <a:rPr lang="zh-CN" altLang="en-US" sz="2000" dirty="0">
                <a:sym typeface="+mn-ea"/>
              </a:rPr>
              <a:t>】</a:t>
            </a:r>
            <a:r>
              <a:rPr lang="zh-CN" altLang="en-US" sz="2000" dirty="0"/>
              <a:t>执行</a:t>
            </a:r>
            <a:r>
              <a:rPr lang="en-US" altLang="zh-CN" sz="2000" dirty="0"/>
              <a:t>n+1</a:t>
            </a:r>
            <a:r>
              <a:rPr lang="zh-CN" altLang="en-US" sz="2000" dirty="0"/>
              <a:t>次，时间复杂度为</a:t>
            </a:r>
            <a:r>
              <a:rPr lang="en-US" altLang="zh-CN" sz="2000" dirty="0"/>
              <a:t>O(n)</a:t>
            </a:r>
            <a:r>
              <a:rPr lang="zh-CN" altLang="en-US" sz="2000" dirty="0"/>
              <a:t>。</a:t>
            </a:r>
            <a:endParaRPr lang="zh-CN" altLang="en-US" sz="2000" dirty="0"/>
          </a:p>
          <a:p>
            <a:pPr marL="0" indent="0">
              <a:lnSpc>
                <a:spcPct val="120000"/>
              </a:lnSpc>
              <a:buNone/>
            </a:pPr>
            <a:r>
              <a:rPr lang="zh-CN" altLang="en-US" sz="2000" dirty="0">
                <a:solidFill>
                  <a:srgbClr val="FF0000"/>
                </a:solidFill>
              </a:rPr>
              <a:t>平均情况（</a:t>
            </a:r>
            <a:r>
              <a:rPr lang="en-US" altLang="zh-CN" sz="2000" dirty="0">
                <a:solidFill>
                  <a:srgbClr val="FF0000"/>
                </a:solidFill>
              </a:rPr>
              <a:t>0≤i≤n</a:t>
            </a:r>
            <a:r>
              <a:rPr lang="zh-CN" altLang="en-US" sz="2000" dirty="0">
                <a:solidFill>
                  <a:srgbClr val="FF0000"/>
                </a:solidFill>
              </a:rPr>
              <a:t>）</a:t>
            </a:r>
            <a:r>
              <a:rPr lang="zh-CN" altLang="en-US" sz="2000" dirty="0"/>
              <a:t>：</a:t>
            </a:r>
            <a:endParaRPr lang="zh-CN" altLang="en-US" sz="2000" dirty="0"/>
          </a:p>
        </p:txBody>
      </p:sp>
      <p:sp>
        <p:nvSpPr>
          <p:cNvPr id="6" name="文本框 5"/>
          <p:cNvSpPr txBox="1"/>
          <p:nvPr/>
        </p:nvSpPr>
        <p:spPr>
          <a:xfrm>
            <a:off x="136635" y="6282142"/>
            <a:ext cx="5117465" cy="583565"/>
          </a:xfrm>
          <a:prstGeom prst="rect">
            <a:avLst/>
          </a:prstGeom>
          <a:noFill/>
          <a:ln>
            <a:solidFill>
              <a:schemeClr val="bg2"/>
            </a:solidFill>
          </a:ln>
        </p:spPr>
        <p:txBody>
          <a:bodyPr wrap="square" rtlCol="0" anchor="ctr" anchorCtr="1">
            <a:spAutoFit/>
          </a:bodyPr>
          <a:lstStyle/>
          <a:p>
            <a:pPr>
              <a:spcAft>
                <a:spcPts val="0"/>
              </a:spcAft>
            </a:pPr>
            <a:r>
              <a:rPr lang="zh-CN" altLang="en-US" sz="1600" dirty="0">
                <a:solidFill>
                  <a:srgbClr val="FF0000"/>
                </a:solidFill>
                <a:latin typeface="Microsoft YaHei UI" panose="020B0503020204020204" pitchFamily="34" charset="-122"/>
                <a:ea typeface="Microsoft YaHei UI" panose="020B0503020204020204" pitchFamily="34" charset="-122"/>
              </a:rPr>
              <a:t>备注</a:t>
            </a:r>
            <a:r>
              <a:rPr lang="zh-CN" altLang="en-US" sz="1600" dirty="0">
                <a:latin typeface="Microsoft YaHei UI" panose="020B0503020204020204" pitchFamily="34" charset="-122"/>
                <a:ea typeface="Microsoft YaHei UI" panose="020B0503020204020204" pitchFamily="34" charset="-122"/>
              </a:rPr>
              <a:t>：示例引自</a:t>
            </a:r>
            <a:r>
              <a:rPr lang="en-US" altLang="zh-CN" sz="1600" dirty="0">
                <a:latin typeface="Microsoft YaHei UI" panose="020B0503020204020204" pitchFamily="34" charset="-122"/>
                <a:ea typeface="Microsoft YaHei UI" panose="020B0503020204020204" pitchFamily="34" charset="-122"/>
              </a:rPr>
              <a:t>《</a:t>
            </a:r>
            <a:r>
              <a:rPr lang="zh-CN" altLang="en-US" sz="1600" dirty="0">
                <a:latin typeface="Microsoft YaHei UI" panose="020B0503020204020204" pitchFamily="34" charset="-122"/>
                <a:ea typeface="Microsoft YaHei UI" panose="020B0503020204020204" pitchFamily="34" charset="-122"/>
              </a:rPr>
              <a:t>数据结构、算法与应用</a:t>
            </a:r>
            <a:r>
              <a:rPr lang="en-US" altLang="zh-CN" sz="1600" dirty="0">
                <a:latin typeface="Microsoft YaHei UI" panose="020B0503020204020204" pitchFamily="34" charset="-122"/>
                <a:ea typeface="Microsoft YaHei UI" panose="020B0503020204020204" pitchFamily="34" charset="-122"/>
              </a:rPr>
              <a:t>》</a:t>
            </a:r>
            <a:r>
              <a:rPr lang="zh-CN" altLang="en-US" sz="1600" dirty="0">
                <a:latin typeface="Microsoft YaHei UI" panose="020B0503020204020204" pitchFamily="34" charset="-122"/>
                <a:ea typeface="Microsoft YaHei UI" panose="020B0503020204020204" pitchFamily="34" charset="-122"/>
              </a:rPr>
              <a:t>第</a:t>
            </a:r>
            <a:r>
              <a:rPr lang="en-US" altLang="zh-CN" sz="1600" dirty="0">
                <a:latin typeface="Microsoft YaHei UI" panose="020B0503020204020204" pitchFamily="34" charset="-122"/>
                <a:ea typeface="Microsoft YaHei UI" panose="020B0503020204020204" pitchFamily="34" charset="-122"/>
              </a:rPr>
              <a:t>5</a:t>
            </a:r>
            <a:r>
              <a:rPr lang="zh-CN" altLang="en-US" sz="1600" dirty="0">
                <a:latin typeface="Microsoft YaHei UI" panose="020B0503020204020204" pitchFamily="34" charset="-122"/>
                <a:ea typeface="Microsoft YaHei UI" panose="020B0503020204020204" pitchFamily="34" charset="-122"/>
              </a:rPr>
              <a:t>章</a:t>
            </a:r>
            <a:endParaRPr lang="zh-CN" altLang="en-US" sz="1600" dirty="0">
              <a:latin typeface="Microsoft YaHei UI" panose="020B0503020204020204" pitchFamily="34" charset="-122"/>
              <a:ea typeface="Microsoft YaHei UI" panose="020B0503020204020204" pitchFamily="34" charset="-122"/>
            </a:endParaRPr>
          </a:p>
          <a:p>
            <a:pPr>
              <a:spcBef>
                <a:spcPts val="0"/>
              </a:spcBef>
            </a:pPr>
            <a:r>
              <a:rPr lang="zh-CN" altLang="en-US" sz="1600" dirty="0">
                <a:latin typeface="Microsoft YaHei UI" panose="020B0503020204020204" pitchFamily="34" charset="-122"/>
                <a:ea typeface="Microsoft YaHei UI" panose="020B0503020204020204" pitchFamily="34" charset="-122"/>
              </a:rPr>
              <a:t>          基本语句选择：特殊语句或者操作较多语句</a:t>
            </a:r>
            <a:endParaRPr lang="zh-CN" altLang="en-US" sz="1600" dirty="0">
              <a:latin typeface="Microsoft YaHei UI" panose="020B0503020204020204" pitchFamily="34" charset="-122"/>
              <a:ea typeface="Microsoft YaHei UI" panose="020B0503020204020204" pitchFamily="34" charset="-122"/>
            </a:endParaRPr>
          </a:p>
        </p:txBody>
      </p:sp>
      <p:graphicFrame>
        <p:nvGraphicFramePr>
          <p:cNvPr id="4" name="对象 3">
            <a:hlinkClick r:id="" action="ppaction://ole?verb="/>
          </p:cNvPr>
          <p:cNvGraphicFramePr>
            <a:graphicFrameLocks noChangeAspect="1"/>
          </p:cNvGraphicFramePr>
          <p:nvPr/>
        </p:nvGraphicFramePr>
        <p:xfrm>
          <a:off x="4252595" y="4659630"/>
          <a:ext cx="4891405" cy="923925"/>
        </p:xfrm>
        <a:graphic>
          <a:graphicData uri="http://schemas.openxmlformats.org/presentationml/2006/ole">
            <mc:AlternateContent xmlns:mc="http://schemas.openxmlformats.org/markup-compatibility/2006">
              <mc:Choice xmlns:v="urn:schemas-microsoft-com:vml" Requires="v">
                <p:oleObj spid="_x0000_s1025" name="" r:id="rId1" imgW="2286000" imgH="431800" progId="Equation.KSEE3">
                  <p:embed/>
                </p:oleObj>
              </mc:Choice>
              <mc:Fallback>
                <p:oleObj name="" r:id="rId1" imgW="2286000" imgH="431800" progId="Equation.KSEE3">
                  <p:embed/>
                  <p:pic>
                    <p:nvPicPr>
                      <p:cNvPr id="0" name="图片 1024"/>
                      <p:cNvPicPr/>
                      <p:nvPr/>
                    </p:nvPicPr>
                    <p:blipFill>
                      <a:blip r:embed="rId2"/>
                      <a:stretch>
                        <a:fillRect/>
                      </a:stretch>
                    </p:blipFill>
                    <p:spPr>
                      <a:xfrm>
                        <a:off x="4252595" y="4659630"/>
                        <a:ext cx="4891405" cy="923925"/>
                      </a:xfrm>
                      <a:prstGeom prst="rect">
                        <a:avLst/>
                      </a:prstGeom>
                    </p:spPr>
                  </p:pic>
                </p:oleObj>
              </mc:Fallback>
            </mc:AlternateContent>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a:t>顺序存储实现</a:t>
            </a:r>
            <a:r>
              <a:rPr lang="zh-CN" altLang="en-US" dirty="0" smtClean="0"/>
              <a:t>算法分析</a:t>
            </a:r>
            <a:r>
              <a:rPr lang="en-US" altLang="zh-CN" dirty="0" smtClean="0"/>
              <a:t>(insert)</a:t>
            </a:r>
            <a:endParaRPr lang="zh-CN" altLang="en-US" dirty="0"/>
          </a:p>
        </p:txBody>
      </p:sp>
      <p:sp>
        <p:nvSpPr>
          <p:cNvPr id="3" name="内容占位符 2"/>
          <p:cNvSpPr>
            <a:spLocks noGrp="1"/>
          </p:cNvSpPr>
          <p:nvPr>
            <p:ph sz="half" idx="1"/>
          </p:nvPr>
        </p:nvSpPr>
        <p:spPr>
          <a:xfrm>
            <a:off x="367384" y="1510209"/>
            <a:ext cx="5063398" cy="4768577"/>
          </a:xfrm>
        </p:spPr>
        <p:txBody>
          <a:bodyPr>
            <a:normAutofit lnSpcReduction="10000"/>
          </a:bodyPr>
          <a:lstStyle/>
          <a:p>
            <a:pPr>
              <a:lnSpc>
                <a:spcPct val="100000"/>
              </a:lnSpc>
              <a:spcBef>
                <a:spcPts val="0"/>
              </a:spcBef>
              <a:spcAft>
                <a:spcPts val="0"/>
              </a:spcAft>
            </a:pPr>
            <a:r>
              <a:rPr lang="en-US" altLang="zh-CN" kern="0" dirty="0" smtClean="0">
                <a:solidFill>
                  <a:srgbClr val="FF0000"/>
                </a:solidFill>
                <a:latin typeface="黑体" panose="02010609060101010101" charset="-122"/>
                <a:ea typeface="黑体" panose="02010609060101010101" charset="-122"/>
              </a:rPr>
              <a:t>insert(k</a:t>
            </a:r>
            <a:r>
              <a:rPr lang="en-US" altLang="zh-CN" kern="0" dirty="0">
                <a:solidFill>
                  <a:srgbClr val="FF0000"/>
                </a:solidFill>
                <a:latin typeface="黑体" panose="02010609060101010101" charset="-122"/>
                <a:ea typeface="黑体" panose="02010609060101010101" charset="-122"/>
              </a:rPr>
              <a:t>) </a:t>
            </a:r>
            <a:endParaRPr lang="en-US" altLang="zh-CN" kern="0" dirty="0" smtClean="0">
              <a:solidFill>
                <a:srgbClr val="FF0000"/>
              </a:solidFill>
              <a:latin typeface="黑体" panose="02010609060101010101" charset="-122"/>
              <a:ea typeface="黑体" panose="02010609060101010101" charset="-122"/>
            </a:endParaRPr>
          </a:p>
          <a:p>
            <a:pPr marL="0" indent="0">
              <a:lnSpc>
                <a:spcPct val="100000"/>
              </a:lnSpc>
              <a:spcBef>
                <a:spcPts val="0"/>
              </a:spcBef>
              <a:spcAft>
                <a:spcPts val="0"/>
              </a:spcAft>
              <a:buNone/>
            </a:pPr>
            <a:r>
              <a:rPr lang="en-US" altLang="zh-CN" sz="1800" dirty="0"/>
              <a:t>void </a:t>
            </a:r>
            <a:r>
              <a:rPr lang="en-US" altLang="zh-CN" sz="1800" dirty="0" err="1"/>
              <a:t>arrayListNoSTL</a:t>
            </a:r>
            <a:r>
              <a:rPr lang="en-US" altLang="zh-CN" sz="1800" dirty="0"/>
              <a:t>&lt;T&gt;::insert(</a:t>
            </a:r>
            <a:r>
              <a:rPr lang="en-US" altLang="zh-CN" sz="1800" dirty="0" err="1"/>
              <a:t>int</a:t>
            </a:r>
            <a:r>
              <a:rPr lang="en-US" altLang="zh-CN" sz="1800" dirty="0"/>
              <a:t> </a:t>
            </a:r>
            <a:r>
              <a:rPr lang="en-US" altLang="zh-CN" sz="1800" dirty="0" err="1"/>
              <a:t>theIndex</a:t>
            </a:r>
            <a:r>
              <a:rPr lang="en-US" altLang="zh-CN" sz="1800" dirty="0"/>
              <a:t>, </a:t>
            </a:r>
            <a:r>
              <a:rPr lang="en-US" altLang="zh-CN" sz="1800" dirty="0" err="1"/>
              <a:t>const</a:t>
            </a:r>
            <a:r>
              <a:rPr lang="en-US" altLang="zh-CN" sz="1800" dirty="0"/>
              <a:t> T&amp; </a:t>
            </a:r>
            <a:r>
              <a:rPr lang="en-US" altLang="zh-CN" sz="1800" dirty="0" err="1"/>
              <a:t>theElement</a:t>
            </a:r>
            <a:r>
              <a:rPr lang="en-US" altLang="zh-CN" sz="1800" dirty="0"/>
              <a:t>)</a:t>
            </a:r>
            <a:endParaRPr lang="en-US" altLang="zh-CN" sz="1800" dirty="0"/>
          </a:p>
          <a:p>
            <a:pPr marL="0" indent="0">
              <a:lnSpc>
                <a:spcPct val="100000"/>
              </a:lnSpc>
              <a:spcBef>
                <a:spcPts val="0"/>
              </a:spcBef>
              <a:spcAft>
                <a:spcPts val="0"/>
              </a:spcAft>
              <a:buNone/>
            </a:pPr>
            <a:r>
              <a:rPr lang="en-US" altLang="zh-CN" sz="1800" dirty="0"/>
              <a:t>{</a:t>
            </a:r>
            <a:r>
              <a:rPr lang="en-US" altLang="zh-CN" sz="1800" dirty="0">
                <a:solidFill>
                  <a:srgbClr val="0070C0"/>
                </a:solidFill>
              </a:rPr>
              <a:t>// Insert </a:t>
            </a:r>
            <a:r>
              <a:rPr lang="en-US" altLang="zh-CN" sz="1800" dirty="0" err="1">
                <a:solidFill>
                  <a:srgbClr val="0070C0"/>
                </a:solidFill>
              </a:rPr>
              <a:t>theElement</a:t>
            </a:r>
            <a:r>
              <a:rPr lang="en-US" altLang="zh-CN" sz="1800" dirty="0">
                <a:solidFill>
                  <a:srgbClr val="0070C0"/>
                </a:solidFill>
              </a:rPr>
              <a:t> so that its index is </a:t>
            </a:r>
            <a:r>
              <a:rPr lang="en-US" altLang="zh-CN" sz="1800" dirty="0" err="1">
                <a:solidFill>
                  <a:srgbClr val="0070C0"/>
                </a:solidFill>
              </a:rPr>
              <a:t>theIndex</a:t>
            </a:r>
            <a:r>
              <a:rPr lang="en-US" altLang="zh-CN" sz="1800" dirty="0">
                <a:solidFill>
                  <a:srgbClr val="0070C0"/>
                </a:solidFill>
              </a:rPr>
              <a:t>.</a:t>
            </a:r>
            <a:endParaRPr lang="en-US" altLang="zh-CN" sz="1800" dirty="0">
              <a:solidFill>
                <a:srgbClr val="0070C0"/>
              </a:solidFill>
            </a:endParaRPr>
          </a:p>
          <a:p>
            <a:pPr marL="0" indent="0">
              <a:lnSpc>
                <a:spcPct val="100000"/>
              </a:lnSpc>
              <a:spcBef>
                <a:spcPts val="0"/>
              </a:spcBef>
              <a:spcAft>
                <a:spcPts val="0"/>
              </a:spcAft>
              <a:buNone/>
            </a:pPr>
            <a:r>
              <a:rPr lang="en-US" altLang="zh-CN" sz="1800" dirty="0">
                <a:solidFill>
                  <a:srgbClr val="0070C0"/>
                </a:solidFill>
              </a:rPr>
              <a:t>   // valid index, make sure we have space</a:t>
            </a:r>
            <a:endParaRPr lang="en-US" altLang="zh-CN" sz="1800" dirty="0">
              <a:solidFill>
                <a:srgbClr val="0070C0"/>
              </a:solidFill>
            </a:endParaRPr>
          </a:p>
          <a:p>
            <a:pPr marL="0" indent="0">
              <a:lnSpc>
                <a:spcPct val="100000"/>
              </a:lnSpc>
              <a:spcBef>
                <a:spcPts val="0"/>
              </a:spcBef>
              <a:spcAft>
                <a:spcPts val="0"/>
              </a:spcAft>
              <a:buNone/>
            </a:pPr>
            <a:r>
              <a:rPr lang="en-US" altLang="zh-CN" sz="1800" dirty="0">
                <a:solidFill>
                  <a:srgbClr val="FF0000"/>
                </a:solidFill>
              </a:rPr>
              <a:t>   if (</a:t>
            </a:r>
            <a:r>
              <a:rPr lang="en-US" altLang="zh-CN" sz="1800" dirty="0" err="1">
                <a:solidFill>
                  <a:srgbClr val="FF0000"/>
                </a:solidFill>
              </a:rPr>
              <a:t>listSize</a:t>
            </a:r>
            <a:r>
              <a:rPr lang="en-US" altLang="zh-CN" sz="1800" dirty="0">
                <a:solidFill>
                  <a:srgbClr val="FF0000"/>
                </a:solidFill>
              </a:rPr>
              <a:t> == </a:t>
            </a:r>
            <a:r>
              <a:rPr lang="en-US" altLang="zh-CN" sz="1800" dirty="0" err="1">
                <a:solidFill>
                  <a:srgbClr val="FF0000"/>
                </a:solidFill>
              </a:rPr>
              <a:t>arrayLength</a:t>
            </a:r>
            <a:r>
              <a:rPr lang="en-US" altLang="zh-CN" sz="1800" dirty="0" smtClean="0">
                <a:solidFill>
                  <a:srgbClr val="FF0000"/>
                </a:solidFill>
              </a:rPr>
              <a:t>) </a:t>
            </a:r>
            <a:endParaRPr lang="en-US" altLang="zh-CN" sz="1800" dirty="0">
              <a:solidFill>
                <a:srgbClr val="FF0000"/>
              </a:solidFill>
            </a:endParaRPr>
          </a:p>
          <a:p>
            <a:pPr marL="0" indent="0">
              <a:lnSpc>
                <a:spcPct val="100000"/>
              </a:lnSpc>
              <a:spcBef>
                <a:spcPts val="0"/>
              </a:spcBef>
              <a:spcAft>
                <a:spcPts val="0"/>
              </a:spcAft>
              <a:buNone/>
            </a:pPr>
            <a:r>
              <a:rPr lang="en-US" altLang="zh-CN" sz="1800" dirty="0">
                <a:solidFill>
                  <a:srgbClr val="FF0000"/>
                </a:solidFill>
              </a:rPr>
              <a:t>      </a:t>
            </a:r>
            <a:r>
              <a:rPr lang="en-US" altLang="zh-CN" sz="1800" dirty="0" smtClean="0">
                <a:solidFill>
                  <a:srgbClr val="FF0000"/>
                </a:solidFill>
              </a:rPr>
              <a:t>{    </a:t>
            </a:r>
            <a:r>
              <a:rPr lang="en-US" altLang="zh-CN" sz="1800" dirty="0" smtClean="0">
                <a:solidFill>
                  <a:srgbClr val="0070C0"/>
                </a:solidFill>
              </a:rPr>
              <a:t>// </a:t>
            </a:r>
            <a:r>
              <a:rPr lang="en-US" altLang="zh-CN" sz="1800" dirty="0">
                <a:solidFill>
                  <a:srgbClr val="0070C0"/>
                </a:solidFill>
              </a:rPr>
              <a:t>no space, double capacity</a:t>
            </a:r>
            <a:endParaRPr lang="en-US" altLang="zh-CN" sz="1800" dirty="0">
              <a:solidFill>
                <a:srgbClr val="0070C0"/>
              </a:solidFill>
            </a:endParaRPr>
          </a:p>
          <a:p>
            <a:pPr marL="1323340" indent="-1323340">
              <a:lnSpc>
                <a:spcPct val="100000"/>
              </a:lnSpc>
              <a:spcBef>
                <a:spcPts val="0"/>
              </a:spcBef>
              <a:spcAft>
                <a:spcPts val="0"/>
              </a:spcAft>
              <a:buNone/>
            </a:pPr>
            <a:r>
              <a:rPr lang="en-US" altLang="zh-CN" sz="1800" dirty="0">
                <a:solidFill>
                  <a:srgbClr val="FF0000"/>
                </a:solidFill>
              </a:rPr>
              <a:t>         </a:t>
            </a:r>
            <a:r>
              <a:rPr lang="en-US" altLang="zh-CN" sz="1800" dirty="0" smtClean="0">
                <a:solidFill>
                  <a:srgbClr val="FF0000"/>
                </a:solidFill>
              </a:rPr>
              <a:t>changeLength1D</a:t>
            </a:r>
            <a:br>
              <a:rPr lang="en-US" altLang="zh-CN" sz="1800" dirty="0" smtClean="0">
                <a:solidFill>
                  <a:srgbClr val="FF0000"/>
                </a:solidFill>
              </a:rPr>
            </a:br>
            <a:r>
              <a:rPr lang="en-US" altLang="zh-CN" sz="1800" dirty="0" smtClean="0">
                <a:solidFill>
                  <a:srgbClr val="FF0000"/>
                </a:solidFill>
              </a:rPr>
              <a:t>(</a:t>
            </a:r>
            <a:r>
              <a:rPr lang="en-US" altLang="zh-CN" sz="1800" dirty="0">
                <a:solidFill>
                  <a:srgbClr val="FF0000"/>
                </a:solidFill>
              </a:rPr>
              <a:t>element, </a:t>
            </a:r>
            <a:r>
              <a:rPr lang="en-US" altLang="zh-CN" sz="1800" dirty="0" err="1">
                <a:solidFill>
                  <a:srgbClr val="FF0000"/>
                </a:solidFill>
              </a:rPr>
              <a:t>arrayLength</a:t>
            </a:r>
            <a:r>
              <a:rPr lang="en-US" altLang="zh-CN" sz="1800" dirty="0">
                <a:solidFill>
                  <a:srgbClr val="FF0000"/>
                </a:solidFill>
              </a:rPr>
              <a:t>, 2 * </a:t>
            </a:r>
            <a:r>
              <a:rPr lang="en-US" altLang="zh-CN" sz="1800" dirty="0" err="1">
                <a:solidFill>
                  <a:srgbClr val="FF0000"/>
                </a:solidFill>
              </a:rPr>
              <a:t>arrayLength</a:t>
            </a:r>
            <a:r>
              <a:rPr lang="en-US" altLang="zh-CN" sz="1800" dirty="0">
                <a:solidFill>
                  <a:srgbClr val="FF0000"/>
                </a:solidFill>
              </a:rPr>
              <a:t>);</a:t>
            </a:r>
            <a:endParaRPr lang="en-US" altLang="zh-CN" sz="1800" dirty="0">
              <a:solidFill>
                <a:srgbClr val="FF0000"/>
              </a:solidFill>
            </a:endParaRPr>
          </a:p>
          <a:p>
            <a:pPr marL="0" indent="0">
              <a:lnSpc>
                <a:spcPct val="100000"/>
              </a:lnSpc>
              <a:spcBef>
                <a:spcPts val="0"/>
              </a:spcBef>
              <a:spcAft>
                <a:spcPts val="0"/>
              </a:spcAft>
              <a:buNone/>
            </a:pPr>
            <a:r>
              <a:rPr lang="en-US" altLang="zh-CN" sz="1800" dirty="0">
                <a:solidFill>
                  <a:srgbClr val="FF0000"/>
                </a:solidFill>
              </a:rPr>
              <a:t>         </a:t>
            </a:r>
            <a:r>
              <a:rPr lang="en-US" altLang="zh-CN" sz="1800" dirty="0" err="1">
                <a:solidFill>
                  <a:srgbClr val="FF0000"/>
                </a:solidFill>
              </a:rPr>
              <a:t>arrayLength</a:t>
            </a:r>
            <a:r>
              <a:rPr lang="en-US" altLang="zh-CN" sz="1800" dirty="0">
                <a:solidFill>
                  <a:srgbClr val="FF0000"/>
                </a:solidFill>
              </a:rPr>
              <a:t> *= 2;</a:t>
            </a:r>
            <a:endParaRPr lang="en-US" altLang="zh-CN" sz="1800" dirty="0">
              <a:solidFill>
                <a:srgbClr val="FF0000"/>
              </a:solidFill>
            </a:endParaRPr>
          </a:p>
          <a:p>
            <a:pPr marL="0" indent="0">
              <a:lnSpc>
                <a:spcPct val="100000"/>
              </a:lnSpc>
              <a:spcBef>
                <a:spcPts val="0"/>
              </a:spcBef>
              <a:spcAft>
                <a:spcPts val="0"/>
              </a:spcAft>
              <a:buNone/>
            </a:pPr>
            <a:r>
              <a:rPr lang="zh-CN" altLang="en-US" sz="1800" dirty="0">
                <a:solidFill>
                  <a:srgbClr val="FF0000"/>
                </a:solidFill>
              </a:rPr>
              <a:t>      </a:t>
            </a:r>
            <a:r>
              <a:rPr lang="en-US" altLang="zh-CN" sz="1800" dirty="0">
                <a:solidFill>
                  <a:srgbClr val="FF0000"/>
                </a:solidFill>
              </a:rPr>
              <a:t>}</a:t>
            </a:r>
            <a:endParaRPr lang="en-US" altLang="zh-CN" sz="1800" dirty="0">
              <a:solidFill>
                <a:srgbClr val="FF0000"/>
              </a:solidFill>
            </a:endParaRPr>
          </a:p>
          <a:p>
            <a:pPr marL="0" indent="0">
              <a:lnSpc>
                <a:spcPct val="100000"/>
              </a:lnSpc>
              <a:spcBef>
                <a:spcPts val="0"/>
              </a:spcBef>
              <a:spcAft>
                <a:spcPts val="0"/>
              </a:spcAft>
              <a:buNone/>
            </a:pPr>
            <a:r>
              <a:rPr lang="en-US" altLang="zh-CN" sz="1800" dirty="0"/>
              <a:t>   </a:t>
            </a:r>
            <a:r>
              <a:rPr lang="en-US" altLang="zh-CN" sz="1800" dirty="0">
                <a:solidFill>
                  <a:srgbClr val="0070C0"/>
                </a:solidFill>
              </a:rPr>
              <a:t>// shift elements right one position</a:t>
            </a:r>
            <a:endParaRPr lang="en-US" altLang="zh-CN" sz="1800" dirty="0">
              <a:solidFill>
                <a:srgbClr val="0070C0"/>
              </a:solidFill>
            </a:endParaRPr>
          </a:p>
          <a:p>
            <a:pPr marL="0" indent="0">
              <a:lnSpc>
                <a:spcPct val="100000"/>
              </a:lnSpc>
              <a:spcBef>
                <a:spcPts val="0"/>
              </a:spcBef>
              <a:spcAft>
                <a:spcPts val="0"/>
              </a:spcAft>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listSize-1; </a:t>
            </a:r>
            <a:r>
              <a:rPr lang="en-US" altLang="zh-CN" sz="1800" dirty="0" err="1"/>
              <a:t>i</a:t>
            </a:r>
            <a:r>
              <a:rPr lang="en-US" altLang="zh-CN" sz="1800" dirty="0"/>
              <a:t> &gt;= </a:t>
            </a:r>
            <a:r>
              <a:rPr lang="en-US" altLang="zh-CN" sz="1800" dirty="0" err="1"/>
              <a:t>theIndex</a:t>
            </a:r>
            <a:r>
              <a:rPr lang="en-US" altLang="zh-CN" sz="1800" dirty="0"/>
              <a:t>; </a:t>
            </a:r>
            <a:r>
              <a:rPr lang="en-US" altLang="zh-CN" sz="1800" dirty="0" err="1"/>
              <a:t>i</a:t>
            </a:r>
            <a:r>
              <a:rPr lang="en-US" altLang="zh-CN" sz="1800" dirty="0"/>
              <a:t>--)</a:t>
            </a:r>
            <a:endParaRPr lang="en-US" altLang="zh-CN" sz="1800" dirty="0"/>
          </a:p>
          <a:p>
            <a:pPr marL="0" indent="0">
              <a:lnSpc>
                <a:spcPct val="100000"/>
              </a:lnSpc>
              <a:spcBef>
                <a:spcPts val="0"/>
              </a:spcBef>
              <a:spcAft>
                <a:spcPts val="0"/>
              </a:spcAft>
              <a:buNone/>
            </a:pPr>
            <a:r>
              <a:rPr lang="en-US" altLang="zh-CN" sz="1800" dirty="0"/>
              <a:t>      </a:t>
            </a:r>
            <a:r>
              <a:rPr lang="en-US" altLang="zh-CN" sz="1800" dirty="0">
                <a:solidFill>
                  <a:srgbClr val="C00000"/>
                </a:solidFill>
              </a:rPr>
              <a:t>element[</a:t>
            </a:r>
            <a:r>
              <a:rPr lang="en-US" altLang="zh-CN" sz="1800" dirty="0" err="1">
                <a:solidFill>
                  <a:srgbClr val="C00000"/>
                </a:solidFill>
              </a:rPr>
              <a:t>i</a:t>
            </a:r>
            <a:r>
              <a:rPr lang="en-US" altLang="zh-CN" sz="1800" dirty="0">
                <a:solidFill>
                  <a:srgbClr val="C00000"/>
                </a:solidFill>
              </a:rPr>
              <a:t> + 1] = element[</a:t>
            </a:r>
            <a:r>
              <a:rPr lang="en-US" altLang="zh-CN" sz="1800" dirty="0" err="1">
                <a:solidFill>
                  <a:srgbClr val="C00000"/>
                </a:solidFill>
              </a:rPr>
              <a:t>i</a:t>
            </a:r>
            <a:r>
              <a:rPr lang="en-US" altLang="zh-CN" sz="1800" dirty="0" smtClean="0">
                <a:solidFill>
                  <a:srgbClr val="C00000"/>
                </a:solidFill>
              </a:rPr>
              <a:t>];</a:t>
            </a:r>
            <a:endParaRPr lang="zh-CN" altLang="en-US" sz="1800" dirty="0"/>
          </a:p>
          <a:p>
            <a:pPr marL="0" indent="0">
              <a:lnSpc>
                <a:spcPct val="100000"/>
              </a:lnSpc>
              <a:spcBef>
                <a:spcPts val="0"/>
              </a:spcBef>
              <a:spcAft>
                <a:spcPts val="0"/>
              </a:spcAft>
              <a:buNone/>
            </a:pPr>
            <a:r>
              <a:rPr lang="en-US" altLang="zh-CN" sz="1800" dirty="0"/>
              <a:t>   element[</a:t>
            </a:r>
            <a:r>
              <a:rPr lang="en-US" altLang="zh-CN" sz="1800" dirty="0" err="1"/>
              <a:t>theIndex</a:t>
            </a:r>
            <a:r>
              <a:rPr lang="en-US" altLang="zh-CN" sz="1800" dirty="0"/>
              <a:t>] = </a:t>
            </a:r>
            <a:r>
              <a:rPr lang="en-US" altLang="zh-CN" sz="1800" dirty="0" err="1"/>
              <a:t>theElement</a:t>
            </a:r>
            <a:r>
              <a:rPr lang="en-US" altLang="zh-CN" sz="1800" dirty="0" smtClean="0"/>
              <a:t>;</a:t>
            </a:r>
            <a:endParaRPr lang="zh-CN" altLang="en-US" sz="1800" dirty="0"/>
          </a:p>
          <a:p>
            <a:pPr marL="0" indent="0">
              <a:lnSpc>
                <a:spcPct val="100000"/>
              </a:lnSpc>
              <a:spcBef>
                <a:spcPts val="0"/>
              </a:spcBef>
              <a:spcAft>
                <a:spcPts val="0"/>
              </a:spcAft>
              <a:buNone/>
            </a:pPr>
            <a:r>
              <a:rPr lang="en-US" altLang="zh-CN" sz="1800" dirty="0"/>
              <a:t>   </a:t>
            </a:r>
            <a:r>
              <a:rPr lang="en-US" altLang="zh-CN" sz="1800" dirty="0" err="1"/>
              <a:t>listSize</a:t>
            </a:r>
            <a:r>
              <a:rPr lang="en-US" altLang="zh-CN" sz="1800" dirty="0"/>
              <a:t>++;</a:t>
            </a:r>
            <a:endParaRPr lang="en-US" altLang="zh-CN" sz="1800" dirty="0"/>
          </a:p>
          <a:p>
            <a:pPr marL="0" indent="0">
              <a:lnSpc>
                <a:spcPct val="100000"/>
              </a:lnSpc>
              <a:spcBef>
                <a:spcPts val="0"/>
              </a:spcBef>
              <a:buNone/>
            </a:pPr>
            <a:r>
              <a:rPr lang="en-US" altLang="zh-CN" sz="1800" dirty="0"/>
              <a:t>}</a:t>
            </a:r>
            <a:endParaRPr lang="zh-CN" altLang="en-US" sz="1800" dirty="0"/>
          </a:p>
        </p:txBody>
      </p:sp>
      <p:sp>
        <p:nvSpPr>
          <p:cNvPr id="8" name="内容占位符 7"/>
          <p:cNvSpPr>
            <a:spLocks noGrp="1"/>
          </p:cNvSpPr>
          <p:nvPr>
            <p:ph sz="half" idx="2"/>
          </p:nvPr>
        </p:nvSpPr>
        <p:spPr>
          <a:xfrm>
            <a:off x="5297740" y="1536142"/>
            <a:ext cx="3794235" cy="4351338"/>
          </a:xfrm>
        </p:spPr>
        <p:txBody>
          <a:bodyPr>
            <a:noAutofit/>
          </a:bodyPr>
          <a:lstStyle/>
          <a:p>
            <a:pPr marL="0" indent="0">
              <a:lnSpc>
                <a:spcPct val="120000"/>
              </a:lnSpc>
              <a:spcAft>
                <a:spcPts val="0"/>
              </a:spcAft>
              <a:buNone/>
            </a:pPr>
            <a:r>
              <a:rPr lang="zh-CN" altLang="en-US" sz="2000" dirty="0">
                <a:solidFill>
                  <a:srgbClr val="FF0000"/>
                </a:solidFill>
              </a:rPr>
              <a:t>数组长度加倍：</a:t>
            </a:r>
            <a:endParaRPr lang="en-US" altLang="zh-CN" sz="2000" dirty="0">
              <a:solidFill>
                <a:srgbClr val="FF0000"/>
              </a:solidFill>
            </a:endParaRPr>
          </a:p>
          <a:p>
            <a:pPr marL="0" indent="0">
              <a:lnSpc>
                <a:spcPct val="120000"/>
              </a:lnSpc>
              <a:spcAft>
                <a:spcPts val="0"/>
              </a:spcAft>
              <a:buNone/>
            </a:pPr>
            <a:r>
              <a:rPr lang="en-US" altLang="zh-CN" sz="2000" dirty="0">
                <a:cs typeface="Times New Roman" panose="02020603050405020304" pitchFamily="18" charset="0"/>
              </a:rPr>
              <a:t>Θ(n)</a:t>
            </a:r>
            <a:endParaRPr lang="en-US" altLang="zh-CN" sz="2000" dirty="0">
              <a:solidFill>
                <a:srgbClr val="FF0000"/>
              </a:solidFill>
            </a:endParaRPr>
          </a:p>
          <a:p>
            <a:pPr marL="0" indent="0">
              <a:lnSpc>
                <a:spcPct val="120000"/>
              </a:lnSpc>
              <a:spcAft>
                <a:spcPts val="0"/>
              </a:spcAft>
              <a:buNone/>
            </a:pPr>
            <a:r>
              <a:rPr lang="zh-CN" altLang="en-US" sz="2000" dirty="0">
                <a:solidFill>
                  <a:srgbClr val="FF0000"/>
                </a:solidFill>
              </a:rPr>
              <a:t>最好情况（ </a:t>
            </a:r>
            <a:r>
              <a:rPr lang="en-US" altLang="zh-CN" sz="2000" dirty="0" err="1">
                <a:solidFill>
                  <a:srgbClr val="FF0000"/>
                </a:solidFill>
              </a:rPr>
              <a:t>i</a:t>
            </a:r>
            <a:r>
              <a:rPr lang="en-US" altLang="zh-CN" sz="2000" dirty="0">
                <a:solidFill>
                  <a:srgbClr val="FF0000"/>
                </a:solidFill>
              </a:rPr>
              <a:t>=n</a:t>
            </a:r>
            <a:r>
              <a:rPr lang="zh-CN" altLang="en-US" sz="2000" dirty="0">
                <a:solidFill>
                  <a:srgbClr val="FF0000"/>
                </a:solidFill>
              </a:rPr>
              <a:t>）：</a:t>
            </a:r>
            <a:br>
              <a:rPr lang="en-US" altLang="zh-CN" sz="2000" dirty="0">
                <a:solidFill>
                  <a:srgbClr val="FF0000"/>
                </a:solidFill>
              </a:rPr>
            </a:br>
            <a:r>
              <a:rPr lang="zh-CN" altLang="en-US" sz="2000" dirty="0"/>
              <a:t>基本语句</a:t>
            </a:r>
            <a:r>
              <a:rPr lang="en-US" altLang="zh-CN" sz="2000" dirty="0"/>
              <a:t>[</a:t>
            </a:r>
            <a:r>
              <a:rPr lang="zh-CN" altLang="en-US" sz="2000" dirty="0"/>
              <a:t>复制</a:t>
            </a:r>
            <a:r>
              <a:rPr lang="en-US" altLang="zh-CN" sz="2000" dirty="0"/>
              <a:t>]</a:t>
            </a:r>
            <a:r>
              <a:rPr lang="zh-CN" altLang="en-US" sz="2000" dirty="0"/>
              <a:t>执行</a:t>
            </a:r>
            <a:r>
              <a:rPr lang="en-US" altLang="zh-CN" sz="2000" dirty="0"/>
              <a:t>0</a:t>
            </a:r>
            <a:r>
              <a:rPr lang="zh-CN" altLang="en-US" sz="2000" dirty="0"/>
              <a:t>次，时间复杂度为</a:t>
            </a:r>
            <a:r>
              <a:rPr lang="en-US" altLang="zh-CN" sz="2000" dirty="0"/>
              <a:t>O(1)</a:t>
            </a:r>
            <a:r>
              <a:rPr lang="zh-CN" altLang="en-US" sz="2000" dirty="0"/>
              <a:t>。</a:t>
            </a:r>
            <a:endParaRPr lang="zh-CN" altLang="en-US" sz="2000" dirty="0"/>
          </a:p>
          <a:p>
            <a:pPr marL="0" indent="0">
              <a:lnSpc>
                <a:spcPct val="120000"/>
              </a:lnSpc>
              <a:spcAft>
                <a:spcPts val="0"/>
              </a:spcAft>
              <a:buNone/>
            </a:pPr>
            <a:r>
              <a:rPr lang="zh-CN" altLang="en-US" sz="2000" dirty="0">
                <a:solidFill>
                  <a:srgbClr val="FF0000"/>
                </a:solidFill>
              </a:rPr>
              <a:t>最坏情况（ </a:t>
            </a:r>
            <a:r>
              <a:rPr lang="en-US" altLang="zh-CN" sz="2000" dirty="0" err="1">
                <a:solidFill>
                  <a:srgbClr val="FF0000"/>
                </a:solidFill>
              </a:rPr>
              <a:t>i</a:t>
            </a:r>
            <a:r>
              <a:rPr lang="en-US" altLang="zh-CN" sz="2000" dirty="0">
                <a:solidFill>
                  <a:srgbClr val="FF0000"/>
                </a:solidFill>
              </a:rPr>
              <a:t>=0</a:t>
            </a:r>
            <a:r>
              <a:rPr lang="zh-CN" altLang="en-US" sz="2000" dirty="0">
                <a:solidFill>
                  <a:srgbClr val="FF0000"/>
                </a:solidFill>
              </a:rPr>
              <a:t>）： </a:t>
            </a:r>
            <a:br>
              <a:rPr lang="en-US" altLang="zh-CN" sz="2000" dirty="0">
                <a:solidFill>
                  <a:srgbClr val="FF0000"/>
                </a:solidFill>
              </a:rPr>
            </a:br>
            <a:r>
              <a:rPr lang="zh-CN" altLang="en-US" sz="2000" dirty="0"/>
              <a:t>基本语句</a:t>
            </a:r>
            <a:r>
              <a:rPr lang="en-US" altLang="zh-CN" sz="2000" dirty="0">
                <a:sym typeface="+mn-ea"/>
              </a:rPr>
              <a:t>[</a:t>
            </a:r>
            <a:r>
              <a:rPr lang="zh-CN" altLang="en-US" sz="2000" dirty="0">
                <a:sym typeface="+mn-ea"/>
              </a:rPr>
              <a:t>复制</a:t>
            </a:r>
            <a:r>
              <a:rPr lang="en-US" altLang="zh-CN" sz="2000" dirty="0">
                <a:sym typeface="+mn-ea"/>
              </a:rPr>
              <a:t>]</a:t>
            </a:r>
            <a:r>
              <a:rPr lang="zh-CN" altLang="en-US" sz="2000" dirty="0"/>
              <a:t>执行</a:t>
            </a:r>
            <a:r>
              <a:rPr lang="en-US" altLang="zh-CN" sz="2000" dirty="0"/>
              <a:t>n</a:t>
            </a:r>
            <a:r>
              <a:rPr lang="zh-CN" altLang="en-US" sz="2000" dirty="0"/>
              <a:t>次，时间复杂度为</a:t>
            </a:r>
            <a:r>
              <a:rPr lang="en-US" altLang="zh-CN" sz="2000" dirty="0"/>
              <a:t>O(n)</a:t>
            </a:r>
            <a:r>
              <a:rPr lang="zh-CN" altLang="en-US" sz="2000" dirty="0"/>
              <a:t>。</a:t>
            </a:r>
            <a:endParaRPr lang="zh-CN" altLang="en-US" sz="2000" dirty="0"/>
          </a:p>
          <a:p>
            <a:pPr marL="0" indent="0">
              <a:lnSpc>
                <a:spcPct val="120000"/>
              </a:lnSpc>
              <a:buNone/>
            </a:pPr>
            <a:r>
              <a:rPr lang="zh-CN" altLang="en-US" sz="2000" dirty="0">
                <a:solidFill>
                  <a:srgbClr val="FF0000"/>
                </a:solidFill>
              </a:rPr>
              <a:t>平均情况（</a:t>
            </a:r>
            <a:r>
              <a:rPr lang="en-US" altLang="zh-CN" sz="2000" dirty="0">
                <a:solidFill>
                  <a:srgbClr val="FF0000"/>
                </a:solidFill>
              </a:rPr>
              <a:t>0</a:t>
            </a:r>
            <a:r>
              <a:rPr lang="en-US" altLang="zh-CN" sz="2000" dirty="0">
                <a:solidFill>
                  <a:srgbClr val="FF0000"/>
                </a:solidFill>
              </a:rPr>
              <a:t>≤i≤n</a:t>
            </a:r>
            <a:r>
              <a:rPr lang="zh-CN" altLang="en-US" sz="2000" dirty="0">
                <a:solidFill>
                  <a:srgbClr val="FF0000"/>
                </a:solidFill>
              </a:rPr>
              <a:t>）</a:t>
            </a:r>
            <a:r>
              <a:rPr lang="zh-CN" altLang="en-US" sz="2000" dirty="0"/>
              <a:t>：</a:t>
            </a:r>
            <a:endParaRPr lang="zh-CN" altLang="en-US" sz="2000" dirty="0"/>
          </a:p>
        </p:txBody>
      </p:sp>
      <p:sp>
        <p:nvSpPr>
          <p:cNvPr id="6" name="文本框 5"/>
          <p:cNvSpPr txBox="1"/>
          <p:nvPr/>
        </p:nvSpPr>
        <p:spPr>
          <a:xfrm>
            <a:off x="280454" y="6420368"/>
            <a:ext cx="5117465" cy="368300"/>
          </a:xfrm>
          <a:prstGeom prst="rect">
            <a:avLst/>
          </a:prstGeom>
          <a:noFill/>
          <a:ln>
            <a:solidFill>
              <a:schemeClr val="bg2"/>
            </a:solidFill>
          </a:ln>
        </p:spPr>
        <p:txBody>
          <a:bodyPr wrap="none" rtlCol="0" anchor="ctr" anchorCtr="1">
            <a:spAutoFit/>
          </a:bodyPr>
          <a:lstStyle/>
          <a:p>
            <a:pPr algn="l">
              <a:spcAft>
                <a:spcPts val="0"/>
              </a:spcAft>
            </a:pPr>
            <a:r>
              <a:rPr lang="zh-CN" altLang="en-US" dirty="0">
                <a:solidFill>
                  <a:srgbClr val="FF0000"/>
                </a:solidFill>
                <a:latin typeface="Microsoft YaHei UI" panose="020B0503020204020204" pitchFamily="34" charset="-122"/>
                <a:ea typeface="Microsoft YaHei UI" panose="020B0503020204020204" pitchFamily="34" charset="-122"/>
              </a:rPr>
              <a:t>备注</a:t>
            </a:r>
            <a:r>
              <a:rPr lang="zh-CN" altLang="en-US" dirty="0">
                <a:latin typeface="Microsoft YaHei UI" panose="020B0503020204020204" pitchFamily="34" charset="-122"/>
                <a:ea typeface="Microsoft YaHei UI" panose="020B0503020204020204" pitchFamily="34" charset="-122"/>
              </a:rPr>
              <a:t>：示例引自</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sym typeface="+mn-ea"/>
              </a:rPr>
              <a:t>数据结构、算法与应用</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a:t>
            </a:r>
            <a:endParaRPr lang="zh-CN" altLang="en-US" dirty="0">
              <a:latin typeface="Microsoft YaHei UI" panose="020B0503020204020204" pitchFamily="34" charset="-122"/>
              <a:ea typeface="Microsoft YaHei UI" panose="020B0503020204020204" pitchFamily="34" charset="-122"/>
            </a:endParaRPr>
          </a:p>
        </p:txBody>
      </p:sp>
      <p:sp>
        <p:nvSpPr>
          <p:cNvPr id="27" name="object 64"/>
          <p:cNvSpPr txBox="1"/>
          <p:nvPr/>
        </p:nvSpPr>
        <p:spPr>
          <a:xfrm>
            <a:off x="10217375" y="5093063"/>
            <a:ext cx="392817" cy="246221"/>
          </a:xfrm>
          <a:prstGeom prst="rect">
            <a:avLst/>
          </a:prstGeom>
        </p:spPr>
        <p:txBody>
          <a:bodyPr vert="horz" wrap="square" lIns="0" tIns="0" rIns="0" bIns="0" rtlCol="0">
            <a:spAutoFit/>
          </a:bodyPr>
          <a:lstStyle/>
          <a:p>
            <a:pPr marL="12700"/>
            <a:endParaRPr sz="1600" dirty="0">
              <a:latin typeface="Times New Roman" panose="02020603050405020304"/>
              <a:cs typeface="Times New Roman" panose="02020603050405020304"/>
            </a:endParaRPr>
          </a:p>
        </p:txBody>
      </p:sp>
      <p:pic>
        <p:nvPicPr>
          <p:cNvPr id="29" name="Picture 12" descr="http://img10.3lian.com/c1/newpic/11/03/22/16.gif"/>
          <p:cNvPicPr>
            <a:picLocks noChangeAspect="1" noChangeArrowheads="1"/>
          </p:cNvPicPr>
          <p:nvPr/>
        </p:nvPicPr>
        <p:blipFill>
          <a:blip r:embed="rId1"/>
          <a:srcRect/>
          <a:stretch>
            <a:fillRect/>
          </a:stretch>
        </p:blipFill>
        <p:spPr bwMode="auto">
          <a:xfrm>
            <a:off x="-194793" y="3291643"/>
            <a:ext cx="950493" cy="71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490286" y="1153341"/>
            <a:ext cx="4335668" cy="2346103"/>
            <a:chOff x="2286000" y="838200"/>
            <a:chExt cx="5715000" cy="3051129"/>
          </a:xfrm>
        </p:grpSpPr>
        <p:sp>
          <p:nvSpPr>
            <p:cNvPr id="28" name="Line 4"/>
            <p:cNvSpPr>
              <a:spLocks noChangeShapeType="1"/>
            </p:cNvSpPr>
            <p:nvPr/>
          </p:nvSpPr>
          <p:spPr bwMode="auto">
            <a:xfrm>
              <a:off x="4306888" y="2016125"/>
              <a:ext cx="419100" cy="831850"/>
            </a:xfrm>
            <a:prstGeom prst="line">
              <a:avLst/>
            </a:prstGeom>
            <a:noFill/>
            <a:ln w="38100">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0" name="Rectangle 5"/>
            <p:cNvSpPr>
              <a:spLocks noChangeArrowheads="1"/>
            </p:cNvSpPr>
            <p:nvPr/>
          </p:nvSpPr>
          <p:spPr bwMode="auto">
            <a:xfrm>
              <a:off x="2286000" y="3332163"/>
              <a:ext cx="5715000" cy="554037"/>
            </a:xfrm>
            <a:prstGeom prst="rect">
              <a:avLst/>
            </a:prstGeom>
            <a:solidFill>
              <a:srgbClr val="FFFFCC"/>
            </a:solid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1" name="Line 6"/>
            <p:cNvSpPr>
              <a:spLocks noChangeShapeType="1"/>
            </p:cNvSpPr>
            <p:nvPr/>
          </p:nvSpPr>
          <p:spPr bwMode="auto">
            <a:xfrm flipV="1">
              <a:off x="4237038" y="1946275"/>
              <a:ext cx="0" cy="415925"/>
            </a:xfrm>
            <a:prstGeom prst="line">
              <a:avLst/>
            </a:prstGeom>
            <a:noFill/>
            <a:ln w="28575">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2" name="Rectangle 8"/>
            <p:cNvSpPr>
              <a:spLocks noChangeArrowheads="1"/>
            </p:cNvSpPr>
            <p:nvPr/>
          </p:nvSpPr>
          <p:spPr bwMode="auto">
            <a:xfrm>
              <a:off x="2286000" y="1392238"/>
              <a:ext cx="5715000" cy="554037"/>
            </a:xfrm>
            <a:prstGeom prst="rect">
              <a:avLst/>
            </a:prstGeom>
            <a:solidFill>
              <a:srgbClr val="FFFFCC"/>
            </a:solid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3" name="Text Box 9"/>
            <p:cNvSpPr txBox="1">
              <a:spLocks noChangeArrowheads="1"/>
            </p:cNvSpPr>
            <p:nvPr/>
          </p:nvSpPr>
          <p:spPr bwMode="auto">
            <a:xfrm>
              <a:off x="2286000" y="1419580"/>
              <a:ext cx="5714311" cy="51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olidFill>
                    <a:srgbClr val="CC0000"/>
                  </a:solidFill>
                  <a:latin typeface="Arial Narrow" panose="020B0606020202030204" pitchFamily="34" charset="0"/>
                </a:rPr>
                <a:t>25   34   57  16   48   09   63</a:t>
              </a:r>
              <a:r>
                <a:rPr lang="en-US" altLang="zh-CN" sz="2000" dirty="0">
                  <a:solidFill>
                    <a:schemeClr val="tx2"/>
                  </a:solidFill>
                  <a:latin typeface="Arial Narrow" panose="020B0606020202030204" pitchFamily="34" charset="0"/>
                </a:rPr>
                <a:t>         </a:t>
              </a:r>
              <a:r>
                <a:rPr lang="en-US" altLang="zh-CN" sz="2000" dirty="0">
                  <a:solidFill>
                    <a:schemeClr val="tx2"/>
                  </a:solidFill>
                  <a:latin typeface="Arial Narrow" panose="020B0606020202030204" pitchFamily="34" charset="0"/>
                  <a:sym typeface="Symbol" panose="05050102010706020507" pitchFamily="18" charset="2"/>
                </a:rPr>
                <a:t></a:t>
              </a:r>
              <a:endParaRPr lang="en-US" altLang="zh-CN" sz="2000" dirty="0">
                <a:solidFill>
                  <a:schemeClr val="tx2"/>
                </a:solidFill>
                <a:latin typeface="Arial Narrow" panose="020B0606020202030204" pitchFamily="34" charset="0"/>
                <a:sym typeface="Symbol" panose="05050102010706020507" pitchFamily="18" charset="2"/>
              </a:endParaRPr>
            </a:p>
          </p:txBody>
        </p:sp>
        <p:sp>
          <p:nvSpPr>
            <p:cNvPr id="34" name="Line 10"/>
            <p:cNvSpPr>
              <a:spLocks noChangeShapeType="1"/>
            </p:cNvSpPr>
            <p:nvPr/>
          </p:nvSpPr>
          <p:spPr bwMode="auto">
            <a:xfrm>
              <a:off x="2843213"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5" name="Line 11"/>
            <p:cNvSpPr>
              <a:spLocks noChangeShapeType="1"/>
            </p:cNvSpPr>
            <p:nvPr/>
          </p:nvSpPr>
          <p:spPr bwMode="auto">
            <a:xfrm>
              <a:off x="3400425"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6" name="Line 12"/>
            <p:cNvSpPr>
              <a:spLocks noChangeShapeType="1"/>
            </p:cNvSpPr>
            <p:nvPr/>
          </p:nvSpPr>
          <p:spPr bwMode="auto">
            <a:xfrm>
              <a:off x="3959225"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7" name="Line 13"/>
            <p:cNvSpPr>
              <a:spLocks noChangeShapeType="1"/>
            </p:cNvSpPr>
            <p:nvPr/>
          </p:nvSpPr>
          <p:spPr bwMode="auto">
            <a:xfrm>
              <a:off x="4516438"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8" name="Line 14"/>
            <p:cNvSpPr>
              <a:spLocks noChangeShapeType="1"/>
            </p:cNvSpPr>
            <p:nvPr/>
          </p:nvSpPr>
          <p:spPr bwMode="auto">
            <a:xfrm>
              <a:off x="5073650"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9" name="Line 15"/>
            <p:cNvSpPr>
              <a:spLocks noChangeShapeType="1"/>
            </p:cNvSpPr>
            <p:nvPr/>
          </p:nvSpPr>
          <p:spPr bwMode="auto">
            <a:xfrm>
              <a:off x="5630863"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0" name="Line 16"/>
            <p:cNvSpPr>
              <a:spLocks noChangeShapeType="1"/>
            </p:cNvSpPr>
            <p:nvPr/>
          </p:nvSpPr>
          <p:spPr bwMode="auto">
            <a:xfrm>
              <a:off x="6189663"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1" name="Line 17"/>
            <p:cNvSpPr>
              <a:spLocks noChangeShapeType="1"/>
            </p:cNvSpPr>
            <p:nvPr/>
          </p:nvSpPr>
          <p:spPr bwMode="auto">
            <a:xfrm>
              <a:off x="6746875" y="1392238"/>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2" name="Text Box 18"/>
            <p:cNvSpPr txBox="1">
              <a:spLocks noChangeArrowheads="1"/>
            </p:cNvSpPr>
            <p:nvPr/>
          </p:nvSpPr>
          <p:spPr bwMode="auto">
            <a:xfrm>
              <a:off x="2384425" y="838200"/>
              <a:ext cx="4384848" cy="52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9900"/>
                  </a:solidFill>
                </a:rPr>
                <a:t>0    1     2    3     4     5     6     7</a:t>
              </a:r>
              <a:endParaRPr lang="en-US" altLang="zh-CN" sz="1800"/>
            </a:p>
          </p:txBody>
        </p:sp>
        <p:sp>
          <p:nvSpPr>
            <p:cNvPr id="43" name="Rectangle 20"/>
            <p:cNvSpPr>
              <a:spLocks noChangeArrowheads="1"/>
            </p:cNvSpPr>
            <p:nvPr/>
          </p:nvSpPr>
          <p:spPr bwMode="auto">
            <a:xfrm>
              <a:off x="3959225" y="2362200"/>
              <a:ext cx="487363" cy="485775"/>
            </a:xfrm>
            <a:prstGeom prst="rect">
              <a:avLst/>
            </a:prstGeom>
            <a:solidFill>
              <a:srgbClr val="008080"/>
            </a:solidFill>
            <a:ln w="38100">
              <a:solidFill>
                <a:srgbClr val="FFFFCC"/>
              </a:solidFill>
              <a:miter lim="800000"/>
            </a:ln>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44" name="Text Box 21"/>
            <p:cNvSpPr txBox="1">
              <a:spLocks noChangeArrowheads="1"/>
            </p:cNvSpPr>
            <p:nvPr/>
          </p:nvSpPr>
          <p:spPr bwMode="auto">
            <a:xfrm>
              <a:off x="3900635" y="2355610"/>
              <a:ext cx="612696" cy="51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1"/>
                  </a:solidFill>
                  <a:latin typeface="Arial Narrow" panose="020B0606020202030204" pitchFamily="34" charset="0"/>
                </a:rPr>
                <a:t>50</a:t>
              </a:r>
              <a:endParaRPr lang="en-US" altLang="zh-CN" sz="2000">
                <a:solidFill>
                  <a:schemeClr val="bg1"/>
                </a:solidFill>
                <a:latin typeface="Arial Narrow" panose="020B0606020202030204" pitchFamily="34" charset="0"/>
              </a:endParaRPr>
            </a:p>
          </p:txBody>
        </p:sp>
        <p:sp>
          <p:nvSpPr>
            <p:cNvPr id="45" name="Text Box 22"/>
            <p:cNvSpPr txBox="1">
              <a:spLocks noChangeArrowheads="1"/>
            </p:cNvSpPr>
            <p:nvPr/>
          </p:nvSpPr>
          <p:spPr bwMode="auto">
            <a:xfrm>
              <a:off x="2773364" y="2271712"/>
              <a:ext cx="1282998" cy="52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66"/>
                  </a:solidFill>
                  <a:ea typeface="隶书" panose="02010509060101010101" pitchFamily="49" charset="-122"/>
                </a:rPr>
                <a:t>Insert</a:t>
              </a:r>
              <a:r>
                <a:rPr lang="zh-CN" altLang="en-US" sz="2000">
                  <a:solidFill>
                    <a:srgbClr val="000066"/>
                  </a:solidFill>
                  <a:ea typeface="隶书" panose="02010509060101010101" pitchFamily="49" charset="-122"/>
                </a:rPr>
                <a:t> </a:t>
              </a:r>
              <a:r>
                <a:rPr lang="en-US" altLang="zh-CN" sz="2000" b="1">
                  <a:solidFill>
                    <a:srgbClr val="000066"/>
                  </a:solidFill>
                </a:rPr>
                <a:t>x</a:t>
              </a:r>
              <a:endParaRPr lang="en-US" altLang="zh-CN" sz="2000">
                <a:solidFill>
                  <a:srgbClr val="000066"/>
                </a:solidFill>
              </a:endParaRPr>
            </a:p>
          </p:txBody>
        </p:sp>
        <p:sp>
          <p:nvSpPr>
            <p:cNvPr id="46" name="Text Box 23"/>
            <p:cNvSpPr txBox="1">
              <a:spLocks noChangeArrowheads="1"/>
            </p:cNvSpPr>
            <p:nvPr/>
          </p:nvSpPr>
          <p:spPr bwMode="auto">
            <a:xfrm>
              <a:off x="2293938" y="3359150"/>
              <a:ext cx="5637212" cy="51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olidFill>
                    <a:srgbClr val="CC0000"/>
                  </a:solidFill>
                  <a:latin typeface="Arial Narrow" panose="020B0606020202030204" pitchFamily="34" charset="0"/>
                </a:rPr>
                <a:t>25   34   57   50  16  48   09  63</a:t>
              </a:r>
              <a:r>
                <a:rPr lang="en-US" altLang="zh-CN" sz="2000" dirty="0">
                  <a:solidFill>
                    <a:schemeClr val="tx2"/>
                  </a:solidFill>
                  <a:latin typeface="Arial Narrow" panose="020B0606020202030204" pitchFamily="34" charset="0"/>
                </a:rPr>
                <a:t>   </a:t>
              </a:r>
              <a:r>
                <a:rPr lang="en-US" altLang="zh-CN" sz="2000" dirty="0">
                  <a:solidFill>
                    <a:schemeClr val="tx2"/>
                  </a:solidFill>
                  <a:latin typeface="Arial Narrow" panose="020B0606020202030204" pitchFamily="34" charset="0"/>
                  <a:sym typeface="Symbol" panose="05050102010706020507" pitchFamily="18" charset="2"/>
                </a:rPr>
                <a:t></a:t>
              </a:r>
              <a:endParaRPr lang="en-US" altLang="zh-CN" sz="2000" dirty="0">
                <a:solidFill>
                  <a:schemeClr val="tx2"/>
                </a:solidFill>
                <a:latin typeface="Arial Narrow" panose="020B0606020202030204" pitchFamily="34" charset="0"/>
                <a:sym typeface="Symbol" panose="05050102010706020507" pitchFamily="18" charset="2"/>
              </a:endParaRPr>
            </a:p>
          </p:txBody>
        </p:sp>
        <p:sp>
          <p:nvSpPr>
            <p:cNvPr id="47" name="Line 24"/>
            <p:cNvSpPr>
              <a:spLocks noChangeShapeType="1"/>
            </p:cNvSpPr>
            <p:nvPr/>
          </p:nvSpPr>
          <p:spPr bwMode="auto">
            <a:xfrm>
              <a:off x="2843213" y="3332163"/>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8" name="Line 25"/>
            <p:cNvSpPr>
              <a:spLocks noChangeShapeType="1"/>
            </p:cNvSpPr>
            <p:nvPr/>
          </p:nvSpPr>
          <p:spPr bwMode="auto">
            <a:xfrm>
              <a:off x="3400425" y="3332163"/>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9" name="Line 26"/>
            <p:cNvSpPr>
              <a:spLocks noChangeShapeType="1"/>
            </p:cNvSpPr>
            <p:nvPr/>
          </p:nvSpPr>
          <p:spPr bwMode="auto">
            <a:xfrm>
              <a:off x="3959225" y="3262313"/>
              <a:ext cx="0" cy="555625"/>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0" name="Line 27"/>
            <p:cNvSpPr>
              <a:spLocks noChangeShapeType="1"/>
            </p:cNvSpPr>
            <p:nvPr/>
          </p:nvSpPr>
          <p:spPr bwMode="auto">
            <a:xfrm>
              <a:off x="4516438" y="3262313"/>
              <a:ext cx="0" cy="555625"/>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1" name="Line 28"/>
            <p:cNvSpPr>
              <a:spLocks noChangeShapeType="1"/>
            </p:cNvSpPr>
            <p:nvPr/>
          </p:nvSpPr>
          <p:spPr bwMode="auto">
            <a:xfrm>
              <a:off x="5073650" y="3332163"/>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2" name="Line 29"/>
            <p:cNvSpPr>
              <a:spLocks noChangeShapeType="1"/>
            </p:cNvSpPr>
            <p:nvPr/>
          </p:nvSpPr>
          <p:spPr bwMode="auto">
            <a:xfrm>
              <a:off x="5630863" y="3332163"/>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3" name="Line 30"/>
            <p:cNvSpPr>
              <a:spLocks noChangeShapeType="1"/>
            </p:cNvSpPr>
            <p:nvPr/>
          </p:nvSpPr>
          <p:spPr bwMode="auto">
            <a:xfrm>
              <a:off x="6189663" y="3332163"/>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4" name="Line 31"/>
            <p:cNvSpPr>
              <a:spLocks noChangeShapeType="1"/>
            </p:cNvSpPr>
            <p:nvPr/>
          </p:nvSpPr>
          <p:spPr bwMode="auto">
            <a:xfrm>
              <a:off x="6746875" y="3332163"/>
              <a:ext cx="0" cy="554037"/>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Text Box 32"/>
            <p:cNvSpPr txBox="1">
              <a:spLocks noChangeArrowheads="1"/>
            </p:cNvSpPr>
            <p:nvPr/>
          </p:nvSpPr>
          <p:spPr bwMode="auto">
            <a:xfrm>
              <a:off x="2384425" y="2778126"/>
              <a:ext cx="4384848" cy="52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9900"/>
                  </a:solidFill>
                </a:rPr>
                <a:t>0    1     2    3     4     5     6     7</a:t>
              </a:r>
              <a:endParaRPr lang="en-US" altLang="zh-CN" sz="1800"/>
            </a:p>
          </p:txBody>
        </p:sp>
        <p:sp>
          <p:nvSpPr>
            <p:cNvPr id="56" name="Rectangle 34"/>
            <p:cNvSpPr>
              <a:spLocks noChangeArrowheads="1"/>
            </p:cNvSpPr>
            <p:nvPr/>
          </p:nvSpPr>
          <p:spPr bwMode="auto">
            <a:xfrm>
              <a:off x="3959225" y="3332163"/>
              <a:ext cx="557213" cy="554037"/>
            </a:xfrm>
            <a:prstGeom prst="rect">
              <a:avLst/>
            </a:prstGeom>
            <a:solidFill>
              <a:srgbClr val="008080"/>
            </a:solidFill>
            <a:ln w="38100">
              <a:solidFill>
                <a:srgbClr val="FFFFCC"/>
              </a:solidFill>
              <a:miter lim="800000"/>
            </a:ln>
          </p:spPr>
          <p:txBody>
            <a:bodyPr wrap="none" anchor="ct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57" name="Text Box 35"/>
            <p:cNvSpPr txBox="1">
              <a:spLocks noChangeArrowheads="1"/>
            </p:cNvSpPr>
            <p:nvPr/>
          </p:nvSpPr>
          <p:spPr bwMode="auto">
            <a:xfrm>
              <a:off x="3926413" y="3370712"/>
              <a:ext cx="612696" cy="51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1"/>
                  </a:solidFill>
                  <a:latin typeface="Arial Narrow" panose="020B0606020202030204" pitchFamily="34" charset="0"/>
                </a:rPr>
                <a:t>50</a:t>
              </a:r>
              <a:endParaRPr lang="en-US" altLang="zh-CN" sz="2000">
                <a:solidFill>
                  <a:schemeClr val="bg1"/>
                </a:solidFill>
                <a:latin typeface="Arial Narrow" panose="020B0606020202030204" pitchFamily="34" charset="0"/>
              </a:endParaRPr>
            </a:p>
          </p:txBody>
        </p:sp>
        <p:sp>
          <p:nvSpPr>
            <p:cNvPr id="58" name="Line 36"/>
            <p:cNvSpPr>
              <a:spLocks noChangeShapeType="1"/>
            </p:cNvSpPr>
            <p:nvPr/>
          </p:nvSpPr>
          <p:spPr bwMode="auto">
            <a:xfrm>
              <a:off x="5980113" y="2016125"/>
              <a:ext cx="417512" cy="831850"/>
            </a:xfrm>
            <a:prstGeom prst="line">
              <a:avLst/>
            </a:prstGeom>
            <a:noFill/>
            <a:ln w="38100">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9" name="Line 37"/>
            <p:cNvSpPr>
              <a:spLocks noChangeShapeType="1"/>
            </p:cNvSpPr>
            <p:nvPr/>
          </p:nvSpPr>
          <p:spPr bwMode="auto">
            <a:xfrm>
              <a:off x="5422900" y="2016125"/>
              <a:ext cx="417513" cy="831850"/>
            </a:xfrm>
            <a:prstGeom prst="line">
              <a:avLst/>
            </a:prstGeom>
            <a:noFill/>
            <a:ln w="38100">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0" name="Line 38"/>
            <p:cNvSpPr>
              <a:spLocks noChangeShapeType="1"/>
            </p:cNvSpPr>
            <p:nvPr/>
          </p:nvSpPr>
          <p:spPr bwMode="auto">
            <a:xfrm>
              <a:off x="4864100" y="2016125"/>
              <a:ext cx="419100" cy="831850"/>
            </a:xfrm>
            <a:prstGeom prst="line">
              <a:avLst/>
            </a:prstGeom>
            <a:noFill/>
            <a:ln w="38100">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Text Box 39"/>
            <p:cNvSpPr txBox="1">
              <a:spLocks noChangeArrowheads="1"/>
            </p:cNvSpPr>
            <p:nvPr/>
          </p:nvSpPr>
          <p:spPr bwMode="auto">
            <a:xfrm>
              <a:off x="3886200" y="1905000"/>
              <a:ext cx="355404" cy="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5050"/>
                  </a:solidFill>
                </a:rPr>
                <a:t>i</a:t>
              </a:r>
              <a:endParaRPr lang="en-US" altLang="zh-CN" sz="1800"/>
            </a:p>
          </p:txBody>
        </p:sp>
      </p:grpSp>
      <p:graphicFrame>
        <p:nvGraphicFramePr>
          <p:cNvPr id="5" name="对象 4">
            <a:hlinkClick r:id="" action="ppaction://ole?verb="/>
          </p:cNvPr>
          <p:cNvGraphicFramePr>
            <a:graphicFrameLocks noChangeAspect="1"/>
          </p:cNvGraphicFramePr>
          <p:nvPr/>
        </p:nvGraphicFramePr>
        <p:xfrm>
          <a:off x="4475798" y="5354955"/>
          <a:ext cx="4512310" cy="923925"/>
        </p:xfrm>
        <a:graphic>
          <a:graphicData uri="http://schemas.openxmlformats.org/presentationml/2006/ole">
            <mc:AlternateContent xmlns:mc="http://schemas.openxmlformats.org/markup-compatibility/2006">
              <mc:Choice xmlns:v="urn:schemas-microsoft-com:vml" Requires="v">
                <p:oleObj spid="_x0000_s1025" name="" r:id="rId2" imgW="2108200" imgH="431800" progId="Equation.KSEE3">
                  <p:embed/>
                </p:oleObj>
              </mc:Choice>
              <mc:Fallback>
                <p:oleObj name="" r:id="rId2" imgW="2108200" imgH="431800" progId="Equation.KSEE3">
                  <p:embed/>
                  <p:pic>
                    <p:nvPicPr>
                      <p:cNvPr id="0" name="图片 1024"/>
                      <p:cNvPicPr/>
                      <p:nvPr/>
                    </p:nvPicPr>
                    <p:blipFill>
                      <a:blip r:embed="rId3"/>
                      <a:stretch>
                        <a:fillRect/>
                      </a:stretch>
                    </p:blipFill>
                    <p:spPr>
                      <a:xfrm>
                        <a:off x="4475798" y="5354955"/>
                        <a:ext cx="4512310" cy="923925"/>
                      </a:xfrm>
                      <a:prstGeom prst="rect">
                        <a:avLst/>
                      </a:prstGeom>
                    </p:spPr>
                  </p:pic>
                </p:oleObj>
              </mc:Fallback>
            </mc:AlternateContent>
          </a:graphicData>
        </a:graphic>
      </p:graphicFrame>
    </p:spTree>
    <p:custDataLst>
      <p:tags r:id="rId4"/>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box(in)">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spcAft>
                <a:spcPts val="0"/>
              </a:spcAft>
            </a:pPr>
            <a:r>
              <a:rPr lang="zh-CN" altLang="en-US" dirty="0" smtClean="0"/>
              <a:t>数组容量增长</a:t>
            </a:r>
            <a:endParaRPr lang="zh-CN" altLang="en-US" dirty="0"/>
          </a:p>
        </p:txBody>
      </p:sp>
      <p:sp>
        <p:nvSpPr>
          <p:cNvPr id="6" name="内容占位符 5"/>
          <p:cNvSpPr>
            <a:spLocks noGrp="1"/>
          </p:cNvSpPr>
          <p:nvPr>
            <p:ph idx="1"/>
          </p:nvPr>
        </p:nvSpPr>
        <p:spPr>
          <a:xfrm>
            <a:off x="628650" y="1490345"/>
            <a:ext cx="8046720" cy="4686935"/>
          </a:xfrm>
        </p:spPr>
        <p:txBody>
          <a:bodyPr>
            <a:normAutofit fontScale="90000"/>
          </a:bodyPr>
          <a:lstStyle/>
          <a:p>
            <a:pPr>
              <a:lnSpc>
                <a:spcPct val="115000"/>
              </a:lnSpc>
              <a:spcAft>
                <a:spcPts val="0"/>
              </a:spcAft>
            </a:pPr>
            <a:r>
              <a:rPr lang="zh-CN" altLang="en-US" dirty="0" smtClean="0"/>
              <a:t>数组长度每次增加</a:t>
            </a:r>
            <a:r>
              <a:rPr lang="en-US" altLang="zh-CN" dirty="0" smtClean="0"/>
              <a:t>1</a:t>
            </a:r>
            <a:r>
              <a:rPr lang="zh-CN" altLang="en-US" dirty="0" smtClean="0"/>
              <a:t>，虽然不影响插入操作的最坏时间复杂度</a:t>
            </a:r>
            <a:r>
              <a:rPr lang="en-US" altLang="zh-CN" dirty="0" smtClean="0">
                <a:cs typeface="Times New Roman" panose="02020603050405020304" pitchFamily="18" charset="0"/>
              </a:rPr>
              <a:t>Θ(</a:t>
            </a:r>
            <a:r>
              <a:rPr lang="en-US" altLang="zh-CN" dirty="0" err="1" smtClean="0">
                <a:cs typeface="Times New Roman" panose="02020603050405020304" pitchFamily="18" charset="0"/>
              </a:rPr>
              <a:t>listsize</a:t>
            </a:r>
            <a:r>
              <a:rPr lang="en-US" altLang="zh-CN" dirty="0" smtClean="0">
                <a:cs typeface="Times New Roman" panose="02020603050405020304" pitchFamily="18" charset="0"/>
              </a:rPr>
              <a:t>)</a:t>
            </a:r>
            <a:r>
              <a:rPr lang="zh-CN" altLang="en-US" dirty="0" smtClean="0">
                <a:cs typeface="Times New Roman" panose="02020603050405020304" pitchFamily="18" charset="0"/>
              </a:rPr>
              <a:t>，但是影响连续插入时的渐近时间复杂度。</a:t>
            </a:r>
            <a:endParaRPr lang="en-US" altLang="zh-CN" dirty="0" smtClean="0">
              <a:cs typeface="Times New Roman" panose="02020603050405020304" pitchFamily="18" charset="0"/>
            </a:endParaRPr>
          </a:p>
          <a:p>
            <a:pPr>
              <a:lnSpc>
                <a:spcPct val="115000"/>
              </a:lnSpc>
              <a:spcBef>
                <a:spcPts val="750"/>
              </a:spcBef>
              <a:spcAft>
                <a:spcPts val="0"/>
              </a:spcAft>
            </a:pPr>
            <a:r>
              <a:rPr lang="zh-CN" altLang="en-US" dirty="0" smtClean="0"/>
              <a:t>连续插入表尾</a:t>
            </a:r>
            <a:r>
              <a:rPr lang="en-US" altLang="zh-CN" dirty="0" smtClean="0"/>
              <a:t>n</a:t>
            </a:r>
            <a:r>
              <a:rPr lang="zh-CN" altLang="en-US" dirty="0" smtClean="0"/>
              <a:t>次操作设</a:t>
            </a:r>
            <a:r>
              <a:rPr lang="en-US" altLang="zh-CN" dirty="0" smtClean="0"/>
              <a:t>n=2</a:t>
            </a:r>
            <a:r>
              <a:rPr lang="en-US" altLang="zh-CN" baseline="30000" dirty="0" smtClean="0"/>
              <a:t>k</a:t>
            </a:r>
            <a:r>
              <a:rPr lang="en-US" altLang="zh-CN" dirty="0" smtClean="0"/>
              <a:t>+1</a:t>
            </a:r>
            <a:endParaRPr lang="en-US" altLang="zh-CN" baseline="30000" dirty="0" smtClean="0"/>
          </a:p>
          <a:p>
            <a:pPr>
              <a:lnSpc>
                <a:spcPct val="115000"/>
              </a:lnSpc>
            </a:pPr>
            <a:endParaRPr lang="en-US" altLang="zh-CN" dirty="0"/>
          </a:p>
          <a:p>
            <a:pPr lvl="1">
              <a:lnSpc>
                <a:spcPct val="115000"/>
              </a:lnSpc>
              <a:spcBef>
                <a:spcPts val="375"/>
              </a:spcBef>
              <a:spcAft>
                <a:spcPts val="0"/>
              </a:spcAft>
            </a:pPr>
            <a:r>
              <a:rPr lang="zh-CN" altLang="en-US" dirty="0" smtClean="0"/>
              <a:t>每次容量</a:t>
            </a:r>
            <a:r>
              <a:rPr lang="en-US" altLang="zh-CN" dirty="0" smtClean="0"/>
              <a:t>+1</a:t>
            </a:r>
            <a:r>
              <a:rPr lang="zh-CN" altLang="en-US" dirty="0" smtClean="0"/>
              <a:t>：</a:t>
            </a:r>
            <a:r>
              <a:rPr lang="en-US" altLang="zh-CN" dirty="0" smtClean="0"/>
              <a:t>n</a:t>
            </a:r>
            <a:r>
              <a:rPr lang="zh-CN" altLang="en-US" dirty="0" smtClean="0"/>
              <a:t>次增长复制长度为</a:t>
            </a:r>
            <a:r>
              <a:rPr lang="en-US" altLang="zh-CN" dirty="0" smtClean="0">
                <a:cs typeface="Times New Roman" panose="02020603050405020304" pitchFamily="18" charset="0"/>
              </a:rPr>
              <a:t>Θ(       )=Θ(n</a:t>
            </a:r>
            <a:r>
              <a:rPr lang="en-US" altLang="zh-CN" sz="2800" baseline="30000" dirty="0"/>
              <a:t>2</a:t>
            </a:r>
            <a:r>
              <a:rPr lang="en-US" altLang="zh-CN" dirty="0" smtClean="0">
                <a:cs typeface="Times New Roman" panose="02020603050405020304" pitchFamily="18" charset="0"/>
              </a:rPr>
              <a:t>)</a:t>
            </a:r>
            <a:r>
              <a:rPr lang="zh-CN" altLang="en-US" dirty="0" smtClean="0">
                <a:cs typeface="Times New Roman" panose="02020603050405020304" pitchFamily="18" charset="0"/>
              </a:rPr>
              <a:t>，</a:t>
            </a:r>
            <a:r>
              <a:rPr lang="en-US" altLang="zh-CN" dirty="0" smtClean="0">
                <a:cs typeface="Times New Roman" panose="02020603050405020304" pitchFamily="18" charset="0"/>
              </a:rPr>
              <a:t>n</a:t>
            </a:r>
            <a:r>
              <a:rPr lang="zh-CN" altLang="en-US" dirty="0" smtClean="0">
                <a:cs typeface="Times New Roman" panose="02020603050405020304" pitchFamily="18" charset="0"/>
              </a:rPr>
              <a:t>次插入时间</a:t>
            </a:r>
            <a:r>
              <a:rPr lang="en-US" altLang="zh-CN" dirty="0">
                <a:cs typeface="Times New Roman" panose="02020603050405020304" pitchFamily="18" charset="0"/>
              </a:rPr>
              <a:t>Θ(n</a:t>
            </a:r>
            <a:r>
              <a:rPr lang="en-US" altLang="zh-CN" baseline="30000" dirty="0"/>
              <a:t>2</a:t>
            </a:r>
            <a:r>
              <a:rPr lang="en-US" altLang="zh-CN" dirty="0">
                <a:cs typeface="Times New Roman" panose="02020603050405020304" pitchFamily="18" charset="0"/>
              </a:rPr>
              <a:t>)</a:t>
            </a:r>
            <a:endParaRPr lang="en-US" altLang="zh-CN" dirty="0" smtClean="0">
              <a:cs typeface="Times New Roman" panose="02020603050405020304" pitchFamily="18" charset="0"/>
            </a:endParaRPr>
          </a:p>
          <a:p>
            <a:pPr lvl="1">
              <a:lnSpc>
                <a:spcPct val="115000"/>
              </a:lnSpc>
            </a:pPr>
            <a:endParaRPr lang="en-US" altLang="zh-CN" dirty="0" smtClean="0"/>
          </a:p>
          <a:p>
            <a:pPr lvl="1">
              <a:lnSpc>
                <a:spcPct val="115000"/>
              </a:lnSpc>
              <a:spcBef>
                <a:spcPts val="375"/>
              </a:spcBef>
              <a:spcAft>
                <a:spcPts val="0"/>
              </a:spcAft>
            </a:pPr>
            <a:r>
              <a:rPr lang="zh-CN" altLang="en-US" dirty="0" smtClean="0"/>
              <a:t>每次容量 *</a:t>
            </a:r>
            <a:r>
              <a:rPr lang="en-US" altLang="zh-CN" dirty="0"/>
              <a:t>2</a:t>
            </a:r>
            <a:r>
              <a:rPr lang="zh-CN" altLang="en-US" dirty="0" smtClean="0"/>
              <a:t>：</a:t>
            </a:r>
            <a:r>
              <a:rPr lang="en-US" altLang="zh-CN" dirty="0"/>
              <a:t>n</a:t>
            </a:r>
            <a:r>
              <a:rPr lang="zh-CN" altLang="en-US" dirty="0"/>
              <a:t>次增长</a:t>
            </a:r>
            <a:r>
              <a:rPr lang="zh-CN" altLang="en-US" dirty="0" smtClean="0">
                <a:sym typeface="+mn-ea"/>
              </a:rPr>
              <a:t>复制</a:t>
            </a:r>
            <a:r>
              <a:rPr lang="zh-CN" altLang="en-US" dirty="0"/>
              <a:t>长度为</a:t>
            </a:r>
            <a:r>
              <a:rPr lang="en-US" altLang="zh-CN" dirty="0">
                <a:cs typeface="Times New Roman" panose="02020603050405020304" pitchFamily="18" charset="0"/>
              </a:rPr>
              <a:t>Θ</a:t>
            </a:r>
            <a:r>
              <a:rPr lang="en-US" altLang="zh-CN" dirty="0" smtClean="0">
                <a:cs typeface="Times New Roman" panose="02020603050405020304" pitchFamily="18" charset="0"/>
              </a:rPr>
              <a:t>(        </a:t>
            </a:r>
            <a:r>
              <a:rPr lang="en-US" altLang="zh-CN" dirty="0">
                <a:cs typeface="Times New Roman" panose="02020603050405020304" pitchFamily="18" charset="0"/>
              </a:rPr>
              <a:t>)=</a:t>
            </a:r>
            <a:r>
              <a:rPr lang="en-US" altLang="zh-CN" dirty="0" smtClean="0">
                <a:cs typeface="Times New Roman" panose="02020603050405020304" pitchFamily="18" charset="0"/>
              </a:rPr>
              <a:t>Θ(n)</a:t>
            </a:r>
            <a:r>
              <a:rPr lang="zh-CN" altLang="en-US" dirty="0">
                <a:cs typeface="Times New Roman" panose="02020603050405020304" pitchFamily="18" charset="0"/>
              </a:rPr>
              <a:t>，</a:t>
            </a:r>
            <a:r>
              <a:rPr lang="en-US" altLang="zh-CN" dirty="0">
                <a:cs typeface="Times New Roman" panose="02020603050405020304" pitchFamily="18" charset="0"/>
              </a:rPr>
              <a:t>n</a:t>
            </a:r>
            <a:r>
              <a:rPr lang="zh-CN" altLang="en-US" dirty="0">
                <a:cs typeface="Times New Roman" panose="02020603050405020304" pitchFamily="18" charset="0"/>
              </a:rPr>
              <a:t>次插入时间</a:t>
            </a:r>
            <a:r>
              <a:rPr lang="en-US" altLang="zh-CN" dirty="0" smtClean="0">
                <a:cs typeface="Times New Roman" panose="02020603050405020304" pitchFamily="18" charset="0"/>
              </a:rPr>
              <a:t>Θ(n)</a:t>
            </a:r>
            <a:endParaRPr lang="en-US" altLang="zh-CN" dirty="0" smtClean="0">
              <a:cs typeface="Times New Roman" panose="02020603050405020304" pitchFamily="18" charset="0"/>
            </a:endParaRPr>
          </a:p>
          <a:p>
            <a:pPr lvl="1">
              <a:lnSpc>
                <a:spcPct val="115000"/>
              </a:lnSpc>
            </a:pPr>
            <a:endParaRPr lang="en-US" altLang="zh-CN" dirty="0">
              <a:cs typeface="Times New Roman" panose="02020603050405020304" pitchFamily="18" charset="0"/>
            </a:endParaRPr>
          </a:p>
          <a:p>
            <a:pPr>
              <a:lnSpc>
                <a:spcPct val="115000"/>
              </a:lnSpc>
              <a:spcBef>
                <a:spcPts val="750"/>
              </a:spcBef>
            </a:pPr>
            <a:r>
              <a:rPr lang="zh-CN" altLang="en-US" dirty="0" smtClean="0">
                <a:solidFill>
                  <a:srgbClr val="0070C0"/>
                </a:solidFill>
                <a:cs typeface="Times New Roman" panose="02020603050405020304" pitchFamily="18" charset="0"/>
              </a:rPr>
              <a:t>定理：如果按一个乘法因子来增加数组长度，实施一系列线性表的操作所需要的时间与不用改变数组长度是对比，至多增加一个常数因子。</a:t>
            </a:r>
            <a:endParaRPr lang="zh-CN" altLang="en-US" dirty="0" smtClean="0">
              <a:solidFill>
                <a:srgbClr val="0070C0"/>
              </a:solidFill>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矩形 1"/>
              <p:cNvSpPr/>
              <p:nvPr/>
            </p:nvSpPr>
            <p:spPr>
              <a:xfrm>
                <a:off x="4665138" y="2937756"/>
                <a:ext cx="577497" cy="8707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=0</m:t>
                          </m:r>
                        </m:sub>
                        <m:sup>
                          <m:r>
                            <a:rPr lang="en-US" altLang="zh-CN" i="1">
                              <a:latin typeface="Cambria Math" panose="02040503050406030204" pitchFamily="18" charset="0"/>
                            </a:rPr>
                            <m:t> </m:t>
                          </m:r>
                          <m:r>
                            <a:rPr lang="zh-CN" altLang="en-US" i="1">
                              <a:latin typeface="Cambria Math" panose="02040503050406030204" pitchFamily="18" charset="0"/>
                            </a:rPr>
                            <m:t>𝑛</m:t>
                          </m:r>
                          <m:r>
                            <a:rPr lang="zh-CN" altLang="en-US">
                              <a:latin typeface="Cambria Math" panose="02040503050406030204" pitchFamily="18" charset="0"/>
                            </a:rPr>
                            <m:t>−1</m:t>
                          </m:r>
                        </m:sup>
                        <m:e>
                          <m:r>
                            <a:rPr lang="zh-CN" altLang="en-US" i="1">
                              <a:latin typeface="Cambria Math" panose="02040503050406030204" pitchFamily="18" charset="0"/>
                            </a:rPr>
                            <m:t>𝑖</m:t>
                          </m:r>
                        </m:e>
                      </m:nary>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4752340" y="3114675"/>
                <a:ext cx="497205" cy="749935"/>
              </a:xfrm>
              <a:prstGeom prst="rect">
                <a:avLst/>
              </a:prstGeom>
              <a:blipFill rotWithShape="0">
                <a:blip r:embed="rId1"/>
                <a:stretch>
                  <a:fillRect/>
                </a:stretch>
              </a:blipFill>
            </p:spPr>
            <p:txBody>
              <a:bodyPr/>
              <a:lstStyle/>
              <a:p>
                <a:r>
                  <a:rPr lang="zh-CN" altLang="en-US">
                    <a:noFill/>
                  </a:rPr>
                  <a:t> </a:t>
                </a:r>
                <a:endParaRPr lang="zh-CN" altLang="en-US">
                  <a:noFill/>
                </a:endParaRPr>
              </a:p>
            </p:txBody>
          </p:sp>
        </mc:Fallback>
      </mc:AlternateContent>
      <p:sp>
        <p:nvSpPr>
          <p:cNvPr id="7" name="文本框 6"/>
          <p:cNvSpPr txBox="1"/>
          <p:nvPr/>
        </p:nvSpPr>
        <p:spPr>
          <a:xfrm>
            <a:off x="17919" y="6177479"/>
            <a:ext cx="7884160" cy="368300"/>
          </a:xfrm>
          <a:prstGeom prst="rect">
            <a:avLst/>
          </a:prstGeom>
          <a:noFill/>
          <a:ln>
            <a:solidFill>
              <a:schemeClr val="bg2"/>
            </a:solidFill>
          </a:ln>
        </p:spPr>
        <p:txBody>
          <a:bodyPr wrap="none" rtlCol="0" anchor="ctr" anchorCtr="1">
            <a:spAutoFit/>
          </a:bodyPr>
          <a:lstStyle/>
          <a:p>
            <a:pPr>
              <a:spcAft>
                <a:spcPts val="0"/>
              </a:spcAft>
            </a:pPr>
            <a:r>
              <a:rPr lang="en-US" altLang="zh-CN" dirty="0" err="1">
                <a:solidFill>
                  <a:srgbClr val="FF0000"/>
                </a:solidFill>
                <a:latin typeface="Microsoft YaHei UI" panose="020B0503020204020204" pitchFamily="34" charset="-122"/>
                <a:ea typeface="Microsoft YaHei UI" panose="020B0503020204020204" pitchFamily="34" charset="-122"/>
              </a:rPr>
              <a:t>ps</a:t>
            </a:r>
            <a:r>
              <a:rPr lang="zh-CN" altLang="en-US" dirty="0">
                <a:latin typeface="Microsoft YaHei UI" panose="020B0503020204020204" pitchFamily="34" charset="-122"/>
                <a:ea typeface="Microsoft YaHei UI" panose="020B0503020204020204" pitchFamily="34" charset="-122"/>
              </a:rPr>
              <a:t>：扩容因子根据实际情况选择不同，为</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到</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之间，</a:t>
            </a:r>
            <a:r>
              <a:rPr lang="en-US" altLang="zh-CN" dirty="0">
                <a:latin typeface="Microsoft YaHei UI" panose="020B0503020204020204" pitchFamily="34" charset="-122"/>
                <a:ea typeface="Microsoft YaHei UI" panose="020B0503020204020204" pitchFamily="34" charset="-122"/>
              </a:rPr>
              <a:t>1.3</a:t>
            </a:r>
            <a:r>
              <a:rPr lang="zh-CN" altLang="en-US" dirty="0">
                <a:latin typeface="Microsoft YaHei UI" panose="020B0503020204020204" pitchFamily="34" charset="-122"/>
                <a:ea typeface="Microsoft YaHei UI" panose="020B0503020204020204" pitchFamily="34" charset="-122"/>
              </a:rPr>
              <a:t>、</a:t>
            </a:r>
            <a:r>
              <a:rPr lang="en-US" altLang="zh-CN" dirty="0">
                <a:solidFill>
                  <a:srgbClr val="C00000"/>
                </a:solidFill>
                <a:latin typeface="Microsoft YaHei UI" panose="020B0503020204020204" pitchFamily="34" charset="-122"/>
                <a:ea typeface="Microsoft YaHei UI" panose="020B0503020204020204" pitchFamily="34" charset="-122"/>
              </a:rPr>
              <a:t>1.5</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是常见的。</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4" name="对象 3">
            <a:hlinkClick r:id="" action="ppaction://ole?verb="/>
          </p:cNvPr>
          <p:cNvGraphicFramePr>
            <a:graphicFrameLocks noChangeAspect="1"/>
          </p:cNvGraphicFramePr>
          <p:nvPr/>
        </p:nvGraphicFramePr>
        <p:xfrm>
          <a:off x="4832350" y="3864610"/>
          <a:ext cx="607695" cy="738505"/>
        </p:xfrm>
        <a:graphic>
          <a:graphicData uri="http://schemas.openxmlformats.org/presentationml/2006/ole">
            <mc:AlternateContent xmlns:mc="http://schemas.openxmlformats.org/markup-compatibility/2006">
              <mc:Choice xmlns:v="urn:schemas-microsoft-com:vml" Requires="v">
                <p:oleObj spid="_x0000_s2049" name="" r:id="rId2" imgW="355600" imgH="431800" progId="Equation.KSEE3">
                  <p:embed/>
                </p:oleObj>
              </mc:Choice>
              <mc:Fallback>
                <p:oleObj name="" r:id="rId2" imgW="355600" imgH="431800" progId="Equation.KSEE3">
                  <p:embed/>
                  <p:pic>
                    <p:nvPicPr>
                      <p:cNvPr id="0" name="图片 2048"/>
                      <p:cNvPicPr/>
                      <p:nvPr/>
                    </p:nvPicPr>
                    <p:blipFill>
                      <a:blip r:embed="rId3"/>
                      <a:stretch>
                        <a:fillRect/>
                      </a:stretch>
                    </p:blipFill>
                    <p:spPr>
                      <a:xfrm>
                        <a:off x="4832350" y="3864610"/>
                        <a:ext cx="607695" cy="738505"/>
                      </a:xfrm>
                      <a:prstGeom prst="rect">
                        <a:avLst/>
                      </a:prstGeom>
                    </p:spPr>
                  </p:pic>
                </p:oleObj>
              </mc:Fallback>
            </mc:AlternateContent>
          </a:graphicData>
        </a:graphic>
      </p:graphicFrame>
    </p:spTree>
    <p:custDataLst>
      <p:tags r:id="rId4"/>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a:t>顺序存储实现</a:t>
            </a:r>
            <a:r>
              <a:rPr lang="zh-CN" altLang="en-US" dirty="0" smtClean="0"/>
              <a:t>算法分析</a:t>
            </a:r>
            <a:r>
              <a:rPr lang="en-US" altLang="zh-CN" dirty="0" smtClean="0"/>
              <a:t>(delete)</a:t>
            </a:r>
            <a:endParaRPr lang="zh-CN" altLang="en-US" dirty="0"/>
          </a:p>
        </p:txBody>
      </p:sp>
      <p:sp>
        <p:nvSpPr>
          <p:cNvPr id="3" name="内容占位符 2"/>
          <p:cNvSpPr>
            <a:spLocks noGrp="1"/>
          </p:cNvSpPr>
          <p:nvPr>
            <p:ph sz="half" idx="1"/>
          </p:nvPr>
        </p:nvSpPr>
        <p:spPr>
          <a:xfrm>
            <a:off x="212921" y="1539758"/>
            <a:ext cx="6695090" cy="4351338"/>
          </a:xfrm>
        </p:spPr>
        <p:txBody>
          <a:bodyPr>
            <a:normAutofit/>
          </a:bodyPr>
          <a:lstStyle/>
          <a:p>
            <a:pPr>
              <a:spcAft>
                <a:spcPts val="0"/>
              </a:spcAft>
            </a:pPr>
            <a:r>
              <a:rPr lang="en-US" altLang="zh-CN" kern="0" dirty="0">
                <a:solidFill>
                  <a:srgbClr val="FF0000"/>
                </a:solidFill>
                <a:ea typeface="黑体" panose="02010609060101010101" charset="-122"/>
                <a:cs typeface="+mn-lt"/>
              </a:rPr>
              <a:t>delete(k)</a:t>
            </a:r>
            <a:r>
              <a:rPr lang="en-US" altLang="zh-CN" kern="0" dirty="0">
                <a:solidFill>
                  <a:srgbClr val="FF0000"/>
                </a:solidFill>
                <a:latin typeface="黑体" panose="02010609060101010101" charset="-122"/>
                <a:ea typeface="黑体" panose="02010609060101010101" charset="-122"/>
              </a:rPr>
              <a:t> </a:t>
            </a:r>
            <a:endParaRPr lang="en-US" altLang="zh-CN" kern="0" dirty="0" smtClean="0">
              <a:solidFill>
                <a:srgbClr val="FF0000"/>
              </a:solidFill>
              <a:latin typeface="黑体" panose="02010609060101010101" charset="-122"/>
              <a:ea typeface="黑体" panose="02010609060101010101" charset="-122"/>
            </a:endParaRPr>
          </a:p>
          <a:p>
            <a:pPr marL="0" indent="0">
              <a:spcAft>
                <a:spcPts val="0"/>
              </a:spcAft>
              <a:buNone/>
            </a:pPr>
            <a:r>
              <a:rPr lang="en-US" altLang="zh-CN" sz="1800" dirty="0"/>
              <a:t>void </a:t>
            </a:r>
            <a:r>
              <a:rPr lang="en-US" altLang="zh-CN" sz="1800" dirty="0" err="1"/>
              <a:t>arrayListNoSTL</a:t>
            </a:r>
            <a:r>
              <a:rPr lang="en-US" altLang="zh-CN" sz="1800" dirty="0"/>
              <a:t>&lt;T&gt;::delete(</a:t>
            </a:r>
            <a:r>
              <a:rPr lang="en-US" altLang="zh-CN" sz="1800" dirty="0" err="1"/>
              <a:t>int</a:t>
            </a:r>
            <a:r>
              <a:rPr lang="en-US" altLang="zh-CN" sz="1800" dirty="0"/>
              <a:t> </a:t>
            </a:r>
            <a:r>
              <a:rPr lang="en-US" altLang="zh-CN" sz="1800" dirty="0" err="1"/>
              <a:t>theIndex</a:t>
            </a:r>
            <a:r>
              <a:rPr lang="en-US" altLang="zh-CN" sz="1800" dirty="0"/>
              <a:t>)</a:t>
            </a:r>
            <a:endParaRPr lang="en-US" altLang="zh-CN" sz="1800" dirty="0"/>
          </a:p>
          <a:p>
            <a:pPr marL="0" indent="0">
              <a:spcAft>
                <a:spcPts val="0"/>
              </a:spcAft>
              <a:buNone/>
            </a:pPr>
            <a:r>
              <a:rPr lang="en-US" altLang="zh-CN" sz="1800" dirty="0" smtClean="0"/>
              <a:t>{</a:t>
            </a:r>
            <a:r>
              <a:rPr lang="en-US" altLang="zh-CN" sz="1800" dirty="0">
                <a:solidFill>
                  <a:srgbClr val="0070C0"/>
                </a:solidFill>
              </a:rPr>
              <a:t>// Delete the element whose index is </a:t>
            </a:r>
            <a:r>
              <a:rPr lang="en-US" altLang="zh-CN" sz="1800" dirty="0" err="1">
                <a:solidFill>
                  <a:srgbClr val="0070C0"/>
                </a:solidFill>
              </a:rPr>
              <a:t>theIndex</a:t>
            </a:r>
            <a:r>
              <a:rPr lang="en-US" altLang="zh-CN" sz="1800" dirty="0">
                <a:solidFill>
                  <a:srgbClr val="0070C0"/>
                </a:solidFill>
              </a:rPr>
              <a:t>.</a:t>
            </a:r>
            <a:endParaRPr lang="en-US" altLang="zh-CN" sz="1800" dirty="0">
              <a:solidFill>
                <a:srgbClr val="0070C0"/>
              </a:solidFill>
            </a:endParaRPr>
          </a:p>
          <a:p>
            <a:pPr marL="0" indent="0">
              <a:spcAft>
                <a:spcPts val="0"/>
              </a:spcAft>
              <a:buNone/>
            </a:pPr>
            <a:r>
              <a:rPr lang="en-US" altLang="zh-CN" sz="1800" dirty="0">
                <a:solidFill>
                  <a:srgbClr val="0070C0"/>
                </a:solidFill>
              </a:rPr>
              <a:t> // Throw </a:t>
            </a:r>
            <a:r>
              <a:rPr lang="en-US" altLang="zh-CN" sz="1800" dirty="0" err="1">
                <a:solidFill>
                  <a:srgbClr val="0070C0"/>
                </a:solidFill>
              </a:rPr>
              <a:t>illegalIndex</a:t>
            </a:r>
            <a:r>
              <a:rPr lang="en-US" altLang="zh-CN" sz="1800" dirty="0">
                <a:solidFill>
                  <a:srgbClr val="0070C0"/>
                </a:solidFill>
              </a:rPr>
              <a:t> exception if no such element</a:t>
            </a:r>
            <a:r>
              <a:rPr lang="en-US" altLang="zh-CN" sz="1800" dirty="0" smtClean="0"/>
              <a:t>.</a:t>
            </a:r>
            <a:endParaRPr lang="en-US" altLang="zh-CN" sz="1800" dirty="0" smtClean="0"/>
          </a:p>
          <a:p>
            <a:pPr marL="0" indent="0">
              <a:spcAft>
                <a:spcPts val="0"/>
              </a:spcAft>
              <a:buNone/>
            </a:pPr>
            <a:r>
              <a:rPr lang="en-US" altLang="zh-CN" sz="1800" dirty="0" smtClean="0"/>
              <a:t>    </a:t>
            </a:r>
            <a:r>
              <a:rPr lang="en-US" altLang="zh-CN" sz="1800" dirty="0" err="1"/>
              <a:t>checkIndex</a:t>
            </a:r>
            <a:r>
              <a:rPr lang="en-US" altLang="zh-CN" sz="1800" dirty="0"/>
              <a:t>(</a:t>
            </a:r>
            <a:r>
              <a:rPr lang="en-US" altLang="zh-CN" sz="1800" dirty="0" err="1"/>
              <a:t>theIndex</a:t>
            </a:r>
            <a:r>
              <a:rPr lang="en-US" altLang="zh-CN" sz="1800" dirty="0"/>
              <a:t>);</a:t>
            </a:r>
            <a:endParaRPr lang="zh-CN" altLang="en-US" sz="1800" dirty="0"/>
          </a:p>
          <a:p>
            <a:pPr marL="0" indent="0">
              <a:spcAft>
                <a:spcPts val="0"/>
              </a:spcAft>
              <a:buNone/>
            </a:pPr>
            <a:r>
              <a:rPr lang="en-US" altLang="zh-CN" sz="1800" dirty="0"/>
              <a:t>    </a:t>
            </a:r>
            <a:r>
              <a:rPr lang="en-US" altLang="zh-CN" sz="1800" dirty="0">
                <a:solidFill>
                  <a:srgbClr val="0070C0"/>
                </a:solidFill>
              </a:rPr>
              <a:t>// valid index, shift elements with higher index</a:t>
            </a:r>
            <a:endParaRPr lang="en-US" altLang="zh-CN" sz="1800" dirty="0">
              <a:solidFill>
                <a:srgbClr val="0070C0"/>
              </a:solidFill>
            </a:endParaRPr>
          </a:p>
          <a:p>
            <a:pPr marL="0" indent="0">
              <a:spcAft>
                <a:spcPts val="0"/>
              </a:spcAft>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a:t>
            </a:r>
            <a:r>
              <a:rPr lang="en-US" altLang="zh-CN" sz="1800" dirty="0" err="1"/>
              <a:t>theIndex</a:t>
            </a:r>
            <a:r>
              <a:rPr lang="en-US" altLang="zh-CN" sz="1800" dirty="0"/>
              <a:t> + 1; </a:t>
            </a:r>
            <a:r>
              <a:rPr lang="en-US" altLang="zh-CN" sz="1800" dirty="0" err="1"/>
              <a:t>i</a:t>
            </a:r>
            <a:r>
              <a:rPr lang="en-US" altLang="zh-CN" sz="1800" dirty="0"/>
              <a:t> &lt; </a:t>
            </a:r>
            <a:r>
              <a:rPr lang="en-US" altLang="zh-CN" sz="1800" dirty="0" err="1"/>
              <a:t>listSize</a:t>
            </a:r>
            <a:r>
              <a:rPr lang="en-US" altLang="zh-CN" sz="1800" dirty="0"/>
              <a:t>; </a:t>
            </a:r>
            <a:r>
              <a:rPr lang="en-US" altLang="zh-CN" sz="1800" dirty="0" err="1"/>
              <a:t>i</a:t>
            </a:r>
            <a:r>
              <a:rPr lang="en-US" altLang="zh-CN" sz="1800" dirty="0"/>
              <a:t>++)</a:t>
            </a:r>
            <a:endParaRPr lang="en-US" altLang="zh-CN" sz="1800" dirty="0"/>
          </a:p>
          <a:p>
            <a:pPr marL="0" indent="0">
              <a:spcAft>
                <a:spcPts val="0"/>
              </a:spcAft>
              <a:buNone/>
            </a:pPr>
            <a:r>
              <a:rPr lang="en-US" altLang="zh-CN" sz="1800" dirty="0"/>
              <a:t>       element[i-1] = element[</a:t>
            </a:r>
            <a:r>
              <a:rPr lang="en-US" altLang="zh-CN" sz="1800" dirty="0" err="1"/>
              <a:t>i</a:t>
            </a:r>
            <a:r>
              <a:rPr lang="en-US" altLang="zh-CN" sz="1800" dirty="0"/>
              <a:t>];</a:t>
            </a:r>
            <a:endParaRPr lang="en-US" altLang="zh-CN" sz="1800" dirty="0"/>
          </a:p>
          <a:p>
            <a:pPr marL="0" indent="0">
              <a:spcAft>
                <a:spcPts val="0"/>
              </a:spcAft>
              <a:buNone/>
            </a:pPr>
            <a:r>
              <a:rPr lang="en-US" altLang="zh-CN" sz="1800" dirty="0"/>
              <a:t>    element[--</a:t>
            </a:r>
            <a:r>
              <a:rPr lang="en-US" altLang="zh-CN" sz="1800" dirty="0" err="1"/>
              <a:t>listSize</a:t>
            </a:r>
            <a:r>
              <a:rPr lang="en-US" altLang="zh-CN" sz="1800" dirty="0"/>
              <a:t>].~T();  // destructor for T</a:t>
            </a:r>
            <a:endParaRPr lang="en-US" altLang="zh-CN" sz="1800" dirty="0"/>
          </a:p>
          <a:p>
            <a:pPr marL="0" indent="0">
              <a:buNone/>
            </a:pPr>
            <a:r>
              <a:rPr lang="en-US" altLang="zh-CN" sz="1800" dirty="0"/>
              <a:t>}</a:t>
            </a:r>
            <a:endParaRPr lang="zh-CN" altLang="en-US" sz="1800" dirty="0"/>
          </a:p>
        </p:txBody>
      </p:sp>
      <p:sp>
        <p:nvSpPr>
          <p:cNvPr id="8" name="内容占位符 7"/>
          <p:cNvSpPr>
            <a:spLocks noGrp="1"/>
          </p:cNvSpPr>
          <p:nvPr>
            <p:ph sz="half" idx="2"/>
          </p:nvPr>
        </p:nvSpPr>
        <p:spPr>
          <a:xfrm>
            <a:off x="5391675" y="2189768"/>
            <a:ext cx="3794235" cy="3053262"/>
          </a:xfrm>
        </p:spPr>
        <p:txBody>
          <a:bodyPr>
            <a:noAutofit/>
          </a:bodyPr>
          <a:lstStyle/>
          <a:p>
            <a:pPr marL="0" indent="0">
              <a:lnSpc>
                <a:spcPct val="120000"/>
              </a:lnSpc>
              <a:spcAft>
                <a:spcPts val="0"/>
              </a:spcAft>
              <a:buNone/>
            </a:pPr>
            <a:r>
              <a:rPr lang="zh-CN" altLang="en-US" sz="2000" dirty="0">
                <a:solidFill>
                  <a:srgbClr val="FF0000"/>
                </a:solidFill>
              </a:rPr>
              <a:t>最好情况（ </a:t>
            </a:r>
            <a:r>
              <a:rPr lang="en-US" altLang="zh-CN" sz="2000" dirty="0" err="1">
                <a:solidFill>
                  <a:srgbClr val="FF0000"/>
                </a:solidFill>
              </a:rPr>
              <a:t>i</a:t>
            </a:r>
            <a:r>
              <a:rPr lang="en-US" altLang="zh-CN" sz="2000" dirty="0">
                <a:solidFill>
                  <a:srgbClr val="FF0000"/>
                </a:solidFill>
              </a:rPr>
              <a:t>=n</a:t>
            </a:r>
            <a:r>
              <a:rPr lang="zh-CN" altLang="en-US" sz="2000" dirty="0">
                <a:solidFill>
                  <a:srgbClr val="FF0000"/>
                </a:solidFill>
              </a:rPr>
              <a:t>）：</a:t>
            </a:r>
            <a:br>
              <a:rPr lang="en-US" altLang="zh-CN" sz="2000" dirty="0">
                <a:solidFill>
                  <a:srgbClr val="FF0000"/>
                </a:solidFill>
              </a:rPr>
            </a:br>
            <a:r>
              <a:rPr lang="zh-CN" altLang="en-US" sz="2000" dirty="0"/>
              <a:t>基本语句【移动</a:t>
            </a:r>
            <a:r>
              <a:rPr lang="zh-CN" altLang="en-US" sz="2000" dirty="0"/>
              <a:t>】执行</a:t>
            </a:r>
            <a:r>
              <a:rPr lang="en-US" altLang="zh-CN" sz="2000" dirty="0"/>
              <a:t>0</a:t>
            </a:r>
            <a:r>
              <a:rPr lang="zh-CN" altLang="en-US" sz="2000" dirty="0"/>
              <a:t>次，时间复杂度为</a:t>
            </a:r>
            <a:r>
              <a:rPr lang="en-US" altLang="zh-CN" sz="2000" dirty="0"/>
              <a:t>O(1)</a:t>
            </a:r>
            <a:r>
              <a:rPr lang="zh-CN" altLang="en-US" sz="2000" dirty="0"/>
              <a:t>。</a:t>
            </a:r>
            <a:endParaRPr lang="zh-CN" altLang="en-US" sz="2000" dirty="0"/>
          </a:p>
          <a:p>
            <a:pPr marL="0" indent="0">
              <a:lnSpc>
                <a:spcPct val="120000"/>
              </a:lnSpc>
              <a:spcAft>
                <a:spcPts val="0"/>
              </a:spcAft>
              <a:buNone/>
            </a:pPr>
            <a:r>
              <a:rPr lang="zh-CN" altLang="en-US" sz="2000" dirty="0">
                <a:solidFill>
                  <a:srgbClr val="FF0000"/>
                </a:solidFill>
              </a:rPr>
              <a:t>最坏情况（ </a:t>
            </a:r>
            <a:r>
              <a:rPr lang="en-US" altLang="zh-CN" sz="2000" dirty="0" err="1">
                <a:solidFill>
                  <a:srgbClr val="FF0000"/>
                </a:solidFill>
              </a:rPr>
              <a:t>i</a:t>
            </a:r>
            <a:r>
              <a:rPr lang="en-US" altLang="zh-CN" sz="2000" dirty="0">
                <a:solidFill>
                  <a:srgbClr val="FF0000"/>
                </a:solidFill>
              </a:rPr>
              <a:t>=1</a:t>
            </a:r>
            <a:r>
              <a:rPr lang="zh-CN" altLang="en-US" sz="2000" dirty="0">
                <a:solidFill>
                  <a:srgbClr val="FF0000"/>
                </a:solidFill>
              </a:rPr>
              <a:t>）： </a:t>
            </a:r>
            <a:br>
              <a:rPr lang="en-US" altLang="zh-CN" sz="2000" dirty="0">
                <a:solidFill>
                  <a:srgbClr val="FF0000"/>
                </a:solidFill>
              </a:rPr>
            </a:br>
            <a:r>
              <a:rPr lang="zh-CN" altLang="en-US" sz="2000" dirty="0"/>
              <a:t>基本语句</a:t>
            </a:r>
            <a:r>
              <a:rPr lang="zh-CN" altLang="en-US" sz="2000" dirty="0">
                <a:sym typeface="+mn-ea"/>
              </a:rPr>
              <a:t>【移动】</a:t>
            </a:r>
            <a:r>
              <a:rPr lang="zh-CN" altLang="en-US" sz="2000" dirty="0"/>
              <a:t>执行</a:t>
            </a:r>
            <a:r>
              <a:rPr lang="en-US" altLang="zh-CN" sz="2000" dirty="0"/>
              <a:t>n-1</a:t>
            </a:r>
            <a:r>
              <a:rPr lang="zh-CN" altLang="en-US" sz="2000" dirty="0"/>
              <a:t>次，时间复杂度为</a:t>
            </a:r>
            <a:r>
              <a:rPr lang="en-US" altLang="zh-CN" sz="2000" dirty="0"/>
              <a:t>O(n)</a:t>
            </a:r>
            <a:r>
              <a:rPr lang="zh-CN" altLang="en-US" sz="2000" dirty="0"/>
              <a:t>。</a:t>
            </a:r>
            <a:endParaRPr lang="zh-CN" altLang="en-US" sz="2000" dirty="0"/>
          </a:p>
          <a:p>
            <a:pPr marL="0" indent="0">
              <a:lnSpc>
                <a:spcPct val="120000"/>
              </a:lnSpc>
              <a:buNone/>
            </a:pPr>
            <a:r>
              <a:rPr lang="zh-CN" altLang="en-US" sz="2000" dirty="0">
                <a:solidFill>
                  <a:srgbClr val="FF0000"/>
                </a:solidFill>
              </a:rPr>
              <a:t>平均情况（</a:t>
            </a:r>
            <a:r>
              <a:rPr lang="en-US" altLang="zh-CN" sz="2000" dirty="0">
                <a:solidFill>
                  <a:srgbClr val="FF0000"/>
                </a:solidFill>
              </a:rPr>
              <a:t>1≤i≤n</a:t>
            </a:r>
            <a:r>
              <a:rPr lang="zh-CN" altLang="en-US" sz="2000" dirty="0">
                <a:solidFill>
                  <a:srgbClr val="FF0000"/>
                </a:solidFill>
              </a:rPr>
              <a:t>）</a:t>
            </a:r>
            <a:r>
              <a:rPr lang="zh-CN" altLang="en-US" sz="2000" dirty="0"/>
              <a:t>：</a:t>
            </a:r>
            <a:endParaRPr lang="zh-CN" altLang="en-US" sz="2000" dirty="0"/>
          </a:p>
        </p:txBody>
      </p:sp>
      <p:sp>
        <p:nvSpPr>
          <p:cNvPr id="6" name="文本框 5"/>
          <p:cNvSpPr txBox="1"/>
          <p:nvPr/>
        </p:nvSpPr>
        <p:spPr>
          <a:xfrm>
            <a:off x="212725" y="6481761"/>
            <a:ext cx="5117465" cy="368300"/>
          </a:xfrm>
          <a:prstGeom prst="rect">
            <a:avLst/>
          </a:prstGeom>
          <a:noFill/>
          <a:ln>
            <a:solidFill>
              <a:schemeClr val="bg2"/>
            </a:solidFill>
          </a:ln>
        </p:spPr>
        <p:txBody>
          <a:bodyPr wrap="none" rtlCol="0" anchor="ctr" anchorCtr="1">
            <a:spAutoFit/>
          </a:bodyPr>
          <a:lstStyle/>
          <a:p>
            <a:pPr algn="l">
              <a:spcAft>
                <a:spcPts val="0"/>
              </a:spcAft>
            </a:pPr>
            <a:r>
              <a:rPr lang="zh-CN" altLang="en-US" dirty="0">
                <a:solidFill>
                  <a:srgbClr val="FF0000"/>
                </a:solidFill>
                <a:latin typeface="Microsoft YaHei UI" panose="020B0503020204020204" pitchFamily="34" charset="-122"/>
                <a:ea typeface="Microsoft YaHei UI" panose="020B0503020204020204" pitchFamily="34" charset="-122"/>
              </a:rPr>
              <a:t>备注</a:t>
            </a:r>
            <a:r>
              <a:rPr lang="zh-CN" altLang="en-US" dirty="0">
                <a:latin typeface="Microsoft YaHei UI" panose="020B0503020204020204" pitchFamily="34" charset="-122"/>
                <a:ea typeface="Microsoft YaHei UI" panose="020B0503020204020204" pitchFamily="34" charset="-122"/>
              </a:rPr>
              <a:t>：示例引自</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sym typeface="+mn-ea"/>
              </a:rPr>
              <a:t>数据结构、算法与应用</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a:t>
            </a:r>
            <a:endParaRPr lang="zh-CN" altLang="en-US" dirty="0">
              <a:latin typeface="Microsoft YaHei UI" panose="020B0503020204020204" pitchFamily="34" charset="-122"/>
              <a:ea typeface="Microsoft YaHei UI" panose="020B0503020204020204" pitchFamily="34" charset="-122"/>
            </a:endParaRPr>
          </a:p>
        </p:txBody>
      </p:sp>
      <p:grpSp>
        <p:nvGrpSpPr>
          <p:cNvPr id="28" name="组合 27"/>
          <p:cNvGrpSpPr/>
          <p:nvPr/>
        </p:nvGrpSpPr>
        <p:grpSpPr>
          <a:xfrm>
            <a:off x="4298315" y="5466719"/>
            <a:ext cx="4725899" cy="789991"/>
            <a:chOff x="4904435" y="4395730"/>
            <a:chExt cx="6080762" cy="790034"/>
          </a:xfrm>
        </p:grpSpPr>
        <p:sp>
          <p:nvSpPr>
            <p:cNvPr id="21" name="object 33"/>
            <p:cNvSpPr txBox="1"/>
            <p:nvPr/>
          </p:nvSpPr>
          <p:spPr>
            <a:xfrm>
              <a:off x="6889167" y="4818073"/>
              <a:ext cx="694055" cy="245758"/>
            </a:xfrm>
            <a:prstGeom prst="rect">
              <a:avLst/>
            </a:prstGeom>
          </p:spPr>
          <p:txBody>
            <a:bodyPr vert="horz" wrap="square" lIns="0" tIns="0" rIns="0" bIns="0" rtlCol="0">
              <a:spAutoFit/>
            </a:bodyPr>
            <a:lstStyle/>
            <a:p>
              <a:pPr marL="12700" algn="ctr">
                <a:tabLst>
                  <a:tab pos="515620" algn="l"/>
                </a:tabLst>
              </a:pPr>
              <a:r>
                <a:rPr sz="1600" b="1" i="1" spc="-15" dirty="0">
                  <a:latin typeface="Times New Roman" panose="02020603050405020304"/>
                  <a:cs typeface="Times New Roman" panose="02020603050405020304"/>
                </a:rPr>
                <a:t>n</a:t>
              </a:r>
              <a:r>
                <a:rPr lang="en-US" sz="1600" i="1" spc="-15" dirty="0">
                  <a:latin typeface="Times New Roman" panose="02020603050405020304"/>
                  <a:cs typeface="Times New Roman" panose="02020603050405020304"/>
                </a:rPr>
                <a:t> </a:t>
              </a:r>
              <a:endParaRPr sz="1600" dirty="0">
                <a:latin typeface="Times New Roman" panose="02020603050405020304"/>
                <a:cs typeface="Times New Roman" panose="02020603050405020304"/>
              </a:endParaRPr>
            </a:p>
          </p:txBody>
        </p:sp>
        <p:sp>
          <p:nvSpPr>
            <p:cNvPr id="20" name="object 32"/>
            <p:cNvSpPr txBox="1"/>
            <p:nvPr/>
          </p:nvSpPr>
          <p:spPr>
            <a:xfrm>
              <a:off x="7827487" y="4631984"/>
              <a:ext cx="1502104" cy="276875"/>
            </a:xfrm>
            <a:prstGeom prst="rect">
              <a:avLst/>
            </a:prstGeom>
          </p:spPr>
          <p:txBody>
            <a:bodyPr vert="horz" wrap="square" lIns="0" tIns="0" rIns="0" bIns="0" rtlCol="0">
              <a:spAutoFit/>
            </a:bodyPr>
            <a:lstStyle/>
            <a:p>
              <a:pPr marL="12700">
                <a:tabLst>
                  <a:tab pos="654050" algn="l"/>
                  <a:tab pos="1077595" algn="l"/>
                </a:tabLst>
              </a:pPr>
              <a:r>
                <a:rPr b="1" spc="300" dirty="0">
                  <a:latin typeface="Times New Roman" panose="02020603050405020304"/>
                  <a:cs typeface="Times New Roman" panose="02020603050405020304"/>
                </a:rPr>
                <a:t>(</a:t>
              </a:r>
              <a:r>
                <a:rPr b="1" i="1" spc="300" dirty="0">
                  <a:latin typeface="Times New Roman" panose="02020603050405020304"/>
                  <a:cs typeface="Times New Roman" panose="02020603050405020304"/>
                </a:rPr>
                <a:t>n</a:t>
              </a:r>
              <a:r>
                <a:rPr lang="en-US" altLang="zh-CN" b="1" i="1" spc="300" dirty="0">
                  <a:latin typeface="Times New Roman" panose="02020603050405020304"/>
                  <a:cs typeface="Times New Roman" panose="02020603050405020304"/>
                </a:rPr>
                <a:t>-i-</a:t>
              </a:r>
              <a:r>
                <a:rPr b="1" spc="300" dirty="0">
                  <a:latin typeface="Times New Roman" panose="02020603050405020304"/>
                  <a:cs typeface="Times New Roman" panose="02020603050405020304"/>
                </a:rPr>
                <a:t>1)</a:t>
              </a:r>
              <a:r>
                <a:rPr lang="en-US" b="1" spc="300" dirty="0">
                  <a:latin typeface="Times New Roman" panose="02020603050405020304"/>
                  <a:cs typeface="Times New Roman" panose="02020603050405020304"/>
                </a:rPr>
                <a:t> </a:t>
              </a:r>
              <a:r>
                <a:rPr b="1" spc="300" dirty="0">
                  <a:latin typeface="Times New Roman" panose="02020603050405020304"/>
                  <a:cs typeface="Times New Roman" panose="02020603050405020304"/>
                </a:rPr>
                <a:t>=</a:t>
              </a:r>
              <a:endParaRPr b="1" spc="300" dirty="0">
                <a:latin typeface="Times New Roman" panose="02020603050405020304"/>
                <a:cs typeface="Times New Roman" panose="02020603050405020304"/>
              </a:endParaRPr>
            </a:p>
          </p:txBody>
        </p:sp>
        <p:sp>
          <p:nvSpPr>
            <p:cNvPr id="9" name="object 21"/>
            <p:cNvSpPr txBox="1"/>
            <p:nvPr/>
          </p:nvSpPr>
          <p:spPr>
            <a:xfrm>
              <a:off x="4904435" y="4395730"/>
              <a:ext cx="452755" cy="766487"/>
            </a:xfrm>
            <a:prstGeom prst="rect">
              <a:avLst/>
            </a:prstGeom>
          </p:spPr>
          <p:txBody>
            <a:bodyPr vert="horz" wrap="square" lIns="0" tIns="0" rIns="0" bIns="0" rtlCol="0">
              <a:spAutoFit/>
            </a:bodyPr>
            <a:lstStyle/>
            <a:p>
              <a:pPr algn="ctr">
                <a:lnSpc>
                  <a:spcPct val="96000"/>
                </a:lnSpc>
              </a:pPr>
              <a:r>
                <a:rPr sz="1400" b="1" i="1" dirty="0">
                  <a:latin typeface="Times New Roman" panose="02020603050405020304"/>
                  <a:cs typeface="Times New Roman" panose="02020603050405020304"/>
                </a:rPr>
                <a:t>n</a:t>
              </a:r>
              <a:r>
                <a:rPr sz="1400" b="1" i="1" spc="-220" dirty="0">
                  <a:latin typeface="Times New Roman" panose="02020603050405020304"/>
                  <a:cs typeface="Times New Roman" panose="02020603050405020304"/>
                </a:rPr>
                <a:t> </a:t>
              </a:r>
              <a:endParaRPr sz="1400" dirty="0">
                <a:latin typeface="Times New Roman" panose="02020603050405020304"/>
                <a:cs typeface="Times New Roman" panose="02020603050405020304"/>
              </a:endParaRPr>
            </a:p>
            <a:p>
              <a:pPr algn="ctr">
                <a:lnSpc>
                  <a:spcPct val="96000"/>
                </a:lnSpc>
              </a:pPr>
              <a:r>
                <a:rPr sz="2400" b="1" dirty="0">
                  <a:latin typeface="Symbol" panose="05050102010706020507"/>
                  <a:cs typeface="Symbol" panose="05050102010706020507"/>
                </a:rPr>
                <a:t></a:t>
              </a:r>
              <a:endParaRPr dirty="0">
                <a:latin typeface="Symbol" panose="05050102010706020507"/>
                <a:cs typeface="Symbol" panose="05050102010706020507"/>
              </a:endParaRPr>
            </a:p>
            <a:p>
              <a:pPr marL="41275">
                <a:lnSpc>
                  <a:spcPct val="96000"/>
                </a:lnSpc>
              </a:pPr>
              <a:r>
                <a:rPr sz="1400" b="1" i="1" dirty="0">
                  <a:latin typeface="Times New Roman" panose="02020603050405020304"/>
                  <a:cs typeface="Times New Roman" panose="02020603050405020304"/>
                </a:rPr>
                <a:t>i</a:t>
              </a:r>
              <a:r>
                <a:rPr sz="1400" b="1" i="1" spc="-130" dirty="0">
                  <a:latin typeface="Times New Roman" panose="02020603050405020304"/>
                  <a:cs typeface="Times New Roman" panose="02020603050405020304"/>
                </a:rPr>
                <a:t> </a:t>
              </a:r>
              <a:r>
                <a:rPr sz="2000" b="1" spc="209" baseline="4000" dirty="0">
                  <a:latin typeface="Symbol" panose="05050102010706020507"/>
                  <a:cs typeface="Symbol" panose="05050102010706020507"/>
                </a:rPr>
                <a:t></a:t>
              </a:r>
              <a:r>
                <a:rPr sz="1400" b="1" dirty="0">
                  <a:latin typeface="Times New Roman" panose="02020603050405020304"/>
                  <a:cs typeface="Times New Roman" panose="02020603050405020304"/>
                </a:rPr>
                <a:t>1</a:t>
              </a:r>
              <a:endParaRPr sz="1400" dirty="0">
                <a:latin typeface="Times New Roman" panose="02020603050405020304"/>
                <a:cs typeface="Times New Roman" panose="02020603050405020304"/>
              </a:endParaRPr>
            </a:p>
          </p:txBody>
        </p:sp>
        <p:sp>
          <p:nvSpPr>
            <p:cNvPr id="11" name="object 23"/>
            <p:cNvSpPr txBox="1"/>
            <p:nvPr/>
          </p:nvSpPr>
          <p:spPr>
            <a:xfrm>
              <a:off x="6669989" y="4615718"/>
              <a:ext cx="485140" cy="279415"/>
            </a:xfrm>
            <a:prstGeom prst="rect">
              <a:avLst/>
            </a:prstGeom>
          </p:spPr>
          <p:txBody>
            <a:bodyPr vert="horz" wrap="square" lIns="0" tIns="0" rIns="0" bIns="0" rtlCol="0">
              <a:spAutoFit/>
            </a:bodyPr>
            <a:lstStyle/>
            <a:p>
              <a:pPr marL="12700"/>
              <a:r>
                <a:rPr sz="2800" b="1" baseline="1000" dirty="0">
                  <a:latin typeface="Times New Roman" panose="02020603050405020304"/>
                  <a:cs typeface="Times New Roman" panose="02020603050405020304"/>
                </a:rPr>
                <a:t>1</a:t>
              </a:r>
              <a:r>
                <a:rPr sz="1600" b="1" dirty="0">
                  <a:latin typeface="Times New Roman" panose="02020603050405020304"/>
                  <a:cs typeface="Times New Roman" panose="02020603050405020304"/>
                </a:rPr>
                <a:t>)</a:t>
              </a:r>
              <a:r>
                <a:rPr sz="1400" b="1"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p:txBody>
        </p:sp>
        <p:sp>
          <p:nvSpPr>
            <p:cNvPr id="12" name="object 24"/>
            <p:cNvSpPr txBox="1"/>
            <p:nvPr/>
          </p:nvSpPr>
          <p:spPr>
            <a:xfrm>
              <a:off x="5338126" y="4615718"/>
              <a:ext cx="1337304" cy="276875"/>
            </a:xfrm>
            <a:prstGeom prst="rect">
              <a:avLst/>
            </a:prstGeom>
          </p:spPr>
          <p:txBody>
            <a:bodyPr vert="horz" wrap="square" lIns="0" tIns="0" rIns="0" bIns="0" rtlCol="0">
              <a:spAutoFit/>
            </a:bodyPr>
            <a:lstStyle/>
            <a:p>
              <a:pPr marL="12700">
                <a:tabLst>
                  <a:tab pos="330200" algn="l"/>
                  <a:tab pos="921385" algn="l"/>
                </a:tabLst>
              </a:pPr>
              <a:r>
                <a:rPr b="1" i="1" dirty="0">
                  <a:latin typeface="Times New Roman" panose="02020603050405020304"/>
                  <a:cs typeface="Times New Roman" panose="02020603050405020304"/>
                </a:rPr>
                <a:t>p	</a:t>
              </a:r>
              <a:r>
                <a:rPr b="1" dirty="0">
                  <a:latin typeface="Times New Roman" panose="02020603050405020304"/>
                  <a:cs typeface="Times New Roman" panose="02020603050405020304"/>
                </a:rPr>
                <a:t>(</a:t>
              </a:r>
              <a:r>
                <a:rPr b="1" i="1" dirty="0">
                  <a:latin typeface="Times New Roman" panose="02020603050405020304"/>
                  <a:cs typeface="Times New Roman" panose="02020603050405020304"/>
                </a:rPr>
                <a:t>n</a:t>
              </a:r>
              <a:r>
                <a:rPr lang="en-US" b="1" i="1" dirty="0">
                  <a:latin typeface="Times New Roman" panose="02020603050405020304"/>
                  <a:cs typeface="Times New Roman" panose="02020603050405020304"/>
                </a:rPr>
                <a:t> </a:t>
              </a:r>
              <a:r>
                <a:rPr lang="en-US" altLang="zh-CN" b="1" i="1" dirty="0">
                  <a:latin typeface="Times New Roman" panose="02020603050405020304"/>
                  <a:cs typeface="Times New Roman" panose="02020603050405020304"/>
                </a:rPr>
                <a:t>–</a:t>
              </a:r>
              <a:r>
                <a:rPr lang="en-US" b="1" i="1" dirty="0">
                  <a:latin typeface="Times New Roman" panose="02020603050405020304"/>
                  <a:cs typeface="Times New Roman" panose="02020603050405020304"/>
                </a:rPr>
                <a:t> </a:t>
              </a:r>
              <a:r>
                <a:rPr lang="en-US" b="1" i="1" dirty="0" err="1">
                  <a:latin typeface="Times New Roman" panose="02020603050405020304"/>
                  <a:cs typeface="Times New Roman" panose="02020603050405020304"/>
                </a:rPr>
                <a:t>i</a:t>
              </a:r>
              <a:r>
                <a:rPr lang="en-US" b="1" i="1" dirty="0">
                  <a:latin typeface="Times New Roman" panose="02020603050405020304"/>
                  <a:cs typeface="Times New Roman" panose="02020603050405020304"/>
                </a:rPr>
                <a:t>  -</a:t>
              </a:r>
              <a:endParaRPr dirty="0">
                <a:latin typeface="Times New Roman" panose="02020603050405020304"/>
                <a:cs typeface="Times New Roman" panose="02020603050405020304"/>
              </a:endParaRPr>
            </a:p>
          </p:txBody>
        </p:sp>
        <p:sp>
          <p:nvSpPr>
            <p:cNvPr id="13" name="object 25"/>
            <p:cNvSpPr txBox="1"/>
            <p:nvPr/>
          </p:nvSpPr>
          <p:spPr>
            <a:xfrm>
              <a:off x="5503489" y="4777361"/>
              <a:ext cx="92710" cy="215277"/>
            </a:xfrm>
            <a:prstGeom prst="rect">
              <a:avLst/>
            </a:prstGeom>
          </p:spPr>
          <p:txBody>
            <a:bodyPr vert="horz" wrap="square" lIns="0" tIns="0" rIns="0" bIns="0" rtlCol="0">
              <a:spAutoFit/>
            </a:bodyPr>
            <a:lstStyle/>
            <a:p>
              <a:pPr marL="12700"/>
              <a:r>
                <a:rPr sz="1400" b="1" i="1" dirty="0">
                  <a:latin typeface="Times New Roman" panose="02020603050405020304"/>
                  <a:cs typeface="Times New Roman" panose="02020603050405020304"/>
                </a:rPr>
                <a:t>i</a:t>
              </a:r>
              <a:endParaRPr sz="1400">
                <a:latin typeface="Times New Roman" panose="02020603050405020304"/>
                <a:cs typeface="Times New Roman" panose="02020603050405020304"/>
              </a:endParaRPr>
            </a:p>
          </p:txBody>
        </p:sp>
        <p:sp>
          <p:nvSpPr>
            <p:cNvPr id="14" name="object 26"/>
            <p:cNvSpPr/>
            <p:nvPr/>
          </p:nvSpPr>
          <p:spPr>
            <a:xfrm>
              <a:off x="9375714" y="4775563"/>
              <a:ext cx="692150" cy="1905"/>
            </a:xfrm>
            <a:custGeom>
              <a:avLst/>
              <a:gdLst/>
              <a:ahLst/>
              <a:cxnLst/>
              <a:rect l="l" t="t" r="r" b="b"/>
              <a:pathLst>
                <a:path w="692150" h="1904">
                  <a:moveTo>
                    <a:pt x="0" y="0"/>
                  </a:moveTo>
                  <a:lnTo>
                    <a:pt x="691896" y="1523"/>
                  </a:lnTo>
                </a:path>
              </a:pathLst>
            </a:custGeom>
            <a:ln w="17462">
              <a:solidFill>
                <a:srgbClr val="000000"/>
              </a:solidFill>
            </a:ln>
          </p:spPr>
          <p:txBody>
            <a:bodyPr wrap="square" lIns="0" tIns="0" rIns="0" bIns="0" rtlCol="0"/>
            <a:lstStyle/>
            <a:p>
              <a:endParaRPr sz="1200"/>
            </a:p>
          </p:txBody>
        </p:sp>
        <p:sp>
          <p:nvSpPr>
            <p:cNvPr id="15" name="object 27"/>
            <p:cNvSpPr txBox="1"/>
            <p:nvPr/>
          </p:nvSpPr>
          <p:spPr>
            <a:xfrm>
              <a:off x="7471785" y="4594016"/>
              <a:ext cx="279400" cy="368955"/>
            </a:xfrm>
            <a:prstGeom prst="rect">
              <a:avLst/>
            </a:prstGeom>
          </p:spPr>
          <p:txBody>
            <a:bodyPr vert="horz" wrap="square" lIns="0" tIns="0" rIns="0" bIns="0" rtlCol="0">
              <a:spAutoFit/>
            </a:bodyPr>
            <a:lstStyle/>
            <a:p>
              <a:pPr marL="12700"/>
              <a:r>
                <a:rPr sz="2400" b="1" dirty="0">
                  <a:latin typeface="Symbol" panose="05050102010706020507"/>
                  <a:cs typeface="Symbol" panose="05050102010706020507"/>
                </a:rPr>
                <a:t></a:t>
              </a:r>
              <a:endParaRPr sz="2400" b="1" dirty="0">
                <a:latin typeface="Symbol" panose="05050102010706020507"/>
                <a:cs typeface="Symbol" panose="05050102010706020507"/>
              </a:endParaRPr>
            </a:p>
          </p:txBody>
        </p:sp>
        <p:sp>
          <p:nvSpPr>
            <p:cNvPr id="18" name="object 30"/>
            <p:cNvSpPr txBox="1"/>
            <p:nvPr/>
          </p:nvSpPr>
          <p:spPr>
            <a:xfrm>
              <a:off x="7415784" y="4441786"/>
              <a:ext cx="440055" cy="215277"/>
            </a:xfrm>
            <a:prstGeom prst="rect">
              <a:avLst/>
            </a:prstGeom>
          </p:spPr>
          <p:txBody>
            <a:bodyPr vert="horz" wrap="square" lIns="0" tIns="0" rIns="0" bIns="0" rtlCol="0">
              <a:spAutoFit/>
            </a:bodyPr>
            <a:lstStyle/>
            <a:p>
              <a:pPr marL="12700" algn="ctr"/>
              <a:r>
                <a:rPr sz="1400" b="1" i="1" dirty="0">
                  <a:latin typeface="Times New Roman" panose="02020603050405020304"/>
                  <a:cs typeface="Times New Roman" panose="02020603050405020304"/>
                </a:rPr>
                <a:t>n</a:t>
              </a:r>
              <a:r>
                <a:rPr sz="1400" b="1" i="1" spc="-165" dirty="0">
                  <a:latin typeface="Times New Roman" panose="02020603050405020304"/>
                  <a:cs typeface="Times New Roman" panose="02020603050405020304"/>
                </a:rPr>
                <a:t> </a:t>
              </a:r>
              <a:endParaRPr sz="1400" b="1" i="1" spc="-165" dirty="0">
                <a:latin typeface="Times New Roman" panose="02020603050405020304"/>
                <a:cs typeface="Times New Roman" panose="02020603050405020304"/>
              </a:endParaRPr>
            </a:p>
          </p:txBody>
        </p:sp>
        <p:sp>
          <p:nvSpPr>
            <p:cNvPr id="19" name="object 31"/>
            <p:cNvSpPr txBox="1"/>
            <p:nvPr/>
          </p:nvSpPr>
          <p:spPr>
            <a:xfrm>
              <a:off x="7490887" y="4970487"/>
              <a:ext cx="398780" cy="215277"/>
            </a:xfrm>
            <a:prstGeom prst="rect">
              <a:avLst/>
            </a:prstGeom>
          </p:spPr>
          <p:txBody>
            <a:bodyPr vert="horz" wrap="square" lIns="0" tIns="0" rIns="0" bIns="0" rtlCol="0">
              <a:spAutoFit/>
            </a:bodyPr>
            <a:lstStyle/>
            <a:p>
              <a:pPr marL="12700"/>
              <a:r>
                <a:rPr sz="1400" b="1" i="1" dirty="0">
                  <a:latin typeface="Times New Roman" panose="02020603050405020304"/>
                  <a:cs typeface="Times New Roman" panose="02020603050405020304"/>
                </a:rPr>
                <a:t>i</a:t>
              </a:r>
              <a:r>
                <a:rPr sz="1400" b="1" i="1" spc="-75" dirty="0">
                  <a:latin typeface="Times New Roman" panose="02020603050405020304"/>
                  <a:cs typeface="Times New Roman" panose="02020603050405020304"/>
                </a:rPr>
                <a:t> </a:t>
              </a:r>
              <a:r>
                <a:rPr sz="1400" b="1" baseline="5000" dirty="0">
                  <a:latin typeface="Symbol" panose="05050102010706020507"/>
                  <a:cs typeface="Symbol" panose="05050102010706020507"/>
                </a:rPr>
                <a:t></a:t>
              </a:r>
              <a:r>
                <a:rPr sz="1400" b="1" spc="-419" baseline="500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1</a:t>
              </a:r>
              <a:endParaRPr sz="1400" b="1" dirty="0">
                <a:latin typeface="Times New Roman" panose="02020603050405020304"/>
                <a:cs typeface="Times New Roman" panose="02020603050405020304"/>
              </a:endParaRPr>
            </a:p>
          </p:txBody>
        </p:sp>
        <p:sp>
          <p:nvSpPr>
            <p:cNvPr id="22" name="object 34"/>
            <p:cNvSpPr txBox="1"/>
            <p:nvPr/>
          </p:nvSpPr>
          <p:spPr>
            <a:xfrm>
              <a:off x="7149364" y="4470640"/>
              <a:ext cx="190500" cy="276875"/>
            </a:xfrm>
            <a:prstGeom prst="rect">
              <a:avLst/>
            </a:prstGeom>
          </p:spPr>
          <p:txBody>
            <a:bodyPr vert="horz" wrap="square" lIns="0" tIns="0" rIns="0" bIns="0" rtlCol="0">
              <a:spAutoFit/>
            </a:bodyPr>
            <a:lstStyle/>
            <a:p>
              <a:pPr marL="12700"/>
              <a:r>
                <a:rPr b="1" spc="-15" dirty="0">
                  <a:latin typeface="Times New Roman" panose="02020603050405020304"/>
                  <a:cs typeface="Times New Roman" panose="02020603050405020304"/>
                </a:rPr>
                <a:t>1</a:t>
              </a:r>
              <a:endParaRPr dirty="0">
                <a:latin typeface="Times New Roman" panose="02020603050405020304"/>
                <a:cs typeface="Times New Roman" panose="02020603050405020304"/>
              </a:endParaRPr>
            </a:p>
          </p:txBody>
        </p:sp>
        <p:sp>
          <p:nvSpPr>
            <p:cNvPr id="23" name="object 35"/>
            <p:cNvSpPr/>
            <p:nvPr/>
          </p:nvSpPr>
          <p:spPr>
            <a:xfrm>
              <a:off x="7100513" y="4769213"/>
              <a:ext cx="287655" cy="1905"/>
            </a:xfrm>
            <a:custGeom>
              <a:avLst/>
              <a:gdLst/>
              <a:ahLst/>
              <a:cxnLst/>
              <a:rect l="l" t="t" r="r" b="b"/>
              <a:pathLst>
                <a:path w="287654" h="1904">
                  <a:moveTo>
                    <a:pt x="0" y="0"/>
                  </a:moveTo>
                  <a:lnTo>
                    <a:pt x="287274" y="1523"/>
                  </a:lnTo>
                </a:path>
              </a:pathLst>
            </a:custGeom>
            <a:ln w="14350">
              <a:solidFill>
                <a:srgbClr val="000000"/>
              </a:solidFill>
            </a:ln>
          </p:spPr>
          <p:txBody>
            <a:bodyPr wrap="square" lIns="0" tIns="0" rIns="0" bIns="0" rtlCol="0"/>
            <a:lstStyle/>
            <a:p>
              <a:endParaRPr sz="1200"/>
            </a:p>
          </p:txBody>
        </p:sp>
        <p:sp>
          <p:nvSpPr>
            <p:cNvPr id="24" name="object 36"/>
            <p:cNvSpPr txBox="1"/>
            <p:nvPr/>
          </p:nvSpPr>
          <p:spPr>
            <a:xfrm>
              <a:off x="9649523" y="4847884"/>
              <a:ext cx="190500" cy="276875"/>
            </a:xfrm>
            <a:prstGeom prst="rect">
              <a:avLst/>
            </a:prstGeom>
          </p:spPr>
          <p:txBody>
            <a:bodyPr vert="horz" wrap="square" lIns="0" tIns="0" rIns="0" bIns="0" rtlCol="0">
              <a:spAutoFit/>
            </a:bodyPr>
            <a:lstStyle/>
            <a:p>
              <a:pPr marL="12700"/>
              <a:r>
                <a:rPr b="1" spc="-15" dirty="0">
                  <a:latin typeface="Times New Roman" panose="02020603050405020304"/>
                  <a:cs typeface="Times New Roman" panose="02020603050405020304"/>
                </a:rPr>
                <a:t>2</a:t>
              </a:r>
              <a:endParaRPr>
                <a:latin typeface="Times New Roman" panose="02020603050405020304"/>
                <a:cs typeface="Times New Roman" panose="02020603050405020304"/>
              </a:endParaRPr>
            </a:p>
          </p:txBody>
        </p:sp>
        <p:sp>
          <p:nvSpPr>
            <p:cNvPr id="25" name="object 37"/>
            <p:cNvSpPr txBox="1"/>
            <p:nvPr/>
          </p:nvSpPr>
          <p:spPr>
            <a:xfrm>
              <a:off x="9518880" y="4466248"/>
              <a:ext cx="687164" cy="276875"/>
            </a:xfrm>
            <a:prstGeom prst="rect">
              <a:avLst/>
            </a:prstGeom>
          </p:spPr>
          <p:txBody>
            <a:bodyPr vert="horz" wrap="square" lIns="0" tIns="0" rIns="0" bIns="0" rtlCol="0">
              <a:spAutoFit/>
            </a:bodyPr>
            <a:lstStyle/>
            <a:p>
              <a:pPr marL="12700"/>
              <a:r>
                <a:rPr lang="en-US" b="1" i="1" spc="-15" dirty="0">
                  <a:latin typeface="Times New Roman" panose="02020603050405020304"/>
                  <a:cs typeface="Times New Roman" panose="02020603050405020304"/>
                </a:rPr>
                <a:t>n</a:t>
              </a:r>
              <a:r>
                <a:rPr lang="en-US" altLang="zh-CN" b="1" i="1" spc="-15" dirty="0">
                  <a:latin typeface="Times New Roman" panose="02020603050405020304"/>
                  <a:cs typeface="Times New Roman" panose="02020603050405020304"/>
                </a:rPr>
                <a:t>-1</a:t>
              </a:r>
              <a:endParaRPr dirty="0">
                <a:latin typeface="Times New Roman" panose="02020603050405020304"/>
                <a:cs typeface="Times New Roman" panose="02020603050405020304"/>
              </a:endParaRPr>
            </a:p>
          </p:txBody>
        </p:sp>
        <p:sp>
          <p:nvSpPr>
            <p:cNvPr id="26" name="object 38"/>
            <p:cNvSpPr txBox="1"/>
            <p:nvPr/>
          </p:nvSpPr>
          <p:spPr>
            <a:xfrm>
              <a:off x="10129217" y="4632479"/>
              <a:ext cx="855980" cy="276875"/>
            </a:xfrm>
            <a:prstGeom prst="rect">
              <a:avLst/>
            </a:prstGeom>
          </p:spPr>
          <p:txBody>
            <a:bodyPr vert="horz" wrap="square" lIns="0" tIns="0" rIns="0" bIns="0" rtlCol="0">
              <a:spAutoFit/>
            </a:bodyPr>
            <a:lstStyle/>
            <a:p>
              <a:pPr marL="12700"/>
              <a:r>
                <a:rPr b="1" spc="-15" dirty="0">
                  <a:latin typeface="Times New Roman" panose="02020603050405020304"/>
                  <a:cs typeface="Times New Roman" panose="02020603050405020304"/>
                </a:rPr>
                <a:t>=</a:t>
              </a:r>
              <a:r>
                <a:rPr b="1" i="1" spc="-20" dirty="0">
                  <a:latin typeface="Times New Roman" panose="02020603050405020304"/>
                  <a:cs typeface="Times New Roman" panose="02020603050405020304"/>
                </a:rPr>
                <a:t>O</a:t>
              </a:r>
              <a:r>
                <a:rPr b="1" spc="-10" dirty="0">
                  <a:latin typeface="Times New Roman" panose="02020603050405020304"/>
                  <a:cs typeface="Times New Roman" panose="02020603050405020304"/>
                </a:rPr>
                <a:t>(</a:t>
              </a:r>
              <a:r>
                <a:rPr b="1" i="1" spc="-10" dirty="0">
                  <a:latin typeface="Times New Roman" panose="02020603050405020304"/>
                  <a:cs typeface="Times New Roman" panose="02020603050405020304"/>
                </a:rPr>
                <a:t>n</a:t>
              </a:r>
              <a:r>
                <a:rPr b="1" spc="-10" dirty="0">
                  <a:latin typeface="Times New Roman" panose="02020603050405020304"/>
                  <a:cs typeface="Times New Roman" panose="02020603050405020304"/>
                </a:rPr>
                <a:t>)</a:t>
              </a:r>
              <a:endParaRPr dirty="0">
                <a:latin typeface="Times New Roman" panose="02020603050405020304"/>
                <a:cs typeface="Times New Roman" panose="02020603050405020304"/>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spcAft>
                <a:spcPts val="0"/>
              </a:spcAft>
            </a:pPr>
            <a:r>
              <a:rPr lang="zh-CN" altLang="en-US" dirty="0" smtClean="0"/>
              <a:t>线性表顺序存储优缺点</a:t>
            </a:r>
            <a:endParaRPr lang="zh-CN" altLang="en-US" dirty="0"/>
          </a:p>
        </p:txBody>
      </p:sp>
      <p:sp>
        <p:nvSpPr>
          <p:cNvPr id="5" name="文本占位符 4"/>
          <p:cNvSpPr>
            <a:spLocks noGrp="1"/>
          </p:cNvSpPr>
          <p:nvPr>
            <p:ph type="body" idx="1"/>
          </p:nvPr>
        </p:nvSpPr>
        <p:spPr/>
        <p:txBody>
          <a:bodyPr>
            <a:scene3d>
              <a:camera prst="orthographicFront"/>
              <a:lightRig rig="threePt" dir="t"/>
            </a:scene3d>
          </a:bodyPr>
          <a:lstStyle/>
          <a:p>
            <a:pPr algn="l">
              <a:spcAft>
                <a:spcPts val="0"/>
              </a:spcAft>
              <a:buClrTx/>
              <a:buSzTx/>
            </a:pPr>
            <a:r>
              <a:rPr lang="zh-CN" altLang="en-US" sz="2800" dirty="0" smtClean="0">
                <a:solidFill>
                  <a:srgbClr val="FF0000"/>
                </a:solidFill>
              </a:rPr>
              <a:t>优点</a:t>
            </a:r>
            <a:endParaRPr lang="zh-CN" altLang="en-US" sz="2800" dirty="0" smtClean="0">
              <a:solidFill>
                <a:srgbClr val="FF0000"/>
              </a:solidFill>
            </a:endParaRPr>
          </a:p>
        </p:txBody>
      </p:sp>
      <p:sp>
        <p:nvSpPr>
          <p:cNvPr id="6" name="内容占位符 5"/>
          <p:cNvSpPr>
            <a:spLocks noGrp="1"/>
          </p:cNvSpPr>
          <p:nvPr>
            <p:ph sz="half" idx="2"/>
          </p:nvPr>
        </p:nvSpPr>
        <p:spPr/>
        <p:txBody>
          <a:bodyPr/>
          <a:lstStyle/>
          <a:p>
            <a:pPr>
              <a:spcAft>
                <a:spcPts val="0"/>
              </a:spcAft>
            </a:pPr>
            <a:r>
              <a:rPr lang="zh-CN" altLang="en-US" dirty="0" smtClean="0"/>
              <a:t>无须为表示表中元素之间的逻辑关系增加额外的存储空间</a:t>
            </a:r>
            <a:endParaRPr lang="en-US" altLang="zh-CN" dirty="0" smtClean="0"/>
          </a:p>
          <a:p>
            <a:r>
              <a:rPr lang="zh-CN" altLang="en-US" dirty="0" smtClean="0"/>
              <a:t>可以快速的存取表中任意位置的元素</a:t>
            </a:r>
            <a:endParaRPr lang="zh-CN" altLang="en-US" dirty="0"/>
          </a:p>
        </p:txBody>
      </p:sp>
      <p:sp>
        <p:nvSpPr>
          <p:cNvPr id="7" name="文本占位符 6"/>
          <p:cNvSpPr>
            <a:spLocks noGrp="1"/>
          </p:cNvSpPr>
          <p:nvPr>
            <p:ph type="body" sz="quarter" idx="3"/>
          </p:nvPr>
        </p:nvSpPr>
        <p:spPr/>
        <p:txBody>
          <a:bodyPr/>
          <a:lstStyle/>
          <a:p>
            <a:pPr>
              <a:spcAft>
                <a:spcPts val="0"/>
              </a:spcAft>
            </a:pPr>
            <a:r>
              <a:rPr lang="zh-CN" altLang="en-US" sz="2800" dirty="0" smtClean="0"/>
              <a:t>缺点</a:t>
            </a:r>
            <a:endParaRPr lang="zh-CN" altLang="en-US" sz="2800" dirty="0" smtClean="0"/>
          </a:p>
        </p:txBody>
      </p:sp>
      <p:sp>
        <p:nvSpPr>
          <p:cNvPr id="8" name="内容占位符 7"/>
          <p:cNvSpPr>
            <a:spLocks noGrp="1"/>
          </p:cNvSpPr>
          <p:nvPr>
            <p:ph sz="quarter" idx="4"/>
          </p:nvPr>
        </p:nvSpPr>
        <p:spPr/>
        <p:txBody>
          <a:bodyPr/>
          <a:lstStyle/>
          <a:p>
            <a:pPr>
              <a:spcAft>
                <a:spcPts val="0"/>
              </a:spcAft>
            </a:pPr>
            <a:r>
              <a:rPr lang="zh-CN" altLang="en-US" dirty="0" smtClean="0"/>
              <a:t>插入删除需要移动大量元素</a:t>
            </a:r>
            <a:endParaRPr lang="en-US" altLang="zh-CN" dirty="0" smtClean="0"/>
          </a:p>
          <a:p>
            <a:pPr>
              <a:spcAft>
                <a:spcPts val="0"/>
              </a:spcAft>
            </a:pPr>
            <a:r>
              <a:rPr lang="zh-CN" altLang="en-US" dirty="0" smtClean="0"/>
              <a:t>线性表长度变化较大时，难以确定存储空间的容量</a:t>
            </a:r>
            <a:endParaRPr lang="en-US" altLang="zh-CN" dirty="0" smtClean="0"/>
          </a:p>
          <a:p>
            <a:r>
              <a:rPr lang="zh-CN" altLang="en-US" dirty="0" smtClean="0"/>
              <a:t>造成存储空间碎片</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spcAft>
                <a:spcPts val="0"/>
              </a:spcAft>
            </a:pPr>
            <a:r>
              <a:rPr lang="zh-CN" altLang="en-US" dirty="0" smtClean="0"/>
              <a:t>其他应用</a:t>
            </a:r>
            <a:r>
              <a:rPr lang="en-US" altLang="zh-CN" dirty="0" smtClean="0"/>
              <a:t>-</a:t>
            </a:r>
            <a:r>
              <a:rPr lang="zh-CN" altLang="en-US" dirty="0" smtClean="0"/>
              <a:t>多个表共享空间</a:t>
            </a:r>
            <a:endParaRPr lang="zh-CN" altLang="en-US" dirty="0" smtClean="0"/>
          </a:p>
        </p:txBody>
      </p:sp>
      <p:sp>
        <p:nvSpPr>
          <p:cNvPr id="47107" name="Rectangle 3"/>
          <p:cNvSpPr>
            <a:spLocks noGrp="1" noChangeArrowheads="1"/>
          </p:cNvSpPr>
          <p:nvPr>
            <p:ph idx="1"/>
          </p:nvPr>
        </p:nvSpPr>
        <p:spPr>
          <a:xfrm>
            <a:off x="450485" y="3234777"/>
            <a:ext cx="7936770" cy="2941638"/>
          </a:xfrm>
        </p:spPr>
        <p:txBody>
          <a:bodyPr/>
          <a:lstStyle/>
          <a:p>
            <a:pPr eaLnBrk="1" hangingPunct="1">
              <a:spcAft>
                <a:spcPts val="0"/>
              </a:spcAft>
            </a:pPr>
            <a:r>
              <a:rPr lang="zh-CN" altLang="en-US" dirty="0" smtClean="0"/>
              <a:t>设置两个虚拟边界表</a:t>
            </a:r>
            <a:endParaRPr lang="zh-CN" altLang="en-US" dirty="0" smtClean="0"/>
          </a:p>
          <a:p>
            <a:pPr lvl="1" eaLnBrk="1" hangingPunct="1">
              <a:spcBef>
                <a:spcPts val="375"/>
              </a:spcBef>
              <a:spcAft>
                <a:spcPts val="0"/>
              </a:spcAft>
            </a:pPr>
            <a:r>
              <a:rPr lang="en-US" altLang="zh-CN" dirty="0" smtClean="0"/>
              <a:t>first[0]=last[0]=-1</a:t>
            </a:r>
            <a:endParaRPr lang="en-US" altLang="zh-CN" dirty="0" smtClean="0"/>
          </a:p>
          <a:p>
            <a:pPr lvl="1" eaLnBrk="1" hangingPunct="1">
              <a:spcBef>
                <a:spcPts val="375"/>
              </a:spcBef>
              <a:spcAft>
                <a:spcPts val="0"/>
              </a:spcAft>
            </a:pPr>
            <a:r>
              <a:rPr lang="en-US" altLang="zh-CN" dirty="0" smtClean="0"/>
              <a:t>first[m+1]=last[m+1]=MaxSize-1</a:t>
            </a:r>
            <a:endParaRPr lang="en-US" altLang="zh-CN" dirty="0" smtClean="0"/>
          </a:p>
          <a:p>
            <a:pPr lvl="1" eaLnBrk="1" hangingPunct="1">
              <a:spcBef>
                <a:spcPts val="375"/>
              </a:spcBef>
            </a:pPr>
            <a:r>
              <a:rPr lang="zh-CN" altLang="en-US" dirty="0" smtClean="0"/>
              <a:t>可使所有表的处理均相同，无需特别处理表</a:t>
            </a:r>
            <a:r>
              <a:rPr lang="en-US" altLang="zh-CN" dirty="0" smtClean="0"/>
              <a:t>1</a:t>
            </a:r>
            <a:r>
              <a:rPr lang="zh-CN" altLang="en-US" dirty="0" smtClean="0"/>
              <a:t>和表</a:t>
            </a:r>
            <a:r>
              <a:rPr lang="en-US" altLang="zh-CN" dirty="0" smtClean="0"/>
              <a:t>m</a:t>
            </a:r>
            <a:endParaRPr lang="en-US" altLang="zh-CN" dirty="0" smtClean="0"/>
          </a:p>
        </p:txBody>
      </p:sp>
      <p:sp>
        <p:nvSpPr>
          <p:cNvPr id="4710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6D546114-6222-4707-A587-1F251EF8FA4F}" type="slidenum">
              <a:rPr lang="en-US" altLang="en-US" smtClean="0">
                <a:solidFill>
                  <a:srgbClr val="4B4B4B"/>
                </a:solidFill>
              </a:rPr>
            </a:fld>
            <a:endParaRPr lang="en-US" altLang="en-US" smtClean="0">
              <a:solidFill>
                <a:srgbClr val="4B4B4B"/>
              </a:solidFill>
            </a:endParaRPr>
          </a:p>
        </p:txBody>
      </p:sp>
      <p:pic>
        <p:nvPicPr>
          <p:cNvPr id="47108" name="Picture 5" descr="sh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8894" y="1542404"/>
            <a:ext cx="7491761" cy="151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a:spcAft>
                <a:spcPts val="0"/>
              </a:spcAft>
            </a:pPr>
            <a:r>
              <a:rPr lang="zh-CN" altLang="en-US" dirty="0" smtClean="0"/>
              <a:t>学习目标</a:t>
            </a:r>
            <a:endParaRPr lang="zh-CN" altLang="en-US" dirty="0" smtClean="0"/>
          </a:p>
        </p:txBody>
      </p:sp>
      <p:sp>
        <p:nvSpPr>
          <p:cNvPr id="36867" name="内容占位符 2"/>
          <p:cNvSpPr>
            <a:spLocks noGrp="1"/>
          </p:cNvSpPr>
          <p:nvPr>
            <p:ph idx="1"/>
          </p:nvPr>
        </p:nvSpPr>
        <p:spPr>
          <a:xfrm>
            <a:off x="628649" y="1825625"/>
            <a:ext cx="8221061" cy="4351338"/>
          </a:xfrm>
        </p:spPr>
        <p:txBody>
          <a:bodyPr>
            <a:normAutofit/>
          </a:bodyPr>
          <a:lstStyle/>
          <a:p>
            <a:pPr marL="12700" marR="5080" algn="just">
              <a:lnSpc>
                <a:spcPct val="100000"/>
              </a:lnSpc>
              <a:spcAft>
                <a:spcPts val="0"/>
              </a:spcAft>
            </a:pPr>
            <a:r>
              <a:rPr lang="zh-CN" altLang="en-US" spc="-15" dirty="0">
                <a:latin typeface="宋体" panose="02010600030101010101" pitchFamily="2" charset="-122"/>
                <a:cs typeface="宋体" panose="02010600030101010101" pitchFamily="2" charset="-122"/>
              </a:rPr>
              <a:t>掌握</a:t>
            </a:r>
            <a:r>
              <a:rPr lang="zh-CN" altLang="en-US" spc="-15" dirty="0">
                <a:solidFill>
                  <a:srgbClr val="0000FF"/>
                </a:solidFill>
                <a:latin typeface="宋体" panose="02010600030101010101" pitchFamily="2" charset="-122"/>
                <a:cs typeface="宋体" panose="02010600030101010101" pitchFamily="2" charset="-122"/>
              </a:rPr>
              <a:t>线性表</a:t>
            </a:r>
            <a:r>
              <a:rPr lang="zh-CN" altLang="en-US" spc="-15" dirty="0">
                <a:latin typeface="宋体" panose="02010600030101010101" pitchFamily="2" charset="-122"/>
                <a:cs typeface="宋体" panose="02010600030101010101" pitchFamily="2" charset="-122"/>
              </a:rPr>
              <a:t>的</a:t>
            </a:r>
            <a:r>
              <a:rPr lang="zh-CN" altLang="en-US" spc="-15" dirty="0">
                <a:solidFill>
                  <a:srgbClr val="FF0000"/>
                </a:solidFill>
                <a:latin typeface="宋体" panose="02010600030101010101" pitchFamily="2" charset="-122"/>
                <a:cs typeface="宋体" panose="02010600030101010101" pitchFamily="2" charset="-122"/>
              </a:rPr>
              <a:t>逻辑结构</a:t>
            </a:r>
            <a:endParaRPr lang="en-US" altLang="zh-CN" spc="-15" dirty="0">
              <a:latin typeface="宋体" panose="02010600030101010101" pitchFamily="2" charset="-122"/>
              <a:cs typeface="宋体" panose="02010600030101010101" pitchFamily="2" charset="-122"/>
            </a:endParaRPr>
          </a:p>
          <a:p>
            <a:pPr marL="12700" marR="5080" algn="just">
              <a:lnSpc>
                <a:spcPct val="100000"/>
              </a:lnSpc>
              <a:spcBef>
                <a:spcPts val="750"/>
              </a:spcBef>
              <a:spcAft>
                <a:spcPts val="0"/>
              </a:spcAft>
            </a:pPr>
            <a:r>
              <a:rPr lang="zh-CN" altLang="en-US" spc="-15" dirty="0">
                <a:latin typeface="宋体" panose="02010600030101010101" pitchFamily="2" charset="-122"/>
                <a:cs typeface="宋体" panose="02010600030101010101" pitchFamily="2" charset="-122"/>
              </a:rPr>
              <a:t>线性表的</a:t>
            </a:r>
            <a:r>
              <a:rPr lang="zh-CN" altLang="en-US" spc="-15" dirty="0">
                <a:solidFill>
                  <a:srgbClr val="FF0000"/>
                </a:solidFill>
                <a:latin typeface="宋体" panose="02010600030101010101" pitchFamily="2" charset="-122"/>
                <a:cs typeface="宋体" panose="02010600030101010101" pitchFamily="2" charset="-122"/>
              </a:rPr>
              <a:t>顺序存储结构</a:t>
            </a:r>
            <a:r>
              <a:rPr lang="zh-CN" altLang="en-US" spc="-15" dirty="0">
                <a:latin typeface="宋体" panose="02010600030101010101" pitchFamily="2" charset="-122"/>
                <a:cs typeface="宋体" panose="02010600030101010101" pitchFamily="2" charset="-122"/>
              </a:rPr>
              <a:t>和</a:t>
            </a:r>
            <a:r>
              <a:rPr lang="zh-CN" altLang="en-US" spc="-15" dirty="0">
                <a:solidFill>
                  <a:srgbClr val="FF0000"/>
                </a:solidFill>
                <a:latin typeface="宋体" panose="02010600030101010101" pitchFamily="2" charset="-122"/>
                <a:cs typeface="宋体" panose="02010600030101010101" pitchFamily="2" charset="-122"/>
              </a:rPr>
              <a:t>链式存储</a:t>
            </a:r>
            <a:r>
              <a:rPr lang="zh-CN" altLang="en-US" spc="-10" dirty="0">
                <a:solidFill>
                  <a:srgbClr val="FF0000"/>
                </a:solidFill>
                <a:latin typeface="宋体" panose="02010600030101010101" pitchFamily="2" charset="-122"/>
                <a:cs typeface="宋体" panose="02010600030101010101" pitchFamily="2" charset="-122"/>
              </a:rPr>
              <a:t>结构</a:t>
            </a:r>
            <a:r>
              <a:rPr lang="zh-CN" altLang="en-US" spc="-15" dirty="0">
                <a:latin typeface="宋体" panose="02010600030101010101" pitchFamily="2" charset="-122"/>
                <a:cs typeface="宋体" panose="02010600030101010101" pitchFamily="2" charset="-122"/>
              </a:rPr>
              <a:t>的</a:t>
            </a:r>
            <a:r>
              <a:rPr lang="zh-CN" altLang="en-US" spc="-15" dirty="0">
                <a:solidFill>
                  <a:srgbClr val="FF0000"/>
                </a:solidFill>
                <a:latin typeface="宋体" panose="02010600030101010101" pitchFamily="2" charset="-122"/>
                <a:cs typeface="宋体" panose="02010600030101010101" pitchFamily="2" charset="-122"/>
              </a:rPr>
              <a:t>描述方法</a:t>
            </a:r>
            <a:endParaRPr lang="en-US" altLang="zh-CN" spc="-15" dirty="0">
              <a:latin typeface="宋体" panose="02010600030101010101" pitchFamily="2" charset="-122"/>
              <a:cs typeface="宋体" panose="02010600030101010101" pitchFamily="2" charset="-122"/>
            </a:endParaRPr>
          </a:p>
          <a:p>
            <a:pPr marL="12700" marR="5080" algn="just">
              <a:lnSpc>
                <a:spcPct val="100000"/>
              </a:lnSpc>
              <a:spcBef>
                <a:spcPts val="750"/>
              </a:spcBef>
              <a:spcAft>
                <a:spcPts val="0"/>
              </a:spcAft>
            </a:pPr>
            <a:r>
              <a:rPr lang="zh-CN" altLang="en-US" spc="-15" dirty="0">
                <a:latin typeface="宋体" panose="02010600030101010101" pitchFamily="2" charset="-122"/>
                <a:cs typeface="宋体" panose="02010600030101010101" pitchFamily="2" charset="-122"/>
              </a:rPr>
              <a:t>熟练掌握线性表在顺序存储结构和链式存储结构的</a:t>
            </a:r>
            <a:r>
              <a:rPr lang="zh-CN" altLang="en-US" spc="-15" dirty="0">
                <a:solidFill>
                  <a:srgbClr val="FF0000"/>
                </a:solidFill>
                <a:latin typeface="宋体" panose="02010600030101010101" pitchFamily="2" charset="-122"/>
                <a:cs typeface="宋体" panose="02010600030101010101" pitchFamily="2" charset="-122"/>
              </a:rPr>
              <a:t>结构特点</a:t>
            </a:r>
            <a:r>
              <a:rPr lang="zh-CN" altLang="en-US" spc="-15" dirty="0">
                <a:latin typeface="宋体" panose="02010600030101010101" pitchFamily="2" charset="-122"/>
                <a:cs typeface="宋体" panose="02010600030101010101" pitchFamily="2" charset="-122"/>
              </a:rPr>
              <a:t>以及</a:t>
            </a:r>
            <a:r>
              <a:rPr lang="zh-CN" altLang="en-US" spc="-15" dirty="0">
                <a:solidFill>
                  <a:srgbClr val="FF0000"/>
                </a:solidFill>
                <a:latin typeface="宋体" panose="02010600030101010101" pitchFamily="2" charset="-122"/>
                <a:cs typeface="宋体" panose="02010600030101010101" pitchFamily="2" charset="-122"/>
              </a:rPr>
              <a:t>相关</a:t>
            </a:r>
            <a:r>
              <a:rPr lang="zh-CN" altLang="en-US" spc="-15" dirty="0">
                <a:latin typeface="宋体" panose="02010600030101010101" pitchFamily="2" charset="-122"/>
                <a:cs typeface="宋体" panose="02010600030101010101" pitchFamily="2" charset="-122"/>
              </a:rPr>
              <a:t>的查找、插入、删除等</a:t>
            </a:r>
            <a:r>
              <a:rPr lang="zh-CN" altLang="en-US" spc="-15" dirty="0">
                <a:solidFill>
                  <a:srgbClr val="FF0000"/>
                </a:solidFill>
                <a:latin typeface="宋体" panose="02010600030101010101" pitchFamily="2" charset="-122"/>
                <a:cs typeface="宋体" panose="02010600030101010101" pitchFamily="2" charset="-122"/>
              </a:rPr>
              <a:t>基本操作的实现</a:t>
            </a:r>
            <a:endParaRPr lang="en-US" altLang="zh-CN" spc="-15" dirty="0">
              <a:latin typeface="宋体" panose="02010600030101010101" pitchFamily="2" charset="-122"/>
              <a:cs typeface="宋体" panose="02010600030101010101" pitchFamily="2" charset="-122"/>
            </a:endParaRPr>
          </a:p>
          <a:p>
            <a:pPr marL="12700" marR="5080" algn="just">
              <a:lnSpc>
                <a:spcPct val="100000"/>
              </a:lnSpc>
              <a:spcBef>
                <a:spcPts val="750"/>
              </a:spcBef>
            </a:pPr>
            <a:r>
              <a:rPr lang="zh-CN" altLang="en-US" spc="-15" dirty="0">
                <a:latin typeface="宋体" panose="02010600030101010101" pitchFamily="2" charset="-122"/>
                <a:cs typeface="宋体" panose="02010600030101010101" pitchFamily="2" charset="-122"/>
              </a:rPr>
              <a:t>从时间和空间复杂性的角度综合</a:t>
            </a:r>
            <a:r>
              <a:rPr lang="zh-CN" altLang="en-US" spc="-15" dirty="0">
                <a:solidFill>
                  <a:srgbClr val="FF0000"/>
                </a:solidFill>
                <a:latin typeface="宋体" panose="02010600030101010101" pitchFamily="2" charset="-122"/>
                <a:cs typeface="宋体" panose="02010600030101010101" pitchFamily="2" charset="-122"/>
              </a:rPr>
              <a:t>比较</a:t>
            </a:r>
            <a:r>
              <a:rPr lang="zh-CN" altLang="en-US" spc="-15" dirty="0">
                <a:latin typeface="宋体" panose="02010600030101010101" pitchFamily="2" charset="-122"/>
                <a:cs typeface="宋体" panose="02010600030101010101" pitchFamily="2" charset="-122"/>
              </a:rPr>
              <a:t>两种存储结构的不同特点</a:t>
            </a:r>
            <a:endParaRPr lang="zh-CN" altLang="en-US" dirty="0">
              <a:latin typeface="宋体" panose="02010600030101010101" pitchFamily="2" charset="-122"/>
              <a:cs typeface="宋体" panose="02010600030101010101" pitchFamily="2" charset="-122"/>
            </a:endParaRPr>
          </a:p>
        </p:txBody>
      </p:sp>
      <p:sp>
        <p:nvSpPr>
          <p:cNvPr id="368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65F1EBEC-A3DF-4A66-93E3-0330CBCA6457}"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spcAft>
                <a:spcPts val="0"/>
              </a:spcAft>
            </a:pPr>
            <a:r>
              <a:rPr lang="zh-CN" altLang="en-US" dirty="0" smtClean="0"/>
              <a:t>共享空间插入数据</a:t>
            </a:r>
            <a:endParaRPr lang="zh-CN" altLang="en-US" dirty="0" smtClean="0"/>
          </a:p>
        </p:txBody>
      </p:sp>
      <p:sp>
        <p:nvSpPr>
          <p:cNvPr id="48131" name="Rectangle 3"/>
          <p:cNvSpPr>
            <a:spLocks noGrp="1" noChangeArrowheads="1"/>
          </p:cNvSpPr>
          <p:nvPr>
            <p:ph idx="1"/>
          </p:nvPr>
        </p:nvSpPr>
        <p:spPr>
          <a:xfrm>
            <a:off x="462456" y="1524192"/>
            <a:ext cx="8523890" cy="4572000"/>
          </a:xfrm>
        </p:spPr>
        <p:txBody>
          <a:bodyPr/>
          <a:lstStyle/>
          <a:p>
            <a:pPr eaLnBrk="1" hangingPunct="1">
              <a:spcAft>
                <a:spcPts val="0"/>
              </a:spcAft>
            </a:pPr>
            <a:r>
              <a:rPr lang="zh-CN" altLang="en-US" dirty="0" smtClean="0"/>
              <a:t>不仅要考虑表内元素的移动，由于共享一个数组，还要考虑相邻表的衔接</a:t>
            </a:r>
            <a:endParaRPr lang="zh-CN" altLang="en-US" dirty="0" smtClean="0"/>
          </a:p>
          <a:p>
            <a:pPr eaLnBrk="1" hangingPunct="1">
              <a:spcBef>
                <a:spcPts val="750"/>
              </a:spcBef>
              <a:spcAft>
                <a:spcPts val="0"/>
              </a:spcAft>
            </a:pPr>
            <a:r>
              <a:rPr lang="zh-CN" altLang="en-US" dirty="0" smtClean="0"/>
              <a:t>最好情况：仅需表</a:t>
            </a:r>
            <a:r>
              <a:rPr lang="en-US" altLang="zh-CN" dirty="0" err="1" smtClean="0"/>
              <a:t>i</a:t>
            </a:r>
            <a:r>
              <a:rPr lang="zh-CN" altLang="en-US" dirty="0" smtClean="0"/>
              <a:t>内部元素移动</a:t>
            </a:r>
            <a:endParaRPr lang="zh-CN" altLang="en-US" dirty="0" smtClean="0"/>
          </a:p>
          <a:p>
            <a:pPr lvl="1" eaLnBrk="1" hangingPunct="1">
              <a:spcBef>
                <a:spcPts val="375"/>
              </a:spcBef>
              <a:spcAft>
                <a:spcPts val="0"/>
              </a:spcAft>
            </a:pPr>
            <a:r>
              <a:rPr lang="zh-CN" altLang="en-US" dirty="0" smtClean="0"/>
              <a:t>表</a:t>
            </a:r>
            <a:r>
              <a:rPr lang="en-US" altLang="zh-CN" dirty="0" err="1" smtClean="0"/>
              <a:t>i</a:t>
            </a:r>
            <a:r>
              <a:rPr lang="zh-CN" altLang="en-US" dirty="0" smtClean="0"/>
              <a:t>和</a:t>
            </a:r>
            <a:r>
              <a:rPr lang="en-US" altLang="zh-CN" dirty="0" smtClean="0"/>
              <a:t>i+1</a:t>
            </a:r>
            <a:r>
              <a:rPr lang="zh-CN" altLang="en-US" dirty="0" smtClean="0"/>
              <a:t>之间有空位：</a:t>
            </a:r>
            <a:r>
              <a:rPr lang="en-US" altLang="zh-CN" dirty="0" smtClean="0"/>
              <a:t>last[</a:t>
            </a:r>
            <a:r>
              <a:rPr lang="en-US" altLang="zh-CN" dirty="0" err="1" smtClean="0"/>
              <a:t>i</a:t>
            </a:r>
            <a:r>
              <a:rPr lang="en-US" altLang="zh-CN" dirty="0" smtClean="0"/>
              <a:t>] &lt; first[i+1]</a:t>
            </a:r>
            <a:r>
              <a:rPr lang="zh-CN" altLang="en-US" dirty="0" smtClean="0"/>
              <a:t>，</a:t>
            </a:r>
            <a:r>
              <a:rPr lang="en-US" altLang="zh-CN" dirty="0" smtClean="0"/>
              <a:t>k+1~length</a:t>
            </a:r>
            <a:r>
              <a:rPr lang="zh-CN" altLang="en-US" dirty="0" smtClean="0">
                <a:solidFill>
                  <a:srgbClr val="FF0000"/>
                </a:solidFill>
              </a:rPr>
              <a:t>后移</a:t>
            </a:r>
            <a:r>
              <a:rPr lang="zh-CN" altLang="en-US" dirty="0" smtClean="0"/>
              <a:t>一个位置</a:t>
            </a:r>
            <a:endParaRPr lang="zh-CN" altLang="en-US" dirty="0" smtClean="0"/>
          </a:p>
          <a:p>
            <a:pPr lvl="1" eaLnBrk="1" hangingPunct="1">
              <a:spcBef>
                <a:spcPts val="375"/>
              </a:spcBef>
            </a:pPr>
            <a:r>
              <a:rPr lang="zh-CN" altLang="en-US" dirty="0" smtClean="0"/>
              <a:t>表</a:t>
            </a:r>
            <a:r>
              <a:rPr lang="en-US" altLang="zh-CN" dirty="0" smtClean="0"/>
              <a:t>i-1</a:t>
            </a:r>
            <a:r>
              <a:rPr lang="zh-CN" altLang="en-US" dirty="0" smtClean="0"/>
              <a:t>和表</a:t>
            </a:r>
            <a:r>
              <a:rPr lang="en-US" altLang="zh-CN" dirty="0" err="1" smtClean="0"/>
              <a:t>i</a:t>
            </a:r>
            <a:r>
              <a:rPr lang="zh-CN" altLang="en-US" dirty="0" smtClean="0"/>
              <a:t>之间有空位：</a:t>
            </a:r>
            <a:r>
              <a:rPr lang="en-US" altLang="zh-CN" dirty="0" smtClean="0"/>
              <a:t>last[i-1] &lt; first[</a:t>
            </a:r>
            <a:r>
              <a:rPr lang="en-US" altLang="zh-CN" dirty="0" err="1" smtClean="0"/>
              <a:t>i</a:t>
            </a:r>
            <a:r>
              <a:rPr lang="en-US" altLang="zh-CN" dirty="0" smtClean="0"/>
              <a:t>]</a:t>
            </a:r>
            <a:r>
              <a:rPr lang="zh-CN" altLang="en-US" dirty="0" smtClean="0"/>
              <a:t>，元素</a:t>
            </a:r>
            <a:r>
              <a:rPr lang="en-US" altLang="zh-CN" dirty="0" smtClean="0"/>
              <a:t>1~k-1</a:t>
            </a:r>
            <a:r>
              <a:rPr lang="zh-CN" altLang="en-US" dirty="0" smtClean="0">
                <a:solidFill>
                  <a:srgbClr val="FF0000"/>
                </a:solidFill>
              </a:rPr>
              <a:t>前移</a:t>
            </a:r>
            <a:r>
              <a:rPr lang="zh-CN" altLang="en-US" dirty="0" smtClean="0"/>
              <a:t>一个位置</a:t>
            </a:r>
            <a:endParaRPr lang="zh-CN" altLang="en-US" dirty="0" smtClean="0"/>
          </a:p>
        </p:txBody>
      </p:sp>
      <p:sp>
        <p:nvSpPr>
          <p:cNvPr id="4813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952C3710-86D4-48BC-A2DF-0726D621F2E0}" type="slidenum">
              <a:rPr lang="en-US" altLang="en-US" smtClean="0">
                <a:solidFill>
                  <a:srgbClr val="4B4B4B"/>
                </a:solidFill>
              </a:rPr>
            </a:fld>
            <a:endParaRPr lang="en-US" altLang="en-US" smtClean="0">
              <a:solidFill>
                <a:srgbClr val="4B4B4B"/>
              </a:solidFill>
            </a:endParaRPr>
          </a:p>
        </p:txBody>
      </p:sp>
      <p:pic>
        <p:nvPicPr>
          <p:cNvPr id="48132" name="Picture 5" descr="mulli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8045" y="4630628"/>
            <a:ext cx="79012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spcAft>
                <a:spcPts val="0"/>
              </a:spcAft>
            </a:pPr>
            <a:r>
              <a:rPr lang="zh-CN" altLang="en-US" smtClean="0"/>
              <a:t>插入操作（续）</a:t>
            </a:r>
            <a:endParaRPr lang="zh-CN" altLang="en-US" smtClean="0"/>
          </a:p>
        </p:txBody>
      </p:sp>
      <p:sp>
        <p:nvSpPr>
          <p:cNvPr id="49155" name="Rectangle 3"/>
          <p:cNvSpPr>
            <a:spLocks noGrp="1" noChangeArrowheads="1"/>
          </p:cNvSpPr>
          <p:nvPr>
            <p:ph idx="1"/>
          </p:nvPr>
        </p:nvSpPr>
        <p:spPr>
          <a:xfrm>
            <a:off x="389248" y="1387476"/>
            <a:ext cx="8922917" cy="5334000"/>
          </a:xfrm>
        </p:spPr>
        <p:txBody>
          <a:bodyPr/>
          <a:lstStyle/>
          <a:p>
            <a:pPr eaLnBrk="1" hangingPunct="1">
              <a:spcAft>
                <a:spcPts val="0"/>
              </a:spcAft>
            </a:pPr>
            <a:r>
              <a:rPr lang="zh-CN" altLang="en-US" dirty="0" smtClean="0"/>
              <a:t>需相邻表移动的情况</a:t>
            </a:r>
            <a:endParaRPr lang="zh-CN" altLang="en-US" dirty="0" smtClean="0"/>
          </a:p>
          <a:p>
            <a:pPr lvl="1" eaLnBrk="1" hangingPunct="1">
              <a:spcBef>
                <a:spcPts val="375"/>
              </a:spcBef>
              <a:spcAft>
                <a:spcPts val="0"/>
              </a:spcAft>
            </a:pPr>
            <a:r>
              <a:rPr lang="zh-CN" altLang="en-US" dirty="0" smtClean="0"/>
              <a:t>表</a:t>
            </a:r>
            <a:r>
              <a:rPr lang="en-US" altLang="zh-CN" dirty="0" smtClean="0"/>
              <a:t>j-1~</a:t>
            </a:r>
            <a:r>
              <a:rPr lang="zh-CN" altLang="en-US" dirty="0" smtClean="0"/>
              <a:t>表</a:t>
            </a:r>
            <a:r>
              <a:rPr lang="en-US" altLang="zh-CN" dirty="0" smtClean="0"/>
              <a:t>j</a:t>
            </a:r>
            <a:r>
              <a:rPr lang="zh-CN" altLang="en-US" dirty="0" smtClean="0"/>
              <a:t>（</a:t>
            </a:r>
            <a:r>
              <a:rPr lang="en-US" altLang="zh-CN" dirty="0" smtClean="0"/>
              <a:t>j&lt;</a:t>
            </a:r>
            <a:r>
              <a:rPr lang="en-US" altLang="zh-CN" dirty="0" err="1" smtClean="0"/>
              <a:t>i</a:t>
            </a:r>
            <a:r>
              <a:rPr lang="zh-CN" altLang="en-US" dirty="0" smtClean="0"/>
              <a:t>）之间有空位，表</a:t>
            </a:r>
            <a:r>
              <a:rPr lang="en-US" altLang="zh-CN" dirty="0" smtClean="0"/>
              <a:t>j~i-1</a:t>
            </a:r>
            <a:r>
              <a:rPr lang="zh-CN" altLang="en-US" dirty="0" smtClean="0">
                <a:solidFill>
                  <a:srgbClr val="FF0000"/>
                </a:solidFill>
              </a:rPr>
              <a:t>前移</a:t>
            </a:r>
            <a:endParaRPr lang="zh-CN" altLang="en-US" dirty="0" smtClean="0">
              <a:solidFill>
                <a:srgbClr val="FF0000"/>
              </a:solidFill>
            </a:endParaRPr>
          </a:p>
          <a:p>
            <a:pPr lvl="1" eaLnBrk="1" hangingPunct="1">
              <a:spcBef>
                <a:spcPts val="375"/>
              </a:spcBef>
              <a:spcAft>
                <a:spcPts val="0"/>
              </a:spcAft>
            </a:pPr>
            <a:r>
              <a:rPr lang="zh-CN" altLang="en-US" dirty="0" smtClean="0"/>
              <a:t>表</a:t>
            </a:r>
            <a:r>
              <a:rPr lang="en-US" altLang="zh-CN" dirty="0" smtClean="0"/>
              <a:t>k~</a:t>
            </a:r>
            <a:r>
              <a:rPr lang="zh-CN" altLang="en-US" dirty="0" smtClean="0"/>
              <a:t>表</a:t>
            </a:r>
            <a:r>
              <a:rPr lang="en-US" altLang="zh-CN" dirty="0" smtClean="0"/>
              <a:t>k+1</a:t>
            </a:r>
            <a:r>
              <a:rPr lang="zh-CN" altLang="en-US" dirty="0" smtClean="0"/>
              <a:t>（</a:t>
            </a:r>
            <a:r>
              <a:rPr lang="en-US" altLang="zh-CN" dirty="0" smtClean="0"/>
              <a:t>k&gt;</a:t>
            </a:r>
            <a:r>
              <a:rPr lang="en-US" altLang="zh-CN" dirty="0" err="1" smtClean="0"/>
              <a:t>i</a:t>
            </a:r>
            <a:r>
              <a:rPr lang="zh-CN" altLang="en-US" dirty="0" smtClean="0"/>
              <a:t>）之间有空位，表</a:t>
            </a:r>
            <a:r>
              <a:rPr lang="en-US" altLang="zh-CN" dirty="0" smtClean="0"/>
              <a:t>i+1~k</a:t>
            </a:r>
            <a:r>
              <a:rPr lang="zh-CN" altLang="en-US" dirty="0" smtClean="0">
                <a:solidFill>
                  <a:srgbClr val="FF0000"/>
                </a:solidFill>
              </a:rPr>
              <a:t>后移</a:t>
            </a:r>
            <a:endParaRPr lang="zh-CN" altLang="en-US" dirty="0" smtClean="0">
              <a:solidFill>
                <a:srgbClr val="FF0000"/>
              </a:solidFill>
            </a:endParaRPr>
          </a:p>
          <a:p>
            <a:pPr lvl="1" eaLnBrk="1" hangingPunct="1">
              <a:spcBef>
                <a:spcPts val="375"/>
              </a:spcBef>
              <a:spcAft>
                <a:spcPts val="0"/>
              </a:spcAft>
            </a:pPr>
            <a:r>
              <a:rPr lang="zh-CN" altLang="en-US" dirty="0" smtClean="0"/>
              <a:t>效率差！</a:t>
            </a:r>
            <a:endParaRPr lang="zh-CN" altLang="en-US" dirty="0" smtClean="0"/>
          </a:p>
          <a:p>
            <a:pPr eaLnBrk="1" hangingPunct="1">
              <a:spcBef>
                <a:spcPts val="750"/>
              </a:spcBef>
            </a:pPr>
            <a:r>
              <a:rPr lang="zh-CN" altLang="en-US" dirty="0" smtClean="0"/>
              <a:t>为了改善空间复杂性，搞坏了时间复杂性</a:t>
            </a:r>
            <a:endParaRPr lang="zh-CN" altLang="en-US" dirty="0" smtClean="0"/>
          </a:p>
        </p:txBody>
      </p:sp>
      <p:sp>
        <p:nvSpPr>
          <p:cNvPr id="4915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36A4B677-9B23-4C6F-B885-CD593C7E5B85}" type="slidenum">
              <a:rPr lang="en-US" altLang="en-US" smtClean="0">
                <a:solidFill>
                  <a:srgbClr val="4B4B4B"/>
                </a:solidFill>
              </a:rPr>
            </a:fld>
            <a:endParaRPr lang="en-US" altLang="en-US" smtClean="0">
              <a:solidFill>
                <a:srgbClr val="4B4B4B"/>
              </a:solidFill>
            </a:endParaRPr>
          </a:p>
        </p:txBody>
      </p:sp>
      <p:pic>
        <p:nvPicPr>
          <p:cNvPr id="49156" name="Picture 5" descr="mullist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4496" y="3787668"/>
            <a:ext cx="8362732"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a:spcAft>
                <a:spcPts val="0"/>
              </a:spcAft>
            </a:pPr>
            <a:r>
              <a:rPr lang="zh-CN" altLang="en-US" dirty="0" smtClean="0"/>
              <a:t>线性表顺序存储小结</a:t>
            </a:r>
            <a:endParaRPr lang="zh-CN" altLang="en-US" dirty="0" smtClean="0"/>
          </a:p>
        </p:txBody>
      </p:sp>
      <p:sp>
        <p:nvSpPr>
          <p:cNvPr id="50179" name="内容占位符 2"/>
          <p:cNvSpPr>
            <a:spLocks noGrp="1"/>
          </p:cNvSpPr>
          <p:nvPr>
            <p:ph idx="1"/>
          </p:nvPr>
        </p:nvSpPr>
        <p:spPr/>
        <p:txBody>
          <a:bodyPr/>
          <a:lstStyle/>
          <a:p>
            <a:pPr>
              <a:spcAft>
                <a:spcPts val="0"/>
              </a:spcAft>
            </a:pPr>
            <a:r>
              <a:rPr lang="zh-CN" altLang="en-US" dirty="0" smtClean="0"/>
              <a:t>常数级操作</a:t>
            </a:r>
            <a:r>
              <a:rPr lang="en-US" altLang="zh-CN" dirty="0" smtClean="0"/>
              <a:t>(</a:t>
            </a:r>
            <a:r>
              <a:rPr lang="en-US" altLang="zh-CN" dirty="0" smtClean="0">
                <a:solidFill>
                  <a:srgbClr val="FF0000"/>
                </a:solidFill>
                <a:latin typeface="Times New Roman" panose="02020603050405020304" pitchFamily="18" charset="0"/>
                <a:cs typeface="Times New Roman" panose="02020603050405020304" pitchFamily="18" charset="0"/>
              </a:rPr>
              <a:t>Θ(1)</a:t>
            </a:r>
            <a:r>
              <a:rPr lang="en-US" altLang="zh-CN" dirty="0" smtClean="0"/>
              <a:t>)</a:t>
            </a:r>
            <a:endParaRPr lang="en-US" altLang="zh-CN" dirty="0" smtClean="0"/>
          </a:p>
          <a:p>
            <a:pPr lvl="1">
              <a:spcBef>
                <a:spcPts val="375"/>
              </a:spcBef>
              <a:spcAft>
                <a:spcPts val="0"/>
              </a:spcAft>
            </a:pPr>
            <a:r>
              <a:rPr lang="en-US" altLang="zh-CN" dirty="0" smtClean="0"/>
              <a:t>empty</a:t>
            </a:r>
            <a:endParaRPr lang="en-US" altLang="zh-CN" dirty="0" smtClean="0"/>
          </a:p>
          <a:p>
            <a:pPr lvl="1">
              <a:spcBef>
                <a:spcPts val="375"/>
              </a:spcBef>
              <a:spcAft>
                <a:spcPts val="0"/>
              </a:spcAft>
            </a:pPr>
            <a:r>
              <a:rPr lang="en-US" altLang="zh-CN" dirty="0" smtClean="0"/>
              <a:t>size</a:t>
            </a:r>
            <a:endParaRPr lang="en-US" altLang="zh-CN" dirty="0" smtClean="0"/>
          </a:p>
          <a:p>
            <a:pPr lvl="1">
              <a:spcBef>
                <a:spcPts val="375"/>
              </a:spcBef>
              <a:spcAft>
                <a:spcPts val="0"/>
              </a:spcAft>
            </a:pPr>
            <a:r>
              <a:rPr lang="en-US" altLang="zh-CN" dirty="0" smtClean="0"/>
              <a:t>get</a:t>
            </a:r>
            <a:endParaRPr lang="en-US" altLang="zh-CN" dirty="0" smtClean="0"/>
          </a:p>
          <a:p>
            <a:pPr>
              <a:spcBef>
                <a:spcPts val="750"/>
              </a:spcBef>
              <a:spcAft>
                <a:spcPts val="0"/>
              </a:spcAft>
            </a:pPr>
            <a:r>
              <a:rPr lang="zh-CN" altLang="en-US" dirty="0" smtClean="0"/>
              <a:t>线性操作</a:t>
            </a:r>
            <a:r>
              <a:rPr lang="en-US" altLang="zh-CN" dirty="0" smtClean="0"/>
              <a:t>(</a:t>
            </a:r>
            <a:r>
              <a:rPr lang="en-US" altLang="zh-CN" dirty="0" smtClean="0">
                <a:solidFill>
                  <a:srgbClr val="FF0000"/>
                </a:solidFill>
                <a:latin typeface="Times New Roman" panose="02020603050405020304" pitchFamily="18" charset="0"/>
                <a:cs typeface="Times New Roman" panose="02020603050405020304" pitchFamily="18" charset="0"/>
              </a:rPr>
              <a:t>Θ(n)</a:t>
            </a:r>
            <a:r>
              <a:rPr lang="en-US" altLang="zh-CN" dirty="0" smtClean="0"/>
              <a:t>)</a:t>
            </a:r>
            <a:endParaRPr lang="en-US" altLang="zh-CN" dirty="0" smtClean="0"/>
          </a:p>
          <a:p>
            <a:pPr lvl="1">
              <a:spcBef>
                <a:spcPts val="375"/>
              </a:spcBef>
              <a:spcAft>
                <a:spcPts val="0"/>
              </a:spcAft>
            </a:pPr>
            <a:r>
              <a:rPr lang="en-US" altLang="zh-CN" dirty="0" err="1" smtClean="0"/>
              <a:t>indexOf</a:t>
            </a:r>
            <a:endParaRPr lang="en-US" altLang="zh-CN" dirty="0" smtClean="0"/>
          </a:p>
          <a:p>
            <a:pPr lvl="1">
              <a:spcBef>
                <a:spcPts val="375"/>
              </a:spcBef>
              <a:spcAft>
                <a:spcPts val="0"/>
              </a:spcAft>
            </a:pPr>
            <a:r>
              <a:rPr lang="en-US" altLang="zh-CN" dirty="0" smtClean="0"/>
              <a:t>delete</a:t>
            </a:r>
            <a:endParaRPr lang="en-US" altLang="zh-CN" dirty="0" smtClean="0"/>
          </a:p>
          <a:p>
            <a:pPr lvl="1">
              <a:spcBef>
                <a:spcPts val="375"/>
              </a:spcBef>
              <a:spcAft>
                <a:spcPts val="0"/>
              </a:spcAft>
            </a:pPr>
            <a:r>
              <a:rPr lang="en-US" altLang="zh-CN" dirty="0" smtClean="0"/>
              <a:t>insert</a:t>
            </a:r>
            <a:endParaRPr lang="en-US" altLang="zh-CN" dirty="0" smtClean="0"/>
          </a:p>
          <a:p>
            <a:pPr lvl="1">
              <a:spcBef>
                <a:spcPts val="375"/>
              </a:spcBef>
            </a:pPr>
            <a:r>
              <a:rPr lang="en-US" altLang="zh-CN" dirty="0" smtClean="0"/>
              <a:t>output</a:t>
            </a:r>
            <a:endParaRPr lang="zh-CN" altLang="en-US" dirty="0" smtClean="0"/>
          </a:p>
        </p:txBody>
      </p:sp>
      <p:sp>
        <p:nvSpPr>
          <p:cNvPr id="501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03932E47-DFCC-401C-9C52-383693915CCC}"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7FB"/>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spcAft>
                <a:spcPts val="0"/>
              </a:spcAft>
            </a:pPr>
            <a:r>
              <a:rPr lang="zh-CN" altLang="en-US" dirty="0" smtClean="0"/>
              <a:t>线性表的</a:t>
            </a:r>
            <a:r>
              <a:rPr lang="zh-CN" altLang="en-US" dirty="0"/>
              <a:t>链式</a:t>
            </a:r>
            <a:r>
              <a:rPr lang="zh-CN" altLang="en-US" dirty="0" smtClean="0"/>
              <a:t>存储实现</a:t>
            </a:r>
            <a:endParaRPr lang="zh-CN" altLang="en-US" dirty="0"/>
          </a:p>
        </p:txBody>
      </p:sp>
      <p:sp>
        <p:nvSpPr>
          <p:cNvPr id="5" name="文本占位符 4"/>
          <p:cNvSpPr>
            <a:spLocks noGrp="1"/>
          </p:cNvSpPr>
          <p:nvPr>
            <p:ph type="body" idx="1"/>
          </p:nvPr>
        </p:nvSpPr>
        <p:spPr/>
        <p:txBody>
          <a:bodyPr/>
          <a:lstStyle/>
          <a:p>
            <a:pPr>
              <a:spcAft>
                <a:spcPts val="0"/>
              </a:spcAft>
            </a:pPr>
            <a:r>
              <a:rPr lang="en-US" altLang="zh-CN" dirty="0" smtClean="0"/>
              <a:t>Linked Lists</a:t>
            </a:r>
            <a:endParaRPr lang="zh-CN" altLang="en-US" dirty="0"/>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pPr>
              <a:spcAft>
                <a:spcPts val="0"/>
              </a:spcAft>
            </a:pPr>
            <a:r>
              <a:rPr lang="zh-CN" altLang="en-US" sz="4800" dirty="0"/>
              <a:t>单链表</a:t>
            </a:r>
            <a:endParaRPr lang="zh-CN" altLang="en-US" sz="4800" dirty="0"/>
          </a:p>
        </p:txBody>
      </p:sp>
      <p:sp>
        <p:nvSpPr>
          <p:cNvPr id="8" name="内容占位符 7"/>
          <p:cNvSpPr>
            <a:spLocks noGrp="1"/>
          </p:cNvSpPr>
          <p:nvPr>
            <p:ph type="body" sz="half" idx="2"/>
          </p:nvPr>
        </p:nvSpPr>
        <p:spPr>
          <a:xfrm>
            <a:off x="725805" y="1172210"/>
            <a:ext cx="4217670" cy="3759200"/>
          </a:xfrm>
        </p:spPr>
        <p:txBody>
          <a:bodyPr>
            <a:noAutofit/>
          </a:bodyPr>
          <a:lstStyle/>
          <a:p>
            <a:pPr>
              <a:spcAft>
                <a:spcPts val="0"/>
              </a:spcAft>
            </a:pPr>
            <a:r>
              <a:rPr lang="zh-CN" altLang="en-US" sz="2000" dirty="0"/>
              <a:t>一个线性表由若干个结点组成，每个结 点均含有两个域：存放元素的信息域和存放其后继结点的指针</a:t>
            </a:r>
            <a:r>
              <a:rPr lang="zh-CN" altLang="en-US" sz="2000" dirty="0" smtClean="0"/>
              <a:t>域</a:t>
            </a:r>
            <a:br>
              <a:rPr lang="en-US" altLang="zh-CN" sz="2000" dirty="0" smtClean="0"/>
            </a:br>
            <a:r>
              <a:rPr lang="zh-CN" altLang="en-US" sz="2000" dirty="0" smtClean="0"/>
              <a:t>例</a:t>
            </a:r>
            <a:r>
              <a:rPr lang="zh-CN" altLang="en-US" sz="2000" dirty="0"/>
              <a:t>： </a:t>
            </a:r>
            <a:r>
              <a:rPr lang="en-US" altLang="zh-CN" sz="2000" dirty="0"/>
              <a:t>(a1, a2 ,a3, a4)</a:t>
            </a:r>
            <a:r>
              <a:rPr lang="zh-CN" altLang="en-US" sz="2000" dirty="0"/>
              <a:t>的存储示意图</a:t>
            </a:r>
            <a:endParaRPr lang="zh-CN" altLang="en-US" sz="2000" dirty="0"/>
          </a:p>
          <a:p>
            <a:pPr marL="285750" indent="-285750">
              <a:spcAft>
                <a:spcPts val="0"/>
              </a:spcAft>
              <a:buFont typeface="Arial" panose="020B0604020202020204" pitchFamily="34" charset="0"/>
              <a:buChar char="•"/>
            </a:pPr>
            <a:r>
              <a:rPr lang="zh-CN" altLang="en-US" sz="2000" dirty="0"/>
              <a:t>存储结构特点：逻辑次序和物理次序不一定相同；</a:t>
            </a:r>
            <a:endParaRPr lang="en-US" altLang="zh-CN" sz="2000" dirty="0"/>
          </a:p>
          <a:p>
            <a:pPr marL="285750" indent="-285750">
              <a:spcAft>
                <a:spcPts val="0"/>
              </a:spcAft>
              <a:buFont typeface="Arial" panose="020B0604020202020204" pitchFamily="34" charset="0"/>
              <a:buChar char="•"/>
            </a:pPr>
            <a:r>
              <a:rPr lang="zh-CN" altLang="en-US" sz="2000" dirty="0"/>
              <a:t>元素之间的逻辑关系用指针表；</a:t>
            </a:r>
            <a:endParaRPr lang="en-US" altLang="zh-CN" sz="2000" dirty="0"/>
          </a:p>
          <a:p>
            <a:pPr marL="285750" indent="-285750">
              <a:spcAft>
                <a:spcPts val="0"/>
              </a:spcAft>
              <a:buFont typeface="Arial" panose="020B0604020202020204" pitchFamily="34" charset="0"/>
              <a:buChar char="•"/>
            </a:pPr>
            <a:r>
              <a:rPr lang="zh-CN" altLang="en-US" sz="2000" dirty="0"/>
              <a:t>需要额外空间存储元素之间的关系</a:t>
            </a:r>
            <a:endParaRPr lang="en-US" altLang="zh-CN" sz="2000" dirty="0"/>
          </a:p>
          <a:p>
            <a:pPr marL="285750" indent="-285750">
              <a:spcAft>
                <a:spcPts val="0"/>
              </a:spcAft>
              <a:buFont typeface="Arial" panose="020B0604020202020204" pitchFamily="34" charset="0"/>
              <a:buChar char="•"/>
            </a:pPr>
            <a:r>
              <a:rPr lang="zh-CN" altLang="en-US" sz="2000" dirty="0"/>
              <a:t>非随机存取结构</a:t>
            </a:r>
            <a:endParaRPr lang="en-US" altLang="zh-CN" sz="2000" dirty="0"/>
          </a:p>
          <a:p>
            <a:r>
              <a:rPr lang="zh-CN" altLang="en-US" sz="2000" b="1" spc="10" dirty="0">
                <a:solidFill>
                  <a:srgbClr val="FF0000"/>
                </a:solidFill>
                <a:latin typeface="微软雅黑" panose="020B0503020204020204" pitchFamily="34" charset="-122"/>
                <a:cs typeface="微软雅黑" panose="020B0503020204020204" pitchFamily="34" charset="-122"/>
              </a:rPr>
              <a:t>结点结构（数据元素</a:t>
            </a:r>
            <a:r>
              <a:rPr lang="zh-CN" altLang="en-US" sz="2000" b="1" spc="10" dirty="0">
                <a:solidFill>
                  <a:srgbClr val="FF0000"/>
                </a:solidFill>
                <a:latin typeface="微软雅黑" panose="020B0503020204020204" pitchFamily="34" charset="-122"/>
                <a:cs typeface="微软雅黑" panose="020B0503020204020204" pitchFamily="34" charset="-122"/>
              </a:rPr>
              <a:t>）：</a:t>
            </a:r>
            <a:endParaRPr lang="zh-CN" altLang="en-US" sz="2000" dirty="0"/>
          </a:p>
        </p:txBody>
      </p:sp>
      <p:grpSp>
        <p:nvGrpSpPr>
          <p:cNvPr id="11" name="组合 10"/>
          <p:cNvGrpSpPr/>
          <p:nvPr/>
        </p:nvGrpSpPr>
        <p:grpSpPr>
          <a:xfrm>
            <a:off x="5980571" y="940730"/>
            <a:ext cx="2711184" cy="4609111"/>
            <a:chOff x="6358267" y="1202662"/>
            <a:chExt cx="2711184" cy="4609111"/>
          </a:xfrm>
        </p:grpSpPr>
        <p:sp>
          <p:nvSpPr>
            <p:cNvPr id="12" name="object 18"/>
            <p:cNvSpPr/>
            <p:nvPr/>
          </p:nvSpPr>
          <p:spPr>
            <a:xfrm>
              <a:off x="7502791" y="1312799"/>
              <a:ext cx="1089025" cy="4494530"/>
            </a:xfrm>
            <a:custGeom>
              <a:avLst/>
              <a:gdLst/>
              <a:ahLst/>
              <a:cxnLst/>
              <a:rect l="l" t="t" r="r" b="b"/>
              <a:pathLst>
                <a:path w="1089025" h="4494530">
                  <a:moveTo>
                    <a:pt x="0" y="0"/>
                  </a:moveTo>
                  <a:lnTo>
                    <a:pt x="0" y="4494276"/>
                  </a:lnTo>
                  <a:lnTo>
                    <a:pt x="1088898" y="4494276"/>
                  </a:lnTo>
                  <a:lnTo>
                    <a:pt x="1088898" y="0"/>
                  </a:lnTo>
                  <a:lnTo>
                    <a:pt x="0" y="0"/>
                  </a:lnTo>
                  <a:close/>
                </a:path>
              </a:pathLst>
            </a:custGeom>
            <a:solidFill>
              <a:schemeClr val="accent1">
                <a:lumMod val="40000"/>
                <a:lumOff val="60000"/>
              </a:schemeClr>
            </a:solidFill>
          </p:spPr>
          <p:txBody>
            <a:bodyPr wrap="square" lIns="0" tIns="0" rIns="0" bIns="0" rtlCol="0"/>
            <a:lstStyle/>
            <a:p/>
          </p:txBody>
        </p:sp>
        <p:sp>
          <p:nvSpPr>
            <p:cNvPr id="13" name="object 19"/>
            <p:cNvSpPr/>
            <p:nvPr/>
          </p:nvSpPr>
          <p:spPr>
            <a:xfrm>
              <a:off x="7486777" y="1312798"/>
              <a:ext cx="0" cy="4498975"/>
            </a:xfrm>
            <a:custGeom>
              <a:avLst/>
              <a:gdLst/>
              <a:ahLst/>
              <a:cxnLst/>
              <a:rect l="l" t="t" r="r" b="b"/>
              <a:pathLst>
                <a:path h="4498975">
                  <a:moveTo>
                    <a:pt x="0" y="0"/>
                  </a:moveTo>
                  <a:lnTo>
                    <a:pt x="0" y="4498848"/>
                  </a:lnTo>
                </a:path>
              </a:pathLst>
            </a:custGeom>
            <a:ln w="28575">
              <a:solidFill>
                <a:srgbClr val="000000"/>
              </a:solidFill>
            </a:ln>
          </p:spPr>
          <p:txBody>
            <a:bodyPr wrap="square" lIns="0" tIns="0" rIns="0" bIns="0" rtlCol="0"/>
            <a:lstStyle/>
            <a:p/>
          </p:txBody>
        </p:sp>
        <p:sp>
          <p:nvSpPr>
            <p:cNvPr id="14" name="object 20"/>
            <p:cNvSpPr/>
            <p:nvPr/>
          </p:nvSpPr>
          <p:spPr>
            <a:xfrm>
              <a:off x="8609215" y="1309751"/>
              <a:ext cx="0" cy="4498975"/>
            </a:xfrm>
            <a:custGeom>
              <a:avLst/>
              <a:gdLst/>
              <a:ahLst/>
              <a:cxnLst/>
              <a:rect l="l" t="t" r="r" b="b"/>
              <a:pathLst>
                <a:path h="4498975">
                  <a:moveTo>
                    <a:pt x="0" y="0"/>
                  </a:moveTo>
                  <a:lnTo>
                    <a:pt x="0" y="4498848"/>
                  </a:lnTo>
                </a:path>
              </a:pathLst>
            </a:custGeom>
            <a:ln w="28575">
              <a:solidFill>
                <a:srgbClr val="000000"/>
              </a:solidFill>
            </a:ln>
          </p:spPr>
          <p:txBody>
            <a:bodyPr wrap="square" lIns="0" tIns="0" rIns="0" bIns="0" rtlCol="0"/>
            <a:lstStyle/>
            <a:p/>
          </p:txBody>
        </p:sp>
        <p:sp>
          <p:nvSpPr>
            <p:cNvPr id="15" name="object 21"/>
            <p:cNvSpPr txBox="1"/>
            <p:nvPr/>
          </p:nvSpPr>
          <p:spPr>
            <a:xfrm>
              <a:off x="6842385" y="1549306"/>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0200</a:t>
              </a:r>
              <a:endParaRPr sz="2000">
                <a:latin typeface="Times New Roman" panose="02020603050405020304"/>
                <a:cs typeface="Times New Roman" panose="02020603050405020304"/>
              </a:endParaRPr>
            </a:p>
          </p:txBody>
        </p:sp>
        <p:sp>
          <p:nvSpPr>
            <p:cNvPr id="16" name="object 22"/>
            <p:cNvSpPr txBox="1"/>
            <p:nvPr/>
          </p:nvSpPr>
          <p:spPr>
            <a:xfrm>
              <a:off x="6864461" y="2235181"/>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0208</a:t>
              </a:r>
              <a:endParaRPr sz="2000">
                <a:latin typeface="Times New Roman" panose="02020603050405020304"/>
                <a:cs typeface="Times New Roman" panose="02020603050405020304"/>
              </a:endParaRPr>
            </a:p>
          </p:txBody>
        </p:sp>
        <p:sp>
          <p:nvSpPr>
            <p:cNvPr id="17" name="object 23"/>
            <p:cNvSpPr txBox="1"/>
            <p:nvPr/>
          </p:nvSpPr>
          <p:spPr>
            <a:xfrm>
              <a:off x="6864461" y="3557959"/>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0300</a:t>
              </a:r>
              <a:endParaRPr sz="2000">
                <a:latin typeface="Times New Roman" panose="02020603050405020304"/>
                <a:cs typeface="Times New Roman" panose="02020603050405020304"/>
              </a:endParaRPr>
            </a:p>
          </p:txBody>
        </p:sp>
        <p:sp>
          <p:nvSpPr>
            <p:cNvPr id="18" name="object 24"/>
            <p:cNvSpPr txBox="1"/>
            <p:nvPr/>
          </p:nvSpPr>
          <p:spPr>
            <a:xfrm>
              <a:off x="6864461" y="4815271"/>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0325</a:t>
              </a:r>
              <a:endParaRPr sz="2000">
                <a:latin typeface="Times New Roman" panose="02020603050405020304"/>
                <a:cs typeface="Times New Roman" panose="02020603050405020304"/>
              </a:endParaRPr>
            </a:p>
          </p:txBody>
        </p:sp>
        <p:sp>
          <p:nvSpPr>
            <p:cNvPr id="19" name="object 25"/>
            <p:cNvSpPr txBox="1"/>
            <p:nvPr/>
          </p:nvSpPr>
          <p:spPr>
            <a:xfrm>
              <a:off x="7887087" y="1202662"/>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0" name="object 26"/>
            <p:cNvSpPr txBox="1"/>
            <p:nvPr/>
          </p:nvSpPr>
          <p:spPr>
            <a:xfrm>
              <a:off x="7858131" y="3060418"/>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1" name="object 27"/>
            <p:cNvSpPr txBox="1"/>
            <p:nvPr/>
          </p:nvSpPr>
          <p:spPr>
            <a:xfrm>
              <a:off x="7858131" y="4351856"/>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2" name="object 28"/>
            <p:cNvSpPr txBox="1"/>
            <p:nvPr/>
          </p:nvSpPr>
          <p:spPr>
            <a:xfrm>
              <a:off x="7872456" y="5441515"/>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3" name="object 29"/>
            <p:cNvSpPr/>
            <p:nvPr/>
          </p:nvSpPr>
          <p:spPr>
            <a:xfrm>
              <a:off x="7508875" y="1571879"/>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24" name="object 30"/>
            <p:cNvSpPr/>
            <p:nvPr/>
          </p:nvSpPr>
          <p:spPr>
            <a:xfrm>
              <a:off x="7482217" y="1963547"/>
              <a:ext cx="1102360" cy="0"/>
            </a:xfrm>
            <a:custGeom>
              <a:avLst/>
              <a:gdLst/>
              <a:ahLst/>
              <a:cxnLst/>
              <a:rect l="l" t="t" r="r" b="b"/>
              <a:pathLst>
                <a:path w="1102359">
                  <a:moveTo>
                    <a:pt x="0" y="0"/>
                  </a:moveTo>
                  <a:lnTo>
                    <a:pt x="1101852" y="0"/>
                  </a:lnTo>
                </a:path>
              </a:pathLst>
            </a:custGeom>
            <a:ln w="19050">
              <a:solidFill>
                <a:srgbClr val="000000"/>
              </a:solidFill>
            </a:ln>
          </p:spPr>
          <p:txBody>
            <a:bodyPr wrap="square" lIns="0" tIns="0" rIns="0" bIns="0" rtlCol="0"/>
            <a:lstStyle/>
            <a:p/>
          </p:txBody>
        </p:sp>
        <p:sp>
          <p:nvSpPr>
            <p:cNvPr id="25" name="object 31"/>
            <p:cNvSpPr/>
            <p:nvPr/>
          </p:nvSpPr>
          <p:spPr>
            <a:xfrm>
              <a:off x="7507351" y="2240152"/>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p:txBody>
        </p:sp>
        <p:sp>
          <p:nvSpPr>
            <p:cNvPr id="26" name="object 32"/>
            <p:cNvSpPr/>
            <p:nvPr/>
          </p:nvSpPr>
          <p:spPr>
            <a:xfrm>
              <a:off x="7482217" y="2615819"/>
              <a:ext cx="1102360" cy="0"/>
            </a:xfrm>
            <a:custGeom>
              <a:avLst/>
              <a:gdLst/>
              <a:ahLst/>
              <a:cxnLst/>
              <a:rect l="l" t="t" r="r" b="b"/>
              <a:pathLst>
                <a:path w="1102359">
                  <a:moveTo>
                    <a:pt x="0" y="0"/>
                  </a:moveTo>
                  <a:lnTo>
                    <a:pt x="1101852" y="0"/>
                  </a:lnTo>
                </a:path>
              </a:pathLst>
            </a:custGeom>
            <a:ln w="19050">
              <a:solidFill>
                <a:srgbClr val="000000"/>
              </a:solidFill>
            </a:ln>
          </p:spPr>
          <p:txBody>
            <a:bodyPr wrap="square" lIns="0" tIns="0" rIns="0" bIns="0" rtlCol="0"/>
            <a:lstStyle/>
            <a:p/>
          </p:txBody>
        </p:sp>
        <p:sp>
          <p:nvSpPr>
            <p:cNvPr id="27" name="object 33"/>
            <p:cNvSpPr/>
            <p:nvPr/>
          </p:nvSpPr>
          <p:spPr>
            <a:xfrm>
              <a:off x="7507351" y="2909951"/>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p:txBody>
        </p:sp>
        <p:sp>
          <p:nvSpPr>
            <p:cNvPr id="28" name="object 34"/>
            <p:cNvSpPr/>
            <p:nvPr/>
          </p:nvSpPr>
          <p:spPr>
            <a:xfrm>
              <a:off x="7508875" y="3546220"/>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29" name="object 35"/>
            <p:cNvSpPr/>
            <p:nvPr/>
          </p:nvSpPr>
          <p:spPr>
            <a:xfrm>
              <a:off x="7483741" y="3938651"/>
              <a:ext cx="1100455" cy="0"/>
            </a:xfrm>
            <a:custGeom>
              <a:avLst/>
              <a:gdLst/>
              <a:ahLst/>
              <a:cxnLst/>
              <a:rect l="l" t="t" r="r" b="b"/>
              <a:pathLst>
                <a:path w="1100454">
                  <a:moveTo>
                    <a:pt x="0" y="0"/>
                  </a:moveTo>
                  <a:lnTo>
                    <a:pt x="1100328" y="0"/>
                  </a:lnTo>
                </a:path>
              </a:pathLst>
            </a:custGeom>
            <a:ln w="19050">
              <a:solidFill>
                <a:srgbClr val="000000"/>
              </a:solidFill>
            </a:ln>
          </p:spPr>
          <p:txBody>
            <a:bodyPr wrap="square" lIns="0" tIns="0" rIns="0" bIns="0" rtlCol="0"/>
            <a:lstStyle/>
            <a:p/>
          </p:txBody>
        </p:sp>
        <p:sp>
          <p:nvSpPr>
            <p:cNvPr id="30" name="object 36"/>
            <p:cNvSpPr/>
            <p:nvPr/>
          </p:nvSpPr>
          <p:spPr>
            <a:xfrm>
              <a:off x="7508875" y="4216019"/>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31" name="object 37"/>
            <p:cNvSpPr/>
            <p:nvPr/>
          </p:nvSpPr>
          <p:spPr>
            <a:xfrm>
              <a:off x="7508875" y="4853051"/>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32" name="object 38"/>
            <p:cNvSpPr/>
            <p:nvPr/>
          </p:nvSpPr>
          <p:spPr>
            <a:xfrm>
              <a:off x="7483741" y="5211952"/>
              <a:ext cx="1100455" cy="0"/>
            </a:xfrm>
            <a:custGeom>
              <a:avLst/>
              <a:gdLst/>
              <a:ahLst/>
              <a:cxnLst/>
              <a:rect l="l" t="t" r="r" b="b"/>
              <a:pathLst>
                <a:path w="1100454">
                  <a:moveTo>
                    <a:pt x="0" y="0"/>
                  </a:moveTo>
                  <a:lnTo>
                    <a:pt x="1100328" y="0"/>
                  </a:lnTo>
                </a:path>
              </a:pathLst>
            </a:custGeom>
            <a:ln w="19050">
              <a:solidFill>
                <a:srgbClr val="000000"/>
              </a:solidFill>
            </a:ln>
          </p:spPr>
          <p:txBody>
            <a:bodyPr wrap="square" lIns="0" tIns="0" rIns="0" bIns="0" rtlCol="0"/>
            <a:lstStyle/>
            <a:p/>
          </p:txBody>
        </p:sp>
        <p:sp>
          <p:nvSpPr>
            <p:cNvPr id="33" name="object 39"/>
            <p:cNvSpPr/>
            <p:nvPr/>
          </p:nvSpPr>
          <p:spPr>
            <a:xfrm>
              <a:off x="7486777" y="5505322"/>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p:txBody>
        </p:sp>
        <p:sp>
          <p:nvSpPr>
            <p:cNvPr id="34" name="object 40"/>
            <p:cNvSpPr/>
            <p:nvPr/>
          </p:nvSpPr>
          <p:spPr>
            <a:xfrm>
              <a:off x="6358267" y="2298826"/>
              <a:ext cx="459105" cy="142875"/>
            </a:xfrm>
            <a:custGeom>
              <a:avLst/>
              <a:gdLst/>
              <a:ahLst/>
              <a:cxnLst/>
              <a:rect l="l" t="t" r="r" b="b"/>
              <a:pathLst>
                <a:path w="459104" h="142875">
                  <a:moveTo>
                    <a:pt x="372605" y="70865"/>
                  </a:moveTo>
                  <a:lnTo>
                    <a:pt x="361544" y="57149"/>
                  </a:lnTo>
                  <a:lnTo>
                    <a:pt x="0" y="57149"/>
                  </a:lnTo>
                  <a:lnTo>
                    <a:pt x="0" y="85343"/>
                  </a:lnTo>
                  <a:lnTo>
                    <a:pt x="361053" y="85343"/>
                  </a:lnTo>
                  <a:lnTo>
                    <a:pt x="372605" y="70865"/>
                  </a:lnTo>
                  <a:close/>
                </a:path>
                <a:path w="459104" h="142875">
                  <a:moveTo>
                    <a:pt x="458724" y="70865"/>
                  </a:moveTo>
                  <a:lnTo>
                    <a:pt x="315455" y="0"/>
                  </a:lnTo>
                  <a:lnTo>
                    <a:pt x="361544" y="57149"/>
                  </a:lnTo>
                  <a:lnTo>
                    <a:pt x="372618" y="57149"/>
                  </a:lnTo>
                  <a:lnTo>
                    <a:pt x="372618" y="113915"/>
                  </a:lnTo>
                  <a:lnTo>
                    <a:pt x="458724" y="70865"/>
                  </a:lnTo>
                  <a:close/>
                </a:path>
                <a:path w="459104" h="142875">
                  <a:moveTo>
                    <a:pt x="372618" y="113915"/>
                  </a:moveTo>
                  <a:lnTo>
                    <a:pt x="372618" y="85343"/>
                  </a:lnTo>
                  <a:lnTo>
                    <a:pt x="361053" y="85343"/>
                  </a:lnTo>
                  <a:lnTo>
                    <a:pt x="315455" y="142493"/>
                  </a:lnTo>
                  <a:lnTo>
                    <a:pt x="372618" y="113915"/>
                  </a:lnTo>
                  <a:close/>
                </a:path>
                <a:path w="459104" h="142875">
                  <a:moveTo>
                    <a:pt x="372605" y="85343"/>
                  </a:moveTo>
                  <a:lnTo>
                    <a:pt x="372605" y="70865"/>
                  </a:lnTo>
                  <a:lnTo>
                    <a:pt x="361053" y="85343"/>
                  </a:lnTo>
                  <a:lnTo>
                    <a:pt x="372605" y="85343"/>
                  </a:lnTo>
                  <a:close/>
                </a:path>
                <a:path w="459104" h="142875">
                  <a:moveTo>
                    <a:pt x="372618" y="85343"/>
                  </a:moveTo>
                  <a:lnTo>
                    <a:pt x="372618" y="57149"/>
                  </a:lnTo>
                  <a:lnTo>
                    <a:pt x="361544" y="57149"/>
                  </a:lnTo>
                  <a:lnTo>
                    <a:pt x="372605" y="70865"/>
                  </a:lnTo>
                  <a:lnTo>
                    <a:pt x="372605" y="85343"/>
                  </a:lnTo>
                  <a:close/>
                </a:path>
              </a:pathLst>
            </a:custGeom>
            <a:solidFill>
              <a:srgbClr val="006666"/>
            </a:solidFill>
          </p:spPr>
          <p:txBody>
            <a:bodyPr wrap="square" lIns="0" tIns="0" rIns="0" bIns="0" rtlCol="0"/>
            <a:lstStyle/>
            <a:p/>
          </p:txBody>
        </p:sp>
        <p:sp>
          <p:nvSpPr>
            <p:cNvPr id="35" name="object 41"/>
            <p:cNvSpPr txBox="1"/>
            <p:nvPr/>
          </p:nvSpPr>
          <p:spPr>
            <a:xfrm>
              <a:off x="7894707" y="2238982"/>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p:txBody>
        </p:sp>
        <p:sp>
          <p:nvSpPr>
            <p:cNvPr id="36" name="object 42"/>
            <p:cNvSpPr txBox="1"/>
            <p:nvPr/>
          </p:nvSpPr>
          <p:spPr>
            <a:xfrm>
              <a:off x="7742307" y="2618458"/>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0200</a:t>
              </a:r>
              <a:endParaRPr sz="2400">
                <a:latin typeface="Times New Roman" panose="02020603050405020304"/>
                <a:cs typeface="Times New Roman" panose="02020603050405020304"/>
              </a:endParaRPr>
            </a:p>
          </p:txBody>
        </p:sp>
        <p:sp>
          <p:nvSpPr>
            <p:cNvPr id="37" name="object 43"/>
            <p:cNvSpPr txBox="1"/>
            <p:nvPr/>
          </p:nvSpPr>
          <p:spPr>
            <a:xfrm>
              <a:off x="7894707" y="1558364"/>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38" name="object 44"/>
            <p:cNvSpPr txBox="1"/>
            <p:nvPr/>
          </p:nvSpPr>
          <p:spPr>
            <a:xfrm>
              <a:off x="7742307" y="1937992"/>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0325</a:t>
              </a:r>
              <a:endParaRPr sz="2400">
                <a:latin typeface="Times New Roman" panose="02020603050405020304"/>
                <a:cs typeface="Times New Roman" panose="02020603050405020304"/>
              </a:endParaRPr>
            </a:p>
          </p:txBody>
        </p:sp>
        <p:sp>
          <p:nvSpPr>
            <p:cNvPr id="39" name="object 45"/>
            <p:cNvSpPr txBox="1"/>
            <p:nvPr/>
          </p:nvSpPr>
          <p:spPr>
            <a:xfrm>
              <a:off x="7865141" y="4823533"/>
              <a:ext cx="1778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40" name="object 46"/>
            <p:cNvSpPr txBox="1"/>
            <p:nvPr/>
          </p:nvSpPr>
          <p:spPr>
            <a:xfrm>
              <a:off x="8017389" y="4981437"/>
              <a:ext cx="127635" cy="246221"/>
            </a:xfrm>
            <a:prstGeom prst="rect">
              <a:avLst/>
            </a:prstGeom>
          </p:spPr>
          <p:txBody>
            <a:bodyPr vert="horz" wrap="square" lIns="0" tIns="0" rIns="0" bIns="0" rtlCol="0">
              <a:spAutoFit/>
            </a:bodyPr>
            <a:lstStyle/>
            <a:p>
              <a:pPr marL="12700"/>
              <a:r>
                <a:rPr sz="1600" b="1"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41" name="object 47"/>
            <p:cNvSpPr txBox="1"/>
            <p:nvPr/>
          </p:nvSpPr>
          <p:spPr>
            <a:xfrm>
              <a:off x="7712589" y="5203162"/>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0300</a:t>
              </a:r>
              <a:endParaRPr sz="2400">
                <a:latin typeface="Times New Roman" panose="02020603050405020304"/>
                <a:cs typeface="Times New Roman" panose="02020603050405020304"/>
              </a:endParaRPr>
            </a:p>
          </p:txBody>
        </p:sp>
        <p:sp>
          <p:nvSpPr>
            <p:cNvPr id="42" name="object 48"/>
            <p:cNvSpPr txBox="1"/>
            <p:nvPr/>
          </p:nvSpPr>
          <p:spPr>
            <a:xfrm>
              <a:off x="7850663" y="3531334"/>
              <a:ext cx="1778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43" name="object 49"/>
            <p:cNvSpPr txBox="1"/>
            <p:nvPr/>
          </p:nvSpPr>
          <p:spPr>
            <a:xfrm>
              <a:off x="8002911" y="3689084"/>
              <a:ext cx="127635" cy="246221"/>
            </a:xfrm>
            <a:prstGeom prst="rect">
              <a:avLst/>
            </a:prstGeom>
          </p:spPr>
          <p:txBody>
            <a:bodyPr vert="horz" wrap="square" lIns="0" tIns="0" rIns="0" bIns="0" rtlCol="0">
              <a:spAutoFit/>
            </a:bodyPr>
            <a:lstStyle/>
            <a:p>
              <a:pPr marL="12700"/>
              <a:r>
                <a:rPr sz="1600" b="1"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44" name="object 50"/>
            <p:cNvSpPr txBox="1"/>
            <p:nvPr/>
          </p:nvSpPr>
          <p:spPr>
            <a:xfrm>
              <a:off x="7850511" y="3932015"/>
              <a:ext cx="330200" cy="369332"/>
            </a:xfrm>
            <a:prstGeom prst="rect">
              <a:avLst/>
            </a:prstGeom>
          </p:spPr>
          <p:txBody>
            <a:bodyPr vert="horz" wrap="square" lIns="0" tIns="0" rIns="0" bIns="0" rtlCol="0">
              <a:spAutoFit/>
            </a:bodyPr>
            <a:lstStyle/>
            <a:p>
              <a:pPr marL="12700"/>
              <a:r>
                <a:rPr sz="2400" b="1" spc="-25" dirty="0">
                  <a:latin typeface="华文行楷" panose="02010800040101010101" charset="-122"/>
                  <a:cs typeface="华文行楷" panose="02010800040101010101" charset="-122"/>
                </a:rPr>
                <a:t>∧</a:t>
              </a:r>
              <a:endParaRPr sz="2400">
                <a:latin typeface="华文行楷" panose="02010800040101010101" charset="-122"/>
                <a:cs typeface="华文行楷" panose="02010800040101010101" charset="-122"/>
              </a:endParaRPr>
            </a:p>
          </p:txBody>
        </p:sp>
        <p:sp>
          <p:nvSpPr>
            <p:cNvPr id="45" name="object 51"/>
            <p:cNvSpPr/>
            <p:nvPr/>
          </p:nvSpPr>
          <p:spPr>
            <a:xfrm>
              <a:off x="8619870" y="2733929"/>
              <a:ext cx="232410" cy="0"/>
            </a:xfrm>
            <a:custGeom>
              <a:avLst/>
              <a:gdLst/>
              <a:ahLst/>
              <a:cxnLst/>
              <a:rect l="l" t="t" r="r" b="b"/>
              <a:pathLst>
                <a:path w="232409">
                  <a:moveTo>
                    <a:pt x="0" y="0"/>
                  </a:moveTo>
                  <a:lnTo>
                    <a:pt x="232410" y="0"/>
                  </a:lnTo>
                </a:path>
              </a:pathLst>
            </a:custGeom>
            <a:ln w="28575">
              <a:solidFill>
                <a:srgbClr val="006666"/>
              </a:solidFill>
            </a:ln>
          </p:spPr>
          <p:txBody>
            <a:bodyPr wrap="square" lIns="0" tIns="0" rIns="0" bIns="0" rtlCol="0"/>
            <a:lstStyle/>
            <a:p/>
          </p:txBody>
        </p:sp>
        <p:sp>
          <p:nvSpPr>
            <p:cNvPr id="46" name="object 52"/>
            <p:cNvSpPr/>
            <p:nvPr/>
          </p:nvSpPr>
          <p:spPr>
            <a:xfrm>
              <a:off x="8865996" y="1632077"/>
              <a:ext cx="0" cy="1115695"/>
            </a:xfrm>
            <a:custGeom>
              <a:avLst/>
              <a:gdLst/>
              <a:ahLst/>
              <a:cxnLst/>
              <a:rect l="l" t="t" r="r" b="b"/>
              <a:pathLst>
                <a:path h="1115695">
                  <a:moveTo>
                    <a:pt x="0" y="1115567"/>
                  </a:moveTo>
                  <a:lnTo>
                    <a:pt x="0" y="0"/>
                  </a:lnTo>
                </a:path>
              </a:pathLst>
            </a:custGeom>
            <a:ln w="28575">
              <a:solidFill>
                <a:srgbClr val="006666"/>
              </a:solidFill>
            </a:ln>
          </p:spPr>
          <p:txBody>
            <a:bodyPr wrap="square" lIns="0" tIns="0" rIns="0" bIns="0" rtlCol="0"/>
            <a:lstStyle/>
            <a:p/>
          </p:txBody>
        </p:sp>
        <p:sp>
          <p:nvSpPr>
            <p:cNvPr id="47" name="object 53"/>
            <p:cNvSpPr/>
            <p:nvPr/>
          </p:nvSpPr>
          <p:spPr>
            <a:xfrm>
              <a:off x="8634348" y="1603120"/>
              <a:ext cx="218440" cy="86360"/>
            </a:xfrm>
            <a:custGeom>
              <a:avLst/>
              <a:gdLst/>
              <a:ahLst/>
              <a:cxnLst/>
              <a:rect l="l" t="t" r="r" b="b"/>
              <a:pathLst>
                <a:path w="218440" h="86360">
                  <a:moveTo>
                    <a:pt x="86118" y="28956"/>
                  </a:moveTo>
                  <a:lnTo>
                    <a:pt x="86118" y="0"/>
                  </a:lnTo>
                  <a:lnTo>
                    <a:pt x="0" y="42672"/>
                  </a:lnTo>
                  <a:lnTo>
                    <a:pt x="71640" y="78804"/>
                  </a:lnTo>
                  <a:lnTo>
                    <a:pt x="71640" y="28956"/>
                  </a:lnTo>
                  <a:lnTo>
                    <a:pt x="86118" y="28956"/>
                  </a:lnTo>
                  <a:close/>
                </a:path>
                <a:path w="218440" h="86360">
                  <a:moveTo>
                    <a:pt x="217944" y="57150"/>
                  </a:moveTo>
                  <a:lnTo>
                    <a:pt x="217944" y="28956"/>
                  </a:lnTo>
                  <a:lnTo>
                    <a:pt x="71640" y="28956"/>
                  </a:lnTo>
                  <a:lnTo>
                    <a:pt x="71640" y="57150"/>
                  </a:lnTo>
                  <a:lnTo>
                    <a:pt x="217944" y="57150"/>
                  </a:lnTo>
                  <a:close/>
                </a:path>
                <a:path w="218440" h="86360">
                  <a:moveTo>
                    <a:pt x="86118" y="86106"/>
                  </a:moveTo>
                  <a:lnTo>
                    <a:pt x="86118" y="57150"/>
                  </a:lnTo>
                  <a:lnTo>
                    <a:pt x="71640" y="57150"/>
                  </a:lnTo>
                  <a:lnTo>
                    <a:pt x="71640" y="78804"/>
                  </a:lnTo>
                  <a:lnTo>
                    <a:pt x="86118" y="86106"/>
                  </a:lnTo>
                  <a:close/>
                </a:path>
              </a:pathLst>
            </a:custGeom>
            <a:solidFill>
              <a:srgbClr val="006666"/>
            </a:solidFill>
          </p:spPr>
          <p:txBody>
            <a:bodyPr wrap="square" lIns="0" tIns="0" rIns="0" bIns="0" rtlCol="0"/>
            <a:lstStyle/>
            <a:p/>
          </p:txBody>
        </p:sp>
        <p:sp>
          <p:nvSpPr>
            <p:cNvPr id="48" name="object 54"/>
            <p:cNvSpPr/>
            <p:nvPr/>
          </p:nvSpPr>
          <p:spPr>
            <a:xfrm>
              <a:off x="6519798" y="5398642"/>
              <a:ext cx="909955" cy="0"/>
            </a:xfrm>
            <a:custGeom>
              <a:avLst/>
              <a:gdLst/>
              <a:ahLst/>
              <a:cxnLst/>
              <a:rect l="l" t="t" r="r" b="b"/>
              <a:pathLst>
                <a:path w="909954">
                  <a:moveTo>
                    <a:pt x="909827" y="0"/>
                  </a:moveTo>
                  <a:lnTo>
                    <a:pt x="0" y="0"/>
                  </a:lnTo>
                </a:path>
              </a:pathLst>
            </a:custGeom>
            <a:ln w="28575">
              <a:solidFill>
                <a:srgbClr val="006666"/>
              </a:solidFill>
            </a:ln>
          </p:spPr>
          <p:txBody>
            <a:bodyPr wrap="square" lIns="0" tIns="0" rIns="0" bIns="0" rtlCol="0"/>
            <a:lstStyle/>
            <a:p/>
          </p:txBody>
        </p:sp>
        <p:sp>
          <p:nvSpPr>
            <p:cNvPr id="49" name="object 55"/>
            <p:cNvSpPr/>
            <p:nvPr/>
          </p:nvSpPr>
          <p:spPr>
            <a:xfrm>
              <a:off x="6500748" y="3710051"/>
              <a:ext cx="0" cy="1697355"/>
            </a:xfrm>
            <a:custGeom>
              <a:avLst/>
              <a:gdLst/>
              <a:ahLst/>
              <a:cxnLst/>
              <a:rect l="l" t="t" r="r" b="b"/>
              <a:pathLst>
                <a:path h="1697354">
                  <a:moveTo>
                    <a:pt x="0" y="1696974"/>
                  </a:moveTo>
                  <a:lnTo>
                    <a:pt x="0" y="0"/>
                  </a:lnTo>
                </a:path>
              </a:pathLst>
            </a:custGeom>
            <a:ln w="28575">
              <a:solidFill>
                <a:srgbClr val="006666"/>
              </a:solidFill>
            </a:ln>
          </p:spPr>
          <p:txBody>
            <a:bodyPr wrap="square" lIns="0" tIns="0" rIns="0" bIns="0" rtlCol="0"/>
            <a:lstStyle/>
            <a:p/>
          </p:txBody>
        </p:sp>
        <p:sp>
          <p:nvSpPr>
            <p:cNvPr id="50" name="object 56"/>
            <p:cNvSpPr/>
            <p:nvPr/>
          </p:nvSpPr>
          <p:spPr>
            <a:xfrm>
              <a:off x="6519798" y="3674998"/>
              <a:ext cx="281305" cy="85725"/>
            </a:xfrm>
            <a:custGeom>
              <a:avLst/>
              <a:gdLst/>
              <a:ahLst/>
              <a:cxnLst/>
              <a:rect l="l" t="t" r="r" b="b"/>
              <a:pathLst>
                <a:path w="281304" h="85725">
                  <a:moveTo>
                    <a:pt x="209550" y="57150"/>
                  </a:moveTo>
                  <a:lnTo>
                    <a:pt x="209550" y="28194"/>
                  </a:lnTo>
                  <a:lnTo>
                    <a:pt x="0" y="28194"/>
                  </a:lnTo>
                  <a:lnTo>
                    <a:pt x="0" y="57150"/>
                  </a:lnTo>
                  <a:lnTo>
                    <a:pt x="209550" y="57150"/>
                  </a:lnTo>
                  <a:close/>
                </a:path>
                <a:path w="281304" h="85725">
                  <a:moveTo>
                    <a:pt x="281177" y="42671"/>
                  </a:moveTo>
                  <a:lnTo>
                    <a:pt x="195072" y="0"/>
                  </a:lnTo>
                  <a:lnTo>
                    <a:pt x="195072" y="28194"/>
                  </a:lnTo>
                  <a:lnTo>
                    <a:pt x="209550" y="28194"/>
                  </a:lnTo>
                  <a:lnTo>
                    <a:pt x="209550" y="78169"/>
                  </a:lnTo>
                  <a:lnTo>
                    <a:pt x="281177" y="42671"/>
                  </a:lnTo>
                  <a:close/>
                </a:path>
                <a:path w="281304" h="85725">
                  <a:moveTo>
                    <a:pt x="209550" y="78169"/>
                  </a:moveTo>
                  <a:lnTo>
                    <a:pt x="209550" y="57150"/>
                  </a:lnTo>
                  <a:lnTo>
                    <a:pt x="195072" y="57150"/>
                  </a:lnTo>
                  <a:lnTo>
                    <a:pt x="195072" y="85343"/>
                  </a:lnTo>
                  <a:lnTo>
                    <a:pt x="209550" y="78169"/>
                  </a:lnTo>
                  <a:close/>
                </a:path>
              </a:pathLst>
            </a:custGeom>
            <a:solidFill>
              <a:srgbClr val="006666"/>
            </a:solidFill>
          </p:spPr>
          <p:txBody>
            <a:bodyPr wrap="square" lIns="0" tIns="0" rIns="0" bIns="0" rtlCol="0"/>
            <a:lstStyle/>
            <a:p/>
          </p:txBody>
        </p:sp>
        <p:sp>
          <p:nvSpPr>
            <p:cNvPr id="51" name="object 57"/>
            <p:cNvSpPr/>
            <p:nvPr/>
          </p:nvSpPr>
          <p:spPr>
            <a:xfrm>
              <a:off x="8634348" y="2105279"/>
              <a:ext cx="424180" cy="0"/>
            </a:xfrm>
            <a:custGeom>
              <a:avLst/>
              <a:gdLst/>
              <a:ahLst/>
              <a:cxnLst/>
              <a:rect l="l" t="t" r="r" b="b"/>
              <a:pathLst>
                <a:path w="424179">
                  <a:moveTo>
                    <a:pt x="0" y="0"/>
                  </a:moveTo>
                  <a:lnTo>
                    <a:pt x="423672" y="0"/>
                  </a:lnTo>
                </a:path>
              </a:pathLst>
            </a:custGeom>
            <a:ln w="28575">
              <a:solidFill>
                <a:srgbClr val="006666"/>
              </a:solidFill>
            </a:ln>
          </p:spPr>
          <p:txBody>
            <a:bodyPr wrap="square" lIns="0" tIns="0" rIns="0" bIns="0" rtlCol="0"/>
            <a:lstStyle/>
            <a:p/>
          </p:txBody>
        </p:sp>
        <p:sp>
          <p:nvSpPr>
            <p:cNvPr id="52" name="object 58"/>
            <p:cNvSpPr/>
            <p:nvPr/>
          </p:nvSpPr>
          <p:spPr>
            <a:xfrm>
              <a:off x="9069451" y="2096897"/>
              <a:ext cx="0" cy="2857500"/>
            </a:xfrm>
            <a:custGeom>
              <a:avLst/>
              <a:gdLst/>
              <a:ahLst/>
              <a:cxnLst/>
              <a:rect l="l" t="t" r="r" b="b"/>
              <a:pathLst>
                <a:path h="2857500">
                  <a:moveTo>
                    <a:pt x="0" y="0"/>
                  </a:moveTo>
                  <a:lnTo>
                    <a:pt x="0" y="2857500"/>
                  </a:lnTo>
                </a:path>
              </a:pathLst>
            </a:custGeom>
            <a:ln w="28575">
              <a:solidFill>
                <a:srgbClr val="006666"/>
              </a:solidFill>
            </a:ln>
          </p:spPr>
          <p:txBody>
            <a:bodyPr wrap="square" lIns="0" tIns="0" rIns="0" bIns="0" rtlCol="0"/>
            <a:lstStyle/>
            <a:p/>
          </p:txBody>
        </p:sp>
        <p:sp>
          <p:nvSpPr>
            <p:cNvPr id="53" name="object 59"/>
            <p:cNvSpPr/>
            <p:nvPr/>
          </p:nvSpPr>
          <p:spPr>
            <a:xfrm>
              <a:off x="8660269" y="4903342"/>
              <a:ext cx="398145" cy="86360"/>
            </a:xfrm>
            <a:custGeom>
              <a:avLst/>
              <a:gdLst/>
              <a:ahLst/>
              <a:cxnLst/>
              <a:rect l="l" t="t" r="r" b="b"/>
              <a:pathLst>
                <a:path w="398145" h="86360">
                  <a:moveTo>
                    <a:pt x="85331" y="28956"/>
                  </a:moveTo>
                  <a:lnTo>
                    <a:pt x="85331" y="0"/>
                  </a:lnTo>
                  <a:lnTo>
                    <a:pt x="0" y="43434"/>
                  </a:lnTo>
                  <a:lnTo>
                    <a:pt x="70853" y="78865"/>
                  </a:lnTo>
                  <a:lnTo>
                    <a:pt x="70853" y="28956"/>
                  </a:lnTo>
                  <a:lnTo>
                    <a:pt x="85331" y="28956"/>
                  </a:lnTo>
                  <a:close/>
                </a:path>
                <a:path w="398145" h="86360">
                  <a:moveTo>
                    <a:pt x="397751" y="57150"/>
                  </a:moveTo>
                  <a:lnTo>
                    <a:pt x="397751" y="28956"/>
                  </a:lnTo>
                  <a:lnTo>
                    <a:pt x="70853" y="28956"/>
                  </a:lnTo>
                  <a:lnTo>
                    <a:pt x="70853" y="57150"/>
                  </a:lnTo>
                  <a:lnTo>
                    <a:pt x="397751" y="57150"/>
                  </a:lnTo>
                  <a:close/>
                </a:path>
                <a:path w="398145" h="86360">
                  <a:moveTo>
                    <a:pt x="85331" y="86106"/>
                  </a:moveTo>
                  <a:lnTo>
                    <a:pt x="85331" y="57150"/>
                  </a:lnTo>
                  <a:lnTo>
                    <a:pt x="70853" y="57150"/>
                  </a:lnTo>
                  <a:lnTo>
                    <a:pt x="70853" y="78865"/>
                  </a:lnTo>
                  <a:lnTo>
                    <a:pt x="85331" y="86106"/>
                  </a:lnTo>
                  <a:close/>
                </a:path>
              </a:pathLst>
            </a:custGeom>
            <a:solidFill>
              <a:srgbClr val="006666"/>
            </a:solidFill>
          </p:spPr>
          <p:txBody>
            <a:bodyPr wrap="square" lIns="0" tIns="0" rIns="0" bIns="0" rtlCol="0"/>
            <a:lstStyle/>
            <a:p/>
          </p:txBody>
        </p:sp>
      </p:grpSp>
      <p:sp>
        <p:nvSpPr>
          <p:cNvPr id="54" name="object 29"/>
          <p:cNvSpPr txBox="1"/>
          <p:nvPr/>
        </p:nvSpPr>
        <p:spPr>
          <a:xfrm>
            <a:off x="4134112" y="5641208"/>
            <a:ext cx="775195" cy="363855"/>
          </a:xfrm>
          <a:prstGeom prst="rect">
            <a:avLst/>
          </a:prstGeom>
        </p:spPr>
        <p:txBody>
          <a:bodyPr vert="horz" wrap="square" lIns="0" tIns="0" rIns="0" bIns="0" rtlCol="0">
            <a:spAutoFit/>
          </a:bodyPr>
          <a:lstStyle/>
          <a:p>
            <a:pPr marL="12700">
              <a:lnSpc>
                <a:spcPts val="2840"/>
              </a:lnSpc>
              <a:spcAft>
                <a:spcPts val="0"/>
              </a:spcAft>
            </a:pPr>
            <a:r>
              <a:rPr b="1" spc="-15" dirty="0">
                <a:latin typeface="宋体" panose="02010600030101010101" pitchFamily="2" charset="-122"/>
                <a:cs typeface="宋体" panose="02010600030101010101" pitchFamily="2" charset="-122"/>
              </a:rPr>
              <a:t>数据域</a:t>
            </a:r>
            <a:endParaRPr dirty="0">
              <a:latin typeface="宋体" panose="02010600030101010101" pitchFamily="2" charset="-122"/>
              <a:cs typeface="宋体" panose="02010600030101010101" pitchFamily="2" charset="-122"/>
            </a:endParaRPr>
          </a:p>
        </p:txBody>
      </p:sp>
      <p:sp>
        <p:nvSpPr>
          <p:cNvPr id="55" name="object 32"/>
          <p:cNvSpPr txBox="1"/>
          <p:nvPr/>
        </p:nvSpPr>
        <p:spPr>
          <a:xfrm>
            <a:off x="5117856" y="5647780"/>
            <a:ext cx="944880" cy="363220"/>
          </a:xfrm>
          <a:prstGeom prst="rect">
            <a:avLst/>
          </a:prstGeom>
        </p:spPr>
        <p:txBody>
          <a:bodyPr vert="horz" wrap="square" lIns="0" tIns="0" rIns="0" bIns="0" rtlCol="0">
            <a:spAutoFit/>
          </a:bodyPr>
          <a:lstStyle/>
          <a:p>
            <a:pPr marL="12700">
              <a:lnSpc>
                <a:spcPts val="2835"/>
              </a:lnSpc>
              <a:spcAft>
                <a:spcPts val="0"/>
              </a:spcAft>
            </a:pPr>
            <a:r>
              <a:rPr b="1" spc="-15" dirty="0">
                <a:latin typeface="宋体" panose="02010600030101010101" pitchFamily="2" charset="-122"/>
                <a:cs typeface="宋体" panose="02010600030101010101" pitchFamily="2" charset="-122"/>
              </a:rPr>
              <a:t>指针域</a:t>
            </a:r>
            <a:endParaRPr dirty="0">
              <a:latin typeface="宋体" panose="02010600030101010101" pitchFamily="2" charset="-122"/>
              <a:cs typeface="宋体" panose="02010600030101010101" pitchFamily="2" charset="-122"/>
            </a:endParaRPr>
          </a:p>
        </p:txBody>
      </p:sp>
      <p:graphicFrame>
        <p:nvGraphicFramePr>
          <p:cNvPr id="56" name="object 31"/>
          <p:cNvGraphicFramePr>
            <a:graphicFrameLocks noGrp="1"/>
          </p:cNvGraphicFramePr>
          <p:nvPr>
            <p:custDataLst>
              <p:tags r:id="rId1"/>
            </p:custDataLst>
          </p:nvPr>
        </p:nvGraphicFramePr>
        <p:xfrm>
          <a:off x="3997635" y="6122751"/>
          <a:ext cx="1979161" cy="640080"/>
        </p:xfrm>
        <a:graphic>
          <a:graphicData uri="http://schemas.openxmlformats.org/drawingml/2006/table">
            <a:tbl>
              <a:tblPr firstRow="1" bandRow="1">
                <a:tableStyleId>{2D5ABB26-0587-4C30-8999-92F81FD0307C}</a:tableStyleId>
              </a:tblPr>
              <a:tblGrid>
                <a:gridCol w="1021893"/>
                <a:gridCol w="957268"/>
              </a:tblGrid>
              <a:tr h="274320">
                <a:tc>
                  <a:txBody>
                    <a:bodyPr/>
                    <a:lstStyle/>
                    <a:p>
                      <a:endParaRPr sz="18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B w="38100">
                      <a:solidFill>
                        <a:srgbClr val="000000"/>
                      </a:solidFill>
                      <a:prstDash val="solid"/>
                    </a:lnB>
                  </a:tcPr>
                </a:tc>
                <a:tc>
                  <a:txBody>
                    <a:bodyPr/>
                    <a:lstStyle/>
                    <a:p>
                      <a:endParaRPr sz="18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cap="flat" cmpd="sng" algn="ctr">
                      <a:solidFill>
                        <a:schemeClr val="tx1"/>
                      </a:solidFill>
                      <a:prstDash val="solid"/>
                      <a:round/>
                      <a:headEnd type="none" w="med" len="med"/>
                      <a:tailEnd type="none" w="med" len="med"/>
                    </a:lnR>
                    <a:lnB w="38100">
                      <a:solidFill>
                        <a:srgbClr val="000000"/>
                      </a:solidFill>
                      <a:prstDash val="solid"/>
                    </a:lnB>
                  </a:tcPr>
                </a:tc>
              </a:tr>
              <a:tr h="357258">
                <a:tc>
                  <a:txBody>
                    <a:bodyPr/>
                    <a:lstStyle/>
                    <a:p>
                      <a:pPr marL="294640">
                        <a:lnSpc>
                          <a:spcPct val="100000"/>
                        </a:lnSpc>
                      </a:pPr>
                      <a:r>
                        <a:rPr sz="2400" b="1" dirty="0">
                          <a:latin typeface="Times New Roman" panose="02020603050405020304"/>
                          <a:cs typeface="Times New Roman" panose="02020603050405020304"/>
                        </a:rPr>
                        <a:t>data</a:t>
                      </a:r>
                      <a:endParaRPr sz="2400">
                        <a:latin typeface="Times New Roman" panose="02020603050405020304"/>
                        <a:cs typeface="Times New Roman" panose="02020603050405020304"/>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9710">
                        <a:lnSpc>
                          <a:spcPct val="100000"/>
                        </a:lnSpc>
                      </a:pPr>
                      <a:r>
                        <a:rPr sz="2400" b="1" dirty="0">
                          <a:latin typeface="Times New Roman" panose="02020603050405020304"/>
                          <a:cs typeface="Times New Roman" panose="02020603050405020304"/>
                        </a:rPr>
                        <a:t>next</a:t>
                      </a:r>
                      <a:endParaRPr sz="2400" dirty="0">
                        <a:latin typeface="Times New Roman" panose="02020603050405020304"/>
                        <a:cs typeface="Times New Roman" panose="02020603050405020304"/>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57" name="object 28"/>
          <p:cNvSpPr/>
          <p:nvPr/>
        </p:nvSpPr>
        <p:spPr>
          <a:xfrm>
            <a:off x="4017529" y="5953492"/>
            <a:ext cx="1008360" cy="187290"/>
          </a:xfrm>
          <a:custGeom>
            <a:avLst/>
            <a:gdLst/>
            <a:ahLst/>
            <a:cxnLst/>
            <a:rect l="l" t="t" r="r" b="b"/>
            <a:pathLst>
              <a:path w="1290954" h="194944">
                <a:moveTo>
                  <a:pt x="1290358" y="194602"/>
                </a:moveTo>
                <a:lnTo>
                  <a:pt x="1281464" y="153829"/>
                </a:lnTo>
                <a:lnTo>
                  <a:pt x="1257265" y="120857"/>
                </a:lnTo>
                <a:lnTo>
                  <a:pt x="1221490" y="99258"/>
                </a:lnTo>
                <a:lnTo>
                  <a:pt x="752386" y="92494"/>
                </a:lnTo>
                <a:lnTo>
                  <a:pt x="737383" y="91509"/>
                </a:lnTo>
                <a:lnTo>
                  <a:pt x="696775" y="77794"/>
                </a:lnTo>
                <a:lnTo>
                  <a:pt x="665668" y="50716"/>
                </a:lnTo>
                <a:lnTo>
                  <a:pt x="647789" y="13847"/>
                </a:lnTo>
                <a:lnTo>
                  <a:pt x="645414" y="0"/>
                </a:lnTo>
                <a:lnTo>
                  <a:pt x="644175" y="12481"/>
                </a:lnTo>
                <a:lnTo>
                  <a:pt x="628340" y="47711"/>
                </a:lnTo>
                <a:lnTo>
                  <a:pt x="597573" y="75603"/>
                </a:lnTo>
                <a:lnTo>
                  <a:pt x="556048" y="90994"/>
                </a:lnTo>
                <a:lnTo>
                  <a:pt x="106972" y="92494"/>
                </a:lnTo>
                <a:lnTo>
                  <a:pt x="91969" y="93479"/>
                </a:lnTo>
                <a:lnTo>
                  <a:pt x="51361" y="107194"/>
                </a:lnTo>
                <a:lnTo>
                  <a:pt x="20254" y="134272"/>
                </a:lnTo>
                <a:lnTo>
                  <a:pt x="2375" y="171140"/>
                </a:lnTo>
                <a:lnTo>
                  <a:pt x="0" y="184988"/>
                </a:lnTo>
              </a:path>
            </a:pathLst>
          </a:custGeom>
          <a:ln w="28575">
            <a:solidFill>
              <a:srgbClr val="000000"/>
            </a:solidFill>
          </a:ln>
        </p:spPr>
        <p:txBody>
          <a:bodyPr wrap="square" lIns="0" tIns="0" rIns="0" bIns="0" rtlCol="0"/>
          <a:lstStyle/>
          <a:p/>
        </p:txBody>
      </p:sp>
      <p:sp>
        <p:nvSpPr>
          <p:cNvPr id="58" name="object 30"/>
          <p:cNvSpPr/>
          <p:nvPr/>
        </p:nvSpPr>
        <p:spPr>
          <a:xfrm>
            <a:off x="5025890" y="5967251"/>
            <a:ext cx="950906" cy="159944"/>
          </a:xfrm>
          <a:custGeom>
            <a:avLst/>
            <a:gdLst/>
            <a:ahLst/>
            <a:cxnLst/>
            <a:rect l="l" t="t" r="r" b="b"/>
            <a:pathLst>
              <a:path w="1247775" h="206375">
                <a:moveTo>
                  <a:pt x="1247332" y="206066"/>
                </a:moveTo>
                <a:lnTo>
                  <a:pt x="1238957" y="162957"/>
                </a:lnTo>
                <a:lnTo>
                  <a:pt x="1216210" y="127972"/>
                </a:lnTo>
                <a:lnTo>
                  <a:pt x="1182658" y="104603"/>
                </a:lnTo>
                <a:lnTo>
                  <a:pt x="726886" y="96338"/>
                </a:lnTo>
                <a:lnTo>
                  <a:pt x="712707" y="95324"/>
                </a:lnTo>
                <a:lnTo>
                  <a:pt x="674171" y="81158"/>
                </a:lnTo>
                <a:lnTo>
                  <a:pt x="644321" y="53054"/>
                </a:lnTo>
                <a:lnTo>
                  <a:pt x="626617" y="14540"/>
                </a:lnTo>
                <a:lnTo>
                  <a:pt x="624011" y="0"/>
                </a:lnTo>
                <a:lnTo>
                  <a:pt x="622745" y="12702"/>
                </a:lnTo>
                <a:lnTo>
                  <a:pt x="607346" y="49033"/>
                </a:lnTo>
                <a:lnTo>
                  <a:pt x="577597" y="78255"/>
                </a:lnTo>
                <a:lnTo>
                  <a:pt x="537422" y="94650"/>
                </a:lnTo>
                <a:lnTo>
                  <a:pt x="103570" y="96338"/>
                </a:lnTo>
                <a:lnTo>
                  <a:pt x="89263" y="97345"/>
                </a:lnTo>
                <a:lnTo>
                  <a:pt x="50477" y="111417"/>
                </a:lnTo>
                <a:lnTo>
                  <a:pt x="20494" y="139349"/>
                </a:lnTo>
                <a:lnTo>
                  <a:pt x="2664" y="177645"/>
                </a:lnTo>
                <a:lnTo>
                  <a:pt x="0" y="192110"/>
                </a:lnTo>
              </a:path>
            </a:pathLst>
          </a:custGeom>
          <a:ln w="28574">
            <a:solidFill>
              <a:srgbClr val="000000"/>
            </a:solidFill>
          </a:ln>
        </p:spPr>
        <p:txBody>
          <a:bodyPr wrap="square" lIns="0" tIns="0" rIns="0" bIns="0" rtlCol="0"/>
          <a:lstStyle/>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spcAft>
                <a:spcPts val="0"/>
              </a:spcAft>
            </a:pPr>
            <a:r>
              <a:rPr lang="zh-CN" altLang="en-US" dirty="0" smtClean="0"/>
              <a:t>两种类型单链表实现</a:t>
            </a:r>
            <a:endParaRPr lang="zh-CN" altLang="en-US" dirty="0"/>
          </a:p>
        </p:txBody>
      </p:sp>
      <p:sp>
        <p:nvSpPr>
          <p:cNvPr id="6" name="文本占位符 5"/>
          <p:cNvSpPr>
            <a:spLocks noGrp="1"/>
          </p:cNvSpPr>
          <p:nvPr>
            <p:ph type="body" idx="1"/>
          </p:nvPr>
        </p:nvSpPr>
        <p:spPr/>
        <p:txBody>
          <a:bodyPr/>
          <a:lstStyle/>
          <a:p>
            <a:pPr>
              <a:spcAft>
                <a:spcPts val="0"/>
              </a:spcAft>
            </a:pPr>
            <a:r>
              <a:rPr lang="zh-CN" altLang="en-US" dirty="0" smtClean="0"/>
              <a:t>带表头单链表</a:t>
            </a:r>
            <a:endParaRPr lang="zh-CN" altLang="en-US" dirty="0"/>
          </a:p>
        </p:txBody>
      </p:sp>
      <p:sp>
        <p:nvSpPr>
          <p:cNvPr id="7" name="内容占位符 6"/>
          <p:cNvSpPr>
            <a:spLocks noGrp="1"/>
          </p:cNvSpPr>
          <p:nvPr>
            <p:ph sz="half" idx="2"/>
          </p:nvPr>
        </p:nvSpPr>
        <p:spPr/>
        <p:txBody>
          <a:bodyPr>
            <a:normAutofit fontScale="92500" lnSpcReduction="20000"/>
          </a:bodyPr>
          <a:lstStyle/>
          <a:p>
            <a:endParaRPr lang="en-US" altLang="zh-CN" dirty="0" smtClean="0"/>
          </a:p>
          <a:p>
            <a:endParaRPr lang="en-US" altLang="zh-CN" dirty="0"/>
          </a:p>
          <a:p>
            <a:endParaRPr lang="en-US" altLang="zh-CN" dirty="0" smtClean="0"/>
          </a:p>
          <a:p>
            <a:pPr>
              <a:spcAft>
                <a:spcPts val="0"/>
              </a:spcAft>
            </a:pPr>
            <a:r>
              <a:rPr lang="zh-CN" altLang="en-US" dirty="0"/>
              <a:t>空表和非空表表示统一</a:t>
            </a:r>
            <a:endParaRPr lang="zh-CN" altLang="en-US" dirty="0"/>
          </a:p>
          <a:p>
            <a:pPr>
              <a:spcAft>
                <a:spcPts val="0"/>
              </a:spcAft>
            </a:pPr>
            <a:r>
              <a:rPr lang="zh-CN" altLang="en-US" dirty="0"/>
              <a:t>在任意位置的插入或者删除的代码统一</a:t>
            </a:r>
            <a:endParaRPr lang="zh-CN" altLang="en-US" dirty="0"/>
          </a:p>
          <a:p>
            <a:pPr marL="0" indent="0">
              <a:buNone/>
            </a:pPr>
            <a:r>
              <a:rPr lang="zh-CN" altLang="en-US" sz="2000" dirty="0">
                <a:solidFill>
                  <a:srgbClr val="FF0000"/>
                </a:solidFill>
              </a:rPr>
              <a:t>注意：</a:t>
            </a:r>
            <a:r>
              <a:rPr lang="zh-CN" altLang="en-US" sz="2000" dirty="0"/>
              <a:t>是否带表头结点在存储结构定义中无法体现，由操作的实现决定。</a:t>
            </a:r>
            <a:endParaRPr lang="zh-CN" altLang="en-US" sz="2000" dirty="0"/>
          </a:p>
          <a:p>
            <a:pPr marL="0" indent="0">
              <a:buNone/>
            </a:pPr>
            <a:endParaRPr lang="zh-CN" altLang="en-US" dirty="0"/>
          </a:p>
        </p:txBody>
      </p:sp>
      <p:sp>
        <p:nvSpPr>
          <p:cNvPr id="8" name="文本占位符 7"/>
          <p:cNvSpPr>
            <a:spLocks noGrp="1"/>
          </p:cNvSpPr>
          <p:nvPr>
            <p:ph type="body" sz="quarter" idx="3"/>
          </p:nvPr>
        </p:nvSpPr>
        <p:spPr/>
        <p:txBody>
          <a:bodyPr/>
          <a:lstStyle/>
          <a:p>
            <a:pPr>
              <a:spcAft>
                <a:spcPts val="0"/>
              </a:spcAft>
            </a:pPr>
            <a:r>
              <a:rPr lang="zh-CN" altLang="en-US" dirty="0" smtClean="0"/>
              <a:t>不带表头单链表</a:t>
            </a:r>
            <a:endParaRPr lang="zh-CN" altLang="en-US" dirty="0"/>
          </a:p>
        </p:txBody>
      </p:sp>
      <p:sp>
        <p:nvSpPr>
          <p:cNvPr id="9" name="内容占位符 8"/>
          <p:cNvSpPr>
            <a:spLocks noGrp="1"/>
          </p:cNvSpPr>
          <p:nvPr>
            <p:ph sz="quarter" idx="4"/>
          </p:nvPr>
        </p:nvSpPr>
        <p:spPr/>
        <p:txBody>
          <a:bodyPr/>
          <a:lstStyle/>
          <a:p>
            <a:endParaRPr lang="zh-CN" altLang="en-US" dirty="0"/>
          </a:p>
        </p:txBody>
      </p:sp>
      <p:grpSp>
        <p:nvGrpSpPr>
          <p:cNvPr id="10" name="组合 9"/>
          <p:cNvGrpSpPr/>
          <p:nvPr/>
        </p:nvGrpSpPr>
        <p:grpSpPr>
          <a:xfrm>
            <a:off x="42583" y="2547716"/>
            <a:ext cx="4559594" cy="1202369"/>
            <a:chOff x="767218" y="2956852"/>
            <a:chExt cx="8136243" cy="1616684"/>
          </a:xfrm>
        </p:grpSpPr>
        <p:sp>
          <p:nvSpPr>
            <p:cNvPr id="11" name="object 34"/>
            <p:cNvSpPr/>
            <p:nvPr/>
          </p:nvSpPr>
          <p:spPr>
            <a:xfrm>
              <a:off x="1076083" y="3290951"/>
              <a:ext cx="684530" cy="142875"/>
            </a:xfrm>
            <a:custGeom>
              <a:avLst/>
              <a:gdLst/>
              <a:ahLst/>
              <a:cxnLst/>
              <a:rect l="l" t="t" r="r" b="b"/>
              <a:pathLst>
                <a:path w="684530" h="142875">
                  <a:moveTo>
                    <a:pt x="598932" y="71627"/>
                  </a:moveTo>
                  <a:lnTo>
                    <a:pt x="587380" y="57149"/>
                  </a:lnTo>
                  <a:lnTo>
                    <a:pt x="0" y="57149"/>
                  </a:lnTo>
                  <a:lnTo>
                    <a:pt x="0" y="85343"/>
                  </a:lnTo>
                  <a:lnTo>
                    <a:pt x="587870" y="85343"/>
                  </a:lnTo>
                  <a:lnTo>
                    <a:pt x="598932" y="71627"/>
                  </a:lnTo>
                  <a:close/>
                </a:path>
                <a:path w="684530" h="142875">
                  <a:moveTo>
                    <a:pt x="684276" y="71627"/>
                  </a:moveTo>
                  <a:lnTo>
                    <a:pt x="541782" y="0"/>
                  </a:lnTo>
                  <a:lnTo>
                    <a:pt x="587380" y="57149"/>
                  </a:lnTo>
                  <a:lnTo>
                    <a:pt x="598932" y="57149"/>
                  </a:lnTo>
                  <a:lnTo>
                    <a:pt x="598932" y="114071"/>
                  </a:lnTo>
                  <a:lnTo>
                    <a:pt x="684276" y="71627"/>
                  </a:lnTo>
                  <a:close/>
                </a:path>
                <a:path w="684530" h="142875">
                  <a:moveTo>
                    <a:pt x="598932" y="114071"/>
                  </a:moveTo>
                  <a:lnTo>
                    <a:pt x="598932" y="85343"/>
                  </a:lnTo>
                  <a:lnTo>
                    <a:pt x="587870" y="85343"/>
                  </a:lnTo>
                  <a:lnTo>
                    <a:pt x="541782" y="142493"/>
                  </a:lnTo>
                  <a:lnTo>
                    <a:pt x="598932" y="114071"/>
                  </a:lnTo>
                  <a:close/>
                </a:path>
                <a:path w="684530" h="142875">
                  <a:moveTo>
                    <a:pt x="598932" y="71627"/>
                  </a:moveTo>
                  <a:lnTo>
                    <a:pt x="598932" y="57149"/>
                  </a:lnTo>
                  <a:lnTo>
                    <a:pt x="587380" y="57149"/>
                  </a:lnTo>
                  <a:lnTo>
                    <a:pt x="598932" y="71627"/>
                  </a:lnTo>
                  <a:close/>
                </a:path>
                <a:path w="684530" h="142875">
                  <a:moveTo>
                    <a:pt x="598932" y="85343"/>
                  </a:moveTo>
                  <a:lnTo>
                    <a:pt x="598932" y="71627"/>
                  </a:lnTo>
                  <a:lnTo>
                    <a:pt x="587870" y="85343"/>
                  </a:lnTo>
                  <a:lnTo>
                    <a:pt x="598932" y="85343"/>
                  </a:lnTo>
                  <a:close/>
                </a:path>
              </a:pathLst>
            </a:custGeom>
            <a:solidFill>
              <a:srgbClr val="000000"/>
            </a:solidFill>
          </p:spPr>
          <p:txBody>
            <a:bodyPr wrap="square" lIns="0" tIns="0" rIns="0" bIns="0" rtlCol="0"/>
            <a:lstStyle/>
            <a:p>
              <a:endParaRPr sz="1200"/>
            </a:p>
          </p:txBody>
        </p:sp>
        <p:sp>
          <p:nvSpPr>
            <p:cNvPr id="12" name="object 35"/>
            <p:cNvSpPr txBox="1"/>
            <p:nvPr/>
          </p:nvSpPr>
          <p:spPr>
            <a:xfrm>
              <a:off x="767218" y="2956852"/>
              <a:ext cx="926333" cy="372448"/>
            </a:xfrm>
            <a:prstGeom prst="rect">
              <a:avLst/>
            </a:prstGeom>
          </p:spPr>
          <p:txBody>
            <a:bodyPr vert="horz" wrap="square" lIns="0" tIns="0" rIns="0" bIns="0" rtlCol="0">
              <a:spAutoFit/>
            </a:bodyPr>
            <a:lstStyle/>
            <a:p>
              <a:pPr marL="12700"/>
              <a:r>
                <a:rPr b="1" dirty="0">
                  <a:latin typeface="Times New Roman" panose="02020603050405020304"/>
                  <a:cs typeface="Times New Roman" panose="02020603050405020304"/>
                </a:rPr>
                <a:t>head</a:t>
              </a:r>
              <a:endParaRPr dirty="0">
                <a:latin typeface="Times New Roman" panose="02020603050405020304"/>
                <a:cs typeface="Times New Roman" panose="02020603050405020304"/>
              </a:endParaRPr>
            </a:p>
          </p:txBody>
        </p:sp>
        <p:sp>
          <p:nvSpPr>
            <p:cNvPr id="13" name="object 36"/>
            <p:cNvSpPr/>
            <p:nvPr/>
          </p:nvSpPr>
          <p:spPr>
            <a:xfrm>
              <a:off x="6608965" y="3403727"/>
              <a:ext cx="561975" cy="0"/>
            </a:xfrm>
            <a:custGeom>
              <a:avLst/>
              <a:gdLst/>
              <a:ahLst/>
              <a:cxnLst/>
              <a:rect l="l" t="t" r="r" b="b"/>
              <a:pathLst>
                <a:path w="561975">
                  <a:moveTo>
                    <a:pt x="0" y="0"/>
                  </a:moveTo>
                  <a:lnTo>
                    <a:pt x="561581" y="0"/>
                  </a:lnTo>
                </a:path>
              </a:pathLst>
            </a:custGeom>
            <a:ln w="28575">
              <a:solidFill>
                <a:srgbClr val="000000"/>
              </a:solidFill>
              <a:prstDash val="lgDash"/>
            </a:ln>
          </p:spPr>
          <p:txBody>
            <a:bodyPr wrap="square" lIns="0" tIns="0" rIns="0" bIns="0" rtlCol="0"/>
            <a:lstStyle/>
            <a:p>
              <a:endParaRPr sz="1200"/>
            </a:p>
          </p:txBody>
        </p:sp>
        <p:sp>
          <p:nvSpPr>
            <p:cNvPr id="14" name="object 37"/>
            <p:cNvSpPr/>
            <p:nvPr/>
          </p:nvSpPr>
          <p:spPr>
            <a:xfrm>
              <a:off x="3365893" y="3084448"/>
              <a:ext cx="1117600" cy="483870"/>
            </a:xfrm>
            <a:custGeom>
              <a:avLst/>
              <a:gdLst/>
              <a:ahLst/>
              <a:cxnLst/>
              <a:rect l="l" t="t" r="r" b="b"/>
              <a:pathLst>
                <a:path w="1117600" h="483870">
                  <a:moveTo>
                    <a:pt x="0" y="0"/>
                  </a:moveTo>
                  <a:lnTo>
                    <a:pt x="0" y="483870"/>
                  </a:lnTo>
                  <a:lnTo>
                    <a:pt x="1117091" y="483870"/>
                  </a:lnTo>
                  <a:lnTo>
                    <a:pt x="1117091" y="0"/>
                  </a:lnTo>
                  <a:lnTo>
                    <a:pt x="0" y="0"/>
                  </a:lnTo>
                  <a:close/>
                </a:path>
              </a:pathLst>
            </a:custGeom>
            <a:ln w="28575">
              <a:solidFill>
                <a:srgbClr val="000000"/>
              </a:solidFill>
            </a:ln>
          </p:spPr>
          <p:txBody>
            <a:bodyPr wrap="square" lIns="0" tIns="0" rIns="0" bIns="0" rtlCol="0"/>
            <a:lstStyle/>
            <a:p>
              <a:endParaRPr sz="1200"/>
            </a:p>
          </p:txBody>
        </p:sp>
        <p:sp>
          <p:nvSpPr>
            <p:cNvPr id="15" name="object 38"/>
            <p:cNvSpPr txBox="1"/>
            <p:nvPr/>
          </p:nvSpPr>
          <p:spPr>
            <a:xfrm>
              <a:off x="3459105" y="3109251"/>
              <a:ext cx="579988" cy="372448"/>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1</a:t>
              </a:r>
              <a:endParaRPr sz="2000" baseline="-20000" dirty="0">
                <a:latin typeface="Times New Roman" panose="02020603050405020304"/>
                <a:cs typeface="Times New Roman" panose="02020603050405020304"/>
              </a:endParaRPr>
            </a:p>
          </p:txBody>
        </p:sp>
        <p:sp>
          <p:nvSpPr>
            <p:cNvPr id="16" name="object 39"/>
            <p:cNvSpPr/>
            <p:nvPr/>
          </p:nvSpPr>
          <p:spPr>
            <a:xfrm>
              <a:off x="3930535" y="3084448"/>
              <a:ext cx="0" cy="463550"/>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sp>
          <p:nvSpPr>
            <p:cNvPr id="17" name="object 40"/>
            <p:cNvSpPr/>
            <p:nvPr/>
          </p:nvSpPr>
          <p:spPr>
            <a:xfrm>
              <a:off x="4364113" y="3305428"/>
              <a:ext cx="576580" cy="142875"/>
            </a:xfrm>
            <a:custGeom>
              <a:avLst/>
              <a:gdLst/>
              <a:ahLst/>
              <a:cxnLst/>
              <a:rect l="l" t="t" r="r" b="b"/>
              <a:pathLst>
                <a:path w="576579" h="142875">
                  <a:moveTo>
                    <a:pt x="490728" y="70865"/>
                  </a:moveTo>
                  <a:lnTo>
                    <a:pt x="479666" y="57150"/>
                  </a:lnTo>
                  <a:lnTo>
                    <a:pt x="0" y="57150"/>
                  </a:lnTo>
                  <a:lnTo>
                    <a:pt x="0" y="85344"/>
                  </a:lnTo>
                  <a:lnTo>
                    <a:pt x="479176" y="85344"/>
                  </a:lnTo>
                  <a:lnTo>
                    <a:pt x="490728" y="70865"/>
                  </a:lnTo>
                  <a:close/>
                </a:path>
                <a:path w="576579" h="142875">
                  <a:moveTo>
                    <a:pt x="576072" y="70865"/>
                  </a:moveTo>
                  <a:lnTo>
                    <a:pt x="433578" y="0"/>
                  </a:lnTo>
                  <a:lnTo>
                    <a:pt x="479666" y="57150"/>
                  </a:lnTo>
                  <a:lnTo>
                    <a:pt x="490727" y="57150"/>
                  </a:lnTo>
                  <a:lnTo>
                    <a:pt x="490727" y="113766"/>
                  </a:lnTo>
                  <a:lnTo>
                    <a:pt x="576072" y="70865"/>
                  </a:lnTo>
                  <a:close/>
                </a:path>
                <a:path w="576579" h="142875">
                  <a:moveTo>
                    <a:pt x="490727" y="113766"/>
                  </a:moveTo>
                  <a:lnTo>
                    <a:pt x="490727" y="85344"/>
                  </a:lnTo>
                  <a:lnTo>
                    <a:pt x="479176" y="85344"/>
                  </a:lnTo>
                  <a:lnTo>
                    <a:pt x="433578" y="142494"/>
                  </a:lnTo>
                  <a:lnTo>
                    <a:pt x="490727" y="113766"/>
                  </a:lnTo>
                  <a:close/>
                </a:path>
                <a:path w="576579" h="142875">
                  <a:moveTo>
                    <a:pt x="490727" y="85344"/>
                  </a:moveTo>
                  <a:lnTo>
                    <a:pt x="490728" y="70865"/>
                  </a:lnTo>
                  <a:lnTo>
                    <a:pt x="479176" y="85344"/>
                  </a:lnTo>
                  <a:lnTo>
                    <a:pt x="490727" y="85344"/>
                  </a:lnTo>
                  <a:close/>
                </a:path>
                <a:path w="576579" h="142875">
                  <a:moveTo>
                    <a:pt x="490728" y="70865"/>
                  </a:moveTo>
                  <a:lnTo>
                    <a:pt x="490727" y="57150"/>
                  </a:lnTo>
                  <a:lnTo>
                    <a:pt x="479666" y="57150"/>
                  </a:lnTo>
                  <a:lnTo>
                    <a:pt x="490728" y="70865"/>
                  </a:lnTo>
                  <a:close/>
                </a:path>
              </a:pathLst>
            </a:custGeom>
            <a:solidFill>
              <a:srgbClr val="000000"/>
            </a:solidFill>
          </p:spPr>
          <p:txBody>
            <a:bodyPr wrap="square" lIns="0" tIns="0" rIns="0" bIns="0" rtlCol="0"/>
            <a:lstStyle/>
            <a:p>
              <a:endParaRPr sz="1200"/>
            </a:p>
          </p:txBody>
        </p:sp>
        <p:sp>
          <p:nvSpPr>
            <p:cNvPr id="18" name="object 41"/>
            <p:cNvSpPr/>
            <p:nvPr/>
          </p:nvSpPr>
          <p:spPr>
            <a:xfrm>
              <a:off x="4947043" y="3098926"/>
              <a:ext cx="1117600" cy="483870"/>
            </a:xfrm>
            <a:custGeom>
              <a:avLst/>
              <a:gdLst/>
              <a:ahLst/>
              <a:cxnLst/>
              <a:rect l="l" t="t" r="r" b="b"/>
              <a:pathLst>
                <a:path w="1117600" h="483870">
                  <a:moveTo>
                    <a:pt x="0" y="0"/>
                  </a:moveTo>
                  <a:lnTo>
                    <a:pt x="0" y="483870"/>
                  </a:lnTo>
                  <a:lnTo>
                    <a:pt x="1117091" y="483870"/>
                  </a:lnTo>
                  <a:lnTo>
                    <a:pt x="1117091" y="0"/>
                  </a:lnTo>
                  <a:lnTo>
                    <a:pt x="0" y="0"/>
                  </a:lnTo>
                  <a:close/>
                </a:path>
              </a:pathLst>
            </a:custGeom>
            <a:ln w="28574">
              <a:solidFill>
                <a:srgbClr val="000000"/>
              </a:solidFill>
            </a:ln>
          </p:spPr>
          <p:txBody>
            <a:bodyPr wrap="square" lIns="0" tIns="0" rIns="0" bIns="0" rtlCol="0"/>
            <a:lstStyle/>
            <a:p>
              <a:endParaRPr sz="1200"/>
            </a:p>
          </p:txBody>
        </p:sp>
        <p:sp>
          <p:nvSpPr>
            <p:cNvPr id="19" name="object 42"/>
            <p:cNvSpPr txBox="1"/>
            <p:nvPr/>
          </p:nvSpPr>
          <p:spPr>
            <a:xfrm>
              <a:off x="5040255" y="3123729"/>
              <a:ext cx="471430" cy="372448"/>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2</a:t>
              </a:r>
              <a:endParaRPr sz="2000" baseline="-20000" dirty="0">
                <a:latin typeface="Times New Roman" panose="02020603050405020304"/>
                <a:cs typeface="Times New Roman" panose="02020603050405020304"/>
              </a:endParaRPr>
            </a:p>
          </p:txBody>
        </p:sp>
        <p:sp>
          <p:nvSpPr>
            <p:cNvPr id="20" name="object 43"/>
            <p:cNvSpPr/>
            <p:nvPr/>
          </p:nvSpPr>
          <p:spPr>
            <a:xfrm>
              <a:off x="5511685" y="3098926"/>
              <a:ext cx="0" cy="463550"/>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sp>
          <p:nvSpPr>
            <p:cNvPr id="21" name="object 44"/>
            <p:cNvSpPr/>
            <p:nvPr/>
          </p:nvSpPr>
          <p:spPr>
            <a:xfrm>
              <a:off x="5917069" y="3333622"/>
              <a:ext cx="576580" cy="143510"/>
            </a:xfrm>
            <a:custGeom>
              <a:avLst/>
              <a:gdLst/>
              <a:ahLst/>
              <a:cxnLst/>
              <a:rect l="l" t="t" r="r" b="b"/>
              <a:pathLst>
                <a:path w="576579" h="143510">
                  <a:moveTo>
                    <a:pt x="489953" y="71627"/>
                  </a:moveTo>
                  <a:lnTo>
                    <a:pt x="478401" y="57150"/>
                  </a:lnTo>
                  <a:lnTo>
                    <a:pt x="0" y="57150"/>
                  </a:lnTo>
                  <a:lnTo>
                    <a:pt x="0" y="86105"/>
                  </a:lnTo>
                  <a:lnTo>
                    <a:pt x="478401" y="86105"/>
                  </a:lnTo>
                  <a:lnTo>
                    <a:pt x="489953" y="71627"/>
                  </a:lnTo>
                  <a:close/>
                </a:path>
                <a:path w="576579" h="143510">
                  <a:moveTo>
                    <a:pt x="576072" y="71627"/>
                  </a:moveTo>
                  <a:lnTo>
                    <a:pt x="432803" y="0"/>
                  </a:lnTo>
                  <a:lnTo>
                    <a:pt x="478401" y="57150"/>
                  </a:lnTo>
                  <a:lnTo>
                    <a:pt x="489966" y="57150"/>
                  </a:lnTo>
                  <a:lnTo>
                    <a:pt x="489966" y="114677"/>
                  </a:lnTo>
                  <a:lnTo>
                    <a:pt x="576072" y="71627"/>
                  </a:lnTo>
                  <a:close/>
                </a:path>
                <a:path w="576579" h="143510">
                  <a:moveTo>
                    <a:pt x="489966" y="114677"/>
                  </a:moveTo>
                  <a:lnTo>
                    <a:pt x="489966" y="86105"/>
                  </a:lnTo>
                  <a:lnTo>
                    <a:pt x="478401" y="86105"/>
                  </a:lnTo>
                  <a:lnTo>
                    <a:pt x="432803" y="143255"/>
                  </a:lnTo>
                  <a:lnTo>
                    <a:pt x="489966" y="114677"/>
                  </a:lnTo>
                  <a:close/>
                </a:path>
                <a:path w="576579" h="143510">
                  <a:moveTo>
                    <a:pt x="489966" y="86105"/>
                  </a:moveTo>
                  <a:lnTo>
                    <a:pt x="489966" y="57150"/>
                  </a:lnTo>
                  <a:lnTo>
                    <a:pt x="478401" y="57150"/>
                  </a:lnTo>
                  <a:lnTo>
                    <a:pt x="489953" y="71627"/>
                  </a:lnTo>
                  <a:lnTo>
                    <a:pt x="489953" y="86105"/>
                  </a:lnTo>
                  <a:close/>
                </a:path>
                <a:path w="576579" h="143510">
                  <a:moveTo>
                    <a:pt x="489953" y="86105"/>
                  </a:moveTo>
                  <a:lnTo>
                    <a:pt x="489953" y="71627"/>
                  </a:lnTo>
                  <a:lnTo>
                    <a:pt x="478401" y="86105"/>
                  </a:lnTo>
                  <a:lnTo>
                    <a:pt x="489953" y="86105"/>
                  </a:lnTo>
                  <a:close/>
                </a:path>
              </a:pathLst>
            </a:custGeom>
            <a:solidFill>
              <a:srgbClr val="000000"/>
            </a:solidFill>
          </p:spPr>
          <p:txBody>
            <a:bodyPr wrap="square" lIns="0" tIns="0" rIns="0" bIns="0" rtlCol="0"/>
            <a:lstStyle/>
            <a:p>
              <a:endParaRPr sz="1200"/>
            </a:p>
          </p:txBody>
        </p:sp>
        <p:sp>
          <p:nvSpPr>
            <p:cNvPr id="22" name="object 45"/>
            <p:cNvSpPr/>
            <p:nvPr/>
          </p:nvSpPr>
          <p:spPr>
            <a:xfrm>
              <a:off x="7208646" y="3333622"/>
              <a:ext cx="577215" cy="143510"/>
            </a:xfrm>
            <a:custGeom>
              <a:avLst/>
              <a:gdLst/>
              <a:ahLst/>
              <a:cxnLst/>
              <a:rect l="l" t="t" r="r" b="b"/>
              <a:pathLst>
                <a:path w="577215" h="143510">
                  <a:moveTo>
                    <a:pt x="490727" y="71627"/>
                  </a:moveTo>
                  <a:lnTo>
                    <a:pt x="479176" y="57150"/>
                  </a:lnTo>
                  <a:lnTo>
                    <a:pt x="0" y="57150"/>
                  </a:lnTo>
                  <a:lnTo>
                    <a:pt x="0" y="86105"/>
                  </a:lnTo>
                  <a:lnTo>
                    <a:pt x="479176" y="86105"/>
                  </a:lnTo>
                  <a:lnTo>
                    <a:pt x="490727" y="71627"/>
                  </a:lnTo>
                  <a:close/>
                </a:path>
                <a:path w="577215" h="143510">
                  <a:moveTo>
                    <a:pt x="576846" y="71627"/>
                  </a:moveTo>
                  <a:lnTo>
                    <a:pt x="433577" y="0"/>
                  </a:lnTo>
                  <a:lnTo>
                    <a:pt x="479176" y="57150"/>
                  </a:lnTo>
                  <a:lnTo>
                    <a:pt x="490727" y="57150"/>
                  </a:lnTo>
                  <a:lnTo>
                    <a:pt x="490727" y="114683"/>
                  </a:lnTo>
                  <a:lnTo>
                    <a:pt x="576846" y="71627"/>
                  </a:lnTo>
                  <a:close/>
                </a:path>
                <a:path w="577215" h="143510">
                  <a:moveTo>
                    <a:pt x="490727" y="114683"/>
                  </a:moveTo>
                  <a:lnTo>
                    <a:pt x="490727" y="86105"/>
                  </a:lnTo>
                  <a:lnTo>
                    <a:pt x="479176" y="86105"/>
                  </a:lnTo>
                  <a:lnTo>
                    <a:pt x="433577" y="143255"/>
                  </a:lnTo>
                  <a:lnTo>
                    <a:pt x="490727" y="114683"/>
                  </a:lnTo>
                  <a:close/>
                </a:path>
                <a:path w="577215" h="143510">
                  <a:moveTo>
                    <a:pt x="490727" y="71627"/>
                  </a:moveTo>
                  <a:lnTo>
                    <a:pt x="490727" y="57150"/>
                  </a:lnTo>
                  <a:lnTo>
                    <a:pt x="479176" y="57150"/>
                  </a:lnTo>
                  <a:lnTo>
                    <a:pt x="490727" y="71627"/>
                  </a:lnTo>
                  <a:close/>
                </a:path>
                <a:path w="577215" h="143510">
                  <a:moveTo>
                    <a:pt x="490727" y="86105"/>
                  </a:moveTo>
                  <a:lnTo>
                    <a:pt x="490727" y="71627"/>
                  </a:lnTo>
                  <a:lnTo>
                    <a:pt x="479176" y="86105"/>
                  </a:lnTo>
                  <a:lnTo>
                    <a:pt x="490727" y="86105"/>
                  </a:lnTo>
                  <a:close/>
                </a:path>
              </a:pathLst>
            </a:custGeom>
            <a:solidFill>
              <a:srgbClr val="000000"/>
            </a:solidFill>
          </p:spPr>
          <p:txBody>
            <a:bodyPr wrap="square" lIns="0" tIns="0" rIns="0" bIns="0" rtlCol="0"/>
            <a:lstStyle/>
            <a:p>
              <a:endParaRPr sz="1200"/>
            </a:p>
          </p:txBody>
        </p:sp>
        <p:sp>
          <p:nvSpPr>
            <p:cNvPr id="23" name="object 47"/>
            <p:cNvSpPr/>
            <p:nvPr/>
          </p:nvSpPr>
          <p:spPr>
            <a:xfrm>
              <a:off x="1768741" y="3084448"/>
              <a:ext cx="1117600" cy="485775"/>
            </a:xfrm>
            <a:custGeom>
              <a:avLst/>
              <a:gdLst/>
              <a:ahLst/>
              <a:cxnLst/>
              <a:rect l="l" t="t" r="r" b="b"/>
              <a:pathLst>
                <a:path w="1117600" h="485775">
                  <a:moveTo>
                    <a:pt x="0" y="0"/>
                  </a:moveTo>
                  <a:lnTo>
                    <a:pt x="0" y="485394"/>
                  </a:lnTo>
                  <a:lnTo>
                    <a:pt x="1117091" y="485394"/>
                  </a:lnTo>
                  <a:lnTo>
                    <a:pt x="1117091" y="0"/>
                  </a:lnTo>
                  <a:lnTo>
                    <a:pt x="0" y="0"/>
                  </a:lnTo>
                  <a:close/>
                </a:path>
              </a:pathLst>
            </a:custGeom>
            <a:ln w="28575">
              <a:solidFill>
                <a:srgbClr val="000000"/>
              </a:solidFill>
            </a:ln>
          </p:spPr>
          <p:txBody>
            <a:bodyPr wrap="square" lIns="0" tIns="0" rIns="0" bIns="0" rtlCol="0"/>
            <a:lstStyle/>
            <a:p>
              <a:endParaRPr sz="1200"/>
            </a:p>
          </p:txBody>
        </p:sp>
        <p:sp>
          <p:nvSpPr>
            <p:cNvPr id="24" name="object 48"/>
            <p:cNvSpPr/>
            <p:nvPr/>
          </p:nvSpPr>
          <p:spPr>
            <a:xfrm>
              <a:off x="2333383" y="3084448"/>
              <a:ext cx="0" cy="485775"/>
            </a:xfrm>
            <a:custGeom>
              <a:avLst/>
              <a:gdLst/>
              <a:ahLst/>
              <a:cxnLst/>
              <a:rect l="l" t="t" r="r" b="b"/>
              <a:pathLst>
                <a:path h="485775">
                  <a:moveTo>
                    <a:pt x="0" y="0"/>
                  </a:moveTo>
                  <a:lnTo>
                    <a:pt x="0" y="485394"/>
                  </a:lnTo>
                </a:path>
              </a:pathLst>
            </a:custGeom>
            <a:ln w="28575">
              <a:solidFill>
                <a:srgbClr val="000000"/>
              </a:solidFill>
            </a:ln>
          </p:spPr>
          <p:txBody>
            <a:bodyPr wrap="square" lIns="0" tIns="0" rIns="0" bIns="0" rtlCol="0"/>
            <a:lstStyle/>
            <a:p>
              <a:endParaRPr sz="1200"/>
            </a:p>
          </p:txBody>
        </p:sp>
        <p:sp>
          <p:nvSpPr>
            <p:cNvPr id="25" name="object 49"/>
            <p:cNvSpPr/>
            <p:nvPr/>
          </p:nvSpPr>
          <p:spPr>
            <a:xfrm>
              <a:off x="2766961" y="3305428"/>
              <a:ext cx="576580" cy="142875"/>
            </a:xfrm>
            <a:custGeom>
              <a:avLst/>
              <a:gdLst/>
              <a:ahLst/>
              <a:cxnLst/>
              <a:rect l="l" t="t" r="r" b="b"/>
              <a:pathLst>
                <a:path w="576579" h="142875">
                  <a:moveTo>
                    <a:pt x="490728" y="70865"/>
                  </a:moveTo>
                  <a:lnTo>
                    <a:pt x="479666" y="57150"/>
                  </a:lnTo>
                  <a:lnTo>
                    <a:pt x="0" y="57150"/>
                  </a:lnTo>
                  <a:lnTo>
                    <a:pt x="0" y="85344"/>
                  </a:lnTo>
                  <a:lnTo>
                    <a:pt x="479176" y="85344"/>
                  </a:lnTo>
                  <a:lnTo>
                    <a:pt x="490728" y="70865"/>
                  </a:lnTo>
                  <a:close/>
                </a:path>
                <a:path w="576579" h="142875">
                  <a:moveTo>
                    <a:pt x="576072" y="70865"/>
                  </a:moveTo>
                  <a:lnTo>
                    <a:pt x="433578" y="0"/>
                  </a:lnTo>
                  <a:lnTo>
                    <a:pt x="479666" y="57150"/>
                  </a:lnTo>
                  <a:lnTo>
                    <a:pt x="490727" y="57150"/>
                  </a:lnTo>
                  <a:lnTo>
                    <a:pt x="490727" y="113766"/>
                  </a:lnTo>
                  <a:lnTo>
                    <a:pt x="576072" y="70865"/>
                  </a:lnTo>
                  <a:close/>
                </a:path>
                <a:path w="576579" h="142875">
                  <a:moveTo>
                    <a:pt x="490727" y="113766"/>
                  </a:moveTo>
                  <a:lnTo>
                    <a:pt x="490727" y="85344"/>
                  </a:lnTo>
                  <a:lnTo>
                    <a:pt x="479176" y="85344"/>
                  </a:lnTo>
                  <a:lnTo>
                    <a:pt x="433578" y="142494"/>
                  </a:lnTo>
                  <a:lnTo>
                    <a:pt x="490727" y="113766"/>
                  </a:lnTo>
                  <a:close/>
                </a:path>
                <a:path w="576579" h="142875">
                  <a:moveTo>
                    <a:pt x="490727" y="85344"/>
                  </a:moveTo>
                  <a:lnTo>
                    <a:pt x="490728" y="70865"/>
                  </a:lnTo>
                  <a:lnTo>
                    <a:pt x="479176" y="85344"/>
                  </a:lnTo>
                  <a:lnTo>
                    <a:pt x="490727" y="85344"/>
                  </a:lnTo>
                  <a:close/>
                </a:path>
                <a:path w="576579" h="142875">
                  <a:moveTo>
                    <a:pt x="490728" y="70865"/>
                  </a:moveTo>
                  <a:lnTo>
                    <a:pt x="490727" y="57150"/>
                  </a:lnTo>
                  <a:lnTo>
                    <a:pt x="479666" y="57150"/>
                  </a:lnTo>
                  <a:lnTo>
                    <a:pt x="490728" y="70865"/>
                  </a:lnTo>
                  <a:close/>
                </a:path>
              </a:pathLst>
            </a:custGeom>
            <a:solidFill>
              <a:srgbClr val="000000"/>
            </a:solidFill>
          </p:spPr>
          <p:txBody>
            <a:bodyPr wrap="square" lIns="0" tIns="0" rIns="0" bIns="0" rtlCol="0"/>
            <a:lstStyle/>
            <a:p>
              <a:endParaRPr sz="1200"/>
            </a:p>
          </p:txBody>
        </p:sp>
        <p:sp>
          <p:nvSpPr>
            <p:cNvPr id="26" name="object 50"/>
            <p:cNvSpPr/>
            <p:nvPr/>
          </p:nvSpPr>
          <p:spPr>
            <a:xfrm>
              <a:off x="1795411" y="3108070"/>
              <a:ext cx="508254" cy="457200"/>
            </a:xfrm>
            <a:prstGeom prst="rect">
              <a:avLst/>
            </a:prstGeom>
            <a:blipFill>
              <a:blip r:embed="rId1" cstate="print"/>
              <a:stretch>
                <a:fillRect/>
              </a:stretch>
            </a:blipFill>
          </p:spPr>
          <p:txBody>
            <a:bodyPr wrap="square" lIns="0" tIns="0" rIns="0" bIns="0" rtlCol="0"/>
            <a:lstStyle/>
            <a:p>
              <a:endParaRPr sz="1200"/>
            </a:p>
          </p:txBody>
        </p:sp>
        <p:sp>
          <p:nvSpPr>
            <p:cNvPr id="27" name="object 51"/>
            <p:cNvSpPr/>
            <p:nvPr/>
          </p:nvSpPr>
          <p:spPr>
            <a:xfrm>
              <a:off x="1792363" y="4017898"/>
              <a:ext cx="508254" cy="463296"/>
            </a:xfrm>
            <a:prstGeom prst="rect">
              <a:avLst/>
            </a:prstGeom>
            <a:blipFill>
              <a:blip r:embed="rId2" cstate="print"/>
              <a:stretch>
                <a:fillRect/>
              </a:stretch>
            </a:blipFill>
          </p:spPr>
          <p:txBody>
            <a:bodyPr wrap="square" lIns="0" tIns="0" rIns="0" bIns="0" rtlCol="0"/>
            <a:lstStyle/>
            <a:p>
              <a:endParaRPr sz="1200"/>
            </a:p>
          </p:txBody>
        </p:sp>
        <p:sp>
          <p:nvSpPr>
            <p:cNvPr id="28" name="object 52"/>
            <p:cNvSpPr/>
            <p:nvPr/>
          </p:nvSpPr>
          <p:spPr>
            <a:xfrm>
              <a:off x="1792363" y="4017898"/>
              <a:ext cx="508634" cy="463550"/>
            </a:xfrm>
            <a:custGeom>
              <a:avLst/>
              <a:gdLst/>
              <a:ahLst/>
              <a:cxnLst/>
              <a:rect l="l" t="t" r="r" b="b"/>
              <a:pathLst>
                <a:path w="508635" h="463550">
                  <a:moveTo>
                    <a:pt x="0" y="0"/>
                  </a:moveTo>
                  <a:lnTo>
                    <a:pt x="0" y="463296"/>
                  </a:lnTo>
                  <a:lnTo>
                    <a:pt x="508254" y="463296"/>
                  </a:lnTo>
                  <a:lnTo>
                    <a:pt x="508254" y="0"/>
                  </a:lnTo>
                  <a:lnTo>
                    <a:pt x="0" y="0"/>
                  </a:lnTo>
                  <a:close/>
                </a:path>
              </a:pathLst>
            </a:custGeom>
            <a:ln w="6350">
              <a:solidFill>
                <a:srgbClr val="000000"/>
              </a:solidFill>
            </a:ln>
          </p:spPr>
          <p:txBody>
            <a:bodyPr wrap="square" lIns="0" tIns="0" rIns="0" bIns="0" rtlCol="0"/>
            <a:lstStyle/>
            <a:p>
              <a:endParaRPr sz="1200"/>
            </a:p>
          </p:txBody>
        </p:sp>
        <p:sp>
          <p:nvSpPr>
            <p:cNvPr id="29" name="object 53"/>
            <p:cNvSpPr/>
            <p:nvPr/>
          </p:nvSpPr>
          <p:spPr>
            <a:xfrm>
              <a:off x="1071511" y="4198492"/>
              <a:ext cx="684530" cy="143510"/>
            </a:xfrm>
            <a:custGeom>
              <a:avLst/>
              <a:gdLst/>
              <a:ahLst/>
              <a:cxnLst/>
              <a:rect l="l" t="t" r="r" b="b"/>
              <a:pathLst>
                <a:path w="684530" h="143510">
                  <a:moveTo>
                    <a:pt x="598932" y="71627"/>
                  </a:moveTo>
                  <a:lnTo>
                    <a:pt x="587380" y="57150"/>
                  </a:lnTo>
                  <a:lnTo>
                    <a:pt x="0" y="57150"/>
                  </a:lnTo>
                  <a:lnTo>
                    <a:pt x="0" y="86106"/>
                  </a:lnTo>
                  <a:lnTo>
                    <a:pt x="587380" y="86106"/>
                  </a:lnTo>
                  <a:lnTo>
                    <a:pt x="598932" y="71627"/>
                  </a:lnTo>
                  <a:close/>
                </a:path>
                <a:path w="684530" h="143510">
                  <a:moveTo>
                    <a:pt x="684276" y="71627"/>
                  </a:moveTo>
                  <a:lnTo>
                    <a:pt x="541782" y="0"/>
                  </a:lnTo>
                  <a:lnTo>
                    <a:pt x="587380" y="57149"/>
                  </a:lnTo>
                  <a:lnTo>
                    <a:pt x="598932" y="57150"/>
                  </a:lnTo>
                  <a:lnTo>
                    <a:pt x="598932" y="114528"/>
                  </a:lnTo>
                  <a:lnTo>
                    <a:pt x="684276" y="71627"/>
                  </a:lnTo>
                  <a:close/>
                </a:path>
                <a:path w="684530" h="143510">
                  <a:moveTo>
                    <a:pt x="598932" y="114528"/>
                  </a:moveTo>
                  <a:lnTo>
                    <a:pt x="598932" y="86106"/>
                  </a:lnTo>
                  <a:lnTo>
                    <a:pt x="587380" y="86106"/>
                  </a:lnTo>
                  <a:lnTo>
                    <a:pt x="541782" y="143256"/>
                  </a:lnTo>
                  <a:lnTo>
                    <a:pt x="598932" y="114528"/>
                  </a:lnTo>
                  <a:close/>
                </a:path>
                <a:path w="684530" h="143510">
                  <a:moveTo>
                    <a:pt x="598932" y="71627"/>
                  </a:moveTo>
                  <a:lnTo>
                    <a:pt x="598932" y="57150"/>
                  </a:lnTo>
                  <a:lnTo>
                    <a:pt x="587380" y="57150"/>
                  </a:lnTo>
                  <a:lnTo>
                    <a:pt x="598932" y="71627"/>
                  </a:lnTo>
                  <a:close/>
                </a:path>
                <a:path w="684530" h="143510">
                  <a:moveTo>
                    <a:pt x="598932" y="86106"/>
                  </a:moveTo>
                  <a:lnTo>
                    <a:pt x="598932" y="71627"/>
                  </a:lnTo>
                  <a:lnTo>
                    <a:pt x="587380" y="86106"/>
                  </a:lnTo>
                  <a:lnTo>
                    <a:pt x="598932" y="86106"/>
                  </a:lnTo>
                  <a:close/>
                </a:path>
              </a:pathLst>
            </a:custGeom>
            <a:solidFill>
              <a:srgbClr val="000000"/>
            </a:solidFill>
          </p:spPr>
          <p:txBody>
            <a:bodyPr wrap="square" lIns="0" tIns="0" rIns="0" bIns="0" rtlCol="0"/>
            <a:lstStyle/>
            <a:p>
              <a:endParaRPr sz="1200"/>
            </a:p>
          </p:txBody>
        </p:sp>
        <p:sp>
          <p:nvSpPr>
            <p:cNvPr id="30" name="object 54"/>
            <p:cNvSpPr txBox="1"/>
            <p:nvPr/>
          </p:nvSpPr>
          <p:spPr>
            <a:xfrm>
              <a:off x="767218" y="3859060"/>
              <a:ext cx="992628" cy="372448"/>
            </a:xfrm>
            <a:prstGeom prst="rect">
              <a:avLst/>
            </a:prstGeom>
          </p:spPr>
          <p:txBody>
            <a:bodyPr vert="horz" wrap="square" lIns="0" tIns="0" rIns="0" bIns="0" rtlCol="0">
              <a:spAutoFit/>
            </a:bodyPr>
            <a:lstStyle/>
            <a:p>
              <a:pPr marL="12700"/>
              <a:r>
                <a:rPr b="1" dirty="0">
                  <a:latin typeface="Times New Roman" panose="02020603050405020304"/>
                  <a:cs typeface="Times New Roman" panose="02020603050405020304"/>
                </a:rPr>
                <a:t>head</a:t>
              </a:r>
              <a:endParaRPr dirty="0">
                <a:latin typeface="Times New Roman" panose="02020603050405020304"/>
                <a:cs typeface="Times New Roman" panose="02020603050405020304"/>
              </a:endParaRPr>
            </a:p>
          </p:txBody>
        </p:sp>
        <p:sp>
          <p:nvSpPr>
            <p:cNvPr id="31" name="object 55"/>
            <p:cNvSpPr/>
            <p:nvPr/>
          </p:nvSpPr>
          <p:spPr>
            <a:xfrm>
              <a:off x="1764169" y="3992753"/>
              <a:ext cx="1117600" cy="485775"/>
            </a:xfrm>
            <a:custGeom>
              <a:avLst/>
              <a:gdLst/>
              <a:ahLst/>
              <a:cxnLst/>
              <a:rect l="l" t="t" r="r" b="b"/>
              <a:pathLst>
                <a:path w="1117600" h="485775">
                  <a:moveTo>
                    <a:pt x="0" y="0"/>
                  </a:moveTo>
                  <a:lnTo>
                    <a:pt x="0" y="485394"/>
                  </a:lnTo>
                  <a:lnTo>
                    <a:pt x="1117091" y="485394"/>
                  </a:lnTo>
                  <a:lnTo>
                    <a:pt x="1117091" y="0"/>
                  </a:lnTo>
                  <a:lnTo>
                    <a:pt x="0" y="0"/>
                  </a:lnTo>
                  <a:close/>
                </a:path>
              </a:pathLst>
            </a:custGeom>
            <a:ln w="28574">
              <a:solidFill>
                <a:srgbClr val="000000"/>
              </a:solidFill>
            </a:ln>
          </p:spPr>
          <p:txBody>
            <a:bodyPr wrap="square" lIns="0" tIns="0" rIns="0" bIns="0" rtlCol="0"/>
            <a:lstStyle/>
            <a:p>
              <a:endParaRPr sz="1200"/>
            </a:p>
          </p:txBody>
        </p:sp>
        <p:sp>
          <p:nvSpPr>
            <p:cNvPr id="32" name="object 56"/>
            <p:cNvSpPr/>
            <p:nvPr/>
          </p:nvSpPr>
          <p:spPr>
            <a:xfrm>
              <a:off x="2328811" y="3992753"/>
              <a:ext cx="0" cy="485775"/>
            </a:xfrm>
            <a:custGeom>
              <a:avLst/>
              <a:gdLst/>
              <a:ahLst/>
              <a:cxnLst/>
              <a:rect l="l" t="t" r="r" b="b"/>
              <a:pathLst>
                <a:path h="485775">
                  <a:moveTo>
                    <a:pt x="0" y="0"/>
                  </a:moveTo>
                  <a:lnTo>
                    <a:pt x="0" y="485394"/>
                  </a:lnTo>
                </a:path>
              </a:pathLst>
            </a:custGeom>
            <a:ln w="28575">
              <a:solidFill>
                <a:srgbClr val="000000"/>
              </a:solidFill>
            </a:ln>
          </p:spPr>
          <p:txBody>
            <a:bodyPr wrap="square" lIns="0" tIns="0" rIns="0" bIns="0" rtlCol="0"/>
            <a:lstStyle/>
            <a:p>
              <a:endParaRPr sz="1200"/>
            </a:p>
          </p:txBody>
        </p:sp>
        <p:sp>
          <p:nvSpPr>
            <p:cNvPr id="33" name="object 57"/>
            <p:cNvSpPr/>
            <p:nvPr/>
          </p:nvSpPr>
          <p:spPr>
            <a:xfrm>
              <a:off x="2344813" y="4000372"/>
              <a:ext cx="521970" cy="448309"/>
            </a:xfrm>
            <a:custGeom>
              <a:avLst/>
              <a:gdLst/>
              <a:ahLst/>
              <a:cxnLst/>
              <a:rect l="l" t="t" r="r" b="b"/>
              <a:pathLst>
                <a:path w="521969" h="448310">
                  <a:moveTo>
                    <a:pt x="0" y="0"/>
                  </a:moveTo>
                  <a:lnTo>
                    <a:pt x="0" y="448055"/>
                  </a:lnTo>
                  <a:lnTo>
                    <a:pt x="521969" y="448055"/>
                  </a:lnTo>
                  <a:lnTo>
                    <a:pt x="521969" y="0"/>
                  </a:lnTo>
                  <a:lnTo>
                    <a:pt x="0" y="0"/>
                  </a:lnTo>
                  <a:close/>
                </a:path>
              </a:pathLst>
            </a:custGeom>
            <a:ln w="9525">
              <a:solidFill>
                <a:srgbClr val="000000"/>
              </a:solidFill>
            </a:ln>
          </p:spPr>
          <p:txBody>
            <a:bodyPr wrap="square" lIns="0" tIns="0" rIns="0" bIns="0" rtlCol="0"/>
            <a:lstStyle/>
            <a:p>
              <a:endParaRPr sz="1200"/>
            </a:p>
          </p:txBody>
        </p:sp>
        <p:sp>
          <p:nvSpPr>
            <p:cNvPr id="34" name="object 58"/>
            <p:cNvSpPr txBox="1"/>
            <p:nvPr/>
          </p:nvSpPr>
          <p:spPr>
            <a:xfrm>
              <a:off x="2428882" y="4090733"/>
              <a:ext cx="330201" cy="482803"/>
            </a:xfrm>
            <a:prstGeom prst="rect">
              <a:avLst/>
            </a:prstGeom>
          </p:spPr>
          <p:txBody>
            <a:bodyPr vert="horz" wrap="square" lIns="0" tIns="0" rIns="0" bIns="0" rtlCol="0">
              <a:spAutoFit/>
            </a:bodyPr>
            <a:lstStyle/>
            <a:p>
              <a:pPr marL="12700">
                <a:lnSpc>
                  <a:spcPts val="2840"/>
                </a:lnSpc>
              </a:pPr>
              <a:r>
                <a:rPr sz="1600" b="1" spc="-25" dirty="0">
                  <a:latin typeface="宋体" panose="02010600030101010101" pitchFamily="2" charset="-122"/>
                  <a:cs typeface="宋体" panose="02010600030101010101" pitchFamily="2" charset="-122"/>
                </a:rPr>
                <a:t>∧</a:t>
              </a:r>
              <a:endParaRPr sz="1600" dirty="0">
                <a:latin typeface="宋体" panose="02010600030101010101" pitchFamily="2" charset="-122"/>
                <a:cs typeface="宋体" panose="02010600030101010101" pitchFamily="2" charset="-122"/>
              </a:endParaRPr>
            </a:p>
          </p:txBody>
        </p:sp>
        <p:sp>
          <p:nvSpPr>
            <p:cNvPr id="35" name="矩形 34"/>
            <p:cNvSpPr/>
            <p:nvPr/>
          </p:nvSpPr>
          <p:spPr>
            <a:xfrm>
              <a:off x="8458200" y="3190856"/>
              <a:ext cx="426736" cy="372448"/>
            </a:xfrm>
            <a:prstGeom prst="rect">
              <a:avLst/>
            </a:prstGeom>
          </p:spPr>
          <p:txBody>
            <a:bodyPr wrap="square">
              <a:spAutoFit/>
            </a:bodyPr>
            <a:lstStyle/>
            <a:p>
              <a:pPr marL="101600" indent="-135255"/>
              <a:r>
                <a:rPr lang="zh-CN" altLang="en-US" sz="1200" b="1" dirty="0">
                  <a:latin typeface="宋体" panose="02010600030101010101" pitchFamily="2" charset="-122"/>
                  <a:cs typeface="宋体" panose="02010600030101010101" pitchFamily="2" charset="-122"/>
                </a:rPr>
                <a:t>∧</a:t>
              </a:r>
              <a:endParaRPr lang="zh-CN" altLang="en-US" sz="1200" dirty="0">
                <a:latin typeface="宋体" panose="02010600030101010101" pitchFamily="2" charset="-122"/>
                <a:cs typeface="宋体" panose="02010600030101010101" pitchFamily="2" charset="-122"/>
              </a:endParaRPr>
            </a:p>
          </p:txBody>
        </p:sp>
        <p:sp>
          <p:nvSpPr>
            <p:cNvPr id="36" name="object 41"/>
            <p:cNvSpPr/>
            <p:nvPr/>
          </p:nvSpPr>
          <p:spPr>
            <a:xfrm>
              <a:off x="7785861" y="3104894"/>
              <a:ext cx="1117600" cy="483870"/>
            </a:xfrm>
            <a:custGeom>
              <a:avLst/>
              <a:gdLst/>
              <a:ahLst/>
              <a:cxnLst/>
              <a:rect l="l" t="t" r="r" b="b"/>
              <a:pathLst>
                <a:path w="1117600" h="483870">
                  <a:moveTo>
                    <a:pt x="0" y="0"/>
                  </a:moveTo>
                  <a:lnTo>
                    <a:pt x="0" y="483870"/>
                  </a:lnTo>
                  <a:lnTo>
                    <a:pt x="1117091" y="483870"/>
                  </a:lnTo>
                  <a:lnTo>
                    <a:pt x="1117091" y="0"/>
                  </a:lnTo>
                  <a:lnTo>
                    <a:pt x="0" y="0"/>
                  </a:lnTo>
                  <a:close/>
                </a:path>
              </a:pathLst>
            </a:custGeom>
            <a:ln w="28574">
              <a:solidFill>
                <a:srgbClr val="000000"/>
              </a:solidFill>
            </a:ln>
          </p:spPr>
          <p:txBody>
            <a:bodyPr wrap="square" lIns="0" tIns="0" rIns="0" bIns="0" rtlCol="0"/>
            <a:lstStyle/>
            <a:p>
              <a:endParaRPr sz="1200"/>
            </a:p>
          </p:txBody>
        </p:sp>
        <p:sp>
          <p:nvSpPr>
            <p:cNvPr id="37" name="object 42"/>
            <p:cNvSpPr txBox="1"/>
            <p:nvPr/>
          </p:nvSpPr>
          <p:spPr>
            <a:xfrm>
              <a:off x="7879073" y="3129698"/>
              <a:ext cx="465588" cy="372448"/>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lang="en-US" sz="2000" b="1" baseline="-20000" dirty="0">
                  <a:latin typeface="Times New Roman" panose="02020603050405020304"/>
                  <a:cs typeface="Times New Roman" panose="02020603050405020304"/>
                </a:rPr>
                <a:t>n</a:t>
              </a:r>
              <a:endParaRPr sz="2000" baseline="-20000" dirty="0">
                <a:latin typeface="Times New Roman" panose="02020603050405020304"/>
                <a:cs typeface="Times New Roman" panose="02020603050405020304"/>
              </a:endParaRPr>
            </a:p>
          </p:txBody>
        </p:sp>
        <p:sp>
          <p:nvSpPr>
            <p:cNvPr id="38" name="object 43"/>
            <p:cNvSpPr/>
            <p:nvPr/>
          </p:nvSpPr>
          <p:spPr>
            <a:xfrm>
              <a:off x="8350503" y="3104894"/>
              <a:ext cx="0" cy="463550"/>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grpSp>
      <p:grpSp>
        <p:nvGrpSpPr>
          <p:cNvPr id="2" name="组合 1"/>
          <p:cNvGrpSpPr/>
          <p:nvPr/>
        </p:nvGrpSpPr>
        <p:grpSpPr>
          <a:xfrm>
            <a:off x="4766425" y="2932093"/>
            <a:ext cx="4377575" cy="960101"/>
            <a:chOff x="4766425" y="2932093"/>
            <a:chExt cx="4683451" cy="960101"/>
          </a:xfrm>
        </p:grpSpPr>
        <p:sp>
          <p:nvSpPr>
            <p:cNvPr id="40" name="object 15"/>
            <p:cNvSpPr/>
            <p:nvPr/>
          </p:nvSpPr>
          <p:spPr>
            <a:xfrm>
              <a:off x="4987194" y="3191756"/>
              <a:ext cx="489677" cy="109784"/>
            </a:xfrm>
            <a:custGeom>
              <a:avLst/>
              <a:gdLst/>
              <a:ahLst/>
              <a:cxnLst/>
              <a:rect l="l" t="t" r="r" b="b"/>
              <a:pathLst>
                <a:path w="684530" h="143510">
                  <a:moveTo>
                    <a:pt x="598169" y="71628"/>
                  </a:moveTo>
                  <a:lnTo>
                    <a:pt x="586618" y="57150"/>
                  </a:lnTo>
                  <a:lnTo>
                    <a:pt x="0" y="57150"/>
                  </a:lnTo>
                  <a:lnTo>
                    <a:pt x="0" y="86106"/>
                  </a:lnTo>
                  <a:lnTo>
                    <a:pt x="586618" y="86106"/>
                  </a:lnTo>
                  <a:lnTo>
                    <a:pt x="598169" y="71628"/>
                  </a:lnTo>
                  <a:close/>
                </a:path>
                <a:path w="684530" h="143510">
                  <a:moveTo>
                    <a:pt x="684276" y="71628"/>
                  </a:moveTo>
                  <a:lnTo>
                    <a:pt x="541019" y="0"/>
                  </a:lnTo>
                  <a:lnTo>
                    <a:pt x="586618" y="57150"/>
                  </a:lnTo>
                  <a:lnTo>
                    <a:pt x="598169" y="57150"/>
                  </a:lnTo>
                  <a:lnTo>
                    <a:pt x="598169" y="114681"/>
                  </a:lnTo>
                  <a:lnTo>
                    <a:pt x="684276" y="71628"/>
                  </a:lnTo>
                  <a:close/>
                </a:path>
                <a:path w="684530" h="143510">
                  <a:moveTo>
                    <a:pt x="598169" y="114681"/>
                  </a:moveTo>
                  <a:lnTo>
                    <a:pt x="598169" y="86106"/>
                  </a:lnTo>
                  <a:lnTo>
                    <a:pt x="586618" y="86106"/>
                  </a:lnTo>
                  <a:lnTo>
                    <a:pt x="541019" y="143256"/>
                  </a:lnTo>
                  <a:lnTo>
                    <a:pt x="598169" y="114681"/>
                  </a:lnTo>
                  <a:close/>
                </a:path>
                <a:path w="684530" h="143510">
                  <a:moveTo>
                    <a:pt x="598169" y="71628"/>
                  </a:moveTo>
                  <a:lnTo>
                    <a:pt x="598169" y="57150"/>
                  </a:lnTo>
                  <a:lnTo>
                    <a:pt x="586618" y="57150"/>
                  </a:lnTo>
                  <a:lnTo>
                    <a:pt x="598169" y="71628"/>
                  </a:lnTo>
                  <a:close/>
                </a:path>
                <a:path w="684530" h="143510">
                  <a:moveTo>
                    <a:pt x="598169" y="86106"/>
                  </a:moveTo>
                  <a:lnTo>
                    <a:pt x="598169" y="71628"/>
                  </a:lnTo>
                  <a:lnTo>
                    <a:pt x="586618" y="86106"/>
                  </a:lnTo>
                  <a:lnTo>
                    <a:pt x="598169" y="86106"/>
                  </a:lnTo>
                  <a:close/>
                </a:path>
              </a:pathLst>
            </a:custGeom>
            <a:solidFill>
              <a:srgbClr val="000000"/>
            </a:solidFill>
          </p:spPr>
          <p:txBody>
            <a:bodyPr wrap="square" lIns="0" tIns="0" rIns="0" bIns="0" rtlCol="0"/>
            <a:lstStyle/>
            <a:p>
              <a:endParaRPr sz="1200"/>
            </a:p>
          </p:txBody>
        </p:sp>
        <p:sp>
          <p:nvSpPr>
            <p:cNvPr id="41" name="object 16"/>
            <p:cNvSpPr txBox="1"/>
            <p:nvPr/>
          </p:nvSpPr>
          <p:spPr>
            <a:xfrm>
              <a:off x="4937222" y="2932093"/>
              <a:ext cx="470599" cy="276999"/>
            </a:xfrm>
            <a:prstGeom prst="rect">
              <a:avLst/>
            </a:prstGeom>
          </p:spPr>
          <p:txBody>
            <a:bodyPr vert="horz" wrap="square" lIns="0" tIns="0" rIns="0" bIns="0" rtlCol="0">
              <a:spAutoFit/>
            </a:bodyPr>
            <a:lstStyle/>
            <a:p>
              <a:pPr marL="12700"/>
              <a:r>
                <a:rPr b="1" spc="-5" dirty="0">
                  <a:latin typeface="Times New Roman" panose="02020603050405020304"/>
                  <a:cs typeface="Times New Roman" panose="02020603050405020304"/>
                </a:rPr>
                <a:t>first</a:t>
              </a:r>
              <a:endParaRPr dirty="0">
                <a:latin typeface="Times New Roman" panose="02020603050405020304"/>
                <a:cs typeface="Times New Roman" panose="02020603050405020304"/>
              </a:endParaRPr>
            </a:p>
          </p:txBody>
        </p:sp>
        <p:sp>
          <p:nvSpPr>
            <p:cNvPr id="42" name="object 17"/>
            <p:cNvSpPr/>
            <p:nvPr/>
          </p:nvSpPr>
          <p:spPr>
            <a:xfrm>
              <a:off x="7803699" y="3278029"/>
              <a:ext cx="402007" cy="0"/>
            </a:xfrm>
            <a:custGeom>
              <a:avLst/>
              <a:gdLst/>
              <a:ahLst/>
              <a:cxnLst/>
              <a:rect l="l" t="t" r="r" b="b"/>
              <a:pathLst>
                <a:path w="561975">
                  <a:moveTo>
                    <a:pt x="0" y="0"/>
                  </a:moveTo>
                  <a:lnTo>
                    <a:pt x="561581" y="0"/>
                  </a:lnTo>
                </a:path>
              </a:pathLst>
            </a:custGeom>
            <a:ln w="28575">
              <a:solidFill>
                <a:srgbClr val="000000"/>
              </a:solidFill>
              <a:prstDash val="lgDash"/>
            </a:ln>
          </p:spPr>
          <p:txBody>
            <a:bodyPr wrap="square" lIns="0" tIns="0" rIns="0" bIns="0" rtlCol="0"/>
            <a:lstStyle/>
            <a:p>
              <a:endParaRPr sz="1200"/>
            </a:p>
          </p:txBody>
        </p:sp>
        <p:sp>
          <p:nvSpPr>
            <p:cNvPr id="43" name="object 18"/>
            <p:cNvSpPr/>
            <p:nvPr/>
          </p:nvSpPr>
          <p:spPr>
            <a:xfrm>
              <a:off x="5483230" y="3033784"/>
              <a:ext cx="799927" cy="371129"/>
            </a:xfrm>
            <a:custGeom>
              <a:avLst/>
              <a:gdLst/>
              <a:ahLst/>
              <a:cxnLst/>
              <a:rect l="l" t="t" r="r" b="b"/>
              <a:pathLst>
                <a:path w="1118235" h="485139">
                  <a:moveTo>
                    <a:pt x="0" y="0"/>
                  </a:moveTo>
                  <a:lnTo>
                    <a:pt x="0" y="484632"/>
                  </a:lnTo>
                  <a:lnTo>
                    <a:pt x="1117854" y="484632"/>
                  </a:lnTo>
                  <a:lnTo>
                    <a:pt x="1117853" y="0"/>
                  </a:lnTo>
                  <a:lnTo>
                    <a:pt x="0" y="0"/>
                  </a:lnTo>
                  <a:close/>
                </a:path>
              </a:pathLst>
            </a:custGeom>
            <a:ln w="28575">
              <a:solidFill>
                <a:srgbClr val="000000"/>
              </a:solidFill>
            </a:ln>
          </p:spPr>
          <p:txBody>
            <a:bodyPr wrap="square" lIns="0" tIns="0" rIns="0" bIns="0" rtlCol="0"/>
            <a:lstStyle/>
            <a:p>
              <a:endParaRPr sz="1200"/>
            </a:p>
          </p:txBody>
        </p:sp>
        <p:sp>
          <p:nvSpPr>
            <p:cNvPr id="44" name="object 19"/>
            <p:cNvSpPr txBox="1"/>
            <p:nvPr/>
          </p:nvSpPr>
          <p:spPr>
            <a:xfrm>
              <a:off x="5550453" y="3052758"/>
              <a:ext cx="232120" cy="276999"/>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1</a:t>
              </a:r>
              <a:endParaRPr sz="2000" baseline="-20000">
                <a:latin typeface="Times New Roman" panose="02020603050405020304"/>
                <a:cs typeface="Times New Roman" panose="02020603050405020304"/>
              </a:endParaRPr>
            </a:p>
          </p:txBody>
        </p:sp>
        <p:sp>
          <p:nvSpPr>
            <p:cNvPr id="45" name="object 20"/>
            <p:cNvSpPr/>
            <p:nvPr/>
          </p:nvSpPr>
          <p:spPr>
            <a:xfrm>
              <a:off x="5887689" y="3033783"/>
              <a:ext cx="0" cy="355098"/>
            </a:xfrm>
            <a:custGeom>
              <a:avLst/>
              <a:gdLst/>
              <a:ahLst/>
              <a:cxnLst/>
              <a:rect l="l" t="t" r="r" b="b"/>
              <a:pathLst>
                <a:path h="464185">
                  <a:moveTo>
                    <a:pt x="0" y="0"/>
                  </a:moveTo>
                  <a:lnTo>
                    <a:pt x="0" y="464058"/>
                  </a:lnTo>
                </a:path>
              </a:pathLst>
            </a:custGeom>
            <a:ln w="28575">
              <a:solidFill>
                <a:srgbClr val="000000"/>
              </a:solidFill>
            </a:ln>
          </p:spPr>
          <p:txBody>
            <a:bodyPr wrap="square" lIns="0" tIns="0" rIns="0" bIns="0" rtlCol="0"/>
            <a:lstStyle/>
            <a:p>
              <a:endParaRPr sz="1200"/>
            </a:p>
          </p:txBody>
        </p:sp>
        <p:sp>
          <p:nvSpPr>
            <p:cNvPr id="46" name="object 21"/>
            <p:cNvSpPr/>
            <p:nvPr/>
          </p:nvSpPr>
          <p:spPr>
            <a:xfrm>
              <a:off x="6197849" y="3202831"/>
              <a:ext cx="412455" cy="109784"/>
            </a:xfrm>
            <a:custGeom>
              <a:avLst/>
              <a:gdLst/>
              <a:ahLst/>
              <a:cxnLst/>
              <a:rect l="l" t="t" r="r" b="b"/>
              <a:pathLst>
                <a:path w="576579" h="143510">
                  <a:moveTo>
                    <a:pt x="490727" y="71627"/>
                  </a:moveTo>
                  <a:lnTo>
                    <a:pt x="479176" y="57150"/>
                  </a:lnTo>
                  <a:lnTo>
                    <a:pt x="0" y="57150"/>
                  </a:lnTo>
                  <a:lnTo>
                    <a:pt x="0" y="86105"/>
                  </a:lnTo>
                  <a:lnTo>
                    <a:pt x="479176" y="86105"/>
                  </a:lnTo>
                  <a:lnTo>
                    <a:pt x="490727" y="71627"/>
                  </a:lnTo>
                  <a:close/>
                </a:path>
                <a:path w="576579" h="143510">
                  <a:moveTo>
                    <a:pt x="576071" y="71627"/>
                  </a:moveTo>
                  <a:lnTo>
                    <a:pt x="433577" y="0"/>
                  </a:lnTo>
                  <a:lnTo>
                    <a:pt x="479176" y="57150"/>
                  </a:lnTo>
                  <a:lnTo>
                    <a:pt x="490727" y="57150"/>
                  </a:lnTo>
                  <a:lnTo>
                    <a:pt x="490727" y="114528"/>
                  </a:lnTo>
                  <a:lnTo>
                    <a:pt x="576071" y="71627"/>
                  </a:lnTo>
                  <a:close/>
                </a:path>
                <a:path w="576579" h="143510">
                  <a:moveTo>
                    <a:pt x="490727" y="114528"/>
                  </a:moveTo>
                  <a:lnTo>
                    <a:pt x="490727" y="86105"/>
                  </a:lnTo>
                  <a:lnTo>
                    <a:pt x="479176" y="86105"/>
                  </a:lnTo>
                  <a:lnTo>
                    <a:pt x="433577" y="143255"/>
                  </a:lnTo>
                  <a:lnTo>
                    <a:pt x="490727" y="114528"/>
                  </a:lnTo>
                  <a:close/>
                </a:path>
                <a:path w="576579" h="143510">
                  <a:moveTo>
                    <a:pt x="490727" y="71627"/>
                  </a:moveTo>
                  <a:lnTo>
                    <a:pt x="490727" y="57150"/>
                  </a:lnTo>
                  <a:lnTo>
                    <a:pt x="479176" y="57150"/>
                  </a:lnTo>
                  <a:lnTo>
                    <a:pt x="490727" y="71627"/>
                  </a:lnTo>
                  <a:close/>
                </a:path>
                <a:path w="576579" h="143510">
                  <a:moveTo>
                    <a:pt x="490727" y="86105"/>
                  </a:moveTo>
                  <a:lnTo>
                    <a:pt x="490727" y="71627"/>
                  </a:lnTo>
                  <a:lnTo>
                    <a:pt x="479176" y="86105"/>
                  </a:lnTo>
                  <a:lnTo>
                    <a:pt x="490727" y="86105"/>
                  </a:lnTo>
                  <a:close/>
                </a:path>
              </a:pathLst>
            </a:custGeom>
            <a:solidFill>
              <a:srgbClr val="000000"/>
            </a:solidFill>
          </p:spPr>
          <p:txBody>
            <a:bodyPr wrap="square" lIns="0" tIns="0" rIns="0" bIns="0" rtlCol="0"/>
            <a:lstStyle/>
            <a:p>
              <a:endParaRPr sz="1200"/>
            </a:p>
          </p:txBody>
        </p:sp>
        <p:sp>
          <p:nvSpPr>
            <p:cNvPr id="47" name="object 22"/>
            <p:cNvSpPr/>
            <p:nvPr/>
          </p:nvSpPr>
          <p:spPr>
            <a:xfrm>
              <a:off x="6614302" y="3044860"/>
              <a:ext cx="799927" cy="371129"/>
            </a:xfrm>
            <a:custGeom>
              <a:avLst/>
              <a:gdLst/>
              <a:ahLst/>
              <a:cxnLst/>
              <a:rect l="l" t="t" r="r" b="b"/>
              <a:pathLst>
                <a:path w="1118235" h="485139">
                  <a:moveTo>
                    <a:pt x="0" y="0"/>
                  </a:moveTo>
                  <a:lnTo>
                    <a:pt x="0" y="484632"/>
                  </a:lnTo>
                  <a:lnTo>
                    <a:pt x="1117854" y="484632"/>
                  </a:lnTo>
                  <a:lnTo>
                    <a:pt x="1117853" y="0"/>
                  </a:lnTo>
                  <a:lnTo>
                    <a:pt x="0" y="0"/>
                  </a:lnTo>
                  <a:close/>
                </a:path>
              </a:pathLst>
            </a:custGeom>
            <a:ln w="28574">
              <a:solidFill>
                <a:srgbClr val="000000"/>
              </a:solidFill>
            </a:ln>
          </p:spPr>
          <p:txBody>
            <a:bodyPr wrap="square" lIns="0" tIns="0" rIns="0" bIns="0" rtlCol="0"/>
            <a:lstStyle/>
            <a:p>
              <a:endParaRPr sz="1200"/>
            </a:p>
          </p:txBody>
        </p:sp>
        <p:sp>
          <p:nvSpPr>
            <p:cNvPr id="48" name="object 23"/>
            <p:cNvSpPr txBox="1"/>
            <p:nvPr/>
          </p:nvSpPr>
          <p:spPr>
            <a:xfrm>
              <a:off x="6681525" y="3063834"/>
              <a:ext cx="232120" cy="276999"/>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r>
                <a:rPr sz="2000" b="1" baseline="-20000" dirty="0">
                  <a:latin typeface="Times New Roman" panose="02020603050405020304"/>
                  <a:cs typeface="Times New Roman" panose="02020603050405020304"/>
                </a:rPr>
                <a:t>2</a:t>
              </a:r>
              <a:endParaRPr sz="2000" baseline="-20000">
                <a:latin typeface="Times New Roman" panose="02020603050405020304"/>
                <a:cs typeface="Times New Roman" panose="02020603050405020304"/>
              </a:endParaRPr>
            </a:p>
          </p:txBody>
        </p:sp>
        <p:sp>
          <p:nvSpPr>
            <p:cNvPr id="49" name="object 24"/>
            <p:cNvSpPr/>
            <p:nvPr/>
          </p:nvSpPr>
          <p:spPr>
            <a:xfrm>
              <a:off x="7018761" y="3044858"/>
              <a:ext cx="0" cy="355098"/>
            </a:xfrm>
            <a:custGeom>
              <a:avLst/>
              <a:gdLst/>
              <a:ahLst/>
              <a:cxnLst/>
              <a:rect l="l" t="t" r="r" b="b"/>
              <a:pathLst>
                <a:path h="464185">
                  <a:moveTo>
                    <a:pt x="0" y="0"/>
                  </a:moveTo>
                  <a:lnTo>
                    <a:pt x="0" y="464058"/>
                  </a:lnTo>
                </a:path>
              </a:pathLst>
            </a:custGeom>
            <a:ln w="28575">
              <a:solidFill>
                <a:srgbClr val="000000"/>
              </a:solidFill>
            </a:ln>
          </p:spPr>
          <p:txBody>
            <a:bodyPr wrap="square" lIns="0" tIns="0" rIns="0" bIns="0" rtlCol="0"/>
            <a:lstStyle/>
            <a:p>
              <a:endParaRPr sz="1200"/>
            </a:p>
          </p:txBody>
        </p:sp>
        <p:sp>
          <p:nvSpPr>
            <p:cNvPr id="50" name="object 25"/>
            <p:cNvSpPr/>
            <p:nvPr/>
          </p:nvSpPr>
          <p:spPr>
            <a:xfrm>
              <a:off x="7308208" y="3224982"/>
              <a:ext cx="412909" cy="109298"/>
            </a:xfrm>
            <a:custGeom>
              <a:avLst/>
              <a:gdLst/>
              <a:ahLst/>
              <a:cxnLst/>
              <a:rect l="l" t="t" r="r" b="b"/>
              <a:pathLst>
                <a:path w="577214" h="142875">
                  <a:moveTo>
                    <a:pt x="490727" y="70865"/>
                  </a:moveTo>
                  <a:lnTo>
                    <a:pt x="479666" y="57150"/>
                  </a:lnTo>
                  <a:lnTo>
                    <a:pt x="0" y="57150"/>
                  </a:lnTo>
                  <a:lnTo>
                    <a:pt x="0" y="85344"/>
                  </a:lnTo>
                  <a:lnTo>
                    <a:pt x="479176" y="85344"/>
                  </a:lnTo>
                  <a:lnTo>
                    <a:pt x="490727" y="70865"/>
                  </a:lnTo>
                  <a:close/>
                </a:path>
                <a:path w="577214" h="142875">
                  <a:moveTo>
                    <a:pt x="576834" y="70865"/>
                  </a:moveTo>
                  <a:lnTo>
                    <a:pt x="433577" y="0"/>
                  </a:lnTo>
                  <a:lnTo>
                    <a:pt x="479666" y="57150"/>
                  </a:lnTo>
                  <a:lnTo>
                    <a:pt x="490727" y="57150"/>
                  </a:lnTo>
                  <a:lnTo>
                    <a:pt x="490727" y="113919"/>
                  </a:lnTo>
                  <a:lnTo>
                    <a:pt x="576834" y="70865"/>
                  </a:lnTo>
                  <a:close/>
                </a:path>
                <a:path w="577214" h="142875">
                  <a:moveTo>
                    <a:pt x="490727" y="113919"/>
                  </a:moveTo>
                  <a:lnTo>
                    <a:pt x="490727" y="85344"/>
                  </a:lnTo>
                  <a:lnTo>
                    <a:pt x="479176" y="85344"/>
                  </a:lnTo>
                  <a:lnTo>
                    <a:pt x="433577" y="142494"/>
                  </a:lnTo>
                  <a:lnTo>
                    <a:pt x="490727" y="113919"/>
                  </a:lnTo>
                  <a:close/>
                </a:path>
                <a:path w="577214" h="142875">
                  <a:moveTo>
                    <a:pt x="490727" y="85344"/>
                  </a:moveTo>
                  <a:lnTo>
                    <a:pt x="490727" y="70865"/>
                  </a:lnTo>
                  <a:lnTo>
                    <a:pt x="479176" y="85344"/>
                  </a:lnTo>
                  <a:lnTo>
                    <a:pt x="490727" y="85344"/>
                  </a:lnTo>
                  <a:close/>
                </a:path>
                <a:path w="577214" h="142875">
                  <a:moveTo>
                    <a:pt x="490727" y="70865"/>
                  </a:moveTo>
                  <a:lnTo>
                    <a:pt x="490727" y="57150"/>
                  </a:lnTo>
                  <a:lnTo>
                    <a:pt x="479666" y="57150"/>
                  </a:lnTo>
                  <a:lnTo>
                    <a:pt x="490727" y="70865"/>
                  </a:lnTo>
                  <a:close/>
                </a:path>
              </a:pathLst>
            </a:custGeom>
            <a:solidFill>
              <a:srgbClr val="000000"/>
            </a:solidFill>
          </p:spPr>
          <p:txBody>
            <a:bodyPr wrap="square" lIns="0" tIns="0" rIns="0" bIns="0" rtlCol="0"/>
            <a:lstStyle/>
            <a:p>
              <a:endParaRPr sz="1200"/>
            </a:p>
          </p:txBody>
        </p:sp>
        <p:sp>
          <p:nvSpPr>
            <p:cNvPr id="51" name="object 26"/>
            <p:cNvSpPr/>
            <p:nvPr/>
          </p:nvSpPr>
          <p:spPr>
            <a:xfrm>
              <a:off x="8232680" y="3224982"/>
              <a:ext cx="412455" cy="109298"/>
            </a:xfrm>
            <a:custGeom>
              <a:avLst/>
              <a:gdLst/>
              <a:ahLst/>
              <a:cxnLst/>
              <a:rect l="l" t="t" r="r" b="b"/>
              <a:pathLst>
                <a:path w="576579" h="142875">
                  <a:moveTo>
                    <a:pt x="490727" y="70881"/>
                  </a:moveTo>
                  <a:lnTo>
                    <a:pt x="479679" y="57150"/>
                  </a:lnTo>
                  <a:lnTo>
                    <a:pt x="0" y="57150"/>
                  </a:lnTo>
                  <a:lnTo>
                    <a:pt x="0" y="85344"/>
                  </a:lnTo>
                  <a:lnTo>
                    <a:pt x="479189" y="85344"/>
                  </a:lnTo>
                  <a:lnTo>
                    <a:pt x="490727" y="70881"/>
                  </a:lnTo>
                  <a:close/>
                </a:path>
                <a:path w="576579" h="142875">
                  <a:moveTo>
                    <a:pt x="576071" y="70865"/>
                  </a:moveTo>
                  <a:lnTo>
                    <a:pt x="433590" y="0"/>
                  </a:lnTo>
                  <a:lnTo>
                    <a:pt x="479679" y="57150"/>
                  </a:lnTo>
                  <a:lnTo>
                    <a:pt x="490727" y="57150"/>
                  </a:lnTo>
                  <a:lnTo>
                    <a:pt x="490740" y="70865"/>
                  </a:lnTo>
                  <a:lnTo>
                    <a:pt x="490740" y="113763"/>
                  </a:lnTo>
                  <a:lnTo>
                    <a:pt x="576071" y="70865"/>
                  </a:lnTo>
                  <a:close/>
                </a:path>
                <a:path w="576579" h="142875">
                  <a:moveTo>
                    <a:pt x="490727" y="113770"/>
                  </a:moveTo>
                  <a:lnTo>
                    <a:pt x="490727" y="85344"/>
                  </a:lnTo>
                  <a:lnTo>
                    <a:pt x="479189" y="85344"/>
                  </a:lnTo>
                  <a:lnTo>
                    <a:pt x="433590" y="142494"/>
                  </a:lnTo>
                  <a:lnTo>
                    <a:pt x="490727" y="113770"/>
                  </a:lnTo>
                  <a:close/>
                </a:path>
                <a:path w="576579" h="142875">
                  <a:moveTo>
                    <a:pt x="490740" y="113763"/>
                  </a:moveTo>
                  <a:lnTo>
                    <a:pt x="490740" y="70865"/>
                  </a:lnTo>
                  <a:lnTo>
                    <a:pt x="479189" y="85344"/>
                  </a:lnTo>
                  <a:lnTo>
                    <a:pt x="490727" y="85344"/>
                  </a:lnTo>
                  <a:lnTo>
                    <a:pt x="490727" y="113770"/>
                  </a:lnTo>
                  <a:close/>
                </a:path>
                <a:path w="576579" h="142875">
                  <a:moveTo>
                    <a:pt x="490727" y="70850"/>
                  </a:moveTo>
                  <a:lnTo>
                    <a:pt x="490727" y="57150"/>
                  </a:lnTo>
                  <a:lnTo>
                    <a:pt x="479679" y="57150"/>
                  </a:lnTo>
                  <a:lnTo>
                    <a:pt x="490727" y="70850"/>
                  </a:lnTo>
                  <a:close/>
                </a:path>
              </a:pathLst>
            </a:custGeom>
            <a:solidFill>
              <a:srgbClr val="000000"/>
            </a:solidFill>
          </p:spPr>
          <p:txBody>
            <a:bodyPr wrap="square" lIns="0" tIns="0" rIns="0" bIns="0" rtlCol="0"/>
            <a:lstStyle/>
            <a:p>
              <a:endParaRPr sz="1200"/>
            </a:p>
          </p:txBody>
        </p:sp>
        <p:sp>
          <p:nvSpPr>
            <p:cNvPr id="52" name="object 27"/>
            <p:cNvSpPr/>
            <p:nvPr/>
          </p:nvSpPr>
          <p:spPr>
            <a:xfrm>
              <a:off x="8649686" y="3067011"/>
              <a:ext cx="799473" cy="370157"/>
            </a:xfrm>
            <a:custGeom>
              <a:avLst/>
              <a:gdLst/>
              <a:ahLst/>
              <a:cxnLst/>
              <a:rect l="l" t="t" r="r" b="b"/>
              <a:pathLst>
                <a:path w="1117600" h="483870">
                  <a:moveTo>
                    <a:pt x="0" y="0"/>
                  </a:moveTo>
                  <a:lnTo>
                    <a:pt x="0" y="483870"/>
                  </a:lnTo>
                  <a:lnTo>
                    <a:pt x="1117092" y="483870"/>
                  </a:lnTo>
                  <a:lnTo>
                    <a:pt x="1117092" y="0"/>
                  </a:lnTo>
                  <a:lnTo>
                    <a:pt x="0" y="0"/>
                  </a:lnTo>
                  <a:close/>
                </a:path>
              </a:pathLst>
            </a:custGeom>
            <a:ln w="28574">
              <a:solidFill>
                <a:srgbClr val="000000"/>
              </a:solidFill>
            </a:ln>
          </p:spPr>
          <p:txBody>
            <a:bodyPr wrap="square" lIns="0" tIns="0" rIns="0" bIns="0" rtlCol="0"/>
            <a:lstStyle/>
            <a:p>
              <a:endParaRPr sz="1200"/>
            </a:p>
          </p:txBody>
        </p:sp>
        <p:sp>
          <p:nvSpPr>
            <p:cNvPr id="53" name="object 28"/>
            <p:cNvSpPr txBox="1"/>
            <p:nvPr/>
          </p:nvSpPr>
          <p:spPr>
            <a:xfrm>
              <a:off x="8716365" y="3085985"/>
              <a:ext cx="145813" cy="276999"/>
            </a:xfrm>
            <a:prstGeom prst="rect">
              <a:avLst/>
            </a:prstGeom>
          </p:spPr>
          <p:txBody>
            <a:bodyPr vert="horz" wrap="square" lIns="0" tIns="0" rIns="0" bIns="0" rtlCol="0">
              <a:spAutoFit/>
            </a:bodyPr>
            <a:lstStyle/>
            <a:p>
              <a:pPr marL="12700"/>
              <a:r>
                <a:rPr b="1" i="1" dirty="0">
                  <a:latin typeface="Times New Roman" panose="02020603050405020304"/>
                  <a:cs typeface="Times New Roman" panose="02020603050405020304"/>
                </a:rPr>
                <a:t>a</a:t>
              </a:r>
              <a:endParaRPr>
                <a:latin typeface="Times New Roman" panose="02020603050405020304"/>
                <a:cs typeface="Times New Roman" panose="02020603050405020304"/>
              </a:endParaRPr>
            </a:p>
          </p:txBody>
        </p:sp>
        <p:sp>
          <p:nvSpPr>
            <p:cNvPr id="54" name="object 29"/>
            <p:cNvSpPr txBox="1"/>
            <p:nvPr/>
          </p:nvSpPr>
          <p:spPr>
            <a:xfrm>
              <a:off x="8843916" y="3224546"/>
              <a:ext cx="114470" cy="215444"/>
            </a:xfrm>
            <a:prstGeom prst="rect">
              <a:avLst/>
            </a:prstGeom>
          </p:spPr>
          <p:txBody>
            <a:bodyPr vert="horz" wrap="square" lIns="0" tIns="0" rIns="0" bIns="0" rtlCol="0">
              <a:spAutoFit/>
            </a:bodyPr>
            <a:lstStyle/>
            <a:p>
              <a:pPr marL="12700"/>
              <a:r>
                <a:rPr sz="1400" b="1" i="1"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p:txBody>
        </p:sp>
        <p:sp>
          <p:nvSpPr>
            <p:cNvPr id="55" name="object 30"/>
            <p:cNvSpPr/>
            <p:nvPr/>
          </p:nvSpPr>
          <p:spPr>
            <a:xfrm>
              <a:off x="9053591" y="3067010"/>
              <a:ext cx="0" cy="354613"/>
            </a:xfrm>
            <a:custGeom>
              <a:avLst/>
              <a:gdLst/>
              <a:ahLst/>
              <a:cxnLst/>
              <a:rect l="l" t="t" r="r" b="b"/>
              <a:pathLst>
                <a:path h="463550">
                  <a:moveTo>
                    <a:pt x="0" y="0"/>
                  </a:moveTo>
                  <a:lnTo>
                    <a:pt x="0" y="463295"/>
                  </a:lnTo>
                </a:path>
              </a:pathLst>
            </a:custGeom>
            <a:ln w="28575">
              <a:solidFill>
                <a:srgbClr val="000000"/>
              </a:solidFill>
            </a:ln>
          </p:spPr>
          <p:txBody>
            <a:bodyPr wrap="square" lIns="0" tIns="0" rIns="0" bIns="0" rtlCol="0"/>
            <a:lstStyle/>
            <a:p>
              <a:endParaRPr sz="1200"/>
            </a:p>
          </p:txBody>
        </p:sp>
        <p:sp>
          <p:nvSpPr>
            <p:cNvPr id="56" name="object 31"/>
            <p:cNvSpPr/>
            <p:nvPr/>
          </p:nvSpPr>
          <p:spPr>
            <a:xfrm>
              <a:off x="9076486" y="3065844"/>
              <a:ext cx="373390" cy="349755"/>
            </a:xfrm>
            <a:custGeom>
              <a:avLst/>
              <a:gdLst/>
              <a:ahLst/>
              <a:cxnLst/>
              <a:rect l="l" t="t" r="r" b="b"/>
              <a:pathLst>
                <a:path w="521970" h="457200">
                  <a:moveTo>
                    <a:pt x="0" y="0"/>
                  </a:moveTo>
                  <a:lnTo>
                    <a:pt x="0" y="457200"/>
                  </a:lnTo>
                  <a:lnTo>
                    <a:pt x="521970" y="457200"/>
                  </a:lnTo>
                  <a:lnTo>
                    <a:pt x="521970" y="0"/>
                  </a:lnTo>
                  <a:lnTo>
                    <a:pt x="0" y="0"/>
                  </a:lnTo>
                  <a:close/>
                </a:path>
              </a:pathLst>
            </a:custGeom>
            <a:ln w="9525">
              <a:solidFill>
                <a:srgbClr val="000000"/>
              </a:solidFill>
            </a:ln>
          </p:spPr>
          <p:txBody>
            <a:bodyPr wrap="square" lIns="0" tIns="0" rIns="0" bIns="0" rtlCol="0"/>
            <a:lstStyle/>
            <a:p>
              <a:endParaRPr sz="1200"/>
            </a:p>
          </p:txBody>
        </p:sp>
        <p:sp>
          <p:nvSpPr>
            <p:cNvPr id="57" name="object 58"/>
            <p:cNvSpPr txBox="1"/>
            <p:nvPr/>
          </p:nvSpPr>
          <p:spPr>
            <a:xfrm>
              <a:off x="4766425" y="3615195"/>
              <a:ext cx="2147220" cy="276999"/>
            </a:xfrm>
            <a:prstGeom prst="rect">
              <a:avLst/>
            </a:prstGeom>
          </p:spPr>
          <p:txBody>
            <a:bodyPr vert="horz" wrap="square" lIns="0" tIns="0" rIns="0" bIns="0" rtlCol="0">
              <a:spAutoFit/>
            </a:bodyPr>
            <a:lstStyle/>
            <a:p>
              <a:pPr marL="12700">
                <a:tabLst>
                  <a:tab pos="795020" algn="l"/>
                </a:tabLst>
              </a:pPr>
              <a:r>
                <a:rPr lang="en-US" sz="1600" b="1" dirty="0">
                  <a:latin typeface="Times New Roman" panose="02020603050405020304"/>
                  <a:cs typeface="Times New Roman" panose="02020603050405020304"/>
                </a:rPr>
                <a:t>   </a:t>
              </a:r>
              <a:r>
                <a:rPr b="1" spc="-5" dirty="0">
                  <a:latin typeface="Times New Roman" panose="02020603050405020304"/>
                  <a:cs typeface="Times New Roman" panose="02020603050405020304"/>
                </a:rPr>
                <a:t>first</a:t>
              </a:r>
              <a:r>
                <a:rPr sz="1600" b="1" dirty="0">
                  <a:latin typeface="Times New Roman" panose="02020603050405020304"/>
                  <a:cs typeface="Times New Roman" panose="02020603050405020304"/>
                </a:rPr>
                <a:t>==NULL</a:t>
              </a:r>
              <a:r>
                <a:rPr sz="1600" b="1" spc="-20" dirty="0">
                  <a:latin typeface="宋体" panose="02010600030101010101" pitchFamily="2" charset="-122"/>
                  <a:cs typeface="宋体" panose="02010600030101010101" pitchFamily="2" charset="-122"/>
                </a:rPr>
                <a:t>； </a:t>
              </a:r>
              <a:endParaRPr sz="1600" dirty="0">
                <a:latin typeface="宋体" panose="02010600030101010101" pitchFamily="2" charset="-122"/>
                <a:cs typeface="宋体" panose="02010600030101010101" pitchFamily="2" charset="-122"/>
              </a:endParaRPr>
            </a:p>
          </p:txBody>
        </p:sp>
        <p:sp>
          <p:nvSpPr>
            <p:cNvPr id="59" name="矩形 58"/>
            <p:cNvSpPr/>
            <p:nvPr/>
          </p:nvSpPr>
          <p:spPr>
            <a:xfrm>
              <a:off x="9104763" y="3108149"/>
              <a:ext cx="305962" cy="276999"/>
            </a:xfrm>
            <a:prstGeom prst="rect">
              <a:avLst/>
            </a:prstGeom>
          </p:spPr>
          <p:txBody>
            <a:bodyPr wrap="square">
              <a:spAutoFit/>
            </a:bodyPr>
            <a:lstStyle/>
            <a:p>
              <a:pPr marL="101600" indent="-135255"/>
              <a:r>
                <a:rPr lang="zh-CN" altLang="en-US" sz="1200" b="1" dirty="0">
                  <a:latin typeface="宋体" panose="02010600030101010101" pitchFamily="2" charset="-122"/>
                  <a:cs typeface="宋体" panose="02010600030101010101" pitchFamily="2" charset="-122"/>
                </a:rPr>
                <a:t>∧</a:t>
              </a:r>
              <a:endParaRPr lang="zh-CN" altLang="en-US" sz="1200" dirty="0">
                <a:latin typeface="宋体" panose="02010600030101010101" pitchFamily="2" charset="-122"/>
                <a:cs typeface="宋体" panose="02010600030101010101" pitchFamily="2" charset="-122"/>
              </a:endParaRPr>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spcAft>
                <a:spcPts val="0"/>
              </a:spcAft>
            </a:pPr>
            <a:r>
              <a:rPr lang="zh-CN" altLang="en-US" dirty="0" smtClean="0"/>
              <a:t>单向链表</a:t>
            </a:r>
            <a:r>
              <a:rPr lang="en-US" altLang="zh-CN" dirty="0" smtClean="0"/>
              <a:t>(chain)</a:t>
            </a:r>
            <a:r>
              <a:rPr lang="zh-CN" altLang="en-US" dirty="0" smtClean="0"/>
              <a:t>定义</a:t>
            </a:r>
            <a:endParaRPr lang="en-US" altLang="zh-CN" dirty="0" smtClean="0"/>
          </a:p>
        </p:txBody>
      </p:sp>
      <p:sp>
        <p:nvSpPr>
          <p:cNvPr id="3" name="文本占位符 2"/>
          <p:cNvSpPr>
            <a:spLocks noGrp="1"/>
          </p:cNvSpPr>
          <p:nvPr>
            <p:ph type="body" idx="1"/>
          </p:nvPr>
        </p:nvSpPr>
        <p:spPr>
          <a:xfrm>
            <a:off x="113638" y="1340707"/>
            <a:ext cx="4754880" cy="331099"/>
          </a:xfrm>
        </p:spPr>
        <p:txBody>
          <a:bodyPr>
            <a:normAutofit fontScale="72500"/>
          </a:bodyPr>
          <a:lstStyle/>
          <a:p>
            <a:pPr>
              <a:spcAft>
                <a:spcPts val="0"/>
              </a:spcAft>
            </a:pPr>
            <a:r>
              <a:rPr lang="en-US" altLang="zh-CN" dirty="0">
                <a:solidFill>
                  <a:srgbClr val="0000FF"/>
                </a:solidFill>
                <a:latin typeface="Tahoma" panose="020B0604030504040204" pitchFamily="34" charset="0"/>
              </a:rPr>
              <a:t>class chain</a:t>
            </a:r>
            <a:endParaRPr lang="zh-CN" altLang="en-US" dirty="0"/>
          </a:p>
        </p:txBody>
      </p:sp>
      <p:sp>
        <p:nvSpPr>
          <p:cNvPr id="56323" name="Rectangle 3"/>
          <p:cNvSpPr>
            <a:spLocks noGrp="1" noChangeArrowheads="1"/>
          </p:cNvSpPr>
          <p:nvPr>
            <p:ph sz="half" idx="2"/>
          </p:nvPr>
        </p:nvSpPr>
        <p:spPr>
          <a:xfrm>
            <a:off x="113638" y="1596157"/>
            <a:ext cx="6064369" cy="4334773"/>
          </a:xfrm>
        </p:spPr>
        <p:txBody>
          <a:bodyPr>
            <a:noAutofit/>
          </a:bodyPr>
          <a:lstStyle/>
          <a:p>
            <a:pPr>
              <a:lnSpc>
                <a:spcPct val="120000"/>
              </a:lnSpc>
              <a:spcBef>
                <a:spcPct val="10000"/>
              </a:spcBef>
              <a:spcAft>
                <a:spcPts val="0"/>
              </a:spcAft>
              <a:buClrTx/>
              <a:buNone/>
            </a:pPr>
            <a:r>
              <a:rPr lang="en-US" altLang="zh-CN" sz="1400" dirty="0">
                <a:latin typeface="Tahoma" panose="020B0604030504040204" pitchFamily="34" charset="0"/>
              </a:rPr>
              <a:t>template&lt;class T&gt;</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class chain : public </a:t>
            </a:r>
            <a:r>
              <a:rPr lang="en-US" altLang="zh-CN" sz="1400" dirty="0" err="1">
                <a:latin typeface="Tahoma" panose="020B0604030504040204" pitchFamily="34" charset="0"/>
              </a:rPr>
              <a:t>linearList</a:t>
            </a:r>
            <a:r>
              <a:rPr lang="en-US" altLang="zh-CN" sz="1400" dirty="0">
                <a:latin typeface="Tahoma" panose="020B0604030504040204" pitchFamily="34" charset="0"/>
              </a:rPr>
              <a:t>&lt;T&gt; </a:t>
            </a:r>
            <a:r>
              <a:rPr lang="en-US" altLang="zh-CN" sz="1400" dirty="0" smtClean="0">
                <a:latin typeface="Tahoma" panose="020B0604030504040204" pitchFamily="34" charset="0"/>
              </a:rPr>
              <a:t>{ </a:t>
            </a:r>
            <a:r>
              <a:rPr lang="en-US" altLang="zh-CN" sz="1400" dirty="0">
                <a:latin typeface="Tahoma" panose="020B0604030504040204" pitchFamily="34" charset="0"/>
              </a:rPr>
              <a:t>// constructor, copy constructor and destructor</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chain(</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initialCapacity</a:t>
            </a:r>
            <a:r>
              <a:rPr lang="en-US" altLang="zh-CN" sz="1400" dirty="0">
                <a:latin typeface="Tahoma" panose="020B0604030504040204" pitchFamily="34" charset="0"/>
              </a:rPr>
              <a:t> = 10);</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chain(</a:t>
            </a:r>
            <a:r>
              <a:rPr lang="en-US" altLang="zh-CN" sz="1400" dirty="0" err="1">
                <a:latin typeface="Tahoma" panose="020B0604030504040204" pitchFamily="34" charset="0"/>
              </a:rPr>
              <a:t>const</a:t>
            </a:r>
            <a:r>
              <a:rPr lang="en-US" altLang="zh-CN" sz="1400" dirty="0">
                <a:latin typeface="Tahoma" panose="020B0604030504040204" pitchFamily="34" charset="0"/>
              </a:rPr>
              <a:t> chain&lt;T&gt;&amp;);</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~chain();</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 ADT methods</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a:t>
            </a:r>
            <a:r>
              <a:rPr lang="en-US" altLang="zh-CN" sz="1400" dirty="0" err="1">
                <a:latin typeface="Tahoma" panose="020B0604030504040204" pitchFamily="34" charset="0"/>
              </a:rPr>
              <a:t>bool</a:t>
            </a:r>
            <a:r>
              <a:rPr lang="en-US" altLang="zh-CN" sz="1400" dirty="0">
                <a:latin typeface="Tahoma" panose="020B0604030504040204" pitchFamily="34" charset="0"/>
              </a:rPr>
              <a:t> empty() </a:t>
            </a:r>
            <a:r>
              <a:rPr lang="en-US" altLang="zh-CN" sz="1400" dirty="0" err="1">
                <a:latin typeface="Tahoma" panose="020B0604030504040204" pitchFamily="34" charset="0"/>
              </a:rPr>
              <a:t>const</a:t>
            </a:r>
            <a:r>
              <a:rPr lang="en-US" altLang="zh-CN" sz="1400" dirty="0">
                <a:latin typeface="Tahoma" panose="020B0604030504040204" pitchFamily="34" charset="0"/>
              </a:rPr>
              <a:t> {return </a:t>
            </a:r>
            <a:r>
              <a:rPr lang="en-US" altLang="zh-CN" sz="1400" dirty="0" err="1">
                <a:latin typeface="Tahoma" panose="020B0604030504040204" pitchFamily="34" charset="0"/>
              </a:rPr>
              <a:t>listSize</a:t>
            </a:r>
            <a:r>
              <a:rPr lang="en-US" altLang="zh-CN" sz="1400" dirty="0">
                <a:latin typeface="Tahoma" panose="020B0604030504040204" pitchFamily="34" charset="0"/>
              </a:rPr>
              <a:t> == 0;}</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a:t>
            </a:r>
            <a:r>
              <a:rPr lang="en-US" altLang="zh-CN" sz="1400" dirty="0" err="1">
                <a:latin typeface="Tahoma" panose="020B0604030504040204" pitchFamily="34" charset="0"/>
              </a:rPr>
              <a:t>int</a:t>
            </a:r>
            <a:r>
              <a:rPr lang="en-US" altLang="zh-CN" sz="1400" dirty="0">
                <a:latin typeface="Tahoma" panose="020B0604030504040204" pitchFamily="34" charset="0"/>
              </a:rPr>
              <a:t> size() </a:t>
            </a:r>
            <a:r>
              <a:rPr lang="en-US" altLang="zh-CN" sz="1400" dirty="0" err="1">
                <a:latin typeface="Tahoma" panose="020B0604030504040204" pitchFamily="34" charset="0"/>
              </a:rPr>
              <a:t>const</a:t>
            </a:r>
            <a:r>
              <a:rPr lang="en-US" altLang="zh-CN" sz="1400" dirty="0">
                <a:latin typeface="Tahoma" panose="020B0604030504040204" pitchFamily="34" charset="0"/>
              </a:rPr>
              <a:t> {return </a:t>
            </a:r>
            <a:r>
              <a:rPr lang="en-US" altLang="zh-CN" sz="1400" dirty="0" err="1">
                <a:latin typeface="Tahoma" panose="020B0604030504040204" pitchFamily="34" charset="0"/>
              </a:rPr>
              <a:t>listSize</a:t>
            </a:r>
            <a:r>
              <a:rPr lang="en-US" altLang="zh-CN" sz="1400" dirty="0">
                <a:latin typeface="Tahoma" panose="020B0604030504040204" pitchFamily="34" charset="0"/>
              </a:rPr>
              <a:t>;}</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T&amp; get(</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theIndex</a:t>
            </a:r>
            <a:r>
              <a:rPr lang="en-US" altLang="zh-CN" sz="1400" dirty="0">
                <a:latin typeface="Tahoma" panose="020B0604030504040204" pitchFamily="34" charset="0"/>
              </a:rPr>
              <a:t>) </a:t>
            </a:r>
            <a:r>
              <a:rPr lang="en-US" altLang="zh-CN" sz="1400" dirty="0" err="1">
                <a:latin typeface="Tahoma" panose="020B0604030504040204" pitchFamily="34" charset="0"/>
              </a:rPr>
              <a:t>const</a:t>
            </a:r>
            <a:r>
              <a:rPr lang="en-US" altLang="zh-CN" sz="1400" dirty="0">
                <a:latin typeface="Tahoma" panose="020B0604030504040204" pitchFamily="34" charset="0"/>
              </a:rPr>
              <a:t>;</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indexOf</a:t>
            </a:r>
            <a:r>
              <a:rPr lang="en-US" altLang="zh-CN" sz="1400" dirty="0">
                <a:latin typeface="Tahoma" panose="020B0604030504040204" pitchFamily="34" charset="0"/>
              </a:rPr>
              <a:t>(</a:t>
            </a:r>
            <a:r>
              <a:rPr lang="en-US" altLang="zh-CN" sz="1400" dirty="0" err="1">
                <a:latin typeface="Tahoma" panose="020B0604030504040204" pitchFamily="34" charset="0"/>
              </a:rPr>
              <a:t>const</a:t>
            </a:r>
            <a:r>
              <a:rPr lang="en-US" altLang="zh-CN" sz="1400" dirty="0">
                <a:latin typeface="Tahoma" panose="020B0604030504040204" pitchFamily="34" charset="0"/>
              </a:rPr>
              <a:t> T&amp; </a:t>
            </a:r>
            <a:r>
              <a:rPr lang="en-US" altLang="zh-CN" sz="1400" dirty="0" err="1">
                <a:latin typeface="Tahoma" panose="020B0604030504040204" pitchFamily="34" charset="0"/>
              </a:rPr>
              <a:t>theElement</a:t>
            </a:r>
            <a:r>
              <a:rPr lang="en-US" altLang="zh-CN" sz="1400" dirty="0">
                <a:latin typeface="Tahoma" panose="020B0604030504040204" pitchFamily="34" charset="0"/>
              </a:rPr>
              <a:t>) </a:t>
            </a:r>
            <a:r>
              <a:rPr lang="en-US" altLang="zh-CN" sz="1400" dirty="0" err="1">
                <a:latin typeface="Tahoma" panose="020B0604030504040204" pitchFamily="34" charset="0"/>
              </a:rPr>
              <a:t>const</a:t>
            </a:r>
            <a:r>
              <a:rPr lang="en-US" altLang="zh-CN" sz="1400" dirty="0">
                <a:latin typeface="Tahoma" panose="020B0604030504040204" pitchFamily="34" charset="0"/>
              </a:rPr>
              <a:t>;</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void erase(</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theIndex</a:t>
            </a:r>
            <a:r>
              <a:rPr lang="en-US" altLang="zh-CN" sz="1400" dirty="0">
                <a:latin typeface="Tahoma" panose="020B0604030504040204" pitchFamily="34" charset="0"/>
              </a:rPr>
              <a:t>);</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void insert(</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theIndex</a:t>
            </a:r>
            <a:r>
              <a:rPr lang="en-US" altLang="zh-CN" sz="1400" dirty="0">
                <a:latin typeface="Tahoma" panose="020B0604030504040204" pitchFamily="34" charset="0"/>
              </a:rPr>
              <a:t>, </a:t>
            </a:r>
            <a:r>
              <a:rPr lang="en-US" altLang="zh-CN" sz="1400" dirty="0" err="1">
                <a:latin typeface="Tahoma" panose="020B0604030504040204" pitchFamily="34" charset="0"/>
              </a:rPr>
              <a:t>const</a:t>
            </a:r>
            <a:r>
              <a:rPr lang="en-US" altLang="zh-CN" sz="1400" dirty="0">
                <a:latin typeface="Tahoma" panose="020B0604030504040204" pitchFamily="34" charset="0"/>
              </a:rPr>
              <a:t> T&amp; </a:t>
            </a:r>
            <a:r>
              <a:rPr lang="en-US" altLang="zh-CN" sz="1400" dirty="0" err="1">
                <a:latin typeface="Tahoma" panose="020B0604030504040204" pitchFamily="34" charset="0"/>
              </a:rPr>
              <a:t>theElement</a:t>
            </a:r>
            <a:r>
              <a:rPr lang="en-US" altLang="zh-CN" sz="1400" dirty="0">
                <a:latin typeface="Tahoma" panose="020B0604030504040204" pitchFamily="34" charset="0"/>
              </a:rPr>
              <a:t>);</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void output(</a:t>
            </a:r>
            <a:r>
              <a:rPr lang="en-US" altLang="zh-CN" sz="1400" dirty="0" err="1">
                <a:latin typeface="Tahoma" panose="020B0604030504040204" pitchFamily="34" charset="0"/>
              </a:rPr>
              <a:t>ostream</a:t>
            </a:r>
            <a:r>
              <a:rPr lang="en-US" altLang="zh-CN" sz="1400" dirty="0">
                <a:latin typeface="Tahoma" panose="020B0604030504040204" pitchFamily="34" charset="0"/>
              </a:rPr>
              <a:t>&amp; out) </a:t>
            </a:r>
            <a:r>
              <a:rPr lang="en-US" altLang="zh-CN" sz="1400" dirty="0" err="1">
                <a:latin typeface="Tahoma" panose="020B0604030504040204" pitchFamily="34" charset="0"/>
              </a:rPr>
              <a:t>const</a:t>
            </a:r>
            <a:r>
              <a:rPr lang="en-US" altLang="zh-CN" sz="1400" dirty="0">
                <a:latin typeface="Tahoma" panose="020B0604030504040204" pitchFamily="34" charset="0"/>
              </a:rPr>
              <a:t>;</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protected:</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void </a:t>
            </a:r>
            <a:r>
              <a:rPr lang="en-US" altLang="zh-CN" sz="1400" dirty="0" err="1">
                <a:latin typeface="Tahoma" panose="020B0604030504040204" pitchFamily="34" charset="0"/>
              </a:rPr>
              <a:t>checkIndex</a:t>
            </a:r>
            <a:r>
              <a:rPr lang="en-US" altLang="zh-CN" sz="1400" dirty="0">
                <a:latin typeface="Tahoma" panose="020B0604030504040204" pitchFamily="34" charset="0"/>
              </a:rPr>
              <a:t>(</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theIndex</a:t>
            </a:r>
            <a:r>
              <a:rPr lang="en-US" altLang="zh-CN" sz="1400" dirty="0">
                <a:latin typeface="Tahoma" panose="020B0604030504040204" pitchFamily="34" charset="0"/>
              </a:rPr>
              <a:t>) </a:t>
            </a:r>
            <a:r>
              <a:rPr lang="en-US" altLang="zh-CN" sz="1400" dirty="0" err="1">
                <a:latin typeface="Tahoma" panose="020B0604030504040204" pitchFamily="34" charset="0"/>
              </a:rPr>
              <a:t>const</a:t>
            </a:r>
            <a:r>
              <a:rPr lang="en-US" altLang="zh-CN" sz="1400" dirty="0">
                <a:latin typeface="Tahoma" panose="020B0604030504040204" pitchFamily="34" charset="0"/>
              </a:rPr>
              <a:t>;</a:t>
            </a:r>
            <a:br>
              <a:rPr lang="en-US" altLang="zh-CN" sz="1400" dirty="0">
                <a:latin typeface="Tahoma" panose="020B0604030504040204" pitchFamily="34" charset="0"/>
              </a:rPr>
            </a:br>
            <a:r>
              <a:rPr lang="en-US" altLang="zh-CN" sz="1400" dirty="0">
                <a:latin typeface="Tahoma" panose="020B0604030504040204" pitchFamily="34" charset="0"/>
              </a:rPr>
              <a:t>  </a:t>
            </a:r>
            <a:r>
              <a:rPr lang="en-US" altLang="zh-CN" sz="1400" dirty="0" err="1">
                <a:latin typeface="Tahoma" panose="020B0604030504040204" pitchFamily="34" charset="0"/>
              </a:rPr>
              <a:t>chainNode</a:t>
            </a:r>
            <a:r>
              <a:rPr lang="en-US" altLang="zh-CN" sz="1400" dirty="0">
                <a:latin typeface="Tahoma" panose="020B0604030504040204" pitchFamily="34" charset="0"/>
              </a:rPr>
              <a:t>&lt;T&gt;* </a:t>
            </a:r>
            <a:r>
              <a:rPr lang="en-US" altLang="zh-CN" sz="1400" dirty="0" err="1">
                <a:latin typeface="Tahoma" panose="020B0604030504040204" pitchFamily="34" charset="0"/>
              </a:rPr>
              <a:t>firstNode</a:t>
            </a:r>
            <a:r>
              <a:rPr lang="en-US" altLang="zh-CN" sz="1400" dirty="0">
                <a:latin typeface="Tahoma" panose="020B0604030504040204" pitchFamily="34" charset="0"/>
              </a:rPr>
              <a:t>;  // pointer to first node in chain</a:t>
            </a:r>
            <a:endParaRPr lang="en-US" altLang="zh-CN" sz="1400" dirty="0">
              <a:latin typeface="Tahoma" panose="020B0604030504040204" pitchFamily="34" charset="0"/>
            </a:endParaRPr>
          </a:p>
          <a:p>
            <a:pPr>
              <a:lnSpc>
                <a:spcPct val="120000"/>
              </a:lnSpc>
              <a:spcBef>
                <a:spcPts val="10"/>
              </a:spcBef>
              <a:spcAft>
                <a:spcPts val="0"/>
              </a:spcAft>
              <a:buClrTx/>
              <a:buNone/>
            </a:pPr>
            <a:r>
              <a:rPr lang="en-US" altLang="zh-CN" sz="1400" dirty="0">
                <a:latin typeface="Tahoma" panose="020B0604030504040204" pitchFamily="34" charset="0"/>
              </a:rPr>
              <a:t>      </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listSize</a:t>
            </a:r>
            <a:r>
              <a:rPr lang="en-US" altLang="zh-CN" sz="1400" dirty="0">
                <a:latin typeface="Tahoma" panose="020B0604030504040204" pitchFamily="34" charset="0"/>
              </a:rPr>
              <a:t>;             // number of elements in list</a:t>
            </a:r>
            <a:endParaRPr lang="en-US" altLang="zh-CN" sz="1400" dirty="0">
              <a:latin typeface="Tahoma" panose="020B0604030504040204" pitchFamily="34" charset="0"/>
            </a:endParaRPr>
          </a:p>
          <a:p>
            <a:pPr>
              <a:lnSpc>
                <a:spcPct val="120000"/>
              </a:lnSpc>
              <a:spcBef>
                <a:spcPts val="10"/>
              </a:spcBef>
              <a:buClrTx/>
              <a:buNone/>
            </a:pPr>
            <a:r>
              <a:rPr lang="en-US" altLang="zh-CN" sz="1400" dirty="0">
                <a:latin typeface="Tahoma" panose="020B0604030504040204" pitchFamily="34" charset="0"/>
              </a:rPr>
              <a:t>};;</a:t>
            </a:r>
            <a:endParaRPr lang="en-US" altLang="zh-CN" sz="1600" dirty="0"/>
          </a:p>
        </p:txBody>
      </p:sp>
      <p:sp>
        <p:nvSpPr>
          <p:cNvPr id="4" name="文本占位符 3"/>
          <p:cNvSpPr>
            <a:spLocks noGrp="1"/>
          </p:cNvSpPr>
          <p:nvPr>
            <p:ph type="body" sz="quarter" idx="3"/>
          </p:nvPr>
        </p:nvSpPr>
        <p:spPr>
          <a:xfrm>
            <a:off x="5661804" y="1489076"/>
            <a:ext cx="4167996" cy="417363"/>
          </a:xfrm>
        </p:spPr>
        <p:txBody>
          <a:bodyPr>
            <a:normAutofit lnSpcReduction="20000"/>
          </a:bodyPr>
          <a:lstStyle/>
          <a:p>
            <a:pPr>
              <a:spcAft>
                <a:spcPts val="0"/>
              </a:spcAft>
            </a:pPr>
            <a:r>
              <a:rPr lang="en-US" altLang="zh-CN" sz="2000" dirty="0">
                <a:solidFill>
                  <a:srgbClr val="0000FF"/>
                </a:solidFill>
                <a:latin typeface="Tahoma" panose="020B0604030504040204" pitchFamily="34" charset="0"/>
              </a:rPr>
              <a:t>class </a:t>
            </a:r>
            <a:r>
              <a:rPr lang="en-US" altLang="zh-CN" sz="2000" dirty="0" err="1">
                <a:solidFill>
                  <a:srgbClr val="0000FF"/>
                </a:solidFill>
                <a:latin typeface="Tahoma" panose="020B0604030504040204" pitchFamily="34" charset="0"/>
              </a:rPr>
              <a:t>ChainNode</a:t>
            </a:r>
            <a:endParaRPr lang="zh-CN" altLang="en-US" sz="2000" dirty="0"/>
          </a:p>
        </p:txBody>
      </p:sp>
      <p:sp>
        <p:nvSpPr>
          <p:cNvPr id="2" name="内容占位符 1"/>
          <p:cNvSpPr>
            <a:spLocks noGrp="1"/>
          </p:cNvSpPr>
          <p:nvPr>
            <p:ph sz="quarter" idx="4"/>
          </p:nvPr>
        </p:nvSpPr>
        <p:spPr>
          <a:xfrm>
            <a:off x="5860212" y="1952386"/>
            <a:ext cx="3943709" cy="3978275"/>
          </a:xfrm>
        </p:spPr>
        <p:txBody>
          <a:bodyPr>
            <a:normAutofit/>
          </a:bodyPr>
          <a:lstStyle/>
          <a:p>
            <a:pPr>
              <a:spcAft>
                <a:spcPts val="0"/>
              </a:spcAft>
              <a:buClrTx/>
              <a:buNone/>
            </a:pPr>
            <a:r>
              <a:rPr lang="en-US" altLang="zh-CN" sz="1400" dirty="0">
                <a:solidFill>
                  <a:srgbClr val="0000FF"/>
                </a:solidFill>
                <a:latin typeface="Tahoma" panose="020B0604030504040204" pitchFamily="34" charset="0"/>
              </a:rPr>
              <a:t>template &lt;class T&gt;</a:t>
            </a:r>
            <a:endParaRPr lang="en-US" altLang="zh-CN" sz="1400" dirty="0">
              <a:solidFill>
                <a:srgbClr val="0000FF"/>
              </a:solidFill>
              <a:latin typeface="Tahoma" panose="020B0604030504040204" pitchFamily="34" charset="0"/>
            </a:endParaRPr>
          </a:p>
          <a:p>
            <a:pPr>
              <a:spcAft>
                <a:spcPts val="0"/>
              </a:spcAft>
              <a:buClrTx/>
              <a:buNone/>
            </a:pPr>
            <a:r>
              <a:rPr lang="en-US" altLang="zh-CN" sz="1400" dirty="0">
                <a:solidFill>
                  <a:srgbClr val="0000FF"/>
                </a:solidFill>
                <a:latin typeface="Tahoma" panose="020B0604030504040204" pitchFamily="34" charset="0"/>
              </a:rPr>
              <a:t>class </a:t>
            </a:r>
            <a:r>
              <a:rPr lang="en-US" altLang="zh-CN" sz="1400" dirty="0" err="1">
                <a:solidFill>
                  <a:srgbClr val="0000FF"/>
                </a:solidFill>
                <a:latin typeface="Tahoma" panose="020B0604030504040204" pitchFamily="34" charset="0"/>
              </a:rPr>
              <a:t>ChainNode</a:t>
            </a:r>
            <a:r>
              <a:rPr lang="en-US" altLang="zh-CN" sz="1400" dirty="0">
                <a:solidFill>
                  <a:srgbClr val="0000FF"/>
                </a:solidFill>
                <a:latin typeface="Tahoma" panose="020B0604030504040204" pitchFamily="34" charset="0"/>
              </a:rPr>
              <a:t> {</a:t>
            </a:r>
            <a:endParaRPr lang="en-US" altLang="zh-CN" sz="1400" dirty="0">
              <a:solidFill>
                <a:srgbClr val="0000FF"/>
              </a:solidFill>
              <a:latin typeface="Tahoma" panose="020B0604030504040204" pitchFamily="34" charset="0"/>
            </a:endParaRPr>
          </a:p>
          <a:p>
            <a:pPr>
              <a:spcAft>
                <a:spcPts val="0"/>
              </a:spcAft>
              <a:buClrTx/>
              <a:buNone/>
            </a:pPr>
            <a:r>
              <a:rPr lang="en-US" altLang="zh-CN" sz="1400" dirty="0">
                <a:solidFill>
                  <a:srgbClr val="0000FF"/>
                </a:solidFill>
                <a:latin typeface="Tahoma" panose="020B0604030504040204" pitchFamily="34" charset="0"/>
              </a:rPr>
              <a:t>   friend Chain&lt;T&gt;;</a:t>
            </a:r>
            <a:endParaRPr lang="en-US" altLang="zh-CN" sz="1400" dirty="0">
              <a:solidFill>
                <a:srgbClr val="0000FF"/>
              </a:solidFill>
              <a:latin typeface="Tahoma" panose="020B0604030504040204" pitchFamily="34" charset="0"/>
            </a:endParaRPr>
          </a:p>
          <a:p>
            <a:pPr>
              <a:spcAft>
                <a:spcPts val="0"/>
              </a:spcAft>
              <a:buClrTx/>
              <a:buNone/>
            </a:pPr>
            <a:r>
              <a:rPr lang="en-US" altLang="zh-CN" sz="1400" dirty="0">
                <a:solidFill>
                  <a:srgbClr val="0000FF"/>
                </a:solidFill>
                <a:latin typeface="Tahoma" panose="020B0604030504040204" pitchFamily="34" charset="0"/>
              </a:rPr>
              <a:t>   friend </a:t>
            </a:r>
            <a:r>
              <a:rPr lang="en-US" altLang="zh-CN" sz="1400" dirty="0" err="1">
                <a:solidFill>
                  <a:srgbClr val="0000FF"/>
                </a:solidFill>
                <a:latin typeface="Tahoma" panose="020B0604030504040204" pitchFamily="34" charset="0"/>
              </a:rPr>
              <a:t>ChainIterator</a:t>
            </a:r>
            <a:r>
              <a:rPr lang="en-US" altLang="zh-CN" sz="1400" dirty="0">
                <a:solidFill>
                  <a:srgbClr val="0000FF"/>
                </a:solidFill>
                <a:latin typeface="Tahoma" panose="020B0604030504040204" pitchFamily="34" charset="0"/>
              </a:rPr>
              <a:t>&lt;T&gt;;</a:t>
            </a:r>
            <a:endParaRPr lang="en-US" altLang="zh-CN" sz="1400" dirty="0">
              <a:solidFill>
                <a:srgbClr val="0000FF"/>
              </a:solidFill>
              <a:latin typeface="Tahoma" panose="020B0604030504040204" pitchFamily="34" charset="0"/>
            </a:endParaRPr>
          </a:p>
          <a:p>
            <a:pPr>
              <a:spcAft>
                <a:spcPts val="0"/>
              </a:spcAft>
              <a:buClrTx/>
              <a:buNone/>
            </a:pPr>
            <a:r>
              <a:rPr lang="en-US" altLang="zh-CN" sz="1400" dirty="0">
                <a:solidFill>
                  <a:srgbClr val="0000FF"/>
                </a:solidFill>
                <a:latin typeface="Tahoma" panose="020B0604030504040204" pitchFamily="34" charset="0"/>
              </a:rPr>
              <a:t>private:</a:t>
            </a:r>
            <a:endParaRPr lang="en-US" altLang="zh-CN" sz="1400" dirty="0">
              <a:solidFill>
                <a:srgbClr val="0000FF"/>
              </a:solidFill>
              <a:latin typeface="Tahoma" panose="020B0604030504040204" pitchFamily="34" charset="0"/>
            </a:endParaRPr>
          </a:p>
          <a:p>
            <a:pPr>
              <a:spcAft>
                <a:spcPts val="0"/>
              </a:spcAft>
              <a:buClrTx/>
              <a:buNone/>
            </a:pPr>
            <a:r>
              <a:rPr lang="en-US" altLang="zh-CN" sz="1400" dirty="0">
                <a:solidFill>
                  <a:srgbClr val="0000FF"/>
                </a:solidFill>
                <a:latin typeface="Tahoma" panose="020B0604030504040204" pitchFamily="34" charset="0"/>
              </a:rPr>
              <a:t>      T data;   </a:t>
            </a:r>
            <a:r>
              <a:rPr lang="en-US" altLang="zh-CN" sz="1400" dirty="0">
                <a:solidFill>
                  <a:srgbClr val="00B050"/>
                </a:solidFill>
                <a:latin typeface="Tahoma" panose="020B0604030504040204" pitchFamily="34" charset="0"/>
              </a:rPr>
              <a:t>//</a:t>
            </a:r>
            <a:r>
              <a:rPr lang="zh-CN" altLang="en-US" sz="1400" dirty="0">
                <a:solidFill>
                  <a:srgbClr val="00B050"/>
                </a:solidFill>
                <a:latin typeface="Tahoma" panose="020B0604030504040204" pitchFamily="34" charset="0"/>
              </a:rPr>
              <a:t>数据域</a:t>
            </a:r>
            <a:endParaRPr lang="en-US" altLang="zh-CN" sz="1400" dirty="0">
              <a:solidFill>
                <a:srgbClr val="00B050"/>
              </a:solidFill>
              <a:latin typeface="Tahoma" panose="020B0604030504040204" pitchFamily="34" charset="0"/>
            </a:endParaRPr>
          </a:p>
          <a:p>
            <a:pPr>
              <a:spcAft>
                <a:spcPts val="0"/>
              </a:spcAft>
              <a:buClrTx/>
              <a:buNone/>
            </a:pPr>
            <a:r>
              <a:rPr lang="en-US" altLang="zh-CN" sz="1400" dirty="0">
                <a:solidFill>
                  <a:srgbClr val="0000FF"/>
                </a:solidFill>
                <a:latin typeface="Tahoma" panose="020B0604030504040204" pitchFamily="34" charset="0"/>
              </a:rPr>
              <a:t>      </a:t>
            </a:r>
            <a:r>
              <a:rPr lang="en-US" altLang="zh-CN" sz="1400" dirty="0" err="1">
                <a:solidFill>
                  <a:srgbClr val="0000FF"/>
                </a:solidFill>
                <a:latin typeface="Tahoma" panose="020B0604030504040204" pitchFamily="34" charset="0"/>
              </a:rPr>
              <a:t>ChainNode</a:t>
            </a:r>
            <a:r>
              <a:rPr lang="en-US" altLang="zh-CN" sz="1400" dirty="0">
                <a:solidFill>
                  <a:srgbClr val="0000FF"/>
                </a:solidFill>
                <a:latin typeface="Tahoma" panose="020B0604030504040204" pitchFamily="34" charset="0"/>
              </a:rPr>
              <a:t>&lt;T&gt; *link;   </a:t>
            </a:r>
            <a:r>
              <a:rPr lang="en-US" altLang="zh-CN" sz="1400" dirty="0">
                <a:solidFill>
                  <a:srgbClr val="00B050"/>
                </a:solidFill>
                <a:latin typeface="Tahoma" panose="020B0604030504040204" pitchFamily="34" charset="0"/>
              </a:rPr>
              <a:t>//</a:t>
            </a:r>
            <a:r>
              <a:rPr lang="zh-CN" altLang="en-US" sz="1400" dirty="0">
                <a:solidFill>
                  <a:srgbClr val="00B050"/>
                </a:solidFill>
                <a:latin typeface="Tahoma" panose="020B0604030504040204" pitchFamily="34" charset="0"/>
              </a:rPr>
              <a:t>链接域</a:t>
            </a:r>
            <a:endParaRPr lang="en-US" altLang="zh-CN" sz="1400" dirty="0">
              <a:solidFill>
                <a:srgbClr val="00B050"/>
              </a:solidFill>
              <a:latin typeface="Tahoma" panose="020B0604030504040204" pitchFamily="34" charset="0"/>
            </a:endParaRPr>
          </a:p>
          <a:p>
            <a:pPr>
              <a:buClrTx/>
              <a:buNone/>
            </a:pPr>
            <a:r>
              <a:rPr lang="en-US" altLang="zh-CN" sz="1400" dirty="0">
                <a:solidFill>
                  <a:srgbClr val="0000FF"/>
                </a:solidFill>
                <a:latin typeface="Tahoma" panose="020B0604030504040204" pitchFamily="34" charset="0"/>
              </a:rPr>
              <a:t>}</a:t>
            </a:r>
            <a:endParaRPr lang="en-US" altLang="zh-CN" sz="1400" dirty="0"/>
          </a:p>
          <a:p>
            <a:endParaRPr lang="zh-CN" altLang="en-US" sz="1400" dirty="0"/>
          </a:p>
        </p:txBody>
      </p:sp>
      <p:sp>
        <p:nvSpPr>
          <p:cNvPr id="5632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32F20221-F828-43C2-A9B3-2A3BA0C38113}" type="slidenum">
              <a:rPr lang="en-US" altLang="en-US" smtClean="0">
                <a:solidFill>
                  <a:srgbClr val="4B4B4B"/>
                </a:solidFill>
              </a:rPr>
            </a:fld>
            <a:endParaRPr lang="en-US" altLang="en-US" smtClean="0">
              <a:solidFill>
                <a:srgbClr val="4B4B4B"/>
              </a:solidFill>
            </a:endParaRPr>
          </a:p>
        </p:txBody>
      </p:sp>
      <p:sp>
        <p:nvSpPr>
          <p:cNvPr id="9" name="文本框 5"/>
          <p:cNvSpPr txBox="1"/>
          <p:nvPr/>
        </p:nvSpPr>
        <p:spPr>
          <a:xfrm>
            <a:off x="4868518" y="5205393"/>
            <a:ext cx="4043680" cy="583565"/>
          </a:xfrm>
          <a:prstGeom prst="rect">
            <a:avLst/>
          </a:prstGeom>
          <a:noFill/>
          <a:ln>
            <a:solidFill>
              <a:schemeClr val="bg2"/>
            </a:solidFill>
          </a:ln>
        </p:spPr>
        <p:txBody>
          <a:bodyPr wrap="none" rtlCol="0" anchor="ctr" anchorCtr="1">
            <a:spAutoFit/>
          </a:bodyPr>
          <a:lstStyle/>
          <a:p>
            <a:pPr>
              <a:spcAft>
                <a:spcPts val="0"/>
              </a:spcAft>
            </a:pPr>
            <a:r>
              <a:rPr lang="zh-CN" altLang="en-US" sz="1600" dirty="0">
                <a:solidFill>
                  <a:srgbClr val="FF0000"/>
                </a:solidFill>
                <a:latin typeface="Microsoft YaHei UI" panose="020B0503020204020204" pitchFamily="34" charset="-122"/>
                <a:ea typeface="Microsoft YaHei UI" panose="020B0503020204020204" pitchFamily="34" charset="-122"/>
              </a:rPr>
              <a:t>备注</a:t>
            </a:r>
            <a:r>
              <a:rPr lang="zh-CN" altLang="en-US" sz="1600" dirty="0">
                <a:latin typeface="Microsoft YaHei UI" panose="020B0503020204020204" pitchFamily="34" charset="-122"/>
                <a:ea typeface="Microsoft YaHei UI" panose="020B0503020204020204" pitchFamily="34" charset="-122"/>
              </a:rPr>
              <a:t>：示例引自</a:t>
            </a:r>
            <a:r>
              <a:rPr lang="en-US" altLang="zh-CN" sz="1600" dirty="0">
                <a:latin typeface="Microsoft YaHei UI" panose="020B0503020204020204" pitchFamily="34" charset="-122"/>
                <a:ea typeface="Microsoft YaHei UI" panose="020B0503020204020204" pitchFamily="34" charset="-122"/>
              </a:rPr>
              <a:t>《</a:t>
            </a:r>
            <a:r>
              <a:rPr lang="zh-CN" altLang="en-US" sz="1600" dirty="0">
                <a:latin typeface="Microsoft YaHei UI" panose="020B0503020204020204" pitchFamily="34" charset="-122"/>
                <a:ea typeface="Microsoft YaHei UI" panose="020B0503020204020204" pitchFamily="34" charset="-122"/>
              </a:rPr>
              <a:t>数据结构、算法与应用</a:t>
            </a:r>
            <a:r>
              <a:rPr lang="en-US" altLang="zh-CN" sz="1600" dirty="0" smtClean="0">
                <a:latin typeface="Microsoft YaHei UI" panose="020B0503020204020204" pitchFamily="34" charset="-122"/>
                <a:ea typeface="Microsoft YaHei UI" panose="020B0503020204020204" pitchFamily="34" charset="-122"/>
              </a:rPr>
              <a:t>》</a:t>
            </a:r>
            <a:br>
              <a:rPr lang="en-US" altLang="zh-CN" sz="1600" dirty="0" smtClean="0">
                <a:latin typeface="Microsoft YaHei UI" panose="020B0503020204020204" pitchFamily="34" charset="-122"/>
                <a:ea typeface="Microsoft YaHei UI" panose="020B0503020204020204" pitchFamily="34" charset="-122"/>
              </a:rPr>
            </a:br>
            <a:r>
              <a:rPr lang="zh-CN" altLang="en-US" sz="1600" dirty="0" smtClean="0">
                <a:latin typeface="Microsoft YaHei UI" panose="020B0503020204020204" pitchFamily="34" charset="-122"/>
                <a:ea typeface="Microsoft YaHei UI" panose="020B0503020204020204" pitchFamily="34" charset="-122"/>
              </a:rPr>
              <a:t>第</a:t>
            </a:r>
            <a:r>
              <a:rPr lang="en-US" altLang="zh-CN" sz="1600" dirty="0">
                <a:latin typeface="Microsoft YaHei UI" panose="020B0503020204020204" pitchFamily="34" charset="-122"/>
                <a:ea typeface="Microsoft YaHei UI" panose="020B0503020204020204" pitchFamily="34" charset="-122"/>
              </a:rPr>
              <a:t>6</a:t>
            </a:r>
            <a:r>
              <a:rPr lang="zh-CN" altLang="en-US" sz="1600" dirty="0">
                <a:latin typeface="Microsoft YaHei UI" panose="020B0503020204020204" pitchFamily="34" charset="-122"/>
                <a:ea typeface="Microsoft YaHei UI" panose="020B0503020204020204" pitchFamily="34" charset="-122"/>
              </a:rPr>
              <a:t>章</a:t>
            </a:r>
            <a:endParaRPr lang="zh-CN" altLang="en-US" sz="1600" dirty="0">
              <a:latin typeface="Microsoft YaHei UI" panose="020B0503020204020204" pitchFamily="34" charset="-122"/>
              <a:ea typeface="Microsoft YaHei UI"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spcAft>
                <a:spcPts val="0"/>
              </a:spcAft>
            </a:pPr>
            <a:r>
              <a:rPr lang="en-US" altLang="zh-CN" dirty="0" smtClean="0"/>
              <a:t>chain</a:t>
            </a:r>
            <a:r>
              <a:rPr lang="zh-CN" altLang="en-US" dirty="0" smtClean="0"/>
              <a:t>实现算法分析</a:t>
            </a:r>
            <a:r>
              <a:rPr lang="en-US" altLang="zh-CN" dirty="0" smtClean="0"/>
              <a:t>(1)</a:t>
            </a:r>
            <a:endParaRPr lang="zh-CN" altLang="en-US" dirty="0"/>
          </a:p>
        </p:txBody>
      </p:sp>
      <p:sp>
        <p:nvSpPr>
          <p:cNvPr id="8" name="内容占位符 7"/>
          <p:cNvSpPr>
            <a:spLocks noGrp="1"/>
          </p:cNvSpPr>
          <p:nvPr>
            <p:ph sz="half" idx="1"/>
          </p:nvPr>
        </p:nvSpPr>
        <p:spPr>
          <a:xfrm>
            <a:off x="550195" y="1829192"/>
            <a:ext cx="7847569" cy="4351338"/>
          </a:xfrm>
        </p:spPr>
        <p:txBody>
          <a:bodyPr>
            <a:normAutofit/>
          </a:bodyPr>
          <a:lstStyle/>
          <a:p>
            <a:pPr>
              <a:spcAft>
                <a:spcPts val="0"/>
              </a:spcAft>
            </a:pPr>
            <a:r>
              <a:rPr lang="en-US" altLang="zh-CN" dirty="0" smtClean="0"/>
              <a:t>empty()</a:t>
            </a:r>
            <a:endParaRPr lang="en-US" altLang="zh-CN" dirty="0" smtClean="0"/>
          </a:p>
          <a:p>
            <a:pPr>
              <a:spcAft>
                <a:spcPts val="0"/>
              </a:spcAft>
            </a:pPr>
            <a:r>
              <a:rPr lang="en-US" altLang="zh-CN" dirty="0"/>
              <a:t>size</a:t>
            </a:r>
            <a:r>
              <a:rPr lang="en-US" altLang="zh-CN" dirty="0" smtClean="0"/>
              <a:t>()</a:t>
            </a:r>
            <a:endParaRPr lang="en-US" altLang="zh-CN" dirty="0" smtClean="0"/>
          </a:p>
          <a:p>
            <a:endParaRPr lang="en-US" altLang="zh-CN" dirty="0"/>
          </a:p>
          <a:p>
            <a:pPr marL="0" indent="0">
              <a:buNone/>
            </a:pPr>
            <a:r>
              <a:rPr lang="en-US" altLang="zh-CN" sz="2000" dirty="0"/>
              <a:t>size</a:t>
            </a:r>
            <a:r>
              <a:rPr lang="zh-CN" altLang="en-US" sz="2000" dirty="0"/>
              <a:t>可以通过常量的时间维护一个变量来获取时间复杂度为</a:t>
            </a:r>
            <a:r>
              <a:rPr lang="en-US" altLang="zh-CN" sz="2000" dirty="0">
                <a:solidFill>
                  <a:srgbClr val="FF0000"/>
                </a:solidFill>
                <a:cs typeface="Times New Roman" panose="02020603050405020304" pitchFamily="18" charset="0"/>
              </a:rPr>
              <a:t>Θ</a:t>
            </a:r>
            <a:r>
              <a:rPr lang="en-US" altLang="zh-CN" sz="2000" dirty="0">
                <a:solidFill>
                  <a:srgbClr val="FF0000"/>
                </a:solidFill>
              </a:rPr>
              <a:t>(1)</a:t>
            </a:r>
            <a:endParaRPr lang="zh-CN" altLang="en-US" sz="2000" dirty="0">
              <a:solidFill>
                <a:srgbClr val="FF0000"/>
              </a:solidFill>
            </a:endParaRPr>
          </a:p>
          <a:p>
            <a:pPr marL="0" indent="0">
              <a:buNone/>
            </a:pPr>
            <a:endParaRPr lang="en-US" altLang="zh-CN" sz="2000" dirty="0"/>
          </a:p>
          <a:p>
            <a:pPr>
              <a:buClrTx/>
              <a:buNone/>
            </a:pPr>
            <a:endParaRPr lang="zh-CN" altLang="en-US" sz="1600" dirty="0"/>
          </a:p>
        </p:txBody>
      </p:sp>
      <p:sp>
        <p:nvSpPr>
          <p:cNvPr id="9" name="内容占位符 8"/>
          <p:cNvSpPr>
            <a:spLocks noGrp="1"/>
          </p:cNvSpPr>
          <p:nvPr>
            <p:ph sz="half" idx="2"/>
          </p:nvPr>
        </p:nvSpPr>
        <p:spPr>
          <a:xfrm>
            <a:off x="4095831" y="1808563"/>
            <a:ext cx="4754880" cy="4351338"/>
          </a:xfrm>
        </p:spPr>
        <p:txBody>
          <a:bodyPr>
            <a:normAutofit/>
          </a:bodyPr>
          <a:lstStyle/>
          <a:p>
            <a:pPr>
              <a:spcAft>
                <a:spcPts val="0"/>
              </a:spcAft>
            </a:pPr>
            <a:r>
              <a:rPr lang="zh-CN" altLang="en-US" dirty="0"/>
              <a:t>时间复杂度</a:t>
            </a:r>
            <a:r>
              <a:rPr lang="en-US" altLang="zh-CN" dirty="0" smtClean="0">
                <a:solidFill>
                  <a:srgbClr val="FF0000"/>
                </a:solidFill>
                <a:cs typeface="Times New Roman" panose="02020603050405020304" pitchFamily="18" charset="0"/>
              </a:rPr>
              <a:t>Θ</a:t>
            </a:r>
            <a:r>
              <a:rPr lang="en-US" altLang="zh-CN" dirty="0" smtClean="0">
                <a:solidFill>
                  <a:srgbClr val="FF0000"/>
                </a:solidFill>
              </a:rPr>
              <a:t>(1)</a:t>
            </a:r>
            <a:endParaRPr lang="en-US" altLang="zh-CN" dirty="0" smtClean="0">
              <a:solidFill>
                <a:srgbClr val="FF0000"/>
              </a:solidFill>
            </a:endParaRPr>
          </a:p>
          <a:p>
            <a:r>
              <a:rPr lang="zh-CN" altLang="en-US" dirty="0"/>
              <a:t>时间复杂度</a:t>
            </a:r>
            <a:r>
              <a:rPr lang="en-US" altLang="zh-CN" dirty="0">
                <a:solidFill>
                  <a:srgbClr val="FF0000"/>
                </a:solidFill>
                <a:cs typeface="Times New Roman" panose="02020603050405020304" pitchFamily="18" charset="0"/>
              </a:rPr>
              <a:t>Θ</a:t>
            </a:r>
            <a:r>
              <a:rPr lang="en-US" altLang="zh-CN" dirty="0">
                <a:solidFill>
                  <a:srgbClr val="FF0000"/>
                </a:solidFill>
              </a:rPr>
              <a:t>(1)</a:t>
            </a:r>
            <a:endParaRPr lang="zh-CN" altLang="en-US" dirty="0">
              <a:solidFill>
                <a:srgbClr val="FF0000"/>
              </a:solidFill>
            </a:endParaRPr>
          </a:p>
          <a:p>
            <a:endParaRPr lang="zh-CN" altLang="en-US" dirty="0">
              <a:solidFill>
                <a:srgbClr val="FF0000"/>
              </a:solidFill>
            </a:endParaRPr>
          </a:p>
          <a:p>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spcAft>
                <a:spcPts val="0"/>
              </a:spcAft>
            </a:pPr>
            <a:r>
              <a:rPr lang="en-US" altLang="zh-CN" dirty="0" smtClean="0"/>
              <a:t>chain</a:t>
            </a:r>
            <a:r>
              <a:rPr lang="zh-CN" altLang="en-US" dirty="0" smtClean="0"/>
              <a:t>实现算法分析</a:t>
            </a:r>
            <a:r>
              <a:rPr lang="en-US" altLang="zh-CN" dirty="0" smtClean="0"/>
              <a:t>(2)</a:t>
            </a:r>
            <a:endParaRPr lang="zh-CN" altLang="en-US" dirty="0"/>
          </a:p>
        </p:txBody>
      </p:sp>
      <p:sp>
        <p:nvSpPr>
          <p:cNvPr id="8" name="内容占位符 7"/>
          <p:cNvSpPr>
            <a:spLocks noGrp="1"/>
          </p:cNvSpPr>
          <p:nvPr>
            <p:ph idx="1"/>
          </p:nvPr>
        </p:nvSpPr>
        <p:spPr>
          <a:xfrm>
            <a:off x="628650" y="1597572"/>
            <a:ext cx="7886700" cy="4579391"/>
          </a:xfrm>
        </p:spPr>
        <p:txBody>
          <a:bodyPr>
            <a:normAutofit lnSpcReduction="20000"/>
          </a:bodyPr>
          <a:lstStyle/>
          <a:p>
            <a:pPr>
              <a:spcAft>
                <a:spcPts val="0"/>
              </a:spcAft>
            </a:pPr>
            <a:r>
              <a:rPr lang="zh-CN" altLang="en-US" dirty="0"/>
              <a:t>析构</a:t>
            </a:r>
            <a:r>
              <a:rPr lang="zh-CN" altLang="en-US" dirty="0" smtClean="0"/>
              <a:t>函数：删除链表中所有</a:t>
            </a:r>
            <a:r>
              <a:rPr lang="zh-CN" altLang="en-US" dirty="0" smtClean="0">
                <a:solidFill>
                  <a:srgbClr val="FF0000"/>
                </a:solidFill>
              </a:rPr>
              <a:t>节点</a:t>
            </a:r>
            <a:endParaRPr lang="en-US" altLang="zh-CN" dirty="0" smtClean="0">
              <a:solidFill>
                <a:srgbClr val="FF0000"/>
              </a:solidFill>
            </a:endParaRPr>
          </a:p>
          <a:p>
            <a:pPr>
              <a:spcBef>
                <a:spcPts val="750"/>
              </a:spcBef>
              <a:spcAft>
                <a:spcPts val="0"/>
              </a:spcAft>
              <a:buClrTx/>
              <a:buNone/>
            </a:pPr>
            <a:r>
              <a:rPr lang="en-US" altLang="zh-CN" sz="2000" dirty="0">
                <a:solidFill>
                  <a:srgbClr val="0000FF"/>
                </a:solidFill>
                <a:latin typeface="Tahoma" panose="020B0604030504040204" pitchFamily="34" charset="0"/>
              </a:rPr>
              <a:t>template&lt;class T&gt;</a:t>
            </a:r>
            <a:endParaRPr lang="en-US" altLang="zh-CN" sz="2000" dirty="0">
              <a:solidFill>
                <a:srgbClr val="0000FF"/>
              </a:solidFill>
              <a:latin typeface="Tahoma" panose="020B0604030504040204" pitchFamily="34" charset="0"/>
            </a:endParaRPr>
          </a:p>
          <a:p>
            <a:pPr>
              <a:spcBef>
                <a:spcPts val="750"/>
              </a:spcBef>
              <a:spcAft>
                <a:spcPts val="0"/>
              </a:spcAft>
              <a:buClrTx/>
              <a:buNone/>
            </a:pPr>
            <a:r>
              <a:rPr lang="en-US" altLang="zh-CN" sz="2000" dirty="0">
                <a:solidFill>
                  <a:srgbClr val="0000FF"/>
                </a:solidFill>
                <a:latin typeface="Tahoma" panose="020B0604030504040204" pitchFamily="34" charset="0"/>
              </a:rPr>
              <a:t>Chain&lt;T&gt;::~Chain()</a:t>
            </a:r>
            <a:endParaRPr lang="en-US" altLang="zh-CN" sz="2000" dirty="0">
              <a:solidFill>
                <a:srgbClr val="0000FF"/>
              </a:solidFill>
              <a:latin typeface="Tahoma" panose="020B0604030504040204" pitchFamily="34" charset="0"/>
            </a:endParaRPr>
          </a:p>
          <a:p>
            <a:pPr>
              <a:spcBef>
                <a:spcPts val="750"/>
              </a:spcBef>
              <a:spcAft>
                <a:spcPts val="0"/>
              </a:spcAft>
              <a:buClrTx/>
              <a:buNone/>
            </a:pPr>
            <a:r>
              <a:rPr lang="en-US" altLang="zh-CN" sz="2000" dirty="0">
                <a:solidFill>
                  <a:srgbClr val="0000FF"/>
                </a:solidFill>
                <a:latin typeface="Tahoma" panose="020B0604030504040204" pitchFamily="34" charset="0"/>
              </a:rPr>
              <a:t>{</a:t>
            </a:r>
            <a:endParaRPr lang="en-US" altLang="zh-CN" sz="2000" dirty="0">
              <a:solidFill>
                <a:srgbClr val="008000"/>
              </a:solidFill>
              <a:latin typeface="Tahoma" panose="020B0604030504040204" pitchFamily="34" charset="0"/>
            </a:endParaRPr>
          </a:p>
          <a:p>
            <a:pPr>
              <a:spcBef>
                <a:spcPts val="750"/>
              </a:spcBef>
              <a:spcAft>
                <a:spcPts val="0"/>
              </a:spcAft>
              <a:buClrTx/>
              <a:buNone/>
            </a:pPr>
            <a:r>
              <a:rPr lang="en-US" altLang="zh-CN" sz="2000" dirty="0">
                <a:solidFill>
                  <a:srgbClr val="008000"/>
                </a:solidFill>
                <a:latin typeface="Tahoma" panose="020B0604030504040204" pitchFamily="34" charset="0"/>
              </a:rPr>
              <a:t>   </a:t>
            </a:r>
            <a:r>
              <a:rPr lang="en-US" altLang="zh-CN" sz="2000" dirty="0" err="1">
                <a:solidFill>
                  <a:srgbClr val="0000FF"/>
                </a:solidFill>
                <a:latin typeface="Tahoma" panose="020B0604030504040204" pitchFamily="34" charset="0"/>
              </a:rPr>
              <a:t>ChainNode</a:t>
            </a:r>
            <a:r>
              <a:rPr lang="en-US" altLang="zh-CN" sz="2000" dirty="0">
                <a:solidFill>
                  <a:srgbClr val="0000FF"/>
                </a:solidFill>
                <a:latin typeface="Tahoma" panose="020B0604030504040204" pitchFamily="34" charset="0"/>
              </a:rPr>
              <a:t>&lt;T&gt; *next;</a:t>
            </a:r>
            <a:r>
              <a:rPr lang="en-US" altLang="zh-CN" sz="2000" dirty="0">
                <a:solidFill>
                  <a:srgbClr val="008000"/>
                </a:solidFill>
                <a:latin typeface="Tahoma" panose="020B0604030504040204" pitchFamily="34" charset="0"/>
              </a:rPr>
              <a:t>  // </a:t>
            </a:r>
            <a:r>
              <a:rPr lang="zh-CN" altLang="en-US" sz="2000" dirty="0">
                <a:solidFill>
                  <a:srgbClr val="008000"/>
                </a:solidFill>
                <a:latin typeface="Tahoma" panose="020B0604030504040204" pitchFamily="34" charset="0"/>
              </a:rPr>
              <a:t>临时变量，用于控制指针</a:t>
            </a:r>
            <a:endParaRPr lang="en-US" altLang="zh-CN" sz="2000" dirty="0">
              <a:solidFill>
                <a:srgbClr val="008000"/>
              </a:solidFill>
              <a:latin typeface="Tahoma" panose="020B0604030504040204" pitchFamily="34" charset="0"/>
            </a:endParaRPr>
          </a:p>
          <a:p>
            <a:pPr>
              <a:spcBef>
                <a:spcPts val="750"/>
              </a:spcBef>
              <a:spcAft>
                <a:spcPts val="0"/>
              </a:spcAft>
              <a:buClrTx/>
              <a:buNone/>
            </a:pPr>
            <a:r>
              <a:rPr lang="en-US" altLang="zh-CN" sz="2000" dirty="0">
                <a:solidFill>
                  <a:srgbClr val="008000"/>
                </a:solidFill>
                <a:latin typeface="Tahoma" panose="020B0604030504040204" pitchFamily="34" charset="0"/>
              </a:rPr>
              <a:t>   </a:t>
            </a:r>
            <a:r>
              <a:rPr lang="en-US" altLang="zh-CN" sz="2000" dirty="0">
                <a:solidFill>
                  <a:srgbClr val="0000FF"/>
                </a:solidFill>
                <a:latin typeface="Tahoma" panose="020B0604030504040204" pitchFamily="34" charset="0"/>
              </a:rPr>
              <a:t>while (first) {   </a:t>
            </a:r>
            <a:r>
              <a:rPr lang="en-US" altLang="zh-CN" sz="2000" dirty="0">
                <a:solidFill>
                  <a:srgbClr val="009900"/>
                </a:solidFill>
                <a:latin typeface="Tahoma" panose="020B0604030504040204" pitchFamily="34" charset="0"/>
              </a:rPr>
              <a:t>//</a:t>
            </a:r>
            <a:r>
              <a:rPr lang="zh-CN" altLang="en-US" sz="2000" dirty="0">
                <a:solidFill>
                  <a:srgbClr val="009900"/>
                </a:solidFill>
                <a:latin typeface="Tahoma" panose="020B0604030504040204" pitchFamily="34" charset="0"/>
              </a:rPr>
              <a:t>当下一个节点存在</a:t>
            </a:r>
            <a:endParaRPr lang="en-US" altLang="zh-CN" sz="2000" dirty="0">
              <a:solidFill>
                <a:srgbClr val="009900"/>
              </a:solidFill>
              <a:latin typeface="Tahoma" panose="020B0604030504040204" pitchFamily="34" charset="0"/>
            </a:endParaRPr>
          </a:p>
          <a:p>
            <a:pPr>
              <a:spcBef>
                <a:spcPts val="750"/>
              </a:spcBef>
              <a:spcAft>
                <a:spcPts val="0"/>
              </a:spcAft>
              <a:buClrTx/>
              <a:buNone/>
            </a:pPr>
            <a:r>
              <a:rPr lang="en-US" altLang="zh-CN" sz="2000" dirty="0">
                <a:solidFill>
                  <a:srgbClr val="0000FF"/>
                </a:solidFill>
                <a:latin typeface="Tahoma" panose="020B0604030504040204" pitchFamily="34" charset="0"/>
              </a:rPr>
              <a:t>      next = first-&gt;link;</a:t>
            </a:r>
            <a:endParaRPr lang="en-US" altLang="zh-CN" sz="2000" dirty="0">
              <a:solidFill>
                <a:srgbClr val="0000FF"/>
              </a:solidFill>
              <a:latin typeface="Tahoma" panose="020B0604030504040204" pitchFamily="34" charset="0"/>
            </a:endParaRPr>
          </a:p>
          <a:p>
            <a:pPr>
              <a:spcBef>
                <a:spcPts val="750"/>
              </a:spcBef>
              <a:spcAft>
                <a:spcPts val="0"/>
              </a:spcAft>
              <a:buClrTx/>
              <a:buNone/>
            </a:pPr>
            <a:r>
              <a:rPr lang="en-US" altLang="zh-CN" sz="2000" dirty="0">
                <a:solidFill>
                  <a:srgbClr val="0000FF"/>
                </a:solidFill>
                <a:latin typeface="Tahoma" panose="020B0604030504040204" pitchFamily="34" charset="0"/>
              </a:rPr>
              <a:t>      delete first;</a:t>
            </a:r>
            <a:endParaRPr lang="en-US" altLang="zh-CN" sz="2000" dirty="0">
              <a:solidFill>
                <a:srgbClr val="0000FF"/>
              </a:solidFill>
              <a:latin typeface="Tahoma" panose="020B0604030504040204" pitchFamily="34" charset="0"/>
            </a:endParaRPr>
          </a:p>
          <a:p>
            <a:pPr>
              <a:spcBef>
                <a:spcPts val="750"/>
              </a:spcBef>
              <a:spcAft>
                <a:spcPts val="0"/>
              </a:spcAft>
              <a:buClrTx/>
              <a:buNone/>
            </a:pPr>
            <a:r>
              <a:rPr lang="en-US" altLang="zh-CN" sz="2000" dirty="0">
                <a:solidFill>
                  <a:srgbClr val="0000FF"/>
                </a:solidFill>
                <a:latin typeface="Tahoma" panose="020B0604030504040204" pitchFamily="34" charset="0"/>
              </a:rPr>
              <a:t>      first = next;</a:t>
            </a:r>
            <a:endParaRPr lang="en-US" altLang="zh-CN" sz="2000" dirty="0">
              <a:solidFill>
                <a:srgbClr val="0000FF"/>
              </a:solidFill>
              <a:latin typeface="Tahoma" panose="020B0604030504040204" pitchFamily="34" charset="0"/>
            </a:endParaRPr>
          </a:p>
          <a:p>
            <a:pPr>
              <a:spcBef>
                <a:spcPts val="750"/>
              </a:spcBef>
              <a:spcAft>
                <a:spcPts val="0"/>
              </a:spcAft>
              <a:buClrTx/>
              <a:buNone/>
            </a:pPr>
            <a:r>
              <a:rPr lang="en-US" altLang="zh-CN" sz="2000" dirty="0">
                <a:solidFill>
                  <a:srgbClr val="0000FF"/>
                </a:solidFill>
                <a:latin typeface="Tahoma" panose="020B0604030504040204" pitchFamily="34" charset="0"/>
              </a:rPr>
              <a:t>   }</a:t>
            </a:r>
            <a:endParaRPr lang="en-US" altLang="zh-CN" sz="2000" dirty="0">
              <a:solidFill>
                <a:srgbClr val="0000FF"/>
              </a:solidFill>
              <a:latin typeface="Tahoma" panose="020B0604030504040204" pitchFamily="34" charset="0"/>
            </a:endParaRPr>
          </a:p>
          <a:p>
            <a:pPr>
              <a:spcBef>
                <a:spcPts val="750"/>
              </a:spcBef>
              <a:buClrTx/>
              <a:buNone/>
            </a:pPr>
            <a:r>
              <a:rPr lang="en-US" altLang="zh-CN" sz="2000" dirty="0">
                <a:solidFill>
                  <a:srgbClr val="0000FF"/>
                </a:solidFill>
                <a:latin typeface="Tahoma" panose="020B0604030504040204" pitchFamily="34" charset="0"/>
              </a:rPr>
              <a:t>}</a:t>
            </a:r>
            <a:endParaRPr lang="en-US" altLang="zh-CN" sz="2000" dirty="0">
              <a:solidFill>
                <a:srgbClr val="0000FF"/>
              </a:solidFill>
              <a:latin typeface="Tahoma" panose="020B0604030504040204" pitchFamily="34" charset="0"/>
            </a:endParaRPr>
          </a:p>
          <a:p>
            <a:pPr>
              <a:buClrTx/>
              <a:buNone/>
            </a:pPr>
            <a:endParaRPr lang="zh-CN" altLang="en-US" sz="1600" dirty="0"/>
          </a:p>
        </p:txBody>
      </p:sp>
      <p:sp>
        <p:nvSpPr>
          <p:cNvPr id="2" name="矩形 1"/>
          <p:cNvSpPr/>
          <p:nvPr/>
        </p:nvSpPr>
        <p:spPr>
          <a:xfrm>
            <a:off x="6283553" y="2649113"/>
            <a:ext cx="2339340" cy="460375"/>
          </a:xfrm>
          <a:prstGeom prst="rect">
            <a:avLst/>
          </a:prstGeom>
        </p:spPr>
        <p:txBody>
          <a:bodyPr wrap="none">
            <a:spAutoFit/>
          </a:bodyPr>
          <a:lstStyle/>
          <a:p>
            <a:pPr algn="ctr">
              <a:spcAft>
                <a:spcPts val="0"/>
              </a:spcAft>
              <a:buClrTx/>
              <a:buNone/>
            </a:pPr>
            <a:r>
              <a:rPr lang="zh-CN" altLang="en-US" sz="2400" b="1" dirty="0"/>
              <a:t>时间复杂度</a:t>
            </a:r>
            <a:r>
              <a:rPr lang="en-US" altLang="zh-CN" sz="2400" b="1" dirty="0">
                <a:solidFill>
                  <a:srgbClr val="FF0000"/>
                </a:solidFill>
                <a:cs typeface="Times New Roman" panose="02020603050405020304" pitchFamily="18" charset="0"/>
              </a:rPr>
              <a:t>Θ</a:t>
            </a:r>
            <a:r>
              <a:rPr lang="en-US" altLang="zh-CN" sz="2400" b="1" dirty="0">
                <a:solidFill>
                  <a:srgbClr val="FF0000"/>
                </a:solidFill>
              </a:rPr>
              <a:t>(n)</a:t>
            </a:r>
            <a:endParaRPr lang="zh-CN" altLang="en-US" sz="2400" b="1" dirty="0">
              <a:solidFill>
                <a:srgbClr val="FF000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spcAft>
                <a:spcPts val="0"/>
              </a:spcAft>
            </a:pPr>
            <a:r>
              <a:rPr lang="en-US" altLang="zh-CN" dirty="0" smtClean="0"/>
              <a:t>chain</a:t>
            </a:r>
            <a:r>
              <a:rPr lang="zh-CN" altLang="en-US" dirty="0" smtClean="0"/>
              <a:t>实现算法分析</a:t>
            </a:r>
            <a:r>
              <a:rPr lang="en-US" altLang="zh-CN" dirty="0" smtClean="0"/>
              <a:t>(3)</a:t>
            </a:r>
            <a:endParaRPr lang="zh-CN" altLang="en-US" dirty="0"/>
          </a:p>
        </p:txBody>
      </p:sp>
      <p:sp>
        <p:nvSpPr>
          <p:cNvPr id="8" name="内容占位符 7"/>
          <p:cNvSpPr>
            <a:spLocks noGrp="1"/>
          </p:cNvSpPr>
          <p:nvPr>
            <p:ph sz="half" idx="1"/>
          </p:nvPr>
        </p:nvSpPr>
        <p:spPr/>
        <p:txBody>
          <a:bodyPr>
            <a:normAutofit lnSpcReduction="10000"/>
          </a:bodyPr>
          <a:lstStyle/>
          <a:p>
            <a:pPr>
              <a:spcAft>
                <a:spcPts val="0"/>
              </a:spcAft>
            </a:pPr>
            <a:r>
              <a:rPr lang="zh-CN" altLang="en-US" dirty="0" smtClean="0"/>
              <a:t>根据序号获取节点值</a:t>
            </a:r>
            <a:endParaRPr lang="en-US" altLang="zh-CN" dirty="0" smtClean="0">
              <a:solidFill>
                <a:srgbClr val="FF0000"/>
              </a:solidFill>
            </a:endParaRPr>
          </a:p>
          <a:p>
            <a:pPr>
              <a:spcAft>
                <a:spcPts val="0"/>
              </a:spcAft>
              <a:buClrTx/>
              <a:buNone/>
            </a:pPr>
            <a:r>
              <a:rPr lang="en-US" altLang="zh-CN" sz="1600" dirty="0">
                <a:solidFill>
                  <a:srgbClr val="0000FF"/>
                </a:solidFill>
                <a:latin typeface="Tahoma" panose="020B0604030504040204" pitchFamily="34" charset="0"/>
              </a:rPr>
              <a:t>template&lt;class T&gt;</a:t>
            </a:r>
            <a:endParaRPr lang="en-US" altLang="zh-CN" sz="1600" dirty="0">
              <a:solidFill>
                <a:srgbClr val="0000FF"/>
              </a:solidFill>
              <a:latin typeface="Tahoma" panose="020B0604030504040204" pitchFamily="34" charset="0"/>
            </a:endParaRPr>
          </a:p>
          <a:p>
            <a:pPr>
              <a:spcAft>
                <a:spcPts val="0"/>
              </a:spcAft>
              <a:buClrTx/>
              <a:buNone/>
            </a:pPr>
            <a:r>
              <a:rPr lang="en-US" altLang="zh-CN" sz="1600" dirty="0">
                <a:solidFill>
                  <a:srgbClr val="0000FF"/>
                </a:solidFill>
                <a:latin typeface="Tahoma" panose="020B0604030504040204" pitchFamily="34" charset="0"/>
              </a:rPr>
              <a:t>T&amp; chain&lt;T&gt;::get(</a:t>
            </a:r>
            <a:r>
              <a:rPr lang="en-US" altLang="zh-CN" sz="1600" dirty="0" err="1">
                <a:solidFill>
                  <a:srgbClr val="0000FF"/>
                </a:solidFill>
                <a:latin typeface="Tahoma" panose="020B0604030504040204" pitchFamily="34" charset="0"/>
              </a:rPr>
              <a:t>int</a:t>
            </a:r>
            <a:r>
              <a:rPr lang="en-US" altLang="zh-CN" sz="1600" dirty="0">
                <a:solidFill>
                  <a:srgbClr val="0000FF"/>
                </a:solidFill>
                <a:latin typeface="Tahoma" panose="020B0604030504040204" pitchFamily="34" charset="0"/>
              </a:rPr>
              <a:t> </a:t>
            </a:r>
            <a:r>
              <a:rPr lang="en-US" altLang="zh-CN" sz="1600" dirty="0" err="1">
                <a:solidFill>
                  <a:srgbClr val="0000FF"/>
                </a:solidFill>
                <a:latin typeface="Tahoma" panose="020B0604030504040204" pitchFamily="34" charset="0"/>
              </a:rPr>
              <a:t>theIndex</a:t>
            </a:r>
            <a:r>
              <a:rPr lang="en-US" altLang="zh-CN" sz="1600" dirty="0">
                <a:solidFill>
                  <a:srgbClr val="0000FF"/>
                </a:solidFill>
                <a:latin typeface="Tahoma" panose="020B0604030504040204" pitchFamily="34" charset="0"/>
              </a:rPr>
              <a:t>) </a:t>
            </a:r>
            <a:r>
              <a:rPr lang="en-US" altLang="zh-CN" sz="1600" dirty="0" err="1">
                <a:solidFill>
                  <a:srgbClr val="0000FF"/>
                </a:solidFill>
                <a:latin typeface="Tahoma" panose="020B0604030504040204" pitchFamily="34" charset="0"/>
              </a:rPr>
              <a:t>const</a:t>
            </a:r>
            <a:endParaRPr lang="en-US" altLang="zh-CN" sz="1600" dirty="0">
              <a:solidFill>
                <a:srgbClr val="0000FF"/>
              </a:solidFill>
              <a:latin typeface="Tahoma" panose="020B0604030504040204" pitchFamily="34" charset="0"/>
            </a:endParaRPr>
          </a:p>
          <a:p>
            <a:pPr>
              <a:spcAft>
                <a:spcPts val="0"/>
              </a:spcAft>
              <a:buClrTx/>
              <a:buNone/>
            </a:pPr>
            <a:r>
              <a:rPr lang="en-US" altLang="zh-CN" sz="1600" dirty="0">
                <a:solidFill>
                  <a:srgbClr val="0000FF"/>
                </a:solidFill>
                <a:latin typeface="Tahoma" panose="020B0604030504040204" pitchFamily="34" charset="0"/>
              </a:rPr>
              <a:t>{// Return element whose index is </a:t>
            </a:r>
            <a:r>
              <a:rPr lang="en-US" altLang="zh-CN" sz="1600" dirty="0" err="1">
                <a:solidFill>
                  <a:srgbClr val="0000FF"/>
                </a:solidFill>
                <a:latin typeface="Tahoma" panose="020B0604030504040204" pitchFamily="34" charset="0"/>
              </a:rPr>
              <a:t>theIndex</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a:spcAft>
                <a:spcPts val="0"/>
              </a:spcAft>
              <a:buClrTx/>
              <a:buNone/>
            </a:pPr>
            <a:r>
              <a:rPr lang="en-US" altLang="zh-CN" sz="1600" dirty="0" smtClean="0">
                <a:solidFill>
                  <a:srgbClr val="0000FF"/>
                </a:solidFill>
                <a:latin typeface="Tahoma" panose="020B0604030504040204" pitchFamily="34" charset="0"/>
              </a:rPr>
              <a:t>  // </a:t>
            </a:r>
            <a:r>
              <a:rPr lang="en-US" altLang="zh-CN" sz="1600" dirty="0">
                <a:solidFill>
                  <a:srgbClr val="0000FF"/>
                </a:solidFill>
                <a:latin typeface="Tahoma" panose="020B0604030504040204" pitchFamily="34" charset="0"/>
              </a:rPr>
              <a:t>move to desired node</a:t>
            </a:r>
            <a:endParaRPr lang="en-US" altLang="zh-CN" sz="1600" dirty="0">
              <a:solidFill>
                <a:srgbClr val="0000FF"/>
              </a:solidFill>
              <a:latin typeface="Tahoma" panose="020B0604030504040204" pitchFamily="34" charset="0"/>
            </a:endParaRPr>
          </a:p>
          <a:p>
            <a:pPr>
              <a:spcAft>
                <a:spcPts val="0"/>
              </a:spcAft>
              <a:buClrTx/>
              <a:buNone/>
            </a:pPr>
            <a:r>
              <a:rPr lang="en-US" altLang="zh-CN" sz="1600" dirty="0">
                <a:solidFill>
                  <a:srgbClr val="0000FF"/>
                </a:solidFill>
                <a:latin typeface="Tahoma" panose="020B0604030504040204" pitchFamily="34" charset="0"/>
              </a:rPr>
              <a:t>   </a:t>
            </a:r>
            <a:r>
              <a:rPr lang="en-US" altLang="zh-CN" sz="1600" dirty="0" err="1">
                <a:solidFill>
                  <a:srgbClr val="0000FF"/>
                </a:solidFill>
                <a:latin typeface="Tahoma" panose="020B0604030504040204" pitchFamily="34" charset="0"/>
              </a:rPr>
              <a:t>chainNode</a:t>
            </a:r>
            <a:r>
              <a:rPr lang="en-US" altLang="zh-CN" sz="1600" dirty="0">
                <a:solidFill>
                  <a:srgbClr val="0000FF"/>
                </a:solidFill>
                <a:latin typeface="Tahoma" panose="020B0604030504040204" pitchFamily="34" charset="0"/>
              </a:rPr>
              <a:t>&lt;T&gt;* </a:t>
            </a:r>
            <a:r>
              <a:rPr lang="en-US" altLang="zh-CN" sz="1600" dirty="0" err="1">
                <a:solidFill>
                  <a:srgbClr val="0000FF"/>
                </a:solidFill>
                <a:latin typeface="Tahoma" panose="020B0604030504040204" pitchFamily="34" charset="0"/>
              </a:rPr>
              <a:t>currentNode</a:t>
            </a:r>
            <a:r>
              <a:rPr lang="en-US" altLang="zh-CN" sz="1600" dirty="0">
                <a:solidFill>
                  <a:srgbClr val="0000FF"/>
                </a:solidFill>
                <a:latin typeface="Tahoma" panose="020B0604030504040204" pitchFamily="34" charset="0"/>
              </a:rPr>
              <a:t> = </a:t>
            </a:r>
            <a:r>
              <a:rPr lang="en-US" altLang="zh-CN" sz="1600" dirty="0" err="1">
                <a:solidFill>
                  <a:srgbClr val="0000FF"/>
                </a:solidFill>
                <a:latin typeface="Tahoma" panose="020B0604030504040204" pitchFamily="34" charset="0"/>
              </a:rPr>
              <a:t>firstNode</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a:spcAft>
                <a:spcPts val="0"/>
              </a:spcAft>
              <a:buClrTx/>
              <a:buNone/>
            </a:pPr>
            <a:r>
              <a:rPr lang="en-US" altLang="zh-CN" sz="1600" dirty="0">
                <a:solidFill>
                  <a:srgbClr val="0000FF"/>
                </a:solidFill>
                <a:latin typeface="Tahoma" panose="020B0604030504040204" pitchFamily="34" charset="0"/>
              </a:rPr>
              <a:t>   for (</a:t>
            </a:r>
            <a:r>
              <a:rPr lang="en-US" altLang="zh-CN" sz="1600" dirty="0" err="1">
                <a:solidFill>
                  <a:srgbClr val="0000FF"/>
                </a:solidFill>
                <a:latin typeface="Tahoma" panose="020B0604030504040204" pitchFamily="34" charset="0"/>
              </a:rPr>
              <a:t>int</a:t>
            </a:r>
            <a:r>
              <a:rPr lang="en-US" altLang="zh-CN" sz="1600" dirty="0">
                <a:solidFill>
                  <a:srgbClr val="0000FF"/>
                </a:solidFill>
                <a:latin typeface="Tahoma" panose="020B0604030504040204" pitchFamily="34" charset="0"/>
              </a:rPr>
              <a:t> </a:t>
            </a:r>
            <a:r>
              <a:rPr lang="en-US" altLang="zh-CN" sz="1600" dirty="0" err="1">
                <a:solidFill>
                  <a:srgbClr val="0000FF"/>
                </a:solidFill>
                <a:latin typeface="Tahoma" panose="020B0604030504040204" pitchFamily="34" charset="0"/>
              </a:rPr>
              <a:t>i</a:t>
            </a:r>
            <a:r>
              <a:rPr lang="en-US" altLang="zh-CN" sz="1600" dirty="0">
                <a:solidFill>
                  <a:srgbClr val="0000FF"/>
                </a:solidFill>
                <a:latin typeface="Tahoma" panose="020B0604030504040204" pitchFamily="34" charset="0"/>
              </a:rPr>
              <a:t> = 0; </a:t>
            </a:r>
            <a:r>
              <a:rPr lang="en-US" altLang="zh-CN" sz="1600" dirty="0" err="1">
                <a:solidFill>
                  <a:srgbClr val="0000FF"/>
                </a:solidFill>
                <a:latin typeface="Tahoma" panose="020B0604030504040204" pitchFamily="34" charset="0"/>
              </a:rPr>
              <a:t>i</a:t>
            </a:r>
            <a:r>
              <a:rPr lang="en-US" altLang="zh-CN" sz="1600" dirty="0">
                <a:solidFill>
                  <a:srgbClr val="0000FF"/>
                </a:solidFill>
                <a:latin typeface="Tahoma" panose="020B0604030504040204" pitchFamily="34" charset="0"/>
              </a:rPr>
              <a:t> &lt; </a:t>
            </a:r>
            <a:r>
              <a:rPr lang="en-US" altLang="zh-CN" sz="1600" dirty="0" err="1">
                <a:solidFill>
                  <a:srgbClr val="0000FF"/>
                </a:solidFill>
                <a:latin typeface="Tahoma" panose="020B0604030504040204" pitchFamily="34" charset="0"/>
              </a:rPr>
              <a:t>theIndex</a:t>
            </a:r>
            <a:r>
              <a:rPr lang="en-US" altLang="zh-CN" sz="1600" dirty="0">
                <a:solidFill>
                  <a:srgbClr val="0000FF"/>
                </a:solidFill>
                <a:latin typeface="Tahoma" panose="020B0604030504040204" pitchFamily="34" charset="0"/>
              </a:rPr>
              <a:t>; </a:t>
            </a:r>
            <a:r>
              <a:rPr lang="en-US" altLang="zh-CN" sz="1600" dirty="0" err="1">
                <a:solidFill>
                  <a:srgbClr val="0000FF"/>
                </a:solidFill>
                <a:latin typeface="Tahoma" panose="020B0604030504040204" pitchFamily="34" charset="0"/>
              </a:rPr>
              <a:t>i</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a:spcAft>
                <a:spcPts val="0"/>
              </a:spcAft>
              <a:buClrTx/>
              <a:buNone/>
            </a:pPr>
            <a:r>
              <a:rPr lang="en-US" altLang="zh-CN" sz="1600" dirty="0">
                <a:solidFill>
                  <a:srgbClr val="0000FF"/>
                </a:solidFill>
                <a:latin typeface="Tahoma" panose="020B0604030504040204" pitchFamily="34" charset="0"/>
              </a:rPr>
              <a:t>      </a:t>
            </a:r>
            <a:r>
              <a:rPr lang="en-US" altLang="zh-CN" sz="1600" dirty="0" err="1">
                <a:solidFill>
                  <a:srgbClr val="C00000"/>
                </a:solidFill>
                <a:latin typeface="Tahoma" panose="020B0604030504040204" pitchFamily="34" charset="0"/>
              </a:rPr>
              <a:t>currentNode</a:t>
            </a:r>
            <a:r>
              <a:rPr lang="en-US" altLang="zh-CN" sz="1600" dirty="0">
                <a:solidFill>
                  <a:srgbClr val="C00000"/>
                </a:solidFill>
                <a:latin typeface="Tahoma" panose="020B0604030504040204" pitchFamily="34" charset="0"/>
              </a:rPr>
              <a:t> = </a:t>
            </a:r>
            <a:r>
              <a:rPr lang="en-US" altLang="zh-CN" sz="1600" dirty="0" err="1">
                <a:solidFill>
                  <a:srgbClr val="C00000"/>
                </a:solidFill>
                <a:latin typeface="Tahoma" panose="020B0604030504040204" pitchFamily="34" charset="0"/>
              </a:rPr>
              <a:t>currentNode</a:t>
            </a:r>
            <a:r>
              <a:rPr lang="en-US" altLang="zh-CN" sz="1600" dirty="0">
                <a:solidFill>
                  <a:srgbClr val="C00000"/>
                </a:solidFill>
                <a:latin typeface="Tahoma" panose="020B0604030504040204" pitchFamily="34" charset="0"/>
              </a:rPr>
              <a:t>-&gt;next;</a:t>
            </a:r>
            <a:endParaRPr lang="en-US" altLang="zh-CN" sz="1600" dirty="0">
              <a:solidFill>
                <a:srgbClr val="0000FF"/>
              </a:solidFill>
              <a:latin typeface="Tahoma" panose="020B0604030504040204" pitchFamily="34" charset="0"/>
            </a:endParaRPr>
          </a:p>
          <a:p>
            <a:pPr>
              <a:buClrTx/>
              <a:buNone/>
            </a:pPr>
            <a:endParaRPr lang="en-US" altLang="zh-CN" sz="1600" dirty="0">
              <a:solidFill>
                <a:srgbClr val="0000FF"/>
              </a:solidFill>
              <a:latin typeface="Tahoma" panose="020B0604030504040204" pitchFamily="34" charset="0"/>
            </a:endParaRPr>
          </a:p>
          <a:p>
            <a:pPr>
              <a:spcAft>
                <a:spcPts val="0"/>
              </a:spcAft>
              <a:buClrTx/>
              <a:buNone/>
            </a:pPr>
            <a:r>
              <a:rPr lang="en-US" altLang="zh-CN" sz="1600" dirty="0">
                <a:solidFill>
                  <a:srgbClr val="0000FF"/>
                </a:solidFill>
                <a:latin typeface="Tahoma" panose="020B0604030504040204" pitchFamily="34" charset="0"/>
              </a:rPr>
              <a:t>   return </a:t>
            </a:r>
            <a:r>
              <a:rPr lang="en-US" altLang="zh-CN" sz="1600" dirty="0" err="1">
                <a:solidFill>
                  <a:srgbClr val="0000FF"/>
                </a:solidFill>
                <a:latin typeface="Tahoma" panose="020B0604030504040204" pitchFamily="34" charset="0"/>
              </a:rPr>
              <a:t>currentNode</a:t>
            </a:r>
            <a:r>
              <a:rPr lang="en-US" altLang="zh-CN" sz="1600" dirty="0">
                <a:solidFill>
                  <a:srgbClr val="0000FF"/>
                </a:solidFill>
                <a:latin typeface="Tahoma" panose="020B0604030504040204" pitchFamily="34" charset="0"/>
              </a:rPr>
              <a:t>-&gt;element;</a:t>
            </a:r>
            <a:endParaRPr lang="en-US" altLang="zh-CN" sz="1600" dirty="0">
              <a:solidFill>
                <a:srgbClr val="0000FF"/>
              </a:solidFill>
              <a:latin typeface="Tahoma" panose="020B0604030504040204" pitchFamily="34" charset="0"/>
            </a:endParaRPr>
          </a:p>
          <a:p>
            <a:pPr>
              <a:buClrTx/>
              <a:buNone/>
            </a:pPr>
            <a:r>
              <a:rPr lang="en-US" altLang="zh-CN" sz="1600" dirty="0">
                <a:solidFill>
                  <a:srgbClr val="0000FF"/>
                </a:solidFill>
                <a:latin typeface="Tahoma" panose="020B0604030504040204" pitchFamily="34" charset="0"/>
              </a:rPr>
              <a:t>}</a:t>
            </a:r>
            <a:endParaRPr lang="zh-CN" altLang="en-US" sz="1600" dirty="0"/>
          </a:p>
        </p:txBody>
      </p:sp>
      <p:sp>
        <p:nvSpPr>
          <p:cNvPr id="3" name="内容占位符 2"/>
          <p:cNvSpPr>
            <a:spLocks noGrp="1"/>
          </p:cNvSpPr>
          <p:nvPr>
            <p:ph sz="half" idx="2"/>
          </p:nvPr>
        </p:nvSpPr>
        <p:spPr/>
        <p:txBody>
          <a:bodyPr>
            <a:normAutofit lnSpcReduction="10000"/>
          </a:bodyPr>
          <a:lstStyle/>
          <a:p>
            <a:pPr marL="0" indent="0">
              <a:spcAft>
                <a:spcPts val="0"/>
              </a:spcAft>
              <a:buNone/>
            </a:pPr>
            <a:r>
              <a:rPr lang="zh-CN" altLang="en-US" dirty="0" smtClean="0"/>
              <a:t>时间复杂度依赖于</a:t>
            </a:r>
            <a:r>
              <a:rPr lang="en-US" altLang="zh-CN" dirty="0" smtClean="0"/>
              <a:t>index</a:t>
            </a:r>
            <a:r>
              <a:rPr lang="zh-CN" altLang="en-US" dirty="0" smtClean="0"/>
              <a:t>的值</a:t>
            </a:r>
            <a:endParaRPr lang="en-US" altLang="zh-CN" dirty="0" smtClean="0"/>
          </a:p>
          <a:p>
            <a:pPr marL="0" indent="0">
              <a:lnSpc>
                <a:spcPct val="120000"/>
              </a:lnSpc>
              <a:spcAft>
                <a:spcPts val="0"/>
              </a:spcAft>
              <a:buNone/>
            </a:pPr>
            <a:r>
              <a:rPr lang="zh-CN" altLang="en-US" sz="2000" dirty="0">
                <a:solidFill>
                  <a:srgbClr val="FF0000"/>
                </a:solidFill>
              </a:rPr>
              <a:t>最好情况（ </a:t>
            </a:r>
            <a:r>
              <a:rPr lang="en-US" altLang="zh-CN" sz="2000" dirty="0" err="1">
                <a:solidFill>
                  <a:srgbClr val="FF0000"/>
                </a:solidFill>
              </a:rPr>
              <a:t>i</a:t>
            </a:r>
            <a:r>
              <a:rPr lang="en-US" altLang="zh-CN" sz="2000" dirty="0">
                <a:solidFill>
                  <a:srgbClr val="FF0000"/>
                </a:solidFill>
              </a:rPr>
              <a:t>=1</a:t>
            </a:r>
            <a:r>
              <a:rPr lang="zh-CN" altLang="en-US" sz="2000" dirty="0">
                <a:solidFill>
                  <a:srgbClr val="FF0000"/>
                </a:solidFill>
              </a:rPr>
              <a:t>）：</a:t>
            </a:r>
            <a:br>
              <a:rPr lang="en-US" altLang="zh-CN" sz="2000" dirty="0">
                <a:solidFill>
                  <a:srgbClr val="FF0000"/>
                </a:solidFill>
              </a:rPr>
            </a:br>
            <a:r>
              <a:rPr lang="zh-CN" altLang="en-US" sz="2000" dirty="0"/>
              <a:t>基本语句执行</a:t>
            </a:r>
            <a:r>
              <a:rPr lang="en-US" altLang="zh-CN" sz="2000" dirty="0"/>
              <a:t>1</a:t>
            </a:r>
            <a:r>
              <a:rPr lang="zh-CN" altLang="en-US" sz="2000" dirty="0"/>
              <a:t>次，时间复杂度为</a:t>
            </a:r>
            <a:r>
              <a:rPr lang="en-US" altLang="zh-CN" sz="2000" dirty="0"/>
              <a:t>O(1)</a:t>
            </a:r>
            <a:r>
              <a:rPr lang="zh-CN" altLang="en-US" sz="2000" dirty="0"/>
              <a:t>。</a:t>
            </a:r>
            <a:endParaRPr lang="zh-CN" altLang="en-US" sz="2000" dirty="0"/>
          </a:p>
          <a:p>
            <a:pPr marL="0" indent="0">
              <a:lnSpc>
                <a:spcPct val="120000"/>
              </a:lnSpc>
              <a:spcAft>
                <a:spcPts val="0"/>
              </a:spcAft>
              <a:buNone/>
            </a:pPr>
            <a:r>
              <a:rPr lang="zh-CN" altLang="en-US" sz="2000" dirty="0">
                <a:solidFill>
                  <a:srgbClr val="FF0000"/>
                </a:solidFill>
              </a:rPr>
              <a:t>最坏情况（ </a:t>
            </a:r>
            <a:r>
              <a:rPr lang="en-US" altLang="zh-CN" sz="2000" dirty="0" err="1">
                <a:solidFill>
                  <a:srgbClr val="FF0000"/>
                </a:solidFill>
              </a:rPr>
              <a:t>i</a:t>
            </a:r>
            <a:r>
              <a:rPr lang="en-US" altLang="zh-CN" sz="2000" dirty="0">
                <a:solidFill>
                  <a:srgbClr val="FF0000"/>
                </a:solidFill>
              </a:rPr>
              <a:t>=n</a:t>
            </a:r>
            <a:r>
              <a:rPr lang="zh-CN" altLang="en-US" sz="2000" dirty="0">
                <a:solidFill>
                  <a:srgbClr val="FF0000"/>
                </a:solidFill>
              </a:rPr>
              <a:t>）： </a:t>
            </a:r>
            <a:br>
              <a:rPr lang="en-US" altLang="zh-CN" sz="2000" dirty="0">
                <a:solidFill>
                  <a:srgbClr val="FF0000"/>
                </a:solidFill>
              </a:rPr>
            </a:br>
            <a:r>
              <a:rPr lang="zh-CN" altLang="en-US" sz="2000" dirty="0"/>
              <a:t>基本语句执行</a:t>
            </a:r>
            <a:r>
              <a:rPr lang="en-US" altLang="zh-CN" sz="2000" dirty="0"/>
              <a:t>n</a:t>
            </a:r>
            <a:r>
              <a:rPr lang="zh-CN" altLang="en-US" sz="2000" dirty="0"/>
              <a:t>次，时间复杂度为</a:t>
            </a:r>
            <a:r>
              <a:rPr lang="en-US" altLang="zh-CN" sz="2000" dirty="0"/>
              <a:t>O(n)</a:t>
            </a:r>
            <a:r>
              <a:rPr lang="zh-CN" altLang="en-US" sz="2000" dirty="0"/>
              <a:t>。</a:t>
            </a:r>
            <a:endParaRPr lang="zh-CN" altLang="en-US" sz="2000" dirty="0"/>
          </a:p>
          <a:p>
            <a:pPr marL="0" indent="0">
              <a:lnSpc>
                <a:spcPct val="120000"/>
              </a:lnSpc>
              <a:buNone/>
            </a:pPr>
            <a:r>
              <a:rPr lang="zh-CN" altLang="en-US" sz="2000" dirty="0">
                <a:solidFill>
                  <a:srgbClr val="FF0000"/>
                </a:solidFill>
              </a:rPr>
              <a:t>平均情况（</a:t>
            </a:r>
            <a:r>
              <a:rPr lang="en-US" altLang="zh-CN" sz="2000" dirty="0">
                <a:solidFill>
                  <a:srgbClr val="FF0000"/>
                </a:solidFill>
              </a:rPr>
              <a:t>1≤i≤n</a:t>
            </a:r>
            <a:r>
              <a:rPr lang="zh-CN" altLang="en-US" sz="2000" dirty="0">
                <a:solidFill>
                  <a:srgbClr val="FF0000"/>
                </a:solidFill>
              </a:rPr>
              <a:t>）</a:t>
            </a:r>
            <a:r>
              <a:rPr lang="zh-CN" altLang="en-US" sz="2000" dirty="0"/>
              <a:t>：</a:t>
            </a:r>
            <a:endParaRPr lang="zh-CN" altLang="en-US" sz="2000" dirty="0"/>
          </a:p>
        </p:txBody>
      </p:sp>
      <p:graphicFrame>
        <p:nvGraphicFramePr>
          <p:cNvPr id="4" name="对象 3">
            <a:hlinkClick r:id="" action="ppaction://ole?verb="/>
          </p:cNvPr>
          <p:cNvGraphicFramePr>
            <a:graphicFrameLocks noChangeAspect="1"/>
          </p:cNvGraphicFramePr>
          <p:nvPr/>
        </p:nvGraphicFramePr>
        <p:xfrm>
          <a:off x="4630103" y="5069840"/>
          <a:ext cx="4050030" cy="923925"/>
        </p:xfrm>
        <a:graphic>
          <a:graphicData uri="http://schemas.openxmlformats.org/presentationml/2006/ole">
            <mc:AlternateContent xmlns:mc="http://schemas.openxmlformats.org/markup-compatibility/2006">
              <mc:Choice xmlns:v="urn:schemas-microsoft-com:vml" Requires="v">
                <p:oleObj spid="_x0000_s1025" name="" r:id="rId1" imgW="1892300" imgH="431800" progId="Equation.KSEE3">
                  <p:embed/>
                </p:oleObj>
              </mc:Choice>
              <mc:Fallback>
                <p:oleObj name="" r:id="rId1" imgW="1892300" imgH="431800" progId="Equation.KSEE3">
                  <p:embed/>
                  <p:pic>
                    <p:nvPicPr>
                      <p:cNvPr id="0" name="图片 1024"/>
                      <p:cNvPicPr/>
                      <p:nvPr/>
                    </p:nvPicPr>
                    <p:blipFill>
                      <a:blip r:embed="rId2"/>
                      <a:stretch>
                        <a:fillRect/>
                      </a:stretch>
                    </p:blipFill>
                    <p:spPr>
                      <a:xfrm>
                        <a:off x="4630103" y="5069840"/>
                        <a:ext cx="4050030" cy="923925"/>
                      </a:xfrm>
                      <a:prstGeom prst="rect">
                        <a:avLst/>
                      </a:prstGeom>
                    </p:spPr>
                  </p:pic>
                </p:oleObj>
              </mc:Fallback>
            </mc:AlternateContent>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本章内容</a:t>
            </a:r>
            <a:endParaRPr lang="zh-CN" altLang="en-US" dirty="0"/>
          </a:p>
        </p:txBody>
      </p:sp>
      <p:sp>
        <p:nvSpPr>
          <p:cNvPr id="3" name="内容占位符 2"/>
          <p:cNvSpPr>
            <a:spLocks noGrp="1"/>
          </p:cNvSpPr>
          <p:nvPr>
            <p:ph idx="1"/>
          </p:nvPr>
        </p:nvSpPr>
        <p:spPr/>
        <p:txBody>
          <a:bodyPr/>
          <a:lstStyle/>
          <a:p>
            <a:pPr>
              <a:spcAft>
                <a:spcPts val="0"/>
              </a:spcAft>
            </a:pPr>
            <a:r>
              <a:rPr lang="zh-CN" altLang="en-US" dirty="0"/>
              <a:t>线性表的定义和特点</a:t>
            </a:r>
            <a:endParaRPr lang="zh-CN" altLang="en-US" dirty="0"/>
          </a:p>
          <a:p>
            <a:pPr>
              <a:spcBef>
                <a:spcPts val="750"/>
              </a:spcBef>
              <a:spcAft>
                <a:spcPts val="0"/>
              </a:spcAft>
            </a:pPr>
            <a:r>
              <a:rPr lang="zh-CN" altLang="en-US" dirty="0"/>
              <a:t>线性表的顺序表示和实现</a:t>
            </a:r>
            <a:endParaRPr lang="zh-CN" altLang="en-US" dirty="0"/>
          </a:p>
          <a:p>
            <a:pPr>
              <a:spcBef>
                <a:spcPts val="750"/>
              </a:spcBef>
              <a:spcAft>
                <a:spcPts val="0"/>
              </a:spcAft>
            </a:pPr>
            <a:r>
              <a:rPr lang="zh-CN" altLang="en-US" dirty="0"/>
              <a:t>线性表的链式表示和实现</a:t>
            </a:r>
            <a:endParaRPr lang="zh-CN" altLang="en-US" dirty="0"/>
          </a:p>
          <a:p>
            <a:pPr>
              <a:spcBef>
                <a:spcPts val="750"/>
              </a:spcBef>
              <a:spcAft>
                <a:spcPts val="0"/>
              </a:spcAft>
            </a:pPr>
            <a:r>
              <a:rPr lang="zh-CN" altLang="en-US" dirty="0"/>
              <a:t>顺序表和链表的比较</a:t>
            </a:r>
            <a:endParaRPr lang="zh-CN" altLang="en-US" dirty="0"/>
          </a:p>
          <a:p>
            <a:pPr>
              <a:spcBef>
                <a:spcPts val="750"/>
              </a:spcBef>
              <a:spcAft>
                <a:spcPts val="0"/>
              </a:spcAft>
            </a:pPr>
            <a:r>
              <a:rPr lang="zh-CN" altLang="en-US" dirty="0"/>
              <a:t>线性表的应用</a:t>
            </a:r>
            <a:endParaRPr lang="zh-CN" altLang="en-US" dirty="0"/>
          </a:p>
          <a:p>
            <a:pPr>
              <a:spcBef>
                <a:spcPts val="750"/>
              </a:spcBef>
            </a:pPr>
            <a:r>
              <a:rPr lang="zh-CN" altLang="en-US" dirty="0"/>
              <a:t>案例分析与实现</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12573"/>
            <a:ext cx="7886700" cy="1325563"/>
          </a:xfrm>
        </p:spPr>
        <p:txBody>
          <a:bodyPr/>
          <a:lstStyle/>
          <a:p>
            <a:pPr>
              <a:spcAft>
                <a:spcPts val="0"/>
              </a:spcAft>
            </a:pPr>
            <a:r>
              <a:rPr lang="en-US" altLang="zh-CN" dirty="0" smtClean="0"/>
              <a:t>chain</a:t>
            </a:r>
            <a:r>
              <a:rPr lang="zh-CN" altLang="en-US" dirty="0" smtClean="0"/>
              <a:t>实现算法分析</a:t>
            </a:r>
            <a:r>
              <a:rPr lang="en-US" altLang="zh-CN" dirty="0" smtClean="0"/>
              <a:t>(4)</a:t>
            </a:r>
            <a:endParaRPr lang="zh-CN" altLang="en-US" dirty="0"/>
          </a:p>
        </p:txBody>
      </p:sp>
      <p:sp>
        <p:nvSpPr>
          <p:cNvPr id="8" name="内容占位符 7"/>
          <p:cNvSpPr>
            <a:spLocks noGrp="1"/>
          </p:cNvSpPr>
          <p:nvPr>
            <p:ph sz="half" idx="1"/>
          </p:nvPr>
        </p:nvSpPr>
        <p:spPr>
          <a:xfrm>
            <a:off x="285566" y="1459755"/>
            <a:ext cx="4754880" cy="4687318"/>
          </a:xfrm>
        </p:spPr>
        <p:txBody>
          <a:bodyPr>
            <a:normAutofit fontScale="92500" lnSpcReduction="20000"/>
          </a:bodyPr>
          <a:lstStyle/>
          <a:p>
            <a:pPr>
              <a:spcAft>
                <a:spcPts val="0"/>
              </a:spcAft>
            </a:pPr>
            <a:r>
              <a:rPr lang="zh-CN" altLang="en-US" dirty="0" smtClean="0"/>
              <a:t>根据节点序号删除节点实现</a:t>
            </a:r>
            <a:endParaRPr lang="en-US" altLang="zh-CN" dirty="0" smtClean="0">
              <a:solidFill>
                <a:srgbClr val="FF0000"/>
              </a:solidFill>
            </a:endParaRPr>
          </a:p>
          <a:p>
            <a:pPr>
              <a:lnSpc>
                <a:spcPct val="110000"/>
              </a:lnSpc>
              <a:spcBef>
                <a:spcPts val="0"/>
              </a:spcBef>
              <a:spcAft>
                <a:spcPts val="0"/>
              </a:spcAft>
              <a:buClrTx/>
              <a:buNone/>
            </a:pPr>
            <a:r>
              <a:rPr lang="en-US" altLang="zh-CN" sz="1600" dirty="0" smtClean="0">
                <a:latin typeface="Tahoma" panose="020B0604030504040204" pitchFamily="34" charset="0"/>
              </a:rPr>
              <a:t>void </a:t>
            </a:r>
            <a:r>
              <a:rPr lang="en-US" altLang="zh-CN" sz="1600" dirty="0">
                <a:latin typeface="Tahoma" panose="020B0604030504040204" pitchFamily="34" charset="0"/>
              </a:rPr>
              <a:t>chain&lt;T&gt;::erase(</a:t>
            </a:r>
            <a:r>
              <a:rPr lang="en-US" altLang="zh-CN" sz="1600" dirty="0" err="1">
                <a:latin typeface="Tahoma" panose="020B0604030504040204" pitchFamily="34" charset="0"/>
              </a:rPr>
              <a:t>int</a:t>
            </a:r>
            <a:r>
              <a:rPr lang="en-US" altLang="zh-CN" sz="1600" dirty="0">
                <a:latin typeface="Tahoma" panose="020B0604030504040204" pitchFamily="34" charset="0"/>
              </a:rPr>
              <a:t> </a:t>
            </a:r>
            <a:r>
              <a:rPr lang="en-US" altLang="zh-CN" sz="1600" dirty="0" err="1">
                <a:latin typeface="Tahoma" panose="020B0604030504040204" pitchFamily="34" charset="0"/>
              </a:rPr>
              <a:t>theIndex</a:t>
            </a:r>
            <a:r>
              <a:rPr lang="en-US" altLang="zh-CN" sz="1600" dirty="0">
                <a:latin typeface="Tahoma" panose="020B0604030504040204" pitchFamily="34" charset="0"/>
              </a:rPr>
              <a: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a:solidFill>
                  <a:srgbClr val="0000FF"/>
                </a:solidFill>
                <a:latin typeface="Tahoma" panose="020B0604030504040204" pitchFamily="34" charset="0"/>
              </a:rPr>
              <a:t> // valid index, locate node with element to delete</a:t>
            </a:r>
            <a:endParaRPr lang="en-US" altLang="zh-CN" sz="1600" dirty="0">
              <a:solidFill>
                <a:srgbClr val="0000FF"/>
              </a:solidFill>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err="1">
                <a:latin typeface="Tahoma" panose="020B0604030504040204" pitchFamily="34" charset="0"/>
              </a:rPr>
              <a:t>chainNode</a:t>
            </a:r>
            <a:r>
              <a:rPr lang="en-US" altLang="zh-CN" sz="1600" dirty="0">
                <a:latin typeface="Tahoma" panose="020B0604030504040204" pitchFamily="34" charset="0"/>
              </a:rPr>
              <a:t>&lt;T&gt;* </a:t>
            </a:r>
            <a:r>
              <a:rPr lang="en-US" altLang="zh-CN" sz="1600" dirty="0" err="1">
                <a:latin typeface="Tahoma" panose="020B0604030504040204" pitchFamily="34" charset="0"/>
              </a:rPr>
              <a:t>deleteNode</a:t>
            </a:r>
            <a:r>
              <a:rPr lang="en-US" altLang="zh-CN" sz="1600" dirty="0">
                <a:latin typeface="Tahoma" panose="020B0604030504040204" pitchFamily="34" charset="0"/>
              </a:rPr>
              <a: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if (</a:t>
            </a:r>
            <a:r>
              <a:rPr lang="en-US" altLang="zh-CN" sz="1600" dirty="0" err="1">
                <a:latin typeface="Tahoma" panose="020B0604030504040204" pitchFamily="34" charset="0"/>
              </a:rPr>
              <a:t>theIndex</a:t>
            </a:r>
            <a:r>
              <a:rPr lang="en-US" altLang="zh-CN" sz="1600" dirty="0">
                <a:latin typeface="Tahoma" panose="020B0604030504040204" pitchFamily="34" charset="0"/>
              </a:rPr>
              <a:t> == 0)</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a:solidFill>
                  <a:srgbClr val="0000FF"/>
                </a:solidFill>
                <a:latin typeface="Tahoma" panose="020B0604030504040204" pitchFamily="34" charset="0"/>
              </a:rPr>
              <a:t>// remove first node from chain</a:t>
            </a:r>
            <a:endParaRPr lang="en-US" altLang="zh-CN" sz="1600" dirty="0">
              <a:solidFill>
                <a:srgbClr val="0000FF"/>
              </a:solidFill>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err="1">
                <a:latin typeface="Tahoma" panose="020B0604030504040204" pitchFamily="34" charset="0"/>
              </a:rPr>
              <a:t>deleteNode</a:t>
            </a:r>
            <a:r>
              <a:rPr lang="en-US" altLang="zh-CN" sz="1600" dirty="0">
                <a:latin typeface="Tahoma" panose="020B0604030504040204" pitchFamily="34" charset="0"/>
              </a:rPr>
              <a:t> = </a:t>
            </a:r>
            <a:r>
              <a:rPr lang="en-US" altLang="zh-CN" sz="1600" dirty="0" err="1">
                <a:latin typeface="Tahoma" panose="020B0604030504040204" pitchFamily="34" charset="0"/>
              </a:rPr>
              <a:t>firstNode</a:t>
            </a:r>
            <a:r>
              <a:rPr lang="en-US" altLang="zh-CN" sz="1600" dirty="0">
                <a:latin typeface="Tahoma" panose="020B0604030504040204" pitchFamily="34" charset="0"/>
              </a:rPr>
              <a: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err="1">
                <a:latin typeface="Tahoma" panose="020B0604030504040204" pitchFamily="34" charset="0"/>
              </a:rPr>
              <a:t>firstNode</a:t>
            </a:r>
            <a:r>
              <a:rPr lang="en-US" altLang="zh-CN" sz="1600" dirty="0">
                <a:latin typeface="Tahoma" panose="020B0604030504040204" pitchFamily="34" charset="0"/>
              </a:rPr>
              <a:t> = </a:t>
            </a:r>
            <a:r>
              <a:rPr lang="en-US" altLang="zh-CN" sz="1600" dirty="0" err="1">
                <a:latin typeface="Tahoma" panose="020B0604030504040204" pitchFamily="34" charset="0"/>
              </a:rPr>
              <a:t>firstNode</a:t>
            </a:r>
            <a:r>
              <a:rPr lang="en-US" altLang="zh-CN" sz="1600" dirty="0">
                <a:latin typeface="Tahoma" panose="020B0604030504040204" pitchFamily="34" charset="0"/>
              </a:rPr>
              <a:t>-&gt;next;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else </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  </a:t>
            </a:r>
            <a:r>
              <a:rPr lang="en-US" altLang="zh-CN" sz="1600" dirty="0">
                <a:solidFill>
                  <a:srgbClr val="0000FF"/>
                </a:solidFill>
                <a:latin typeface="Tahoma" panose="020B0604030504040204" pitchFamily="34" charset="0"/>
              </a:rPr>
              <a:t>// use p to get to predecessor of desired node</a:t>
            </a:r>
            <a:endParaRPr lang="en-US" altLang="zh-CN" sz="1600" dirty="0">
              <a:solidFill>
                <a:srgbClr val="0000FF"/>
              </a:solidFill>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err="1">
                <a:latin typeface="Tahoma" panose="020B0604030504040204" pitchFamily="34" charset="0"/>
              </a:rPr>
              <a:t>chainNode</a:t>
            </a:r>
            <a:r>
              <a:rPr lang="en-US" altLang="zh-CN" sz="1600" dirty="0">
                <a:latin typeface="Tahoma" panose="020B0604030504040204" pitchFamily="34" charset="0"/>
              </a:rPr>
              <a:t>&lt;T&gt;* p = </a:t>
            </a:r>
            <a:r>
              <a:rPr lang="en-US" altLang="zh-CN" sz="1600" dirty="0" err="1">
                <a:latin typeface="Tahoma" panose="020B0604030504040204" pitchFamily="34" charset="0"/>
              </a:rPr>
              <a:t>firstNode</a:t>
            </a:r>
            <a:r>
              <a:rPr lang="en-US" altLang="zh-CN" sz="1600" dirty="0">
                <a:latin typeface="Tahoma" panose="020B0604030504040204" pitchFamily="34" charset="0"/>
              </a:rPr>
              <a: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for (</a:t>
            </a:r>
            <a:r>
              <a:rPr lang="en-US" altLang="zh-CN" sz="1600" dirty="0" err="1">
                <a:latin typeface="Tahoma" panose="020B0604030504040204" pitchFamily="34" charset="0"/>
              </a:rPr>
              <a:t>int</a:t>
            </a:r>
            <a:r>
              <a:rPr lang="en-US" altLang="zh-CN" sz="1600" dirty="0">
                <a:latin typeface="Tahoma" panose="020B0604030504040204" pitchFamily="34" charset="0"/>
              </a:rPr>
              <a:t> </a:t>
            </a:r>
            <a:r>
              <a:rPr lang="en-US" altLang="zh-CN" sz="1600" dirty="0" err="1">
                <a:latin typeface="Tahoma" panose="020B0604030504040204" pitchFamily="34" charset="0"/>
              </a:rPr>
              <a:t>i</a:t>
            </a:r>
            <a:r>
              <a:rPr lang="en-US" altLang="zh-CN" sz="1600" dirty="0">
                <a:latin typeface="Tahoma" panose="020B0604030504040204" pitchFamily="34" charset="0"/>
              </a:rPr>
              <a:t> = 0; </a:t>
            </a:r>
            <a:r>
              <a:rPr lang="en-US" altLang="zh-CN" sz="1600" dirty="0" err="1">
                <a:latin typeface="Tahoma" panose="020B0604030504040204" pitchFamily="34" charset="0"/>
              </a:rPr>
              <a:t>i</a:t>
            </a:r>
            <a:r>
              <a:rPr lang="en-US" altLang="zh-CN" sz="1600" dirty="0">
                <a:latin typeface="Tahoma" panose="020B0604030504040204" pitchFamily="34" charset="0"/>
              </a:rPr>
              <a:t> &lt; </a:t>
            </a:r>
            <a:r>
              <a:rPr lang="en-US" altLang="zh-CN" sz="1600" dirty="0" err="1">
                <a:latin typeface="Tahoma" panose="020B0604030504040204" pitchFamily="34" charset="0"/>
              </a:rPr>
              <a:t>theIndex</a:t>
            </a:r>
            <a:r>
              <a:rPr lang="en-US" altLang="zh-CN" sz="1600" dirty="0">
                <a:latin typeface="Tahoma" panose="020B0604030504040204" pitchFamily="34" charset="0"/>
              </a:rPr>
              <a:t> - 1; </a:t>
            </a:r>
            <a:r>
              <a:rPr lang="en-US" altLang="zh-CN" sz="1600" dirty="0" err="1">
                <a:latin typeface="Tahoma" panose="020B0604030504040204" pitchFamily="34" charset="0"/>
              </a:rPr>
              <a:t>i</a:t>
            </a:r>
            <a:r>
              <a:rPr lang="en-US" altLang="zh-CN" sz="1600" dirty="0">
                <a:latin typeface="Tahoma" panose="020B0604030504040204" pitchFamily="34" charset="0"/>
              </a:rPr>
              <a: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p = p-&gt;next;   </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err="1">
                <a:latin typeface="Tahoma" panose="020B0604030504040204" pitchFamily="34" charset="0"/>
              </a:rPr>
              <a:t>deleteNode</a:t>
            </a:r>
            <a:r>
              <a:rPr lang="en-US" altLang="zh-CN" sz="1600" dirty="0">
                <a:latin typeface="Tahoma" panose="020B0604030504040204" pitchFamily="34" charset="0"/>
              </a:rPr>
              <a:t> = p-&gt;next;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p-&gt;next = p-&gt;next-&gt;next; </a:t>
            </a:r>
            <a:r>
              <a:rPr lang="en-US" altLang="zh-CN" sz="1500" dirty="0">
                <a:solidFill>
                  <a:srgbClr val="0000FF"/>
                </a:solidFill>
                <a:latin typeface="Tahoma" panose="020B0604030504040204" pitchFamily="34" charset="0"/>
              </a:rPr>
              <a:t>// </a:t>
            </a:r>
            <a:r>
              <a:rPr lang="en-US" altLang="zh-CN" sz="1500" dirty="0" smtClean="0">
                <a:solidFill>
                  <a:srgbClr val="0000FF"/>
                </a:solidFill>
                <a:latin typeface="Tahoma" panose="020B0604030504040204" pitchFamily="34" charset="0"/>
              </a:rPr>
              <a:t>remove</a:t>
            </a:r>
            <a:endParaRPr lang="en-US" altLang="zh-CN" sz="1600" dirty="0" smtClean="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smtClean="0">
                <a:latin typeface="Tahoma" panose="020B0604030504040204" pitchFamily="34" charset="0"/>
              </a:rPr>
              <a:t> }</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a:t>
            </a:r>
            <a:r>
              <a:rPr lang="en-US" altLang="zh-CN" sz="1600" dirty="0" err="1">
                <a:latin typeface="Tahoma" panose="020B0604030504040204" pitchFamily="34" charset="0"/>
              </a:rPr>
              <a:t>listSize</a:t>
            </a:r>
            <a:r>
              <a:rPr lang="en-US" altLang="zh-CN" sz="1600" dirty="0">
                <a:latin typeface="Tahoma" panose="020B0604030504040204" pitchFamily="34" charset="0"/>
              </a:rPr>
              <a:t>--;</a:t>
            </a:r>
            <a:endParaRPr lang="en-US" altLang="zh-CN" sz="1600" dirty="0">
              <a:latin typeface="Tahoma" panose="020B0604030504040204" pitchFamily="34" charset="0"/>
            </a:endParaRPr>
          </a:p>
          <a:p>
            <a:pPr>
              <a:lnSpc>
                <a:spcPct val="110000"/>
              </a:lnSpc>
              <a:spcBef>
                <a:spcPts val="0"/>
              </a:spcBef>
              <a:spcAft>
                <a:spcPts val="0"/>
              </a:spcAft>
              <a:buClrTx/>
              <a:buNone/>
            </a:pPr>
            <a:r>
              <a:rPr lang="en-US" altLang="zh-CN" sz="1600" dirty="0">
                <a:latin typeface="Tahoma" panose="020B0604030504040204" pitchFamily="34" charset="0"/>
              </a:rPr>
              <a:t>   delete </a:t>
            </a:r>
            <a:r>
              <a:rPr lang="en-US" altLang="zh-CN" sz="1600" dirty="0" err="1">
                <a:latin typeface="Tahoma" panose="020B0604030504040204" pitchFamily="34" charset="0"/>
              </a:rPr>
              <a:t>deleteNode</a:t>
            </a:r>
            <a:r>
              <a:rPr lang="en-US" altLang="zh-CN" sz="1600" dirty="0">
                <a:latin typeface="Tahoma" panose="020B0604030504040204" pitchFamily="34" charset="0"/>
              </a:rPr>
              <a:t>;</a:t>
            </a:r>
            <a:endParaRPr lang="en-US" altLang="zh-CN" sz="1600" dirty="0">
              <a:latin typeface="Tahoma" panose="020B0604030504040204" pitchFamily="34" charset="0"/>
            </a:endParaRPr>
          </a:p>
          <a:p>
            <a:pPr>
              <a:lnSpc>
                <a:spcPct val="110000"/>
              </a:lnSpc>
              <a:spcBef>
                <a:spcPts val="0"/>
              </a:spcBef>
              <a:buClrTx/>
              <a:buNone/>
            </a:pPr>
            <a:r>
              <a:rPr lang="en-US" altLang="zh-CN" sz="1600" dirty="0">
                <a:latin typeface="Tahoma" panose="020B0604030504040204" pitchFamily="34" charset="0"/>
              </a:rPr>
              <a:t>}</a:t>
            </a:r>
            <a:endParaRPr lang="zh-CN" altLang="en-US" sz="1600" dirty="0"/>
          </a:p>
        </p:txBody>
      </p:sp>
      <p:sp>
        <p:nvSpPr>
          <p:cNvPr id="3" name="内容占位符 2"/>
          <p:cNvSpPr>
            <a:spLocks noGrp="1"/>
          </p:cNvSpPr>
          <p:nvPr>
            <p:ph sz="half" idx="2"/>
          </p:nvPr>
        </p:nvSpPr>
        <p:spPr>
          <a:xfrm>
            <a:off x="5059727" y="2068947"/>
            <a:ext cx="3768959" cy="931652"/>
          </a:xfrm>
        </p:spPr>
        <p:txBody>
          <a:bodyPr>
            <a:noAutofit/>
          </a:bodyPr>
          <a:lstStyle/>
          <a:p>
            <a:pPr marL="361950" indent="-361950">
              <a:spcAft>
                <a:spcPts val="0"/>
              </a:spcAft>
              <a:buFont typeface="Wingdings" panose="05000000000000000000" pitchFamily="2" charset="2"/>
              <a:buAutoNum type="arabicPeriod"/>
            </a:pPr>
            <a:r>
              <a:rPr lang="zh-CN" altLang="en-US" sz="1600" dirty="0"/>
              <a:t>找到前驱和后继</a:t>
            </a:r>
            <a:endParaRPr lang="zh-CN" altLang="en-US" sz="1600" dirty="0"/>
          </a:p>
          <a:p>
            <a:pPr marL="361950" indent="-361950">
              <a:spcAft>
                <a:spcPts val="0"/>
              </a:spcAft>
              <a:buFont typeface="Wingdings" panose="05000000000000000000" pitchFamily="2" charset="2"/>
              <a:buAutoNum type="arabicPeriod"/>
            </a:pPr>
            <a:r>
              <a:rPr lang="zh-CN" altLang="en-US" sz="1600" dirty="0"/>
              <a:t>令前驱的链接域指向后继</a:t>
            </a:r>
            <a:endParaRPr lang="zh-CN" altLang="en-US" sz="1600" dirty="0"/>
          </a:p>
          <a:p>
            <a:pPr marL="361950" indent="-361950">
              <a:buFont typeface="Wingdings" panose="05000000000000000000" pitchFamily="2" charset="2"/>
              <a:buAutoNum type="arabicPeriod"/>
            </a:pPr>
            <a:r>
              <a:rPr lang="zh-CN" altLang="en-US" sz="1600" dirty="0">
                <a:solidFill>
                  <a:schemeClr val="hlink"/>
                </a:solidFill>
              </a:rPr>
              <a:t>释放</a:t>
            </a:r>
            <a:r>
              <a:rPr lang="zh-CN" altLang="en-US" sz="1600" dirty="0"/>
              <a:t>被删除节点所占用的内存空间</a:t>
            </a:r>
            <a:endParaRPr lang="zh-CN" altLang="en-US" sz="1600" dirty="0"/>
          </a:p>
        </p:txBody>
      </p:sp>
      <p:pic>
        <p:nvPicPr>
          <p:cNvPr id="22" name="Picture 4" descr="linkd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04499" y="806384"/>
            <a:ext cx="3798498" cy="122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内容占位符 2"/>
          <p:cNvSpPr txBox="1"/>
          <p:nvPr/>
        </p:nvSpPr>
        <p:spPr>
          <a:xfrm>
            <a:off x="5003302" y="3139941"/>
            <a:ext cx="3999695" cy="2760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zh-CN" altLang="en-US" sz="2000" dirty="0"/>
              <a:t>时间复杂度依赖于</a:t>
            </a:r>
            <a:r>
              <a:rPr lang="en-US" altLang="zh-CN" sz="2000" dirty="0"/>
              <a:t>index</a:t>
            </a:r>
            <a:r>
              <a:rPr lang="zh-CN" altLang="en-US" sz="2000" dirty="0"/>
              <a:t>的值</a:t>
            </a:r>
            <a:endParaRPr lang="en-US" altLang="zh-CN" sz="2000" dirty="0"/>
          </a:p>
          <a:p>
            <a:pPr marL="0" indent="0">
              <a:lnSpc>
                <a:spcPct val="120000"/>
              </a:lnSpc>
              <a:spcBef>
                <a:spcPts val="30"/>
              </a:spcBef>
              <a:spcAft>
                <a:spcPts val="0"/>
              </a:spcAft>
              <a:buNone/>
            </a:pPr>
            <a:r>
              <a:rPr lang="zh-CN" altLang="en-US" sz="1600" dirty="0">
                <a:solidFill>
                  <a:srgbClr val="FF0000"/>
                </a:solidFill>
              </a:rPr>
              <a:t>最好情况（ </a:t>
            </a:r>
            <a:r>
              <a:rPr lang="en-US" altLang="zh-CN" sz="1600" dirty="0" err="1">
                <a:solidFill>
                  <a:srgbClr val="FF0000"/>
                </a:solidFill>
              </a:rPr>
              <a:t>i</a:t>
            </a:r>
            <a:r>
              <a:rPr lang="en-US" altLang="zh-CN" sz="1600" dirty="0">
                <a:solidFill>
                  <a:srgbClr val="FF0000"/>
                </a:solidFill>
              </a:rPr>
              <a:t>=1</a:t>
            </a:r>
            <a:r>
              <a:rPr lang="zh-CN" altLang="en-US" sz="1600" dirty="0">
                <a:solidFill>
                  <a:srgbClr val="FF0000"/>
                </a:solidFill>
              </a:rPr>
              <a:t>）：</a:t>
            </a:r>
            <a:br>
              <a:rPr lang="en-US" altLang="zh-CN" sz="1600" dirty="0">
                <a:solidFill>
                  <a:srgbClr val="FF0000"/>
                </a:solidFill>
              </a:rPr>
            </a:br>
            <a:r>
              <a:rPr lang="zh-CN" altLang="en-US" sz="1400" dirty="0"/>
              <a:t>后移指针的基本语句执行</a:t>
            </a:r>
            <a:r>
              <a:rPr lang="en-US" altLang="zh-CN" sz="1400" dirty="0"/>
              <a:t>1</a:t>
            </a:r>
            <a:r>
              <a:rPr lang="zh-CN" altLang="en-US" sz="1400" dirty="0"/>
              <a:t>次，删除节点执行</a:t>
            </a:r>
            <a:r>
              <a:rPr lang="en-US" altLang="zh-CN" sz="1400" dirty="0"/>
              <a:t>1</a:t>
            </a:r>
            <a:r>
              <a:rPr lang="zh-CN" altLang="en-US" sz="1400" dirty="0"/>
              <a:t>次，时间复杂度为</a:t>
            </a:r>
            <a:r>
              <a:rPr lang="en-US" altLang="zh-CN" sz="1400" dirty="0"/>
              <a:t>O(1)</a:t>
            </a:r>
            <a:r>
              <a:rPr lang="zh-CN" altLang="en-US" sz="1400" dirty="0"/>
              <a:t>。</a:t>
            </a:r>
            <a:endParaRPr lang="zh-CN" altLang="en-US" sz="1400" dirty="0"/>
          </a:p>
          <a:p>
            <a:pPr marL="0" indent="0">
              <a:lnSpc>
                <a:spcPct val="120000"/>
              </a:lnSpc>
              <a:spcBef>
                <a:spcPts val="30"/>
              </a:spcBef>
              <a:spcAft>
                <a:spcPts val="0"/>
              </a:spcAft>
              <a:buNone/>
            </a:pPr>
            <a:r>
              <a:rPr lang="zh-CN" altLang="en-US" sz="1600" dirty="0">
                <a:solidFill>
                  <a:srgbClr val="FF0000"/>
                </a:solidFill>
              </a:rPr>
              <a:t>最坏情况（ </a:t>
            </a:r>
            <a:r>
              <a:rPr lang="en-US" altLang="zh-CN" sz="1600" dirty="0" err="1">
                <a:solidFill>
                  <a:srgbClr val="FF0000"/>
                </a:solidFill>
              </a:rPr>
              <a:t>i</a:t>
            </a:r>
            <a:r>
              <a:rPr lang="en-US" altLang="zh-CN" sz="1600" dirty="0">
                <a:solidFill>
                  <a:srgbClr val="FF0000"/>
                </a:solidFill>
              </a:rPr>
              <a:t>=n</a:t>
            </a:r>
            <a:r>
              <a:rPr lang="zh-CN" altLang="en-US" sz="1600" dirty="0">
                <a:solidFill>
                  <a:srgbClr val="FF0000"/>
                </a:solidFill>
              </a:rPr>
              <a:t>）： </a:t>
            </a:r>
            <a:br>
              <a:rPr lang="en-US" altLang="zh-CN" sz="1600" dirty="0">
                <a:solidFill>
                  <a:srgbClr val="FF0000"/>
                </a:solidFill>
              </a:rPr>
            </a:br>
            <a:r>
              <a:rPr lang="zh-CN" altLang="en-US" sz="1400" dirty="0"/>
              <a:t>后移指针的基本语句</a:t>
            </a:r>
            <a:r>
              <a:rPr lang="zh-CN" altLang="en-US" sz="1400" dirty="0" smtClean="0"/>
              <a:t>执行</a:t>
            </a:r>
            <a:r>
              <a:rPr lang="en-US" altLang="zh-CN" sz="1400" dirty="0" smtClean="0"/>
              <a:t>n</a:t>
            </a:r>
            <a:r>
              <a:rPr lang="zh-CN" altLang="en-US" sz="1400" dirty="0" smtClean="0"/>
              <a:t>次</a:t>
            </a:r>
            <a:r>
              <a:rPr lang="zh-CN" altLang="en-US" sz="1400" dirty="0"/>
              <a:t>，删除节点执行</a:t>
            </a:r>
            <a:r>
              <a:rPr lang="en-US" altLang="zh-CN" sz="1400" dirty="0"/>
              <a:t>1</a:t>
            </a:r>
            <a:r>
              <a:rPr lang="zh-CN" altLang="en-US" sz="1400" dirty="0"/>
              <a:t>次，时间复杂度为</a:t>
            </a:r>
            <a:r>
              <a:rPr lang="en-US" altLang="zh-CN" sz="1400" dirty="0"/>
              <a:t>O(n)</a:t>
            </a:r>
            <a:r>
              <a:rPr lang="zh-CN" altLang="en-US" sz="1400" dirty="0"/>
              <a:t>。</a:t>
            </a:r>
            <a:endParaRPr lang="zh-CN" altLang="en-US" sz="1400" dirty="0"/>
          </a:p>
          <a:p>
            <a:pPr marL="0" indent="0">
              <a:lnSpc>
                <a:spcPct val="120000"/>
              </a:lnSpc>
              <a:spcBef>
                <a:spcPts val="30"/>
              </a:spcBef>
              <a:buNone/>
            </a:pPr>
            <a:r>
              <a:rPr lang="zh-CN" altLang="en-US" sz="1600" dirty="0">
                <a:solidFill>
                  <a:srgbClr val="FF0000"/>
                </a:solidFill>
              </a:rPr>
              <a:t>平均情况（</a:t>
            </a:r>
            <a:r>
              <a:rPr lang="en-US" altLang="zh-CN" sz="1600" dirty="0">
                <a:solidFill>
                  <a:srgbClr val="FF0000"/>
                </a:solidFill>
              </a:rPr>
              <a:t>1≤i≤n</a:t>
            </a:r>
            <a:r>
              <a:rPr lang="zh-CN" altLang="en-US" sz="1600" dirty="0">
                <a:solidFill>
                  <a:srgbClr val="FF0000"/>
                </a:solidFill>
              </a:rPr>
              <a:t>）</a:t>
            </a:r>
            <a:r>
              <a:rPr lang="zh-CN" altLang="en-US" sz="1600" dirty="0"/>
              <a:t>：</a:t>
            </a:r>
            <a:endParaRPr lang="zh-CN" altLang="en-US" sz="1600" dirty="0"/>
          </a:p>
        </p:txBody>
      </p:sp>
      <p:sp>
        <p:nvSpPr>
          <p:cNvPr id="58" name="文本框 5"/>
          <p:cNvSpPr txBox="1"/>
          <p:nvPr/>
        </p:nvSpPr>
        <p:spPr>
          <a:xfrm>
            <a:off x="203423" y="6286643"/>
            <a:ext cx="6645275" cy="368300"/>
          </a:xfrm>
          <a:prstGeom prst="rect">
            <a:avLst/>
          </a:prstGeom>
          <a:noFill/>
          <a:ln>
            <a:solidFill>
              <a:schemeClr val="bg2"/>
            </a:solidFill>
          </a:ln>
        </p:spPr>
        <p:txBody>
          <a:bodyPr wrap="none" rtlCol="0" anchor="ctr" anchorCtr="1">
            <a:spAutoFit/>
          </a:bodyPr>
          <a:lstStyle/>
          <a:p>
            <a:pPr>
              <a:spcAft>
                <a:spcPts val="0"/>
              </a:spcAft>
            </a:pPr>
            <a:r>
              <a:rPr lang="zh-CN" altLang="en-US" dirty="0">
                <a:solidFill>
                  <a:srgbClr val="FF0000"/>
                </a:solidFill>
                <a:latin typeface="Microsoft YaHei UI" panose="020B0503020204020204" pitchFamily="34" charset="-122"/>
                <a:ea typeface="Microsoft YaHei UI" panose="020B0503020204020204" pitchFamily="34" charset="-122"/>
              </a:rPr>
              <a:t>思考</a:t>
            </a:r>
            <a:r>
              <a:rPr lang="zh-CN" altLang="en-US" dirty="0">
                <a:latin typeface="Microsoft YaHei UI" panose="020B0503020204020204" pitchFamily="34" charset="-122"/>
                <a:ea typeface="Microsoft YaHei UI" panose="020B0503020204020204" pitchFamily="34" charset="-122"/>
              </a:rPr>
              <a:t>：如果已知结点对象（</a:t>
            </a:r>
            <a:r>
              <a:rPr lang="en-US" altLang="zh-CN" dirty="0">
                <a:latin typeface="Microsoft YaHei UI" panose="020B0503020204020204" pitchFamily="34" charset="-122"/>
                <a:ea typeface="Microsoft YaHei UI" panose="020B0503020204020204" pitchFamily="34" charset="-122"/>
              </a:rPr>
              <a:t>find&amp;erase</a:t>
            </a:r>
            <a:r>
              <a:rPr lang="zh-CN" altLang="en-US" dirty="0">
                <a:latin typeface="Microsoft YaHei UI" panose="020B0503020204020204" pitchFamily="34" charset="-122"/>
                <a:ea typeface="Microsoft YaHei UI" panose="020B0503020204020204" pitchFamily="34" charset="-122"/>
              </a:rPr>
              <a:t>），删除的时间复杂度？</a:t>
            </a:r>
            <a:endParaRPr lang="zh-CN" altLang="en-US"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5140807" y="5518747"/>
                <a:ext cx="3925882"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ctrlPr>
                                <a:rPr lang="zh-CN" altLang="en-US" i="1">
                                  <a:latin typeface="Cambria Math" panose="02040503050406030204" pitchFamily="18" charset="0"/>
                                </a:rPr>
                              </m:ctrlPr>
                            </m:dPr>
                            <m:e>
                              <m:r>
                                <a:rPr lang="zh-CN" altLang="en-US" i="1">
                                  <a:latin typeface="Cambria Math" panose="02040503050406030204" pitchFamily="18" charset="0"/>
                                </a:rPr>
                                <m:t>𝑖</m:t>
                              </m:r>
                              <m:r>
                                <a:rPr lang="zh-CN" altLang="en-US" i="0">
                                  <a:latin typeface="Cambria Math" panose="02040503050406030204" pitchFamily="18" charset="0"/>
                                </a:rPr>
                                <m:t>+1</m:t>
                              </m:r>
                            </m:e>
                          </m:d>
                        </m:e>
                      </m:nary>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ctrlPr>
                                <a:rPr lang="zh-CN" altLang="en-US" i="1">
                                  <a:latin typeface="Cambria Math" panose="02040503050406030204" pitchFamily="18" charset="0"/>
                                </a:rPr>
                              </m:ctrlPr>
                            </m:dPr>
                            <m:e>
                              <m:r>
                                <a:rPr lang="zh-CN" altLang="en-US" i="1">
                                  <a:latin typeface="Cambria Math" panose="02040503050406030204" pitchFamily="18" charset="0"/>
                                </a:rPr>
                                <m:t>𝑖</m:t>
                              </m:r>
                              <m:r>
                                <a:rPr lang="zh-CN" altLang="en-US" i="0">
                                  <a:latin typeface="Cambria Math" panose="02040503050406030204" pitchFamily="18" charset="0"/>
                                </a:rPr>
                                <m:t>+1</m:t>
                              </m:r>
                            </m:e>
                          </m:d>
                        </m:e>
                      </m:nary>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𝑛</m:t>
                          </m:r>
                          <m:r>
                            <a:rPr lang="zh-CN" altLang="en-US" i="0">
                              <a:latin typeface="Cambria Math" panose="02040503050406030204" pitchFamily="18" charset="0"/>
                            </a:rPr>
                            <m:t>+1</m:t>
                          </m:r>
                        </m:num>
                        <m:den>
                          <m:r>
                            <a:rPr lang="zh-CN" altLang="en-US" i="0">
                              <a:latin typeface="Cambria Math" panose="02040503050406030204" pitchFamily="18" charset="0"/>
                            </a:rPr>
                            <m:t>2</m:t>
                          </m:r>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5140807" y="5518747"/>
                <a:ext cx="3925882" cy="848566"/>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6352"/>
            <a:ext cx="7886700" cy="1325563"/>
          </a:xfrm>
        </p:spPr>
        <p:txBody>
          <a:bodyPr/>
          <a:lstStyle/>
          <a:p>
            <a:pPr>
              <a:spcAft>
                <a:spcPts val="0"/>
              </a:spcAft>
            </a:pPr>
            <a:r>
              <a:rPr lang="en-US" altLang="zh-CN" dirty="0" smtClean="0"/>
              <a:t>chain</a:t>
            </a:r>
            <a:r>
              <a:rPr lang="zh-CN" altLang="en-US" dirty="0" smtClean="0"/>
              <a:t>实现算法分析</a:t>
            </a:r>
            <a:r>
              <a:rPr lang="en-US" altLang="zh-CN" dirty="0" smtClean="0"/>
              <a:t>(5)</a:t>
            </a:r>
            <a:endParaRPr lang="zh-CN" altLang="en-US" dirty="0"/>
          </a:p>
        </p:txBody>
      </p:sp>
      <p:sp>
        <p:nvSpPr>
          <p:cNvPr id="8" name="内容占位符 7"/>
          <p:cNvSpPr>
            <a:spLocks noGrp="1"/>
          </p:cNvSpPr>
          <p:nvPr>
            <p:ph idx="1"/>
          </p:nvPr>
        </p:nvSpPr>
        <p:spPr>
          <a:xfrm>
            <a:off x="65984" y="1382776"/>
            <a:ext cx="4853115" cy="4351338"/>
          </a:xfrm>
        </p:spPr>
        <p:txBody>
          <a:bodyPr>
            <a:noAutofit/>
          </a:bodyPr>
          <a:lstStyle/>
          <a:p>
            <a:pPr>
              <a:spcAft>
                <a:spcPts val="0"/>
              </a:spcAft>
            </a:pPr>
            <a:r>
              <a:rPr lang="zh-CN" altLang="en-US" sz="2400" dirty="0"/>
              <a:t>根据节点序号插入节点实现</a:t>
            </a:r>
            <a:endParaRPr lang="en-US" altLang="zh-CN" sz="2400" dirty="0">
              <a:solidFill>
                <a:srgbClr val="FF0000"/>
              </a:solidFill>
            </a:endParaRPr>
          </a:p>
          <a:p>
            <a:pPr>
              <a:spcBef>
                <a:spcPts val="0"/>
              </a:spcBef>
              <a:spcAft>
                <a:spcPts val="0"/>
              </a:spcAft>
              <a:buClrTx/>
              <a:buNone/>
            </a:pPr>
            <a:r>
              <a:rPr lang="en-US" altLang="zh-CN" sz="1400" dirty="0" smtClean="0">
                <a:latin typeface="Tahoma" panose="020B0604030504040204" pitchFamily="34" charset="0"/>
              </a:rPr>
              <a:t>void </a:t>
            </a:r>
            <a:r>
              <a:rPr lang="en-US" altLang="zh-CN" sz="1400" dirty="0">
                <a:latin typeface="Tahoma" panose="020B0604030504040204" pitchFamily="34" charset="0"/>
              </a:rPr>
              <a:t>chain&lt;T&gt;::insert(</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theIndex</a:t>
            </a:r>
            <a:r>
              <a:rPr lang="en-US" altLang="zh-CN" sz="1400" dirty="0">
                <a:latin typeface="Tahoma" panose="020B0604030504040204" pitchFamily="34" charset="0"/>
              </a:rPr>
              <a:t>, </a:t>
            </a:r>
            <a:r>
              <a:rPr lang="en-US" altLang="zh-CN" sz="1400" dirty="0" err="1">
                <a:latin typeface="Tahoma" panose="020B0604030504040204" pitchFamily="34" charset="0"/>
              </a:rPr>
              <a:t>const</a:t>
            </a:r>
            <a:r>
              <a:rPr lang="en-US" altLang="zh-CN" sz="1400" dirty="0">
                <a:latin typeface="Tahoma" panose="020B0604030504040204" pitchFamily="34" charset="0"/>
              </a:rPr>
              <a:t> T&amp; </a:t>
            </a:r>
            <a:r>
              <a:rPr lang="en-US" altLang="zh-CN" sz="1400" dirty="0" err="1">
                <a:latin typeface="Tahoma" panose="020B0604030504040204" pitchFamily="34" charset="0"/>
              </a:rPr>
              <a:t>theElement</a:t>
            </a:r>
            <a:r>
              <a:rPr lang="en-US" altLang="zh-CN" sz="1400" dirty="0">
                <a:latin typeface="Tahoma" panose="020B0604030504040204" pitchFamily="34" charset="0"/>
              </a:rPr>
              <a:t>)</a:t>
            </a:r>
            <a:endParaRPr lang="en-US" altLang="zh-CN" sz="1400" dirty="0">
              <a:latin typeface="Tahoma" panose="020B0604030504040204" pitchFamily="34" charset="0"/>
            </a:endParaRPr>
          </a:p>
          <a:p>
            <a:pPr>
              <a:spcBef>
                <a:spcPts val="0"/>
              </a:spcBef>
              <a:spcAft>
                <a:spcPts val="0"/>
              </a:spcAft>
              <a:buClrTx/>
              <a:buNone/>
            </a:pPr>
            <a:r>
              <a:rPr lang="en-US" altLang="zh-CN" sz="1400" dirty="0" smtClean="0">
                <a:latin typeface="Tahoma" panose="020B0604030504040204" pitchFamily="34" charset="0"/>
              </a:rPr>
              <a:t>{</a:t>
            </a:r>
            <a:endParaRPr lang="en-US" altLang="zh-CN" sz="1600" dirty="0">
              <a:solidFill>
                <a:srgbClr val="0000FF"/>
              </a:solidFill>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if (</a:t>
            </a:r>
            <a:r>
              <a:rPr lang="en-US" altLang="zh-CN" sz="1400" dirty="0" err="1">
                <a:latin typeface="Tahoma" panose="020B0604030504040204" pitchFamily="34" charset="0"/>
              </a:rPr>
              <a:t>theIndex</a:t>
            </a:r>
            <a:r>
              <a:rPr lang="en-US" altLang="zh-CN" sz="1400" dirty="0">
                <a:latin typeface="Tahoma" panose="020B0604030504040204" pitchFamily="34" charset="0"/>
              </a:rPr>
              <a:t> &lt; 0 || </a:t>
            </a:r>
            <a:r>
              <a:rPr lang="en-US" altLang="zh-CN" sz="1400" dirty="0" err="1">
                <a:latin typeface="Tahoma" panose="020B0604030504040204" pitchFamily="34" charset="0"/>
              </a:rPr>
              <a:t>theIndex</a:t>
            </a:r>
            <a:r>
              <a:rPr lang="en-US" altLang="zh-CN" sz="1400" dirty="0">
                <a:latin typeface="Tahoma" panose="020B0604030504040204" pitchFamily="34" charset="0"/>
              </a:rPr>
              <a:t> &gt; </a:t>
            </a:r>
            <a:r>
              <a:rPr lang="en-US" altLang="zh-CN" sz="1400" dirty="0" err="1">
                <a:latin typeface="Tahoma" panose="020B0604030504040204" pitchFamily="34" charset="0"/>
              </a:rPr>
              <a:t>listSize</a:t>
            </a:r>
            <a:r>
              <a:rPr lang="en-US" altLang="zh-CN" sz="1400" dirty="0">
                <a:latin typeface="Tahoma" panose="020B0604030504040204" pitchFamily="34" charset="0"/>
              </a:rPr>
              <a:t>)</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a:t>
            </a:r>
            <a:r>
              <a:rPr lang="zh-CN" altLang="en-US" sz="1400" dirty="0">
                <a:latin typeface="Tahoma" panose="020B0604030504040204" pitchFamily="34" charset="0"/>
              </a:rPr>
              <a:t> </a:t>
            </a:r>
            <a:r>
              <a:rPr lang="en-US" altLang="zh-CN" sz="1400" dirty="0">
                <a:latin typeface="Tahoma" panose="020B0604030504040204" pitchFamily="34" charset="0"/>
              </a:rPr>
              <a:t>……</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if (</a:t>
            </a:r>
            <a:r>
              <a:rPr lang="en-US" altLang="zh-CN" sz="1400" dirty="0" err="1">
                <a:latin typeface="Tahoma" panose="020B0604030504040204" pitchFamily="34" charset="0"/>
              </a:rPr>
              <a:t>theIndex</a:t>
            </a:r>
            <a:r>
              <a:rPr lang="en-US" altLang="zh-CN" sz="1400" dirty="0">
                <a:latin typeface="Tahoma" panose="020B0604030504040204" pitchFamily="34" charset="0"/>
              </a:rPr>
              <a:t> == 0)      // insert at front</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a:t>
            </a:r>
            <a:r>
              <a:rPr lang="en-US" altLang="zh-CN" sz="1400" dirty="0" err="1">
                <a:latin typeface="Tahoma" panose="020B0604030504040204" pitchFamily="34" charset="0"/>
              </a:rPr>
              <a:t>firstNode</a:t>
            </a:r>
            <a:r>
              <a:rPr lang="en-US" altLang="zh-CN" sz="1400" dirty="0">
                <a:latin typeface="Tahoma" panose="020B0604030504040204" pitchFamily="34" charset="0"/>
              </a:rPr>
              <a:t> </a:t>
            </a:r>
            <a:r>
              <a:rPr lang="en-US" altLang="zh-CN" sz="1400" dirty="0" smtClean="0">
                <a:latin typeface="Tahoma" panose="020B0604030504040204" pitchFamily="34" charset="0"/>
              </a:rPr>
              <a:t>=</a:t>
            </a:r>
            <a:br>
              <a:rPr lang="en-US" altLang="zh-CN" sz="1400" dirty="0" smtClean="0">
                <a:latin typeface="Tahoma" panose="020B0604030504040204" pitchFamily="34" charset="0"/>
              </a:rPr>
            </a:br>
            <a:r>
              <a:rPr lang="en-US" altLang="zh-CN" sz="1400" dirty="0" smtClean="0">
                <a:latin typeface="Tahoma" panose="020B0604030504040204" pitchFamily="34" charset="0"/>
              </a:rPr>
              <a:t>     </a:t>
            </a:r>
            <a:r>
              <a:rPr lang="en-US" altLang="zh-CN" sz="1400" dirty="0">
                <a:latin typeface="Tahoma" panose="020B0604030504040204" pitchFamily="34" charset="0"/>
              </a:rPr>
              <a:t>new </a:t>
            </a:r>
            <a:r>
              <a:rPr lang="en-US" altLang="zh-CN" sz="1400" dirty="0" err="1">
                <a:latin typeface="Tahoma" panose="020B0604030504040204" pitchFamily="34" charset="0"/>
              </a:rPr>
              <a:t>chainNode</a:t>
            </a:r>
            <a:r>
              <a:rPr lang="en-US" altLang="zh-CN" sz="1400" dirty="0">
                <a:latin typeface="Tahoma" panose="020B0604030504040204" pitchFamily="34" charset="0"/>
              </a:rPr>
              <a:t>&lt;T&gt;(</a:t>
            </a:r>
            <a:r>
              <a:rPr lang="en-US" altLang="zh-CN" sz="1400" dirty="0" err="1">
                <a:latin typeface="Tahoma" panose="020B0604030504040204" pitchFamily="34" charset="0"/>
              </a:rPr>
              <a:t>theElement</a:t>
            </a:r>
            <a:r>
              <a:rPr lang="en-US" altLang="zh-CN" sz="1400" dirty="0">
                <a:latin typeface="Tahoma" panose="020B0604030504040204" pitchFamily="34" charset="0"/>
              </a:rPr>
              <a:t>, </a:t>
            </a:r>
            <a:r>
              <a:rPr lang="en-US" altLang="zh-CN" sz="1400" dirty="0" err="1">
                <a:latin typeface="Tahoma" panose="020B0604030504040204" pitchFamily="34" charset="0"/>
              </a:rPr>
              <a:t>firstNode</a:t>
            </a:r>
            <a:r>
              <a:rPr lang="en-US" altLang="zh-CN" sz="1400" dirty="0">
                <a:latin typeface="Tahoma" panose="020B0604030504040204" pitchFamily="34" charset="0"/>
              </a:rPr>
              <a:t>);</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else</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 </a:t>
            </a:r>
            <a:r>
              <a:rPr lang="en-US" altLang="zh-CN" sz="1600" dirty="0">
                <a:solidFill>
                  <a:srgbClr val="0000FF"/>
                </a:solidFill>
                <a:latin typeface="Tahoma" panose="020B0604030504040204" pitchFamily="34" charset="0"/>
              </a:rPr>
              <a:t> // find predecessor of new element</a:t>
            </a:r>
            <a:endParaRPr lang="en-US" altLang="zh-CN" sz="1600" dirty="0">
              <a:solidFill>
                <a:srgbClr val="0000FF"/>
              </a:solidFill>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a:t>
            </a:r>
            <a:r>
              <a:rPr lang="en-US" altLang="zh-CN" sz="1400" dirty="0" err="1">
                <a:latin typeface="Tahoma" panose="020B0604030504040204" pitchFamily="34" charset="0"/>
              </a:rPr>
              <a:t>chainNode</a:t>
            </a:r>
            <a:r>
              <a:rPr lang="en-US" altLang="zh-CN" sz="1400" dirty="0">
                <a:latin typeface="Tahoma" panose="020B0604030504040204" pitchFamily="34" charset="0"/>
              </a:rPr>
              <a:t>&lt;T&gt;* p = </a:t>
            </a:r>
            <a:r>
              <a:rPr lang="en-US" altLang="zh-CN" sz="1400" dirty="0" err="1">
                <a:latin typeface="Tahoma" panose="020B0604030504040204" pitchFamily="34" charset="0"/>
              </a:rPr>
              <a:t>firstNode</a:t>
            </a:r>
            <a:r>
              <a:rPr lang="en-US" altLang="zh-CN" sz="1400" dirty="0">
                <a:latin typeface="Tahoma" panose="020B0604030504040204" pitchFamily="34" charset="0"/>
              </a:rPr>
              <a:t>;</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for (</a:t>
            </a:r>
            <a:r>
              <a:rPr lang="en-US" altLang="zh-CN" sz="1400" dirty="0" err="1">
                <a:latin typeface="Tahoma" panose="020B0604030504040204" pitchFamily="34" charset="0"/>
              </a:rPr>
              <a:t>int</a:t>
            </a:r>
            <a:r>
              <a:rPr lang="en-US" altLang="zh-CN" sz="1400" dirty="0">
                <a:latin typeface="Tahoma" panose="020B0604030504040204" pitchFamily="34" charset="0"/>
              </a:rPr>
              <a:t> </a:t>
            </a:r>
            <a:r>
              <a:rPr lang="en-US" altLang="zh-CN" sz="1400" dirty="0" err="1">
                <a:latin typeface="Tahoma" panose="020B0604030504040204" pitchFamily="34" charset="0"/>
              </a:rPr>
              <a:t>i</a:t>
            </a:r>
            <a:r>
              <a:rPr lang="en-US" altLang="zh-CN" sz="1400" dirty="0">
                <a:latin typeface="Tahoma" panose="020B0604030504040204" pitchFamily="34" charset="0"/>
              </a:rPr>
              <a:t> = 0; </a:t>
            </a:r>
            <a:r>
              <a:rPr lang="en-US" altLang="zh-CN" sz="1400" dirty="0" err="1">
                <a:latin typeface="Tahoma" panose="020B0604030504040204" pitchFamily="34" charset="0"/>
              </a:rPr>
              <a:t>i</a:t>
            </a:r>
            <a:r>
              <a:rPr lang="en-US" altLang="zh-CN" sz="1400" dirty="0">
                <a:latin typeface="Tahoma" panose="020B0604030504040204" pitchFamily="34" charset="0"/>
              </a:rPr>
              <a:t> &lt; </a:t>
            </a:r>
            <a:r>
              <a:rPr lang="en-US" altLang="zh-CN" sz="1400" dirty="0" err="1">
                <a:latin typeface="Tahoma" panose="020B0604030504040204" pitchFamily="34" charset="0"/>
              </a:rPr>
              <a:t>theIndex</a:t>
            </a:r>
            <a:r>
              <a:rPr lang="en-US" altLang="zh-CN" sz="1400" dirty="0">
                <a:latin typeface="Tahoma" panose="020B0604030504040204" pitchFamily="34" charset="0"/>
              </a:rPr>
              <a:t> - 1; </a:t>
            </a:r>
            <a:r>
              <a:rPr lang="en-US" altLang="zh-CN" sz="1400" dirty="0" err="1">
                <a:latin typeface="Tahoma" panose="020B0604030504040204" pitchFamily="34" charset="0"/>
              </a:rPr>
              <a:t>i</a:t>
            </a:r>
            <a:r>
              <a:rPr lang="en-US" altLang="zh-CN" sz="1400" dirty="0">
                <a:latin typeface="Tahoma" panose="020B0604030504040204" pitchFamily="34" charset="0"/>
              </a:rPr>
              <a:t>++)</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p = p-&gt;next</a:t>
            </a:r>
            <a:r>
              <a:rPr lang="en-US" altLang="zh-CN" sz="1400" dirty="0" smtClean="0">
                <a:latin typeface="Tahoma" panose="020B0604030504040204" pitchFamily="34" charset="0"/>
              </a:rPr>
              <a:t>;   </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a:t>
            </a:r>
            <a:r>
              <a:rPr lang="en-US" altLang="zh-CN" sz="1600" dirty="0">
                <a:solidFill>
                  <a:srgbClr val="0000FF"/>
                </a:solidFill>
                <a:latin typeface="Tahoma" panose="020B0604030504040204" pitchFamily="34" charset="0"/>
              </a:rPr>
              <a:t>// insert after p</a:t>
            </a:r>
            <a:endParaRPr lang="en-US" altLang="zh-CN" sz="1600" dirty="0">
              <a:solidFill>
                <a:srgbClr val="0000FF"/>
              </a:solidFill>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p-&gt;next = </a:t>
            </a:r>
            <a:br>
              <a:rPr lang="en-US" altLang="zh-CN" sz="1400" dirty="0" smtClean="0">
                <a:latin typeface="Tahoma" panose="020B0604030504040204" pitchFamily="34" charset="0"/>
              </a:rPr>
            </a:br>
            <a:r>
              <a:rPr lang="en-US" altLang="zh-CN" sz="1400" dirty="0" smtClean="0">
                <a:latin typeface="Tahoma" panose="020B0604030504040204" pitchFamily="34" charset="0"/>
              </a:rPr>
              <a:t>        new </a:t>
            </a:r>
            <a:r>
              <a:rPr lang="en-US" altLang="zh-CN" sz="1400" dirty="0" err="1">
                <a:latin typeface="Tahoma" panose="020B0604030504040204" pitchFamily="34" charset="0"/>
              </a:rPr>
              <a:t>chainNode</a:t>
            </a:r>
            <a:r>
              <a:rPr lang="en-US" altLang="zh-CN" sz="1400" dirty="0">
                <a:latin typeface="Tahoma" panose="020B0604030504040204" pitchFamily="34" charset="0"/>
              </a:rPr>
              <a:t>&lt;T&gt;(</a:t>
            </a:r>
            <a:r>
              <a:rPr lang="en-US" altLang="zh-CN" sz="1400" dirty="0" err="1">
                <a:latin typeface="Tahoma" panose="020B0604030504040204" pitchFamily="34" charset="0"/>
              </a:rPr>
              <a:t>theElement</a:t>
            </a:r>
            <a:r>
              <a:rPr lang="en-US" altLang="zh-CN" sz="1400" dirty="0">
                <a:latin typeface="Tahoma" panose="020B0604030504040204" pitchFamily="34" charset="0"/>
              </a:rPr>
              <a:t>, p-&gt;next);</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a:t>
            </a:r>
            <a:endParaRPr lang="en-US" altLang="zh-CN" sz="1400" dirty="0">
              <a:latin typeface="Tahoma" panose="020B0604030504040204" pitchFamily="34" charset="0"/>
            </a:endParaRPr>
          </a:p>
          <a:p>
            <a:pPr>
              <a:spcBef>
                <a:spcPts val="0"/>
              </a:spcBef>
              <a:spcAft>
                <a:spcPts val="0"/>
              </a:spcAft>
              <a:buClrTx/>
              <a:buNone/>
            </a:pPr>
            <a:r>
              <a:rPr lang="en-US" altLang="zh-CN" sz="1400" dirty="0">
                <a:latin typeface="Tahoma" panose="020B0604030504040204" pitchFamily="34" charset="0"/>
              </a:rPr>
              <a:t>   </a:t>
            </a:r>
            <a:r>
              <a:rPr lang="en-US" altLang="zh-CN" sz="1400" dirty="0" err="1">
                <a:latin typeface="Tahoma" panose="020B0604030504040204" pitchFamily="34" charset="0"/>
              </a:rPr>
              <a:t>listSize</a:t>
            </a:r>
            <a:r>
              <a:rPr lang="en-US" altLang="zh-CN" sz="1400" dirty="0">
                <a:latin typeface="Tahoma" panose="020B0604030504040204" pitchFamily="34" charset="0"/>
              </a:rPr>
              <a:t>++;</a:t>
            </a:r>
            <a:endParaRPr lang="en-US" altLang="zh-CN" sz="1400" dirty="0">
              <a:latin typeface="Tahoma" panose="020B0604030504040204" pitchFamily="34" charset="0"/>
            </a:endParaRPr>
          </a:p>
          <a:p>
            <a:pPr>
              <a:spcBef>
                <a:spcPts val="0"/>
              </a:spcBef>
              <a:buClrTx/>
              <a:buNone/>
            </a:pPr>
            <a:r>
              <a:rPr lang="en-US" altLang="zh-CN" sz="1400" dirty="0">
                <a:latin typeface="Tahoma" panose="020B0604030504040204" pitchFamily="34" charset="0"/>
              </a:rPr>
              <a:t>}</a:t>
            </a:r>
            <a:endParaRPr lang="en-US" altLang="zh-CN" sz="1400" dirty="0">
              <a:latin typeface="Tahoma" panose="020B0604030504040204" pitchFamily="34" charset="0"/>
            </a:endParaRPr>
          </a:p>
        </p:txBody>
      </p:sp>
      <p:sp>
        <p:nvSpPr>
          <p:cNvPr id="3" name="内容占位符 2"/>
          <p:cNvSpPr>
            <a:spLocks noGrp="1"/>
          </p:cNvSpPr>
          <p:nvPr>
            <p:ph sz="half" idx="4294967295"/>
          </p:nvPr>
        </p:nvSpPr>
        <p:spPr>
          <a:xfrm>
            <a:off x="4849617" y="1841020"/>
            <a:ext cx="4268787" cy="931862"/>
          </a:xfrm>
        </p:spPr>
        <p:txBody>
          <a:bodyPr>
            <a:noAutofit/>
          </a:bodyPr>
          <a:lstStyle/>
          <a:p>
            <a:pPr marL="266700" lvl="1" indent="-266700">
              <a:spcAft>
                <a:spcPts val="0"/>
              </a:spcAft>
            </a:pPr>
            <a:r>
              <a:rPr lang="en-US" altLang="zh-CN" sz="1600" dirty="0"/>
              <a:t>k=0</a:t>
            </a:r>
            <a:r>
              <a:rPr lang="zh-CN" altLang="en-US" sz="1600" dirty="0"/>
              <a:t>：新节点成为新的首节点，将它的</a:t>
            </a:r>
            <a:r>
              <a:rPr lang="en-US" altLang="zh-CN" sz="1600" dirty="0"/>
              <a:t>link</a:t>
            </a:r>
            <a:r>
              <a:rPr lang="zh-CN" altLang="en-US" sz="1600" dirty="0"/>
              <a:t>指向原首节点，而线性表的</a:t>
            </a:r>
            <a:r>
              <a:rPr lang="en-US" altLang="zh-CN" sz="1600" dirty="0"/>
              <a:t>first</a:t>
            </a:r>
            <a:r>
              <a:rPr lang="zh-CN" altLang="en-US" sz="1600" dirty="0"/>
              <a:t>指针指向新节点</a:t>
            </a:r>
            <a:endParaRPr lang="zh-CN" altLang="en-US" sz="1600" dirty="0"/>
          </a:p>
          <a:p>
            <a:pPr marL="266700" lvl="1" indent="-266700"/>
            <a:r>
              <a:rPr lang="en-US" altLang="zh-CN" sz="1600" dirty="0"/>
              <a:t>k</a:t>
            </a:r>
            <a:r>
              <a:rPr lang="en-US" altLang="zh-CN" sz="1600" dirty="0">
                <a:ea typeface="Arial Unicode MS" panose="020B0604020202020204" charset="-122"/>
                <a:cs typeface="Arial Unicode MS" panose="020B0604020202020204" charset="-122"/>
              </a:rPr>
              <a:t>≠</a:t>
            </a:r>
            <a:r>
              <a:rPr lang="en-US" altLang="zh-CN" sz="1600" dirty="0"/>
              <a:t>0</a:t>
            </a:r>
            <a:r>
              <a:rPr lang="zh-CN" altLang="en-US" sz="1600" dirty="0"/>
              <a:t>：令节点</a:t>
            </a:r>
            <a:r>
              <a:rPr lang="en-US" altLang="zh-CN" sz="1600" dirty="0"/>
              <a:t>k</a:t>
            </a:r>
            <a:r>
              <a:rPr lang="zh-CN" altLang="en-US" sz="1600" dirty="0"/>
              <a:t>的</a:t>
            </a:r>
            <a:r>
              <a:rPr lang="en-US" altLang="zh-CN" sz="1600" dirty="0"/>
              <a:t>link</a:t>
            </a:r>
            <a:r>
              <a:rPr lang="zh-CN" altLang="en-US" sz="1600" dirty="0"/>
              <a:t>域指向新节点，新节点的</a:t>
            </a:r>
            <a:r>
              <a:rPr lang="en-US" altLang="zh-CN" sz="1600" dirty="0"/>
              <a:t>link</a:t>
            </a:r>
            <a:r>
              <a:rPr lang="zh-CN" altLang="en-US" sz="1600" dirty="0"/>
              <a:t>指向原来的节点</a:t>
            </a:r>
            <a:endParaRPr lang="zh-CN" altLang="en-US" sz="1400" dirty="0"/>
          </a:p>
        </p:txBody>
      </p:sp>
      <p:sp>
        <p:nvSpPr>
          <p:cNvPr id="23" name="内容占位符 2"/>
          <p:cNvSpPr txBox="1"/>
          <p:nvPr/>
        </p:nvSpPr>
        <p:spPr>
          <a:xfrm>
            <a:off x="4748530" y="3606165"/>
            <a:ext cx="4164330" cy="215709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icrosoft Himalaya" panose="01010100010101010101" pitchFamily="2"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zh-CN" altLang="en-US" sz="2000" dirty="0"/>
              <a:t>时间复杂度依赖于</a:t>
            </a:r>
            <a:r>
              <a:rPr lang="en-US" altLang="zh-CN" sz="2000" dirty="0"/>
              <a:t>index</a:t>
            </a:r>
            <a:r>
              <a:rPr lang="zh-CN" altLang="en-US" sz="2000" dirty="0"/>
              <a:t>的值</a:t>
            </a:r>
            <a:endParaRPr lang="en-US" altLang="zh-CN" sz="2000" dirty="0"/>
          </a:p>
          <a:p>
            <a:pPr marL="0" indent="0">
              <a:lnSpc>
                <a:spcPct val="120000"/>
              </a:lnSpc>
              <a:spcBef>
                <a:spcPts val="30"/>
              </a:spcBef>
              <a:spcAft>
                <a:spcPts val="0"/>
              </a:spcAft>
              <a:buNone/>
            </a:pPr>
            <a:r>
              <a:rPr lang="zh-CN" altLang="en-US" sz="1600" dirty="0">
                <a:solidFill>
                  <a:srgbClr val="FF0000"/>
                </a:solidFill>
              </a:rPr>
              <a:t>最好情况（ </a:t>
            </a:r>
            <a:r>
              <a:rPr lang="en-US" altLang="zh-CN" sz="1600" dirty="0" err="1">
                <a:solidFill>
                  <a:srgbClr val="FF0000"/>
                </a:solidFill>
              </a:rPr>
              <a:t>i</a:t>
            </a:r>
            <a:r>
              <a:rPr lang="en-US" altLang="zh-CN" sz="1600" dirty="0">
                <a:solidFill>
                  <a:srgbClr val="FF0000"/>
                </a:solidFill>
              </a:rPr>
              <a:t>=1</a:t>
            </a:r>
            <a:r>
              <a:rPr lang="zh-CN" altLang="en-US" sz="1600" dirty="0">
                <a:solidFill>
                  <a:srgbClr val="FF0000"/>
                </a:solidFill>
              </a:rPr>
              <a:t>）：</a:t>
            </a:r>
            <a:br>
              <a:rPr lang="en-US" altLang="zh-CN" sz="1600" dirty="0">
                <a:solidFill>
                  <a:srgbClr val="FF0000"/>
                </a:solidFill>
              </a:rPr>
            </a:br>
            <a:r>
              <a:rPr lang="zh-CN" altLang="en-US" sz="1400" dirty="0"/>
              <a:t>创建节点执行</a:t>
            </a:r>
            <a:r>
              <a:rPr lang="en-US" altLang="zh-CN" sz="1400" dirty="0"/>
              <a:t>1</a:t>
            </a:r>
            <a:r>
              <a:rPr lang="zh-CN" altLang="en-US" sz="1400" dirty="0"/>
              <a:t>次，时间复杂度为</a:t>
            </a:r>
            <a:r>
              <a:rPr lang="en-US" altLang="zh-CN" sz="1400" dirty="0"/>
              <a:t>O(1)</a:t>
            </a:r>
            <a:r>
              <a:rPr lang="zh-CN" altLang="en-US" sz="1400" dirty="0"/>
              <a:t>。</a:t>
            </a:r>
            <a:endParaRPr lang="zh-CN" altLang="en-US" sz="1400" dirty="0"/>
          </a:p>
          <a:p>
            <a:pPr marL="0" indent="0">
              <a:lnSpc>
                <a:spcPct val="120000"/>
              </a:lnSpc>
              <a:spcBef>
                <a:spcPts val="30"/>
              </a:spcBef>
              <a:spcAft>
                <a:spcPts val="0"/>
              </a:spcAft>
              <a:buNone/>
            </a:pPr>
            <a:r>
              <a:rPr lang="zh-CN" altLang="en-US" sz="1600" dirty="0">
                <a:solidFill>
                  <a:srgbClr val="FF0000"/>
                </a:solidFill>
              </a:rPr>
              <a:t>最坏情况（ </a:t>
            </a:r>
            <a:r>
              <a:rPr lang="en-US" altLang="zh-CN" sz="1600" dirty="0" err="1">
                <a:solidFill>
                  <a:srgbClr val="FF0000"/>
                </a:solidFill>
              </a:rPr>
              <a:t>i</a:t>
            </a:r>
            <a:r>
              <a:rPr lang="en-US" altLang="zh-CN" sz="1600" dirty="0">
                <a:solidFill>
                  <a:srgbClr val="FF0000"/>
                </a:solidFill>
              </a:rPr>
              <a:t>=n</a:t>
            </a:r>
            <a:r>
              <a:rPr lang="zh-CN" altLang="en-US" sz="1600" dirty="0">
                <a:solidFill>
                  <a:srgbClr val="FF0000"/>
                </a:solidFill>
              </a:rPr>
              <a:t>）： </a:t>
            </a:r>
            <a:br>
              <a:rPr lang="en-US" altLang="zh-CN" sz="1600" dirty="0">
                <a:solidFill>
                  <a:srgbClr val="FF0000"/>
                </a:solidFill>
              </a:rPr>
            </a:br>
            <a:r>
              <a:rPr lang="zh-CN" altLang="en-US" sz="1400" dirty="0"/>
              <a:t>后移指针的基本语句执行</a:t>
            </a:r>
            <a:r>
              <a:rPr lang="en-US" altLang="zh-CN" sz="1400" dirty="0"/>
              <a:t>n-1</a:t>
            </a:r>
            <a:r>
              <a:rPr lang="zh-CN" altLang="en-US" sz="1400" dirty="0"/>
              <a:t>次，创建节点执行</a:t>
            </a:r>
            <a:r>
              <a:rPr lang="en-US" altLang="zh-CN" sz="1400" dirty="0"/>
              <a:t>1</a:t>
            </a:r>
            <a:r>
              <a:rPr lang="zh-CN" altLang="en-US" sz="1400" dirty="0"/>
              <a:t>次，时间复杂度为</a:t>
            </a:r>
            <a:r>
              <a:rPr lang="en-US" altLang="zh-CN" sz="1400" dirty="0"/>
              <a:t>O(n)</a:t>
            </a:r>
            <a:r>
              <a:rPr lang="zh-CN" altLang="en-US" sz="1400" dirty="0"/>
              <a:t>。</a:t>
            </a:r>
            <a:endParaRPr lang="zh-CN" altLang="en-US" sz="1400" dirty="0"/>
          </a:p>
          <a:p>
            <a:pPr marL="0" indent="0">
              <a:lnSpc>
                <a:spcPct val="120000"/>
              </a:lnSpc>
              <a:spcBef>
                <a:spcPts val="30"/>
              </a:spcBef>
              <a:buNone/>
            </a:pPr>
            <a:r>
              <a:rPr lang="zh-CN" altLang="en-US" sz="1600" dirty="0">
                <a:solidFill>
                  <a:srgbClr val="FF0000"/>
                </a:solidFill>
              </a:rPr>
              <a:t>平均情况（</a:t>
            </a:r>
            <a:r>
              <a:rPr lang="en-US" altLang="zh-CN" sz="1600" dirty="0">
                <a:solidFill>
                  <a:srgbClr val="FF0000"/>
                </a:solidFill>
              </a:rPr>
              <a:t>1≤i≤n</a:t>
            </a:r>
            <a:r>
              <a:rPr lang="zh-CN" altLang="en-US" sz="1600" dirty="0">
                <a:solidFill>
                  <a:srgbClr val="FF0000"/>
                </a:solidFill>
              </a:rPr>
              <a:t>）</a:t>
            </a:r>
            <a:r>
              <a:rPr lang="zh-CN" altLang="en-US" sz="1600" dirty="0"/>
              <a:t>：</a:t>
            </a:r>
            <a:endParaRPr lang="zh-CN" altLang="en-US" sz="1600" dirty="0"/>
          </a:p>
        </p:txBody>
      </p:sp>
      <p:pic>
        <p:nvPicPr>
          <p:cNvPr id="59" name="Picture 4" descr="linki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16284" y="366022"/>
            <a:ext cx="3396889" cy="137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a:hlinkClick r:id="" action="ppaction://ole?verb="/>
          </p:cNvPr>
          <p:cNvGraphicFramePr>
            <a:graphicFrameLocks noChangeAspect="1"/>
          </p:cNvGraphicFramePr>
          <p:nvPr/>
        </p:nvGraphicFramePr>
        <p:xfrm>
          <a:off x="4919345" y="5550535"/>
          <a:ext cx="3971925" cy="758190"/>
        </p:xfrm>
        <a:graphic>
          <a:graphicData uri="http://schemas.openxmlformats.org/presentationml/2006/ole">
            <mc:AlternateContent xmlns:mc="http://schemas.openxmlformats.org/markup-compatibility/2006">
              <mc:Choice xmlns:v="urn:schemas-microsoft-com:vml" Requires="v">
                <p:oleObj spid="_x0000_s1025" name="" r:id="rId2" imgW="2260600" imgH="431800" progId="Equation.KSEE3">
                  <p:embed/>
                </p:oleObj>
              </mc:Choice>
              <mc:Fallback>
                <p:oleObj name="" r:id="rId2" imgW="2260600" imgH="431800" progId="Equation.KSEE3">
                  <p:embed/>
                  <p:pic>
                    <p:nvPicPr>
                      <p:cNvPr id="0" name="图片 1024"/>
                      <p:cNvPicPr/>
                      <p:nvPr/>
                    </p:nvPicPr>
                    <p:blipFill>
                      <a:blip r:embed="rId3"/>
                      <a:stretch>
                        <a:fillRect/>
                      </a:stretch>
                    </p:blipFill>
                    <p:spPr>
                      <a:xfrm>
                        <a:off x="4919345" y="5550535"/>
                        <a:ext cx="3971925" cy="758190"/>
                      </a:xfrm>
                      <a:prstGeom prst="rect">
                        <a:avLst/>
                      </a:prstGeom>
                    </p:spPr>
                  </p:pic>
                </p:oleObj>
              </mc:Fallback>
            </mc:AlternateContent>
          </a:graphicData>
        </a:graphic>
      </p:graphicFrame>
    </p:spTree>
    <p:custDataLst>
      <p:tags r:id="rId4"/>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spcAft>
                <a:spcPts val="0"/>
              </a:spcAft>
            </a:pPr>
            <a:r>
              <a:rPr lang="en-US" altLang="zh-CN" dirty="0" smtClean="0"/>
              <a:t>chain</a:t>
            </a:r>
            <a:r>
              <a:rPr lang="zh-CN" altLang="en-US" dirty="0" smtClean="0"/>
              <a:t>其他可能需要的操作</a:t>
            </a:r>
            <a:endParaRPr lang="zh-CN" altLang="en-US" dirty="0"/>
          </a:p>
        </p:txBody>
      </p:sp>
      <p:sp>
        <p:nvSpPr>
          <p:cNvPr id="6" name="内容占位符 5"/>
          <p:cNvSpPr>
            <a:spLocks noGrp="1"/>
          </p:cNvSpPr>
          <p:nvPr>
            <p:ph sz="half" idx="1"/>
          </p:nvPr>
        </p:nvSpPr>
        <p:spPr/>
        <p:txBody>
          <a:bodyPr/>
          <a:lstStyle/>
          <a:p>
            <a:pPr>
              <a:spcAft>
                <a:spcPts val="0"/>
              </a:spcAft>
            </a:pPr>
            <a:r>
              <a:rPr lang="zh-CN" altLang="en-US" dirty="0" smtClean="0"/>
              <a:t>获取结点的后驱</a:t>
            </a:r>
            <a:endParaRPr lang="en-US" altLang="zh-CN" dirty="0" smtClean="0"/>
          </a:p>
          <a:p>
            <a:r>
              <a:rPr lang="zh-CN" altLang="en-US" dirty="0" smtClean="0"/>
              <a:t>获取结点的前驱</a:t>
            </a:r>
            <a:endParaRPr lang="zh-CN" altLang="en-US" dirty="0"/>
          </a:p>
        </p:txBody>
      </p:sp>
      <p:sp>
        <p:nvSpPr>
          <p:cNvPr id="2" name="内容占位符 1"/>
          <p:cNvSpPr>
            <a:spLocks noGrp="1"/>
          </p:cNvSpPr>
          <p:nvPr>
            <p:ph sz="half" idx="2"/>
          </p:nvPr>
        </p:nvSpPr>
        <p:spPr/>
        <p:txBody>
          <a:bodyPr/>
          <a:p>
            <a:pPr>
              <a:spcAft>
                <a:spcPts val="0"/>
              </a:spcAft>
            </a:pPr>
            <a:r>
              <a:rPr lang="zh-CN" altLang="en-US" dirty="0">
                <a:sym typeface="+mn-ea"/>
              </a:rPr>
              <a:t>时间复杂度</a:t>
            </a:r>
            <a:r>
              <a:rPr lang="en-US" altLang="zh-CN" dirty="0">
                <a:solidFill>
                  <a:srgbClr val="FF0000"/>
                </a:solidFill>
                <a:cs typeface="Times New Roman" panose="02020603050405020304" pitchFamily="18" charset="0"/>
                <a:sym typeface="+mn-ea"/>
              </a:rPr>
              <a:t>Θ</a:t>
            </a:r>
            <a:r>
              <a:rPr lang="en-US" altLang="zh-CN" dirty="0">
                <a:solidFill>
                  <a:srgbClr val="FF0000"/>
                </a:solidFill>
                <a:sym typeface="+mn-ea"/>
              </a:rPr>
              <a:t>(1)</a:t>
            </a:r>
            <a:endParaRPr lang="en-US" altLang="zh-CN" dirty="0">
              <a:solidFill>
                <a:srgbClr val="FF0000"/>
              </a:solidFill>
            </a:endParaRPr>
          </a:p>
          <a:p>
            <a:r>
              <a:rPr lang="zh-CN" altLang="en-US" dirty="0">
                <a:sym typeface="+mn-ea"/>
              </a:rPr>
              <a:t>时间复杂度</a:t>
            </a:r>
            <a:r>
              <a:rPr lang="en-US" altLang="zh-CN" dirty="0">
                <a:solidFill>
                  <a:srgbClr val="FF0000"/>
                </a:solidFill>
                <a:cs typeface="Times New Roman" panose="02020603050405020304" pitchFamily="18" charset="0"/>
                <a:sym typeface="+mn-ea"/>
              </a:rPr>
              <a:t>Θ</a:t>
            </a:r>
            <a:r>
              <a:rPr lang="en-US" altLang="zh-CN" dirty="0">
                <a:solidFill>
                  <a:srgbClr val="FF0000"/>
                </a:solidFill>
                <a:sym typeface="+mn-ea"/>
              </a:rPr>
              <a:t>(n)</a:t>
            </a:r>
            <a:endParaRPr lang="zh-CN" altLang="en-US" dirty="0">
              <a:solidFill>
                <a:srgbClr val="FF0000"/>
              </a:solidFill>
            </a:endParaRPr>
          </a:p>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链表的其</a:t>
            </a:r>
            <a:r>
              <a:rPr lang="zh-CN" altLang="en-US" dirty="0"/>
              <a:t>它</a:t>
            </a:r>
            <a:r>
              <a:rPr lang="zh-CN" altLang="en-US" dirty="0" smtClean="0"/>
              <a:t>实现</a:t>
            </a:r>
            <a:endParaRPr lang="zh-CN" altLang="en-US" dirty="0"/>
          </a:p>
        </p:txBody>
      </p:sp>
      <p:sp>
        <p:nvSpPr>
          <p:cNvPr id="3" name="内容占位符 2"/>
          <p:cNvSpPr>
            <a:spLocks noGrp="1"/>
          </p:cNvSpPr>
          <p:nvPr>
            <p:ph idx="1"/>
          </p:nvPr>
        </p:nvSpPr>
        <p:spPr/>
        <p:txBody>
          <a:bodyPr/>
          <a:lstStyle/>
          <a:p>
            <a:pPr>
              <a:spcAft>
                <a:spcPts val="0"/>
              </a:spcAft>
            </a:pPr>
            <a:r>
              <a:rPr lang="zh-CN" altLang="en-US" dirty="0" smtClean="0"/>
              <a:t>双链表 </a:t>
            </a:r>
            <a:r>
              <a:rPr lang="en-US" altLang="zh-CN" b="1" dirty="0">
                <a:solidFill>
                  <a:srgbClr val="CC0000"/>
                </a:solidFill>
                <a:ea typeface="楷体_GB2312"/>
                <a:cs typeface="楷体_GB2312"/>
              </a:rPr>
              <a:t>doubly linked list</a:t>
            </a:r>
            <a:endParaRPr lang="en-US" altLang="zh-CN" b="1" dirty="0">
              <a:solidFill>
                <a:srgbClr val="CC0000"/>
              </a:solidFill>
              <a:ea typeface="楷体_GB2312"/>
              <a:cs typeface="楷体_GB2312"/>
            </a:endParaRPr>
          </a:p>
          <a:p>
            <a:pPr>
              <a:spcBef>
                <a:spcPts val="750"/>
              </a:spcBef>
            </a:pPr>
            <a:r>
              <a:rPr lang="zh-CN" altLang="en-US" dirty="0" smtClean="0"/>
              <a:t>循环链表 </a:t>
            </a:r>
            <a:r>
              <a:rPr lang="en-US" altLang="zh-CN" b="1" dirty="0">
                <a:solidFill>
                  <a:srgbClr val="CC0000"/>
                </a:solidFill>
                <a:ea typeface="楷体_GB2312"/>
                <a:cs typeface="楷体_GB2312"/>
              </a:rPr>
              <a:t>circular linked </a:t>
            </a:r>
            <a:r>
              <a:rPr lang="en-US" altLang="zh-CN" b="1" dirty="0" smtClean="0">
                <a:solidFill>
                  <a:srgbClr val="CC0000"/>
                </a:solidFill>
                <a:ea typeface="楷体_GB2312"/>
                <a:cs typeface="楷体_GB2312"/>
              </a:rPr>
              <a:t>list</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循环链表存储结构</a:t>
            </a:r>
            <a:endParaRPr lang="zh-CN" altLang="en-US" dirty="0"/>
          </a:p>
        </p:txBody>
      </p:sp>
      <p:sp>
        <p:nvSpPr>
          <p:cNvPr id="3" name="内容占位符 2"/>
          <p:cNvSpPr>
            <a:spLocks noGrp="1"/>
          </p:cNvSpPr>
          <p:nvPr>
            <p:ph idx="1"/>
          </p:nvPr>
        </p:nvSpPr>
        <p:spPr/>
        <p:txBody>
          <a:bodyPr/>
          <a:lstStyle/>
          <a:p>
            <a:pPr>
              <a:spcAft>
                <a:spcPts val="0"/>
              </a:spcAft>
            </a:pPr>
            <a:r>
              <a:rPr lang="en-US" altLang="zh-CN" b="1" dirty="0">
                <a:solidFill>
                  <a:srgbClr val="000066"/>
                </a:solidFill>
                <a:ea typeface="楷体_GB2312"/>
                <a:cs typeface="楷体_GB2312"/>
              </a:rPr>
              <a:t>The last node keep a pointer back to the first</a:t>
            </a:r>
            <a:r>
              <a:rPr lang="zh-CN" altLang="en-US" b="1" dirty="0">
                <a:solidFill>
                  <a:srgbClr val="000066"/>
                </a:solidFill>
                <a:ea typeface="楷体_GB2312"/>
                <a:cs typeface="楷体_GB2312"/>
              </a:rPr>
              <a:t>。</a:t>
            </a:r>
            <a:r>
              <a:rPr lang="en-US" altLang="zh-CN" b="1" dirty="0">
                <a:solidFill>
                  <a:srgbClr val="000066"/>
                </a:solidFill>
                <a:ea typeface="楷体_GB2312"/>
                <a:cs typeface="楷体_GB2312"/>
              </a:rPr>
              <a:t>We can search all nodes if we have any one node address</a:t>
            </a:r>
            <a:r>
              <a:rPr lang="en-US" altLang="zh-CN" b="1" dirty="0" smtClean="0">
                <a:solidFill>
                  <a:srgbClr val="000066"/>
                </a:solidFill>
                <a:ea typeface="楷体_GB2312"/>
                <a:cs typeface="楷体_GB2312"/>
              </a:rPr>
              <a:t>.</a:t>
            </a:r>
            <a:endParaRPr lang="en-US" altLang="zh-CN" b="1" dirty="0" smtClean="0">
              <a:solidFill>
                <a:srgbClr val="000066"/>
              </a:solidFill>
              <a:ea typeface="楷体_GB2312"/>
              <a:cs typeface="楷体_GB2312"/>
            </a:endParaRPr>
          </a:p>
          <a:p>
            <a:endParaRPr lang="en-US" altLang="zh-CN" b="1" dirty="0">
              <a:solidFill>
                <a:srgbClr val="000066"/>
              </a:solidFill>
              <a:ea typeface="楷体_GB2312"/>
              <a:cs typeface="楷体_GB2312"/>
            </a:endParaRPr>
          </a:p>
          <a:p>
            <a:endParaRPr lang="en-US" altLang="zh-CN" b="1" dirty="0" smtClean="0">
              <a:solidFill>
                <a:srgbClr val="000066"/>
              </a:solidFill>
              <a:ea typeface="楷体_GB2312"/>
              <a:cs typeface="楷体_GB2312"/>
            </a:endParaRPr>
          </a:p>
          <a:p>
            <a:endParaRPr lang="en-US" altLang="zh-CN" b="1" dirty="0">
              <a:solidFill>
                <a:srgbClr val="000066"/>
              </a:solidFill>
              <a:ea typeface="楷体_GB2312"/>
              <a:cs typeface="楷体_GB2312"/>
            </a:endParaRPr>
          </a:p>
          <a:p>
            <a:endParaRPr lang="en-US" altLang="zh-CN" b="1" dirty="0" smtClean="0">
              <a:solidFill>
                <a:srgbClr val="000066"/>
              </a:solidFill>
              <a:ea typeface="楷体_GB2312"/>
              <a:cs typeface="楷体_GB2312"/>
            </a:endParaRPr>
          </a:p>
          <a:p>
            <a:endParaRPr lang="en-US" altLang="zh-CN" b="1" dirty="0">
              <a:solidFill>
                <a:srgbClr val="000066"/>
              </a:solidFill>
              <a:ea typeface="楷体_GB2312"/>
              <a:cs typeface="楷体_GB2312"/>
            </a:endParaRPr>
          </a:p>
          <a:p>
            <a:pPr>
              <a:spcBef>
                <a:spcPts val="750"/>
              </a:spcBef>
            </a:pPr>
            <a:r>
              <a:rPr lang="zh-CN" altLang="en-US" sz="2400" b="1" dirty="0">
                <a:solidFill>
                  <a:srgbClr val="FF0000"/>
                </a:solidFill>
                <a:ea typeface="楷体_GB2312"/>
                <a:cs typeface="楷体_GB2312"/>
              </a:rPr>
              <a:t>思考</a:t>
            </a:r>
            <a:r>
              <a:rPr lang="zh-CN" altLang="en-US" sz="2400" b="1" dirty="0">
                <a:solidFill>
                  <a:srgbClr val="000066"/>
                </a:solidFill>
                <a:ea typeface="楷体_GB2312"/>
                <a:cs typeface="楷体_GB2312"/>
              </a:rPr>
              <a:t>：头指针如何设置？如何判断循环结束？</a:t>
            </a:r>
            <a:endParaRPr lang="en-US" altLang="zh-CN" sz="2400" b="1" dirty="0">
              <a:solidFill>
                <a:srgbClr val="000066"/>
              </a:solidFill>
              <a:ea typeface="楷体_GB2312"/>
              <a:cs typeface="楷体_GB2312"/>
            </a:endParaRPr>
          </a:p>
          <a:p>
            <a:endParaRPr lang="zh-CN" altLang="en-US" b="1" dirty="0">
              <a:solidFill>
                <a:srgbClr val="000066"/>
              </a:solidFill>
              <a:ea typeface="楷体_GB2312"/>
              <a:cs typeface="楷体_GB2312"/>
            </a:endParaRPr>
          </a:p>
          <a:p>
            <a:endParaRPr lang="zh-CN" altLang="en-US" dirty="0"/>
          </a:p>
        </p:txBody>
      </p:sp>
      <p:grpSp>
        <p:nvGrpSpPr>
          <p:cNvPr id="4" name="组合 3"/>
          <p:cNvGrpSpPr/>
          <p:nvPr/>
        </p:nvGrpSpPr>
        <p:grpSpPr>
          <a:xfrm>
            <a:off x="1520805" y="3152395"/>
            <a:ext cx="6477000" cy="1802763"/>
            <a:chOff x="762000" y="3733800"/>
            <a:chExt cx="7086600" cy="2289259"/>
          </a:xfrm>
        </p:grpSpPr>
        <p:sp>
          <p:nvSpPr>
            <p:cNvPr id="5" name="Rectangle 5"/>
            <p:cNvSpPr>
              <a:spLocks noChangeArrowheads="1"/>
            </p:cNvSpPr>
            <p:nvPr/>
          </p:nvSpPr>
          <p:spPr bwMode="auto">
            <a:xfrm>
              <a:off x="1981200" y="3856038"/>
              <a:ext cx="914400" cy="533400"/>
            </a:xfrm>
            <a:prstGeom prst="rect">
              <a:avLst/>
            </a:prstGeom>
            <a:solidFill>
              <a:srgbClr val="99CC00"/>
            </a:solidFill>
            <a:ln w="9525">
              <a:miter lim="800000"/>
            </a:ln>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6" name="Line 6"/>
            <p:cNvSpPr>
              <a:spLocks noChangeShapeType="1"/>
            </p:cNvSpPr>
            <p:nvPr/>
          </p:nvSpPr>
          <p:spPr bwMode="auto">
            <a:xfrm>
              <a:off x="2514600" y="385603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 name="Line 7"/>
            <p:cNvSpPr>
              <a:spLocks noChangeShapeType="1"/>
            </p:cNvSpPr>
            <p:nvPr/>
          </p:nvSpPr>
          <p:spPr bwMode="auto">
            <a:xfrm flipV="1">
              <a:off x="2514600" y="3779838"/>
              <a:ext cx="7620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8" name="Line 8"/>
            <p:cNvSpPr>
              <a:spLocks noChangeShapeType="1"/>
            </p:cNvSpPr>
            <p:nvPr/>
          </p:nvSpPr>
          <p:spPr bwMode="auto">
            <a:xfrm>
              <a:off x="1600200" y="4008438"/>
              <a:ext cx="3810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9" name="Rectangle 9"/>
            <p:cNvSpPr>
              <a:spLocks noChangeArrowheads="1"/>
            </p:cNvSpPr>
            <p:nvPr/>
          </p:nvSpPr>
          <p:spPr bwMode="auto">
            <a:xfrm>
              <a:off x="3276600" y="3856038"/>
              <a:ext cx="914400" cy="533400"/>
            </a:xfrm>
            <a:prstGeom prst="rect">
              <a:avLst/>
            </a:prstGeom>
            <a:solidFill>
              <a:srgbClr val="FFFFCC"/>
            </a:solid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10" name="Line 10"/>
            <p:cNvSpPr>
              <a:spLocks noChangeShapeType="1"/>
            </p:cNvSpPr>
            <p:nvPr/>
          </p:nvSpPr>
          <p:spPr bwMode="auto">
            <a:xfrm>
              <a:off x="3810000" y="385603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1" name="Line 11"/>
            <p:cNvSpPr>
              <a:spLocks noChangeShapeType="1"/>
            </p:cNvSpPr>
            <p:nvPr/>
          </p:nvSpPr>
          <p:spPr bwMode="auto">
            <a:xfrm flipV="1">
              <a:off x="3810000" y="3749675"/>
              <a:ext cx="7620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2" name="Line 12"/>
            <p:cNvSpPr>
              <a:spLocks noChangeShapeType="1"/>
            </p:cNvSpPr>
            <p:nvPr/>
          </p:nvSpPr>
          <p:spPr bwMode="auto">
            <a:xfrm>
              <a:off x="2971800" y="4084638"/>
              <a:ext cx="3048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3" name="Rectangle 13"/>
            <p:cNvSpPr>
              <a:spLocks noChangeArrowheads="1"/>
            </p:cNvSpPr>
            <p:nvPr/>
          </p:nvSpPr>
          <p:spPr bwMode="auto">
            <a:xfrm>
              <a:off x="4572000" y="3856038"/>
              <a:ext cx="914400" cy="533400"/>
            </a:xfrm>
            <a:prstGeom prst="rect">
              <a:avLst/>
            </a:prstGeom>
            <a:solidFill>
              <a:srgbClr val="FFFFCC"/>
            </a:solid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14" name="Line 14"/>
            <p:cNvSpPr>
              <a:spLocks noChangeShapeType="1"/>
            </p:cNvSpPr>
            <p:nvPr/>
          </p:nvSpPr>
          <p:spPr bwMode="auto">
            <a:xfrm>
              <a:off x="5105400" y="385603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5" name="Line 15"/>
            <p:cNvSpPr>
              <a:spLocks noChangeShapeType="1"/>
            </p:cNvSpPr>
            <p:nvPr/>
          </p:nvSpPr>
          <p:spPr bwMode="auto">
            <a:xfrm flipV="1">
              <a:off x="5105400" y="3779838"/>
              <a:ext cx="7620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6" name="Line 16"/>
            <p:cNvSpPr>
              <a:spLocks noChangeShapeType="1"/>
            </p:cNvSpPr>
            <p:nvPr/>
          </p:nvSpPr>
          <p:spPr bwMode="auto">
            <a:xfrm>
              <a:off x="4267200" y="4084638"/>
              <a:ext cx="3048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7" name="Line 17"/>
            <p:cNvSpPr>
              <a:spLocks noChangeShapeType="1"/>
            </p:cNvSpPr>
            <p:nvPr/>
          </p:nvSpPr>
          <p:spPr bwMode="auto">
            <a:xfrm>
              <a:off x="5562600" y="4084638"/>
              <a:ext cx="3048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8" name="Line 18"/>
            <p:cNvSpPr>
              <a:spLocks noChangeShapeType="1"/>
            </p:cNvSpPr>
            <p:nvPr/>
          </p:nvSpPr>
          <p:spPr bwMode="auto">
            <a:xfrm>
              <a:off x="5867400" y="4084638"/>
              <a:ext cx="457200" cy="0"/>
            </a:xfrm>
            <a:prstGeom prst="line">
              <a:avLst/>
            </a:prstGeom>
            <a:noFill/>
            <a:ln w="38100" cap="rnd">
              <a:solidFill>
                <a:schemeClr val="tx2"/>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9" name="Line 19"/>
            <p:cNvSpPr>
              <a:spLocks noChangeShapeType="1"/>
            </p:cNvSpPr>
            <p:nvPr/>
          </p:nvSpPr>
          <p:spPr bwMode="auto">
            <a:xfrm>
              <a:off x="6248400" y="4084638"/>
              <a:ext cx="3048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0" name="Rectangle 20"/>
            <p:cNvSpPr>
              <a:spLocks noChangeArrowheads="1"/>
            </p:cNvSpPr>
            <p:nvPr/>
          </p:nvSpPr>
          <p:spPr bwMode="auto">
            <a:xfrm>
              <a:off x="6553200" y="3856039"/>
              <a:ext cx="914400" cy="533400"/>
            </a:xfrm>
            <a:prstGeom prst="rect">
              <a:avLst/>
            </a:prstGeom>
            <a:solidFill>
              <a:srgbClr val="FFFFCC"/>
            </a:solid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21" name="Line 21"/>
            <p:cNvSpPr>
              <a:spLocks noChangeShapeType="1"/>
            </p:cNvSpPr>
            <p:nvPr/>
          </p:nvSpPr>
          <p:spPr bwMode="auto">
            <a:xfrm>
              <a:off x="7162800" y="385603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2" name="Line 22"/>
            <p:cNvSpPr>
              <a:spLocks noChangeShapeType="1"/>
            </p:cNvSpPr>
            <p:nvPr/>
          </p:nvSpPr>
          <p:spPr bwMode="auto">
            <a:xfrm flipV="1">
              <a:off x="7162800" y="3779838"/>
              <a:ext cx="7620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3" name="Text Box 23"/>
            <p:cNvSpPr txBox="1">
              <a:spLocks noChangeArrowheads="1"/>
            </p:cNvSpPr>
            <p:nvPr/>
          </p:nvSpPr>
          <p:spPr bwMode="auto">
            <a:xfrm>
              <a:off x="6481763" y="3832224"/>
              <a:ext cx="601930" cy="5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3300"/>
                  </a:solidFill>
                </a:rPr>
                <a:t>a</a:t>
              </a:r>
              <a:r>
                <a:rPr lang="en-US" altLang="zh-CN" sz="2000" b="1" baseline="-25000" dirty="0">
                  <a:solidFill>
                    <a:srgbClr val="FF3300"/>
                  </a:solidFill>
                </a:rPr>
                <a:t>n-1</a:t>
              </a:r>
              <a:endParaRPr lang="en-US" altLang="zh-CN" sz="2000" dirty="0">
                <a:solidFill>
                  <a:srgbClr val="FF3300"/>
                </a:solidFill>
              </a:endParaRPr>
            </a:p>
          </p:txBody>
        </p:sp>
        <p:sp>
          <p:nvSpPr>
            <p:cNvPr id="24" name="Line 24"/>
            <p:cNvSpPr>
              <a:spLocks noChangeShapeType="1"/>
            </p:cNvSpPr>
            <p:nvPr/>
          </p:nvSpPr>
          <p:spPr bwMode="auto">
            <a:xfrm>
              <a:off x="1676400" y="4237038"/>
              <a:ext cx="3048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5" name="Line 25"/>
            <p:cNvSpPr>
              <a:spLocks noChangeShapeType="1"/>
            </p:cNvSpPr>
            <p:nvPr/>
          </p:nvSpPr>
          <p:spPr bwMode="auto">
            <a:xfrm>
              <a:off x="1676400" y="4237038"/>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6" name="Line 26"/>
            <p:cNvSpPr>
              <a:spLocks noChangeShapeType="1"/>
            </p:cNvSpPr>
            <p:nvPr/>
          </p:nvSpPr>
          <p:spPr bwMode="auto">
            <a:xfrm>
              <a:off x="1676400" y="4618038"/>
              <a:ext cx="61722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7" name="Line 27"/>
            <p:cNvSpPr>
              <a:spLocks noChangeShapeType="1"/>
            </p:cNvSpPr>
            <p:nvPr/>
          </p:nvSpPr>
          <p:spPr bwMode="auto">
            <a:xfrm>
              <a:off x="7543800" y="4084638"/>
              <a:ext cx="3048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 name="Line 28"/>
            <p:cNvSpPr>
              <a:spLocks noChangeShapeType="1"/>
            </p:cNvSpPr>
            <p:nvPr/>
          </p:nvSpPr>
          <p:spPr bwMode="auto">
            <a:xfrm>
              <a:off x="7848600" y="4084638"/>
              <a:ext cx="0" cy="5334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9" name="Text Box 29"/>
            <p:cNvSpPr txBox="1">
              <a:spLocks noChangeArrowheads="1"/>
            </p:cNvSpPr>
            <p:nvPr/>
          </p:nvSpPr>
          <p:spPr bwMode="auto">
            <a:xfrm>
              <a:off x="762000" y="3756025"/>
              <a:ext cx="666823" cy="5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rPr>
                <a:t>first</a:t>
              </a:r>
              <a:endParaRPr lang="en-US" altLang="zh-CN" sz="2000">
                <a:solidFill>
                  <a:srgbClr val="FF3300"/>
                </a:solidFill>
              </a:endParaRPr>
            </a:p>
          </p:txBody>
        </p:sp>
        <p:sp>
          <p:nvSpPr>
            <p:cNvPr id="30" name="Text Box 30"/>
            <p:cNvSpPr txBox="1">
              <a:spLocks noChangeArrowheads="1"/>
            </p:cNvSpPr>
            <p:nvPr/>
          </p:nvSpPr>
          <p:spPr bwMode="auto">
            <a:xfrm>
              <a:off x="4584700" y="3832224"/>
              <a:ext cx="435312" cy="5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rPr>
                <a:t>a</a:t>
              </a:r>
              <a:r>
                <a:rPr lang="en-US" altLang="zh-CN" sz="2000" b="1" baseline="-25000">
                  <a:solidFill>
                    <a:srgbClr val="FF3300"/>
                  </a:solidFill>
                </a:rPr>
                <a:t>1</a:t>
              </a:r>
              <a:endParaRPr lang="en-US" altLang="zh-CN" sz="2000">
                <a:solidFill>
                  <a:srgbClr val="FF3300"/>
                </a:solidFill>
              </a:endParaRPr>
            </a:p>
          </p:txBody>
        </p:sp>
        <p:sp>
          <p:nvSpPr>
            <p:cNvPr id="31" name="Text Box 31"/>
            <p:cNvSpPr txBox="1">
              <a:spLocks noChangeArrowheads="1"/>
            </p:cNvSpPr>
            <p:nvPr/>
          </p:nvSpPr>
          <p:spPr bwMode="auto">
            <a:xfrm>
              <a:off x="3289300" y="3733800"/>
              <a:ext cx="520700" cy="5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3300"/>
                  </a:solidFill>
                </a:rPr>
                <a:t>a</a:t>
              </a:r>
              <a:r>
                <a:rPr lang="en-US" altLang="zh-CN" sz="2000" b="1" baseline="-25000" dirty="0">
                  <a:solidFill>
                    <a:srgbClr val="FF3300"/>
                  </a:solidFill>
                </a:rPr>
                <a:t>0</a:t>
              </a:r>
              <a:endParaRPr lang="en-US" altLang="zh-CN" sz="2000" dirty="0">
                <a:solidFill>
                  <a:srgbClr val="FF3300"/>
                </a:solidFill>
              </a:endParaRPr>
            </a:p>
          </p:txBody>
        </p:sp>
        <p:sp>
          <p:nvSpPr>
            <p:cNvPr id="32" name="Rectangle 32"/>
            <p:cNvSpPr>
              <a:spLocks noChangeArrowheads="1"/>
            </p:cNvSpPr>
            <p:nvPr/>
          </p:nvSpPr>
          <p:spPr bwMode="auto">
            <a:xfrm>
              <a:off x="1981200" y="5151438"/>
              <a:ext cx="914400" cy="533400"/>
            </a:xfrm>
            <a:prstGeom prst="rect">
              <a:avLst/>
            </a:prstGeom>
            <a:solidFill>
              <a:srgbClr val="99CC00"/>
            </a:solidFill>
            <a:ln w="9525">
              <a:miter lim="800000"/>
            </a:ln>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33" name="Line 33"/>
            <p:cNvSpPr>
              <a:spLocks noChangeShapeType="1"/>
            </p:cNvSpPr>
            <p:nvPr/>
          </p:nvSpPr>
          <p:spPr bwMode="auto">
            <a:xfrm>
              <a:off x="2514600" y="515143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4" name="Line 34"/>
            <p:cNvSpPr>
              <a:spLocks noChangeShapeType="1"/>
            </p:cNvSpPr>
            <p:nvPr/>
          </p:nvSpPr>
          <p:spPr bwMode="auto">
            <a:xfrm flipV="1">
              <a:off x="2514600" y="5075238"/>
              <a:ext cx="7620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5" name="Line 35"/>
            <p:cNvSpPr>
              <a:spLocks noChangeShapeType="1"/>
            </p:cNvSpPr>
            <p:nvPr/>
          </p:nvSpPr>
          <p:spPr bwMode="auto">
            <a:xfrm>
              <a:off x="1600200" y="5303838"/>
              <a:ext cx="3810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6" name="Line 36"/>
            <p:cNvSpPr>
              <a:spLocks noChangeShapeType="1"/>
            </p:cNvSpPr>
            <p:nvPr/>
          </p:nvSpPr>
          <p:spPr bwMode="auto">
            <a:xfrm>
              <a:off x="1676400" y="5532438"/>
              <a:ext cx="3048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7" name="Line 37"/>
            <p:cNvSpPr>
              <a:spLocks noChangeShapeType="1"/>
            </p:cNvSpPr>
            <p:nvPr/>
          </p:nvSpPr>
          <p:spPr bwMode="auto">
            <a:xfrm>
              <a:off x="1676400" y="5532438"/>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8" name="Line 38"/>
            <p:cNvSpPr>
              <a:spLocks noChangeShapeType="1"/>
            </p:cNvSpPr>
            <p:nvPr/>
          </p:nvSpPr>
          <p:spPr bwMode="auto">
            <a:xfrm>
              <a:off x="1676400" y="5913438"/>
              <a:ext cx="16002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9" name="Text Box 39"/>
            <p:cNvSpPr txBox="1">
              <a:spLocks noChangeArrowheads="1"/>
            </p:cNvSpPr>
            <p:nvPr/>
          </p:nvSpPr>
          <p:spPr bwMode="auto">
            <a:xfrm>
              <a:off x="762000" y="5051424"/>
              <a:ext cx="666823" cy="5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rPr>
                <a:t>first</a:t>
              </a:r>
              <a:endParaRPr lang="en-US" altLang="zh-CN" sz="2000">
                <a:solidFill>
                  <a:srgbClr val="FF3300"/>
                </a:solidFill>
              </a:endParaRPr>
            </a:p>
          </p:txBody>
        </p:sp>
        <p:sp>
          <p:nvSpPr>
            <p:cNvPr id="40" name="Line 40"/>
            <p:cNvSpPr>
              <a:spLocks noChangeShapeType="1"/>
            </p:cNvSpPr>
            <p:nvPr/>
          </p:nvSpPr>
          <p:spPr bwMode="auto">
            <a:xfrm>
              <a:off x="2971800" y="5380038"/>
              <a:ext cx="3048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Line 41"/>
            <p:cNvSpPr>
              <a:spLocks noChangeShapeType="1"/>
            </p:cNvSpPr>
            <p:nvPr/>
          </p:nvSpPr>
          <p:spPr bwMode="auto">
            <a:xfrm>
              <a:off x="3276600" y="5380038"/>
              <a:ext cx="0" cy="5334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2" name="Text Box 42"/>
            <p:cNvSpPr txBox="1">
              <a:spLocks noChangeArrowheads="1"/>
            </p:cNvSpPr>
            <p:nvPr/>
          </p:nvSpPr>
          <p:spPr bwMode="auto">
            <a:xfrm>
              <a:off x="3429000" y="5514975"/>
              <a:ext cx="1050921" cy="5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latin typeface="隶书" panose="02010509060101010101" pitchFamily="49" charset="-122"/>
                  <a:ea typeface="隶书" panose="02010509060101010101" pitchFamily="49" charset="-122"/>
                </a:rPr>
                <a:t>(</a:t>
              </a:r>
              <a:r>
                <a:rPr lang="zh-CN" altLang="en-US" sz="2000" b="1">
                  <a:solidFill>
                    <a:srgbClr val="FF3300"/>
                  </a:solidFill>
                  <a:latin typeface="隶书" panose="02010509060101010101" pitchFamily="49" charset="-122"/>
                  <a:ea typeface="隶书" panose="02010509060101010101" pitchFamily="49" charset="-122"/>
                </a:rPr>
                <a:t>空表</a:t>
              </a:r>
              <a:r>
                <a:rPr lang="en-US" altLang="zh-CN" sz="2000" b="1">
                  <a:solidFill>
                    <a:srgbClr val="FF3300"/>
                  </a:solidFill>
                  <a:latin typeface="隶书" panose="02010509060101010101" pitchFamily="49" charset="-122"/>
                  <a:ea typeface="隶书" panose="02010509060101010101" pitchFamily="49" charset="-122"/>
                </a:rPr>
                <a:t>)</a:t>
              </a:r>
              <a:endParaRPr lang="en-US" altLang="zh-CN" sz="2000">
                <a:solidFill>
                  <a:srgbClr val="FF3300"/>
                </a:solidFill>
              </a:endParaRPr>
            </a:p>
          </p:txBody>
        </p:sp>
        <p:sp>
          <p:nvSpPr>
            <p:cNvPr id="43" name="Text Box 43"/>
            <p:cNvSpPr txBox="1">
              <a:spLocks noChangeArrowheads="1"/>
            </p:cNvSpPr>
            <p:nvPr/>
          </p:nvSpPr>
          <p:spPr bwMode="auto">
            <a:xfrm>
              <a:off x="6127750" y="4722812"/>
              <a:ext cx="1333295" cy="5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latin typeface="隶书" panose="02010509060101010101" pitchFamily="49" charset="-122"/>
                  <a:ea typeface="隶书" panose="02010509060101010101" pitchFamily="49" charset="-122"/>
                </a:rPr>
                <a:t>(</a:t>
              </a:r>
              <a:r>
                <a:rPr lang="zh-CN" altLang="en-US" sz="2000" b="1">
                  <a:solidFill>
                    <a:srgbClr val="FF3300"/>
                  </a:solidFill>
                  <a:latin typeface="隶书" panose="02010509060101010101" pitchFamily="49" charset="-122"/>
                  <a:ea typeface="隶书" panose="02010509060101010101" pitchFamily="49" charset="-122"/>
                </a:rPr>
                <a:t>非空表</a:t>
              </a:r>
              <a:r>
                <a:rPr lang="en-US" altLang="zh-CN" sz="2000" b="1">
                  <a:solidFill>
                    <a:srgbClr val="FF3300"/>
                  </a:solidFill>
                  <a:latin typeface="隶书" panose="02010509060101010101" pitchFamily="49" charset="-122"/>
                  <a:ea typeface="隶书" panose="02010509060101010101" pitchFamily="49" charset="-122"/>
                </a:rPr>
                <a:t>)</a:t>
              </a:r>
              <a:endParaRPr lang="en-US" altLang="zh-CN" sz="2000">
                <a:solidFill>
                  <a:srgbClr val="FF3300"/>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双向链表存储结构</a:t>
            </a:r>
            <a:endParaRPr lang="zh-CN" altLang="en-US" dirty="0"/>
          </a:p>
        </p:txBody>
      </p:sp>
      <p:sp>
        <p:nvSpPr>
          <p:cNvPr id="60418" name="Rectangle 3"/>
          <p:cNvSpPr>
            <a:spLocks noGrp="1" noChangeArrowheads="1"/>
          </p:cNvSpPr>
          <p:nvPr>
            <p:ph idx="1"/>
          </p:nvPr>
        </p:nvSpPr>
        <p:spPr/>
        <p:txBody>
          <a:bodyPr/>
          <a:lstStyle/>
          <a:p>
            <a:pPr>
              <a:lnSpc>
                <a:spcPct val="105000"/>
              </a:lnSpc>
              <a:spcBef>
                <a:spcPct val="5000"/>
              </a:spcBef>
              <a:spcAft>
                <a:spcPts val="0"/>
              </a:spcAft>
              <a:buClr>
                <a:schemeClr val="tx1"/>
              </a:buClr>
              <a:buSzPct val="50000"/>
              <a:buFont typeface="Wingdings" panose="05000000000000000000" pitchFamily="2" charset="2"/>
              <a:buChar char="§"/>
            </a:pPr>
            <a:r>
              <a:rPr lang="en-US" altLang="zh-CN" b="1" dirty="0" smtClean="0">
                <a:ea typeface="楷体_GB2312"/>
                <a:cs typeface="楷体_GB2312"/>
              </a:rPr>
              <a:t>Node structure of doubly linked list</a:t>
            </a:r>
            <a:r>
              <a:rPr lang="zh-CN" altLang="en-US" b="1" dirty="0" smtClean="0">
                <a:ea typeface="楷体_GB2312"/>
                <a:cs typeface="楷体_GB2312"/>
              </a:rPr>
              <a:t>：</a:t>
            </a:r>
            <a:endParaRPr lang="zh-CN" altLang="en-US" b="1" dirty="0" smtClean="0">
              <a:ea typeface="楷体_GB2312"/>
              <a:cs typeface="楷体_GB2312"/>
            </a:endParaRPr>
          </a:p>
        </p:txBody>
      </p:sp>
      <p:sp>
        <p:nvSpPr>
          <p:cNvPr id="59396" name="Rectangle 4" descr="羊皮纸"/>
          <p:cNvSpPr>
            <a:spLocks noChangeArrowheads="1"/>
          </p:cNvSpPr>
          <p:nvPr/>
        </p:nvSpPr>
        <p:spPr bwMode="auto">
          <a:xfrm>
            <a:off x="2235200" y="2667000"/>
            <a:ext cx="4648970" cy="533400"/>
          </a:xfrm>
          <a:prstGeom prst="rect">
            <a:avLst/>
          </a:prstGeom>
          <a:blipFill dpi="0" rotWithShape="0">
            <a:blip r:embed="rId1"/>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defRPr/>
            </a:pPr>
            <a:r>
              <a:rPr lang="en-US" altLang="zh-CN" b="1" dirty="0">
                <a:solidFill>
                  <a:schemeClr val="tx2"/>
                </a:solidFill>
                <a:effectLst>
                  <a:outerShdw blurRad="38100" dist="38100" dir="2700000" algn="tl">
                    <a:srgbClr val="FFFFFF"/>
                  </a:outerShdw>
                </a:effectLst>
                <a:ea typeface="仿宋_GB2312" pitchFamily="49" charset="-122"/>
              </a:rPr>
              <a:t>         prior                        data                           next</a:t>
            </a:r>
            <a:endParaRPr lang="en-US" altLang="zh-CN" b="1" dirty="0">
              <a:solidFill>
                <a:schemeClr val="tx2"/>
              </a:solidFill>
              <a:effectLst>
                <a:outerShdw blurRad="38100" dist="38100" dir="2700000" algn="tl">
                  <a:srgbClr val="FFFFFF"/>
                </a:outerShdw>
              </a:effectLst>
              <a:ea typeface="仿宋_GB2312" pitchFamily="49" charset="-122"/>
            </a:endParaRPr>
          </a:p>
        </p:txBody>
      </p:sp>
      <p:grpSp>
        <p:nvGrpSpPr>
          <p:cNvPr id="60420" name="Group 12"/>
          <p:cNvGrpSpPr/>
          <p:nvPr/>
        </p:nvGrpSpPr>
        <p:grpSpPr bwMode="auto">
          <a:xfrm>
            <a:off x="3603932" y="2514600"/>
            <a:ext cx="2336800" cy="685800"/>
            <a:chOff x="2304" y="2016"/>
            <a:chExt cx="1104" cy="480"/>
          </a:xfrm>
        </p:grpSpPr>
        <p:sp>
          <p:nvSpPr>
            <p:cNvPr id="60476" name="Line 6"/>
            <p:cNvSpPr>
              <a:spLocks noChangeShapeType="1"/>
            </p:cNvSpPr>
            <p:nvPr/>
          </p:nvSpPr>
          <p:spPr bwMode="auto">
            <a:xfrm>
              <a:off x="2304" y="2112"/>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7" name="Line 7"/>
            <p:cNvSpPr>
              <a:spLocks noChangeShapeType="1"/>
            </p:cNvSpPr>
            <p:nvPr/>
          </p:nvSpPr>
          <p:spPr bwMode="auto">
            <a:xfrm flipV="1">
              <a:off x="2304" y="2016"/>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8" name="Line 8"/>
            <p:cNvSpPr>
              <a:spLocks noChangeShapeType="1"/>
            </p:cNvSpPr>
            <p:nvPr/>
          </p:nvSpPr>
          <p:spPr bwMode="auto">
            <a:xfrm>
              <a:off x="3312" y="2112"/>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9" name="Line 9"/>
            <p:cNvSpPr>
              <a:spLocks noChangeShapeType="1"/>
            </p:cNvSpPr>
            <p:nvPr/>
          </p:nvSpPr>
          <p:spPr bwMode="auto">
            <a:xfrm flipV="1">
              <a:off x="3312" y="2016"/>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421" name="Text Box 10"/>
          <p:cNvSpPr txBox="1">
            <a:spLocks noChangeArrowheads="1"/>
          </p:cNvSpPr>
          <p:nvPr/>
        </p:nvSpPr>
        <p:spPr bwMode="auto">
          <a:xfrm>
            <a:off x="2032001" y="3505200"/>
            <a:ext cx="52495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spcAft>
                <a:spcPts val="0"/>
              </a:spcAft>
            </a:pPr>
            <a:r>
              <a:rPr lang="en-US" altLang="zh-CN" sz="2000" b="1" dirty="0">
                <a:solidFill>
                  <a:srgbClr val="000066"/>
                </a:solidFill>
                <a:ea typeface="楷体_GB2312"/>
                <a:cs typeface="楷体_GB2312"/>
              </a:rPr>
              <a:t>point </a:t>
            </a:r>
            <a:r>
              <a:rPr lang="en-US" altLang="zh-CN" sz="2000" b="1" dirty="0" err="1">
                <a:solidFill>
                  <a:srgbClr val="000066"/>
                </a:solidFill>
                <a:ea typeface="楷体_GB2312"/>
                <a:cs typeface="楷体_GB2312"/>
              </a:rPr>
              <a:t>prevoious</a:t>
            </a:r>
            <a:r>
              <a:rPr lang="zh-CN" altLang="en-US" sz="2000" b="1" dirty="0">
                <a:solidFill>
                  <a:srgbClr val="000066"/>
                </a:solidFill>
                <a:ea typeface="楷体_GB2312"/>
                <a:cs typeface="楷体_GB2312"/>
              </a:rPr>
              <a:t>                                </a:t>
            </a:r>
            <a:r>
              <a:rPr lang="en-US" altLang="zh-CN" sz="2000" b="1" dirty="0">
                <a:solidFill>
                  <a:srgbClr val="000066"/>
                </a:solidFill>
                <a:ea typeface="楷体_GB2312"/>
                <a:cs typeface="楷体_GB2312"/>
              </a:rPr>
              <a:t>point succeed </a:t>
            </a:r>
            <a:endParaRPr lang="zh-CN" altLang="en-US" sz="2000" b="1" dirty="0">
              <a:solidFill>
                <a:srgbClr val="000066"/>
              </a:solidFill>
              <a:ea typeface="楷体_GB2312"/>
              <a:cs typeface="楷体_GB2312"/>
              <a:sym typeface="Wingdings" panose="05000000000000000000" pitchFamily="2" charset="2"/>
            </a:endParaRPr>
          </a:p>
        </p:txBody>
      </p:sp>
      <p:sp>
        <p:nvSpPr>
          <p:cNvPr id="60422" name="Line 13"/>
          <p:cNvSpPr>
            <a:spLocks noChangeShapeType="1"/>
          </p:cNvSpPr>
          <p:nvPr/>
        </p:nvSpPr>
        <p:spPr bwMode="auto">
          <a:xfrm flipV="1">
            <a:off x="2946400" y="3200400"/>
            <a:ext cx="0" cy="457200"/>
          </a:xfrm>
          <a:prstGeom prst="line">
            <a:avLst/>
          </a:prstGeom>
          <a:noFill/>
          <a:ln w="9525">
            <a:solidFill>
              <a:srgbClr val="C8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3" name="Line 14"/>
          <p:cNvSpPr>
            <a:spLocks noChangeShapeType="1"/>
          </p:cNvSpPr>
          <p:nvPr/>
        </p:nvSpPr>
        <p:spPr bwMode="auto">
          <a:xfrm flipV="1">
            <a:off x="6604000" y="3200400"/>
            <a:ext cx="0" cy="381000"/>
          </a:xfrm>
          <a:prstGeom prst="line">
            <a:avLst/>
          </a:prstGeom>
          <a:noFill/>
          <a:ln w="9525">
            <a:solidFill>
              <a:srgbClr val="C8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p:cNvGrpSpPr/>
          <p:nvPr/>
        </p:nvGrpSpPr>
        <p:grpSpPr>
          <a:xfrm>
            <a:off x="168866" y="4318144"/>
            <a:ext cx="8575742" cy="1445985"/>
            <a:chOff x="304801" y="4267200"/>
            <a:chExt cx="10464799" cy="1665326"/>
          </a:xfrm>
        </p:grpSpPr>
        <p:sp>
          <p:nvSpPr>
            <p:cNvPr id="60430" name="Rectangle 21" descr="羊皮纸"/>
            <p:cNvSpPr>
              <a:spLocks noChangeArrowheads="1"/>
            </p:cNvSpPr>
            <p:nvPr/>
          </p:nvSpPr>
          <p:spPr bwMode="auto">
            <a:xfrm>
              <a:off x="3454400" y="4572000"/>
              <a:ext cx="1219200" cy="533400"/>
            </a:xfrm>
            <a:prstGeom prst="rect">
              <a:avLst/>
            </a:prstGeom>
            <a:blipFill dpi="0" rotWithShape="0">
              <a:blip r:embed="rId1"/>
              <a:srcRect/>
              <a:tile tx="0" ty="0" sx="100000" sy="100000" flip="none" algn="tl"/>
            </a:blip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grpSp>
          <p:nvGrpSpPr>
            <p:cNvPr id="3" name="组合 2"/>
            <p:cNvGrpSpPr/>
            <p:nvPr/>
          </p:nvGrpSpPr>
          <p:grpSpPr>
            <a:xfrm>
              <a:off x="304801" y="4267200"/>
              <a:ext cx="10464799" cy="1665326"/>
              <a:chOff x="304801" y="4267200"/>
              <a:chExt cx="10464799" cy="1665326"/>
            </a:xfrm>
          </p:grpSpPr>
          <p:sp>
            <p:nvSpPr>
              <p:cNvPr id="60424" name="Text Box 15"/>
              <p:cNvSpPr txBox="1">
                <a:spLocks noChangeArrowheads="1"/>
              </p:cNvSpPr>
              <p:nvPr/>
            </p:nvSpPr>
            <p:spPr bwMode="auto">
              <a:xfrm>
                <a:off x="2641601" y="5446713"/>
                <a:ext cx="5739907" cy="4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947" tIns="56473" rIns="112947" bIns="56473">
                <a:spAutoFit/>
              </a:bodyPr>
              <a:lstStyle>
                <a:lvl1pPr defTabSz="1128395"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defTabSz="1128395"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latin typeface="仿宋_GB2312"/>
                    <a:ea typeface="楷体_GB2312"/>
                    <a:cs typeface="楷体_GB2312"/>
                  </a:rPr>
                  <a:t>not empty list</a:t>
                </a:r>
                <a:r>
                  <a:rPr lang="zh-CN" altLang="en-US" sz="2000" b="1">
                    <a:solidFill>
                      <a:srgbClr val="FF3300"/>
                    </a:solidFill>
                    <a:latin typeface="仿宋_GB2312"/>
                    <a:ea typeface="楷体_GB2312"/>
                    <a:cs typeface="楷体_GB2312"/>
                  </a:rPr>
                  <a:t>               </a:t>
                </a:r>
                <a:r>
                  <a:rPr lang="en-US" altLang="zh-CN" sz="2000" b="1">
                    <a:solidFill>
                      <a:srgbClr val="FF3300"/>
                    </a:solidFill>
                    <a:latin typeface="仿宋_GB2312"/>
                    <a:ea typeface="楷体_GB2312"/>
                    <a:cs typeface="楷体_GB2312"/>
                  </a:rPr>
                  <a:t>empty list</a:t>
                </a:r>
                <a:endParaRPr lang="zh-CN" altLang="en-US" sz="2000" b="1">
                  <a:solidFill>
                    <a:srgbClr val="FF3300"/>
                  </a:solidFill>
                  <a:ea typeface="楷体_GB2312"/>
                  <a:cs typeface="楷体_GB2312"/>
                </a:endParaRPr>
              </a:p>
            </p:txBody>
          </p:sp>
          <p:sp>
            <p:nvSpPr>
              <p:cNvPr id="60425" name="Rectangle 16"/>
              <p:cNvSpPr>
                <a:spLocks noChangeArrowheads="1"/>
              </p:cNvSpPr>
              <p:nvPr/>
            </p:nvSpPr>
            <p:spPr bwMode="auto">
              <a:xfrm>
                <a:off x="1727200" y="4572000"/>
                <a:ext cx="1219200" cy="533400"/>
              </a:xfrm>
              <a:prstGeom prst="rect">
                <a:avLst/>
              </a:prstGeom>
              <a:solidFill>
                <a:srgbClr val="99CC00"/>
              </a:solidFill>
              <a:ln w="9525">
                <a:miter lim="800000"/>
              </a:ln>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60426" name="Line 17"/>
              <p:cNvSpPr>
                <a:spLocks noChangeShapeType="1"/>
              </p:cNvSpPr>
              <p:nvPr/>
            </p:nvSpPr>
            <p:spPr bwMode="auto">
              <a:xfrm>
                <a:off x="20320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27" name="Line 18"/>
              <p:cNvSpPr>
                <a:spLocks noChangeShapeType="1"/>
              </p:cNvSpPr>
              <p:nvPr/>
            </p:nvSpPr>
            <p:spPr bwMode="auto">
              <a:xfrm>
                <a:off x="26416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28" name="Line 19"/>
              <p:cNvSpPr>
                <a:spLocks noChangeShapeType="1"/>
              </p:cNvSpPr>
              <p:nvPr/>
            </p:nvSpPr>
            <p:spPr bwMode="auto">
              <a:xfrm flipV="1">
                <a:off x="20320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29" name="Line 20"/>
              <p:cNvSpPr>
                <a:spLocks noChangeShapeType="1"/>
              </p:cNvSpPr>
              <p:nvPr/>
            </p:nvSpPr>
            <p:spPr bwMode="auto">
              <a:xfrm flipV="1">
                <a:off x="26416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1" name="Line 22"/>
              <p:cNvSpPr>
                <a:spLocks noChangeShapeType="1"/>
              </p:cNvSpPr>
              <p:nvPr/>
            </p:nvSpPr>
            <p:spPr bwMode="auto">
              <a:xfrm>
                <a:off x="37592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2" name="Line 23"/>
              <p:cNvSpPr>
                <a:spLocks noChangeShapeType="1"/>
              </p:cNvSpPr>
              <p:nvPr/>
            </p:nvSpPr>
            <p:spPr bwMode="auto">
              <a:xfrm>
                <a:off x="43688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3" name="Line 24"/>
              <p:cNvSpPr>
                <a:spLocks noChangeShapeType="1"/>
              </p:cNvSpPr>
              <p:nvPr/>
            </p:nvSpPr>
            <p:spPr bwMode="auto">
              <a:xfrm flipV="1">
                <a:off x="37592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4" name="Line 25"/>
              <p:cNvSpPr>
                <a:spLocks noChangeShapeType="1"/>
              </p:cNvSpPr>
              <p:nvPr/>
            </p:nvSpPr>
            <p:spPr bwMode="auto">
              <a:xfrm flipV="1">
                <a:off x="43688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5" name="Rectangle 26" descr="羊皮纸"/>
              <p:cNvSpPr>
                <a:spLocks noChangeArrowheads="1"/>
              </p:cNvSpPr>
              <p:nvPr/>
            </p:nvSpPr>
            <p:spPr bwMode="auto">
              <a:xfrm>
                <a:off x="5689600" y="4572000"/>
                <a:ext cx="1219200" cy="533400"/>
              </a:xfrm>
              <a:prstGeom prst="rect">
                <a:avLst/>
              </a:prstGeom>
              <a:blipFill dpi="0" rotWithShape="0">
                <a:blip r:embed="rId1"/>
                <a:srcRect/>
                <a:tile tx="0" ty="0" sx="100000" sy="100000" flip="none" algn="tl"/>
              </a:blipFill>
              <a:ln w="9525">
                <a:miter lim="800000"/>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60436" name="Line 27"/>
              <p:cNvSpPr>
                <a:spLocks noChangeShapeType="1"/>
              </p:cNvSpPr>
              <p:nvPr/>
            </p:nvSpPr>
            <p:spPr bwMode="auto">
              <a:xfrm>
                <a:off x="59944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7" name="Line 28"/>
              <p:cNvSpPr>
                <a:spLocks noChangeShapeType="1"/>
              </p:cNvSpPr>
              <p:nvPr/>
            </p:nvSpPr>
            <p:spPr bwMode="auto">
              <a:xfrm>
                <a:off x="66040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8" name="Line 29"/>
              <p:cNvSpPr>
                <a:spLocks noChangeShapeType="1"/>
              </p:cNvSpPr>
              <p:nvPr/>
            </p:nvSpPr>
            <p:spPr bwMode="auto">
              <a:xfrm flipV="1">
                <a:off x="59944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39" name="Line 30"/>
              <p:cNvSpPr>
                <a:spLocks noChangeShapeType="1"/>
              </p:cNvSpPr>
              <p:nvPr/>
            </p:nvSpPr>
            <p:spPr bwMode="auto">
              <a:xfrm flipV="1">
                <a:off x="66040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0" name="Rectangle 31"/>
              <p:cNvSpPr>
                <a:spLocks noChangeArrowheads="1"/>
              </p:cNvSpPr>
              <p:nvPr/>
            </p:nvSpPr>
            <p:spPr bwMode="auto">
              <a:xfrm>
                <a:off x="9042400" y="4572000"/>
                <a:ext cx="1219200" cy="533400"/>
              </a:xfrm>
              <a:prstGeom prst="rect">
                <a:avLst/>
              </a:prstGeom>
              <a:solidFill>
                <a:srgbClr val="99CC00"/>
              </a:solidFill>
              <a:ln w="9525">
                <a:miter lim="800000"/>
              </a:ln>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60441" name="Line 32"/>
              <p:cNvSpPr>
                <a:spLocks noChangeShapeType="1"/>
              </p:cNvSpPr>
              <p:nvPr/>
            </p:nvSpPr>
            <p:spPr bwMode="auto">
              <a:xfrm>
                <a:off x="93472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2" name="Line 33"/>
              <p:cNvSpPr>
                <a:spLocks noChangeShapeType="1"/>
              </p:cNvSpPr>
              <p:nvPr/>
            </p:nvSpPr>
            <p:spPr bwMode="auto">
              <a:xfrm>
                <a:off x="9956800" y="4572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3" name="Line 34"/>
              <p:cNvSpPr>
                <a:spLocks noChangeShapeType="1"/>
              </p:cNvSpPr>
              <p:nvPr/>
            </p:nvSpPr>
            <p:spPr bwMode="auto">
              <a:xfrm flipV="1">
                <a:off x="93472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4" name="Line 35"/>
              <p:cNvSpPr>
                <a:spLocks noChangeShapeType="1"/>
              </p:cNvSpPr>
              <p:nvPr/>
            </p:nvSpPr>
            <p:spPr bwMode="auto">
              <a:xfrm flipV="1">
                <a:off x="9956800" y="4419600"/>
                <a:ext cx="2032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5" name="Line 36"/>
              <p:cNvSpPr>
                <a:spLocks noChangeShapeType="1"/>
              </p:cNvSpPr>
              <p:nvPr/>
            </p:nvSpPr>
            <p:spPr bwMode="auto">
              <a:xfrm>
                <a:off x="1320800" y="48006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6" name="Line 37"/>
              <p:cNvSpPr>
                <a:spLocks noChangeShapeType="1"/>
              </p:cNvSpPr>
              <p:nvPr/>
            </p:nvSpPr>
            <p:spPr bwMode="auto">
              <a:xfrm>
                <a:off x="3048000" y="47244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7" name="Line 38"/>
              <p:cNvSpPr>
                <a:spLocks noChangeShapeType="1"/>
              </p:cNvSpPr>
              <p:nvPr/>
            </p:nvSpPr>
            <p:spPr bwMode="auto">
              <a:xfrm>
                <a:off x="4775200" y="47244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8" name="Line 39"/>
              <p:cNvSpPr>
                <a:spLocks noChangeShapeType="1"/>
              </p:cNvSpPr>
              <p:nvPr/>
            </p:nvSpPr>
            <p:spPr bwMode="auto">
              <a:xfrm>
                <a:off x="5283200" y="47244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49" name="Line 40"/>
              <p:cNvSpPr>
                <a:spLocks noChangeShapeType="1"/>
              </p:cNvSpPr>
              <p:nvPr/>
            </p:nvSpPr>
            <p:spPr bwMode="auto">
              <a:xfrm>
                <a:off x="70104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0" name="Line 41"/>
              <p:cNvSpPr>
                <a:spLocks noChangeShapeType="1"/>
              </p:cNvSpPr>
              <p:nvPr/>
            </p:nvSpPr>
            <p:spPr bwMode="auto">
              <a:xfrm>
                <a:off x="8432800" y="4800600"/>
                <a:ext cx="6096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1" name="Line 42"/>
              <p:cNvSpPr>
                <a:spLocks noChangeShapeType="1"/>
              </p:cNvSpPr>
              <p:nvPr/>
            </p:nvSpPr>
            <p:spPr bwMode="auto">
              <a:xfrm>
                <a:off x="8636000" y="4648200"/>
                <a:ext cx="4064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2" name="Line 43"/>
              <p:cNvSpPr>
                <a:spLocks noChangeShapeType="1"/>
              </p:cNvSpPr>
              <p:nvPr/>
            </p:nvSpPr>
            <p:spPr bwMode="auto">
              <a:xfrm>
                <a:off x="1422400" y="4648200"/>
                <a:ext cx="304800" cy="0"/>
              </a:xfrm>
              <a:prstGeom prst="line">
                <a:avLst/>
              </a:prstGeom>
              <a:noFill/>
              <a:ln w="38100">
                <a:solidFill>
                  <a:schemeClr val="tx2"/>
                </a:solidFill>
                <a:round/>
                <a:tailEnd type="triangl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3" name="Line 44"/>
              <p:cNvSpPr>
                <a:spLocks noChangeShapeType="1"/>
              </p:cNvSpPr>
              <p:nvPr/>
            </p:nvSpPr>
            <p:spPr bwMode="auto">
              <a:xfrm>
                <a:off x="103632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4" name="Line 45"/>
              <p:cNvSpPr>
                <a:spLocks noChangeShapeType="1"/>
              </p:cNvSpPr>
              <p:nvPr/>
            </p:nvSpPr>
            <p:spPr bwMode="auto">
              <a:xfrm>
                <a:off x="52832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5" name="Line 46"/>
              <p:cNvSpPr>
                <a:spLocks noChangeShapeType="1"/>
              </p:cNvSpPr>
              <p:nvPr/>
            </p:nvSpPr>
            <p:spPr bwMode="auto">
              <a:xfrm>
                <a:off x="47752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6" name="Line 47"/>
              <p:cNvSpPr>
                <a:spLocks noChangeShapeType="1"/>
              </p:cNvSpPr>
              <p:nvPr/>
            </p:nvSpPr>
            <p:spPr bwMode="auto">
              <a:xfrm>
                <a:off x="3048000" y="4876800"/>
                <a:ext cx="406400" cy="0"/>
              </a:xfrm>
              <a:prstGeom prst="line">
                <a:avLst/>
              </a:prstGeom>
              <a:noFill/>
              <a:ln w="38100">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7" name="Line 48"/>
              <p:cNvSpPr>
                <a:spLocks noChangeShapeType="1"/>
              </p:cNvSpPr>
              <p:nvPr/>
            </p:nvSpPr>
            <p:spPr bwMode="auto">
              <a:xfrm flipH="1">
                <a:off x="1422400" y="4953000"/>
                <a:ext cx="3048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8" name="Line 49"/>
              <p:cNvSpPr>
                <a:spLocks noChangeShapeType="1"/>
              </p:cNvSpPr>
              <p:nvPr/>
            </p:nvSpPr>
            <p:spPr bwMode="auto">
              <a:xfrm>
                <a:off x="1422400" y="4953000"/>
                <a:ext cx="0" cy="3048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59" name="Line 50"/>
              <p:cNvSpPr>
                <a:spLocks noChangeShapeType="1"/>
              </p:cNvSpPr>
              <p:nvPr/>
            </p:nvSpPr>
            <p:spPr bwMode="auto">
              <a:xfrm>
                <a:off x="1422400" y="5257800"/>
                <a:ext cx="5994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0" name="Line 51"/>
              <p:cNvSpPr>
                <a:spLocks noChangeShapeType="1"/>
              </p:cNvSpPr>
              <p:nvPr/>
            </p:nvSpPr>
            <p:spPr bwMode="auto">
              <a:xfrm>
                <a:off x="7416800" y="48768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1" name="Line 52"/>
              <p:cNvSpPr>
                <a:spLocks noChangeShapeType="1"/>
              </p:cNvSpPr>
              <p:nvPr/>
            </p:nvSpPr>
            <p:spPr bwMode="auto">
              <a:xfrm>
                <a:off x="14224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2" name="Line 53"/>
              <p:cNvSpPr>
                <a:spLocks noChangeShapeType="1"/>
              </p:cNvSpPr>
              <p:nvPr/>
            </p:nvSpPr>
            <p:spPr bwMode="auto">
              <a:xfrm>
                <a:off x="1422400" y="4267200"/>
                <a:ext cx="5994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3" name="Line 54"/>
              <p:cNvSpPr>
                <a:spLocks noChangeShapeType="1"/>
              </p:cNvSpPr>
              <p:nvPr/>
            </p:nvSpPr>
            <p:spPr bwMode="auto">
              <a:xfrm>
                <a:off x="74168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4" name="Line 55"/>
              <p:cNvSpPr>
                <a:spLocks noChangeShapeType="1"/>
              </p:cNvSpPr>
              <p:nvPr/>
            </p:nvSpPr>
            <p:spPr bwMode="auto">
              <a:xfrm flipH="1">
                <a:off x="7010400" y="4648200"/>
                <a:ext cx="406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5" name="Line 56"/>
              <p:cNvSpPr>
                <a:spLocks noChangeShapeType="1"/>
              </p:cNvSpPr>
              <p:nvPr/>
            </p:nvSpPr>
            <p:spPr bwMode="auto">
              <a:xfrm>
                <a:off x="86360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6" name="Line 57"/>
              <p:cNvSpPr>
                <a:spLocks noChangeShapeType="1"/>
              </p:cNvSpPr>
              <p:nvPr/>
            </p:nvSpPr>
            <p:spPr bwMode="auto">
              <a:xfrm>
                <a:off x="10769600" y="42672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7" name="Line 58"/>
              <p:cNvSpPr>
                <a:spLocks noChangeShapeType="1"/>
              </p:cNvSpPr>
              <p:nvPr/>
            </p:nvSpPr>
            <p:spPr bwMode="auto">
              <a:xfrm flipH="1">
                <a:off x="10363200" y="4648200"/>
                <a:ext cx="406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8" name="Line 59"/>
              <p:cNvSpPr>
                <a:spLocks noChangeShapeType="1"/>
              </p:cNvSpPr>
              <p:nvPr/>
            </p:nvSpPr>
            <p:spPr bwMode="auto">
              <a:xfrm>
                <a:off x="8636000" y="4267200"/>
                <a:ext cx="21336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69" name="Line 60"/>
              <p:cNvSpPr>
                <a:spLocks noChangeShapeType="1"/>
              </p:cNvSpPr>
              <p:nvPr/>
            </p:nvSpPr>
            <p:spPr bwMode="auto">
              <a:xfrm>
                <a:off x="8636000" y="4953000"/>
                <a:ext cx="0" cy="3048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0" name="Line 61"/>
              <p:cNvSpPr>
                <a:spLocks noChangeShapeType="1"/>
              </p:cNvSpPr>
              <p:nvPr/>
            </p:nvSpPr>
            <p:spPr bwMode="auto">
              <a:xfrm>
                <a:off x="8636000" y="5257800"/>
                <a:ext cx="21336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1" name="Line 62"/>
              <p:cNvSpPr>
                <a:spLocks noChangeShapeType="1"/>
              </p:cNvSpPr>
              <p:nvPr/>
            </p:nvSpPr>
            <p:spPr bwMode="auto">
              <a:xfrm>
                <a:off x="10769600" y="4876800"/>
                <a:ext cx="0" cy="381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2" name="Line 63"/>
              <p:cNvSpPr>
                <a:spLocks noChangeShapeType="1"/>
              </p:cNvSpPr>
              <p:nvPr/>
            </p:nvSpPr>
            <p:spPr bwMode="auto">
              <a:xfrm flipH="1">
                <a:off x="8636000" y="4953000"/>
                <a:ext cx="406400"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473" name="Text Box 64"/>
              <p:cNvSpPr txBox="1">
                <a:spLocks noChangeArrowheads="1"/>
              </p:cNvSpPr>
              <p:nvPr/>
            </p:nvSpPr>
            <p:spPr bwMode="auto">
              <a:xfrm>
                <a:off x="7446434" y="4546600"/>
                <a:ext cx="661048" cy="46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3300"/>
                    </a:solidFill>
                    <a:ea typeface="楷体_GB2312"/>
                    <a:cs typeface="楷体_GB2312"/>
                  </a:rPr>
                  <a:t>first</a:t>
                </a:r>
                <a:endParaRPr lang="en-US" altLang="zh-CN" sz="2000">
                  <a:solidFill>
                    <a:srgbClr val="FF3300"/>
                  </a:solidFill>
                  <a:ea typeface="楷体_GB2312"/>
                  <a:cs typeface="楷体_GB2312"/>
                </a:endParaRPr>
              </a:p>
            </p:txBody>
          </p:sp>
          <p:sp>
            <p:nvSpPr>
              <p:cNvPr id="60474" name="Text Box 65"/>
              <p:cNvSpPr txBox="1">
                <a:spLocks noChangeArrowheads="1"/>
              </p:cNvSpPr>
              <p:nvPr/>
            </p:nvSpPr>
            <p:spPr bwMode="auto">
              <a:xfrm>
                <a:off x="304801" y="4495801"/>
                <a:ext cx="756675" cy="53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first</a:t>
                </a:r>
                <a:endParaRPr lang="en-US" altLang="zh-CN" sz="2000">
                  <a:solidFill>
                    <a:srgbClr val="FF3300"/>
                  </a:solidFill>
                </a:endParaRPr>
              </a:p>
            </p:txBody>
          </p:sp>
        </p:grpSp>
      </p:gr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a:t>循环</a:t>
            </a:r>
            <a:r>
              <a:rPr lang="zh-CN" altLang="en-US" dirty="0" smtClean="0"/>
              <a:t>链表应用</a:t>
            </a:r>
            <a:endParaRPr lang="zh-CN" altLang="en-US" dirty="0"/>
          </a:p>
        </p:txBody>
      </p:sp>
      <p:sp>
        <p:nvSpPr>
          <p:cNvPr id="3" name="内容占位符 2"/>
          <p:cNvSpPr>
            <a:spLocks noGrp="1"/>
          </p:cNvSpPr>
          <p:nvPr>
            <p:ph idx="1"/>
          </p:nvPr>
        </p:nvSpPr>
        <p:spPr/>
        <p:txBody>
          <a:bodyPr>
            <a:normAutofit/>
          </a:bodyPr>
          <a:lstStyle/>
          <a:p>
            <a:pPr>
              <a:spcBef>
                <a:spcPct val="20000"/>
              </a:spcBef>
              <a:spcAft>
                <a:spcPts val="0"/>
              </a:spcAft>
            </a:pPr>
            <a:r>
              <a:rPr lang="en-US" altLang="zh-CN" b="1" dirty="0" smtClean="0">
                <a:solidFill>
                  <a:srgbClr val="003399"/>
                </a:solidFill>
              </a:rPr>
              <a:t>Use </a:t>
            </a:r>
            <a:r>
              <a:rPr lang="en-US" altLang="zh-CN" b="1" dirty="0">
                <a:solidFill>
                  <a:srgbClr val="003399"/>
                </a:solidFill>
              </a:rPr>
              <a:t>circularly linked list to solve Josephus problem</a:t>
            </a:r>
            <a:endParaRPr lang="zh-CN" altLang="en-US" b="1" dirty="0">
              <a:solidFill>
                <a:srgbClr val="003399"/>
              </a:solidFill>
              <a:latin typeface="Calibri" panose="020F0502020204030204" charset="0"/>
              <a:ea typeface="楷体_GB2312"/>
              <a:cs typeface="楷体_GB2312"/>
            </a:endParaRPr>
          </a:p>
          <a:p>
            <a:pPr lvl="1">
              <a:spcBef>
                <a:spcPts val="20"/>
              </a:spcBef>
              <a:spcAft>
                <a:spcPts val="0"/>
              </a:spcAft>
            </a:pPr>
            <a:r>
              <a:rPr lang="en-US" altLang="zh-CN" b="1" dirty="0">
                <a:solidFill>
                  <a:srgbClr val="003399"/>
                </a:solidFill>
              </a:rPr>
              <a:t>N people sitting around. First person begins to number from one, and continue doing this one by one at clockwise, when it comes to the person who numbers m, then let him out. The next person begins to number from one, when it comes to the person who numbers m, then let him out. Continue doing this until there is only one person left. Then this person is the winner.</a:t>
            </a:r>
            <a:endParaRPr lang="en-US" altLang="zh-CN" b="1" dirty="0">
              <a:solidFill>
                <a:srgbClr val="003399"/>
              </a:solidFill>
            </a:endParaRPr>
          </a:p>
          <a:p>
            <a:pPr lvl="1">
              <a:spcBef>
                <a:spcPts val="20"/>
              </a:spcBef>
            </a:pPr>
            <a:r>
              <a:rPr lang="en-US" altLang="zh-CN" b="1" dirty="0">
                <a:solidFill>
                  <a:srgbClr val="003399"/>
                </a:solidFill>
                <a:latin typeface="Calibri" panose="020F0502020204030204" charset="0"/>
                <a:ea typeface="楷体_GB2312"/>
                <a:cs typeface="楷体_GB2312"/>
              </a:rPr>
              <a:t>For example:  n = 8   m = 3</a:t>
            </a:r>
            <a:endParaRPr lang="en-US" altLang="zh-CN" b="1" dirty="0">
              <a:solidFill>
                <a:srgbClr val="003399"/>
              </a:solidFill>
              <a:latin typeface="Calibri" panose="020F0502020204030204" charset="0"/>
              <a:ea typeface="楷体_GB2312"/>
              <a:cs typeface="楷体_GB2312"/>
            </a:endParaRPr>
          </a:p>
          <a:p>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58483" y="5184475"/>
            <a:ext cx="8001000" cy="1319842"/>
          </a:xfrm>
          <a:prstGeom prst="rect">
            <a:avLst/>
          </a:prstGeom>
          <a:noFill/>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838200"/>
            <a:ext cx="8305800" cy="571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395" eaLnBrk="0" hangingPunct="0">
              <a:defRPr kumimoji="1" sz="2400" i="1">
                <a:solidFill>
                  <a:schemeClr val="tx1"/>
                </a:solidFill>
                <a:latin typeface="Times New Roman" panose="02020603050405020304" pitchFamily="18" charset="0"/>
                <a:ea typeface="宋体" panose="02010600030101010101" pitchFamily="2" charset="-122"/>
              </a:defRPr>
            </a:lvl1pPr>
            <a:lvl2pPr marL="742950" indent="-285750" defTabSz="1128395" eaLnBrk="0" hangingPunct="0">
              <a:defRPr kumimoji="1" sz="2400" i="1">
                <a:solidFill>
                  <a:schemeClr val="tx1"/>
                </a:solidFill>
                <a:latin typeface="Times New Roman" panose="02020603050405020304" pitchFamily="18" charset="0"/>
                <a:ea typeface="宋体" panose="02010600030101010101" pitchFamily="2" charset="-122"/>
              </a:defRPr>
            </a:lvl2pPr>
            <a:lvl3pPr marL="11430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3pPr>
            <a:lvl4pPr marL="16002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4pPr>
            <a:lvl5pPr marL="2057400" indent="-228600" defTabSz="1128395" eaLnBrk="0" hangingPunct="0">
              <a:defRPr kumimoji="1" sz="2400" i="1">
                <a:solidFill>
                  <a:schemeClr val="tx1"/>
                </a:solidFill>
                <a:latin typeface="Times New Roman" panose="02020603050405020304" pitchFamily="18" charset="0"/>
                <a:ea typeface="宋体" panose="02010600030101010101" pitchFamily="2" charset="-122"/>
              </a:defRPr>
            </a:lvl5pPr>
            <a:lvl6pPr marL="25146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defTabSz="1128395"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spcAft>
                <a:spcPts val="0"/>
              </a:spcAft>
            </a:pPr>
            <a:r>
              <a:rPr lang="en-US" altLang="zh-CN" sz="2800" b="1" i="0" dirty="0">
                <a:solidFill>
                  <a:srgbClr val="CC0000"/>
                </a:solidFill>
                <a:latin typeface="楷体_GB2312" pitchFamily="49" charset="-122"/>
                <a:ea typeface="楷体_GB2312" pitchFamily="49" charset="-122"/>
              </a:rPr>
              <a:t>Solution of Josephus problem</a:t>
            </a:r>
            <a:endParaRPr lang="zh-CN" altLang="en-US" sz="2800" b="1" i="0" dirty="0">
              <a:solidFill>
                <a:srgbClr val="CC0000"/>
              </a:solidFill>
              <a:latin typeface="楷体_GB2312" pitchFamily="49" charset="-122"/>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rPr>
              <a:t>#include &lt;</a:t>
            </a:r>
            <a:r>
              <a:rPr lang="en-US" altLang="zh-CN" sz="2800" b="1" i="0" dirty="0" err="1">
                <a:solidFill>
                  <a:srgbClr val="003399"/>
                </a:solidFill>
                <a:ea typeface="楷体_GB2312" pitchFamily="49" charset="-122"/>
              </a:rPr>
              <a:t>iostream.h</a:t>
            </a:r>
            <a:r>
              <a:rPr lang="en-US" altLang="zh-CN" sz="2800" b="1" i="0" dirty="0">
                <a:solidFill>
                  <a:srgbClr val="003399"/>
                </a:solidFill>
                <a:ea typeface="楷体_GB2312" pitchFamily="49" charset="-122"/>
              </a:rPr>
              <a:t>&gt;</a:t>
            </a:r>
            <a:endParaRPr lang="en-US" altLang="zh-CN" sz="2800" b="1" i="0" dirty="0">
              <a:solidFill>
                <a:srgbClr val="003399"/>
              </a:solidFill>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rPr>
              <a:t>#include “</a:t>
            </a:r>
            <a:r>
              <a:rPr lang="en-US" altLang="zh-CN" sz="2800" b="1" i="0" dirty="0" err="1">
                <a:solidFill>
                  <a:srgbClr val="003399"/>
                </a:solidFill>
                <a:ea typeface="楷体_GB2312" pitchFamily="49" charset="-122"/>
              </a:rPr>
              <a:t>CircList.h</a:t>
            </a:r>
            <a:r>
              <a:rPr lang="en-US" altLang="zh-CN" sz="2800" b="1" i="0" dirty="0">
                <a:solidFill>
                  <a:srgbClr val="003399"/>
                </a:solidFill>
                <a:ea typeface="楷体_GB2312" pitchFamily="49" charset="-122"/>
              </a:rPr>
              <a:t>”</a:t>
            </a:r>
            <a:endParaRPr lang="en-US" altLang="zh-CN" sz="2800" b="1" i="0" dirty="0">
              <a:solidFill>
                <a:srgbClr val="003399"/>
              </a:solidFill>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sym typeface="+mn-ea"/>
              </a:rPr>
              <a:t>void main ( ) {</a:t>
            </a:r>
            <a:endParaRPr lang="en-US" altLang="zh-CN" sz="2800" b="1" i="0" dirty="0">
              <a:solidFill>
                <a:srgbClr val="003399"/>
              </a:solidFill>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sym typeface="+mn-ea"/>
              </a:rPr>
              <a:t>    </a:t>
            </a:r>
            <a:r>
              <a:rPr lang="en-US" altLang="zh-CN" sz="2800" b="1" i="0" dirty="0" err="1">
                <a:solidFill>
                  <a:srgbClr val="003399"/>
                </a:solidFill>
                <a:ea typeface="楷体_GB2312" pitchFamily="49" charset="-122"/>
                <a:sym typeface="+mn-ea"/>
              </a:rPr>
              <a:t>CircList</a:t>
            </a:r>
            <a:r>
              <a:rPr lang="en-US" altLang="zh-CN" sz="2800" b="1" i="0" dirty="0">
                <a:solidFill>
                  <a:srgbClr val="003399"/>
                </a:solidFill>
                <a:ea typeface="楷体_GB2312" pitchFamily="49" charset="-122"/>
                <a:sym typeface="+mn-ea"/>
              </a:rPr>
              <a:t>&lt;</a:t>
            </a:r>
            <a:r>
              <a:rPr lang="en-US" altLang="zh-CN" sz="2800" b="1" i="0" dirty="0" err="1">
                <a:solidFill>
                  <a:srgbClr val="003399"/>
                </a:solidFill>
                <a:ea typeface="楷体_GB2312" pitchFamily="49" charset="-122"/>
                <a:sym typeface="+mn-ea"/>
              </a:rPr>
              <a:t>int</a:t>
            </a:r>
            <a:r>
              <a:rPr lang="en-US" altLang="zh-CN" sz="2800" b="1" i="0" dirty="0">
                <a:solidFill>
                  <a:srgbClr val="003399"/>
                </a:solidFill>
                <a:ea typeface="楷体_GB2312" pitchFamily="49" charset="-122"/>
                <a:sym typeface="+mn-ea"/>
              </a:rPr>
              <a:t>&gt; </a:t>
            </a:r>
            <a:r>
              <a:rPr lang="en-US" altLang="zh-CN" sz="2800" b="1" i="0" dirty="0" err="1">
                <a:solidFill>
                  <a:srgbClr val="003399"/>
                </a:solidFill>
                <a:ea typeface="楷体_GB2312" pitchFamily="49" charset="-122"/>
                <a:sym typeface="+mn-ea"/>
              </a:rPr>
              <a:t>clist</a:t>
            </a:r>
            <a:r>
              <a:rPr lang="en-US" altLang="zh-CN" sz="2800" b="1" i="0" dirty="0">
                <a:solidFill>
                  <a:srgbClr val="003399"/>
                </a:solidFill>
                <a:ea typeface="楷体_GB2312" pitchFamily="49" charset="-122"/>
                <a:sym typeface="+mn-ea"/>
              </a:rPr>
              <a:t>;				</a:t>
            </a:r>
            <a:endParaRPr lang="en-US" altLang="zh-CN" sz="2800" b="1" i="0" dirty="0">
              <a:solidFill>
                <a:srgbClr val="003399"/>
              </a:solidFill>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sym typeface="+mn-ea"/>
              </a:rPr>
              <a:t>    </a:t>
            </a:r>
            <a:r>
              <a:rPr lang="en-US" altLang="zh-CN" sz="2800" b="1" i="0" dirty="0" err="1">
                <a:solidFill>
                  <a:srgbClr val="003399"/>
                </a:solidFill>
                <a:ea typeface="楷体_GB2312" pitchFamily="49" charset="-122"/>
                <a:sym typeface="+mn-ea"/>
              </a:rPr>
              <a:t>int</a:t>
            </a:r>
            <a:r>
              <a:rPr lang="en-US" altLang="zh-CN" sz="2800" b="1" i="0" dirty="0">
                <a:solidFill>
                  <a:srgbClr val="003399"/>
                </a:solidFill>
                <a:ea typeface="楷体_GB2312" pitchFamily="49" charset="-122"/>
                <a:sym typeface="+mn-ea"/>
              </a:rPr>
              <a:t> n, m;					</a:t>
            </a:r>
            <a:endParaRPr lang="en-US" altLang="zh-CN" sz="2800" b="1" i="0" dirty="0">
              <a:solidFill>
                <a:srgbClr val="003399"/>
              </a:solidFill>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sym typeface="+mn-ea"/>
              </a:rPr>
              <a:t>    </a:t>
            </a:r>
            <a:r>
              <a:rPr lang="en-US" altLang="zh-CN" sz="2800" b="1" i="0" dirty="0" err="1">
                <a:solidFill>
                  <a:srgbClr val="003399"/>
                </a:solidFill>
                <a:ea typeface="楷体_GB2312" pitchFamily="49" charset="-122"/>
                <a:sym typeface="+mn-ea"/>
              </a:rPr>
              <a:t>cout</a:t>
            </a:r>
            <a:r>
              <a:rPr lang="en-US" altLang="zh-CN" sz="2800" b="1" i="0" dirty="0">
                <a:solidFill>
                  <a:srgbClr val="003399"/>
                </a:solidFill>
                <a:ea typeface="楷体_GB2312" pitchFamily="49" charset="-122"/>
                <a:sym typeface="+mn-ea"/>
              </a:rPr>
              <a:t> &lt;&lt; “Enter the Number of Contestants?”;</a:t>
            </a:r>
            <a:endParaRPr lang="en-US" altLang="zh-CN" sz="2800" b="1" i="0" dirty="0">
              <a:solidFill>
                <a:srgbClr val="003399"/>
              </a:solidFill>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sym typeface="+mn-ea"/>
              </a:rPr>
              <a:t>    </a:t>
            </a:r>
            <a:r>
              <a:rPr lang="en-US" altLang="zh-CN" sz="2800" b="1" i="0" dirty="0" err="1">
                <a:solidFill>
                  <a:srgbClr val="003399"/>
                </a:solidFill>
                <a:ea typeface="楷体_GB2312" pitchFamily="49" charset="-122"/>
                <a:sym typeface="+mn-ea"/>
              </a:rPr>
              <a:t>cin</a:t>
            </a:r>
            <a:r>
              <a:rPr lang="en-US" altLang="zh-CN" sz="2800" b="1" i="0" dirty="0">
                <a:solidFill>
                  <a:srgbClr val="003399"/>
                </a:solidFill>
                <a:ea typeface="楷体_GB2312" pitchFamily="49" charset="-122"/>
                <a:sym typeface="+mn-ea"/>
              </a:rPr>
              <a:t> &gt;&gt; n &gt;&gt; m;</a:t>
            </a:r>
            <a:endParaRPr lang="en-US" altLang="zh-CN" sz="2800" b="1" i="0" dirty="0">
              <a:solidFill>
                <a:srgbClr val="003399"/>
              </a:solidFill>
              <a:ea typeface="楷体_GB2312" pitchFamily="49" charset="-122"/>
            </a:endParaRPr>
          </a:p>
          <a:p>
            <a:pPr>
              <a:spcBef>
                <a:spcPts val="0"/>
              </a:spcBef>
              <a:spcAft>
                <a:spcPts val="0"/>
              </a:spcAft>
            </a:pPr>
            <a:r>
              <a:rPr lang="en-US" altLang="zh-CN" sz="2800" b="1" i="0" dirty="0">
                <a:solidFill>
                  <a:srgbClr val="003399"/>
                </a:solidFill>
                <a:ea typeface="楷体_GB2312" pitchFamily="49" charset="-122"/>
                <a:sym typeface="+mn-ea"/>
              </a:rPr>
              <a:t>    for ( </a:t>
            </a:r>
            <a:r>
              <a:rPr lang="en-US" altLang="zh-CN" sz="2800" b="1" i="0" dirty="0" err="1">
                <a:solidFill>
                  <a:srgbClr val="003399"/>
                </a:solidFill>
                <a:ea typeface="楷体_GB2312" pitchFamily="49" charset="-122"/>
                <a:sym typeface="+mn-ea"/>
              </a:rPr>
              <a:t>int</a:t>
            </a:r>
            <a:r>
              <a:rPr lang="en-US" altLang="zh-CN" sz="2800" b="1" i="0" dirty="0">
                <a:solidFill>
                  <a:srgbClr val="003399"/>
                </a:solidFill>
                <a:ea typeface="楷体_GB2312" pitchFamily="49" charset="-122"/>
                <a:sym typeface="+mn-ea"/>
              </a:rPr>
              <a:t> </a:t>
            </a:r>
            <a:r>
              <a:rPr lang="en-US" altLang="zh-CN" sz="2800" b="1" i="0" dirty="0" err="1">
                <a:solidFill>
                  <a:srgbClr val="003399"/>
                </a:solidFill>
                <a:ea typeface="楷体_GB2312" pitchFamily="49" charset="-122"/>
                <a:sym typeface="+mn-ea"/>
              </a:rPr>
              <a:t>i</a:t>
            </a:r>
            <a:r>
              <a:rPr lang="en-US" altLang="zh-CN" sz="2800" b="1" i="0" dirty="0">
                <a:solidFill>
                  <a:srgbClr val="003399"/>
                </a:solidFill>
                <a:ea typeface="楷体_GB2312" pitchFamily="49" charset="-122"/>
                <a:sym typeface="+mn-ea"/>
              </a:rPr>
              <a:t>=1; </a:t>
            </a:r>
            <a:r>
              <a:rPr lang="en-US" altLang="zh-CN" sz="2800" b="1" i="0" dirty="0" err="1">
                <a:solidFill>
                  <a:srgbClr val="003399"/>
                </a:solidFill>
                <a:ea typeface="楷体_GB2312" pitchFamily="49" charset="-122"/>
                <a:sym typeface="+mn-ea"/>
              </a:rPr>
              <a:t>i</a:t>
            </a:r>
            <a:r>
              <a:rPr lang="en-US" altLang="zh-CN" sz="2800" b="1" i="0" dirty="0">
                <a:solidFill>
                  <a:srgbClr val="003399"/>
                </a:solidFill>
                <a:ea typeface="楷体_GB2312" pitchFamily="49" charset="-122"/>
                <a:sym typeface="+mn-ea"/>
              </a:rPr>
              <a:t>&lt;=n; </a:t>
            </a:r>
            <a:r>
              <a:rPr lang="en-US" altLang="zh-CN" sz="2800" b="1" i="0" dirty="0" err="1">
                <a:solidFill>
                  <a:srgbClr val="003399"/>
                </a:solidFill>
                <a:ea typeface="楷体_GB2312" pitchFamily="49" charset="-122"/>
                <a:sym typeface="+mn-ea"/>
              </a:rPr>
              <a:t>i</a:t>
            </a:r>
            <a:r>
              <a:rPr lang="en-US" altLang="zh-CN" sz="2800" b="1" i="0" dirty="0">
                <a:solidFill>
                  <a:srgbClr val="003399"/>
                </a:solidFill>
                <a:ea typeface="楷体_GB2312" pitchFamily="49" charset="-122"/>
                <a:sym typeface="+mn-ea"/>
              </a:rPr>
              <a:t>++ ) </a:t>
            </a:r>
            <a:r>
              <a:rPr lang="en-US" altLang="zh-CN" sz="2800" b="1" i="0" dirty="0" err="1">
                <a:solidFill>
                  <a:srgbClr val="003399"/>
                </a:solidFill>
                <a:ea typeface="楷体_GB2312" pitchFamily="49" charset="-122"/>
                <a:sym typeface="+mn-ea"/>
              </a:rPr>
              <a:t>clist.insert</a:t>
            </a:r>
            <a:r>
              <a:rPr lang="en-US" altLang="zh-CN" sz="2800" b="1" i="0" dirty="0">
                <a:solidFill>
                  <a:srgbClr val="003399"/>
                </a:solidFill>
                <a:ea typeface="楷体_GB2312" pitchFamily="49" charset="-122"/>
                <a:sym typeface="+mn-ea"/>
              </a:rPr>
              <a:t> (</a:t>
            </a:r>
            <a:r>
              <a:rPr lang="en-US" altLang="zh-CN" sz="2800" b="1" i="0" dirty="0" err="1">
                <a:solidFill>
                  <a:srgbClr val="003399"/>
                </a:solidFill>
                <a:ea typeface="楷体_GB2312" pitchFamily="49" charset="-122"/>
                <a:sym typeface="+mn-ea"/>
              </a:rPr>
              <a:t>i</a:t>
            </a:r>
            <a:r>
              <a:rPr lang="en-US" altLang="zh-CN" sz="2800" b="1" i="0" dirty="0" smtClean="0">
                <a:solidFill>
                  <a:srgbClr val="003399"/>
                </a:solidFill>
                <a:ea typeface="楷体_GB2312" pitchFamily="49" charset="-122"/>
                <a:sym typeface="+mn-ea"/>
              </a:rPr>
              <a:t>);</a:t>
            </a:r>
            <a:br>
              <a:rPr lang="en-US" altLang="zh-CN" sz="2800" b="1" i="0" dirty="0" smtClean="0">
                <a:solidFill>
                  <a:srgbClr val="003399"/>
                </a:solidFill>
                <a:ea typeface="楷体_GB2312" pitchFamily="49" charset="-122"/>
                <a:sym typeface="+mn-ea"/>
              </a:rPr>
            </a:br>
            <a:r>
              <a:rPr lang="en-US" altLang="zh-CN" sz="2800" b="1" i="0" dirty="0" smtClean="0">
                <a:solidFill>
                  <a:srgbClr val="003399"/>
                </a:solidFill>
                <a:ea typeface="楷体_GB2312" pitchFamily="49" charset="-122"/>
                <a:sym typeface="+mn-ea"/>
              </a:rPr>
              <a:t>    </a:t>
            </a:r>
            <a:r>
              <a:rPr lang="en-US" altLang="zh-CN" sz="2800" b="1" i="0" dirty="0">
                <a:solidFill>
                  <a:srgbClr val="EC2D00"/>
                </a:solidFill>
                <a:ea typeface="楷体_GB2312" pitchFamily="49" charset="-122"/>
                <a:sym typeface="+mn-ea"/>
              </a:rPr>
              <a:t>//</a:t>
            </a:r>
            <a:r>
              <a:rPr lang="zh-CN" altLang="en-US" sz="2800" b="1" i="0" dirty="0">
                <a:solidFill>
                  <a:srgbClr val="EC2D00"/>
                </a:solidFill>
                <a:ea typeface="楷体_GB2312" pitchFamily="49" charset="-122"/>
                <a:sym typeface="+mn-ea"/>
              </a:rPr>
              <a:t>形成</a:t>
            </a:r>
            <a:r>
              <a:rPr lang="zh-CN" altLang="en-US" sz="2800" b="1" i="0" dirty="0" smtClean="0">
                <a:solidFill>
                  <a:srgbClr val="EC2D00"/>
                </a:solidFill>
                <a:ea typeface="楷体_GB2312" pitchFamily="49" charset="-122"/>
                <a:sym typeface="+mn-ea"/>
              </a:rPr>
              <a:t>约瑟</a:t>
            </a:r>
            <a:r>
              <a:rPr lang="zh-CN" altLang="en-US" sz="2800" b="1" i="0" dirty="0">
                <a:solidFill>
                  <a:srgbClr val="EC2D00"/>
                </a:solidFill>
                <a:ea typeface="楷体_GB2312" pitchFamily="49" charset="-122"/>
                <a:sym typeface="+mn-ea"/>
              </a:rPr>
              <a:t>夫环</a:t>
            </a:r>
            <a:endParaRPr lang="zh-CN" altLang="en-US" sz="2800" b="1" i="0" dirty="0">
              <a:solidFill>
                <a:srgbClr val="003399"/>
              </a:solidFill>
              <a:ea typeface="楷体_GB2312" pitchFamily="49" charset="-122"/>
            </a:endParaRPr>
          </a:p>
          <a:p>
            <a:pPr>
              <a:spcBef>
                <a:spcPts val="0"/>
              </a:spcBef>
              <a:spcAft>
                <a:spcPts val="0"/>
              </a:spcAft>
            </a:pPr>
            <a:r>
              <a:rPr lang="zh-CN" altLang="en-US" sz="2800" b="1" i="0" dirty="0">
                <a:solidFill>
                  <a:srgbClr val="003399"/>
                </a:solidFill>
                <a:ea typeface="楷体_GB2312" pitchFamily="49" charset="-122"/>
                <a:sym typeface="+mn-ea"/>
              </a:rPr>
              <a:t>    </a:t>
            </a:r>
            <a:r>
              <a:rPr lang="en-US" altLang="zh-CN" sz="2800" b="1" i="0" dirty="0" err="1">
                <a:solidFill>
                  <a:srgbClr val="003399"/>
                </a:solidFill>
                <a:ea typeface="楷体_GB2312" pitchFamily="49" charset="-122"/>
                <a:sym typeface="+mn-ea"/>
              </a:rPr>
              <a:t>clist.Josephus</a:t>
            </a:r>
            <a:r>
              <a:rPr lang="en-US" altLang="zh-CN" sz="2800" b="1" i="0" dirty="0">
                <a:solidFill>
                  <a:srgbClr val="003399"/>
                </a:solidFill>
                <a:ea typeface="楷体_GB2312" pitchFamily="49" charset="-122"/>
                <a:sym typeface="+mn-ea"/>
              </a:rPr>
              <a:t> (n, m); </a:t>
            </a:r>
            <a:r>
              <a:rPr lang="en-US" altLang="zh-CN" sz="2800" b="1" i="0" dirty="0">
                <a:solidFill>
                  <a:srgbClr val="EC2D00"/>
                </a:solidFill>
                <a:ea typeface="楷体_GB2312" pitchFamily="49" charset="-122"/>
                <a:sym typeface="+mn-ea"/>
              </a:rPr>
              <a:t>//</a:t>
            </a:r>
            <a:r>
              <a:rPr lang="zh-CN" altLang="en-US" sz="2800" b="1" i="0" dirty="0">
                <a:solidFill>
                  <a:srgbClr val="EC2D00"/>
                </a:solidFill>
                <a:ea typeface="楷体_GB2312" pitchFamily="49" charset="-122"/>
                <a:sym typeface="+mn-ea"/>
              </a:rPr>
              <a:t>解决约瑟夫问题</a:t>
            </a:r>
            <a:endParaRPr lang="zh-CN" altLang="en-US" sz="2800" b="1" i="0" dirty="0">
              <a:solidFill>
                <a:srgbClr val="EC2D00"/>
              </a:solidFill>
              <a:ea typeface="楷体_GB2312" pitchFamily="49" charset="-122"/>
            </a:endParaRPr>
          </a:p>
          <a:p>
            <a:pPr>
              <a:spcBef>
                <a:spcPts val="0"/>
              </a:spcBef>
            </a:pPr>
            <a:r>
              <a:rPr lang="en-US" altLang="zh-CN" sz="2800" b="1" i="0" dirty="0">
                <a:solidFill>
                  <a:srgbClr val="003399"/>
                </a:solidFill>
                <a:ea typeface="楷体_GB2312" pitchFamily="49" charset="-122"/>
                <a:sym typeface="+mn-ea"/>
              </a:rPr>
              <a:t>}</a:t>
            </a:r>
            <a:endParaRPr lang="en-US" altLang="zh-CN" sz="2800" b="1" i="0" dirty="0">
              <a:solidFill>
                <a:srgbClr val="003399"/>
              </a:solidFill>
              <a:ea typeface="楷体_GB2312" pitchFamily="49" charset="-122"/>
            </a:endParaRPr>
          </a:p>
          <a:p>
            <a:endParaRPr lang="en-US" altLang="zh-CN" sz="2800" b="1" i="0" dirty="0">
              <a:solidFill>
                <a:srgbClr val="003399"/>
              </a:solidFill>
              <a:ea typeface="楷体_GB2312" pitchFamily="49" charset="-122"/>
            </a:endParaRPr>
          </a:p>
        </p:txBody>
      </p:sp>
    </p:spTree>
    <p:custDataLst>
      <p:tags r:id="rId1"/>
    </p:custDataLst>
  </p:cSld>
  <p:clrMapOvr>
    <a:masterClrMapping/>
  </p:clrMapOvr>
  <p:transition>
    <p:cover dir="l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7755" y="1070610"/>
            <a:ext cx="4754245" cy="2306955"/>
          </a:xfrm>
          <a:prstGeom prst="rect">
            <a:avLst/>
          </a:prstGeom>
          <a:noFill/>
        </p:spPr>
        <p:txBody>
          <a:bodyPr wrap="square" rtlCol="0" anchor="t">
            <a:spAutoFit/>
          </a:bodyPr>
          <a:p>
            <a:pPr>
              <a:spcAft>
                <a:spcPts val="0"/>
              </a:spcAft>
            </a:pPr>
            <a:r>
              <a:rPr lang="en-US" altLang="zh-CN" b="1" dirty="0">
                <a:solidFill>
                  <a:srgbClr val="003399"/>
                </a:solidFill>
                <a:ea typeface="楷体_GB2312" pitchFamily="49" charset="-122"/>
                <a:sym typeface="+mn-ea"/>
              </a:rPr>
              <a:t>void Josephus ( </a:t>
            </a:r>
            <a:r>
              <a:rPr lang="en-US" altLang="zh-CN" b="1" dirty="0" err="1">
                <a:solidFill>
                  <a:srgbClr val="003399"/>
                </a:solidFill>
                <a:ea typeface="楷体_GB2312" pitchFamily="49" charset="-122"/>
                <a:sym typeface="+mn-ea"/>
              </a:rPr>
              <a:t>int</a:t>
            </a:r>
            <a:r>
              <a:rPr lang="en-US" altLang="zh-CN" b="1" dirty="0">
                <a:solidFill>
                  <a:srgbClr val="003399"/>
                </a:solidFill>
                <a:ea typeface="楷体_GB2312" pitchFamily="49" charset="-122"/>
                <a:sym typeface="+mn-ea"/>
              </a:rPr>
              <a:t> n, </a:t>
            </a:r>
            <a:r>
              <a:rPr lang="en-US" altLang="zh-CN" b="1" dirty="0" err="1">
                <a:solidFill>
                  <a:srgbClr val="003399"/>
                </a:solidFill>
                <a:ea typeface="楷体_GB2312" pitchFamily="49" charset="-122"/>
                <a:sym typeface="+mn-ea"/>
              </a:rPr>
              <a:t>int</a:t>
            </a:r>
            <a:r>
              <a:rPr lang="en-US" altLang="zh-CN" b="1" dirty="0">
                <a:solidFill>
                  <a:srgbClr val="003399"/>
                </a:solidFill>
                <a:ea typeface="楷体_GB2312" pitchFamily="49" charset="-122"/>
                <a:sym typeface="+mn-ea"/>
              </a:rPr>
              <a:t> m ) {</a:t>
            </a:r>
            <a:endParaRPr lang="en-US" altLang="zh-CN" b="1" i="0" dirty="0">
              <a:solidFill>
                <a:srgbClr val="003399"/>
              </a:solidFill>
              <a:ea typeface="楷体_GB2312" pitchFamily="49" charset="-122"/>
            </a:endParaRPr>
          </a:p>
          <a:p>
            <a:pPr>
              <a:spcBef>
                <a:spcPts val="0"/>
              </a:spcBef>
              <a:spcAft>
                <a:spcPts val="0"/>
              </a:spcAft>
            </a:pPr>
            <a:r>
              <a:rPr lang="en-US" altLang="zh-CN" b="1" dirty="0">
                <a:solidFill>
                  <a:srgbClr val="003399"/>
                </a:solidFill>
                <a:ea typeface="楷体_GB2312" pitchFamily="49" charset="-122"/>
                <a:sym typeface="+mn-ea"/>
              </a:rPr>
              <a:t>    for ( </a:t>
            </a:r>
            <a:r>
              <a:rPr lang="en-US" altLang="zh-CN" b="1" dirty="0" err="1">
                <a:solidFill>
                  <a:srgbClr val="003399"/>
                </a:solidFill>
                <a:ea typeface="楷体_GB2312" pitchFamily="49" charset="-122"/>
                <a:sym typeface="+mn-ea"/>
              </a:rPr>
              <a:t>int</a:t>
            </a:r>
            <a:r>
              <a:rPr lang="en-US" altLang="zh-CN" b="1" dirty="0">
                <a:solidFill>
                  <a:srgbClr val="003399"/>
                </a:solidFill>
                <a:ea typeface="楷体_GB2312" pitchFamily="49" charset="-122"/>
                <a:sym typeface="+mn-ea"/>
              </a:rPr>
              <a:t> </a:t>
            </a:r>
            <a:r>
              <a:rPr lang="en-US" altLang="zh-CN" b="1" dirty="0" err="1">
                <a:solidFill>
                  <a:srgbClr val="003399"/>
                </a:solidFill>
                <a:ea typeface="楷体_GB2312" pitchFamily="49" charset="-122"/>
                <a:sym typeface="+mn-ea"/>
              </a:rPr>
              <a:t>i</a:t>
            </a:r>
            <a:r>
              <a:rPr lang="en-US" altLang="zh-CN" b="1" dirty="0">
                <a:solidFill>
                  <a:srgbClr val="003399"/>
                </a:solidFill>
                <a:ea typeface="楷体_GB2312" pitchFamily="49" charset="-122"/>
                <a:sym typeface="+mn-ea"/>
              </a:rPr>
              <a:t>=0; </a:t>
            </a:r>
            <a:r>
              <a:rPr lang="en-US" altLang="zh-CN" b="1" dirty="0" err="1">
                <a:solidFill>
                  <a:srgbClr val="003399"/>
                </a:solidFill>
                <a:ea typeface="楷体_GB2312" pitchFamily="49" charset="-122"/>
                <a:sym typeface="+mn-ea"/>
              </a:rPr>
              <a:t>i</a:t>
            </a:r>
            <a:r>
              <a:rPr lang="en-US" altLang="zh-CN" b="1" dirty="0">
                <a:solidFill>
                  <a:srgbClr val="003399"/>
                </a:solidFill>
                <a:ea typeface="楷体_GB2312" pitchFamily="49" charset="-122"/>
                <a:sym typeface="+mn-ea"/>
              </a:rPr>
              <a:t>&lt;n</a:t>
            </a:r>
            <a:r>
              <a:rPr lang="en-US" altLang="zh-CN" b="1" dirty="0">
                <a:solidFill>
                  <a:srgbClr val="003399"/>
                </a:solidFill>
                <a:latin typeface="隶书" panose="02010509060101010101" pitchFamily="49" charset="-122"/>
                <a:ea typeface="楷体_GB2312" pitchFamily="49" charset="-122"/>
                <a:sym typeface="+mn-ea"/>
              </a:rPr>
              <a:t>-</a:t>
            </a:r>
            <a:r>
              <a:rPr lang="en-US" altLang="zh-CN" b="1" dirty="0">
                <a:solidFill>
                  <a:srgbClr val="003399"/>
                </a:solidFill>
                <a:ea typeface="楷体_GB2312" pitchFamily="49" charset="-122"/>
                <a:sym typeface="+mn-ea"/>
              </a:rPr>
              <a:t>1; </a:t>
            </a:r>
            <a:r>
              <a:rPr lang="en-US" altLang="zh-CN" b="1" dirty="0" err="1">
                <a:solidFill>
                  <a:srgbClr val="003399"/>
                </a:solidFill>
                <a:ea typeface="楷体_GB2312" pitchFamily="49" charset="-122"/>
                <a:sym typeface="+mn-ea"/>
              </a:rPr>
              <a:t>i</a:t>
            </a:r>
            <a:r>
              <a:rPr lang="en-US" altLang="zh-CN" b="1" dirty="0">
                <a:solidFill>
                  <a:srgbClr val="003399"/>
                </a:solidFill>
                <a:ea typeface="楷体_GB2312" pitchFamily="49" charset="-122"/>
                <a:sym typeface="+mn-ea"/>
              </a:rPr>
              <a:t>++ ) {</a:t>
            </a:r>
            <a:r>
              <a:rPr lang="en-US" altLang="zh-CN" b="1" dirty="0">
                <a:solidFill>
                  <a:srgbClr val="EC2D00"/>
                </a:solidFill>
                <a:ea typeface="楷体_GB2312" pitchFamily="49" charset="-122"/>
                <a:sym typeface="+mn-ea"/>
              </a:rPr>
              <a:t> //</a:t>
            </a:r>
            <a:r>
              <a:rPr lang="zh-CN" altLang="en-US" b="1" dirty="0">
                <a:solidFill>
                  <a:srgbClr val="EC2D00"/>
                </a:solidFill>
                <a:latin typeface="隶书" panose="02010509060101010101" pitchFamily="49" charset="-122"/>
                <a:ea typeface="楷体_GB2312" pitchFamily="49" charset="-122"/>
                <a:sym typeface="+mn-ea"/>
              </a:rPr>
              <a:t>执行</a:t>
            </a:r>
            <a:r>
              <a:rPr lang="en-US" altLang="zh-CN" b="1" dirty="0">
                <a:solidFill>
                  <a:srgbClr val="EC2D00"/>
                </a:solidFill>
                <a:ea typeface="楷体_GB2312" pitchFamily="49" charset="-122"/>
                <a:sym typeface="+mn-ea"/>
              </a:rPr>
              <a:t>n-1</a:t>
            </a:r>
            <a:r>
              <a:rPr lang="zh-CN" altLang="zh-CN" b="1" dirty="0">
                <a:solidFill>
                  <a:srgbClr val="EC2D00"/>
                </a:solidFill>
                <a:latin typeface="隶书" panose="02010509060101010101" pitchFamily="49" charset="-122"/>
                <a:ea typeface="楷体_GB2312" pitchFamily="49" charset="-122"/>
                <a:sym typeface="+mn-ea"/>
              </a:rPr>
              <a:t>次</a:t>
            </a:r>
            <a:endParaRPr lang="zh-CN" altLang="en-US" b="1" i="0" dirty="0">
              <a:solidFill>
                <a:srgbClr val="EC2D00"/>
              </a:solidFill>
              <a:ea typeface="楷体_GB2312" pitchFamily="49" charset="-122"/>
            </a:endParaRPr>
          </a:p>
          <a:p>
            <a:pPr>
              <a:spcBef>
                <a:spcPts val="0"/>
              </a:spcBef>
              <a:spcAft>
                <a:spcPts val="0"/>
              </a:spcAft>
            </a:pPr>
            <a:r>
              <a:rPr lang="zh-CN" altLang="en-US" b="1" dirty="0">
                <a:solidFill>
                  <a:srgbClr val="003399"/>
                </a:solidFill>
                <a:ea typeface="楷体_GB2312" pitchFamily="49" charset="-122"/>
                <a:sym typeface="+mn-ea"/>
              </a:rPr>
              <a:t>        </a:t>
            </a:r>
            <a:r>
              <a:rPr lang="en-US" altLang="zh-CN" b="1" dirty="0">
                <a:solidFill>
                  <a:srgbClr val="003399"/>
                </a:solidFill>
                <a:ea typeface="楷体_GB2312" pitchFamily="49" charset="-122"/>
                <a:sym typeface="+mn-ea"/>
              </a:rPr>
              <a:t>for ( </a:t>
            </a:r>
            <a:r>
              <a:rPr lang="en-US" altLang="zh-CN" b="1" dirty="0" err="1">
                <a:solidFill>
                  <a:srgbClr val="003399"/>
                </a:solidFill>
                <a:ea typeface="楷体_GB2312" pitchFamily="49" charset="-122"/>
                <a:sym typeface="+mn-ea"/>
              </a:rPr>
              <a:t>int</a:t>
            </a:r>
            <a:r>
              <a:rPr lang="en-US" altLang="zh-CN" b="1" dirty="0">
                <a:solidFill>
                  <a:srgbClr val="003399"/>
                </a:solidFill>
                <a:ea typeface="楷体_GB2312" pitchFamily="49" charset="-122"/>
                <a:sym typeface="+mn-ea"/>
              </a:rPr>
              <a:t> j=0; j&lt;m</a:t>
            </a:r>
            <a:r>
              <a:rPr lang="en-US" altLang="zh-CN" b="1" dirty="0">
                <a:solidFill>
                  <a:srgbClr val="003399"/>
                </a:solidFill>
                <a:latin typeface="隶书" panose="02010509060101010101" pitchFamily="49" charset="-122"/>
                <a:ea typeface="楷体_GB2312" pitchFamily="49" charset="-122"/>
                <a:sym typeface="+mn-ea"/>
              </a:rPr>
              <a:t>-</a:t>
            </a:r>
            <a:r>
              <a:rPr lang="en-US" altLang="zh-CN" b="1" dirty="0">
                <a:solidFill>
                  <a:srgbClr val="003399"/>
                </a:solidFill>
                <a:ea typeface="楷体_GB2312" pitchFamily="49" charset="-122"/>
                <a:sym typeface="+mn-ea"/>
              </a:rPr>
              <a:t>1; j++ ) Next ( );</a:t>
            </a:r>
            <a:endParaRPr lang="en-US" altLang="zh-CN" b="1" i="0" dirty="0">
              <a:solidFill>
                <a:srgbClr val="003399"/>
              </a:solidFill>
              <a:ea typeface="楷体_GB2312" pitchFamily="49" charset="-122"/>
            </a:endParaRPr>
          </a:p>
          <a:p>
            <a:pPr>
              <a:spcBef>
                <a:spcPts val="0"/>
              </a:spcBef>
              <a:spcAft>
                <a:spcPts val="0"/>
              </a:spcAft>
            </a:pPr>
            <a:r>
              <a:rPr lang="en-US" altLang="zh-CN" b="1" dirty="0">
                <a:solidFill>
                  <a:srgbClr val="003399"/>
                </a:solidFill>
                <a:ea typeface="楷体_GB2312" pitchFamily="49" charset="-122"/>
                <a:sym typeface="+mn-ea"/>
              </a:rPr>
              <a:t>        </a:t>
            </a:r>
            <a:r>
              <a:rPr lang="en-US" altLang="zh-CN" b="1" dirty="0" err="1">
                <a:solidFill>
                  <a:srgbClr val="003399"/>
                </a:solidFill>
                <a:ea typeface="楷体_GB2312" pitchFamily="49" charset="-122"/>
                <a:sym typeface="+mn-ea"/>
              </a:rPr>
              <a:t>cout</a:t>
            </a:r>
            <a:r>
              <a:rPr lang="en-US" altLang="zh-CN" b="1" dirty="0">
                <a:solidFill>
                  <a:srgbClr val="003399"/>
                </a:solidFill>
                <a:ea typeface="楷体_GB2312" pitchFamily="49" charset="-122"/>
                <a:sym typeface="+mn-ea"/>
              </a:rPr>
              <a:t> &lt;&lt; “Delete person ” &lt;&lt; </a:t>
            </a:r>
            <a:endParaRPr lang="en-US" altLang="zh-CN" b="1" i="0" dirty="0">
              <a:solidFill>
                <a:srgbClr val="003399"/>
              </a:solidFill>
              <a:ea typeface="楷体_GB2312" pitchFamily="49" charset="-122"/>
            </a:endParaRPr>
          </a:p>
          <a:p>
            <a:pPr>
              <a:spcBef>
                <a:spcPts val="0"/>
              </a:spcBef>
              <a:spcAft>
                <a:spcPts val="0"/>
              </a:spcAft>
            </a:pPr>
            <a:r>
              <a:rPr lang="en-US" altLang="zh-CN" b="1" dirty="0">
                <a:solidFill>
                  <a:srgbClr val="003399"/>
                </a:solidFill>
                <a:ea typeface="楷体_GB2312" pitchFamily="49" charset="-122"/>
                <a:sym typeface="+mn-ea"/>
              </a:rPr>
              <a:t>               </a:t>
            </a:r>
            <a:r>
              <a:rPr lang="en-US" altLang="zh-CN" b="1" dirty="0" err="1">
                <a:solidFill>
                  <a:srgbClr val="003399"/>
                </a:solidFill>
                <a:ea typeface="楷体_GB2312" pitchFamily="49" charset="-122"/>
                <a:sym typeface="+mn-ea"/>
              </a:rPr>
              <a:t>getData</a:t>
            </a:r>
            <a:r>
              <a:rPr lang="en-US" altLang="zh-CN" b="1" dirty="0">
                <a:solidFill>
                  <a:srgbClr val="003399"/>
                </a:solidFill>
                <a:ea typeface="楷体_GB2312" pitchFamily="49" charset="-122"/>
                <a:sym typeface="+mn-ea"/>
              </a:rPr>
              <a:t> ( ) &lt;&lt; </a:t>
            </a:r>
            <a:r>
              <a:rPr lang="en-US" altLang="zh-CN" b="1" dirty="0" err="1">
                <a:solidFill>
                  <a:srgbClr val="003399"/>
                </a:solidFill>
                <a:ea typeface="楷体_GB2312" pitchFamily="49" charset="-122"/>
                <a:sym typeface="+mn-ea"/>
              </a:rPr>
              <a:t>endl</a:t>
            </a:r>
            <a:r>
              <a:rPr lang="en-US" altLang="zh-CN" b="1" dirty="0">
                <a:solidFill>
                  <a:srgbClr val="003399"/>
                </a:solidFill>
                <a:ea typeface="楷体_GB2312" pitchFamily="49" charset="-122"/>
                <a:sym typeface="+mn-ea"/>
              </a:rPr>
              <a:t>;  </a:t>
            </a:r>
            <a:r>
              <a:rPr lang="en-US" altLang="zh-CN" b="1" dirty="0">
                <a:solidFill>
                  <a:srgbClr val="EC2D00"/>
                </a:solidFill>
                <a:latin typeface="隶书" panose="02010509060101010101" pitchFamily="49" charset="-122"/>
                <a:ea typeface="楷体_GB2312" pitchFamily="49" charset="-122"/>
                <a:sym typeface="+mn-ea"/>
              </a:rPr>
              <a:t>//</a:t>
            </a:r>
            <a:r>
              <a:rPr lang="zh-CN" altLang="en-US" b="1" dirty="0">
                <a:solidFill>
                  <a:srgbClr val="EC2D00"/>
                </a:solidFill>
                <a:latin typeface="隶书" panose="02010509060101010101" pitchFamily="49" charset="-122"/>
                <a:ea typeface="楷体_GB2312" pitchFamily="49" charset="-122"/>
                <a:sym typeface="+mn-ea"/>
              </a:rPr>
              <a:t>数</a:t>
            </a:r>
            <a:r>
              <a:rPr lang="en-US" altLang="en-US" b="1" dirty="0">
                <a:solidFill>
                  <a:srgbClr val="EC2D00"/>
                </a:solidFill>
                <a:latin typeface="隶书" panose="02010509060101010101" pitchFamily="49" charset="-122"/>
                <a:ea typeface="楷体_GB2312" pitchFamily="49" charset="-122"/>
                <a:sym typeface="+mn-ea"/>
              </a:rPr>
              <a:t>m-1</a:t>
            </a:r>
            <a:r>
              <a:rPr lang="zh-CN" altLang="en-US" b="1" dirty="0">
                <a:solidFill>
                  <a:srgbClr val="EC2D00"/>
                </a:solidFill>
                <a:latin typeface="隶书" panose="02010509060101010101" pitchFamily="49" charset="-122"/>
                <a:ea typeface="楷体_GB2312" pitchFamily="49" charset="-122"/>
                <a:sym typeface="+mn-ea"/>
              </a:rPr>
              <a:t>个人</a:t>
            </a:r>
            <a:endParaRPr lang="zh-CN" altLang="en-US" b="1" i="0" dirty="0">
              <a:solidFill>
                <a:srgbClr val="EC2D00"/>
              </a:solidFill>
              <a:latin typeface="隶书" panose="02010509060101010101" pitchFamily="49" charset="-122"/>
              <a:ea typeface="楷体_GB2312" pitchFamily="49" charset="-122"/>
            </a:endParaRPr>
          </a:p>
          <a:p>
            <a:pPr>
              <a:spcBef>
                <a:spcPts val="0"/>
              </a:spcBef>
              <a:spcAft>
                <a:spcPts val="0"/>
              </a:spcAft>
            </a:pPr>
            <a:r>
              <a:rPr lang="zh-CN" altLang="en-US" b="1" dirty="0">
                <a:solidFill>
                  <a:srgbClr val="003399"/>
                </a:solidFill>
                <a:ea typeface="楷体_GB2312" pitchFamily="49" charset="-122"/>
                <a:sym typeface="+mn-ea"/>
              </a:rPr>
              <a:t>        </a:t>
            </a:r>
            <a:r>
              <a:rPr lang="en-US" altLang="zh-CN" b="1" dirty="0">
                <a:solidFill>
                  <a:srgbClr val="003399"/>
                </a:solidFill>
                <a:ea typeface="楷体_GB2312" pitchFamily="49" charset="-122"/>
                <a:sym typeface="+mn-ea"/>
              </a:rPr>
              <a:t>Remove ( );  </a:t>
            </a:r>
            <a:r>
              <a:rPr lang="en-US" altLang="zh-CN" b="1" dirty="0">
                <a:solidFill>
                  <a:srgbClr val="EC2D00"/>
                </a:solidFill>
                <a:latin typeface="隶书" panose="02010509060101010101" pitchFamily="49" charset="-122"/>
                <a:ea typeface="楷体_GB2312" pitchFamily="49" charset="-122"/>
                <a:sym typeface="+mn-ea"/>
              </a:rPr>
              <a:t>//</a:t>
            </a:r>
            <a:r>
              <a:rPr lang="zh-CN" altLang="en-US" b="1" dirty="0">
                <a:solidFill>
                  <a:srgbClr val="EC2D00"/>
                </a:solidFill>
                <a:latin typeface="隶书" panose="02010509060101010101" pitchFamily="49" charset="-122"/>
                <a:ea typeface="楷体_GB2312" pitchFamily="49" charset="-122"/>
                <a:sym typeface="+mn-ea"/>
              </a:rPr>
              <a:t>删去</a:t>
            </a:r>
            <a:endParaRPr lang="zh-CN" altLang="en-US" b="1" i="0" dirty="0">
              <a:solidFill>
                <a:srgbClr val="EC2D00"/>
              </a:solidFill>
              <a:latin typeface="隶书" panose="02010509060101010101" pitchFamily="49" charset="-122"/>
              <a:ea typeface="楷体_GB2312" pitchFamily="49" charset="-122"/>
            </a:endParaRPr>
          </a:p>
          <a:p>
            <a:pPr>
              <a:spcBef>
                <a:spcPts val="0"/>
              </a:spcBef>
              <a:spcAft>
                <a:spcPts val="0"/>
              </a:spcAft>
            </a:pPr>
            <a:r>
              <a:rPr lang="zh-CN" altLang="en-US" b="1" dirty="0">
                <a:solidFill>
                  <a:srgbClr val="003399"/>
                </a:solidFill>
                <a:ea typeface="楷体_GB2312" pitchFamily="49" charset="-122"/>
                <a:sym typeface="+mn-ea"/>
              </a:rPr>
              <a:t>    </a:t>
            </a:r>
            <a:r>
              <a:rPr lang="en-US" altLang="zh-CN" b="1" dirty="0">
                <a:solidFill>
                  <a:srgbClr val="003399"/>
                </a:solidFill>
                <a:ea typeface="楷体_GB2312" pitchFamily="49" charset="-122"/>
                <a:sym typeface="+mn-ea"/>
              </a:rPr>
              <a:t>}</a:t>
            </a:r>
            <a:endParaRPr lang="en-US" altLang="zh-CN" b="1" i="0" dirty="0">
              <a:solidFill>
                <a:srgbClr val="003399"/>
              </a:solidFill>
              <a:ea typeface="楷体_GB2312" pitchFamily="49" charset="-122"/>
            </a:endParaRPr>
          </a:p>
          <a:p>
            <a:pPr>
              <a:spcBef>
                <a:spcPts val="0"/>
              </a:spcBef>
            </a:pPr>
            <a:r>
              <a:rPr lang="en-US" altLang="zh-CN" b="1" dirty="0">
                <a:solidFill>
                  <a:srgbClr val="003399"/>
                </a:solidFill>
                <a:ea typeface="楷体_GB2312" pitchFamily="49" charset="-122"/>
                <a:sym typeface="+mn-ea"/>
              </a:rPr>
              <a:t>}</a:t>
            </a:r>
            <a:endParaRPr lang="zh-CN" altLang="en-US"/>
          </a:p>
        </p:txBody>
      </p:sp>
      <p:pic>
        <p:nvPicPr>
          <p:cNvPr id="4" name="Picture 12" descr="http://img10.3lian.com/c1/newpic/11/03/22/16.gif"/>
          <p:cNvPicPr>
            <a:picLocks noChangeAspect="1" noChangeArrowheads="1"/>
          </p:cNvPicPr>
          <p:nvPr/>
        </p:nvPicPr>
        <p:blipFill>
          <a:blip r:embed="rId1"/>
          <a:srcRect/>
          <a:stretch>
            <a:fillRect/>
          </a:stretch>
        </p:blipFill>
        <p:spPr bwMode="auto">
          <a:xfrm>
            <a:off x="845972" y="3505003"/>
            <a:ext cx="950493" cy="71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675130" y="3751580"/>
            <a:ext cx="1554480" cy="368300"/>
          </a:xfrm>
          <a:prstGeom prst="rect">
            <a:avLst/>
          </a:prstGeom>
          <a:noFill/>
        </p:spPr>
        <p:txBody>
          <a:bodyPr wrap="none" rtlCol="0" anchor="t">
            <a:spAutoFit/>
          </a:bodyPr>
          <a:p>
            <a:pPr>
              <a:spcAft>
                <a:spcPts val="0"/>
              </a:spcAft>
            </a:pPr>
            <a:r>
              <a:rPr lang="zh-CN" altLang="en-US" dirty="0" smtClean="0">
                <a:sym typeface="+mn-ea"/>
              </a:rPr>
              <a:t>时间复杂度？</a:t>
            </a:r>
            <a:endParaRPr lang="zh-CN" altLang="en-US" dirty="0" smtClean="0">
              <a:sym typeface="+mn-ea"/>
            </a:endParaRPr>
          </a:p>
        </p:txBody>
      </p:sp>
    </p:spTree>
    <p:custDataLst>
      <p:tags r:id="rId2"/>
    </p:custData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spcAft>
                <a:spcPts val="0"/>
              </a:spcAft>
            </a:pPr>
            <a:r>
              <a:rPr lang="zh-CN" altLang="en-US" dirty="0" smtClean="0"/>
              <a:t>链表和顺序表对比</a:t>
            </a:r>
            <a:endParaRPr lang="zh-CN" altLang="en-US" dirty="0"/>
          </a:p>
        </p:txBody>
      </p:sp>
      <p:sp>
        <p:nvSpPr>
          <p:cNvPr id="5" name="文本占位符 4"/>
          <p:cNvSpPr>
            <a:spLocks noGrp="1"/>
          </p:cNvSpPr>
          <p:nvPr>
            <p:ph type="body" idx="1"/>
          </p:nvPr>
        </p:nvSpPr>
        <p:spPr/>
        <p:txBody>
          <a:bodyPr/>
          <a:lstStyle/>
          <a:p>
            <a:pPr>
              <a:spcAft>
                <a:spcPts val="0"/>
              </a:spcAft>
            </a:pPr>
            <a:r>
              <a:rPr lang="zh-CN" altLang="en-US" dirty="0" smtClean="0"/>
              <a:t>链表</a:t>
            </a:r>
            <a:r>
              <a:rPr lang="en-US" altLang="zh-CN" dirty="0" smtClean="0"/>
              <a:t>	</a:t>
            </a:r>
            <a:endParaRPr lang="zh-CN" altLang="en-US" dirty="0"/>
          </a:p>
        </p:txBody>
      </p:sp>
      <p:sp>
        <p:nvSpPr>
          <p:cNvPr id="6" name="内容占位符 5"/>
          <p:cNvSpPr>
            <a:spLocks noGrp="1"/>
          </p:cNvSpPr>
          <p:nvPr>
            <p:ph sz="half" idx="2"/>
          </p:nvPr>
        </p:nvSpPr>
        <p:spPr/>
        <p:txBody>
          <a:bodyPr/>
          <a:lstStyle/>
          <a:p>
            <a:pPr>
              <a:spcAft>
                <a:spcPts val="0"/>
              </a:spcAft>
            </a:pPr>
            <a:r>
              <a:rPr lang="zh-CN" altLang="en-US" dirty="0" smtClean="0"/>
              <a:t>存储分配方式</a:t>
            </a:r>
            <a:endParaRPr lang="en-US" altLang="zh-CN" dirty="0" smtClean="0"/>
          </a:p>
          <a:p>
            <a:pPr lvl="1">
              <a:spcAft>
                <a:spcPts val="0"/>
              </a:spcAft>
            </a:pPr>
            <a:r>
              <a:rPr lang="zh-CN" altLang="en-US" dirty="0" smtClean="0"/>
              <a:t>灵活，易扩充，存储空间为</a:t>
            </a:r>
            <a:r>
              <a:rPr lang="en-US" altLang="zh-CN" dirty="0" smtClean="0"/>
              <a:t>n(s+4(8))</a:t>
            </a:r>
            <a:endParaRPr lang="en-US" altLang="zh-CN" dirty="0" smtClean="0"/>
          </a:p>
          <a:p>
            <a:pPr>
              <a:spcAft>
                <a:spcPts val="0"/>
              </a:spcAft>
            </a:pPr>
            <a:r>
              <a:rPr lang="zh-CN" altLang="en-US" dirty="0"/>
              <a:t>时间性能</a:t>
            </a:r>
            <a:endParaRPr lang="en-US" altLang="zh-CN" dirty="0"/>
          </a:p>
          <a:p>
            <a:pPr lvl="1" fontAlgn="ctr">
              <a:spcAft>
                <a:spcPts val="0"/>
              </a:spcAft>
            </a:pPr>
            <a:r>
              <a:rPr lang="en-US" altLang="zh-CN" dirty="0" smtClean="0"/>
              <a:t>get Θ(n)</a:t>
            </a:r>
            <a:endParaRPr lang="zh-CN" altLang="zh-CN" dirty="0"/>
          </a:p>
          <a:p>
            <a:pPr lvl="1"/>
            <a:r>
              <a:rPr lang="en-US" altLang="zh-CN" dirty="0"/>
              <a:t>Insert &amp; delete Θ(n</a:t>
            </a:r>
            <a:r>
              <a:rPr lang="en-US" altLang="zh-CN" dirty="0" smtClean="0"/>
              <a:t>) or </a:t>
            </a:r>
            <a:r>
              <a:rPr lang="en-US" altLang="zh-CN" dirty="0"/>
              <a:t>Θ(1)</a:t>
            </a:r>
            <a:endParaRPr lang="en-US" altLang="zh-CN" dirty="0"/>
          </a:p>
          <a:p>
            <a:endParaRPr lang="en-US" altLang="zh-CN" dirty="0" smtClean="0"/>
          </a:p>
          <a:p>
            <a:endParaRPr lang="zh-CN" altLang="en-US" dirty="0"/>
          </a:p>
        </p:txBody>
      </p:sp>
      <p:sp>
        <p:nvSpPr>
          <p:cNvPr id="7" name="文本占位符 6"/>
          <p:cNvSpPr>
            <a:spLocks noGrp="1"/>
          </p:cNvSpPr>
          <p:nvPr>
            <p:ph type="body" sz="quarter" idx="3"/>
          </p:nvPr>
        </p:nvSpPr>
        <p:spPr/>
        <p:txBody>
          <a:bodyPr/>
          <a:lstStyle/>
          <a:p>
            <a:pPr>
              <a:spcAft>
                <a:spcPts val="0"/>
              </a:spcAft>
            </a:pPr>
            <a:r>
              <a:rPr lang="zh-CN" altLang="en-US" dirty="0" smtClean="0"/>
              <a:t>顺序表</a:t>
            </a:r>
            <a:endParaRPr lang="zh-CN" altLang="en-US" dirty="0"/>
          </a:p>
        </p:txBody>
      </p:sp>
      <p:sp>
        <p:nvSpPr>
          <p:cNvPr id="8" name="内容占位符 7"/>
          <p:cNvSpPr>
            <a:spLocks noGrp="1"/>
          </p:cNvSpPr>
          <p:nvPr>
            <p:ph sz="quarter" idx="4"/>
          </p:nvPr>
        </p:nvSpPr>
        <p:spPr/>
        <p:txBody>
          <a:bodyPr/>
          <a:lstStyle/>
          <a:p>
            <a:pPr>
              <a:spcAft>
                <a:spcPts val="0"/>
              </a:spcAft>
            </a:pPr>
            <a:r>
              <a:rPr lang="zh-CN" altLang="en-US" dirty="0"/>
              <a:t>存储分配方式</a:t>
            </a:r>
            <a:endParaRPr lang="en-US" altLang="zh-CN" dirty="0"/>
          </a:p>
          <a:p>
            <a:pPr lvl="1">
              <a:spcAft>
                <a:spcPts val="0"/>
              </a:spcAft>
            </a:pPr>
            <a:r>
              <a:rPr lang="zh-CN" altLang="en-US" dirty="0" smtClean="0"/>
              <a:t>不宜扩充，需要预分配，占用空间在</a:t>
            </a:r>
            <a:r>
              <a:rPr lang="en-US" altLang="zh-CN" dirty="0" smtClean="0"/>
              <a:t>ns~4ns</a:t>
            </a:r>
            <a:r>
              <a:rPr lang="zh-CN" altLang="en-US" dirty="0" smtClean="0"/>
              <a:t>之间</a:t>
            </a:r>
            <a:endParaRPr lang="en-US" altLang="zh-CN" dirty="0" smtClean="0"/>
          </a:p>
          <a:p>
            <a:pPr>
              <a:spcAft>
                <a:spcPts val="0"/>
              </a:spcAft>
            </a:pPr>
            <a:r>
              <a:rPr lang="zh-CN" altLang="en-US" dirty="0" smtClean="0"/>
              <a:t>时间性能</a:t>
            </a:r>
            <a:endParaRPr lang="en-US" altLang="zh-CN" dirty="0" smtClean="0"/>
          </a:p>
          <a:p>
            <a:pPr lvl="1" fontAlgn="ctr">
              <a:spcAft>
                <a:spcPts val="0"/>
              </a:spcAft>
            </a:pPr>
            <a:r>
              <a:rPr lang="en-US" altLang="zh-CN" dirty="0" smtClean="0"/>
              <a:t>get Θ(1</a:t>
            </a:r>
            <a:r>
              <a:rPr lang="en-US" altLang="zh-CN" dirty="0"/>
              <a:t>)</a:t>
            </a:r>
            <a:endParaRPr lang="zh-CN" altLang="zh-CN" dirty="0"/>
          </a:p>
          <a:p>
            <a:pPr lvl="1"/>
            <a:r>
              <a:rPr lang="en-US" altLang="zh-CN" dirty="0" smtClean="0"/>
              <a:t>Insert &amp; delete Θ(n)</a:t>
            </a:r>
            <a:endParaRPr lang="en-US" altLang="zh-CN" dirty="0" smtClean="0"/>
          </a:p>
          <a:p>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spcAft>
                <a:spcPts val="0"/>
              </a:spcAft>
            </a:pPr>
            <a:r>
              <a:rPr lang="zh-CN" altLang="en-US" dirty="0" smtClean="0"/>
              <a:t>线性表定义和特点</a:t>
            </a:r>
            <a:endParaRPr lang="zh-CN" altLang="en-US" dirty="0"/>
          </a:p>
        </p:txBody>
      </p:sp>
      <p:sp>
        <p:nvSpPr>
          <p:cNvPr id="2" name="文本占位符 1"/>
          <p:cNvSpPr>
            <a:spLocks noGrp="1"/>
          </p:cNvSpPr>
          <p:nvPr>
            <p:ph type="body" idx="1"/>
          </p:nvPr>
        </p:nvSpPr>
        <p:spPr/>
        <p:txBody>
          <a:bodyPr/>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a:spcAft>
                <a:spcPts val="0"/>
              </a:spcAft>
            </a:pPr>
            <a:r>
              <a:rPr lang="zh-CN" altLang="en-US" smtClean="0"/>
              <a:t>顺序表  </a:t>
            </a:r>
            <a:r>
              <a:rPr lang="en-US" altLang="zh-CN" smtClean="0">
                <a:solidFill>
                  <a:srgbClr val="FF0000"/>
                </a:solidFill>
              </a:rPr>
              <a:t>VS</a:t>
            </a:r>
            <a:r>
              <a:rPr lang="en-US" altLang="zh-CN" smtClean="0"/>
              <a:t>  </a:t>
            </a:r>
            <a:r>
              <a:rPr lang="zh-CN" altLang="en-US" smtClean="0"/>
              <a:t>单向链表</a:t>
            </a:r>
            <a:endParaRPr lang="zh-CN" altLang="en-US" smtClean="0"/>
          </a:p>
        </p:txBody>
      </p:sp>
      <p:sp>
        <p:nvSpPr>
          <p:cNvPr id="8089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4A747404-A332-4D83-872D-4A26839F0175}" type="slidenum">
              <a:rPr lang="en-US" altLang="en-US" smtClean="0">
                <a:solidFill>
                  <a:srgbClr val="4B4B4B"/>
                </a:solidFill>
              </a:rPr>
            </a:fld>
            <a:endParaRPr lang="en-US" altLang="en-US" smtClean="0">
              <a:solidFill>
                <a:srgbClr val="4B4B4B"/>
              </a:solidFill>
            </a:endParaRPr>
          </a:p>
        </p:txBody>
      </p:sp>
      <p:graphicFrame>
        <p:nvGraphicFramePr>
          <p:cNvPr id="5" name="表格 4"/>
          <p:cNvGraphicFramePr>
            <a:graphicFrameLocks noGrp="1"/>
          </p:cNvGraphicFramePr>
          <p:nvPr>
            <p:custDataLst>
              <p:tags r:id="rId1"/>
            </p:custDataLst>
          </p:nvPr>
        </p:nvGraphicFramePr>
        <p:xfrm>
          <a:off x="508001" y="1538289"/>
          <a:ext cx="8127999" cy="2966152"/>
        </p:xfrm>
        <a:graphic>
          <a:graphicData uri="http://schemas.openxmlformats.org/drawingml/2006/table">
            <a:tbl>
              <a:tblPr firstRow="1" bandRow="1">
                <a:tableStyleId>{5C22544A-7EE6-4342-B048-85BDC9FD1C3A}</a:tableStyleId>
              </a:tblPr>
              <a:tblGrid>
                <a:gridCol w="2709333"/>
                <a:gridCol w="2709333"/>
                <a:gridCol w="2709333"/>
              </a:tblGrid>
              <a:tr h="370769">
                <a:tc>
                  <a:txBody>
                    <a:bodyPr/>
                    <a:lstStyle/>
                    <a:p>
                      <a:pPr algn="ctr"/>
                      <a:r>
                        <a:rPr lang="zh-CN" altLang="en-US" sz="1800" dirty="0" smtClean="0"/>
                        <a:t>操作</a:t>
                      </a:r>
                      <a:r>
                        <a:rPr lang="en-US" altLang="zh-CN" sz="1800" dirty="0" smtClean="0"/>
                        <a:t>(</a:t>
                      </a:r>
                      <a:r>
                        <a:rPr lang="en-US" altLang="zh-CN" sz="1800" i="1" dirty="0" smtClean="0"/>
                        <a:t>ADT</a:t>
                      </a:r>
                      <a:r>
                        <a:rPr lang="en-US" altLang="zh-CN" sz="1800" dirty="0" smtClean="0"/>
                        <a:t>)</a:t>
                      </a:r>
                      <a:endParaRPr lang="zh-CN" altLang="en-US" sz="1800" dirty="0"/>
                    </a:p>
                  </a:txBody>
                  <a:tcPr marL="121920" marR="121920" marT="45711" marB="45711" anchor="ctr"/>
                </a:tc>
                <a:tc>
                  <a:txBody>
                    <a:bodyPr/>
                    <a:lstStyle/>
                    <a:p>
                      <a:pPr algn="ctr"/>
                      <a:r>
                        <a:rPr lang="zh-CN" altLang="en-US" sz="1800" dirty="0" smtClean="0"/>
                        <a:t>顺序表</a:t>
                      </a:r>
                      <a:endParaRPr lang="zh-CN" altLang="en-US" sz="1800" dirty="0"/>
                    </a:p>
                  </a:txBody>
                  <a:tcPr marL="121920" marR="121920" marT="45711" marB="45711" anchor="ctr"/>
                </a:tc>
                <a:tc>
                  <a:txBody>
                    <a:bodyPr/>
                    <a:lstStyle/>
                    <a:p>
                      <a:pPr algn="ctr"/>
                      <a:r>
                        <a:rPr lang="zh-CN" altLang="en-US" sz="1800" dirty="0" smtClean="0"/>
                        <a:t>单向链表</a:t>
                      </a:r>
                      <a:endParaRPr lang="zh-CN" altLang="en-US" sz="1800" dirty="0"/>
                    </a:p>
                  </a:txBody>
                  <a:tcPr marL="121920" marR="121920" marT="45711" marB="45711" anchor="ctr"/>
                </a:tc>
              </a:tr>
              <a:tr h="370769">
                <a:tc>
                  <a:txBody>
                    <a:bodyPr/>
                    <a:lstStyle/>
                    <a:p>
                      <a:pPr algn="ctr"/>
                      <a:r>
                        <a:rPr lang="en-US" altLang="zh-CN" sz="1800" i="1" dirty="0" smtClean="0"/>
                        <a:t>Destroy</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Θ(n)</a:t>
                      </a:r>
                      <a:endParaRPr lang="zh-CN" altLang="en-US" sz="1800" b="1" dirty="0"/>
                    </a:p>
                  </a:txBody>
                  <a:tcPr marL="121920" marR="121920" marT="45711" marB="45711" anchor="ctr"/>
                </a:tc>
              </a:tr>
              <a:tr h="370769">
                <a:tc>
                  <a:txBody>
                    <a:bodyPr/>
                    <a:lstStyle/>
                    <a:p>
                      <a:pPr algn="ctr"/>
                      <a:r>
                        <a:rPr lang="en-US" altLang="zh-CN" sz="1800" i="1" dirty="0" smtClean="0"/>
                        <a:t>Empty</a:t>
                      </a:r>
                      <a:endParaRPr lang="zh-CN" altLang="en-US" sz="1800" i="1" dirty="0"/>
                    </a:p>
                  </a:txBody>
                  <a:tcPr marL="121920" marR="121920"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smtClean="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get</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Θ(n)</a:t>
                      </a:r>
                      <a:endParaRPr lang="zh-CN" altLang="en-US" sz="1800" b="1" dirty="0"/>
                    </a:p>
                  </a:txBody>
                  <a:tcPr marL="121920" marR="121920" marT="45711" marB="45711" anchor="ctr"/>
                </a:tc>
              </a:tr>
              <a:tr h="370769">
                <a:tc>
                  <a:txBody>
                    <a:bodyPr/>
                    <a:lstStyle/>
                    <a:p>
                      <a:pPr algn="ctr"/>
                      <a:r>
                        <a:rPr lang="en-US" altLang="zh-CN" sz="1800" i="1" dirty="0" err="1" smtClean="0"/>
                        <a:t>indexOf</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Ο(n)</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Ο(n)</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Delete</a:t>
                      </a:r>
                      <a:endParaRPr lang="zh-CN" altLang="en-US" sz="1800" i="1" dirty="0"/>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Ο((n-k)s)</a:t>
                      </a:r>
                      <a:endParaRPr lang="zh-CN" altLang="en-US" sz="1800" b="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Ο(k)</a:t>
                      </a:r>
                      <a:r>
                        <a:rPr lang="zh-CN" altLang="en-US" sz="1800" b="1" dirty="0" smtClean="0">
                          <a:solidFill>
                            <a:srgbClr val="FF0000"/>
                          </a:solidFill>
                          <a:latin typeface="黑体" panose="02010609060101010101" charset="-122"/>
                          <a:ea typeface="黑体" panose="02010609060101010101" charset="-122"/>
                        </a:rPr>
                        <a:t>或</a:t>
                      </a:r>
                      <a:r>
                        <a:rPr lang="en-US" altLang="zh-CN" sz="1800" b="1" dirty="0" smtClean="0">
                          <a:solidFill>
                            <a:srgbClr val="FF0000"/>
                          </a:solidFill>
                          <a:latin typeface="黑体" panose="02010609060101010101" charset="-122"/>
                          <a:ea typeface="黑体" panose="02010609060101010101" charset="-122"/>
                        </a:rPr>
                        <a:t>Ο(1)</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Insert</a:t>
                      </a:r>
                      <a:endParaRPr lang="zh-CN" altLang="en-US" sz="1800" i="1" dirty="0"/>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Ο((n-k)s)</a:t>
                      </a:r>
                      <a:endParaRPr lang="zh-CN" altLang="en-US" sz="1800" b="1" dirty="0"/>
                    </a:p>
                  </a:txBody>
                  <a:tcPr marL="121920" marR="121920"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0000"/>
                          </a:solidFill>
                          <a:latin typeface="黑体" panose="02010609060101010101" charset="-122"/>
                          <a:ea typeface="黑体" panose="02010609060101010101" charset="-122"/>
                        </a:rPr>
                        <a:t>Ο(k)</a:t>
                      </a:r>
                      <a:r>
                        <a:rPr lang="zh-CN" altLang="en-US" sz="1800" b="1" dirty="0" smtClean="0">
                          <a:solidFill>
                            <a:srgbClr val="FF0000"/>
                          </a:solidFill>
                          <a:latin typeface="黑体" panose="02010609060101010101" charset="-122"/>
                          <a:ea typeface="黑体" panose="02010609060101010101" charset="-122"/>
                        </a:rPr>
                        <a:t>或</a:t>
                      </a:r>
                      <a:r>
                        <a:rPr lang="en-US" altLang="zh-CN" sz="1800" b="1" dirty="0" smtClean="0">
                          <a:solidFill>
                            <a:srgbClr val="FF0000"/>
                          </a:solidFill>
                          <a:latin typeface="黑体" panose="02010609060101010101" charset="-122"/>
                          <a:ea typeface="黑体" panose="02010609060101010101" charset="-122"/>
                        </a:rPr>
                        <a:t>Ο(1)</a:t>
                      </a:r>
                      <a:endParaRPr lang="en-US" altLang="zh-CN" sz="1800" b="1" dirty="0" smtClean="0">
                        <a:solidFill>
                          <a:srgbClr val="FF0000"/>
                        </a:solidFill>
                        <a:latin typeface="黑体" panose="02010609060101010101" charset="-122"/>
                        <a:ea typeface="黑体" panose="02010609060101010101" charset="-122"/>
                      </a:endParaRPr>
                    </a:p>
                  </a:txBody>
                  <a:tcPr marL="121920" marR="121920" marT="45711" marB="45711" anchor="ctr"/>
                </a:tc>
              </a:tr>
              <a:tr h="370769">
                <a:tc>
                  <a:txBody>
                    <a:bodyPr/>
                    <a:lstStyle/>
                    <a:p>
                      <a:pPr algn="ctr"/>
                      <a:r>
                        <a:rPr lang="en-US" altLang="zh-CN" sz="1800" i="1" dirty="0" smtClean="0"/>
                        <a:t>Output</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Θ(n)</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Θ(n)</a:t>
                      </a:r>
                      <a:endParaRPr lang="zh-CN" altLang="en-US" sz="1800" b="1" dirty="0">
                        <a:solidFill>
                          <a:srgbClr val="FF0000"/>
                        </a:solidFill>
                      </a:endParaRPr>
                    </a:p>
                  </a:txBody>
                  <a:tcPr marL="121920" marR="121920" marT="45711" marB="45711" anchor="ctr"/>
                </a:tc>
              </a:tr>
            </a:tbl>
          </a:graphicData>
        </a:graphic>
      </p:graphicFrame>
      <p:sp>
        <p:nvSpPr>
          <p:cNvPr id="6" name="文本框 5"/>
          <p:cNvSpPr txBox="1"/>
          <p:nvPr/>
        </p:nvSpPr>
        <p:spPr>
          <a:xfrm>
            <a:off x="6305481" y="5078985"/>
            <a:ext cx="2524125" cy="645160"/>
          </a:xfrm>
          <a:prstGeom prst="rect">
            <a:avLst/>
          </a:prstGeom>
          <a:noFill/>
          <a:ln>
            <a:solidFill>
              <a:schemeClr val="bg2"/>
            </a:solidFill>
          </a:ln>
        </p:spPr>
        <p:txBody>
          <a:bodyPr wrap="none" rtlCol="0" anchor="ctr" anchorCtr="1">
            <a:spAutoFit/>
          </a:bodyPr>
          <a:lstStyle/>
          <a:p>
            <a:pPr>
              <a:spcAft>
                <a:spcPts val="0"/>
              </a:spcAft>
            </a:pPr>
            <a:r>
              <a:rPr lang="zh-CN" altLang="en-US" dirty="0">
                <a:solidFill>
                  <a:srgbClr val="FF0000"/>
                </a:solidFill>
                <a:latin typeface="Microsoft YaHei UI" panose="020B0503020204020204" pitchFamily="34" charset="-122"/>
                <a:ea typeface="Microsoft YaHei UI" panose="020B0503020204020204" pitchFamily="34" charset="-122"/>
              </a:rPr>
              <a:t>例如</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find and delete</a:t>
            </a:r>
            <a:br>
              <a:rPr lang="en-US" altLang="zh-CN" dirty="0">
                <a:latin typeface="Microsoft YaHei UI" panose="020B0503020204020204" pitchFamily="34" charset="-122"/>
                <a:ea typeface="Microsoft YaHei UI" panose="020B0503020204020204" pitchFamily="34" charset="-122"/>
              </a:rPr>
            </a:br>
            <a:r>
              <a:rPr lang="en-US" altLang="zh-CN" dirty="0">
                <a:latin typeface="Microsoft YaHei UI" panose="020B0503020204020204" pitchFamily="34" charset="-122"/>
                <a:ea typeface="Microsoft YaHei UI" panose="020B0503020204020204" pitchFamily="34" charset="-122"/>
              </a:rPr>
              <a:t>      or find and insert</a:t>
            </a:r>
            <a:endParaRPr lang="zh-CN" altLang="en-US" dirty="0">
              <a:latin typeface="Microsoft YaHei UI" panose="020B0503020204020204" pitchFamily="34" charset="-122"/>
              <a:ea typeface="Microsoft YaHei UI" panose="020B0503020204020204" pitchFamily="34" charset="-122"/>
            </a:endParaRPr>
          </a:p>
        </p:txBody>
      </p:sp>
      <p:cxnSp>
        <p:nvCxnSpPr>
          <p:cNvPr id="3" name="直接箭头连接符 2"/>
          <p:cNvCxnSpPr/>
          <p:nvPr/>
        </p:nvCxnSpPr>
        <p:spPr>
          <a:xfrm flipH="1" flipV="1">
            <a:off x="7924801" y="3598606"/>
            <a:ext cx="334297" cy="158980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直接箭头连接符 6"/>
          <p:cNvCxnSpPr/>
          <p:nvPr/>
        </p:nvCxnSpPr>
        <p:spPr>
          <a:xfrm flipH="1" flipV="1">
            <a:off x="7582433" y="3972232"/>
            <a:ext cx="676664" cy="112087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链表的实际性能测量</a:t>
            </a:r>
            <a:endParaRPr lang="zh-CN" altLang="en-US" dirty="0"/>
          </a:p>
        </p:txBody>
      </p:sp>
      <p:graphicFrame>
        <p:nvGraphicFramePr>
          <p:cNvPr id="4" name="内容占位符 3"/>
          <p:cNvGraphicFramePr>
            <a:graphicFrameLocks noGrp="1"/>
          </p:cNvGraphicFramePr>
          <p:nvPr>
            <p:ph sz="half" idx="1"/>
          </p:nvPr>
        </p:nvGraphicFramePr>
        <p:xfrm>
          <a:off x="207344" y="1825625"/>
          <a:ext cx="3591427" cy="2865120"/>
        </p:xfrm>
        <a:graphic>
          <a:graphicData uri="http://schemas.openxmlformats.org/drawingml/2006/table">
            <a:tbl>
              <a:tblPr firstRow="1" bandRow="1">
                <a:tableStyleId>{5C22544A-7EE6-4342-B048-85BDC9FD1C3A}</a:tableStyleId>
              </a:tblPr>
              <a:tblGrid>
                <a:gridCol w="1153912"/>
                <a:gridCol w="1281377"/>
                <a:gridCol w="1156138"/>
              </a:tblGrid>
              <a:tr h="370840">
                <a:tc>
                  <a:txBody>
                    <a:bodyPr/>
                    <a:lstStyle/>
                    <a:p>
                      <a:pPr algn="ctr"/>
                      <a:r>
                        <a:rPr lang="zh-CN" altLang="en-US" dirty="0" smtClean="0"/>
                        <a:t>操作（</a:t>
                      </a:r>
                      <a:r>
                        <a:rPr lang="en-US" altLang="zh-CN" dirty="0" smtClean="0"/>
                        <a:t>50000</a:t>
                      </a:r>
                      <a:r>
                        <a:rPr lang="zh-CN" altLang="en-US" dirty="0" smtClean="0"/>
                        <a:t>）</a:t>
                      </a:r>
                      <a:endParaRPr lang="zh-CN" altLang="en-US" dirty="0"/>
                    </a:p>
                  </a:txBody>
                  <a:tcPr marL="87917" marR="87917"/>
                </a:tc>
                <a:tc>
                  <a:txBody>
                    <a:bodyPr/>
                    <a:lstStyle/>
                    <a:p>
                      <a:pPr algn="ctr"/>
                      <a:r>
                        <a:rPr lang="en-US" altLang="zh-CN" dirty="0" err="1" smtClean="0"/>
                        <a:t>arrayList</a:t>
                      </a:r>
                      <a:endParaRPr lang="zh-CN" altLang="en-US" dirty="0"/>
                    </a:p>
                  </a:txBody>
                  <a:tcPr marL="87917" marR="87917" anchor="ctr"/>
                </a:tc>
                <a:tc>
                  <a:txBody>
                    <a:bodyPr/>
                    <a:lstStyle/>
                    <a:p>
                      <a:pPr algn="ctr"/>
                      <a:r>
                        <a:rPr lang="en-US" altLang="zh-CN" dirty="0" smtClean="0"/>
                        <a:t>chain</a:t>
                      </a:r>
                      <a:endParaRPr lang="zh-CN" altLang="en-US" dirty="0"/>
                    </a:p>
                  </a:txBody>
                  <a:tcPr marL="87917" marR="87917" anchor="ctr"/>
                </a:tc>
              </a:tr>
              <a:tr h="370840">
                <a:tc>
                  <a:txBody>
                    <a:bodyPr/>
                    <a:lstStyle/>
                    <a:p>
                      <a:r>
                        <a:rPr lang="zh-CN" altLang="en-US" dirty="0" smtClean="0"/>
                        <a:t>最好插入</a:t>
                      </a:r>
                      <a:endParaRPr lang="zh-CN" altLang="en-US" dirty="0"/>
                    </a:p>
                  </a:txBody>
                  <a:tcPr marL="87917" marR="87917"/>
                </a:tc>
                <a:tc>
                  <a:txBody>
                    <a:bodyPr/>
                    <a:lstStyle/>
                    <a:p>
                      <a:r>
                        <a:rPr lang="en-US" altLang="zh-CN" dirty="0" smtClean="0"/>
                        <a:t>0.0399484</a:t>
                      </a:r>
                      <a:endParaRPr lang="zh-CN" altLang="en-US" dirty="0"/>
                    </a:p>
                  </a:txBody>
                  <a:tcPr marL="87917" marR="87917"/>
                </a:tc>
                <a:tc>
                  <a:txBody>
                    <a:bodyPr/>
                    <a:lstStyle/>
                    <a:p>
                      <a:r>
                        <a:rPr lang="en-US" altLang="zh-CN" dirty="0" smtClean="0"/>
                        <a:t>0.072168</a:t>
                      </a:r>
                      <a:endParaRPr lang="zh-CN" altLang="en-US" dirty="0"/>
                    </a:p>
                  </a:txBody>
                  <a:tcPr marL="87917" marR="87917"/>
                </a:tc>
              </a:tr>
              <a:tr h="370840">
                <a:tc>
                  <a:txBody>
                    <a:bodyPr/>
                    <a:lstStyle/>
                    <a:p>
                      <a:r>
                        <a:rPr lang="zh-CN" altLang="en-US" dirty="0" smtClean="0"/>
                        <a:t>平均插入</a:t>
                      </a:r>
                      <a:endParaRPr lang="zh-CN" altLang="en-US" dirty="0"/>
                    </a:p>
                  </a:txBody>
                  <a:tcPr marL="87917" marR="87917"/>
                </a:tc>
                <a:tc>
                  <a:txBody>
                    <a:bodyPr/>
                    <a:lstStyle/>
                    <a:p>
                      <a:r>
                        <a:rPr lang="en-US" altLang="zh-CN" dirty="0" smtClean="0"/>
                        <a:t>0.780289</a:t>
                      </a:r>
                      <a:endParaRPr lang="zh-CN" altLang="en-US" dirty="0"/>
                    </a:p>
                  </a:txBody>
                  <a:tcPr marL="87917" marR="87917"/>
                </a:tc>
                <a:tc>
                  <a:txBody>
                    <a:bodyPr/>
                    <a:lstStyle/>
                    <a:p>
                      <a:r>
                        <a:rPr lang="en-US" altLang="zh-CN" dirty="0" smtClean="0">
                          <a:solidFill>
                            <a:srgbClr val="FF0000"/>
                          </a:solidFill>
                        </a:rPr>
                        <a:t>11.6358</a:t>
                      </a:r>
                      <a:endParaRPr lang="zh-CN" altLang="en-US" dirty="0">
                        <a:solidFill>
                          <a:srgbClr val="FF0000"/>
                        </a:solidFill>
                      </a:endParaRPr>
                    </a:p>
                  </a:txBody>
                  <a:tcPr marL="87917" marR="87917"/>
                </a:tc>
              </a:tr>
              <a:tr h="370840">
                <a:tc>
                  <a:txBody>
                    <a:bodyPr/>
                    <a:lstStyle/>
                    <a:p>
                      <a:r>
                        <a:rPr lang="zh-CN" altLang="en-US" dirty="0" smtClean="0"/>
                        <a:t>最坏插入</a:t>
                      </a:r>
                      <a:endParaRPr lang="zh-CN" altLang="en-US" dirty="0"/>
                    </a:p>
                  </a:txBody>
                  <a:tcPr marL="87917" marR="87917"/>
                </a:tc>
                <a:tc>
                  <a:txBody>
                    <a:bodyPr/>
                    <a:lstStyle/>
                    <a:p>
                      <a:r>
                        <a:rPr lang="en-US" altLang="zh-CN" dirty="0" smtClean="0"/>
                        <a:t>1.03867</a:t>
                      </a:r>
                      <a:endParaRPr lang="zh-CN" altLang="en-US" dirty="0"/>
                    </a:p>
                  </a:txBody>
                  <a:tcPr marL="87917" marR="87917"/>
                </a:tc>
                <a:tc>
                  <a:txBody>
                    <a:bodyPr/>
                    <a:lstStyle/>
                    <a:p>
                      <a:r>
                        <a:rPr lang="en-US" altLang="zh-CN" dirty="0" smtClean="0">
                          <a:solidFill>
                            <a:srgbClr val="FF0000"/>
                          </a:solidFill>
                        </a:rPr>
                        <a:t>7.98563</a:t>
                      </a:r>
                      <a:endParaRPr lang="zh-CN" altLang="en-US" dirty="0">
                        <a:solidFill>
                          <a:srgbClr val="FF0000"/>
                        </a:solidFill>
                      </a:endParaRPr>
                    </a:p>
                  </a:txBody>
                  <a:tcPr marL="87917" marR="87917"/>
                </a:tc>
              </a:tr>
              <a:tr h="370840">
                <a:tc>
                  <a:txBody>
                    <a:bodyPr/>
                    <a:lstStyle/>
                    <a:p>
                      <a:r>
                        <a:rPr lang="zh-CN" altLang="en-US" dirty="0" smtClean="0"/>
                        <a:t>最好删除</a:t>
                      </a:r>
                      <a:endParaRPr lang="zh-CN" altLang="en-US" dirty="0"/>
                    </a:p>
                  </a:txBody>
                  <a:tcPr marL="87917" marR="87917"/>
                </a:tc>
                <a:tc>
                  <a:txBody>
                    <a:bodyPr/>
                    <a:lstStyle/>
                    <a:p>
                      <a:r>
                        <a:rPr lang="en-US" altLang="zh-CN" dirty="0" smtClean="0"/>
                        <a:t>0.00157794</a:t>
                      </a:r>
                      <a:endParaRPr lang="zh-CN" altLang="en-US" dirty="0"/>
                    </a:p>
                  </a:txBody>
                  <a:tcPr marL="87917" marR="87917"/>
                </a:tc>
                <a:tc>
                  <a:txBody>
                    <a:bodyPr/>
                    <a:lstStyle/>
                    <a:p>
                      <a:r>
                        <a:rPr lang="en-US" altLang="zh-CN" dirty="0" smtClean="0"/>
                        <a:t>2.68836</a:t>
                      </a:r>
                      <a:endParaRPr lang="zh-CN" altLang="en-US" dirty="0"/>
                    </a:p>
                  </a:txBody>
                  <a:tcPr marL="87917" marR="87917"/>
                </a:tc>
              </a:tr>
              <a:tr h="370840">
                <a:tc>
                  <a:txBody>
                    <a:bodyPr/>
                    <a:lstStyle/>
                    <a:p>
                      <a:r>
                        <a:rPr lang="zh-CN" altLang="en-US" dirty="0" smtClean="0"/>
                        <a:t>平均删除</a:t>
                      </a:r>
                      <a:endParaRPr lang="zh-CN" altLang="en-US" dirty="0"/>
                    </a:p>
                  </a:txBody>
                  <a:tcPr marL="87917" marR="87917"/>
                </a:tc>
                <a:tc>
                  <a:txBody>
                    <a:bodyPr/>
                    <a:lstStyle/>
                    <a:p>
                      <a:r>
                        <a:rPr lang="en-US" altLang="zh-CN" dirty="0" smtClean="0"/>
                        <a:t>0.152727</a:t>
                      </a:r>
                      <a:endParaRPr lang="zh-CN" altLang="en-US" dirty="0"/>
                    </a:p>
                  </a:txBody>
                  <a:tcPr marL="87917" marR="87917"/>
                </a:tc>
                <a:tc>
                  <a:txBody>
                    <a:bodyPr/>
                    <a:lstStyle/>
                    <a:p>
                      <a:r>
                        <a:rPr lang="en-US" altLang="zh-CN" dirty="0" smtClean="0">
                          <a:solidFill>
                            <a:srgbClr val="FF0000"/>
                          </a:solidFill>
                        </a:rPr>
                        <a:t>12.0154</a:t>
                      </a:r>
                      <a:endParaRPr lang="zh-CN" altLang="en-US" dirty="0">
                        <a:solidFill>
                          <a:srgbClr val="FF0000"/>
                        </a:solidFill>
                      </a:endParaRPr>
                    </a:p>
                  </a:txBody>
                  <a:tcPr marL="87917" marR="87917"/>
                </a:tc>
              </a:tr>
              <a:tr h="370840">
                <a:tc>
                  <a:txBody>
                    <a:bodyPr/>
                    <a:lstStyle/>
                    <a:p>
                      <a:r>
                        <a:rPr lang="zh-CN" altLang="en-US" dirty="0" smtClean="0"/>
                        <a:t>最坏删除</a:t>
                      </a:r>
                      <a:endParaRPr lang="zh-CN" altLang="en-US" dirty="0"/>
                    </a:p>
                  </a:txBody>
                  <a:tcPr marL="87917" marR="87917"/>
                </a:tc>
                <a:tc>
                  <a:txBody>
                    <a:bodyPr/>
                    <a:lstStyle/>
                    <a:p>
                      <a:r>
                        <a:rPr lang="en-US" altLang="zh-CN" dirty="0" smtClean="0"/>
                        <a:t>0.257369</a:t>
                      </a:r>
                      <a:endParaRPr lang="zh-CN" altLang="en-US" dirty="0"/>
                    </a:p>
                  </a:txBody>
                  <a:tcPr marL="87917" marR="879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FF0000"/>
                          </a:solidFill>
                        </a:rPr>
                        <a:t>10.6086</a:t>
                      </a:r>
                      <a:endParaRPr lang="zh-CN" altLang="en-US" dirty="0">
                        <a:solidFill>
                          <a:srgbClr val="FF0000"/>
                        </a:solidFill>
                      </a:endParaRPr>
                    </a:p>
                  </a:txBody>
                  <a:tcPr marL="87917" marR="87917"/>
                </a:tc>
              </a:tr>
            </a:tbl>
          </a:graphicData>
        </a:graphic>
      </p:graphicFrame>
      <p:sp>
        <p:nvSpPr>
          <p:cNvPr id="5" name="内容占位符 4"/>
          <p:cNvSpPr>
            <a:spLocks noGrp="1"/>
          </p:cNvSpPr>
          <p:nvPr>
            <p:ph sz="half" idx="2"/>
          </p:nvPr>
        </p:nvSpPr>
        <p:spPr>
          <a:xfrm>
            <a:off x="3811252" y="1384191"/>
            <a:ext cx="5345229" cy="5473809"/>
          </a:xfrm>
        </p:spPr>
        <p:txBody>
          <a:bodyPr>
            <a:normAutofit fontScale="25000" lnSpcReduction="20000"/>
          </a:bodyPr>
          <a:lstStyle/>
          <a:p>
            <a:pPr>
              <a:lnSpc>
                <a:spcPct val="110000"/>
              </a:lnSpc>
              <a:spcBef>
                <a:spcPts val="0"/>
              </a:spcBef>
              <a:spcAft>
                <a:spcPts val="0"/>
              </a:spcAft>
            </a:pPr>
            <a:r>
              <a:rPr lang="zh-CN" altLang="en-US" sz="8000" dirty="0"/>
              <a:t>示例：</a:t>
            </a:r>
            <a:r>
              <a:rPr lang="en-US" altLang="zh-CN" sz="8000" dirty="0" err="1"/>
              <a:t>arraylist</a:t>
            </a:r>
            <a:r>
              <a:rPr lang="zh-CN" altLang="en-US" sz="8000" dirty="0"/>
              <a:t>平均插入代码</a:t>
            </a:r>
            <a:endParaRPr lang="en-US" altLang="zh-CN" sz="8000" dirty="0"/>
          </a:p>
          <a:p>
            <a:pPr marL="0" indent="0">
              <a:lnSpc>
                <a:spcPct val="110000"/>
              </a:lnSpc>
              <a:spcBef>
                <a:spcPts val="0"/>
              </a:spcBef>
              <a:spcAft>
                <a:spcPts val="0"/>
              </a:spcAft>
              <a:buNone/>
            </a:pPr>
            <a:r>
              <a:rPr lang="en-US" altLang="zh-CN" sz="6400" dirty="0"/>
              <a:t> </a:t>
            </a:r>
            <a:r>
              <a:rPr lang="en-US" altLang="zh-CN" sz="6400" dirty="0" err="1"/>
              <a:t>linearList</a:t>
            </a:r>
            <a:r>
              <a:rPr lang="en-US" altLang="zh-CN" sz="6400" dirty="0"/>
              <a:t>&lt;double&gt; *x = new </a:t>
            </a:r>
            <a:r>
              <a:rPr lang="en-US" altLang="zh-CN" sz="6400" dirty="0" err="1"/>
              <a:t>arrayList</a:t>
            </a:r>
            <a:r>
              <a:rPr lang="en-US" altLang="zh-CN" sz="6400" dirty="0"/>
              <a:t>&lt;double&gt;(50000);</a:t>
            </a:r>
            <a:endParaRPr lang="en-US" altLang="zh-CN" sz="6400" dirty="0"/>
          </a:p>
          <a:p>
            <a:pPr marL="0" indent="0">
              <a:lnSpc>
                <a:spcPct val="110000"/>
              </a:lnSpc>
              <a:spcBef>
                <a:spcPts val="0"/>
              </a:spcBef>
              <a:spcAft>
                <a:spcPts val="0"/>
              </a:spcAft>
              <a:buNone/>
            </a:pPr>
            <a:r>
              <a:rPr lang="en-US" altLang="zh-CN" sz="6400" dirty="0"/>
              <a:t>   LARGE_INTEGER t1, t2,t3,t4, </a:t>
            </a:r>
            <a:r>
              <a:rPr lang="en-US" altLang="zh-CN" sz="6400" dirty="0" err="1"/>
              <a:t>tc</a:t>
            </a:r>
            <a:r>
              <a:rPr lang="en-US" altLang="zh-CN" sz="6400" dirty="0"/>
              <a:t>;</a:t>
            </a:r>
            <a:endParaRPr lang="en-US" altLang="zh-CN" sz="6400" dirty="0"/>
          </a:p>
          <a:p>
            <a:pPr marL="0" indent="0">
              <a:lnSpc>
                <a:spcPct val="110000"/>
              </a:lnSpc>
              <a:spcBef>
                <a:spcPts val="0"/>
              </a:spcBef>
              <a:spcAft>
                <a:spcPts val="0"/>
              </a:spcAft>
              <a:buNone/>
            </a:pPr>
            <a:r>
              <a:rPr lang="en-US" altLang="zh-CN" sz="6400" dirty="0"/>
              <a:t>   </a:t>
            </a:r>
            <a:r>
              <a:rPr lang="en-US" altLang="zh-CN" sz="6400" dirty="0" err="1"/>
              <a:t>QueryPerformanceFrequency</a:t>
            </a:r>
            <a:r>
              <a:rPr lang="en-US" altLang="zh-CN" sz="6400" dirty="0"/>
              <a:t>(&amp;</a:t>
            </a:r>
            <a:r>
              <a:rPr lang="en-US" altLang="zh-CN" sz="6400" dirty="0" err="1"/>
              <a:t>tc</a:t>
            </a:r>
            <a:r>
              <a:rPr lang="en-US" altLang="zh-CN" sz="6400" dirty="0"/>
              <a:t>);</a:t>
            </a:r>
            <a:endParaRPr lang="en-US" altLang="zh-CN" sz="6400" dirty="0"/>
          </a:p>
          <a:p>
            <a:pPr marL="0" indent="0">
              <a:lnSpc>
                <a:spcPct val="110000"/>
              </a:lnSpc>
              <a:spcBef>
                <a:spcPts val="0"/>
              </a:spcBef>
              <a:spcAft>
                <a:spcPts val="0"/>
              </a:spcAft>
              <a:buNone/>
            </a:pPr>
            <a:r>
              <a:rPr lang="en-US" altLang="zh-CN" sz="6400" dirty="0"/>
              <a:t>   </a:t>
            </a:r>
            <a:r>
              <a:rPr lang="en-US" altLang="zh-CN" sz="6400" dirty="0" err="1"/>
              <a:t>QueryPerformanceCounter</a:t>
            </a:r>
            <a:r>
              <a:rPr lang="en-US" altLang="zh-CN" sz="6400" dirty="0"/>
              <a:t>(&amp;t1);</a:t>
            </a:r>
            <a:endParaRPr lang="en-US" altLang="zh-CN" sz="6400" dirty="0"/>
          </a:p>
          <a:p>
            <a:pPr marL="0" indent="0">
              <a:lnSpc>
                <a:spcPct val="110000"/>
              </a:lnSpc>
              <a:spcBef>
                <a:spcPts val="0"/>
              </a:spcBef>
              <a:spcAft>
                <a:spcPts val="0"/>
              </a:spcAft>
              <a:buNone/>
            </a:pPr>
            <a:r>
              <a:rPr lang="nn-NO" altLang="zh-CN" sz="6400" dirty="0"/>
              <a:t>   for (int i = 0; i &lt; 50000; i</a:t>
            </a:r>
            <a:r>
              <a:rPr lang="nn-NO" altLang="zh-CN" sz="6400" dirty="0" smtClean="0"/>
              <a:t>++)</a:t>
            </a:r>
            <a:r>
              <a:rPr lang="zh-CN" altLang="en-US" sz="6400" dirty="0" smtClean="0"/>
              <a:t>   </a:t>
            </a:r>
            <a:r>
              <a:rPr lang="en-US" altLang="zh-CN" sz="6400" dirty="0"/>
              <a:t>{</a:t>
            </a:r>
            <a:endParaRPr lang="en-US" altLang="zh-CN" sz="6400" dirty="0"/>
          </a:p>
          <a:p>
            <a:pPr marL="0" indent="452755">
              <a:lnSpc>
                <a:spcPct val="110000"/>
              </a:lnSpc>
              <a:spcBef>
                <a:spcPts val="0"/>
              </a:spcBef>
              <a:spcAft>
                <a:spcPts val="0"/>
              </a:spcAft>
              <a:buNone/>
            </a:pPr>
            <a:r>
              <a:rPr lang="en-US" altLang="zh-CN" sz="6400" dirty="0"/>
              <a:t>   if (</a:t>
            </a:r>
            <a:r>
              <a:rPr lang="en-US" altLang="zh-CN" sz="6400" dirty="0" err="1"/>
              <a:t>i</a:t>
            </a:r>
            <a:r>
              <a:rPr lang="en-US" altLang="zh-CN" sz="6400" dirty="0" smtClean="0"/>
              <a:t>)    </a:t>
            </a:r>
            <a:r>
              <a:rPr lang="en-US" altLang="zh-CN" sz="6400" dirty="0" err="1"/>
              <a:t>int</a:t>
            </a:r>
            <a:r>
              <a:rPr lang="en-US" altLang="zh-CN" sz="6400" dirty="0"/>
              <a:t> j = rand() % </a:t>
            </a:r>
            <a:r>
              <a:rPr lang="en-US" altLang="zh-CN" sz="6400" dirty="0" err="1"/>
              <a:t>i</a:t>
            </a:r>
            <a:r>
              <a:rPr lang="en-US" altLang="zh-CN" sz="6400" dirty="0"/>
              <a:t>;</a:t>
            </a:r>
            <a:endParaRPr lang="en-US" altLang="zh-CN" sz="6400" dirty="0"/>
          </a:p>
          <a:p>
            <a:pPr marL="0" indent="452755">
              <a:lnSpc>
                <a:spcPct val="110000"/>
              </a:lnSpc>
              <a:spcBef>
                <a:spcPts val="0"/>
              </a:spcBef>
              <a:spcAft>
                <a:spcPts val="0"/>
              </a:spcAft>
              <a:buNone/>
            </a:pPr>
            <a:r>
              <a:rPr lang="en-US" altLang="zh-CN" sz="6400" dirty="0"/>
              <a:t>   </a:t>
            </a:r>
            <a:r>
              <a:rPr lang="en-US" altLang="zh-CN" sz="6400" dirty="0" smtClean="0"/>
              <a:t>else     </a:t>
            </a:r>
            <a:r>
              <a:rPr lang="en-US" altLang="zh-CN" sz="6400" dirty="0" err="1"/>
              <a:t>int</a:t>
            </a:r>
            <a:r>
              <a:rPr lang="en-US" altLang="zh-CN" sz="6400" dirty="0"/>
              <a:t> j = 0;</a:t>
            </a:r>
            <a:endParaRPr lang="en-US" altLang="zh-CN" sz="6400" dirty="0"/>
          </a:p>
          <a:p>
            <a:pPr marL="0" indent="0">
              <a:lnSpc>
                <a:spcPct val="110000"/>
              </a:lnSpc>
              <a:spcBef>
                <a:spcPts val="0"/>
              </a:spcBef>
              <a:spcAft>
                <a:spcPts val="0"/>
              </a:spcAft>
              <a:buNone/>
            </a:pPr>
            <a:r>
              <a:rPr lang="zh-CN" altLang="en-US" sz="6400" dirty="0"/>
              <a:t>   </a:t>
            </a:r>
            <a:r>
              <a:rPr lang="en-US" altLang="zh-CN" sz="6400" dirty="0"/>
              <a:t>}</a:t>
            </a:r>
            <a:endParaRPr lang="en-US" altLang="zh-CN" sz="6400" dirty="0"/>
          </a:p>
          <a:p>
            <a:pPr marL="0" indent="0">
              <a:lnSpc>
                <a:spcPct val="110000"/>
              </a:lnSpc>
              <a:spcBef>
                <a:spcPts val="0"/>
              </a:spcBef>
              <a:spcAft>
                <a:spcPts val="0"/>
              </a:spcAft>
              <a:buNone/>
            </a:pPr>
            <a:r>
              <a:rPr lang="en-US" altLang="zh-CN" sz="6400" dirty="0"/>
              <a:t>   </a:t>
            </a:r>
            <a:r>
              <a:rPr lang="en-US" altLang="zh-CN" sz="6400" dirty="0" err="1"/>
              <a:t>QueryPerformanceCounter</a:t>
            </a:r>
            <a:r>
              <a:rPr lang="en-US" altLang="zh-CN" sz="6400" dirty="0"/>
              <a:t>(&amp;t2);</a:t>
            </a:r>
            <a:endParaRPr lang="en-US" altLang="zh-CN" sz="6400" dirty="0"/>
          </a:p>
          <a:p>
            <a:pPr marL="0" indent="0">
              <a:lnSpc>
                <a:spcPct val="110000"/>
              </a:lnSpc>
              <a:spcBef>
                <a:spcPts val="0"/>
              </a:spcBef>
              <a:spcAft>
                <a:spcPts val="0"/>
              </a:spcAft>
              <a:buNone/>
            </a:pPr>
            <a:r>
              <a:rPr lang="fr-FR" altLang="zh-CN" sz="6400" dirty="0"/>
              <a:t>   cout &lt;&lt; " randtime50000:" &lt;&lt; </a:t>
            </a:r>
            <a:br>
              <a:rPr lang="fr-FR" altLang="zh-CN" sz="6400" dirty="0" smtClean="0"/>
            </a:br>
            <a:r>
              <a:rPr lang="fr-FR" altLang="zh-CN" sz="6400" dirty="0" smtClean="0"/>
              <a:t>         (</a:t>
            </a:r>
            <a:r>
              <a:rPr lang="fr-FR" altLang="zh-CN" sz="6400" dirty="0"/>
              <a:t>t2.QuadPart - t1.QuadPart)*1.0 / tc.QuadPart &lt;&lt; endl</a:t>
            </a:r>
            <a:r>
              <a:rPr lang="fr-FR" altLang="zh-CN" sz="6400" dirty="0" smtClean="0"/>
              <a:t>;</a:t>
            </a:r>
            <a:r>
              <a:rPr lang="zh-CN" altLang="en-US" sz="6400" dirty="0" smtClean="0"/>
              <a:t>   </a:t>
            </a:r>
            <a:endParaRPr lang="en-US" altLang="zh-CN" sz="6400" dirty="0" smtClean="0"/>
          </a:p>
          <a:p>
            <a:pPr marL="0" indent="0">
              <a:lnSpc>
                <a:spcPct val="110000"/>
              </a:lnSpc>
              <a:spcBef>
                <a:spcPts val="0"/>
              </a:spcBef>
              <a:spcAft>
                <a:spcPts val="0"/>
              </a:spcAft>
              <a:buNone/>
            </a:pPr>
            <a:r>
              <a:rPr lang="zh-CN" altLang="en-US" sz="6400" dirty="0" smtClean="0"/>
              <a:t>   </a:t>
            </a:r>
            <a:endParaRPr lang="zh-CN" altLang="en-US" sz="6400" dirty="0"/>
          </a:p>
          <a:p>
            <a:pPr marL="0" indent="0">
              <a:lnSpc>
                <a:spcPct val="110000"/>
              </a:lnSpc>
              <a:spcBef>
                <a:spcPts val="0"/>
              </a:spcBef>
              <a:spcAft>
                <a:spcPts val="0"/>
              </a:spcAft>
              <a:buNone/>
            </a:pPr>
            <a:r>
              <a:rPr lang="en-US" altLang="zh-CN" sz="6400" dirty="0"/>
              <a:t>   </a:t>
            </a:r>
            <a:r>
              <a:rPr lang="en-US" altLang="zh-CN" sz="6400" dirty="0" err="1"/>
              <a:t>QueryPerformanceCounter</a:t>
            </a:r>
            <a:r>
              <a:rPr lang="en-US" altLang="zh-CN" sz="6400" dirty="0"/>
              <a:t>(&amp;t3</a:t>
            </a:r>
            <a:r>
              <a:rPr lang="en-US" altLang="zh-CN" sz="6400" dirty="0" smtClean="0"/>
              <a:t>);</a:t>
            </a:r>
            <a:r>
              <a:rPr lang="zh-CN" altLang="en-US" sz="6400" dirty="0" smtClean="0"/>
              <a:t>   </a:t>
            </a:r>
            <a:endParaRPr lang="zh-CN" altLang="en-US" sz="6400" dirty="0"/>
          </a:p>
          <a:p>
            <a:pPr marL="0" indent="0">
              <a:lnSpc>
                <a:spcPct val="110000"/>
              </a:lnSpc>
              <a:spcBef>
                <a:spcPts val="0"/>
              </a:spcBef>
              <a:spcAft>
                <a:spcPts val="0"/>
              </a:spcAft>
              <a:buNone/>
            </a:pPr>
            <a:r>
              <a:rPr lang="nn-NO" altLang="zh-CN" sz="6400" dirty="0"/>
              <a:t>   for (int i=0; i &lt; 50000; i</a:t>
            </a:r>
            <a:r>
              <a:rPr lang="nn-NO" altLang="zh-CN" sz="6400" dirty="0" smtClean="0"/>
              <a:t>++)</a:t>
            </a:r>
            <a:r>
              <a:rPr lang="zh-CN" altLang="en-US" sz="6400" dirty="0" smtClean="0"/>
              <a:t>   </a:t>
            </a:r>
            <a:r>
              <a:rPr lang="en-US" altLang="zh-CN" sz="6400" dirty="0"/>
              <a:t>{</a:t>
            </a:r>
            <a:endParaRPr lang="en-US" altLang="zh-CN" sz="6400" dirty="0"/>
          </a:p>
          <a:p>
            <a:pPr marL="0" indent="539750">
              <a:lnSpc>
                <a:spcPct val="110000"/>
              </a:lnSpc>
              <a:spcBef>
                <a:spcPts val="0"/>
              </a:spcBef>
              <a:spcAft>
                <a:spcPts val="0"/>
              </a:spcAft>
              <a:buNone/>
            </a:pPr>
            <a:r>
              <a:rPr lang="en-US" altLang="zh-CN" sz="6400" dirty="0"/>
              <a:t>   if (</a:t>
            </a:r>
            <a:r>
              <a:rPr lang="en-US" altLang="zh-CN" sz="6400" dirty="0" err="1"/>
              <a:t>i</a:t>
            </a:r>
            <a:r>
              <a:rPr lang="en-US" altLang="zh-CN" sz="6400" dirty="0" smtClean="0"/>
              <a:t>)     </a:t>
            </a:r>
            <a:r>
              <a:rPr lang="en-US" altLang="zh-CN" sz="6400" dirty="0"/>
              <a:t>x-&gt;insert(rand() % </a:t>
            </a:r>
            <a:r>
              <a:rPr lang="en-US" altLang="zh-CN" sz="6400" dirty="0" err="1"/>
              <a:t>i</a:t>
            </a:r>
            <a:r>
              <a:rPr lang="en-US" altLang="zh-CN" sz="6400" dirty="0"/>
              <a:t>, </a:t>
            </a:r>
            <a:r>
              <a:rPr lang="en-US" altLang="zh-CN" sz="6400" dirty="0" err="1"/>
              <a:t>i</a:t>
            </a:r>
            <a:r>
              <a:rPr lang="en-US" altLang="zh-CN" sz="6400" dirty="0"/>
              <a:t>);</a:t>
            </a:r>
            <a:endParaRPr lang="en-US" altLang="zh-CN" sz="6400" dirty="0"/>
          </a:p>
          <a:p>
            <a:pPr marL="0" indent="539750">
              <a:lnSpc>
                <a:spcPct val="110000"/>
              </a:lnSpc>
              <a:spcBef>
                <a:spcPts val="0"/>
              </a:spcBef>
              <a:spcAft>
                <a:spcPts val="0"/>
              </a:spcAft>
              <a:buNone/>
            </a:pPr>
            <a:r>
              <a:rPr lang="en-US" altLang="zh-CN" sz="6400" dirty="0"/>
              <a:t>   </a:t>
            </a:r>
            <a:r>
              <a:rPr lang="en-US" altLang="zh-CN" sz="6400" dirty="0" smtClean="0"/>
              <a:t>else       </a:t>
            </a:r>
            <a:r>
              <a:rPr lang="en-US" altLang="zh-CN" sz="6400" dirty="0"/>
              <a:t>x-&gt;insert( </a:t>
            </a:r>
            <a:r>
              <a:rPr lang="en-US" altLang="zh-CN" sz="6400" dirty="0" err="1"/>
              <a:t>i</a:t>
            </a:r>
            <a:r>
              <a:rPr lang="en-US" altLang="zh-CN" sz="6400" dirty="0"/>
              <a:t>, </a:t>
            </a:r>
            <a:r>
              <a:rPr lang="en-US" altLang="zh-CN" sz="6400" dirty="0" err="1"/>
              <a:t>i</a:t>
            </a:r>
            <a:r>
              <a:rPr lang="en-US" altLang="zh-CN" sz="6400" dirty="0" smtClean="0"/>
              <a:t>);</a:t>
            </a:r>
            <a:endParaRPr lang="zh-CN" altLang="en-US" sz="6400" dirty="0"/>
          </a:p>
          <a:p>
            <a:pPr marL="0" indent="0">
              <a:lnSpc>
                <a:spcPct val="110000"/>
              </a:lnSpc>
              <a:spcBef>
                <a:spcPts val="0"/>
              </a:spcBef>
              <a:spcAft>
                <a:spcPts val="0"/>
              </a:spcAft>
              <a:buNone/>
            </a:pPr>
            <a:r>
              <a:rPr lang="zh-CN" altLang="en-US" sz="6400" dirty="0"/>
              <a:t>   </a:t>
            </a:r>
            <a:r>
              <a:rPr lang="en-US" altLang="zh-CN" sz="6400" dirty="0"/>
              <a:t>}</a:t>
            </a:r>
            <a:endParaRPr lang="en-US" altLang="zh-CN" sz="6400" dirty="0"/>
          </a:p>
          <a:p>
            <a:pPr marL="0" indent="0">
              <a:lnSpc>
                <a:spcPct val="110000"/>
              </a:lnSpc>
              <a:spcBef>
                <a:spcPts val="0"/>
              </a:spcBef>
              <a:spcAft>
                <a:spcPts val="0"/>
              </a:spcAft>
              <a:buNone/>
            </a:pPr>
            <a:r>
              <a:rPr lang="en-US" altLang="zh-CN" sz="6400" dirty="0"/>
              <a:t>   </a:t>
            </a:r>
            <a:r>
              <a:rPr lang="en-US" altLang="zh-CN" sz="6400" dirty="0" err="1"/>
              <a:t>QueryPerformanceCounter</a:t>
            </a:r>
            <a:r>
              <a:rPr lang="en-US" altLang="zh-CN" sz="6400" dirty="0"/>
              <a:t>(&amp;t4);</a:t>
            </a:r>
            <a:endParaRPr lang="en-US" altLang="zh-CN" sz="6400" dirty="0"/>
          </a:p>
          <a:p>
            <a:pPr marL="0" indent="0">
              <a:lnSpc>
                <a:spcPct val="110000"/>
              </a:lnSpc>
              <a:spcBef>
                <a:spcPts val="0"/>
              </a:spcBef>
              <a:spcAft>
                <a:spcPts val="0"/>
              </a:spcAft>
              <a:buNone/>
            </a:pPr>
            <a:r>
              <a:rPr lang="fr-FR" altLang="zh-CN" sz="6400" dirty="0"/>
              <a:t>   cout &lt;&lt; </a:t>
            </a:r>
            <a:r>
              <a:rPr lang="fr-FR" altLang="zh-CN" sz="6400" dirty="0" smtClean="0"/>
              <a:t>“ </a:t>
            </a:r>
            <a:r>
              <a:rPr lang="fr-FR" altLang="zh-CN" sz="6400" dirty="0"/>
              <a:t>time50000</a:t>
            </a:r>
            <a:r>
              <a:rPr lang="fr-FR" altLang="zh-CN" sz="6400" dirty="0" smtClean="0"/>
              <a:t>:” </a:t>
            </a:r>
            <a:r>
              <a:rPr lang="fr-FR" altLang="zh-CN" sz="6400" dirty="0"/>
              <a:t>&lt;&lt; </a:t>
            </a:r>
            <a:br>
              <a:rPr lang="fr-FR" altLang="zh-CN" sz="6400" dirty="0" smtClean="0"/>
            </a:br>
            <a:r>
              <a:rPr lang="fr-FR" altLang="zh-CN" sz="6400" dirty="0" smtClean="0"/>
              <a:t>(</a:t>
            </a:r>
            <a:r>
              <a:rPr lang="fr-FR" altLang="zh-CN" sz="6400" dirty="0"/>
              <a:t>t4.QuadPart - t3.QuadPart - (t2.QuadPart - t1.QuadPart))*1.0 / tc.QuadPart &lt;&lt; endl</a:t>
            </a:r>
            <a:r>
              <a:rPr lang="fr-FR" altLang="zh-CN" sz="6400" dirty="0" smtClean="0"/>
              <a:t>;</a:t>
            </a:r>
            <a:br>
              <a:rPr lang="fr-FR" altLang="zh-CN" dirty="0" smtClean="0"/>
            </a:br>
            <a:endParaRPr lang="fr-FR" altLang="zh-CN" dirty="0" smtClean="0"/>
          </a:p>
          <a:p>
            <a:pPr>
              <a:lnSpc>
                <a:spcPct val="110000"/>
              </a:lnSpc>
              <a:spcBef>
                <a:spcPts val="0"/>
              </a:spcBef>
              <a:buNone/>
            </a:pPr>
            <a:r>
              <a:rPr lang="en-US" altLang="zh-CN" sz="5600" dirty="0">
                <a:solidFill>
                  <a:srgbClr val="0000FF"/>
                </a:solidFill>
                <a:latin typeface="Tahoma" panose="020B0604030504040204" pitchFamily="34" charset="0"/>
              </a:rPr>
              <a:t>//</a:t>
            </a:r>
            <a:r>
              <a:rPr lang="zh-CN" altLang="en-US" sz="5600" dirty="0">
                <a:solidFill>
                  <a:srgbClr val="0000FF"/>
                </a:solidFill>
                <a:latin typeface="Tahoma" panose="020B0604030504040204" pitchFamily="34" charset="0"/>
              </a:rPr>
              <a:t>扣除生成随机数的时间</a:t>
            </a:r>
            <a:endParaRPr lang="zh-CN" altLang="en-US" sz="5600" dirty="0">
              <a:solidFill>
                <a:srgbClr val="0000FF"/>
              </a:solidFill>
              <a:latin typeface="Tahoma" panose="020B060403050404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90645" y="3569648"/>
            <a:ext cx="5119755" cy="2107252"/>
          </a:xfrm>
          <a:prstGeom prst="rect">
            <a:avLst/>
          </a:prstGeom>
        </p:spPr>
      </p:pic>
      <p:sp>
        <p:nvSpPr>
          <p:cNvPr id="7" name="标题 6"/>
          <p:cNvSpPr>
            <a:spLocks noGrp="1"/>
          </p:cNvSpPr>
          <p:nvPr>
            <p:ph type="title"/>
          </p:nvPr>
        </p:nvSpPr>
        <p:spPr/>
        <p:txBody>
          <a:bodyPr vert="horz" lIns="91440" tIns="45720" rIns="91440" bIns="45720" rtlCol="0" anchor="ctr">
            <a:normAutofit/>
          </a:bodyPr>
          <a:lstStyle/>
          <a:p>
            <a:pPr lvl="0" algn="l">
              <a:spcAft>
                <a:spcPts val="0"/>
              </a:spcAft>
              <a:buClrTx/>
              <a:buSzTx/>
              <a:buFontTx/>
            </a:pPr>
            <a:r>
              <a:rPr lang="zh-CN" altLang="en-US" dirty="0" smtClean="0">
                <a:sym typeface="+mn-ea"/>
              </a:rPr>
              <a:t>静态链表</a:t>
            </a:r>
            <a:endParaRPr lang="zh-CN" altLang="en-US" dirty="0" smtClean="0">
              <a:sym typeface="+mn-ea"/>
            </a:endParaRPr>
          </a:p>
        </p:txBody>
      </p:sp>
      <p:sp>
        <p:nvSpPr>
          <p:cNvPr id="8" name="内容占位符 7"/>
          <p:cNvSpPr>
            <a:spLocks noGrp="1"/>
          </p:cNvSpPr>
          <p:nvPr>
            <p:ph idx="1"/>
          </p:nvPr>
        </p:nvSpPr>
        <p:spPr/>
        <p:txBody>
          <a:bodyPr>
            <a:noAutofit/>
          </a:bodyPr>
          <a:lstStyle/>
          <a:p>
            <a:pPr marL="298450" indent="-285750" algn="just">
              <a:lnSpc>
                <a:spcPct val="100000"/>
              </a:lnSpc>
              <a:spcAft>
                <a:spcPts val="0"/>
              </a:spcAft>
              <a:buFont typeface="Arial" panose="020B0604020202020204" pitchFamily="34" charset="0"/>
              <a:buChar char="•"/>
            </a:pPr>
            <a:r>
              <a:rPr lang="zh-CN" altLang="en-US" sz="2000" spc="10" dirty="0">
                <a:latin typeface="微软雅黑" panose="020B0503020204020204" pitchFamily="34" charset="-122"/>
                <a:cs typeface="微软雅黑" panose="020B0503020204020204" pitchFamily="34" charset="-122"/>
              </a:rPr>
              <a:t>把线性表的元素存放在数组的单</a:t>
            </a:r>
            <a:r>
              <a:rPr lang="zh-CN" altLang="en-US" sz="2000" dirty="0" smtClean="0">
                <a:latin typeface="微软雅黑" panose="020B0503020204020204" pitchFamily="34" charset="-122"/>
                <a:cs typeface="微软雅黑" panose="020B0503020204020204" pitchFamily="34" charset="-122"/>
              </a:rPr>
              <a:t>元</a:t>
            </a:r>
            <a:r>
              <a:rPr lang="zh-CN" altLang="en-US" sz="2000" spc="10" dirty="0">
                <a:latin typeface="微软雅黑" panose="020B0503020204020204" pitchFamily="34" charset="-122"/>
                <a:cs typeface="微软雅黑" panose="020B0503020204020204" pitchFamily="34" charset="-122"/>
              </a:rPr>
              <a:t>中（不一定按逻辑顺序连续存放），每个单元不仅存放元素本身，而且还要存放其后继元素所在的数组单元的下标（</a:t>
            </a:r>
            <a:r>
              <a:rPr lang="zh-CN" altLang="en-US" sz="2000" spc="10" dirty="0">
                <a:solidFill>
                  <a:srgbClr val="FF0000"/>
                </a:solidFill>
                <a:latin typeface="微软雅黑" panose="020B0503020204020204" pitchFamily="34" charset="-122"/>
                <a:cs typeface="微软雅黑" panose="020B0503020204020204" pitchFamily="34" charset="-122"/>
              </a:rPr>
              <a:t>游标</a:t>
            </a:r>
            <a:r>
              <a:rPr lang="zh-CN" altLang="en-US" sz="2000" spc="10" dirty="0">
                <a:latin typeface="微软雅黑" panose="020B0503020204020204" pitchFamily="34" charset="-122"/>
                <a:cs typeface="微软雅黑" panose="020B0503020204020204" pitchFamily="34" charset="-122"/>
              </a:rPr>
              <a:t>）。</a:t>
            </a:r>
            <a:endParaRPr lang="en-US" altLang="zh-CN" sz="2000" spc="10" dirty="0">
              <a:latin typeface="微软雅黑" panose="020B0503020204020204" pitchFamily="34" charset="-122"/>
              <a:cs typeface="微软雅黑" panose="020B0503020204020204" pitchFamily="34" charset="-122"/>
            </a:endParaRPr>
          </a:p>
          <a:p>
            <a:pPr marL="298450" indent="-285750" algn="just">
              <a:lnSpc>
                <a:spcPct val="100000"/>
              </a:lnSpc>
              <a:spcBef>
                <a:spcPts val="750"/>
              </a:spcBef>
              <a:spcAft>
                <a:spcPts val="0"/>
              </a:spcAft>
              <a:buFont typeface="Arial" panose="020B0604020202020204" pitchFamily="34" charset="0"/>
              <a:buChar char="•"/>
            </a:pPr>
            <a:r>
              <a:rPr lang="zh-CN" altLang="en-US" sz="2000" spc="10" dirty="0">
                <a:latin typeface="微软雅黑" panose="020B0503020204020204" pitchFamily="34" charset="-122"/>
                <a:cs typeface="微软雅黑" panose="020B0503020204020204" pitchFamily="34" charset="-122"/>
              </a:rPr>
              <a:t>如右图的实现：</a:t>
            </a:r>
            <a:endParaRPr lang="en-US" altLang="zh-CN" sz="2000" spc="10" dirty="0">
              <a:latin typeface="微软雅黑" panose="020B0503020204020204" pitchFamily="34" charset="-122"/>
              <a:cs typeface="微软雅黑" panose="020B0503020204020204" pitchFamily="34" charset="-122"/>
            </a:endParaRPr>
          </a:p>
          <a:p>
            <a:pPr marL="755650" lvl="1" indent="-285750" algn="just">
              <a:lnSpc>
                <a:spcPct val="100000"/>
              </a:lnSpc>
              <a:spcBef>
                <a:spcPts val="375"/>
              </a:spcBef>
              <a:buFont typeface="Arial" panose="020B0604020202020204" pitchFamily="34" charset="0"/>
              <a:buChar char="•"/>
            </a:pPr>
            <a:r>
              <a:rPr lang="zh-CN" altLang="en-US" sz="1800" spc="10" dirty="0">
                <a:latin typeface="微软雅黑" panose="020B0503020204020204" pitchFamily="34" charset="-122"/>
                <a:cs typeface="微软雅黑" panose="020B0503020204020204" pitchFamily="34" charset="-122"/>
              </a:rPr>
              <a:t>一个元素的</a:t>
            </a:r>
            <a:r>
              <a:rPr lang="en-US" altLang="zh-CN" sz="1800" spc="10" dirty="0">
                <a:latin typeface="微软雅黑" panose="020B0503020204020204" pitchFamily="34" charset="-122"/>
                <a:cs typeface="微软雅黑" panose="020B0503020204020204" pitchFamily="34" charset="-122"/>
              </a:rPr>
              <a:t>cur</a:t>
            </a:r>
            <a:r>
              <a:rPr lang="zh-CN" altLang="en-US" sz="1800" spc="10" dirty="0">
                <a:latin typeface="微软雅黑" panose="020B0503020204020204" pitchFamily="34" charset="-122"/>
                <a:cs typeface="微软雅黑" panose="020B0503020204020204" pitchFamily="34" charset="-122"/>
              </a:rPr>
              <a:t>存储第一个空闲空间的下标，最后一个元素的</a:t>
            </a:r>
            <a:r>
              <a:rPr lang="en-US" altLang="zh-CN" sz="1800" spc="10" dirty="0">
                <a:latin typeface="微软雅黑" panose="020B0503020204020204" pitchFamily="34" charset="-122"/>
                <a:cs typeface="微软雅黑" panose="020B0503020204020204" pitchFamily="34" charset="-122"/>
              </a:rPr>
              <a:t>cur</a:t>
            </a:r>
            <a:r>
              <a:rPr lang="zh-CN" altLang="en-US" sz="1800" spc="10" dirty="0">
                <a:latin typeface="微软雅黑" panose="020B0503020204020204" pitchFamily="34" charset="-122"/>
                <a:cs typeface="微软雅黑" panose="020B0503020204020204" pitchFamily="34" charset="-122"/>
              </a:rPr>
              <a:t>存储第一个元素的</a:t>
            </a:r>
            <a:r>
              <a:rPr lang="zh-CN" altLang="en-US" sz="1800" spc="10" dirty="0" smtClean="0">
                <a:latin typeface="微软雅黑" panose="020B0503020204020204" pitchFamily="34" charset="-122"/>
                <a:cs typeface="微软雅黑" panose="020B0503020204020204" pitchFamily="34" charset="-122"/>
              </a:rPr>
              <a:t>下标。</a:t>
            </a:r>
            <a:endParaRPr lang="en-US" altLang="zh-CN" sz="1800" spc="10" dirty="0">
              <a:latin typeface="微软雅黑" panose="020B0503020204020204" pitchFamily="34" charset="-122"/>
              <a:cs typeface="微软雅黑" panose="020B0503020204020204" pitchFamily="34" charset="-122"/>
            </a:endParaRPr>
          </a:p>
          <a:p>
            <a:pPr marL="298450" indent="-285750" algn="just">
              <a:lnSpc>
                <a:spcPct val="100000"/>
              </a:lnSpc>
              <a:buFont typeface="Arial" panose="020B0604020202020204" pitchFamily="34" charset="0"/>
              <a:buChar char="•"/>
            </a:pPr>
            <a:endParaRPr lang="zh-CN" altLang="en-US" sz="2000" dirty="0">
              <a:latin typeface="微软雅黑" panose="020B0503020204020204" pitchFamily="34" charset="-122"/>
              <a:cs typeface="微软雅黑" panose="020B0503020204020204" pitchFamily="34" charset="-122"/>
            </a:endParaRPr>
          </a:p>
          <a:p>
            <a:pPr>
              <a:lnSpc>
                <a:spcPct val="100000"/>
              </a:lnSpc>
            </a:pPr>
            <a:endParaRPr lang="zh-CN" altLang="en-US" sz="2000" dirty="0"/>
          </a:p>
        </p:txBody>
      </p:sp>
      <p:sp>
        <p:nvSpPr>
          <p:cNvPr id="42" name="文本框 5"/>
          <p:cNvSpPr txBox="1"/>
          <p:nvPr/>
        </p:nvSpPr>
        <p:spPr>
          <a:xfrm>
            <a:off x="592556" y="6268215"/>
            <a:ext cx="4069080" cy="368300"/>
          </a:xfrm>
          <a:prstGeom prst="rect">
            <a:avLst/>
          </a:prstGeom>
          <a:noFill/>
          <a:ln>
            <a:solidFill>
              <a:schemeClr val="bg2"/>
            </a:solidFill>
          </a:ln>
        </p:spPr>
        <p:txBody>
          <a:bodyPr wrap="none" rtlCol="0" anchor="ctr" anchorCtr="1">
            <a:spAutoFit/>
          </a:bodyPr>
          <a:lstStyle/>
          <a:p>
            <a:pPr>
              <a:spcAft>
                <a:spcPts val="0"/>
              </a:spcAft>
            </a:pPr>
            <a:r>
              <a:rPr lang="zh-CN" altLang="en-US" dirty="0">
                <a:solidFill>
                  <a:srgbClr val="FF0000"/>
                </a:solidFill>
                <a:latin typeface="Microsoft YaHei UI" panose="020B0503020204020204" pitchFamily="34" charset="-122"/>
                <a:ea typeface="Microsoft YaHei UI" panose="020B0503020204020204" pitchFamily="34" charset="-122"/>
              </a:rPr>
              <a:t>备注</a:t>
            </a:r>
            <a:r>
              <a:rPr lang="zh-CN" altLang="en-US" dirty="0">
                <a:latin typeface="Microsoft YaHei UI" panose="020B0503020204020204" pitchFamily="34" charset="-122"/>
                <a:ea typeface="Microsoft YaHei UI" panose="020B0503020204020204" pitchFamily="34" charset="-122"/>
              </a:rPr>
              <a:t>：示例引自</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大话数据结构</a:t>
            </a:r>
            <a:r>
              <a:rPr lang="en-US" altLang="zh-CN" dirty="0">
                <a:latin typeface="Microsoft YaHei UI" panose="020B0503020204020204" pitchFamily="34" charset="-122"/>
                <a:ea typeface="Microsoft YaHei UI" panose="020B0503020204020204" pitchFamily="34" charset="-122"/>
              </a:rPr>
              <a:t>》3.12</a:t>
            </a:r>
            <a:endParaRPr lang="zh-CN" altLang="en-US" dirty="0">
              <a:latin typeface="Microsoft YaHei UI" panose="020B0503020204020204" pitchFamily="34" charset="-122"/>
              <a:ea typeface="Microsoft YaHei UI"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vert="horz" lIns="91440" tIns="45720" rIns="91440" bIns="45720" rtlCol="0" anchor="ctr">
            <a:normAutofit/>
          </a:bodyPr>
          <a:lstStyle/>
          <a:p>
            <a:pPr lvl="0" algn="l">
              <a:spcAft>
                <a:spcPts val="0"/>
              </a:spcAft>
              <a:buClrTx/>
              <a:buSzTx/>
              <a:buFontTx/>
            </a:pPr>
            <a:r>
              <a:rPr lang="zh-CN" altLang="en-US" dirty="0" smtClean="0">
                <a:sym typeface="+mn-ea"/>
              </a:rPr>
              <a:t>间接寻址</a:t>
            </a:r>
            <a:endParaRPr lang="zh-CN" altLang="en-US" dirty="0" smtClean="0">
              <a:sym typeface="+mn-ea"/>
            </a:endParaRPr>
          </a:p>
        </p:txBody>
      </p:sp>
      <p:sp>
        <p:nvSpPr>
          <p:cNvPr id="82947" name="Rectangle 3"/>
          <p:cNvSpPr>
            <a:spLocks noGrp="1" noChangeArrowheads="1"/>
          </p:cNvSpPr>
          <p:nvPr>
            <p:ph idx="1"/>
          </p:nvPr>
        </p:nvSpPr>
        <p:spPr>
          <a:xfrm>
            <a:off x="167670" y="2920858"/>
            <a:ext cx="8808660" cy="2590800"/>
          </a:xfrm>
        </p:spPr>
        <p:txBody>
          <a:bodyPr/>
          <a:lstStyle/>
          <a:p>
            <a:pPr eaLnBrk="1" hangingPunct="1">
              <a:spcAft>
                <a:spcPts val="0"/>
              </a:spcAft>
            </a:pPr>
            <a:r>
              <a:rPr lang="zh-CN" altLang="en-US" dirty="0" smtClean="0"/>
              <a:t>元素的存储</a:t>
            </a:r>
            <a:r>
              <a:rPr lang="en-US" altLang="zh-CN" dirty="0" smtClean="0"/>
              <a:t>——</a:t>
            </a:r>
            <a:r>
              <a:rPr lang="zh-CN" altLang="en-US" dirty="0" smtClean="0"/>
              <a:t>链接方式，动态存储，通过指针访问，连续元素存储不连续</a:t>
            </a:r>
            <a:endParaRPr lang="zh-CN" altLang="en-US" dirty="0" smtClean="0"/>
          </a:p>
          <a:p>
            <a:pPr eaLnBrk="1" hangingPunct="1">
              <a:spcBef>
                <a:spcPts val="750"/>
              </a:spcBef>
            </a:pPr>
            <a:r>
              <a:rPr lang="zh-CN" altLang="en-US" dirty="0" smtClean="0"/>
              <a:t>指针的组织</a:t>
            </a:r>
            <a:r>
              <a:rPr lang="en-US" altLang="zh-CN" dirty="0" smtClean="0"/>
              <a:t>——</a:t>
            </a:r>
            <a:r>
              <a:rPr lang="zh-CN" altLang="en-US" dirty="0" smtClean="0"/>
              <a:t>数组方式，连续元素的指针在存储上是连续的</a:t>
            </a:r>
            <a:endParaRPr lang="zh-CN" altLang="en-US" dirty="0" smtClean="0"/>
          </a:p>
        </p:txBody>
      </p:sp>
      <p:sp>
        <p:nvSpPr>
          <p:cNvPr id="8294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BC58BC71-7568-4D9A-B2B8-B24244F4210D}" type="slidenum">
              <a:rPr lang="en-US" altLang="en-US" smtClean="0">
                <a:solidFill>
                  <a:srgbClr val="4B4B4B"/>
                </a:solidFill>
              </a:rPr>
            </a:fld>
            <a:endParaRPr lang="en-US" altLang="en-US" smtClean="0">
              <a:solidFill>
                <a:srgbClr val="4B4B4B"/>
              </a:solidFill>
            </a:endParaRPr>
          </a:p>
        </p:txBody>
      </p:sp>
      <p:pic>
        <p:nvPicPr>
          <p:cNvPr id="82948" name="Picture 4" descr="indi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2848" y="900176"/>
            <a:ext cx="3727177" cy="176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72581" y="6315230"/>
            <a:ext cx="5768340" cy="368300"/>
          </a:xfrm>
          <a:prstGeom prst="rect">
            <a:avLst/>
          </a:prstGeom>
          <a:noFill/>
          <a:ln>
            <a:solidFill>
              <a:schemeClr val="bg2"/>
            </a:solidFill>
          </a:ln>
        </p:spPr>
        <p:txBody>
          <a:bodyPr wrap="none" rtlCol="0" anchor="ctr" anchorCtr="1">
            <a:spAutoFit/>
          </a:bodyPr>
          <a:lstStyle/>
          <a:p>
            <a:pPr>
              <a:spcAft>
                <a:spcPts val="0"/>
              </a:spcAft>
            </a:pPr>
            <a:r>
              <a:rPr lang="zh-CN" altLang="en-US" dirty="0">
                <a:solidFill>
                  <a:srgbClr val="FF0000"/>
                </a:solidFill>
                <a:latin typeface="Microsoft YaHei UI" panose="020B0503020204020204" pitchFamily="34" charset="-122"/>
                <a:ea typeface="Microsoft YaHei UI" panose="020B0503020204020204" pitchFamily="34" charset="-122"/>
              </a:rPr>
              <a:t>备注</a:t>
            </a:r>
            <a:r>
              <a:rPr lang="zh-CN" altLang="en-US" dirty="0">
                <a:latin typeface="Microsoft YaHei UI" panose="020B0503020204020204" pitchFamily="34" charset="-122"/>
                <a:ea typeface="Microsoft YaHei UI" panose="020B0503020204020204" pitchFamily="34" charset="-122"/>
              </a:rPr>
              <a:t>：示例引自</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数据结构、算法与应用</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第一版</a:t>
            </a:r>
            <a:r>
              <a:rPr lang="en-US" altLang="zh-CN" dirty="0">
                <a:latin typeface="Microsoft YaHei UI" panose="020B0503020204020204" pitchFamily="34" charset="-122"/>
                <a:ea typeface="Microsoft YaHei UI" panose="020B0503020204020204" pitchFamily="34" charset="-122"/>
              </a:rPr>
              <a:t>》3.12</a:t>
            </a:r>
            <a:endParaRPr lang="zh-CN" altLang="en-US" dirty="0">
              <a:latin typeface="Microsoft YaHei UI" panose="020B0503020204020204" pitchFamily="34" charset="-122"/>
              <a:ea typeface="Microsoft YaHei UI"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spcAft>
                <a:spcPts val="0"/>
              </a:spcAft>
            </a:pPr>
            <a:r>
              <a:rPr lang="zh-CN" altLang="en-US" smtClean="0"/>
              <a:t>元素</a:t>
            </a:r>
            <a:r>
              <a:rPr lang="en-US" altLang="zh-CN" smtClean="0"/>
              <a:t>i</a:t>
            </a:r>
            <a:r>
              <a:rPr lang="zh-CN" altLang="en-US" smtClean="0"/>
              <a:t>的定位方式</a:t>
            </a:r>
            <a:endParaRPr lang="zh-CN" altLang="en-US" smtClean="0"/>
          </a:p>
        </p:txBody>
      </p:sp>
      <p:sp>
        <p:nvSpPr>
          <p:cNvPr id="83971" name="Rectangle 3"/>
          <p:cNvSpPr>
            <a:spLocks noGrp="1" noChangeArrowheads="1"/>
          </p:cNvSpPr>
          <p:nvPr>
            <p:ph idx="1"/>
          </p:nvPr>
        </p:nvSpPr>
        <p:spPr/>
        <p:txBody>
          <a:bodyPr/>
          <a:lstStyle/>
          <a:p>
            <a:pPr eaLnBrk="1" hangingPunct="1">
              <a:spcAft>
                <a:spcPts val="0"/>
              </a:spcAft>
            </a:pPr>
            <a:r>
              <a:rPr lang="zh-CN" altLang="en-US" dirty="0" smtClean="0">
                <a:sym typeface="Wingdings" panose="05000000000000000000" pitchFamily="2" charset="2"/>
              </a:rPr>
              <a:t>首先找到元素指针</a:t>
            </a:r>
            <a:r>
              <a:rPr lang="en-US" altLang="zh-CN" dirty="0" smtClean="0">
                <a:sym typeface="Wingdings" panose="05000000000000000000" pitchFamily="2" charset="2"/>
              </a:rPr>
              <a:t>table[i-1]——</a:t>
            </a:r>
            <a:r>
              <a:rPr lang="zh-CN" altLang="en-US" dirty="0" smtClean="0">
                <a:sym typeface="Wingdings" panose="05000000000000000000" pitchFamily="2" charset="2"/>
              </a:rPr>
              <a:t>数组</a:t>
            </a:r>
            <a:endParaRPr lang="en-US" altLang="zh-CN" dirty="0" smtClean="0">
              <a:sym typeface="Wingdings" panose="05000000000000000000" pitchFamily="2" charset="2"/>
            </a:endParaRPr>
          </a:p>
          <a:p>
            <a:pPr eaLnBrk="1" hangingPunct="1">
              <a:spcBef>
                <a:spcPts val="750"/>
              </a:spcBef>
              <a:spcAft>
                <a:spcPts val="0"/>
              </a:spcAft>
            </a:pPr>
            <a:r>
              <a:rPr lang="zh-CN" altLang="en-US" dirty="0" smtClean="0">
                <a:sym typeface="Wingdings" panose="05000000000000000000" pitchFamily="2" charset="2"/>
              </a:rPr>
              <a:t>再由指针找到元素</a:t>
            </a:r>
            <a:r>
              <a:rPr lang="en-US" altLang="zh-CN" dirty="0" smtClean="0">
                <a:sym typeface="Wingdings" panose="05000000000000000000" pitchFamily="2" charset="2"/>
              </a:rPr>
              <a:t>——</a:t>
            </a:r>
            <a:r>
              <a:rPr lang="zh-CN" altLang="en-US" dirty="0" smtClean="0">
                <a:sym typeface="Wingdings" panose="05000000000000000000" pitchFamily="2" charset="2"/>
              </a:rPr>
              <a:t>多一次</a:t>
            </a:r>
            <a:r>
              <a:rPr lang="zh-CN" altLang="en-US" dirty="0" smtClean="0">
                <a:solidFill>
                  <a:srgbClr val="FF0000"/>
                </a:solidFill>
                <a:sym typeface="Wingdings" panose="05000000000000000000" pitchFamily="2" charset="2"/>
              </a:rPr>
              <a:t>间接寻址</a:t>
            </a:r>
            <a:endParaRPr lang="zh-CN" altLang="en-US" dirty="0" smtClean="0">
              <a:solidFill>
                <a:srgbClr val="FF0000"/>
              </a:solidFill>
              <a:sym typeface="Wingdings" panose="05000000000000000000" pitchFamily="2" charset="2"/>
            </a:endParaRPr>
          </a:p>
          <a:p>
            <a:pPr eaLnBrk="1" hangingPunct="1">
              <a:spcBef>
                <a:spcPts val="750"/>
              </a:spcBef>
              <a:spcAft>
                <a:spcPts val="0"/>
              </a:spcAft>
            </a:pPr>
            <a:r>
              <a:rPr lang="zh-CN" altLang="en-US" dirty="0" smtClean="0">
                <a:sym typeface="Wingdings" panose="05000000000000000000" pitchFamily="2" charset="2"/>
              </a:rPr>
              <a:t>链表描述：指针分散在节点中</a:t>
            </a:r>
            <a:r>
              <a:rPr lang="en-US" altLang="zh-CN" dirty="0" smtClean="0">
                <a:sym typeface="Wingdings" panose="05000000000000000000" pitchFamily="2" charset="2"/>
              </a:rPr>
              <a:t>——</a:t>
            </a:r>
            <a:r>
              <a:rPr lang="zh-CN" altLang="en-US" dirty="0" smtClean="0">
                <a:sym typeface="Wingdings" panose="05000000000000000000" pitchFamily="2" charset="2"/>
              </a:rPr>
              <a:t>类似超链接方式</a:t>
            </a:r>
            <a:endParaRPr lang="zh-CN" altLang="en-US" dirty="0" smtClean="0">
              <a:sym typeface="Wingdings" panose="05000000000000000000" pitchFamily="2" charset="2"/>
            </a:endParaRPr>
          </a:p>
          <a:p>
            <a:pPr eaLnBrk="1" hangingPunct="1">
              <a:spcBef>
                <a:spcPts val="750"/>
              </a:spcBef>
            </a:pPr>
            <a:r>
              <a:rPr lang="zh-CN" altLang="en-US" dirty="0" smtClean="0">
                <a:sym typeface="Wingdings" panose="05000000000000000000" pitchFamily="2" charset="2"/>
              </a:rPr>
              <a:t>间接寻址：指针集中在数组中</a:t>
            </a:r>
            <a:r>
              <a:rPr lang="en-US" altLang="zh-CN" dirty="0" smtClean="0">
                <a:sym typeface="Wingdings" panose="05000000000000000000" pitchFamily="2" charset="2"/>
              </a:rPr>
              <a:t>——</a:t>
            </a:r>
            <a:r>
              <a:rPr lang="zh-CN" altLang="en-US" dirty="0" smtClean="0">
                <a:sym typeface="Wingdings" panose="05000000000000000000" pitchFamily="2" charset="2"/>
              </a:rPr>
              <a:t>类似目录索引方式</a:t>
            </a:r>
            <a:endParaRPr lang="en-US" altLang="zh-CN" dirty="0" smtClean="0">
              <a:sym typeface="Wingdings" panose="05000000000000000000" pitchFamily="2" charset="2"/>
            </a:endParaRPr>
          </a:p>
          <a:p>
            <a:pPr eaLnBrk="1" hangingPunct="1"/>
            <a:endParaRPr lang="en-US" altLang="zh-CN" dirty="0" smtClean="0">
              <a:sym typeface="Wingdings" panose="05000000000000000000" pitchFamily="2" charset="2"/>
            </a:endParaRPr>
          </a:p>
        </p:txBody>
      </p:sp>
      <p:sp>
        <p:nvSpPr>
          <p:cNvPr id="839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20BC9037-6F15-447E-9954-AE4045BF8823}"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spcAft>
                <a:spcPts val="0"/>
              </a:spcAft>
            </a:pPr>
            <a:r>
              <a:rPr lang="zh-CN" altLang="en-US" smtClean="0"/>
              <a:t>间接寻址列表类定义</a:t>
            </a:r>
            <a:endParaRPr lang="zh-CN" altLang="en-US" smtClean="0"/>
          </a:p>
        </p:txBody>
      </p:sp>
      <p:sp>
        <p:nvSpPr>
          <p:cNvPr id="84995" name="Rectangle 3"/>
          <p:cNvSpPr>
            <a:spLocks noGrp="1" noChangeArrowheads="1"/>
          </p:cNvSpPr>
          <p:nvPr>
            <p:ph idx="1"/>
          </p:nvPr>
        </p:nvSpPr>
        <p:spPr/>
        <p:txBody>
          <a:bodyPr/>
          <a:lstStyle/>
          <a:p>
            <a:pPr eaLnBrk="1" hangingPunct="1">
              <a:spcAft>
                <a:spcPts val="0"/>
              </a:spcAft>
              <a:buClrTx/>
              <a:buFontTx/>
              <a:buNone/>
            </a:pPr>
            <a:r>
              <a:rPr lang="en-US" altLang="zh-CN" sz="2000">
                <a:solidFill>
                  <a:srgbClr val="0000FF"/>
                </a:solidFill>
                <a:latin typeface="Tahoma" panose="020B0604030504040204" pitchFamily="34" charset="0"/>
              </a:rPr>
              <a:t>template&lt;class T&gt;</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class IndirectList {</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public:</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IndirectList(int MaxListSize = 10); </a:t>
            </a:r>
            <a:r>
              <a:rPr lang="en-US" altLang="zh-CN" sz="2000">
                <a:solidFill>
                  <a:srgbClr val="008000"/>
                </a:solidFill>
                <a:latin typeface="Tahoma" panose="020B0604030504040204" pitchFamily="34" charset="0"/>
              </a:rPr>
              <a:t>// constructor</a:t>
            </a:r>
            <a:endParaRPr lang="en-US" altLang="zh-CN" sz="200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~IndirectList();</a:t>
            </a:r>
            <a:r>
              <a:rPr lang="en-US" altLang="zh-CN" sz="2000">
                <a:solidFill>
                  <a:srgbClr val="008000"/>
                </a:solidFill>
                <a:latin typeface="Tahoma" panose="020B0604030504040204" pitchFamily="34" charset="0"/>
              </a:rPr>
              <a:t> // destructor</a:t>
            </a:r>
            <a:endParaRPr lang="en-US" altLang="zh-CN" sz="200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bool IsEmpty() const {return length == 0;}</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int Length() const {return length;}</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bool Find(int k, T&amp; x) const;</a:t>
            </a:r>
            <a:endParaRPr lang="en-US" altLang="zh-CN" sz="2000">
              <a:solidFill>
                <a:srgbClr val="0000FF"/>
              </a:solidFill>
              <a:latin typeface="Tahoma" panose="020B0604030504040204" pitchFamily="34" charset="0"/>
            </a:endParaRPr>
          </a:p>
          <a:p>
            <a:pPr eaLnBrk="1" hangingPunct="1">
              <a:spcBef>
                <a:spcPts val="75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int Search(const T&amp; x) const;</a:t>
            </a:r>
            <a:endParaRPr lang="en-US" altLang="zh-CN" sz="2000">
              <a:solidFill>
                <a:srgbClr val="0000FF"/>
              </a:solidFill>
              <a:latin typeface="Tahoma" panose="020B0604030504040204" pitchFamily="34" charset="0"/>
            </a:endParaRPr>
          </a:p>
        </p:txBody>
      </p:sp>
      <p:sp>
        <p:nvSpPr>
          <p:cNvPr id="8499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D1878162-608B-4B8E-8BB1-A03128B27977}" type="slidenum">
              <a:rPr lang="en-US" altLang="en-US" smtClean="0">
                <a:solidFill>
                  <a:srgbClr val="4B4B4B"/>
                </a:solidFill>
              </a:rPr>
            </a:fld>
            <a:endParaRPr lang="en-US" altLang="en-US" smtClean="0">
              <a:solidFill>
                <a:srgbClr val="4B4B4B"/>
              </a:solidFill>
            </a:endParaRPr>
          </a:p>
        </p:txBody>
      </p:sp>
      <p:sp>
        <p:nvSpPr>
          <p:cNvPr id="84996" name="Text Box 6"/>
          <p:cNvSpPr txBox="1">
            <a:spLocks noChangeArrowheads="1"/>
          </p:cNvSpPr>
          <p:nvPr/>
        </p:nvSpPr>
        <p:spPr bwMode="ltGray">
          <a:xfrm>
            <a:off x="5188607" y="5414169"/>
            <a:ext cx="37592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en-US" altLang="zh-CN" dirty="0">
                <a:solidFill>
                  <a:srgbClr val="FF0000"/>
                </a:solidFill>
                <a:latin typeface="Times New Roman" panose="02020603050405020304" pitchFamily="18" charset="0"/>
                <a:cs typeface="Times New Roman" panose="02020603050405020304" pitchFamily="18" charset="0"/>
              </a:rPr>
              <a:t>Θ</a:t>
            </a:r>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a:t>
            </a:r>
            <a:r>
              <a:rPr lang="zh-CN" altLang="en-US" dirty="0" smtClean="0">
                <a:solidFill>
                  <a:srgbClr val="FF0000"/>
                </a:solidFill>
                <a:latin typeface="Times New Roman" panose="02020603050405020304" pitchFamily="18" charset="0"/>
              </a:rPr>
              <a:t>与顺序存储描述</a:t>
            </a:r>
            <a:r>
              <a:rPr lang="zh-CN" altLang="en-US" dirty="0">
                <a:solidFill>
                  <a:srgbClr val="FF0000"/>
                </a:solidFill>
                <a:latin typeface="Times New Roman" panose="02020603050405020304" pitchFamily="18" charset="0"/>
              </a:rPr>
              <a:t>的实现非常相似</a:t>
            </a:r>
            <a:endParaRPr lang="zh-CN" altLang="en-US" dirty="0">
              <a:solidFill>
                <a:srgbClr val="FF0000"/>
              </a:solidFill>
              <a:latin typeface="Times New Roman" panose="02020603050405020304" pitchFamily="18" charset="0"/>
            </a:endParaRPr>
          </a:p>
        </p:txBody>
      </p:sp>
      <p:sp>
        <p:nvSpPr>
          <p:cNvPr id="84997" name="Line 7"/>
          <p:cNvSpPr>
            <a:spLocks noChangeShapeType="1"/>
          </p:cNvSpPr>
          <p:nvPr/>
        </p:nvSpPr>
        <p:spPr bwMode="ltGray">
          <a:xfrm flipH="1" flipV="1">
            <a:off x="6197600" y="4078288"/>
            <a:ext cx="1524000" cy="1219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8" name="Line 8"/>
          <p:cNvSpPr>
            <a:spLocks noChangeShapeType="1"/>
          </p:cNvSpPr>
          <p:nvPr/>
        </p:nvSpPr>
        <p:spPr bwMode="ltGray">
          <a:xfrm flipH="1" flipV="1">
            <a:off x="5384800" y="4535488"/>
            <a:ext cx="2235200" cy="8382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spcAft>
                <a:spcPts val="0"/>
              </a:spcAft>
            </a:pPr>
            <a:r>
              <a:rPr lang="zh-CN" altLang="en-US" smtClean="0"/>
              <a:t>间接寻址列表类定义（续）</a:t>
            </a:r>
            <a:endParaRPr lang="zh-CN" altLang="en-US" smtClean="0"/>
          </a:p>
        </p:txBody>
      </p:sp>
      <p:sp>
        <p:nvSpPr>
          <p:cNvPr id="86019" name="Rectangle 3"/>
          <p:cNvSpPr>
            <a:spLocks noGrp="1" noChangeArrowheads="1"/>
          </p:cNvSpPr>
          <p:nvPr>
            <p:ph idx="1"/>
          </p:nvPr>
        </p:nvSpPr>
        <p:spPr/>
        <p:txBody>
          <a:bodyPr/>
          <a:lstStyle/>
          <a:p>
            <a:pPr eaLnBrk="1" hangingPunct="1">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IndirectList&lt;T&gt;&amp; Delete(int k, T&amp; x);</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IndirectList&lt;T&gt;&amp; Insert(int k, const T&amp; x);</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void Output(ostream&amp; out) const;</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private:</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T **table; </a:t>
            </a:r>
            <a:r>
              <a:rPr lang="en-US" altLang="zh-CN" sz="2000">
                <a:solidFill>
                  <a:srgbClr val="008000"/>
                </a:solidFill>
                <a:latin typeface="Tahoma" panose="020B0604030504040204" pitchFamily="34" charset="0"/>
              </a:rPr>
              <a:t>// 1D array of T pointers</a:t>
            </a:r>
            <a:endParaRPr lang="en-US" altLang="zh-CN" sz="200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int length, MaxSize;</a:t>
            </a:r>
            <a:endParaRPr lang="en-US" altLang="zh-CN" sz="2000">
              <a:solidFill>
                <a:srgbClr val="0000FF"/>
              </a:solidFill>
              <a:latin typeface="Tahoma" panose="020B0604030504040204" pitchFamily="34" charset="0"/>
            </a:endParaRPr>
          </a:p>
          <a:p>
            <a:pPr eaLnBrk="1" hangingPunct="1">
              <a:spcBef>
                <a:spcPts val="750"/>
              </a:spcBef>
              <a:buClrTx/>
              <a:buFontTx/>
              <a:buNone/>
            </a:pPr>
            <a:r>
              <a:rPr lang="en-US" altLang="zh-CN" sz="2000">
                <a:solidFill>
                  <a:srgbClr val="0000FF"/>
                </a:solidFill>
                <a:latin typeface="Tahoma" panose="020B0604030504040204" pitchFamily="34" charset="0"/>
              </a:rPr>
              <a:t>};</a:t>
            </a:r>
            <a:endParaRPr lang="en-US" altLang="zh-CN" sz="2000">
              <a:solidFill>
                <a:srgbClr val="0000FF"/>
              </a:solidFill>
              <a:latin typeface="Tahoma" panose="020B0604030504040204" pitchFamily="34" charset="0"/>
            </a:endParaRPr>
          </a:p>
          <a:p>
            <a:pPr eaLnBrk="1" hangingPunct="1"/>
            <a:endParaRPr lang="en-US" altLang="zh-CN" smtClean="0"/>
          </a:p>
        </p:txBody>
      </p:sp>
      <p:sp>
        <p:nvSpPr>
          <p:cNvPr id="860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33244977-AA55-4C60-9FDD-8854A40E0425}"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spcAft>
                <a:spcPts val="0"/>
              </a:spcAft>
            </a:pPr>
            <a:r>
              <a:rPr lang="zh-CN" altLang="en-US" smtClean="0"/>
              <a:t>构造函数和析构函数</a:t>
            </a:r>
            <a:endParaRPr lang="zh-CN" altLang="en-US" smtClean="0"/>
          </a:p>
        </p:txBody>
      </p:sp>
      <p:sp>
        <p:nvSpPr>
          <p:cNvPr id="87043" name="Rectangle 3"/>
          <p:cNvSpPr>
            <a:spLocks noGrp="1" noChangeArrowheads="1"/>
          </p:cNvSpPr>
          <p:nvPr>
            <p:ph idx="1"/>
          </p:nvPr>
        </p:nvSpPr>
        <p:spPr>
          <a:xfrm>
            <a:off x="628650" y="1418897"/>
            <a:ext cx="7886700" cy="4758066"/>
          </a:xfrm>
        </p:spPr>
        <p:txBody>
          <a:bodyPr>
            <a:normAutofit lnSpcReduction="20000"/>
          </a:bodyPr>
          <a:lstStyle/>
          <a:p>
            <a:pPr eaLnBrk="1" hangingPunct="1">
              <a:spcAft>
                <a:spcPts val="0"/>
              </a:spcAft>
              <a:buClrTx/>
              <a:buFontTx/>
              <a:buNone/>
            </a:pPr>
            <a:r>
              <a:rPr lang="en-US" altLang="zh-CN" sz="1600" dirty="0">
                <a:solidFill>
                  <a:srgbClr val="0000FF"/>
                </a:solidFill>
                <a:latin typeface="Tahoma" panose="020B0604030504040204" pitchFamily="34" charset="0"/>
              </a:rPr>
              <a:t>template&lt;class T&gt;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err="1">
                <a:solidFill>
                  <a:srgbClr val="0000FF"/>
                </a:solidFill>
                <a:latin typeface="Tahoma" panose="020B0604030504040204" pitchFamily="34" charset="0"/>
              </a:rPr>
              <a:t>IndirectList</a:t>
            </a:r>
            <a:r>
              <a:rPr lang="en-US" altLang="zh-CN" sz="1600" dirty="0">
                <a:solidFill>
                  <a:srgbClr val="0000FF"/>
                </a:solidFill>
                <a:latin typeface="Tahoma" panose="020B0604030504040204" pitchFamily="34" charset="0"/>
              </a:rPr>
              <a:t>&lt;T&gt;::</a:t>
            </a:r>
            <a:r>
              <a:rPr lang="en-US" altLang="zh-CN" sz="1600" dirty="0" err="1">
                <a:solidFill>
                  <a:srgbClr val="0000FF"/>
                </a:solidFill>
                <a:latin typeface="Tahoma" panose="020B0604030504040204" pitchFamily="34" charset="0"/>
              </a:rPr>
              <a:t>IndirectList</a:t>
            </a:r>
            <a:r>
              <a:rPr lang="en-US" altLang="zh-CN" sz="1600" dirty="0">
                <a:solidFill>
                  <a:srgbClr val="0000FF"/>
                </a:solidFill>
                <a:latin typeface="Tahoma" panose="020B0604030504040204" pitchFamily="34" charset="0"/>
              </a:rPr>
              <a:t>(</a:t>
            </a:r>
            <a:r>
              <a:rPr lang="en-US" altLang="zh-CN" sz="1600" dirty="0" err="1">
                <a:solidFill>
                  <a:srgbClr val="0000FF"/>
                </a:solidFill>
                <a:latin typeface="Tahoma" panose="020B0604030504040204" pitchFamily="34" charset="0"/>
              </a:rPr>
              <a:t>int</a:t>
            </a:r>
            <a:r>
              <a:rPr lang="en-US" altLang="zh-CN" sz="1600" dirty="0">
                <a:solidFill>
                  <a:srgbClr val="0000FF"/>
                </a:solidFill>
                <a:latin typeface="Tahoma" panose="020B0604030504040204" pitchFamily="34" charset="0"/>
              </a:rPr>
              <a:t> </a:t>
            </a:r>
            <a:r>
              <a:rPr lang="en-US" altLang="zh-CN" sz="1600" dirty="0" err="1">
                <a:solidFill>
                  <a:srgbClr val="0000FF"/>
                </a:solidFill>
                <a:latin typeface="Tahoma" panose="020B0604030504040204" pitchFamily="34" charset="0"/>
              </a:rPr>
              <a:t>MaxListSize</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a:t>
            </a:r>
            <a:r>
              <a:rPr lang="en-US" altLang="zh-CN" sz="1600" dirty="0">
                <a:solidFill>
                  <a:srgbClr val="008000"/>
                </a:solidFill>
                <a:latin typeface="Tahoma" panose="020B0604030504040204" pitchFamily="34" charset="0"/>
              </a:rPr>
              <a:t>// Constructor.</a:t>
            </a:r>
            <a:endParaRPr lang="en-US" altLang="zh-CN" sz="1600" dirty="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8000"/>
                </a:solidFill>
                <a:latin typeface="Tahoma" panose="020B0604030504040204" pitchFamily="34" charset="0"/>
              </a:rPr>
              <a:t>   </a:t>
            </a:r>
            <a:r>
              <a:rPr lang="en-US" altLang="zh-CN" sz="1600" dirty="0" err="1">
                <a:solidFill>
                  <a:srgbClr val="0000FF"/>
                </a:solidFill>
                <a:latin typeface="Tahoma" panose="020B0604030504040204" pitchFamily="34" charset="0"/>
              </a:rPr>
              <a:t>MaxSize</a:t>
            </a:r>
            <a:r>
              <a:rPr lang="en-US" altLang="zh-CN" sz="1600" dirty="0">
                <a:solidFill>
                  <a:srgbClr val="0000FF"/>
                </a:solidFill>
                <a:latin typeface="Tahoma" panose="020B0604030504040204" pitchFamily="34" charset="0"/>
              </a:rPr>
              <a:t> = </a:t>
            </a:r>
            <a:r>
              <a:rPr lang="en-US" altLang="zh-CN" sz="1600" dirty="0" err="1">
                <a:solidFill>
                  <a:srgbClr val="0000FF"/>
                </a:solidFill>
                <a:latin typeface="Tahoma" panose="020B0604030504040204" pitchFamily="34" charset="0"/>
              </a:rPr>
              <a:t>MaxListSize</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   table = new T *[</a:t>
            </a:r>
            <a:r>
              <a:rPr lang="en-US" altLang="zh-CN" sz="1600" dirty="0" err="1">
                <a:solidFill>
                  <a:srgbClr val="0000FF"/>
                </a:solidFill>
                <a:latin typeface="Tahoma" panose="020B0604030504040204" pitchFamily="34" charset="0"/>
              </a:rPr>
              <a:t>MaxSize</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   length = 0;</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template&lt;class T&gt;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err="1">
                <a:solidFill>
                  <a:srgbClr val="0000FF"/>
                </a:solidFill>
                <a:latin typeface="Tahoma" panose="020B0604030504040204" pitchFamily="34" charset="0"/>
              </a:rPr>
              <a:t>IndirectList</a:t>
            </a:r>
            <a:r>
              <a:rPr lang="en-US" altLang="zh-CN" sz="1600" dirty="0">
                <a:solidFill>
                  <a:srgbClr val="0000FF"/>
                </a:solidFill>
                <a:latin typeface="Tahoma" panose="020B0604030504040204" pitchFamily="34" charset="0"/>
              </a:rPr>
              <a:t>&lt;T&gt;::~</a:t>
            </a:r>
            <a:r>
              <a:rPr lang="en-US" altLang="zh-CN" sz="1600" dirty="0" err="1">
                <a:solidFill>
                  <a:srgbClr val="0000FF"/>
                </a:solidFill>
                <a:latin typeface="Tahoma" panose="020B0604030504040204" pitchFamily="34" charset="0"/>
              </a:rPr>
              <a:t>IndirectList</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a:t>
            </a:r>
            <a:r>
              <a:rPr lang="en-US" altLang="zh-CN" sz="1600" dirty="0">
                <a:solidFill>
                  <a:srgbClr val="008000"/>
                </a:solidFill>
                <a:latin typeface="Tahoma" panose="020B0604030504040204" pitchFamily="34" charset="0"/>
              </a:rPr>
              <a:t>// Delete the list.</a:t>
            </a:r>
            <a:endParaRPr lang="en-US" altLang="zh-CN" sz="1600" dirty="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8000"/>
                </a:solidFill>
                <a:latin typeface="Tahoma" panose="020B0604030504040204" pitchFamily="34" charset="0"/>
              </a:rPr>
              <a:t>   </a:t>
            </a:r>
            <a:r>
              <a:rPr lang="en-US" altLang="zh-CN" sz="1600" dirty="0">
                <a:solidFill>
                  <a:srgbClr val="0000FF"/>
                </a:solidFill>
                <a:latin typeface="Tahoma" panose="020B0604030504040204" pitchFamily="34" charset="0"/>
              </a:rPr>
              <a:t>for (</a:t>
            </a:r>
            <a:r>
              <a:rPr lang="en-US" altLang="zh-CN" sz="1600" dirty="0" err="1">
                <a:solidFill>
                  <a:srgbClr val="0000FF"/>
                </a:solidFill>
                <a:latin typeface="Tahoma" panose="020B0604030504040204" pitchFamily="34" charset="0"/>
              </a:rPr>
              <a:t>int</a:t>
            </a:r>
            <a:r>
              <a:rPr lang="en-US" altLang="zh-CN" sz="1600" dirty="0">
                <a:solidFill>
                  <a:srgbClr val="0000FF"/>
                </a:solidFill>
                <a:latin typeface="Tahoma" panose="020B0604030504040204" pitchFamily="34" charset="0"/>
              </a:rPr>
              <a:t> </a:t>
            </a:r>
            <a:r>
              <a:rPr lang="en-US" altLang="zh-CN" sz="1600" dirty="0" err="1">
                <a:solidFill>
                  <a:srgbClr val="0000FF"/>
                </a:solidFill>
                <a:latin typeface="Tahoma" panose="020B0604030504040204" pitchFamily="34" charset="0"/>
              </a:rPr>
              <a:t>i</a:t>
            </a:r>
            <a:r>
              <a:rPr lang="en-US" altLang="zh-CN" sz="1600" dirty="0">
                <a:solidFill>
                  <a:srgbClr val="0000FF"/>
                </a:solidFill>
                <a:latin typeface="Tahoma" panose="020B0604030504040204" pitchFamily="34" charset="0"/>
              </a:rPr>
              <a:t> = 0; </a:t>
            </a:r>
            <a:r>
              <a:rPr lang="en-US" altLang="zh-CN" sz="1600" dirty="0" err="1">
                <a:solidFill>
                  <a:srgbClr val="0000FF"/>
                </a:solidFill>
                <a:latin typeface="Tahoma" panose="020B0604030504040204" pitchFamily="34" charset="0"/>
              </a:rPr>
              <a:t>i</a:t>
            </a:r>
            <a:r>
              <a:rPr lang="en-US" altLang="zh-CN" sz="1600" dirty="0">
                <a:solidFill>
                  <a:srgbClr val="0000FF"/>
                </a:solidFill>
                <a:latin typeface="Tahoma" panose="020B0604030504040204" pitchFamily="34" charset="0"/>
              </a:rPr>
              <a:t> &lt; length; </a:t>
            </a:r>
            <a:r>
              <a:rPr lang="en-US" altLang="zh-CN" sz="1600" dirty="0" err="1">
                <a:solidFill>
                  <a:srgbClr val="0000FF"/>
                </a:solidFill>
                <a:latin typeface="Tahoma" panose="020B0604030504040204" pitchFamily="34" charset="0"/>
              </a:rPr>
              <a:t>i</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      delete table[</a:t>
            </a:r>
            <a:r>
              <a:rPr lang="en-US" altLang="zh-CN" sz="1600" dirty="0" err="1">
                <a:solidFill>
                  <a:srgbClr val="0000FF"/>
                </a:solidFill>
                <a:latin typeface="Tahoma" panose="020B0604030504040204" pitchFamily="34" charset="0"/>
              </a:rPr>
              <a:t>i</a:t>
            </a:r>
            <a:r>
              <a:rPr lang="en-US" altLang="zh-CN" sz="1600" dirty="0">
                <a:solidFill>
                  <a:srgbClr val="0000FF"/>
                </a:solidFill>
                <a:latin typeface="Tahoma" panose="020B0604030504040204" pitchFamily="34" charset="0"/>
              </a:rPr>
              <a:t>];</a:t>
            </a:r>
            <a:endParaRPr lang="en-US" altLang="zh-CN" sz="16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dirty="0">
                <a:solidFill>
                  <a:srgbClr val="0000FF"/>
                </a:solidFill>
                <a:latin typeface="Tahoma" panose="020B0604030504040204" pitchFamily="34" charset="0"/>
              </a:rPr>
              <a:t>   delete [] table;</a:t>
            </a:r>
            <a:endParaRPr lang="en-US" altLang="zh-CN" sz="1600" dirty="0">
              <a:solidFill>
                <a:srgbClr val="0000FF"/>
              </a:solidFill>
              <a:latin typeface="Tahoma" panose="020B0604030504040204" pitchFamily="34" charset="0"/>
            </a:endParaRPr>
          </a:p>
          <a:p>
            <a:pPr eaLnBrk="1" hangingPunct="1">
              <a:spcBef>
                <a:spcPts val="750"/>
              </a:spcBef>
              <a:buClrTx/>
              <a:buFontTx/>
              <a:buNone/>
            </a:pPr>
            <a:r>
              <a:rPr lang="en-US" altLang="zh-CN" sz="1600" dirty="0">
                <a:solidFill>
                  <a:srgbClr val="0000FF"/>
                </a:solidFill>
                <a:latin typeface="Tahoma" panose="020B0604030504040204" pitchFamily="34" charset="0"/>
              </a:rPr>
              <a:t>}</a:t>
            </a:r>
            <a:endParaRPr lang="en-US" altLang="zh-CN" sz="1600" dirty="0"/>
          </a:p>
        </p:txBody>
      </p:sp>
      <p:sp>
        <p:nvSpPr>
          <p:cNvPr id="870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9A026AFC-5DF5-4CCD-BBF7-ADBC0754BAB2}" type="slidenum">
              <a:rPr lang="en-US" altLang="en-US" smtClean="0">
                <a:solidFill>
                  <a:srgbClr val="4B4B4B"/>
                </a:solidFill>
              </a:rPr>
            </a:fld>
            <a:endParaRPr lang="en-US" altLang="en-US" smtClean="0">
              <a:solidFill>
                <a:srgbClr val="4B4B4B"/>
              </a:solidFill>
            </a:endParaRPr>
          </a:p>
        </p:txBody>
      </p:sp>
      <p:sp>
        <p:nvSpPr>
          <p:cNvPr id="87044" name="Text Box 5"/>
          <p:cNvSpPr txBox="1">
            <a:spLocks noChangeArrowheads="1"/>
          </p:cNvSpPr>
          <p:nvPr/>
        </p:nvSpPr>
        <p:spPr bwMode="ltGray">
          <a:xfrm>
            <a:off x="4693015" y="4151423"/>
            <a:ext cx="417771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zh-CN" altLang="en-US" dirty="0">
                <a:solidFill>
                  <a:srgbClr val="FF0000"/>
                </a:solidFill>
              </a:rPr>
              <a:t>数组保存元素指针，比元素所需空间少很多，可一定程度</a:t>
            </a:r>
            <a:r>
              <a:rPr lang="zh-CN" altLang="en-US" dirty="0" smtClean="0">
                <a:solidFill>
                  <a:srgbClr val="FF0000"/>
                </a:solidFill>
              </a:rPr>
              <a:t>解决数组描述</a:t>
            </a:r>
            <a:r>
              <a:rPr lang="zh-CN" altLang="en-US" dirty="0">
                <a:solidFill>
                  <a:srgbClr val="FF0000"/>
                </a:solidFill>
              </a:rPr>
              <a:t>的缺点</a:t>
            </a:r>
            <a:endParaRPr lang="zh-CN" altLang="en-US" dirty="0">
              <a:solidFill>
                <a:srgbClr val="FF0000"/>
              </a:solidFill>
            </a:endParaRPr>
          </a:p>
        </p:txBody>
      </p:sp>
      <p:sp>
        <p:nvSpPr>
          <p:cNvPr id="87045" name="Line 6"/>
          <p:cNvSpPr>
            <a:spLocks noChangeShapeType="1"/>
          </p:cNvSpPr>
          <p:nvPr/>
        </p:nvSpPr>
        <p:spPr bwMode="ltGray">
          <a:xfrm flipH="1" flipV="1">
            <a:off x="3149600" y="3124200"/>
            <a:ext cx="2032000" cy="9144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spcAft>
                <a:spcPts val="0"/>
              </a:spcAft>
            </a:pPr>
            <a:r>
              <a:rPr lang="en-US" altLang="zh-CN" smtClean="0"/>
              <a:t>Find</a:t>
            </a:r>
            <a:r>
              <a:rPr lang="zh-CN" altLang="en-US" smtClean="0"/>
              <a:t>函数的实现</a:t>
            </a:r>
            <a:endParaRPr lang="zh-CN" altLang="en-US" smtClean="0"/>
          </a:p>
        </p:txBody>
      </p:sp>
      <p:sp>
        <p:nvSpPr>
          <p:cNvPr id="88067" name="Rectangle 3"/>
          <p:cNvSpPr>
            <a:spLocks noGrp="1" noChangeArrowheads="1"/>
          </p:cNvSpPr>
          <p:nvPr>
            <p:ph idx="1"/>
          </p:nvPr>
        </p:nvSpPr>
        <p:spPr/>
        <p:txBody>
          <a:bodyPr>
            <a:normAutofit lnSpcReduction="10000"/>
          </a:bodyPr>
          <a:lstStyle/>
          <a:p>
            <a:pPr eaLnBrk="1" hangingPunct="1">
              <a:spcAft>
                <a:spcPts val="0"/>
              </a:spcAft>
              <a:buClrTx/>
              <a:buFontTx/>
              <a:buNone/>
            </a:pPr>
            <a:r>
              <a:rPr lang="en-US" altLang="zh-CN" sz="2000" dirty="0">
                <a:solidFill>
                  <a:srgbClr val="0000FF"/>
                </a:solidFill>
                <a:latin typeface="Tahoma" panose="020B0604030504040204" pitchFamily="34" charset="0"/>
              </a:rPr>
              <a:t>template&lt;class T&gt;</a:t>
            </a:r>
            <a:endParaRPr lang="en-US" altLang="zh-CN" sz="20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dirty="0" err="1">
                <a:solidFill>
                  <a:srgbClr val="0000FF"/>
                </a:solidFill>
                <a:latin typeface="Tahoma" panose="020B0604030504040204" pitchFamily="34" charset="0"/>
              </a:rPr>
              <a:t>bool</a:t>
            </a:r>
            <a:r>
              <a:rPr lang="en-US" altLang="zh-CN" sz="2000" dirty="0">
                <a:solidFill>
                  <a:srgbClr val="0000FF"/>
                </a:solidFill>
                <a:latin typeface="Tahoma" panose="020B0604030504040204" pitchFamily="34" charset="0"/>
              </a:rPr>
              <a:t> </a:t>
            </a:r>
            <a:r>
              <a:rPr lang="en-US" altLang="zh-CN" sz="2000" dirty="0" err="1">
                <a:solidFill>
                  <a:srgbClr val="0000FF"/>
                </a:solidFill>
                <a:latin typeface="Tahoma" panose="020B0604030504040204" pitchFamily="34" charset="0"/>
              </a:rPr>
              <a:t>IndirectList</a:t>
            </a:r>
            <a:r>
              <a:rPr lang="en-US" altLang="zh-CN" sz="2000" dirty="0">
                <a:solidFill>
                  <a:srgbClr val="0000FF"/>
                </a:solidFill>
                <a:latin typeface="Tahoma" panose="020B0604030504040204" pitchFamily="34" charset="0"/>
              </a:rPr>
              <a:t>&lt;T&gt;::Find(</a:t>
            </a:r>
            <a:r>
              <a:rPr lang="en-US" altLang="zh-CN" sz="2000" dirty="0" err="1">
                <a:solidFill>
                  <a:srgbClr val="0000FF"/>
                </a:solidFill>
                <a:latin typeface="Tahoma" panose="020B0604030504040204" pitchFamily="34" charset="0"/>
              </a:rPr>
              <a:t>int</a:t>
            </a:r>
            <a:r>
              <a:rPr lang="en-US" altLang="zh-CN" sz="2000" dirty="0">
                <a:solidFill>
                  <a:srgbClr val="0000FF"/>
                </a:solidFill>
                <a:latin typeface="Tahoma" panose="020B0604030504040204" pitchFamily="34" charset="0"/>
              </a:rPr>
              <a:t> k, T&amp; x) </a:t>
            </a:r>
            <a:r>
              <a:rPr lang="en-US" altLang="zh-CN" sz="2000" dirty="0" err="1">
                <a:solidFill>
                  <a:srgbClr val="0000FF"/>
                </a:solidFill>
                <a:latin typeface="Tahoma" panose="020B0604030504040204" pitchFamily="34" charset="0"/>
              </a:rPr>
              <a:t>const</a:t>
            </a:r>
            <a:endParaRPr lang="en-US" altLang="zh-CN" sz="20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dirty="0">
                <a:solidFill>
                  <a:srgbClr val="0000FF"/>
                </a:solidFill>
                <a:latin typeface="Tahoma" panose="020B0604030504040204" pitchFamily="34" charset="0"/>
              </a:rPr>
              <a:t>{</a:t>
            </a:r>
            <a:r>
              <a:rPr lang="en-US" altLang="zh-CN" sz="2000" dirty="0">
                <a:solidFill>
                  <a:srgbClr val="008000"/>
                </a:solidFill>
                <a:latin typeface="Tahoma" panose="020B0604030504040204" pitchFamily="34" charset="0"/>
              </a:rPr>
              <a:t>// Set x to the </a:t>
            </a:r>
            <a:r>
              <a:rPr lang="en-US" altLang="zh-CN" sz="2000" dirty="0" err="1">
                <a:solidFill>
                  <a:srgbClr val="008000"/>
                </a:solidFill>
                <a:latin typeface="Tahoma" panose="020B0604030504040204" pitchFamily="34" charset="0"/>
              </a:rPr>
              <a:t>k'th</a:t>
            </a:r>
            <a:r>
              <a:rPr lang="en-US" altLang="zh-CN" sz="2000" dirty="0">
                <a:solidFill>
                  <a:srgbClr val="008000"/>
                </a:solidFill>
                <a:latin typeface="Tahoma" panose="020B0604030504040204" pitchFamily="34" charset="0"/>
              </a:rPr>
              <a:t> element in the chain.</a:t>
            </a:r>
            <a:endParaRPr lang="en-US" altLang="zh-CN" sz="2000" dirty="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dirty="0">
                <a:solidFill>
                  <a:srgbClr val="008000"/>
                </a:solidFill>
                <a:latin typeface="Tahoma" panose="020B0604030504040204" pitchFamily="34" charset="0"/>
              </a:rPr>
              <a:t> // Return false if no </a:t>
            </a:r>
            <a:r>
              <a:rPr lang="en-US" altLang="zh-CN" sz="2000" dirty="0" err="1">
                <a:solidFill>
                  <a:srgbClr val="008000"/>
                </a:solidFill>
                <a:latin typeface="Tahoma" panose="020B0604030504040204" pitchFamily="34" charset="0"/>
              </a:rPr>
              <a:t>k'th</a:t>
            </a:r>
            <a:r>
              <a:rPr lang="en-US" altLang="zh-CN" sz="2000" dirty="0">
                <a:solidFill>
                  <a:srgbClr val="008000"/>
                </a:solidFill>
                <a:latin typeface="Tahoma" panose="020B0604030504040204" pitchFamily="34" charset="0"/>
              </a:rPr>
              <a:t>; return true otherwise.</a:t>
            </a:r>
            <a:endParaRPr lang="en-US" altLang="zh-CN" sz="2000" dirty="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dirty="0">
                <a:solidFill>
                  <a:srgbClr val="008000"/>
                </a:solidFill>
                <a:latin typeface="Tahoma" panose="020B0604030504040204" pitchFamily="34" charset="0"/>
              </a:rPr>
              <a:t>   </a:t>
            </a:r>
            <a:r>
              <a:rPr lang="en-US" altLang="zh-CN" sz="2000" dirty="0">
                <a:solidFill>
                  <a:srgbClr val="0000FF"/>
                </a:solidFill>
                <a:latin typeface="Tahoma" panose="020B0604030504040204" pitchFamily="34" charset="0"/>
              </a:rPr>
              <a:t>if (k &lt; 1 || k &gt; length) return false; </a:t>
            </a:r>
            <a:r>
              <a:rPr lang="en-US" altLang="zh-CN" sz="2000" dirty="0">
                <a:solidFill>
                  <a:srgbClr val="008000"/>
                </a:solidFill>
                <a:latin typeface="Tahoma" panose="020B0604030504040204" pitchFamily="34" charset="0"/>
              </a:rPr>
              <a:t>// no </a:t>
            </a:r>
            <a:r>
              <a:rPr lang="en-US" altLang="zh-CN" sz="2000" dirty="0" err="1">
                <a:solidFill>
                  <a:srgbClr val="008000"/>
                </a:solidFill>
                <a:latin typeface="Tahoma" panose="020B0604030504040204" pitchFamily="34" charset="0"/>
              </a:rPr>
              <a:t>k'th</a:t>
            </a:r>
            <a:endParaRPr lang="en-US" altLang="zh-CN" sz="2000" dirty="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dirty="0">
                <a:solidFill>
                  <a:srgbClr val="008000"/>
                </a:solidFill>
                <a:latin typeface="Tahoma" panose="020B0604030504040204" pitchFamily="34" charset="0"/>
              </a:rPr>
              <a:t>   </a:t>
            </a:r>
            <a:r>
              <a:rPr lang="en-US" altLang="zh-CN" sz="2000" dirty="0">
                <a:solidFill>
                  <a:srgbClr val="0000FF"/>
                </a:solidFill>
                <a:latin typeface="Tahoma" panose="020B0604030504040204" pitchFamily="34" charset="0"/>
              </a:rPr>
              <a:t>x = *table[k - 1];</a:t>
            </a:r>
            <a:endParaRPr lang="en-US" altLang="zh-CN" sz="20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dirty="0">
                <a:solidFill>
                  <a:srgbClr val="008000"/>
                </a:solidFill>
                <a:latin typeface="Tahoma" panose="020B0604030504040204" pitchFamily="34" charset="0"/>
              </a:rPr>
              <a:t>   </a:t>
            </a:r>
            <a:r>
              <a:rPr lang="en-US" altLang="zh-CN" sz="2000" dirty="0">
                <a:solidFill>
                  <a:srgbClr val="0000FF"/>
                </a:solidFill>
                <a:latin typeface="Tahoma" panose="020B0604030504040204" pitchFamily="34" charset="0"/>
              </a:rPr>
              <a:t>return true;</a:t>
            </a:r>
            <a:endParaRPr lang="en-US" altLang="zh-CN" sz="2000" dirty="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dirty="0">
                <a:solidFill>
                  <a:srgbClr val="0000FF"/>
                </a:solidFill>
                <a:latin typeface="Tahoma" panose="020B0604030504040204" pitchFamily="34" charset="0"/>
              </a:rPr>
              <a:t>}   </a:t>
            </a:r>
            <a:r>
              <a:rPr lang="en-US" altLang="zh-CN" dirty="0" smtClean="0">
                <a:cs typeface="Times New Roman" panose="02020603050405020304" pitchFamily="18" charset="0"/>
              </a:rPr>
              <a:t>Θ</a:t>
            </a:r>
            <a:r>
              <a:rPr lang="en-US" altLang="zh-CN" dirty="0" smtClean="0"/>
              <a:t>(1)</a:t>
            </a:r>
            <a:r>
              <a:rPr lang="zh-CN" altLang="en-US" dirty="0" smtClean="0"/>
              <a:t>，与数组描述实现相似</a:t>
            </a:r>
            <a:endParaRPr lang="zh-CN" altLang="en-US" dirty="0" smtClean="0"/>
          </a:p>
          <a:p>
            <a:pPr eaLnBrk="1" hangingPunct="1">
              <a:spcBef>
                <a:spcPts val="750"/>
              </a:spcBef>
            </a:pPr>
            <a:r>
              <a:rPr lang="en-US" altLang="zh-CN" dirty="0" smtClean="0"/>
              <a:t>Find</a:t>
            </a:r>
            <a:r>
              <a:rPr lang="zh-CN" altLang="en-US" dirty="0" smtClean="0"/>
              <a:t>、</a:t>
            </a:r>
            <a:r>
              <a:rPr lang="en-US" altLang="zh-CN" dirty="0" smtClean="0"/>
              <a:t>Length</a:t>
            </a:r>
            <a:r>
              <a:rPr lang="zh-CN" altLang="en-US" dirty="0" smtClean="0"/>
              <a:t>、</a:t>
            </a:r>
            <a:r>
              <a:rPr lang="en-US" altLang="zh-CN" dirty="0" err="1" smtClean="0"/>
              <a:t>IsEmpty</a:t>
            </a:r>
            <a:r>
              <a:rPr lang="en-US" altLang="zh-CN" dirty="0" smtClean="0"/>
              <a:t>——</a:t>
            </a:r>
            <a:r>
              <a:rPr lang="zh-CN" altLang="en-US" dirty="0" smtClean="0"/>
              <a:t>随机访问（根据元素索引编号访问）</a:t>
            </a:r>
            <a:endParaRPr lang="zh-CN" altLang="en-US" dirty="0" smtClean="0"/>
          </a:p>
        </p:txBody>
      </p:sp>
      <p:sp>
        <p:nvSpPr>
          <p:cNvPr id="880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4FEB4045-671A-473C-9DD5-73DCF9B44510}"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spcAft>
                <a:spcPts val="0"/>
              </a:spcAft>
            </a:pPr>
            <a:r>
              <a:rPr lang="zh-CN" altLang="en-US" smtClean="0"/>
              <a:t>删除操作</a:t>
            </a:r>
            <a:endParaRPr lang="zh-CN" altLang="en-US" smtClean="0"/>
          </a:p>
        </p:txBody>
      </p:sp>
      <p:sp>
        <p:nvSpPr>
          <p:cNvPr id="89091" name="Rectangle 3"/>
          <p:cNvSpPr>
            <a:spLocks noGrp="1" noChangeArrowheads="1"/>
          </p:cNvSpPr>
          <p:nvPr>
            <p:ph idx="1"/>
          </p:nvPr>
        </p:nvSpPr>
        <p:spPr>
          <a:xfrm>
            <a:off x="52917" y="1371600"/>
            <a:ext cx="10363200" cy="5181600"/>
          </a:xfrm>
        </p:spPr>
        <p:txBody>
          <a:bodyPr>
            <a:normAutofit lnSpcReduction="10000"/>
          </a:bodyPr>
          <a:lstStyle/>
          <a:p>
            <a:pPr eaLnBrk="1" hangingPunct="1">
              <a:spcBef>
                <a:spcPct val="10000"/>
              </a:spcBef>
              <a:spcAft>
                <a:spcPts val="0"/>
              </a:spcAft>
              <a:buClrTx/>
              <a:buFontTx/>
              <a:buNone/>
            </a:pPr>
            <a:r>
              <a:rPr lang="en-US" altLang="zh-CN" sz="2000">
                <a:solidFill>
                  <a:srgbClr val="0000FF"/>
                </a:solidFill>
                <a:latin typeface="Tahoma" panose="020B0604030504040204" pitchFamily="34" charset="0"/>
              </a:rPr>
              <a:t>template&lt;class T&gt;</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IndirectList&lt;T&gt;&amp; IndirectList&lt;T&gt;::Delete(int k, T&amp; x)</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a:t>
            </a:r>
            <a:r>
              <a:rPr lang="en-US" altLang="zh-CN" sz="2000">
                <a:solidFill>
                  <a:srgbClr val="008000"/>
                </a:solidFill>
                <a:latin typeface="Tahoma" panose="020B0604030504040204" pitchFamily="34" charset="0"/>
              </a:rPr>
              <a:t>// Set x to the k'th element and delete it.</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 Throw OutOfBounds exception if no k'th element.</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(Find(k, x)) {</a:t>
            </a:r>
            <a:r>
              <a:rPr lang="en-US" altLang="zh-CN" sz="2000">
                <a:solidFill>
                  <a:srgbClr val="008000"/>
                </a:solidFill>
                <a:latin typeface="Tahoma" panose="020B0604030504040204" pitchFamily="34" charset="0"/>
              </a:rPr>
              <a:t>// move pointers k+1, ..., down</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for (int i = k; i &lt; length; i++)</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table[i-1] = table[i];</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length--;</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return *this;</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else throw OutOfBounds();</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return *this;  </a:t>
            </a:r>
            <a:r>
              <a:rPr lang="en-US" altLang="zh-CN" sz="2000">
                <a:solidFill>
                  <a:srgbClr val="008000"/>
                </a:solidFill>
                <a:latin typeface="Tahoma" panose="020B0604030504040204" pitchFamily="34" charset="0"/>
              </a:rPr>
              <a:t>// Visual needs this line</a:t>
            </a:r>
            <a:endParaRPr lang="en-US" altLang="zh-CN" sz="2000">
              <a:solidFill>
                <a:srgbClr val="008000"/>
              </a:solidFill>
              <a:latin typeface="Tahoma" panose="020B0604030504040204" pitchFamily="34" charset="0"/>
            </a:endParaRPr>
          </a:p>
          <a:p>
            <a:pPr eaLnBrk="1" hangingPunct="1">
              <a:spcBef>
                <a:spcPts val="10"/>
              </a:spcBef>
              <a:buClrTx/>
              <a:buFontTx/>
              <a:buNone/>
            </a:pPr>
            <a:r>
              <a:rPr lang="en-US" altLang="zh-CN" sz="2000">
                <a:solidFill>
                  <a:srgbClr val="008000"/>
                </a:solidFill>
                <a:latin typeface="Tahoma" panose="020B0604030504040204" pitchFamily="34" charset="0"/>
              </a:rPr>
              <a:t>}</a:t>
            </a:r>
            <a:endParaRPr lang="en-US" altLang="zh-CN" sz="2000">
              <a:solidFill>
                <a:srgbClr val="008000"/>
              </a:solidFill>
              <a:latin typeface="Tahoma" panose="020B0604030504040204" pitchFamily="34" charset="0"/>
            </a:endParaRPr>
          </a:p>
          <a:p>
            <a:pPr eaLnBrk="1" hangingPunct="1"/>
            <a:endParaRPr lang="en-US" altLang="zh-CN" smtClean="0"/>
          </a:p>
        </p:txBody>
      </p:sp>
      <p:sp>
        <p:nvSpPr>
          <p:cNvPr id="890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AD8B2877-5141-41EE-A4A4-8A7A8FAAEACB}" type="slidenum">
              <a:rPr lang="en-US" altLang="en-US" smtClean="0">
                <a:solidFill>
                  <a:srgbClr val="4B4B4B"/>
                </a:solidFill>
              </a:rPr>
            </a:fld>
            <a:endParaRPr lang="en-US" altLang="en-US" smtClean="0">
              <a:solidFill>
                <a:srgbClr val="4B4B4B"/>
              </a:solidFill>
            </a:endParaRPr>
          </a:p>
        </p:txBody>
      </p:sp>
      <p:sp>
        <p:nvSpPr>
          <p:cNvPr id="89092" name="Text Box 5"/>
          <p:cNvSpPr txBox="1">
            <a:spLocks noChangeArrowheads="1"/>
          </p:cNvSpPr>
          <p:nvPr/>
        </p:nvSpPr>
        <p:spPr bwMode="ltGray">
          <a:xfrm>
            <a:off x="5384800" y="3484564"/>
            <a:ext cx="3475421"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zh-CN" altLang="en-US" dirty="0" smtClean="0">
                <a:solidFill>
                  <a:srgbClr val="FF0000"/>
                </a:solidFill>
              </a:rPr>
              <a:t>数组：</a:t>
            </a:r>
            <a:r>
              <a:rPr lang="zh-CN" altLang="en-US" dirty="0">
                <a:solidFill>
                  <a:srgbClr val="FF0000"/>
                </a:solidFill>
              </a:rPr>
              <a:t>定位</a:t>
            </a:r>
            <a:r>
              <a:rPr lang="en-US" altLang="zh-CN" dirty="0">
                <a:solidFill>
                  <a:srgbClr val="FF0000"/>
                </a:solidFill>
                <a:latin typeface="Times New Roman" panose="02020603050405020304" pitchFamily="18" charset="0"/>
                <a:cs typeface="Times New Roman" panose="02020603050405020304" pitchFamily="18" charset="0"/>
              </a:rPr>
              <a:t>Θ</a:t>
            </a:r>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a:t>
            </a:r>
            <a:r>
              <a:rPr lang="zh-CN" altLang="en-US" dirty="0" smtClean="0">
                <a:solidFill>
                  <a:srgbClr val="FF0000"/>
                </a:solidFill>
                <a:latin typeface="Times New Roman" panose="02020603050405020304" pitchFamily="18" charset="0"/>
              </a:rPr>
              <a:t>删除元素</a:t>
            </a:r>
            <a:r>
              <a:rPr lang="zh-CN" altLang="en-US" dirty="0">
                <a:solidFill>
                  <a:srgbClr val="FF0000"/>
                </a:solidFill>
                <a:latin typeface="Times New Roman" panose="02020603050405020304" pitchFamily="18" charset="0"/>
              </a:rPr>
              <a:t>移动</a:t>
            </a:r>
            <a:r>
              <a:rPr lang="en-US" altLang="zh-CN" dirty="0">
                <a:solidFill>
                  <a:srgbClr val="FF0000"/>
                </a:solidFill>
                <a:latin typeface="Times New Roman" panose="02020603050405020304" pitchFamily="18" charset="0"/>
                <a:cs typeface="Times New Roman" panose="02020603050405020304" pitchFamily="18" charset="0"/>
              </a:rPr>
              <a:t>Θ</a:t>
            </a:r>
            <a:r>
              <a:rPr lang="en-US" altLang="zh-CN" dirty="0">
                <a:solidFill>
                  <a:srgbClr val="FF0000"/>
                </a:solidFill>
                <a:latin typeface="Times New Roman" panose="02020603050405020304" pitchFamily="18" charset="0"/>
              </a:rPr>
              <a:t>((length - k)s)</a:t>
            </a:r>
            <a:br>
              <a:rPr lang="en-US" altLang="zh-CN" dirty="0">
                <a:solidFill>
                  <a:srgbClr val="FF0000"/>
                </a:solidFill>
                <a:latin typeface="Times New Roman" panose="02020603050405020304" pitchFamily="18" charset="0"/>
              </a:rPr>
            </a:br>
            <a:r>
              <a:rPr lang="zh-CN" altLang="en-US" dirty="0">
                <a:solidFill>
                  <a:srgbClr val="FF0000"/>
                </a:solidFill>
                <a:latin typeface="Times New Roman" panose="02020603050405020304" pitchFamily="18" charset="0"/>
              </a:rPr>
              <a:t>链表：定位</a:t>
            </a:r>
            <a:r>
              <a:rPr lang="en-US" altLang="zh-CN" dirty="0">
                <a:solidFill>
                  <a:srgbClr val="FF0000"/>
                </a:solidFill>
                <a:latin typeface="Times New Roman" panose="02020603050405020304" pitchFamily="18" charset="0"/>
                <a:cs typeface="Times New Roman" panose="02020603050405020304" pitchFamily="18" charset="0"/>
              </a:rPr>
              <a:t>Θ</a:t>
            </a:r>
            <a:r>
              <a:rPr lang="en-US" altLang="zh-CN" dirty="0">
                <a:solidFill>
                  <a:srgbClr val="FF0000"/>
                </a:solidFill>
                <a:latin typeface="Times New Roman" panose="02020603050405020304" pitchFamily="18" charset="0"/>
              </a:rPr>
              <a:t>(k)</a:t>
            </a:r>
            <a:r>
              <a:rPr lang="zh-CN" altLang="en-US" dirty="0">
                <a:solidFill>
                  <a:srgbClr val="FF0000"/>
                </a:solidFill>
                <a:latin typeface="Times New Roman" panose="02020603050405020304" pitchFamily="18" charset="0"/>
              </a:rPr>
              <a:t>，删除</a:t>
            </a:r>
            <a:r>
              <a:rPr lang="en-US" altLang="zh-CN" dirty="0">
                <a:solidFill>
                  <a:srgbClr val="FF0000"/>
                </a:solidFill>
                <a:latin typeface="Times New Roman" panose="02020603050405020304" pitchFamily="18" charset="0"/>
                <a:cs typeface="Times New Roman" panose="02020603050405020304" pitchFamily="18" charset="0"/>
              </a:rPr>
              <a:t>Θ</a:t>
            </a:r>
            <a:r>
              <a:rPr lang="en-US" altLang="zh-CN" dirty="0">
                <a:solidFill>
                  <a:srgbClr val="FF0000"/>
                </a:solidFill>
                <a:latin typeface="Times New Roman" panose="02020603050405020304" pitchFamily="18" charset="0"/>
              </a:rPr>
              <a:t>(1) </a:t>
            </a:r>
            <a:endParaRPr lang="en-US" altLang="zh-CN" dirty="0">
              <a:solidFill>
                <a:srgbClr val="FF0000"/>
              </a:solidFill>
              <a:latin typeface="Times New Roman" panose="02020603050405020304" pitchFamily="18" charset="0"/>
            </a:endParaRPr>
          </a:p>
          <a:p>
            <a:pPr eaLnBrk="1" hangingPunct="1">
              <a:spcBef>
                <a:spcPts val="50"/>
              </a:spcBef>
            </a:pPr>
            <a:r>
              <a:rPr lang="zh-CN" altLang="en-US" dirty="0">
                <a:solidFill>
                  <a:srgbClr val="FF0000"/>
                </a:solidFill>
                <a:latin typeface="Times New Roman" panose="02020603050405020304" pitchFamily="18" charset="0"/>
              </a:rPr>
              <a:t>间接：定位</a:t>
            </a:r>
            <a:r>
              <a:rPr lang="en-US" altLang="zh-CN" dirty="0">
                <a:solidFill>
                  <a:srgbClr val="FF0000"/>
                </a:solidFill>
                <a:latin typeface="Times New Roman" panose="02020603050405020304" pitchFamily="18" charset="0"/>
                <a:cs typeface="Times New Roman" panose="02020603050405020304" pitchFamily="18" charset="0"/>
              </a:rPr>
              <a:t>Θ</a:t>
            </a:r>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a:t>
            </a:r>
            <a:r>
              <a:rPr lang="zh-CN" altLang="en-US" dirty="0" smtClean="0">
                <a:solidFill>
                  <a:srgbClr val="FF0000"/>
                </a:solidFill>
                <a:latin typeface="Times New Roman" panose="02020603050405020304" pitchFamily="18" charset="0"/>
              </a:rPr>
              <a:t>删除指针</a:t>
            </a:r>
            <a:r>
              <a:rPr lang="zh-CN" altLang="en-US" dirty="0">
                <a:solidFill>
                  <a:srgbClr val="FF0000"/>
                </a:solidFill>
                <a:latin typeface="Times New Roman" panose="02020603050405020304" pitchFamily="18" charset="0"/>
              </a:rPr>
              <a:t>移动</a:t>
            </a:r>
            <a:r>
              <a:rPr lang="en-US" altLang="zh-CN" dirty="0">
                <a:solidFill>
                  <a:srgbClr val="FF0000"/>
                </a:solidFill>
                <a:latin typeface="Times New Roman" panose="02020603050405020304" pitchFamily="18" charset="0"/>
                <a:cs typeface="Times New Roman" panose="02020603050405020304" pitchFamily="18" charset="0"/>
              </a:rPr>
              <a:t>Θ</a:t>
            </a:r>
            <a:r>
              <a:rPr lang="en-US" altLang="zh-CN" dirty="0">
                <a:solidFill>
                  <a:srgbClr val="FF0000"/>
                </a:solidFill>
                <a:latin typeface="Times New Roman" panose="02020603050405020304" pitchFamily="18" charset="0"/>
              </a:rPr>
              <a:t>(length – k)</a:t>
            </a:r>
            <a:endParaRPr lang="zh-CN" altLang="en-US" dirty="0">
              <a:solidFill>
                <a:srgbClr val="FF0000"/>
              </a:solidFill>
              <a:latin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spcAft>
                <a:spcPts val="0"/>
              </a:spcAft>
            </a:pPr>
            <a:r>
              <a:rPr lang="zh-CN" altLang="en-US" dirty="0" smtClean="0"/>
              <a:t>线性表定义</a:t>
            </a:r>
            <a:endParaRPr lang="zh-CN" altLang="en-US" dirty="0"/>
          </a:p>
        </p:txBody>
      </p:sp>
      <p:sp>
        <p:nvSpPr>
          <p:cNvPr id="5" name="内容占位符 4"/>
          <p:cNvSpPr>
            <a:spLocks noGrp="1"/>
          </p:cNvSpPr>
          <p:nvPr>
            <p:ph idx="1"/>
          </p:nvPr>
        </p:nvSpPr>
        <p:spPr>
          <a:xfrm>
            <a:off x="626588" y="1322269"/>
            <a:ext cx="7886700" cy="4351338"/>
          </a:xfrm>
        </p:spPr>
        <p:txBody>
          <a:bodyPr>
            <a:normAutofit lnSpcReduction="10000"/>
          </a:bodyPr>
          <a:lstStyle/>
          <a:p>
            <a:pPr marL="411480" marR="129540" indent="-400050">
              <a:lnSpc>
                <a:spcPct val="123000"/>
              </a:lnSpc>
              <a:spcAft>
                <a:spcPts val="0"/>
              </a:spcAft>
            </a:pPr>
            <a:r>
              <a:rPr lang="zh-CN" altLang="en-US" spc="10" dirty="0">
                <a:solidFill>
                  <a:srgbClr val="FF0000"/>
                </a:solidFill>
                <a:latin typeface="微软雅黑" panose="020B0503020204020204" pitchFamily="34" charset="-122"/>
                <a:cs typeface="微软雅黑" panose="020B0503020204020204" pitchFamily="34" charset="-122"/>
              </a:rPr>
              <a:t>线性表的定义</a:t>
            </a:r>
            <a:r>
              <a:rPr lang="zh-CN" altLang="en-US"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是由</a:t>
            </a:r>
            <a:r>
              <a:rPr lang="en-US" altLang="zh-CN" spc="-5" dirty="0">
                <a:latin typeface="Arial" panose="020B0604020202020204"/>
                <a:cs typeface="Arial" panose="020B0604020202020204"/>
              </a:rPr>
              <a:t>n</a:t>
            </a:r>
            <a:r>
              <a:rPr lang="zh-CN" altLang="en-US" dirty="0">
                <a:latin typeface="微软雅黑" panose="020B0503020204020204" pitchFamily="34" charset="-122"/>
                <a:cs typeface="微软雅黑" panose="020B0503020204020204" pitchFamily="34" charset="-122"/>
              </a:rPr>
              <a:t>（</a:t>
            </a:r>
            <a:r>
              <a:rPr lang="en-US" altLang="zh-CN" dirty="0">
                <a:latin typeface="Arial" panose="020B0604020202020204"/>
                <a:cs typeface="Arial" panose="020B0604020202020204"/>
              </a:rPr>
              <a:t>n</a:t>
            </a:r>
            <a:r>
              <a:rPr lang="zh-CN" altLang="en-US" spc="575" dirty="0">
                <a:latin typeface="微软雅黑" panose="020B0503020204020204" pitchFamily="34" charset="-122"/>
                <a:cs typeface="微软雅黑" panose="020B0503020204020204" pitchFamily="34" charset="-122"/>
              </a:rPr>
              <a:t>≥</a:t>
            </a:r>
            <a:r>
              <a:rPr lang="en-US" altLang="zh-CN" dirty="0">
                <a:latin typeface="Arial" panose="020B0604020202020204"/>
                <a:cs typeface="Arial" panose="020B0604020202020204"/>
              </a:rPr>
              <a:t>0</a:t>
            </a:r>
            <a:r>
              <a:rPr lang="zh-CN" altLang="en-US" spc="10" dirty="0">
                <a:latin typeface="微软雅黑" panose="020B0503020204020204" pitchFamily="34" charset="-122"/>
                <a:cs typeface="微软雅黑" panose="020B0503020204020204" pitchFamily="34" charset="-122"/>
              </a:rPr>
              <a:t>）个</a:t>
            </a:r>
            <a:r>
              <a:rPr lang="zh-CN" altLang="en-US" spc="10" dirty="0">
                <a:solidFill>
                  <a:srgbClr val="FF0000"/>
                </a:solidFill>
                <a:latin typeface="微软雅黑" panose="020B0503020204020204" pitchFamily="34" charset="-122"/>
                <a:cs typeface="微软雅黑" panose="020B0503020204020204" pitchFamily="34" charset="-122"/>
              </a:rPr>
              <a:t>性质（类型）相同</a:t>
            </a:r>
            <a:r>
              <a:rPr lang="zh-CN" altLang="en-US" spc="10" dirty="0">
                <a:latin typeface="微软雅黑" panose="020B0503020204020204" pitchFamily="34" charset="-122"/>
                <a:cs typeface="微软雅黑" panose="020B0503020204020204" pitchFamily="34" charset="-122"/>
              </a:rPr>
              <a:t>的元素组成的</a:t>
            </a:r>
            <a:r>
              <a:rPr lang="zh-CN" altLang="en-US" spc="10" dirty="0">
                <a:solidFill>
                  <a:srgbClr val="FF0000"/>
                </a:solidFill>
                <a:latin typeface="微软雅黑" panose="020B0503020204020204" pitchFamily="34" charset="-122"/>
                <a:cs typeface="微软雅黑" panose="020B0503020204020204" pitchFamily="34" charset="-122"/>
              </a:rPr>
              <a:t>序列</a:t>
            </a:r>
            <a:r>
              <a:rPr lang="zh-CN" altLang="en-US"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记为：</a:t>
            </a:r>
            <a:endParaRPr lang="zh-CN" altLang="en-US" dirty="0">
              <a:latin typeface="微软雅黑" panose="020B0503020204020204" pitchFamily="34" charset="-122"/>
              <a:cs typeface="微软雅黑" panose="020B0503020204020204" pitchFamily="34" charset="-122"/>
            </a:endParaRPr>
          </a:p>
          <a:p>
            <a:pPr marL="11430" indent="525780">
              <a:lnSpc>
                <a:spcPct val="100000"/>
              </a:lnSpc>
              <a:spcBef>
                <a:spcPts val="720"/>
              </a:spcBef>
              <a:spcAft>
                <a:spcPts val="0"/>
              </a:spcAft>
              <a:buNone/>
            </a:pPr>
            <a:r>
              <a:rPr lang="en-US" altLang="zh-CN" spc="-5" dirty="0">
                <a:latin typeface="Arial" panose="020B0604020202020204"/>
                <a:cs typeface="Arial" panose="020B0604020202020204"/>
              </a:rPr>
              <a:t>L</a:t>
            </a:r>
            <a:r>
              <a:rPr lang="en-US" altLang="zh-CN" dirty="0" smtClean="0">
                <a:latin typeface="Arial" panose="020B0604020202020204"/>
                <a:cs typeface="Arial" panose="020B0604020202020204"/>
              </a:rPr>
              <a:t>=</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spc="-7" baseline="-21000" dirty="0">
                <a:latin typeface="Arial" panose="020B0604020202020204"/>
                <a:cs typeface="Arial" panose="020B0604020202020204"/>
              </a:rPr>
              <a:t>2</a:t>
            </a:r>
            <a:r>
              <a:rPr lang="zh-CN" altLang="en-US" spc="10" dirty="0" smtClean="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baseline="-21000" dirty="0" smtClean="0">
                <a:latin typeface="Arial" panose="020B0604020202020204"/>
                <a:cs typeface="Arial" panose="020B0604020202020204"/>
              </a:rPr>
              <a:t>i-</a:t>
            </a:r>
            <a:r>
              <a:rPr lang="en-US" altLang="zh-CN" spc="-7" baseline="-21000" dirty="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dirty="0" err="1" smtClean="0">
                <a:latin typeface="Arial" panose="020B0604020202020204"/>
                <a:cs typeface="Arial" panose="020B0604020202020204"/>
              </a:rPr>
              <a:t>a</a:t>
            </a:r>
            <a:r>
              <a:rPr lang="en-US" altLang="zh-CN"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spc="-7" baseline="-21000" dirty="0">
                <a:latin typeface="Arial" panose="020B0604020202020204"/>
                <a:cs typeface="Arial" panose="020B0604020202020204"/>
              </a:rPr>
              <a:t>i+</a:t>
            </a:r>
            <a:r>
              <a:rPr lang="en-US" altLang="zh-CN" baseline="-21000" dirty="0" smtClean="0">
                <a:latin typeface="Arial" panose="020B0604020202020204"/>
                <a:cs typeface="Arial" panose="020B0604020202020204"/>
              </a:rPr>
              <a:t>1</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t>
            </a:r>
            <a:r>
              <a:rPr lang="en-US" altLang="zh-CN" dirty="0" smtClean="0">
                <a:latin typeface="Arial" panose="020B0604020202020204"/>
                <a:cs typeface="Arial" panose="020B0604020202020204"/>
              </a:rPr>
              <a:t>…</a:t>
            </a:r>
            <a:r>
              <a:rPr lang="zh-CN" altLang="en-US" spc="-5" dirty="0">
                <a:latin typeface="Arial" panose="020B0604020202020204"/>
                <a:cs typeface="Arial" panose="020B0604020202020204"/>
              </a:rPr>
              <a:t> </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spc="7" baseline="-21000" dirty="0">
                <a:latin typeface="Arial" panose="020B0604020202020204"/>
                <a:cs typeface="Arial" panose="020B0604020202020204"/>
              </a:rPr>
              <a:t>n</a:t>
            </a:r>
            <a:r>
              <a:rPr lang="zh-CN" altLang="en-US" dirty="0" smtClean="0">
                <a:latin typeface="微软雅黑" panose="020B0503020204020204" pitchFamily="34" charset="-122"/>
                <a:cs typeface="微软雅黑" panose="020B0503020204020204" pitchFamily="34" charset="-122"/>
              </a:rPr>
              <a:t>）</a:t>
            </a:r>
            <a:endParaRPr lang="zh-CN" altLang="en-US" dirty="0" smtClean="0">
              <a:latin typeface="微软雅黑" panose="020B0503020204020204" pitchFamily="34" charset="-122"/>
              <a:cs typeface="微软雅黑" panose="020B0503020204020204" pitchFamily="34" charset="-122"/>
            </a:endParaRPr>
          </a:p>
          <a:p>
            <a:pPr marL="536575" indent="0">
              <a:lnSpc>
                <a:spcPct val="100000"/>
              </a:lnSpc>
              <a:spcBef>
                <a:spcPts val="720"/>
              </a:spcBef>
              <a:spcAft>
                <a:spcPts val="0"/>
              </a:spcAft>
              <a:buNone/>
            </a:pPr>
            <a:r>
              <a:rPr lang="en-US" altLang="zh-CN" i="1" dirty="0" err="1" smtClean="0">
                <a:latin typeface="Arial" panose="020B0604020202020204"/>
                <a:cs typeface="Arial" panose="020B0604020202020204"/>
              </a:rPr>
              <a:t>a</a:t>
            </a:r>
            <a:r>
              <a:rPr lang="en-US" altLang="zh-CN" i="1"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1</a:t>
            </a:r>
            <a:r>
              <a:rPr lang="zh-CN" altLang="en-US" spc="565" dirty="0">
                <a:latin typeface="微软雅黑" panose="020B0503020204020204" pitchFamily="34" charset="-122"/>
                <a:cs typeface="微软雅黑" panose="020B0503020204020204" pitchFamily="34" charset="-122"/>
              </a:rPr>
              <a:t>≤</a:t>
            </a:r>
            <a:r>
              <a:rPr lang="en-US" altLang="zh-CN" i="1" dirty="0" err="1" smtClean="0">
                <a:latin typeface="Arial" panose="020B0604020202020204"/>
                <a:cs typeface="Arial" panose="020B0604020202020204"/>
              </a:rPr>
              <a:t>i</a:t>
            </a:r>
            <a:r>
              <a:rPr lang="zh-CN" altLang="en-US" spc="575" dirty="0">
                <a:latin typeface="微软雅黑" panose="020B0503020204020204" pitchFamily="34" charset="-122"/>
                <a:cs typeface="微软雅黑" panose="020B0503020204020204" pitchFamily="34" charset="-122"/>
              </a:rPr>
              <a:t>≤</a:t>
            </a:r>
            <a:r>
              <a:rPr lang="en-US" altLang="zh-CN" i="1" spc="-5" dirty="0">
                <a:latin typeface="Arial" panose="020B0604020202020204"/>
                <a:cs typeface="Arial" panose="020B0604020202020204"/>
              </a:rPr>
              <a:t>n</a:t>
            </a:r>
            <a:r>
              <a:rPr lang="zh-CN" altLang="en-US" spc="10" dirty="0">
                <a:latin typeface="微软雅黑" panose="020B0503020204020204" pitchFamily="34" charset="-122"/>
                <a:cs typeface="微软雅黑" panose="020B0503020204020204" pitchFamily="34" charset="-122"/>
              </a:rPr>
              <a:t>）称为数据元素；下角标 </a:t>
            </a:r>
            <a:r>
              <a:rPr lang="en-US" altLang="zh-CN" spc="10" dirty="0" err="1">
                <a:latin typeface="微软雅黑" panose="020B0503020204020204" pitchFamily="34" charset="-122"/>
                <a:cs typeface="微软雅黑" panose="020B0503020204020204" pitchFamily="34" charset="-122"/>
              </a:rPr>
              <a:t>i</a:t>
            </a:r>
            <a:r>
              <a:rPr lang="en-US" altLang="zh-CN" spc="10"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表示该元素在线性表中的位置或序号 。</a:t>
            </a:r>
            <a:endParaRPr lang="zh-CN" altLang="en-US" spc="10" dirty="0">
              <a:latin typeface="微软雅黑" panose="020B0503020204020204" pitchFamily="34" charset="-122"/>
              <a:cs typeface="微软雅黑" panose="020B0503020204020204" pitchFamily="34" charset="-122"/>
            </a:endParaRPr>
          </a:p>
          <a:p>
            <a:pPr marL="536575" indent="0">
              <a:lnSpc>
                <a:spcPct val="100000"/>
              </a:lnSpc>
              <a:spcBef>
                <a:spcPts val="720"/>
              </a:spcBef>
              <a:spcAft>
                <a:spcPts val="0"/>
              </a:spcAft>
              <a:buNone/>
            </a:pPr>
            <a:r>
              <a:rPr lang="en-US" altLang="zh-CN" spc="10" dirty="0">
                <a:latin typeface="微软雅黑" panose="020B0503020204020204" pitchFamily="34" charset="-122"/>
                <a:cs typeface="微软雅黑" panose="020B0503020204020204" pitchFamily="34" charset="-122"/>
              </a:rPr>
              <a:t>n</a:t>
            </a:r>
            <a:r>
              <a:rPr lang="zh-CN" altLang="en-US" spc="10" dirty="0">
                <a:latin typeface="微软雅黑" panose="020B0503020204020204" pitchFamily="34" charset="-122"/>
                <a:cs typeface="微软雅黑" panose="020B0503020204020204" pitchFamily="34" charset="-122"/>
              </a:rPr>
              <a:t>为线性表中元素个数，称为线性表的长度； 当</a:t>
            </a:r>
            <a:r>
              <a:rPr lang="en-US" altLang="zh-CN" spc="10" dirty="0">
                <a:latin typeface="微软雅黑" panose="020B0503020204020204" pitchFamily="34" charset="-122"/>
                <a:cs typeface="微软雅黑" panose="020B0503020204020204" pitchFamily="34" charset="-122"/>
              </a:rPr>
              <a:t>n=0</a:t>
            </a:r>
            <a:r>
              <a:rPr lang="zh-CN" altLang="en-US" spc="10" dirty="0">
                <a:latin typeface="微软雅黑" panose="020B0503020204020204" pitchFamily="34" charset="-122"/>
                <a:cs typeface="微软雅黑" panose="020B0503020204020204" pitchFamily="34" charset="-122"/>
              </a:rPr>
              <a:t>时，为空表，记为</a:t>
            </a:r>
            <a:r>
              <a:rPr lang="en-US" altLang="zh-CN" spc="10" dirty="0">
                <a:latin typeface="微软雅黑" panose="020B0503020204020204" pitchFamily="34" charset="-122"/>
                <a:cs typeface="微软雅黑" panose="020B0503020204020204" pitchFamily="34" charset="-122"/>
              </a:rPr>
              <a:t>L=</a:t>
            </a:r>
            <a:r>
              <a:rPr lang="zh-CN" altLang="en-US" spc="10" dirty="0" smtClean="0">
                <a:latin typeface="微软雅黑" panose="020B0503020204020204" pitchFamily="34" charset="-122"/>
                <a:cs typeface="微软雅黑" panose="020B0503020204020204" pitchFamily="34" charset="-122"/>
              </a:rPr>
              <a:t>（）</a:t>
            </a:r>
            <a:r>
              <a:rPr lang="zh-CN" altLang="en-US" spc="10" dirty="0">
                <a:latin typeface="微软雅黑" panose="020B0503020204020204" pitchFamily="34" charset="-122"/>
                <a:cs typeface="微软雅黑" panose="020B0503020204020204" pitchFamily="34" charset="-122"/>
              </a:rPr>
              <a:t>。</a:t>
            </a:r>
            <a:endParaRPr lang="zh-CN" altLang="en-US" spc="10" dirty="0">
              <a:latin typeface="微软雅黑" panose="020B0503020204020204" pitchFamily="34" charset="-122"/>
              <a:cs typeface="微软雅黑" panose="020B0503020204020204" pitchFamily="34" charset="-122"/>
            </a:endParaRPr>
          </a:p>
          <a:p>
            <a:pPr marL="468630" marR="5080" indent="-457200">
              <a:lnSpc>
                <a:spcPct val="120000"/>
              </a:lnSpc>
              <a:spcBef>
                <a:spcPts val="275"/>
              </a:spcBef>
            </a:pPr>
            <a:r>
              <a:rPr lang="zh-CN" altLang="en-US" spc="10" dirty="0">
                <a:solidFill>
                  <a:srgbClr val="FF0000"/>
                </a:solidFill>
                <a:latin typeface="微软雅黑" panose="020B0503020204020204" pitchFamily="34" charset="-122"/>
                <a:cs typeface="微软雅黑" panose="020B0503020204020204" pitchFamily="34" charset="-122"/>
              </a:rPr>
              <a:t>图示表示： </a:t>
            </a:r>
            <a:r>
              <a:rPr lang="zh-CN" altLang="en-US" spc="10" dirty="0">
                <a:latin typeface="微软雅黑" panose="020B0503020204020204" pitchFamily="34" charset="-122"/>
                <a:cs typeface="微软雅黑" panose="020B0503020204020204" pitchFamily="34" charset="-122"/>
              </a:rPr>
              <a:t>线性</a:t>
            </a:r>
            <a:r>
              <a:rPr lang="zh-CN" altLang="en-US" spc="5" dirty="0">
                <a:latin typeface="微软雅黑" panose="020B0503020204020204" pitchFamily="34" charset="-122"/>
                <a:cs typeface="微软雅黑" panose="020B0503020204020204" pitchFamily="34" charset="-122"/>
              </a:rPr>
              <a:t>表</a:t>
            </a:r>
            <a:r>
              <a:rPr lang="en-US" altLang="zh-CN" spc="-5" dirty="0">
                <a:latin typeface="Arial" panose="020B0604020202020204"/>
                <a:cs typeface="Arial" panose="020B0604020202020204"/>
              </a:rPr>
              <a:t>L</a:t>
            </a:r>
            <a:r>
              <a:rPr lang="en-US" altLang="zh-CN" dirty="0" smtClean="0">
                <a:latin typeface="Arial" panose="020B0604020202020204"/>
                <a:cs typeface="Arial" panose="020B0604020202020204"/>
              </a:rPr>
              <a:t>=</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2</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t>
            </a:r>
            <a:r>
              <a:rPr lang="en-US" altLang="zh-CN" dirty="0" err="1" smtClean="0">
                <a:latin typeface="Arial" panose="020B0604020202020204"/>
                <a:cs typeface="Arial" panose="020B0604020202020204"/>
              </a:rPr>
              <a:t>a</a:t>
            </a:r>
            <a:r>
              <a:rPr lang="en-US" altLang="zh-CN"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spc="7" baseline="-21000" dirty="0">
                <a:latin typeface="Arial" panose="020B0604020202020204"/>
                <a:cs typeface="Arial" panose="020B0604020202020204"/>
              </a:rPr>
              <a:t>n</a:t>
            </a:r>
            <a:r>
              <a:rPr lang="zh-CN" altLang="en-US" spc="10" dirty="0">
                <a:latin typeface="微软雅黑" panose="020B0503020204020204" pitchFamily="34" charset="-122"/>
                <a:cs typeface="微软雅黑" panose="020B0503020204020204" pitchFamily="34" charset="-122"/>
              </a:rPr>
              <a:t>）的图形表示如下</a:t>
            </a:r>
            <a:r>
              <a:rPr lang="en-US" altLang="zh-CN" dirty="0" smtClean="0">
                <a:latin typeface="Arial" panose="020B0604020202020204"/>
                <a:cs typeface="Arial" panose="020B0604020202020204"/>
              </a:rPr>
              <a:t>:</a:t>
            </a:r>
            <a:endParaRPr lang="zh-CN" altLang="en-US" dirty="0" smtClean="0">
              <a:latin typeface="Arial" panose="020B0604020202020204"/>
              <a:cs typeface="Arial" panose="020B0604020202020204"/>
            </a:endParaRPr>
          </a:p>
          <a:p>
            <a:endParaRPr lang="zh-CN" altLang="en-US" dirty="0"/>
          </a:p>
        </p:txBody>
      </p:sp>
      <p:grpSp>
        <p:nvGrpSpPr>
          <p:cNvPr id="17" name="组合 16"/>
          <p:cNvGrpSpPr/>
          <p:nvPr/>
        </p:nvGrpSpPr>
        <p:grpSpPr>
          <a:xfrm>
            <a:off x="1619908" y="5558275"/>
            <a:ext cx="6699631" cy="529618"/>
            <a:chOff x="2324100" y="5558275"/>
            <a:chExt cx="6699631" cy="529618"/>
          </a:xfrm>
        </p:grpSpPr>
        <p:sp>
          <p:nvSpPr>
            <p:cNvPr id="6" name="object 24"/>
            <p:cNvSpPr/>
            <p:nvPr/>
          </p:nvSpPr>
          <p:spPr>
            <a:xfrm>
              <a:off x="2324100" y="5562494"/>
              <a:ext cx="471805" cy="494030"/>
            </a:xfrm>
            <a:custGeom>
              <a:avLst/>
              <a:gdLst/>
              <a:ahLst/>
              <a:cxnLst/>
              <a:rect l="l" t="t" r="r" b="b"/>
              <a:pathLst>
                <a:path w="471805" h="494029">
                  <a:moveTo>
                    <a:pt x="236219" y="0"/>
                  </a:moveTo>
                  <a:lnTo>
                    <a:pt x="197942" y="3230"/>
                  </a:lnTo>
                  <a:lnTo>
                    <a:pt x="144339" y="19395"/>
                  </a:lnTo>
                  <a:lnTo>
                    <a:pt x="96780" y="47621"/>
                  </a:lnTo>
                  <a:lnTo>
                    <a:pt x="56915" y="86197"/>
                  </a:lnTo>
                  <a:lnTo>
                    <a:pt x="26396" y="133408"/>
                  </a:lnTo>
                  <a:lnTo>
                    <a:pt x="12057" y="168834"/>
                  </a:lnTo>
                  <a:lnTo>
                    <a:pt x="3096" y="206830"/>
                  </a:lnTo>
                  <a:lnTo>
                    <a:pt x="0" y="246888"/>
                  </a:lnTo>
                  <a:lnTo>
                    <a:pt x="784" y="267142"/>
                  </a:lnTo>
                  <a:lnTo>
                    <a:pt x="6874" y="306232"/>
                  </a:lnTo>
                  <a:lnTo>
                    <a:pt x="18585" y="343007"/>
                  </a:lnTo>
                  <a:lnTo>
                    <a:pt x="45622" y="392716"/>
                  </a:lnTo>
                  <a:lnTo>
                    <a:pt x="82555" y="434360"/>
                  </a:lnTo>
                  <a:lnTo>
                    <a:pt x="127733" y="466227"/>
                  </a:lnTo>
                  <a:lnTo>
                    <a:pt x="179505" y="486603"/>
                  </a:lnTo>
                  <a:lnTo>
                    <a:pt x="236219" y="493776"/>
                  </a:lnTo>
                  <a:lnTo>
                    <a:pt x="255463" y="492957"/>
                  </a:lnTo>
                  <a:lnTo>
                    <a:pt x="310450" y="481193"/>
                  </a:lnTo>
                  <a:lnTo>
                    <a:pt x="360027" y="456797"/>
                  </a:lnTo>
                  <a:lnTo>
                    <a:pt x="402526" y="421481"/>
                  </a:lnTo>
                  <a:lnTo>
                    <a:pt x="436281" y="376958"/>
                  </a:lnTo>
                  <a:lnTo>
                    <a:pt x="459626" y="324941"/>
                  </a:lnTo>
                  <a:lnTo>
                    <a:pt x="468582" y="286945"/>
                  </a:lnTo>
                  <a:lnTo>
                    <a:pt x="471677" y="246888"/>
                  </a:lnTo>
                  <a:lnTo>
                    <a:pt x="470893" y="226633"/>
                  </a:lnTo>
                  <a:lnTo>
                    <a:pt x="464806" y="187543"/>
                  </a:lnTo>
                  <a:lnTo>
                    <a:pt x="453104" y="150768"/>
                  </a:lnTo>
                  <a:lnTo>
                    <a:pt x="426104" y="101059"/>
                  </a:lnTo>
                  <a:lnTo>
                    <a:pt x="389249" y="59415"/>
                  </a:lnTo>
                  <a:lnTo>
                    <a:pt x="344206" y="27548"/>
                  </a:lnTo>
                  <a:lnTo>
                    <a:pt x="292640" y="7172"/>
                  </a:lnTo>
                  <a:lnTo>
                    <a:pt x="236219" y="0"/>
                  </a:lnTo>
                  <a:close/>
                </a:path>
              </a:pathLst>
            </a:custGeom>
            <a:ln w="28575">
              <a:solidFill>
                <a:srgbClr val="FFCCCC"/>
              </a:solidFill>
            </a:ln>
          </p:spPr>
          <p:txBody>
            <a:bodyPr wrap="square" lIns="0" tIns="0" rIns="0" bIns="0" rtlCol="0"/>
            <a:lstStyle/>
            <a:p/>
          </p:txBody>
        </p:sp>
        <p:sp>
          <p:nvSpPr>
            <p:cNvPr id="7" name="object 25"/>
            <p:cNvSpPr/>
            <p:nvPr/>
          </p:nvSpPr>
          <p:spPr>
            <a:xfrm>
              <a:off x="5051298" y="5567065"/>
              <a:ext cx="470534" cy="495300"/>
            </a:xfrm>
            <a:custGeom>
              <a:avLst/>
              <a:gdLst/>
              <a:ahLst/>
              <a:cxnLst/>
              <a:rect l="l" t="t" r="r" b="b"/>
              <a:pathLst>
                <a:path w="470535" h="495300">
                  <a:moveTo>
                    <a:pt x="235458" y="0"/>
                  </a:moveTo>
                  <a:lnTo>
                    <a:pt x="197201" y="3251"/>
                  </a:lnTo>
                  <a:lnTo>
                    <a:pt x="143696" y="19514"/>
                  </a:lnTo>
                  <a:lnTo>
                    <a:pt x="96286" y="47890"/>
                  </a:lnTo>
                  <a:lnTo>
                    <a:pt x="56591" y="86635"/>
                  </a:lnTo>
                  <a:lnTo>
                    <a:pt x="26231" y="134006"/>
                  </a:lnTo>
                  <a:lnTo>
                    <a:pt x="11978" y="169517"/>
                  </a:lnTo>
                  <a:lnTo>
                    <a:pt x="3074" y="207571"/>
                  </a:lnTo>
                  <a:lnTo>
                    <a:pt x="0" y="247650"/>
                  </a:lnTo>
                  <a:lnTo>
                    <a:pt x="778" y="268013"/>
                  </a:lnTo>
                  <a:lnTo>
                    <a:pt x="6827" y="307288"/>
                  </a:lnTo>
                  <a:lnTo>
                    <a:pt x="18466" y="344209"/>
                  </a:lnTo>
                  <a:lnTo>
                    <a:pt x="45354" y="394075"/>
                  </a:lnTo>
                  <a:lnTo>
                    <a:pt x="82117" y="435815"/>
                  </a:lnTo>
                  <a:lnTo>
                    <a:pt x="127135" y="467730"/>
                  </a:lnTo>
                  <a:lnTo>
                    <a:pt x="178789" y="488124"/>
                  </a:lnTo>
                  <a:lnTo>
                    <a:pt x="235458" y="495300"/>
                  </a:lnTo>
                  <a:lnTo>
                    <a:pt x="254696" y="494481"/>
                  </a:lnTo>
                  <a:lnTo>
                    <a:pt x="309609" y="482711"/>
                  </a:lnTo>
                  <a:lnTo>
                    <a:pt x="359050" y="458288"/>
                  </a:lnTo>
                  <a:lnTo>
                    <a:pt x="401383" y="422909"/>
                  </a:lnTo>
                  <a:lnTo>
                    <a:pt x="434972" y="378272"/>
                  </a:lnTo>
                  <a:lnTo>
                    <a:pt x="458181" y="326075"/>
                  </a:lnTo>
                  <a:lnTo>
                    <a:pt x="467080" y="287914"/>
                  </a:lnTo>
                  <a:lnTo>
                    <a:pt x="470154" y="247650"/>
                  </a:lnTo>
                  <a:lnTo>
                    <a:pt x="469375" y="227389"/>
                  </a:lnTo>
                  <a:lnTo>
                    <a:pt x="463328" y="188258"/>
                  </a:lnTo>
                  <a:lnTo>
                    <a:pt x="451699" y="151411"/>
                  </a:lnTo>
                  <a:lnTo>
                    <a:pt x="424848" y="101553"/>
                  </a:lnTo>
                  <a:lnTo>
                    <a:pt x="388163" y="59739"/>
                  </a:lnTo>
                  <a:lnTo>
                    <a:pt x="343279" y="27713"/>
                  </a:lnTo>
                  <a:lnTo>
                    <a:pt x="291832" y="7218"/>
                  </a:lnTo>
                  <a:lnTo>
                    <a:pt x="235458" y="0"/>
                  </a:lnTo>
                  <a:close/>
                </a:path>
              </a:pathLst>
            </a:custGeom>
            <a:ln w="28574">
              <a:solidFill>
                <a:srgbClr val="FFCCCC"/>
              </a:solidFill>
            </a:ln>
          </p:spPr>
          <p:txBody>
            <a:bodyPr wrap="square" lIns="0" tIns="0" rIns="0" bIns="0" rtlCol="0"/>
            <a:lstStyle/>
            <a:p/>
          </p:txBody>
        </p:sp>
        <p:sp>
          <p:nvSpPr>
            <p:cNvPr id="8" name="object 26"/>
            <p:cNvSpPr/>
            <p:nvPr/>
          </p:nvSpPr>
          <p:spPr>
            <a:xfrm>
              <a:off x="6402324" y="5568589"/>
              <a:ext cx="471805" cy="495300"/>
            </a:xfrm>
            <a:custGeom>
              <a:avLst/>
              <a:gdLst/>
              <a:ahLst/>
              <a:cxnLst/>
              <a:rect l="l" t="t" r="r" b="b"/>
              <a:pathLst>
                <a:path w="471804" h="495300">
                  <a:moveTo>
                    <a:pt x="236220" y="0"/>
                  </a:moveTo>
                  <a:lnTo>
                    <a:pt x="197942" y="3251"/>
                  </a:lnTo>
                  <a:lnTo>
                    <a:pt x="144339" y="19514"/>
                  </a:lnTo>
                  <a:lnTo>
                    <a:pt x="96780" y="47890"/>
                  </a:lnTo>
                  <a:lnTo>
                    <a:pt x="56915" y="86635"/>
                  </a:lnTo>
                  <a:lnTo>
                    <a:pt x="26396" y="134006"/>
                  </a:lnTo>
                  <a:lnTo>
                    <a:pt x="12057" y="169517"/>
                  </a:lnTo>
                  <a:lnTo>
                    <a:pt x="3096" y="207571"/>
                  </a:lnTo>
                  <a:lnTo>
                    <a:pt x="0" y="247650"/>
                  </a:lnTo>
                  <a:lnTo>
                    <a:pt x="784" y="268013"/>
                  </a:lnTo>
                  <a:lnTo>
                    <a:pt x="6874" y="307288"/>
                  </a:lnTo>
                  <a:lnTo>
                    <a:pt x="18585" y="344209"/>
                  </a:lnTo>
                  <a:lnTo>
                    <a:pt x="45622" y="394075"/>
                  </a:lnTo>
                  <a:lnTo>
                    <a:pt x="82555" y="435815"/>
                  </a:lnTo>
                  <a:lnTo>
                    <a:pt x="127733" y="467730"/>
                  </a:lnTo>
                  <a:lnTo>
                    <a:pt x="179505" y="488124"/>
                  </a:lnTo>
                  <a:lnTo>
                    <a:pt x="236220" y="495300"/>
                  </a:lnTo>
                  <a:lnTo>
                    <a:pt x="255463" y="494481"/>
                  </a:lnTo>
                  <a:lnTo>
                    <a:pt x="310450" y="482711"/>
                  </a:lnTo>
                  <a:lnTo>
                    <a:pt x="360027" y="458288"/>
                  </a:lnTo>
                  <a:lnTo>
                    <a:pt x="402526" y="422909"/>
                  </a:lnTo>
                  <a:lnTo>
                    <a:pt x="436281" y="378272"/>
                  </a:lnTo>
                  <a:lnTo>
                    <a:pt x="459626" y="326075"/>
                  </a:lnTo>
                  <a:lnTo>
                    <a:pt x="468582" y="287914"/>
                  </a:lnTo>
                  <a:lnTo>
                    <a:pt x="471678" y="247650"/>
                  </a:lnTo>
                  <a:lnTo>
                    <a:pt x="470893" y="227389"/>
                  </a:lnTo>
                  <a:lnTo>
                    <a:pt x="464806" y="188258"/>
                  </a:lnTo>
                  <a:lnTo>
                    <a:pt x="453104" y="151411"/>
                  </a:lnTo>
                  <a:lnTo>
                    <a:pt x="426104" y="101553"/>
                  </a:lnTo>
                  <a:lnTo>
                    <a:pt x="389249" y="59739"/>
                  </a:lnTo>
                  <a:lnTo>
                    <a:pt x="344206" y="27713"/>
                  </a:lnTo>
                  <a:lnTo>
                    <a:pt x="292640" y="7218"/>
                  </a:lnTo>
                  <a:lnTo>
                    <a:pt x="236220" y="0"/>
                  </a:lnTo>
                  <a:close/>
                </a:path>
              </a:pathLst>
            </a:custGeom>
            <a:ln w="28574">
              <a:solidFill>
                <a:srgbClr val="FFCCCC"/>
              </a:solidFill>
            </a:ln>
          </p:spPr>
          <p:txBody>
            <a:bodyPr wrap="square" lIns="0" tIns="0" rIns="0" bIns="0" rtlCol="0"/>
            <a:lstStyle/>
            <a:p/>
          </p:txBody>
        </p:sp>
        <p:sp>
          <p:nvSpPr>
            <p:cNvPr id="9" name="object 27"/>
            <p:cNvSpPr txBox="1"/>
            <p:nvPr/>
          </p:nvSpPr>
          <p:spPr>
            <a:xfrm>
              <a:off x="2405272" y="5572753"/>
              <a:ext cx="6525895" cy="369332"/>
            </a:xfrm>
            <a:prstGeom prst="rect">
              <a:avLst/>
            </a:prstGeom>
          </p:spPr>
          <p:txBody>
            <a:bodyPr vert="horz" wrap="square" lIns="0" tIns="0" rIns="0" bIns="0" rtlCol="0">
              <a:spAutoFit/>
            </a:bodyPr>
            <a:lstStyle/>
            <a:p>
              <a:pPr marL="12700">
                <a:tabLst>
                  <a:tab pos="2740660" algn="l"/>
                  <a:tab pos="4103370" algn="l"/>
                  <a:tab pos="6247130" algn="l"/>
                </a:tabLst>
              </a:pPr>
              <a:r>
                <a:rPr sz="2400" b="1" i="1" spc="-5" dirty="0">
                  <a:solidFill>
                    <a:srgbClr val="FF3300"/>
                  </a:solidFill>
                  <a:latin typeface="Times New Roman" panose="02020603050405020304"/>
                  <a:cs typeface="Times New Roman" panose="02020603050405020304"/>
                </a:rPr>
                <a:t>a</a:t>
              </a:r>
              <a:r>
                <a:rPr sz="2400" b="1" baseline="-21000" dirty="0">
                  <a:solidFill>
                    <a:srgbClr val="FF3300"/>
                  </a:solidFill>
                  <a:latin typeface="Times New Roman" panose="02020603050405020304"/>
                  <a:cs typeface="Times New Roman" panose="02020603050405020304"/>
                </a:rPr>
                <a:t>1	</a:t>
              </a:r>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3	</a:t>
              </a:r>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4	</a:t>
              </a:r>
              <a:r>
                <a:rPr sz="2400" b="1" i="1" dirty="0">
                  <a:solidFill>
                    <a:srgbClr val="FF3300"/>
                  </a:solidFill>
                  <a:latin typeface="Times New Roman" panose="02020603050405020304"/>
                  <a:cs typeface="Times New Roman" panose="02020603050405020304"/>
                </a:rPr>
                <a:t>a</a:t>
              </a:r>
              <a:r>
                <a:rPr sz="2400" b="1" i="1" baseline="-21000" dirty="0">
                  <a:solidFill>
                    <a:srgbClr val="FF3300"/>
                  </a:solidFill>
                  <a:latin typeface="Times New Roman" panose="02020603050405020304"/>
                  <a:cs typeface="Times New Roman" panose="02020603050405020304"/>
                </a:rPr>
                <a:t>n</a:t>
              </a:r>
              <a:endParaRPr sz="2400" baseline="-21000">
                <a:latin typeface="Times New Roman" panose="02020603050405020304"/>
                <a:cs typeface="Times New Roman" panose="02020603050405020304"/>
              </a:endParaRPr>
            </a:p>
          </p:txBody>
        </p:sp>
        <p:sp>
          <p:nvSpPr>
            <p:cNvPr id="10" name="object 28"/>
            <p:cNvSpPr/>
            <p:nvPr/>
          </p:nvSpPr>
          <p:spPr>
            <a:xfrm>
              <a:off x="8551926" y="5594498"/>
              <a:ext cx="471805" cy="493395"/>
            </a:xfrm>
            <a:custGeom>
              <a:avLst/>
              <a:gdLst/>
              <a:ahLst/>
              <a:cxnLst/>
              <a:rect l="l" t="t" r="r" b="b"/>
              <a:pathLst>
                <a:path w="471804" h="493395">
                  <a:moveTo>
                    <a:pt x="235457" y="0"/>
                  </a:moveTo>
                  <a:lnTo>
                    <a:pt x="197386" y="3230"/>
                  </a:lnTo>
                  <a:lnTo>
                    <a:pt x="144017" y="19395"/>
                  </a:lnTo>
                  <a:lnTo>
                    <a:pt x="96615" y="47621"/>
                  </a:lnTo>
                  <a:lnTo>
                    <a:pt x="56845" y="86197"/>
                  </a:lnTo>
                  <a:lnTo>
                    <a:pt x="26375" y="133408"/>
                  </a:lnTo>
                  <a:lnTo>
                    <a:pt x="12051" y="168834"/>
                  </a:lnTo>
                  <a:lnTo>
                    <a:pt x="3095" y="206830"/>
                  </a:lnTo>
                  <a:lnTo>
                    <a:pt x="0" y="246888"/>
                  </a:lnTo>
                  <a:lnTo>
                    <a:pt x="784" y="267034"/>
                  </a:lnTo>
                  <a:lnTo>
                    <a:pt x="6871" y="305938"/>
                  </a:lnTo>
                  <a:lnTo>
                    <a:pt x="18573" y="342566"/>
                  </a:lnTo>
                  <a:lnTo>
                    <a:pt x="45573" y="392119"/>
                  </a:lnTo>
                  <a:lnTo>
                    <a:pt x="82428" y="433668"/>
                  </a:lnTo>
                  <a:lnTo>
                    <a:pt x="127471" y="465485"/>
                  </a:lnTo>
                  <a:lnTo>
                    <a:pt x="179037" y="485843"/>
                  </a:lnTo>
                  <a:lnTo>
                    <a:pt x="235457" y="493014"/>
                  </a:lnTo>
                  <a:lnTo>
                    <a:pt x="254810" y="492195"/>
                  </a:lnTo>
                  <a:lnTo>
                    <a:pt x="310060" y="480437"/>
                  </a:lnTo>
                  <a:lnTo>
                    <a:pt x="359818" y="456068"/>
                  </a:lnTo>
                  <a:lnTo>
                    <a:pt x="402431" y="420814"/>
                  </a:lnTo>
                  <a:lnTo>
                    <a:pt x="436248" y="376405"/>
                  </a:lnTo>
                  <a:lnTo>
                    <a:pt x="459620" y="324569"/>
                  </a:lnTo>
                  <a:lnTo>
                    <a:pt x="468581" y="286739"/>
                  </a:lnTo>
                  <a:lnTo>
                    <a:pt x="471677" y="246888"/>
                  </a:lnTo>
                  <a:lnTo>
                    <a:pt x="470893" y="226633"/>
                  </a:lnTo>
                  <a:lnTo>
                    <a:pt x="464803" y="187543"/>
                  </a:lnTo>
                  <a:lnTo>
                    <a:pt x="453092" y="150768"/>
                  </a:lnTo>
                  <a:lnTo>
                    <a:pt x="426055" y="101059"/>
                  </a:lnTo>
                  <a:lnTo>
                    <a:pt x="389122" y="59415"/>
                  </a:lnTo>
                  <a:lnTo>
                    <a:pt x="343944" y="27548"/>
                  </a:lnTo>
                  <a:lnTo>
                    <a:pt x="292172" y="7172"/>
                  </a:lnTo>
                  <a:lnTo>
                    <a:pt x="235457" y="0"/>
                  </a:lnTo>
                  <a:close/>
                </a:path>
              </a:pathLst>
            </a:custGeom>
            <a:ln w="28575">
              <a:solidFill>
                <a:srgbClr val="FFCCCC"/>
              </a:solidFill>
            </a:ln>
          </p:spPr>
          <p:txBody>
            <a:bodyPr wrap="square" lIns="0" tIns="0" rIns="0" bIns="0" rtlCol="0"/>
            <a:lstStyle/>
            <a:p/>
          </p:txBody>
        </p:sp>
        <p:sp>
          <p:nvSpPr>
            <p:cNvPr id="11" name="object 29"/>
            <p:cNvSpPr txBox="1"/>
            <p:nvPr/>
          </p:nvSpPr>
          <p:spPr>
            <a:xfrm>
              <a:off x="3775196" y="5558275"/>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12" name="object 30"/>
            <p:cNvSpPr/>
            <p:nvPr/>
          </p:nvSpPr>
          <p:spPr>
            <a:xfrm>
              <a:off x="3681222" y="5562494"/>
              <a:ext cx="471805" cy="494030"/>
            </a:xfrm>
            <a:custGeom>
              <a:avLst/>
              <a:gdLst/>
              <a:ahLst/>
              <a:cxnLst/>
              <a:rect l="l" t="t" r="r" b="b"/>
              <a:pathLst>
                <a:path w="471805" h="494029">
                  <a:moveTo>
                    <a:pt x="236219" y="0"/>
                  </a:moveTo>
                  <a:lnTo>
                    <a:pt x="197942" y="3230"/>
                  </a:lnTo>
                  <a:lnTo>
                    <a:pt x="144339" y="19395"/>
                  </a:lnTo>
                  <a:lnTo>
                    <a:pt x="96780" y="47621"/>
                  </a:lnTo>
                  <a:lnTo>
                    <a:pt x="56915" y="86197"/>
                  </a:lnTo>
                  <a:lnTo>
                    <a:pt x="26396" y="133408"/>
                  </a:lnTo>
                  <a:lnTo>
                    <a:pt x="12057" y="168834"/>
                  </a:lnTo>
                  <a:lnTo>
                    <a:pt x="3096" y="206830"/>
                  </a:lnTo>
                  <a:lnTo>
                    <a:pt x="0" y="246888"/>
                  </a:lnTo>
                  <a:lnTo>
                    <a:pt x="784" y="267142"/>
                  </a:lnTo>
                  <a:lnTo>
                    <a:pt x="6874" y="306232"/>
                  </a:lnTo>
                  <a:lnTo>
                    <a:pt x="18585" y="343007"/>
                  </a:lnTo>
                  <a:lnTo>
                    <a:pt x="45622" y="392716"/>
                  </a:lnTo>
                  <a:lnTo>
                    <a:pt x="82555" y="434360"/>
                  </a:lnTo>
                  <a:lnTo>
                    <a:pt x="127733" y="466227"/>
                  </a:lnTo>
                  <a:lnTo>
                    <a:pt x="179505" y="486603"/>
                  </a:lnTo>
                  <a:lnTo>
                    <a:pt x="236219" y="493776"/>
                  </a:lnTo>
                  <a:lnTo>
                    <a:pt x="255566" y="492957"/>
                  </a:lnTo>
                  <a:lnTo>
                    <a:pt x="310743" y="481193"/>
                  </a:lnTo>
                  <a:lnTo>
                    <a:pt x="360365" y="456797"/>
                  </a:lnTo>
                  <a:lnTo>
                    <a:pt x="402812" y="421481"/>
                  </a:lnTo>
                  <a:lnTo>
                    <a:pt x="436463" y="376958"/>
                  </a:lnTo>
                  <a:lnTo>
                    <a:pt x="459699" y="324941"/>
                  </a:lnTo>
                  <a:lnTo>
                    <a:pt x="468603" y="286945"/>
                  </a:lnTo>
                  <a:lnTo>
                    <a:pt x="471677" y="246888"/>
                  </a:lnTo>
                  <a:lnTo>
                    <a:pt x="470899" y="226633"/>
                  </a:lnTo>
                  <a:lnTo>
                    <a:pt x="464850" y="187543"/>
                  </a:lnTo>
                  <a:lnTo>
                    <a:pt x="453211" y="150768"/>
                  </a:lnTo>
                  <a:lnTo>
                    <a:pt x="426323" y="101059"/>
                  </a:lnTo>
                  <a:lnTo>
                    <a:pt x="389560" y="59415"/>
                  </a:lnTo>
                  <a:lnTo>
                    <a:pt x="344542" y="27548"/>
                  </a:lnTo>
                  <a:lnTo>
                    <a:pt x="292888" y="7172"/>
                  </a:lnTo>
                  <a:lnTo>
                    <a:pt x="236219" y="0"/>
                  </a:lnTo>
                  <a:close/>
                </a:path>
              </a:pathLst>
            </a:custGeom>
            <a:ln w="28575">
              <a:solidFill>
                <a:srgbClr val="FFCCCC"/>
              </a:solidFill>
            </a:ln>
          </p:spPr>
          <p:txBody>
            <a:bodyPr wrap="square" lIns="0" tIns="0" rIns="0" bIns="0" rtlCol="0"/>
            <a:lstStyle/>
            <a:p/>
          </p:txBody>
        </p:sp>
        <p:sp>
          <p:nvSpPr>
            <p:cNvPr id="13" name="object 31"/>
            <p:cNvSpPr/>
            <p:nvPr/>
          </p:nvSpPr>
          <p:spPr>
            <a:xfrm>
              <a:off x="4168902" y="5788046"/>
              <a:ext cx="860425" cy="1905"/>
            </a:xfrm>
            <a:custGeom>
              <a:avLst/>
              <a:gdLst/>
              <a:ahLst/>
              <a:cxnLst/>
              <a:rect l="l" t="t" r="r" b="b"/>
              <a:pathLst>
                <a:path w="860425" h="1904">
                  <a:moveTo>
                    <a:pt x="0" y="1524"/>
                  </a:moveTo>
                  <a:lnTo>
                    <a:pt x="860297" y="0"/>
                  </a:lnTo>
                </a:path>
              </a:pathLst>
            </a:custGeom>
            <a:ln w="28574">
              <a:solidFill>
                <a:srgbClr val="006666"/>
              </a:solidFill>
            </a:ln>
          </p:spPr>
          <p:txBody>
            <a:bodyPr wrap="square" lIns="0" tIns="0" rIns="0" bIns="0" rtlCol="0"/>
            <a:lstStyle/>
            <a:p/>
          </p:txBody>
        </p:sp>
        <p:sp>
          <p:nvSpPr>
            <p:cNvPr id="14" name="object 32"/>
            <p:cNvSpPr/>
            <p:nvPr/>
          </p:nvSpPr>
          <p:spPr>
            <a:xfrm>
              <a:off x="2798826" y="5788046"/>
              <a:ext cx="859155" cy="1905"/>
            </a:xfrm>
            <a:custGeom>
              <a:avLst/>
              <a:gdLst/>
              <a:ahLst/>
              <a:cxnLst/>
              <a:rect l="l" t="t" r="r" b="b"/>
              <a:pathLst>
                <a:path w="859155" h="1904">
                  <a:moveTo>
                    <a:pt x="0" y="1524"/>
                  </a:moveTo>
                  <a:lnTo>
                    <a:pt x="858774" y="0"/>
                  </a:lnTo>
                </a:path>
              </a:pathLst>
            </a:custGeom>
            <a:ln w="28575">
              <a:solidFill>
                <a:srgbClr val="006666"/>
              </a:solidFill>
            </a:ln>
          </p:spPr>
          <p:txBody>
            <a:bodyPr wrap="square" lIns="0" tIns="0" rIns="0" bIns="0" rtlCol="0"/>
            <a:lstStyle/>
            <a:p/>
          </p:txBody>
        </p:sp>
        <p:sp>
          <p:nvSpPr>
            <p:cNvPr id="15" name="object 33"/>
            <p:cNvSpPr/>
            <p:nvPr/>
          </p:nvSpPr>
          <p:spPr>
            <a:xfrm>
              <a:off x="5529072" y="5788046"/>
              <a:ext cx="859155" cy="1905"/>
            </a:xfrm>
            <a:custGeom>
              <a:avLst/>
              <a:gdLst/>
              <a:ahLst/>
              <a:cxnLst/>
              <a:rect l="l" t="t" r="r" b="b"/>
              <a:pathLst>
                <a:path w="859154" h="1904">
                  <a:moveTo>
                    <a:pt x="0" y="1524"/>
                  </a:moveTo>
                  <a:lnTo>
                    <a:pt x="858774" y="0"/>
                  </a:lnTo>
                </a:path>
              </a:pathLst>
            </a:custGeom>
            <a:ln w="28575">
              <a:solidFill>
                <a:srgbClr val="006666"/>
              </a:solidFill>
            </a:ln>
          </p:spPr>
          <p:txBody>
            <a:bodyPr wrap="square" lIns="0" tIns="0" rIns="0" bIns="0" rtlCol="0"/>
            <a:lstStyle/>
            <a:p/>
          </p:txBody>
        </p:sp>
        <p:sp>
          <p:nvSpPr>
            <p:cNvPr id="16" name="object 34"/>
            <p:cNvSpPr/>
            <p:nvPr/>
          </p:nvSpPr>
          <p:spPr>
            <a:xfrm>
              <a:off x="6891528" y="5788046"/>
              <a:ext cx="1638300" cy="0"/>
            </a:xfrm>
            <a:custGeom>
              <a:avLst/>
              <a:gdLst/>
              <a:ahLst/>
              <a:cxnLst/>
              <a:rect l="l" t="t" r="r" b="b"/>
              <a:pathLst>
                <a:path w="1638300">
                  <a:moveTo>
                    <a:pt x="0" y="0"/>
                  </a:moveTo>
                  <a:lnTo>
                    <a:pt x="1638300" y="0"/>
                  </a:lnTo>
                </a:path>
              </a:pathLst>
            </a:custGeom>
            <a:ln w="28575">
              <a:solidFill>
                <a:srgbClr val="006666"/>
              </a:solidFill>
              <a:prstDash val="lgDash"/>
            </a:ln>
          </p:spPr>
          <p:txBody>
            <a:bodyPr wrap="square" lIns="0" tIns="0" rIns="0" bIns="0" rtlCol="0"/>
            <a:lstStyle/>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spcAft>
                <a:spcPts val="0"/>
              </a:spcAft>
            </a:pPr>
            <a:r>
              <a:rPr lang="zh-CN" altLang="en-US" smtClean="0"/>
              <a:t>插入操作</a:t>
            </a:r>
            <a:endParaRPr lang="zh-CN" altLang="en-US" smtClean="0"/>
          </a:p>
        </p:txBody>
      </p:sp>
      <p:sp>
        <p:nvSpPr>
          <p:cNvPr id="90115" name="Rectangle 3"/>
          <p:cNvSpPr>
            <a:spLocks noGrp="1" noChangeArrowheads="1"/>
          </p:cNvSpPr>
          <p:nvPr>
            <p:ph idx="1"/>
          </p:nvPr>
        </p:nvSpPr>
        <p:spPr/>
        <p:txBody>
          <a:bodyPr>
            <a:normAutofit lnSpcReduction="20000"/>
          </a:bodyPr>
          <a:lstStyle/>
          <a:p>
            <a:pPr eaLnBrk="1" hangingPunct="1">
              <a:spcBef>
                <a:spcPct val="10000"/>
              </a:spcBef>
              <a:spcAft>
                <a:spcPts val="0"/>
              </a:spcAft>
              <a:buClrTx/>
              <a:buFontTx/>
              <a:buNone/>
            </a:pPr>
            <a:r>
              <a:rPr lang="en-US" altLang="zh-CN" sz="2000">
                <a:solidFill>
                  <a:srgbClr val="0000FF"/>
                </a:solidFill>
                <a:latin typeface="Tahoma" panose="020B0604030504040204" pitchFamily="34" charset="0"/>
              </a:rPr>
              <a:t>template&lt;class T&gt;</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IndirectList&lt;T&gt;&amp; IndirectList&lt;T&gt;::Insert(int k, const T&amp; x)</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a:t>
            </a:r>
            <a:r>
              <a:rPr lang="en-US" altLang="zh-CN" sz="2000">
                <a:solidFill>
                  <a:srgbClr val="008000"/>
                </a:solidFill>
                <a:latin typeface="Tahoma" panose="020B0604030504040204" pitchFamily="34" charset="0"/>
              </a:rPr>
              <a:t>// Insert x after the k'th element.</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if (k &lt; 0 || k &gt; length) throw OutOfBounds();</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if (length == MaxSize) throw NoMem();</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a:t>
            </a:r>
            <a:r>
              <a:rPr lang="en-US" altLang="zh-CN" sz="2000">
                <a:solidFill>
                  <a:srgbClr val="008000"/>
                </a:solidFill>
                <a:latin typeface="Tahoma" panose="020B0604030504040204" pitchFamily="34" charset="0"/>
              </a:rPr>
              <a:t>// move one up</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for (int i = length-1; i &gt;= k; i--)</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table[i+1] = table[i];</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table[k] = new T;</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*table[k] = x;</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length++;</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return *this;</a:t>
            </a:r>
            <a:endParaRPr lang="en-US" altLang="zh-CN" sz="2000">
              <a:solidFill>
                <a:srgbClr val="0000FF"/>
              </a:solidFill>
              <a:latin typeface="Tahoma" panose="020B0604030504040204" pitchFamily="34" charset="0"/>
            </a:endParaRPr>
          </a:p>
          <a:p>
            <a:pPr eaLnBrk="1" hangingPunct="1">
              <a:spcBef>
                <a:spcPts val="10"/>
              </a:spcBef>
              <a:buClrTx/>
              <a:buFontTx/>
              <a:buNone/>
            </a:pPr>
            <a:r>
              <a:rPr lang="en-US" altLang="zh-CN" sz="2000">
                <a:solidFill>
                  <a:srgbClr val="0000FF"/>
                </a:solidFill>
                <a:latin typeface="Tahoma" panose="020B0604030504040204" pitchFamily="34" charset="0"/>
              </a:rPr>
              <a:t>}</a:t>
            </a:r>
            <a:endParaRPr lang="en-US" altLang="zh-CN" smtClean="0"/>
          </a:p>
        </p:txBody>
      </p:sp>
      <p:sp>
        <p:nvSpPr>
          <p:cNvPr id="9011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B6632728-3BE1-49CB-82AA-DECA28CA21EC}" type="slidenum">
              <a:rPr lang="en-US" altLang="en-US" smtClean="0">
                <a:solidFill>
                  <a:srgbClr val="4B4B4B"/>
                </a:solidFill>
              </a:rPr>
            </a:fld>
            <a:endParaRPr lang="en-US" altLang="en-US" smtClean="0">
              <a:solidFill>
                <a:srgbClr val="4B4B4B"/>
              </a:solidFill>
            </a:endParaRPr>
          </a:p>
        </p:txBody>
      </p:sp>
      <p:sp>
        <p:nvSpPr>
          <p:cNvPr id="90116" name="Text Box 5"/>
          <p:cNvSpPr txBox="1">
            <a:spLocks noChangeArrowheads="1"/>
          </p:cNvSpPr>
          <p:nvPr/>
        </p:nvSpPr>
        <p:spPr bwMode="ltGray">
          <a:xfrm>
            <a:off x="4572000" y="4495800"/>
            <a:ext cx="528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zh-CN" altLang="en-US">
                <a:solidFill>
                  <a:srgbClr val="FF0000"/>
                </a:solidFill>
              </a:rPr>
              <a:t>时间复杂性类似删除操作</a:t>
            </a:r>
            <a:endParaRPr lang="zh-CN" altLang="en-US">
              <a:solidFill>
                <a:srgbClr val="FF0000"/>
              </a:solidFill>
              <a:latin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spcAft>
                <a:spcPts val="0"/>
              </a:spcAft>
            </a:pPr>
            <a:r>
              <a:rPr lang="zh-CN" altLang="en-US" smtClean="0"/>
              <a:t>间接寻址小结</a:t>
            </a:r>
            <a:endParaRPr lang="zh-CN" altLang="en-US" smtClean="0"/>
          </a:p>
        </p:txBody>
      </p:sp>
      <p:sp>
        <p:nvSpPr>
          <p:cNvPr id="91139" name="Rectangle 3"/>
          <p:cNvSpPr>
            <a:spLocks noGrp="1" noChangeArrowheads="1"/>
          </p:cNvSpPr>
          <p:nvPr>
            <p:ph idx="1"/>
          </p:nvPr>
        </p:nvSpPr>
        <p:spPr/>
        <p:txBody>
          <a:bodyPr/>
          <a:lstStyle/>
          <a:p>
            <a:pPr eaLnBrk="1" hangingPunct="1">
              <a:spcAft>
                <a:spcPts val="0"/>
              </a:spcAft>
            </a:pPr>
            <a:r>
              <a:rPr lang="zh-CN" altLang="en-US" dirty="0" smtClean="0"/>
              <a:t>结合数组描述和链表描述的优点</a:t>
            </a:r>
            <a:endParaRPr lang="zh-CN" altLang="en-US" dirty="0" smtClean="0"/>
          </a:p>
          <a:p>
            <a:pPr lvl="1" eaLnBrk="1" hangingPunct="1">
              <a:spcBef>
                <a:spcPts val="375"/>
              </a:spcBef>
              <a:spcAft>
                <a:spcPts val="0"/>
              </a:spcAft>
            </a:pPr>
            <a:r>
              <a:rPr lang="zh-CN" altLang="en-US" dirty="0" smtClean="0"/>
              <a:t>定位元素是</a:t>
            </a:r>
            <a:r>
              <a:rPr lang="en-US" altLang="zh-CN" dirty="0" smtClean="0">
                <a:cs typeface="Times New Roman" panose="02020603050405020304" pitchFamily="18" charset="0"/>
              </a:rPr>
              <a:t>Θ</a:t>
            </a:r>
            <a:r>
              <a:rPr lang="en-US" altLang="zh-CN" dirty="0" smtClean="0"/>
              <a:t>(1)</a:t>
            </a:r>
            <a:endParaRPr lang="en-US" altLang="zh-CN" dirty="0" smtClean="0"/>
          </a:p>
          <a:p>
            <a:pPr lvl="1" eaLnBrk="1" hangingPunct="1">
              <a:spcBef>
                <a:spcPts val="375"/>
              </a:spcBef>
              <a:spcAft>
                <a:spcPts val="0"/>
              </a:spcAft>
            </a:pPr>
            <a:r>
              <a:rPr lang="zh-CN" altLang="en-US" dirty="0" smtClean="0"/>
              <a:t>其他多数操作也是</a:t>
            </a:r>
            <a:r>
              <a:rPr lang="en-US" altLang="zh-CN" dirty="0" smtClean="0">
                <a:cs typeface="Times New Roman" panose="02020603050405020304" pitchFamily="18" charset="0"/>
              </a:rPr>
              <a:t>Θ</a:t>
            </a:r>
            <a:r>
              <a:rPr lang="en-US" altLang="zh-CN" dirty="0" smtClean="0"/>
              <a:t>(1)</a:t>
            </a:r>
            <a:r>
              <a:rPr lang="zh-CN" altLang="en-US" dirty="0" smtClean="0"/>
              <a:t>，而不是</a:t>
            </a:r>
            <a:r>
              <a:rPr lang="en-US" altLang="zh-CN" dirty="0" smtClean="0">
                <a:cs typeface="Times New Roman" panose="02020603050405020304" pitchFamily="18" charset="0"/>
              </a:rPr>
              <a:t>Θ</a:t>
            </a:r>
            <a:r>
              <a:rPr lang="en-US" altLang="zh-CN" dirty="0" smtClean="0"/>
              <a:t>(n)</a:t>
            </a:r>
            <a:r>
              <a:rPr lang="zh-CN" altLang="en-US" dirty="0" smtClean="0"/>
              <a:t>！</a:t>
            </a:r>
            <a:endParaRPr lang="zh-CN" altLang="en-US" dirty="0" smtClean="0"/>
          </a:p>
          <a:p>
            <a:pPr lvl="1" eaLnBrk="1" hangingPunct="1">
              <a:spcBef>
                <a:spcPts val="375"/>
              </a:spcBef>
              <a:spcAft>
                <a:spcPts val="0"/>
              </a:spcAft>
            </a:pPr>
            <a:r>
              <a:rPr lang="zh-CN" altLang="en-US" dirty="0" smtClean="0"/>
              <a:t>插入、删除无需移动数据</a:t>
            </a:r>
            <a:endParaRPr lang="zh-CN" altLang="en-US" dirty="0" smtClean="0"/>
          </a:p>
          <a:p>
            <a:pPr lvl="1" eaLnBrk="1" hangingPunct="1">
              <a:spcBef>
                <a:spcPts val="375"/>
              </a:spcBef>
            </a:pPr>
            <a:r>
              <a:rPr lang="zh-CN" altLang="en-US" dirty="0" smtClean="0"/>
              <a:t>空间上接近链表，优于数组</a:t>
            </a:r>
            <a:endParaRPr lang="zh-CN" altLang="en-US" dirty="0" smtClean="0"/>
          </a:p>
        </p:txBody>
      </p:sp>
      <p:sp>
        <p:nvSpPr>
          <p:cNvPr id="911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3E7F40CD-CE09-4C64-8F71-8732EE09DA6F}"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spcAft>
                <a:spcPts val="0"/>
              </a:spcAft>
            </a:pPr>
            <a:r>
              <a:rPr lang="zh-CN" altLang="en-US" smtClean="0"/>
              <a:t>几种描述方法的比较</a:t>
            </a:r>
            <a:endParaRPr lang="zh-CN" altLang="en-US" smtClean="0"/>
          </a:p>
        </p:txBody>
      </p:sp>
      <p:sp>
        <p:nvSpPr>
          <p:cNvPr id="92163" name="Rectangle 3"/>
          <p:cNvSpPr>
            <a:spLocks noGrp="1" noChangeArrowheads="1"/>
          </p:cNvSpPr>
          <p:nvPr>
            <p:ph idx="1"/>
          </p:nvPr>
        </p:nvSpPr>
        <p:spPr>
          <a:xfrm>
            <a:off x="163093" y="3949262"/>
            <a:ext cx="8775773" cy="2010104"/>
          </a:xfrm>
        </p:spPr>
        <p:txBody>
          <a:bodyPr/>
          <a:lstStyle/>
          <a:p>
            <a:pPr eaLnBrk="1" hangingPunct="1">
              <a:lnSpc>
                <a:spcPct val="90000"/>
              </a:lnSpc>
              <a:spcAft>
                <a:spcPts val="0"/>
              </a:spcAft>
            </a:pPr>
            <a:r>
              <a:rPr lang="zh-CN" altLang="en-US" dirty="0" smtClean="0"/>
              <a:t>间接寻址结合了数组和链表的优点，适用于</a:t>
            </a:r>
            <a:endParaRPr lang="zh-CN" altLang="en-US" dirty="0" smtClean="0"/>
          </a:p>
          <a:p>
            <a:pPr lvl="1" eaLnBrk="1" hangingPunct="1">
              <a:lnSpc>
                <a:spcPct val="90000"/>
              </a:lnSpc>
              <a:spcBef>
                <a:spcPts val="375"/>
              </a:spcBef>
              <a:spcAft>
                <a:spcPts val="0"/>
              </a:spcAft>
            </a:pPr>
            <a:r>
              <a:rPr lang="zh-CN" altLang="en-US" dirty="0" smtClean="0"/>
              <a:t>表元素本身很大</a:t>
            </a:r>
            <a:endParaRPr lang="zh-CN" altLang="en-US" dirty="0" smtClean="0"/>
          </a:p>
          <a:p>
            <a:pPr lvl="1" eaLnBrk="1" hangingPunct="1">
              <a:lnSpc>
                <a:spcPct val="90000"/>
              </a:lnSpc>
              <a:spcBef>
                <a:spcPts val="375"/>
              </a:spcBef>
              <a:spcAft>
                <a:spcPts val="0"/>
              </a:spcAft>
            </a:pPr>
            <a:r>
              <a:rPr lang="zh-CN" altLang="en-US" dirty="0" smtClean="0"/>
              <a:t>插入、删除操作频繁</a:t>
            </a:r>
            <a:endParaRPr lang="zh-CN" altLang="en-US" dirty="0" smtClean="0"/>
          </a:p>
          <a:p>
            <a:pPr lvl="1" eaLnBrk="1" hangingPunct="1">
              <a:lnSpc>
                <a:spcPct val="90000"/>
              </a:lnSpc>
              <a:spcBef>
                <a:spcPts val="375"/>
              </a:spcBef>
            </a:pPr>
            <a:r>
              <a:rPr lang="zh-CN" altLang="en-US" dirty="0" smtClean="0"/>
              <a:t>确定表长度、按编号访问元素操作频繁</a:t>
            </a:r>
            <a:endParaRPr lang="zh-CN" altLang="en-US" dirty="0" smtClean="0"/>
          </a:p>
        </p:txBody>
      </p:sp>
      <p:sp>
        <p:nvSpPr>
          <p:cNvPr id="921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84002864-A7E5-447E-B092-BAA50DC1DF11}" type="slidenum">
              <a:rPr lang="en-US" altLang="en-US" smtClean="0">
                <a:solidFill>
                  <a:srgbClr val="4B4B4B"/>
                </a:solidFill>
              </a:rPr>
            </a:fld>
            <a:endParaRPr lang="en-US" altLang="en-US" smtClean="0">
              <a:solidFill>
                <a:srgbClr val="4B4B4B"/>
              </a:solidFill>
            </a:endParaRPr>
          </a:p>
        </p:txBody>
      </p:sp>
      <p:graphicFrame>
        <p:nvGraphicFramePr>
          <p:cNvPr id="768141" name="Group 141"/>
          <p:cNvGraphicFramePr>
            <a:graphicFrameLocks noGrp="1"/>
          </p:cNvGraphicFramePr>
          <p:nvPr/>
        </p:nvGraphicFramePr>
        <p:xfrm>
          <a:off x="97002" y="1799730"/>
          <a:ext cx="8949996" cy="1951040"/>
        </p:xfrm>
        <a:graphic>
          <a:graphicData uri="http://schemas.openxmlformats.org/drawingml/2006/table">
            <a:tbl>
              <a:tblPr/>
              <a:tblGrid>
                <a:gridCol w="2315633"/>
                <a:gridCol w="2241038"/>
                <a:gridCol w="2196662"/>
                <a:gridCol w="2196663"/>
              </a:tblGrid>
              <a:tr h="396305">
                <a:tc rowSpan="2">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描述方法</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操作</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365820">
                <a:tc vMerge="1">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查找第</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个元素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删除第</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个元素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插入第</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元素后</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05">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数组</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Θ</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O((n-k)s)</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O((n-k)s)</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05">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链表</a:t>
                      </a:r>
                      <a:endParaRPr kumimoji="1" lang="en-US" altLang="zh-CN" sz="20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O(k)</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O(k)</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O(k+s)</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05">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间接寻址</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Θ</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O(n-k)</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O(n-k)</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21920" marR="121920"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2F7FB"/>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spcAft>
                <a:spcPts val="0"/>
              </a:spcAft>
            </a:pPr>
            <a:r>
              <a:rPr lang="zh-CN" altLang="en-US" dirty="0" smtClean="0"/>
              <a:t>线性表应用</a:t>
            </a:r>
            <a:endParaRPr lang="zh-CN" altLang="en-US" dirty="0"/>
          </a:p>
        </p:txBody>
      </p:sp>
      <p:sp>
        <p:nvSpPr>
          <p:cNvPr id="5" name="文本占位符 4"/>
          <p:cNvSpPr>
            <a:spLocks noGrp="1"/>
          </p:cNvSpPr>
          <p:nvPr>
            <p:ph type="body" idx="1"/>
          </p:nvPr>
        </p:nvSpPr>
        <p:spPr/>
        <p:txBody>
          <a:bodyPr/>
          <a:lstStyle/>
          <a:p>
            <a:pPr>
              <a:spcAft>
                <a:spcPts val="0"/>
              </a:spcAft>
            </a:pPr>
            <a:r>
              <a:rPr lang="zh-CN" altLang="en-US" dirty="0" smtClean="0"/>
              <a:t>线性表作为数据结构的基础有很多的应用场景</a:t>
            </a:r>
            <a:endParaRPr lang="zh-CN" altLang="en-US" dirty="0"/>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spcAft>
                <a:spcPts val="0"/>
              </a:spcAft>
            </a:pPr>
            <a:r>
              <a:rPr lang="zh-CN" altLang="en-US" smtClean="0">
                <a:solidFill>
                  <a:schemeClr val="accent2"/>
                </a:solidFill>
              </a:rPr>
              <a:t>箱子排序（</a:t>
            </a:r>
            <a:r>
              <a:rPr lang="en-US" altLang="zh-CN" smtClean="0">
                <a:solidFill>
                  <a:srgbClr val="FF0000"/>
                </a:solidFill>
              </a:rPr>
              <a:t>bin sort</a:t>
            </a:r>
            <a:r>
              <a:rPr lang="zh-CN" altLang="en-US" smtClean="0">
                <a:solidFill>
                  <a:schemeClr val="accent2"/>
                </a:solidFill>
              </a:rPr>
              <a:t>）</a:t>
            </a:r>
            <a:endParaRPr lang="zh-CN" altLang="en-US" smtClean="0"/>
          </a:p>
        </p:txBody>
      </p:sp>
      <p:sp>
        <p:nvSpPr>
          <p:cNvPr id="94211" name="Rectangle 3"/>
          <p:cNvSpPr>
            <a:spLocks noGrp="1" noChangeArrowheads="1"/>
          </p:cNvSpPr>
          <p:nvPr>
            <p:ph idx="1"/>
          </p:nvPr>
        </p:nvSpPr>
        <p:spPr/>
        <p:txBody>
          <a:bodyPr/>
          <a:lstStyle/>
          <a:p>
            <a:pPr eaLnBrk="1" hangingPunct="1">
              <a:spcAft>
                <a:spcPts val="0"/>
              </a:spcAft>
            </a:pPr>
            <a:r>
              <a:rPr lang="zh-CN" altLang="en-US" smtClean="0"/>
              <a:t>班级学生信息</a:t>
            </a:r>
            <a:r>
              <a:rPr lang="en-US" altLang="zh-CN" smtClean="0">
                <a:sym typeface="Wingdings" panose="05000000000000000000" pitchFamily="2" charset="2"/>
              </a:rPr>
              <a:t>——</a:t>
            </a:r>
            <a:r>
              <a:rPr lang="zh-CN" altLang="en-US" smtClean="0">
                <a:sym typeface="Wingdings" panose="05000000000000000000" pitchFamily="2" charset="2"/>
              </a:rPr>
              <a:t>链表存储</a:t>
            </a:r>
            <a:endParaRPr lang="zh-CN" altLang="en-US" smtClean="0">
              <a:sym typeface="Wingdings" panose="05000000000000000000" pitchFamily="2" charset="2"/>
            </a:endParaRPr>
          </a:p>
          <a:p>
            <a:pPr eaLnBrk="1" hangingPunct="1">
              <a:spcBef>
                <a:spcPts val="0"/>
              </a:spcBef>
              <a:spcAft>
                <a:spcPts val="0"/>
              </a:spcAft>
            </a:pPr>
            <a:r>
              <a:rPr lang="zh-CN" altLang="en-US" smtClean="0">
                <a:sym typeface="Wingdings" panose="05000000000000000000" pitchFamily="2" charset="2"/>
              </a:rPr>
              <a:t>按成绩排序：</a:t>
            </a:r>
            <a:r>
              <a:rPr lang="en-US" altLang="zh-CN" smtClean="0">
                <a:sym typeface="Wingdings" panose="05000000000000000000" pitchFamily="2" charset="2"/>
              </a:rPr>
              <a:t>O(n</a:t>
            </a:r>
            <a:r>
              <a:rPr lang="en-US" altLang="zh-CN" baseline="30000" smtClean="0">
                <a:sym typeface="Wingdings" panose="05000000000000000000" pitchFamily="2" charset="2"/>
              </a:rPr>
              <a:t>2</a:t>
            </a:r>
            <a:r>
              <a:rPr lang="en-US" altLang="zh-CN" smtClean="0">
                <a:sym typeface="Wingdings" panose="05000000000000000000" pitchFamily="2" charset="2"/>
              </a:rPr>
              <a:t>)</a:t>
            </a:r>
            <a:endParaRPr lang="en-US" altLang="zh-CN" smtClean="0">
              <a:sym typeface="Wingdings" panose="05000000000000000000" pitchFamily="2" charset="2"/>
            </a:endParaRPr>
          </a:p>
          <a:p>
            <a:pPr eaLnBrk="1" hangingPunct="1"/>
            <a:r>
              <a:rPr lang="zh-CN" altLang="en-US" smtClean="0">
                <a:sym typeface="Wingdings" panose="05000000000000000000" pitchFamily="2" charset="2"/>
              </a:rPr>
              <a:t>成绩特点：</a:t>
            </a:r>
            <a:r>
              <a:rPr lang="en-US" altLang="zh-CN" smtClean="0">
                <a:sym typeface="Wingdings" panose="05000000000000000000" pitchFamily="2" charset="2"/>
              </a:rPr>
              <a:t>0</a:t>
            </a:r>
            <a:r>
              <a:rPr lang="zh-CN" altLang="en-US" smtClean="0">
                <a:sym typeface="Wingdings" panose="05000000000000000000" pitchFamily="2" charset="2"/>
              </a:rPr>
              <a:t>～</a:t>
            </a:r>
            <a:r>
              <a:rPr lang="en-US" altLang="zh-CN" smtClean="0">
                <a:sym typeface="Wingdings" panose="05000000000000000000" pitchFamily="2" charset="2"/>
              </a:rPr>
              <a:t>5</a:t>
            </a:r>
            <a:r>
              <a:rPr lang="zh-CN" altLang="en-US" smtClean="0">
                <a:sym typeface="Wingdings" panose="05000000000000000000" pitchFamily="2" charset="2"/>
              </a:rPr>
              <a:t>分，有限个</a:t>
            </a:r>
            <a:endParaRPr lang="zh-CN" altLang="en-US" smtClean="0">
              <a:sym typeface="Wingdings" panose="05000000000000000000" pitchFamily="2" charset="2"/>
            </a:endParaRPr>
          </a:p>
          <a:p>
            <a:pPr eaLnBrk="1" hangingPunct="1"/>
            <a:r>
              <a:rPr lang="zh-CN" altLang="en-US" smtClean="0">
                <a:sym typeface="Wingdings" panose="05000000000000000000" pitchFamily="2" charset="2"/>
              </a:rPr>
              <a:t>箱子分数，相同成绩同一箱子</a:t>
            </a:r>
            <a:endParaRPr lang="zh-CN" altLang="en-US" smtClean="0">
              <a:sym typeface="Wingdings" panose="05000000000000000000" pitchFamily="2" charset="2"/>
            </a:endParaRPr>
          </a:p>
          <a:p>
            <a:pPr eaLnBrk="1" hangingPunct="1"/>
            <a:r>
              <a:rPr lang="zh-CN" altLang="en-US" smtClean="0">
                <a:sym typeface="Wingdings" panose="05000000000000000000" pitchFamily="2" charset="2"/>
              </a:rPr>
              <a:t>箱子按顺序连接按分数排序</a:t>
            </a:r>
            <a:endParaRPr lang="zh-CN" altLang="en-US" smtClean="0"/>
          </a:p>
        </p:txBody>
      </p:sp>
      <p:sp>
        <p:nvSpPr>
          <p:cNvPr id="942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4017AF18-78DF-4812-94B3-B6F8D640D3C5}"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spcAft>
                <a:spcPts val="0"/>
              </a:spcAft>
            </a:pPr>
            <a:r>
              <a:rPr lang="zh-CN" altLang="en-US" smtClean="0"/>
              <a:t>箱子排序例</a:t>
            </a:r>
            <a:endParaRPr lang="zh-CN" altLang="en-US" smtClean="0"/>
          </a:p>
        </p:txBody>
      </p:sp>
      <p:sp>
        <p:nvSpPr>
          <p:cNvPr id="2" name="内容占位符 1"/>
          <p:cNvSpPr>
            <a:spLocks noGrp="1"/>
          </p:cNvSpPr>
          <p:nvPr>
            <p:ph idx="1"/>
          </p:nvPr>
        </p:nvSpPr>
        <p:spPr/>
        <p:txBody>
          <a:bodyPr/>
          <a:p>
            <a:endParaRPr lang="zh-CN" altLang="en-US"/>
          </a:p>
        </p:txBody>
      </p:sp>
      <p:sp>
        <p:nvSpPr>
          <p:cNvPr id="952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789B9AE3-DC3B-43CB-A551-84AFEB273CD6}" type="slidenum">
              <a:rPr lang="en-US" altLang="en-US" smtClean="0">
                <a:solidFill>
                  <a:srgbClr val="4B4B4B"/>
                </a:solidFill>
              </a:rPr>
            </a:fld>
            <a:endParaRPr lang="en-US" altLang="en-US" smtClean="0">
              <a:solidFill>
                <a:srgbClr val="4B4B4B"/>
              </a:solidFill>
            </a:endParaRPr>
          </a:p>
        </p:txBody>
      </p:sp>
      <p:pic>
        <p:nvPicPr>
          <p:cNvPr id="95235" name="Picture 4" descr="binso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1490" y="1829435"/>
            <a:ext cx="8308975" cy="3198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spcAft>
                <a:spcPts val="0"/>
              </a:spcAft>
            </a:pPr>
            <a:r>
              <a:rPr lang="zh-CN" altLang="en-US" smtClean="0"/>
              <a:t>箱子排序实现方法</a:t>
            </a:r>
            <a:endParaRPr lang="zh-CN" altLang="en-US" smtClean="0"/>
          </a:p>
        </p:txBody>
      </p:sp>
      <p:sp>
        <p:nvSpPr>
          <p:cNvPr id="96259" name="Rectangle 3"/>
          <p:cNvSpPr>
            <a:spLocks noGrp="1" noChangeArrowheads="1"/>
          </p:cNvSpPr>
          <p:nvPr>
            <p:ph idx="1"/>
          </p:nvPr>
        </p:nvSpPr>
        <p:spPr/>
        <p:txBody>
          <a:bodyPr/>
          <a:lstStyle/>
          <a:p>
            <a:pPr eaLnBrk="1" hangingPunct="1">
              <a:spcAft>
                <a:spcPts val="0"/>
              </a:spcAft>
            </a:pPr>
            <a:r>
              <a:rPr lang="zh-CN" altLang="en-US" dirty="0" smtClean="0"/>
              <a:t>箱子</a:t>
            </a:r>
            <a:r>
              <a:rPr lang="en-US" altLang="zh-CN" dirty="0" smtClean="0"/>
              <a:t>——</a:t>
            </a:r>
            <a:r>
              <a:rPr lang="zh-CN" altLang="en-US" dirty="0" smtClean="0"/>
              <a:t>链表</a:t>
            </a:r>
            <a:endParaRPr lang="zh-CN" altLang="en-US" dirty="0" smtClean="0"/>
          </a:p>
          <a:p>
            <a:pPr eaLnBrk="1" hangingPunct="1">
              <a:spcBef>
                <a:spcPts val="750"/>
              </a:spcBef>
              <a:spcAft>
                <a:spcPts val="0"/>
              </a:spcAft>
            </a:pPr>
            <a:r>
              <a:rPr lang="zh-CN" altLang="en-US" dirty="0" smtClean="0"/>
              <a:t>排序方法</a:t>
            </a:r>
            <a:endParaRPr lang="zh-CN" altLang="en-US" dirty="0" smtClean="0"/>
          </a:p>
          <a:p>
            <a:pPr lvl="1" eaLnBrk="1" hangingPunct="1">
              <a:spcBef>
                <a:spcPts val="375"/>
              </a:spcBef>
              <a:spcAft>
                <a:spcPts val="0"/>
              </a:spcAft>
            </a:pPr>
            <a:r>
              <a:rPr lang="zh-CN" altLang="en-US" dirty="0" smtClean="0"/>
              <a:t>逐个删除链表每个节点，所删除节点放入适当的箱子中（即：插入相应链表）</a:t>
            </a:r>
            <a:endParaRPr lang="zh-CN" altLang="en-US" dirty="0" smtClean="0"/>
          </a:p>
          <a:p>
            <a:pPr lvl="1" eaLnBrk="1" hangingPunct="1">
              <a:spcBef>
                <a:spcPts val="375"/>
              </a:spcBef>
            </a:pPr>
            <a:r>
              <a:rPr lang="zh-CN" altLang="en-US" dirty="0" smtClean="0"/>
              <a:t>收集并链接所有箱子，产生排序链表</a:t>
            </a:r>
            <a:endParaRPr lang="zh-CN" altLang="en-US" dirty="0" smtClean="0"/>
          </a:p>
        </p:txBody>
      </p:sp>
      <p:sp>
        <p:nvSpPr>
          <p:cNvPr id="962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60402D1C-0BE8-4B9B-9906-846D6756EFE6}"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spcAft>
                <a:spcPts val="0"/>
              </a:spcAft>
            </a:pPr>
            <a:r>
              <a:rPr lang="zh-CN" altLang="en-US" smtClean="0"/>
              <a:t>箱子排序实现方法</a:t>
            </a:r>
            <a:endParaRPr lang="zh-CN" altLang="en-US" smtClean="0"/>
          </a:p>
        </p:txBody>
      </p:sp>
      <p:sp>
        <p:nvSpPr>
          <p:cNvPr id="97283" name="Rectangle 3"/>
          <p:cNvSpPr>
            <a:spLocks noGrp="1" noChangeArrowheads="1"/>
          </p:cNvSpPr>
          <p:nvPr>
            <p:ph idx="1"/>
          </p:nvPr>
        </p:nvSpPr>
        <p:spPr/>
        <p:txBody>
          <a:bodyPr/>
          <a:lstStyle/>
          <a:p>
            <a:pPr eaLnBrk="1" hangingPunct="1">
              <a:spcAft>
                <a:spcPts val="0"/>
              </a:spcAft>
            </a:pPr>
            <a:r>
              <a:rPr lang="zh-CN" altLang="en-US" smtClean="0"/>
              <a:t>输入链表为</a:t>
            </a:r>
            <a:r>
              <a:rPr lang="en-US" altLang="zh-CN" smtClean="0"/>
              <a:t>Chain</a:t>
            </a:r>
            <a:r>
              <a:rPr lang="zh-CN" altLang="en-US" smtClean="0"/>
              <a:t>类型：</a:t>
            </a:r>
            <a:endParaRPr lang="zh-CN" altLang="en-US" smtClean="0"/>
          </a:p>
          <a:p>
            <a:pPr lvl="1" eaLnBrk="1" hangingPunct="1">
              <a:spcBef>
                <a:spcPts val="375"/>
              </a:spcBef>
              <a:spcAft>
                <a:spcPts val="0"/>
              </a:spcAft>
            </a:pPr>
            <a:r>
              <a:rPr lang="zh-CN" altLang="en-US" smtClean="0"/>
              <a:t>连续地删除链表首元素并将其插入到相应箱子链表的首部</a:t>
            </a:r>
            <a:endParaRPr lang="zh-CN" altLang="en-US" smtClean="0"/>
          </a:p>
          <a:p>
            <a:pPr lvl="1" eaLnBrk="1" hangingPunct="1">
              <a:spcBef>
                <a:spcPts val="375"/>
              </a:spcBef>
            </a:pPr>
            <a:r>
              <a:rPr lang="zh-CN" altLang="en-US" smtClean="0"/>
              <a:t>逐个删除每个箱子中的元素（从最后一个箱子开始）并将其插入到一个初始为空的链表的首部</a:t>
            </a:r>
            <a:endParaRPr lang="zh-CN" altLang="en-US" smtClean="0"/>
          </a:p>
        </p:txBody>
      </p:sp>
      <p:sp>
        <p:nvSpPr>
          <p:cNvPr id="972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70D2FDFA-B359-4DBB-9D22-DA884A02B16C}"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spcAft>
                <a:spcPts val="0"/>
              </a:spcAft>
            </a:pPr>
            <a:r>
              <a:rPr lang="zh-CN" altLang="en-US" smtClean="0"/>
              <a:t>链表数据域</a:t>
            </a:r>
            <a:r>
              <a:rPr lang="en-US" altLang="zh-CN" smtClean="0"/>
              <a:t>——Node</a:t>
            </a:r>
            <a:r>
              <a:rPr lang="zh-CN" altLang="en-US" smtClean="0"/>
              <a:t>类</a:t>
            </a:r>
            <a:endParaRPr lang="zh-CN" altLang="en-US" smtClean="0"/>
          </a:p>
        </p:txBody>
      </p:sp>
      <p:sp>
        <p:nvSpPr>
          <p:cNvPr id="98307" name="Rectangle 3"/>
          <p:cNvSpPr>
            <a:spLocks noGrp="1" noChangeArrowheads="1"/>
          </p:cNvSpPr>
          <p:nvPr>
            <p:ph idx="1"/>
          </p:nvPr>
        </p:nvSpPr>
        <p:spPr/>
        <p:txBody>
          <a:bodyPr>
            <a:normAutofit lnSpcReduction="20000"/>
          </a:bodyPr>
          <a:lstStyle/>
          <a:p>
            <a:pPr eaLnBrk="1" hangingPunct="1">
              <a:spcAft>
                <a:spcPts val="0"/>
              </a:spcAft>
              <a:buClrTx/>
              <a:buFontTx/>
              <a:buNone/>
            </a:pPr>
            <a:r>
              <a:rPr lang="en-US" altLang="zh-CN" sz="1600">
                <a:solidFill>
                  <a:srgbClr val="0000FF"/>
                </a:solidFill>
                <a:latin typeface="Tahoma" panose="020B0604030504040204" pitchFamily="34" charset="0"/>
              </a:rPr>
              <a:t>class Node {</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   friend ostream&amp; operator&lt;&lt;(ostream&amp;, const Node &amp;);</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   friend void BinSort(Chain&lt;Node&gt;&amp;, int);</a:t>
            </a:r>
            <a:endParaRPr lang="en-US" altLang="zh-CN" sz="1600">
              <a:solidFill>
                <a:srgbClr val="0000FF"/>
              </a:solidFill>
              <a:latin typeface="Tahoma" panose="020B0604030504040204" pitchFamily="34" charset="0"/>
            </a:endParaRPr>
          </a:p>
          <a:p>
            <a:pPr eaLnBrk="1" hangingPunct="1">
              <a:buClrTx/>
              <a:buFontTx/>
              <a:buNone/>
            </a:pP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public:</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      int operator !=(Node x) const</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         {return (score != x.score);}</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   private:</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      int score;</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      char *name;</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a:t>
            </a:r>
            <a:endParaRPr lang="en-US" altLang="zh-CN" sz="16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1600">
                <a:solidFill>
                  <a:srgbClr val="0000FF"/>
                </a:solidFill>
                <a:latin typeface="Tahoma" panose="020B0604030504040204" pitchFamily="34" charset="0"/>
              </a:rPr>
              <a:t>ostream&amp; operator&lt;&lt;(ostream&amp; out, const Node&amp; x)</a:t>
            </a:r>
            <a:endParaRPr lang="en-US" altLang="zh-CN" sz="1600">
              <a:solidFill>
                <a:srgbClr val="0000FF"/>
              </a:solidFill>
              <a:latin typeface="Tahoma" panose="020B0604030504040204" pitchFamily="34" charset="0"/>
            </a:endParaRPr>
          </a:p>
          <a:p>
            <a:pPr eaLnBrk="1" hangingPunct="1">
              <a:spcBef>
                <a:spcPts val="750"/>
              </a:spcBef>
              <a:buClrTx/>
              <a:buFontTx/>
              <a:buNone/>
            </a:pPr>
            <a:r>
              <a:rPr lang="en-US" altLang="zh-CN" sz="1600">
                <a:solidFill>
                  <a:srgbClr val="0000FF"/>
                </a:solidFill>
                <a:latin typeface="Tahoma" panose="020B0604030504040204" pitchFamily="34" charset="0"/>
              </a:rPr>
              <a:t>   {out &lt;&lt; x.score &lt;&lt; ' '; return out;}</a:t>
            </a:r>
            <a:endParaRPr lang="en-US" altLang="zh-CN" sz="1600"/>
          </a:p>
        </p:txBody>
      </p:sp>
      <p:sp>
        <p:nvSpPr>
          <p:cNvPr id="9831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D9D87280-1354-4192-BC31-703863BDEC6B}" type="slidenum">
              <a:rPr lang="en-US" altLang="en-US" smtClean="0">
                <a:solidFill>
                  <a:srgbClr val="4B4B4B"/>
                </a:solidFill>
              </a:rPr>
            </a:fld>
            <a:endParaRPr lang="en-US" altLang="en-US" smtClean="0">
              <a:solidFill>
                <a:srgbClr val="4B4B4B"/>
              </a:solidFill>
            </a:endParaRPr>
          </a:p>
        </p:txBody>
      </p:sp>
      <p:sp>
        <p:nvSpPr>
          <p:cNvPr id="98308" name="Text Box 5"/>
          <p:cNvSpPr txBox="1">
            <a:spLocks noChangeArrowheads="1"/>
          </p:cNvSpPr>
          <p:nvPr/>
        </p:nvSpPr>
        <p:spPr bwMode="ltGray">
          <a:xfrm>
            <a:off x="5867401" y="4345425"/>
            <a:ext cx="214761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en-US" altLang="zh-CN" dirty="0">
                <a:solidFill>
                  <a:srgbClr val="FF0000"/>
                </a:solidFill>
              </a:rPr>
              <a:t>Chain</a:t>
            </a:r>
            <a:r>
              <a:rPr lang="zh-CN" altLang="en-US" dirty="0">
                <a:solidFill>
                  <a:srgbClr val="FF0000"/>
                </a:solidFill>
              </a:rPr>
              <a:t>类需要</a:t>
            </a:r>
            <a:r>
              <a:rPr lang="en-US" altLang="zh-CN" dirty="0">
                <a:solidFill>
                  <a:srgbClr val="FF0000"/>
                </a:solidFill>
              </a:rPr>
              <a:t>Node</a:t>
            </a:r>
            <a:r>
              <a:rPr lang="zh-CN" altLang="en-US" dirty="0">
                <a:solidFill>
                  <a:srgbClr val="FF0000"/>
                </a:solidFill>
              </a:rPr>
              <a:t>类支持这两个操作</a:t>
            </a:r>
            <a:endParaRPr lang="zh-CN" altLang="en-US" dirty="0">
              <a:solidFill>
                <a:srgbClr val="FF0000"/>
              </a:solidFill>
              <a:latin typeface="Times New Roman" panose="02020603050405020304" pitchFamily="18" charset="0"/>
            </a:endParaRPr>
          </a:p>
        </p:txBody>
      </p:sp>
      <p:sp>
        <p:nvSpPr>
          <p:cNvPr id="98309" name="Line 6"/>
          <p:cNvSpPr>
            <a:spLocks noChangeShapeType="1"/>
          </p:cNvSpPr>
          <p:nvPr/>
        </p:nvSpPr>
        <p:spPr bwMode="ltGray">
          <a:xfrm flipH="1" flipV="1">
            <a:off x="2419351" y="3666332"/>
            <a:ext cx="3348567" cy="896938"/>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0" name="Line 7"/>
          <p:cNvSpPr>
            <a:spLocks noChangeShapeType="1"/>
          </p:cNvSpPr>
          <p:nvPr/>
        </p:nvSpPr>
        <p:spPr bwMode="ltGray">
          <a:xfrm flipH="1">
            <a:off x="2518834" y="4563270"/>
            <a:ext cx="3249084" cy="856972"/>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spcAft>
                <a:spcPts val="0"/>
              </a:spcAft>
            </a:pPr>
            <a:r>
              <a:rPr lang="zh-CN" altLang="en-US" smtClean="0"/>
              <a:t>箱子排序实现</a:t>
            </a:r>
            <a:endParaRPr lang="zh-CN" altLang="en-US" smtClean="0"/>
          </a:p>
        </p:txBody>
      </p:sp>
      <p:sp>
        <p:nvSpPr>
          <p:cNvPr id="99331" name="Rectangle 3"/>
          <p:cNvSpPr>
            <a:spLocks noGrp="1" noChangeArrowheads="1"/>
          </p:cNvSpPr>
          <p:nvPr>
            <p:ph idx="1"/>
          </p:nvPr>
        </p:nvSpPr>
        <p:spPr/>
        <p:txBody>
          <a:bodyPr>
            <a:normAutofit lnSpcReduction="20000"/>
          </a:bodyPr>
          <a:lstStyle/>
          <a:p>
            <a:pPr eaLnBrk="1" hangingPunct="1">
              <a:spcAft>
                <a:spcPts val="0"/>
              </a:spcAft>
              <a:buClrTx/>
              <a:buFontTx/>
              <a:buNone/>
            </a:pPr>
            <a:r>
              <a:rPr lang="en-US" altLang="zh-CN" sz="2000">
                <a:solidFill>
                  <a:srgbClr val="0000FF"/>
                </a:solidFill>
                <a:latin typeface="Tahoma" panose="020B0604030504040204" pitchFamily="34" charset="0"/>
              </a:rPr>
              <a:t>void BinSort(Chain&lt;Node&gt;&amp; X, int range)</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a:t>
            </a:r>
            <a:r>
              <a:rPr lang="en-US" altLang="zh-CN" sz="2000">
                <a:solidFill>
                  <a:srgbClr val="008000"/>
                </a:solidFill>
                <a:latin typeface="Tahoma" panose="020B0604030504040204" pitchFamily="34" charset="0"/>
              </a:rPr>
              <a:t>// Sort by score.</a:t>
            </a:r>
            <a:endParaRPr lang="en-US" altLang="zh-CN" sz="200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int len = X.Length();</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Node x;</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Chain&lt;Node&gt; *bin;</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bin = new Chain&lt;Node&gt; [range + 1];</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a:t>
            </a:r>
            <a:r>
              <a:rPr lang="en-US" altLang="zh-CN" sz="2000">
                <a:solidFill>
                  <a:srgbClr val="008000"/>
                </a:solidFill>
                <a:latin typeface="Tahoma" panose="020B0604030504040204" pitchFamily="34" charset="0"/>
              </a:rPr>
              <a:t>// </a:t>
            </a:r>
            <a:r>
              <a:rPr lang="zh-CN" altLang="en-US" sz="2000">
                <a:solidFill>
                  <a:srgbClr val="008000"/>
                </a:solidFill>
                <a:latin typeface="Tahoma" panose="020B0604030504040204" pitchFamily="34" charset="0"/>
              </a:rPr>
              <a:t>以下部分为关键：将元素放入箱子</a:t>
            </a:r>
            <a:endParaRPr lang="en-US" altLang="zh-CN" sz="2000">
              <a:solidFill>
                <a:srgbClr val="008000"/>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for (int i = 1; i &lt;= len; i++) {</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X.Delete(1,x);</a:t>
            </a:r>
            <a:endParaRPr lang="en-US" altLang="zh-CN" sz="2000">
              <a:solidFill>
                <a:srgbClr val="0000FF"/>
              </a:solidFill>
              <a:latin typeface="Tahoma" panose="020B0604030504040204" pitchFamily="34" charset="0"/>
            </a:endParaRPr>
          </a:p>
          <a:p>
            <a:pPr eaLnBrk="1" hangingPunct="1">
              <a:spcBef>
                <a:spcPts val="750"/>
              </a:spcBef>
              <a:spcAft>
                <a:spcPts val="0"/>
              </a:spcAft>
              <a:buClrTx/>
              <a:buFontTx/>
              <a:buNone/>
            </a:pPr>
            <a:r>
              <a:rPr lang="en-US" altLang="zh-CN" sz="2000">
                <a:solidFill>
                  <a:srgbClr val="0000FF"/>
                </a:solidFill>
                <a:latin typeface="Tahoma" panose="020B0604030504040204" pitchFamily="34" charset="0"/>
              </a:rPr>
              <a:t>      bin[x.score].Insert(0,x);</a:t>
            </a:r>
            <a:endParaRPr lang="en-US" altLang="zh-CN" sz="2000">
              <a:solidFill>
                <a:srgbClr val="0000FF"/>
              </a:solidFill>
              <a:latin typeface="Tahoma" panose="020B0604030504040204" pitchFamily="34" charset="0"/>
            </a:endParaRPr>
          </a:p>
          <a:p>
            <a:pPr eaLnBrk="1" hangingPunct="1">
              <a:spcBef>
                <a:spcPts val="750"/>
              </a:spcBef>
              <a:buClrTx/>
              <a:buFontTx/>
              <a:buNone/>
            </a:pPr>
            <a:r>
              <a:rPr lang="en-US" altLang="zh-CN" sz="2000">
                <a:solidFill>
                  <a:srgbClr val="0000FF"/>
                </a:solidFill>
                <a:latin typeface="Tahoma" panose="020B0604030504040204" pitchFamily="34" charset="0"/>
              </a:rPr>
              <a:t>      }</a:t>
            </a:r>
            <a:endParaRPr lang="en-US" altLang="zh-CN" sz="2000">
              <a:solidFill>
                <a:srgbClr val="0000FF"/>
              </a:solidFill>
              <a:latin typeface="Tahoma" panose="020B0604030504040204" pitchFamily="34" charset="0"/>
            </a:endParaRPr>
          </a:p>
        </p:txBody>
      </p:sp>
      <p:sp>
        <p:nvSpPr>
          <p:cNvPr id="993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FD957187-3F0B-4E2F-8CBB-03A55E76812E}" type="slidenum">
              <a:rPr lang="en-US" altLang="en-US" smtClean="0">
                <a:solidFill>
                  <a:srgbClr val="4B4B4B"/>
                </a:solidFill>
              </a:rPr>
            </a:fld>
            <a:endParaRPr lang="en-US" altLang="en-US" smtClean="0">
              <a:solidFill>
                <a:srgbClr val="4B4B4B"/>
              </a:solidFill>
            </a:endParaRPr>
          </a:p>
        </p:txBody>
      </p:sp>
      <p:sp>
        <p:nvSpPr>
          <p:cNvPr id="99332" name="Text Box 5"/>
          <p:cNvSpPr txBox="1">
            <a:spLocks noChangeArrowheads="1"/>
          </p:cNvSpPr>
          <p:nvPr/>
        </p:nvSpPr>
        <p:spPr bwMode="ltGray">
          <a:xfrm>
            <a:off x="5486400" y="2362200"/>
            <a:ext cx="345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zh-CN" altLang="en-US">
                <a:solidFill>
                  <a:schemeClr val="hlink"/>
                </a:solidFill>
              </a:rPr>
              <a:t>元素的取值范围</a:t>
            </a:r>
            <a:endParaRPr lang="zh-CN" altLang="en-US">
              <a:solidFill>
                <a:schemeClr val="hlink"/>
              </a:solidFill>
              <a:latin typeface="Times New Roman" panose="02020603050405020304" pitchFamily="18" charset="0"/>
            </a:endParaRPr>
          </a:p>
        </p:txBody>
      </p:sp>
      <p:sp>
        <p:nvSpPr>
          <p:cNvPr id="99333" name="Line 6"/>
          <p:cNvSpPr>
            <a:spLocks noChangeShapeType="1"/>
          </p:cNvSpPr>
          <p:nvPr/>
        </p:nvSpPr>
        <p:spPr bwMode="ltGray">
          <a:xfrm flipH="1" flipV="1">
            <a:off x="4981903" y="2091558"/>
            <a:ext cx="1723697" cy="346841"/>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a:t>线性表的逻辑结构</a:t>
            </a:r>
            <a:endParaRPr lang="zh-CN" altLang="en-US" dirty="0"/>
          </a:p>
        </p:txBody>
      </p:sp>
      <p:sp>
        <p:nvSpPr>
          <p:cNvPr id="3" name="内容占位符 2"/>
          <p:cNvSpPr>
            <a:spLocks noGrp="1"/>
          </p:cNvSpPr>
          <p:nvPr>
            <p:ph idx="1"/>
          </p:nvPr>
        </p:nvSpPr>
        <p:spPr>
          <a:xfrm>
            <a:off x="628650" y="1470519"/>
            <a:ext cx="8399940" cy="4351338"/>
          </a:xfrm>
        </p:spPr>
        <p:txBody>
          <a:bodyPr>
            <a:noAutofit/>
          </a:bodyPr>
          <a:lstStyle/>
          <a:p>
            <a:pPr marL="412115" marR="282575" indent="-400050">
              <a:lnSpc>
                <a:spcPct val="100000"/>
              </a:lnSpc>
              <a:spcAft>
                <a:spcPts val="0"/>
              </a:spcAft>
            </a:pPr>
            <a:r>
              <a:rPr lang="zh-CN" altLang="en-US" sz="2400" spc="10" dirty="0">
                <a:latin typeface="微软雅黑" panose="020B0503020204020204" pitchFamily="34" charset="-122"/>
                <a:cs typeface="微软雅黑" panose="020B0503020204020204" pitchFamily="34" charset="-122"/>
              </a:rPr>
              <a:t>逻辑特征</a:t>
            </a:r>
            <a:r>
              <a:rPr lang="zh-CN" altLang="en-US" sz="240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L</a:t>
            </a:r>
            <a:r>
              <a:rPr lang="en-US" altLang="zh-CN" sz="2400" dirty="0">
                <a:latin typeface="Arial" panose="020B0604020202020204"/>
                <a:cs typeface="Arial" panose="020B0604020202020204"/>
              </a:rPr>
              <a:t>=</a:t>
            </a:r>
            <a:r>
              <a:rPr lang="zh-CN" altLang="en-US" sz="2400" spc="1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a</a:t>
            </a:r>
            <a:r>
              <a:rPr lang="en-US" altLang="zh-CN" sz="2400" baseline="-21000" dirty="0">
                <a:latin typeface="Arial" panose="020B0604020202020204"/>
                <a:cs typeface="Arial" panose="020B0604020202020204"/>
              </a:rPr>
              <a:t>1</a:t>
            </a:r>
            <a:r>
              <a:rPr lang="zh-CN" altLang="en-US" sz="2400" spc="1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a</a:t>
            </a:r>
            <a:r>
              <a:rPr lang="en-US" altLang="zh-CN" sz="2400" baseline="-21000" dirty="0">
                <a:latin typeface="Arial" panose="020B0604020202020204"/>
                <a:cs typeface="Arial" panose="020B0604020202020204"/>
              </a:rPr>
              <a:t>2</a:t>
            </a:r>
            <a:r>
              <a:rPr lang="zh-CN" altLang="en-US" sz="2400" spc="10" dirty="0" smtClean="0">
                <a:latin typeface="微软雅黑" panose="020B0503020204020204" pitchFamily="34" charset="-122"/>
                <a:cs typeface="微软雅黑" panose="020B0503020204020204" pitchFamily="34" charset="-122"/>
              </a:rPr>
              <a:t>，</a:t>
            </a:r>
            <a:r>
              <a:rPr lang="en-US" altLang="zh-CN" sz="2400" dirty="0" smtClean="0">
                <a:latin typeface="Arial" panose="020B0604020202020204"/>
                <a:cs typeface="Arial" panose="020B0604020202020204"/>
              </a:rPr>
              <a:t>…a</a:t>
            </a:r>
            <a:r>
              <a:rPr lang="en-US" altLang="zh-CN" sz="2400" baseline="-21000" dirty="0" smtClean="0">
                <a:latin typeface="Arial" panose="020B0604020202020204"/>
                <a:cs typeface="Arial" panose="020B0604020202020204"/>
              </a:rPr>
              <a:t>i-</a:t>
            </a:r>
            <a:r>
              <a:rPr lang="en-US" altLang="zh-CN" sz="2400" spc="-7" baseline="-21000" dirty="0" smtClean="0">
                <a:latin typeface="Arial" panose="020B0604020202020204"/>
                <a:cs typeface="Arial" panose="020B0604020202020204"/>
              </a:rPr>
              <a:t>1</a:t>
            </a:r>
            <a:r>
              <a:rPr lang="zh-CN" altLang="en-US" sz="2400" spc="10" dirty="0">
                <a:latin typeface="微软雅黑" panose="020B0503020204020204" pitchFamily="34" charset="-122"/>
                <a:cs typeface="微软雅黑" panose="020B0503020204020204" pitchFamily="34" charset="-122"/>
              </a:rPr>
              <a:t>，</a:t>
            </a:r>
            <a:r>
              <a:rPr lang="en-US" altLang="zh-CN" sz="2400" dirty="0" err="1">
                <a:latin typeface="Arial" panose="020B0604020202020204"/>
                <a:cs typeface="Arial" panose="020B0604020202020204"/>
              </a:rPr>
              <a:t>a</a:t>
            </a:r>
            <a:r>
              <a:rPr lang="en-US" altLang="zh-CN" sz="2400" baseline="-21000" dirty="0" err="1">
                <a:latin typeface="Arial" panose="020B0604020202020204"/>
                <a:cs typeface="Arial" panose="020B0604020202020204"/>
              </a:rPr>
              <a:t>i</a:t>
            </a:r>
            <a:r>
              <a:rPr lang="zh-CN" altLang="en-US" sz="2400" spc="10" dirty="0">
                <a:latin typeface="微软雅黑" panose="020B0503020204020204" pitchFamily="34" charset="-122"/>
                <a:cs typeface="微软雅黑" panose="020B0503020204020204" pitchFamily="34" charset="-122"/>
              </a:rPr>
              <a:t>，</a:t>
            </a:r>
            <a:r>
              <a:rPr lang="en-US" altLang="zh-CN" sz="2400" dirty="0">
                <a:latin typeface="Arial" panose="020B0604020202020204"/>
                <a:cs typeface="Arial" panose="020B0604020202020204"/>
              </a:rPr>
              <a:t>a</a:t>
            </a:r>
            <a:r>
              <a:rPr lang="en-US" altLang="zh-CN" sz="2400" spc="-7" baseline="-21000" dirty="0">
                <a:latin typeface="Arial" panose="020B0604020202020204"/>
                <a:cs typeface="Arial" panose="020B0604020202020204"/>
              </a:rPr>
              <a:t>i+</a:t>
            </a:r>
            <a:r>
              <a:rPr lang="en-US" altLang="zh-CN" sz="2400" baseline="-21000" dirty="0">
                <a:latin typeface="Arial" panose="020B0604020202020204"/>
                <a:cs typeface="Arial" panose="020B0604020202020204"/>
              </a:rPr>
              <a:t>1</a:t>
            </a:r>
            <a:r>
              <a:rPr lang="zh-CN" altLang="en-US" sz="2400" dirty="0" smtClean="0">
                <a:latin typeface="微软雅黑" panose="020B0503020204020204" pitchFamily="34" charset="-122"/>
                <a:cs typeface="微软雅黑" panose="020B0503020204020204" pitchFamily="34" charset="-122"/>
              </a:rPr>
              <a:t>，</a:t>
            </a:r>
            <a:r>
              <a:rPr lang="en-US" altLang="zh-CN" sz="2400" dirty="0" smtClean="0">
                <a:latin typeface="Arial" panose="020B0604020202020204"/>
                <a:cs typeface="Arial" panose="020B0604020202020204"/>
              </a:rPr>
              <a:t>…</a:t>
            </a:r>
            <a:r>
              <a:rPr lang="en-US" altLang="zh-CN" sz="2400" spc="-5" dirty="0" smtClean="0">
                <a:latin typeface="Arial" panose="020B0604020202020204"/>
                <a:cs typeface="Arial" panose="020B0604020202020204"/>
              </a:rPr>
              <a:t> </a:t>
            </a:r>
            <a:r>
              <a:rPr lang="zh-CN" altLang="en-US" sz="2400" spc="10" dirty="0">
                <a:latin typeface="微软雅黑" panose="020B0503020204020204" pitchFamily="34" charset="-122"/>
                <a:cs typeface="微软雅黑" panose="020B0503020204020204" pitchFamily="34" charset="-122"/>
              </a:rPr>
              <a:t>，</a:t>
            </a:r>
            <a:r>
              <a:rPr lang="en-US" altLang="zh-CN" sz="2400" spc="-5" dirty="0">
                <a:latin typeface="Arial" panose="020B0604020202020204"/>
                <a:cs typeface="Arial" panose="020B0604020202020204"/>
              </a:rPr>
              <a:t>a</a:t>
            </a:r>
            <a:r>
              <a:rPr lang="en-US" altLang="zh-CN" sz="2400" baseline="-21000" dirty="0">
                <a:latin typeface="Arial" panose="020B0604020202020204"/>
                <a:cs typeface="Arial" panose="020B0604020202020204"/>
              </a:rPr>
              <a:t>n </a:t>
            </a:r>
            <a:r>
              <a:rPr lang="en-US" altLang="zh-CN" sz="2400" spc="-10" dirty="0">
                <a:latin typeface="Arial" panose="020B0604020202020204"/>
                <a:cs typeface="Arial" panose="020B0604020202020204"/>
              </a:rPr>
              <a:t>)</a:t>
            </a:r>
            <a:endParaRPr lang="en-US" altLang="zh-CN" sz="2400" spc="-10" dirty="0">
              <a:latin typeface="Arial" panose="020B0604020202020204"/>
              <a:cs typeface="Arial" panose="020B0604020202020204"/>
            </a:endParaRPr>
          </a:p>
          <a:p>
            <a:pPr marL="412115" marR="282575" indent="-400050">
              <a:lnSpc>
                <a:spcPct val="100000"/>
              </a:lnSpc>
              <a:spcBef>
                <a:spcPts val="750"/>
              </a:spcBef>
              <a:spcAft>
                <a:spcPts val="0"/>
              </a:spcAft>
            </a:pPr>
            <a:r>
              <a:rPr lang="zh-CN" altLang="en-US" sz="2400" spc="10" dirty="0">
                <a:solidFill>
                  <a:schemeClr val="accent1">
                    <a:lumMod val="75000"/>
                  </a:schemeClr>
                </a:solidFill>
                <a:latin typeface="微软雅黑" panose="020B0503020204020204" pitchFamily="34" charset="-122"/>
                <a:cs typeface="微软雅黑" panose="020B0503020204020204" pitchFamily="34" charset="-122"/>
              </a:rPr>
              <a:t>有限</a:t>
            </a:r>
            <a:r>
              <a:rPr lang="zh-CN" altLang="en-US" sz="2400" spc="5" dirty="0">
                <a:solidFill>
                  <a:schemeClr val="accent1">
                    <a:lumMod val="75000"/>
                  </a:schemeClr>
                </a:solidFill>
                <a:latin typeface="微软雅黑" panose="020B0503020204020204" pitchFamily="34" charset="-122"/>
                <a:cs typeface="微软雅黑" panose="020B0503020204020204" pitchFamily="34" charset="-122"/>
              </a:rPr>
              <a:t>性</a:t>
            </a:r>
            <a:r>
              <a:rPr lang="en-US" altLang="zh-CN" sz="2400" dirty="0" smtClean="0">
                <a:solidFill>
                  <a:schemeClr val="accent1">
                    <a:lumMod val="75000"/>
                  </a:schemeClr>
                </a:solidFill>
                <a:latin typeface="Arial" panose="020B0604020202020204"/>
                <a:cs typeface="Arial" panose="020B0604020202020204"/>
              </a:rPr>
              <a:t>:</a:t>
            </a:r>
            <a:r>
              <a:rPr lang="zh-CN" altLang="en-US" sz="2400" spc="10" dirty="0">
                <a:latin typeface="微软雅黑" panose="020B0503020204020204" pitchFamily="34" charset="-122"/>
                <a:cs typeface="微软雅黑" panose="020B0503020204020204" pitchFamily="34" charset="-122"/>
              </a:rPr>
              <a:t>线性表中数据元素的个数是有穷的。 </a:t>
            </a:r>
            <a:endParaRPr lang="en-US" altLang="zh-CN" sz="2400" spc="10" dirty="0">
              <a:latin typeface="微软雅黑" panose="020B0503020204020204" pitchFamily="34" charset="-122"/>
              <a:cs typeface="微软雅黑" panose="020B0503020204020204" pitchFamily="34" charset="-122"/>
            </a:endParaRPr>
          </a:p>
          <a:p>
            <a:pPr marL="412115" marR="282575" indent="-400050">
              <a:lnSpc>
                <a:spcPct val="100000"/>
              </a:lnSpc>
              <a:spcBef>
                <a:spcPts val="750"/>
              </a:spcBef>
              <a:spcAft>
                <a:spcPts val="0"/>
              </a:spcAft>
            </a:pPr>
            <a:r>
              <a:rPr lang="zh-CN" altLang="en-US" sz="2400" spc="10" dirty="0">
                <a:solidFill>
                  <a:schemeClr val="accent1">
                    <a:lumMod val="75000"/>
                  </a:schemeClr>
                </a:solidFill>
                <a:latin typeface="微软雅黑" panose="020B0503020204020204" pitchFamily="34" charset="-122"/>
                <a:cs typeface="微软雅黑" panose="020B0503020204020204" pitchFamily="34" charset="-122"/>
              </a:rPr>
              <a:t>相同性</a:t>
            </a:r>
            <a:r>
              <a:rPr lang="en-US" altLang="zh-CN" sz="2400" spc="10" dirty="0" smtClean="0">
                <a:solidFill>
                  <a:schemeClr val="accent1">
                    <a:lumMod val="75000"/>
                  </a:schemeClr>
                </a:solidFill>
                <a:latin typeface="微软雅黑" panose="020B0503020204020204" pitchFamily="34" charset="-122"/>
                <a:cs typeface="微软雅黑" panose="020B0503020204020204" pitchFamily="34" charset="-122"/>
              </a:rPr>
              <a:t>:</a:t>
            </a:r>
            <a:r>
              <a:rPr lang="en-US" altLang="zh-CN" sz="2400" spc="10" dirty="0" err="1">
                <a:latin typeface="微软雅黑" panose="020B0503020204020204" pitchFamily="34" charset="-122"/>
                <a:cs typeface="微软雅黑" panose="020B0503020204020204" pitchFamily="34" charset="-122"/>
              </a:rPr>
              <a:t>a</a:t>
            </a:r>
            <a:r>
              <a:rPr lang="en-US" altLang="zh-CN" sz="2400" spc="10" baseline="-25000" dirty="0" err="1">
                <a:solidFill>
                  <a:schemeClr val="tx1"/>
                </a:solidFill>
                <a:uFillTx/>
                <a:latin typeface="微软雅黑" panose="020B0503020204020204" pitchFamily="34" charset="-122"/>
                <a:cs typeface="微软雅黑" panose="020B0503020204020204" pitchFamily="34" charset="-122"/>
              </a:rPr>
              <a:t>i</a:t>
            </a:r>
            <a:r>
              <a:rPr lang="zh-CN" altLang="en-US" sz="2400" spc="10" dirty="0">
                <a:latin typeface="微软雅黑" panose="020B0503020204020204" pitchFamily="34" charset="-122"/>
                <a:cs typeface="微软雅黑" panose="020B0503020204020204" pitchFamily="34" charset="-122"/>
              </a:rPr>
              <a:t>为线性表中的元素，元素类型相同 </a:t>
            </a:r>
            <a:endParaRPr lang="en-US" altLang="zh-CN" sz="2400" spc="10" dirty="0">
              <a:latin typeface="微软雅黑" panose="020B0503020204020204" pitchFamily="34" charset="-122"/>
              <a:cs typeface="微软雅黑" panose="020B0503020204020204" pitchFamily="34" charset="-122"/>
            </a:endParaRPr>
          </a:p>
          <a:p>
            <a:pPr marL="412115" marR="282575" indent="-400050">
              <a:lnSpc>
                <a:spcPct val="100000"/>
              </a:lnSpc>
              <a:spcBef>
                <a:spcPts val="750"/>
              </a:spcBef>
              <a:spcAft>
                <a:spcPts val="0"/>
              </a:spcAft>
            </a:pPr>
            <a:r>
              <a:rPr lang="zh-CN" altLang="en-US" sz="2400" spc="10" dirty="0">
                <a:solidFill>
                  <a:schemeClr val="accent1">
                    <a:lumMod val="75000"/>
                  </a:schemeClr>
                </a:solidFill>
                <a:latin typeface="微软雅黑" panose="020B0503020204020204" pitchFamily="34" charset="-122"/>
                <a:cs typeface="微软雅黑" panose="020B0503020204020204" pitchFamily="34" charset="-122"/>
              </a:rPr>
              <a:t>相继性</a:t>
            </a:r>
            <a:r>
              <a:rPr lang="en-US" altLang="zh-CN" sz="2400" spc="10" dirty="0">
                <a:solidFill>
                  <a:schemeClr val="accent1">
                    <a:lumMod val="75000"/>
                  </a:schemeClr>
                </a:solidFill>
                <a:latin typeface="微软雅黑" panose="020B0503020204020204" pitchFamily="34" charset="-122"/>
                <a:cs typeface="微软雅黑" panose="020B0503020204020204" pitchFamily="34" charset="-122"/>
              </a:rPr>
              <a:t>:</a:t>
            </a:r>
            <a:endParaRPr lang="zh-CN" altLang="en-US" sz="2400" spc="10" dirty="0">
              <a:solidFill>
                <a:schemeClr val="accent1">
                  <a:lumMod val="75000"/>
                </a:schemeClr>
              </a:solidFill>
              <a:latin typeface="微软雅黑" panose="020B0503020204020204" pitchFamily="34" charset="-122"/>
              <a:cs typeface="微软雅黑" panose="020B0503020204020204" pitchFamily="34" charset="-122"/>
            </a:endParaRPr>
          </a:p>
          <a:p>
            <a:pPr marL="811530" marR="107950" lvl="1" indent="-365125">
              <a:lnSpc>
                <a:spcPct val="100000"/>
              </a:lnSpc>
              <a:spcBef>
                <a:spcPts val="865"/>
              </a:spcBef>
              <a:spcAft>
                <a:spcPts val="0"/>
              </a:spcAft>
            </a:pPr>
            <a:r>
              <a:rPr lang="en-US" altLang="zh-CN" sz="2000" spc="-5" dirty="0">
                <a:latin typeface="Arial" panose="020B0604020202020204"/>
                <a:cs typeface="Arial" panose="020B0604020202020204"/>
              </a:rPr>
              <a:t>a</a:t>
            </a:r>
            <a:r>
              <a:rPr lang="en-US" altLang="zh-CN" sz="2000" baseline="-21000" dirty="0">
                <a:latin typeface="Arial" panose="020B0604020202020204"/>
                <a:cs typeface="Arial" panose="020B0604020202020204"/>
              </a:rPr>
              <a:t>1</a:t>
            </a:r>
            <a:r>
              <a:rPr lang="zh-CN" altLang="en-US" sz="2000" spc="10" dirty="0">
                <a:latin typeface="微软雅黑" panose="020B0503020204020204" pitchFamily="34" charset="-122"/>
                <a:cs typeface="微软雅黑" panose="020B0503020204020204" pitchFamily="34" charset="-122"/>
              </a:rPr>
              <a:t>为表中</a:t>
            </a:r>
            <a:r>
              <a:rPr lang="zh-CN" altLang="en-US" sz="2000" spc="10" dirty="0">
                <a:solidFill>
                  <a:srgbClr val="FF0000"/>
                </a:solidFill>
                <a:latin typeface="微软雅黑" panose="020B0503020204020204" pitchFamily="34" charset="-122"/>
                <a:cs typeface="微软雅黑" panose="020B0503020204020204" pitchFamily="34" charset="-122"/>
              </a:rPr>
              <a:t>第一个</a:t>
            </a:r>
            <a:r>
              <a:rPr lang="zh-CN" altLang="en-US" sz="2000" spc="10" dirty="0">
                <a:latin typeface="微软雅黑" panose="020B0503020204020204" pitchFamily="34" charset="-122"/>
                <a:cs typeface="微软雅黑" panose="020B0503020204020204" pitchFamily="34" charset="-122"/>
              </a:rPr>
              <a:t>元素，无</a:t>
            </a:r>
            <a:r>
              <a:rPr lang="zh-CN" altLang="en-US" sz="2000" spc="10" dirty="0">
                <a:solidFill>
                  <a:srgbClr val="FF0000"/>
                </a:solidFill>
                <a:latin typeface="微软雅黑" panose="020B0503020204020204" pitchFamily="34" charset="-122"/>
                <a:cs typeface="微软雅黑" panose="020B0503020204020204" pitchFamily="34" charset="-122"/>
              </a:rPr>
              <a:t>前驱</a:t>
            </a:r>
            <a:r>
              <a:rPr lang="zh-CN" altLang="en-US" sz="2000" spc="10" dirty="0">
                <a:latin typeface="微软雅黑" panose="020B0503020204020204" pitchFamily="34" charset="-122"/>
                <a:cs typeface="微软雅黑" panose="020B0503020204020204" pitchFamily="34" charset="-122"/>
              </a:rPr>
              <a:t>元素；</a:t>
            </a:r>
            <a:r>
              <a:rPr lang="en-US" altLang="zh-CN" sz="2000" spc="-5" dirty="0">
                <a:latin typeface="Arial" panose="020B0604020202020204"/>
                <a:cs typeface="Arial" panose="020B0604020202020204"/>
              </a:rPr>
              <a:t>a</a:t>
            </a:r>
            <a:r>
              <a:rPr lang="en-US" altLang="zh-CN" sz="2000" spc="7" baseline="-21000" dirty="0">
                <a:latin typeface="Arial" panose="020B0604020202020204"/>
                <a:cs typeface="Arial" panose="020B0604020202020204"/>
              </a:rPr>
              <a:t>n</a:t>
            </a:r>
            <a:r>
              <a:rPr lang="zh-CN" altLang="en-US" sz="2000" spc="10" dirty="0">
                <a:latin typeface="微软雅黑" panose="020B0503020204020204" pitchFamily="34" charset="-122"/>
                <a:cs typeface="微软雅黑" panose="020B0503020204020204" pitchFamily="34" charset="-122"/>
              </a:rPr>
              <a:t>为表中</a:t>
            </a:r>
            <a:r>
              <a:rPr lang="zh-CN" altLang="en-US" sz="2000" spc="10" dirty="0">
                <a:solidFill>
                  <a:srgbClr val="FF0000"/>
                </a:solidFill>
                <a:latin typeface="微软雅黑" panose="020B0503020204020204" pitchFamily="34" charset="-122"/>
                <a:cs typeface="微软雅黑" panose="020B0503020204020204" pitchFamily="34" charset="-122"/>
              </a:rPr>
              <a:t>最后一个</a:t>
            </a:r>
            <a:r>
              <a:rPr lang="zh-CN" altLang="en-US" sz="2000" spc="10" dirty="0">
                <a:latin typeface="微软雅黑" panose="020B0503020204020204" pitchFamily="34" charset="-122"/>
                <a:cs typeface="微软雅黑" panose="020B0503020204020204" pitchFamily="34" charset="-122"/>
              </a:rPr>
              <a:t>元素，无</a:t>
            </a:r>
            <a:r>
              <a:rPr lang="zh-CN" altLang="en-US" sz="2000" spc="10" dirty="0">
                <a:solidFill>
                  <a:srgbClr val="FF0000"/>
                </a:solidFill>
                <a:latin typeface="微软雅黑" panose="020B0503020204020204" pitchFamily="34" charset="-122"/>
                <a:cs typeface="微软雅黑" panose="020B0503020204020204" pitchFamily="34" charset="-122"/>
              </a:rPr>
              <a:t>后继</a:t>
            </a:r>
            <a:r>
              <a:rPr lang="zh-CN" altLang="en-US" sz="2000" spc="10" dirty="0">
                <a:latin typeface="微软雅黑" panose="020B0503020204020204" pitchFamily="34" charset="-122"/>
                <a:cs typeface="微软雅黑" panose="020B0503020204020204" pitchFamily="34" charset="-122"/>
              </a:rPr>
              <a:t>元素；</a:t>
            </a:r>
            <a:endParaRPr lang="zh-CN" altLang="en-US" sz="2000" dirty="0">
              <a:latin typeface="微软雅黑" panose="020B0503020204020204" pitchFamily="34" charset="-122"/>
              <a:cs typeface="微软雅黑" panose="020B0503020204020204" pitchFamily="34" charset="-122"/>
            </a:endParaRPr>
          </a:p>
          <a:p>
            <a:pPr marL="811530" lvl="1" indent="-365125">
              <a:lnSpc>
                <a:spcPct val="100000"/>
              </a:lnSpc>
              <a:spcBef>
                <a:spcPts val="855"/>
              </a:spcBef>
              <a:spcAft>
                <a:spcPts val="0"/>
              </a:spcAft>
            </a:pPr>
            <a:r>
              <a:rPr lang="zh-CN" altLang="en-US" sz="2000" spc="10" dirty="0">
                <a:latin typeface="微软雅黑" panose="020B0503020204020204" pitchFamily="34" charset="-122"/>
                <a:cs typeface="微软雅黑" panose="020B0503020204020204" pitchFamily="34" charset="-122"/>
              </a:rPr>
              <a:t>对于</a:t>
            </a:r>
            <a:r>
              <a:rPr lang="en-US" altLang="zh-CN" sz="2000" dirty="0">
                <a:latin typeface="Arial" panose="020B0604020202020204"/>
                <a:cs typeface="Arial" panose="020B0604020202020204"/>
              </a:rPr>
              <a:t>…a</a:t>
            </a:r>
            <a:r>
              <a:rPr lang="en-US" altLang="zh-CN" sz="2000" baseline="-21000" dirty="0">
                <a:latin typeface="Arial" panose="020B0604020202020204"/>
                <a:cs typeface="Arial" panose="020B0604020202020204"/>
              </a:rPr>
              <a:t>i-</a:t>
            </a:r>
            <a:r>
              <a:rPr lang="en-US" altLang="zh-CN" sz="2000" spc="-7" baseline="-21000" dirty="0">
                <a:latin typeface="Arial" panose="020B0604020202020204"/>
                <a:cs typeface="Arial" panose="020B0604020202020204"/>
              </a:rPr>
              <a:t>1</a:t>
            </a:r>
            <a:r>
              <a:rPr lang="en-US" altLang="zh-CN" sz="2000" spc="-5" dirty="0">
                <a:latin typeface="Arial" panose="020B0604020202020204"/>
                <a:cs typeface="Arial" panose="020B0604020202020204"/>
              </a:rPr>
              <a:t>,a</a:t>
            </a:r>
            <a:r>
              <a:rPr lang="en-US" altLang="zh-CN" sz="2000" spc="-7" baseline="-21000" dirty="0">
                <a:latin typeface="Arial" panose="020B0604020202020204"/>
                <a:cs typeface="Arial" panose="020B0604020202020204"/>
              </a:rPr>
              <a:t>i</a:t>
            </a:r>
            <a:r>
              <a:rPr lang="en-US" altLang="zh-CN" sz="2000" spc="5" dirty="0">
                <a:latin typeface="Arial" panose="020B0604020202020204"/>
                <a:cs typeface="Arial" panose="020B0604020202020204"/>
              </a:rPr>
              <a:t>,</a:t>
            </a:r>
            <a:r>
              <a:rPr lang="en-US" altLang="zh-CN" sz="2000" dirty="0">
                <a:latin typeface="Arial" panose="020B0604020202020204"/>
                <a:cs typeface="Arial" panose="020B0604020202020204"/>
              </a:rPr>
              <a:t>a</a:t>
            </a:r>
            <a:r>
              <a:rPr lang="en-US" altLang="zh-CN" sz="2000" baseline="-21000" dirty="0">
                <a:latin typeface="Arial" panose="020B0604020202020204"/>
                <a:cs typeface="Arial" panose="020B0604020202020204"/>
              </a:rPr>
              <a:t>i+</a:t>
            </a:r>
            <a:r>
              <a:rPr lang="en-US" altLang="zh-CN" sz="2000" spc="-7" baseline="-21000" dirty="0">
                <a:latin typeface="Arial" panose="020B0604020202020204"/>
                <a:cs typeface="Arial" panose="020B0604020202020204"/>
              </a:rPr>
              <a:t>1</a:t>
            </a:r>
            <a:r>
              <a:rPr lang="en-US" altLang="zh-CN" sz="2000" spc="-5" dirty="0">
                <a:latin typeface="Arial" panose="020B0604020202020204"/>
                <a:cs typeface="Arial" panose="020B0604020202020204"/>
              </a:rPr>
              <a:t>…(1&lt;</a:t>
            </a:r>
            <a:r>
              <a:rPr lang="en-US" altLang="zh-CN" sz="2000" spc="-5" dirty="0" err="1">
                <a:latin typeface="Arial" panose="020B0604020202020204"/>
                <a:cs typeface="Arial" panose="020B0604020202020204"/>
              </a:rPr>
              <a:t>i</a:t>
            </a:r>
            <a:r>
              <a:rPr lang="en-US" altLang="zh-CN" sz="2000" spc="-5" dirty="0">
                <a:latin typeface="Arial" panose="020B0604020202020204"/>
                <a:cs typeface="Arial" panose="020B0604020202020204"/>
              </a:rPr>
              <a:t>&lt;n</a:t>
            </a:r>
            <a:r>
              <a:rPr lang="en-US" altLang="zh-CN" sz="2000" spc="-10" dirty="0">
                <a:latin typeface="Arial" panose="020B0604020202020204"/>
                <a:cs typeface="Arial" panose="020B0604020202020204"/>
              </a:rPr>
              <a:t>)</a:t>
            </a:r>
            <a:r>
              <a:rPr lang="zh-CN" altLang="en-US" sz="2000" spc="10" dirty="0">
                <a:latin typeface="微软雅黑" panose="020B0503020204020204" pitchFamily="34" charset="-122"/>
                <a:cs typeface="微软雅黑" panose="020B0503020204020204" pitchFamily="34" charset="-122"/>
              </a:rPr>
              <a:t>，称</a:t>
            </a:r>
            <a:r>
              <a:rPr lang="en-US" altLang="zh-CN" sz="2000" dirty="0">
                <a:latin typeface="Arial" panose="020B0604020202020204"/>
                <a:cs typeface="Arial" panose="020B0604020202020204"/>
              </a:rPr>
              <a:t>a</a:t>
            </a:r>
            <a:r>
              <a:rPr lang="en-US" altLang="zh-CN" sz="2000" baseline="-21000" dirty="0">
                <a:latin typeface="Arial" panose="020B0604020202020204"/>
                <a:cs typeface="Arial" panose="020B0604020202020204"/>
              </a:rPr>
              <a:t>i-1</a:t>
            </a:r>
            <a:r>
              <a:rPr lang="zh-CN" altLang="en-US" sz="2000" spc="10" dirty="0">
                <a:latin typeface="微软雅黑" panose="020B0503020204020204" pitchFamily="34" charset="-122"/>
                <a:cs typeface="微软雅黑" panose="020B0503020204020204" pitchFamily="34" charset="-122"/>
              </a:rPr>
              <a:t>为</a:t>
            </a:r>
            <a:r>
              <a:rPr lang="en-US" altLang="zh-CN" sz="2000" dirty="0" err="1">
                <a:latin typeface="Arial" panose="020B0604020202020204"/>
                <a:cs typeface="Arial" panose="020B0604020202020204"/>
              </a:rPr>
              <a:t>a</a:t>
            </a:r>
            <a:r>
              <a:rPr lang="en-US" altLang="zh-CN" sz="2000" baseline="-21000" dirty="0" err="1">
                <a:latin typeface="Arial" panose="020B0604020202020204"/>
                <a:cs typeface="Arial" panose="020B0604020202020204"/>
              </a:rPr>
              <a:t>i</a:t>
            </a:r>
            <a:r>
              <a:rPr lang="zh-CN" altLang="en-US" sz="2000" spc="10" dirty="0">
                <a:latin typeface="微软雅黑" panose="020B0503020204020204" pitchFamily="34" charset="-122"/>
                <a:cs typeface="微软雅黑" panose="020B0503020204020204" pitchFamily="34" charset="-122"/>
              </a:rPr>
              <a:t>的</a:t>
            </a:r>
            <a:r>
              <a:rPr lang="zh-CN" altLang="en-US" sz="2000" spc="10" dirty="0">
                <a:solidFill>
                  <a:srgbClr val="FF0000"/>
                </a:solidFill>
                <a:latin typeface="微软雅黑" panose="020B0503020204020204" pitchFamily="34" charset="-122"/>
                <a:cs typeface="微软雅黑" panose="020B0503020204020204" pitchFamily="34" charset="-122"/>
              </a:rPr>
              <a:t>直接前驱</a:t>
            </a:r>
            <a:r>
              <a:rPr lang="zh-CN" altLang="en-US" sz="2000" dirty="0">
                <a:latin typeface="微软雅黑" panose="020B0503020204020204" pitchFamily="34" charset="-122"/>
                <a:cs typeface="微软雅黑" panose="020B0503020204020204" pitchFamily="34" charset="-122"/>
              </a:rPr>
              <a:t>，</a:t>
            </a:r>
            <a:r>
              <a:rPr lang="zh-CN" altLang="en-US" sz="2000" spc="-45" dirty="0">
                <a:latin typeface="微软雅黑" panose="020B0503020204020204" pitchFamily="34" charset="-122"/>
                <a:cs typeface="微软雅黑" panose="020B0503020204020204" pitchFamily="34" charset="-122"/>
              </a:rPr>
              <a:t> </a:t>
            </a:r>
            <a:r>
              <a:rPr lang="en-US" altLang="zh-CN" sz="2000" dirty="0" smtClean="0">
                <a:latin typeface="Arial" panose="020B0604020202020204"/>
                <a:cs typeface="Arial" panose="020B0604020202020204"/>
              </a:rPr>
              <a:t>a</a:t>
            </a:r>
            <a:r>
              <a:rPr lang="en-US" altLang="zh-CN" sz="2000" spc="7" baseline="-21000" dirty="0">
                <a:latin typeface="Arial" panose="020B0604020202020204"/>
                <a:cs typeface="Arial" panose="020B0604020202020204"/>
              </a:rPr>
              <a:t>i+1</a:t>
            </a:r>
            <a:r>
              <a:rPr lang="zh-CN" altLang="en-US" sz="2000" spc="10" dirty="0">
                <a:latin typeface="微软雅黑" panose="020B0503020204020204" pitchFamily="34" charset="-122"/>
                <a:cs typeface="微软雅黑" panose="020B0503020204020204" pitchFamily="34" charset="-122"/>
              </a:rPr>
              <a:t>为</a:t>
            </a:r>
            <a:r>
              <a:rPr lang="en-US" altLang="zh-CN" sz="2000" dirty="0" err="1">
                <a:latin typeface="Arial" panose="020B0604020202020204"/>
                <a:cs typeface="Arial" panose="020B0604020202020204"/>
              </a:rPr>
              <a:t>a</a:t>
            </a:r>
            <a:r>
              <a:rPr lang="en-US" altLang="zh-CN" sz="2000" baseline="-21000" dirty="0" err="1">
                <a:latin typeface="Arial" panose="020B0604020202020204"/>
                <a:cs typeface="Arial" panose="020B0604020202020204"/>
              </a:rPr>
              <a:t>i</a:t>
            </a:r>
            <a:r>
              <a:rPr lang="zh-CN" altLang="en-US" sz="2000" spc="10" dirty="0">
                <a:latin typeface="微软雅黑" panose="020B0503020204020204" pitchFamily="34" charset="-122"/>
                <a:cs typeface="微软雅黑" panose="020B0503020204020204" pitchFamily="34" charset="-122"/>
              </a:rPr>
              <a:t>的</a:t>
            </a:r>
            <a:r>
              <a:rPr lang="zh-CN" altLang="en-US" sz="2000" spc="10" dirty="0">
                <a:solidFill>
                  <a:srgbClr val="FF0000"/>
                </a:solidFill>
                <a:latin typeface="微软雅黑" panose="020B0503020204020204" pitchFamily="34" charset="-122"/>
                <a:cs typeface="微软雅黑" panose="020B0503020204020204" pitchFamily="34" charset="-122"/>
              </a:rPr>
              <a:t>直接后继。</a:t>
            </a:r>
            <a:endParaRPr lang="zh-CN" altLang="en-US" sz="2000" dirty="0">
              <a:latin typeface="微软雅黑" panose="020B0503020204020204" pitchFamily="34" charset="-122"/>
              <a:cs typeface="微软雅黑" panose="020B0503020204020204" pitchFamily="34" charset="-122"/>
            </a:endParaRPr>
          </a:p>
          <a:p>
            <a:pPr marL="811530" lvl="1" indent="-365125">
              <a:lnSpc>
                <a:spcPct val="100000"/>
              </a:lnSpc>
              <a:spcBef>
                <a:spcPts val="1155"/>
              </a:spcBef>
            </a:pPr>
            <a:r>
              <a:rPr lang="zh-CN" altLang="en-US" sz="2000" spc="10" dirty="0">
                <a:latin typeface="微软雅黑" panose="020B0503020204020204" pitchFamily="34" charset="-122"/>
                <a:cs typeface="微软雅黑" panose="020B0503020204020204" pitchFamily="34" charset="-122"/>
              </a:rPr>
              <a:t>中间不能有缺项。</a:t>
            </a:r>
            <a:endParaRPr lang="zh-CN" altLang="en-US" sz="2000" dirty="0">
              <a:latin typeface="微软雅黑" panose="020B0503020204020204" pitchFamily="34" charset="-122"/>
              <a:cs typeface="微软雅黑" panose="020B0503020204020204" pitchFamily="34" charset="-122"/>
            </a:endParaRPr>
          </a:p>
          <a:p>
            <a:pPr>
              <a:lnSpc>
                <a:spcPct val="100000"/>
              </a:lnSpc>
            </a:pPr>
            <a:endParaRPr lang="zh-CN" altLang="en-US" sz="24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spcAft>
                <a:spcPts val="0"/>
              </a:spcAft>
            </a:pPr>
            <a:r>
              <a:rPr lang="zh-CN" altLang="en-US" smtClean="0"/>
              <a:t>箱子排序实现（续）</a:t>
            </a:r>
            <a:endParaRPr lang="zh-CN" altLang="en-US" smtClean="0"/>
          </a:p>
        </p:txBody>
      </p:sp>
      <p:sp>
        <p:nvSpPr>
          <p:cNvPr id="100355" name="Rectangle 3"/>
          <p:cNvSpPr>
            <a:spLocks noGrp="1" noChangeArrowheads="1"/>
          </p:cNvSpPr>
          <p:nvPr>
            <p:ph idx="1"/>
          </p:nvPr>
        </p:nvSpPr>
        <p:spPr/>
        <p:txBody>
          <a:bodyPr>
            <a:normAutofit lnSpcReduction="10000"/>
          </a:bodyPr>
          <a:lstStyle/>
          <a:p>
            <a:pPr eaLnBrk="1" hangingPunct="1">
              <a:spcAft>
                <a:spcPts val="0"/>
              </a:spcAft>
              <a:buClrTx/>
              <a:buFontTx/>
              <a:buNone/>
            </a:pPr>
            <a:r>
              <a:rPr lang="en-US" altLang="zh-CN" sz="2000">
                <a:solidFill>
                  <a:srgbClr val="0000FF"/>
                </a:solidFill>
                <a:latin typeface="Tahoma" panose="020B0604030504040204" pitchFamily="34" charset="0"/>
              </a:rPr>
              <a:t>for (int j = range; j &gt;= 0; j--)</a:t>
            </a:r>
            <a:endParaRPr lang="en-US" altLang="zh-CN" sz="2000">
              <a:solidFill>
                <a:srgbClr val="0000FF"/>
              </a:solidFill>
              <a:latin typeface="Tahoma" panose="020B0604030504040204" pitchFamily="34" charset="0"/>
            </a:endParaRPr>
          </a:p>
          <a:p>
            <a:pPr eaLnBrk="1" hangingPunct="1">
              <a:spcBef>
                <a:spcPts val="0"/>
              </a:spcBef>
              <a:spcAft>
                <a:spcPts val="0"/>
              </a:spcAft>
              <a:buClrTx/>
              <a:buFontTx/>
              <a:buNone/>
            </a:pPr>
            <a:r>
              <a:rPr lang="en-US" altLang="zh-CN" sz="2000">
                <a:solidFill>
                  <a:srgbClr val="0000FF"/>
                </a:solidFill>
                <a:latin typeface="Tahoma" panose="020B0604030504040204" pitchFamily="34" charset="0"/>
              </a:rPr>
              <a:t>      while (!bin[j].IsEmpty()) {</a:t>
            </a:r>
            <a:endParaRPr lang="en-US" altLang="zh-CN" sz="2000">
              <a:solidFill>
                <a:srgbClr val="0000FF"/>
              </a:solidFill>
              <a:latin typeface="Tahoma" panose="020B0604030504040204" pitchFamily="34" charset="0"/>
            </a:endParaRPr>
          </a:p>
          <a:p>
            <a:pPr eaLnBrk="1" hangingPunct="1">
              <a:buClrTx/>
              <a:buFontTx/>
              <a:buNone/>
            </a:pPr>
            <a:r>
              <a:rPr lang="en-US" altLang="zh-CN" sz="2000">
                <a:solidFill>
                  <a:srgbClr val="0000FF"/>
                </a:solidFill>
                <a:latin typeface="Tahoma" panose="020B0604030504040204" pitchFamily="34" charset="0"/>
              </a:rPr>
              <a:t>         bin[j].Delete(1,x);</a:t>
            </a:r>
            <a:endParaRPr lang="en-US" altLang="zh-CN" sz="2000">
              <a:solidFill>
                <a:srgbClr val="0000FF"/>
              </a:solidFill>
              <a:latin typeface="Tahoma" panose="020B0604030504040204" pitchFamily="34" charset="0"/>
            </a:endParaRPr>
          </a:p>
          <a:p>
            <a:pPr eaLnBrk="1" hangingPunct="1">
              <a:buClrTx/>
              <a:buFontTx/>
              <a:buNone/>
            </a:pPr>
            <a:r>
              <a:rPr lang="en-US" altLang="zh-CN" sz="2000">
                <a:solidFill>
                  <a:srgbClr val="0000FF"/>
                </a:solidFill>
                <a:latin typeface="Tahoma" panose="020B0604030504040204" pitchFamily="34" charset="0"/>
              </a:rPr>
              <a:t>         X.Insert(0,x);</a:t>
            </a:r>
            <a:endParaRPr lang="en-US" altLang="zh-CN" sz="2000">
              <a:solidFill>
                <a:srgbClr val="0000FF"/>
              </a:solidFill>
              <a:latin typeface="Tahoma" panose="020B0604030504040204" pitchFamily="34" charset="0"/>
            </a:endParaRPr>
          </a:p>
          <a:p>
            <a:pPr eaLnBrk="1" hangingPunct="1">
              <a:buClrTx/>
              <a:buFontTx/>
              <a:buNone/>
            </a:pPr>
            <a:r>
              <a:rPr lang="en-US" altLang="zh-CN" sz="2000">
                <a:solidFill>
                  <a:srgbClr val="0000FF"/>
                </a:solidFill>
                <a:latin typeface="Tahoma" panose="020B0604030504040204" pitchFamily="34" charset="0"/>
              </a:rPr>
              <a:t>         }</a:t>
            </a:r>
            <a:endParaRPr lang="en-US" altLang="zh-CN" sz="2000">
              <a:solidFill>
                <a:srgbClr val="0000FF"/>
              </a:solidFill>
              <a:latin typeface="Tahoma" panose="020B0604030504040204" pitchFamily="34" charset="0"/>
            </a:endParaRPr>
          </a:p>
          <a:p>
            <a:pPr eaLnBrk="1" hangingPunct="1">
              <a:buClrTx/>
              <a:buFontTx/>
              <a:buNone/>
            </a:pPr>
            <a:r>
              <a:rPr lang="en-US" altLang="zh-CN" sz="2000">
                <a:solidFill>
                  <a:srgbClr val="0000FF"/>
                </a:solidFill>
                <a:latin typeface="Tahoma" panose="020B0604030504040204" pitchFamily="34" charset="0"/>
              </a:rPr>
              <a:t>   delete [] bin;</a:t>
            </a:r>
            <a:endParaRPr lang="en-US" altLang="zh-CN" sz="2000">
              <a:solidFill>
                <a:srgbClr val="0000FF"/>
              </a:solidFill>
              <a:latin typeface="Tahoma" panose="020B0604030504040204" pitchFamily="34" charset="0"/>
            </a:endParaRPr>
          </a:p>
          <a:p>
            <a:pPr eaLnBrk="1" hangingPunct="1">
              <a:buClrTx/>
              <a:buFontTx/>
              <a:buNone/>
            </a:pPr>
            <a:r>
              <a:rPr lang="en-US" altLang="zh-CN" sz="2000">
                <a:solidFill>
                  <a:srgbClr val="0000FF"/>
                </a:solidFill>
                <a:latin typeface="Tahoma" panose="020B0604030504040204" pitchFamily="34" charset="0"/>
              </a:rPr>
              <a:t>}</a:t>
            </a:r>
            <a:endParaRPr lang="en-US" altLang="zh-CN" sz="2000">
              <a:solidFill>
                <a:srgbClr val="0000FF"/>
              </a:solidFill>
              <a:latin typeface="Tahoma" panose="020B0604030504040204" pitchFamily="34" charset="0"/>
            </a:endParaRPr>
          </a:p>
          <a:p>
            <a:pPr eaLnBrk="1" hangingPunct="1"/>
            <a:r>
              <a:rPr lang="en-US" altLang="zh-CN" smtClean="0"/>
              <a:t>Delete</a:t>
            </a:r>
            <a:r>
              <a:rPr lang="zh-CN" altLang="en-US" smtClean="0"/>
              <a:t>操作</a:t>
            </a:r>
            <a:r>
              <a:rPr lang="en-US" altLang="zh-CN" smtClean="0"/>
              <a:t>——</a:t>
            </a:r>
            <a:r>
              <a:rPr lang="en-US" altLang="zh-CN" smtClean="0">
                <a:cs typeface="Times New Roman" panose="02020603050405020304" pitchFamily="18" charset="0"/>
              </a:rPr>
              <a:t>Θ</a:t>
            </a:r>
            <a:r>
              <a:rPr lang="en-US" altLang="zh-CN" smtClean="0"/>
              <a:t>(1)</a:t>
            </a:r>
            <a:r>
              <a:rPr lang="en-US" altLang="zh-CN" smtClean="0">
                <a:sym typeface="Wingdings" panose="05000000000000000000" pitchFamily="2" charset="2"/>
              </a:rPr>
              <a:t></a:t>
            </a:r>
            <a:endParaRPr lang="en-US" altLang="zh-CN" smtClean="0">
              <a:sym typeface="Wingdings" panose="05000000000000000000" pitchFamily="2" charset="2"/>
            </a:endParaRPr>
          </a:p>
          <a:p>
            <a:pPr eaLnBrk="1" hangingPunct="1"/>
            <a:r>
              <a:rPr lang="zh-CN" altLang="en-US" smtClean="0">
                <a:sym typeface="Wingdings" panose="05000000000000000000" pitchFamily="2" charset="2"/>
              </a:rPr>
              <a:t>第一个循环</a:t>
            </a:r>
            <a:r>
              <a:rPr lang="en-US" altLang="zh-CN" smtClean="0">
                <a:cs typeface="Times New Roman" panose="02020603050405020304" pitchFamily="18" charset="0"/>
              </a:rPr>
              <a:t>Θ</a:t>
            </a:r>
            <a:r>
              <a:rPr lang="en-US" altLang="zh-CN" smtClean="0"/>
              <a:t>(n)</a:t>
            </a:r>
            <a:r>
              <a:rPr lang="zh-CN" altLang="en-US" smtClean="0"/>
              <a:t>，第二个循环</a:t>
            </a:r>
            <a:r>
              <a:rPr lang="en-US" altLang="zh-CN" smtClean="0">
                <a:cs typeface="Times New Roman" panose="02020603050405020304" pitchFamily="18" charset="0"/>
              </a:rPr>
              <a:t>Θ</a:t>
            </a:r>
            <a:r>
              <a:rPr lang="en-US" altLang="zh-CN" smtClean="0"/>
              <a:t>(n+range)</a:t>
            </a:r>
            <a:endParaRPr lang="en-US" altLang="zh-CN" smtClean="0"/>
          </a:p>
          <a:p>
            <a:pPr eaLnBrk="1" hangingPunct="1"/>
            <a:r>
              <a:rPr lang="zh-CN" altLang="en-US" smtClean="0"/>
              <a:t>总复杂性</a:t>
            </a:r>
            <a:r>
              <a:rPr lang="en-US" altLang="zh-CN" smtClean="0">
                <a:cs typeface="Times New Roman" panose="02020603050405020304" pitchFamily="18" charset="0"/>
              </a:rPr>
              <a:t>Θ</a:t>
            </a:r>
            <a:r>
              <a:rPr lang="en-US" altLang="zh-CN" smtClean="0"/>
              <a:t>(n+range)</a:t>
            </a:r>
            <a:endParaRPr lang="en-US" altLang="zh-CN" smtClean="0"/>
          </a:p>
        </p:txBody>
      </p:sp>
      <p:sp>
        <p:nvSpPr>
          <p:cNvPr id="1003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05768F27-9F16-4575-9346-1F9159A7B26A}"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spcAft>
                <a:spcPts val="0"/>
              </a:spcAft>
            </a:pPr>
            <a:r>
              <a:rPr lang="zh-CN" altLang="en-US" smtClean="0"/>
              <a:t>优化：作为</a:t>
            </a:r>
            <a:r>
              <a:rPr lang="en-US" altLang="zh-CN" smtClean="0"/>
              <a:t>Chain</a:t>
            </a:r>
            <a:r>
              <a:rPr lang="zh-CN" altLang="en-US" smtClean="0"/>
              <a:t>类的成员函数</a:t>
            </a:r>
            <a:endParaRPr lang="zh-CN" altLang="en-US" smtClean="0"/>
          </a:p>
        </p:txBody>
      </p:sp>
      <p:sp>
        <p:nvSpPr>
          <p:cNvPr id="101379" name="Rectangle 3"/>
          <p:cNvSpPr>
            <a:spLocks noGrp="1" noChangeArrowheads="1"/>
          </p:cNvSpPr>
          <p:nvPr>
            <p:ph idx="1"/>
          </p:nvPr>
        </p:nvSpPr>
        <p:spPr/>
        <p:txBody>
          <a:bodyPr>
            <a:normAutofit lnSpcReduction="10000"/>
          </a:bodyPr>
          <a:lstStyle/>
          <a:p>
            <a:pPr eaLnBrk="1" hangingPunct="1">
              <a:lnSpc>
                <a:spcPct val="90000"/>
              </a:lnSpc>
              <a:spcAft>
                <a:spcPts val="0"/>
              </a:spcAft>
            </a:pPr>
            <a:r>
              <a:rPr lang="zh-CN" altLang="en-US" dirty="0" smtClean="0"/>
              <a:t>直接操纵</a:t>
            </a:r>
            <a:r>
              <a:rPr lang="en-US" altLang="zh-CN" dirty="0" smtClean="0"/>
              <a:t>Chain</a:t>
            </a:r>
            <a:r>
              <a:rPr lang="zh-CN" altLang="en-US" dirty="0" smtClean="0"/>
              <a:t>的数据成员</a:t>
            </a:r>
            <a:endParaRPr lang="zh-CN" altLang="en-US" dirty="0" smtClean="0">
              <a:solidFill>
                <a:srgbClr val="FF0000"/>
              </a:solidFill>
            </a:endParaRPr>
          </a:p>
          <a:p>
            <a:pPr eaLnBrk="1" hangingPunct="1">
              <a:lnSpc>
                <a:spcPct val="90000"/>
              </a:lnSpc>
              <a:spcBef>
                <a:spcPts val="750"/>
              </a:spcBef>
              <a:spcAft>
                <a:spcPts val="0"/>
              </a:spcAft>
            </a:pPr>
            <a:r>
              <a:rPr lang="zh-CN" altLang="en-US" dirty="0" smtClean="0"/>
              <a:t>节点重复被多个链表使用，避免对</a:t>
            </a:r>
            <a:r>
              <a:rPr lang="en-US" altLang="zh-CN" dirty="0" smtClean="0"/>
              <a:t>new</a:t>
            </a:r>
            <a:r>
              <a:rPr lang="zh-CN" altLang="en-US" dirty="0" smtClean="0"/>
              <a:t>和</a:t>
            </a:r>
            <a:r>
              <a:rPr lang="en-US" altLang="zh-CN" dirty="0" smtClean="0"/>
              <a:t>delete</a:t>
            </a:r>
            <a:r>
              <a:rPr lang="zh-CN" altLang="en-US" dirty="0" smtClean="0"/>
              <a:t>的频繁调用</a:t>
            </a:r>
            <a:endParaRPr lang="zh-CN" altLang="en-US" dirty="0" smtClean="0"/>
          </a:p>
          <a:p>
            <a:pPr eaLnBrk="1" hangingPunct="1">
              <a:spcBef>
                <a:spcPts val="10"/>
              </a:spcBef>
              <a:spcAft>
                <a:spcPts val="0"/>
              </a:spcAft>
              <a:buClrTx/>
              <a:buFontTx/>
              <a:buNone/>
            </a:pPr>
            <a:r>
              <a:rPr lang="en-US" altLang="zh-CN" sz="2000" dirty="0">
                <a:solidFill>
                  <a:srgbClr val="0000FF"/>
                </a:solidFill>
                <a:latin typeface="Tahoma" panose="020B0604030504040204" pitchFamily="34" charset="0"/>
              </a:rPr>
              <a:t>template&lt;class T&gt;</a:t>
            </a:r>
            <a:endParaRPr lang="en-US" altLang="zh-CN" sz="2000" dirty="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dirty="0">
                <a:solidFill>
                  <a:srgbClr val="0000FF"/>
                </a:solidFill>
                <a:latin typeface="Tahoma" panose="020B0604030504040204" pitchFamily="34" charset="0"/>
              </a:rPr>
              <a:t>void Chain&lt;T&gt;::</a:t>
            </a:r>
            <a:r>
              <a:rPr lang="en-US" altLang="zh-CN" sz="2000" dirty="0" err="1">
                <a:solidFill>
                  <a:srgbClr val="0000FF"/>
                </a:solidFill>
                <a:latin typeface="Tahoma" panose="020B0604030504040204" pitchFamily="34" charset="0"/>
              </a:rPr>
              <a:t>BinSort</a:t>
            </a:r>
            <a:r>
              <a:rPr lang="en-US" altLang="zh-CN" sz="2000" dirty="0">
                <a:solidFill>
                  <a:srgbClr val="0000FF"/>
                </a:solidFill>
                <a:latin typeface="Tahoma" panose="020B0604030504040204" pitchFamily="34" charset="0"/>
              </a:rPr>
              <a:t>(</a:t>
            </a:r>
            <a:r>
              <a:rPr lang="en-US" altLang="zh-CN" sz="2000" dirty="0" err="1">
                <a:solidFill>
                  <a:srgbClr val="0000FF"/>
                </a:solidFill>
                <a:latin typeface="Tahoma" panose="020B0604030504040204" pitchFamily="34" charset="0"/>
              </a:rPr>
              <a:t>int</a:t>
            </a:r>
            <a:r>
              <a:rPr lang="en-US" altLang="zh-CN" sz="2000" dirty="0">
                <a:solidFill>
                  <a:srgbClr val="0000FF"/>
                </a:solidFill>
                <a:latin typeface="Tahoma" panose="020B0604030504040204" pitchFamily="34" charset="0"/>
              </a:rPr>
              <a:t> range)</a:t>
            </a:r>
            <a:endParaRPr lang="en-US" altLang="zh-CN" sz="2000" dirty="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dirty="0">
                <a:solidFill>
                  <a:srgbClr val="0000FF"/>
                </a:solidFill>
                <a:latin typeface="Tahoma" panose="020B0604030504040204" pitchFamily="34" charset="0"/>
              </a:rPr>
              <a:t>{</a:t>
            </a:r>
            <a:r>
              <a:rPr lang="en-US" altLang="zh-CN" sz="2000" dirty="0">
                <a:solidFill>
                  <a:srgbClr val="008000"/>
                </a:solidFill>
                <a:latin typeface="Tahoma" panose="020B0604030504040204" pitchFamily="34" charset="0"/>
              </a:rPr>
              <a:t>// Sort by score.</a:t>
            </a:r>
            <a:endParaRPr lang="en-US" altLang="zh-CN" sz="2000" dirty="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dirty="0">
                <a:solidFill>
                  <a:srgbClr val="008000"/>
                </a:solidFill>
                <a:latin typeface="Tahoma" panose="020B0604030504040204" pitchFamily="34" charset="0"/>
              </a:rPr>
              <a:t>   </a:t>
            </a:r>
            <a:r>
              <a:rPr lang="en-US" altLang="zh-CN" sz="2000" dirty="0" err="1">
                <a:solidFill>
                  <a:srgbClr val="0000FF"/>
                </a:solidFill>
                <a:latin typeface="Tahoma" panose="020B0604030504040204" pitchFamily="34" charset="0"/>
              </a:rPr>
              <a:t>int</a:t>
            </a:r>
            <a:r>
              <a:rPr lang="en-US" altLang="zh-CN" sz="2000" dirty="0">
                <a:solidFill>
                  <a:srgbClr val="0000FF"/>
                </a:solidFill>
                <a:latin typeface="Tahoma" panose="020B0604030504040204" pitchFamily="34" charset="0"/>
              </a:rPr>
              <a:t> b;  </a:t>
            </a:r>
            <a:r>
              <a:rPr lang="en-US" altLang="zh-CN" sz="2000" dirty="0">
                <a:solidFill>
                  <a:srgbClr val="008000"/>
                </a:solidFill>
                <a:latin typeface="Tahoma" panose="020B0604030504040204" pitchFamily="34" charset="0"/>
              </a:rPr>
              <a:t>// bin index</a:t>
            </a:r>
            <a:endParaRPr lang="en-US" altLang="zh-CN" sz="2000" dirty="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dirty="0">
                <a:solidFill>
                  <a:srgbClr val="008000"/>
                </a:solidFill>
                <a:latin typeface="Tahoma" panose="020B0604030504040204" pitchFamily="34" charset="0"/>
              </a:rPr>
              <a:t>   </a:t>
            </a:r>
            <a:r>
              <a:rPr lang="en-US" altLang="zh-CN" sz="2000" dirty="0" err="1">
                <a:solidFill>
                  <a:srgbClr val="0000FF"/>
                </a:solidFill>
                <a:latin typeface="Tahoma" panose="020B0604030504040204" pitchFamily="34" charset="0"/>
              </a:rPr>
              <a:t>ChainNode</a:t>
            </a:r>
            <a:r>
              <a:rPr lang="en-US" altLang="zh-CN" sz="2000" dirty="0">
                <a:solidFill>
                  <a:srgbClr val="0000FF"/>
                </a:solidFill>
                <a:latin typeface="Tahoma" panose="020B0604030504040204" pitchFamily="34" charset="0"/>
              </a:rPr>
              <a:t>&lt;T&gt; **bottom, **top;</a:t>
            </a:r>
            <a:endParaRPr lang="en-US" altLang="zh-CN" sz="2000" dirty="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dirty="0">
                <a:solidFill>
                  <a:srgbClr val="008000"/>
                </a:solidFill>
                <a:latin typeface="Tahoma" panose="020B0604030504040204" pitchFamily="34" charset="0"/>
              </a:rPr>
              <a:t>   </a:t>
            </a:r>
            <a:r>
              <a:rPr lang="en-US" altLang="zh-CN" sz="2000" dirty="0">
                <a:solidFill>
                  <a:srgbClr val="0000FF"/>
                </a:solidFill>
                <a:latin typeface="Tahoma" panose="020B0604030504040204" pitchFamily="34" charset="0"/>
              </a:rPr>
              <a:t>bottom =</a:t>
            </a:r>
            <a:r>
              <a:rPr lang="en-US" altLang="zh-CN" sz="2000" dirty="0">
                <a:solidFill>
                  <a:srgbClr val="008000"/>
                </a:solidFill>
                <a:latin typeface="Tahoma" panose="020B0604030504040204" pitchFamily="34" charset="0"/>
              </a:rPr>
              <a:t> </a:t>
            </a:r>
            <a:r>
              <a:rPr lang="en-US" altLang="zh-CN" sz="2000" dirty="0">
                <a:solidFill>
                  <a:srgbClr val="0000FF"/>
                </a:solidFill>
                <a:latin typeface="Tahoma" panose="020B0604030504040204" pitchFamily="34" charset="0"/>
              </a:rPr>
              <a:t>new </a:t>
            </a:r>
            <a:r>
              <a:rPr lang="en-US" altLang="zh-CN" sz="2000" dirty="0" err="1">
                <a:solidFill>
                  <a:srgbClr val="0000FF"/>
                </a:solidFill>
                <a:latin typeface="Tahoma" panose="020B0604030504040204" pitchFamily="34" charset="0"/>
              </a:rPr>
              <a:t>ChainNode</a:t>
            </a:r>
            <a:r>
              <a:rPr lang="en-US" altLang="zh-CN" sz="2000" dirty="0">
                <a:solidFill>
                  <a:srgbClr val="0000FF"/>
                </a:solidFill>
                <a:latin typeface="Tahoma" panose="020B0604030504040204" pitchFamily="34" charset="0"/>
              </a:rPr>
              <a:t>&lt;T&gt;* [range + 1];</a:t>
            </a:r>
            <a:endParaRPr lang="en-US" altLang="zh-CN" sz="2000" dirty="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dirty="0">
                <a:solidFill>
                  <a:srgbClr val="0000FF"/>
                </a:solidFill>
                <a:latin typeface="Tahoma" panose="020B0604030504040204" pitchFamily="34" charset="0"/>
              </a:rPr>
              <a:t>   top = new </a:t>
            </a:r>
            <a:r>
              <a:rPr lang="en-US" altLang="zh-CN" sz="2000" dirty="0" err="1">
                <a:solidFill>
                  <a:srgbClr val="0000FF"/>
                </a:solidFill>
                <a:latin typeface="Tahoma" panose="020B0604030504040204" pitchFamily="34" charset="0"/>
              </a:rPr>
              <a:t>ChainNode</a:t>
            </a:r>
            <a:r>
              <a:rPr lang="en-US" altLang="zh-CN" sz="2000" dirty="0">
                <a:solidFill>
                  <a:srgbClr val="0000FF"/>
                </a:solidFill>
                <a:latin typeface="Tahoma" panose="020B0604030504040204" pitchFamily="34" charset="0"/>
              </a:rPr>
              <a:t>&lt;T&gt;* [range + 1];</a:t>
            </a:r>
            <a:endParaRPr lang="en-US" altLang="zh-CN" sz="2000" dirty="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dirty="0">
                <a:solidFill>
                  <a:srgbClr val="0000FF"/>
                </a:solidFill>
                <a:latin typeface="Tahoma" panose="020B0604030504040204" pitchFamily="34" charset="0"/>
              </a:rPr>
              <a:t>   for (b = 0; b &lt;= range; b++)</a:t>
            </a:r>
            <a:endParaRPr lang="en-US" altLang="zh-CN" sz="2000" dirty="0">
              <a:solidFill>
                <a:srgbClr val="0000FF"/>
              </a:solidFill>
              <a:latin typeface="Tahoma" panose="020B0604030504040204" pitchFamily="34" charset="0"/>
            </a:endParaRPr>
          </a:p>
          <a:p>
            <a:pPr eaLnBrk="1" hangingPunct="1">
              <a:spcBef>
                <a:spcPts val="10"/>
              </a:spcBef>
              <a:buClrTx/>
              <a:buFontTx/>
              <a:buNone/>
            </a:pPr>
            <a:r>
              <a:rPr lang="en-US" altLang="zh-CN" sz="2000" dirty="0">
                <a:solidFill>
                  <a:srgbClr val="0000FF"/>
                </a:solidFill>
                <a:latin typeface="Tahoma" panose="020B0604030504040204" pitchFamily="34" charset="0"/>
              </a:rPr>
              <a:t>      bottom[b] = 0;</a:t>
            </a:r>
            <a:endParaRPr lang="en-US" altLang="zh-CN" sz="2000" dirty="0"/>
          </a:p>
        </p:txBody>
      </p:sp>
      <p:sp>
        <p:nvSpPr>
          <p:cNvPr id="1013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5A57A17B-5A75-4A4E-ACC5-3B23C0B62CF6}" type="slidenum">
              <a:rPr lang="en-US" altLang="en-US" smtClean="0">
                <a:solidFill>
                  <a:srgbClr val="4B4B4B"/>
                </a:solidFill>
              </a:rPr>
            </a:fld>
            <a:endParaRPr lang="en-US" altLang="en-US" smtClean="0">
              <a:solidFill>
                <a:srgbClr val="4B4B4B"/>
              </a:solidFill>
            </a:endParaRPr>
          </a:p>
        </p:txBody>
      </p:sp>
      <p:sp>
        <p:nvSpPr>
          <p:cNvPr id="101380" name="Text Box 5"/>
          <p:cNvSpPr txBox="1">
            <a:spLocks noChangeArrowheads="1"/>
          </p:cNvSpPr>
          <p:nvPr/>
        </p:nvSpPr>
        <p:spPr bwMode="ltGray">
          <a:xfrm>
            <a:off x="5921486" y="3258343"/>
            <a:ext cx="266677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en-US" altLang="zh-CN" dirty="0">
                <a:solidFill>
                  <a:schemeClr val="hlink"/>
                </a:solidFill>
              </a:rPr>
              <a:t>bottom[b]</a:t>
            </a:r>
            <a:r>
              <a:rPr lang="zh-CN" altLang="en-US" dirty="0">
                <a:solidFill>
                  <a:schemeClr val="hlink"/>
                </a:solidFill>
              </a:rPr>
              <a:t>：箱子</a:t>
            </a:r>
            <a:r>
              <a:rPr lang="en-US" altLang="zh-CN" dirty="0">
                <a:solidFill>
                  <a:schemeClr val="hlink"/>
                </a:solidFill>
              </a:rPr>
              <a:t>b</a:t>
            </a:r>
            <a:r>
              <a:rPr lang="zh-CN" altLang="en-US" dirty="0">
                <a:solidFill>
                  <a:schemeClr val="hlink"/>
                </a:solidFill>
              </a:rPr>
              <a:t>链表首</a:t>
            </a:r>
            <a:br>
              <a:rPr lang="zh-CN" altLang="en-US" dirty="0">
                <a:solidFill>
                  <a:schemeClr val="hlink"/>
                </a:solidFill>
              </a:rPr>
            </a:br>
            <a:r>
              <a:rPr lang="en-US" altLang="zh-CN" dirty="0">
                <a:solidFill>
                  <a:schemeClr val="hlink"/>
                </a:solidFill>
              </a:rPr>
              <a:t>top[b]</a:t>
            </a:r>
            <a:r>
              <a:rPr lang="zh-CN" altLang="en-US" dirty="0">
                <a:solidFill>
                  <a:schemeClr val="hlink"/>
                </a:solidFill>
              </a:rPr>
              <a:t>：箱子</a:t>
            </a:r>
            <a:r>
              <a:rPr lang="en-US" altLang="zh-CN" dirty="0">
                <a:solidFill>
                  <a:schemeClr val="hlink"/>
                </a:solidFill>
              </a:rPr>
              <a:t>b</a:t>
            </a:r>
            <a:r>
              <a:rPr lang="zh-CN" altLang="en-US" dirty="0">
                <a:solidFill>
                  <a:schemeClr val="hlink"/>
                </a:solidFill>
              </a:rPr>
              <a:t>链表尾</a:t>
            </a:r>
            <a:endParaRPr lang="zh-CN" altLang="en-US" b="1" u="sng" dirty="0">
              <a:solidFill>
                <a:schemeClr val="hlink"/>
              </a:solidFill>
              <a:latin typeface="Times New Roman" panose="02020603050405020304" pitchFamily="18" charset="0"/>
            </a:endParaRPr>
          </a:p>
        </p:txBody>
      </p:sp>
      <p:sp>
        <p:nvSpPr>
          <p:cNvPr id="101381" name="Line 6"/>
          <p:cNvSpPr>
            <a:spLocks noChangeShapeType="1"/>
          </p:cNvSpPr>
          <p:nvPr/>
        </p:nvSpPr>
        <p:spPr bwMode="ltGray">
          <a:xfrm flipH="1">
            <a:off x="4298731" y="3552497"/>
            <a:ext cx="1622755" cy="791695"/>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spcAft>
                <a:spcPts val="0"/>
              </a:spcAft>
            </a:pPr>
            <a:r>
              <a:rPr lang="zh-CN" altLang="en-US" smtClean="0"/>
              <a:t>优化：作为</a:t>
            </a:r>
            <a:r>
              <a:rPr lang="en-US" altLang="zh-CN" smtClean="0"/>
              <a:t>Chain</a:t>
            </a:r>
            <a:r>
              <a:rPr lang="zh-CN" altLang="en-US" smtClean="0"/>
              <a:t>类的成员函数</a:t>
            </a:r>
            <a:endParaRPr lang="zh-CN" altLang="en-US" smtClean="0"/>
          </a:p>
        </p:txBody>
      </p:sp>
      <p:sp>
        <p:nvSpPr>
          <p:cNvPr id="102403" name="Rectangle 3"/>
          <p:cNvSpPr>
            <a:spLocks noGrp="1" noChangeArrowheads="1"/>
          </p:cNvSpPr>
          <p:nvPr>
            <p:ph idx="1"/>
          </p:nvPr>
        </p:nvSpPr>
        <p:spPr/>
        <p:txBody>
          <a:bodyPr/>
          <a:lstStyle/>
          <a:p>
            <a:pPr eaLnBrk="1" hangingPunct="1">
              <a:spcAft>
                <a:spcPts val="0"/>
              </a:spcAft>
              <a:buFont typeface="Wingdings" panose="05000000000000000000" pitchFamily="2" charset="2"/>
              <a:buNone/>
            </a:pPr>
            <a:r>
              <a:rPr lang="en-US" altLang="zh-CN" sz="2000">
                <a:solidFill>
                  <a:srgbClr val="008000"/>
                </a:solidFill>
                <a:latin typeface="Tahoma" panose="020B0604030504040204" pitchFamily="34" charset="0"/>
              </a:rPr>
              <a:t>   // distribute to bins</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for (; first; first = first-&gt;link) {</a:t>
            </a:r>
            <a:r>
              <a:rPr lang="en-US" altLang="zh-CN" sz="2000">
                <a:solidFill>
                  <a:srgbClr val="008000"/>
                </a:solidFill>
                <a:latin typeface="Tahoma" panose="020B0604030504040204" pitchFamily="34" charset="0"/>
              </a:rPr>
              <a:t>// add to bin</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b = first-&gt;data;</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(bottom[b]) {</a:t>
            </a:r>
            <a:r>
              <a:rPr lang="en-US" altLang="zh-CN" sz="2000">
                <a:solidFill>
                  <a:srgbClr val="008000"/>
                </a:solidFill>
                <a:latin typeface="Tahoma" panose="020B0604030504040204" pitchFamily="34" charset="0"/>
              </a:rPr>
              <a:t>// bin not empty</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top[b]-&gt;link = first;</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top[b] = first;}</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else </a:t>
            </a:r>
            <a:r>
              <a:rPr lang="en-US" altLang="zh-CN" sz="2000">
                <a:solidFill>
                  <a:srgbClr val="008000"/>
                </a:solidFill>
                <a:latin typeface="Tahoma" panose="020B0604030504040204" pitchFamily="34" charset="0"/>
              </a:rPr>
              <a:t>// bin empty</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bottom[b] = top[b] = first;</a:t>
            </a:r>
            <a:endParaRPr lang="en-US" altLang="zh-CN" sz="2000">
              <a:solidFill>
                <a:srgbClr val="0000FF"/>
              </a:solidFill>
              <a:latin typeface="Tahoma" panose="020B0604030504040204" pitchFamily="34" charset="0"/>
            </a:endParaRPr>
          </a:p>
          <a:p>
            <a:pPr eaLnBrk="1" hangingPunct="1">
              <a:spcBef>
                <a:spcPts val="10"/>
              </a:spcBef>
              <a:buClrTx/>
              <a:buFontTx/>
              <a:buNone/>
            </a:pPr>
            <a:r>
              <a:rPr lang="en-US" altLang="zh-CN" sz="2000">
                <a:solidFill>
                  <a:srgbClr val="0000FF"/>
                </a:solidFill>
                <a:latin typeface="Tahoma" panose="020B0604030504040204" pitchFamily="34" charset="0"/>
              </a:rPr>
              <a:t>      }</a:t>
            </a:r>
            <a:endParaRPr lang="en-US" altLang="zh-CN" sz="2000">
              <a:solidFill>
                <a:srgbClr val="0000FF"/>
              </a:solidFill>
              <a:latin typeface="Tahoma" panose="020B0604030504040204" pitchFamily="34" charset="0"/>
            </a:endParaRPr>
          </a:p>
        </p:txBody>
      </p:sp>
      <p:sp>
        <p:nvSpPr>
          <p:cNvPr id="1024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6DF3D06F-8D10-42C3-AF73-8FA78C3F085A}" type="slidenum">
              <a:rPr lang="en-US" altLang="en-US" smtClean="0">
                <a:solidFill>
                  <a:srgbClr val="4B4B4B"/>
                </a:solidFill>
              </a:rPr>
            </a:fld>
            <a:endParaRPr lang="en-US" altLang="en-US" smtClean="0">
              <a:solidFill>
                <a:srgbClr val="4B4B4B"/>
              </a:solidFill>
            </a:endParaRPr>
          </a:p>
        </p:txBody>
      </p:sp>
      <p:sp>
        <p:nvSpPr>
          <p:cNvPr id="102404" name="Text Box 4"/>
          <p:cNvSpPr txBox="1">
            <a:spLocks noChangeArrowheads="1"/>
          </p:cNvSpPr>
          <p:nvPr/>
        </p:nvSpPr>
        <p:spPr bwMode="ltGray">
          <a:xfrm>
            <a:off x="5486400" y="3124201"/>
            <a:ext cx="3426372" cy="175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en-US" altLang="zh-CN" dirty="0">
                <a:solidFill>
                  <a:srgbClr val="FF0000"/>
                </a:solidFill>
              </a:rPr>
              <a:t>Delete</a:t>
            </a:r>
            <a:r>
              <a:rPr lang="zh-CN" altLang="en-US" dirty="0">
                <a:solidFill>
                  <a:srgbClr val="FF0000"/>
                </a:solidFill>
              </a:rPr>
              <a:t>、</a:t>
            </a:r>
            <a:r>
              <a:rPr lang="en-US" altLang="zh-CN" dirty="0">
                <a:solidFill>
                  <a:srgbClr val="FF0000"/>
                </a:solidFill>
              </a:rPr>
              <a:t>Insert</a:t>
            </a:r>
            <a:r>
              <a:rPr lang="zh-CN" altLang="en-US" dirty="0">
                <a:solidFill>
                  <a:srgbClr val="FF0000"/>
                </a:solidFill>
              </a:rPr>
              <a:t>调用变为对链表内部结构的直接操纵</a:t>
            </a:r>
            <a:endParaRPr lang="zh-CN" altLang="en-US" dirty="0">
              <a:solidFill>
                <a:srgbClr val="FF0000"/>
              </a:solidFill>
            </a:endParaRPr>
          </a:p>
          <a:p>
            <a:pPr eaLnBrk="1" hangingPunct="1">
              <a:spcBef>
                <a:spcPts val="50"/>
              </a:spcBef>
            </a:pPr>
            <a:r>
              <a:rPr lang="zh-CN" altLang="en-US" dirty="0">
                <a:solidFill>
                  <a:srgbClr val="FF0000"/>
                </a:solidFill>
              </a:rPr>
              <a:t>旧版本：</a:t>
            </a:r>
            <a:r>
              <a:rPr lang="en-US" altLang="zh-CN" dirty="0">
                <a:solidFill>
                  <a:srgbClr val="FF0000"/>
                </a:solidFill>
              </a:rPr>
              <a:t>Delete——delete</a:t>
            </a:r>
            <a:br>
              <a:rPr lang="en-US" altLang="zh-CN" dirty="0">
                <a:solidFill>
                  <a:srgbClr val="FF0000"/>
                </a:solidFill>
              </a:rPr>
            </a:br>
            <a:r>
              <a:rPr lang="en-US" altLang="zh-CN" dirty="0">
                <a:solidFill>
                  <a:srgbClr val="FF0000"/>
                </a:solidFill>
              </a:rPr>
              <a:t>Insert——new</a:t>
            </a:r>
            <a:br>
              <a:rPr lang="en-US" altLang="zh-CN" dirty="0">
                <a:solidFill>
                  <a:srgbClr val="FF0000"/>
                </a:solidFill>
              </a:rPr>
            </a:br>
            <a:r>
              <a:rPr lang="zh-CN" altLang="en-US" dirty="0">
                <a:solidFill>
                  <a:srgbClr val="FF0000"/>
                </a:solidFill>
              </a:rPr>
              <a:t>新版本：节点从原链表</a:t>
            </a:r>
            <a:r>
              <a:rPr lang="zh-CN" altLang="en-US" b="1" u="sng" dirty="0">
                <a:solidFill>
                  <a:srgbClr val="FF0000"/>
                </a:solidFill>
              </a:rPr>
              <a:t>摘除</a:t>
            </a:r>
            <a:r>
              <a:rPr lang="zh-CN" altLang="en-US" dirty="0">
                <a:solidFill>
                  <a:srgbClr val="FF0000"/>
                </a:solidFill>
              </a:rPr>
              <a:t>，直接放入箱子链表</a:t>
            </a:r>
            <a:endParaRPr lang="zh-CN" altLang="en-US" b="1" u="sng" dirty="0">
              <a:solidFill>
                <a:srgbClr val="FF0000"/>
              </a:solidFill>
              <a:latin typeface="Times New Roman" panose="02020603050405020304" pitchFamily="18" charset="0"/>
            </a:endParaRPr>
          </a:p>
        </p:txBody>
      </p:sp>
      <p:sp>
        <p:nvSpPr>
          <p:cNvPr id="102405" name="Line 5"/>
          <p:cNvSpPr>
            <a:spLocks noChangeShapeType="1"/>
          </p:cNvSpPr>
          <p:nvPr/>
        </p:nvSpPr>
        <p:spPr bwMode="ltGray">
          <a:xfrm flipH="1" flipV="1">
            <a:off x="3911600" y="3229304"/>
            <a:ext cx="1574800" cy="26013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spcAft>
                <a:spcPts val="0"/>
              </a:spcAft>
            </a:pPr>
            <a:r>
              <a:rPr lang="zh-CN" altLang="en-US" smtClean="0"/>
              <a:t>优化：作为</a:t>
            </a:r>
            <a:r>
              <a:rPr lang="en-US" altLang="zh-CN" smtClean="0"/>
              <a:t>Chain</a:t>
            </a:r>
            <a:r>
              <a:rPr lang="zh-CN" altLang="en-US" smtClean="0"/>
              <a:t>类的成员函数</a:t>
            </a:r>
            <a:endParaRPr lang="zh-CN" altLang="en-US" smtClean="0"/>
          </a:p>
        </p:txBody>
      </p:sp>
      <p:sp>
        <p:nvSpPr>
          <p:cNvPr id="103427" name="Rectangle 3"/>
          <p:cNvSpPr>
            <a:spLocks noGrp="1" noChangeArrowheads="1"/>
          </p:cNvSpPr>
          <p:nvPr>
            <p:ph idx="1"/>
          </p:nvPr>
        </p:nvSpPr>
        <p:spPr/>
        <p:txBody>
          <a:bodyPr>
            <a:normAutofit fontScale="90000"/>
          </a:bodyPr>
          <a:lstStyle/>
          <a:p>
            <a:pPr eaLnBrk="1" hangingPunct="1">
              <a:lnSpc>
                <a:spcPct val="90000"/>
              </a:lnSpc>
              <a:spcAft>
                <a:spcPts val="0"/>
              </a:spcAft>
              <a:buFont typeface="Wingdings" panose="05000000000000000000" pitchFamily="2" charset="2"/>
              <a:buNone/>
            </a:pPr>
            <a:r>
              <a:rPr lang="en-US" altLang="zh-CN" sz="2000">
                <a:solidFill>
                  <a:srgbClr val="008000"/>
                </a:solidFill>
                <a:latin typeface="Tahoma" panose="020B0604030504040204" pitchFamily="34" charset="0"/>
              </a:rPr>
              <a:t>   // collect from bins into sorted chain</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ChainNode&lt;T&gt; *y = 0;</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for (b = 0; b &lt;= range; b++)</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if (bottom[b]) {</a:t>
            </a:r>
            <a:r>
              <a:rPr lang="en-US" altLang="zh-CN" sz="2000">
                <a:solidFill>
                  <a:srgbClr val="008000"/>
                </a:solidFill>
                <a:latin typeface="Tahoma" panose="020B0604030504040204" pitchFamily="34" charset="0"/>
              </a:rPr>
              <a:t>// bin not empty</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(y) </a:t>
            </a:r>
            <a:r>
              <a:rPr lang="en-US" altLang="zh-CN" sz="2000">
                <a:solidFill>
                  <a:srgbClr val="008000"/>
                </a:solidFill>
                <a:latin typeface="Tahoma" panose="020B0604030504040204" pitchFamily="34" charset="0"/>
              </a:rPr>
              <a:t>// not first nonempty bin</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y-&gt;link = bottom[b];</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else </a:t>
            </a:r>
            <a:r>
              <a:rPr lang="en-US" altLang="zh-CN" sz="2000">
                <a:solidFill>
                  <a:srgbClr val="008000"/>
                </a:solidFill>
                <a:latin typeface="Tahoma" panose="020B0604030504040204" pitchFamily="34" charset="0"/>
              </a:rPr>
              <a:t>// first nonempty bin</a:t>
            </a:r>
            <a:endParaRPr lang="en-US" altLang="zh-CN" sz="2000">
              <a:solidFill>
                <a:srgbClr val="008000"/>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first = bottom[b];</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y = top[b];}</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(y) y-&gt;link = 0;</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delete [] bottom;</a:t>
            </a:r>
            <a:endParaRPr lang="en-US" altLang="zh-CN" sz="2000">
              <a:solidFill>
                <a:srgbClr val="0000FF"/>
              </a:solidFill>
              <a:latin typeface="Tahoma" panose="020B0604030504040204" pitchFamily="34" charset="0"/>
            </a:endParaRPr>
          </a:p>
          <a:p>
            <a:pPr eaLnBrk="1" hangingPunct="1">
              <a:spcBef>
                <a:spcPts val="10"/>
              </a:spcBef>
              <a:spcAft>
                <a:spcPts val="0"/>
              </a:spcAft>
              <a:buClrTx/>
              <a:buFontTx/>
              <a:buNone/>
            </a:pPr>
            <a:r>
              <a:rPr lang="en-US" altLang="zh-CN" sz="2000">
                <a:solidFill>
                  <a:srgbClr val="0000FF"/>
                </a:solidFill>
                <a:latin typeface="Tahoma" panose="020B0604030504040204" pitchFamily="34" charset="0"/>
              </a:rPr>
              <a:t>   delete [] top;</a:t>
            </a:r>
            <a:endParaRPr lang="en-US" altLang="zh-CN" sz="2000">
              <a:solidFill>
                <a:srgbClr val="0000FF"/>
              </a:solidFill>
              <a:latin typeface="Tahoma" panose="020B0604030504040204" pitchFamily="34" charset="0"/>
            </a:endParaRPr>
          </a:p>
          <a:p>
            <a:pPr eaLnBrk="1" hangingPunct="1">
              <a:spcBef>
                <a:spcPts val="10"/>
              </a:spcBef>
              <a:buClrTx/>
              <a:buFontTx/>
              <a:buNone/>
            </a:pPr>
            <a:r>
              <a:rPr lang="en-US" altLang="zh-CN" sz="2000">
                <a:solidFill>
                  <a:srgbClr val="0000FF"/>
                </a:solidFill>
                <a:latin typeface="Tahoma" panose="020B0604030504040204" pitchFamily="34" charset="0"/>
              </a:rPr>
              <a:t>}</a:t>
            </a:r>
            <a:endParaRPr lang="en-US" altLang="zh-CN" smtClean="0"/>
          </a:p>
        </p:txBody>
      </p:sp>
      <p:sp>
        <p:nvSpPr>
          <p:cNvPr id="1034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3678500D-88E5-4BFE-B5B6-D4CF53955E58}" type="slidenum">
              <a:rPr lang="en-US" altLang="en-US" smtClean="0">
                <a:solidFill>
                  <a:srgbClr val="4B4B4B"/>
                </a:solidFill>
              </a:rPr>
            </a:fld>
            <a:endParaRPr lang="en-US" altLang="en-US" smtClean="0">
              <a:solidFill>
                <a:srgbClr val="4B4B4B"/>
              </a:solidFill>
            </a:endParaRPr>
          </a:p>
        </p:txBody>
      </p:sp>
      <p:sp>
        <p:nvSpPr>
          <p:cNvPr id="103428" name="Text Box 4"/>
          <p:cNvSpPr txBox="1">
            <a:spLocks noChangeArrowheads="1"/>
          </p:cNvSpPr>
          <p:nvPr/>
        </p:nvSpPr>
        <p:spPr bwMode="ltGray">
          <a:xfrm>
            <a:off x="5486400" y="3352802"/>
            <a:ext cx="4572000"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ts val="0"/>
              </a:spcAft>
            </a:pPr>
            <a:r>
              <a:rPr lang="zh-CN" altLang="en-US">
                <a:solidFill>
                  <a:srgbClr val="FF0000"/>
                </a:solidFill>
              </a:rPr>
              <a:t>时间复杂性</a:t>
            </a:r>
            <a:r>
              <a:rPr lang="en-US" altLang="zh-CN">
                <a:solidFill>
                  <a:srgbClr val="FF0000"/>
                </a:solidFill>
                <a:latin typeface="Times New Roman" panose="02020603050405020304" pitchFamily="18" charset="0"/>
                <a:cs typeface="Times New Roman" panose="02020603050405020304" pitchFamily="18" charset="0"/>
              </a:rPr>
              <a:t>Θ</a:t>
            </a:r>
            <a:r>
              <a:rPr lang="en-US" altLang="zh-CN">
                <a:solidFill>
                  <a:srgbClr val="FF0000"/>
                </a:solidFill>
                <a:latin typeface="Times New Roman" panose="02020603050405020304" pitchFamily="18" charset="0"/>
              </a:rPr>
              <a:t>(n+</a:t>
            </a:r>
            <a:r>
              <a:rPr lang="en-US" altLang="zh-CN">
                <a:solidFill>
                  <a:srgbClr val="0000FF"/>
                </a:solidFill>
                <a:latin typeface="Times New Roman" panose="02020603050405020304" pitchFamily="18" charset="0"/>
              </a:rPr>
              <a:t>2</a:t>
            </a:r>
            <a:r>
              <a:rPr lang="en-US" altLang="zh-CN">
                <a:solidFill>
                  <a:srgbClr val="FF0000"/>
                </a:solidFill>
                <a:latin typeface="Times New Roman" panose="02020603050405020304" pitchFamily="18" charset="0"/>
              </a:rPr>
              <a:t>range)</a:t>
            </a:r>
            <a:endParaRPr lang="en-US" altLang="zh-CN">
              <a:solidFill>
                <a:srgbClr val="FF0000"/>
              </a:solidFill>
              <a:latin typeface="Times New Roman" panose="02020603050405020304" pitchFamily="18" charset="0"/>
            </a:endParaRPr>
          </a:p>
          <a:p>
            <a:pPr eaLnBrk="1" hangingPunct="1">
              <a:spcBef>
                <a:spcPts val="50"/>
              </a:spcBef>
            </a:pPr>
            <a:r>
              <a:rPr lang="zh-CN" altLang="en-US">
                <a:solidFill>
                  <a:srgbClr val="FF0000"/>
                </a:solidFill>
                <a:latin typeface="Times New Roman" panose="02020603050405020304" pitchFamily="18" charset="0"/>
              </a:rPr>
              <a:t>稳定排序</a:t>
            </a:r>
            <a:endParaRPr lang="zh-CN" altLang="en-US">
              <a:solidFill>
                <a:srgbClr val="FF0000"/>
              </a:solidFill>
              <a:latin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spcAft>
                <a:spcPts val="0"/>
              </a:spcAft>
            </a:pPr>
            <a:r>
              <a:rPr lang="zh-CN" altLang="en-US" dirty="0" smtClean="0">
                <a:solidFill>
                  <a:schemeClr val="accent2"/>
                </a:solidFill>
              </a:rPr>
              <a:t>基数排序</a:t>
            </a:r>
            <a:r>
              <a:rPr lang="zh-CN" altLang="en-US" dirty="0" smtClean="0"/>
              <a:t>（</a:t>
            </a:r>
            <a:r>
              <a:rPr lang="en-US" altLang="zh-CN" dirty="0" smtClean="0">
                <a:solidFill>
                  <a:srgbClr val="FF0000"/>
                </a:solidFill>
              </a:rPr>
              <a:t>radix sort</a:t>
            </a:r>
            <a:r>
              <a:rPr lang="zh-CN" altLang="en-US" dirty="0" smtClean="0"/>
              <a:t>）</a:t>
            </a:r>
            <a:endParaRPr lang="zh-CN" altLang="en-US" dirty="0" smtClean="0"/>
          </a:p>
        </p:txBody>
      </p:sp>
      <p:sp>
        <p:nvSpPr>
          <p:cNvPr id="104451" name="Rectangle 3"/>
          <p:cNvSpPr>
            <a:spLocks noGrp="1" noChangeArrowheads="1"/>
          </p:cNvSpPr>
          <p:nvPr>
            <p:ph idx="1"/>
          </p:nvPr>
        </p:nvSpPr>
        <p:spPr/>
        <p:txBody>
          <a:bodyPr/>
          <a:lstStyle/>
          <a:p>
            <a:pPr eaLnBrk="1" hangingPunct="1">
              <a:spcAft>
                <a:spcPts val="0"/>
              </a:spcAft>
            </a:pPr>
            <a:r>
              <a:rPr lang="zh-CN" altLang="en-US" smtClean="0"/>
              <a:t>箱子排序的优点，如果元素可能取值范围较小（</a:t>
            </a:r>
            <a:r>
              <a:rPr lang="en-US" altLang="zh-CN" smtClean="0"/>
              <a:t>n&gt;&gt;range</a:t>
            </a:r>
            <a:r>
              <a:rPr lang="zh-CN" altLang="en-US" smtClean="0"/>
              <a:t>），复杂性</a:t>
            </a:r>
            <a:r>
              <a:rPr lang="en-US" altLang="zh-CN" smtClean="0">
                <a:cs typeface="Times New Roman" panose="02020603050405020304" pitchFamily="18" charset="0"/>
              </a:rPr>
              <a:t>Θ</a:t>
            </a:r>
            <a:r>
              <a:rPr lang="en-US" altLang="zh-CN" smtClean="0"/>
              <a:t>(n+range)</a:t>
            </a:r>
            <a:r>
              <a:rPr lang="zh-CN" altLang="en-US" smtClean="0"/>
              <a:t>明显优于其他排序算法</a:t>
            </a:r>
            <a:endParaRPr lang="zh-CN" altLang="en-US" smtClean="0"/>
          </a:p>
          <a:p>
            <a:pPr eaLnBrk="1" hangingPunct="1">
              <a:spcBef>
                <a:spcPts val="750"/>
              </a:spcBef>
              <a:spcAft>
                <a:spcPts val="0"/>
              </a:spcAft>
            </a:pPr>
            <a:r>
              <a:rPr lang="zh-CN" altLang="en-US" smtClean="0"/>
              <a:t>但若</a:t>
            </a:r>
            <a:r>
              <a:rPr lang="en-US" altLang="zh-CN" smtClean="0"/>
              <a:t>n&lt;&lt;range</a:t>
            </a:r>
            <a:r>
              <a:rPr lang="zh-CN" altLang="en-US" smtClean="0"/>
              <a:t>，性能则会很差</a:t>
            </a:r>
            <a:endParaRPr lang="zh-CN" altLang="en-US" smtClean="0"/>
          </a:p>
          <a:p>
            <a:pPr eaLnBrk="1" hangingPunct="1">
              <a:spcBef>
                <a:spcPts val="750"/>
              </a:spcBef>
            </a:pPr>
            <a:r>
              <a:rPr lang="zh-CN" altLang="en-US" smtClean="0"/>
              <a:t>基数排序</a:t>
            </a:r>
            <a:r>
              <a:rPr lang="en-US" altLang="zh-CN" smtClean="0"/>
              <a:t>——</a:t>
            </a:r>
            <a:r>
              <a:rPr lang="zh-CN" altLang="en-US" smtClean="0"/>
              <a:t>多阶段的箱子排序</a:t>
            </a:r>
            <a:endParaRPr lang="zh-CN" altLang="en-US" smtClean="0"/>
          </a:p>
        </p:txBody>
      </p:sp>
      <p:sp>
        <p:nvSpPr>
          <p:cNvPr id="1044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4D6FB9D0-C1F5-4E01-814B-CDD3FC07F1E9}"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spcAft>
                <a:spcPts val="0"/>
              </a:spcAft>
            </a:pPr>
            <a:r>
              <a:rPr lang="zh-CN" altLang="en-US" smtClean="0"/>
              <a:t>基数排序的思想</a:t>
            </a:r>
            <a:endParaRPr lang="zh-CN" altLang="en-US" smtClean="0"/>
          </a:p>
        </p:txBody>
      </p:sp>
      <p:sp>
        <p:nvSpPr>
          <p:cNvPr id="105475" name="Rectangle 3"/>
          <p:cNvSpPr>
            <a:spLocks noGrp="1" noChangeArrowheads="1"/>
          </p:cNvSpPr>
          <p:nvPr>
            <p:ph idx="1"/>
          </p:nvPr>
        </p:nvSpPr>
        <p:spPr/>
        <p:txBody>
          <a:bodyPr/>
          <a:lstStyle/>
          <a:p>
            <a:pPr eaLnBrk="1" hangingPunct="1">
              <a:spcAft>
                <a:spcPts val="0"/>
              </a:spcAft>
            </a:pPr>
            <a:r>
              <a:rPr lang="zh-CN" altLang="en-US" smtClean="0"/>
              <a:t>将数据切为几段，每段对次序的影响力是不同的</a:t>
            </a:r>
            <a:endParaRPr lang="zh-CN" altLang="en-US" smtClean="0"/>
          </a:p>
          <a:p>
            <a:pPr lvl="1" eaLnBrk="1" hangingPunct="1">
              <a:spcBef>
                <a:spcPts val="0"/>
              </a:spcBef>
              <a:spcAft>
                <a:spcPts val="0"/>
              </a:spcAft>
            </a:pPr>
            <a:r>
              <a:rPr lang="zh-CN" altLang="en-US" smtClean="0"/>
              <a:t>如</a:t>
            </a:r>
            <a:r>
              <a:rPr lang="en-US" altLang="zh-CN" smtClean="0"/>
              <a:t>0</a:t>
            </a:r>
            <a:r>
              <a:rPr lang="zh-CN" altLang="en-US" smtClean="0"/>
              <a:t>～</a:t>
            </a:r>
            <a:r>
              <a:rPr lang="en-US" altLang="zh-CN" smtClean="0"/>
              <a:t>r</a:t>
            </a:r>
            <a:r>
              <a:rPr lang="en-US" altLang="zh-CN" baseline="30000" smtClean="0"/>
              <a:t>c</a:t>
            </a:r>
            <a:r>
              <a:rPr lang="en-US" altLang="zh-CN" smtClean="0"/>
              <a:t>-1</a:t>
            </a:r>
            <a:r>
              <a:rPr lang="zh-CN" altLang="en-US" smtClean="0"/>
              <a:t>的</a:t>
            </a:r>
            <a:r>
              <a:rPr lang="en-US" altLang="zh-CN" smtClean="0"/>
              <a:t>n</a:t>
            </a:r>
            <a:r>
              <a:rPr lang="zh-CN" altLang="en-US" smtClean="0"/>
              <a:t>个整数排序，</a:t>
            </a:r>
            <a:r>
              <a:rPr lang="en-US" altLang="zh-CN" smtClean="0"/>
              <a:t>r</a:t>
            </a:r>
            <a:r>
              <a:rPr lang="en-US" altLang="zh-CN" baseline="30000" smtClean="0"/>
              <a:t>c</a:t>
            </a:r>
            <a:r>
              <a:rPr lang="en-US" altLang="zh-CN" smtClean="0"/>
              <a:t>-1</a:t>
            </a:r>
            <a:r>
              <a:rPr lang="zh-CN" altLang="en-US" smtClean="0"/>
              <a:t>（</a:t>
            </a:r>
            <a:r>
              <a:rPr lang="en-US" altLang="zh-CN" smtClean="0"/>
              <a:t>range</a:t>
            </a:r>
            <a:r>
              <a:rPr lang="zh-CN" altLang="en-US" smtClean="0"/>
              <a:t>）</a:t>
            </a:r>
            <a:r>
              <a:rPr lang="en-US" altLang="zh-CN" smtClean="0"/>
              <a:t>&gt;&gt;n</a:t>
            </a:r>
            <a:endParaRPr lang="en-US" altLang="zh-CN" smtClean="0"/>
          </a:p>
          <a:p>
            <a:pPr lvl="1" eaLnBrk="1" hangingPunct="1"/>
            <a:r>
              <a:rPr lang="zh-CN" altLang="en-US" smtClean="0"/>
              <a:t>将整数分解为</a:t>
            </a:r>
            <a:r>
              <a:rPr lang="en-US" altLang="zh-CN" smtClean="0"/>
              <a:t>c</a:t>
            </a:r>
            <a:r>
              <a:rPr lang="zh-CN" altLang="en-US" smtClean="0"/>
              <a:t>位</a:t>
            </a:r>
            <a:r>
              <a:rPr lang="en-US" altLang="zh-CN" smtClean="0"/>
              <a:t>r</a:t>
            </a:r>
            <a:r>
              <a:rPr lang="zh-CN" altLang="en-US" smtClean="0"/>
              <a:t>进制数</a:t>
            </a:r>
            <a:br>
              <a:rPr lang="zh-CN" altLang="en-US" smtClean="0"/>
            </a:br>
            <a:r>
              <a:rPr lang="zh-CN" altLang="en-US" smtClean="0"/>
              <a:t>十进制：</a:t>
            </a:r>
            <a:r>
              <a:rPr lang="en-US" altLang="zh-CN" smtClean="0"/>
              <a:t>928</a:t>
            </a:r>
            <a:r>
              <a:rPr lang="en-US" altLang="zh-CN" smtClean="0">
                <a:sym typeface="Wingdings" panose="05000000000000000000" pitchFamily="2" charset="2"/>
              </a:rPr>
              <a:t>9</a:t>
            </a:r>
            <a:r>
              <a:rPr lang="zh-CN" altLang="en-US" smtClean="0">
                <a:sym typeface="Wingdings" panose="05000000000000000000" pitchFamily="2" charset="2"/>
              </a:rPr>
              <a:t>、</a:t>
            </a:r>
            <a:r>
              <a:rPr lang="en-US" altLang="zh-CN" smtClean="0">
                <a:sym typeface="Wingdings" panose="05000000000000000000" pitchFamily="2" charset="2"/>
              </a:rPr>
              <a:t>2</a:t>
            </a:r>
            <a:r>
              <a:rPr lang="zh-CN" altLang="en-US" smtClean="0">
                <a:sym typeface="Wingdings" panose="05000000000000000000" pitchFamily="2" charset="2"/>
              </a:rPr>
              <a:t>、</a:t>
            </a:r>
            <a:r>
              <a:rPr lang="en-US" altLang="zh-CN" smtClean="0">
                <a:sym typeface="Wingdings" panose="05000000000000000000" pitchFamily="2" charset="2"/>
              </a:rPr>
              <a:t>8</a:t>
            </a:r>
            <a:r>
              <a:rPr lang="zh-CN" altLang="en-US" smtClean="0">
                <a:sym typeface="Wingdings" panose="05000000000000000000" pitchFamily="2" charset="2"/>
              </a:rPr>
              <a:t>；</a:t>
            </a:r>
            <a:r>
              <a:rPr lang="en-US" altLang="zh-CN" smtClean="0">
                <a:sym typeface="Wingdings" panose="05000000000000000000" pitchFamily="2" charset="2"/>
              </a:rPr>
              <a:t>37253</a:t>
            </a:r>
            <a:r>
              <a:rPr lang="zh-CN" altLang="en-US" smtClean="0">
                <a:sym typeface="Wingdings" panose="05000000000000000000" pitchFamily="2" charset="2"/>
              </a:rPr>
              <a:t>、</a:t>
            </a:r>
            <a:r>
              <a:rPr lang="en-US" altLang="zh-CN" smtClean="0">
                <a:sym typeface="Wingdings" panose="05000000000000000000" pitchFamily="2" charset="2"/>
              </a:rPr>
              <a:t>7</a:t>
            </a:r>
            <a:r>
              <a:rPr lang="zh-CN" altLang="en-US" smtClean="0">
                <a:sym typeface="Wingdings" panose="05000000000000000000" pitchFamily="2" charset="2"/>
              </a:rPr>
              <a:t>、</a:t>
            </a:r>
            <a:r>
              <a:rPr lang="en-US" altLang="zh-CN" smtClean="0">
                <a:sym typeface="Wingdings" panose="05000000000000000000" pitchFamily="2" charset="2"/>
              </a:rPr>
              <a:t>2</a:t>
            </a:r>
            <a:r>
              <a:rPr lang="zh-CN" altLang="en-US" smtClean="0">
                <a:sym typeface="Wingdings" panose="05000000000000000000" pitchFamily="2" charset="2"/>
              </a:rPr>
              <a:t>、</a:t>
            </a:r>
            <a:r>
              <a:rPr lang="en-US" altLang="zh-CN" smtClean="0">
                <a:sym typeface="Wingdings" panose="05000000000000000000" pitchFamily="2" charset="2"/>
              </a:rPr>
              <a:t>5</a:t>
            </a:r>
            <a:br>
              <a:rPr lang="en-US" altLang="zh-CN" smtClean="0">
                <a:sym typeface="Wingdings" panose="05000000000000000000" pitchFamily="2" charset="2"/>
              </a:rPr>
            </a:br>
            <a:r>
              <a:rPr lang="en-US" altLang="zh-CN" smtClean="0">
                <a:sym typeface="Wingdings" panose="05000000000000000000" pitchFamily="2" charset="2"/>
              </a:rPr>
              <a:t>60</a:t>
            </a:r>
            <a:r>
              <a:rPr lang="zh-CN" altLang="en-US" smtClean="0">
                <a:sym typeface="Wingdings" panose="05000000000000000000" pitchFamily="2" charset="2"/>
              </a:rPr>
              <a:t>进制：</a:t>
            </a:r>
            <a:r>
              <a:rPr lang="en-US" altLang="zh-CN" smtClean="0">
                <a:sym typeface="Wingdings" panose="05000000000000000000" pitchFamily="2" charset="2"/>
              </a:rPr>
              <a:t>37251</a:t>
            </a:r>
            <a:r>
              <a:rPr lang="zh-CN" altLang="en-US" smtClean="0">
                <a:sym typeface="Wingdings" panose="05000000000000000000" pitchFamily="2" charset="2"/>
              </a:rPr>
              <a:t>、</a:t>
            </a:r>
            <a:r>
              <a:rPr lang="en-US" altLang="zh-CN" smtClean="0">
                <a:sym typeface="Wingdings" panose="05000000000000000000" pitchFamily="2" charset="2"/>
              </a:rPr>
              <a:t>2</a:t>
            </a:r>
            <a:r>
              <a:rPr lang="zh-CN" altLang="en-US" smtClean="0">
                <a:sym typeface="Wingdings" panose="05000000000000000000" pitchFamily="2" charset="2"/>
              </a:rPr>
              <a:t>、</a:t>
            </a:r>
            <a:r>
              <a:rPr lang="en-US" altLang="zh-CN" smtClean="0">
                <a:sym typeface="Wingdings" panose="05000000000000000000" pitchFamily="2" charset="2"/>
              </a:rPr>
              <a:t>5</a:t>
            </a:r>
            <a:r>
              <a:rPr lang="zh-CN" altLang="en-US" smtClean="0">
                <a:sym typeface="Wingdings" panose="05000000000000000000" pitchFamily="2" charset="2"/>
              </a:rPr>
              <a:t>；</a:t>
            </a:r>
            <a:r>
              <a:rPr lang="en-US" altLang="zh-CN" smtClean="0">
                <a:sym typeface="Wingdings" panose="05000000000000000000" pitchFamily="2" charset="2"/>
              </a:rPr>
              <a:t>92815</a:t>
            </a:r>
            <a:r>
              <a:rPr lang="zh-CN" altLang="en-US" smtClean="0">
                <a:sym typeface="Wingdings" panose="05000000000000000000" pitchFamily="2" charset="2"/>
              </a:rPr>
              <a:t>、</a:t>
            </a:r>
            <a:r>
              <a:rPr lang="en-US" altLang="zh-CN" smtClean="0">
                <a:sym typeface="Wingdings" panose="05000000000000000000" pitchFamily="2" charset="2"/>
              </a:rPr>
              <a:t>28</a:t>
            </a:r>
            <a:endParaRPr lang="en-US" altLang="zh-CN" smtClean="0">
              <a:sym typeface="Wingdings" panose="05000000000000000000" pitchFamily="2" charset="2"/>
            </a:endParaRPr>
          </a:p>
          <a:p>
            <a:pPr lvl="1" eaLnBrk="1" hangingPunct="1"/>
            <a:r>
              <a:rPr lang="en-US" altLang="zh-CN" smtClean="0">
                <a:sym typeface="Wingdings" panose="05000000000000000000" pitchFamily="2" charset="2"/>
              </a:rPr>
              <a:t>c</a:t>
            </a:r>
            <a:r>
              <a:rPr lang="zh-CN" altLang="en-US" smtClean="0">
                <a:sym typeface="Wingdings" panose="05000000000000000000" pitchFamily="2" charset="2"/>
              </a:rPr>
              <a:t>个步骤：每个步骤对分解后的每一位进行箱子排序</a:t>
            </a:r>
            <a:r>
              <a:rPr lang="en-US" altLang="zh-CN" smtClean="0">
                <a:cs typeface="Times New Roman" panose="02020603050405020304" pitchFamily="18" charset="0"/>
              </a:rPr>
              <a:t>Θ</a:t>
            </a:r>
            <a:r>
              <a:rPr lang="en-US" altLang="zh-CN" smtClean="0"/>
              <a:t>((n+r)*c)&lt;&lt;</a:t>
            </a:r>
            <a:r>
              <a:rPr lang="en-US" altLang="zh-CN" smtClean="0">
                <a:cs typeface="Times New Roman" panose="02020603050405020304" pitchFamily="18" charset="0"/>
              </a:rPr>
              <a:t>Θ</a:t>
            </a:r>
            <a:r>
              <a:rPr lang="en-US" altLang="zh-CN" smtClean="0"/>
              <a:t>(n+r</a:t>
            </a:r>
            <a:r>
              <a:rPr lang="en-US" altLang="zh-CN" baseline="30000" smtClean="0"/>
              <a:t>c</a:t>
            </a:r>
            <a:r>
              <a:rPr lang="en-US" altLang="zh-CN" smtClean="0"/>
              <a:t>)</a:t>
            </a:r>
            <a:endParaRPr lang="en-US" altLang="zh-CN" smtClean="0"/>
          </a:p>
        </p:txBody>
      </p:sp>
      <p:sp>
        <p:nvSpPr>
          <p:cNvPr id="1054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F3A68C28-7CA8-4F94-9667-6AE512E17D4A}"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spcAft>
                <a:spcPts val="0"/>
              </a:spcAft>
            </a:pPr>
            <a:r>
              <a:rPr lang="zh-CN" altLang="en-US" smtClean="0"/>
              <a:t>基数排序例</a:t>
            </a:r>
            <a:endParaRPr lang="zh-CN" altLang="en-US" smtClean="0"/>
          </a:p>
        </p:txBody>
      </p:sp>
      <p:sp>
        <p:nvSpPr>
          <p:cNvPr id="106499" name="Rectangle 3"/>
          <p:cNvSpPr>
            <a:spLocks noGrp="1" noChangeArrowheads="1"/>
          </p:cNvSpPr>
          <p:nvPr>
            <p:ph idx="1"/>
          </p:nvPr>
        </p:nvSpPr>
        <p:spPr>
          <a:xfrm>
            <a:off x="52917" y="5257800"/>
            <a:ext cx="10363200" cy="1371600"/>
          </a:xfrm>
        </p:spPr>
        <p:txBody>
          <a:bodyPr/>
          <a:lstStyle/>
          <a:p>
            <a:pPr eaLnBrk="1" hangingPunct="1">
              <a:spcAft>
                <a:spcPts val="0"/>
              </a:spcAft>
            </a:pPr>
            <a:r>
              <a:rPr lang="zh-CN" altLang="en-US" dirty="0" smtClean="0"/>
              <a:t>箱子排序：</a:t>
            </a:r>
            <a:r>
              <a:rPr lang="en-US" altLang="zh-CN" dirty="0" smtClean="0"/>
              <a:t>2010</a:t>
            </a:r>
            <a:r>
              <a:rPr lang="zh-CN" altLang="en-US" dirty="0" smtClean="0"/>
              <a:t>个执行步（</a:t>
            </a:r>
            <a:r>
              <a:rPr lang="en-US" altLang="zh-CN" dirty="0" smtClean="0"/>
              <a:t>2*</a:t>
            </a:r>
            <a:r>
              <a:rPr lang="en-US" altLang="zh-CN" dirty="0" err="1" smtClean="0"/>
              <a:t>range+n</a:t>
            </a:r>
            <a:r>
              <a:rPr lang="zh-CN" altLang="en-US" dirty="0" smtClean="0"/>
              <a:t>）</a:t>
            </a:r>
            <a:endParaRPr lang="zh-CN" altLang="en-US" dirty="0" smtClean="0"/>
          </a:p>
          <a:p>
            <a:pPr eaLnBrk="1" hangingPunct="1">
              <a:spcBef>
                <a:spcPts val="750"/>
              </a:spcBef>
            </a:pPr>
            <a:r>
              <a:rPr lang="zh-CN" altLang="en-US" dirty="0" smtClean="0"/>
              <a:t>基数排序：</a:t>
            </a:r>
            <a:r>
              <a:rPr lang="en-US" altLang="zh-CN" dirty="0" smtClean="0"/>
              <a:t>90</a:t>
            </a:r>
            <a:r>
              <a:rPr lang="zh-CN" altLang="en-US" dirty="0" smtClean="0"/>
              <a:t>个执行步（</a:t>
            </a:r>
            <a:r>
              <a:rPr lang="en-US" altLang="zh-CN" dirty="0" smtClean="0"/>
              <a:t>c*(2*</a:t>
            </a:r>
            <a:r>
              <a:rPr lang="en-US" altLang="zh-CN" dirty="0" err="1" smtClean="0"/>
              <a:t>r+n</a:t>
            </a:r>
            <a:r>
              <a:rPr lang="en-US" altLang="zh-CN" dirty="0" smtClean="0"/>
              <a:t>)</a:t>
            </a:r>
            <a:r>
              <a:rPr lang="zh-CN" altLang="en-US" dirty="0" smtClean="0"/>
              <a:t>）</a:t>
            </a:r>
            <a:endParaRPr lang="zh-CN" altLang="en-US" dirty="0" smtClean="0"/>
          </a:p>
        </p:txBody>
      </p:sp>
      <p:sp>
        <p:nvSpPr>
          <p:cNvPr id="10650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2FEE7280-B521-40D0-AF10-36214D28AF8C}" type="slidenum">
              <a:rPr lang="en-US" altLang="en-US" smtClean="0">
                <a:solidFill>
                  <a:srgbClr val="4B4B4B"/>
                </a:solidFill>
              </a:rPr>
            </a:fld>
            <a:endParaRPr lang="en-US" altLang="en-US" smtClean="0">
              <a:solidFill>
                <a:srgbClr val="4B4B4B"/>
              </a:solidFill>
            </a:endParaRPr>
          </a:p>
        </p:txBody>
      </p:sp>
      <p:pic>
        <p:nvPicPr>
          <p:cNvPr id="106500" name="Picture 4" descr="radix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880" y="1332187"/>
            <a:ext cx="8286239"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spcAft>
                <a:spcPts val="0"/>
              </a:spcAft>
            </a:pPr>
            <a:r>
              <a:rPr lang="zh-CN" altLang="en-US" smtClean="0"/>
              <a:t>基数的选定</a:t>
            </a:r>
            <a:endParaRPr lang="zh-CN" altLang="en-US" smtClean="0"/>
          </a:p>
        </p:txBody>
      </p:sp>
      <p:sp>
        <p:nvSpPr>
          <p:cNvPr id="107523" name="Rectangle 3"/>
          <p:cNvSpPr>
            <a:spLocks noGrp="1" noChangeArrowheads="1"/>
          </p:cNvSpPr>
          <p:nvPr>
            <p:ph idx="1"/>
          </p:nvPr>
        </p:nvSpPr>
        <p:spPr/>
        <p:txBody>
          <a:bodyPr/>
          <a:lstStyle/>
          <a:p>
            <a:pPr eaLnBrk="1" hangingPunct="1">
              <a:spcAft>
                <a:spcPts val="0"/>
              </a:spcAft>
            </a:pPr>
            <a:r>
              <a:rPr lang="en-US" altLang="zh-CN" dirty="0" smtClean="0"/>
              <a:t>1000</a:t>
            </a:r>
            <a:r>
              <a:rPr lang="zh-CN" altLang="en-US" dirty="0" smtClean="0"/>
              <a:t>个数，取值范围</a:t>
            </a:r>
            <a:r>
              <a:rPr lang="en-US" altLang="zh-CN" dirty="0" smtClean="0"/>
              <a:t>0</a:t>
            </a:r>
            <a:r>
              <a:rPr lang="zh-CN" altLang="en-US" dirty="0" smtClean="0"/>
              <a:t>～</a:t>
            </a:r>
            <a:r>
              <a:rPr lang="en-US" altLang="zh-CN" dirty="0" smtClean="0"/>
              <a:t>10</a:t>
            </a:r>
            <a:r>
              <a:rPr lang="en-US" altLang="zh-CN" baseline="30000" dirty="0" smtClean="0"/>
              <a:t>6</a:t>
            </a:r>
            <a:r>
              <a:rPr lang="en-US" altLang="zh-CN" dirty="0" smtClean="0"/>
              <a:t>-1</a:t>
            </a:r>
            <a:endParaRPr lang="en-US" altLang="zh-CN" dirty="0" smtClean="0"/>
          </a:p>
          <a:p>
            <a:pPr lvl="1" eaLnBrk="1" hangingPunct="1">
              <a:spcBef>
                <a:spcPts val="375"/>
              </a:spcBef>
              <a:spcAft>
                <a:spcPts val="0"/>
              </a:spcAft>
            </a:pPr>
            <a:r>
              <a:rPr lang="en-US" altLang="zh-CN" dirty="0" smtClean="0"/>
              <a:t>r=10</a:t>
            </a:r>
            <a:r>
              <a:rPr lang="en-US" altLang="zh-CN" baseline="30000" dirty="0" smtClean="0"/>
              <a:t>6</a:t>
            </a:r>
            <a:r>
              <a:rPr lang="en-US" altLang="zh-CN" dirty="0" smtClean="0"/>
              <a:t>——</a:t>
            </a:r>
            <a:r>
              <a:rPr lang="zh-CN" altLang="en-US" dirty="0" smtClean="0"/>
              <a:t>简单箱子排序：</a:t>
            </a:r>
            <a:r>
              <a:rPr lang="en-US" altLang="zh-CN" dirty="0" smtClean="0"/>
              <a:t>2001000</a:t>
            </a:r>
            <a:r>
              <a:rPr lang="zh-CN" altLang="en-US" dirty="0" smtClean="0"/>
              <a:t>步</a:t>
            </a:r>
            <a:endParaRPr lang="zh-CN" altLang="en-US" dirty="0" smtClean="0"/>
          </a:p>
          <a:p>
            <a:pPr lvl="1" eaLnBrk="1" hangingPunct="1">
              <a:spcBef>
                <a:spcPts val="375"/>
              </a:spcBef>
              <a:spcAft>
                <a:spcPts val="0"/>
              </a:spcAft>
            </a:pPr>
            <a:r>
              <a:rPr lang="en-US" altLang="zh-CN" dirty="0" smtClean="0"/>
              <a:t>r=1000</a:t>
            </a:r>
            <a:r>
              <a:rPr lang="zh-CN" altLang="en-US" dirty="0" smtClean="0"/>
              <a:t>：两个步骤，</a:t>
            </a:r>
            <a:r>
              <a:rPr lang="en-US" altLang="zh-CN" dirty="0" smtClean="0"/>
              <a:t>3000×2</a:t>
            </a:r>
            <a:r>
              <a:rPr lang="zh-CN" altLang="en-US" dirty="0" smtClean="0"/>
              <a:t>＝</a:t>
            </a:r>
            <a:r>
              <a:rPr lang="en-US" altLang="zh-CN" dirty="0" smtClean="0"/>
              <a:t>6000</a:t>
            </a:r>
            <a:r>
              <a:rPr lang="zh-CN" altLang="en-US" dirty="0" smtClean="0"/>
              <a:t>步</a:t>
            </a:r>
            <a:endParaRPr lang="zh-CN" altLang="en-US" dirty="0" smtClean="0"/>
          </a:p>
          <a:p>
            <a:pPr lvl="1" eaLnBrk="1" hangingPunct="1">
              <a:spcBef>
                <a:spcPts val="375"/>
              </a:spcBef>
              <a:spcAft>
                <a:spcPts val="0"/>
              </a:spcAft>
            </a:pPr>
            <a:r>
              <a:rPr lang="en-US" altLang="zh-CN" dirty="0" smtClean="0"/>
              <a:t>r=100</a:t>
            </a:r>
            <a:r>
              <a:rPr lang="zh-CN" altLang="en-US" dirty="0" smtClean="0"/>
              <a:t>：三个步骤，</a:t>
            </a:r>
            <a:r>
              <a:rPr lang="en-US" altLang="zh-CN" dirty="0" smtClean="0"/>
              <a:t>1200×3</a:t>
            </a:r>
            <a:r>
              <a:rPr lang="zh-CN" altLang="en-US" dirty="0" smtClean="0"/>
              <a:t>＝</a:t>
            </a:r>
            <a:r>
              <a:rPr lang="en-US" altLang="zh-CN" dirty="0" smtClean="0"/>
              <a:t>3600</a:t>
            </a:r>
            <a:r>
              <a:rPr lang="zh-CN" altLang="en-US" dirty="0" smtClean="0"/>
              <a:t>步</a:t>
            </a:r>
            <a:endParaRPr lang="zh-CN" altLang="en-US" dirty="0" smtClean="0"/>
          </a:p>
          <a:p>
            <a:pPr lvl="1" eaLnBrk="1" hangingPunct="1">
              <a:spcBef>
                <a:spcPts val="375"/>
              </a:spcBef>
              <a:spcAft>
                <a:spcPts val="0"/>
              </a:spcAft>
            </a:pPr>
            <a:r>
              <a:rPr lang="en-US" altLang="zh-CN" dirty="0" smtClean="0"/>
              <a:t>r=10</a:t>
            </a:r>
            <a:r>
              <a:rPr lang="zh-CN" altLang="en-US" dirty="0" smtClean="0"/>
              <a:t>：六个步骤，</a:t>
            </a:r>
            <a:r>
              <a:rPr lang="en-US" altLang="zh-CN" dirty="0" smtClean="0"/>
              <a:t>1020×6</a:t>
            </a:r>
            <a:r>
              <a:rPr lang="zh-CN" altLang="en-US" dirty="0" smtClean="0"/>
              <a:t>＝</a:t>
            </a:r>
            <a:r>
              <a:rPr lang="en-US" altLang="zh-CN" dirty="0" smtClean="0"/>
              <a:t>6120</a:t>
            </a:r>
            <a:r>
              <a:rPr lang="zh-CN" altLang="en-US" dirty="0" smtClean="0"/>
              <a:t>步</a:t>
            </a:r>
            <a:endParaRPr lang="zh-CN" altLang="en-US" dirty="0" smtClean="0"/>
          </a:p>
          <a:p>
            <a:pPr eaLnBrk="1" hangingPunct="1">
              <a:spcBef>
                <a:spcPts val="750"/>
              </a:spcBef>
              <a:spcAft>
                <a:spcPts val="0"/>
              </a:spcAft>
            </a:pPr>
            <a:r>
              <a:rPr lang="zh-CN" altLang="en-US" dirty="0" smtClean="0"/>
              <a:t>分解方法（由低至高）：</a:t>
            </a:r>
            <a:endParaRPr lang="zh-CN" altLang="en-US" dirty="0" smtClean="0"/>
          </a:p>
          <a:p>
            <a:pPr lvl="1" eaLnBrk="1" hangingPunct="1">
              <a:spcBef>
                <a:spcPts val="375"/>
              </a:spcBef>
              <a:spcAft>
                <a:spcPts val="0"/>
              </a:spcAft>
            </a:pPr>
            <a:r>
              <a:rPr lang="en-US" altLang="zh-CN" dirty="0" smtClean="0"/>
              <a:t>10</a:t>
            </a:r>
            <a:r>
              <a:rPr lang="zh-CN" altLang="en-US" dirty="0" smtClean="0"/>
              <a:t>：</a:t>
            </a:r>
            <a:r>
              <a:rPr lang="en-US" altLang="zh-CN" dirty="0" smtClean="0"/>
              <a:t>x%10, (x%100)/10, (x%1000)/100, …</a:t>
            </a:r>
            <a:endParaRPr lang="en-US" altLang="zh-CN" dirty="0" smtClean="0"/>
          </a:p>
          <a:p>
            <a:pPr lvl="1" eaLnBrk="1" hangingPunct="1">
              <a:spcBef>
                <a:spcPts val="375"/>
              </a:spcBef>
              <a:spcAft>
                <a:spcPts val="0"/>
              </a:spcAft>
            </a:pPr>
            <a:r>
              <a:rPr lang="en-US" altLang="zh-CN" dirty="0" smtClean="0"/>
              <a:t>100</a:t>
            </a:r>
            <a:r>
              <a:rPr lang="zh-CN" altLang="en-US" dirty="0" smtClean="0"/>
              <a:t>：</a:t>
            </a:r>
            <a:r>
              <a:rPr lang="en-US" altLang="zh-CN" dirty="0" smtClean="0"/>
              <a:t>x%100, (x%10000)/100, …</a:t>
            </a:r>
            <a:endParaRPr lang="en-US" altLang="zh-CN" dirty="0" smtClean="0"/>
          </a:p>
          <a:p>
            <a:pPr lvl="1" eaLnBrk="1" hangingPunct="1">
              <a:spcBef>
                <a:spcPts val="375"/>
              </a:spcBef>
            </a:pPr>
            <a:r>
              <a:rPr lang="en-US" altLang="zh-CN" dirty="0" smtClean="0"/>
              <a:t>r</a:t>
            </a:r>
            <a:r>
              <a:rPr lang="zh-CN" altLang="en-US" dirty="0" smtClean="0"/>
              <a:t>：</a:t>
            </a:r>
            <a:r>
              <a:rPr lang="en-US" altLang="zh-CN" dirty="0" err="1" smtClean="0"/>
              <a:t>x%r</a:t>
            </a:r>
            <a:r>
              <a:rPr lang="en-US" altLang="zh-CN" dirty="0" smtClean="0"/>
              <a:t>, (x%r</a:t>
            </a:r>
            <a:r>
              <a:rPr lang="en-US" altLang="zh-CN" baseline="30000" dirty="0" smtClean="0"/>
              <a:t>2</a:t>
            </a:r>
            <a:r>
              <a:rPr lang="en-US" altLang="zh-CN" dirty="0" smtClean="0"/>
              <a:t>)/r, (x%r</a:t>
            </a:r>
            <a:r>
              <a:rPr lang="en-US" altLang="zh-CN" baseline="30000" dirty="0" smtClean="0"/>
              <a:t>3</a:t>
            </a:r>
            <a:r>
              <a:rPr lang="en-US" altLang="zh-CN" dirty="0" smtClean="0"/>
              <a:t>)/r, …</a:t>
            </a:r>
            <a:endParaRPr lang="en-US" altLang="zh-CN" dirty="0" smtClean="0"/>
          </a:p>
        </p:txBody>
      </p:sp>
      <p:sp>
        <p:nvSpPr>
          <p:cNvPr id="1075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5B273DBE-3E9B-49F3-99EC-1F6E02F133EE}"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spcAft>
                <a:spcPts val="0"/>
              </a:spcAft>
            </a:pPr>
            <a:r>
              <a:rPr lang="zh-CN" altLang="en-US" smtClean="0"/>
              <a:t>稳定性</a:t>
            </a:r>
            <a:endParaRPr lang="zh-CN" altLang="en-US" smtClean="0"/>
          </a:p>
        </p:txBody>
      </p:sp>
      <p:sp>
        <p:nvSpPr>
          <p:cNvPr id="108547" name="Rectangle 3"/>
          <p:cNvSpPr>
            <a:spLocks noGrp="1" noChangeArrowheads="1"/>
          </p:cNvSpPr>
          <p:nvPr>
            <p:ph idx="1"/>
          </p:nvPr>
        </p:nvSpPr>
        <p:spPr/>
        <p:txBody>
          <a:bodyPr/>
          <a:lstStyle/>
          <a:p>
            <a:pPr eaLnBrk="1" hangingPunct="1">
              <a:spcAft>
                <a:spcPts val="0"/>
              </a:spcAft>
            </a:pPr>
            <a:r>
              <a:rPr lang="zh-CN" altLang="en-US" smtClean="0"/>
              <a:t>箱子排序的稳定性是非常重要的</a:t>
            </a:r>
            <a:endParaRPr lang="zh-CN" altLang="en-US" smtClean="0"/>
          </a:p>
          <a:p>
            <a:pPr lvl="1" eaLnBrk="1" hangingPunct="1">
              <a:spcBef>
                <a:spcPts val="375"/>
              </a:spcBef>
              <a:spcAft>
                <a:spcPts val="0"/>
              </a:spcAft>
            </a:pPr>
            <a:r>
              <a:rPr lang="en-US" altLang="zh-CN" smtClean="0"/>
              <a:t>…926………925…</a:t>
            </a:r>
            <a:endParaRPr lang="en-US" altLang="zh-CN" smtClean="0"/>
          </a:p>
          <a:p>
            <a:pPr lvl="1" eaLnBrk="1" hangingPunct="1">
              <a:spcBef>
                <a:spcPts val="375"/>
              </a:spcBef>
              <a:spcAft>
                <a:spcPts val="0"/>
              </a:spcAft>
            </a:pPr>
            <a:r>
              <a:rPr lang="zh-CN" altLang="en-US" smtClean="0"/>
              <a:t>个位整理：</a:t>
            </a:r>
            <a:r>
              <a:rPr lang="en-US" altLang="zh-CN" smtClean="0"/>
              <a:t>…925………926…</a:t>
            </a:r>
            <a:endParaRPr lang="en-US" altLang="zh-CN" smtClean="0"/>
          </a:p>
          <a:p>
            <a:pPr lvl="1" eaLnBrk="1" hangingPunct="1">
              <a:spcBef>
                <a:spcPts val="375"/>
              </a:spcBef>
            </a:pPr>
            <a:r>
              <a:rPr lang="zh-CN" altLang="en-US" smtClean="0"/>
              <a:t>十位整理，若不是稳定排序，可能是：</a:t>
            </a:r>
            <a:br>
              <a:rPr lang="zh-CN" altLang="en-US" smtClean="0"/>
            </a:br>
            <a:r>
              <a:rPr lang="en-US" altLang="zh-CN" smtClean="0"/>
              <a:t>…926………925…</a:t>
            </a:r>
            <a:endParaRPr lang="en-US" altLang="zh-CN" smtClean="0"/>
          </a:p>
        </p:txBody>
      </p:sp>
      <p:sp>
        <p:nvSpPr>
          <p:cNvPr id="1085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8FCD2868-CE54-4C78-B7A6-66F33F75BA88}"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a:spcAft>
                <a:spcPts val="0"/>
              </a:spcAft>
            </a:pPr>
            <a:r>
              <a:rPr lang="zh-CN" altLang="en-US" dirty="0" smtClean="0"/>
              <a:t>小结</a:t>
            </a:r>
            <a:endParaRPr lang="zh-CN" altLang="en-US" dirty="0" smtClean="0"/>
          </a:p>
        </p:txBody>
      </p:sp>
      <p:sp>
        <p:nvSpPr>
          <p:cNvPr id="109571" name="内容占位符 2"/>
          <p:cNvSpPr>
            <a:spLocks noGrp="1"/>
          </p:cNvSpPr>
          <p:nvPr>
            <p:ph idx="1"/>
          </p:nvPr>
        </p:nvSpPr>
        <p:spPr/>
        <p:txBody>
          <a:bodyPr/>
          <a:lstStyle/>
          <a:p>
            <a:pPr>
              <a:spcAft>
                <a:spcPts val="0"/>
              </a:spcAft>
            </a:pPr>
            <a:r>
              <a:rPr lang="zh-CN" altLang="en-US" dirty="0" smtClean="0"/>
              <a:t>第一种数据结构：线性表</a:t>
            </a:r>
            <a:endParaRPr lang="en-US" altLang="zh-CN" dirty="0" smtClean="0"/>
          </a:p>
          <a:p>
            <a:pPr>
              <a:spcBef>
                <a:spcPts val="750"/>
              </a:spcBef>
              <a:spcAft>
                <a:spcPts val="0"/>
              </a:spcAft>
            </a:pPr>
            <a:r>
              <a:rPr lang="zh-CN" altLang="en-US" dirty="0" smtClean="0"/>
              <a:t>三种存储形式：与数据结构无关</a:t>
            </a:r>
            <a:endParaRPr lang="en-US" altLang="zh-CN" dirty="0" smtClean="0"/>
          </a:p>
          <a:p>
            <a:pPr lvl="1">
              <a:spcBef>
                <a:spcPts val="375"/>
              </a:spcBef>
              <a:spcAft>
                <a:spcPts val="0"/>
              </a:spcAft>
            </a:pPr>
            <a:r>
              <a:rPr lang="zh-CN" altLang="en-US" dirty="0" smtClean="0"/>
              <a:t>顺序存储</a:t>
            </a:r>
            <a:endParaRPr lang="en-US" altLang="zh-CN" dirty="0" smtClean="0"/>
          </a:p>
          <a:p>
            <a:pPr lvl="1">
              <a:spcBef>
                <a:spcPts val="375"/>
              </a:spcBef>
              <a:spcAft>
                <a:spcPts val="0"/>
              </a:spcAft>
            </a:pPr>
            <a:r>
              <a:rPr lang="zh-CN" altLang="en-US" dirty="0" smtClean="0"/>
              <a:t>链表存储</a:t>
            </a:r>
            <a:endParaRPr lang="en-US" altLang="zh-CN" dirty="0" smtClean="0"/>
          </a:p>
          <a:p>
            <a:pPr lvl="1">
              <a:spcBef>
                <a:spcPts val="375"/>
              </a:spcBef>
              <a:spcAft>
                <a:spcPts val="0"/>
              </a:spcAft>
            </a:pPr>
            <a:r>
              <a:rPr lang="zh-CN" altLang="en-US" dirty="0" smtClean="0"/>
              <a:t>间接寻址</a:t>
            </a:r>
            <a:endParaRPr lang="en-US" altLang="zh-CN" dirty="0" smtClean="0"/>
          </a:p>
          <a:p>
            <a:pPr>
              <a:spcBef>
                <a:spcPts val="750"/>
              </a:spcBef>
            </a:pPr>
            <a:r>
              <a:rPr lang="zh-CN" altLang="en-US" dirty="0" smtClean="0"/>
              <a:t>如何将数据结构应用于实际问题</a:t>
            </a:r>
            <a:endParaRPr lang="zh-CN" altLang="en-US" dirty="0" smtClean="0"/>
          </a:p>
        </p:txBody>
      </p:sp>
      <p:sp>
        <p:nvSpPr>
          <p:cNvPr id="1095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8B519A09-4E6A-4B95-97BD-669C5B27A186}"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线性表示例</a:t>
            </a:r>
            <a:endParaRPr lang="zh-CN" altLang="en-US" dirty="0"/>
          </a:p>
        </p:txBody>
      </p:sp>
      <p:sp>
        <p:nvSpPr>
          <p:cNvPr id="3" name="内容占位符 2"/>
          <p:cNvSpPr>
            <a:spLocks noGrp="1"/>
          </p:cNvSpPr>
          <p:nvPr>
            <p:ph idx="1"/>
          </p:nvPr>
        </p:nvSpPr>
        <p:spPr>
          <a:xfrm>
            <a:off x="38100" y="1690689"/>
            <a:ext cx="9791700" cy="4932527"/>
          </a:xfrm>
        </p:spPr>
        <p:txBody>
          <a:bodyPr>
            <a:normAutofit/>
          </a:bodyPr>
          <a:lstStyle/>
          <a:p>
            <a:pPr>
              <a:spcAft>
                <a:spcPts val="0"/>
              </a:spcAft>
            </a:pPr>
            <a:r>
              <a:rPr lang="zh-CN" altLang="en-US" dirty="0"/>
              <a:t>分析</a:t>
            </a:r>
            <a:r>
              <a:rPr lang="en-US" altLang="zh-CN" dirty="0"/>
              <a:t>26</a:t>
            </a:r>
            <a:r>
              <a:rPr lang="zh-CN" altLang="en-US" dirty="0"/>
              <a:t>个英文字母组成的英文</a:t>
            </a:r>
            <a:r>
              <a:rPr lang="zh-CN" altLang="en-US" dirty="0" smtClean="0"/>
              <a:t>表</a:t>
            </a:r>
            <a:endParaRPr lang="en-US" altLang="zh-CN" dirty="0" smtClean="0"/>
          </a:p>
          <a:p>
            <a:pPr lvl="1">
              <a:spcBef>
                <a:spcPts val="375"/>
              </a:spcBef>
              <a:spcAft>
                <a:spcPts val="0"/>
              </a:spcAft>
            </a:pPr>
            <a:r>
              <a:rPr lang="zh-CN" altLang="pt-BR" dirty="0"/>
              <a:t>（ </a:t>
            </a:r>
            <a:r>
              <a:rPr lang="pt-BR" altLang="zh-CN" dirty="0"/>
              <a:t>A,  B,  C,  D, ……  ,  Z</a:t>
            </a:r>
            <a:r>
              <a:rPr lang="zh-CN" altLang="pt-BR" dirty="0" smtClean="0"/>
              <a:t>）</a:t>
            </a:r>
            <a:endParaRPr lang="en-US" altLang="zh-CN" dirty="0" smtClean="0"/>
          </a:p>
          <a:p>
            <a:pPr lvl="1">
              <a:spcBef>
                <a:spcPts val="375"/>
              </a:spcBef>
              <a:spcAft>
                <a:spcPts val="0"/>
              </a:spcAft>
            </a:pPr>
            <a:r>
              <a:rPr lang="zh-CN" altLang="en-US" dirty="0"/>
              <a:t>数据元素都是字母</a:t>
            </a:r>
            <a:r>
              <a:rPr lang="en-US" altLang="zh-CN" dirty="0" smtClean="0"/>
              <a:t>; </a:t>
            </a:r>
            <a:r>
              <a:rPr lang="zh-CN" altLang="en-US" dirty="0"/>
              <a:t>元素间关系是</a:t>
            </a:r>
            <a:r>
              <a:rPr lang="zh-CN" altLang="en-US" dirty="0" smtClean="0"/>
              <a:t>线性</a:t>
            </a:r>
            <a:endParaRPr lang="en-US" altLang="zh-CN" dirty="0" smtClean="0"/>
          </a:p>
          <a:p>
            <a:pPr>
              <a:spcBef>
                <a:spcPts val="750"/>
              </a:spcBef>
              <a:spcAft>
                <a:spcPts val="0"/>
              </a:spcAft>
            </a:pPr>
            <a:r>
              <a:rPr lang="zh-CN" altLang="en-US" dirty="0"/>
              <a:t>学生情况</a:t>
            </a:r>
            <a:r>
              <a:rPr lang="zh-CN" altLang="en-US" dirty="0" smtClean="0"/>
              <a:t>登记表</a:t>
            </a:r>
            <a:endParaRPr lang="en-US" altLang="zh-CN" dirty="0" smtClean="0"/>
          </a:p>
          <a:p>
            <a:endParaRPr lang="en-US" altLang="zh-CN" sz="1400" dirty="0"/>
          </a:p>
          <a:p>
            <a:endParaRPr lang="en-US" altLang="zh-CN" dirty="0"/>
          </a:p>
          <a:p>
            <a:endParaRPr lang="en-US" altLang="zh-CN" dirty="0" smtClean="0"/>
          </a:p>
          <a:p>
            <a:endParaRPr lang="en-US" altLang="zh-CN" dirty="0"/>
          </a:p>
          <a:p>
            <a:endParaRPr lang="en-US" altLang="zh-CN" dirty="0" smtClean="0"/>
          </a:p>
          <a:p>
            <a:pPr lvl="1">
              <a:lnSpc>
                <a:spcPct val="100000"/>
              </a:lnSpc>
              <a:spcBef>
                <a:spcPts val="375"/>
              </a:spcBef>
            </a:pPr>
            <a:r>
              <a:rPr lang="zh-CN" altLang="en-US" dirty="0"/>
              <a:t>数据元素都是记录</a:t>
            </a:r>
            <a:r>
              <a:rPr lang="en-US" altLang="zh-CN" dirty="0"/>
              <a:t>; </a:t>
            </a:r>
            <a:r>
              <a:rPr lang="zh-CN" altLang="en-US" dirty="0" smtClean="0"/>
              <a:t>元素</a:t>
            </a:r>
            <a:r>
              <a:rPr lang="zh-CN" altLang="en-US" dirty="0"/>
              <a:t>间关系是线性</a:t>
            </a:r>
            <a:endParaRPr lang="zh-CN" altLang="en-US" dirty="0"/>
          </a:p>
          <a:p>
            <a:pPr marL="0" indent="0">
              <a:buNone/>
            </a:pPr>
            <a:endParaRPr lang="en-US" altLang="zh-CN" dirty="0" smtClean="0"/>
          </a:p>
          <a:p>
            <a:endParaRPr lang="zh-CN" altLang="en-US" dirty="0"/>
          </a:p>
        </p:txBody>
      </p:sp>
      <p:graphicFrame>
        <p:nvGraphicFramePr>
          <p:cNvPr id="5" name="表格 4"/>
          <p:cNvGraphicFramePr>
            <a:graphicFrameLocks noGrp="1"/>
          </p:cNvGraphicFramePr>
          <p:nvPr/>
        </p:nvGraphicFramePr>
        <p:xfrm>
          <a:off x="628650" y="3531031"/>
          <a:ext cx="6796689" cy="2225040"/>
        </p:xfrm>
        <a:graphic>
          <a:graphicData uri="http://schemas.openxmlformats.org/drawingml/2006/table">
            <a:tbl>
              <a:tblPr firstRow="1" bandRow="1">
                <a:tableStyleId>{5C22544A-7EE6-4342-B048-85BDC9FD1C3A}</a:tableStyleId>
              </a:tblPr>
              <a:tblGrid>
                <a:gridCol w="1625600"/>
                <a:gridCol w="1625600"/>
                <a:gridCol w="1625600"/>
                <a:gridCol w="1919889"/>
              </a:tblGrid>
              <a:tr h="370840">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bg1"/>
                          </a:solidFill>
                          <a:effectLst/>
                          <a:latin typeface="楷体_GB2312" pitchFamily="49" charset="-122"/>
                          <a:ea typeface="楷体_GB2312" pitchFamily="49" charset="-122"/>
                        </a:rPr>
                        <a:t>学号</a:t>
                      </a:r>
                      <a:endParaRPr kumimoji="1" lang="zh-CN" altLang="en-US" sz="1800" b="1" i="0" u="none" strike="noStrike" cap="none" normalizeH="0" baseline="0" dirty="0" smtClean="0">
                        <a:ln>
                          <a:noFill/>
                        </a:ln>
                        <a:solidFill>
                          <a:schemeClr val="bg1"/>
                        </a:solidFill>
                        <a:effectLst/>
                        <a:latin typeface="楷体_GB2312" pitchFamily="49" charset="-122"/>
                        <a:ea typeface="楷体_GB2312" pitchFamily="49" charset="-122"/>
                      </a:endParaRPr>
                    </a:p>
                  </a:txBody>
                  <a:tcPr marT="45708" marB="45708" anchor="ctr"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bg1"/>
                          </a:solidFill>
                          <a:effectLst/>
                          <a:latin typeface="楷体_GB2312" pitchFamily="49" charset="-122"/>
                          <a:ea typeface="楷体_GB2312" pitchFamily="49" charset="-122"/>
                        </a:rPr>
                        <a:t>姓名</a:t>
                      </a:r>
                      <a:endParaRPr kumimoji="1" lang="zh-CN" altLang="en-US" sz="1800" b="1" i="0" u="none" strike="noStrike" cap="none" normalizeH="0" baseline="0" dirty="0" smtClean="0">
                        <a:ln>
                          <a:noFill/>
                        </a:ln>
                        <a:solidFill>
                          <a:schemeClr val="bg1"/>
                        </a:solidFill>
                        <a:effectLst/>
                        <a:latin typeface="楷体_GB2312" pitchFamily="49" charset="-122"/>
                        <a:ea typeface="楷体_GB2312" pitchFamily="49" charset="-122"/>
                      </a:endParaRPr>
                    </a:p>
                  </a:txBody>
                  <a:tcPr marT="45708" marB="45708"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楷体_GB2312" pitchFamily="49" charset="-122"/>
                          <a:ea typeface="楷体_GB2312" pitchFamily="49" charset="-122"/>
                        </a:rPr>
                        <a:t>性别</a:t>
                      </a:r>
                      <a:endParaRPr kumimoji="1" lang="zh-CN" altLang="en-US" sz="1800" b="1" i="0" u="none" strike="noStrike" cap="none" normalizeH="0" baseline="0" smtClean="0">
                        <a:ln>
                          <a:noFill/>
                        </a:ln>
                        <a:solidFill>
                          <a:schemeClr val="bg1"/>
                        </a:solidFill>
                        <a:effectLst/>
                        <a:latin typeface="楷体_GB2312" pitchFamily="49" charset="-122"/>
                        <a:ea typeface="楷体_GB2312" pitchFamily="49" charset="-122"/>
                      </a:endParaRPr>
                    </a:p>
                  </a:txBody>
                  <a:tcPr marT="45708" marB="45708"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bg1"/>
                          </a:solidFill>
                          <a:effectLst/>
                          <a:latin typeface="楷体_GB2312" pitchFamily="49" charset="-122"/>
                          <a:ea typeface="楷体_GB2312" pitchFamily="49" charset="-122"/>
                        </a:rPr>
                        <a:t>班级</a:t>
                      </a:r>
                      <a:endParaRPr kumimoji="1" lang="zh-CN" altLang="en-US" sz="1800" b="1" i="0" u="none" strike="noStrike" cap="none" normalizeH="0" baseline="0" dirty="0" smtClean="0">
                        <a:ln>
                          <a:noFill/>
                        </a:ln>
                        <a:solidFill>
                          <a:schemeClr val="bg1"/>
                        </a:solidFill>
                        <a:effectLst/>
                        <a:latin typeface="楷体_GB2312" pitchFamily="49" charset="-122"/>
                        <a:ea typeface="楷体_GB2312" pitchFamily="49" charset="-122"/>
                      </a:endParaRPr>
                    </a:p>
                  </a:txBody>
                  <a:tcPr marT="45708" marB="45708" anchor="ctr" horzOverflow="overflow"/>
                </a:tc>
              </a:tr>
              <a:tr h="370840">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161810205</a:t>
                      </a:r>
                      <a:endPar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于春梅</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女</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级软件</a:t>
                      </a: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班</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r>
              <a:tr h="370840">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161810260</a:t>
                      </a:r>
                      <a:endPar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何仕鹏</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男</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级软件</a:t>
                      </a: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2</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班</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r>
              <a:tr h="370840">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161810284</a:t>
                      </a:r>
                      <a:endPar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王  爽</a:t>
                      </a:r>
                      <a:endPar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女</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级软件</a:t>
                      </a: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3</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班</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r>
              <a:tr h="370840">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161810360</a:t>
                      </a:r>
                      <a:endPar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王亚武</a:t>
                      </a:r>
                      <a:endPar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男</a:t>
                      </a:r>
                      <a:endPar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16</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级软件</a:t>
                      </a: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a:t>
                      </a: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班</a:t>
                      </a:r>
                      <a:endPar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r>
              <a:tr h="370840">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endParaRPr>
                    </a:p>
                  </a:txBody>
                  <a:tcPr marT="45708" marB="45708" horzOverflow="overflow"/>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a:t>
                      </a:r>
                      <a:endParaRPr kumimoji="1" lang="zh-CN" altLang="en-US" sz="1800" b="0"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08" marB="45708" horzOverflow="overflow"/>
                </a:tc>
              </a:tr>
            </a:tbl>
          </a:graphicData>
        </a:graphic>
      </p:graphicFrame>
      <p:sp>
        <p:nvSpPr>
          <p:cNvPr id="6" name="内容占位符 5"/>
          <p:cNvSpPr>
            <a:spLocks noGrp="1"/>
          </p:cNvSpPr>
          <p:nvPr/>
        </p:nvSpPr>
        <p:spPr>
          <a:xfrm>
            <a:off x="5000625" y="975360"/>
            <a:ext cx="4150995" cy="2125980"/>
          </a:xfrm>
          <a:prstGeom prst="rect">
            <a:avLst/>
          </a:prstGeom>
        </p:spPr>
        <p:txBody>
          <a:bodyPr vert="horz" lIns="91440" tIns="45720" rIns="91440" bIns="45720" rtlCol="0"/>
          <a:lst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5080">
              <a:lnSpc>
                <a:spcPct val="145000"/>
              </a:lnSpc>
              <a:spcBef>
                <a:spcPts val="1045"/>
              </a:spcBef>
              <a:spcAft>
                <a:spcPts val="0"/>
              </a:spcAft>
            </a:pPr>
            <a:r>
              <a:rPr lang="zh-CN" altLang="en-US" sz="1400" spc="-25" dirty="0">
                <a:solidFill>
                  <a:srgbClr val="FF0000"/>
                </a:solidFill>
                <a:latin typeface="Microsoft JhengHei" panose="020B0604030504040204" charset="-120"/>
                <a:cs typeface="Microsoft JhengHei" panose="020B0604030504040204" charset="-120"/>
              </a:rPr>
              <a:t>数据元素(Data Element)：</a:t>
            </a:r>
            <a:br>
              <a:rPr lang="zh-CN" altLang="en-US" sz="1400" spc="-25" dirty="0">
                <a:solidFill>
                  <a:srgbClr val="FF0000"/>
                </a:solidFill>
                <a:latin typeface="Microsoft JhengHei" panose="020B0604030504040204" charset="-120"/>
                <a:cs typeface="Microsoft JhengHei" panose="020B0604030504040204" charset="-120"/>
              </a:rPr>
            </a:br>
            <a:r>
              <a:rPr lang="zh-CN" altLang="en-US" sz="1400" spc="-25" dirty="0">
                <a:latin typeface="宋体" panose="02010600030101010101" pitchFamily="2" charset="-122"/>
                <a:cs typeface="宋体" panose="02010600030101010101" pitchFamily="2" charset="-122"/>
              </a:rPr>
              <a:t>数据的</a:t>
            </a:r>
            <a:r>
              <a:rPr lang="zh-CN" altLang="en-US" sz="1400" spc="-25" dirty="0">
                <a:solidFill>
                  <a:srgbClr val="FF3300"/>
                </a:solidFill>
                <a:latin typeface="宋体" panose="02010600030101010101" pitchFamily="2" charset="-122"/>
                <a:cs typeface="宋体" panose="02010600030101010101" pitchFamily="2" charset="-122"/>
              </a:rPr>
              <a:t>基本</a:t>
            </a:r>
            <a:r>
              <a:rPr lang="zh-CN" altLang="en-US" sz="1400" spc="-25" dirty="0">
                <a:latin typeface="宋体" panose="02010600030101010101" pitchFamily="2" charset="-122"/>
                <a:cs typeface="宋体" panose="02010600030101010101" pitchFamily="2" charset="-122"/>
              </a:rPr>
              <a:t>单位，在程序中通常作为</a:t>
            </a:r>
            <a:r>
              <a:rPr lang="zh-CN" altLang="en-US" sz="1400" spc="-20" dirty="0">
                <a:latin typeface="宋体" panose="02010600030101010101" pitchFamily="2" charset="-122"/>
                <a:cs typeface="宋体" panose="02010600030101010101" pitchFamily="2" charset="-122"/>
              </a:rPr>
              <a:t>一个</a:t>
            </a:r>
            <a:r>
              <a:rPr lang="zh-CN" altLang="en-US" sz="1400" spc="-25" dirty="0">
                <a:solidFill>
                  <a:srgbClr val="FF3300"/>
                </a:solidFill>
                <a:latin typeface="宋体" panose="02010600030101010101" pitchFamily="2" charset="-122"/>
                <a:cs typeface="宋体" panose="02010600030101010101" pitchFamily="2" charset="-122"/>
              </a:rPr>
              <a:t>整体</a:t>
            </a:r>
            <a:r>
              <a:rPr lang="zh-CN" altLang="en-US" sz="1400" spc="-25" dirty="0">
                <a:latin typeface="宋体" panose="02010600030101010101" pitchFamily="2" charset="-122"/>
                <a:cs typeface="宋体" panose="02010600030101010101" pitchFamily="2" charset="-122"/>
              </a:rPr>
              <a:t>进行考虑和处理</a:t>
            </a:r>
            <a:r>
              <a:rPr lang="zh-CN" altLang="en-US" sz="1600" dirty="0">
                <a:latin typeface="Microsoft JhengHei" panose="020B0604030504040204" charset="-120"/>
                <a:cs typeface="Microsoft JhengHei" panose="020B0604030504040204" charset="-120"/>
              </a:rPr>
              <a:t>（</a:t>
            </a:r>
            <a:r>
              <a:rPr lang="en-US" altLang="zh-CN" sz="1400" dirty="0">
                <a:latin typeface="Microsoft JhengHei" panose="020B0604030504040204" charset="-120"/>
                <a:cs typeface="Microsoft JhengHei" panose="020B0604030504040204" charset="-120"/>
              </a:rPr>
              <a:t>Node, Record</a:t>
            </a:r>
            <a:r>
              <a:rPr lang="zh-CN" altLang="en-US" sz="1600" dirty="0">
                <a:latin typeface="Microsoft JhengHei" panose="020B0604030504040204" charset="-120"/>
                <a:cs typeface="Microsoft JhengHei" panose="020B0604030504040204" charset="-120"/>
              </a:rPr>
              <a:t>）</a:t>
            </a:r>
            <a:r>
              <a:rPr lang="zh-CN" altLang="en-US" sz="1400" spc="-25" dirty="0">
                <a:latin typeface="宋体" panose="02010600030101010101" pitchFamily="2" charset="-122"/>
                <a:cs typeface="宋体" panose="02010600030101010101" pitchFamily="2" charset="-122"/>
              </a:rPr>
              <a:t>。</a:t>
            </a:r>
            <a:endParaRPr lang="zh-CN" altLang="en-US" sz="1400" dirty="0">
              <a:latin typeface="宋体" panose="02010600030101010101" pitchFamily="2" charset="-122"/>
              <a:cs typeface="宋体" panose="02010600030101010101" pitchFamily="2" charset="-122"/>
            </a:endParaRPr>
          </a:p>
          <a:p>
            <a:pPr marL="175260" marR="920115" indent="-175260">
              <a:lnSpc>
                <a:spcPct val="145000"/>
              </a:lnSpc>
              <a:spcBef>
                <a:spcPts val="30"/>
              </a:spcBef>
              <a:spcAft>
                <a:spcPts val="0"/>
              </a:spcAft>
            </a:pPr>
            <a:r>
              <a:rPr lang="zh-CN" altLang="en-US" sz="1400" dirty="0" smtClean="0">
                <a:solidFill>
                  <a:srgbClr val="FF0000"/>
                </a:solidFill>
                <a:latin typeface="Microsoft JhengHei" panose="020B0604030504040204" charset="-120"/>
                <a:cs typeface="Microsoft JhengHei" panose="020B0604030504040204" charset="-120"/>
              </a:rPr>
              <a:t>数据项</a:t>
            </a:r>
            <a:r>
              <a:rPr lang="en-US" altLang="zh-CN" sz="1400" dirty="0" smtClean="0">
                <a:solidFill>
                  <a:srgbClr val="FF0000"/>
                </a:solidFill>
                <a:latin typeface="Microsoft JhengHei" panose="020B0604030504040204" charset="-120"/>
                <a:cs typeface="Microsoft JhengHei" panose="020B0604030504040204" charset="-120"/>
              </a:rPr>
              <a:t>(Data Item)</a:t>
            </a:r>
            <a:r>
              <a:rPr lang="zh-CN" altLang="en-US" sz="1400" dirty="0" smtClean="0">
                <a:latin typeface="Microsoft JhengHei" panose="020B0604030504040204" charset="-120"/>
                <a:cs typeface="Microsoft JhengHei" panose="020B0604030504040204" charset="-120"/>
              </a:rPr>
              <a:t>：</a:t>
            </a:r>
            <a:br>
              <a:rPr lang="en-US" altLang="zh-CN" sz="1400" dirty="0" smtClean="0">
                <a:latin typeface="Microsoft JhengHei" panose="020B0604030504040204" charset="-120"/>
                <a:cs typeface="Microsoft JhengHei" panose="020B0604030504040204" charset="-120"/>
              </a:rPr>
            </a:br>
            <a:r>
              <a:rPr lang="zh-CN" altLang="en-US" sz="1400" spc="-25" dirty="0">
                <a:latin typeface="宋体" panose="02010600030101010101" pitchFamily="2" charset="-122"/>
                <a:cs typeface="宋体" panose="02010600030101010101" pitchFamily="2" charset="-122"/>
              </a:rPr>
              <a:t>构成数据元素的不可分割的最小单位</a:t>
            </a:r>
            <a:r>
              <a:rPr lang="en-US" altLang="zh-CN" sz="1600" dirty="0">
                <a:latin typeface="Microsoft JhengHei" panose="020B0604030504040204" charset="-120"/>
                <a:cs typeface="Microsoft JhengHei" panose="020B0604030504040204" charset="-120"/>
              </a:rPr>
              <a:t>(</a:t>
            </a:r>
            <a:r>
              <a:rPr lang="en-US" altLang="zh-CN" sz="1400" dirty="0">
                <a:latin typeface="Microsoft JhengHei" panose="020B0604030504040204" charset="-120"/>
                <a:cs typeface="Microsoft JhengHei" panose="020B0604030504040204" charset="-120"/>
              </a:rPr>
              <a:t>Field</a:t>
            </a:r>
            <a:r>
              <a:rPr lang="en-US" altLang="zh-CN" sz="1600" dirty="0">
                <a:latin typeface="Microsoft JhengHei" panose="020B0604030504040204" charset="-120"/>
                <a:cs typeface="Microsoft JhengHei" panose="020B0604030504040204" charset="-120"/>
              </a:rPr>
              <a:t>)</a:t>
            </a:r>
            <a:r>
              <a:rPr lang="zh-CN" altLang="en-US" sz="1400" spc="-25" dirty="0">
                <a:latin typeface="宋体" panose="02010600030101010101" pitchFamily="2" charset="-122"/>
                <a:cs typeface="宋体" panose="02010600030101010101" pitchFamily="2" charset="-122"/>
              </a:rPr>
              <a:t>。</a:t>
            </a:r>
            <a:endParaRPr lang="en-US" altLang="zh-CN" sz="1400" spc="-25" dirty="0">
              <a:latin typeface="宋体" panose="02010600030101010101" pitchFamily="2" charset="-122"/>
              <a:cs typeface="宋体" panose="02010600030101010101" pitchFamily="2" charset="-122"/>
            </a:endParaRPr>
          </a:p>
          <a:p>
            <a:pPr marL="175260" marR="920115" indent="-175260">
              <a:lnSpc>
                <a:spcPct val="145000"/>
              </a:lnSpc>
              <a:spcBef>
                <a:spcPts val="30"/>
              </a:spcBef>
            </a:pPr>
            <a:r>
              <a:rPr lang="zh-CN" altLang="en-US" sz="1400" spc="-25" dirty="0">
                <a:solidFill>
                  <a:srgbClr val="FF0000"/>
                </a:solidFill>
                <a:latin typeface="Microsoft JhengHei" panose="020B0604030504040204" charset="-120"/>
                <a:cs typeface="Microsoft JhengHei" panose="020B0604030504040204" charset="-120"/>
              </a:rPr>
              <a:t>数据对象</a:t>
            </a:r>
            <a:r>
              <a:rPr lang="en-US" altLang="zh-CN" sz="1400" spc="-25" dirty="0">
                <a:solidFill>
                  <a:srgbClr val="FF0000"/>
                </a:solidFill>
                <a:latin typeface="Microsoft JhengHei" panose="020B0604030504040204" charset="-120"/>
                <a:cs typeface="Microsoft JhengHei" panose="020B0604030504040204" charset="-120"/>
              </a:rPr>
              <a:t>(Data Object)</a:t>
            </a:r>
            <a:r>
              <a:rPr lang="zh-CN" altLang="en-US" sz="1400" dirty="0" smtClean="0">
                <a:latin typeface="Microsoft JhengHei" panose="020B0604030504040204" charset="-120"/>
                <a:cs typeface="Microsoft JhengHei" panose="020B0604030504040204" charset="-120"/>
              </a:rPr>
              <a:t>：</a:t>
            </a:r>
            <a:br>
              <a:rPr lang="en-US" altLang="zh-CN" sz="1400" dirty="0" smtClean="0">
                <a:latin typeface="Microsoft JhengHei" panose="020B0604030504040204" charset="-120"/>
                <a:cs typeface="Microsoft JhengHei" panose="020B0604030504040204" charset="-120"/>
              </a:rPr>
            </a:br>
            <a:r>
              <a:rPr lang="zh-CN" altLang="en-US" sz="1400" spc="-25" dirty="0">
                <a:latin typeface="宋体" panose="02010600030101010101" pitchFamily="2" charset="-122"/>
                <a:cs typeface="宋体" panose="02010600030101010101" pitchFamily="2" charset="-122"/>
              </a:rPr>
              <a:t>具有相同</a:t>
            </a:r>
            <a:r>
              <a:rPr lang="zh-CN" altLang="en-US" sz="1400" spc="-25" dirty="0">
                <a:solidFill>
                  <a:srgbClr val="FF0000"/>
                </a:solidFill>
                <a:latin typeface="宋体" panose="02010600030101010101" pitchFamily="2" charset="-122"/>
                <a:cs typeface="宋体" panose="02010600030101010101" pitchFamily="2" charset="-122"/>
              </a:rPr>
              <a:t>性质</a:t>
            </a:r>
            <a:r>
              <a:rPr lang="zh-CN" altLang="en-US" sz="1400" spc="-25" dirty="0">
                <a:latin typeface="宋体" panose="02010600030101010101" pitchFamily="2" charset="-122"/>
                <a:cs typeface="宋体" panose="02010600030101010101" pitchFamily="2" charset="-122"/>
              </a:rPr>
              <a:t>的数据元素的集合，是数据的子集。</a:t>
            </a:r>
            <a:endParaRPr lang="zh-CN" altLang="en-US" sz="1400" spc="-25" dirty="0">
              <a:latin typeface="宋体" panose="02010600030101010101" pitchFamily="2" charset="-122"/>
              <a:cs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70934" y="363604"/>
            <a:ext cx="7886700" cy="467995"/>
          </a:xfrm>
          <a:prstGeom prst="rect">
            <a:avLst/>
          </a:prstGeom>
        </p:spPr>
        <p:txBody>
          <a:bodyPr vert="horz" wrap="square" lIns="0" tIns="0" rIns="0" bIns="0" rtlCol="0">
            <a:spAutoFit/>
          </a:bodyPr>
          <a:lstStyle/>
          <a:p>
            <a:pPr marL="3900805" indent="-3632200">
              <a:lnSpc>
                <a:spcPts val="3650"/>
              </a:lnSpc>
              <a:spcAft>
                <a:spcPts val="0"/>
              </a:spcAft>
            </a:pPr>
            <a:r>
              <a:rPr lang="zh-CN" altLang="en-US" spc="-25" dirty="0" smtClean="0"/>
              <a:t>知识点总结</a:t>
            </a:r>
            <a:endParaRPr spc="-25" dirty="0"/>
          </a:p>
        </p:txBody>
      </p:sp>
      <p:sp>
        <p:nvSpPr>
          <p:cNvPr id="10" name="object 10"/>
          <p:cNvSpPr/>
          <p:nvPr/>
        </p:nvSpPr>
        <p:spPr>
          <a:xfrm>
            <a:off x="3246259" y="1020274"/>
            <a:ext cx="2005964" cy="646430"/>
          </a:xfrm>
          <a:custGeom>
            <a:avLst/>
            <a:gdLst/>
            <a:ahLst/>
            <a:cxnLst/>
            <a:rect l="l" t="t" r="r" b="b"/>
            <a:pathLst>
              <a:path w="2005964" h="646430">
                <a:moveTo>
                  <a:pt x="1002791" y="0"/>
                </a:moveTo>
                <a:lnTo>
                  <a:pt x="920527" y="1066"/>
                </a:lnTo>
                <a:lnTo>
                  <a:pt x="840098" y="4211"/>
                </a:lnTo>
                <a:lnTo>
                  <a:pt x="761761" y="9353"/>
                </a:lnTo>
                <a:lnTo>
                  <a:pt x="685775" y="16410"/>
                </a:lnTo>
                <a:lnTo>
                  <a:pt x="612397" y="25300"/>
                </a:lnTo>
                <a:lnTo>
                  <a:pt x="541886" y="35942"/>
                </a:lnTo>
                <a:lnTo>
                  <a:pt x="474498" y="48254"/>
                </a:lnTo>
                <a:lnTo>
                  <a:pt x="410492" y="62154"/>
                </a:lnTo>
                <a:lnTo>
                  <a:pt x="350125" y="77561"/>
                </a:lnTo>
                <a:lnTo>
                  <a:pt x="293655" y="94392"/>
                </a:lnTo>
                <a:lnTo>
                  <a:pt x="241340" y="112567"/>
                </a:lnTo>
                <a:lnTo>
                  <a:pt x="193438" y="132002"/>
                </a:lnTo>
                <a:lnTo>
                  <a:pt x="150206" y="152618"/>
                </a:lnTo>
                <a:lnTo>
                  <a:pt x="111901" y="174331"/>
                </a:lnTo>
                <a:lnTo>
                  <a:pt x="78783" y="197060"/>
                </a:lnTo>
                <a:lnTo>
                  <a:pt x="29135" y="245240"/>
                </a:lnTo>
                <a:lnTo>
                  <a:pt x="3323" y="296504"/>
                </a:lnTo>
                <a:lnTo>
                  <a:pt x="0" y="323088"/>
                </a:lnTo>
                <a:lnTo>
                  <a:pt x="3323" y="349568"/>
                </a:lnTo>
                <a:lnTo>
                  <a:pt x="29135" y="400687"/>
                </a:lnTo>
                <a:lnTo>
                  <a:pt x="78783" y="448794"/>
                </a:lnTo>
                <a:lnTo>
                  <a:pt x="111901" y="471508"/>
                </a:lnTo>
                <a:lnTo>
                  <a:pt x="150206" y="493219"/>
                </a:lnTo>
                <a:lnTo>
                  <a:pt x="193438" y="513844"/>
                </a:lnTo>
                <a:lnTo>
                  <a:pt x="241340" y="533297"/>
                </a:lnTo>
                <a:lnTo>
                  <a:pt x="293655" y="551497"/>
                </a:lnTo>
                <a:lnTo>
                  <a:pt x="350125" y="568359"/>
                </a:lnTo>
                <a:lnTo>
                  <a:pt x="410492" y="583801"/>
                </a:lnTo>
                <a:lnTo>
                  <a:pt x="474498" y="597739"/>
                </a:lnTo>
                <a:lnTo>
                  <a:pt x="541886" y="610089"/>
                </a:lnTo>
                <a:lnTo>
                  <a:pt x="612397" y="620768"/>
                </a:lnTo>
                <a:lnTo>
                  <a:pt x="685775" y="629692"/>
                </a:lnTo>
                <a:lnTo>
                  <a:pt x="761761" y="636778"/>
                </a:lnTo>
                <a:lnTo>
                  <a:pt x="840098" y="641943"/>
                </a:lnTo>
                <a:lnTo>
                  <a:pt x="920527" y="645104"/>
                </a:lnTo>
                <a:lnTo>
                  <a:pt x="1002791" y="646176"/>
                </a:lnTo>
                <a:lnTo>
                  <a:pt x="1085056" y="645104"/>
                </a:lnTo>
                <a:lnTo>
                  <a:pt x="1165485" y="641943"/>
                </a:lnTo>
                <a:lnTo>
                  <a:pt x="1243822" y="636778"/>
                </a:lnTo>
                <a:lnTo>
                  <a:pt x="1319808" y="629692"/>
                </a:lnTo>
                <a:lnTo>
                  <a:pt x="1393186" y="620768"/>
                </a:lnTo>
                <a:lnTo>
                  <a:pt x="1463697" y="610089"/>
                </a:lnTo>
                <a:lnTo>
                  <a:pt x="1531085" y="597739"/>
                </a:lnTo>
                <a:lnTo>
                  <a:pt x="1595091" y="583801"/>
                </a:lnTo>
                <a:lnTo>
                  <a:pt x="1655458" y="568359"/>
                </a:lnTo>
                <a:lnTo>
                  <a:pt x="1711928" y="551497"/>
                </a:lnTo>
                <a:lnTo>
                  <a:pt x="1764243" y="533297"/>
                </a:lnTo>
                <a:lnTo>
                  <a:pt x="1812145" y="513844"/>
                </a:lnTo>
                <a:lnTo>
                  <a:pt x="1855377" y="493219"/>
                </a:lnTo>
                <a:lnTo>
                  <a:pt x="1893682" y="471508"/>
                </a:lnTo>
                <a:lnTo>
                  <a:pt x="1926800" y="448794"/>
                </a:lnTo>
                <a:lnTo>
                  <a:pt x="1976448" y="400687"/>
                </a:lnTo>
                <a:lnTo>
                  <a:pt x="2002260" y="349568"/>
                </a:lnTo>
                <a:lnTo>
                  <a:pt x="2005583" y="323088"/>
                </a:lnTo>
                <a:lnTo>
                  <a:pt x="2002260" y="296504"/>
                </a:lnTo>
                <a:lnTo>
                  <a:pt x="1976448" y="245240"/>
                </a:lnTo>
                <a:lnTo>
                  <a:pt x="1926800" y="197060"/>
                </a:lnTo>
                <a:lnTo>
                  <a:pt x="1893682" y="174331"/>
                </a:lnTo>
                <a:lnTo>
                  <a:pt x="1855377" y="152618"/>
                </a:lnTo>
                <a:lnTo>
                  <a:pt x="1812145" y="132002"/>
                </a:lnTo>
                <a:lnTo>
                  <a:pt x="1764243" y="112567"/>
                </a:lnTo>
                <a:lnTo>
                  <a:pt x="1711928" y="94392"/>
                </a:lnTo>
                <a:lnTo>
                  <a:pt x="1655458" y="77561"/>
                </a:lnTo>
                <a:lnTo>
                  <a:pt x="1595091" y="62154"/>
                </a:lnTo>
                <a:lnTo>
                  <a:pt x="1531085" y="48254"/>
                </a:lnTo>
                <a:lnTo>
                  <a:pt x="1463697" y="35942"/>
                </a:lnTo>
                <a:lnTo>
                  <a:pt x="1393186" y="25300"/>
                </a:lnTo>
                <a:lnTo>
                  <a:pt x="1319808" y="16410"/>
                </a:lnTo>
                <a:lnTo>
                  <a:pt x="1243822" y="9353"/>
                </a:lnTo>
                <a:lnTo>
                  <a:pt x="1165485" y="4211"/>
                </a:lnTo>
                <a:lnTo>
                  <a:pt x="1085056" y="1066"/>
                </a:lnTo>
                <a:lnTo>
                  <a:pt x="1002791" y="0"/>
                </a:lnTo>
                <a:close/>
              </a:path>
            </a:pathLst>
          </a:custGeom>
          <a:ln w="9525">
            <a:solidFill>
              <a:srgbClr val="808080"/>
            </a:solidFill>
          </a:ln>
        </p:spPr>
        <p:txBody>
          <a:bodyPr wrap="square" lIns="0" tIns="0" rIns="0" bIns="0" rtlCol="0"/>
          <a:lstStyle/>
          <a:p/>
        </p:txBody>
      </p:sp>
      <p:sp>
        <p:nvSpPr>
          <p:cNvPr id="11" name="object 11"/>
          <p:cNvSpPr/>
          <p:nvPr/>
        </p:nvSpPr>
        <p:spPr>
          <a:xfrm>
            <a:off x="3246259" y="1007320"/>
            <a:ext cx="2005964" cy="646430"/>
          </a:xfrm>
          <a:custGeom>
            <a:avLst/>
            <a:gdLst/>
            <a:ahLst/>
            <a:cxnLst/>
            <a:rect l="l" t="t" r="r" b="b"/>
            <a:pathLst>
              <a:path w="2005964" h="646430">
                <a:moveTo>
                  <a:pt x="1002791" y="0"/>
                </a:moveTo>
                <a:lnTo>
                  <a:pt x="920527" y="1071"/>
                </a:lnTo>
                <a:lnTo>
                  <a:pt x="840098" y="4232"/>
                </a:lnTo>
                <a:lnTo>
                  <a:pt x="761761" y="9397"/>
                </a:lnTo>
                <a:lnTo>
                  <a:pt x="685775" y="16483"/>
                </a:lnTo>
                <a:lnTo>
                  <a:pt x="612397" y="25407"/>
                </a:lnTo>
                <a:lnTo>
                  <a:pt x="541886" y="36086"/>
                </a:lnTo>
                <a:lnTo>
                  <a:pt x="474498" y="48436"/>
                </a:lnTo>
                <a:lnTo>
                  <a:pt x="410492" y="62374"/>
                </a:lnTo>
                <a:lnTo>
                  <a:pt x="350125" y="77816"/>
                </a:lnTo>
                <a:lnTo>
                  <a:pt x="293655" y="94678"/>
                </a:lnTo>
                <a:lnTo>
                  <a:pt x="241340" y="112878"/>
                </a:lnTo>
                <a:lnTo>
                  <a:pt x="193438" y="132331"/>
                </a:lnTo>
                <a:lnTo>
                  <a:pt x="150206" y="152956"/>
                </a:lnTo>
                <a:lnTo>
                  <a:pt x="111901" y="174667"/>
                </a:lnTo>
                <a:lnTo>
                  <a:pt x="78783" y="197381"/>
                </a:lnTo>
                <a:lnTo>
                  <a:pt x="29135" y="245488"/>
                </a:lnTo>
                <a:lnTo>
                  <a:pt x="3323" y="296607"/>
                </a:lnTo>
                <a:lnTo>
                  <a:pt x="0" y="323088"/>
                </a:lnTo>
                <a:lnTo>
                  <a:pt x="3323" y="349568"/>
                </a:lnTo>
                <a:lnTo>
                  <a:pt x="29135" y="400687"/>
                </a:lnTo>
                <a:lnTo>
                  <a:pt x="78783" y="448794"/>
                </a:lnTo>
                <a:lnTo>
                  <a:pt x="111901" y="471508"/>
                </a:lnTo>
                <a:lnTo>
                  <a:pt x="150206" y="493219"/>
                </a:lnTo>
                <a:lnTo>
                  <a:pt x="193438" y="513844"/>
                </a:lnTo>
                <a:lnTo>
                  <a:pt x="241340" y="533297"/>
                </a:lnTo>
                <a:lnTo>
                  <a:pt x="293655" y="551497"/>
                </a:lnTo>
                <a:lnTo>
                  <a:pt x="350125" y="568359"/>
                </a:lnTo>
                <a:lnTo>
                  <a:pt x="410492" y="583801"/>
                </a:lnTo>
                <a:lnTo>
                  <a:pt x="474498" y="597739"/>
                </a:lnTo>
                <a:lnTo>
                  <a:pt x="541886" y="610089"/>
                </a:lnTo>
                <a:lnTo>
                  <a:pt x="612397" y="620768"/>
                </a:lnTo>
                <a:lnTo>
                  <a:pt x="685775" y="629692"/>
                </a:lnTo>
                <a:lnTo>
                  <a:pt x="761761" y="636778"/>
                </a:lnTo>
                <a:lnTo>
                  <a:pt x="840098" y="641943"/>
                </a:lnTo>
                <a:lnTo>
                  <a:pt x="920527" y="645104"/>
                </a:lnTo>
                <a:lnTo>
                  <a:pt x="1002791" y="646176"/>
                </a:lnTo>
                <a:lnTo>
                  <a:pt x="1085056" y="645104"/>
                </a:lnTo>
                <a:lnTo>
                  <a:pt x="1165485" y="641943"/>
                </a:lnTo>
                <a:lnTo>
                  <a:pt x="1243822" y="636778"/>
                </a:lnTo>
                <a:lnTo>
                  <a:pt x="1319808" y="629692"/>
                </a:lnTo>
                <a:lnTo>
                  <a:pt x="1393186" y="620768"/>
                </a:lnTo>
                <a:lnTo>
                  <a:pt x="1463697" y="610089"/>
                </a:lnTo>
                <a:lnTo>
                  <a:pt x="1531085" y="597739"/>
                </a:lnTo>
                <a:lnTo>
                  <a:pt x="1595091" y="583801"/>
                </a:lnTo>
                <a:lnTo>
                  <a:pt x="1655458" y="568359"/>
                </a:lnTo>
                <a:lnTo>
                  <a:pt x="1711928" y="551497"/>
                </a:lnTo>
                <a:lnTo>
                  <a:pt x="1764243" y="533297"/>
                </a:lnTo>
                <a:lnTo>
                  <a:pt x="1812145" y="513844"/>
                </a:lnTo>
                <a:lnTo>
                  <a:pt x="1855377" y="493219"/>
                </a:lnTo>
                <a:lnTo>
                  <a:pt x="1893682" y="471508"/>
                </a:lnTo>
                <a:lnTo>
                  <a:pt x="1926800" y="448794"/>
                </a:lnTo>
                <a:lnTo>
                  <a:pt x="1976448" y="400687"/>
                </a:lnTo>
                <a:lnTo>
                  <a:pt x="2002260" y="349568"/>
                </a:lnTo>
                <a:lnTo>
                  <a:pt x="2005583" y="323088"/>
                </a:lnTo>
                <a:lnTo>
                  <a:pt x="2002260" y="296607"/>
                </a:lnTo>
                <a:lnTo>
                  <a:pt x="1976448" y="245488"/>
                </a:lnTo>
                <a:lnTo>
                  <a:pt x="1926800" y="197381"/>
                </a:lnTo>
                <a:lnTo>
                  <a:pt x="1893682" y="174667"/>
                </a:lnTo>
                <a:lnTo>
                  <a:pt x="1855377" y="152956"/>
                </a:lnTo>
                <a:lnTo>
                  <a:pt x="1812145" y="132331"/>
                </a:lnTo>
                <a:lnTo>
                  <a:pt x="1764243" y="112878"/>
                </a:lnTo>
                <a:lnTo>
                  <a:pt x="1711928" y="94678"/>
                </a:lnTo>
                <a:lnTo>
                  <a:pt x="1655458" y="77816"/>
                </a:lnTo>
                <a:lnTo>
                  <a:pt x="1595091" y="62374"/>
                </a:lnTo>
                <a:lnTo>
                  <a:pt x="1531085" y="48436"/>
                </a:lnTo>
                <a:lnTo>
                  <a:pt x="1463697" y="36086"/>
                </a:lnTo>
                <a:lnTo>
                  <a:pt x="1393186" y="25407"/>
                </a:lnTo>
                <a:lnTo>
                  <a:pt x="1319808" y="16483"/>
                </a:lnTo>
                <a:lnTo>
                  <a:pt x="1243822" y="9397"/>
                </a:lnTo>
                <a:lnTo>
                  <a:pt x="1165485" y="4232"/>
                </a:lnTo>
                <a:lnTo>
                  <a:pt x="1085056" y="1071"/>
                </a:lnTo>
                <a:lnTo>
                  <a:pt x="1002791" y="0"/>
                </a:lnTo>
                <a:close/>
              </a:path>
            </a:pathLst>
          </a:custGeom>
          <a:ln w="9525">
            <a:solidFill>
              <a:srgbClr val="000000"/>
            </a:solidFill>
          </a:ln>
        </p:spPr>
        <p:txBody>
          <a:bodyPr wrap="square" lIns="0" tIns="0" rIns="0" bIns="0" rtlCol="0"/>
          <a:lstStyle/>
          <a:p/>
        </p:txBody>
      </p:sp>
      <p:sp>
        <p:nvSpPr>
          <p:cNvPr id="12" name="object 12"/>
          <p:cNvSpPr txBox="1"/>
          <p:nvPr/>
        </p:nvSpPr>
        <p:spPr>
          <a:xfrm>
            <a:off x="3790136" y="1164162"/>
            <a:ext cx="918210" cy="292100"/>
          </a:xfrm>
          <a:prstGeom prst="rect">
            <a:avLst/>
          </a:prstGeom>
        </p:spPr>
        <p:txBody>
          <a:bodyPr vert="horz" wrap="square" lIns="0" tIns="0" rIns="0" bIns="0" rtlCol="0">
            <a:spAutoFit/>
          </a:bodyPr>
          <a:lstStyle/>
          <a:p>
            <a:pPr marL="12700" algn="ctr">
              <a:lnSpc>
                <a:spcPts val="2280"/>
              </a:lnSpc>
              <a:spcAft>
                <a:spcPts val="0"/>
              </a:spcAft>
            </a:pPr>
            <a:r>
              <a:rPr sz="2000" b="1" spc="-20" dirty="0">
                <a:latin typeface="宋体" panose="02010600030101010101" pitchFamily="2" charset="-122"/>
                <a:cs typeface="宋体" panose="02010600030101010101" pitchFamily="2" charset="-122"/>
              </a:rPr>
              <a:t>线</a:t>
            </a:r>
            <a:r>
              <a:rPr sz="2000" b="1" spc="-495" dirty="0">
                <a:latin typeface="宋体" panose="02010600030101010101" pitchFamily="2" charset="-122"/>
                <a:cs typeface="宋体" panose="02010600030101010101" pitchFamily="2" charset="-122"/>
              </a:rPr>
              <a:t> </a:t>
            </a:r>
            <a:r>
              <a:rPr sz="2000" b="1" spc="-20" dirty="0">
                <a:latin typeface="宋体" panose="02010600030101010101" pitchFamily="2" charset="-122"/>
                <a:cs typeface="宋体" panose="02010600030101010101" pitchFamily="2" charset="-122"/>
              </a:rPr>
              <a:t>性</a:t>
            </a:r>
            <a:r>
              <a:rPr sz="2000" b="1" spc="-495" dirty="0">
                <a:latin typeface="宋体" panose="02010600030101010101" pitchFamily="2" charset="-122"/>
                <a:cs typeface="宋体" panose="02010600030101010101" pitchFamily="2" charset="-122"/>
              </a:rPr>
              <a:t> </a:t>
            </a:r>
            <a:r>
              <a:rPr sz="2000" b="1" spc="-20" dirty="0">
                <a:latin typeface="宋体" panose="02010600030101010101" pitchFamily="2" charset="-122"/>
                <a:cs typeface="宋体" panose="02010600030101010101" pitchFamily="2" charset="-122"/>
              </a:rPr>
              <a:t>表</a:t>
            </a:r>
            <a:endParaRPr sz="2000" dirty="0">
              <a:latin typeface="宋体" panose="02010600030101010101" pitchFamily="2" charset="-122"/>
              <a:cs typeface="宋体" panose="02010600030101010101" pitchFamily="2" charset="-122"/>
            </a:endParaRPr>
          </a:p>
        </p:txBody>
      </p:sp>
      <p:sp>
        <p:nvSpPr>
          <p:cNvPr id="13" name="object 13"/>
          <p:cNvSpPr/>
          <p:nvPr/>
        </p:nvSpPr>
        <p:spPr>
          <a:xfrm>
            <a:off x="1143139" y="2052023"/>
            <a:ext cx="2005330" cy="586105"/>
          </a:xfrm>
          <a:custGeom>
            <a:avLst/>
            <a:gdLst/>
            <a:ahLst/>
            <a:cxnLst/>
            <a:rect l="l" t="t" r="r" b="b"/>
            <a:pathLst>
              <a:path w="2005330" h="586105">
                <a:moveTo>
                  <a:pt x="1002791" y="0"/>
                </a:moveTo>
                <a:lnTo>
                  <a:pt x="920527" y="970"/>
                </a:lnTo>
                <a:lnTo>
                  <a:pt x="840098" y="3831"/>
                </a:lnTo>
                <a:lnTo>
                  <a:pt x="761761" y="8507"/>
                </a:lnTo>
                <a:lnTo>
                  <a:pt x="685775" y="14923"/>
                </a:lnTo>
                <a:lnTo>
                  <a:pt x="612397" y="23002"/>
                </a:lnTo>
                <a:lnTo>
                  <a:pt x="541886" y="32671"/>
                </a:lnTo>
                <a:lnTo>
                  <a:pt x="474498" y="43853"/>
                </a:lnTo>
                <a:lnTo>
                  <a:pt x="410492" y="56473"/>
                </a:lnTo>
                <a:lnTo>
                  <a:pt x="350125" y="70455"/>
                </a:lnTo>
                <a:lnTo>
                  <a:pt x="293655" y="85725"/>
                </a:lnTo>
                <a:lnTo>
                  <a:pt x="241340" y="102205"/>
                </a:lnTo>
                <a:lnTo>
                  <a:pt x="193438" y="119822"/>
                </a:lnTo>
                <a:lnTo>
                  <a:pt x="150206" y="138500"/>
                </a:lnTo>
                <a:lnTo>
                  <a:pt x="111901" y="158163"/>
                </a:lnTo>
                <a:lnTo>
                  <a:pt x="78783" y="178736"/>
                </a:lnTo>
                <a:lnTo>
                  <a:pt x="29135" y="222310"/>
                </a:lnTo>
                <a:lnTo>
                  <a:pt x="3323" y="268617"/>
                </a:lnTo>
                <a:lnTo>
                  <a:pt x="0" y="292608"/>
                </a:lnTo>
                <a:lnTo>
                  <a:pt x="3323" y="316603"/>
                </a:lnTo>
                <a:lnTo>
                  <a:pt x="29135" y="362952"/>
                </a:lnTo>
                <a:lnTo>
                  <a:pt x="78783" y="406598"/>
                </a:lnTo>
                <a:lnTo>
                  <a:pt x="111901" y="427216"/>
                </a:lnTo>
                <a:lnTo>
                  <a:pt x="150206" y="446929"/>
                </a:lnTo>
                <a:lnTo>
                  <a:pt x="193438" y="465661"/>
                </a:lnTo>
                <a:lnTo>
                  <a:pt x="241340" y="483334"/>
                </a:lnTo>
                <a:lnTo>
                  <a:pt x="293655" y="499872"/>
                </a:lnTo>
                <a:lnTo>
                  <a:pt x="350125" y="515198"/>
                </a:lnTo>
                <a:lnTo>
                  <a:pt x="410492" y="529236"/>
                </a:lnTo>
                <a:lnTo>
                  <a:pt x="474498" y="541909"/>
                </a:lnTo>
                <a:lnTo>
                  <a:pt x="541886" y="553141"/>
                </a:lnTo>
                <a:lnTo>
                  <a:pt x="612397" y="562856"/>
                </a:lnTo>
                <a:lnTo>
                  <a:pt x="685775" y="570975"/>
                </a:lnTo>
                <a:lnTo>
                  <a:pt x="761761" y="577424"/>
                </a:lnTo>
                <a:lnTo>
                  <a:pt x="840098" y="582125"/>
                </a:lnTo>
                <a:lnTo>
                  <a:pt x="920527" y="585002"/>
                </a:lnTo>
                <a:lnTo>
                  <a:pt x="1002791" y="585978"/>
                </a:lnTo>
                <a:lnTo>
                  <a:pt x="1084947" y="585002"/>
                </a:lnTo>
                <a:lnTo>
                  <a:pt x="1165279" y="582125"/>
                </a:lnTo>
                <a:lnTo>
                  <a:pt x="1243528" y="577424"/>
                </a:lnTo>
                <a:lnTo>
                  <a:pt x="1319436" y="570975"/>
                </a:lnTo>
                <a:lnTo>
                  <a:pt x="1392745" y="562856"/>
                </a:lnTo>
                <a:lnTo>
                  <a:pt x="1463196" y="553141"/>
                </a:lnTo>
                <a:lnTo>
                  <a:pt x="1530532" y="541909"/>
                </a:lnTo>
                <a:lnTo>
                  <a:pt x="1594494" y="529236"/>
                </a:lnTo>
                <a:lnTo>
                  <a:pt x="1654823" y="515198"/>
                </a:lnTo>
                <a:lnTo>
                  <a:pt x="1711261" y="499872"/>
                </a:lnTo>
                <a:lnTo>
                  <a:pt x="1763550" y="483334"/>
                </a:lnTo>
                <a:lnTo>
                  <a:pt x="1811432" y="465661"/>
                </a:lnTo>
                <a:lnTo>
                  <a:pt x="1854648" y="446929"/>
                </a:lnTo>
                <a:lnTo>
                  <a:pt x="1892940" y="427216"/>
                </a:lnTo>
                <a:lnTo>
                  <a:pt x="1926050" y="406598"/>
                </a:lnTo>
                <a:lnTo>
                  <a:pt x="1975689" y="362952"/>
                </a:lnTo>
                <a:lnTo>
                  <a:pt x="2001498" y="316603"/>
                </a:lnTo>
                <a:lnTo>
                  <a:pt x="2004822" y="292607"/>
                </a:lnTo>
                <a:lnTo>
                  <a:pt x="2001498" y="268617"/>
                </a:lnTo>
                <a:lnTo>
                  <a:pt x="1975689" y="222310"/>
                </a:lnTo>
                <a:lnTo>
                  <a:pt x="1926050" y="178736"/>
                </a:lnTo>
                <a:lnTo>
                  <a:pt x="1892940" y="158163"/>
                </a:lnTo>
                <a:lnTo>
                  <a:pt x="1854648" y="138500"/>
                </a:lnTo>
                <a:lnTo>
                  <a:pt x="1811432" y="119822"/>
                </a:lnTo>
                <a:lnTo>
                  <a:pt x="1763550" y="102205"/>
                </a:lnTo>
                <a:lnTo>
                  <a:pt x="1711261" y="85724"/>
                </a:lnTo>
                <a:lnTo>
                  <a:pt x="1654823" y="70455"/>
                </a:lnTo>
                <a:lnTo>
                  <a:pt x="1594494" y="56473"/>
                </a:lnTo>
                <a:lnTo>
                  <a:pt x="1530532" y="43853"/>
                </a:lnTo>
                <a:lnTo>
                  <a:pt x="1463196" y="32671"/>
                </a:lnTo>
                <a:lnTo>
                  <a:pt x="1392745" y="23002"/>
                </a:lnTo>
                <a:lnTo>
                  <a:pt x="1319436" y="14923"/>
                </a:lnTo>
                <a:lnTo>
                  <a:pt x="1243528" y="8507"/>
                </a:lnTo>
                <a:lnTo>
                  <a:pt x="1165279" y="3831"/>
                </a:lnTo>
                <a:lnTo>
                  <a:pt x="1084947" y="970"/>
                </a:lnTo>
                <a:lnTo>
                  <a:pt x="1002791" y="0"/>
                </a:lnTo>
                <a:close/>
              </a:path>
            </a:pathLst>
          </a:custGeom>
          <a:ln w="9525">
            <a:solidFill>
              <a:srgbClr val="808080"/>
            </a:solidFill>
          </a:ln>
        </p:spPr>
        <p:txBody>
          <a:bodyPr wrap="square" lIns="0" tIns="0" rIns="0" bIns="0" rtlCol="0"/>
          <a:lstStyle/>
          <a:p>
            <a:pPr algn="ctr"/>
          </a:p>
        </p:txBody>
      </p:sp>
      <p:sp>
        <p:nvSpPr>
          <p:cNvPr id="14" name="object 14"/>
          <p:cNvSpPr/>
          <p:nvPr/>
        </p:nvSpPr>
        <p:spPr>
          <a:xfrm>
            <a:off x="1143139" y="2064214"/>
            <a:ext cx="2005330" cy="586105"/>
          </a:xfrm>
          <a:custGeom>
            <a:avLst/>
            <a:gdLst/>
            <a:ahLst/>
            <a:cxnLst/>
            <a:rect l="l" t="t" r="r" b="b"/>
            <a:pathLst>
              <a:path w="2005330" h="586105">
                <a:moveTo>
                  <a:pt x="1002791" y="0"/>
                </a:moveTo>
                <a:lnTo>
                  <a:pt x="920527" y="975"/>
                </a:lnTo>
                <a:lnTo>
                  <a:pt x="840098" y="3852"/>
                </a:lnTo>
                <a:lnTo>
                  <a:pt x="761761" y="8553"/>
                </a:lnTo>
                <a:lnTo>
                  <a:pt x="685775" y="15002"/>
                </a:lnTo>
                <a:lnTo>
                  <a:pt x="612397" y="23121"/>
                </a:lnTo>
                <a:lnTo>
                  <a:pt x="541886" y="32836"/>
                </a:lnTo>
                <a:lnTo>
                  <a:pt x="474498" y="44068"/>
                </a:lnTo>
                <a:lnTo>
                  <a:pt x="410492" y="56741"/>
                </a:lnTo>
                <a:lnTo>
                  <a:pt x="350125" y="70779"/>
                </a:lnTo>
                <a:lnTo>
                  <a:pt x="293655" y="86106"/>
                </a:lnTo>
                <a:lnTo>
                  <a:pt x="241340" y="102643"/>
                </a:lnTo>
                <a:lnTo>
                  <a:pt x="193438" y="120316"/>
                </a:lnTo>
                <a:lnTo>
                  <a:pt x="150206" y="139048"/>
                </a:lnTo>
                <a:lnTo>
                  <a:pt x="111901" y="158761"/>
                </a:lnTo>
                <a:lnTo>
                  <a:pt x="78783" y="179379"/>
                </a:lnTo>
                <a:lnTo>
                  <a:pt x="29135" y="223025"/>
                </a:lnTo>
                <a:lnTo>
                  <a:pt x="3323" y="269374"/>
                </a:lnTo>
                <a:lnTo>
                  <a:pt x="0" y="293370"/>
                </a:lnTo>
                <a:lnTo>
                  <a:pt x="3323" y="317360"/>
                </a:lnTo>
                <a:lnTo>
                  <a:pt x="29135" y="363667"/>
                </a:lnTo>
                <a:lnTo>
                  <a:pt x="78783" y="407241"/>
                </a:lnTo>
                <a:lnTo>
                  <a:pt x="111901" y="427814"/>
                </a:lnTo>
                <a:lnTo>
                  <a:pt x="150206" y="447477"/>
                </a:lnTo>
                <a:lnTo>
                  <a:pt x="193438" y="466155"/>
                </a:lnTo>
                <a:lnTo>
                  <a:pt x="241340" y="483772"/>
                </a:lnTo>
                <a:lnTo>
                  <a:pt x="293655" y="500253"/>
                </a:lnTo>
                <a:lnTo>
                  <a:pt x="350125" y="515522"/>
                </a:lnTo>
                <a:lnTo>
                  <a:pt x="410492" y="529504"/>
                </a:lnTo>
                <a:lnTo>
                  <a:pt x="474498" y="542124"/>
                </a:lnTo>
                <a:lnTo>
                  <a:pt x="541886" y="553306"/>
                </a:lnTo>
                <a:lnTo>
                  <a:pt x="612397" y="562975"/>
                </a:lnTo>
                <a:lnTo>
                  <a:pt x="685775" y="571054"/>
                </a:lnTo>
                <a:lnTo>
                  <a:pt x="761761" y="577470"/>
                </a:lnTo>
                <a:lnTo>
                  <a:pt x="840098" y="582146"/>
                </a:lnTo>
                <a:lnTo>
                  <a:pt x="920527" y="585007"/>
                </a:lnTo>
                <a:lnTo>
                  <a:pt x="1002791" y="585978"/>
                </a:lnTo>
                <a:lnTo>
                  <a:pt x="1084947" y="585007"/>
                </a:lnTo>
                <a:lnTo>
                  <a:pt x="1165279" y="582146"/>
                </a:lnTo>
                <a:lnTo>
                  <a:pt x="1243528" y="577470"/>
                </a:lnTo>
                <a:lnTo>
                  <a:pt x="1319436" y="571054"/>
                </a:lnTo>
                <a:lnTo>
                  <a:pt x="1392745" y="562975"/>
                </a:lnTo>
                <a:lnTo>
                  <a:pt x="1463196" y="553306"/>
                </a:lnTo>
                <a:lnTo>
                  <a:pt x="1530532" y="542124"/>
                </a:lnTo>
                <a:lnTo>
                  <a:pt x="1594494" y="529504"/>
                </a:lnTo>
                <a:lnTo>
                  <a:pt x="1654823" y="515522"/>
                </a:lnTo>
                <a:lnTo>
                  <a:pt x="1711261" y="500253"/>
                </a:lnTo>
                <a:lnTo>
                  <a:pt x="1763550" y="483772"/>
                </a:lnTo>
                <a:lnTo>
                  <a:pt x="1811432" y="466155"/>
                </a:lnTo>
                <a:lnTo>
                  <a:pt x="1854648" y="447477"/>
                </a:lnTo>
                <a:lnTo>
                  <a:pt x="1892940" y="427814"/>
                </a:lnTo>
                <a:lnTo>
                  <a:pt x="1926050" y="407241"/>
                </a:lnTo>
                <a:lnTo>
                  <a:pt x="1975689" y="363667"/>
                </a:lnTo>
                <a:lnTo>
                  <a:pt x="2001498" y="317360"/>
                </a:lnTo>
                <a:lnTo>
                  <a:pt x="2004822" y="293370"/>
                </a:lnTo>
                <a:lnTo>
                  <a:pt x="2001498" y="269374"/>
                </a:lnTo>
                <a:lnTo>
                  <a:pt x="1975689" y="223025"/>
                </a:lnTo>
                <a:lnTo>
                  <a:pt x="1926050" y="179379"/>
                </a:lnTo>
                <a:lnTo>
                  <a:pt x="1892940" y="158761"/>
                </a:lnTo>
                <a:lnTo>
                  <a:pt x="1854648" y="139048"/>
                </a:lnTo>
                <a:lnTo>
                  <a:pt x="1811432" y="120316"/>
                </a:lnTo>
                <a:lnTo>
                  <a:pt x="1763550" y="102643"/>
                </a:lnTo>
                <a:lnTo>
                  <a:pt x="1711261" y="86105"/>
                </a:lnTo>
                <a:lnTo>
                  <a:pt x="1654823" y="70779"/>
                </a:lnTo>
                <a:lnTo>
                  <a:pt x="1594494" y="56741"/>
                </a:lnTo>
                <a:lnTo>
                  <a:pt x="1530532" y="44068"/>
                </a:lnTo>
                <a:lnTo>
                  <a:pt x="1463196" y="32836"/>
                </a:lnTo>
                <a:lnTo>
                  <a:pt x="1392745" y="23121"/>
                </a:lnTo>
                <a:lnTo>
                  <a:pt x="1319436" y="15002"/>
                </a:lnTo>
                <a:lnTo>
                  <a:pt x="1243528" y="8553"/>
                </a:lnTo>
                <a:lnTo>
                  <a:pt x="1165279" y="3852"/>
                </a:lnTo>
                <a:lnTo>
                  <a:pt x="1084947" y="975"/>
                </a:lnTo>
                <a:lnTo>
                  <a:pt x="1002791" y="0"/>
                </a:lnTo>
                <a:close/>
              </a:path>
            </a:pathLst>
          </a:custGeom>
          <a:ln w="9525">
            <a:solidFill>
              <a:srgbClr val="000000"/>
            </a:solidFill>
          </a:ln>
        </p:spPr>
        <p:txBody>
          <a:bodyPr wrap="square" lIns="0" tIns="0" rIns="0" bIns="0" rtlCol="0"/>
          <a:lstStyle/>
          <a:p>
            <a:pPr algn="ctr"/>
          </a:p>
        </p:txBody>
      </p:sp>
      <p:sp>
        <p:nvSpPr>
          <p:cNvPr id="15" name="object 15"/>
          <p:cNvSpPr txBox="1"/>
          <p:nvPr/>
        </p:nvSpPr>
        <p:spPr>
          <a:xfrm>
            <a:off x="1567689" y="2218261"/>
            <a:ext cx="1047750" cy="304800"/>
          </a:xfrm>
          <a:prstGeom prst="rect">
            <a:avLst/>
          </a:prstGeom>
        </p:spPr>
        <p:txBody>
          <a:bodyPr vert="horz" wrap="square" lIns="0" tIns="0" rIns="0" bIns="0" rtlCol="0">
            <a:spAutoFit/>
          </a:bodyPr>
          <a:lstStyle/>
          <a:p>
            <a:pPr marL="12700" algn="ctr">
              <a:lnSpc>
                <a:spcPts val="2380"/>
              </a:lnSpc>
              <a:spcAft>
                <a:spcPts val="0"/>
              </a:spcAft>
            </a:pPr>
            <a:r>
              <a:rPr sz="2000" b="1" spc="-10" dirty="0">
                <a:latin typeface="宋体" panose="02010600030101010101" pitchFamily="2" charset="-122"/>
                <a:cs typeface="宋体" panose="02010600030101010101" pitchFamily="2" charset="-122"/>
              </a:rPr>
              <a:t>逻辑结构</a:t>
            </a:r>
            <a:endParaRPr sz="2000" dirty="0">
              <a:latin typeface="宋体" panose="02010600030101010101" pitchFamily="2" charset="-122"/>
              <a:cs typeface="宋体" panose="02010600030101010101" pitchFamily="2" charset="-122"/>
            </a:endParaRPr>
          </a:p>
        </p:txBody>
      </p:sp>
      <p:sp>
        <p:nvSpPr>
          <p:cNvPr id="16" name="object 16"/>
          <p:cNvSpPr/>
          <p:nvPr/>
        </p:nvSpPr>
        <p:spPr>
          <a:xfrm>
            <a:off x="5228971" y="2106124"/>
            <a:ext cx="2005964" cy="601345"/>
          </a:xfrm>
          <a:custGeom>
            <a:avLst/>
            <a:gdLst/>
            <a:ahLst/>
            <a:cxnLst/>
            <a:rect l="l" t="t" r="r" b="b"/>
            <a:pathLst>
              <a:path w="2005965" h="601344">
                <a:moveTo>
                  <a:pt x="1002791" y="0"/>
                </a:moveTo>
                <a:lnTo>
                  <a:pt x="920527" y="993"/>
                </a:lnTo>
                <a:lnTo>
                  <a:pt x="840098" y="3921"/>
                </a:lnTo>
                <a:lnTo>
                  <a:pt x="761761" y="8707"/>
                </a:lnTo>
                <a:lnTo>
                  <a:pt x="685775" y="15276"/>
                </a:lnTo>
                <a:lnTo>
                  <a:pt x="612397" y="23550"/>
                </a:lnTo>
                <a:lnTo>
                  <a:pt x="541886" y="33453"/>
                </a:lnTo>
                <a:lnTo>
                  <a:pt x="474498" y="44908"/>
                </a:lnTo>
                <a:lnTo>
                  <a:pt x="410492" y="57838"/>
                </a:lnTo>
                <a:lnTo>
                  <a:pt x="350125" y="72168"/>
                </a:lnTo>
                <a:lnTo>
                  <a:pt x="293655" y="87820"/>
                </a:lnTo>
                <a:lnTo>
                  <a:pt x="241340" y="104718"/>
                </a:lnTo>
                <a:lnTo>
                  <a:pt x="193438" y="122785"/>
                </a:lnTo>
                <a:lnTo>
                  <a:pt x="150206" y="141945"/>
                </a:lnTo>
                <a:lnTo>
                  <a:pt x="111901" y="162121"/>
                </a:lnTo>
                <a:lnTo>
                  <a:pt x="78783" y="183237"/>
                </a:lnTo>
                <a:lnTo>
                  <a:pt x="29135" y="227980"/>
                </a:lnTo>
                <a:lnTo>
                  <a:pt x="3323" y="275563"/>
                </a:lnTo>
                <a:lnTo>
                  <a:pt x="0" y="300228"/>
                </a:lnTo>
                <a:lnTo>
                  <a:pt x="3323" y="324898"/>
                </a:lnTo>
                <a:lnTo>
                  <a:pt x="29135" y="372521"/>
                </a:lnTo>
                <a:lnTo>
                  <a:pt x="78783" y="417337"/>
                </a:lnTo>
                <a:lnTo>
                  <a:pt x="111901" y="438498"/>
                </a:lnTo>
                <a:lnTo>
                  <a:pt x="150206" y="458725"/>
                </a:lnTo>
                <a:lnTo>
                  <a:pt x="193438" y="477938"/>
                </a:lnTo>
                <a:lnTo>
                  <a:pt x="241340" y="496061"/>
                </a:lnTo>
                <a:lnTo>
                  <a:pt x="293655" y="513016"/>
                </a:lnTo>
                <a:lnTo>
                  <a:pt x="350125" y="528725"/>
                </a:lnTo>
                <a:lnTo>
                  <a:pt x="410492" y="543110"/>
                </a:lnTo>
                <a:lnTo>
                  <a:pt x="474498" y="556095"/>
                </a:lnTo>
                <a:lnTo>
                  <a:pt x="541886" y="567600"/>
                </a:lnTo>
                <a:lnTo>
                  <a:pt x="612397" y="577548"/>
                </a:lnTo>
                <a:lnTo>
                  <a:pt x="685775" y="585862"/>
                </a:lnTo>
                <a:lnTo>
                  <a:pt x="761761" y="592463"/>
                </a:lnTo>
                <a:lnTo>
                  <a:pt x="840098" y="597275"/>
                </a:lnTo>
                <a:lnTo>
                  <a:pt x="920527" y="600219"/>
                </a:lnTo>
                <a:lnTo>
                  <a:pt x="1002791" y="601218"/>
                </a:lnTo>
                <a:lnTo>
                  <a:pt x="1085056" y="600219"/>
                </a:lnTo>
                <a:lnTo>
                  <a:pt x="1165485" y="597275"/>
                </a:lnTo>
                <a:lnTo>
                  <a:pt x="1243822" y="592463"/>
                </a:lnTo>
                <a:lnTo>
                  <a:pt x="1319808" y="585862"/>
                </a:lnTo>
                <a:lnTo>
                  <a:pt x="1393186" y="577548"/>
                </a:lnTo>
                <a:lnTo>
                  <a:pt x="1463697" y="567600"/>
                </a:lnTo>
                <a:lnTo>
                  <a:pt x="1531085" y="556095"/>
                </a:lnTo>
                <a:lnTo>
                  <a:pt x="1595091" y="543110"/>
                </a:lnTo>
                <a:lnTo>
                  <a:pt x="1655458" y="528725"/>
                </a:lnTo>
                <a:lnTo>
                  <a:pt x="1711928" y="513016"/>
                </a:lnTo>
                <a:lnTo>
                  <a:pt x="1764243" y="496061"/>
                </a:lnTo>
                <a:lnTo>
                  <a:pt x="1812145" y="477938"/>
                </a:lnTo>
                <a:lnTo>
                  <a:pt x="1855377" y="458725"/>
                </a:lnTo>
                <a:lnTo>
                  <a:pt x="1893682" y="438498"/>
                </a:lnTo>
                <a:lnTo>
                  <a:pt x="1926800" y="417337"/>
                </a:lnTo>
                <a:lnTo>
                  <a:pt x="1976448" y="372521"/>
                </a:lnTo>
                <a:lnTo>
                  <a:pt x="2002260" y="324898"/>
                </a:lnTo>
                <a:lnTo>
                  <a:pt x="2005583" y="300227"/>
                </a:lnTo>
                <a:lnTo>
                  <a:pt x="2002260" y="275563"/>
                </a:lnTo>
                <a:lnTo>
                  <a:pt x="1976448" y="227980"/>
                </a:lnTo>
                <a:lnTo>
                  <a:pt x="1926800" y="183237"/>
                </a:lnTo>
                <a:lnTo>
                  <a:pt x="1893682" y="162121"/>
                </a:lnTo>
                <a:lnTo>
                  <a:pt x="1855377" y="141945"/>
                </a:lnTo>
                <a:lnTo>
                  <a:pt x="1812145" y="122785"/>
                </a:lnTo>
                <a:lnTo>
                  <a:pt x="1764243" y="104718"/>
                </a:lnTo>
                <a:lnTo>
                  <a:pt x="1711928" y="87820"/>
                </a:lnTo>
                <a:lnTo>
                  <a:pt x="1655458" y="72168"/>
                </a:lnTo>
                <a:lnTo>
                  <a:pt x="1595091" y="57838"/>
                </a:lnTo>
                <a:lnTo>
                  <a:pt x="1531085" y="44908"/>
                </a:lnTo>
                <a:lnTo>
                  <a:pt x="1463697" y="33453"/>
                </a:lnTo>
                <a:lnTo>
                  <a:pt x="1393186" y="23550"/>
                </a:lnTo>
                <a:lnTo>
                  <a:pt x="1319808" y="15276"/>
                </a:lnTo>
                <a:lnTo>
                  <a:pt x="1243822" y="8707"/>
                </a:lnTo>
                <a:lnTo>
                  <a:pt x="1165485" y="3921"/>
                </a:lnTo>
                <a:lnTo>
                  <a:pt x="1085056" y="993"/>
                </a:lnTo>
                <a:lnTo>
                  <a:pt x="1002791" y="0"/>
                </a:lnTo>
                <a:close/>
              </a:path>
            </a:pathLst>
          </a:custGeom>
          <a:ln w="9525">
            <a:solidFill>
              <a:srgbClr val="808080"/>
            </a:solidFill>
          </a:ln>
        </p:spPr>
        <p:txBody>
          <a:bodyPr wrap="square" lIns="0" tIns="0" rIns="0" bIns="0" rtlCol="0"/>
          <a:lstStyle/>
          <a:p>
            <a:pPr algn="ctr"/>
          </a:p>
        </p:txBody>
      </p:sp>
      <p:sp>
        <p:nvSpPr>
          <p:cNvPr id="17" name="object 17"/>
          <p:cNvSpPr/>
          <p:nvPr/>
        </p:nvSpPr>
        <p:spPr>
          <a:xfrm>
            <a:off x="5228971" y="2093170"/>
            <a:ext cx="2005964" cy="601980"/>
          </a:xfrm>
          <a:custGeom>
            <a:avLst/>
            <a:gdLst/>
            <a:ahLst/>
            <a:cxnLst/>
            <a:rect l="l" t="t" r="r" b="b"/>
            <a:pathLst>
              <a:path w="2005965" h="601980">
                <a:moveTo>
                  <a:pt x="1002791" y="0"/>
                </a:moveTo>
                <a:lnTo>
                  <a:pt x="920527" y="998"/>
                </a:lnTo>
                <a:lnTo>
                  <a:pt x="840098" y="3942"/>
                </a:lnTo>
                <a:lnTo>
                  <a:pt x="761761" y="8754"/>
                </a:lnTo>
                <a:lnTo>
                  <a:pt x="685775" y="15355"/>
                </a:lnTo>
                <a:lnTo>
                  <a:pt x="612397" y="23669"/>
                </a:lnTo>
                <a:lnTo>
                  <a:pt x="541886" y="33617"/>
                </a:lnTo>
                <a:lnTo>
                  <a:pt x="474498" y="45122"/>
                </a:lnTo>
                <a:lnTo>
                  <a:pt x="410492" y="58107"/>
                </a:lnTo>
                <a:lnTo>
                  <a:pt x="350125" y="72492"/>
                </a:lnTo>
                <a:lnTo>
                  <a:pt x="293655" y="88201"/>
                </a:lnTo>
                <a:lnTo>
                  <a:pt x="241340" y="105156"/>
                </a:lnTo>
                <a:lnTo>
                  <a:pt x="193438" y="123279"/>
                </a:lnTo>
                <a:lnTo>
                  <a:pt x="150206" y="142492"/>
                </a:lnTo>
                <a:lnTo>
                  <a:pt x="111901" y="162719"/>
                </a:lnTo>
                <a:lnTo>
                  <a:pt x="78783" y="183880"/>
                </a:lnTo>
                <a:lnTo>
                  <a:pt x="29135" y="228696"/>
                </a:lnTo>
                <a:lnTo>
                  <a:pt x="3323" y="276319"/>
                </a:lnTo>
                <a:lnTo>
                  <a:pt x="0" y="300990"/>
                </a:lnTo>
                <a:lnTo>
                  <a:pt x="3323" y="325660"/>
                </a:lnTo>
                <a:lnTo>
                  <a:pt x="29135" y="373283"/>
                </a:lnTo>
                <a:lnTo>
                  <a:pt x="78783" y="418099"/>
                </a:lnTo>
                <a:lnTo>
                  <a:pt x="111901" y="439260"/>
                </a:lnTo>
                <a:lnTo>
                  <a:pt x="150206" y="459487"/>
                </a:lnTo>
                <a:lnTo>
                  <a:pt x="193438" y="478700"/>
                </a:lnTo>
                <a:lnTo>
                  <a:pt x="241340" y="496823"/>
                </a:lnTo>
                <a:lnTo>
                  <a:pt x="293655" y="513778"/>
                </a:lnTo>
                <a:lnTo>
                  <a:pt x="350125" y="529487"/>
                </a:lnTo>
                <a:lnTo>
                  <a:pt x="410492" y="543872"/>
                </a:lnTo>
                <a:lnTo>
                  <a:pt x="474498" y="556857"/>
                </a:lnTo>
                <a:lnTo>
                  <a:pt x="541886" y="568362"/>
                </a:lnTo>
                <a:lnTo>
                  <a:pt x="612397" y="578310"/>
                </a:lnTo>
                <a:lnTo>
                  <a:pt x="685775" y="586624"/>
                </a:lnTo>
                <a:lnTo>
                  <a:pt x="761761" y="593225"/>
                </a:lnTo>
                <a:lnTo>
                  <a:pt x="840098" y="598037"/>
                </a:lnTo>
                <a:lnTo>
                  <a:pt x="920527" y="600981"/>
                </a:lnTo>
                <a:lnTo>
                  <a:pt x="1002791" y="601980"/>
                </a:lnTo>
                <a:lnTo>
                  <a:pt x="1085056" y="600981"/>
                </a:lnTo>
                <a:lnTo>
                  <a:pt x="1165485" y="598037"/>
                </a:lnTo>
                <a:lnTo>
                  <a:pt x="1243822" y="593225"/>
                </a:lnTo>
                <a:lnTo>
                  <a:pt x="1319808" y="586624"/>
                </a:lnTo>
                <a:lnTo>
                  <a:pt x="1393186" y="578310"/>
                </a:lnTo>
                <a:lnTo>
                  <a:pt x="1463697" y="568362"/>
                </a:lnTo>
                <a:lnTo>
                  <a:pt x="1531085" y="556857"/>
                </a:lnTo>
                <a:lnTo>
                  <a:pt x="1595091" y="543872"/>
                </a:lnTo>
                <a:lnTo>
                  <a:pt x="1655458" y="529487"/>
                </a:lnTo>
                <a:lnTo>
                  <a:pt x="1711928" y="513778"/>
                </a:lnTo>
                <a:lnTo>
                  <a:pt x="1764243" y="496823"/>
                </a:lnTo>
                <a:lnTo>
                  <a:pt x="1812145" y="478700"/>
                </a:lnTo>
                <a:lnTo>
                  <a:pt x="1855377" y="459487"/>
                </a:lnTo>
                <a:lnTo>
                  <a:pt x="1893682" y="439260"/>
                </a:lnTo>
                <a:lnTo>
                  <a:pt x="1926800" y="418099"/>
                </a:lnTo>
                <a:lnTo>
                  <a:pt x="1976448" y="373283"/>
                </a:lnTo>
                <a:lnTo>
                  <a:pt x="2002260" y="325660"/>
                </a:lnTo>
                <a:lnTo>
                  <a:pt x="2005583" y="300989"/>
                </a:lnTo>
                <a:lnTo>
                  <a:pt x="2002260" y="276319"/>
                </a:lnTo>
                <a:lnTo>
                  <a:pt x="1976448" y="228696"/>
                </a:lnTo>
                <a:lnTo>
                  <a:pt x="1926800" y="183880"/>
                </a:lnTo>
                <a:lnTo>
                  <a:pt x="1893682" y="162719"/>
                </a:lnTo>
                <a:lnTo>
                  <a:pt x="1855377" y="142492"/>
                </a:lnTo>
                <a:lnTo>
                  <a:pt x="1812145" y="123279"/>
                </a:lnTo>
                <a:lnTo>
                  <a:pt x="1764243" y="105156"/>
                </a:lnTo>
                <a:lnTo>
                  <a:pt x="1711928" y="88201"/>
                </a:lnTo>
                <a:lnTo>
                  <a:pt x="1655458" y="72492"/>
                </a:lnTo>
                <a:lnTo>
                  <a:pt x="1595091" y="58107"/>
                </a:lnTo>
                <a:lnTo>
                  <a:pt x="1531085" y="45122"/>
                </a:lnTo>
                <a:lnTo>
                  <a:pt x="1463697" y="33617"/>
                </a:lnTo>
                <a:lnTo>
                  <a:pt x="1393186" y="23669"/>
                </a:lnTo>
                <a:lnTo>
                  <a:pt x="1319808" y="15355"/>
                </a:lnTo>
                <a:lnTo>
                  <a:pt x="1243822" y="8754"/>
                </a:lnTo>
                <a:lnTo>
                  <a:pt x="1165485" y="3942"/>
                </a:lnTo>
                <a:lnTo>
                  <a:pt x="1085056" y="998"/>
                </a:lnTo>
                <a:lnTo>
                  <a:pt x="1002791" y="0"/>
                </a:lnTo>
                <a:close/>
              </a:path>
            </a:pathLst>
          </a:custGeom>
          <a:ln w="9525">
            <a:solidFill>
              <a:srgbClr val="000000"/>
            </a:solidFill>
          </a:ln>
        </p:spPr>
        <p:txBody>
          <a:bodyPr wrap="square" lIns="0" tIns="0" rIns="0" bIns="0" rtlCol="0"/>
          <a:lstStyle/>
          <a:p>
            <a:pPr algn="ctr"/>
          </a:p>
        </p:txBody>
      </p:sp>
      <p:sp>
        <p:nvSpPr>
          <p:cNvPr id="18" name="object 18"/>
          <p:cNvSpPr txBox="1"/>
          <p:nvPr/>
        </p:nvSpPr>
        <p:spPr>
          <a:xfrm>
            <a:off x="5722059" y="2248742"/>
            <a:ext cx="1047750" cy="304800"/>
          </a:xfrm>
          <a:prstGeom prst="rect">
            <a:avLst/>
          </a:prstGeom>
        </p:spPr>
        <p:txBody>
          <a:bodyPr vert="horz" wrap="square" lIns="0" tIns="0" rIns="0" bIns="0" rtlCol="0">
            <a:spAutoFit/>
          </a:bodyPr>
          <a:lstStyle/>
          <a:p>
            <a:pPr marL="12700" algn="ctr">
              <a:lnSpc>
                <a:spcPts val="2380"/>
              </a:lnSpc>
              <a:spcAft>
                <a:spcPts val="0"/>
              </a:spcAft>
            </a:pPr>
            <a:r>
              <a:rPr sz="2000" b="1" spc="-10" dirty="0">
                <a:latin typeface="宋体" panose="02010600030101010101" pitchFamily="2" charset="-122"/>
                <a:cs typeface="宋体" panose="02010600030101010101" pitchFamily="2" charset="-122"/>
              </a:rPr>
              <a:t>存储结构</a:t>
            </a:r>
            <a:endParaRPr sz="2000" dirty="0">
              <a:latin typeface="宋体" panose="02010600030101010101" pitchFamily="2" charset="-122"/>
              <a:cs typeface="宋体" panose="02010600030101010101" pitchFamily="2" charset="-122"/>
            </a:endParaRPr>
          </a:p>
        </p:txBody>
      </p:sp>
      <p:sp>
        <p:nvSpPr>
          <p:cNvPr id="19" name="object 19"/>
          <p:cNvSpPr txBox="1"/>
          <p:nvPr/>
        </p:nvSpPr>
        <p:spPr>
          <a:xfrm>
            <a:off x="1181239" y="3264364"/>
            <a:ext cx="398780" cy="1230630"/>
          </a:xfrm>
          <a:prstGeom prst="rect">
            <a:avLst/>
          </a:prstGeom>
          <a:ln w="9524">
            <a:solidFill>
              <a:srgbClr val="000000"/>
            </a:solidFill>
          </a:ln>
        </p:spPr>
        <p:txBody>
          <a:bodyPr vert="horz" wrap="square" lIns="0" tIns="0" rIns="0" bIns="0" rtlCol="0">
            <a:spAutoFit/>
          </a:bodyPr>
          <a:lstStyle/>
          <a:p>
            <a:pPr marL="17145" marR="109855" algn="ctr">
              <a:lnSpc>
                <a:spcPct val="100000"/>
              </a:lnSpc>
              <a:spcAft>
                <a:spcPts val="0"/>
              </a:spcAft>
            </a:pPr>
            <a:r>
              <a:rPr sz="2000" b="1" spc="-20" dirty="0">
                <a:latin typeface="宋体" panose="02010600030101010101" pitchFamily="2" charset="-122"/>
                <a:cs typeface="宋体" panose="02010600030101010101" pitchFamily="2" charset="-122"/>
              </a:rPr>
              <a:t>基 本 概 念</a:t>
            </a:r>
            <a:endParaRPr sz="2000" dirty="0">
              <a:latin typeface="宋体" panose="02010600030101010101" pitchFamily="2" charset="-122"/>
              <a:cs typeface="宋体" panose="02010600030101010101" pitchFamily="2" charset="-122"/>
            </a:endParaRPr>
          </a:p>
        </p:txBody>
      </p:sp>
      <p:sp>
        <p:nvSpPr>
          <p:cNvPr id="20" name="object 20"/>
          <p:cNvSpPr txBox="1"/>
          <p:nvPr/>
        </p:nvSpPr>
        <p:spPr>
          <a:xfrm>
            <a:off x="2443111" y="3278843"/>
            <a:ext cx="723900" cy="1230630"/>
          </a:xfrm>
          <a:prstGeom prst="rect">
            <a:avLst/>
          </a:prstGeom>
          <a:ln w="9525">
            <a:solidFill>
              <a:srgbClr val="000000"/>
            </a:solidFill>
          </a:ln>
        </p:spPr>
        <p:txBody>
          <a:bodyPr vert="horz" wrap="square" lIns="0" tIns="0" rIns="0" bIns="0" rtlCol="0">
            <a:spAutoFit/>
          </a:bodyPr>
          <a:lstStyle/>
          <a:p>
            <a:pPr marL="36195" marR="159385" algn="ctr">
              <a:lnSpc>
                <a:spcPct val="100000"/>
              </a:lnSpc>
              <a:spcAft>
                <a:spcPts val="0"/>
              </a:spcAft>
            </a:pPr>
            <a:r>
              <a:rPr sz="2000" b="1" spc="-10" dirty="0">
                <a:latin typeface="宋体" panose="02010600030101010101" pitchFamily="2" charset="-122"/>
                <a:cs typeface="宋体" panose="02010600030101010101" pitchFamily="2" charset="-122"/>
              </a:rPr>
              <a:t>抽象 数据 类型 定义</a:t>
            </a:r>
            <a:endParaRPr sz="2000">
              <a:latin typeface="宋体" panose="02010600030101010101" pitchFamily="2" charset="-122"/>
              <a:cs typeface="宋体" panose="02010600030101010101" pitchFamily="2" charset="-122"/>
            </a:endParaRPr>
          </a:p>
        </p:txBody>
      </p:sp>
      <p:sp>
        <p:nvSpPr>
          <p:cNvPr id="21" name="object 21"/>
          <p:cNvSpPr txBox="1"/>
          <p:nvPr/>
        </p:nvSpPr>
        <p:spPr>
          <a:xfrm>
            <a:off x="609739" y="4924000"/>
            <a:ext cx="1506855" cy="553720"/>
          </a:xfrm>
          <a:prstGeom prst="rect">
            <a:avLst/>
          </a:prstGeom>
          <a:ln w="9524">
            <a:solidFill>
              <a:srgbClr val="000000"/>
            </a:solidFill>
          </a:ln>
        </p:spPr>
        <p:txBody>
          <a:bodyPr vert="horz" wrap="square" lIns="0" tIns="0" rIns="0" bIns="0" rtlCol="0">
            <a:spAutoFit/>
          </a:bodyPr>
          <a:lstStyle/>
          <a:p>
            <a:pPr marL="17145">
              <a:lnSpc>
                <a:spcPct val="100000"/>
              </a:lnSpc>
              <a:spcAft>
                <a:spcPts val="0"/>
              </a:spcAft>
            </a:pPr>
            <a:r>
              <a:rPr sz="1800" b="1" spc="-10" dirty="0">
                <a:latin typeface="宋体" panose="02010600030101010101" pitchFamily="2" charset="-122"/>
                <a:cs typeface="宋体" panose="02010600030101010101" pitchFamily="2" charset="-122"/>
              </a:rPr>
              <a:t>⑴线性表定义</a:t>
            </a:r>
            <a:endParaRPr sz="1800" dirty="0">
              <a:latin typeface="宋体" panose="02010600030101010101" pitchFamily="2" charset="-122"/>
              <a:cs typeface="宋体" panose="02010600030101010101" pitchFamily="2" charset="-122"/>
            </a:endParaRPr>
          </a:p>
          <a:p>
            <a:pPr marL="17145">
              <a:lnSpc>
                <a:spcPct val="100000"/>
              </a:lnSpc>
              <a:spcBef>
                <a:spcPts val="0"/>
              </a:spcBef>
            </a:pPr>
            <a:r>
              <a:rPr sz="1800" b="1" spc="-10" dirty="0">
                <a:latin typeface="宋体" panose="02010600030101010101" pitchFamily="2" charset="-122"/>
                <a:cs typeface="宋体" panose="02010600030101010101" pitchFamily="2" charset="-122"/>
              </a:rPr>
              <a:t>⑵逻辑特征</a:t>
            </a:r>
            <a:endParaRPr sz="1800" dirty="0">
              <a:latin typeface="宋体" panose="02010600030101010101" pitchFamily="2" charset="-122"/>
              <a:cs typeface="宋体" panose="02010600030101010101" pitchFamily="2" charset="-122"/>
            </a:endParaRPr>
          </a:p>
        </p:txBody>
      </p:sp>
      <p:sp>
        <p:nvSpPr>
          <p:cNvPr id="22" name="object 22"/>
          <p:cNvSpPr txBox="1"/>
          <p:nvPr/>
        </p:nvSpPr>
        <p:spPr>
          <a:xfrm>
            <a:off x="2236609" y="4924000"/>
            <a:ext cx="1370330" cy="569595"/>
          </a:xfrm>
          <a:prstGeom prst="rect">
            <a:avLst/>
          </a:prstGeom>
          <a:ln w="9525">
            <a:solidFill>
              <a:srgbClr val="000000"/>
            </a:solidFill>
          </a:ln>
        </p:spPr>
        <p:txBody>
          <a:bodyPr vert="horz" wrap="square" lIns="0" tIns="0" rIns="0" bIns="0" rtlCol="0">
            <a:spAutoFit/>
          </a:bodyPr>
          <a:lstStyle/>
          <a:p>
            <a:pPr marL="17780" algn="ctr">
              <a:lnSpc>
                <a:spcPct val="100000"/>
              </a:lnSpc>
              <a:spcAft>
                <a:spcPts val="0"/>
              </a:spcAft>
            </a:pPr>
            <a:r>
              <a:rPr sz="1800" b="1" spc="-15" dirty="0">
                <a:latin typeface="宋体" panose="02010600030101010101" pitchFamily="2" charset="-122"/>
                <a:cs typeface="宋体" panose="02010600030101010101" pitchFamily="2" charset="-122"/>
              </a:rPr>
              <a:t>⑴</a:t>
            </a:r>
            <a:r>
              <a:rPr sz="1800" b="1" dirty="0">
                <a:latin typeface="Times New Roman" panose="02020603050405020304"/>
                <a:cs typeface="Times New Roman" panose="02020603050405020304"/>
              </a:rPr>
              <a:t>AD</a:t>
            </a:r>
            <a:r>
              <a:rPr sz="1800" b="1" spc="-5" dirty="0">
                <a:latin typeface="Times New Roman" panose="02020603050405020304"/>
                <a:cs typeface="Times New Roman" panose="02020603050405020304"/>
              </a:rPr>
              <a:t>T</a:t>
            </a:r>
            <a:r>
              <a:rPr sz="1800" b="1" spc="-10" dirty="0">
                <a:latin typeface="宋体" panose="02010600030101010101" pitchFamily="2" charset="-122"/>
                <a:cs typeface="宋体" panose="02010600030101010101" pitchFamily="2" charset="-122"/>
              </a:rPr>
              <a:t>定义</a:t>
            </a:r>
            <a:endParaRPr sz="1800" dirty="0">
              <a:latin typeface="宋体" panose="02010600030101010101" pitchFamily="2" charset="-122"/>
              <a:cs typeface="宋体" panose="02010600030101010101" pitchFamily="2" charset="-122"/>
            </a:endParaRPr>
          </a:p>
          <a:p>
            <a:pPr marL="17780" algn="ctr">
              <a:lnSpc>
                <a:spcPct val="100000"/>
              </a:lnSpc>
              <a:spcBef>
                <a:spcPts val="125"/>
              </a:spcBef>
            </a:pPr>
            <a:r>
              <a:rPr sz="1800" b="1" spc="-10" dirty="0">
                <a:latin typeface="宋体" panose="02010600030101010101" pitchFamily="2" charset="-122"/>
                <a:cs typeface="宋体" panose="02010600030101010101" pitchFamily="2" charset="-122"/>
              </a:rPr>
              <a:t>⑵基本操作</a:t>
            </a:r>
            <a:endParaRPr sz="1800" dirty="0">
              <a:latin typeface="宋体" panose="02010600030101010101" pitchFamily="2" charset="-122"/>
              <a:cs typeface="宋体" panose="02010600030101010101" pitchFamily="2" charset="-122"/>
            </a:endParaRPr>
          </a:p>
        </p:txBody>
      </p:sp>
      <p:sp>
        <p:nvSpPr>
          <p:cNvPr id="23" name="object 23"/>
          <p:cNvSpPr txBox="1"/>
          <p:nvPr/>
        </p:nvSpPr>
        <p:spPr>
          <a:xfrm>
            <a:off x="4335919" y="3264364"/>
            <a:ext cx="398145" cy="1179830"/>
          </a:xfrm>
          <a:prstGeom prst="rect">
            <a:avLst/>
          </a:prstGeom>
          <a:ln w="9525">
            <a:solidFill>
              <a:srgbClr val="000000"/>
            </a:solidFill>
          </a:ln>
        </p:spPr>
        <p:txBody>
          <a:bodyPr vert="horz" wrap="square" lIns="0" tIns="0" rIns="0" bIns="0" rtlCol="0">
            <a:spAutoFit/>
          </a:bodyPr>
          <a:lstStyle/>
          <a:p>
            <a:pPr marL="17145" marR="109220" algn="ctr">
              <a:lnSpc>
                <a:spcPct val="96000"/>
              </a:lnSpc>
              <a:spcAft>
                <a:spcPts val="0"/>
              </a:spcAft>
            </a:pPr>
            <a:r>
              <a:rPr sz="2000" b="1" spc="-20" dirty="0">
                <a:latin typeface="宋体" panose="02010600030101010101" pitchFamily="2" charset="-122"/>
                <a:cs typeface="宋体" panose="02010600030101010101" pitchFamily="2" charset="-122"/>
              </a:rPr>
              <a:t>顺 序 存 储</a:t>
            </a:r>
            <a:endParaRPr sz="2000">
              <a:latin typeface="宋体" panose="02010600030101010101" pitchFamily="2" charset="-122"/>
              <a:cs typeface="宋体" panose="02010600030101010101" pitchFamily="2" charset="-122"/>
            </a:endParaRPr>
          </a:p>
        </p:txBody>
      </p:sp>
      <p:sp>
        <p:nvSpPr>
          <p:cNvPr id="24" name="object 24"/>
          <p:cNvSpPr txBox="1"/>
          <p:nvPr/>
        </p:nvSpPr>
        <p:spPr>
          <a:xfrm>
            <a:off x="6151765" y="3278843"/>
            <a:ext cx="397510" cy="1179830"/>
          </a:xfrm>
          <a:prstGeom prst="rect">
            <a:avLst/>
          </a:prstGeom>
          <a:ln w="9525">
            <a:solidFill>
              <a:srgbClr val="000000"/>
            </a:solidFill>
          </a:ln>
        </p:spPr>
        <p:txBody>
          <a:bodyPr vert="horz" wrap="square" lIns="0" tIns="0" rIns="0" bIns="0" rtlCol="0">
            <a:spAutoFit/>
          </a:bodyPr>
          <a:lstStyle/>
          <a:p>
            <a:pPr marL="17145" marR="108585" algn="ctr">
              <a:lnSpc>
                <a:spcPct val="96000"/>
              </a:lnSpc>
              <a:spcAft>
                <a:spcPts val="0"/>
              </a:spcAft>
            </a:pPr>
            <a:r>
              <a:rPr sz="2000" b="1" spc="-20" dirty="0">
                <a:latin typeface="宋体" panose="02010600030101010101" pitchFamily="2" charset="-122"/>
                <a:cs typeface="宋体" panose="02010600030101010101" pitchFamily="2" charset="-122"/>
              </a:rPr>
              <a:t>链 接 存 储</a:t>
            </a:r>
            <a:endParaRPr sz="2000" dirty="0">
              <a:latin typeface="宋体" panose="02010600030101010101" pitchFamily="2" charset="-122"/>
              <a:cs typeface="宋体" panose="02010600030101010101" pitchFamily="2" charset="-122"/>
            </a:endParaRPr>
          </a:p>
        </p:txBody>
      </p:sp>
      <p:sp>
        <p:nvSpPr>
          <p:cNvPr id="25" name="object 25"/>
          <p:cNvSpPr txBox="1"/>
          <p:nvPr/>
        </p:nvSpPr>
        <p:spPr>
          <a:xfrm>
            <a:off x="7832725" y="3278843"/>
            <a:ext cx="398780" cy="1179830"/>
          </a:xfrm>
          <a:prstGeom prst="rect">
            <a:avLst/>
          </a:prstGeom>
          <a:ln w="9525">
            <a:solidFill>
              <a:srgbClr val="000000"/>
            </a:solidFill>
          </a:ln>
        </p:spPr>
        <p:txBody>
          <a:bodyPr vert="horz" wrap="square" lIns="0" tIns="0" rIns="0" bIns="0" rtlCol="0">
            <a:spAutoFit/>
          </a:bodyPr>
          <a:lstStyle/>
          <a:p>
            <a:pPr marL="17145" marR="109855" algn="ctr">
              <a:lnSpc>
                <a:spcPct val="96000"/>
              </a:lnSpc>
              <a:spcAft>
                <a:spcPts val="0"/>
              </a:spcAft>
            </a:pPr>
            <a:r>
              <a:rPr sz="2000" b="1" spc="-20" dirty="0">
                <a:latin typeface="宋体" panose="02010600030101010101" pitchFamily="2" charset="-122"/>
                <a:cs typeface="宋体" panose="02010600030101010101" pitchFamily="2" charset="-122"/>
              </a:rPr>
              <a:t>其 他 存 储</a:t>
            </a:r>
            <a:endParaRPr sz="2000">
              <a:latin typeface="宋体" panose="02010600030101010101" pitchFamily="2" charset="-122"/>
              <a:cs typeface="宋体" panose="02010600030101010101" pitchFamily="2" charset="-122"/>
            </a:endParaRPr>
          </a:p>
        </p:txBody>
      </p:sp>
      <p:sp>
        <p:nvSpPr>
          <p:cNvPr id="26" name="object 26"/>
          <p:cNvSpPr/>
          <p:nvPr/>
        </p:nvSpPr>
        <p:spPr>
          <a:xfrm>
            <a:off x="3685933" y="4836586"/>
            <a:ext cx="1736089" cy="1219200"/>
          </a:xfrm>
          <a:custGeom>
            <a:avLst/>
            <a:gdLst/>
            <a:ahLst/>
            <a:cxnLst/>
            <a:rect l="l" t="t" r="r" b="b"/>
            <a:pathLst>
              <a:path w="1736089" h="1219200">
                <a:moveTo>
                  <a:pt x="0" y="0"/>
                </a:moveTo>
                <a:lnTo>
                  <a:pt x="0" y="1219200"/>
                </a:lnTo>
                <a:lnTo>
                  <a:pt x="1735836" y="1219200"/>
                </a:lnTo>
                <a:lnTo>
                  <a:pt x="1735836" y="0"/>
                </a:lnTo>
                <a:lnTo>
                  <a:pt x="0" y="0"/>
                </a:lnTo>
                <a:close/>
              </a:path>
            </a:pathLst>
          </a:custGeom>
          <a:ln w="9525">
            <a:solidFill>
              <a:srgbClr val="000000"/>
            </a:solidFill>
          </a:ln>
        </p:spPr>
        <p:txBody>
          <a:bodyPr wrap="square" lIns="0" tIns="0" rIns="0" bIns="0" rtlCol="0"/>
          <a:lstStyle/>
          <a:p>
            <a:pPr algn="ctr"/>
          </a:p>
        </p:txBody>
      </p:sp>
      <p:sp>
        <p:nvSpPr>
          <p:cNvPr id="27" name="object 27"/>
          <p:cNvSpPr txBox="1"/>
          <p:nvPr/>
        </p:nvSpPr>
        <p:spPr>
          <a:xfrm>
            <a:off x="3696087" y="4879656"/>
            <a:ext cx="1636395" cy="553720"/>
          </a:xfrm>
          <a:prstGeom prst="rect">
            <a:avLst/>
          </a:prstGeom>
        </p:spPr>
        <p:txBody>
          <a:bodyPr vert="horz" wrap="square" lIns="0" tIns="0" rIns="0" bIns="0" rtlCol="0">
            <a:spAutoFit/>
          </a:bodyPr>
          <a:lstStyle/>
          <a:p>
            <a:pPr marL="12700" algn="ctr">
              <a:lnSpc>
                <a:spcPct val="100000"/>
              </a:lnSpc>
              <a:spcAft>
                <a:spcPts val="0"/>
              </a:spcAft>
            </a:pPr>
            <a:r>
              <a:rPr sz="1800" b="1" spc="-10" dirty="0">
                <a:latin typeface="宋体" panose="02010600030101010101" pitchFamily="2" charset="-122"/>
                <a:cs typeface="宋体" panose="02010600030101010101" pitchFamily="2" charset="-122"/>
              </a:rPr>
              <a:t>⑴顺序表的特点</a:t>
            </a:r>
            <a:endParaRPr sz="1800" dirty="0">
              <a:latin typeface="宋体" panose="02010600030101010101" pitchFamily="2" charset="-122"/>
              <a:cs typeface="宋体" panose="02010600030101010101" pitchFamily="2" charset="-122"/>
            </a:endParaRPr>
          </a:p>
          <a:p>
            <a:pPr marL="12700" algn="ctr">
              <a:lnSpc>
                <a:spcPts val="2155"/>
              </a:lnSpc>
              <a:spcBef>
                <a:spcPts val="5"/>
              </a:spcBef>
            </a:pPr>
            <a:r>
              <a:rPr sz="1800" b="1" spc="-10" dirty="0">
                <a:latin typeface="宋体" panose="02010600030101010101" pitchFamily="2" charset="-122"/>
                <a:cs typeface="宋体" panose="02010600030101010101" pitchFamily="2" charset="-122"/>
              </a:rPr>
              <a:t>⑵顺序表类定义</a:t>
            </a:r>
            <a:endParaRPr sz="1800" dirty="0">
              <a:latin typeface="宋体" panose="02010600030101010101" pitchFamily="2" charset="-122"/>
              <a:cs typeface="宋体" panose="02010600030101010101" pitchFamily="2" charset="-122"/>
            </a:endParaRPr>
          </a:p>
        </p:txBody>
      </p:sp>
      <p:sp>
        <p:nvSpPr>
          <p:cNvPr id="28" name="object 28"/>
          <p:cNvSpPr/>
          <p:nvPr/>
        </p:nvSpPr>
        <p:spPr>
          <a:xfrm>
            <a:off x="5520067" y="4836586"/>
            <a:ext cx="1735455" cy="1219200"/>
          </a:xfrm>
          <a:custGeom>
            <a:avLst/>
            <a:gdLst/>
            <a:ahLst/>
            <a:cxnLst/>
            <a:rect l="l" t="t" r="r" b="b"/>
            <a:pathLst>
              <a:path w="1735454" h="1219200">
                <a:moveTo>
                  <a:pt x="0" y="0"/>
                </a:moveTo>
                <a:lnTo>
                  <a:pt x="0" y="1219200"/>
                </a:lnTo>
                <a:lnTo>
                  <a:pt x="1735073" y="1219200"/>
                </a:lnTo>
                <a:lnTo>
                  <a:pt x="1735073" y="0"/>
                </a:lnTo>
                <a:lnTo>
                  <a:pt x="0" y="0"/>
                </a:lnTo>
                <a:close/>
              </a:path>
            </a:pathLst>
          </a:custGeom>
          <a:ln w="9525">
            <a:solidFill>
              <a:srgbClr val="000000"/>
            </a:solidFill>
          </a:ln>
        </p:spPr>
        <p:txBody>
          <a:bodyPr wrap="square" lIns="0" tIns="0" rIns="0" bIns="0" rtlCol="0"/>
          <a:lstStyle/>
          <a:p>
            <a:pPr algn="ctr"/>
          </a:p>
        </p:txBody>
      </p:sp>
      <p:sp>
        <p:nvSpPr>
          <p:cNvPr id="29" name="object 29"/>
          <p:cNvSpPr txBox="1"/>
          <p:nvPr/>
        </p:nvSpPr>
        <p:spPr>
          <a:xfrm>
            <a:off x="3696087" y="5428981"/>
            <a:ext cx="3561715" cy="553720"/>
          </a:xfrm>
          <a:prstGeom prst="rect">
            <a:avLst/>
          </a:prstGeom>
        </p:spPr>
        <p:txBody>
          <a:bodyPr vert="horz" wrap="square" lIns="0" tIns="0" rIns="0" bIns="0" rtlCol="0">
            <a:spAutoFit/>
          </a:bodyPr>
          <a:lstStyle/>
          <a:p>
            <a:pPr marL="12700" marR="5080">
              <a:lnSpc>
                <a:spcPct val="100000"/>
              </a:lnSpc>
              <a:spcAft>
                <a:spcPts val="0"/>
              </a:spcAft>
              <a:tabLst>
                <a:tab pos="1845945" algn="l"/>
              </a:tabLst>
            </a:pPr>
            <a:r>
              <a:rPr sz="1800" b="1" spc="105" dirty="0">
                <a:latin typeface="宋体" panose="02010600030101010101" pitchFamily="2" charset="-122"/>
                <a:cs typeface="宋体" panose="02010600030101010101" pitchFamily="2" charset="-122"/>
              </a:rPr>
              <a:t>⑶</a:t>
            </a:r>
            <a:r>
              <a:rPr sz="1800" b="1" spc="95" dirty="0">
                <a:latin typeface="宋体" panose="02010600030101010101" pitchFamily="2" charset="-122"/>
                <a:cs typeface="宋体" panose="02010600030101010101" pitchFamily="2" charset="-122"/>
              </a:rPr>
              <a:t>基</a:t>
            </a:r>
            <a:r>
              <a:rPr sz="1800" b="1" spc="90" dirty="0">
                <a:latin typeface="宋体" panose="02010600030101010101" pitchFamily="2" charset="-122"/>
                <a:cs typeface="宋体" panose="02010600030101010101" pitchFamily="2" charset="-122"/>
              </a:rPr>
              <a:t>本操作的</a:t>
            </a:r>
            <a:r>
              <a:rPr sz="1800" b="1" spc="-20" dirty="0">
                <a:latin typeface="宋体" panose="02010600030101010101" pitchFamily="2" charset="-122"/>
                <a:cs typeface="宋体" panose="02010600030101010101" pitchFamily="2" charset="-122"/>
              </a:rPr>
              <a:t>实</a:t>
            </a:r>
            <a:r>
              <a:rPr sz="1800" b="1" spc="229" dirty="0">
                <a:latin typeface="宋体" panose="02010600030101010101" pitchFamily="2" charset="-122"/>
                <a:cs typeface="宋体" panose="02010600030101010101" pitchFamily="2" charset="-122"/>
              </a:rPr>
              <a:t> </a:t>
            </a:r>
            <a:r>
              <a:rPr sz="1800" b="1" spc="105" dirty="0">
                <a:latin typeface="宋体" panose="02010600030101010101" pitchFamily="2" charset="-122"/>
                <a:cs typeface="宋体" panose="02010600030101010101" pitchFamily="2" charset="-122"/>
              </a:rPr>
              <a:t>⑶</a:t>
            </a:r>
            <a:r>
              <a:rPr sz="1800" b="1" spc="95" dirty="0">
                <a:latin typeface="宋体" panose="02010600030101010101" pitchFamily="2" charset="-122"/>
                <a:cs typeface="宋体" panose="02010600030101010101" pitchFamily="2" charset="-122"/>
              </a:rPr>
              <a:t>基</a:t>
            </a:r>
            <a:r>
              <a:rPr sz="1800" b="1" spc="90" dirty="0">
                <a:latin typeface="宋体" panose="02010600030101010101" pitchFamily="2" charset="-122"/>
                <a:cs typeface="宋体" panose="02010600030101010101" pitchFamily="2" charset="-122"/>
              </a:rPr>
              <a:t>本操作的实</a:t>
            </a:r>
            <a:r>
              <a:rPr sz="1800" b="1" spc="100" dirty="0">
                <a:latin typeface="宋体" panose="02010600030101010101" pitchFamily="2" charset="-122"/>
                <a:cs typeface="宋体" panose="02010600030101010101" pitchFamily="2" charset="-122"/>
              </a:rPr>
              <a:t> </a:t>
            </a:r>
            <a:r>
              <a:rPr sz="1800" b="1" spc="-10" dirty="0">
                <a:latin typeface="宋体" panose="02010600030101010101" pitchFamily="2" charset="-122"/>
                <a:cs typeface="宋体" panose="02010600030101010101" pitchFamily="2" charset="-122"/>
              </a:rPr>
              <a:t>现及时间性</a:t>
            </a:r>
            <a:r>
              <a:rPr sz="1800" b="1" spc="-20" dirty="0">
                <a:latin typeface="宋体" panose="02010600030101010101" pitchFamily="2" charset="-122"/>
                <a:cs typeface="宋体" panose="02010600030101010101" pitchFamily="2" charset="-122"/>
              </a:rPr>
              <a:t>能</a:t>
            </a:r>
            <a:r>
              <a:rPr sz="1800" b="1" dirty="0">
                <a:latin typeface="宋体" panose="02010600030101010101" pitchFamily="2" charset="-122"/>
                <a:cs typeface="宋体" panose="02010600030101010101" pitchFamily="2" charset="-122"/>
              </a:rPr>
              <a:t>	</a:t>
            </a:r>
            <a:r>
              <a:rPr sz="1800" b="1" spc="-10" dirty="0">
                <a:latin typeface="宋体" panose="02010600030101010101" pitchFamily="2" charset="-122"/>
                <a:cs typeface="宋体" panose="02010600030101010101" pitchFamily="2" charset="-122"/>
              </a:rPr>
              <a:t>现及时间性能</a:t>
            </a:r>
            <a:endParaRPr sz="1800" dirty="0">
              <a:latin typeface="宋体" panose="02010600030101010101" pitchFamily="2" charset="-122"/>
              <a:cs typeface="宋体" panose="02010600030101010101" pitchFamily="2" charset="-122"/>
            </a:endParaRPr>
          </a:p>
        </p:txBody>
      </p:sp>
      <p:sp>
        <p:nvSpPr>
          <p:cNvPr id="30" name="object 30"/>
          <p:cNvSpPr txBox="1"/>
          <p:nvPr/>
        </p:nvSpPr>
        <p:spPr>
          <a:xfrm>
            <a:off x="5529459" y="4879656"/>
            <a:ext cx="1636395" cy="553720"/>
          </a:xfrm>
          <a:prstGeom prst="rect">
            <a:avLst/>
          </a:prstGeom>
        </p:spPr>
        <p:txBody>
          <a:bodyPr vert="horz" wrap="square" lIns="0" tIns="0" rIns="0" bIns="0" rtlCol="0">
            <a:spAutoFit/>
          </a:bodyPr>
          <a:lstStyle/>
          <a:p>
            <a:pPr marL="12700" algn="ctr">
              <a:lnSpc>
                <a:spcPct val="100000"/>
              </a:lnSpc>
              <a:spcAft>
                <a:spcPts val="0"/>
              </a:spcAft>
            </a:pPr>
            <a:r>
              <a:rPr sz="1800" b="1" spc="-10" dirty="0">
                <a:latin typeface="宋体" panose="02010600030101010101" pitchFamily="2" charset="-122"/>
                <a:cs typeface="宋体" panose="02010600030101010101" pitchFamily="2" charset="-122"/>
              </a:rPr>
              <a:t>⑴单链表的特点</a:t>
            </a:r>
            <a:endParaRPr sz="1800">
              <a:latin typeface="宋体" panose="02010600030101010101" pitchFamily="2" charset="-122"/>
              <a:cs typeface="宋体" panose="02010600030101010101" pitchFamily="2" charset="-122"/>
            </a:endParaRPr>
          </a:p>
          <a:p>
            <a:pPr marL="12700" algn="ctr">
              <a:lnSpc>
                <a:spcPts val="2155"/>
              </a:lnSpc>
              <a:spcBef>
                <a:spcPts val="5"/>
              </a:spcBef>
            </a:pPr>
            <a:r>
              <a:rPr sz="1800" b="1" spc="-10" dirty="0">
                <a:latin typeface="宋体" panose="02010600030101010101" pitchFamily="2" charset="-122"/>
                <a:cs typeface="宋体" panose="02010600030101010101" pitchFamily="2" charset="-122"/>
              </a:rPr>
              <a:t>⑵单链表类定义</a:t>
            </a:r>
            <a:endParaRPr sz="1800">
              <a:latin typeface="宋体" panose="02010600030101010101" pitchFamily="2" charset="-122"/>
              <a:cs typeface="宋体" panose="02010600030101010101" pitchFamily="2" charset="-122"/>
            </a:endParaRPr>
          </a:p>
        </p:txBody>
      </p:sp>
      <p:sp>
        <p:nvSpPr>
          <p:cNvPr id="31" name="object 31"/>
          <p:cNvSpPr/>
          <p:nvPr/>
        </p:nvSpPr>
        <p:spPr>
          <a:xfrm>
            <a:off x="4828933" y="3737567"/>
            <a:ext cx="1205865" cy="586105"/>
          </a:xfrm>
          <a:custGeom>
            <a:avLst/>
            <a:gdLst/>
            <a:ahLst/>
            <a:cxnLst/>
            <a:rect l="l" t="t" r="r" b="b"/>
            <a:pathLst>
              <a:path w="1205864" h="586104">
                <a:moveTo>
                  <a:pt x="0" y="293370"/>
                </a:moveTo>
                <a:lnTo>
                  <a:pt x="241554" y="585978"/>
                </a:lnTo>
                <a:lnTo>
                  <a:pt x="241554" y="439674"/>
                </a:lnTo>
                <a:lnTo>
                  <a:pt x="963930" y="439674"/>
                </a:lnTo>
                <a:lnTo>
                  <a:pt x="963930" y="585978"/>
                </a:lnTo>
                <a:lnTo>
                  <a:pt x="1205484" y="293370"/>
                </a:lnTo>
                <a:lnTo>
                  <a:pt x="963930" y="0"/>
                </a:lnTo>
                <a:lnTo>
                  <a:pt x="963930" y="146304"/>
                </a:lnTo>
                <a:lnTo>
                  <a:pt x="241554" y="146304"/>
                </a:lnTo>
                <a:lnTo>
                  <a:pt x="241554" y="0"/>
                </a:lnTo>
                <a:lnTo>
                  <a:pt x="0" y="293370"/>
                </a:lnTo>
                <a:close/>
              </a:path>
            </a:pathLst>
          </a:custGeom>
          <a:ln w="9525">
            <a:solidFill>
              <a:srgbClr val="000000"/>
            </a:solidFill>
          </a:ln>
        </p:spPr>
        <p:txBody>
          <a:bodyPr wrap="square" lIns="0" tIns="0" rIns="0" bIns="0" rtlCol="0"/>
          <a:lstStyle/>
          <a:p>
            <a:pPr algn="ctr"/>
          </a:p>
        </p:txBody>
      </p:sp>
      <p:sp>
        <p:nvSpPr>
          <p:cNvPr id="32" name="object 32"/>
          <p:cNvSpPr txBox="1"/>
          <p:nvPr/>
        </p:nvSpPr>
        <p:spPr>
          <a:xfrm>
            <a:off x="5154258" y="3888569"/>
            <a:ext cx="600075" cy="276225"/>
          </a:xfrm>
          <a:prstGeom prst="rect">
            <a:avLst/>
          </a:prstGeom>
        </p:spPr>
        <p:txBody>
          <a:bodyPr vert="horz" wrap="square" lIns="0" tIns="0" rIns="0" bIns="0" rtlCol="0">
            <a:spAutoFit/>
          </a:bodyPr>
          <a:lstStyle/>
          <a:p>
            <a:pPr marL="12700" algn="ctr">
              <a:lnSpc>
                <a:spcPts val="2155"/>
              </a:lnSpc>
              <a:spcAft>
                <a:spcPts val="0"/>
              </a:spcAft>
            </a:pPr>
            <a:r>
              <a:rPr sz="1800" b="1" spc="440" dirty="0">
                <a:latin typeface="宋体" panose="02010600030101010101" pitchFamily="2" charset="-122"/>
                <a:cs typeface="宋体" panose="02010600030101010101" pitchFamily="2" charset="-122"/>
              </a:rPr>
              <a:t>比</a:t>
            </a:r>
            <a:r>
              <a:rPr sz="1800" b="1" spc="-20" dirty="0">
                <a:latin typeface="宋体" panose="02010600030101010101" pitchFamily="2" charset="-122"/>
                <a:cs typeface="宋体" panose="02010600030101010101" pitchFamily="2" charset="-122"/>
              </a:rPr>
              <a:t>较</a:t>
            </a:r>
            <a:r>
              <a:rPr sz="1800" b="1" spc="-450" dirty="0">
                <a:latin typeface="宋体" panose="02010600030101010101" pitchFamily="2" charset="-122"/>
                <a:cs typeface="宋体" panose="02010600030101010101" pitchFamily="2" charset="-122"/>
              </a:rPr>
              <a:t> </a:t>
            </a:r>
            <a:endParaRPr sz="1800" dirty="0">
              <a:latin typeface="宋体" panose="02010600030101010101" pitchFamily="2" charset="-122"/>
              <a:cs typeface="宋体" panose="02010600030101010101" pitchFamily="2" charset="-122"/>
            </a:endParaRPr>
          </a:p>
        </p:txBody>
      </p:sp>
      <p:sp>
        <p:nvSpPr>
          <p:cNvPr id="33" name="object 33"/>
          <p:cNvSpPr/>
          <p:nvPr/>
        </p:nvSpPr>
        <p:spPr>
          <a:xfrm>
            <a:off x="2593987" y="1561294"/>
            <a:ext cx="769620" cy="533400"/>
          </a:xfrm>
          <a:custGeom>
            <a:avLst/>
            <a:gdLst/>
            <a:ahLst/>
            <a:cxnLst/>
            <a:rect l="l" t="t" r="r" b="b"/>
            <a:pathLst>
              <a:path w="769620" h="533400">
                <a:moveTo>
                  <a:pt x="48005" y="469392"/>
                </a:moveTo>
                <a:lnTo>
                  <a:pt x="0" y="533400"/>
                </a:lnTo>
                <a:lnTo>
                  <a:pt x="37337" y="522679"/>
                </a:lnTo>
                <a:lnTo>
                  <a:pt x="37337" y="503682"/>
                </a:lnTo>
                <a:lnTo>
                  <a:pt x="38861" y="500634"/>
                </a:lnTo>
                <a:lnTo>
                  <a:pt x="43079" y="497722"/>
                </a:lnTo>
                <a:lnTo>
                  <a:pt x="48005" y="469392"/>
                </a:lnTo>
                <a:close/>
              </a:path>
              <a:path w="769620" h="533400">
                <a:moveTo>
                  <a:pt x="43079" y="497722"/>
                </a:moveTo>
                <a:lnTo>
                  <a:pt x="38861" y="500634"/>
                </a:lnTo>
                <a:lnTo>
                  <a:pt x="37337" y="503682"/>
                </a:lnTo>
                <a:lnTo>
                  <a:pt x="38099" y="507492"/>
                </a:lnTo>
                <a:lnTo>
                  <a:pt x="41147" y="509016"/>
                </a:lnTo>
                <a:lnTo>
                  <a:pt x="41909" y="508863"/>
                </a:lnTo>
                <a:lnTo>
                  <a:pt x="41909" y="504444"/>
                </a:lnTo>
                <a:lnTo>
                  <a:pt x="43079" y="497722"/>
                </a:lnTo>
                <a:close/>
              </a:path>
              <a:path w="769620" h="533400">
                <a:moveTo>
                  <a:pt x="76961" y="511302"/>
                </a:moveTo>
                <a:lnTo>
                  <a:pt x="48581" y="505749"/>
                </a:lnTo>
                <a:lnTo>
                  <a:pt x="44957" y="508254"/>
                </a:lnTo>
                <a:lnTo>
                  <a:pt x="41147" y="509016"/>
                </a:lnTo>
                <a:lnTo>
                  <a:pt x="38099" y="507492"/>
                </a:lnTo>
                <a:lnTo>
                  <a:pt x="37337" y="503682"/>
                </a:lnTo>
                <a:lnTo>
                  <a:pt x="37337" y="522679"/>
                </a:lnTo>
                <a:lnTo>
                  <a:pt x="76961" y="511302"/>
                </a:lnTo>
                <a:close/>
              </a:path>
              <a:path w="769620" h="533400">
                <a:moveTo>
                  <a:pt x="769619" y="6096"/>
                </a:moveTo>
                <a:lnTo>
                  <a:pt x="768857" y="2286"/>
                </a:lnTo>
                <a:lnTo>
                  <a:pt x="766571" y="0"/>
                </a:lnTo>
                <a:lnTo>
                  <a:pt x="762761" y="762"/>
                </a:lnTo>
                <a:lnTo>
                  <a:pt x="43079" y="497722"/>
                </a:lnTo>
                <a:lnTo>
                  <a:pt x="41909" y="504444"/>
                </a:lnTo>
                <a:lnTo>
                  <a:pt x="48581" y="505749"/>
                </a:lnTo>
                <a:lnTo>
                  <a:pt x="768095" y="8382"/>
                </a:lnTo>
                <a:lnTo>
                  <a:pt x="769619" y="6096"/>
                </a:lnTo>
                <a:close/>
              </a:path>
              <a:path w="769620" h="533400">
                <a:moveTo>
                  <a:pt x="48581" y="505749"/>
                </a:moveTo>
                <a:lnTo>
                  <a:pt x="41909" y="504444"/>
                </a:lnTo>
                <a:lnTo>
                  <a:pt x="41909" y="508863"/>
                </a:lnTo>
                <a:lnTo>
                  <a:pt x="44957" y="508254"/>
                </a:lnTo>
                <a:lnTo>
                  <a:pt x="48581" y="505749"/>
                </a:lnTo>
                <a:close/>
              </a:path>
            </a:pathLst>
          </a:custGeom>
          <a:solidFill>
            <a:srgbClr val="000000"/>
          </a:solidFill>
        </p:spPr>
        <p:txBody>
          <a:bodyPr wrap="square" lIns="0" tIns="0" rIns="0" bIns="0" rtlCol="0"/>
          <a:lstStyle/>
          <a:p>
            <a:pPr algn="ctr"/>
          </a:p>
        </p:txBody>
      </p:sp>
      <p:sp>
        <p:nvSpPr>
          <p:cNvPr id="34" name="object 34"/>
          <p:cNvSpPr/>
          <p:nvPr/>
        </p:nvSpPr>
        <p:spPr>
          <a:xfrm>
            <a:off x="5016385" y="1575773"/>
            <a:ext cx="715010" cy="548005"/>
          </a:xfrm>
          <a:custGeom>
            <a:avLst/>
            <a:gdLst/>
            <a:ahLst/>
            <a:cxnLst/>
            <a:rect l="l" t="t" r="r" b="b"/>
            <a:pathLst>
              <a:path w="715010" h="548005">
                <a:moveTo>
                  <a:pt x="674370" y="516636"/>
                </a:moveTo>
                <a:lnTo>
                  <a:pt x="673501" y="509831"/>
                </a:lnTo>
                <a:lnTo>
                  <a:pt x="7620" y="762"/>
                </a:lnTo>
                <a:lnTo>
                  <a:pt x="4572" y="0"/>
                </a:lnTo>
                <a:lnTo>
                  <a:pt x="1524" y="1524"/>
                </a:lnTo>
                <a:lnTo>
                  <a:pt x="0" y="5334"/>
                </a:lnTo>
                <a:lnTo>
                  <a:pt x="2286" y="8382"/>
                </a:lnTo>
                <a:lnTo>
                  <a:pt x="667491" y="517514"/>
                </a:lnTo>
                <a:lnTo>
                  <a:pt x="674370" y="516636"/>
                </a:lnTo>
                <a:close/>
              </a:path>
              <a:path w="715010" h="548005">
                <a:moveTo>
                  <a:pt x="678942" y="535343"/>
                </a:moveTo>
                <a:lnTo>
                  <a:pt x="678942" y="515874"/>
                </a:lnTo>
                <a:lnTo>
                  <a:pt x="678180" y="519684"/>
                </a:lnTo>
                <a:lnTo>
                  <a:pt x="675132" y="521208"/>
                </a:lnTo>
                <a:lnTo>
                  <a:pt x="671322" y="520446"/>
                </a:lnTo>
                <a:lnTo>
                  <a:pt x="667491" y="517514"/>
                </a:lnTo>
                <a:lnTo>
                  <a:pt x="638556" y="521208"/>
                </a:lnTo>
                <a:lnTo>
                  <a:pt x="678942" y="535343"/>
                </a:lnTo>
                <a:close/>
              </a:path>
              <a:path w="715010" h="548005">
                <a:moveTo>
                  <a:pt x="674370" y="521055"/>
                </a:moveTo>
                <a:lnTo>
                  <a:pt x="674370" y="516636"/>
                </a:lnTo>
                <a:lnTo>
                  <a:pt x="667491" y="517514"/>
                </a:lnTo>
                <a:lnTo>
                  <a:pt x="671322" y="520446"/>
                </a:lnTo>
                <a:lnTo>
                  <a:pt x="674370" y="521055"/>
                </a:lnTo>
                <a:close/>
              </a:path>
              <a:path w="715010" h="548005">
                <a:moveTo>
                  <a:pt x="714756" y="547878"/>
                </a:moveTo>
                <a:lnTo>
                  <a:pt x="669798" y="480822"/>
                </a:lnTo>
                <a:lnTo>
                  <a:pt x="673501" y="509831"/>
                </a:lnTo>
                <a:lnTo>
                  <a:pt x="677418" y="512826"/>
                </a:lnTo>
                <a:lnTo>
                  <a:pt x="678942" y="515874"/>
                </a:lnTo>
                <a:lnTo>
                  <a:pt x="678942" y="535343"/>
                </a:lnTo>
                <a:lnTo>
                  <a:pt x="714756" y="547878"/>
                </a:lnTo>
                <a:close/>
              </a:path>
              <a:path w="715010" h="548005">
                <a:moveTo>
                  <a:pt x="678942" y="515874"/>
                </a:moveTo>
                <a:lnTo>
                  <a:pt x="677418" y="512826"/>
                </a:lnTo>
                <a:lnTo>
                  <a:pt x="673501" y="509831"/>
                </a:lnTo>
                <a:lnTo>
                  <a:pt x="674370" y="516636"/>
                </a:lnTo>
                <a:lnTo>
                  <a:pt x="674370" y="521055"/>
                </a:lnTo>
                <a:lnTo>
                  <a:pt x="675132" y="521208"/>
                </a:lnTo>
                <a:lnTo>
                  <a:pt x="678180" y="519684"/>
                </a:lnTo>
                <a:lnTo>
                  <a:pt x="678942" y="515874"/>
                </a:lnTo>
                <a:close/>
              </a:path>
            </a:pathLst>
          </a:custGeom>
          <a:solidFill>
            <a:srgbClr val="000000"/>
          </a:solidFill>
        </p:spPr>
        <p:txBody>
          <a:bodyPr wrap="square" lIns="0" tIns="0" rIns="0" bIns="0" rtlCol="0"/>
          <a:lstStyle/>
          <a:p>
            <a:pPr algn="ctr"/>
          </a:p>
        </p:txBody>
      </p:sp>
      <p:sp>
        <p:nvSpPr>
          <p:cNvPr id="35" name="object 35"/>
          <p:cNvSpPr/>
          <p:nvPr/>
        </p:nvSpPr>
        <p:spPr>
          <a:xfrm>
            <a:off x="1393837" y="2661623"/>
            <a:ext cx="365125" cy="590550"/>
          </a:xfrm>
          <a:custGeom>
            <a:avLst/>
            <a:gdLst/>
            <a:ahLst/>
            <a:cxnLst/>
            <a:rect l="l" t="t" r="r" b="b"/>
            <a:pathLst>
              <a:path w="365125" h="590550">
                <a:moveTo>
                  <a:pt x="25209" y="541010"/>
                </a:moveTo>
                <a:lnTo>
                  <a:pt x="18287" y="512064"/>
                </a:lnTo>
                <a:lnTo>
                  <a:pt x="0" y="590550"/>
                </a:lnTo>
                <a:lnTo>
                  <a:pt x="22097" y="571998"/>
                </a:lnTo>
                <a:lnTo>
                  <a:pt x="22097" y="548640"/>
                </a:lnTo>
                <a:lnTo>
                  <a:pt x="22859" y="544830"/>
                </a:lnTo>
                <a:lnTo>
                  <a:pt x="25209" y="541010"/>
                </a:lnTo>
                <a:close/>
              </a:path>
              <a:path w="365125" h="590550">
                <a:moveTo>
                  <a:pt x="32785" y="545653"/>
                </a:moveTo>
                <a:lnTo>
                  <a:pt x="26669" y="547116"/>
                </a:lnTo>
                <a:lnTo>
                  <a:pt x="25209" y="541010"/>
                </a:lnTo>
                <a:lnTo>
                  <a:pt x="22859" y="544830"/>
                </a:lnTo>
                <a:lnTo>
                  <a:pt x="22097" y="548640"/>
                </a:lnTo>
                <a:lnTo>
                  <a:pt x="24383" y="550926"/>
                </a:lnTo>
                <a:lnTo>
                  <a:pt x="28193" y="551688"/>
                </a:lnTo>
                <a:lnTo>
                  <a:pt x="30479" y="549402"/>
                </a:lnTo>
                <a:lnTo>
                  <a:pt x="32785" y="545653"/>
                </a:lnTo>
                <a:close/>
              </a:path>
              <a:path w="365125" h="590550">
                <a:moveTo>
                  <a:pt x="61721" y="538734"/>
                </a:moveTo>
                <a:lnTo>
                  <a:pt x="32785" y="545653"/>
                </a:lnTo>
                <a:lnTo>
                  <a:pt x="30479" y="549402"/>
                </a:lnTo>
                <a:lnTo>
                  <a:pt x="28193" y="551688"/>
                </a:lnTo>
                <a:lnTo>
                  <a:pt x="24383" y="550926"/>
                </a:lnTo>
                <a:lnTo>
                  <a:pt x="22097" y="548640"/>
                </a:lnTo>
                <a:lnTo>
                  <a:pt x="22097" y="571998"/>
                </a:lnTo>
                <a:lnTo>
                  <a:pt x="61721" y="538734"/>
                </a:lnTo>
                <a:close/>
              </a:path>
              <a:path w="365125" h="590550">
                <a:moveTo>
                  <a:pt x="364997" y="3810"/>
                </a:moveTo>
                <a:lnTo>
                  <a:pt x="362711" y="762"/>
                </a:lnTo>
                <a:lnTo>
                  <a:pt x="359663" y="0"/>
                </a:lnTo>
                <a:lnTo>
                  <a:pt x="356615" y="2286"/>
                </a:lnTo>
                <a:lnTo>
                  <a:pt x="25209" y="541010"/>
                </a:lnTo>
                <a:lnTo>
                  <a:pt x="26669" y="547116"/>
                </a:lnTo>
                <a:lnTo>
                  <a:pt x="32785" y="545653"/>
                </a:lnTo>
                <a:lnTo>
                  <a:pt x="364235" y="6858"/>
                </a:lnTo>
                <a:lnTo>
                  <a:pt x="364997" y="3810"/>
                </a:lnTo>
                <a:close/>
              </a:path>
            </a:pathLst>
          </a:custGeom>
          <a:solidFill>
            <a:srgbClr val="000000"/>
          </a:solidFill>
        </p:spPr>
        <p:txBody>
          <a:bodyPr wrap="square" lIns="0" tIns="0" rIns="0" bIns="0" rtlCol="0"/>
          <a:lstStyle/>
          <a:p>
            <a:pPr algn="ctr"/>
          </a:p>
        </p:txBody>
      </p:sp>
      <p:sp>
        <p:nvSpPr>
          <p:cNvPr id="36" name="object 36"/>
          <p:cNvSpPr/>
          <p:nvPr/>
        </p:nvSpPr>
        <p:spPr>
          <a:xfrm>
            <a:off x="2475115" y="2661623"/>
            <a:ext cx="293370" cy="590550"/>
          </a:xfrm>
          <a:custGeom>
            <a:avLst/>
            <a:gdLst/>
            <a:ahLst/>
            <a:cxnLst/>
            <a:rect l="l" t="t" r="r" b="b"/>
            <a:pathLst>
              <a:path w="293369" h="590550">
                <a:moveTo>
                  <a:pt x="273264" y="538852"/>
                </a:moveTo>
                <a:lnTo>
                  <a:pt x="9143" y="2286"/>
                </a:lnTo>
                <a:lnTo>
                  <a:pt x="6095" y="0"/>
                </a:lnTo>
                <a:lnTo>
                  <a:pt x="2285" y="0"/>
                </a:lnTo>
                <a:lnTo>
                  <a:pt x="0" y="3048"/>
                </a:lnTo>
                <a:lnTo>
                  <a:pt x="761" y="6858"/>
                </a:lnTo>
                <a:lnTo>
                  <a:pt x="264456" y="542558"/>
                </a:lnTo>
                <a:lnTo>
                  <a:pt x="271272" y="544830"/>
                </a:lnTo>
                <a:lnTo>
                  <a:pt x="273264" y="538852"/>
                </a:lnTo>
                <a:close/>
              </a:path>
              <a:path w="293369" h="590550">
                <a:moveTo>
                  <a:pt x="275844" y="572787"/>
                </a:moveTo>
                <a:lnTo>
                  <a:pt x="275844" y="546354"/>
                </a:lnTo>
                <a:lnTo>
                  <a:pt x="273558" y="549402"/>
                </a:lnTo>
                <a:lnTo>
                  <a:pt x="269748" y="549402"/>
                </a:lnTo>
                <a:lnTo>
                  <a:pt x="266700" y="547116"/>
                </a:lnTo>
                <a:lnTo>
                  <a:pt x="264456" y="542558"/>
                </a:lnTo>
                <a:lnTo>
                  <a:pt x="236982" y="533400"/>
                </a:lnTo>
                <a:lnTo>
                  <a:pt x="275844" y="572787"/>
                </a:lnTo>
                <a:close/>
              </a:path>
              <a:path w="293369" h="590550">
                <a:moveTo>
                  <a:pt x="275844" y="546354"/>
                </a:moveTo>
                <a:lnTo>
                  <a:pt x="275082" y="542544"/>
                </a:lnTo>
                <a:lnTo>
                  <a:pt x="273264" y="538852"/>
                </a:lnTo>
                <a:lnTo>
                  <a:pt x="271272" y="544830"/>
                </a:lnTo>
                <a:lnTo>
                  <a:pt x="264456" y="542558"/>
                </a:lnTo>
                <a:lnTo>
                  <a:pt x="266700" y="547116"/>
                </a:lnTo>
                <a:lnTo>
                  <a:pt x="269748" y="549402"/>
                </a:lnTo>
                <a:lnTo>
                  <a:pt x="273558" y="549402"/>
                </a:lnTo>
                <a:lnTo>
                  <a:pt x="275844" y="546354"/>
                </a:lnTo>
                <a:close/>
              </a:path>
              <a:path w="293369" h="590550">
                <a:moveTo>
                  <a:pt x="293370" y="590550"/>
                </a:moveTo>
                <a:lnTo>
                  <a:pt x="282702" y="510540"/>
                </a:lnTo>
                <a:lnTo>
                  <a:pt x="273264" y="538852"/>
                </a:lnTo>
                <a:lnTo>
                  <a:pt x="275082" y="542544"/>
                </a:lnTo>
                <a:lnTo>
                  <a:pt x="275844" y="546354"/>
                </a:lnTo>
                <a:lnTo>
                  <a:pt x="275844" y="572787"/>
                </a:lnTo>
                <a:lnTo>
                  <a:pt x="293370" y="590550"/>
                </a:lnTo>
                <a:close/>
              </a:path>
            </a:pathLst>
          </a:custGeom>
          <a:solidFill>
            <a:srgbClr val="000000"/>
          </a:solidFill>
        </p:spPr>
        <p:txBody>
          <a:bodyPr wrap="square" lIns="0" tIns="0" rIns="0" bIns="0" rtlCol="0"/>
          <a:lstStyle/>
          <a:p>
            <a:pPr algn="ctr"/>
          </a:p>
        </p:txBody>
      </p:sp>
      <p:sp>
        <p:nvSpPr>
          <p:cNvPr id="37" name="object 37"/>
          <p:cNvSpPr/>
          <p:nvPr/>
        </p:nvSpPr>
        <p:spPr>
          <a:xfrm>
            <a:off x="1329067" y="4525475"/>
            <a:ext cx="50800" cy="386080"/>
          </a:xfrm>
          <a:custGeom>
            <a:avLst/>
            <a:gdLst/>
            <a:ahLst/>
            <a:cxnLst/>
            <a:rect l="l" t="t" r="r" b="b"/>
            <a:pathLst>
              <a:path w="50800" h="386079">
                <a:moveTo>
                  <a:pt x="50292" y="309372"/>
                </a:moveTo>
                <a:lnTo>
                  <a:pt x="25146" y="334518"/>
                </a:lnTo>
                <a:lnTo>
                  <a:pt x="0" y="309372"/>
                </a:lnTo>
                <a:lnTo>
                  <a:pt x="20574" y="371717"/>
                </a:lnTo>
                <a:lnTo>
                  <a:pt x="20574" y="334518"/>
                </a:lnTo>
                <a:lnTo>
                  <a:pt x="22098" y="338328"/>
                </a:lnTo>
                <a:lnTo>
                  <a:pt x="25146" y="339090"/>
                </a:lnTo>
                <a:lnTo>
                  <a:pt x="28956" y="338328"/>
                </a:lnTo>
                <a:lnTo>
                  <a:pt x="29718" y="334518"/>
                </a:lnTo>
                <a:lnTo>
                  <a:pt x="29718" y="371717"/>
                </a:lnTo>
                <a:lnTo>
                  <a:pt x="50292" y="309372"/>
                </a:lnTo>
                <a:close/>
              </a:path>
              <a:path w="50800" h="386079">
                <a:moveTo>
                  <a:pt x="29718" y="329946"/>
                </a:moveTo>
                <a:lnTo>
                  <a:pt x="29718" y="4572"/>
                </a:lnTo>
                <a:lnTo>
                  <a:pt x="28956" y="762"/>
                </a:lnTo>
                <a:lnTo>
                  <a:pt x="25146" y="0"/>
                </a:lnTo>
                <a:lnTo>
                  <a:pt x="22098" y="762"/>
                </a:lnTo>
                <a:lnTo>
                  <a:pt x="20574" y="4572"/>
                </a:lnTo>
                <a:lnTo>
                  <a:pt x="20574" y="329946"/>
                </a:lnTo>
                <a:lnTo>
                  <a:pt x="25146" y="334518"/>
                </a:lnTo>
                <a:lnTo>
                  <a:pt x="29718" y="329946"/>
                </a:lnTo>
                <a:close/>
              </a:path>
              <a:path w="50800" h="386079">
                <a:moveTo>
                  <a:pt x="29718" y="371717"/>
                </a:moveTo>
                <a:lnTo>
                  <a:pt x="29718" y="334518"/>
                </a:lnTo>
                <a:lnTo>
                  <a:pt x="28956" y="338328"/>
                </a:lnTo>
                <a:lnTo>
                  <a:pt x="25146" y="339090"/>
                </a:lnTo>
                <a:lnTo>
                  <a:pt x="22098" y="338328"/>
                </a:lnTo>
                <a:lnTo>
                  <a:pt x="20574" y="334518"/>
                </a:lnTo>
                <a:lnTo>
                  <a:pt x="20574" y="371717"/>
                </a:lnTo>
                <a:lnTo>
                  <a:pt x="25146" y="385572"/>
                </a:lnTo>
                <a:lnTo>
                  <a:pt x="29718" y="371717"/>
                </a:lnTo>
                <a:close/>
              </a:path>
            </a:pathLst>
          </a:custGeom>
          <a:solidFill>
            <a:srgbClr val="000000"/>
          </a:solidFill>
        </p:spPr>
        <p:txBody>
          <a:bodyPr wrap="square" lIns="0" tIns="0" rIns="0" bIns="0" rtlCol="0"/>
          <a:lstStyle/>
          <a:p>
            <a:pPr algn="ctr"/>
          </a:p>
        </p:txBody>
      </p:sp>
      <p:sp>
        <p:nvSpPr>
          <p:cNvPr id="38" name="object 38"/>
          <p:cNvSpPr/>
          <p:nvPr/>
        </p:nvSpPr>
        <p:spPr>
          <a:xfrm>
            <a:off x="2781439" y="4539191"/>
            <a:ext cx="51435" cy="386715"/>
          </a:xfrm>
          <a:custGeom>
            <a:avLst/>
            <a:gdLst/>
            <a:ahLst/>
            <a:cxnLst/>
            <a:rect l="l" t="t" r="r" b="b"/>
            <a:pathLst>
              <a:path w="51435" h="386714">
                <a:moveTo>
                  <a:pt x="51054" y="310133"/>
                </a:moveTo>
                <a:lnTo>
                  <a:pt x="25146" y="335279"/>
                </a:lnTo>
                <a:lnTo>
                  <a:pt x="0" y="310133"/>
                </a:lnTo>
                <a:lnTo>
                  <a:pt x="20574" y="372479"/>
                </a:lnTo>
                <a:lnTo>
                  <a:pt x="20574" y="335279"/>
                </a:lnTo>
                <a:lnTo>
                  <a:pt x="22098" y="338327"/>
                </a:lnTo>
                <a:lnTo>
                  <a:pt x="25146" y="339851"/>
                </a:lnTo>
                <a:lnTo>
                  <a:pt x="28956" y="338327"/>
                </a:lnTo>
                <a:lnTo>
                  <a:pt x="30480" y="335279"/>
                </a:lnTo>
                <a:lnTo>
                  <a:pt x="30480" y="370645"/>
                </a:lnTo>
                <a:lnTo>
                  <a:pt x="51054" y="310133"/>
                </a:lnTo>
                <a:close/>
              </a:path>
              <a:path w="51435" h="386714">
                <a:moveTo>
                  <a:pt x="30480" y="330102"/>
                </a:moveTo>
                <a:lnTo>
                  <a:pt x="30480" y="5333"/>
                </a:lnTo>
                <a:lnTo>
                  <a:pt x="28956" y="1523"/>
                </a:lnTo>
                <a:lnTo>
                  <a:pt x="25146" y="0"/>
                </a:lnTo>
                <a:lnTo>
                  <a:pt x="22098" y="1523"/>
                </a:lnTo>
                <a:lnTo>
                  <a:pt x="20574" y="5333"/>
                </a:lnTo>
                <a:lnTo>
                  <a:pt x="20574" y="330707"/>
                </a:lnTo>
                <a:lnTo>
                  <a:pt x="25146" y="335279"/>
                </a:lnTo>
                <a:lnTo>
                  <a:pt x="30480" y="330102"/>
                </a:lnTo>
                <a:close/>
              </a:path>
              <a:path w="51435" h="386714">
                <a:moveTo>
                  <a:pt x="30480" y="370645"/>
                </a:moveTo>
                <a:lnTo>
                  <a:pt x="30480" y="335279"/>
                </a:lnTo>
                <a:lnTo>
                  <a:pt x="28956" y="338327"/>
                </a:lnTo>
                <a:lnTo>
                  <a:pt x="25146" y="339851"/>
                </a:lnTo>
                <a:lnTo>
                  <a:pt x="22098" y="338327"/>
                </a:lnTo>
                <a:lnTo>
                  <a:pt x="20574" y="335279"/>
                </a:lnTo>
                <a:lnTo>
                  <a:pt x="20574" y="372479"/>
                </a:lnTo>
                <a:lnTo>
                  <a:pt x="25146" y="386333"/>
                </a:lnTo>
                <a:lnTo>
                  <a:pt x="30480" y="370645"/>
                </a:lnTo>
                <a:close/>
              </a:path>
            </a:pathLst>
          </a:custGeom>
          <a:solidFill>
            <a:srgbClr val="000000"/>
          </a:solidFill>
        </p:spPr>
        <p:txBody>
          <a:bodyPr wrap="square" lIns="0" tIns="0" rIns="0" bIns="0" rtlCol="0"/>
          <a:lstStyle/>
          <a:p>
            <a:pPr algn="ctr"/>
          </a:p>
        </p:txBody>
      </p:sp>
      <p:sp>
        <p:nvSpPr>
          <p:cNvPr id="39" name="object 39"/>
          <p:cNvSpPr/>
          <p:nvPr/>
        </p:nvSpPr>
        <p:spPr>
          <a:xfrm>
            <a:off x="4522609" y="4468541"/>
            <a:ext cx="51435" cy="386080"/>
          </a:xfrm>
          <a:custGeom>
            <a:avLst/>
            <a:gdLst/>
            <a:ahLst/>
            <a:cxnLst/>
            <a:rect l="l" t="t" r="r" b="b"/>
            <a:pathLst>
              <a:path w="51435" h="386079">
                <a:moveTo>
                  <a:pt x="51053" y="309372"/>
                </a:moveTo>
                <a:lnTo>
                  <a:pt x="25907" y="334518"/>
                </a:lnTo>
                <a:lnTo>
                  <a:pt x="0" y="309372"/>
                </a:lnTo>
                <a:lnTo>
                  <a:pt x="20573" y="369883"/>
                </a:lnTo>
                <a:lnTo>
                  <a:pt x="20573" y="334518"/>
                </a:lnTo>
                <a:lnTo>
                  <a:pt x="22097" y="338328"/>
                </a:lnTo>
                <a:lnTo>
                  <a:pt x="25907" y="339090"/>
                </a:lnTo>
                <a:lnTo>
                  <a:pt x="28955" y="338328"/>
                </a:lnTo>
                <a:lnTo>
                  <a:pt x="30479" y="334518"/>
                </a:lnTo>
                <a:lnTo>
                  <a:pt x="30479" y="371717"/>
                </a:lnTo>
                <a:lnTo>
                  <a:pt x="51053" y="309372"/>
                </a:lnTo>
                <a:close/>
              </a:path>
              <a:path w="51435" h="386079">
                <a:moveTo>
                  <a:pt x="30479" y="329946"/>
                </a:moveTo>
                <a:lnTo>
                  <a:pt x="30479" y="4572"/>
                </a:lnTo>
                <a:lnTo>
                  <a:pt x="28955" y="762"/>
                </a:lnTo>
                <a:lnTo>
                  <a:pt x="25907" y="0"/>
                </a:lnTo>
                <a:lnTo>
                  <a:pt x="22097" y="762"/>
                </a:lnTo>
                <a:lnTo>
                  <a:pt x="20573" y="4572"/>
                </a:lnTo>
                <a:lnTo>
                  <a:pt x="20573" y="329340"/>
                </a:lnTo>
                <a:lnTo>
                  <a:pt x="25907" y="334518"/>
                </a:lnTo>
                <a:lnTo>
                  <a:pt x="30479" y="329946"/>
                </a:lnTo>
                <a:close/>
              </a:path>
              <a:path w="51435" h="386079">
                <a:moveTo>
                  <a:pt x="30479" y="371717"/>
                </a:moveTo>
                <a:lnTo>
                  <a:pt x="30479" y="334518"/>
                </a:lnTo>
                <a:lnTo>
                  <a:pt x="28955" y="338328"/>
                </a:lnTo>
                <a:lnTo>
                  <a:pt x="25907" y="339090"/>
                </a:lnTo>
                <a:lnTo>
                  <a:pt x="22097" y="338328"/>
                </a:lnTo>
                <a:lnTo>
                  <a:pt x="20573" y="334518"/>
                </a:lnTo>
                <a:lnTo>
                  <a:pt x="20573" y="369883"/>
                </a:lnTo>
                <a:lnTo>
                  <a:pt x="25907" y="385572"/>
                </a:lnTo>
                <a:lnTo>
                  <a:pt x="30479" y="371717"/>
                </a:lnTo>
                <a:close/>
              </a:path>
            </a:pathLst>
          </a:custGeom>
          <a:solidFill>
            <a:srgbClr val="000000"/>
          </a:solidFill>
        </p:spPr>
        <p:txBody>
          <a:bodyPr wrap="square" lIns="0" tIns="0" rIns="0" bIns="0" rtlCol="0"/>
          <a:lstStyle/>
          <a:p>
            <a:pPr algn="ctr"/>
          </a:p>
        </p:txBody>
      </p:sp>
      <p:sp>
        <p:nvSpPr>
          <p:cNvPr id="40" name="object 40"/>
          <p:cNvSpPr/>
          <p:nvPr/>
        </p:nvSpPr>
        <p:spPr>
          <a:xfrm>
            <a:off x="6337680" y="4468541"/>
            <a:ext cx="50800" cy="386080"/>
          </a:xfrm>
          <a:custGeom>
            <a:avLst/>
            <a:gdLst/>
            <a:ahLst/>
            <a:cxnLst/>
            <a:rect l="l" t="t" r="r" b="b"/>
            <a:pathLst>
              <a:path w="50800" h="386079">
                <a:moveTo>
                  <a:pt x="50291" y="309372"/>
                </a:moveTo>
                <a:lnTo>
                  <a:pt x="25145" y="334518"/>
                </a:lnTo>
                <a:lnTo>
                  <a:pt x="0" y="309372"/>
                </a:lnTo>
                <a:lnTo>
                  <a:pt x="20573" y="371717"/>
                </a:lnTo>
                <a:lnTo>
                  <a:pt x="20573" y="334518"/>
                </a:lnTo>
                <a:lnTo>
                  <a:pt x="22097" y="338328"/>
                </a:lnTo>
                <a:lnTo>
                  <a:pt x="25145" y="339090"/>
                </a:lnTo>
                <a:lnTo>
                  <a:pt x="28193" y="338328"/>
                </a:lnTo>
                <a:lnTo>
                  <a:pt x="29717" y="334518"/>
                </a:lnTo>
                <a:lnTo>
                  <a:pt x="29717" y="371717"/>
                </a:lnTo>
                <a:lnTo>
                  <a:pt x="50291" y="309372"/>
                </a:lnTo>
                <a:close/>
              </a:path>
              <a:path w="50800" h="386079">
                <a:moveTo>
                  <a:pt x="29717" y="329946"/>
                </a:moveTo>
                <a:lnTo>
                  <a:pt x="29717" y="4572"/>
                </a:lnTo>
                <a:lnTo>
                  <a:pt x="28193" y="762"/>
                </a:lnTo>
                <a:lnTo>
                  <a:pt x="25145" y="0"/>
                </a:lnTo>
                <a:lnTo>
                  <a:pt x="22097" y="762"/>
                </a:lnTo>
                <a:lnTo>
                  <a:pt x="20573" y="4572"/>
                </a:lnTo>
                <a:lnTo>
                  <a:pt x="20573" y="329946"/>
                </a:lnTo>
                <a:lnTo>
                  <a:pt x="25145" y="334518"/>
                </a:lnTo>
                <a:lnTo>
                  <a:pt x="29717" y="329946"/>
                </a:lnTo>
                <a:close/>
              </a:path>
              <a:path w="50800" h="386079">
                <a:moveTo>
                  <a:pt x="29717" y="371717"/>
                </a:moveTo>
                <a:lnTo>
                  <a:pt x="29717" y="334518"/>
                </a:lnTo>
                <a:lnTo>
                  <a:pt x="28193" y="338328"/>
                </a:lnTo>
                <a:lnTo>
                  <a:pt x="25145" y="339090"/>
                </a:lnTo>
                <a:lnTo>
                  <a:pt x="22097" y="338328"/>
                </a:lnTo>
                <a:lnTo>
                  <a:pt x="20573" y="334518"/>
                </a:lnTo>
                <a:lnTo>
                  <a:pt x="20573" y="371717"/>
                </a:lnTo>
                <a:lnTo>
                  <a:pt x="25145" y="385572"/>
                </a:lnTo>
                <a:lnTo>
                  <a:pt x="29717" y="371717"/>
                </a:lnTo>
                <a:close/>
              </a:path>
            </a:pathLst>
          </a:custGeom>
          <a:solidFill>
            <a:srgbClr val="000000"/>
          </a:solidFill>
        </p:spPr>
        <p:txBody>
          <a:bodyPr wrap="square" lIns="0" tIns="0" rIns="0" bIns="0" rtlCol="0"/>
          <a:lstStyle/>
          <a:p>
            <a:pPr algn="ctr"/>
          </a:p>
        </p:txBody>
      </p:sp>
      <p:sp>
        <p:nvSpPr>
          <p:cNvPr id="41" name="object 41"/>
          <p:cNvSpPr/>
          <p:nvPr/>
        </p:nvSpPr>
        <p:spPr>
          <a:xfrm>
            <a:off x="8020189" y="4468541"/>
            <a:ext cx="51435" cy="386080"/>
          </a:xfrm>
          <a:custGeom>
            <a:avLst/>
            <a:gdLst/>
            <a:ahLst/>
            <a:cxnLst/>
            <a:rect l="l" t="t" r="r" b="b"/>
            <a:pathLst>
              <a:path w="51434" h="386079">
                <a:moveTo>
                  <a:pt x="51053" y="309372"/>
                </a:moveTo>
                <a:lnTo>
                  <a:pt x="25145" y="334518"/>
                </a:lnTo>
                <a:lnTo>
                  <a:pt x="0" y="309372"/>
                </a:lnTo>
                <a:lnTo>
                  <a:pt x="20573" y="371717"/>
                </a:lnTo>
                <a:lnTo>
                  <a:pt x="20573" y="334518"/>
                </a:lnTo>
                <a:lnTo>
                  <a:pt x="22097" y="338328"/>
                </a:lnTo>
                <a:lnTo>
                  <a:pt x="25145" y="339090"/>
                </a:lnTo>
                <a:lnTo>
                  <a:pt x="28955" y="338328"/>
                </a:lnTo>
                <a:lnTo>
                  <a:pt x="30479" y="334518"/>
                </a:lnTo>
                <a:lnTo>
                  <a:pt x="30479" y="369883"/>
                </a:lnTo>
                <a:lnTo>
                  <a:pt x="51053" y="309372"/>
                </a:lnTo>
                <a:close/>
              </a:path>
              <a:path w="51434" h="386079">
                <a:moveTo>
                  <a:pt x="30479" y="329340"/>
                </a:moveTo>
                <a:lnTo>
                  <a:pt x="30479" y="4572"/>
                </a:lnTo>
                <a:lnTo>
                  <a:pt x="28955" y="762"/>
                </a:lnTo>
                <a:lnTo>
                  <a:pt x="25145" y="0"/>
                </a:lnTo>
                <a:lnTo>
                  <a:pt x="22097" y="762"/>
                </a:lnTo>
                <a:lnTo>
                  <a:pt x="20573" y="4572"/>
                </a:lnTo>
                <a:lnTo>
                  <a:pt x="20573" y="329946"/>
                </a:lnTo>
                <a:lnTo>
                  <a:pt x="25145" y="334518"/>
                </a:lnTo>
                <a:lnTo>
                  <a:pt x="30479" y="329340"/>
                </a:lnTo>
                <a:close/>
              </a:path>
              <a:path w="51434" h="386079">
                <a:moveTo>
                  <a:pt x="30479" y="369883"/>
                </a:moveTo>
                <a:lnTo>
                  <a:pt x="30479" y="334518"/>
                </a:lnTo>
                <a:lnTo>
                  <a:pt x="28955" y="338328"/>
                </a:lnTo>
                <a:lnTo>
                  <a:pt x="25145" y="339090"/>
                </a:lnTo>
                <a:lnTo>
                  <a:pt x="22097" y="338328"/>
                </a:lnTo>
                <a:lnTo>
                  <a:pt x="20573" y="334518"/>
                </a:lnTo>
                <a:lnTo>
                  <a:pt x="20573" y="371717"/>
                </a:lnTo>
                <a:lnTo>
                  <a:pt x="25145" y="385572"/>
                </a:lnTo>
                <a:lnTo>
                  <a:pt x="30479" y="369883"/>
                </a:lnTo>
                <a:close/>
              </a:path>
            </a:pathLst>
          </a:custGeom>
          <a:solidFill>
            <a:srgbClr val="000000"/>
          </a:solidFill>
        </p:spPr>
        <p:txBody>
          <a:bodyPr wrap="square" lIns="0" tIns="0" rIns="0" bIns="0" rtlCol="0"/>
          <a:lstStyle/>
          <a:p>
            <a:pPr algn="ctr"/>
          </a:p>
        </p:txBody>
      </p:sp>
      <p:sp>
        <p:nvSpPr>
          <p:cNvPr id="42" name="object 42"/>
          <p:cNvSpPr/>
          <p:nvPr/>
        </p:nvSpPr>
        <p:spPr>
          <a:xfrm>
            <a:off x="7410577" y="4836586"/>
            <a:ext cx="1276350" cy="1233805"/>
          </a:xfrm>
          <a:custGeom>
            <a:avLst/>
            <a:gdLst/>
            <a:ahLst/>
            <a:cxnLst/>
            <a:rect l="l" t="t" r="r" b="b"/>
            <a:pathLst>
              <a:path w="1276350" h="1233804">
                <a:moveTo>
                  <a:pt x="0" y="0"/>
                </a:moveTo>
                <a:lnTo>
                  <a:pt x="0" y="1233678"/>
                </a:lnTo>
                <a:lnTo>
                  <a:pt x="1276350" y="1233678"/>
                </a:lnTo>
                <a:lnTo>
                  <a:pt x="1276350" y="0"/>
                </a:lnTo>
                <a:lnTo>
                  <a:pt x="0" y="0"/>
                </a:lnTo>
                <a:close/>
              </a:path>
            </a:pathLst>
          </a:custGeom>
          <a:ln w="9524">
            <a:solidFill>
              <a:srgbClr val="000000"/>
            </a:solidFill>
          </a:ln>
        </p:spPr>
        <p:txBody>
          <a:bodyPr wrap="square" lIns="0" tIns="0" rIns="0" bIns="0" rtlCol="0"/>
          <a:lstStyle/>
          <a:p>
            <a:pPr algn="ctr"/>
          </a:p>
        </p:txBody>
      </p:sp>
      <p:sp>
        <p:nvSpPr>
          <p:cNvPr id="43" name="object 43"/>
          <p:cNvSpPr txBox="1"/>
          <p:nvPr/>
        </p:nvSpPr>
        <p:spPr>
          <a:xfrm>
            <a:off x="7419981" y="4879656"/>
            <a:ext cx="1176655" cy="1108075"/>
          </a:xfrm>
          <a:prstGeom prst="rect">
            <a:avLst/>
          </a:prstGeom>
        </p:spPr>
        <p:txBody>
          <a:bodyPr vert="horz" wrap="square" lIns="0" tIns="0" rIns="0" bIns="0" rtlCol="0">
            <a:spAutoFit/>
          </a:bodyPr>
          <a:lstStyle/>
          <a:p>
            <a:pPr marL="12700" algn="ctr">
              <a:lnSpc>
                <a:spcPct val="100000"/>
              </a:lnSpc>
              <a:spcAft>
                <a:spcPts val="0"/>
              </a:spcAft>
            </a:pPr>
            <a:r>
              <a:rPr sz="1800" b="1" spc="-10" dirty="0">
                <a:latin typeface="宋体" panose="02010600030101010101" pitchFamily="2" charset="-122"/>
                <a:cs typeface="宋体" panose="02010600030101010101" pitchFamily="2" charset="-122"/>
              </a:rPr>
              <a:t>⑴循环链表</a:t>
            </a:r>
            <a:endParaRPr sz="1800" dirty="0">
              <a:latin typeface="宋体" panose="02010600030101010101" pitchFamily="2" charset="-122"/>
              <a:cs typeface="宋体" panose="02010600030101010101" pitchFamily="2" charset="-122"/>
            </a:endParaRPr>
          </a:p>
          <a:p>
            <a:pPr marL="12700">
              <a:lnSpc>
                <a:spcPct val="100000"/>
              </a:lnSpc>
              <a:spcBef>
                <a:spcPts val="5"/>
              </a:spcBef>
              <a:spcAft>
                <a:spcPts val="0"/>
              </a:spcAft>
            </a:pPr>
            <a:r>
              <a:rPr sz="1800" b="1" spc="-10" dirty="0">
                <a:latin typeface="宋体" panose="02010600030101010101" pitchFamily="2" charset="-122"/>
                <a:cs typeface="宋体" panose="02010600030101010101" pitchFamily="2" charset="-122"/>
              </a:rPr>
              <a:t>⑵双链表</a:t>
            </a:r>
            <a:endParaRPr sz="1800" dirty="0">
              <a:latin typeface="宋体" panose="02010600030101010101" pitchFamily="2" charset="-122"/>
              <a:cs typeface="宋体" panose="02010600030101010101" pitchFamily="2" charset="-122"/>
            </a:endParaRPr>
          </a:p>
          <a:p>
            <a:pPr marL="12700" algn="ctr">
              <a:lnSpc>
                <a:spcPct val="100000"/>
              </a:lnSpc>
              <a:spcBef>
                <a:spcPts val="0"/>
              </a:spcBef>
              <a:spcAft>
                <a:spcPts val="0"/>
              </a:spcAft>
            </a:pPr>
            <a:r>
              <a:rPr sz="1800" b="1" spc="-10" dirty="0">
                <a:latin typeface="宋体" panose="02010600030101010101" pitchFamily="2" charset="-122"/>
                <a:cs typeface="宋体" panose="02010600030101010101" pitchFamily="2" charset="-122"/>
              </a:rPr>
              <a:t>⑶静态链表</a:t>
            </a:r>
            <a:endParaRPr sz="1800" dirty="0">
              <a:latin typeface="宋体" panose="02010600030101010101" pitchFamily="2" charset="-122"/>
              <a:cs typeface="宋体" panose="02010600030101010101" pitchFamily="2" charset="-122"/>
            </a:endParaRPr>
          </a:p>
          <a:p>
            <a:pPr marL="12700" algn="ctr">
              <a:lnSpc>
                <a:spcPts val="2155"/>
              </a:lnSpc>
              <a:spcBef>
                <a:spcPts val="5"/>
              </a:spcBef>
            </a:pPr>
            <a:r>
              <a:rPr sz="1800" b="1" spc="-10" dirty="0">
                <a:latin typeface="宋体" panose="02010600030101010101" pitchFamily="2" charset="-122"/>
                <a:cs typeface="宋体" panose="02010600030101010101" pitchFamily="2" charset="-122"/>
              </a:rPr>
              <a:t>⑷间接寻址</a:t>
            </a:r>
            <a:endParaRPr sz="1800" dirty="0">
              <a:latin typeface="宋体" panose="02010600030101010101" pitchFamily="2" charset="-122"/>
              <a:cs typeface="宋体" panose="02010600030101010101" pitchFamily="2" charset="-122"/>
            </a:endParaRPr>
          </a:p>
        </p:txBody>
      </p:sp>
      <p:sp>
        <p:nvSpPr>
          <p:cNvPr id="44" name="object 44"/>
          <p:cNvSpPr/>
          <p:nvPr/>
        </p:nvSpPr>
        <p:spPr>
          <a:xfrm>
            <a:off x="4546993" y="2588470"/>
            <a:ext cx="824230" cy="680085"/>
          </a:xfrm>
          <a:custGeom>
            <a:avLst/>
            <a:gdLst/>
            <a:ahLst/>
            <a:cxnLst/>
            <a:rect l="l" t="t" r="r" b="b"/>
            <a:pathLst>
              <a:path w="824229" h="680085">
                <a:moveTo>
                  <a:pt x="42672" y="611124"/>
                </a:moveTo>
                <a:lnTo>
                  <a:pt x="0" y="679704"/>
                </a:lnTo>
                <a:lnTo>
                  <a:pt x="34290" y="666407"/>
                </a:lnTo>
                <a:lnTo>
                  <a:pt x="34290" y="646938"/>
                </a:lnTo>
                <a:lnTo>
                  <a:pt x="35814" y="643128"/>
                </a:lnTo>
                <a:lnTo>
                  <a:pt x="39598" y="640012"/>
                </a:lnTo>
                <a:lnTo>
                  <a:pt x="42672" y="611124"/>
                </a:lnTo>
                <a:close/>
              </a:path>
              <a:path w="824229" h="680085">
                <a:moveTo>
                  <a:pt x="39598" y="640012"/>
                </a:moveTo>
                <a:lnTo>
                  <a:pt x="35814" y="643128"/>
                </a:lnTo>
                <a:lnTo>
                  <a:pt x="34290" y="646938"/>
                </a:lnTo>
                <a:lnTo>
                  <a:pt x="35052" y="649986"/>
                </a:lnTo>
                <a:lnTo>
                  <a:pt x="38100" y="652272"/>
                </a:lnTo>
                <a:lnTo>
                  <a:pt x="38862" y="651967"/>
                </a:lnTo>
                <a:lnTo>
                  <a:pt x="38862" y="646938"/>
                </a:lnTo>
                <a:lnTo>
                  <a:pt x="39598" y="640012"/>
                </a:lnTo>
                <a:close/>
              </a:path>
              <a:path w="824229" h="680085">
                <a:moveTo>
                  <a:pt x="74676" y="650748"/>
                </a:moveTo>
                <a:lnTo>
                  <a:pt x="45659" y="647661"/>
                </a:lnTo>
                <a:lnTo>
                  <a:pt x="41910" y="650748"/>
                </a:lnTo>
                <a:lnTo>
                  <a:pt x="38100" y="652272"/>
                </a:lnTo>
                <a:lnTo>
                  <a:pt x="35052" y="649986"/>
                </a:lnTo>
                <a:lnTo>
                  <a:pt x="34290" y="646938"/>
                </a:lnTo>
                <a:lnTo>
                  <a:pt x="34290" y="666407"/>
                </a:lnTo>
                <a:lnTo>
                  <a:pt x="74676" y="650748"/>
                </a:lnTo>
                <a:close/>
              </a:path>
              <a:path w="824229" h="680085">
                <a:moveTo>
                  <a:pt x="823722" y="5334"/>
                </a:moveTo>
                <a:lnTo>
                  <a:pt x="822198" y="1524"/>
                </a:lnTo>
                <a:lnTo>
                  <a:pt x="819150" y="0"/>
                </a:lnTo>
                <a:lnTo>
                  <a:pt x="816102" y="762"/>
                </a:lnTo>
                <a:lnTo>
                  <a:pt x="39598" y="640012"/>
                </a:lnTo>
                <a:lnTo>
                  <a:pt x="38862" y="646938"/>
                </a:lnTo>
                <a:lnTo>
                  <a:pt x="45659" y="647661"/>
                </a:lnTo>
                <a:lnTo>
                  <a:pt x="822198" y="8382"/>
                </a:lnTo>
                <a:lnTo>
                  <a:pt x="823722" y="5334"/>
                </a:lnTo>
                <a:close/>
              </a:path>
              <a:path w="824229" h="680085">
                <a:moveTo>
                  <a:pt x="45659" y="647661"/>
                </a:moveTo>
                <a:lnTo>
                  <a:pt x="38862" y="646938"/>
                </a:lnTo>
                <a:lnTo>
                  <a:pt x="38862" y="651967"/>
                </a:lnTo>
                <a:lnTo>
                  <a:pt x="41910" y="650748"/>
                </a:lnTo>
                <a:lnTo>
                  <a:pt x="45659" y="647661"/>
                </a:lnTo>
                <a:close/>
              </a:path>
            </a:pathLst>
          </a:custGeom>
          <a:solidFill>
            <a:srgbClr val="000000"/>
          </a:solidFill>
        </p:spPr>
        <p:txBody>
          <a:bodyPr wrap="square" lIns="0" tIns="0" rIns="0" bIns="0" rtlCol="0"/>
          <a:lstStyle/>
          <a:p>
            <a:pPr algn="ctr"/>
          </a:p>
        </p:txBody>
      </p:sp>
      <p:sp>
        <p:nvSpPr>
          <p:cNvPr id="45" name="object 45"/>
          <p:cNvSpPr/>
          <p:nvPr/>
        </p:nvSpPr>
        <p:spPr>
          <a:xfrm>
            <a:off x="6297295" y="2720297"/>
            <a:ext cx="51435" cy="548005"/>
          </a:xfrm>
          <a:custGeom>
            <a:avLst/>
            <a:gdLst/>
            <a:ahLst/>
            <a:cxnLst/>
            <a:rect l="l" t="t" r="r" b="b"/>
            <a:pathLst>
              <a:path w="51435" h="548004">
                <a:moveTo>
                  <a:pt x="30479" y="534023"/>
                </a:moveTo>
                <a:lnTo>
                  <a:pt x="30479" y="496824"/>
                </a:lnTo>
                <a:lnTo>
                  <a:pt x="28955" y="499872"/>
                </a:lnTo>
                <a:lnTo>
                  <a:pt x="25907" y="501396"/>
                </a:lnTo>
                <a:lnTo>
                  <a:pt x="22097" y="499872"/>
                </a:lnTo>
                <a:lnTo>
                  <a:pt x="20573" y="496824"/>
                </a:lnTo>
                <a:lnTo>
                  <a:pt x="20565" y="491639"/>
                </a:lnTo>
                <a:lnTo>
                  <a:pt x="0" y="471678"/>
                </a:lnTo>
                <a:lnTo>
                  <a:pt x="25907" y="547878"/>
                </a:lnTo>
                <a:lnTo>
                  <a:pt x="30479" y="534023"/>
                </a:lnTo>
                <a:close/>
              </a:path>
              <a:path w="51435" h="548004">
                <a:moveTo>
                  <a:pt x="30465" y="492266"/>
                </a:moveTo>
                <a:lnTo>
                  <a:pt x="28955" y="4572"/>
                </a:lnTo>
                <a:lnTo>
                  <a:pt x="27431" y="1524"/>
                </a:lnTo>
                <a:lnTo>
                  <a:pt x="24383" y="0"/>
                </a:lnTo>
                <a:lnTo>
                  <a:pt x="20573" y="1524"/>
                </a:lnTo>
                <a:lnTo>
                  <a:pt x="19811" y="4572"/>
                </a:lnTo>
                <a:lnTo>
                  <a:pt x="20573" y="491646"/>
                </a:lnTo>
                <a:lnTo>
                  <a:pt x="25907" y="496824"/>
                </a:lnTo>
                <a:lnTo>
                  <a:pt x="30465" y="492266"/>
                </a:lnTo>
                <a:close/>
              </a:path>
              <a:path w="51435" h="548004">
                <a:moveTo>
                  <a:pt x="30479" y="496824"/>
                </a:moveTo>
                <a:lnTo>
                  <a:pt x="30465" y="492266"/>
                </a:lnTo>
                <a:lnTo>
                  <a:pt x="25907" y="496824"/>
                </a:lnTo>
                <a:lnTo>
                  <a:pt x="20565" y="491639"/>
                </a:lnTo>
                <a:lnTo>
                  <a:pt x="20573" y="496824"/>
                </a:lnTo>
                <a:lnTo>
                  <a:pt x="22097" y="499872"/>
                </a:lnTo>
                <a:lnTo>
                  <a:pt x="25907" y="501396"/>
                </a:lnTo>
                <a:lnTo>
                  <a:pt x="28955" y="499872"/>
                </a:lnTo>
                <a:lnTo>
                  <a:pt x="30479" y="496824"/>
                </a:lnTo>
                <a:close/>
              </a:path>
              <a:path w="51435" h="548004">
                <a:moveTo>
                  <a:pt x="51053" y="471678"/>
                </a:moveTo>
                <a:lnTo>
                  <a:pt x="30465" y="492266"/>
                </a:lnTo>
                <a:lnTo>
                  <a:pt x="30479" y="534023"/>
                </a:lnTo>
                <a:lnTo>
                  <a:pt x="51053" y="471678"/>
                </a:lnTo>
                <a:close/>
              </a:path>
            </a:pathLst>
          </a:custGeom>
          <a:solidFill>
            <a:srgbClr val="000000"/>
          </a:solidFill>
        </p:spPr>
        <p:txBody>
          <a:bodyPr wrap="square" lIns="0" tIns="0" rIns="0" bIns="0" rtlCol="0"/>
          <a:lstStyle/>
          <a:p>
            <a:pPr algn="ctr"/>
          </a:p>
        </p:txBody>
      </p:sp>
      <p:sp>
        <p:nvSpPr>
          <p:cNvPr id="46" name="object 46"/>
          <p:cNvSpPr/>
          <p:nvPr/>
        </p:nvSpPr>
        <p:spPr>
          <a:xfrm>
            <a:off x="7118731" y="2573993"/>
            <a:ext cx="845819" cy="694690"/>
          </a:xfrm>
          <a:custGeom>
            <a:avLst/>
            <a:gdLst/>
            <a:ahLst/>
            <a:cxnLst/>
            <a:rect l="l" t="t" r="r" b="b"/>
            <a:pathLst>
              <a:path w="845820" h="694689">
                <a:moveTo>
                  <a:pt x="806196" y="661416"/>
                </a:moveTo>
                <a:lnTo>
                  <a:pt x="805676" y="655445"/>
                </a:lnTo>
                <a:lnTo>
                  <a:pt x="7620" y="1524"/>
                </a:lnTo>
                <a:lnTo>
                  <a:pt x="3810" y="0"/>
                </a:lnTo>
                <a:lnTo>
                  <a:pt x="762" y="2286"/>
                </a:lnTo>
                <a:lnTo>
                  <a:pt x="0" y="5334"/>
                </a:lnTo>
                <a:lnTo>
                  <a:pt x="1524" y="8382"/>
                </a:lnTo>
                <a:lnTo>
                  <a:pt x="800069" y="662081"/>
                </a:lnTo>
                <a:lnTo>
                  <a:pt x="806196" y="661416"/>
                </a:lnTo>
                <a:close/>
              </a:path>
              <a:path w="845820" h="694689">
                <a:moveTo>
                  <a:pt x="811530" y="680885"/>
                </a:moveTo>
                <a:lnTo>
                  <a:pt x="811530" y="661416"/>
                </a:lnTo>
                <a:lnTo>
                  <a:pt x="810006" y="664464"/>
                </a:lnTo>
                <a:lnTo>
                  <a:pt x="806958" y="666750"/>
                </a:lnTo>
                <a:lnTo>
                  <a:pt x="803910" y="665226"/>
                </a:lnTo>
                <a:lnTo>
                  <a:pt x="800069" y="662081"/>
                </a:lnTo>
                <a:lnTo>
                  <a:pt x="771144" y="665226"/>
                </a:lnTo>
                <a:lnTo>
                  <a:pt x="811530" y="680885"/>
                </a:lnTo>
                <a:close/>
              </a:path>
              <a:path w="845820" h="694689">
                <a:moveTo>
                  <a:pt x="806196" y="666369"/>
                </a:moveTo>
                <a:lnTo>
                  <a:pt x="806196" y="661416"/>
                </a:lnTo>
                <a:lnTo>
                  <a:pt x="800069" y="662081"/>
                </a:lnTo>
                <a:lnTo>
                  <a:pt x="803910" y="665226"/>
                </a:lnTo>
                <a:lnTo>
                  <a:pt x="806196" y="666369"/>
                </a:lnTo>
                <a:close/>
              </a:path>
              <a:path w="845820" h="694689">
                <a:moveTo>
                  <a:pt x="845820" y="694182"/>
                </a:moveTo>
                <a:lnTo>
                  <a:pt x="803148" y="626364"/>
                </a:lnTo>
                <a:lnTo>
                  <a:pt x="805676" y="655445"/>
                </a:lnTo>
                <a:lnTo>
                  <a:pt x="809244" y="658368"/>
                </a:lnTo>
                <a:lnTo>
                  <a:pt x="811530" y="661416"/>
                </a:lnTo>
                <a:lnTo>
                  <a:pt x="811530" y="680885"/>
                </a:lnTo>
                <a:lnTo>
                  <a:pt x="845820" y="694182"/>
                </a:lnTo>
                <a:close/>
              </a:path>
              <a:path w="845820" h="694689">
                <a:moveTo>
                  <a:pt x="811530" y="661416"/>
                </a:moveTo>
                <a:lnTo>
                  <a:pt x="809244" y="658368"/>
                </a:lnTo>
                <a:lnTo>
                  <a:pt x="805676" y="655445"/>
                </a:lnTo>
                <a:lnTo>
                  <a:pt x="806196" y="661416"/>
                </a:lnTo>
                <a:lnTo>
                  <a:pt x="806196" y="666369"/>
                </a:lnTo>
                <a:lnTo>
                  <a:pt x="806958" y="666750"/>
                </a:lnTo>
                <a:lnTo>
                  <a:pt x="810006" y="664464"/>
                </a:lnTo>
                <a:lnTo>
                  <a:pt x="811530" y="661416"/>
                </a:lnTo>
                <a:close/>
              </a:path>
            </a:pathLst>
          </a:custGeom>
          <a:solidFill>
            <a:srgbClr val="000000"/>
          </a:solidFill>
        </p:spPr>
        <p:txBody>
          <a:bodyPr wrap="square" lIns="0" tIns="0" rIns="0" bIns="0" rtlCol="0"/>
          <a:lstStyle/>
          <a:p>
            <a:pPr algn="ct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userDrawn="1">
            <p:custDataLst>
              <p:tags r:id="rId1"/>
            </p:custDataLst>
          </p:nvPr>
        </p:nvSpPr>
        <p:spPr>
          <a:xfrm>
            <a:off x="0" y="0"/>
            <a:ext cx="9144000" cy="92583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rgbClr val="FFFFF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2"/>
            </p:custDataLst>
          </p:nvPr>
        </p:nvSpPr>
        <p:spPr>
          <a:xfrm>
            <a:off x="342903" y="152401"/>
            <a:ext cx="8458267" cy="609600"/>
          </a:xfrm>
          <a:prstGeom prst="rect">
            <a:avLst/>
          </a:prstGeom>
          <a:noFill/>
        </p:spPr>
        <p:txBody>
          <a:bodyPr wrap="square" lIns="47625" tIns="19050" rIns="47625" bIns="19050" rtlCol="0" anchor="ctr">
            <a:noAutofit/>
          </a:bodyPr>
          <a:p>
            <a:pPr marL="0" indent="0" algn="l">
              <a:lnSpc>
                <a:spcPct val="100000"/>
              </a:lnSpc>
              <a:spcBef>
                <a:spcPts val="0"/>
              </a:spcBef>
              <a:spcAft>
                <a:spcPts val="0"/>
              </a:spcAft>
              <a:buSzPct val="100000"/>
              <a:buNone/>
            </a:pPr>
            <a:r>
              <a:rPr lang="zh-CN" altLang="en-US" sz="3200" b="1" spc="300">
                <a:solidFill>
                  <a:srgbClr val="2E75B6"/>
                </a:solidFill>
                <a:latin typeface="微软雅黑" panose="020B0503020204020204" pitchFamily="34" charset="-122"/>
                <a:ea typeface="微软雅黑" panose="020B0503020204020204" pitchFamily="34" charset="-122"/>
              </a:rPr>
              <a:t>思考题</a:t>
            </a:r>
            <a:endParaRPr lang="zh-CN" altLang="en-US" sz="3200" b="1" spc="300">
              <a:solidFill>
                <a:srgbClr val="2E75B6"/>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custDataLst>
              <p:tags r:id="rId3"/>
            </p:custDataLst>
          </p:nvPr>
        </p:nvGraphicFramePr>
        <p:xfrm>
          <a:off x="812165" y="2086627"/>
          <a:ext cx="7519670" cy="1191260"/>
        </p:xfrm>
        <a:graphic>
          <a:graphicData uri="http://schemas.openxmlformats.org/drawingml/2006/table">
            <a:tbl>
              <a:tblPr/>
              <a:tblGrid>
                <a:gridCol w="1293495"/>
                <a:gridCol w="1308100"/>
                <a:gridCol w="1250950"/>
                <a:gridCol w="1279525"/>
                <a:gridCol w="1193800"/>
                <a:gridCol w="1193800"/>
              </a:tblGrid>
              <a:tr h="614045">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rPr>
                        <a:t>a</a:t>
                      </a:r>
                      <a:r>
                        <a:rPr lang="en-US" altLang="zh-CN" sz="1900" b="1" spc="130" baseline="-25000">
                          <a:solidFill>
                            <a:srgbClr val="646464"/>
                          </a:solidFill>
                          <a:latin typeface="微软雅黑" panose="020B0503020204020204" pitchFamily="34" charset="-122"/>
                          <a:ea typeface="微软雅黑" panose="020B0503020204020204" pitchFamily="34" charset="-122"/>
                        </a:rPr>
                        <a:t>2</a:t>
                      </a:r>
                      <a:endParaRPr lang="en-US" altLang="zh-CN"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sym typeface="+mn-ea"/>
                        </a:rPr>
                        <a:t>a</a:t>
                      </a:r>
                      <a:r>
                        <a:rPr lang="en-US" sz="1900" b="1" spc="130" baseline="-25000">
                          <a:solidFill>
                            <a:srgbClr val="646464"/>
                          </a:solidFill>
                          <a:latin typeface="微软雅黑" panose="020B0503020204020204" pitchFamily="34" charset="-122"/>
                          <a:ea typeface="微软雅黑" panose="020B0503020204020204" pitchFamily="34" charset="-122"/>
                          <a:sym typeface="+mn-ea"/>
                        </a:rPr>
                        <a:t>n-1</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a:t>
                      </a:r>
                      <a:r>
                        <a:rPr lang="en-US" sz="1900" b="1" spc="130" baseline="-25000">
                          <a:solidFill>
                            <a:srgbClr val="646464"/>
                          </a:solidFill>
                          <a:latin typeface="微软雅黑" panose="020B0503020204020204" pitchFamily="34" charset="-122"/>
                          <a:ea typeface="微软雅黑" panose="020B0503020204020204" pitchFamily="34" charset="-122"/>
                        </a:rPr>
                        <a:t>n</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7" name="Title 6"/>
          <p:cNvSpPr txBox="1"/>
          <p:nvPr>
            <p:custDataLst>
              <p:tags r:id="rId4"/>
            </p:custDataLst>
          </p:nvPr>
        </p:nvSpPr>
        <p:spPr>
          <a:xfrm>
            <a:off x="457204" y="4419635"/>
            <a:ext cx="8229657" cy="2133613"/>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数组逆序已知顺序存储的线性表，（a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)尝试设计算法逆置元素，即存储顺序改为(a</a:t>
            </a:r>
            <a:r>
              <a:rPr altLang="zh-CN"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a:t>
            </a:r>
            <a:r>
              <a:rPr altLang="zh-CN"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)。要求辅助存储空间复杂度为O(1)。试分析算法的时间复杂度。</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5"/>
            </p:custDataLst>
          </p:nvPr>
        </p:nvGraphicFramePr>
        <p:xfrm>
          <a:off x="812165" y="3499502"/>
          <a:ext cx="7519670" cy="1191260"/>
        </p:xfrm>
        <a:graphic>
          <a:graphicData uri="http://schemas.openxmlformats.org/drawingml/2006/table">
            <a:tbl>
              <a:tblPr/>
              <a:tblGrid>
                <a:gridCol w="1293495"/>
                <a:gridCol w="1308100"/>
                <a:gridCol w="1250950"/>
                <a:gridCol w="1279525"/>
                <a:gridCol w="1193800"/>
                <a:gridCol w="1193800"/>
              </a:tblGrid>
              <a:tr h="614045">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sym typeface="+mn-ea"/>
                        </a:rPr>
                        <a:t>a</a:t>
                      </a:r>
                      <a:r>
                        <a:rPr lang="en-US" sz="1900" b="1" spc="130" baseline="-25000">
                          <a:solidFill>
                            <a:srgbClr val="646464"/>
                          </a:solidFill>
                          <a:latin typeface="微软雅黑" panose="020B0503020204020204" pitchFamily="34" charset="-122"/>
                          <a:ea typeface="微软雅黑" panose="020B0503020204020204" pitchFamily="34" charset="-122"/>
                          <a:sym typeface="+mn-ea"/>
                        </a:rPr>
                        <a:t>n</a:t>
                      </a:r>
                      <a:endPar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sym typeface="+mn-ea"/>
                        </a:rPr>
                        <a:t>a</a:t>
                      </a:r>
                      <a:r>
                        <a:rPr lang="en-US" sz="1900" b="1" spc="130" baseline="-25000">
                          <a:solidFill>
                            <a:srgbClr val="646464"/>
                          </a:solidFill>
                          <a:latin typeface="微软雅黑" panose="020B0503020204020204" pitchFamily="34" charset="-122"/>
                          <a:ea typeface="微软雅黑" panose="020B0503020204020204" pitchFamily="34" charset="-122"/>
                          <a:sym typeface="+mn-ea"/>
                        </a:rPr>
                        <a:t>n-1</a:t>
                      </a:r>
                      <a:endParaRPr lang="zh-CN" alt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sym typeface="+mn-ea"/>
                        </a:rPr>
                        <a:t>...</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sym typeface="+mn-ea"/>
                        </a:rPr>
                        <a:t>a</a:t>
                      </a:r>
                      <a:r>
                        <a:rPr lang="en-US" altLang="zh-CN" sz="1900" b="1" spc="130" baseline="-25000">
                          <a:solidFill>
                            <a:srgbClr val="646464"/>
                          </a:solidFill>
                          <a:latin typeface="微软雅黑" panose="020B0503020204020204" pitchFamily="34" charset="-122"/>
                          <a:ea typeface="微软雅黑" panose="020B0503020204020204" pitchFamily="34" charset="-122"/>
                          <a:sym typeface="+mn-ea"/>
                        </a:rPr>
                        <a:t>2</a:t>
                      </a:r>
                      <a:endParaRPr 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sym typeface="+mn-ea"/>
                        </a:rPr>
                        <a:t>a</a:t>
                      </a:r>
                      <a:r>
                        <a:rPr lang="en-US" sz="1900" b="1" spc="130" baseline="-25000">
                          <a:solidFill>
                            <a:srgbClr val="646464"/>
                          </a:solidFill>
                          <a:latin typeface="微软雅黑" panose="020B0503020204020204" pitchFamily="34" charset="-122"/>
                          <a:ea typeface="微软雅黑" panose="020B0503020204020204" pitchFamily="34" charset="-122"/>
                          <a:sym typeface="+mn-ea"/>
                        </a:rPr>
                        <a:t>1</a:t>
                      </a:r>
                      <a:endParaRPr lang="en-US" sz="1900" b="1" spc="130" baseline="-25000">
                        <a:solidFill>
                          <a:srgbClr val="646464"/>
                        </a:solidFill>
                        <a:latin typeface="微软雅黑" panose="020B0503020204020204" pitchFamily="34" charset="-122"/>
                        <a:ea typeface="微软雅黑" panose="020B0503020204020204" pitchFamily="34" charset="-122"/>
                        <a:sym typeface="+mn-ea"/>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3" name="下箭头 2"/>
          <p:cNvSpPr/>
          <p:nvPr/>
        </p:nvSpPr>
        <p:spPr>
          <a:xfrm>
            <a:off x="4328795" y="2823845"/>
            <a:ext cx="457200" cy="542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userDrawn="1">
            <p:custDataLst>
              <p:tags r:id="rId1"/>
            </p:custDataLst>
          </p:nvPr>
        </p:nvSpPr>
        <p:spPr>
          <a:xfrm>
            <a:off x="0" y="0"/>
            <a:ext cx="9144000" cy="92583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rgbClr val="FFFFF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2"/>
            </p:custDataLst>
          </p:nvPr>
        </p:nvSpPr>
        <p:spPr>
          <a:xfrm>
            <a:off x="342903" y="152401"/>
            <a:ext cx="8458267" cy="609600"/>
          </a:xfrm>
          <a:prstGeom prst="rect">
            <a:avLst/>
          </a:prstGeom>
          <a:noFill/>
        </p:spPr>
        <p:txBody>
          <a:bodyPr wrap="square" lIns="47625" tIns="19050" rIns="47625" bIns="19050" rtlCol="0" anchor="ctr">
            <a:noAutofit/>
          </a:bodyPr>
          <a:p>
            <a:pPr marL="0" indent="0" algn="l">
              <a:lnSpc>
                <a:spcPct val="100000"/>
              </a:lnSpc>
              <a:spcBef>
                <a:spcPts val="0"/>
              </a:spcBef>
              <a:spcAft>
                <a:spcPts val="0"/>
              </a:spcAft>
              <a:buSzPct val="100000"/>
              <a:buNone/>
            </a:pPr>
            <a:r>
              <a:rPr lang="zh-CN" altLang="en-US" sz="3200" b="1" spc="300">
                <a:solidFill>
                  <a:srgbClr val="2E75B6"/>
                </a:solidFill>
                <a:latin typeface="微软雅黑" panose="020B0503020204020204" pitchFamily="34" charset="-122"/>
                <a:ea typeface="微软雅黑" panose="020B0503020204020204" pitchFamily="34" charset="-122"/>
              </a:rPr>
              <a:t>思考题</a:t>
            </a:r>
            <a:endParaRPr lang="zh-CN" altLang="en-US" sz="3200" b="1" spc="300">
              <a:solidFill>
                <a:srgbClr val="2E75B6"/>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custDataLst>
              <p:tags r:id="rId3"/>
            </p:custDataLst>
          </p:nvPr>
        </p:nvGraphicFramePr>
        <p:xfrm>
          <a:off x="812165" y="2086627"/>
          <a:ext cx="7519670" cy="1191260"/>
        </p:xfrm>
        <a:graphic>
          <a:graphicData uri="http://schemas.openxmlformats.org/drawingml/2006/table">
            <a:tbl>
              <a:tblPr/>
              <a:tblGrid>
                <a:gridCol w="1293495"/>
                <a:gridCol w="1308100"/>
                <a:gridCol w="1250950"/>
                <a:gridCol w="1279525"/>
                <a:gridCol w="1193800"/>
                <a:gridCol w="1193800"/>
              </a:tblGrid>
              <a:tr h="614045">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rPr>
                        <a:t>...</a:t>
                      </a:r>
                      <a:endParaRPr lang="zh-CN" alt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a:t>
                      </a:r>
                      <a:r>
                        <a:rPr lang="en-US" sz="1900" b="1" spc="130" baseline="-25000">
                          <a:solidFill>
                            <a:srgbClr val="646464"/>
                          </a:solidFill>
                          <a:latin typeface="微软雅黑" panose="020B0503020204020204" pitchFamily="34" charset="-122"/>
                          <a:ea typeface="微软雅黑" panose="020B0503020204020204" pitchFamily="34" charset="-122"/>
                        </a:rPr>
                        <a:t>n</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b</a:t>
                      </a:r>
                      <a:r>
                        <a:rPr lang="en-US" sz="1900" b="1" spc="130" baseline="-25000">
                          <a:solidFill>
                            <a:srgbClr val="646464"/>
                          </a:solidFill>
                          <a:latin typeface="微软雅黑" panose="020B0503020204020204" pitchFamily="34" charset="-122"/>
                          <a:ea typeface="微软雅黑" panose="020B0503020204020204" pitchFamily="34" charset="-122"/>
                        </a:rPr>
                        <a:t>1</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t>
                      </a:r>
                      <a:endParaRPr 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b</a:t>
                      </a:r>
                      <a:r>
                        <a:rPr lang="en-US" sz="1900" b="1" spc="130" baseline="-25000">
                          <a:solidFill>
                            <a:srgbClr val="646464"/>
                          </a:solidFill>
                          <a:latin typeface="微软雅黑" panose="020B0503020204020204" pitchFamily="34" charset="-122"/>
                          <a:ea typeface="微软雅黑" panose="020B0503020204020204" pitchFamily="34" charset="-122"/>
                        </a:rPr>
                        <a:t>m</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7" name="Title 6"/>
          <p:cNvSpPr txBox="1"/>
          <p:nvPr>
            <p:custDataLst>
              <p:tags r:id="rId4"/>
            </p:custDataLst>
          </p:nvPr>
        </p:nvSpPr>
        <p:spPr>
          <a:xfrm>
            <a:off x="457204" y="4419635"/>
            <a:ext cx="8229657" cy="2133613"/>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已知顺序存储的线性表，依次存放两个顺序表，（a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)，尝试设计算法更换两个顺序表的位置，即存储顺序改为（b</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)。要求辅助存储空间复杂度为O(1)。试分析算法的时间复杂度。</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5"/>
            </p:custDataLst>
          </p:nvPr>
        </p:nvGraphicFramePr>
        <p:xfrm>
          <a:off x="812165" y="3499502"/>
          <a:ext cx="7519670" cy="1191260"/>
        </p:xfrm>
        <a:graphic>
          <a:graphicData uri="http://schemas.openxmlformats.org/drawingml/2006/table">
            <a:tbl>
              <a:tblPr/>
              <a:tblGrid>
                <a:gridCol w="1293495"/>
                <a:gridCol w="1308100"/>
                <a:gridCol w="1250950"/>
                <a:gridCol w="1279525"/>
                <a:gridCol w="1193800"/>
                <a:gridCol w="1193800"/>
              </a:tblGrid>
              <a:tr h="614045">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rPr>
                        <a:t>...</a:t>
                      </a:r>
                      <a:endParaRPr lang="zh-CN" alt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b</a:t>
                      </a:r>
                      <a:r>
                        <a:rPr lang="en-US" sz="1900" b="1" spc="130" baseline="-25000">
                          <a:solidFill>
                            <a:srgbClr val="646464"/>
                          </a:solidFill>
                          <a:latin typeface="微软雅黑" panose="020B0503020204020204" pitchFamily="34" charset="-122"/>
                          <a:ea typeface="微软雅黑" panose="020B0503020204020204" pitchFamily="34" charset="-122"/>
                        </a:rPr>
                        <a:t>m</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a:t>
                      </a:r>
                      <a:r>
                        <a:rPr lang="en-US" sz="1900" b="1" spc="130" baseline="-25000">
                          <a:solidFill>
                            <a:srgbClr val="646464"/>
                          </a:solidFill>
                          <a:latin typeface="微软雅黑" panose="020B0503020204020204" pitchFamily="34" charset="-122"/>
                          <a:ea typeface="微软雅黑" panose="020B0503020204020204" pitchFamily="34" charset="-122"/>
                        </a:rPr>
                        <a:t>1</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t>
                      </a:r>
                      <a:endParaRPr 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a:t>
                      </a:r>
                      <a:r>
                        <a:rPr lang="en-US" sz="1900" b="1" spc="130" baseline="-25000">
                          <a:solidFill>
                            <a:srgbClr val="646464"/>
                          </a:solidFill>
                          <a:latin typeface="微软雅黑" panose="020B0503020204020204" pitchFamily="34" charset="-122"/>
                          <a:ea typeface="微软雅黑" panose="020B0503020204020204" pitchFamily="34" charset="-122"/>
                        </a:rPr>
                        <a:t>n</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3" name="下箭头 2"/>
          <p:cNvSpPr/>
          <p:nvPr/>
        </p:nvSpPr>
        <p:spPr>
          <a:xfrm>
            <a:off x="4328795" y="2823845"/>
            <a:ext cx="457200" cy="542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userDrawn="1">
            <p:custDataLst>
              <p:tags r:id="rId1"/>
            </p:custDataLst>
          </p:nvPr>
        </p:nvSpPr>
        <p:spPr>
          <a:xfrm>
            <a:off x="0" y="0"/>
            <a:ext cx="9144000" cy="92583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rgbClr val="FFFFF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2"/>
            </p:custDataLst>
          </p:nvPr>
        </p:nvSpPr>
        <p:spPr>
          <a:xfrm>
            <a:off x="342903" y="152401"/>
            <a:ext cx="8458267" cy="609600"/>
          </a:xfrm>
          <a:prstGeom prst="rect">
            <a:avLst/>
          </a:prstGeom>
          <a:noFill/>
        </p:spPr>
        <p:txBody>
          <a:bodyPr wrap="square" lIns="47625" tIns="19050" rIns="47625" bIns="19050" rtlCol="0" anchor="ctr">
            <a:noAutofit/>
          </a:bodyPr>
          <a:p>
            <a:pPr marL="0" indent="0" algn="l">
              <a:lnSpc>
                <a:spcPct val="100000"/>
              </a:lnSpc>
              <a:spcBef>
                <a:spcPts val="0"/>
              </a:spcBef>
              <a:spcAft>
                <a:spcPts val="0"/>
              </a:spcAft>
              <a:buSzPct val="100000"/>
              <a:buNone/>
            </a:pPr>
            <a:r>
              <a:rPr lang="zh-CN" altLang="en-US" sz="3200" b="1" spc="300">
                <a:solidFill>
                  <a:srgbClr val="2E75B6"/>
                </a:solidFill>
                <a:latin typeface="微软雅黑" panose="020B0503020204020204" pitchFamily="34" charset="-122"/>
                <a:ea typeface="微软雅黑" panose="020B0503020204020204" pitchFamily="34" charset="-122"/>
              </a:rPr>
              <a:t>思考题</a:t>
            </a:r>
            <a:endParaRPr lang="zh-CN" altLang="en-US" sz="3200" b="1" spc="300">
              <a:solidFill>
                <a:srgbClr val="2E75B6"/>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custDataLst>
              <p:tags r:id="rId3"/>
            </p:custDataLst>
          </p:nvPr>
        </p:nvGraphicFramePr>
        <p:xfrm>
          <a:off x="812165" y="2086627"/>
          <a:ext cx="7519670" cy="1191260"/>
        </p:xfrm>
        <a:graphic>
          <a:graphicData uri="http://schemas.openxmlformats.org/drawingml/2006/table">
            <a:tbl>
              <a:tblPr/>
              <a:tblGrid>
                <a:gridCol w="1293495"/>
                <a:gridCol w="1308100"/>
                <a:gridCol w="1250950"/>
                <a:gridCol w="1279525"/>
                <a:gridCol w="1193800"/>
                <a:gridCol w="1193800"/>
              </a:tblGrid>
              <a:tr h="614045">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pc="130" baseline="-2500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altLang="zh-CN" sz="1900" b="1" spc="130">
                          <a:solidFill>
                            <a:srgbClr val="646464"/>
                          </a:solidFill>
                          <a:latin typeface="微软雅黑" panose="020B0503020204020204" pitchFamily="34" charset="-122"/>
                          <a:ea typeface="微软雅黑" panose="020B0503020204020204" pitchFamily="34" charset="-122"/>
                        </a:rPr>
                        <a:t>...</a:t>
                      </a:r>
                      <a:endParaRPr lang="zh-CN" alt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a:t>
                      </a:r>
                      <a:r>
                        <a:rPr lang="en-US" sz="1900" b="1" spc="130" baseline="-25000">
                          <a:solidFill>
                            <a:srgbClr val="646464"/>
                          </a:solidFill>
                          <a:latin typeface="微软雅黑" panose="020B0503020204020204" pitchFamily="34" charset="-122"/>
                          <a:ea typeface="微软雅黑" panose="020B0503020204020204" pitchFamily="34" charset="-122"/>
                        </a:rPr>
                        <a:t>n</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b</a:t>
                      </a:r>
                      <a:r>
                        <a:rPr lang="en-US" sz="1900" b="1" spc="130" baseline="-25000">
                          <a:solidFill>
                            <a:srgbClr val="646464"/>
                          </a:solidFill>
                          <a:latin typeface="微软雅黑" panose="020B0503020204020204" pitchFamily="34" charset="-122"/>
                          <a:ea typeface="微软雅黑" panose="020B0503020204020204" pitchFamily="34" charset="-122"/>
                        </a:rPr>
                        <a:t>1</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a:t>
                      </a:r>
                      <a:endParaRPr lang="en-US" sz="1900" b="1"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sz="1900" b="1" spc="130">
                          <a:solidFill>
                            <a:srgbClr val="646464"/>
                          </a:solidFill>
                          <a:latin typeface="微软雅黑" panose="020B0503020204020204" pitchFamily="34" charset="-122"/>
                          <a:ea typeface="微软雅黑" panose="020B0503020204020204" pitchFamily="34" charset="-122"/>
                        </a:rPr>
                        <a:t>b</a:t>
                      </a:r>
                      <a:r>
                        <a:rPr lang="en-US" sz="1900" b="1" spc="130" baseline="-25000">
                          <a:solidFill>
                            <a:srgbClr val="646464"/>
                          </a:solidFill>
                          <a:latin typeface="微软雅黑" panose="020B0503020204020204" pitchFamily="34" charset="-122"/>
                          <a:ea typeface="微软雅黑" panose="020B0503020204020204" pitchFamily="34" charset="-122"/>
                        </a:rPr>
                        <a:t>m</a:t>
                      </a:r>
                      <a:endParaRPr lang="en-US" sz="1900" b="1" spc="130" baseline="-2500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7" name="Title 6"/>
          <p:cNvSpPr txBox="1"/>
          <p:nvPr>
            <p:custDataLst>
              <p:tags r:id="rId4"/>
            </p:custDataLst>
          </p:nvPr>
        </p:nvSpPr>
        <p:spPr>
          <a:xfrm>
            <a:off x="457204" y="4419635"/>
            <a:ext cx="8229657" cy="2133613"/>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已知顺序存储的线性表，依次存放两个分别大小有序线性表，（a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)，即</a:t>
            </a: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a:t>
            </a:r>
            <a:r>
              <a:rPr altLang="zh-CN"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i</a:t>
            </a: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&gt;=a</a:t>
            </a:r>
            <a:r>
              <a:rPr altLang="zh-CN"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i-1,</a:t>
            </a: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altLang="zh-CN"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j</a:t>
            </a: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&gt;=b</a:t>
            </a:r>
            <a:r>
              <a:rPr altLang="zh-CN" sz="2000" spc="200" baseline="-25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j-1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1&lt;i&lt;=n,1&lt;j&lt;=m</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尝试设计算法合并成为一个非降序</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线性表。</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要求辅助存储空间复杂度为O(1)。试分析算法的时间复杂度。</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9200CC2A-844C-4FAA-8DAF-8066E58F4EDC}" type="slidenum">
              <a:rPr lang="en-US" altLang="en-US">
                <a:solidFill>
                  <a:srgbClr val="4B4B4B"/>
                </a:solidFill>
              </a:rPr>
            </a:fld>
            <a:endParaRPr lang="en-US" altLang="en-US">
              <a:solidFill>
                <a:srgbClr val="4B4B4B"/>
              </a:solidFill>
            </a:endParaRPr>
          </a:p>
        </p:txBody>
      </p:sp>
      <p:sp>
        <p:nvSpPr>
          <p:cNvPr id="5" name="矩形 4"/>
          <p:cNvSpPr/>
          <p:nvPr/>
        </p:nvSpPr>
        <p:spPr>
          <a:xfrm>
            <a:off x="3243958" y="2173284"/>
            <a:ext cx="2394585" cy="922020"/>
          </a:xfrm>
          <a:prstGeom prst="rect">
            <a:avLst/>
          </a:prstGeom>
          <a:noFill/>
        </p:spPr>
        <p:txBody>
          <a:bodyPr wrap="none">
            <a:spAutoFit/>
          </a:bodyPr>
          <a:lstStyle/>
          <a:p>
            <a:pPr algn="ctr">
              <a:spcAft>
                <a:spcPts val="0"/>
              </a:spcAft>
              <a:defRPr/>
            </a:pPr>
            <a:r>
              <a:rPr lang="en-US" altLang="zh-CN"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rPr>
              <a:t>thanks</a:t>
            </a:r>
            <a:endParaRPr lang="zh-CN" altLang="en-US"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en-US" dirty="0" smtClean="0"/>
              <a:t>线性表案例</a:t>
            </a:r>
            <a:endParaRPr lang="zh-CN" altLang="en-US" dirty="0"/>
          </a:p>
        </p:txBody>
      </p:sp>
      <p:sp>
        <p:nvSpPr>
          <p:cNvPr id="3" name="内容占位符 2"/>
          <p:cNvSpPr>
            <a:spLocks noGrp="1"/>
          </p:cNvSpPr>
          <p:nvPr>
            <p:ph idx="1"/>
          </p:nvPr>
        </p:nvSpPr>
        <p:spPr>
          <a:xfrm>
            <a:off x="38100" y="1496060"/>
            <a:ext cx="8982075" cy="4351655"/>
          </a:xfrm>
        </p:spPr>
        <p:txBody>
          <a:bodyPr/>
          <a:lstStyle/>
          <a:p>
            <a:pPr>
              <a:spcAft>
                <a:spcPts val="0"/>
              </a:spcAft>
            </a:pPr>
            <a:r>
              <a:rPr lang="zh-CN" altLang="en-US" dirty="0"/>
              <a:t>一元多项式的运算</a:t>
            </a:r>
            <a:endParaRPr lang="zh-CN" altLang="en-US" dirty="0"/>
          </a:p>
        </p:txBody>
      </p:sp>
      <p:sp>
        <p:nvSpPr>
          <p:cNvPr id="6" name="矩形 5"/>
          <p:cNvSpPr>
            <a:spLocks noChangeArrowheads="1"/>
          </p:cNvSpPr>
          <p:nvPr/>
        </p:nvSpPr>
        <p:spPr bwMode="auto">
          <a:xfrm>
            <a:off x="766928" y="2021273"/>
            <a:ext cx="5357813" cy="398780"/>
          </a:xfrm>
          <a:prstGeom prst="rect">
            <a:avLst/>
          </a:prstGeom>
          <a:solidFill>
            <a:schemeClr val="accent1">
              <a:lumMod val="60000"/>
              <a:lumOff val="40000"/>
            </a:schemeClr>
          </a:solidFill>
          <a:ln>
            <a:noFill/>
          </a:ln>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spcAft>
                <a:spcPts val="0"/>
              </a:spcAft>
            </a:pPr>
            <a:r>
              <a:rPr lang="en-US" altLang="zh-CN" sz="2000" i="1" dirty="0" err="1">
                <a:latin typeface="Microsoft YaHei UI" panose="020B0503020204020204" pitchFamily="34" charset="-122"/>
                <a:ea typeface="Microsoft YaHei UI" panose="020B0503020204020204" pitchFamily="34" charset="-122"/>
              </a:rPr>
              <a:t>P</a:t>
            </a:r>
            <a:r>
              <a:rPr lang="en-US" altLang="zh-CN" sz="2000" i="1" baseline="-25000" dirty="0" err="1">
                <a:latin typeface="Microsoft YaHei UI" panose="020B0503020204020204" pitchFamily="34" charset="-122"/>
                <a:ea typeface="Microsoft YaHei UI" panose="020B0503020204020204" pitchFamily="34" charset="-122"/>
              </a:rPr>
              <a:t>n</a:t>
            </a:r>
            <a:r>
              <a:rPr lang="en-US" altLang="zh-CN" sz="2000" dirty="0">
                <a:latin typeface="Microsoft YaHei UI" panose="020B0503020204020204" pitchFamily="34" charset="-122"/>
                <a:ea typeface="Microsoft YaHei UI" panose="020B0503020204020204" pitchFamily="34" charset="-122"/>
              </a:rPr>
              <a:t>(</a:t>
            </a:r>
            <a:r>
              <a:rPr lang="en-US" altLang="zh-CN" sz="2000" i="1" dirty="0">
                <a:latin typeface="Microsoft YaHei UI" panose="020B0503020204020204" pitchFamily="34" charset="-122"/>
                <a:ea typeface="Microsoft YaHei UI" panose="020B0503020204020204" pitchFamily="34" charset="-122"/>
              </a:rPr>
              <a:t>x</a:t>
            </a:r>
            <a:r>
              <a:rPr lang="en-US" altLang="zh-CN" sz="2000" dirty="0">
                <a:latin typeface="Microsoft YaHei UI" panose="020B0503020204020204" pitchFamily="34" charset="-122"/>
                <a:ea typeface="Microsoft YaHei UI" panose="020B0503020204020204" pitchFamily="34" charset="-122"/>
              </a:rPr>
              <a:t>) = </a:t>
            </a:r>
            <a:r>
              <a:rPr lang="en-US" altLang="zh-CN" sz="2000" i="1" dirty="0">
                <a:latin typeface="Microsoft YaHei UI" panose="020B0503020204020204" pitchFamily="34" charset="-122"/>
                <a:ea typeface="Microsoft YaHei UI" panose="020B0503020204020204" pitchFamily="34" charset="-122"/>
              </a:rPr>
              <a:t>p</a:t>
            </a:r>
            <a:r>
              <a:rPr lang="en-US" altLang="zh-CN" sz="2000" baseline="-25000" dirty="0">
                <a:latin typeface="Microsoft YaHei UI" panose="020B0503020204020204" pitchFamily="34" charset="-122"/>
                <a:ea typeface="Microsoft YaHei UI" panose="020B0503020204020204" pitchFamily="34" charset="-122"/>
              </a:rPr>
              <a:t>0</a:t>
            </a:r>
            <a:r>
              <a:rPr lang="en-US" altLang="zh-CN" sz="2000" dirty="0">
                <a:latin typeface="Microsoft YaHei UI" panose="020B0503020204020204" pitchFamily="34" charset="-122"/>
                <a:ea typeface="Microsoft YaHei UI" panose="020B0503020204020204" pitchFamily="34" charset="-122"/>
              </a:rPr>
              <a:t> + </a:t>
            </a:r>
            <a:r>
              <a:rPr lang="en-US" altLang="zh-CN" sz="2000" i="1" dirty="0">
                <a:latin typeface="Microsoft YaHei UI" panose="020B0503020204020204" pitchFamily="34" charset="-122"/>
                <a:ea typeface="Microsoft YaHei UI" panose="020B0503020204020204" pitchFamily="34" charset="-122"/>
              </a:rPr>
              <a:t>p</a:t>
            </a:r>
            <a:r>
              <a:rPr lang="en-US" altLang="zh-CN" sz="2000" baseline="-25000" dirty="0">
                <a:latin typeface="Microsoft YaHei UI" panose="020B0503020204020204" pitchFamily="34" charset="-122"/>
                <a:ea typeface="Microsoft YaHei UI" panose="020B0503020204020204" pitchFamily="34" charset="-122"/>
              </a:rPr>
              <a:t>1</a:t>
            </a:r>
            <a:r>
              <a:rPr lang="en-US" altLang="zh-CN" sz="2000" dirty="0">
                <a:latin typeface="Microsoft YaHei UI" panose="020B0503020204020204" pitchFamily="34" charset="-122"/>
                <a:ea typeface="Microsoft YaHei UI" panose="020B0503020204020204" pitchFamily="34" charset="-122"/>
              </a:rPr>
              <a:t>x + </a:t>
            </a:r>
            <a:r>
              <a:rPr lang="en-US" altLang="zh-CN" sz="2000" i="1" dirty="0">
                <a:latin typeface="Microsoft YaHei UI" panose="020B0503020204020204" pitchFamily="34" charset="-122"/>
                <a:ea typeface="Microsoft YaHei UI" panose="020B0503020204020204" pitchFamily="34" charset="-122"/>
              </a:rPr>
              <a:t>p</a:t>
            </a:r>
            <a:r>
              <a:rPr lang="en-US" altLang="zh-CN" sz="2000" baseline="-25000" dirty="0">
                <a:latin typeface="Microsoft YaHei UI" panose="020B0503020204020204" pitchFamily="34" charset="-122"/>
                <a:ea typeface="Microsoft YaHei UI" panose="020B0503020204020204" pitchFamily="34" charset="-122"/>
              </a:rPr>
              <a:t>2</a:t>
            </a:r>
            <a:r>
              <a:rPr lang="en-US" altLang="zh-CN" sz="2000" i="1" dirty="0">
                <a:latin typeface="Microsoft YaHei UI" panose="020B0503020204020204" pitchFamily="34" charset="-122"/>
                <a:ea typeface="Microsoft YaHei UI" panose="020B0503020204020204" pitchFamily="34" charset="-122"/>
              </a:rPr>
              <a:t>x</a:t>
            </a:r>
            <a:r>
              <a:rPr lang="en-US" altLang="zh-CN" sz="2000" baseline="30000" dirty="0">
                <a:latin typeface="Microsoft YaHei UI" panose="020B0503020204020204" pitchFamily="34" charset="-122"/>
                <a:ea typeface="Microsoft YaHei UI" panose="020B0503020204020204" pitchFamily="34" charset="-122"/>
              </a:rPr>
              <a:t>2</a:t>
            </a:r>
            <a:r>
              <a:rPr lang="en-US" altLang="zh-CN" sz="2000" dirty="0">
                <a:latin typeface="Microsoft YaHei UI" panose="020B0503020204020204" pitchFamily="34" charset="-122"/>
                <a:ea typeface="Microsoft YaHei UI" panose="020B0503020204020204" pitchFamily="34" charset="-122"/>
              </a:rPr>
              <a:t> + … + </a:t>
            </a:r>
            <a:r>
              <a:rPr lang="en-US" altLang="zh-CN" sz="2000" i="1" dirty="0" err="1">
                <a:latin typeface="Microsoft YaHei UI" panose="020B0503020204020204" pitchFamily="34" charset="-122"/>
                <a:ea typeface="Microsoft YaHei UI" panose="020B0503020204020204" pitchFamily="34" charset="-122"/>
              </a:rPr>
              <a:t>p</a:t>
            </a:r>
            <a:r>
              <a:rPr lang="en-US" altLang="zh-CN" sz="2000" i="1" baseline="-25000" dirty="0" err="1">
                <a:latin typeface="Microsoft YaHei UI" panose="020B0503020204020204" pitchFamily="34" charset="-122"/>
                <a:ea typeface="Microsoft YaHei UI" panose="020B0503020204020204" pitchFamily="34" charset="-122"/>
              </a:rPr>
              <a:t>n</a:t>
            </a:r>
            <a:r>
              <a:rPr lang="en-US" altLang="zh-CN" sz="2000" i="1" dirty="0" err="1">
                <a:latin typeface="Microsoft YaHei UI" panose="020B0503020204020204" pitchFamily="34" charset="-122"/>
                <a:ea typeface="Microsoft YaHei UI" panose="020B0503020204020204" pitchFamily="34" charset="-122"/>
              </a:rPr>
              <a:t>x</a:t>
            </a:r>
            <a:r>
              <a:rPr lang="en-US" altLang="zh-CN" sz="2000" i="1" baseline="30000" dirty="0" err="1">
                <a:latin typeface="Microsoft YaHei UI" panose="020B0503020204020204" pitchFamily="34" charset="-122"/>
                <a:ea typeface="Microsoft YaHei UI" panose="020B0503020204020204" pitchFamily="34" charset="-122"/>
              </a:rPr>
              <a:t>n</a:t>
            </a:r>
            <a:endParaRPr lang="zh-CN" altLang="en-US" sz="2000" dirty="0">
              <a:latin typeface="Microsoft YaHei UI" panose="020B0503020204020204" pitchFamily="34" charset="-122"/>
              <a:ea typeface="Microsoft YaHei UI" panose="020B0503020204020204" pitchFamily="34" charset="-122"/>
            </a:endParaRPr>
          </a:p>
        </p:txBody>
      </p:sp>
      <p:sp>
        <p:nvSpPr>
          <p:cNvPr id="8" name="矩形 64"/>
          <p:cNvSpPr>
            <a:spLocks noChangeArrowheads="1"/>
          </p:cNvSpPr>
          <p:nvPr/>
        </p:nvSpPr>
        <p:spPr bwMode="auto">
          <a:xfrm>
            <a:off x="1946208" y="2642153"/>
            <a:ext cx="4143375" cy="398780"/>
          </a:xfrm>
          <a:prstGeom prst="rect">
            <a:avLst/>
          </a:prstGeom>
          <a:solidFill>
            <a:schemeClr val="accent2">
              <a:lumMod val="60000"/>
              <a:lumOff val="40000"/>
            </a:schemeClr>
          </a:solidFill>
          <a:ln>
            <a:noFill/>
          </a:ln>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spcAft>
                <a:spcPts val="0"/>
              </a:spcAft>
            </a:pPr>
            <a:r>
              <a:rPr lang="zh-CN" altLang="en-US" sz="2000" dirty="0">
                <a:latin typeface="Microsoft YaHei UI" panose="020B0503020204020204" pitchFamily="34" charset="-122"/>
                <a:ea typeface="Microsoft YaHei UI" panose="020B0503020204020204" pitchFamily="34" charset="-122"/>
              </a:rPr>
              <a:t>线性表</a:t>
            </a:r>
            <a:r>
              <a:rPr lang="en-US" altLang="zh-CN" sz="2000" dirty="0">
                <a:latin typeface="Microsoft YaHei UI" panose="020B0503020204020204" pitchFamily="34" charset="-122"/>
                <a:ea typeface="Microsoft YaHei UI" panose="020B0503020204020204" pitchFamily="34" charset="-122"/>
              </a:rPr>
              <a:t>P = (p</a:t>
            </a:r>
            <a:r>
              <a:rPr lang="en-US" altLang="zh-CN" sz="2000" baseline="-25000" dirty="0">
                <a:latin typeface="Microsoft YaHei UI" panose="020B0503020204020204" pitchFamily="34" charset="-122"/>
                <a:ea typeface="Microsoft YaHei UI" panose="020B0503020204020204" pitchFamily="34" charset="-122"/>
              </a:rPr>
              <a:t>0</a:t>
            </a:r>
            <a:r>
              <a:rPr lang="en-US" altLang="zh-CN" sz="2000" dirty="0">
                <a:latin typeface="Microsoft YaHei UI" panose="020B0503020204020204" pitchFamily="34" charset="-122"/>
                <a:ea typeface="Microsoft YaHei UI" panose="020B0503020204020204" pitchFamily="34" charset="-122"/>
              </a:rPr>
              <a:t>,p</a:t>
            </a:r>
            <a:r>
              <a:rPr lang="en-US" altLang="zh-CN" sz="2000" baseline="-25000" dirty="0">
                <a:latin typeface="Microsoft YaHei UI" panose="020B0503020204020204" pitchFamily="34" charset="-122"/>
                <a:ea typeface="Microsoft YaHei UI" panose="020B0503020204020204" pitchFamily="34" charset="-122"/>
              </a:rPr>
              <a:t>1</a:t>
            </a:r>
            <a:r>
              <a:rPr lang="en-US" altLang="zh-CN" sz="2000" dirty="0">
                <a:latin typeface="Microsoft YaHei UI" panose="020B0503020204020204" pitchFamily="34" charset="-122"/>
                <a:ea typeface="Microsoft YaHei UI" panose="020B0503020204020204" pitchFamily="34" charset="-122"/>
              </a:rPr>
              <a:t>,p</a:t>
            </a:r>
            <a:r>
              <a:rPr lang="en-US" altLang="zh-CN" sz="2000" baseline="-25000" dirty="0">
                <a:latin typeface="Microsoft YaHei UI" panose="020B0503020204020204" pitchFamily="34" charset="-122"/>
                <a:ea typeface="Microsoft YaHei UI" panose="020B0503020204020204" pitchFamily="34" charset="-122"/>
              </a:rPr>
              <a:t>2</a:t>
            </a:r>
            <a:r>
              <a:rPr lang="en-US" altLang="zh-CN" sz="2000" dirty="0">
                <a:latin typeface="Microsoft YaHei UI" panose="020B0503020204020204" pitchFamily="34" charset="-122"/>
                <a:ea typeface="Microsoft YaHei UI" panose="020B0503020204020204" pitchFamily="34" charset="-122"/>
              </a:rPr>
              <a:t>,…,</a:t>
            </a:r>
            <a:r>
              <a:rPr lang="en-US" altLang="zh-CN" sz="2000" dirty="0" err="1">
                <a:latin typeface="Microsoft YaHei UI" panose="020B0503020204020204" pitchFamily="34" charset="-122"/>
                <a:ea typeface="Microsoft YaHei UI" panose="020B0503020204020204" pitchFamily="34" charset="-122"/>
              </a:rPr>
              <a:t>p</a:t>
            </a:r>
            <a:r>
              <a:rPr lang="en-US" altLang="zh-CN" sz="2000" baseline="-25000" dirty="0" err="1">
                <a:latin typeface="Microsoft YaHei UI" panose="020B0503020204020204" pitchFamily="34" charset="-122"/>
                <a:ea typeface="Microsoft YaHei UI" panose="020B0503020204020204" pitchFamily="34" charset="-122"/>
              </a:rPr>
              <a:t>n</a:t>
            </a:r>
            <a:r>
              <a:rPr lang="en-US" altLang="zh-CN" sz="2000" dirty="0">
                <a:latin typeface="Microsoft YaHei UI" panose="020B0503020204020204" pitchFamily="34" charset="-122"/>
                <a:ea typeface="Microsoft YaHei UI" panose="020B0503020204020204" pitchFamily="34" charset="-122"/>
              </a:rPr>
              <a:t>)</a:t>
            </a:r>
            <a:endParaRPr lang="zh-CN" altLang="en-US" sz="2000" dirty="0">
              <a:latin typeface="Microsoft YaHei UI" panose="020B0503020204020204" pitchFamily="34" charset="-122"/>
              <a:ea typeface="Microsoft YaHei UI" panose="020B0503020204020204" pitchFamily="34" charset="-122"/>
            </a:endParaRPr>
          </a:p>
        </p:txBody>
      </p:sp>
      <p:sp>
        <p:nvSpPr>
          <p:cNvPr id="9" name="右弧形箭头 70"/>
          <p:cNvSpPr>
            <a:spLocks noChangeArrowheads="1"/>
          </p:cNvSpPr>
          <p:nvPr/>
        </p:nvSpPr>
        <p:spPr bwMode="auto">
          <a:xfrm>
            <a:off x="6172349" y="2218310"/>
            <a:ext cx="428626" cy="669083"/>
          </a:xfrm>
          <a:prstGeom prst="curvedLeftArrow">
            <a:avLst>
              <a:gd name="adj1" fmla="val 25002"/>
              <a:gd name="adj2" fmla="val 49996"/>
              <a:gd name="adj3" fmla="val 3328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sz="2400">
              <a:latin typeface="Microsoft YaHei UI" panose="020B0503020204020204" pitchFamily="34" charset="-122"/>
              <a:ea typeface="Microsoft YaHei UI" panose="020B0503020204020204" pitchFamily="34" charset="-122"/>
            </a:endParaRPr>
          </a:p>
        </p:txBody>
      </p:sp>
      <p:graphicFrame>
        <p:nvGraphicFramePr>
          <p:cNvPr id="10" name="表格 9"/>
          <p:cNvGraphicFramePr>
            <a:graphicFrameLocks noGrp="1"/>
          </p:cNvGraphicFramePr>
          <p:nvPr>
            <p:custDataLst>
              <p:tags r:id="rId1"/>
            </p:custDataLst>
          </p:nvPr>
        </p:nvGraphicFramePr>
        <p:xfrm>
          <a:off x="2146081" y="3732070"/>
          <a:ext cx="3899535" cy="1086485"/>
        </p:xfrm>
        <a:graphic>
          <a:graphicData uri="http://schemas.openxmlformats.org/drawingml/2006/table">
            <a:tbl>
              <a:tblPr/>
              <a:tblGrid>
                <a:gridCol w="1366520"/>
                <a:gridCol w="533987"/>
                <a:gridCol w="485342"/>
                <a:gridCol w="483475"/>
                <a:gridCol w="483476"/>
                <a:gridCol w="546538"/>
              </a:tblGrid>
              <a:tr h="579930">
                <a:tc>
                  <a:txBody>
                    <a:bodyPr/>
                    <a:lstStyle/>
                    <a:p>
                      <a:pPr algn="ctr">
                        <a:spcBef>
                          <a:spcPts val="120"/>
                        </a:spcBef>
                        <a:spcAft>
                          <a:spcPts val="120"/>
                        </a:spcAft>
                      </a:pPr>
                      <a:r>
                        <a:rPr lang="zh-CN" sz="2000" kern="1000" dirty="0" smtClean="0">
                          <a:latin typeface="Times New Roman" panose="02020603050405020304"/>
                          <a:ea typeface="方正书宋简体"/>
                          <a:cs typeface="Times New Roman" panose="02020603050405020304"/>
                        </a:rPr>
                        <a:t>指数下标</a:t>
                      </a:r>
                      <a:r>
                        <a:rPr lang="en-US" sz="2000" kern="1000" dirty="0" err="1" smtClean="0">
                          <a:latin typeface="Times New Roman" panose="02020603050405020304"/>
                          <a:ea typeface="方正书宋简体"/>
                          <a:cs typeface="Times New Roman" panose="02020603050405020304"/>
                        </a:rPr>
                        <a:t>i</a:t>
                      </a:r>
                      <a:endParaRPr lang="zh-CN" sz="2000" kern="1000" dirty="0">
                        <a:latin typeface="Times New Roman" panose="02020603050405020304"/>
                        <a:ea typeface="方正书宋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dirty="0">
                          <a:latin typeface="Times New Roman" panose="02020603050405020304"/>
                          <a:ea typeface="方正书宋简体"/>
                          <a:cs typeface="Times New Roman" panose="02020603050405020304"/>
                        </a:rPr>
                        <a:t>0</a:t>
                      </a:r>
                      <a:endParaRPr lang="zh-CN" sz="2000" kern="1000" dirty="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dirty="0">
                          <a:latin typeface="Times New Roman" panose="02020603050405020304"/>
                          <a:ea typeface="方正书宋简体"/>
                          <a:cs typeface="Times New Roman" panose="02020603050405020304"/>
                        </a:rPr>
                        <a:t>1</a:t>
                      </a:r>
                      <a:endParaRPr lang="zh-CN" sz="2000" kern="1000" dirty="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dirty="0">
                          <a:latin typeface="Times New Roman" panose="02020603050405020304"/>
                          <a:ea typeface="方正书宋简体"/>
                          <a:cs typeface="Times New Roman" panose="02020603050405020304"/>
                        </a:rPr>
                        <a:t>2</a:t>
                      </a:r>
                      <a:endParaRPr lang="zh-CN" sz="2000" kern="1000" dirty="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dirty="0">
                          <a:latin typeface="Times New Roman" panose="02020603050405020304"/>
                          <a:ea typeface="方正书宋简体"/>
                          <a:cs typeface="Times New Roman" panose="02020603050405020304"/>
                        </a:rPr>
                        <a:t>3</a:t>
                      </a:r>
                      <a:endParaRPr lang="zh-CN" sz="2000" kern="1000" dirty="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4</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r>
              <a:tr h="506357">
                <a:tc>
                  <a:txBody>
                    <a:bodyPr/>
                    <a:lstStyle/>
                    <a:p>
                      <a:pPr algn="ctr">
                        <a:spcBef>
                          <a:spcPts val="120"/>
                        </a:spcBef>
                        <a:spcAft>
                          <a:spcPts val="120"/>
                        </a:spcAft>
                      </a:pPr>
                      <a:r>
                        <a:rPr lang="zh-CN" sz="2000" kern="1000">
                          <a:latin typeface="Times New Roman" panose="02020603050405020304"/>
                          <a:ea typeface="方正书宋简体"/>
                          <a:cs typeface="Times New Roman" panose="02020603050405020304"/>
                        </a:rPr>
                        <a:t>系数</a:t>
                      </a:r>
                      <a:r>
                        <a:rPr lang="en-US" sz="2000" kern="1000">
                          <a:latin typeface="Times New Roman" panose="02020603050405020304"/>
                          <a:ea typeface="方正书宋简体"/>
                          <a:cs typeface="Times New Roman" panose="02020603050405020304"/>
                        </a:rPr>
                        <a:t>p[i]</a:t>
                      </a:r>
                      <a:endParaRPr lang="zh-CN" sz="2000" kern="1000">
                        <a:latin typeface="Times New Roman" panose="02020603050405020304"/>
                        <a:ea typeface="方正书宋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b="0" kern="1000" dirty="0">
                          <a:solidFill>
                            <a:srgbClr val="FF0000"/>
                          </a:solidFill>
                          <a:latin typeface="Times New Roman" panose="02020603050405020304"/>
                          <a:ea typeface="方正书宋简体"/>
                          <a:cs typeface="Times New Roman" panose="02020603050405020304"/>
                        </a:rPr>
                        <a:t>10</a:t>
                      </a:r>
                      <a:endParaRPr lang="zh-CN" sz="2000" b="0"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b="0" kern="1000" dirty="0">
                          <a:solidFill>
                            <a:srgbClr val="FF0000"/>
                          </a:solidFill>
                          <a:latin typeface="Times New Roman" panose="02020603050405020304"/>
                          <a:ea typeface="方正书宋简体"/>
                          <a:cs typeface="Times New Roman" panose="02020603050405020304"/>
                        </a:rPr>
                        <a:t>5</a:t>
                      </a:r>
                      <a:endParaRPr lang="zh-CN" sz="2000" b="0"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b="0" kern="1000" dirty="0">
                          <a:solidFill>
                            <a:srgbClr val="FF0000"/>
                          </a:solidFill>
                          <a:latin typeface="Times New Roman" panose="02020603050405020304"/>
                          <a:ea typeface="方正书宋简体"/>
                          <a:cs typeface="Times New Roman" panose="02020603050405020304"/>
                        </a:rPr>
                        <a:t>-4</a:t>
                      </a:r>
                      <a:endParaRPr lang="zh-CN" sz="2000" b="0"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b="0" kern="1000" dirty="0">
                          <a:solidFill>
                            <a:srgbClr val="FF0000"/>
                          </a:solidFill>
                          <a:latin typeface="Times New Roman" panose="02020603050405020304"/>
                          <a:ea typeface="方正书宋简体"/>
                          <a:cs typeface="Times New Roman" panose="02020603050405020304"/>
                        </a:rPr>
                        <a:t>3</a:t>
                      </a:r>
                      <a:endParaRPr lang="zh-CN" sz="2000" b="0"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b="0" kern="1000" dirty="0">
                          <a:solidFill>
                            <a:srgbClr val="FF0000"/>
                          </a:solidFill>
                          <a:latin typeface="Times New Roman" panose="02020603050405020304"/>
                          <a:ea typeface="方正书宋简体"/>
                          <a:cs typeface="Times New Roman" panose="02020603050405020304"/>
                        </a:rPr>
                        <a:t>2</a:t>
                      </a:r>
                      <a:endParaRPr lang="zh-CN" sz="2000" b="0"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r>
            </a:tbl>
          </a:graphicData>
        </a:graphic>
      </p:graphicFrame>
      <p:sp>
        <p:nvSpPr>
          <p:cNvPr id="11" name="矩形 74"/>
          <p:cNvSpPr>
            <a:spLocks noChangeArrowheads="1"/>
          </p:cNvSpPr>
          <p:nvPr/>
        </p:nvSpPr>
        <p:spPr bwMode="auto">
          <a:xfrm>
            <a:off x="901919" y="3180275"/>
            <a:ext cx="5143500" cy="398780"/>
          </a:xfrm>
          <a:prstGeom prst="rect">
            <a:avLst/>
          </a:prstGeom>
          <a:solidFill>
            <a:schemeClr val="accent1">
              <a:lumMod val="60000"/>
              <a:lumOff val="40000"/>
            </a:schemeClr>
          </a:solidFill>
          <a:ln>
            <a:noFill/>
          </a:ln>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spcAft>
                <a:spcPts val="0"/>
              </a:spcAft>
            </a:pPr>
            <a:r>
              <a:rPr lang="en-US" altLang="zh-CN" sz="2000" i="1" dirty="0">
                <a:latin typeface="Microsoft YaHei UI" panose="020B0503020204020204" pitchFamily="34" charset="-122"/>
                <a:ea typeface="Microsoft YaHei UI" panose="020B0503020204020204" pitchFamily="34" charset="-122"/>
              </a:rPr>
              <a:t>P</a:t>
            </a:r>
            <a:r>
              <a:rPr lang="en-US" altLang="zh-CN" sz="2000" dirty="0">
                <a:latin typeface="Microsoft YaHei UI" panose="020B0503020204020204" pitchFamily="34" charset="-122"/>
                <a:ea typeface="Microsoft YaHei UI" panose="020B0503020204020204" pitchFamily="34" charset="-122"/>
              </a:rPr>
              <a:t>(</a:t>
            </a:r>
            <a:r>
              <a:rPr lang="en-US" altLang="zh-CN" sz="2000" i="1" dirty="0">
                <a:latin typeface="Microsoft YaHei UI" panose="020B0503020204020204" pitchFamily="34" charset="-122"/>
                <a:ea typeface="Microsoft YaHei UI" panose="020B0503020204020204" pitchFamily="34" charset="-122"/>
              </a:rPr>
              <a:t>x</a:t>
            </a:r>
            <a:r>
              <a:rPr lang="en-US" altLang="zh-CN" sz="2000" dirty="0">
                <a:latin typeface="Microsoft YaHei UI" panose="020B0503020204020204" pitchFamily="34" charset="-122"/>
                <a:ea typeface="Microsoft YaHei UI" panose="020B0503020204020204" pitchFamily="34" charset="-122"/>
              </a:rPr>
              <a:t>) = 10 + 5x - 4</a:t>
            </a:r>
            <a:r>
              <a:rPr lang="en-US" altLang="zh-CN" sz="2000" i="1" dirty="0">
                <a:latin typeface="Microsoft YaHei UI" panose="020B0503020204020204" pitchFamily="34" charset="-122"/>
                <a:ea typeface="Microsoft YaHei UI" panose="020B0503020204020204" pitchFamily="34" charset="-122"/>
              </a:rPr>
              <a:t>x</a:t>
            </a:r>
            <a:r>
              <a:rPr lang="en-US" altLang="zh-CN" sz="2000" baseline="30000" dirty="0">
                <a:latin typeface="Microsoft YaHei UI" panose="020B0503020204020204" pitchFamily="34" charset="-122"/>
                <a:ea typeface="Microsoft YaHei UI" panose="020B0503020204020204" pitchFamily="34" charset="-122"/>
              </a:rPr>
              <a:t>2</a:t>
            </a:r>
            <a:r>
              <a:rPr lang="en-US" altLang="zh-CN" sz="2000" dirty="0">
                <a:latin typeface="Microsoft YaHei UI" panose="020B0503020204020204" pitchFamily="34" charset="-122"/>
                <a:ea typeface="Microsoft YaHei UI" panose="020B0503020204020204" pitchFamily="34" charset="-122"/>
              </a:rPr>
              <a:t> + 3</a:t>
            </a:r>
            <a:r>
              <a:rPr lang="en-US" altLang="zh-CN" sz="2000" i="1" dirty="0">
                <a:latin typeface="Microsoft YaHei UI" panose="020B0503020204020204" pitchFamily="34" charset="-122"/>
                <a:ea typeface="Microsoft YaHei UI" panose="020B0503020204020204" pitchFamily="34" charset="-122"/>
              </a:rPr>
              <a:t>x</a:t>
            </a:r>
            <a:r>
              <a:rPr lang="en-US" altLang="zh-CN" sz="2000" baseline="30000" dirty="0">
                <a:latin typeface="Microsoft YaHei UI" panose="020B0503020204020204" pitchFamily="34" charset="-122"/>
                <a:ea typeface="Microsoft YaHei UI" panose="020B0503020204020204" pitchFamily="34" charset="-122"/>
              </a:rPr>
              <a:t>3</a:t>
            </a:r>
            <a:r>
              <a:rPr lang="en-US" altLang="zh-CN" sz="2000" dirty="0">
                <a:latin typeface="Microsoft YaHei UI" panose="020B0503020204020204" pitchFamily="34" charset="-122"/>
                <a:ea typeface="Microsoft YaHei UI" panose="020B0503020204020204" pitchFamily="34" charset="-122"/>
              </a:rPr>
              <a:t> + 2</a:t>
            </a:r>
            <a:r>
              <a:rPr lang="en-US" altLang="zh-CN" sz="2000" i="1" dirty="0">
                <a:latin typeface="Microsoft YaHei UI" panose="020B0503020204020204" pitchFamily="34" charset="-122"/>
                <a:ea typeface="Microsoft YaHei UI" panose="020B0503020204020204" pitchFamily="34" charset="-122"/>
              </a:rPr>
              <a:t>x</a:t>
            </a:r>
            <a:r>
              <a:rPr lang="en-US" altLang="zh-CN" sz="2000" baseline="30000" dirty="0">
                <a:latin typeface="Microsoft YaHei UI" panose="020B0503020204020204" pitchFamily="34" charset="-122"/>
                <a:ea typeface="Microsoft YaHei UI" panose="020B0503020204020204" pitchFamily="34" charset="-122"/>
              </a:rPr>
              <a:t>4</a:t>
            </a:r>
            <a:endParaRPr lang="zh-CN" altLang="en-US" sz="2000" dirty="0">
              <a:latin typeface="Microsoft YaHei UI" panose="020B0503020204020204" pitchFamily="34" charset="-122"/>
              <a:ea typeface="Microsoft YaHei UI" panose="020B0503020204020204" pitchFamily="34" charset="-122"/>
            </a:endParaRPr>
          </a:p>
        </p:txBody>
      </p:sp>
      <p:grpSp>
        <p:nvGrpSpPr>
          <p:cNvPr id="12" name="组合 14"/>
          <p:cNvGrpSpPr/>
          <p:nvPr/>
        </p:nvGrpSpPr>
        <p:grpSpPr bwMode="auto">
          <a:xfrm>
            <a:off x="6175723" y="2957322"/>
            <a:ext cx="2844484" cy="1069975"/>
            <a:chOff x="5786438" y="3644900"/>
            <a:chExt cx="2844484" cy="1069975"/>
          </a:xfrm>
        </p:grpSpPr>
        <p:sp>
          <p:nvSpPr>
            <p:cNvPr id="13" name="矩形 75"/>
            <p:cNvSpPr>
              <a:spLocks noChangeArrowheads="1"/>
            </p:cNvSpPr>
            <p:nvPr/>
          </p:nvSpPr>
          <p:spPr bwMode="auto">
            <a:xfrm>
              <a:off x="6345367" y="3644900"/>
              <a:ext cx="2285555" cy="941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000" dirty="0">
                  <a:solidFill>
                    <a:srgbClr val="FF0000"/>
                  </a:solidFill>
                  <a:latin typeface="Microsoft YaHei UI" panose="020B0503020204020204" pitchFamily="34" charset="-122"/>
                  <a:ea typeface="Microsoft YaHei UI" panose="020B0503020204020204" pitchFamily="34" charset="-122"/>
                </a:rPr>
                <a:t>数组表示</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a:spcBef>
                  <a:spcPct val="20000"/>
                </a:spcBef>
              </a:pPr>
              <a:r>
                <a:rPr lang="zh-CN" altLang="en-US" sz="1600" dirty="0">
                  <a:latin typeface="Microsoft YaHei UI" panose="020B0503020204020204" pitchFamily="34" charset="-122"/>
                  <a:ea typeface="Microsoft YaHei UI" panose="020B0503020204020204" pitchFamily="34" charset="-122"/>
                </a:rPr>
                <a:t>（每一项的指数</a:t>
              </a:r>
              <a:r>
                <a:rPr lang="en-US" altLang="zh-CN" sz="1600" dirty="0" err="1">
                  <a:latin typeface="Microsoft YaHei UI" panose="020B0503020204020204" pitchFamily="34" charset="-122"/>
                  <a:ea typeface="Microsoft YaHei UI" panose="020B0503020204020204" pitchFamily="34" charset="-122"/>
                </a:rPr>
                <a:t>i</a:t>
              </a:r>
              <a:r>
                <a:rPr lang="zh-CN" altLang="en-US" sz="1600" dirty="0">
                  <a:latin typeface="Microsoft YaHei UI" panose="020B0503020204020204" pitchFamily="34" charset="-122"/>
                  <a:ea typeface="Microsoft YaHei UI" panose="020B0503020204020204" pitchFamily="34" charset="-122"/>
                </a:rPr>
                <a:t>隐含在其系数</a:t>
              </a:r>
              <a:r>
                <a:rPr lang="en-US" altLang="zh-CN" sz="1600" i="1" dirty="0">
                  <a:latin typeface="Microsoft YaHei UI" panose="020B0503020204020204" pitchFamily="34" charset="-122"/>
                  <a:ea typeface="Microsoft YaHei UI" panose="020B0503020204020204" pitchFamily="34" charset="-122"/>
                </a:rPr>
                <a:t>p</a:t>
              </a:r>
              <a:r>
                <a:rPr lang="en-US" altLang="zh-CN" sz="1600" i="1" baseline="-30000" dirty="0">
                  <a:latin typeface="Microsoft YaHei UI" panose="020B0503020204020204" pitchFamily="34" charset="-122"/>
                  <a:ea typeface="Microsoft YaHei UI" panose="020B0503020204020204" pitchFamily="34" charset="-122"/>
                </a:rPr>
                <a:t>i</a:t>
              </a:r>
              <a:r>
                <a:rPr lang="zh-CN" altLang="en-US" sz="1600" dirty="0">
                  <a:latin typeface="Microsoft YaHei UI" panose="020B0503020204020204" pitchFamily="34" charset="-122"/>
                  <a:ea typeface="Microsoft YaHei UI" panose="020B0503020204020204" pitchFamily="34" charset="-122"/>
                </a:rPr>
                <a:t>的序号中）</a:t>
              </a:r>
              <a:endParaRPr lang="zh-CN" altLang="en-US" sz="2000" dirty="0">
                <a:latin typeface="Microsoft YaHei UI" panose="020B0503020204020204" pitchFamily="34" charset="-122"/>
                <a:ea typeface="Microsoft YaHei UI" panose="020B0503020204020204" pitchFamily="34" charset="-122"/>
              </a:endParaRPr>
            </a:p>
          </p:txBody>
        </p:sp>
        <p:sp>
          <p:nvSpPr>
            <p:cNvPr id="14" name="右弧形箭头 76"/>
            <p:cNvSpPr>
              <a:spLocks noChangeArrowheads="1"/>
            </p:cNvSpPr>
            <p:nvPr/>
          </p:nvSpPr>
          <p:spPr bwMode="auto">
            <a:xfrm>
              <a:off x="5786438" y="4046538"/>
              <a:ext cx="428625" cy="668337"/>
            </a:xfrm>
            <a:prstGeom prst="curvedLeftArrow">
              <a:avLst>
                <a:gd name="adj1" fmla="val 24970"/>
                <a:gd name="adj2" fmla="val 49932"/>
                <a:gd name="adj3" fmla="val 3328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sz="2400">
                <a:latin typeface="Microsoft YaHei UI" panose="020B0503020204020204" pitchFamily="34" charset="-122"/>
                <a:ea typeface="Microsoft YaHei UI" panose="020B0503020204020204" pitchFamily="34" charset="-122"/>
              </a:endParaRPr>
            </a:p>
          </p:txBody>
        </p:sp>
      </p:grpSp>
      <p:sp>
        <p:nvSpPr>
          <p:cNvPr id="15" name="矩形 2"/>
          <p:cNvSpPr>
            <a:spLocks noChangeArrowheads="1"/>
          </p:cNvSpPr>
          <p:nvPr/>
        </p:nvSpPr>
        <p:spPr bwMode="auto">
          <a:xfrm>
            <a:off x="3494742" y="4954852"/>
            <a:ext cx="2545531" cy="39878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spcAft>
                <a:spcPts val="0"/>
              </a:spcAft>
            </a:pPr>
            <a:r>
              <a:rPr lang="en-US" altLang="zh-CN" sz="2000" b="1" i="1" dirty="0"/>
              <a:t>R</a:t>
            </a:r>
            <a:r>
              <a:rPr lang="en-US" altLang="zh-CN" sz="2000" b="1" i="1" baseline="-30000" dirty="0"/>
              <a:t>n</a:t>
            </a:r>
            <a:r>
              <a:rPr lang="en-US" altLang="zh-CN" sz="2000" b="1" dirty="0"/>
              <a:t>(</a:t>
            </a:r>
            <a:r>
              <a:rPr lang="en-US" altLang="zh-CN" sz="2000" b="1" i="1" dirty="0"/>
              <a:t>x</a:t>
            </a:r>
            <a:r>
              <a:rPr lang="en-US" altLang="zh-CN" sz="2000" b="1" dirty="0"/>
              <a:t>) = </a:t>
            </a:r>
            <a:r>
              <a:rPr lang="en-US" altLang="zh-CN" sz="2000" b="1" i="1" dirty="0" err="1"/>
              <a:t>P</a:t>
            </a:r>
            <a:r>
              <a:rPr lang="en-US" altLang="zh-CN" sz="2000" b="1" i="1" baseline="-30000" dirty="0" err="1"/>
              <a:t>n</a:t>
            </a:r>
            <a:r>
              <a:rPr lang="en-US" altLang="zh-CN" sz="2000" b="1" dirty="0"/>
              <a:t>(</a:t>
            </a:r>
            <a:r>
              <a:rPr lang="en-US" altLang="zh-CN" sz="2000" b="1" i="1" dirty="0"/>
              <a:t>x</a:t>
            </a:r>
            <a:r>
              <a:rPr lang="en-US" altLang="zh-CN" sz="2000" b="1" dirty="0"/>
              <a:t>) + </a:t>
            </a:r>
            <a:r>
              <a:rPr lang="en-US" altLang="zh-CN" sz="2000" b="1" i="1" dirty="0" err="1"/>
              <a:t>Q</a:t>
            </a:r>
            <a:r>
              <a:rPr lang="en-US" altLang="zh-CN" sz="2000" b="1" i="1" baseline="-30000" dirty="0" err="1"/>
              <a:t>m</a:t>
            </a:r>
            <a:r>
              <a:rPr lang="en-US" altLang="zh-CN" sz="2000" b="1" dirty="0"/>
              <a:t>(</a:t>
            </a:r>
            <a:r>
              <a:rPr lang="en-US" altLang="zh-CN" sz="2000" b="1" i="1" dirty="0"/>
              <a:t>x</a:t>
            </a:r>
            <a:r>
              <a:rPr lang="en-US" altLang="zh-CN" sz="2000" b="1" dirty="0"/>
              <a:t>)</a:t>
            </a:r>
            <a:endParaRPr lang="zh-CN" altLang="en-US" sz="2000" b="1" dirty="0"/>
          </a:p>
        </p:txBody>
      </p:sp>
      <p:sp>
        <p:nvSpPr>
          <p:cNvPr id="17" name="矩形 4"/>
          <p:cNvSpPr>
            <a:spLocks noChangeArrowheads="1"/>
          </p:cNvSpPr>
          <p:nvPr/>
        </p:nvSpPr>
        <p:spPr bwMode="auto">
          <a:xfrm>
            <a:off x="150304" y="5521348"/>
            <a:ext cx="5889968" cy="3683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54000" eaLnBrk="0" hangingPunct="0">
              <a:tabLst>
                <a:tab pos="2667000" algn="ctr"/>
                <a:tab pos="5334000" algn="r"/>
              </a:tabLst>
              <a:defRPr kumimoji="1" sz="2800">
                <a:solidFill>
                  <a:schemeClr val="tx1"/>
                </a:solidFill>
                <a:latin typeface="Times New Roman" panose="02020603050405020304" pitchFamily="18" charset="0"/>
                <a:ea typeface="仿宋_GB2312"/>
                <a:cs typeface="仿宋_GB2312"/>
              </a:defRPr>
            </a:lvl1pPr>
            <a:lvl2pPr marL="742950" indent="-285750" eaLnBrk="0" hangingPunct="0">
              <a:tabLst>
                <a:tab pos="2667000" algn="ctr"/>
                <a:tab pos="5334000" algn="r"/>
              </a:tabLst>
              <a:defRPr kumimoji="1" sz="2800">
                <a:solidFill>
                  <a:schemeClr val="tx1"/>
                </a:solidFill>
                <a:latin typeface="Times New Roman" panose="02020603050405020304" pitchFamily="18" charset="0"/>
                <a:ea typeface="仿宋_GB2312"/>
                <a:cs typeface="仿宋_GB2312"/>
              </a:defRPr>
            </a:lvl2pPr>
            <a:lvl3pPr marL="1143000" indent="-228600" eaLnBrk="0" hangingPunct="0">
              <a:tabLst>
                <a:tab pos="2667000" algn="ctr"/>
                <a:tab pos="5334000" algn="r"/>
              </a:tabLst>
              <a:defRPr kumimoji="1" sz="2800">
                <a:solidFill>
                  <a:schemeClr val="tx1"/>
                </a:solidFill>
                <a:latin typeface="Times New Roman" panose="02020603050405020304" pitchFamily="18" charset="0"/>
                <a:ea typeface="仿宋_GB2312"/>
                <a:cs typeface="仿宋_GB2312"/>
              </a:defRPr>
            </a:lvl3pPr>
            <a:lvl4pPr marL="1600200" indent="-228600" eaLnBrk="0" hangingPunct="0">
              <a:tabLst>
                <a:tab pos="2667000" algn="ctr"/>
                <a:tab pos="5334000" algn="r"/>
              </a:tabLst>
              <a:defRPr kumimoji="1" sz="2800">
                <a:solidFill>
                  <a:schemeClr val="tx1"/>
                </a:solidFill>
                <a:latin typeface="Times New Roman" panose="02020603050405020304" pitchFamily="18" charset="0"/>
                <a:ea typeface="仿宋_GB2312"/>
                <a:cs typeface="仿宋_GB2312"/>
              </a:defRPr>
            </a:lvl4pPr>
            <a:lvl5pPr marL="2057400" indent="-228600" eaLnBrk="0" hangingPunct="0">
              <a:tabLst>
                <a:tab pos="2667000" algn="ctr"/>
                <a:tab pos="5334000" algn="r"/>
              </a:tabLst>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2667000" algn="ctr"/>
                <a:tab pos="5334000" algn="r"/>
              </a:tabLs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2667000" algn="ctr"/>
                <a:tab pos="5334000" algn="r"/>
              </a:tabLs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2667000" algn="ctr"/>
                <a:tab pos="5334000" algn="r"/>
              </a:tabLs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2667000" algn="ctr"/>
                <a:tab pos="5334000" algn="r"/>
              </a:tabLst>
              <a:defRPr kumimoji="1" sz="2800">
                <a:solidFill>
                  <a:schemeClr val="tx1"/>
                </a:solidFill>
                <a:latin typeface="Times New Roman" panose="02020603050405020304" pitchFamily="18" charset="0"/>
                <a:ea typeface="仿宋_GB2312"/>
                <a:cs typeface="仿宋_GB2312"/>
              </a:defRPr>
            </a:lvl9pPr>
          </a:lstStyle>
          <a:p>
            <a:pPr>
              <a:spcAft>
                <a:spcPts val="0"/>
              </a:spcAft>
            </a:pPr>
            <a:r>
              <a:rPr lang="zh-CN" altLang="en-US" sz="1800" b="1" dirty="0">
                <a:latin typeface="华文楷体" panose="02010600040101010101" pitchFamily="2" charset="-122"/>
                <a:ea typeface="华文楷体" panose="02010600040101010101" pitchFamily="2" charset="-122"/>
              </a:rPr>
              <a:t>线性表</a:t>
            </a:r>
            <a:r>
              <a:rPr lang="en-US" altLang="zh-CN" sz="1800" b="1" dirty="0"/>
              <a:t>R = (p</a:t>
            </a:r>
            <a:r>
              <a:rPr lang="en-US" altLang="zh-CN" sz="1800" b="1" baseline="-30000" dirty="0"/>
              <a:t>0</a:t>
            </a:r>
            <a:r>
              <a:rPr lang="en-US" altLang="zh-CN" sz="1800" b="1" dirty="0"/>
              <a:t> + q</a:t>
            </a:r>
            <a:r>
              <a:rPr lang="en-US" altLang="zh-CN" sz="1800" b="1" baseline="-30000" dirty="0"/>
              <a:t>0</a:t>
            </a:r>
            <a:r>
              <a:rPr lang="en-US" altLang="zh-CN" sz="1800" b="1" dirty="0"/>
              <a:t>,p</a:t>
            </a:r>
            <a:r>
              <a:rPr lang="en-US" altLang="zh-CN" sz="1800" b="1" baseline="-30000" dirty="0"/>
              <a:t>1</a:t>
            </a:r>
            <a:r>
              <a:rPr lang="en-US" altLang="zh-CN" sz="1800" b="1" dirty="0"/>
              <a:t> + q</a:t>
            </a:r>
            <a:r>
              <a:rPr lang="en-US" altLang="zh-CN" sz="1800" b="1" baseline="-30000" dirty="0"/>
              <a:t>1</a:t>
            </a:r>
            <a:r>
              <a:rPr lang="en-US" altLang="zh-CN" sz="1800" b="1" dirty="0"/>
              <a:t>,p</a:t>
            </a:r>
            <a:r>
              <a:rPr lang="en-US" altLang="zh-CN" sz="1800" b="1" baseline="-30000" dirty="0"/>
              <a:t>2</a:t>
            </a:r>
            <a:r>
              <a:rPr lang="en-US" altLang="zh-CN" sz="1800" b="1" dirty="0"/>
              <a:t> + q</a:t>
            </a:r>
            <a:r>
              <a:rPr lang="en-US" altLang="zh-CN" sz="1800" b="1" baseline="-30000" dirty="0"/>
              <a:t>2</a:t>
            </a:r>
            <a:r>
              <a:rPr lang="en-US" altLang="zh-CN" sz="1800" b="1" dirty="0"/>
              <a:t>,…,p</a:t>
            </a:r>
            <a:r>
              <a:rPr lang="en-US" altLang="zh-CN" sz="1800" b="1" baseline="-30000" dirty="0"/>
              <a:t>m</a:t>
            </a:r>
            <a:r>
              <a:rPr lang="en-US" altLang="zh-CN" sz="1800" b="1" dirty="0"/>
              <a:t> + q</a:t>
            </a:r>
            <a:r>
              <a:rPr lang="en-US" altLang="zh-CN" sz="1800" b="1" baseline="-30000" dirty="0"/>
              <a:t>m</a:t>
            </a:r>
            <a:r>
              <a:rPr lang="en-US" altLang="zh-CN" sz="1800" b="1" dirty="0"/>
              <a:t>,p</a:t>
            </a:r>
            <a:r>
              <a:rPr lang="en-US" altLang="zh-CN" sz="1800" b="1" baseline="-30000" dirty="0"/>
              <a:t>m+1</a:t>
            </a:r>
            <a:r>
              <a:rPr lang="en-US" altLang="zh-CN" sz="1800" b="1" dirty="0"/>
              <a:t>,…,</a:t>
            </a:r>
            <a:r>
              <a:rPr lang="en-US" altLang="zh-CN" sz="1800" b="1" dirty="0" err="1"/>
              <a:t>p</a:t>
            </a:r>
            <a:r>
              <a:rPr lang="en-US" altLang="zh-CN" sz="1800" b="1" baseline="-30000" dirty="0" err="1"/>
              <a:t>n</a:t>
            </a:r>
            <a:r>
              <a:rPr lang="en-US" altLang="zh-CN" sz="1800" b="1" dirty="0"/>
              <a:t>)</a:t>
            </a:r>
            <a:endParaRPr lang="en-US" altLang="zh-CN" sz="1800" b="1" dirty="0"/>
          </a:p>
        </p:txBody>
      </p:sp>
      <p:sp>
        <p:nvSpPr>
          <p:cNvPr id="18" name="右弧形箭头 5"/>
          <p:cNvSpPr>
            <a:spLocks noChangeArrowheads="1"/>
          </p:cNvSpPr>
          <p:nvPr/>
        </p:nvSpPr>
        <p:spPr bwMode="auto">
          <a:xfrm>
            <a:off x="6200842" y="5083628"/>
            <a:ext cx="428637" cy="668866"/>
          </a:xfrm>
          <a:prstGeom prst="curvedLeftArrow">
            <a:avLst>
              <a:gd name="adj1" fmla="val 25002"/>
              <a:gd name="adj2" fmla="val 49996"/>
              <a:gd name="adj3" fmla="val 3328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sz="2000"/>
          </a:p>
        </p:txBody>
      </p:sp>
      <p:pic>
        <p:nvPicPr>
          <p:cNvPr id="20" name="Picture 12" descr="http://img10.3lian.com/c1/newpic/11/03/22/16.gif"/>
          <p:cNvPicPr>
            <a:picLocks noChangeAspect="1" noChangeArrowheads="1"/>
          </p:cNvPicPr>
          <p:nvPr/>
        </p:nvPicPr>
        <p:blipFill>
          <a:blip r:embed="rId2"/>
          <a:srcRect/>
          <a:stretch>
            <a:fillRect/>
          </a:stretch>
        </p:blipFill>
        <p:spPr bwMode="auto">
          <a:xfrm>
            <a:off x="4706389" y="5911254"/>
            <a:ext cx="950493" cy="71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a:spLocks noChangeArrowheads="1"/>
          </p:cNvSpPr>
          <p:nvPr/>
        </p:nvSpPr>
        <p:spPr bwMode="auto">
          <a:xfrm>
            <a:off x="6040272" y="5949421"/>
            <a:ext cx="2979935" cy="706755"/>
          </a:xfrm>
          <a:prstGeom prst="rect">
            <a:avLst/>
          </a:prstGeom>
          <a:solidFill>
            <a:srgbClr val="99FFCC"/>
          </a:solidFill>
          <a:ln>
            <a:noFill/>
          </a:ln>
        </p:spPr>
        <p:txBody>
          <a:bodyPr wrap="squar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spcAft>
                <a:spcPts val="0"/>
              </a:spcAft>
            </a:pPr>
            <a:r>
              <a:rPr lang="zh-CN" altLang="en-US" sz="2000" b="1" dirty="0">
                <a:solidFill>
                  <a:srgbClr val="FF0000"/>
                </a:solidFill>
                <a:latin typeface="华文楷体" panose="02010600040101010101" pitchFamily="2" charset="-122"/>
                <a:ea typeface="华文楷体" panose="02010600040101010101" pitchFamily="2" charset="-122"/>
              </a:rPr>
              <a:t>稀疏多项式如何表达？</a:t>
            </a:r>
            <a:r>
              <a:rPr lang="en-US" altLang="zh-CN" sz="2000" b="1" i="1" dirty="0"/>
              <a:t>S</a:t>
            </a:r>
            <a:r>
              <a:rPr lang="en-US" altLang="zh-CN" sz="2000" b="1" dirty="0"/>
              <a:t>(</a:t>
            </a:r>
            <a:r>
              <a:rPr lang="en-US" altLang="zh-CN" sz="2000" b="1" i="1" dirty="0"/>
              <a:t>x</a:t>
            </a:r>
            <a:r>
              <a:rPr lang="en-US" altLang="zh-CN" sz="2000" b="1" dirty="0"/>
              <a:t>) = 1 + 3</a:t>
            </a:r>
            <a:r>
              <a:rPr lang="en-US" altLang="zh-CN" sz="2000" b="1" i="1" dirty="0"/>
              <a:t>x</a:t>
            </a:r>
            <a:r>
              <a:rPr lang="en-US" altLang="zh-CN" sz="2000" b="1" baseline="30000" dirty="0"/>
              <a:t>10000</a:t>
            </a:r>
            <a:r>
              <a:rPr lang="en-US" altLang="zh-CN" sz="2000" b="1" dirty="0"/>
              <a:t> + 2</a:t>
            </a:r>
            <a:r>
              <a:rPr lang="en-US" altLang="zh-CN" sz="2000" b="1" i="1" dirty="0"/>
              <a:t>x</a:t>
            </a:r>
            <a:r>
              <a:rPr lang="en-US" altLang="zh-CN" sz="2000" b="1" baseline="30000" dirty="0"/>
              <a:t>20000</a:t>
            </a:r>
            <a:endParaRPr lang="zh-CN" altLang="en-US" sz="2000" b="1"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ox(in)">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ox(in)">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bldLvl="0" animBg="1"/>
      <p:bldP spid="21" grpId="0" bldLvl="0" animBg="1"/>
      <p:bldP spid="9" grpId="0" animBg="1"/>
      <p:bldP spid="8" grpId="0" bldLvl="0" animBg="1"/>
      <p:bldP spid="15" grpId="0" bldLvl="0" animBg="1"/>
      <p:bldP spid="17" grpId="0" bldLvl="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a:spcAft>
                <a:spcPts val="0"/>
              </a:spcAft>
            </a:pPr>
            <a:r>
              <a:rPr lang="zh-CN" altLang="en-US" smtClean="0"/>
              <a:t>线性表操作</a:t>
            </a:r>
            <a:endParaRPr lang="zh-CN" altLang="en-US" smtClean="0"/>
          </a:p>
        </p:txBody>
      </p:sp>
      <p:sp>
        <p:nvSpPr>
          <p:cNvPr id="27651" name="内容占位符 2"/>
          <p:cNvSpPr>
            <a:spLocks noGrp="1"/>
          </p:cNvSpPr>
          <p:nvPr>
            <p:ph idx="1"/>
          </p:nvPr>
        </p:nvSpPr>
        <p:spPr/>
        <p:txBody>
          <a:bodyPr/>
          <a:lstStyle/>
          <a:p>
            <a:pPr>
              <a:spcAft>
                <a:spcPts val="0"/>
              </a:spcAft>
            </a:pPr>
            <a:r>
              <a:rPr lang="zh-CN" altLang="en-US" dirty="0" smtClean="0"/>
              <a:t>常用线性表操作如下：</a:t>
            </a:r>
            <a:endParaRPr lang="en-US" altLang="zh-CN" dirty="0" smtClean="0"/>
          </a:p>
          <a:p>
            <a:pPr lvl="1">
              <a:spcBef>
                <a:spcPts val="375"/>
              </a:spcBef>
              <a:spcAft>
                <a:spcPts val="0"/>
              </a:spcAft>
            </a:pPr>
            <a:r>
              <a:rPr lang="zh-CN" altLang="en-US" dirty="0" smtClean="0"/>
              <a:t>创建一个线性表</a:t>
            </a:r>
            <a:endParaRPr lang="en-US" altLang="zh-CN" dirty="0" smtClean="0"/>
          </a:p>
          <a:p>
            <a:pPr lvl="1">
              <a:spcBef>
                <a:spcPts val="375"/>
              </a:spcBef>
              <a:spcAft>
                <a:spcPts val="0"/>
              </a:spcAft>
            </a:pPr>
            <a:r>
              <a:rPr lang="zh-CN" altLang="en-US" dirty="0" smtClean="0"/>
              <a:t>销毁一个线性表</a:t>
            </a:r>
            <a:endParaRPr lang="en-US" altLang="zh-CN" dirty="0" smtClean="0"/>
          </a:p>
          <a:p>
            <a:pPr lvl="1">
              <a:spcBef>
                <a:spcPts val="375"/>
              </a:spcBef>
              <a:spcAft>
                <a:spcPts val="0"/>
              </a:spcAft>
            </a:pPr>
            <a:r>
              <a:rPr lang="zh-CN" altLang="en-US" dirty="0" smtClean="0"/>
              <a:t>确定线性表是否为空</a:t>
            </a:r>
            <a:endParaRPr lang="en-US" altLang="zh-CN" dirty="0" smtClean="0"/>
          </a:p>
          <a:p>
            <a:pPr lvl="1">
              <a:spcBef>
                <a:spcPts val="375"/>
              </a:spcBef>
              <a:spcAft>
                <a:spcPts val="0"/>
              </a:spcAft>
            </a:pPr>
            <a:r>
              <a:rPr lang="zh-CN" altLang="en-US" dirty="0" smtClean="0"/>
              <a:t>确定线性表的长度</a:t>
            </a:r>
            <a:endParaRPr lang="en-US" altLang="zh-CN" dirty="0" smtClean="0"/>
          </a:p>
          <a:p>
            <a:pPr lvl="1">
              <a:spcBef>
                <a:spcPts val="375"/>
              </a:spcBef>
              <a:spcAft>
                <a:spcPts val="0"/>
              </a:spcAft>
            </a:pPr>
            <a:r>
              <a:rPr lang="zh-CN" altLang="en-US" dirty="0" smtClean="0"/>
              <a:t>查找第</a:t>
            </a:r>
            <a:r>
              <a:rPr lang="en-US" altLang="zh-CN" dirty="0" smtClean="0"/>
              <a:t>k</a:t>
            </a:r>
            <a:r>
              <a:rPr lang="zh-CN" altLang="en-US" dirty="0" smtClean="0"/>
              <a:t>个元素</a:t>
            </a:r>
            <a:endParaRPr lang="en-US" altLang="zh-CN" dirty="0" smtClean="0"/>
          </a:p>
          <a:p>
            <a:pPr lvl="1">
              <a:spcBef>
                <a:spcPts val="375"/>
              </a:spcBef>
              <a:spcAft>
                <a:spcPts val="0"/>
              </a:spcAft>
            </a:pPr>
            <a:r>
              <a:rPr lang="zh-CN" altLang="en-US" dirty="0" smtClean="0"/>
              <a:t>查找指定的元素</a:t>
            </a:r>
            <a:endParaRPr lang="en-US" altLang="zh-CN" dirty="0" smtClean="0"/>
          </a:p>
          <a:p>
            <a:pPr lvl="1">
              <a:spcBef>
                <a:spcPts val="375"/>
              </a:spcBef>
              <a:spcAft>
                <a:spcPts val="0"/>
              </a:spcAft>
            </a:pPr>
            <a:r>
              <a:rPr lang="zh-CN" altLang="en-US" dirty="0" smtClean="0"/>
              <a:t>删除第</a:t>
            </a:r>
            <a:r>
              <a:rPr lang="en-US" altLang="zh-CN" dirty="0" smtClean="0"/>
              <a:t>k</a:t>
            </a:r>
            <a:r>
              <a:rPr lang="zh-CN" altLang="en-US" dirty="0" smtClean="0"/>
              <a:t>个元素</a:t>
            </a:r>
            <a:endParaRPr lang="en-US" altLang="zh-CN" dirty="0" smtClean="0"/>
          </a:p>
          <a:p>
            <a:pPr lvl="1">
              <a:spcBef>
                <a:spcPts val="375"/>
              </a:spcBef>
            </a:pPr>
            <a:r>
              <a:rPr lang="zh-CN" altLang="en-US" dirty="0" smtClean="0"/>
              <a:t>在第</a:t>
            </a:r>
            <a:r>
              <a:rPr lang="en-US" altLang="zh-CN" dirty="0" smtClean="0"/>
              <a:t>k</a:t>
            </a:r>
            <a:r>
              <a:rPr lang="zh-CN" altLang="en-US" dirty="0" smtClean="0"/>
              <a:t>个元素之后插入一个新元素</a:t>
            </a:r>
            <a:endParaRPr lang="zh-CN" altLang="en-US" dirty="0" smtClean="0"/>
          </a:p>
        </p:txBody>
      </p:sp>
      <p:sp>
        <p:nvSpPr>
          <p:cNvPr id="276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0"/>
              </a:spcAft>
            </a:pPr>
            <a:fld id="{A1EA09AE-082D-4043-A79D-5D599936507A}"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00.xml><?xml version="1.0" encoding="utf-8"?>
<p:tagLst xmlns:p="http://schemas.openxmlformats.org/presentationml/2006/main">
  <p:tag name="KSO_WM_TEMPLATE_CATEGORY" val="basetag"/>
  <p:tag name="KSO_WM_TEMPLATE_INDEX" val="20164241"/>
</p:tagLst>
</file>

<file path=ppt/tags/tag101.xml><?xml version="1.0" encoding="utf-8"?>
<p:tagLst xmlns:p="http://schemas.openxmlformats.org/presentationml/2006/main">
  <p:tag name="KSO_WM_TEMPLATE_CATEGORY" val="basetag"/>
  <p:tag name="KSO_WM_TEMPLATE_INDEX" val="20164241"/>
</p:tagLst>
</file>

<file path=ppt/tags/tag102.xml><?xml version="1.0" encoding="utf-8"?>
<p:tagLst xmlns:p="http://schemas.openxmlformats.org/presentationml/2006/main">
  <p:tag name="KSO_WM_TEMPLATE_CATEGORY" val="basetag"/>
  <p:tag name="KSO_WM_TEMPLATE_INDEX" val="20164241"/>
</p:tagLst>
</file>

<file path=ppt/tags/tag103.xml><?xml version="1.0" encoding="utf-8"?>
<p:tagLst xmlns:p="http://schemas.openxmlformats.org/presentationml/2006/main">
  <p:tag name="KSO_WM_TEMPLATE_CATEGORY" val="basetag"/>
  <p:tag name="KSO_WM_TEMPLATE_INDEX" val="20164241"/>
</p:tagLst>
</file>

<file path=ppt/tags/tag104.xml><?xml version="1.0" encoding="utf-8"?>
<p:tagLst xmlns:p="http://schemas.openxmlformats.org/presentationml/2006/main">
  <p:tag name="KSO_WM_TEMPLATE_CATEGORY" val="basetag"/>
  <p:tag name="KSO_WM_TEMPLATE_INDEX" val="20164241"/>
</p:tagLst>
</file>

<file path=ppt/tags/tag105.xml><?xml version="1.0" encoding="utf-8"?>
<p:tagLst xmlns:p="http://schemas.openxmlformats.org/presentationml/2006/main">
  <p:tag name="KSO_WM_TEMPLATE_CATEGORY" val="basetag"/>
  <p:tag name="KSO_WM_TEMPLATE_INDEX" val="20164241"/>
</p:tagLst>
</file>

<file path=ppt/tags/tag106.xml><?xml version="1.0" encoding="utf-8"?>
<p:tagLst xmlns:p="http://schemas.openxmlformats.org/presentationml/2006/main">
  <p:tag name="KSO_WM_TEMPLATE_CATEGORY" val="basetag"/>
  <p:tag name="KSO_WM_TEMPLATE_INDEX" val="20164241"/>
</p:tagLst>
</file>

<file path=ppt/tags/tag107.xml><?xml version="1.0" encoding="utf-8"?>
<p:tagLst xmlns:p="http://schemas.openxmlformats.org/presentationml/2006/main">
  <p:tag name="KSO_WM_TEMPLATE_CATEGORY" val="basetag"/>
  <p:tag name="KSO_WM_TEMPLATE_INDEX" val="20164241"/>
</p:tagLst>
</file>

<file path=ppt/tags/tag108.xml><?xml version="1.0" encoding="utf-8"?>
<p:tagLst xmlns:p="http://schemas.openxmlformats.org/presentationml/2006/main">
  <p:tag name="KSO_WM_TEMPLATE_CATEGORY" val="basetag"/>
  <p:tag name="KSO_WM_TEMPLATE_INDEX" val="20164241"/>
</p:tagLst>
</file>

<file path=ppt/tags/tag109.xml><?xml version="1.0" encoding="utf-8"?>
<p:tagLst xmlns:p="http://schemas.openxmlformats.org/presentationml/2006/main">
  <p:tag name="KSO_WM_TEMPLATE_CATEGORY" val="basetag"/>
  <p:tag name="KSO_WM_TEMPLATE_INDEX" val="20164241"/>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10.xml><?xml version="1.0" encoding="utf-8"?>
<p:tagLst xmlns:p="http://schemas.openxmlformats.org/presentationml/2006/main">
  <p:tag name="KSO_WM_TEMPLATE_CATEGORY" val="basetag"/>
  <p:tag name="KSO_WM_TEMPLATE_INDEX" val="20164241"/>
</p:tagLst>
</file>

<file path=ppt/tags/tag111.xml><?xml version="1.0" encoding="utf-8"?>
<p:tagLst xmlns:p="http://schemas.openxmlformats.org/presentationml/2006/main">
  <p:tag name="KSO_WM_TEMPLATE_CATEGORY" val="basetag"/>
  <p:tag name="KSO_WM_TEMPLATE_INDEX" val="20164241"/>
</p:tagLst>
</file>

<file path=ppt/tags/tag112.xml><?xml version="1.0" encoding="utf-8"?>
<p:tagLst xmlns:p="http://schemas.openxmlformats.org/presentationml/2006/main">
  <p:tag name="KSO_WM_TEMPLATE_CATEGORY" val="basetag"/>
  <p:tag name="KSO_WM_TEMPLATE_INDEX" val="20164241"/>
</p:tagLst>
</file>

<file path=ppt/tags/tag113.xml><?xml version="1.0" encoding="utf-8"?>
<p:tagLst xmlns:p="http://schemas.openxmlformats.org/presentationml/2006/main">
  <p:tag name="KSO_WM_TEMPLATE_CATEGORY" val="basetag"/>
  <p:tag name="KSO_WM_TEMPLATE_INDEX" val="20164241"/>
</p:tagLst>
</file>

<file path=ppt/tags/tag114.xml><?xml version="1.0" encoding="utf-8"?>
<p:tagLst xmlns:p="http://schemas.openxmlformats.org/presentationml/2006/main">
  <p:tag name="KSO_WM_TEMPLATE_CATEGORY" val="basetag"/>
  <p:tag name="KSO_WM_TEMPLATE_INDEX" val="20164241"/>
</p:tagLst>
</file>

<file path=ppt/tags/tag115.xml><?xml version="1.0" encoding="utf-8"?>
<p:tagLst xmlns:p="http://schemas.openxmlformats.org/presentationml/2006/main">
  <p:tag name="KSO_WM_TEMPLATE_CATEGORY" val="basetag"/>
  <p:tag name="KSO_WM_TEMPLATE_INDEX" val="20164241"/>
</p:tagLst>
</file>

<file path=ppt/tags/tag116.xml><?xml version="1.0" encoding="utf-8"?>
<p:tagLst xmlns:p="http://schemas.openxmlformats.org/presentationml/2006/main">
  <p:tag name="KSO_WM_TEMPLATE_CATEGORY" val="basetag"/>
  <p:tag name="KSO_WM_TEMPLATE_INDEX" val="20164241"/>
</p:tagLst>
</file>

<file path=ppt/tags/tag117.xml><?xml version="1.0" encoding="utf-8"?>
<p:tagLst xmlns:p="http://schemas.openxmlformats.org/presentationml/2006/main">
  <p:tag name="KSO_WM_TEMPLATE_CATEGORY" val="basetag"/>
  <p:tag name="KSO_WM_TEMPLATE_INDEX" val="20164241"/>
</p:tagLst>
</file>

<file path=ppt/tags/tag118.xml><?xml version="1.0" encoding="utf-8"?>
<p:tagLst xmlns:p="http://schemas.openxmlformats.org/presentationml/2006/main">
  <p:tag name="KSO_WM_TEMPLATE_CATEGORY" val="basetag"/>
  <p:tag name="KSO_WM_TEMPLATE_INDEX" val="20164241"/>
</p:tagLst>
</file>

<file path=ppt/tags/tag119.xml><?xml version="1.0" encoding="utf-8"?>
<p:tagLst xmlns:p="http://schemas.openxmlformats.org/presentationml/2006/main">
  <p:tag name="KSO_WM_TEMPLATE_CATEGORY" val="basetag"/>
  <p:tag name="KSO_WM_TEMPLATE_INDEX" val="20164241"/>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20.xml><?xml version="1.0" encoding="utf-8"?>
<p:tagLst xmlns:p="http://schemas.openxmlformats.org/presentationml/2006/main">
  <p:tag name="KSO_WM_TEMPLATE_CATEGORY" val="basetag"/>
  <p:tag name="KSO_WM_TEMPLATE_INDEX" val="20164241"/>
</p:tagLst>
</file>

<file path=ppt/tags/tag121.xml><?xml version="1.0" encoding="utf-8"?>
<p:tagLst xmlns:p="http://schemas.openxmlformats.org/presentationml/2006/main">
  <p:tag name="KSO_WM_TEMPLATE_CATEGORY" val="basetag"/>
  <p:tag name="KSO_WM_TEMPLATE_INDEX" val="20164241"/>
</p:tagLst>
</file>

<file path=ppt/tags/tag122.xml><?xml version="1.0" encoding="utf-8"?>
<p:tagLst xmlns:p="http://schemas.openxmlformats.org/presentationml/2006/main">
  <p:tag name="KSO_WM_TEMPLATE_CATEGORY" val="basetag"/>
  <p:tag name="KSO_WM_TEMPLATE_INDEX" val="20164241"/>
</p:tagLst>
</file>

<file path=ppt/tags/tag123.xml><?xml version="1.0" encoding="utf-8"?>
<p:tagLst xmlns:p="http://schemas.openxmlformats.org/presentationml/2006/main">
  <p:tag name="KSO_WM_TEMPLATE_CATEGORY" val="basetag"/>
  <p:tag name="KSO_WM_TEMPLATE_INDEX" val="20164241"/>
</p:tagLst>
</file>

<file path=ppt/tags/tag124.xml><?xml version="1.0" encoding="utf-8"?>
<p:tagLst xmlns:p="http://schemas.openxmlformats.org/presentationml/2006/main">
  <p:tag name="KSO_WM_TEMPLATE_CATEGORY" val="basetag"/>
  <p:tag name="KSO_WM_TEMPLATE_INDEX" val="20164241"/>
</p:tagLst>
</file>

<file path=ppt/tags/tag125.xml><?xml version="1.0" encoding="utf-8"?>
<p:tagLst xmlns:p="http://schemas.openxmlformats.org/presentationml/2006/main">
  <p:tag name="KSO_WM_TEMPLATE_CATEGORY" val="basetag"/>
  <p:tag name="KSO_WM_TEMPLATE_INDEX" val="20164241"/>
</p:tagLst>
</file>

<file path=ppt/tags/tag126.xml><?xml version="1.0" encoding="utf-8"?>
<p:tagLst xmlns:p="http://schemas.openxmlformats.org/presentationml/2006/main">
  <p:tag name="KSO_WM_TEMPLATE_CATEGORY" val="basetag"/>
  <p:tag name="KSO_WM_TEMPLATE_INDEX" val="2016424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8743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743"/>
  <p:tag name="KSO_WM_UNIT_VALUE" val="159"/>
  <p:tag name="KSO_WM_TEMPLATE_ASSEMBLE_XID" val="5f48a2c2f3f92eac73830e34"/>
  <p:tag name="KSO_WM_TEMPLATE_ASSEMBLE_GROUPID" val="5f48a2c2f3f92eac73830e34"/>
</p:tagLst>
</file>

<file path=ppt/tags/tag12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8743_1*a*1"/>
  <p:tag name="KSO_WM_TEMPLATE_CATEGORY" val="diagram"/>
  <p:tag name="KSO_WM_TEMPLATE_INDEX" val="2020874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b5e8bc4dc5314833b42b0b79a1da7e87"/>
  <p:tag name="KSO_WM_ASSEMBLE_CHIP_INDEX" val="e55cfaaa368f4909865e76d44ed0852c"/>
  <p:tag name="KSO_WM_UNIT_TEXT_FILL_FORE_SCHEMECOLOR_INDEX_BRIGHTNESS" val="0"/>
  <p:tag name="KSO_WM_UNIT_TEXT_FILL_FORE_SCHEMECOLOR_INDEX" val="13"/>
  <p:tag name="KSO_WM_UNIT_TEXT_FILL_TYPE" val="1"/>
  <p:tag name="KSO_WM_TEMPLATE_ASSEMBLE_XID" val="5f48a2c2f3f92eac73830e34"/>
  <p:tag name="KSO_WM_TEMPLATE_ASSEMBLE_GROUPID" val="5f48a2c2f3f92eac73830e34"/>
  <p:tag name="KSO_WM_TAG_Front_Size" val=""/>
  <p:tag name="KSO_WM_TAG_Backgroup_Id" val=""/>
  <p:tag name="KSO_WM_TAG_Backgroup_Size" val=""/>
  <p:tag name="KSO_WM_TAG_Zoder_Position" val=""/>
</p:tagLst>
</file>

<file path=ppt/tags/tag129.xml><?xml version="1.0" encoding="utf-8"?>
<p:tagLst xmlns:p="http://schemas.openxmlformats.org/presentationml/2006/main">
  <p:tag name="KSO_WM_UNIT_TABLE_BEAUTIFY" val="smartTable{4266fd1e-5bb1-46f8-97d5-b127bfff0893}"/>
  <p:tag name="KSO_WM_BEAUTIFY_FLAG" val="#wm#"/>
  <p:tag name="KSO_WM_UNIT_TYPE" val="β"/>
  <p:tag name="TABLE_SKINIDX" val="-1"/>
  <p:tag name="TABLE_COLORIDX" val="l"/>
  <p:tag name="TABLE_RECT" val="63.95*164.301*592.1*93.8"/>
  <p:tag name="TABLE_EMPHASIZE_COLOR" val="6579300"/>
  <p:tag name="TABLE_ONEKEY_SKIN_IDX" val="0"/>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3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43_1*f*1"/>
  <p:tag name="KSO_WM_TEMPLATE_CATEGORY" val="diagram"/>
  <p:tag name="KSO_WM_TEMPLATE_INDEX" val="20208743"/>
  <p:tag name="KSO_WM_UNIT_LAYERLEVEL" val="1"/>
  <p:tag name="KSO_WM_TAG_VERSION" val="1.0"/>
  <p:tag name="KSO_WM_BEAUTIFY_FLAG" val="#wm#"/>
  <p:tag name="KSO_WM_UNIT_DEFAULT_FONT" val="14;20;2"/>
  <p:tag name="KSO_WM_UNIT_BLOCK" val="0"/>
  <p:tag name="KSO_WM_UNIT_VALUE" val="215"/>
  <p:tag name="KSO_WM_UNIT_SHOW_EDIT_AREA_INDICATION" val="1"/>
  <p:tag name="KSO_WM_CHIP_GROUPID" val="5e6b05596848fb12bee65ac8"/>
  <p:tag name="KSO_WM_CHIP_XID" val="5e6b05596848fb12bee65aca"/>
  <p:tag name="KSO_WM_CHIP_FILLAREA_FILL_RULE" val="{&quot;fill_align&quot;:&quot;lt&quot;,&quot;fill_mode&quot;:&quot;full&quot;}"/>
  <p:tag name="KSO_WM_UNIT_DEC_AREA_ID" val="c80f63d948ee4e369ba0d53ce19df20e"/>
  <p:tag name="KSO_WM_ASSEMBLE_CHIP_INDEX" val="7d5ae22597e34921a6b81723e9d66beb"/>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5f48a2c2f3f92eac73830e34"/>
  <p:tag name="KSO_WM_TEMPLATE_ASSEMBLE_GROUPID" val="5f48a2c2f3f92eac73830e34"/>
  <p:tag name="KSO_WM_TAG_Front_Size" val=""/>
  <p:tag name="KSO_WM_TAG_Backgroup_Id" val=""/>
  <p:tag name="KSO_WM_TAG_Backgroup_Size" val=""/>
  <p:tag name="KSO_WM_TAG_Zoder_Position" val=""/>
</p:tagLst>
</file>

<file path=ppt/tags/tag131.xml><?xml version="1.0" encoding="utf-8"?>
<p:tagLst xmlns:p="http://schemas.openxmlformats.org/presentationml/2006/main">
  <p:tag name="KSO_WM_UNIT_TABLE_BEAUTIFY" val="smartTable{4266fd1e-5bb1-46f8-97d5-b127bfff0893}"/>
  <p:tag name="KSO_WM_BEAUTIFY_FLAG" val="#wm#"/>
  <p:tag name="KSO_WM_UNIT_TYPE" val="β"/>
  <p:tag name="TABLE_SKINIDX" val="-1"/>
  <p:tag name="TABLE_COLORIDX" val="l"/>
  <p:tag name="TABLE_RECT" val="63.95*164.301*592.1*93.8"/>
  <p:tag name="TABLE_EMPHASIZE_COLOR" val="6579300"/>
  <p:tag name="TABLE_ONEKEY_SKIN_IDX" val="0"/>
</p:tagLst>
</file>

<file path=ppt/tags/tag132.xml><?xml version="1.0" encoding="utf-8"?>
<p:tagLst xmlns:p="http://schemas.openxmlformats.org/presentationml/2006/main">
  <p:tag name="KSO_WM_BEAUTIFY_FLAG" val="#wm#"/>
  <p:tag name="KSO_WM_TEMPLATE_CATEGORY" val="diagram"/>
  <p:tag name="KSO_WM_TEMPLATE_INDEX" val="20208743"/>
  <p:tag name="KSO_WM_SLIDE_LAYOUT_INFO" val="{&quot;id&quot;:&quot;2020-08-28T14:23:09&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0-08-28T14:23:09&quot;,&quot;margin&quot;:{&quot;bottom&quot;:0.42300000786781311,&quot;left&quot;:1.2699999809265137,&quot;right&quot;:1.2699999809265137,&quot;top&quot;:0.42300000786781311},&quot;type&quot;:0},{&quot;id&quot;:&quot;2020-08-28T14:23:09&quot;,&quot;maxSize&quot;:{&quot;size1&quot;:58.899999999999999},&quot;minSize&quot;:{&quot;size1&quot;:46.200000000000003},&quot;normalSize&quot;:{&quot;size1&quot;:58.899999999999999},&quot;subLayout&quot;:[{&quot;id&quot;:&quot;2020-08-28T14:23:09&quot;,&quot;margin&quot;:{&quot;bottom&quot;:0.84700000286102295,&quot;left&quot;:1.6929999589920044,&quot;right&quot;:1.6929999589920044,&quot;top&quot;:0.81999999284744263},&quot;type&quot;:0},{&quot;id&quot;:&quot;2020-08-28T14:23:09&quot;,&quot;margin&quot;:{&quot;bottom&quot;:0.84700000286102295,&quot;left&quot;:1.6929999589920044,&quot;right&quot;:1.6929999589920044,&quot;top&quot;:0},&quot;type&quot;:0}],&quot;type&quot;:0}],&quot;type&quot;:0}"/>
  <p:tag name="KSO_WM_SLIDE_BACKGROUND" val="[&quot;navigation&quot;]"/>
  <p:tag name="KSO_WM_SLIDE_RATIO" val="1.777778"/>
  <p:tag name="KSO_WM_SLIDE_ID" val="diagram2020874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16"/>
  <p:tag name="KSO_WM_SLIDE_POSITION" val="0*0"/>
  <p:tag name="KSO_WM_TAG_VERSION" val="1.0"/>
  <p:tag name="KSO_WM_SLIDE_LAYOUT" val="a_d_f"/>
  <p:tag name="KSO_WM_SLIDE_LAYOUT_CNT" val="1_1_1"/>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cd03df5ee0584837a79d35639eea6c03&quot;,&quot;fill_align&quot;:&quot;lm&quot;,&quot;text_align&quot;:&quot;lm&quot;,&quot;text_direction&quot;:&quot;horizontal&quot;,&quot;chip_types&quot;:[&quot;header&quot;]},{&quot;fill_id&quot;:&quot;9113085b8c654bdeb5f5fecb8607365a&quot;,&quot;fill_align&quot;:&quot;lb&quot;,&quot;text_align&quot;:&quot;lb&quot;,&quot;text_direction&quot;:&quot;horizontal&quot;,&quot;chip_types&quot;:[&quot;pictext&quot;,&quot;text&quot;,&quot;picture&quot;,&quot;chart&quot;,&quot;table&quot;],&quot;support_features&quot;:[&quot;collage&quot;]},{&quot;fill_id&quot;:&quot;7a6a73ea8e8b41df8343fdbffbc453d4&quot;,&quot;fill_align&quot;:&quot;lt&quot;,&quot;text_align&quot;:&quot;lt&quot;,&quot;text_direction&quot;:&quot;horizontal&quot;,&quot;chip_types&quot;:[&quot;pictext&quot;,&quot;text&quot;,&quot;picture&quot;,&quot;chart&quot;,&quot;table&quot;],&quot;support_features&quot;:[&quot;collage&quot;]}]]"/>
  <p:tag name="KSO_WM_CHIP_XID" val="5ef0a4b5978989e612c8e8ac"/>
  <p:tag name="KSO_WM_CHIP_GROUPID" val="5ef0a4b5978989e612c8e8ab"/>
  <p:tag name="KSO_WM_SLIDE_BK_DARK_LIGHT" val="2"/>
  <p:tag name="KSO_WM_SLIDE_BACKGROUND_TYPE" val="navigation"/>
  <p:tag name="KSO_WM_SLIDE_SUPPORT_FEATURE_TYPE" val="1"/>
  <p:tag name="KSO_WM_TEMPLATE_ASSEMBLE_XID" val="5f48a2c2f3f92eac73830e34"/>
  <p:tag name="KSO_WM_TEMPLATE_ASSEMBLE_GROUPID" val="5f48a2c2f3f92eac73830e3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8743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743"/>
  <p:tag name="KSO_WM_UNIT_VALUE" val="159"/>
  <p:tag name="KSO_WM_TEMPLATE_ASSEMBLE_XID" val="5f48a2c2f3f92eac73830e34"/>
  <p:tag name="KSO_WM_TEMPLATE_ASSEMBLE_GROUPID" val="5f48a2c2f3f92eac73830e34"/>
</p:tagLst>
</file>

<file path=ppt/tags/tag134.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8743_1*a*1"/>
  <p:tag name="KSO_WM_TEMPLATE_CATEGORY" val="diagram"/>
  <p:tag name="KSO_WM_TEMPLATE_INDEX" val="2020874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b5e8bc4dc5314833b42b0b79a1da7e87"/>
  <p:tag name="KSO_WM_ASSEMBLE_CHIP_INDEX" val="e55cfaaa368f4909865e76d44ed0852c"/>
  <p:tag name="KSO_WM_UNIT_TEXT_FILL_FORE_SCHEMECOLOR_INDEX_BRIGHTNESS" val="0"/>
  <p:tag name="KSO_WM_UNIT_TEXT_FILL_FORE_SCHEMECOLOR_INDEX" val="13"/>
  <p:tag name="KSO_WM_UNIT_TEXT_FILL_TYPE" val="1"/>
  <p:tag name="KSO_WM_TEMPLATE_ASSEMBLE_XID" val="5f48a2c2f3f92eac73830e34"/>
  <p:tag name="KSO_WM_TEMPLATE_ASSEMBLE_GROUPID" val="5f48a2c2f3f92eac73830e34"/>
  <p:tag name="KSO_WM_TAG_Front_Size" val=""/>
  <p:tag name="KSO_WM_TAG_Backgroup_Id" val=""/>
  <p:tag name="KSO_WM_TAG_Backgroup_Size" val=""/>
  <p:tag name="KSO_WM_TAG_Zoder_Position" val=""/>
</p:tagLst>
</file>

<file path=ppt/tags/tag135.xml><?xml version="1.0" encoding="utf-8"?>
<p:tagLst xmlns:p="http://schemas.openxmlformats.org/presentationml/2006/main">
  <p:tag name="KSO_WM_UNIT_TABLE_BEAUTIFY" val="smartTable{4266fd1e-5bb1-46f8-97d5-b127bfff0893}"/>
  <p:tag name="KSO_WM_BEAUTIFY_FLAG" val="#wm#"/>
  <p:tag name="KSO_WM_UNIT_TYPE" val="β"/>
  <p:tag name="TABLE_SKINIDX" val="-1"/>
  <p:tag name="TABLE_COLORIDX" val="l"/>
  <p:tag name="TABLE_RECT" val="63.95*164.301*592.1*93.8"/>
  <p:tag name="TABLE_EMPHASIZE_COLOR" val="6579300"/>
  <p:tag name="TABLE_ONEKEY_SKIN_IDX" val="0"/>
</p:tagLst>
</file>

<file path=ppt/tags/tag1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43_1*f*1"/>
  <p:tag name="KSO_WM_TEMPLATE_CATEGORY" val="diagram"/>
  <p:tag name="KSO_WM_TEMPLATE_INDEX" val="20208743"/>
  <p:tag name="KSO_WM_UNIT_LAYERLEVEL" val="1"/>
  <p:tag name="KSO_WM_TAG_VERSION" val="1.0"/>
  <p:tag name="KSO_WM_BEAUTIFY_FLAG" val="#wm#"/>
  <p:tag name="KSO_WM_UNIT_DEFAULT_FONT" val="14;20;2"/>
  <p:tag name="KSO_WM_UNIT_BLOCK" val="0"/>
  <p:tag name="KSO_WM_UNIT_VALUE" val="215"/>
  <p:tag name="KSO_WM_UNIT_SHOW_EDIT_AREA_INDICATION" val="1"/>
  <p:tag name="KSO_WM_CHIP_GROUPID" val="5e6b05596848fb12bee65ac8"/>
  <p:tag name="KSO_WM_CHIP_XID" val="5e6b05596848fb12bee65aca"/>
  <p:tag name="KSO_WM_CHIP_FILLAREA_FILL_RULE" val="{&quot;fill_align&quot;:&quot;lt&quot;,&quot;fill_mode&quot;:&quot;full&quot;}"/>
  <p:tag name="KSO_WM_UNIT_DEC_AREA_ID" val="c80f63d948ee4e369ba0d53ce19df20e"/>
  <p:tag name="KSO_WM_ASSEMBLE_CHIP_INDEX" val="7d5ae22597e34921a6b81723e9d66beb"/>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5f48a2c2f3f92eac73830e34"/>
  <p:tag name="KSO_WM_TEMPLATE_ASSEMBLE_GROUPID" val="5f48a2c2f3f92eac73830e34"/>
  <p:tag name="KSO_WM_TAG_Front_Size" val=""/>
  <p:tag name="KSO_WM_TAG_Backgroup_Id" val=""/>
  <p:tag name="KSO_WM_TAG_Backgroup_Size" val=""/>
  <p:tag name="KSO_WM_TAG_Zoder_Position" val=""/>
</p:tagLst>
</file>

<file path=ppt/tags/tag137.xml><?xml version="1.0" encoding="utf-8"?>
<p:tagLst xmlns:p="http://schemas.openxmlformats.org/presentationml/2006/main">
  <p:tag name="KSO_WM_UNIT_TABLE_BEAUTIFY" val="smartTable{4266fd1e-5bb1-46f8-97d5-b127bfff0893}"/>
  <p:tag name="KSO_WM_BEAUTIFY_FLAG" val="#wm#"/>
  <p:tag name="KSO_WM_UNIT_TYPE" val="β"/>
  <p:tag name="TABLE_SKINIDX" val="-1"/>
  <p:tag name="TABLE_COLORIDX" val="l"/>
  <p:tag name="TABLE_RECT" val="63.95*164.301*592.1*93.8"/>
  <p:tag name="TABLE_EMPHASIZE_COLOR" val="6579300"/>
  <p:tag name="TABLE_ONEKEY_SKIN_IDX" val="0"/>
</p:tagLst>
</file>

<file path=ppt/tags/tag138.xml><?xml version="1.0" encoding="utf-8"?>
<p:tagLst xmlns:p="http://schemas.openxmlformats.org/presentationml/2006/main">
  <p:tag name="KSO_WM_BEAUTIFY_FLAG" val="#wm#"/>
  <p:tag name="KSO_WM_TEMPLATE_CATEGORY" val="diagram"/>
  <p:tag name="KSO_WM_TEMPLATE_INDEX" val="20208743"/>
  <p:tag name="KSO_WM_SLIDE_LAYOUT_INFO" val="{&quot;id&quot;:&quot;2020-08-28T14:23:09&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0-08-28T14:23:09&quot;,&quot;margin&quot;:{&quot;bottom&quot;:0.42300000786781311,&quot;left&quot;:1.2699999809265137,&quot;right&quot;:1.2699999809265137,&quot;top&quot;:0.42300000786781311},&quot;type&quot;:0},{&quot;id&quot;:&quot;2020-08-28T14:23:09&quot;,&quot;maxSize&quot;:{&quot;size1&quot;:58.899999999999999},&quot;minSize&quot;:{&quot;size1&quot;:46.200000000000003},&quot;normalSize&quot;:{&quot;size1&quot;:58.899999999999999},&quot;subLayout&quot;:[{&quot;id&quot;:&quot;2020-08-28T14:23:09&quot;,&quot;margin&quot;:{&quot;bottom&quot;:0.84700000286102295,&quot;left&quot;:1.6929999589920044,&quot;right&quot;:1.6929999589920044,&quot;top&quot;:0.81999999284744263},&quot;type&quot;:0},{&quot;id&quot;:&quot;2020-08-28T14:23:09&quot;,&quot;margin&quot;:{&quot;bottom&quot;:0.84700000286102295,&quot;left&quot;:1.6929999589920044,&quot;right&quot;:1.6929999589920044,&quot;top&quot;:0},&quot;type&quot;:0}],&quot;type&quot;:0}],&quot;type&quot;:0}"/>
  <p:tag name="KSO_WM_SLIDE_BACKGROUND" val="[&quot;navigation&quot;]"/>
  <p:tag name="KSO_WM_SLIDE_RATIO" val="1.777778"/>
  <p:tag name="KSO_WM_SLIDE_ID" val="diagram2020874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16"/>
  <p:tag name="KSO_WM_SLIDE_POSITION" val="0*0"/>
  <p:tag name="KSO_WM_TAG_VERSION" val="1.0"/>
  <p:tag name="KSO_WM_SLIDE_LAYOUT" val="a_d_f"/>
  <p:tag name="KSO_WM_SLIDE_LAYOUT_CNT" val="1_1_1"/>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cd03df5ee0584837a79d35639eea6c03&quot;,&quot;fill_align&quot;:&quot;lm&quot;,&quot;text_align&quot;:&quot;lm&quot;,&quot;text_direction&quot;:&quot;horizontal&quot;,&quot;chip_types&quot;:[&quot;header&quot;]},{&quot;fill_id&quot;:&quot;9113085b8c654bdeb5f5fecb8607365a&quot;,&quot;fill_align&quot;:&quot;lb&quot;,&quot;text_align&quot;:&quot;lb&quot;,&quot;text_direction&quot;:&quot;horizontal&quot;,&quot;chip_types&quot;:[&quot;pictext&quot;,&quot;text&quot;,&quot;picture&quot;,&quot;chart&quot;,&quot;table&quot;],&quot;support_features&quot;:[&quot;collage&quot;]},{&quot;fill_id&quot;:&quot;7a6a73ea8e8b41df8343fdbffbc453d4&quot;,&quot;fill_align&quot;:&quot;lt&quot;,&quot;text_align&quot;:&quot;lt&quot;,&quot;text_direction&quot;:&quot;horizontal&quot;,&quot;chip_types&quot;:[&quot;pictext&quot;,&quot;text&quot;,&quot;picture&quot;,&quot;chart&quot;,&quot;table&quot;],&quot;support_features&quot;:[&quot;collage&quot;]}]]"/>
  <p:tag name="KSO_WM_CHIP_XID" val="5ef0a4b5978989e612c8e8ac"/>
  <p:tag name="KSO_WM_CHIP_GROUPID" val="5ef0a4b5978989e612c8e8ab"/>
  <p:tag name="KSO_WM_SLIDE_BK_DARK_LIGHT" val="2"/>
  <p:tag name="KSO_WM_SLIDE_BACKGROUND_TYPE" val="navigation"/>
  <p:tag name="KSO_WM_SLIDE_SUPPORT_FEATURE_TYPE" val="1"/>
  <p:tag name="KSO_WM_TEMPLATE_ASSEMBLE_XID" val="5f48a2c2f3f92eac73830e34"/>
  <p:tag name="KSO_WM_TEMPLATE_ASSEMBLE_GROUPID" val="5f48a2c2f3f92eac73830e34"/>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8743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743"/>
  <p:tag name="KSO_WM_UNIT_VALUE" val="159"/>
  <p:tag name="KSO_WM_TEMPLATE_ASSEMBLE_XID" val="5f48a2c2f3f92eac73830e34"/>
  <p:tag name="KSO_WM_TEMPLATE_ASSEMBLE_GROUPID" val="5f48a2c2f3f92eac73830e34"/>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40.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8743_1*a*1"/>
  <p:tag name="KSO_WM_TEMPLATE_CATEGORY" val="diagram"/>
  <p:tag name="KSO_WM_TEMPLATE_INDEX" val="2020874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b5e8bc4dc5314833b42b0b79a1da7e87"/>
  <p:tag name="KSO_WM_ASSEMBLE_CHIP_INDEX" val="e55cfaaa368f4909865e76d44ed0852c"/>
  <p:tag name="KSO_WM_UNIT_TEXT_FILL_FORE_SCHEMECOLOR_INDEX_BRIGHTNESS" val="0"/>
  <p:tag name="KSO_WM_UNIT_TEXT_FILL_FORE_SCHEMECOLOR_INDEX" val="13"/>
  <p:tag name="KSO_WM_UNIT_TEXT_FILL_TYPE" val="1"/>
  <p:tag name="KSO_WM_TEMPLATE_ASSEMBLE_XID" val="5f48a2c2f3f92eac73830e34"/>
  <p:tag name="KSO_WM_TEMPLATE_ASSEMBLE_GROUPID" val="5f48a2c2f3f92eac73830e34"/>
  <p:tag name="KSO_WM_TAG_Front_Size" val=""/>
  <p:tag name="KSO_WM_TAG_Backgroup_Id" val=""/>
  <p:tag name="KSO_WM_TAG_Backgroup_Size" val=""/>
  <p:tag name="KSO_WM_TAG_Zoder_Position" val=""/>
</p:tagLst>
</file>

<file path=ppt/tags/tag141.xml><?xml version="1.0" encoding="utf-8"?>
<p:tagLst xmlns:p="http://schemas.openxmlformats.org/presentationml/2006/main">
  <p:tag name="KSO_WM_UNIT_TABLE_BEAUTIFY" val="smartTable{4266fd1e-5bb1-46f8-97d5-b127bfff0893}"/>
  <p:tag name="KSO_WM_BEAUTIFY_FLAG" val="#wm#"/>
  <p:tag name="KSO_WM_UNIT_TYPE" val="β"/>
  <p:tag name="TABLE_SKINIDX" val="-1"/>
  <p:tag name="TABLE_COLORIDX" val="l"/>
  <p:tag name="TABLE_RECT" val="63.95*164.301*592.1*93.8"/>
  <p:tag name="TABLE_EMPHASIZE_COLOR" val="6579300"/>
  <p:tag name="TABLE_ONEKEY_SKIN_IDX" val="0"/>
</p:tagLst>
</file>

<file path=ppt/tags/tag1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43_1*f*1"/>
  <p:tag name="KSO_WM_TEMPLATE_CATEGORY" val="diagram"/>
  <p:tag name="KSO_WM_TEMPLATE_INDEX" val="20208743"/>
  <p:tag name="KSO_WM_UNIT_LAYERLEVEL" val="1"/>
  <p:tag name="KSO_WM_TAG_VERSION" val="1.0"/>
  <p:tag name="KSO_WM_BEAUTIFY_FLAG" val="#wm#"/>
  <p:tag name="KSO_WM_UNIT_DEFAULT_FONT" val="14;20;2"/>
  <p:tag name="KSO_WM_UNIT_BLOCK" val="0"/>
  <p:tag name="KSO_WM_UNIT_VALUE" val="215"/>
  <p:tag name="KSO_WM_UNIT_SHOW_EDIT_AREA_INDICATION" val="1"/>
  <p:tag name="KSO_WM_CHIP_GROUPID" val="5e6b05596848fb12bee65ac8"/>
  <p:tag name="KSO_WM_CHIP_XID" val="5e6b05596848fb12bee65aca"/>
  <p:tag name="KSO_WM_CHIP_FILLAREA_FILL_RULE" val="{&quot;fill_align&quot;:&quot;lt&quot;,&quot;fill_mode&quot;:&quot;full&quot;}"/>
  <p:tag name="KSO_WM_UNIT_DEC_AREA_ID" val="c80f63d948ee4e369ba0d53ce19df20e"/>
  <p:tag name="KSO_WM_ASSEMBLE_CHIP_INDEX" val="7d5ae22597e34921a6b81723e9d66beb"/>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5f48a2c2f3f92eac73830e34"/>
  <p:tag name="KSO_WM_TEMPLATE_ASSEMBLE_GROUPID" val="5f48a2c2f3f92eac73830e34"/>
  <p:tag name="KSO_WM_TAG_Front_Size" val=""/>
  <p:tag name="KSO_WM_TAG_Backgroup_Id" val=""/>
  <p:tag name="KSO_WM_TAG_Backgroup_Size" val=""/>
  <p:tag name="KSO_WM_TAG_Zoder_Position" val=""/>
</p:tagLst>
</file>

<file path=ppt/tags/tag143.xml><?xml version="1.0" encoding="utf-8"?>
<p:tagLst xmlns:p="http://schemas.openxmlformats.org/presentationml/2006/main">
  <p:tag name="KSO_WM_BEAUTIFY_FLAG" val="#wm#"/>
  <p:tag name="KSO_WM_TEMPLATE_CATEGORY" val="diagram"/>
  <p:tag name="KSO_WM_TEMPLATE_INDEX" val="20208743"/>
  <p:tag name="KSO_WM_SLIDE_LAYOUT_INFO" val="{&quot;id&quot;:&quot;2020-08-28T14:23:09&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0-08-28T14:23:09&quot;,&quot;margin&quot;:{&quot;bottom&quot;:0.42300000786781311,&quot;left&quot;:1.2699999809265137,&quot;right&quot;:1.2699999809265137,&quot;top&quot;:0.42300000786781311},&quot;type&quot;:0},{&quot;id&quot;:&quot;2020-08-28T14:23:09&quot;,&quot;maxSize&quot;:{&quot;size1&quot;:58.899999999999999},&quot;minSize&quot;:{&quot;size1&quot;:46.200000000000003},&quot;normalSize&quot;:{&quot;size1&quot;:58.899999999999999},&quot;subLayout&quot;:[{&quot;id&quot;:&quot;2020-08-28T14:23:09&quot;,&quot;margin&quot;:{&quot;bottom&quot;:0.84700000286102295,&quot;left&quot;:1.6929999589920044,&quot;right&quot;:1.6929999589920044,&quot;top&quot;:0.81999999284744263},&quot;type&quot;:0},{&quot;id&quot;:&quot;2020-08-28T14:23:09&quot;,&quot;margin&quot;:{&quot;bottom&quot;:0.84700000286102295,&quot;left&quot;:1.6929999589920044,&quot;right&quot;:1.6929999589920044,&quot;top&quot;:0},&quot;type&quot;:0}],&quot;type&quot;:0}],&quot;type&quot;:0}"/>
  <p:tag name="KSO_WM_SLIDE_BACKGROUND" val="[&quot;navigation&quot;]"/>
  <p:tag name="KSO_WM_SLIDE_RATIO" val="1.777778"/>
  <p:tag name="KSO_WM_SLIDE_ID" val="diagram2020874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16"/>
  <p:tag name="KSO_WM_SLIDE_POSITION" val="0*0"/>
  <p:tag name="KSO_WM_TAG_VERSION" val="1.0"/>
  <p:tag name="KSO_WM_SLIDE_LAYOUT" val="a_d_f"/>
  <p:tag name="KSO_WM_SLIDE_LAYOUT_CNT" val="1_1_1"/>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cd03df5ee0584837a79d35639eea6c03&quot;,&quot;fill_align&quot;:&quot;lm&quot;,&quot;text_align&quot;:&quot;lm&quot;,&quot;text_direction&quot;:&quot;horizontal&quot;,&quot;chip_types&quot;:[&quot;header&quot;]},{&quot;fill_id&quot;:&quot;9113085b8c654bdeb5f5fecb8607365a&quot;,&quot;fill_align&quot;:&quot;lb&quot;,&quot;text_align&quot;:&quot;lb&quot;,&quot;text_direction&quot;:&quot;horizontal&quot;,&quot;chip_types&quot;:[&quot;pictext&quot;,&quot;text&quot;,&quot;picture&quot;,&quot;chart&quot;,&quot;table&quot;],&quot;support_features&quot;:[&quot;collage&quot;]},{&quot;fill_id&quot;:&quot;7a6a73ea8e8b41df8343fdbffbc453d4&quot;,&quot;fill_align&quot;:&quot;lt&quot;,&quot;text_align&quot;:&quot;lt&quot;,&quot;text_direction&quot;:&quot;horizontal&quot;,&quot;chip_types&quot;:[&quot;pictext&quot;,&quot;text&quot;,&quot;picture&quot;,&quot;chart&quot;,&quot;table&quot;],&quot;support_features&quot;:[&quot;collage&quot;]}]]"/>
  <p:tag name="KSO_WM_CHIP_XID" val="5ef0a4b5978989e612c8e8ac"/>
  <p:tag name="KSO_WM_CHIP_GROUPID" val="5ef0a4b5978989e612c8e8ab"/>
  <p:tag name="KSO_WM_SLIDE_BK_DARK_LIGHT" val="2"/>
  <p:tag name="KSO_WM_SLIDE_BACKGROUND_TYPE" val="navigation"/>
  <p:tag name="KSO_WM_SLIDE_SUPPORT_FEATURE_TYPE" val="1"/>
  <p:tag name="KSO_WM_TEMPLATE_ASSEMBLE_XID" val="5f48a2c2f3f92eac73830e34"/>
  <p:tag name="KSO_WM_TEMPLATE_ASSEMBLE_GROUPID" val="5f48a2c2f3f92eac73830e34"/>
</p:tagLst>
</file>

<file path=ppt/tags/tag144.xml><?xml version="1.0" encoding="utf-8"?>
<p:tagLst xmlns:p="http://schemas.openxmlformats.org/presentationml/2006/main">
  <p:tag name="KSO_WM_TEMPLATE_CATEGORY" val="basetag"/>
  <p:tag name="KSO_WM_TEMPLATE_INDEX" val="20164241"/>
</p:tagLst>
</file>

<file path=ppt/tags/tag15.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6.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7.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8.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19.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1.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2.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3.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4.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5.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26.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7.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8.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9.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31.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32.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3.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4.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5.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6.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7.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8.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9.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41.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42.xml><?xml version="1.0" encoding="utf-8"?>
<p:tagLst xmlns:p="http://schemas.openxmlformats.org/presentationml/2006/main">
  <p:tag name="KSO_WM_TAG_VERSION" val="1.0"/>
  <p:tag name="KSO_WM_TEMPLATE_CATEGORY" val="basetag"/>
  <p:tag name="KSO_WM_TEMPLATE_INDEX" val="20164241"/>
</p:tagLst>
</file>

<file path=ppt/tags/tag43.xml><?xml version="1.0" encoding="utf-8"?>
<p:tagLst xmlns:p="http://schemas.openxmlformats.org/presentationml/2006/main">
  <p:tag name="KSO_WM_TAG_VERSION" val="1.0"/>
  <p:tag name="KSO_WM_TEMPLATE_CATEGORY" val="basetag"/>
  <p:tag name="KSO_WM_TEMPLATE_INDEX" val="20164241"/>
</p:tagLst>
</file>

<file path=ppt/tags/tag44.xml><?xml version="1.0" encoding="utf-8"?>
<p:tagLst xmlns:p="http://schemas.openxmlformats.org/presentationml/2006/main">
  <p:tag name="KSO_WM_TEMPLATE_CATEGORY" val="basetag"/>
  <p:tag name="KSO_WM_TEMPLATE_INDEX" val="20164241"/>
  <p:tag name="KSO_WM_TAG_VERSION" val="1.0"/>
  <p:tag name="KSO_WM_TEMPLATE_THUMBS_INDEX" val="1、6、7、8、11、18、19、21、22、23、28、30、31、32、34"/>
  <p:tag name="KSO_WM_BEAUTIFY_FLAG" val="#wm#"/>
</p:tagLst>
</file>

<file path=ppt/tags/tag45.xml><?xml version="1.0" encoding="utf-8"?>
<p:tagLst xmlns:p="http://schemas.openxmlformats.org/presentationml/2006/main">
  <p:tag name="KSO_WM_TAG_VERSION" val="1.0"/>
  <p:tag name="KSO_WM_TEMPLATE_CATEGORY" val="custom"/>
  <p:tag name="KSO_WM_TEMPLATE_INDEX" val="20186841"/>
</p:tagLst>
</file>

<file path=ppt/tags/tag46.xml><?xml version="1.0" encoding="utf-8"?>
<p:tagLst xmlns:p="http://schemas.openxmlformats.org/presentationml/2006/main">
  <p:tag name="KSO_WM_TAG_VERSION" val="1.0"/>
  <p:tag name="KSO_WM_TEMPLATE_CATEGORY" val="custom"/>
  <p:tag name="KSO_WM_TEMPLATE_INDEX" val="20186841"/>
</p:tagLst>
</file>

<file path=ppt/tags/tag47.xml><?xml version="1.0" encoding="utf-8"?>
<p:tagLst xmlns:p="http://schemas.openxmlformats.org/presentationml/2006/main">
  <p:tag name="KSO_WM_TEMPLATE_CATEGORY" val="custom"/>
  <p:tag name="KSO_WM_TEMPLATE_INDEX" val="20186841"/>
  <p:tag name="KSO_WM_TAG_VERSION" val="1.0"/>
  <p:tag name="KSO_WM_TEMPLATE_THUMBS_INDEX" val="1、6、10、16、19、20、23"/>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TAG_VERSION" val="1.0"/>
  <p:tag name="KSO_WM_TEMPLATE_CATEGORY" val="basetag"/>
  <p:tag name="KSO_WM_TEMPLATE_INDEX" val="20164241"/>
</p:tagLst>
</file>

<file path=ppt/tags/tag52.xml><?xml version="1.0" encoding="utf-8"?>
<p:tagLst xmlns:p="http://schemas.openxmlformats.org/presentationml/2006/main">
  <p:tag name="KSO_WM_TAG_VERSION" val="1.0"/>
  <p:tag name="KSO_WM_TEMPLATE_CATEGORY" val="basetag"/>
  <p:tag name="KSO_WM_TEMPLATE_INDEX" val="20164241"/>
</p:tagLst>
</file>

<file path=ppt/tags/tag53.xml><?xml version="1.0" encoding="utf-8"?>
<p:tagLst xmlns:p="http://schemas.openxmlformats.org/presentationml/2006/main">
  <p:tag name="KSO_WM_TEMPLATE_CATEGORY" val="basetag"/>
  <p:tag name="KSO_WM_TEMPLATE_INDEX" val="20164241"/>
  <p:tag name="KSO_WM_TAG_VERSION" val="1.0"/>
  <p:tag name="KSO_WM_TEMPLATE_THUMBS_INDEX" val="1、6、7、8、11、18、19、21、22、23、28、30、31、32、34"/>
  <p:tag name="KSO_WM_BEAUTIFY_FLAG" val="#wm#"/>
</p:tagLst>
</file>

<file path=ppt/tags/tag54.xml><?xml version="1.0" encoding="utf-8"?>
<p:tagLst xmlns:p="http://schemas.openxmlformats.org/presentationml/2006/main">
  <p:tag name="KSO_WM_TEMPLATE_CATEGORY" val="basetag"/>
  <p:tag name="KSO_WM_TEMPLATE_INDEX" val="20164241"/>
</p:tagLst>
</file>

<file path=ppt/tags/tag55.xml><?xml version="1.0" encoding="utf-8"?>
<p:tagLst xmlns:p="http://schemas.openxmlformats.org/presentationml/2006/main">
  <p:tag name="KSO_WM_TEMPLATE_CATEGORY" val="basetag"/>
  <p:tag name="KSO_WM_TEMPLATE_INDEX" val="20164241"/>
</p:tagLst>
</file>

<file path=ppt/tags/tag56.xml><?xml version="1.0" encoding="utf-8"?>
<p:tagLst xmlns:p="http://schemas.openxmlformats.org/presentationml/2006/main">
  <p:tag name="KSO_WM_TEMPLATE_CATEGORY" val="basetag"/>
  <p:tag name="KSO_WM_TEMPLATE_INDEX" val="20164241"/>
</p:tagLst>
</file>

<file path=ppt/tags/tag57.xml><?xml version="1.0" encoding="utf-8"?>
<p:tagLst xmlns:p="http://schemas.openxmlformats.org/presentationml/2006/main">
  <p:tag name="KSO_WM_TEMPLATE_CATEGORY" val="basetag"/>
  <p:tag name="KSO_WM_TEMPLATE_INDEX" val="20164241"/>
</p:tagLst>
</file>

<file path=ppt/tags/tag58.xml><?xml version="1.0" encoding="utf-8"?>
<p:tagLst xmlns:p="http://schemas.openxmlformats.org/presentationml/2006/main">
  <p:tag name="KSO_WM_TEMPLATE_CATEGORY" val="basetag"/>
  <p:tag name="KSO_WM_TEMPLATE_INDEX" val="20164241"/>
</p:tagLst>
</file>

<file path=ppt/tags/tag59.xml><?xml version="1.0" encoding="utf-8"?>
<p:tagLst xmlns:p="http://schemas.openxmlformats.org/presentationml/2006/main">
  <p:tag name="KSO_WM_TEMPLATE_CATEGORY" val="basetag"/>
  <p:tag name="KSO_WM_TEMPLATE_INDEX" val="20164241"/>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60.xml><?xml version="1.0" encoding="utf-8"?>
<p:tagLst xmlns:p="http://schemas.openxmlformats.org/presentationml/2006/main">
  <p:tag name="KSO_WM_TEMPLATE_CATEGORY" val="basetag"/>
  <p:tag name="KSO_WM_TEMPLATE_INDEX" val="20164241"/>
</p:tagLst>
</file>

<file path=ppt/tags/tag61.xml><?xml version="1.0" encoding="utf-8"?>
<p:tagLst xmlns:p="http://schemas.openxmlformats.org/presentationml/2006/main">
  <p:tag name="KSO_WM_UNIT_TABLE_BEAUTIFY" val="smartTable{4266fd1e-5bb1-46f8-97d5-b127bfff0893}"/>
</p:tagLst>
</file>

<file path=ppt/tags/tag62.xml><?xml version="1.0" encoding="utf-8"?>
<p:tagLst xmlns:p="http://schemas.openxmlformats.org/presentationml/2006/main">
  <p:tag name="KSO_WM_TEMPLATE_CATEGORY" val="basetag"/>
  <p:tag name="KSO_WM_TEMPLATE_INDEX" val="20164241"/>
</p:tagLst>
</file>

<file path=ppt/tags/tag63.xml><?xml version="1.0" encoding="utf-8"?>
<p:tagLst xmlns:p="http://schemas.openxmlformats.org/presentationml/2006/main">
  <p:tag name="KSO_WM_TEMPLATE_CATEGORY" val="basetag"/>
  <p:tag name="KSO_WM_TEMPLATE_INDEX" val="20164241"/>
</p:tagLst>
</file>

<file path=ppt/tags/tag64.xml><?xml version="1.0" encoding="utf-8"?>
<p:tagLst xmlns:p="http://schemas.openxmlformats.org/presentationml/2006/main">
  <p:tag name="KSO_WM_TEMPLATE_CATEGORY" val="basetag"/>
  <p:tag name="KSO_WM_TEMPLATE_INDEX" val="20164241"/>
</p:tagLst>
</file>

<file path=ppt/tags/tag65.xml><?xml version="1.0" encoding="utf-8"?>
<p:tagLst xmlns:p="http://schemas.openxmlformats.org/presentationml/2006/main">
  <p:tag name="KSO_WM_TEMPLATE_CATEGORY" val="basetag"/>
  <p:tag name="KSO_WM_TEMPLATE_INDEX" val="20164241"/>
</p:tagLst>
</file>

<file path=ppt/tags/tag66.xml><?xml version="1.0" encoding="utf-8"?>
<p:tagLst xmlns:p="http://schemas.openxmlformats.org/presentationml/2006/main">
  <p:tag name="KSO_WM_TEMPLATE_CATEGORY" val="basetag"/>
  <p:tag name="KSO_WM_TEMPLATE_INDEX" val="20164241"/>
</p:tagLst>
</file>

<file path=ppt/tags/tag67.xml><?xml version="1.0" encoding="utf-8"?>
<p:tagLst xmlns:p="http://schemas.openxmlformats.org/presentationml/2006/main">
  <p:tag name="KSO_WM_TEMPLATE_CATEGORY" val="basetag"/>
  <p:tag name="KSO_WM_TEMPLATE_INDEX" val="20164241"/>
</p:tagLst>
</file>

<file path=ppt/tags/tag68.xml><?xml version="1.0" encoding="utf-8"?>
<p:tagLst xmlns:p="http://schemas.openxmlformats.org/presentationml/2006/main">
  <p:tag name="KSO_WM_TEMPLATE_CATEGORY" val="basetag"/>
  <p:tag name="KSO_WM_TEMPLATE_INDEX" val="20164241"/>
</p:tagLst>
</file>

<file path=ppt/tags/tag69.xml><?xml version="1.0" encoding="utf-8"?>
<p:tagLst xmlns:p="http://schemas.openxmlformats.org/presentationml/2006/main">
  <p:tag name="KSO_WM_TEMPLATE_CATEGORY" val="basetag"/>
  <p:tag name="KSO_WM_TEMPLATE_INDEX" val="20164241"/>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70.xml><?xml version="1.0" encoding="utf-8"?>
<p:tagLst xmlns:p="http://schemas.openxmlformats.org/presentationml/2006/main">
  <p:tag name="KSO_WM_TEMPLATE_CATEGORY" val="basetag"/>
  <p:tag name="KSO_WM_TEMPLATE_INDEX" val="20164241"/>
</p:tagLst>
</file>

<file path=ppt/tags/tag71.xml><?xml version="1.0" encoding="utf-8"?>
<p:tagLst xmlns:p="http://schemas.openxmlformats.org/presentationml/2006/main">
  <p:tag name="KSO_WM_TEMPLATE_CATEGORY" val="basetag"/>
  <p:tag name="KSO_WM_TEMPLATE_INDEX" val="20164241"/>
</p:tagLst>
</file>

<file path=ppt/tags/tag72.xml><?xml version="1.0" encoding="utf-8"?>
<p:tagLst xmlns:p="http://schemas.openxmlformats.org/presentationml/2006/main">
  <p:tag name="KSO_WM_TEMPLATE_CATEGORY" val="basetag"/>
  <p:tag name="KSO_WM_TEMPLATE_INDEX" val="20164241"/>
</p:tagLst>
</file>

<file path=ppt/tags/tag73.xml><?xml version="1.0" encoding="utf-8"?>
<p:tagLst xmlns:p="http://schemas.openxmlformats.org/presentationml/2006/main">
  <p:tag name="KSO_WM_TEMPLATE_CATEGORY" val="basetag"/>
  <p:tag name="KSO_WM_TEMPLATE_INDEX" val="20164241"/>
</p:tagLst>
</file>

<file path=ppt/tags/tag74.xml><?xml version="1.0" encoding="utf-8"?>
<p:tagLst xmlns:p="http://schemas.openxmlformats.org/presentationml/2006/main">
  <p:tag name="KSO_WM_TEMPLATE_CATEGORY" val="basetag"/>
  <p:tag name="KSO_WM_TEMPLATE_INDEX" val="20164241"/>
</p:tagLst>
</file>

<file path=ppt/tags/tag75.xml><?xml version="1.0" encoding="utf-8"?>
<p:tagLst xmlns:p="http://schemas.openxmlformats.org/presentationml/2006/main">
  <p:tag name="KSO_WM_TEMPLATE_CATEGORY" val="basetag"/>
  <p:tag name="KSO_WM_TEMPLATE_INDEX" val="20164241"/>
</p:tagLst>
</file>

<file path=ppt/tags/tag76.xml><?xml version="1.0" encoding="utf-8"?>
<p:tagLst xmlns:p="http://schemas.openxmlformats.org/presentationml/2006/main">
  <p:tag name="KSO_WM_TEMPLATE_CATEGORY" val="basetag"/>
  <p:tag name="KSO_WM_TEMPLATE_INDEX" val="20164241"/>
</p:tagLst>
</file>

<file path=ppt/tags/tag77.xml><?xml version="1.0" encoding="utf-8"?>
<p:tagLst xmlns:p="http://schemas.openxmlformats.org/presentationml/2006/main">
  <p:tag name="KSO_WM_TEMPLATE_CATEGORY" val="basetag"/>
  <p:tag name="KSO_WM_TEMPLATE_INDEX" val="20164241"/>
</p:tagLst>
</file>

<file path=ppt/tags/tag78.xml><?xml version="1.0" encoding="utf-8"?>
<p:tagLst xmlns:p="http://schemas.openxmlformats.org/presentationml/2006/main">
  <p:tag name="KSO_WM_UNIT_TABLE_BEAUTIFY" val="smartTable{e899fa89-a2e1-452e-92ad-95ca435495b9}"/>
</p:tagLst>
</file>

<file path=ppt/tags/tag79.xml><?xml version="1.0" encoding="utf-8"?>
<p:tagLst xmlns:p="http://schemas.openxmlformats.org/presentationml/2006/main">
  <p:tag name="KSO_WM_TEMPLATE_CATEGORY" val="basetag"/>
  <p:tag name="KSO_WM_TEMPLATE_INDEX" val="20164241"/>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80.xml><?xml version="1.0" encoding="utf-8"?>
<p:tagLst xmlns:p="http://schemas.openxmlformats.org/presentationml/2006/main">
  <p:tag name="KSO_WM_TEMPLATE_CATEGORY" val="basetag"/>
  <p:tag name="KSO_WM_TEMPLATE_INDEX" val="20164241"/>
</p:tagLst>
</file>

<file path=ppt/tags/tag81.xml><?xml version="1.0" encoding="utf-8"?>
<p:tagLst xmlns:p="http://schemas.openxmlformats.org/presentationml/2006/main">
  <p:tag name="KSO_WM_TEMPLATE_CATEGORY" val="basetag"/>
  <p:tag name="KSO_WM_TEMPLATE_INDEX" val="20164241"/>
</p:tagLst>
</file>

<file path=ppt/tags/tag82.xml><?xml version="1.0" encoding="utf-8"?>
<p:tagLst xmlns:p="http://schemas.openxmlformats.org/presentationml/2006/main">
  <p:tag name="KSO_WM_TEMPLATE_CATEGORY" val="basetag"/>
  <p:tag name="KSO_WM_TEMPLATE_INDEX" val="20164241"/>
</p:tagLst>
</file>

<file path=ppt/tags/tag83.xml><?xml version="1.0" encoding="utf-8"?>
<p:tagLst xmlns:p="http://schemas.openxmlformats.org/presentationml/2006/main">
  <p:tag name="KSO_WM_TEMPLATE_CATEGORY" val="basetag"/>
  <p:tag name="KSO_WM_TEMPLATE_INDEX" val="20164241"/>
</p:tagLst>
</file>

<file path=ppt/tags/tag84.xml><?xml version="1.0" encoding="utf-8"?>
<p:tagLst xmlns:p="http://schemas.openxmlformats.org/presentationml/2006/main">
  <p:tag name="KSO_WM_TEMPLATE_CATEGORY" val="basetag"/>
  <p:tag name="KSO_WM_TEMPLATE_INDEX" val="20164241"/>
</p:tagLst>
</file>

<file path=ppt/tags/tag85.xml><?xml version="1.0" encoding="utf-8"?>
<p:tagLst xmlns:p="http://schemas.openxmlformats.org/presentationml/2006/main">
  <p:tag name="KSO_WM_TEMPLATE_CATEGORY" val="basetag"/>
  <p:tag name="KSO_WM_TEMPLATE_INDEX" val="20164241"/>
</p:tagLst>
</file>

<file path=ppt/tags/tag86.xml><?xml version="1.0" encoding="utf-8"?>
<p:tagLst xmlns:p="http://schemas.openxmlformats.org/presentationml/2006/main">
  <p:tag name="KSO_WM_TEMPLATE_CATEGORY" val="basetag"/>
  <p:tag name="KSO_WM_TEMPLATE_INDEX" val="20164241"/>
</p:tagLst>
</file>

<file path=ppt/tags/tag87.xml><?xml version="1.0" encoding="utf-8"?>
<p:tagLst xmlns:p="http://schemas.openxmlformats.org/presentationml/2006/main">
  <p:tag name="KSO_WM_TEMPLATE_CATEGORY" val="basetag"/>
  <p:tag name="KSO_WM_TEMPLATE_INDEX" val="20164241"/>
</p:tagLst>
</file>

<file path=ppt/tags/tag88.xml><?xml version="1.0" encoding="utf-8"?>
<p:tagLst xmlns:p="http://schemas.openxmlformats.org/presentationml/2006/main">
  <p:tag name="KSO_WM_TEMPLATE_CATEGORY" val="basetag"/>
  <p:tag name="KSO_WM_TEMPLATE_INDEX" val="20164241"/>
</p:tagLst>
</file>

<file path=ppt/tags/tag89.xml><?xml version="1.0" encoding="utf-8"?>
<p:tagLst xmlns:p="http://schemas.openxmlformats.org/presentationml/2006/main">
  <p:tag name="KSO_WM_TEMPLATE_CATEGORY" val="basetag"/>
  <p:tag name="KSO_WM_TEMPLATE_INDEX" val="20164241"/>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90.xml><?xml version="1.0" encoding="utf-8"?>
<p:tagLst xmlns:p="http://schemas.openxmlformats.org/presentationml/2006/main">
  <p:tag name="KSO_WM_TEMPLATE_CATEGORY" val="basetag"/>
  <p:tag name="KSO_WM_TEMPLATE_INDEX" val="20164241"/>
</p:tagLst>
</file>

<file path=ppt/tags/tag91.xml><?xml version="1.0" encoding="utf-8"?>
<p:tagLst xmlns:p="http://schemas.openxmlformats.org/presentationml/2006/main">
  <p:tag name="KSO_WM_TEMPLATE_CATEGORY" val="basetag"/>
  <p:tag name="KSO_WM_TEMPLATE_INDEX" val="20164241"/>
</p:tagLst>
</file>

<file path=ppt/tags/tag92.xml><?xml version="1.0" encoding="utf-8"?>
<p:tagLst xmlns:p="http://schemas.openxmlformats.org/presentationml/2006/main">
  <p:tag name="KSO_WM_TEMPLATE_CATEGORY" val="basetag"/>
  <p:tag name="KSO_WM_TEMPLATE_INDEX" val="20164241"/>
</p:tagLst>
</file>

<file path=ppt/tags/tag93.xml><?xml version="1.0" encoding="utf-8"?>
<p:tagLst xmlns:p="http://schemas.openxmlformats.org/presentationml/2006/main">
  <p:tag name="KSO_WM_TEMPLATE_CATEGORY" val="basetag"/>
  <p:tag name="KSO_WM_TEMPLATE_INDEX" val="20164241"/>
</p:tagLst>
</file>

<file path=ppt/tags/tag94.xml><?xml version="1.0" encoding="utf-8"?>
<p:tagLst xmlns:p="http://schemas.openxmlformats.org/presentationml/2006/main">
  <p:tag name="KSO_WM_TEMPLATE_CATEGORY" val="basetag"/>
  <p:tag name="KSO_WM_TEMPLATE_INDEX" val="20164241"/>
</p:tagLst>
</file>

<file path=ppt/tags/tag95.xml><?xml version="1.0" encoding="utf-8"?>
<p:tagLst xmlns:p="http://schemas.openxmlformats.org/presentationml/2006/main">
  <p:tag name="KSO_WM_UNIT_TABLE_BEAUTIFY" val="smartTable{61173971-34d8-4969-b742-9839b7204236}"/>
</p:tagLst>
</file>

<file path=ppt/tags/tag96.xml><?xml version="1.0" encoding="utf-8"?>
<p:tagLst xmlns:p="http://schemas.openxmlformats.org/presentationml/2006/main">
  <p:tag name="KSO_WM_TEMPLATE_CATEGORY" val="basetag"/>
  <p:tag name="KSO_WM_TEMPLATE_INDEX" val="20164241"/>
</p:tagLst>
</file>

<file path=ppt/tags/tag97.xml><?xml version="1.0" encoding="utf-8"?>
<p:tagLst xmlns:p="http://schemas.openxmlformats.org/presentationml/2006/main">
  <p:tag name="KSO_WM_TEMPLATE_CATEGORY" val="basetag"/>
  <p:tag name="KSO_WM_TEMPLATE_INDEX" val="20164241"/>
</p:tagLst>
</file>

<file path=ppt/tags/tag98.xml><?xml version="1.0" encoding="utf-8"?>
<p:tagLst xmlns:p="http://schemas.openxmlformats.org/presentationml/2006/main">
  <p:tag name="KSO_WM_TEMPLATE_CATEGORY" val="basetag"/>
  <p:tag name="KSO_WM_TEMPLATE_INDEX" val="20164241"/>
</p:tagLst>
</file>

<file path=ppt/tags/tag99.xml><?xml version="1.0" encoding="utf-8"?>
<p:tagLst xmlns:p="http://schemas.openxmlformats.org/presentationml/2006/main">
  <p:tag name="KSO_WM_TEMPLATE_CATEGORY" val="basetag"/>
  <p:tag name="KSO_WM_TEMPLATE_INDEX" val="20164241"/>
</p:tagLst>
</file>

<file path=ppt/theme/theme1.xml><?xml version="1.0" encoding="utf-8"?>
<a:theme xmlns:a="http://schemas.openxmlformats.org/drawingml/2006/main" name="basetag20163155_docer802382.通用教学课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31">
      <a:dk1>
        <a:srgbClr val="000000"/>
      </a:dk1>
      <a:lt1>
        <a:srgbClr val="FFFFFF"/>
      </a:lt1>
      <a:dk2>
        <a:srgbClr val="990000"/>
      </a:dk2>
      <a:lt2>
        <a:srgbClr val="FFFFFF"/>
      </a:lt2>
      <a:accent1>
        <a:srgbClr val="990000"/>
      </a:accent1>
      <a:accent2>
        <a:srgbClr val="990000"/>
      </a:accent2>
      <a:accent3>
        <a:srgbClr val="990000"/>
      </a:accent3>
      <a:accent4>
        <a:srgbClr val="990000"/>
      </a:accent4>
      <a:accent5>
        <a:srgbClr val="000000"/>
      </a:accent5>
      <a:accent6>
        <a:srgbClr val="FFFFFF"/>
      </a:accent6>
      <a:hlink>
        <a:srgbClr val="0563C1"/>
      </a:hlink>
      <a:folHlink>
        <a:srgbClr val="954F72"/>
      </a:folHlink>
    </a:clrScheme>
    <a:fontScheme name="25yhflpb">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asetag20163155_docer802382.通用教学课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31">
    <a:dk1>
      <a:srgbClr val="000000"/>
    </a:dk1>
    <a:lt1>
      <a:srgbClr val="FFFFFF"/>
    </a:lt1>
    <a:dk2>
      <a:srgbClr val="990000"/>
    </a:dk2>
    <a:lt2>
      <a:srgbClr val="FFFFFF"/>
    </a:lt2>
    <a:accent1>
      <a:srgbClr val="990000"/>
    </a:accent1>
    <a:accent2>
      <a:srgbClr val="990000"/>
    </a:accent2>
    <a:accent3>
      <a:srgbClr val="990000"/>
    </a:accent3>
    <a:accent4>
      <a:srgbClr val="990000"/>
    </a:accent4>
    <a:accent5>
      <a:srgbClr val="000000"/>
    </a:accent5>
    <a:accent6>
      <a:srgbClr val="FFFFFF"/>
    </a:accent6>
    <a:hlink>
      <a:srgbClr val="0563C1"/>
    </a:hlink>
    <a:folHlink>
      <a:srgbClr val="954F72"/>
    </a:folHlink>
  </a:clrScheme>
</a:themeOverride>
</file>

<file path=ppt/theme/themeOverride2.xml><?xml version="1.0" encoding="utf-8"?>
<a:themeOverride xmlns:a="http://schemas.openxmlformats.org/drawingml/2006/main">
  <a:clrScheme name="自定义 431">
    <a:dk1>
      <a:srgbClr val="000000"/>
    </a:dk1>
    <a:lt1>
      <a:srgbClr val="FFFFFF"/>
    </a:lt1>
    <a:dk2>
      <a:srgbClr val="990000"/>
    </a:dk2>
    <a:lt2>
      <a:srgbClr val="FFFFFF"/>
    </a:lt2>
    <a:accent1>
      <a:srgbClr val="990000"/>
    </a:accent1>
    <a:accent2>
      <a:srgbClr val="990000"/>
    </a:accent2>
    <a:accent3>
      <a:srgbClr val="990000"/>
    </a:accent3>
    <a:accent4>
      <a:srgbClr val="990000"/>
    </a:accent4>
    <a:accent5>
      <a:srgbClr val="000000"/>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16292</Words>
  <Application>WPS 演示</Application>
  <PresentationFormat>全屏显示(4:3)</PresentationFormat>
  <Paragraphs>1408</Paragraphs>
  <Slides>74</Slides>
  <Notes>84</Notes>
  <HiddenSlides>0</HiddenSlides>
  <MMClips>0</MMClips>
  <ScaleCrop>false</ScaleCrop>
  <HeadingPairs>
    <vt:vector size="8" baseType="variant">
      <vt:variant>
        <vt:lpstr>已用的字体</vt:lpstr>
      </vt:variant>
      <vt:variant>
        <vt:i4>28</vt:i4>
      </vt:variant>
      <vt:variant>
        <vt:lpstr>主题</vt:lpstr>
      </vt:variant>
      <vt:variant>
        <vt:i4>3</vt:i4>
      </vt:variant>
      <vt:variant>
        <vt:lpstr>嵌入 OLE 服务器</vt:lpstr>
      </vt:variant>
      <vt:variant>
        <vt:i4>5</vt:i4>
      </vt:variant>
      <vt:variant>
        <vt:lpstr>幻灯片标题</vt:lpstr>
      </vt:variant>
      <vt:variant>
        <vt:i4>74</vt:i4>
      </vt:variant>
    </vt:vector>
  </HeadingPairs>
  <TitlesOfParts>
    <vt:vector size="110" baseType="lpstr">
      <vt:lpstr>Arial</vt:lpstr>
      <vt:lpstr>宋体</vt:lpstr>
      <vt:lpstr>Wingdings</vt:lpstr>
      <vt:lpstr>Microsoft YaHei UI</vt:lpstr>
      <vt:lpstr>微软雅黑</vt:lpstr>
      <vt:lpstr>Arial</vt:lpstr>
      <vt:lpstr>Times New Roman</vt:lpstr>
      <vt:lpstr>楷体_GB2312</vt:lpstr>
      <vt:lpstr>新宋体</vt:lpstr>
      <vt:lpstr>Microsoft JhengHei</vt:lpstr>
      <vt:lpstr>Times New Roman</vt:lpstr>
      <vt:lpstr>仿宋_GB2312</vt:lpstr>
      <vt:lpstr>方正书宋简体</vt:lpstr>
      <vt:lpstr>华文楷体</vt:lpstr>
      <vt:lpstr>黑体</vt:lpstr>
      <vt:lpstr>Arial Unicode MS</vt:lpstr>
      <vt:lpstr>Calibri</vt:lpstr>
      <vt:lpstr>Arial Narrow</vt:lpstr>
      <vt:lpstr>Symbol</vt:lpstr>
      <vt:lpstr>隶书</vt:lpstr>
      <vt:lpstr>Symbol</vt:lpstr>
      <vt:lpstr>华文行楷</vt:lpstr>
      <vt:lpstr>Tahoma</vt:lpstr>
      <vt:lpstr>Microsoft Himalaya</vt:lpstr>
      <vt:lpstr>楷体_GB2312</vt:lpstr>
      <vt:lpstr>仿宋_GB2312</vt:lpstr>
      <vt:lpstr>Segoe UI</vt:lpstr>
      <vt:lpstr>仿宋</vt:lpstr>
      <vt:lpstr>basetag20163155_docer802382.通用教学课件</vt:lpstr>
      <vt:lpstr>1_Office 主题​​</vt:lpstr>
      <vt:lpstr>1_basetag20163155_docer802382.通用教学课件</vt:lpstr>
      <vt:lpstr>Equation.KSEE3</vt:lpstr>
      <vt:lpstr>Equation.KSEE3</vt:lpstr>
      <vt:lpstr>Equation.KSEE3</vt:lpstr>
      <vt:lpstr>Equation.KSEE3</vt:lpstr>
      <vt:lpstr>Equation.KSEE3</vt:lpstr>
      <vt:lpstr>第一章 线性表</vt:lpstr>
      <vt:lpstr>学习目标</vt:lpstr>
      <vt:lpstr>本章内容</vt:lpstr>
      <vt:lpstr>线性表定义和特点</vt:lpstr>
      <vt:lpstr>线性表定义</vt:lpstr>
      <vt:lpstr>线性表的逻辑结构</vt:lpstr>
      <vt:lpstr>线性表示例</vt:lpstr>
      <vt:lpstr>线性表案例</vt:lpstr>
      <vt:lpstr>线性表操作</vt:lpstr>
      <vt:lpstr>线性表ADT（D，S，P）</vt:lpstr>
      <vt:lpstr>线性表的顺序存储实现</vt:lpstr>
      <vt:lpstr>顺序存储实现</vt:lpstr>
      <vt:lpstr>顺序存储实现算法分析</vt:lpstr>
      <vt:lpstr>顺序存储实现算法分析(indexOf)</vt:lpstr>
      <vt:lpstr>顺序存储实现算法分析(insert)</vt:lpstr>
      <vt:lpstr>数组容量增长</vt:lpstr>
      <vt:lpstr>顺序存储实现算法分析(delete)</vt:lpstr>
      <vt:lpstr>线性表顺序存储优缺点</vt:lpstr>
      <vt:lpstr>其他应用-多个表共享空间</vt:lpstr>
      <vt:lpstr>共享空间插入数据</vt:lpstr>
      <vt:lpstr>插入操作（续）</vt:lpstr>
      <vt:lpstr>线性表顺序存储小结</vt:lpstr>
      <vt:lpstr>线性表的链式存储实现</vt:lpstr>
      <vt:lpstr>单链表</vt:lpstr>
      <vt:lpstr>两种类型单链表实现</vt:lpstr>
      <vt:lpstr>单向链表(chain)定义</vt:lpstr>
      <vt:lpstr>chain实现算法分析(1)</vt:lpstr>
      <vt:lpstr>chain实现算法分析(2)</vt:lpstr>
      <vt:lpstr>chain实现算法分析(3)</vt:lpstr>
      <vt:lpstr>chain实现算法分析(4)</vt:lpstr>
      <vt:lpstr>chain实现算法分析(5)</vt:lpstr>
      <vt:lpstr>chain其他可能需要的操作</vt:lpstr>
      <vt:lpstr>链表的其它实现</vt:lpstr>
      <vt:lpstr>循环链表存储结构</vt:lpstr>
      <vt:lpstr>双向链表存储结构</vt:lpstr>
      <vt:lpstr>循环链表应用</vt:lpstr>
      <vt:lpstr>PowerPoint 演示文稿</vt:lpstr>
      <vt:lpstr>PowerPoint 演示文稿</vt:lpstr>
      <vt:lpstr>链表和顺序表对比</vt:lpstr>
      <vt:lpstr>顺序表  VS  单向链表</vt:lpstr>
      <vt:lpstr>链表的实际性能测量</vt:lpstr>
      <vt:lpstr>静态链表</vt:lpstr>
      <vt:lpstr>间接寻址</vt:lpstr>
      <vt:lpstr>元素i的定位方式</vt:lpstr>
      <vt:lpstr>间接寻址列表类定义</vt:lpstr>
      <vt:lpstr>间接寻址列表类定义（续）</vt:lpstr>
      <vt:lpstr>构造函数和析构函数</vt:lpstr>
      <vt:lpstr>Find函数的实现</vt:lpstr>
      <vt:lpstr>删除操作</vt:lpstr>
      <vt:lpstr>插入操作</vt:lpstr>
      <vt:lpstr>间接寻址小结</vt:lpstr>
      <vt:lpstr>几种描述方法的比较</vt:lpstr>
      <vt:lpstr>线性表应用</vt:lpstr>
      <vt:lpstr>箱子排序（bin sort）</vt:lpstr>
      <vt:lpstr>箱子排序例</vt:lpstr>
      <vt:lpstr>箱子排序实现方法</vt:lpstr>
      <vt:lpstr>箱子排序实现方法</vt:lpstr>
      <vt:lpstr>链表数据域——Node类</vt:lpstr>
      <vt:lpstr>箱子排序实现</vt:lpstr>
      <vt:lpstr>箱子排序实现（续）</vt:lpstr>
      <vt:lpstr>优化：作为Chain类的成员函数</vt:lpstr>
      <vt:lpstr>优化：作为Chain类的成员函数</vt:lpstr>
      <vt:lpstr>优化：作为Chain类的成员函数</vt:lpstr>
      <vt:lpstr>基数排序（radix sort）</vt:lpstr>
      <vt:lpstr>基数排序的思想</vt:lpstr>
      <vt:lpstr>基数排序例</vt:lpstr>
      <vt:lpstr>基数的选定</vt:lpstr>
      <vt:lpstr>稳定性</vt:lpstr>
      <vt:lpstr>小结</vt:lpstr>
      <vt:lpstr>知识点总结</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刘明铭</cp:lastModifiedBy>
  <cp:revision>114</cp:revision>
  <cp:lastPrinted>2017-09-11T08:45:00Z</cp:lastPrinted>
  <dcterms:created xsi:type="dcterms:W3CDTF">2017-09-04T08:16:00Z</dcterms:created>
  <dcterms:modified xsi:type="dcterms:W3CDTF">2022-02-22T03:43:01Z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2052-11.1.0.9513</vt:lpwstr>
  </property>
</Properties>
</file>