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51"/>
  </p:handoutMasterIdLst>
  <p:sldIdLst>
    <p:sldId id="1103" r:id="rId4"/>
    <p:sldId id="1377" r:id="rId5"/>
    <p:sldId id="1366" r:id="rId6"/>
    <p:sldId id="1501" r:id="rId7"/>
    <p:sldId id="1378" r:id="rId9"/>
    <p:sldId id="1379" r:id="rId10"/>
    <p:sldId id="1502" r:id="rId11"/>
    <p:sldId id="1503" r:id="rId12"/>
    <p:sldId id="1380" r:id="rId13"/>
    <p:sldId id="1381" r:id="rId14"/>
    <p:sldId id="1382" r:id="rId15"/>
    <p:sldId id="1383" r:id="rId16"/>
    <p:sldId id="1384" r:id="rId17"/>
    <p:sldId id="1385" r:id="rId18"/>
    <p:sldId id="1386" r:id="rId19"/>
    <p:sldId id="1388" r:id="rId20"/>
    <p:sldId id="1389" r:id="rId21"/>
    <p:sldId id="1390" r:id="rId22"/>
    <p:sldId id="1391" r:id="rId23"/>
    <p:sldId id="1392" r:id="rId24"/>
    <p:sldId id="1504" r:id="rId25"/>
    <p:sldId id="1393" r:id="rId26"/>
    <p:sldId id="1599" r:id="rId27"/>
    <p:sldId id="1394" r:id="rId28"/>
    <p:sldId id="1395" r:id="rId29"/>
    <p:sldId id="1396" r:id="rId30"/>
    <p:sldId id="1601" r:id="rId31"/>
    <p:sldId id="1397" r:id="rId32"/>
    <p:sldId id="1398" r:id="rId33"/>
    <p:sldId id="1399" r:id="rId34"/>
    <p:sldId id="1400" r:id="rId35"/>
    <p:sldId id="1401" r:id="rId36"/>
    <p:sldId id="1402" r:id="rId37"/>
    <p:sldId id="1464" r:id="rId38"/>
    <p:sldId id="1465" r:id="rId39"/>
    <p:sldId id="1466" r:id="rId40"/>
    <p:sldId id="1467" r:id="rId41"/>
    <p:sldId id="1468" r:id="rId42"/>
    <p:sldId id="1403" r:id="rId43"/>
    <p:sldId id="1404" r:id="rId44"/>
    <p:sldId id="1405" r:id="rId45"/>
    <p:sldId id="1406" r:id="rId46"/>
    <p:sldId id="1505" r:id="rId47"/>
    <p:sldId id="1506" r:id="rId48"/>
    <p:sldId id="1603" r:id="rId49"/>
    <p:sldId id="645" r:id="rId50"/>
  </p:sldIdLst>
  <p:sldSz cx="9144000" cy="6858000" type="screen4x3"/>
  <p:notesSz cx="7099300" cy="10234295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436"/>
    <a:srgbClr val="000000"/>
    <a:srgbClr val="F2F7FB"/>
    <a:srgbClr val="45B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4.png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5.png"/><Relationship Id="rId1" Type="http://schemas.openxmlformats.org/officeDocument/2006/relationships/tags" Target="../tags/tag8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  </a:t>
            </a:r>
            <a:r>
              <a:rPr lang="zh-CN" altLang="en-US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图（</a:t>
            </a:r>
            <a:r>
              <a:rPr lang="en-US" altLang="zh-CN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5400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C1F8-377C-415F-9C94-4201F0AEB4E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</a:t>
            </a:r>
            <a:r>
              <a:rPr lang="zh-CN" altLang="en-US" smtClean="0"/>
              <a:t>：“已求出最短路径顶点集合”，初始为</a:t>
            </a:r>
            <a:r>
              <a:rPr lang="en-US" altLang="zh-CN" smtClean="0"/>
              <a:t>{s}</a:t>
            </a:r>
            <a:endParaRPr lang="en-US" altLang="zh-CN" smtClean="0"/>
          </a:p>
          <a:p>
            <a:r>
              <a:rPr lang="en-US" altLang="zh-CN" smtClean="0"/>
              <a:t>L=V - S</a:t>
            </a:r>
            <a:endParaRPr lang="en-US" altLang="zh-CN" smtClean="0"/>
          </a:p>
          <a:p>
            <a:r>
              <a:rPr lang="zh-CN" altLang="en-US" smtClean="0"/>
              <a:t>每个步骤从</a:t>
            </a:r>
            <a:r>
              <a:rPr lang="en-US" altLang="zh-CN" smtClean="0"/>
              <a:t>L</a:t>
            </a:r>
            <a:r>
              <a:rPr lang="zh-CN" altLang="en-US" smtClean="0"/>
              <a:t>选取一个顶点</a:t>
            </a:r>
            <a:r>
              <a:rPr lang="en-US" altLang="zh-CN" smtClean="0"/>
              <a:t>v</a:t>
            </a:r>
            <a:r>
              <a:rPr lang="zh-CN" altLang="en-US" smtClean="0"/>
              <a:t>加入</a:t>
            </a:r>
            <a:r>
              <a:rPr lang="en-US" altLang="zh-CN" smtClean="0"/>
              <a:t>S</a:t>
            </a:r>
            <a:endParaRPr lang="en-US" altLang="zh-CN" smtClean="0"/>
          </a:p>
          <a:p>
            <a:r>
              <a:rPr lang="zh-CN" altLang="en-US" smtClean="0"/>
              <a:t>贪心准则：</a:t>
            </a:r>
            <a:r>
              <a:rPr lang="en-US" altLang="zh-CN" smtClean="0"/>
              <a:t>v</a:t>
            </a:r>
            <a:r>
              <a:rPr lang="zh-CN" altLang="en-US" smtClean="0"/>
              <a:t>是</a:t>
            </a:r>
            <a:r>
              <a:rPr lang="en-US" altLang="zh-CN" smtClean="0"/>
              <a:t>L</a:t>
            </a:r>
            <a:r>
              <a:rPr lang="zh-CN" altLang="en-US" smtClean="0"/>
              <a:t>中距</a:t>
            </a:r>
            <a:r>
              <a:rPr lang="en-US" altLang="zh-CN" smtClean="0"/>
              <a:t>s</a:t>
            </a:r>
            <a:r>
              <a:rPr lang="zh-CN" altLang="en-US" smtClean="0"/>
              <a:t>距离最短者</a:t>
            </a:r>
            <a:endParaRPr lang="zh-CN" altLang="en-US" smtClean="0"/>
          </a:p>
          <a:p>
            <a:r>
              <a:rPr lang="zh-CN" altLang="en-US" smtClean="0"/>
              <a:t>新最短路径</a:t>
            </a:r>
            <a:r>
              <a:rPr lang="en-US" altLang="zh-CN" smtClean="0">
                <a:sym typeface="Wingdings" panose="05000000000000000000" pitchFamily="2" charset="2"/>
              </a:rPr>
              <a:t>=</a:t>
            </a:r>
            <a:r>
              <a:rPr lang="zh-CN" altLang="en-US" smtClean="0">
                <a:sym typeface="Wingdings" panose="05000000000000000000" pitchFamily="2" charset="2"/>
              </a:rPr>
              <a:t>已有最短路径</a:t>
            </a:r>
            <a:r>
              <a:rPr lang="en-US" altLang="zh-CN" smtClean="0">
                <a:sym typeface="Wingdings" panose="05000000000000000000" pitchFamily="2" charset="2"/>
              </a:rPr>
              <a:t>+</a:t>
            </a:r>
            <a:r>
              <a:rPr lang="zh-CN" altLang="en-US" smtClean="0">
                <a:sym typeface="Wingdings" panose="05000000000000000000" pitchFamily="2" charset="2"/>
              </a:rPr>
              <a:t>一条边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zh-CN" altLang="en-US" smtClean="0">
                <a:sym typeface="Wingdings" panose="05000000000000000000" pitchFamily="2" charset="2"/>
              </a:rPr>
              <a:t>每个顶点无需保存其完整路径，保存路径中它的前一顶点即可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r>
              <a:rPr lang="en-US" altLang="zh-CN" smtClean="0"/>
              <a:t>p</a:t>
            </a:r>
            <a:r>
              <a:rPr lang="zh-CN" altLang="en-US" smtClean="0"/>
              <a:t>：保存路径（上例：</a:t>
            </a:r>
            <a:r>
              <a:rPr lang="en-US" altLang="zh-CN" smtClean="0"/>
              <a:t>[0, 1, 1, 3, 4]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en-US" altLang="zh-CN" smtClean="0"/>
              <a:t>p[i]</a:t>
            </a:r>
            <a:r>
              <a:rPr lang="zh-CN" altLang="en-US" smtClean="0"/>
              <a:t>：最短路径中顶点</a:t>
            </a:r>
            <a:r>
              <a:rPr lang="en-US" altLang="zh-CN" smtClean="0"/>
              <a:t>i</a:t>
            </a:r>
            <a:r>
              <a:rPr lang="zh-CN" altLang="en-US" smtClean="0"/>
              <a:t>的前驱顶点</a:t>
            </a:r>
            <a:endParaRPr lang="zh-CN" altLang="en-US" smtClean="0"/>
          </a:p>
          <a:p>
            <a:pPr lvl="1"/>
            <a:r>
              <a:rPr lang="zh-CN" altLang="en-US" smtClean="0"/>
              <a:t>从终点开始，逆向即可获取路径</a:t>
            </a:r>
            <a:endParaRPr lang="zh-CN" altLang="en-US" smtClean="0"/>
          </a:p>
          <a:p>
            <a:r>
              <a:rPr lang="zh-CN" altLang="en-US" smtClean="0"/>
              <a:t>数组</a:t>
            </a:r>
            <a:r>
              <a:rPr lang="en-US" altLang="zh-CN" smtClean="0"/>
              <a:t>d</a:t>
            </a:r>
            <a:r>
              <a:rPr lang="zh-CN" altLang="en-US" smtClean="0"/>
              <a:t>：当前最短路径长度</a:t>
            </a:r>
            <a:endParaRPr lang="zh-CN" altLang="en-US" smtClean="0"/>
          </a:p>
          <a:p>
            <a:pPr lvl="1"/>
            <a:r>
              <a:rPr lang="en-US" altLang="zh-CN" smtClean="0"/>
              <a:t>i</a:t>
            </a:r>
            <a:r>
              <a:rPr lang="zh-CN" altLang="en-US" smtClean="0"/>
              <a:t>在</a:t>
            </a:r>
            <a:r>
              <a:rPr lang="en-US" altLang="zh-CN" smtClean="0"/>
              <a:t>S</a:t>
            </a:r>
            <a:r>
              <a:rPr lang="zh-CN" altLang="en-US" smtClean="0"/>
              <a:t>中，</a:t>
            </a:r>
            <a:r>
              <a:rPr lang="en-US" altLang="zh-CN" smtClean="0"/>
              <a:t>d[i]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en-US" altLang="zh-CN" smtClean="0">
                <a:sym typeface="Wingdings" panose="05000000000000000000" pitchFamily="2" charset="2"/>
              </a:rPr>
              <a:t>i</a:t>
            </a:r>
            <a:r>
              <a:rPr lang="zh-CN" altLang="en-US" smtClean="0">
                <a:sym typeface="Wingdings" panose="05000000000000000000" pitchFamily="2" charset="2"/>
              </a:rPr>
              <a:t>的真正最短路径长度（最终结果）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在</a:t>
            </a:r>
            <a:r>
              <a:rPr lang="en-US" altLang="zh-CN" smtClean="0">
                <a:sym typeface="Wingdings" panose="05000000000000000000" pitchFamily="2" charset="2"/>
              </a:rPr>
              <a:t>L</a:t>
            </a:r>
            <a:r>
              <a:rPr lang="zh-CN" altLang="en-US" smtClean="0">
                <a:sym typeface="Wingdings" panose="05000000000000000000" pitchFamily="2" charset="2"/>
              </a:rPr>
              <a:t>中，</a:t>
            </a:r>
            <a:r>
              <a:rPr lang="en-US" altLang="zh-CN" smtClean="0">
                <a:sym typeface="Wingdings" panose="05000000000000000000" pitchFamily="2" charset="2"/>
              </a:rPr>
              <a:t>d[i]</a:t>
            </a:r>
            <a:r>
              <a:rPr lang="zh-CN" altLang="en-US" smtClean="0">
                <a:sym typeface="Wingdings" panose="05000000000000000000" pitchFamily="2" charset="2"/>
              </a:rPr>
              <a:t>：当前最短路径长度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>sj(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∈</a:t>
            </a:r>
            <a:r>
              <a:rPr lang="en-US" altLang="zh-CN" smtClean="0">
                <a:sym typeface="Wingdings" panose="05000000000000000000" pitchFamily="2" charset="2"/>
              </a:rPr>
              <a:t>S)i</a:t>
            </a:r>
            <a:r>
              <a:rPr lang="zh-CN" altLang="en-US" smtClean="0">
                <a:sym typeface="Wingdings" panose="05000000000000000000" pitchFamily="2" charset="2"/>
              </a:rPr>
              <a:t>的路径长度（最短者）：</a:t>
            </a:r>
            <a:r>
              <a:rPr lang="en-US" altLang="zh-CN" smtClean="0">
                <a:sym typeface="Wingdings" panose="05000000000000000000" pitchFamily="2" charset="2"/>
              </a:rPr>
              <a:t>d[j]+a[j][i] 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从</a:t>
            </a:r>
            <a:r>
              <a:rPr lang="en-US" altLang="zh-CN" smtClean="0">
                <a:sym typeface="Wingdings" panose="05000000000000000000" pitchFamily="2" charset="2"/>
              </a:rPr>
              <a:t>L</a:t>
            </a:r>
            <a:r>
              <a:rPr lang="zh-CN" altLang="en-US" smtClean="0">
                <a:sym typeface="Wingdings" panose="05000000000000000000" pitchFamily="2" charset="2"/>
              </a:rPr>
              <a:t>中选择</a:t>
            </a:r>
            <a:r>
              <a:rPr lang="en-US" altLang="zh-CN" smtClean="0">
                <a:sym typeface="Wingdings" panose="05000000000000000000" pitchFamily="2" charset="2"/>
              </a:rPr>
              <a:t>v</a:t>
            </a:r>
            <a:r>
              <a:rPr lang="zh-CN" altLang="en-US" smtClean="0">
                <a:sym typeface="Wingdings" panose="05000000000000000000" pitchFamily="2" charset="2"/>
              </a:rPr>
              <a:t>加入</a:t>
            </a:r>
            <a:r>
              <a:rPr lang="en-US" altLang="zh-CN" smtClean="0">
                <a:sym typeface="Wingdings" panose="05000000000000000000" pitchFamily="2" charset="2"/>
              </a:rPr>
              <a:t>S</a:t>
            </a:r>
            <a:r>
              <a:rPr lang="zh-CN" altLang="en-US" smtClean="0">
                <a:sym typeface="Wingdings" panose="05000000000000000000" pitchFamily="2" charset="2"/>
              </a:rPr>
              <a:t>后，</a:t>
            </a:r>
            <a:r>
              <a:rPr lang="en-US" altLang="zh-CN" smtClean="0">
                <a:sym typeface="Wingdings" panose="05000000000000000000" pitchFamily="2" charset="2"/>
              </a:rPr>
              <a:t>S</a:t>
            </a:r>
            <a:r>
              <a:rPr lang="zh-CN" altLang="en-US" smtClean="0">
                <a:sym typeface="Wingdings" panose="05000000000000000000" pitchFamily="2" charset="2"/>
              </a:rPr>
              <a:t>发生变化，</a:t>
            </a:r>
            <a:r>
              <a:rPr lang="en-US" altLang="zh-CN" smtClean="0">
                <a:sym typeface="Wingdings" panose="05000000000000000000" pitchFamily="2" charset="2"/>
              </a:rPr>
              <a:t>L</a:t>
            </a:r>
            <a:r>
              <a:rPr lang="zh-CN" altLang="en-US" smtClean="0">
                <a:sym typeface="Wingdings" panose="05000000000000000000" pitchFamily="2" charset="2"/>
              </a:rPr>
              <a:t>中的</a:t>
            </a:r>
            <a:r>
              <a:rPr lang="en-US" altLang="zh-CN" smtClean="0">
                <a:sym typeface="Wingdings" panose="05000000000000000000" pitchFamily="2" charset="2"/>
              </a:rPr>
              <a:t>d[i]</a:t>
            </a:r>
            <a:r>
              <a:rPr lang="zh-CN" altLang="en-US" smtClean="0">
                <a:sym typeface="Wingdings" panose="05000000000000000000" pitchFamily="2" charset="2"/>
              </a:rPr>
              <a:t>可能变得更小，应进行更新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运算实例：解题形式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pic>
        <p:nvPicPr>
          <p:cNvPr id="28675" name="Picture 4" descr="short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4686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4549" name="Text Box 5"/>
          <p:cNvSpPr txBox="1">
            <a:spLocks noChangeArrowheads="1"/>
          </p:cNvSpPr>
          <p:nvPr/>
        </p:nvSpPr>
        <p:spPr bwMode="ltGray">
          <a:xfrm>
            <a:off x="6280150" y="1219200"/>
            <a:ext cx="273050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d={0, 4,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</a:rPr>
              <a:t>∞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8}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p={0, 1, 1, 0, 1}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644550" name="Text Box 6"/>
          <p:cNvSpPr txBox="1">
            <a:spLocks noChangeArrowheads="1"/>
          </p:cNvSpPr>
          <p:nvPr/>
        </p:nvSpPr>
        <p:spPr bwMode="ltGray">
          <a:xfrm>
            <a:off x="6280150" y="2205038"/>
            <a:ext cx="24320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d={0, 4,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8} 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p={0, 1, 1, 3, 1}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644551" name="Text Box 7"/>
          <p:cNvSpPr txBox="1">
            <a:spLocks noChangeArrowheads="1"/>
          </p:cNvSpPr>
          <p:nvPr/>
        </p:nvSpPr>
        <p:spPr bwMode="ltGray">
          <a:xfrm>
            <a:off x="6280150" y="3200400"/>
            <a:ext cx="2252663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d={0,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} </a:t>
            </a:r>
            <a:b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p={0, 1, 1, 3, 4}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44552" name="Text Box 8"/>
          <p:cNvSpPr txBox="1">
            <a:spLocks noChangeArrowheads="1"/>
          </p:cNvSpPr>
          <p:nvPr/>
        </p:nvSpPr>
        <p:spPr bwMode="ltGray">
          <a:xfrm>
            <a:off x="6280150" y="4298950"/>
            <a:ext cx="2252663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d={0,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6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} </a:t>
            </a:r>
            <a:b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p={0, 1, 1, 3, 4}</a:t>
            </a:r>
            <a:endParaRPr lang="en-US" altLang="zh-CN" sz="2000" dirty="0">
              <a:solidFill>
                <a:srgbClr val="0000CC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44553" name="Text Box 9"/>
          <p:cNvSpPr txBox="1">
            <a:spLocks noChangeArrowheads="1"/>
          </p:cNvSpPr>
          <p:nvPr/>
        </p:nvSpPr>
        <p:spPr bwMode="ltGray">
          <a:xfrm>
            <a:off x="6280150" y="5426075"/>
            <a:ext cx="2071688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      1  2  3  4   5</a:t>
            </a:r>
            <a:br>
              <a:rPr lang="en-US" altLang="zh-CN" sz="2000">
                <a:solidFill>
                  <a:srgbClr val="0000CC"/>
                </a:solidFill>
              </a:rPr>
            </a:br>
            <a:r>
              <a:rPr lang="en-US" altLang="zh-CN" sz="2000">
                <a:solidFill>
                  <a:srgbClr val="0000CC"/>
                </a:solidFill>
              </a:rPr>
              <a:t>d={0, 4, 2, 3, 6} </a:t>
            </a:r>
            <a:br>
              <a:rPr lang="en-US" altLang="zh-CN" sz="2000">
                <a:solidFill>
                  <a:srgbClr val="0000CC"/>
                </a:solidFill>
              </a:rPr>
            </a:br>
            <a:r>
              <a:rPr lang="en-US" altLang="zh-CN" sz="2000">
                <a:solidFill>
                  <a:srgbClr val="0000CC"/>
                </a:solidFill>
                <a:sym typeface="Wingdings" panose="05000000000000000000" pitchFamily="2" charset="2"/>
              </a:rPr>
              <a:t>p={0, 1, 1, 3, 4}</a:t>
            </a:r>
            <a:endParaRPr lang="en-US" altLang="zh-CN" sz="2000">
              <a:solidFill>
                <a:srgbClr val="0000CC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1275" y="1628775"/>
            <a:ext cx="234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S={1}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1275" y="2519363"/>
            <a:ext cx="234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3}, 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51275" y="3600450"/>
            <a:ext cx="234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3, 4}, 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34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51275" y="4679950"/>
            <a:ext cx="234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3, 4, 2}, 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51275" y="5768975"/>
            <a:ext cx="2341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S={1, 3, 4, 2, 5}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345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9" grpId="0" autoUpdateAnimBg="0"/>
      <p:bldP spid="1644550" grpId="0" autoUpdateAnimBg="0"/>
      <p:bldP spid="1644551" grpId="0" autoUpdateAnimBg="0"/>
      <p:bldP spid="1644552" grpId="0" autoUpdateAnimBg="0"/>
      <p:bldP spid="1644553" grpId="0" autoUpdateAnimBg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运算实例</a:t>
            </a:r>
            <a:endParaRPr lang="zh-CN" altLang="en-US" smtClean="0"/>
          </a:p>
        </p:txBody>
      </p:sp>
      <p:pic>
        <p:nvPicPr>
          <p:cNvPr id="297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" y="1635125"/>
            <a:ext cx="3368675" cy="3600450"/>
          </a:xfrm>
          <a:noFill/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23" y="1628458"/>
            <a:ext cx="45577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513" y="1635125"/>
            <a:ext cx="3616325" cy="3587750"/>
          </a:xfrm>
          <a:noFill/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622425"/>
            <a:ext cx="38909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313" y="1625600"/>
            <a:ext cx="3922712" cy="3597275"/>
          </a:xfrm>
          <a:noFill/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5125"/>
            <a:ext cx="42608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算法伪代码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初始化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][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）</a:t>
            </a:r>
            <a:br>
              <a:rPr lang="zh-CN" altLang="en-US" sz="2400" smtClean="0"/>
            </a:br>
            <a:r>
              <a:rPr lang="zh-CN" altLang="en-US" sz="2400" smtClean="0"/>
              <a:t>对于邻接于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的所有顶点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，置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，对于其余的顶点置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]=0</a:t>
            </a:r>
            <a:br>
              <a:rPr lang="en-US" altLang="zh-CN" sz="2400" smtClean="0"/>
            </a:br>
            <a:r>
              <a:rPr lang="zh-CN" altLang="en-US" sz="2400" smtClean="0"/>
              <a:t>对于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</a:t>
            </a:r>
            <a:r>
              <a:rPr lang="en-US" altLang="zh-CN" sz="2400" smtClean="0">
                <a:ea typeface="Arial Unicode MS" panose="020B0604020202020204" charset="-122"/>
                <a:cs typeface="Arial Unicode MS" panose="020B0604020202020204" charset="-122"/>
              </a:rPr>
              <a:t>≠</a:t>
            </a:r>
            <a:r>
              <a:rPr lang="en-US" altLang="zh-CN" sz="2400" smtClean="0"/>
              <a:t>0</a:t>
            </a:r>
            <a:r>
              <a:rPr lang="zh-CN" altLang="en-US" sz="2400" smtClean="0"/>
              <a:t>的所有顶点建立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表</a:t>
            </a:r>
            <a:endParaRPr lang="zh-CN" altLang="en-US" sz="2400" smtClean="0"/>
          </a:p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若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为空，终止，否则转至</a:t>
            </a:r>
            <a:r>
              <a:rPr lang="en-US" altLang="zh-CN" sz="2400" smtClean="0"/>
              <a:t>3)</a:t>
            </a:r>
            <a:endParaRPr lang="en-US" altLang="zh-CN" sz="2400" smtClean="0"/>
          </a:p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从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中删除</a:t>
            </a:r>
            <a:r>
              <a:rPr lang="en-US" altLang="zh-CN" sz="2400" i="1" smtClean="0"/>
              <a:t>d</a:t>
            </a:r>
            <a:r>
              <a:rPr lang="zh-CN" altLang="en-US" sz="2400" smtClean="0"/>
              <a:t>值最小的顶点</a:t>
            </a:r>
            <a:endParaRPr lang="zh-CN" altLang="en-US" sz="2400" smtClean="0"/>
          </a:p>
          <a:p>
            <a:pPr marL="533400" indent="-533400">
              <a:buFont typeface="Wingdings" panose="05000000000000000000" pitchFamily="2" charset="2"/>
              <a:buAutoNum type="arabicParenR"/>
            </a:pPr>
            <a:r>
              <a:rPr lang="zh-CN" altLang="en-US" sz="2400" smtClean="0"/>
              <a:t>对于与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邻接的所有还未到达的顶点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，更新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</a:t>
            </a:r>
            <a:r>
              <a:rPr lang="zh-CN" altLang="en-US" sz="2400" smtClean="0"/>
              <a:t>值为</a:t>
            </a:r>
            <a:r>
              <a:rPr lang="en-US" altLang="zh-CN" sz="2400" i="1" smtClean="0"/>
              <a:t>min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], 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]+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]}</a:t>
            </a:r>
            <a:br>
              <a:rPr lang="en-US" altLang="zh-CN" sz="2400" smtClean="0"/>
            </a:br>
            <a:r>
              <a:rPr lang="zh-CN" altLang="en-US" sz="2400" smtClean="0"/>
              <a:t>若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</a:t>
            </a:r>
            <a:r>
              <a:rPr lang="zh-CN" altLang="en-US" sz="2400" smtClean="0"/>
              <a:t>发生了变化且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还未在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中，则置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]=i</a:t>
            </a:r>
            <a:r>
              <a:rPr lang="zh-CN" altLang="en-US" sz="2400" smtClean="0"/>
              <a:t>，并将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加入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，转至</a:t>
            </a:r>
            <a:r>
              <a:rPr lang="en-US" altLang="zh-CN" sz="2400" smtClean="0"/>
              <a:t>2</a:t>
            </a:r>
            <a:endParaRPr lang="en-US" altLang="zh-CN" sz="24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</a:t>
            </a:r>
            <a:endParaRPr lang="zh-CN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AdjacencyWDigraph&lt;T&gt;::ShortestPaths(int s,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  T d[], int p[])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Shortest paths from vertex s, return shortest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distances in d and predecessor info in p.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(s &lt; 1 || s &gt; n) throw OutOfBounds();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Chain&lt;int&gt; L;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list of reachable vertices for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       // which paths have yet to be found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ChainIterator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&lt;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int&gt; I;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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initialize d, p, and L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1; i &lt;= n; i++){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d[i] = a[s][i];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(d[i] == NoEdge) p[i] = 0;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else {p[i] = s; 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L.Insert(0,i);}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  <a:endParaRPr lang="zh-CN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update d and p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while (!L.IsEmpty())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more paths exist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// find vertex *v in L with least d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*v = I.Initialize(L);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int *w = I.Next();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while (w)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if (d[*w] &lt; d[*v]) v = w;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w = I.Next();}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最短路径算法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zh-CN" altLang="en-US" smtClean="0">
                <a:sym typeface="+mn-ea"/>
              </a:rPr>
              <a:t>Dijkstra算法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en-US" altLang="zh-CN" smtClean="0">
                <a:solidFill>
                  <a:schemeClr val="tx1"/>
                </a:solidFill>
              </a:rPr>
              <a:t>Floyd</a:t>
            </a:r>
            <a:r>
              <a:rPr lang="zh-CN" altLang="en-US" smtClean="0">
                <a:solidFill>
                  <a:schemeClr val="tx1"/>
                </a:solidFill>
              </a:rPr>
              <a:t>算法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/>
            <a:r>
              <a:rPr lang="en-US" altLang="zh-CN" smtClean="0">
                <a:solidFill>
                  <a:schemeClr val="tx1"/>
                </a:solidFill>
              </a:rPr>
              <a:t>Bellman</a:t>
            </a:r>
            <a:r>
              <a:rPr lang="zh-CN" altLang="en-US" smtClean="0">
                <a:solidFill>
                  <a:schemeClr val="tx1"/>
                </a:solidFill>
              </a:rPr>
              <a:t>算法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i = *v;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L.Delete(*v);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j = 1; j &lt;= n; j++)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if (a[i][j] != NoEdge &amp;&amp; (!p[j] ||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	             d[j] &gt; d[i] + a[i][j]))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d[j] = d[i] + a[i][j];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(!p[j]) L.Insert(0,j);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p[j] = i;}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22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SPT</a:t>
            </a:r>
            <a:r>
              <a:rPr lang="en-US" altLang="zh-CN" smtClean="0">
                <a:sym typeface="+mn-ea"/>
              </a:rPr>
              <a:t>-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shortest path tree</a:t>
            </a:r>
            <a:endParaRPr lang="en-US" altLang="zh-CN" smtClean="0">
              <a:sym typeface="+mn-ea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所有最短路径的并，构成一棵树（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 path tree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4743" name="Oval 23"/>
          <p:cNvSpPr>
            <a:spLocks noChangeArrowheads="1"/>
          </p:cNvSpPr>
          <p:nvPr/>
        </p:nvSpPr>
        <p:spPr bwMode="auto">
          <a:xfrm>
            <a:off x="827088" y="256540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54744" name="Oval 24"/>
          <p:cNvSpPr>
            <a:spLocks noChangeArrowheads="1"/>
          </p:cNvSpPr>
          <p:nvPr/>
        </p:nvSpPr>
        <p:spPr bwMode="auto">
          <a:xfrm flipH="1">
            <a:off x="2266950" y="25654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5" name="Oval 25"/>
          <p:cNvSpPr>
            <a:spLocks noChangeArrowheads="1"/>
          </p:cNvSpPr>
          <p:nvPr/>
        </p:nvSpPr>
        <p:spPr bwMode="auto">
          <a:xfrm flipH="1">
            <a:off x="3692525" y="25654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827088" y="40052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2252663" y="40052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8" name="Oval 28"/>
          <p:cNvSpPr>
            <a:spLocks noChangeArrowheads="1"/>
          </p:cNvSpPr>
          <p:nvPr/>
        </p:nvSpPr>
        <p:spPr bwMode="auto">
          <a:xfrm flipH="1">
            <a:off x="3676650" y="40052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9" name="Oval 29"/>
          <p:cNvSpPr>
            <a:spLocks noChangeArrowheads="1"/>
          </p:cNvSpPr>
          <p:nvPr/>
        </p:nvSpPr>
        <p:spPr bwMode="auto">
          <a:xfrm flipH="1">
            <a:off x="827088" y="54451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0" name="Oval 30"/>
          <p:cNvSpPr>
            <a:spLocks noChangeArrowheads="1"/>
          </p:cNvSpPr>
          <p:nvPr/>
        </p:nvSpPr>
        <p:spPr bwMode="auto">
          <a:xfrm flipH="1">
            <a:off x="3708400" y="54451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1" name="Oval 31"/>
          <p:cNvSpPr>
            <a:spLocks noChangeArrowheads="1"/>
          </p:cNvSpPr>
          <p:nvPr/>
        </p:nvSpPr>
        <p:spPr bwMode="auto">
          <a:xfrm>
            <a:off x="5148263" y="256540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54752" name="Oval 32"/>
          <p:cNvSpPr>
            <a:spLocks noChangeArrowheads="1"/>
          </p:cNvSpPr>
          <p:nvPr/>
        </p:nvSpPr>
        <p:spPr bwMode="auto">
          <a:xfrm flipH="1">
            <a:off x="6588125" y="25654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3" name="Oval 33"/>
          <p:cNvSpPr>
            <a:spLocks noChangeArrowheads="1"/>
          </p:cNvSpPr>
          <p:nvPr/>
        </p:nvSpPr>
        <p:spPr bwMode="auto">
          <a:xfrm flipH="1">
            <a:off x="8013700" y="256540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4" name="Oval 34"/>
          <p:cNvSpPr>
            <a:spLocks noChangeArrowheads="1"/>
          </p:cNvSpPr>
          <p:nvPr/>
        </p:nvSpPr>
        <p:spPr bwMode="auto">
          <a:xfrm flipH="1">
            <a:off x="5148263" y="40052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5" name="Oval 35"/>
          <p:cNvSpPr>
            <a:spLocks noChangeArrowheads="1"/>
          </p:cNvSpPr>
          <p:nvPr/>
        </p:nvSpPr>
        <p:spPr bwMode="auto">
          <a:xfrm flipH="1">
            <a:off x="6573838" y="40052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6" name="Oval 36"/>
          <p:cNvSpPr>
            <a:spLocks noChangeArrowheads="1"/>
          </p:cNvSpPr>
          <p:nvPr/>
        </p:nvSpPr>
        <p:spPr bwMode="auto">
          <a:xfrm flipH="1">
            <a:off x="7997825" y="40052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7" name="Oval 37"/>
          <p:cNvSpPr>
            <a:spLocks noChangeArrowheads="1"/>
          </p:cNvSpPr>
          <p:nvPr/>
        </p:nvSpPr>
        <p:spPr bwMode="auto">
          <a:xfrm flipH="1">
            <a:off x="5148263" y="54451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58" name="Oval 38"/>
          <p:cNvSpPr>
            <a:spLocks noChangeArrowheads="1"/>
          </p:cNvSpPr>
          <p:nvPr/>
        </p:nvSpPr>
        <p:spPr bwMode="auto">
          <a:xfrm flipH="1">
            <a:off x="8027988" y="54451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59" name="AutoShape 39"/>
          <p:cNvCxnSpPr>
            <a:stCxn id="1054743" idx="2"/>
            <a:endCxn id="1054749" idx="6"/>
          </p:cNvCxnSpPr>
          <p:nvPr/>
        </p:nvCxnSpPr>
        <p:spPr>
          <a:xfrm rot="10800000" flipH="1" flipV="1">
            <a:off x="812800" y="2709863"/>
            <a:ext cx="1588" cy="2879725"/>
          </a:xfrm>
          <a:prstGeom prst="curvedConnector3">
            <a:avLst>
              <a:gd name="adj1" fmla="val -13500000"/>
            </a:avLst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60" name="Oval 40"/>
          <p:cNvSpPr/>
          <p:nvPr/>
        </p:nvSpPr>
        <p:spPr>
          <a:xfrm>
            <a:off x="466725" y="400526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61" name="AutoShape 41"/>
          <p:cNvCxnSpPr>
            <a:stCxn id="1054751" idx="2"/>
            <a:endCxn id="1054757" idx="6"/>
          </p:cNvCxnSpPr>
          <p:nvPr/>
        </p:nvCxnSpPr>
        <p:spPr>
          <a:xfrm rot="10800000" flipH="1" flipV="1">
            <a:off x="5133975" y="2709863"/>
            <a:ext cx="1588" cy="2879725"/>
          </a:xfrm>
          <a:prstGeom prst="curvedConnector3">
            <a:avLst>
              <a:gd name="adj1" fmla="val -135000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62" name="Oval 42"/>
          <p:cNvSpPr/>
          <p:nvPr/>
        </p:nvSpPr>
        <p:spPr>
          <a:xfrm>
            <a:off x="4786313" y="4005263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63" name="AutoShape 43"/>
          <p:cNvCxnSpPr>
            <a:stCxn id="1054743" idx="4"/>
            <a:endCxn id="1054746" idx="0"/>
          </p:cNvCxnSpPr>
          <p:nvPr/>
        </p:nvCxnSpPr>
        <p:spPr>
          <a:xfrm rot="5400000">
            <a:off x="409575" y="3429000"/>
            <a:ext cx="1122363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64" name="Oval 44"/>
          <p:cNvSpPr/>
          <p:nvPr/>
        </p:nvSpPr>
        <p:spPr>
          <a:xfrm>
            <a:off x="827088" y="3286125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65" name="AutoShape 45"/>
          <p:cNvCxnSpPr>
            <a:stCxn id="1054751" idx="4"/>
            <a:endCxn id="1054754" idx="0"/>
          </p:cNvCxnSpPr>
          <p:nvPr/>
        </p:nvCxnSpPr>
        <p:spPr>
          <a:xfrm rot="5400000">
            <a:off x="4730750" y="3429000"/>
            <a:ext cx="11223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66" name="Oval 46"/>
          <p:cNvSpPr/>
          <p:nvPr/>
        </p:nvSpPr>
        <p:spPr>
          <a:xfrm>
            <a:off x="5146675" y="3286125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67" name="AutoShape 47"/>
          <p:cNvCxnSpPr>
            <a:stCxn id="1054746" idx="4"/>
            <a:endCxn id="1054749" idx="0"/>
          </p:cNvCxnSpPr>
          <p:nvPr/>
        </p:nvCxnSpPr>
        <p:spPr>
          <a:xfrm rot="5400000">
            <a:off x="409575" y="4868863"/>
            <a:ext cx="11223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68" name="Oval 48"/>
          <p:cNvSpPr/>
          <p:nvPr/>
        </p:nvSpPr>
        <p:spPr>
          <a:xfrm>
            <a:off x="827088" y="4725988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69" name="AutoShape 49"/>
          <p:cNvCxnSpPr>
            <a:stCxn id="1054748" idx="4"/>
            <a:endCxn id="1054750" idx="0"/>
          </p:cNvCxnSpPr>
          <p:nvPr/>
        </p:nvCxnSpPr>
        <p:spPr>
          <a:xfrm rot="16200000" flipH="1">
            <a:off x="3275013" y="4852988"/>
            <a:ext cx="1122362" cy="31750"/>
          </a:xfrm>
          <a:prstGeom prst="curvedConnector3">
            <a:avLst>
              <a:gd name="adj1" fmla="val 49931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70" name="Oval 50"/>
          <p:cNvSpPr/>
          <p:nvPr/>
        </p:nvSpPr>
        <p:spPr>
          <a:xfrm>
            <a:off x="3706813" y="4725988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71" name="AutoShape 51"/>
          <p:cNvCxnSpPr>
            <a:stCxn id="1054747" idx="3"/>
            <a:endCxn id="1054750" idx="7"/>
          </p:cNvCxnSpPr>
          <p:nvPr/>
        </p:nvCxnSpPr>
        <p:spPr>
          <a:xfrm>
            <a:off x="2498725" y="4265613"/>
            <a:ext cx="1252538" cy="12065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72" name="Oval 52"/>
          <p:cNvSpPr/>
          <p:nvPr/>
        </p:nvSpPr>
        <p:spPr>
          <a:xfrm>
            <a:off x="2986088" y="4725988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73" name="AutoShape 53"/>
          <p:cNvCxnSpPr>
            <a:stCxn id="1054745" idx="5"/>
            <a:endCxn id="1054747" idx="1"/>
          </p:cNvCxnSpPr>
          <p:nvPr/>
        </p:nvCxnSpPr>
        <p:spPr>
          <a:xfrm rot="5400000">
            <a:off x="2513013" y="2809875"/>
            <a:ext cx="1206500" cy="1236663"/>
          </a:xfrm>
          <a:prstGeom prst="curvedConnector3">
            <a:avLst>
              <a:gd name="adj1" fmla="val 50000"/>
            </a:avLst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74" name="Oval 54"/>
          <p:cNvSpPr/>
          <p:nvPr/>
        </p:nvSpPr>
        <p:spPr>
          <a:xfrm>
            <a:off x="2986088" y="3286125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75" name="AutoShape 55"/>
          <p:cNvCxnSpPr>
            <a:stCxn id="1054746" idx="1"/>
            <a:endCxn id="1054745" idx="5"/>
          </p:cNvCxnSpPr>
          <p:nvPr/>
        </p:nvCxnSpPr>
        <p:spPr>
          <a:xfrm flipV="1">
            <a:off x="1073150" y="2825750"/>
            <a:ext cx="2662238" cy="12065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76" name="Oval 56"/>
          <p:cNvSpPr/>
          <p:nvPr/>
        </p:nvSpPr>
        <p:spPr>
          <a:xfrm>
            <a:off x="2266950" y="3286125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77" name="AutoShape 57"/>
          <p:cNvCxnSpPr>
            <a:stCxn id="1054754" idx="1"/>
            <a:endCxn id="1054753" idx="5"/>
          </p:cNvCxnSpPr>
          <p:nvPr/>
        </p:nvCxnSpPr>
        <p:spPr>
          <a:xfrm flipV="1">
            <a:off x="5394325" y="2825750"/>
            <a:ext cx="2662238" cy="12065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78" name="Oval 58"/>
          <p:cNvSpPr/>
          <p:nvPr/>
        </p:nvSpPr>
        <p:spPr>
          <a:xfrm>
            <a:off x="6586538" y="3286125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1130300" y="4149725"/>
            <a:ext cx="11096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1546225" y="400526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81" name="AutoShape 61"/>
          <p:cNvCxnSpPr>
            <a:stCxn id="1054755" idx="2"/>
            <a:endCxn id="1054756" idx="6"/>
          </p:cNvCxnSpPr>
          <p:nvPr/>
        </p:nvCxnSpPr>
        <p:spPr>
          <a:xfrm>
            <a:off x="6877050" y="4149725"/>
            <a:ext cx="110807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82" name="Oval 62"/>
          <p:cNvSpPr/>
          <p:nvPr/>
        </p:nvSpPr>
        <p:spPr>
          <a:xfrm>
            <a:off x="7307263" y="4006850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83" name="AutoShape 63"/>
          <p:cNvCxnSpPr>
            <a:stCxn id="1054749" idx="1"/>
            <a:endCxn id="1054747" idx="5"/>
          </p:cNvCxnSpPr>
          <p:nvPr/>
        </p:nvCxnSpPr>
        <p:spPr>
          <a:xfrm flipV="1">
            <a:off x="1073150" y="4265613"/>
            <a:ext cx="1222375" cy="12065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84" name="Oval 64"/>
          <p:cNvSpPr/>
          <p:nvPr/>
        </p:nvSpPr>
        <p:spPr>
          <a:xfrm>
            <a:off x="1546225" y="47259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85" name="AutoShape 65"/>
          <p:cNvCxnSpPr>
            <a:stCxn id="1054748" idx="0"/>
            <a:endCxn id="1054745" idx="4"/>
          </p:cNvCxnSpPr>
          <p:nvPr/>
        </p:nvCxnSpPr>
        <p:spPr>
          <a:xfrm flipV="1">
            <a:off x="3821113" y="2868613"/>
            <a:ext cx="15875" cy="11223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86" name="Oval 66"/>
          <p:cNvSpPr/>
          <p:nvPr/>
        </p:nvSpPr>
        <p:spPr>
          <a:xfrm>
            <a:off x="3706813" y="3286125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87" name="AutoShape 67"/>
          <p:cNvCxnSpPr>
            <a:stCxn id="1054749" idx="2"/>
            <a:endCxn id="1054750" idx="6"/>
          </p:cNvCxnSpPr>
          <p:nvPr/>
        </p:nvCxnSpPr>
        <p:spPr>
          <a:xfrm>
            <a:off x="1130300" y="5589588"/>
            <a:ext cx="256540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88" name="Oval 68"/>
          <p:cNvSpPr/>
          <p:nvPr/>
        </p:nvSpPr>
        <p:spPr>
          <a:xfrm>
            <a:off x="2266950" y="5445125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89" name="AutoShape 69"/>
          <p:cNvCxnSpPr>
            <a:stCxn id="1054744" idx="2"/>
            <a:endCxn id="1054745" idx="6"/>
          </p:cNvCxnSpPr>
          <p:nvPr/>
        </p:nvCxnSpPr>
        <p:spPr>
          <a:xfrm>
            <a:off x="2570163" y="2709863"/>
            <a:ext cx="1109662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90" name="Oval 70"/>
          <p:cNvSpPr/>
          <p:nvPr/>
        </p:nvSpPr>
        <p:spPr>
          <a:xfrm>
            <a:off x="2970213" y="2565400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91" name="AutoShape 71"/>
          <p:cNvCxnSpPr>
            <a:stCxn id="1054743" idx="6"/>
            <a:endCxn id="1054744" idx="6"/>
          </p:cNvCxnSpPr>
          <p:nvPr/>
        </p:nvCxnSpPr>
        <p:spPr>
          <a:xfrm>
            <a:off x="1128713" y="2709863"/>
            <a:ext cx="1125537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92" name="Oval 72"/>
          <p:cNvSpPr/>
          <p:nvPr/>
        </p:nvSpPr>
        <p:spPr>
          <a:xfrm>
            <a:off x="1546225" y="2565400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93" name="AutoShape 73"/>
          <p:cNvCxnSpPr>
            <a:stCxn id="1054747" idx="2"/>
            <a:endCxn id="1054748" idx="6"/>
          </p:cNvCxnSpPr>
          <p:nvPr/>
        </p:nvCxnSpPr>
        <p:spPr>
          <a:xfrm>
            <a:off x="2555875" y="4149725"/>
            <a:ext cx="11080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94" name="Oval 74"/>
          <p:cNvSpPr/>
          <p:nvPr/>
        </p:nvSpPr>
        <p:spPr>
          <a:xfrm>
            <a:off x="2987675" y="400526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95" name="AutoShape 75"/>
          <p:cNvCxnSpPr>
            <a:stCxn id="1054751" idx="6"/>
            <a:endCxn id="1054752" idx="6"/>
          </p:cNvCxnSpPr>
          <p:nvPr/>
        </p:nvCxnSpPr>
        <p:spPr>
          <a:xfrm>
            <a:off x="5449888" y="2709863"/>
            <a:ext cx="112553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96" name="Oval 76"/>
          <p:cNvSpPr/>
          <p:nvPr/>
        </p:nvSpPr>
        <p:spPr>
          <a:xfrm>
            <a:off x="5853113" y="2565400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97" name="AutoShape 77"/>
          <p:cNvCxnSpPr>
            <a:stCxn id="1054753" idx="5"/>
            <a:endCxn id="1054755" idx="1"/>
          </p:cNvCxnSpPr>
          <p:nvPr/>
        </p:nvCxnSpPr>
        <p:spPr>
          <a:xfrm rot="5400000">
            <a:off x="6834188" y="2809875"/>
            <a:ext cx="1206500" cy="1236663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98" name="Oval 78"/>
          <p:cNvSpPr/>
          <p:nvPr/>
        </p:nvSpPr>
        <p:spPr>
          <a:xfrm>
            <a:off x="7307263" y="3286125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54799" name="AutoShape 79"/>
          <p:cNvCxnSpPr>
            <a:stCxn id="1054755" idx="3"/>
            <a:endCxn id="1054758" idx="7"/>
          </p:cNvCxnSpPr>
          <p:nvPr/>
        </p:nvCxnSpPr>
        <p:spPr>
          <a:xfrm>
            <a:off x="6819900" y="4265613"/>
            <a:ext cx="1250950" cy="12065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800" name="Oval 80"/>
          <p:cNvSpPr/>
          <p:nvPr/>
        </p:nvSpPr>
        <p:spPr>
          <a:xfrm>
            <a:off x="7289800" y="47259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47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547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547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547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6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54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547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054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054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0547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1054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0547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547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0547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054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054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1054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1054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054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054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547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0547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0547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0547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10547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054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054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547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054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054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1054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10547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0547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10547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547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054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054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0547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10547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054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054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0547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054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054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0547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1054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0547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0547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547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0547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0547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0547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300" fill="hold"/>
                                        <p:tgtEl>
                                          <p:spTgt spid="1054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0547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0547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0547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054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054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1054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300" fill="hold"/>
                                        <p:tgtEl>
                                          <p:spTgt spid="1054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0547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547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547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054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054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10547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1054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0547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547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547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054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054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054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1054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105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5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547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054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054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054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1054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0547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547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8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547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054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0547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0547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900"/>
                                        <p:tgtEl>
                                          <p:spTgt spid="10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5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547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1054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0547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0547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900"/>
                                        <p:tgtEl>
                                          <p:spTgt spid="10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0547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1054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054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054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900"/>
                                        <p:tgtEl>
                                          <p:spTgt spid="10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1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547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1054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054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054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900"/>
                                        <p:tgtEl>
                                          <p:spTgt spid="10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2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0547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1054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1054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1054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900"/>
                                        <p:tgtEl>
                                          <p:spTgt spid="10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3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0547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300" fill="hold"/>
                                        <p:tgtEl>
                                          <p:spTgt spid="1054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1054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054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900"/>
                                        <p:tgtEl>
                                          <p:spTgt spid="10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4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0547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300" fill="hold"/>
                                        <p:tgtEl>
                                          <p:spTgt spid="1054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300" fill="hold"/>
                                        <p:tgtEl>
                                          <p:spTgt spid="1054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1054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900"/>
                                        <p:tgtEl>
                                          <p:spTgt spid="10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5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0547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300" fill="hold"/>
                                        <p:tgtEl>
                                          <p:spTgt spid="1054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1054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1054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900"/>
                                        <p:tgtEl>
                                          <p:spTgt spid="10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6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0547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300" fill="hold"/>
                                        <p:tgtEl>
                                          <p:spTgt spid="1054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300" fill="hold"/>
                                        <p:tgtEl>
                                          <p:spTgt spid="10547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0547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900"/>
                                        <p:tgtEl>
                                          <p:spTgt spid="105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7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0547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300" fill="hold"/>
                                        <p:tgtEl>
                                          <p:spTgt spid="1054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10547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0547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900"/>
                                        <p:tgtEl>
                                          <p:spTgt spid="105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8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10547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10547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900"/>
                                        <p:tgtEl>
                                          <p:spTgt spid="105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9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10547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300" fill="hold"/>
                                        <p:tgtEl>
                                          <p:spTgt spid="10547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300" fill="hold"/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900"/>
                                        <p:tgtEl>
                                          <p:spTgt spid="105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0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10547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300" fill="hold"/>
                                        <p:tgtEl>
                                          <p:spTgt spid="1054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300" fill="hold"/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900"/>
                                        <p:tgtEl>
                                          <p:spTgt spid="105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1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0547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300" fill="hold"/>
                                        <p:tgtEl>
                                          <p:spTgt spid="1054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300" fill="hold"/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900"/>
                                        <p:tgtEl>
                                          <p:spTgt spid="105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0547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300" fill="hold"/>
                                        <p:tgtEl>
                                          <p:spTgt spid="1054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300" fill="hold"/>
                                        <p:tgtEl>
                                          <p:spTgt spid="10547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10547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900"/>
                                        <p:tgtEl>
                                          <p:spTgt spid="105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3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0547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300" fill="hold"/>
                                        <p:tgtEl>
                                          <p:spTgt spid="1054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10547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10547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900"/>
                                        <p:tgtEl>
                                          <p:spTgt spid="105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4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10547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300" fill="hold"/>
                                        <p:tgtEl>
                                          <p:spTgt spid="1054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300" fill="hold"/>
                                        <p:tgtEl>
                                          <p:spTgt spid="10547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10547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900"/>
                                        <p:tgtEl>
                                          <p:spTgt spid="105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5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0547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1054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10547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10547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900"/>
                                        <p:tgtEl>
                                          <p:spTgt spid="105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6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0547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300" fill="hold"/>
                                        <p:tgtEl>
                                          <p:spTgt spid="1054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10547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10547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900"/>
                                        <p:tgtEl>
                                          <p:spTgt spid="105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7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0547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054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0547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0547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900"/>
                                        <p:tgtEl>
                                          <p:spTgt spid="105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8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0547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300" fill="hold"/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9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9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0547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9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0547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2" dur="300" fill="hold"/>
                                        <p:tgtEl>
                                          <p:spTgt spid="1054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0547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0547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900"/>
                                        <p:tgtEl>
                                          <p:spTgt spid="105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547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054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0547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0547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900"/>
                                        <p:tgtEl>
                                          <p:spTgt spid="105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2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0547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300" fill="hold"/>
                                        <p:tgtEl>
                                          <p:spTgt spid="10547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1054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1054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900"/>
                                        <p:tgtEl>
                                          <p:spTgt spid="105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3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0547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300" fill="hold"/>
                                        <p:tgtEl>
                                          <p:spTgt spid="10547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300" fill="hold"/>
                                        <p:tgtEl>
                                          <p:spTgt spid="1054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1" dur="300" fill="hold"/>
                                        <p:tgtEl>
                                          <p:spTgt spid="1054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900"/>
                                        <p:tgtEl>
                                          <p:spTgt spid="105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4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0547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300" fill="hold"/>
                                        <p:tgtEl>
                                          <p:spTgt spid="1054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300" fill="hold"/>
                                        <p:tgtEl>
                                          <p:spTgt spid="1054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3" dur="300" fill="hold"/>
                                        <p:tgtEl>
                                          <p:spTgt spid="1054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900"/>
                                        <p:tgtEl>
                                          <p:spTgt spid="105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5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0547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1054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1054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1054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900"/>
                                        <p:tgtEl>
                                          <p:spTgt spid="105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6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10547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300" fill="hold"/>
                                        <p:tgtEl>
                                          <p:spTgt spid="10547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300" fill="hold"/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7" dur="300" fill="hold"/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900"/>
                                        <p:tgtEl>
                                          <p:spTgt spid="105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7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0547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300" fill="hold"/>
                                        <p:tgtEl>
                                          <p:spTgt spid="10547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300" fill="hold"/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9" dur="300" fill="hold"/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900"/>
                                        <p:tgtEl>
                                          <p:spTgt spid="105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8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10547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8" dur="300" fill="hold"/>
                                        <p:tgtEl>
                                          <p:spTgt spid="10547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300" fill="hold"/>
                                        <p:tgtEl>
                                          <p:spTgt spid="10547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1" dur="300" fill="hold"/>
                                        <p:tgtEl>
                                          <p:spTgt spid="10547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"/>
                            </p:stCondLst>
                            <p:childTnLst>
                              <p:par>
                                <p:cTn id="5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900"/>
                                        <p:tgtEl>
                                          <p:spTgt spid="105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9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0547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300" fill="hold"/>
                                        <p:tgtEl>
                                          <p:spTgt spid="10547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10547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10547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900"/>
                                        <p:tgtEl>
                                          <p:spTgt spid="105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0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0547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2" dur="300" fill="hold"/>
                                        <p:tgtEl>
                                          <p:spTgt spid="10547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300" fill="hold"/>
                                        <p:tgtEl>
                                          <p:spTgt spid="10547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5" dur="300" fill="hold"/>
                                        <p:tgtEl>
                                          <p:spTgt spid="10547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900"/>
                                        <p:tgtEl>
                                          <p:spTgt spid="105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1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0547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300" fill="hold"/>
                                        <p:tgtEl>
                                          <p:spTgt spid="10547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10547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10547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900"/>
                                        <p:tgtEl>
                                          <p:spTgt spid="105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2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0547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300" fill="hold"/>
                                        <p:tgtEl>
                                          <p:spTgt spid="10547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10547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10547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500"/>
                            </p:stCondLst>
                            <p:childTnLst>
                              <p:par>
                                <p:cTn id="6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900"/>
                                        <p:tgtEl>
                                          <p:spTgt spid="105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3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0547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10547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10547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10547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900"/>
                                        <p:tgtEl>
                                          <p:spTgt spid="105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4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0547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300" fill="hold"/>
                                        <p:tgtEl>
                                          <p:spTgt spid="10547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300" fill="hold"/>
                                        <p:tgtEl>
                                          <p:spTgt spid="1054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3" dur="300" fill="hold"/>
                                        <p:tgtEl>
                                          <p:spTgt spid="10547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500"/>
                            </p:stCondLst>
                            <p:childTnLst>
                              <p:par>
                                <p:cTn id="6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900"/>
                                        <p:tgtEl>
                                          <p:spTgt spid="105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5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054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2" dur="300" fill="hold"/>
                                        <p:tgtEl>
                                          <p:spTgt spid="10547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300" fill="hold"/>
                                        <p:tgtEl>
                                          <p:spTgt spid="1054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5" dur="300" fill="hold"/>
                                        <p:tgtEl>
                                          <p:spTgt spid="10547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500"/>
                            </p:stCondLst>
                            <p:childTnLst>
                              <p:par>
                                <p:cTn id="6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900"/>
                                        <p:tgtEl>
                                          <p:spTgt spid="105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6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0547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4" dur="300" fill="hold"/>
                                        <p:tgtEl>
                                          <p:spTgt spid="10547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300" fill="hold"/>
                                        <p:tgtEl>
                                          <p:spTgt spid="10547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7" dur="300" fill="hold"/>
                                        <p:tgtEl>
                                          <p:spTgt spid="10547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1" dur="900"/>
                                        <p:tgtEl>
                                          <p:spTgt spid="105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7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0547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6" dur="300" fill="hold"/>
                                        <p:tgtEl>
                                          <p:spTgt spid="10547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10547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10547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500"/>
                            </p:stCondLst>
                            <p:childTnLst>
                              <p:par>
                                <p:cTn id="6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3" dur="900"/>
                                        <p:tgtEl>
                                          <p:spTgt spid="105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8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1054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300" fill="hold"/>
                                        <p:tgtEl>
                                          <p:spTgt spid="1054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300" fill="hold"/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500"/>
                            </p:stCondLst>
                            <p:childTnLst>
                              <p:par>
                                <p:cTn id="6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5" dur="900"/>
                                        <p:tgtEl>
                                          <p:spTgt spid="105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99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0548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0" dur="300" fill="hold"/>
                                        <p:tgtEl>
                                          <p:spTgt spid="1054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2" dur="300" fill="hold"/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500"/>
                            </p:stCondLst>
                            <p:childTnLst>
                              <p:par>
                                <p:cTn id="6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7" dur="900"/>
                                        <p:tgtEl>
                                          <p:spTgt spid="105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800"/>
                  </p:tgtEl>
                </p:cond>
              </p:nextCondLst>
            </p:seq>
          </p:childTnLst>
        </p:cTn>
      </p:par>
    </p:tnLst>
    <p:bldLst>
      <p:bldP spid="1054743" grpId="0" bldLvl="0" animBg="1"/>
      <p:bldP spid="1054743" grpId="1" bldLvl="0" animBg="1"/>
      <p:bldP spid="1054743" grpId="2" bldLvl="0" animBg="1"/>
      <p:bldP spid="1054744" grpId="0" bldLvl="0" animBg="1"/>
      <p:bldP spid="1054745" grpId="0" bldLvl="0" animBg="1"/>
      <p:bldP spid="1054746" grpId="0" bldLvl="0" animBg="1"/>
      <p:bldP spid="1054747" grpId="0" bldLvl="0" animBg="1"/>
      <p:bldP spid="1054748" grpId="0" bldLvl="0" animBg="1"/>
      <p:bldP spid="1054749" grpId="0" bldLvl="0" animBg="1"/>
      <p:bldP spid="1054750" grpId="0" bldLvl="0" animBg="1"/>
      <p:bldP spid="1054751" grpId="0" bldLvl="0" animBg="1"/>
      <p:bldP spid="1054751" grpId="1" bldLvl="0" animBg="1"/>
      <p:bldP spid="1054751" grpId="2" bldLvl="0" animBg="1"/>
      <p:bldP spid="1054752" grpId="0" bldLvl="0" animBg="1"/>
      <p:bldP spid="1054753" grpId="0" bldLvl="0" animBg="1"/>
      <p:bldP spid="1054754" grpId="0" bldLvl="0" animBg="1"/>
      <p:bldP spid="1054755" grpId="0" bldLvl="0" animBg="1"/>
      <p:bldP spid="1054756" grpId="0" bldLvl="0" animBg="1"/>
      <p:bldP spid="1054757" grpId="0" bldLvl="0" animBg="1"/>
      <p:bldP spid="1054758" grpId="0" bldLvl="0" animBg="1"/>
      <p:bldP spid="1054760" grpId="0" animBg="1"/>
      <p:bldP spid="1054760" grpId="1" animBg="1"/>
      <p:bldP spid="1054762" grpId="0" animBg="1"/>
      <p:bldP spid="1054762" grpId="1" animBg="1"/>
      <p:bldP spid="1054764" grpId="0" animBg="1"/>
      <p:bldP spid="1054764" grpId="1" animBg="1"/>
      <p:bldP spid="1054766" grpId="0" animBg="1"/>
      <p:bldP spid="1054766" grpId="1" animBg="1"/>
      <p:bldP spid="1054768" grpId="0" animBg="1"/>
      <p:bldP spid="1054768" grpId="1" animBg="1"/>
      <p:bldP spid="1054770" grpId="0" animBg="1"/>
      <p:bldP spid="1054770" grpId="1" animBg="1"/>
      <p:bldP spid="1054772" grpId="0" animBg="1"/>
      <p:bldP spid="1054772" grpId="1" animBg="1"/>
      <p:bldP spid="1054774" grpId="0" animBg="1"/>
      <p:bldP spid="1054774" grpId="1" animBg="1"/>
      <p:bldP spid="1054776" grpId="0" animBg="1"/>
      <p:bldP spid="1054776" grpId="1" animBg="1"/>
      <p:bldP spid="1054778" grpId="0" animBg="1"/>
      <p:bldP spid="1054778" grpId="1" animBg="1"/>
      <p:bldP spid="1054780" grpId="0" animBg="1"/>
      <p:bldP spid="1054780" grpId="1" animBg="1"/>
      <p:bldP spid="1054782" grpId="0" animBg="1"/>
      <p:bldP spid="1054782" grpId="1" animBg="1"/>
      <p:bldP spid="1054784" grpId="0" animBg="1"/>
      <p:bldP spid="1054784" grpId="1" animBg="1"/>
      <p:bldP spid="1054786" grpId="0" animBg="1"/>
      <p:bldP spid="1054786" grpId="1" animBg="1"/>
      <p:bldP spid="1054788" grpId="0" animBg="1"/>
      <p:bldP spid="1054788" grpId="1" animBg="1"/>
      <p:bldP spid="1054790" grpId="0" animBg="1"/>
      <p:bldP spid="1054790" grpId="1" animBg="1"/>
      <p:bldP spid="1054792" grpId="0" animBg="1"/>
      <p:bldP spid="1054792" grpId="1" animBg="1"/>
      <p:bldP spid="1054794" grpId="0" animBg="1"/>
      <p:bldP spid="1054794" grpId="1" animBg="1"/>
      <p:bldP spid="1054796" grpId="0" animBg="1"/>
      <p:bldP spid="1054796" grpId="1" animBg="1"/>
      <p:bldP spid="1054798" grpId="0" animBg="1"/>
      <p:bldP spid="1054798" grpId="1" animBg="1"/>
      <p:bldP spid="1054800" grpId="0" animBg="1"/>
      <p:bldP spid="105480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每一对点的最短路径</a:t>
            </a:r>
            <a:endParaRPr lang="zh-CN" altLang="en-US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所有点对间的最短路径，</a:t>
            </a:r>
            <a:r>
              <a:rPr lang="en-US" altLang="zh-CN" smtClean="0">
                <a:solidFill>
                  <a:schemeClr val="hlink"/>
                </a:solidFill>
              </a:rPr>
              <a:t>all-pairs shortest-paths problem</a:t>
            </a:r>
            <a:r>
              <a:rPr lang="zh-CN" altLang="en-US" smtClean="0"/>
              <a:t>，</a:t>
            </a:r>
            <a:r>
              <a:rPr lang="en-US" altLang="zh-CN" smtClean="0"/>
              <a:t>n(n-1)</a:t>
            </a:r>
            <a:r>
              <a:rPr lang="zh-CN" altLang="en-US" smtClean="0"/>
              <a:t>条</a:t>
            </a:r>
            <a:endParaRPr lang="zh-CN" altLang="en-US" smtClean="0"/>
          </a:p>
          <a:p>
            <a:r>
              <a:rPr lang="zh-CN" altLang="en-US" smtClean="0"/>
              <a:t>简单算法：每个顶点执行单源最短路径算法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1368108" y="430561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2793683" y="430561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1655445" y="445071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2087245" y="43056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2793048" y="36502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1613535" y="3795395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2059305" y="39525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4226878" y="36502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3088640" y="379539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3520440" y="36502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4226878" y="430625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3088640" y="445135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3520440" y="43062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5653088" y="43037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4514850" y="444881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4946650" y="43037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2800668" y="52270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1613535" y="4552315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2094230" y="493998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2936875" y="4594860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2792730" y="481901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4226878" y="52270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5653088" y="522700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6975158" y="366363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4514215" y="3795395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5898515" y="3808730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5898515" y="3910330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4514215" y="5372100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3088005" y="5372100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3046095" y="4552950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4472305" y="4550410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4939665" y="39525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6292850" y="39525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6292850" y="445103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5022215" y="522890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4960620" y="47380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3629025" y="469423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3520440" y="52689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3039110" y="3896995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3629025" y="39785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547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54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0547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9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0547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9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0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3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5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" fill="hold">
                      <p:stCondLst>
                        <p:cond delay="0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1054746" grpId="0" bldLvl="0" animBg="1"/>
      <p:bldP spid="1054747" grpId="0" bldLvl="0" animBg="1"/>
      <p:bldP spid="1054780" grpId="0" animBg="1"/>
      <p:bldP spid="1054780" grpId="1" animBg="1"/>
      <p:bldP spid="4" grpId="0" bldLvl="0" animBg="1"/>
      <p:bldP spid="6" grpId="0" animBg="1"/>
      <p:bldP spid="6" grpId="1" animBg="1"/>
      <p:bldP spid="7" grpId="0" bldLvl="0" animBg="1"/>
      <p:bldP spid="9" grpId="0" animBg="1"/>
      <p:bldP spid="9" grpId="1" animBg="1"/>
      <p:bldP spid="10" grpId="0" bldLvl="0" animBg="1"/>
      <p:bldP spid="12" grpId="0" animBg="1"/>
      <p:bldP spid="12" grpId="1" animBg="1"/>
      <p:bldP spid="13" grpId="0" bldLvl="0" animBg="1"/>
      <p:bldP spid="15" grpId="0" animBg="1"/>
      <p:bldP spid="15" grpId="1" animBg="1"/>
      <p:bldP spid="16" grpId="0" bldLvl="0" animBg="1"/>
      <p:bldP spid="18" grpId="0" animBg="1"/>
      <p:bldP spid="18" grpId="1" animBg="1"/>
      <p:bldP spid="20" grpId="0" animBg="1"/>
      <p:bldP spid="20" grpId="1" animBg="1"/>
      <p:bldP spid="21" grpId="0" bldLvl="0" animBg="1"/>
      <p:bldP spid="22" grpId="0" bldLvl="0" animBg="1"/>
      <p:bldP spid="23" grpId="0" bldLvl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2167573" y="289655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3593148" y="289655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2454910" y="304165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2886710" y="28965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3592513" y="224123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2413000" y="2385695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2858770" y="25434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5026343" y="224123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3888105" y="238633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4319905" y="224123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5026343" y="28971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3888105" y="304228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4319905" y="28971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6452553" y="28946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5314315" y="303974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5746115" y="28946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3600133" y="38179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2413000" y="314325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2893695" y="35309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3736340" y="318579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3592195" y="340995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5026343" y="38179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6452553" y="38179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7774623" y="225456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5313680" y="2385695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6697980" y="2399030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6697980" y="2501265"/>
            <a:ext cx="1118235" cy="13589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5313680" y="3962400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3887470" y="3962400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3845560" y="3143885"/>
            <a:ext cx="1222375" cy="7162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5271770" y="3141345"/>
            <a:ext cx="1222375" cy="71882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5739130" y="25434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7092315" y="25434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7092315" y="304196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5821680" y="381984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5760085" y="33289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4428490" y="328517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4319905" y="38598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3838575" y="2487930"/>
            <a:ext cx="1229360" cy="4508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4428490" y="256952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547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54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4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0547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9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0547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900"/>
                                        <p:tgtEl>
                                          <p:spTgt spid="10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80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3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5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" fill="hold">
                      <p:stCondLst>
                        <p:cond delay="0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1054746" grpId="0" bldLvl="0" animBg="1"/>
      <p:bldP spid="1054747" grpId="0" bldLvl="0" animBg="1"/>
      <p:bldP spid="1054780" grpId="0" animBg="1"/>
      <p:bldP spid="1054780" grpId="1" animBg="1"/>
      <p:bldP spid="4" grpId="0" bldLvl="0" animBg="1"/>
      <p:bldP spid="6" grpId="0" animBg="1"/>
      <p:bldP spid="6" grpId="1" animBg="1"/>
      <p:bldP spid="7" grpId="0" bldLvl="0" animBg="1"/>
      <p:bldP spid="9" grpId="0" animBg="1"/>
      <p:bldP spid="9" grpId="1" animBg="1"/>
      <p:bldP spid="10" grpId="0" bldLvl="0" animBg="1"/>
      <p:bldP spid="12" grpId="0" animBg="1"/>
      <p:bldP spid="12" grpId="1" animBg="1"/>
      <p:bldP spid="13" grpId="0" bldLvl="0" animBg="1"/>
      <p:bldP spid="15" grpId="0" animBg="1"/>
      <p:bldP spid="15" grpId="1" animBg="1"/>
      <p:bldP spid="16" grpId="0" bldLvl="0" animBg="1"/>
      <p:bldP spid="18" grpId="0" animBg="1"/>
      <p:bldP spid="18" grpId="1" animBg="1"/>
      <p:bldP spid="20" grpId="0" animBg="1"/>
      <p:bldP spid="20" grpId="1" animBg="1"/>
      <p:bldP spid="21" grpId="0" bldLvl="0" animBg="1"/>
      <p:bldP spid="22" grpId="0" bldLvl="0" animBg="1"/>
      <p:bldP spid="23" grpId="0" bldLvl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顶点编号为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n</a:t>
            </a:r>
            <a:endParaRPr lang="en-US" altLang="zh-CN" smtClean="0"/>
          </a:p>
          <a:p>
            <a:r>
              <a:rPr lang="en-US" altLang="zh-CN" smtClean="0"/>
              <a:t>c(i,j,k)</a:t>
            </a:r>
            <a:r>
              <a:rPr lang="zh-CN" altLang="en-US" smtClean="0"/>
              <a:t>：</a:t>
            </a:r>
            <a:r>
              <a:rPr lang="en-US" altLang="zh-CN" smtClean="0"/>
              <a:t>i</a:t>
            </a:r>
            <a:r>
              <a:rPr lang="en-US" altLang="zh-CN" smtClean="0">
                <a:sym typeface="Wingdings" panose="05000000000000000000" pitchFamily="2" charset="2"/>
              </a:rPr>
              <a:t>j</a:t>
            </a:r>
            <a:r>
              <a:rPr lang="zh-CN" altLang="en-US" smtClean="0">
                <a:sym typeface="Wingdings" panose="05000000000000000000" pitchFamily="2" charset="2"/>
              </a:rPr>
              <a:t>的“最短路径”长度</a:t>
            </a:r>
            <a:r>
              <a:rPr lang="en-US" altLang="zh-CN" smtClean="0">
                <a:sym typeface="Wingdings" panose="05000000000000000000" pitchFamily="2" charset="2"/>
              </a:rPr>
              <a:t>——</a:t>
            </a:r>
            <a:r>
              <a:rPr lang="zh-CN" altLang="en-US" smtClean="0">
                <a:sym typeface="Wingdings" panose="05000000000000000000" pitchFamily="2" charset="2"/>
              </a:rPr>
              <a:t>加了限制条件，路径中顶点的最大编号为</a:t>
            </a:r>
            <a:r>
              <a:rPr lang="en-US" altLang="zh-CN" smtClean="0">
                <a:sym typeface="Wingdings" panose="05000000000000000000" pitchFamily="2" charset="2"/>
              </a:rPr>
              <a:t>k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/>
              <a:t>存在边</a:t>
            </a:r>
            <a:r>
              <a:rPr lang="en-US" altLang="zh-CN" smtClean="0"/>
              <a:t>&lt;i, j&gt;</a:t>
            </a:r>
            <a:r>
              <a:rPr lang="en-US" altLang="zh-CN" smtClean="0">
                <a:sym typeface="Wingdings" panose="05000000000000000000" pitchFamily="2" charset="2"/>
              </a:rPr>
              <a:t>c(i, j, 0)=&lt;i, j&gt;</a:t>
            </a:r>
            <a:r>
              <a:rPr lang="zh-CN" altLang="en-US" smtClean="0">
                <a:sym typeface="Wingdings" panose="05000000000000000000" pitchFamily="2" charset="2"/>
              </a:rPr>
              <a:t>的长度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不存在边</a:t>
            </a:r>
            <a:r>
              <a:rPr lang="en-US" altLang="zh-CN" smtClean="0">
                <a:sym typeface="Wingdings" panose="05000000000000000000" pitchFamily="2" charset="2"/>
              </a:rPr>
              <a:t>&lt;i, j&gt;c(i, j, 0)=+</a:t>
            </a:r>
            <a:r>
              <a:rPr lang="en-US" altLang="zh-CN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Wingdings" panose="05000000000000000000" pitchFamily="2" charset="2"/>
              </a:rPr>
              <a:t>∞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c(i, i, 0)=0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c(i, j, n)——</a:t>
            </a:r>
            <a:r>
              <a:rPr lang="zh-CN" altLang="en-US" smtClean="0">
                <a:sym typeface="Wingdings" panose="05000000000000000000" pitchFamily="2" charset="2"/>
              </a:rPr>
              <a:t>最短路径长度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考虑图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k=0, 1, 2, 3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 +</a:t>
            </a:r>
            <a:r>
              <a:rPr lang="en-US" altLang="zh-CN" sz="24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Wingdings" panose="05000000000000000000" pitchFamily="2" charset="2"/>
              </a:rPr>
              <a:t>∞</a:t>
            </a:r>
            <a:r>
              <a:rPr lang="en-US" altLang="zh-CN" smtClean="0">
                <a:sym typeface="Wingdings" panose="05000000000000000000" pitchFamily="2" charset="2"/>
              </a:rPr>
              <a:t> 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  <a:r>
              <a:rPr lang="en-US" altLang="zh-CN" smtClean="0">
                <a:sym typeface="Wingdings" panose="05000000000000000000" pitchFamily="2" charset="2"/>
              </a:rPr>
              <a:t>c(1, 3, 4)=28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k=5, 6, 7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k)=10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k=8, 9, 10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c(1, 3, k)=9——</a:t>
            </a:r>
            <a:r>
              <a:rPr lang="zh-CN" altLang="en-US" smtClean="0">
                <a:sym typeface="Wingdings" panose="05000000000000000000" pitchFamily="2" charset="2"/>
              </a:rPr>
              <a:t>最短路径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1471613" y="44180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2897188" y="44180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1758950" y="456311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2190750" y="44180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2896553" y="376269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1717040" y="390779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2162810" y="4064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4330383" y="376269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3192145" y="390779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3623945" y="37626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4330383" y="44186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3192145" y="456374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3623945" y="44186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5756593" y="441610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4618355" y="456120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5050155" y="441610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2904173" y="53393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1717040" y="466471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2197735" y="505237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3040380" y="470725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2896235" y="493141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4330383" y="53393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5756593" y="53393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7078663" y="377602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4617720" y="390779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6002020" y="392112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6002020" y="402272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4617720" y="548449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3191510" y="548449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3149600" y="466534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4575810" y="466280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5043170" y="4064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6396355" y="4064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6396355" y="456342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5125720" y="53413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5064125" y="48504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3732530" y="480663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3623945" y="538130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3142615" y="400939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3732530" y="40909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54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4436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如何计算</a:t>
            </a:r>
            <a:r>
              <a:rPr lang="en-US" altLang="zh-CN" smtClean="0"/>
              <a:t>c(i, j, k)</a:t>
            </a:r>
            <a:endParaRPr lang="en-US" altLang="zh-CN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顶点最大编号不超过</a:t>
            </a:r>
            <a:r>
              <a:rPr lang="en-US" altLang="zh-CN" smtClean="0"/>
              <a:t>k</a:t>
            </a:r>
            <a:r>
              <a:rPr lang="zh-CN" altLang="en-US" smtClean="0"/>
              <a:t>，两种情况</a:t>
            </a:r>
            <a:endParaRPr lang="zh-CN" altLang="en-US" smtClean="0"/>
          </a:p>
          <a:p>
            <a:pPr lvl="1"/>
            <a:r>
              <a:rPr lang="zh-CN" altLang="en-US" smtClean="0"/>
              <a:t>路径不包含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j, k-1)</a:t>
            </a:r>
            <a:endParaRPr lang="en-US" altLang="zh-CN" smtClean="0"/>
          </a:p>
          <a:p>
            <a:pPr lvl="1"/>
            <a:r>
              <a:rPr lang="zh-CN" altLang="en-US" smtClean="0"/>
              <a:t>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k, k-1) + c(k, j, k-1)</a:t>
            </a:r>
            <a:endParaRPr lang="en-US" altLang="zh-CN" smtClean="0"/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c(i,j,k)=min{c(i,j,k-1), </a:t>
            </a:r>
            <a:r>
              <a:rPr lang="en-US" altLang="zh-CN" smtClean="0"/>
              <a:t>c(i,k,k-1)+c(k,j,k-1)}</a:t>
            </a:r>
            <a:endParaRPr lang="en-US" altLang="zh-CN" smtClean="0"/>
          </a:p>
          <a:p>
            <a:r>
              <a:rPr lang="zh-CN" altLang="en-US" smtClean="0"/>
              <a:t>递归算法，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(n2</a:t>
            </a:r>
            <a:r>
              <a:rPr lang="en-US" altLang="zh-CN" baseline="30000" smtClean="0"/>
              <a:t>n</a:t>
            </a:r>
            <a:r>
              <a:rPr lang="en-US" altLang="zh-CN" smtClean="0"/>
              <a:t>)</a:t>
            </a:r>
            <a:endParaRPr lang="en-US" altLang="zh-CN" smtClean="0"/>
          </a:p>
          <a:p>
            <a:r>
              <a:rPr lang="zh-CN" altLang="en-US" smtClean="0"/>
              <a:t>迭代计算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如何计算</a:t>
            </a:r>
            <a:r>
              <a:rPr lang="en-US" altLang="zh-CN" smtClean="0"/>
              <a:t>c(i, j, k)</a:t>
            </a:r>
            <a:endParaRPr lang="en-US" altLang="zh-CN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25668"/>
            <a:ext cx="7886700" cy="4686830"/>
          </a:xfrm>
        </p:spPr>
        <p:txBody>
          <a:bodyPr/>
          <a:lstStyle/>
          <a:p>
            <a:pPr lvl="1"/>
            <a:r>
              <a:rPr lang="zh-CN" altLang="en-US" smtClean="0"/>
              <a:t>路径不包含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j, k-1)</a:t>
            </a:r>
            <a:endParaRPr lang="en-US" altLang="zh-CN" smtClean="0"/>
          </a:p>
          <a:p>
            <a:pPr lvl="1"/>
            <a:r>
              <a:rPr lang="zh-CN" altLang="en-US" smtClean="0"/>
              <a:t>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k, k-1) + c(k, j, k-1)</a:t>
            </a:r>
            <a:endParaRPr lang="en-US" altLang="zh-CN" smtClean="0"/>
          </a:p>
          <a:p>
            <a:pPr marL="342900" lvl="1" indent="0">
              <a:buNone/>
            </a:pPr>
            <a:r>
              <a:rPr lang="en-US" altLang="zh-CN" smtClean="0">
                <a:sym typeface="Wingdings" panose="05000000000000000000" pitchFamily="2" charset="2"/>
              </a:rPr>
              <a:t>	c(i,j,k)=min{c(i,j,k-1), </a:t>
            </a:r>
            <a:r>
              <a:rPr lang="en-US" altLang="zh-CN" smtClean="0"/>
              <a:t>c(i,k,k-1)+c(k,j,k-1)}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1471613" y="4938078"/>
            <a:ext cx="287338" cy="288925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2897188" y="4938078"/>
            <a:ext cx="287338" cy="288925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1758950" y="509143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2190750" y="493807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2896553" y="4282758"/>
            <a:ext cx="287338" cy="288925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1717040" y="443611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2162810" y="45850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4330383" y="428275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3192145" y="443611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3623945" y="428275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4330383" y="49387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3192145" y="509206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3623945" y="49387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5756593" y="493617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4618355" y="508952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5050155" y="493617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2904173" y="5859463"/>
            <a:ext cx="287338" cy="288925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1717040" y="519303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2197735" y="557244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3040380" y="523557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2896235" y="545147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4330383" y="58594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5756593" y="58594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7078663" y="429609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4617720" y="443611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6002020" y="444944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6002020" y="455104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4617720" y="601281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3191510" y="601281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3149600" y="519366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4575810" y="519112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5043170" y="45850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6396355" y="458501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6396355" y="50834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5125720" y="586136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5064125" y="53705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3732530" y="532669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3623945" y="590137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3142615" y="453771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3732530" y="46110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1772613" name="Group 6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9655" y="2605723"/>
          <a:ext cx="5322570" cy="792480"/>
        </p:xfrm>
        <a:graphic>
          <a:graphicData uri="http://schemas.openxmlformats.org/drawingml/2006/table">
            <a:tbl>
              <a:tblPr/>
              <a:tblGrid>
                <a:gridCol w="483870"/>
                <a:gridCol w="483870"/>
                <a:gridCol w="483870"/>
                <a:gridCol w="483870"/>
                <a:gridCol w="483870"/>
                <a:gridCol w="483870"/>
                <a:gridCol w="483870"/>
                <a:gridCol w="483870"/>
                <a:gridCol w="483870"/>
                <a:gridCol w="483870"/>
                <a:gridCol w="483870"/>
              </a:tblGrid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9655" y="3484880"/>
            <a:ext cx="665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mtClean="0">
                <a:sym typeface="+mn-ea"/>
              </a:rPr>
              <a:t>包含</a:t>
            </a:r>
            <a:r>
              <a:rPr lang="en-US" altLang="zh-CN" smtClean="0">
                <a:sym typeface="+mn-ea"/>
              </a:rPr>
              <a:t>5</a:t>
            </a:r>
            <a:r>
              <a:rPr lang="zh-CN" altLang="en-US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c(1, 3, 5)=c(1,5,4)+c(5,3,4)</a:t>
            </a:r>
            <a:r>
              <a:rPr lang="zh-CN" altLang="en-US" smtClean="0">
                <a:sym typeface="+mn-ea"/>
              </a:rPr>
              <a:t>；</a:t>
            </a:r>
            <a:r>
              <a:rPr lang="en-US" altLang="zh-CN" smtClean="0">
                <a:sym typeface="+mn-ea"/>
              </a:rPr>
              <a:t>c(1, 8, 5)=c(1,5,4)+c(5,8,4)</a:t>
            </a:r>
            <a:endParaRPr lang="zh-CN" altLang="en-US" smtClean="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49655" y="3853180"/>
            <a:ext cx="718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mtClean="0">
                <a:sym typeface="+mn-ea"/>
              </a:rPr>
              <a:t>不包含</a:t>
            </a:r>
            <a:r>
              <a:rPr lang="en-US" altLang="zh-CN" smtClean="0">
                <a:sym typeface="+mn-ea"/>
              </a:rPr>
              <a:t>5</a:t>
            </a:r>
            <a:r>
              <a:rPr lang="zh-CN" altLang="en-US" smtClean="0"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c(1, 2, 5)&lt;c(1,5,4)+c(5,2,4)</a:t>
            </a:r>
            <a:r>
              <a:rPr lang="zh-CN" altLang="en-US" smtClean="0">
                <a:sym typeface="+mn-ea"/>
              </a:rPr>
              <a:t>；</a:t>
            </a:r>
            <a:r>
              <a:rPr lang="en-US" altLang="zh-CN" smtClean="0">
                <a:sym typeface="+mn-ea"/>
              </a:rPr>
              <a:t>c(1, 4, 5)&lt;c(1,5,4)+c(5,4,4) </a:t>
            </a:r>
            <a:r>
              <a:rPr lang="zh-CN" altLang="en-US" smtClean="0">
                <a:sym typeface="+mn-ea"/>
              </a:rPr>
              <a:t>等</a:t>
            </a:r>
            <a:endParaRPr lang="zh-CN" altLang="en-US" smtClean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54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迭代计算伪代码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寻找最短路径的长度</a:t>
            </a:r>
            <a:endParaRPr lang="zh-CN" altLang="en-US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初始化</a:t>
            </a:r>
            <a:r>
              <a:rPr lang="en-US" altLang="zh-CN" sz="2000" smtClean="0"/>
              <a:t>c</a:t>
            </a:r>
            <a:r>
              <a:rPr lang="zh-CN" altLang="en-US" sz="2000" smtClean="0"/>
              <a:t>（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  <a:endParaRPr lang="zh-CN" altLang="en-US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for  (int i=1</a:t>
            </a:r>
            <a:r>
              <a:rPr lang="zh-CN" altLang="en-US" sz="2000" smtClean="0"/>
              <a:t>； </a:t>
            </a:r>
            <a:r>
              <a:rPr lang="en-US" altLang="zh-CN" sz="2000" smtClean="0"/>
              <a:t>i &lt; = n ; i ++)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for (int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=1;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&lt;=n;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++)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   c( 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0) = a (i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); // a </a:t>
            </a:r>
            <a:r>
              <a:rPr lang="zh-CN" altLang="en-US" sz="2000" smtClean="0"/>
              <a:t>是长度邻接矩阵</a:t>
            </a:r>
            <a:endParaRPr lang="zh-CN" altLang="en-US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计算</a:t>
            </a:r>
            <a:r>
              <a:rPr lang="en-US" altLang="zh-CN" sz="2000" smtClean="0"/>
              <a:t>c ( 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) ( 0 &lt; k &lt; = n 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for(int k=1;k&lt;=n;k++)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for (int i=1;i&lt;=n;i++)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   for (int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 1 ;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&lt; = n ;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+ + 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if (c(i,k,k-1)+c(k,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 &lt; c 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- 1))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   c(i,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k) = c(i, k, k - 1) + c(k,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 ;</a:t>
            </a:r>
            <a:endParaRPr lang="en-US" altLang="zh-CN" sz="200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else c(i,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k) = c 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- 1);</a:t>
            </a:r>
            <a:endParaRPr lang="en-US" altLang="zh-CN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</a:t>
            </a:r>
            <a:endParaRPr lang="zh-CN" altLang="en-US" smtClean="0"/>
          </a:p>
        </p:txBody>
      </p:sp>
      <p:graphicFrame>
        <p:nvGraphicFramePr>
          <p:cNvPr id="1772613" name="Group 6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95800" y="19510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5" name="Text Box 65"/>
          <p:cNvSpPr txBox="1">
            <a:spLocks noChangeArrowheads="1"/>
          </p:cNvSpPr>
          <p:nvPr/>
        </p:nvSpPr>
        <p:spPr bwMode="ltGray">
          <a:xfrm>
            <a:off x="4495800" y="1447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4076" name="Picture 66" descr="floy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7687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最短路径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3571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9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100" name="Text Box 45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c(i,j,1)=min(c(i,j,0), c(i,1,0)+c(1,j,0))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3614" name="Group 4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41" name="Text Box 86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66700" y="2889250"/>
            <a:ext cx="376713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6352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419100" y="2165350"/>
            <a:ext cx="3767138" cy="2519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4595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3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c(i,j,2)=min(c(i,j,1), c(i,2,1)+c(2,j,1))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4678" name="Group 8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65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6700" y="324961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rot="16200000">
            <a:off x="98107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19100" y="2024063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561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7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c(i,j,3)=min(c(i,j,2), c(i,3,2)+c(3,j,2))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5703" name="Group 8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89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3786188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1697037" y="3252788"/>
            <a:ext cx="25193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6643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1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c(i,j,4)=min(c(i,j,3), c(i,4,3)+c(4,j,3))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6685" name="Group 4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13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C4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414496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235200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</a:t>
            </a:r>
            <a:endParaRPr lang="zh-CN" altLang="en-US" smtClean="0"/>
          </a:p>
        </p:txBody>
      </p:sp>
      <p:graphicFrame>
        <p:nvGraphicFramePr>
          <p:cNvPr id="1772613" name="Group 6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95800" y="19510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5" name="Text Box 65"/>
          <p:cNvSpPr txBox="1">
            <a:spLocks noChangeArrowheads="1"/>
          </p:cNvSpPr>
          <p:nvPr/>
        </p:nvSpPr>
        <p:spPr bwMode="ltGray">
          <a:xfrm>
            <a:off x="4495800" y="1447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pic>
        <p:nvPicPr>
          <p:cNvPr id="44076" name="Picture 66" descr="C:/Users/18711/AppData/Local/Temp/kaimatting/20201123123330/output_aiMatting_20201123123521.pngoutput_aiMatting_202011231235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130" y="2085340"/>
            <a:ext cx="3768725" cy="193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3571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9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100" name="Text Box 45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c(i,j,1)=min(c(i,j,0), c(i,1,0)+c(1,j,0))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3614" name="Group 4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79315" y="1979613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41" name="Text Box 86"/>
          <p:cNvSpPr txBox="1">
            <a:spLocks noChangeArrowheads="1"/>
          </p:cNvSpPr>
          <p:nvPr/>
        </p:nvSpPr>
        <p:spPr bwMode="ltGray">
          <a:xfrm>
            <a:off x="8054975" y="2141855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66700" y="2889250"/>
            <a:ext cx="376713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6352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419100" y="2165350"/>
            <a:ext cx="3767138" cy="2519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3" name="Group 4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679315" y="43513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86"/>
          <p:cNvSpPr txBox="1">
            <a:spLocks noChangeArrowheads="1"/>
          </p:cNvSpPr>
          <p:nvPr/>
        </p:nvSpPr>
        <p:spPr bwMode="ltGray">
          <a:xfrm>
            <a:off x="8054975" y="4586605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key1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4595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3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c(i,j,2)=min(c(i,j,1), c(i,2,1)+c(2,j,1))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4678" name="Group 8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14545" y="189388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65" name="Text Box 85"/>
          <p:cNvSpPr txBox="1">
            <a:spLocks noChangeArrowheads="1"/>
          </p:cNvSpPr>
          <p:nvPr/>
        </p:nvSpPr>
        <p:spPr bwMode="ltGray">
          <a:xfrm>
            <a:off x="8049895" y="1894205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6700" y="324961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rot="16200000">
            <a:off x="98107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19100" y="2024063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3" name="Group 4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614545" y="434879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86"/>
          <p:cNvSpPr txBox="1">
            <a:spLocks noChangeArrowheads="1"/>
          </p:cNvSpPr>
          <p:nvPr/>
        </p:nvSpPr>
        <p:spPr bwMode="ltGray">
          <a:xfrm>
            <a:off x="8049895" y="4739640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key2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561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∞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7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c(i,j,3)=min(c(i,j,2), c(i,3,2)+c(3,j,2))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5703" name="Group 8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836160" y="189388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89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3786188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1697037" y="3252788"/>
            <a:ext cx="25193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3" name="Group 4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36160" y="4338003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86"/>
          <p:cNvSpPr txBox="1">
            <a:spLocks noChangeArrowheads="1"/>
          </p:cNvSpPr>
          <p:nvPr/>
        </p:nvSpPr>
        <p:spPr bwMode="ltGray">
          <a:xfrm>
            <a:off x="8268970" y="4685030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key3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  <a:endParaRPr lang="zh-CN" altLang="en-US" smtClean="0"/>
          </a:p>
        </p:txBody>
      </p:sp>
      <p:graphicFrame>
        <p:nvGraphicFramePr>
          <p:cNvPr id="1776643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1" name="Text Box 43"/>
          <p:cNvSpPr txBox="1">
            <a:spLocks noChangeArrowheads="1"/>
          </p:cNvSpPr>
          <p:nvPr/>
        </p:nvSpPr>
        <p:spPr bwMode="ltGray">
          <a:xfrm>
            <a:off x="609600" y="1524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c(i,j,4)=min(c(i,j,3), c(i,4,3)+c(4,j,3))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776685" name="Group 4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914900" y="1860233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13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C4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414496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235200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3" name="Group 4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914900" y="4250373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86"/>
          <p:cNvSpPr txBox="1">
            <a:spLocks noChangeArrowheads="1"/>
          </p:cNvSpPr>
          <p:nvPr/>
        </p:nvSpPr>
        <p:spPr bwMode="ltGray">
          <a:xfrm>
            <a:off x="8268970" y="4685030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key3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AdjacencyWDigraph&lt;T&gt;::AllPairs(T **c, int **kay)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All pairs shortest paths.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// Compute c[i][j] and kay[i][j] for all i and j.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initialize c[i][j] = c(i,j,0)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1; i &lt;= n; i++)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j = 1; j &lt;= n; j++)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c[i][j] = a[i][j];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kay[i][j] = 0;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 = 1; i &lt;= n; i++)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c[i][i] = 0;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8946" name="AutoShape 2"/>
          <p:cNvSpPr>
            <a:spLocks noGrp="1" noChangeArrowheads="1"/>
          </p:cNvSpPr>
          <p:nvPr>
            <p:ph type="title"/>
          </p:nvPr>
        </p:nvSpPr>
        <p:spPr>
          <a:xfrm>
            <a:off x="847725" y="318770"/>
            <a:ext cx="4347845" cy="939165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问题描述</a:t>
            </a:r>
            <a:endParaRPr lang="zh-CN" altLang="en-US" smtClean="0">
              <a:sym typeface="+mn-ea"/>
            </a:endParaRPr>
          </a:p>
        </p:txBody>
      </p:sp>
      <p:sp>
        <p:nvSpPr>
          <p:cNvPr id="9789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给定：连通有向图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及其中的顶点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找到：从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的最短路径及其长度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旅游者：最经济的出行路线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路由器：最快地将数据包传送到目标位置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路径规划：多边形环境中的自主机器人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9" name="Picture 5" descr="shortest-path-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198" y="2045970"/>
            <a:ext cx="3238500" cy="2344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6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4131310"/>
            <a:ext cx="2731135" cy="2045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compute c[i][j] = c(i,j,k)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k = 1; k &lt;= n; k++)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for (int i = 1; i &lt;= n; i++)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for (int j = 1; j &lt;= n; j++)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T t1 = c[i][k];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T t2 = c[k][j];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T t3 = c[i][j];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if (t1 != NoEdge &amp;&amp; t2 != NoEdge &amp;&amp;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(t3 == NoEdge || t1 + t2 &lt; t3))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c[i][j] = t1 + t2;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kay[i][j] = k;}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void outputPath(int **kay, int i, int j)</a:t>
            </a:r>
            <a:endParaRPr lang="en-US" altLang="zh-CN" sz="24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// Actual code to output i to j path.</a:t>
            </a:r>
            <a:endParaRPr lang="en-US" altLang="zh-CN" sz="24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if (i == j) return;</a:t>
            </a:r>
            <a:endParaRPr lang="en-US" altLang="zh-CN" sz="24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if (kay[i][j] == 0) cout &lt;&lt; j &lt;&lt; ' ';</a:t>
            </a:r>
            <a:endParaRPr lang="en-US" altLang="zh-CN" sz="24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else {outputPath(kay, i, kay[i][j]);</a:t>
            </a:r>
            <a:endParaRPr lang="en-US" altLang="zh-CN" sz="24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         outputPath(kay, kay[i][j], j);}</a:t>
            </a:r>
            <a:endParaRPr lang="en-US" altLang="zh-CN" sz="24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4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OutputPath(T **c, int **kay, T NoEdge,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 int i, int j)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Output shortest path from i to j.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(c[i][j] == NoEdge)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cout &lt;&lt; "There is no path from " &lt;&lt; i &lt;&lt; " to "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&lt;&lt; j &lt;&lt; endl;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return;}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cout &lt;&lt; "The path is" &lt;&lt; endl;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cout &lt;&lt; i &lt;&lt; ' ';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outputPath(kay,i,j);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cout &lt;&lt; endl;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单源最短路径</a:t>
            </a:r>
            <a:r>
              <a:rPr lang="en-US" altLang="zh-CN"/>
              <a:t>-Bellman-Ford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可以检验负权回路</a:t>
            </a:r>
            <a:endParaRPr lang="zh-CN" altLang="en-US"/>
          </a:p>
          <a:p>
            <a:r>
              <a:rPr lang="zh-CN" altLang="en-US"/>
              <a:t>思路：</a:t>
            </a:r>
            <a:br>
              <a:rPr lang="zh-CN" altLang="en-US"/>
            </a:br>
            <a:r>
              <a:rPr lang="zh-CN" altLang="en-US"/>
              <a:t>对每个</a:t>
            </a:r>
            <a:r>
              <a:rPr lang="en-US" altLang="zh-CN"/>
              <a:t>S-V</a:t>
            </a:r>
            <a:r>
              <a:rPr lang="zh-CN" altLang="en-US"/>
              <a:t>尝试加入全部边。如果可以缩短距离，则认为该边为最短路径候选。</a:t>
            </a:r>
            <a:br>
              <a:rPr lang="zh-CN" altLang="en-US"/>
            </a:br>
            <a:r>
              <a:rPr lang="zh-CN" altLang="en-US"/>
              <a:t>每个最短路径最多有</a:t>
            </a:r>
            <a:r>
              <a:rPr lang="en-US" altLang="zh-CN"/>
              <a:t>n-1</a:t>
            </a:r>
            <a:r>
              <a:rPr lang="zh-CN" altLang="en-US"/>
              <a:t>条边。所以最多尝试</a:t>
            </a:r>
            <a:r>
              <a:rPr lang="en-US" altLang="zh-CN"/>
              <a:t>n-1</a:t>
            </a:r>
            <a:r>
              <a:rPr lang="zh-CN" altLang="en-US"/>
              <a:t>次即可以。</a:t>
            </a:r>
            <a:br>
              <a:rPr lang="zh-CN" altLang="en-US"/>
            </a:br>
            <a:r>
              <a:rPr lang="zh-CN" altLang="en-US"/>
              <a:t>如果第</a:t>
            </a:r>
            <a:r>
              <a:rPr lang="en-US" altLang="zh-CN"/>
              <a:t>n</a:t>
            </a:r>
            <a:r>
              <a:rPr lang="zh-CN" altLang="en-US"/>
              <a:t>次仍然会减少权值，则说明存在负权回路。</a:t>
            </a:r>
            <a:endParaRPr lang="zh-CN" altLang="en-US"/>
          </a:p>
          <a:p>
            <a:r>
              <a:rPr lang="zh-CN" altLang="en-US"/>
              <a:t>优化：Shortest Path Faster Algorithm</a:t>
            </a:r>
            <a:r>
              <a:rPr lang="en-US" altLang="zh-CN"/>
              <a:t>-SPFA</a:t>
            </a:r>
            <a:endParaRPr lang="en-US" altLang="zh-CN"/>
          </a:p>
          <a:p>
            <a:pPr lvl="1"/>
            <a:r>
              <a:rPr lang="zh-CN" altLang="en-US" sz="2000"/>
              <a:t>使用队列，快速检测是否已经得到最短路径，及时跳出循环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Bellman-Ford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关键代码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77875" y="1943100"/>
            <a:ext cx="758825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Bellman_Ford()  {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 = 1; i &lt;= nodenum; ++i) </a:t>
            </a:r>
            <a:r>
              <a:rPr lang="zh-CN" sz="1400" b="0">
                <a:solidFill>
                  <a:srgbClr val="008200"/>
                </a:solidFill>
                <a:ea typeface="宋体" panose="02010600030101010101" pitchFamily="2" charset="-122"/>
              </a:rPr>
              <a:t>//初始化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dis[i] = (i == original ? 0 : MAX);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 = 1; i &lt;= nodenum - 1; ++i)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 = 1; j &lt;= edgenum; ++j)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(dis[edge[j].v] &gt; dis[edge[j].u] + edge[j].cost) </a:t>
            </a:r>
            <a:b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</a:t>
            </a:r>
            <a:r>
              <a:rPr lang="zh-CN" sz="1400" b="0">
                <a:solidFill>
                  <a:srgbClr val="008200"/>
                </a:solidFill>
                <a:ea typeface="宋体" panose="02010600030101010101" pitchFamily="2" charset="-122"/>
              </a:rPr>
              <a:t>//尝试加入边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dis[edge[j].v] = dis[edge[j].u] + edge[j].cost;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pre[edge[j].v] = edge[j].u;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flag = 1; </a:t>
            </a:r>
            <a:r>
              <a:rPr lang="zh-CN" sz="1400" b="0">
                <a:solidFill>
                  <a:srgbClr val="008200"/>
                </a:solidFill>
                <a:ea typeface="宋体" panose="02010600030101010101" pitchFamily="2" charset="-122"/>
              </a:rPr>
              <a:t>//判断是否含有负权回路  ，再次加入一次边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 = 1; i &lt;= edgenum; ++i)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(dis[edge[i].v] &gt; dis[edge[i].u] + edge[i].cost)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flag = 0;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 </a:t>
            </a:r>
            <a:r>
              <a:rPr lang="en-US" sz="14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        </a:t>
            </a:r>
            <a:r>
              <a:rPr lang="en-US" sz="1400" b="1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sz="1200" b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flag;  }</a:t>
            </a:r>
            <a:endParaRPr lang="en-US" altLang="en-US" sz="1400" b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Bellman-Ford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621348" y="44180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2046923" y="44180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900430" y="456311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1340485" y="44180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2046288" y="376269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858520" y="390779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1312545" y="4064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3480118" y="376269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2333625" y="390779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2773680" y="37626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3480118" y="441864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2333625" y="456374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2773680" y="44186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4906328" y="441610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3759835" y="456120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4199890" y="441610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2053908" y="53393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858520" y="466471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1347470" y="505237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2181860" y="470725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2045970" y="493141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3480118" y="53393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4906328" y="533939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6228398" y="377602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3759200" y="390779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5143500" y="392112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5143500" y="402272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3759200" y="548449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2332990" y="548449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2291080" y="466534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3717290" y="466280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4192905" y="4064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5546090" y="406495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5546090" y="456342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4275455" y="534130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4213860" y="485044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2882265" y="480663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2773680" y="538130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2284095" y="400939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2882265" y="409098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6" name="AutoShape 3"/>
          <p:cNvSpPr/>
          <p:nvPr/>
        </p:nvSpPr>
        <p:spPr>
          <a:xfrm>
            <a:off x="1854835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4"/>
          <p:cNvSpPr/>
          <p:nvPr/>
        </p:nvSpPr>
        <p:spPr>
          <a:xfrm>
            <a:off x="2233295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AutoShape 5"/>
          <p:cNvSpPr/>
          <p:nvPr/>
        </p:nvSpPr>
        <p:spPr>
          <a:xfrm>
            <a:off x="2611755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AutoShape 6"/>
          <p:cNvSpPr/>
          <p:nvPr/>
        </p:nvSpPr>
        <p:spPr>
          <a:xfrm>
            <a:off x="2989580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AutoShape 7"/>
          <p:cNvSpPr/>
          <p:nvPr/>
        </p:nvSpPr>
        <p:spPr>
          <a:xfrm>
            <a:off x="3368040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8"/>
          <p:cNvSpPr/>
          <p:nvPr/>
        </p:nvSpPr>
        <p:spPr>
          <a:xfrm>
            <a:off x="3746500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9"/>
          <p:cNvSpPr/>
          <p:nvPr/>
        </p:nvSpPr>
        <p:spPr>
          <a:xfrm>
            <a:off x="4123055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AutoShape 14"/>
          <p:cNvSpPr/>
          <p:nvPr/>
        </p:nvSpPr>
        <p:spPr>
          <a:xfrm>
            <a:off x="5213350" y="213169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AutoShape 9"/>
          <p:cNvSpPr/>
          <p:nvPr/>
        </p:nvSpPr>
        <p:spPr>
          <a:xfrm>
            <a:off x="4493260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AutoShape 3"/>
          <p:cNvSpPr/>
          <p:nvPr>
            <p:custDataLst>
              <p:tags r:id="rId1"/>
            </p:custDataLst>
          </p:nvPr>
        </p:nvSpPr>
        <p:spPr>
          <a:xfrm>
            <a:off x="22066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AutoShape 4"/>
          <p:cNvSpPr/>
          <p:nvPr/>
        </p:nvSpPr>
        <p:spPr>
          <a:xfrm>
            <a:off x="25850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AutoShape 5"/>
          <p:cNvSpPr/>
          <p:nvPr/>
        </p:nvSpPr>
        <p:spPr>
          <a:xfrm>
            <a:off x="296354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AutoShape 6"/>
          <p:cNvSpPr/>
          <p:nvPr/>
        </p:nvSpPr>
        <p:spPr>
          <a:xfrm>
            <a:off x="334200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AutoShape 7"/>
          <p:cNvSpPr/>
          <p:nvPr/>
        </p:nvSpPr>
        <p:spPr>
          <a:xfrm>
            <a:off x="372046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8"/>
          <p:cNvSpPr/>
          <p:nvPr/>
        </p:nvSpPr>
        <p:spPr>
          <a:xfrm>
            <a:off x="40989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AutoShape 9"/>
          <p:cNvSpPr/>
          <p:nvPr/>
        </p:nvSpPr>
        <p:spPr>
          <a:xfrm>
            <a:off x="447738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AutoShape 14"/>
          <p:cNvSpPr/>
          <p:nvPr/>
        </p:nvSpPr>
        <p:spPr>
          <a:xfrm>
            <a:off x="1833801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kumimoji="1" lang="en-US" altLang="zh-CN" sz="1500" b="1" dirty="0" smtClean="0">
              <a:ln>
                <a:noFill/>
              </a:ln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AutoShape 9"/>
          <p:cNvSpPr/>
          <p:nvPr/>
        </p:nvSpPr>
        <p:spPr>
          <a:xfrm>
            <a:off x="485489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AutoShape 9"/>
          <p:cNvSpPr/>
          <p:nvPr/>
        </p:nvSpPr>
        <p:spPr>
          <a:xfrm>
            <a:off x="4855210" y="212788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AutoShape 9"/>
          <p:cNvSpPr/>
          <p:nvPr/>
        </p:nvSpPr>
        <p:spPr>
          <a:xfrm>
            <a:off x="5213033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7"/>
          <p:cNvSpPr/>
          <p:nvPr/>
        </p:nvSpPr>
        <p:spPr>
          <a:xfrm>
            <a:off x="3724275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3560" y="2375535"/>
            <a:ext cx="72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dis[n]</a:t>
            </a:r>
            <a:endParaRPr lang="en-US">
              <a:sym typeface="+mn-ea"/>
            </a:endParaRPr>
          </a:p>
        </p:txBody>
      </p:sp>
      <p:sp>
        <p:nvSpPr>
          <p:cNvPr id="62" name="AutoShape 9"/>
          <p:cNvSpPr/>
          <p:nvPr/>
        </p:nvSpPr>
        <p:spPr>
          <a:xfrm>
            <a:off x="4458335" y="23907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AutoShape 3"/>
          <p:cNvSpPr/>
          <p:nvPr>
            <p:custDataLst>
              <p:tags r:id="rId2"/>
            </p:custDataLst>
          </p:nvPr>
        </p:nvSpPr>
        <p:spPr>
          <a:xfrm>
            <a:off x="220662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AutoShape 4"/>
          <p:cNvSpPr/>
          <p:nvPr/>
        </p:nvSpPr>
        <p:spPr>
          <a:xfrm>
            <a:off x="258508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AutoShape 5"/>
          <p:cNvSpPr/>
          <p:nvPr/>
        </p:nvSpPr>
        <p:spPr>
          <a:xfrm>
            <a:off x="296354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AutoShape 6"/>
          <p:cNvSpPr/>
          <p:nvPr/>
        </p:nvSpPr>
        <p:spPr>
          <a:xfrm>
            <a:off x="334200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AutoShape 7"/>
          <p:cNvSpPr/>
          <p:nvPr/>
        </p:nvSpPr>
        <p:spPr>
          <a:xfrm>
            <a:off x="372046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AutoShape 8"/>
          <p:cNvSpPr/>
          <p:nvPr/>
        </p:nvSpPr>
        <p:spPr>
          <a:xfrm>
            <a:off x="409892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AutoShape 9"/>
          <p:cNvSpPr/>
          <p:nvPr/>
        </p:nvSpPr>
        <p:spPr>
          <a:xfrm>
            <a:off x="447738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0" name="AutoShape 14"/>
          <p:cNvSpPr/>
          <p:nvPr/>
        </p:nvSpPr>
        <p:spPr>
          <a:xfrm>
            <a:off x="1833801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" name="AutoShape 9"/>
          <p:cNvSpPr/>
          <p:nvPr/>
        </p:nvSpPr>
        <p:spPr>
          <a:xfrm>
            <a:off x="4854893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AutoShape 9"/>
          <p:cNvSpPr/>
          <p:nvPr/>
        </p:nvSpPr>
        <p:spPr>
          <a:xfrm>
            <a:off x="5213033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AutoShape 7"/>
          <p:cNvSpPr/>
          <p:nvPr/>
        </p:nvSpPr>
        <p:spPr>
          <a:xfrm>
            <a:off x="3724275" y="27336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3560" y="2721610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pre[n]</a:t>
            </a:r>
            <a:endParaRPr lang="en-US">
              <a:sym typeface="+mn-ea"/>
            </a:endParaRPr>
          </a:p>
        </p:txBody>
      </p:sp>
      <p:sp>
        <p:nvSpPr>
          <p:cNvPr id="75" name="AutoShape 9"/>
          <p:cNvSpPr/>
          <p:nvPr/>
        </p:nvSpPr>
        <p:spPr>
          <a:xfrm>
            <a:off x="4458335" y="27368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AutoShape 3"/>
          <p:cNvSpPr/>
          <p:nvPr>
            <p:custDataLst>
              <p:tags r:id="rId3"/>
            </p:custDataLst>
          </p:nvPr>
        </p:nvSpPr>
        <p:spPr>
          <a:xfrm>
            <a:off x="2206625" y="27412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AutoShape 5"/>
          <p:cNvSpPr/>
          <p:nvPr/>
        </p:nvSpPr>
        <p:spPr>
          <a:xfrm>
            <a:off x="2963545" y="27381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AutoShape 3"/>
          <p:cNvSpPr/>
          <p:nvPr>
            <p:custDataLst>
              <p:tags r:id="rId4"/>
            </p:custDataLst>
          </p:nvPr>
        </p:nvSpPr>
        <p:spPr>
          <a:xfrm>
            <a:off x="2206625" y="24060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AutoShape 5"/>
          <p:cNvSpPr/>
          <p:nvPr/>
        </p:nvSpPr>
        <p:spPr>
          <a:xfrm>
            <a:off x="296354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80" name="Group 6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18960" y="1521143"/>
          <a:ext cx="1943100" cy="4777105"/>
        </p:xfrm>
        <a:graphic>
          <a:graphicData uri="http://schemas.openxmlformats.org/drawingml/2006/table">
            <a:tbl>
              <a:tblPr/>
              <a:tblGrid>
                <a:gridCol w="485775"/>
                <a:gridCol w="468630"/>
                <a:gridCol w="467995"/>
                <a:gridCol w="520700"/>
              </a:tblGrid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kumimoji="1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右箭头 80"/>
          <p:cNvSpPr/>
          <p:nvPr/>
        </p:nvSpPr>
        <p:spPr>
          <a:xfrm>
            <a:off x="6516370" y="2451735"/>
            <a:ext cx="343535" cy="163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054225" y="1660525"/>
            <a:ext cx="330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dis[s,v]&gt;dis[s,u]+edge[u,v].cost</a:t>
            </a:r>
            <a:endParaRPr lang="en-US">
              <a:sym typeface="+mn-ea"/>
            </a:endParaRPr>
          </a:p>
        </p:txBody>
      </p:sp>
      <p:sp>
        <p:nvSpPr>
          <p:cNvPr id="83" name="AutoShape 6"/>
          <p:cNvSpPr/>
          <p:nvPr/>
        </p:nvSpPr>
        <p:spPr>
          <a:xfrm>
            <a:off x="3336925" y="24060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AutoShape 6"/>
          <p:cNvSpPr/>
          <p:nvPr/>
        </p:nvSpPr>
        <p:spPr>
          <a:xfrm>
            <a:off x="3336925" y="27412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5" name="AutoShape 4"/>
          <p:cNvSpPr/>
          <p:nvPr/>
        </p:nvSpPr>
        <p:spPr>
          <a:xfrm>
            <a:off x="2585085" y="27495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6" name="AutoShape 4"/>
          <p:cNvSpPr/>
          <p:nvPr/>
        </p:nvSpPr>
        <p:spPr>
          <a:xfrm>
            <a:off x="2585085" y="24060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7" name="AutoShape 7"/>
          <p:cNvSpPr/>
          <p:nvPr/>
        </p:nvSpPr>
        <p:spPr>
          <a:xfrm>
            <a:off x="3720465" y="23876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AutoShape 7"/>
          <p:cNvSpPr/>
          <p:nvPr/>
        </p:nvSpPr>
        <p:spPr>
          <a:xfrm>
            <a:off x="3720465" y="27336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9" name="AutoShape 8"/>
          <p:cNvSpPr/>
          <p:nvPr/>
        </p:nvSpPr>
        <p:spPr>
          <a:xfrm>
            <a:off x="409892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0" name="AutoShape 8"/>
          <p:cNvSpPr/>
          <p:nvPr/>
        </p:nvSpPr>
        <p:spPr>
          <a:xfrm>
            <a:off x="409892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1" name="AutoShape 4"/>
          <p:cNvSpPr/>
          <p:nvPr/>
        </p:nvSpPr>
        <p:spPr>
          <a:xfrm>
            <a:off x="2585085" y="27565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" name="AutoShape 4"/>
          <p:cNvSpPr/>
          <p:nvPr/>
        </p:nvSpPr>
        <p:spPr>
          <a:xfrm>
            <a:off x="2585085" y="2413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3" name="AutoShape 8"/>
          <p:cNvSpPr/>
          <p:nvPr/>
        </p:nvSpPr>
        <p:spPr>
          <a:xfrm>
            <a:off x="4458335" y="23977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4" name="AutoShape 8"/>
          <p:cNvSpPr/>
          <p:nvPr/>
        </p:nvSpPr>
        <p:spPr>
          <a:xfrm>
            <a:off x="4458335" y="27438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5" name="AutoShape 7"/>
          <p:cNvSpPr/>
          <p:nvPr/>
        </p:nvSpPr>
        <p:spPr>
          <a:xfrm>
            <a:off x="3698875" y="23990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" name="AutoShape 7"/>
          <p:cNvSpPr/>
          <p:nvPr/>
        </p:nvSpPr>
        <p:spPr>
          <a:xfrm>
            <a:off x="3698875" y="274510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7" name="AutoShape 8"/>
          <p:cNvSpPr/>
          <p:nvPr/>
        </p:nvSpPr>
        <p:spPr>
          <a:xfrm>
            <a:off x="5213350" y="2413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8" name="AutoShape 8"/>
          <p:cNvSpPr/>
          <p:nvPr/>
        </p:nvSpPr>
        <p:spPr>
          <a:xfrm>
            <a:off x="5213350" y="275907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9" name="AutoShape 8"/>
          <p:cNvSpPr/>
          <p:nvPr/>
        </p:nvSpPr>
        <p:spPr>
          <a:xfrm>
            <a:off x="4855210" y="24098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kumimoji="1" lang="en-US" altLang="zh-CN" sz="1500" b="1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0" name="AutoShape 8"/>
          <p:cNvSpPr/>
          <p:nvPr/>
        </p:nvSpPr>
        <p:spPr>
          <a:xfrm>
            <a:off x="4855210" y="27559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94 0.070556 " pathEditMode="relative" rAng="0" ptsTypes="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4 0.073055 L -0.000694 0.124444 " pathEditMode="relative" rAng="0" ptsTypes="">
                                      <p:cBhvr>
                                        <p:cTn id="6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123148 L -0.000694 0.164537 " pathEditMode="relative" ptsTypes="">
                                      <p:cBhvr>
                                        <p:cTn id="7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6 0.163241 L 0.000208 0.200833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4 0.199630 L -0.001667 0.238426 " pathEditMode="relative" ptsTypes="">
                                      <p:cBhvr>
                                        <p:cTn id="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69 0.235926 L -0.001667 0.279815 " pathEditMode="relative" ptsTypes="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69 0.279815 L -0.002569 0.326204 " pathEditMode="relative" ptsTypes="">
                                      <p:cBhvr>
                                        <p:cTn id="10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70 0.326204 L -0.002570 0.370000 " pathEditMode="relative" rAng="0" ptsTypes="">
                                      <p:cBhvr>
                                        <p:cTn id="1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69 0.368796 L -0.002569 0.407593 " pathEditMode="relative" ptsTypes="">
                                      <p:cBhvr>
                                        <p:cTn id="1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69 0.407593 L -0.003542 0.446481 " pathEditMode="relative" ptsTypes="">
                                      <p:cBhvr>
                                        <p:cTn id="1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69 0.445185 L -0.002569 0.496574 " pathEditMode="relative" ptsTypes="">
                                      <p:cBhvr>
                                        <p:cTn id="13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7" grpId="0" bldLvl="0" animBg="1"/>
      <p:bldP spid="78" grpId="0" animBg="1"/>
      <p:bldP spid="79" grpId="0" animBg="1"/>
      <p:bldP spid="44" grpId="0" animBg="1"/>
      <p:bldP spid="81" grpId="0" animBg="1"/>
      <p:bldP spid="83" grpId="0" bldLvl="0" animBg="1"/>
      <p:bldP spid="84" grpId="0" animBg="1"/>
      <p:bldP spid="83" grpId="1" bldLvl="0" animBg="1"/>
      <p:bldP spid="81" grpId="1" animBg="1"/>
      <p:bldP spid="86" grpId="0" animBg="1"/>
      <p:bldP spid="85" grpId="0" bldLvl="0" animBg="1"/>
      <p:bldP spid="81" grpId="2" animBg="1"/>
      <p:bldP spid="87" grpId="0" animBg="1"/>
      <p:bldP spid="88" grpId="0" animBg="1"/>
      <p:bldP spid="81" grpId="3" animBg="1"/>
      <p:bldP spid="89" grpId="0" animBg="1"/>
      <p:bldP spid="90" grpId="0" animBg="1"/>
      <p:bldP spid="81" grpId="4" animBg="1"/>
      <p:bldP spid="92" grpId="0" bldLvl="0" animBg="1"/>
      <p:bldP spid="91" grpId="0" bldLvl="0" animBg="1"/>
      <p:bldP spid="93" grpId="0" bldLvl="0" animBg="1"/>
      <p:bldP spid="94" grpId="0" bldLvl="0" animBg="1"/>
      <p:bldP spid="81" grpId="5" animBg="1"/>
      <p:bldP spid="81" grpId="6" animBg="1"/>
      <p:bldP spid="81" grpId="7" animBg="1"/>
      <p:bldP spid="81" grpId="8" animBg="1"/>
      <p:bldP spid="95" grpId="0" bldLvl="0" animBg="1"/>
      <p:bldP spid="96" grpId="0" bldLvl="0" animBg="1"/>
      <p:bldP spid="81" grpId="9" animBg="1"/>
      <p:bldP spid="97" grpId="0" bldLvl="0" animBg="1"/>
      <p:bldP spid="98" grpId="0" bldLvl="0" animBg="1"/>
      <p:bldP spid="81" grpId="10" animBg="1"/>
      <p:bldP spid="81" grpId="11" animBg="1"/>
      <p:bldP spid="99" grpId="0" bldLvl="0" animBg="1"/>
      <p:bldP spid="100" grpId="0" bldLvl="0" animBg="1"/>
      <p:bldP spid="83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最短路径问题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无权图的最短路径问题</a:t>
            </a:r>
            <a:endParaRPr lang="en-US" altLang="zh-CN" smtClean="0"/>
          </a:p>
          <a:p>
            <a:pPr lvl="1"/>
            <a:r>
              <a:rPr lang="zh-CN" altLang="en-US" smtClean="0"/>
              <a:t>比较简单，即两点之间边数最少的路径</a:t>
            </a:r>
            <a:r>
              <a:rPr lang="en-US" altLang="zh-CN" smtClean="0"/>
              <a:t>(BFS)</a:t>
            </a:r>
            <a:endParaRPr lang="en-US" altLang="zh-CN" smtClean="0"/>
          </a:p>
          <a:p>
            <a:r>
              <a:rPr lang="zh-CN" altLang="en-US" smtClean="0">
                <a:solidFill>
                  <a:srgbClr val="0000CC"/>
                </a:solidFill>
              </a:rPr>
              <a:t>有向带权图</a:t>
            </a:r>
            <a:r>
              <a:rPr lang="zh-CN" altLang="en-US" smtClean="0"/>
              <a:t>的最短路径问题</a:t>
            </a:r>
            <a:endParaRPr lang="en-US" altLang="zh-CN" smtClean="0"/>
          </a:p>
          <a:p>
            <a:pPr lvl="1"/>
            <a:r>
              <a:rPr lang="zh-CN" altLang="en-US" smtClean="0"/>
              <a:t>可理解为两地间交通费用最少问题</a:t>
            </a:r>
            <a:endParaRPr lang="en-US" altLang="zh-CN" smtClean="0"/>
          </a:p>
          <a:p>
            <a:pPr lvl="1"/>
            <a:r>
              <a:rPr lang="zh-CN" altLang="en-US" smtClean="0"/>
              <a:t>分为单源最短路径、每对点最短路径两类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单源最短路径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有向图</a:t>
            </a:r>
            <a:r>
              <a:rPr lang="en-US" altLang="zh-CN" smtClean="0"/>
              <a:t>G</a:t>
            </a:r>
            <a:r>
              <a:rPr lang="zh-CN" altLang="en-US" smtClean="0"/>
              <a:t>，每条边都有非负权重（耗费）</a:t>
            </a:r>
            <a:endParaRPr lang="zh-CN" altLang="en-US" smtClean="0"/>
          </a:p>
          <a:p>
            <a:r>
              <a:rPr lang="zh-CN" altLang="en-US" smtClean="0"/>
              <a:t>路径长度</a:t>
            </a:r>
            <a:r>
              <a:rPr lang="en-US" altLang="zh-CN" smtClean="0"/>
              <a:t>——</a:t>
            </a:r>
            <a:r>
              <a:rPr lang="zh-CN" altLang="en-US" smtClean="0"/>
              <a:t>路径中边的权重之和</a:t>
            </a:r>
            <a:endParaRPr lang="zh-CN" altLang="en-US" smtClean="0"/>
          </a:p>
          <a:p>
            <a:r>
              <a:rPr lang="zh-CN" altLang="en-US" smtClean="0"/>
              <a:t>单源最短路径：给定源顶点</a:t>
            </a:r>
            <a:r>
              <a:rPr lang="en-US" altLang="zh-CN" smtClean="0"/>
              <a:t>s</a:t>
            </a:r>
            <a:r>
              <a:rPr lang="zh-CN" altLang="en-US" smtClean="0"/>
              <a:t>，求它到其他任意顶点（目的顶点）的最短路径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62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E. W. Dijkstra</a:t>
            </a:r>
            <a:endParaRPr lang="zh-CN" altLang="en-US" smtClean="0">
              <a:sym typeface="+mn-ea"/>
            </a:endParaRPr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Turing Award, 1972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5" descr="dijkst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13" y="2308225"/>
            <a:ext cx="313690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7" descr="Edsger_Wybe_Dijkst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44700"/>
            <a:ext cx="2508250" cy="368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连通图中，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到每个顶点都有（至少）一条最短路径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就同一起点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而言，任何最短路径的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前缀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，也是一条最短路径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就同一起点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而言，所有最短路径的并，不含回路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3709" name="Oval 13"/>
          <p:cNvSpPr>
            <a:spLocks noChangeArrowheads="1"/>
          </p:cNvSpPr>
          <p:nvPr/>
        </p:nvSpPr>
        <p:spPr bwMode="auto">
          <a:xfrm>
            <a:off x="468313" y="49418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53710" name="Oval 14"/>
          <p:cNvSpPr>
            <a:spLocks noChangeArrowheads="1"/>
          </p:cNvSpPr>
          <p:nvPr/>
        </p:nvSpPr>
        <p:spPr bwMode="auto">
          <a:xfrm flipH="1">
            <a:off x="1577975" y="49418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3711" name="Oval 15"/>
          <p:cNvSpPr>
            <a:spLocks noChangeArrowheads="1"/>
          </p:cNvSpPr>
          <p:nvPr/>
        </p:nvSpPr>
        <p:spPr bwMode="auto">
          <a:xfrm flipH="1">
            <a:off x="2628900" y="49418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3712" name="Oval 16"/>
          <p:cNvSpPr>
            <a:spLocks noChangeArrowheads="1"/>
          </p:cNvSpPr>
          <p:nvPr/>
        </p:nvSpPr>
        <p:spPr bwMode="auto">
          <a:xfrm flipH="1">
            <a:off x="4787900" y="49418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u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3713" name="Oval 17"/>
          <p:cNvSpPr>
            <a:spLocks noChangeArrowheads="1"/>
          </p:cNvSpPr>
          <p:nvPr/>
        </p:nvSpPr>
        <p:spPr bwMode="auto">
          <a:xfrm flipH="1">
            <a:off x="5868988" y="49418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3714" name="Oval 18"/>
          <p:cNvSpPr>
            <a:spLocks noChangeArrowheads="1"/>
          </p:cNvSpPr>
          <p:nvPr/>
        </p:nvSpPr>
        <p:spPr bwMode="auto">
          <a:xfrm flipH="1">
            <a:off x="7308850" y="49418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3715" name="Oval 19"/>
          <p:cNvSpPr>
            <a:spLocks noChangeArrowheads="1"/>
          </p:cNvSpPr>
          <p:nvPr/>
        </p:nvSpPr>
        <p:spPr bwMode="auto">
          <a:xfrm flipH="1">
            <a:off x="8389938" y="494188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053716" name="Oval 20"/>
          <p:cNvSpPr/>
          <p:nvPr/>
        </p:nvSpPr>
        <p:spPr>
          <a:xfrm>
            <a:off x="4427538" y="6021388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53717" name="AutoShape 21"/>
          <p:cNvSpPr/>
          <p:nvPr/>
        </p:nvSpPr>
        <p:spPr>
          <a:xfrm rot="16200000">
            <a:off x="4427538" y="1965325"/>
            <a:ext cx="288925" cy="7921625"/>
          </a:xfrm>
          <a:prstGeom prst="leftBrace">
            <a:avLst>
              <a:gd name="adj1" fmla="val 228479"/>
              <a:gd name="adj2" fmla="val 50000"/>
            </a:avLst>
          </a:prstGeom>
          <a:noFill/>
          <a:ln w="28575" cap="flat" cmpd="sng">
            <a:solidFill>
              <a:srgbClr val="272727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18000" rIns="0" bIns="18000" anchor="ctr"/>
          <a:p>
            <a:endParaRPr lang="zh-CN" altLang="en-US" dirty="0">
              <a:latin typeface="Calibri" panose="020F0502020204030204" charset="0"/>
            </a:endParaRPr>
          </a:p>
        </p:txBody>
      </p:sp>
      <p:sp useBgFill="1">
        <p:nvSpPr>
          <p:cNvPr id="1053718" name="Oval 22"/>
          <p:cNvSpPr/>
          <p:nvPr/>
        </p:nvSpPr>
        <p:spPr>
          <a:xfrm>
            <a:off x="2628900" y="554196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53719" name="AutoShape 23"/>
          <p:cNvSpPr/>
          <p:nvPr/>
        </p:nvSpPr>
        <p:spPr>
          <a:xfrm rot="16200000">
            <a:off x="2627313" y="3286125"/>
            <a:ext cx="288925" cy="4321175"/>
          </a:xfrm>
          <a:prstGeom prst="leftBrace">
            <a:avLst>
              <a:gd name="adj1" fmla="val 124633"/>
              <a:gd name="adj2" fmla="val 50000"/>
            </a:avLst>
          </a:prstGeom>
          <a:noFill/>
          <a:ln w="28575" cap="flat" cmpd="sng">
            <a:solidFill>
              <a:srgbClr val="272727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18000" rIns="0" bIns="18000" anchor="ctr"/>
          <a:p>
            <a:endParaRPr lang="zh-CN" altLang="en-US" dirty="0">
              <a:latin typeface="Calibri" panose="020F0502020204030204" charset="0"/>
            </a:endParaRPr>
          </a:p>
        </p:txBody>
      </p:sp>
      <p:cxnSp>
        <p:nvCxnSpPr>
          <p:cNvPr id="1053720" name="AutoShape 24"/>
          <p:cNvCxnSpPr>
            <a:stCxn id="1053709" idx="0"/>
            <a:endCxn id="1053712" idx="0"/>
          </p:cNvCxnSpPr>
          <p:nvPr/>
        </p:nvCxnSpPr>
        <p:spPr>
          <a:xfrm rot="5400000" flipV="1">
            <a:off x="2771775" y="2768600"/>
            <a:ext cx="1588" cy="4319588"/>
          </a:xfrm>
          <a:prstGeom prst="curvedConnector3">
            <a:avLst>
              <a:gd name="adj1" fmla="val -135000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3721" name="Oval 25"/>
          <p:cNvSpPr/>
          <p:nvPr/>
        </p:nvSpPr>
        <p:spPr>
          <a:xfrm>
            <a:off x="1908175" y="4367213"/>
            <a:ext cx="1727200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: || </a:t>
            </a:r>
            <a:r>
              <a:rPr lang="zh-CN" altLang="en-US" sz="1800" b="1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||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053722" name="AutoShape 26"/>
          <p:cNvCxnSpPr>
            <a:stCxn id="1053710" idx="6"/>
            <a:endCxn id="1053709" idx="6"/>
          </p:cNvCxnSpPr>
          <p:nvPr/>
        </p:nvCxnSpPr>
        <p:spPr>
          <a:xfrm rot="10800000">
            <a:off x="769938" y="5086350"/>
            <a:ext cx="79533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1053723" name="AutoShape 27"/>
          <p:cNvCxnSpPr>
            <a:stCxn id="1053711" idx="6"/>
            <a:endCxn id="1053710" idx="2"/>
          </p:cNvCxnSpPr>
          <p:nvPr/>
        </p:nvCxnSpPr>
        <p:spPr>
          <a:xfrm rot="10800000">
            <a:off x="1881188" y="5086350"/>
            <a:ext cx="735012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1053724" name="AutoShape 28"/>
          <p:cNvCxnSpPr>
            <a:stCxn id="1053712" idx="6"/>
            <a:endCxn id="1053711" idx="2"/>
          </p:cNvCxnSpPr>
          <p:nvPr/>
        </p:nvCxnSpPr>
        <p:spPr>
          <a:xfrm rot="10800000">
            <a:off x="2932113" y="5086350"/>
            <a:ext cx="18430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dash"/>
            <a:headEnd type="triangle" w="med" len="med"/>
            <a:tailEnd type="none" w="med" len="med"/>
          </a:ln>
        </p:spPr>
      </p:cxnSp>
      <p:cxnSp>
        <p:nvCxnSpPr>
          <p:cNvPr id="1053725" name="AutoShape 29"/>
          <p:cNvCxnSpPr>
            <a:stCxn id="1053713" idx="6"/>
            <a:endCxn id="1053712" idx="2"/>
          </p:cNvCxnSpPr>
          <p:nvPr/>
        </p:nvCxnSpPr>
        <p:spPr>
          <a:xfrm rot="10800000">
            <a:off x="5091113" y="5086350"/>
            <a:ext cx="76517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1053726" name="AutoShape 30"/>
          <p:cNvCxnSpPr>
            <a:stCxn id="1053715" idx="6"/>
            <a:endCxn id="1053714" idx="2"/>
          </p:cNvCxnSpPr>
          <p:nvPr/>
        </p:nvCxnSpPr>
        <p:spPr>
          <a:xfrm rot="10800000">
            <a:off x="7612063" y="5086350"/>
            <a:ext cx="76517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1053727" name="AutoShape 31"/>
          <p:cNvCxnSpPr>
            <a:stCxn id="1053714" idx="6"/>
            <a:endCxn id="1053713" idx="2"/>
          </p:cNvCxnSpPr>
          <p:nvPr/>
        </p:nvCxnSpPr>
        <p:spPr>
          <a:xfrm rot="10800000">
            <a:off x="6172200" y="5086350"/>
            <a:ext cx="112395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dash"/>
            <a:headEnd type="triangle" w="med" len="med"/>
            <a:tailEnd type="none" w="med" len="med"/>
          </a:ln>
        </p:spPr>
      </p:cxn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单源最短路径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37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0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537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537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537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537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537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537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0537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537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053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0537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0537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6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0537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10537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0537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300" fill="hold"/>
                                        <p:tgtEl>
                                          <p:spTgt spid="1053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7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053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10537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0537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0537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53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0537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0537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300" fill="hold"/>
                                        <p:tgtEl>
                                          <p:spTgt spid="10537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19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10537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300" fill="hold"/>
                                        <p:tgtEl>
                                          <p:spTgt spid="1053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300" fill="hold"/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900"/>
                                        <p:tgtEl>
                                          <p:spTgt spid="10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0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0537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300" fill="hold"/>
                                        <p:tgtEl>
                                          <p:spTgt spid="1053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900"/>
                                        <p:tgtEl>
                                          <p:spTgt spid="10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1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10537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1053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1053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900"/>
                                        <p:tgtEl>
                                          <p:spTgt spid="105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2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0537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0537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537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900"/>
                                        <p:tgtEl>
                                          <p:spTgt spid="105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3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10537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10537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10537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900"/>
                                        <p:tgtEl>
                                          <p:spTgt spid="105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0537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0537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0537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900"/>
                                        <p:tgtEl>
                                          <p:spTgt spid="105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5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537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0537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0537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900"/>
                                        <p:tgtEl>
                                          <p:spTgt spid="105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6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0537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300" fill="hold"/>
                                        <p:tgtEl>
                                          <p:spTgt spid="10537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10537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900"/>
                                        <p:tgtEl>
                                          <p:spTgt spid="105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727"/>
                  </p:tgtEl>
                </p:cond>
              </p:nextCondLst>
            </p:seq>
          </p:childTnLst>
        </p:cTn>
      </p:par>
    </p:tnLst>
    <p:bldLst>
      <p:bldP spid="1053709" grpId="0" bldLvl="0" animBg="1"/>
      <p:bldP spid="1053709" grpId="1" bldLvl="0" animBg="1"/>
      <p:bldP spid="1053709" grpId="2" bldLvl="0" animBg="1"/>
      <p:bldP spid="1053710" grpId="0" bldLvl="0" animBg="1"/>
      <p:bldP spid="1053711" grpId="0" bldLvl="0" animBg="1"/>
      <p:bldP spid="1053712" grpId="0" bldLvl="0" animBg="1"/>
      <p:bldP spid="1053713" grpId="0" bldLvl="0" animBg="1"/>
      <p:bldP spid="1053714" grpId="0" bldLvl="0" animBg="1"/>
      <p:bldP spid="1053715" grpId="0" bldLvl="0" animBg="1"/>
      <p:bldP spid="1053716" grpId="0" animBg="1"/>
      <p:bldP spid="1053716" grpId="1" animBg="1"/>
      <p:bldP spid="1053718" grpId="0" animBg="1"/>
      <p:bldP spid="1053718" grpId="1" animBg="1"/>
      <p:bldP spid="1053721" grpId="0" animBg="1"/>
      <p:bldP spid="10537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单源最短路径例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25604" name="Picture 4" descr="shor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023745"/>
            <a:ext cx="70389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0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1.xml><?xml version="1.0" encoding="utf-8"?>
<p:tagLst xmlns:p="http://schemas.openxmlformats.org/presentationml/2006/main">
  <p:tag name="KSO_WM_UNIT_TABLE_BEAUTIFY" val="smartTable{373241ce-c11b-461b-8af4-3f502e83ed59}"/>
</p:tagLst>
</file>

<file path=ppt/tags/tag102.xml><?xml version="1.0" encoding="utf-8"?>
<p:tagLst xmlns:p="http://schemas.openxmlformats.org/presentationml/2006/main">
  <p:tag name="KSO_WM_UNIT_TABLE_BEAUTIFY" val="smartTable{89b27683-c734-42eb-b84e-77b9c9c1ee39}"/>
</p:tagLst>
</file>

<file path=ppt/tags/tag103.xml><?xml version="1.0" encoding="utf-8"?>
<p:tagLst xmlns:p="http://schemas.openxmlformats.org/presentationml/2006/main">
  <p:tag name="KSO_WM_UNIT_TABLE_BEAUTIFY" val="smartTable{1eb7e11f-f293-4704-a8e4-0cdaf6fdb6d4}"/>
</p:tagLst>
</file>

<file path=ppt/tags/tag10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9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1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11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11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11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115.xml><?xml version="1.0" encoding="utf-8"?>
<p:tagLst xmlns:p="http://schemas.openxmlformats.org/presentationml/2006/main">
  <p:tag name="KSO_WM_UNIT_TABLE_BEAUTIFY" val="smartTable{c9d243b7-4734-4d0c-ae65-7934a2ccaf2a}"/>
  <p:tag name="TABLE_ENDDRAG_ORIGIN_RECT" val="153*301"/>
  <p:tag name="TABLE_ENDDRAG_RECT" val="557*88*153*301"/>
</p:tagLst>
</file>

<file path=ppt/tags/tag11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UNIT_TABLE_BEAUTIFY" val="smartTable{59fe7bdc-2cd0-4a90-867d-383fac97d7ca}"/>
  <p:tag name="TABLE_ENDDRAG_ORIGIN_RECT" val="419*57"/>
  <p:tag name="TABLE_ENDDRAG_RECT" val="82*228*419*57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UNIT_TABLE_BEAUTIFY" val="smartTable{c9d243b7-4734-4d0c-ae65-7934a2ccaf2a}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UNIT_TABLE_BEAUTIFY" val="smartTable{7b470eef-05af-4ec7-9036-5464d86ae832}"/>
</p:tagLst>
</file>

<file path=ppt/tags/tag76.xml><?xml version="1.0" encoding="utf-8"?>
<p:tagLst xmlns:p="http://schemas.openxmlformats.org/presentationml/2006/main">
  <p:tag name="KSO_WM_UNIT_TABLE_BEAUTIFY" val="smartTable{fe552f6c-966e-4da2-93e2-a264d881cf77}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8.xml><?xml version="1.0" encoding="utf-8"?>
<p:tagLst xmlns:p="http://schemas.openxmlformats.org/presentationml/2006/main">
  <p:tag name="KSO_WM_UNIT_TABLE_BEAUTIFY" val="smartTable{a3db69d3-ff8c-48f9-8530-98424484c251}"/>
</p:tagLst>
</file>

<file path=ppt/tags/tag79.xml><?xml version="1.0" encoding="utf-8"?>
<p:tagLst xmlns:p="http://schemas.openxmlformats.org/presentationml/2006/main">
  <p:tag name="KSO_WM_UNIT_TABLE_BEAUTIFY" val="smartTable{7c316a8b-307f-4b4f-9221-e8267ba12ab4}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1.xml><?xml version="1.0" encoding="utf-8"?>
<p:tagLst xmlns:p="http://schemas.openxmlformats.org/presentationml/2006/main">
  <p:tag name="KSO_WM_UNIT_TABLE_BEAUTIFY" val="smartTable{fb428664-b3e3-4e14-a2ee-8b3cad43c48c}"/>
</p:tagLst>
</file>

<file path=ppt/tags/tag82.xml><?xml version="1.0" encoding="utf-8"?>
<p:tagLst xmlns:p="http://schemas.openxmlformats.org/presentationml/2006/main">
  <p:tag name="KSO_WM_UNIT_TABLE_BEAUTIFY" val="smartTable{473d9b03-687d-4820-8dd2-629638ff85f2}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KSO_WM_UNIT_TABLE_BEAUTIFY" val="smartTable{c8e0d013-e94c-4314-972d-b303fe477cf1}"/>
</p:tagLst>
</file>

<file path=ppt/tags/tag85.xml><?xml version="1.0" encoding="utf-8"?>
<p:tagLst xmlns:p="http://schemas.openxmlformats.org/presentationml/2006/main">
  <p:tag name="KSO_WM_UNIT_TABLE_BEAUTIFY" val="smartTable{11788b54-5c85-4215-be40-e33392460006}"/>
</p:tagLst>
</file>

<file path=ppt/tags/tag8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7.xml><?xml version="1.0" encoding="utf-8"?>
<p:tagLst xmlns:p="http://schemas.openxmlformats.org/presentationml/2006/main">
  <p:tag name="KSO_WM_UNIT_TABLE_BEAUTIFY" val="smartTable{a730ff88-1613-42ac-832e-fbf93eca13a0}"/>
</p:tagLst>
</file>

<file path=ppt/tags/tag8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9.xml><?xml version="1.0" encoding="utf-8"?>
<p:tagLst xmlns:p="http://schemas.openxmlformats.org/presentationml/2006/main">
  <p:tag name="KSO_WM_UNIT_TABLE_BEAUTIFY" val="smartTable{5a0e417c-77b7-401d-9649-3ec4ffdcb4f2}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UNIT_TABLE_BEAUTIFY" val="smartTable{c7be213e-55a0-48c7-802b-e76bf972fcee}"/>
</p:tagLst>
</file>

<file path=ppt/tags/tag91.xml><?xml version="1.0" encoding="utf-8"?>
<p:tagLst xmlns:p="http://schemas.openxmlformats.org/presentationml/2006/main">
  <p:tag name="KSO_WM_UNIT_TABLE_BEAUTIFY" val="smartTable{1e9df731-049e-49a7-be4e-ce763198b454}"/>
</p:tagLst>
</file>

<file path=ppt/tags/tag9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3.xml><?xml version="1.0" encoding="utf-8"?>
<p:tagLst xmlns:p="http://schemas.openxmlformats.org/presentationml/2006/main">
  <p:tag name="KSO_WM_UNIT_TABLE_BEAUTIFY" val="smartTable{823a2d7e-7b85-4ecb-8b0c-16a78d07c0ff}"/>
</p:tagLst>
</file>

<file path=ppt/tags/tag94.xml><?xml version="1.0" encoding="utf-8"?>
<p:tagLst xmlns:p="http://schemas.openxmlformats.org/presentationml/2006/main">
  <p:tag name="KSO_WM_UNIT_TABLE_BEAUTIFY" val="smartTable{04e13f58-e498-4c15-937d-0850b6d86cb9}"/>
</p:tagLst>
</file>

<file path=ppt/tags/tag95.xml><?xml version="1.0" encoding="utf-8"?>
<p:tagLst xmlns:p="http://schemas.openxmlformats.org/presentationml/2006/main">
  <p:tag name="KSO_WM_UNIT_TABLE_BEAUTIFY" val="smartTable{9c890b6b-6150-40bd-ab6a-8b4fe8577712}"/>
</p:tagLst>
</file>

<file path=ppt/tags/tag9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7.xml><?xml version="1.0" encoding="utf-8"?>
<p:tagLst xmlns:p="http://schemas.openxmlformats.org/presentationml/2006/main">
  <p:tag name="KSO_WM_UNIT_TABLE_BEAUTIFY" val="smartTable{a2c223c8-ff45-4f20-85ad-9b08264ff87f}"/>
</p:tagLst>
</file>

<file path=ppt/tags/tag98.xml><?xml version="1.0" encoding="utf-8"?>
<p:tagLst xmlns:p="http://schemas.openxmlformats.org/presentationml/2006/main">
  <p:tag name="KSO_WM_UNIT_TABLE_BEAUTIFY" val="smartTable{560cd95f-5781-47ed-b521-930d1d445363}"/>
</p:tagLst>
</file>

<file path=ppt/tags/tag99.xml><?xml version="1.0" encoding="utf-8"?>
<p:tagLst xmlns:p="http://schemas.openxmlformats.org/presentationml/2006/main">
  <p:tag name="KSO_WM_UNIT_TABLE_BEAUTIFY" val="smartTable{1332914d-1460-40e2-899d-d4818b29b18c}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7279</Words>
  <Application>WPS 演示</Application>
  <PresentationFormat>全屏显示(4:3)</PresentationFormat>
  <Paragraphs>2134</Paragraphs>
  <Slides>46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Microsoft YaHei UI</vt:lpstr>
      <vt:lpstr>微软雅黑</vt:lpstr>
      <vt:lpstr>Times New Roman</vt:lpstr>
      <vt:lpstr>Consolas</vt:lpstr>
      <vt:lpstr>黑体</vt:lpstr>
      <vt:lpstr>楷体_GB2312</vt:lpstr>
      <vt:lpstr>新宋体</vt:lpstr>
      <vt:lpstr>Symbol</vt:lpstr>
      <vt:lpstr>Calibri</vt:lpstr>
      <vt:lpstr>Arial Unicode MS</vt:lpstr>
      <vt:lpstr>Tahoma</vt:lpstr>
      <vt:lpstr>BrushScript BT</vt:lpstr>
      <vt:lpstr>Segoe Print</vt:lpstr>
      <vt:lpstr>Gabriola</vt:lpstr>
      <vt:lpstr>basetag20163155_docer802382.通用教学课件</vt:lpstr>
      <vt:lpstr>1_Office 主题​​</vt:lpstr>
      <vt:lpstr>第八讲  图（2）</vt:lpstr>
      <vt:lpstr>主要内容</vt:lpstr>
      <vt:lpstr>最短路径</vt:lpstr>
      <vt:lpstr>问题描述</vt:lpstr>
      <vt:lpstr>最短路径问题</vt:lpstr>
      <vt:lpstr>单源最短路径</vt:lpstr>
      <vt:lpstr>E. W. Dijkstra</vt:lpstr>
      <vt:lpstr>单源最短路径</vt:lpstr>
      <vt:lpstr>单源最短路径例</vt:lpstr>
      <vt:lpstr>Dijkstra算法</vt:lpstr>
      <vt:lpstr>实现</vt:lpstr>
      <vt:lpstr>运算实例：解题形式1</vt:lpstr>
      <vt:lpstr>运算实例</vt:lpstr>
      <vt:lpstr>PowerPoint 演示文稿</vt:lpstr>
      <vt:lpstr>PowerPoint 演示文稿</vt:lpstr>
      <vt:lpstr>Dijkstra算法伪代码</vt:lpstr>
      <vt:lpstr>无序链表实现</vt:lpstr>
      <vt:lpstr>无序链表实现（续）</vt:lpstr>
      <vt:lpstr>无序链表实现（续）</vt:lpstr>
      <vt:lpstr>无序链表实现（续）</vt:lpstr>
      <vt:lpstr>SPT-shortest path tree</vt:lpstr>
      <vt:lpstr>每一对点的最短路径</vt:lpstr>
      <vt:lpstr>PowerPoint 演示文稿</vt:lpstr>
      <vt:lpstr>Floyd算法</vt:lpstr>
      <vt:lpstr>Floyd算法</vt:lpstr>
      <vt:lpstr>如何计算c(i, j, k)</vt:lpstr>
      <vt:lpstr>如何计算c(i, j, k)</vt:lpstr>
      <vt:lpstr>迭代计算伪代码</vt:lpstr>
      <vt:lpstr>Floyd算法例</vt:lpstr>
      <vt:lpstr>Floyd算法例（续）</vt:lpstr>
      <vt:lpstr>Floyd算法例（续）</vt:lpstr>
      <vt:lpstr>Floyd算法例（续）</vt:lpstr>
      <vt:lpstr>Floyd算法例（续）</vt:lpstr>
      <vt:lpstr>Floyd算法例</vt:lpstr>
      <vt:lpstr>Floyd算法例（续）</vt:lpstr>
      <vt:lpstr>Floyd算法例（续）</vt:lpstr>
      <vt:lpstr>Floyd算法例（续）</vt:lpstr>
      <vt:lpstr>Floyd算法例（续）</vt:lpstr>
      <vt:lpstr>最终代码</vt:lpstr>
      <vt:lpstr>最终代码（续）</vt:lpstr>
      <vt:lpstr>最终代码（续）</vt:lpstr>
      <vt:lpstr>最终代码（续）</vt:lpstr>
      <vt:lpstr>单源最短路径-Bellman-Ford算法</vt:lpstr>
      <vt:lpstr>Bellman-Ford算法</vt:lpstr>
      <vt:lpstr>Bellman-Ford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124</cp:revision>
  <cp:lastPrinted>2017-09-11T08:45:00Z</cp:lastPrinted>
  <dcterms:created xsi:type="dcterms:W3CDTF">2017-09-04T08:16:00Z</dcterms:created>
  <dcterms:modified xsi:type="dcterms:W3CDTF">2021-05-17T01:30:12Z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2052-11.1.0.10495</vt:lpwstr>
  </property>
  <property fmtid="{D5CDD505-2E9C-101B-9397-08002B2CF9AE}" pid="13" name="ICV">
    <vt:lpwstr>97CF4AE2314444A3916A9098D4212607</vt:lpwstr>
  </property>
</Properties>
</file>