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48"/>
  </p:handoutMasterIdLst>
  <p:sldIdLst>
    <p:sldId id="530" r:id="rId4"/>
    <p:sldId id="531" r:id="rId5"/>
    <p:sldId id="532" r:id="rId6"/>
    <p:sldId id="533" r:id="rId7"/>
    <p:sldId id="534" r:id="rId8"/>
    <p:sldId id="535" r:id="rId9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633" r:id="rId40"/>
    <p:sldId id="644" r:id="rId41"/>
    <p:sldId id="567" r:id="rId42"/>
    <p:sldId id="568" r:id="rId43"/>
    <p:sldId id="569" r:id="rId44"/>
    <p:sldId id="570" r:id="rId45"/>
    <p:sldId id="575" r:id="rId46"/>
    <p:sldId id="529" r:id="rId47"/>
  </p:sldIdLst>
  <p:sldSz cx="9144000" cy="6858000" type="screen4x3"/>
  <p:notesSz cx="7099300" cy="10234295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FA"/>
    <a:srgbClr val="EEF5FA"/>
    <a:srgbClr val="F2F7FC"/>
    <a:srgbClr val="F2F7FB"/>
    <a:srgbClr val="45B0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3C6AF-72AF-4B92-ADFB-7DD6D9C6D6BE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 changeLength1D(T*&amp; a, int oldLength, int newLength)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(newLength &lt; 0)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throw illegalParameterValue("new length must be &gt;= 0");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T* temp = new T[newLength];              // new array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int number = oldLength &gt; newLength ? oldLength : newLength;  // number to copy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copy(a, a + number, temp);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delete [] a;                             // deallocate old memory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a = temp;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9EF40-E463-434E-A000-33FDD7A7D8B5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 changeLength1D(T*&amp; a, int oldLength, int newLength)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(newLength &lt; 0)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throw illegalParameterValue("new length must be &gt;= 0");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T* temp = new T[newLength];              // new array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int number = oldLength &gt; newLength ? oldLength : newLength;  // number to copy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copy(a, a + number, temp);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delete [] a;                             // deallocate old memory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a = temp;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9517D-D460-4B1C-897D-0B7698F97B0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28BB4-1A44-4925-B5D8-B742372DC882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430588" y="857250"/>
            <a:ext cx="3086100" cy="23145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链表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占用空间更多，性能表现差一些。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C1C8C-C5AB-4884-BF50-34CA25085827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void </a:t>
            </a:r>
            <a:r>
              <a:rPr lang="en-US" altLang="zh-CN" dirty="0" err="1">
                <a:sym typeface="+mn-ea"/>
              </a:rPr>
              <a:t>printMatchedPairs</a:t>
            </a:r>
            <a:r>
              <a:rPr lang="en-US" altLang="zh-CN" dirty="0">
                <a:sym typeface="+mn-ea"/>
              </a:rPr>
              <a:t>(string expr) 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 smtClean="0">
                <a:solidFill>
                  <a:schemeClr val="accent5"/>
                </a:solidFill>
                <a:sym typeface="+mn-ea"/>
              </a:rPr>
              <a:t>//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Parenthesis matching.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{   </a:t>
            </a:r>
            <a:r>
              <a:rPr lang="en-US" altLang="zh-CN" dirty="0" err="1">
                <a:sym typeface="+mn-ea"/>
              </a:rPr>
              <a:t>arrayStack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&gt; s;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length =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err="1">
                <a:sym typeface="+mn-ea"/>
              </a:rPr>
              <a:t>expr.size</a:t>
            </a:r>
            <a:r>
              <a:rPr lang="en-US" altLang="zh-CN" dirty="0">
                <a:sym typeface="+mn-ea"/>
              </a:rPr>
              <a:t>();  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 smtClean="0">
                <a:solidFill>
                  <a:schemeClr val="accent5"/>
                </a:solidFill>
                <a:sym typeface="+mn-ea"/>
              </a:rPr>
              <a:t>//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scan expression expr for ( and )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for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= 0;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 length;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++)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if (</a:t>
            </a:r>
            <a:r>
              <a:rPr lang="en-US" altLang="zh-CN" dirty="0" err="1">
                <a:sym typeface="+mn-ea"/>
              </a:rPr>
              <a:t>expr.at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 == '(')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</a:t>
            </a:r>
            <a:r>
              <a:rPr lang="en-US" altLang="zh-CN" dirty="0" err="1">
                <a:sym typeface="+mn-ea"/>
              </a:rPr>
              <a:t>s.push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else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if (</a:t>
            </a:r>
            <a:r>
              <a:rPr lang="en-US" altLang="zh-CN" dirty="0" err="1">
                <a:sym typeface="+mn-ea"/>
              </a:rPr>
              <a:t>expr.at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 == ')')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	 try </a:t>
            </a:r>
            <a:r>
              <a:rPr lang="en-US" altLang="zh-CN" dirty="0" smtClean="0">
                <a:sym typeface="+mn-ea"/>
              </a:rPr>
              <a:t>{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>
                <a:solidFill>
                  <a:schemeClr val="accent5"/>
                </a:solidFill>
                <a:sym typeface="+mn-ea"/>
              </a:rPr>
              <a:t>                  // remove location of matching '(' from stack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en-US" altLang="zh-CN" dirty="0" smtClean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s.top</a:t>
            </a:r>
            <a:r>
              <a:rPr lang="en-US" altLang="zh-CN" dirty="0">
                <a:sym typeface="+mn-ea"/>
              </a:rPr>
              <a:t>() &lt;&lt; ' ' &lt;&lt;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smtClean="0">
                <a:sym typeface="+mn-ea"/>
              </a:rPr>
              <a:t>                </a:t>
            </a:r>
            <a:r>
              <a:rPr lang="en-US" altLang="zh-CN" dirty="0">
                <a:sym typeface="+mn-ea"/>
              </a:rPr>
              <a:t>s.pop(); } 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// unstack match         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</a:t>
            </a:r>
            <a:r>
              <a:rPr lang="en-US" altLang="zh-CN" dirty="0" smtClean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catch (</a:t>
            </a:r>
            <a:r>
              <a:rPr lang="en-US" altLang="zh-CN" dirty="0" err="1">
                <a:sym typeface="+mn-ea"/>
              </a:rPr>
              <a:t>stackEmpty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{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        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// stack was empty, no match exists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en-US" altLang="zh-CN" dirty="0" smtClean="0">
                <a:sym typeface="+mn-ea"/>
              </a:rPr>
              <a:t>  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 &lt;&lt; "No match for right parenthesis"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     </a:t>
            </a: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>
                <a:sym typeface="+mn-ea"/>
              </a:rPr>
              <a:t>&lt;&lt; " at " &lt;&lt;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}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void </a:t>
            </a:r>
            <a:r>
              <a:rPr lang="en-US" altLang="zh-CN" dirty="0" err="1">
                <a:sym typeface="+mn-ea"/>
              </a:rPr>
              <a:t>printMatchedPairs</a:t>
            </a:r>
            <a:r>
              <a:rPr lang="en-US" altLang="zh-CN" dirty="0">
                <a:sym typeface="+mn-ea"/>
              </a:rPr>
              <a:t>(string expr) 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 smtClean="0">
                <a:solidFill>
                  <a:schemeClr val="accent5"/>
                </a:solidFill>
                <a:sym typeface="+mn-ea"/>
              </a:rPr>
              <a:t>//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Parenthesis matching.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{   </a:t>
            </a:r>
            <a:r>
              <a:rPr lang="en-US" altLang="zh-CN" dirty="0" err="1">
                <a:sym typeface="+mn-ea"/>
              </a:rPr>
              <a:t>arrayStack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&gt; s;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length =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err="1">
                <a:sym typeface="+mn-ea"/>
              </a:rPr>
              <a:t>expr.size</a:t>
            </a:r>
            <a:r>
              <a:rPr lang="en-US" altLang="zh-CN" dirty="0">
                <a:sym typeface="+mn-ea"/>
              </a:rPr>
              <a:t>();  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 smtClean="0">
                <a:solidFill>
                  <a:schemeClr val="accent5"/>
                </a:solidFill>
                <a:sym typeface="+mn-ea"/>
              </a:rPr>
              <a:t>//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scan expression expr for ( and )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for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= 0;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 length;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++)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if (</a:t>
            </a:r>
            <a:r>
              <a:rPr lang="en-US" altLang="zh-CN" dirty="0" err="1">
                <a:sym typeface="+mn-ea"/>
              </a:rPr>
              <a:t>expr.at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 == '(')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</a:t>
            </a:r>
            <a:r>
              <a:rPr lang="en-US" altLang="zh-CN" dirty="0" err="1">
                <a:sym typeface="+mn-ea"/>
              </a:rPr>
              <a:t>s.push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else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if (</a:t>
            </a:r>
            <a:r>
              <a:rPr lang="en-US" altLang="zh-CN" dirty="0" err="1">
                <a:sym typeface="+mn-ea"/>
              </a:rPr>
              <a:t>expr.at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 == ')')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	 try </a:t>
            </a:r>
            <a:r>
              <a:rPr lang="en-US" altLang="zh-CN" dirty="0" smtClean="0">
                <a:sym typeface="+mn-ea"/>
              </a:rPr>
              <a:t>{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>
                <a:solidFill>
                  <a:schemeClr val="accent5"/>
                </a:solidFill>
                <a:sym typeface="+mn-ea"/>
              </a:rPr>
              <a:t>                  // remove location of matching '(' from stack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en-US" altLang="zh-CN" dirty="0" smtClean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s.top</a:t>
            </a:r>
            <a:r>
              <a:rPr lang="en-US" altLang="zh-CN" dirty="0">
                <a:sym typeface="+mn-ea"/>
              </a:rPr>
              <a:t>() &lt;&lt; ' ' &lt;&lt;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smtClean="0">
                <a:sym typeface="+mn-ea"/>
              </a:rPr>
              <a:t>                </a:t>
            </a:r>
            <a:r>
              <a:rPr lang="en-US" altLang="zh-CN" dirty="0">
                <a:sym typeface="+mn-ea"/>
              </a:rPr>
              <a:t>s.pop(); } 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// unstack match         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</a:t>
            </a:r>
            <a:r>
              <a:rPr lang="en-US" altLang="zh-CN" dirty="0" smtClean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catch (</a:t>
            </a:r>
            <a:r>
              <a:rPr lang="en-US" altLang="zh-CN" dirty="0" err="1">
                <a:sym typeface="+mn-ea"/>
              </a:rPr>
              <a:t>stackEmpty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{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                   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// stack was empty, no match exists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en-US" altLang="zh-CN" dirty="0" smtClean="0">
                <a:sym typeface="+mn-ea"/>
              </a:rPr>
              <a:t>        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 &lt;&lt; "No match for right parenthesis"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     </a:t>
            </a:r>
            <a:r>
              <a:rPr lang="en-US" altLang="zh-CN" dirty="0" smtClean="0">
                <a:sym typeface="+mn-ea"/>
              </a:rPr>
              <a:t>                  </a:t>
            </a:r>
            <a:r>
              <a:rPr lang="en-US" altLang="zh-CN" dirty="0">
                <a:sym typeface="+mn-ea"/>
              </a:rPr>
              <a:t>&lt;&lt; " at " &lt;&lt;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&lt;&lt; 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}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olidFill>
                  <a:schemeClr val="accent5"/>
                </a:solidFill>
                <a:sym typeface="+mn-ea"/>
              </a:rPr>
              <a:t>// remaining '(' in stack are unmatched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while (!</a:t>
            </a:r>
            <a:r>
              <a:rPr lang="en-US" altLang="zh-CN" dirty="0" err="1">
                <a:sym typeface="+mn-ea"/>
              </a:rPr>
              <a:t>s.empty</a:t>
            </a:r>
            <a:r>
              <a:rPr lang="en-US" altLang="zh-CN" dirty="0">
                <a:sym typeface="+mn-ea"/>
              </a:rPr>
              <a:t>())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{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&lt;&lt;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        </a:t>
            </a:r>
            <a:r>
              <a:rPr lang="en-US" altLang="zh-CN" dirty="0">
                <a:sym typeface="+mn-ea"/>
              </a:rPr>
              <a:t>"No match for left parenthesis at "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     &lt;&lt; </a:t>
            </a:r>
            <a:r>
              <a:rPr lang="en-US" altLang="zh-CN" dirty="0" err="1">
                <a:sym typeface="+mn-ea"/>
              </a:rPr>
              <a:t>s.top</a:t>
            </a:r>
            <a:r>
              <a:rPr lang="en-US" altLang="zh-CN" dirty="0">
                <a:sym typeface="+mn-ea"/>
              </a:rPr>
              <a:t>() &lt;&lt; 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   s.pop();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   }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波兰逻辑学家使用后缀表达式来取代括号。称为逆波兰（</a:t>
            </a:r>
            <a:r>
              <a:rPr lang="en-US" altLang="zh-CN" dirty="0" smtClean="0"/>
              <a:t>Reverse</a:t>
            </a:r>
            <a:r>
              <a:rPr lang="en-US" altLang="zh-CN" baseline="0" dirty="0" smtClean="0"/>
              <a:t> Polish Notation, RPN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遇到数字就进栈，遇到符号计算栈顶的两个数字，并把结果存入栈顶，继续扫描下一个输入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如果是数字则输出，如果符号则判断和栈顶符号的优先级，是右括号或者优先级不高于栈顶符号则栈顶元素一次出栈并输出，并将当前符号进栈，一直到最终输出后缀表达式为止。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3.xml"/><Relationship Id="rId10" Type="http://schemas.openxmlformats.org/officeDocument/2006/relationships/image" Target="../media/image5.png"/><Relationship Id="rId1" Type="http://schemas.openxmlformats.org/officeDocument/2006/relationships/tags" Target="../tags/tag8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6.wav"/><Relationship Id="rId7" Type="http://schemas.openxmlformats.org/officeDocument/2006/relationships/audio" Target="../media/audio5.wav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tags" Target="../tags/tag94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6.wav"/><Relationship Id="rId7" Type="http://schemas.openxmlformats.org/officeDocument/2006/relationships/audio" Target="../media/audio5.wav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audio" Target="../media/audio7.wav"/><Relationship Id="rId3" Type="http://schemas.openxmlformats.org/officeDocument/2006/relationships/audio" Target="../media/audio3.wav"/><Relationship Id="rId2" Type="http://schemas.openxmlformats.org/officeDocument/2006/relationships/tags" Target="../tags/tag95.xml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6.wav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1.wav"/><Relationship Id="rId3" Type="http://schemas.openxmlformats.org/officeDocument/2006/relationships/audio" Target="../media/audio3.wav"/><Relationship Id="rId2" Type="http://schemas.openxmlformats.org/officeDocument/2006/relationships/tags" Target="../tags/tag96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栈与队列（</a:t>
            </a:r>
            <a:r>
              <a:rPr lang="en-US" altLang="zh-CN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66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4030663"/>
            <a:ext cx="91440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3200" dirty="0"/>
              <a:t>Stack and Queue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C1F8-377C-415F-9C94-4201F0AEB4EB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数组实现算法分析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create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 smtClean="0"/>
              <a:t>Θ(1)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destroy()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 smtClean="0"/>
              <a:t>Θ(1)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empty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endParaRPr lang="el-GR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top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Θ(1)</a:t>
            </a:r>
            <a:endParaRPr lang="el-GR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push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数组满时单次操作</a:t>
            </a:r>
            <a:r>
              <a:rPr lang="el-GR" altLang="zh-CN" dirty="0" smtClean="0"/>
              <a:t>Θ(</a:t>
            </a:r>
            <a:r>
              <a:rPr lang="en-US" altLang="zh-CN" dirty="0" smtClean="0"/>
              <a:t>n</a:t>
            </a:r>
            <a:r>
              <a:rPr lang="el-GR" altLang="zh-CN" dirty="0" smtClean="0"/>
              <a:t>)</a:t>
            </a:r>
            <a:r>
              <a:rPr lang="zh-CN" altLang="el-GR" dirty="0" smtClean="0"/>
              <a:t>，倍数的扩容系数可以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zh-CN" altLang="el-GR" dirty="0" smtClean="0"/>
              <a:t>平均常量。</a:t>
            </a:r>
            <a:endParaRPr lang="el-GR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pop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l-GR" altLang="zh-CN" dirty="0"/>
              <a:t>Θ(1</a:t>
            </a:r>
            <a:r>
              <a:rPr lang="el-GR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使用继承顺序表实现</a:t>
            </a:r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44780" y="1462828"/>
            <a:ext cx="7886700" cy="468683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template&lt;class 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derivedArrayStack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&lt;T&gt;, public stack&lt;T&gt;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derivedArrayStack</a:t>
            </a:r>
            <a:br>
              <a:rPr lang="en-US" altLang="zh-CN" sz="1800" dirty="0" err="1"/>
            </a:br>
            <a:r>
              <a:rPr lang="en-US" altLang="zh-CN" sz="1800" dirty="0" err="1"/>
              <a:t>             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: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 (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) {}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{return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&lt;T&gt;::empty();}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{return 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&lt;T&gt;::size();}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</a:t>
            </a: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if (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&lt;T&gt;::empty())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get(</a:t>
            </a:r>
            <a:r>
              <a:rPr lang="en-US" altLang="zh-CN" sz="1800" dirty="0" err="1"/>
              <a:t>arrayList</a:t>
            </a:r>
            <a:r>
              <a:rPr lang="en-US" altLang="zh-CN" sz="1800" dirty="0"/>
              <a:t>&lt;T&gt;::size() - 1);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28675" name="内容占位符 3"/>
          <p:cNvSpPr>
            <a:spLocks noGrp="1"/>
          </p:cNvSpPr>
          <p:nvPr>
            <p:ph sz="half" idx="4294967295"/>
          </p:nvPr>
        </p:nvSpPr>
        <p:spPr>
          <a:xfrm>
            <a:off x="4773930" y="1630680"/>
            <a:ext cx="4289425" cy="4351020"/>
          </a:xfrm>
        </p:spPr>
        <p:txBody>
          <a:bodyPr>
            <a:normAutofit lnSpcReduction="20000"/>
          </a:bodyPr>
          <a:lstStyle/>
          <a:p>
            <a:pPr marL="0" indent="0" eaLnBrk="1" hangingPunct="1">
              <a:buNone/>
            </a:pP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void pop()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if 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&lt;T&gt;::empty())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throw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stackEmpty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erase(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&lt;T&gt;::size() - 1);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void push(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T&amp;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theElement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{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insert(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arrayList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&lt;T&gt;::size(),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theElement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};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实现方法分析</a:t>
            </a:r>
            <a:endParaRPr lang="zh-CN" altLang="en-US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继承方式为什么是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继承会把基类的所有成员变为派生类的私有成员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栈虽可看作线性表的特例，但毕竟不是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用户使用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Stack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类，我们希望他们使用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Push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Pop…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，而不是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Insert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Delete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而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private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继承恰好可使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Insert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Delete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成为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Stack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的私有成员，用户无法看到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数组描述缺陷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与线性表数组描述类似，空间利用率低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两个堆栈特例，空间利用率较高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最坏情况（数组满）仍为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Ο(ArraySize)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31747" name="Picture 4" descr="2stack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657601"/>
            <a:ext cx="8172450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链表实现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栈顶在链表哪一端？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尾节点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Push(x)——Insert(n, x)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Pop(x)——Delete(n, x)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首节点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Push(x)——Insert(0, x)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Pop(x)——Delete(1, x)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使用链表模式实现（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" y="1547918"/>
            <a:ext cx="7886700" cy="468683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: public stack&lt;T&gt;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private: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chainNode</a:t>
            </a:r>
            <a:r>
              <a:rPr lang="en-US" altLang="zh-CN" sz="1800" dirty="0"/>
              <a:t>&lt;T&gt;*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; </a:t>
            </a:r>
            <a:br>
              <a:rPr lang="en-US" altLang="zh-CN" sz="1800" dirty="0"/>
            </a:br>
            <a:r>
              <a:rPr lang="en-US" altLang="zh-CN" sz="1800" dirty="0"/>
              <a:t>       // pointer to stack top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;          </a:t>
            </a:r>
            <a:br>
              <a:rPr lang="en-US" altLang="zh-CN" sz="1800" dirty="0"/>
            </a:br>
            <a:r>
              <a:rPr lang="en-US" altLang="zh-CN" sz="1800" dirty="0"/>
              <a:t>     // number of elements in stack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{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 NULL;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 0;}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~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{return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== 0;}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{return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pop();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26940" y="1548130"/>
            <a:ext cx="4417060" cy="43510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template&lt;class 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T&amp;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&lt;T&gt;:</a:t>
            </a:r>
            <a:r>
              <a:rPr lang="zh-CN" altLang="en-US" sz="1800" dirty="0"/>
              <a:t>：</a:t>
            </a:r>
            <a:r>
              <a:rPr lang="en-US" altLang="zh-CN" sz="1800" dirty="0"/>
              <a:t>top()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if (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== 0)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-&gt;element;</a:t>
            </a:r>
            <a:r>
              <a:rPr lang="zh-CN" altLang="en-US" sz="1800" dirty="0"/>
              <a:t>        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linkedStack</a:t>
            </a:r>
            <a:r>
              <a:rPr lang="en-US" altLang="zh-CN" sz="1800" dirty="0"/>
              <a:t> &lt;T&gt;::push ()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 = new  </a:t>
            </a:r>
            <a:r>
              <a:rPr lang="en-US" altLang="zh-CN" sz="1800" dirty="0" err="1"/>
              <a:t>chainNode</a:t>
            </a:r>
            <a:r>
              <a:rPr lang="en-US" altLang="zh-CN" sz="1800" dirty="0"/>
              <a:t>&lt;T&gt;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           (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stackTop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++;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使用链表模式实现（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linkedStack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&lt;T&gt;::~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linkedStack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{// Destructor.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while (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!= NULL)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{// delete top node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chainNode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&lt;T&gt;*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</a:t>
            </a:r>
            <a:b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   </a:t>
            </a:r>
            <a:r>
              <a:rPr lang="en-US" altLang="zh-CN" sz="1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&gt;next;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delete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half" idx="4294967295"/>
          </p:nvPr>
        </p:nvSpPr>
        <p:spPr>
          <a:xfrm>
            <a:off x="5081905" y="1825625"/>
            <a:ext cx="4062095" cy="435165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linkedStack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&lt;T&gt;::pop()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{// Delete top element.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stackSize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== 0)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throw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stackEmpty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chainNode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&lt;T&gt;*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=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-&gt;next;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delete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nextNode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stackSize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使用继承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chain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0345"/>
            <a:ext cx="4915535" cy="46869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template&lt;class 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derivedLinkedStack</a:t>
            </a:r>
            <a:r>
              <a:rPr lang="en-US" altLang="zh-CN" sz="1800" dirty="0"/>
              <a:t> : private chain&lt;T&gt;, public stack&lt;T&gt;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derivedLinkedStack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: chain&lt;T&gt; (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) {}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{return chain&lt;T&gt;::empty();}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{return chain&lt;T&gt;::size();}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if (chain&lt;T&gt;::empty())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</a:t>
            </a:r>
            <a:r>
              <a:rPr lang="en-US" altLang="zh-CN" sz="1800" dirty="0">
                <a:solidFill>
                  <a:srgbClr val="FF0000"/>
                </a:solidFill>
              </a:rPr>
              <a:t>get(0)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endParaRPr lang="en-US" altLang="zh-CN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081905" y="1689100"/>
            <a:ext cx="4062095" cy="435165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void pop()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if (chain&lt;T&gt;::empty())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   throw </a:t>
            </a:r>
            <a:r>
              <a:rPr lang="en-US" altLang="zh-CN" sz="2000" dirty="0" err="1"/>
              <a:t>stackEmpty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rgbClr val="FF0000"/>
                </a:solidFill>
              </a:rPr>
              <a:t>erase(0)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void push(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T&amp; </a:t>
            </a:r>
            <a:r>
              <a:rPr lang="en-US" altLang="zh-CN" sz="2000" dirty="0" err="1"/>
              <a:t>theElement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           {</a:t>
            </a:r>
            <a:r>
              <a:rPr lang="en-US" altLang="zh-CN" sz="2000" dirty="0">
                <a:solidFill>
                  <a:srgbClr val="FF0000"/>
                </a:solidFill>
              </a:rPr>
              <a:t>insert(0, </a:t>
            </a:r>
            <a:r>
              <a:rPr lang="en-US" altLang="zh-CN" sz="2000" dirty="0" err="1">
                <a:solidFill>
                  <a:srgbClr val="FF0000"/>
                </a:solidFill>
              </a:rPr>
              <a:t>theElement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000" dirty="0"/>
              <a:t>};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栈的两种实现方式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3026" y="2352675"/>
          <a:ext cx="648017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49"/>
                <a:gridCol w="2687320"/>
                <a:gridCol w="1992806"/>
              </a:tblGrid>
              <a:tr h="37088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数组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链表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create()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destroy()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Θ(n)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empty()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push()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Θ(1)/Θ(n)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[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扩容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]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pop()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2400" dirty="0"/>
                    </a:p>
                  </a:txBody>
                  <a:tcPr marL="91442" marR="91442" marT="45725" marB="45725" anchor="ctr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性能测量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sz="half" idx="1"/>
          </p:nvPr>
        </p:nvSpPr>
        <p:spPr>
          <a:xfrm>
            <a:off x="46038" y="1825625"/>
            <a:ext cx="4754562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【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类型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】&lt;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nn-NO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(int i = 0; i &lt; 10000000; i++)</a:t>
            </a:r>
            <a:endParaRPr lang="nn-NO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ls.push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nn-NO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for (int i = 0; i &lt; 10000000; i++)</a:t>
            </a:r>
            <a:endParaRPr lang="nn-NO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ls.top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ls.pop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</p:nvPr>
        </p:nvGraphicFramePr>
        <p:xfrm>
          <a:off x="4188209" y="1822450"/>
          <a:ext cx="475456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4"/>
                <a:gridCol w="1429966"/>
                <a:gridCol w="1292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1000000</a:t>
                      </a:r>
                      <a:endParaRPr lang="zh-CN" altLang="en-US" dirty="0"/>
                    </a:p>
                  </a:txBody>
                  <a:tcPr/>
                </a:tc>
              </a:tr>
              <a:tr h="30354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arrayStack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3.32946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derivedArrayStack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7.4156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linkedStack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56.7345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derivedLinkedStack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57.265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学习目标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掌握栈和队列的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，并能在相应的应用问题中正确选用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熟练掌握栈的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两种存储结构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的基本操作实现算法，特别应注意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栈满和栈空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的条件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熟练掌握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循环队列和链队列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的基本操作实现算法，特别注意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队满和队空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的条件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理解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递归算法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执行过程中栈的状态变化过程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ct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掌握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表达式求值方法</a:t>
            </a:r>
            <a:endParaRPr lang="en-US" altLang="zh-CN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栈的应用</a:t>
            </a:r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一、括号匹配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(a*(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b+c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)+d)+(e-b)——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符合语法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dirty="0" smtClean="0">
                <a:solidFill>
                  <a:srgbClr val="FF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不符合语法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寻找匹配括号对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正确处理</a:t>
            </a:r>
            <a:b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和未匹配括号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错误报告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括号匹配是一个基础问题，可以引申到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编译器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数学公式自动求解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" name="文本框 5"/>
          <p:cNvSpPr txBox="1"/>
          <p:nvPr/>
        </p:nvSpPr>
        <p:spPr>
          <a:xfrm>
            <a:off x="469092" y="6176963"/>
            <a:ext cx="49648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8.5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算法设计思路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a * ( b + c</a:t>
            </a:r>
            <a:r>
              <a:rPr lang="en-US" altLang="zh-CN" dirty="0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dirty="0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d ) + (e - b)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，匹配括号的规律？</a:t>
            </a:r>
            <a:b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右括号与谁匹配（如果有的话）？</a:t>
            </a:r>
            <a:b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由左至右处理符号的话，“右”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“后”，靠后的先匹配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——LIFO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用一个栈保存未匹配的左括号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由左至右扫描表达式串，遇左括号，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遇右括号，与栈顶左括号匹配，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ltGray">
          <a:xfrm>
            <a:off x="2267551" y="2016576"/>
            <a:ext cx="23383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嵌套或者并列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ltGray">
          <a:xfrm>
            <a:off x="2229050" y="2991636"/>
            <a:ext cx="4724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最近（右）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未匹配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左括号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utoUpdateAnimBg="0"/>
      <p:bldP spid="10045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匹配失败的情况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a + b ) </a:t>
            </a:r>
            <a:r>
              <a:rPr lang="en-US" altLang="zh-CN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mtClean="0">
                <a:solidFill>
                  <a:srgbClr val="FF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失败情况的规律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两种情况对应栈中情况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013765" name="Rectangle 5"/>
          <p:cNvSpPr>
            <a:spLocks noChangeArrowheads="1"/>
          </p:cNvSpPr>
          <p:nvPr/>
        </p:nvSpPr>
        <p:spPr bwMode="ltGray">
          <a:xfrm>
            <a:off x="722229" y="2083669"/>
            <a:ext cx="597535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右括号之前无与之匹配的左括号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左括号之后无与之匹配的右括号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66" name="Rectangle 6"/>
          <p:cNvSpPr>
            <a:spLocks noChangeArrowheads="1"/>
          </p:cNvSpPr>
          <p:nvPr/>
        </p:nvSpPr>
        <p:spPr bwMode="ltGray">
          <a:xfrm>
            <a:off x="628515" y="3668295"/>
            <a:ext cx="727075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遇到一个右括号时，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无未匹配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的左括号</a:t>
            </a:r>
            <a:b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栈空</a:t>
            </a:r>
            <a:endParaRPr lang="zh-CN" altLang="en-US" sz="280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右括号都处理完时，还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有未匹配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的左括号</a:t>
            </a:r>
            <a:b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表达式串处理完时，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栈不空</a:t>
            </a:r>
            <a:endParaRPr lang="zh-CN" altLang="en-US" sz="2800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5" grpId="0" autoUpdateAnimBg="0"/>
      <p:bldP spid="10137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二、火车车厢重排问题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货运列车，</a:t>
            </a:r>
            <a:r>
              <a:rPr lang="en-US" altLang="zh-CN" i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节车厢，编号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1~</a:t>
            </a:r>
            <a:r>
              <a:rPr lang="en-US" altLang="zh-CN" i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endParaRPr lang="en-US" altLang="zh-CN" i="1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经过车站</a:t>
            </a:r>
            <a:r>
              <a:rPr lang="en-US" altLang="zh-CN" i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～车站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，每站卸掉同号车厢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在始发站重新排列车厢，使得车厢按编号排列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每站卸掉最后一节车厢即可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转轨站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一个入轨、一个出轨、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个缓冲铁轨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完成重排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允许三种操作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入轨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缓冲轨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缓冲轨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出轨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入轨出轨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文本框 5"/>
          <p:cNvSpPr txBox="1"/>
          <p:nvPr/>
        </p:nvSpPr>
        <p:spPr>
          <a:xfrm>
            <a:off x="206335" y="6245717"/>
            <a:ext cx="49648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8.5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图示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52226" name="Picture 6" descr="train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814830"/>
            <a:ext cx="65278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右箭头 3"/>
          <p:cNvSpPr>
            <a:spLocks noChangeArrowheads="1"/>
          </p:cNvSpPr>
          <p:nvPr/>
        </p:nvSpPr>
        <p:spPr bwMode="auto">
          <a:xfrm>
            <a:off x="4033839" y="1635125"/>
            <a:ext cx="3767137" cy="179388"/>
          </a:xfrm>
          <a:prstGeom prst="rightArrow">
            <a:avLst>
              <a:gd name="adj1" fmla="val 50000"/>
              <a:gd name="adj2" fmla="val 49972"/>
            </a:avLst>
          </a:prstGeom>
          <a:solidFill>
            <a:schemeClr val="accent2"/>
          </a:solidFill>
          <a:ln w="9525" algn="ctr">
            <a:solidFill>
              <a:srgbClr val="0000CC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4930776" y="1265239"/>
            <a:ext cx="17938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列车行进方向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初始：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581742963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ltGray">
          <a:xfrm>
            <a:off x="2057401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  <a:endParaRPr lang="en-US" altLang="zh-CN" sz="2800"/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ltGray">
          <a:xfrm>
            <a:off x="4191001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  <a:endParaRPr lang="en-US" altLang="zh-CN" sz="2800"/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ltGray">
          <a:xfrm>
            <a:off x="6316664" y="5781676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  <a:endParaRPr lang="en-US" altLang="zh-CN" sz="28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600200" y="2352675"/>
            <a:ext cx="5056188" cy="3429000"/>
            <a:chOff x="1073" y="1248"/>
            <a:chExt cx="3185" cy="2160"/>
          </a:xfrm>
        </p:grpSpPr>
        <p:sp>
          <p:nvSpPr>
            <p:cNvPr id="53262" name="Text Box 7"/>
            <p:cNvSpPr txBox="1">
              <a:spLocks noChangeArrowheads="1"/>
            </p:cNvSpPr>
            <p:nvPr/>
          </p:nvSpPr>
          <p:spPr bwMode="ltGray">
            <a:xfrm>
              <a:off x="1200" y="2832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53263" name="Rectangle 12"/>
            <p:cNvSpPr>
              <a:spLocks noChangeArrowheads="1"/>
            </p:cNvSpPr>
            <p:nvPr/>
          </p:nvSpPr>
          <p:spPr bwMode="ltGray">
            <a:xfrm>
              <a:off x="1073" y="1248"/>
              <a:ext cx="318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：不是排列次序下一个，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1600201" y="2894013"/>
            <a:ext cx="4011613" cy="2887662"/>
            <a:chOff x="1008" y="1655"/>
            <a:chExt cx="2527" cy="1819"/>
          </a:xfrm>
        </p:grpSpPr>
        <p:sp>
          <p:nvSpPr>
            <p:cNvPr id="53260" name="Text Box 6"/>
            <p:cNvSpPr txBox="1">
              <a:spLocks noChangeArrowheads="1"/>
            </p:cNvSpPr>
            <p:nvPr/>
          </p:nvSpPr>
          <p:spPr bwMode="ltGray">
            <a:xfrm>
              <a:off x="2531" y="2898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ltGray">
            <a:xfrm>
              <a:off x="1008" y="1655"/>
              <a:ext cx="252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6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600201" y="3489325"/>
            <a:ext cx="5534025" cy="2292350"/>
            <a:chOff x="1008" y="2198"/>
            <a:chExt cx="3486" cy="1444"/>
          </a:xfrm>
        </p:grpSpPr>
        <p:sp>
          <p:nvSpPr>
            <p:cNvPr id="53258" name="Text Box 8"/>
            <p:cNvSpPr txBox="1">
              <a:spLocks noChangeArrowheads="1"/>
            </p:cNvSpPr>
            <p:nvPr/>
          </p:nvSpPr>
          <p:spPr bwMode="ltGray">
            <a:xfrm>
              <a:off x="3870" y="3066"/>
              <a:ext cx="62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53259" name="Rectangle 14"/>
            <p:cNvSpPr>
              <a:spLocks noChangeArrowheads="1"/>
            </p:cNvSpPr>
            <p:nvPr/>
          </p:nvSpPr>
          <p:spPr bwMode="ltGray">
            <a:xfrm>
              <a:off x="1008" y="2198"/>
              <a:ext cx="298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9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&gt;3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&gt;6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H3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57351" y="1527242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581742		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出：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ltGray">
          <a:xfrm>
            <a:off x="2057401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H1</a:t>
            </a:r>
            <a:endParaRPr lang="en-US" altLang="zh-CN" sz="2800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ltGray">
          <a:xfrm>
            <a:off x="4157664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H2</a:t>
            </a:r>
            <a:endParaRPr lang="en-US" altLang="zh-CN" sz="2800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ltGray">
          <a:xfrm>
            <a:off x="6283326" y="5805489"/>
            <a:ext cx="644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H3</a:t>
            </a:r>
            <a:endParaRPr lang="en-US" altLang="zh-CN" sz="2800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ltGray">
          <a:xfrm>
            <a:off x="20240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ltGray">
          <a:xfrm>
            <a:off x="41195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54280" name="Text Box 14"/>
          <p:cNvSpPr txBox="1">
            <a:spLocks noChangeArrowheads="1"/>
          </p:cNvSpPr>
          <p:nvPr/>
        </p:nvSpPr>
        <p:spPr bwMode="ltGray">
          <a:xfrm>
            <a:off x="6215064" y="4891089"/>
            <a:ext cx="719137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  <a:endParaRPr lang="en-US" altLang="zh-CN" sz="2800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1576388" y="1981200"/>
            <a:ext cx="4367212" cy="2743200"/>
            <a:chOff x="993" y="1248"/>
            <a:chExt cx="2751" cy="1728"/>
          </a:xfrm>
        </p:grpSpPr>
        <p:sp>
          <p:nvSpPr>
            <p:cNvPr id="54289" name="Rectangle 9"/>
            <p:cNvSpPr>
              <a:spLocks noChangeArrowheads="1"/>
            </p:cNvSpPr>
            <p:nvPr/>
          </p:nvSpPr>
          <p:spPr bwMode="ltGray">
            <a:xfrm>
              <a:off x="993" y="1248"/>
              <a:ext cx="275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2&lt;3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H1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ltGray">
            <a:xfrm>
              <a:off x="127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2</a:t>
              </a:r>
              <a:endParaRPr lang="en-US" altLang="zh-CN" sz="2800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579564" y="2605088"/>
            <a:ext cx="5278437" cy="2119312"/>
            <a:chOff x="995" y="1641"/>
            <a:chExt cx="3325" cy="1335"/>
          </a:xfrm>
        </p:grpSpPr>
        <p:sp>
          <p:nvSpPr>
            <p:cNvPr id="54287" name="Rectangle 12"/>
            <p:cNvSpPr>
              <a:spLocks noChangeArrowheads="1"/>
            </p:cNvSpPr>
            <p:nvPr/>
          </p:nvSpPr>
          <p:spPr bwMode="ltGray">
            <a:xfrm>
              <a:off x="995" y="1641"/>
              <a:ext cx="33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4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4&gt;2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4&lt;6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4H2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288" name="Text Box 17"/>
            <p:cNvSpPr txBox="1">
              <a:spLocks noChangeArrowheads="1"/>
            </p:cNvSpPr>
            <p:nvPr/>
          </p:nvSpPr>
          <p:spPr bwMode="ltGray">
            <a:xfrm>
              <a:off x="259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4</a:t>
              </a:r>
              <a:endParaRPr lang="en-US" altLang="zh-CN" sz="2800"/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1582738" y="3214688"/>
            <a:ext cx="5656262" cy="1509712"/>
            <a:chOff x="997" y="2025"/>
            <a:chExt cx="3563" cy="951"/>
          </a:xfrm>
        </p:grpSpPr>
        <p:sp>
          <p:nvSpPr>
            <p:cNvPr id="54285" name="Rectangle 15"/>
            <p:cNvSpPr>
              <a:spLocks noChangeArrowheads="1"/>
            </p:cNvSpPr>
            <p:nvPr/>
          </p:nvSpPr>
          <p:spPr bwMode="ltGray">
            <a:xfrm>
              <a:off x="997" y="2025"/>
              <a:ext cx="356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7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：次序不对，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7&gt;2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7&gt;4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7&lt;9H3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286" name="Text Box 18"/>
            <p:cNvSpPr txBox="1">
              <a:spLocks noChangeArrowheads="1"/>
            </p:cNvSpPr>
            <p:nvPr/>
          </p:nvSpPr>
          <p:spPr bwMode="ltGray">
            <a:xfrm>
              <a:off x="3915" y="2523"/>
              <a:ext cx="453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7</a:t>
              </a:r>
              <a:endParaRPr lang="en-US" altLang="zh-CN" sz="280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5144" y="1348406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5 8 1		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出：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H1</a:t>
            </a:r>
            <a:endParaRPr lang="en-US" altLang="zh-CN" sz="2800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H2</a:t>
            </a:r>
            <a:endParaRPr lang="en-US" altLang="zh-CN" sz="2800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H3</a:t>
            </a:r>
            <a:endParaRPr lang="en-US" altLang="zh-CN" sz="2800"/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ltGray">
          <a:xfrm>
            <a:off x="2211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5305" name="Text Box 12"/>
          <p:cNvSpPr txBox="1">
            <a:spLocks noChangeArrowheads="1"/>
          </p:cNvSpPr>
          <p:nvPr/>
        </p:nvSpPr>
        <p:spPr bwMode="ltGray">
          <a:xfrm>
            <a:off x="2211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5306" name="Text Box 15"/>
          <p:cNvSpPr txBox="1">
            <a:spLocks noChangeArrowheads="1"/>
          </p:cNvSpPr>
          <p:nvPr/>
        </p:nvSpPr>
        <p:spPr bwMode="ltGray">
          <a:xfrm>
            <a:off x="43068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55307" name="Text Box 18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  <a:endParaRPr lang="en-US" altLang="zh-CN" sz="2800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606233" y="1461135"/>
            <a:ext cx="4449762" cy="954088"/>
            <a:chOff x="993" y="878"/>
            <a:chExt cx="2803" cy="601"/>
          </a:xfrm>
        </p:grpSpPr>
        <p:sp>
          <p:nvSpPr>
            <p:cNvPr id="55324" name="Rectangle 11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：次序对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出轨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5325" name="Rectangle 22"/>
            <p:cNvSpPr>
              <a:spLocks noChangeArrowheads="1"/>
            </p:cNvSpPr>
            <p:nvPr/>
          </p:nvSpPr>
          <p:spPr bwMode="ltGray">
            <a:xfrm>
              <a:off x="3456" y="87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/>
                <a:t>1</a:t>
              </a:r>
              <a:endParaRPr lang="en-US" altLang="zh-CN" sz="2800"/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1606550" y="1444625"/>
            <a:ext cx="5327650" cy="4311650"/>
            <a:chOff x="1012" y="884"/>
            <a:chExt cx="3356" cy="2716"/>
          </a:xfrm>
        </p:grpSpPr>
        <p:sp>
          <p:nvSpPr>
            <p:cNvPr id="55319" name="Text Box 19"/>
            <p:cNvSpPr txBox="1">
              <a:spLocks noChangeArrowheads="1"/>
            </p:cNvSpPr>
            <p:nvPr/>
          </p:nvSpPr>
          <p:spPr bwMode="ltGray">
            <a:xfrm>
              <a:off x="1296" y="2640"/>
              <a:ext cx="576" cy="960"/>
            </a:xfrm>
            <a:prstGeom prst="rect">
              <a:avLst/>
            </a:prstGeom>
            <a:solidFill>
              <a:srgbClr val="EEF5FA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grpSp>
          <p:nvGrpSpPr>
            <p:cNvPr id="55320" name="Group 27"/>
            <p:cNvGrpSpPr/>
            <p:nvPr/>
          </p:nvGrpSpPr>
          <p:grpSpPr bwMode="auto">
            <a:xfrm>
              <a:off x="1012" y="884"/>
              <a:ext cx="3356" cy="883"/>
              <a:chOff x="1012" y="884"/>
              <a:chExt cx="3356" cy="883"/>
            </a:xfrm>
          </p:grpSpPr>
          <p:sp>
            <p:nvSpPr>
              <p:cNvPr id="55321" name="Rectangle 14"/>
              <p:cNvSpPr>
                <a:spLocks noChangeArrowheads="1"/>
              </p:cNvSpPr>
              <p:nvPr/>
            </p:nvSpPr>
            <p:spPr bwMode="ltGray">
              <a:xfrm>
                <a:off x="1012" y="1440"/>
                <a:ext cx="239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H1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2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出轨，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3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出轨</a:t>
                </a:r>
                <a:endPara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55322" name="Rectangle 23"/>
              <p:cNvSpPr>
                <a:spLocks noChangeArrowheads="1"/>
              </p:cNvSpPr>
              <p:nvPr/>
            </p:nvSpPr>
            <p:spPr bwMode="ltGray">
              <a:xfrm>
                <a:off x="3740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/>
              <a:lstStyle/>
              <a:p>
                <a:r>
                  <a:rPr lang="en-US" altLang="zh-CN" sz="2800"/>
                  <a:t>2</a:t>
                </a:r>
                <a:endParaRPr lang="en-US" altLang="zh-CN" sz="2800"/>
              </a:p>
            </p:txBody>
          </p:sp>
          <p:sp>
            <p:nvSpPr>
              <p:cNvPr id="55323" name="Rectangle 24"/>
              <p:cNvSpPr>
                <a:spLocks noChangeArrowheads="1"/>
              </p:cNvSpPr>
              <p:nvPr/>
            </p:nvSpPr>
            <p:spPr bwMode="ltGray">
              <a:xfrm>
                <a:off x="402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/>
              <a:lstStyle/>
              <a:p>
                <a:r>
                  <a:rPr lang="en-US" altLang="zh-CN" sz="2800"/>
                  <a:t>3</a:t>
                </a:r>
                <a:endParaRPr lang="en-US" altLang="zh-CN" sz="2800"/>
              </a:p>
            </p:txBody>
          </p:sp>
        </p:grpSp>
      </p:grpSp>
      <p:grpSp>
        <p:nvGrpSpPr>
          <p:cNvPr id="5" name="Group 30"/>
          <p:cNvGrpSpPr/>
          <p:nvPr/>
        </p:nvGrpSpPr>
        <p:grpSpPr bwMode="auto">
          <a:xfrm>
            <a:off x="1600200" y="3272474"/>
            <a:ext cx="3278188" cy="2484437"/>
            <a:chOff x="1008" y="2025"/>
            <a:chExt cx="2065" cy="1565"/>
          </a:xfrm>
        </p:grpSpPr>
        <p:sp>
          <p:nvSpPr>
            <p:cNvPr id="55317" name="Rectangle 20"/>
            <p:cNvSpPr>
              <a:spLocks noChangeArrowheads="1"/>
            </p:cNvSpPr>
            <p:nvPr/>
          </p:nvSpPr>
          <p:spPr bwMode="ltGray">
            <a:xfrm>
              <a:off x="1008" y="2025"/>
              <a:ext cx="20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8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：次序不对，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5318" name="Text Box 21"/>
            <p:cNvSpPr txBox="1">
              <a:spLocks noChangeArrowheads="1"/>
            </p:cNvSpPr>
            <p:nvPr/>
          </p:nvSpPr>
          <p:spPr bwMode="ltGray">
            <a:xfrm>
              <a:off x="1422" y="3250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8</a:t>
              </a:r>
              <a:endParaRPr lang="en-US" altLang="zh-CN" sz="2800"/>
            </a:p>
          </p:txBody>
        </p:sp>
      </p:grpSp>
      <p:grpSp>
        <p:nvGrpSpPr>
          <p:cNvPr id="6" name="Group 33"/>
          <p:cNvGrpSpPr/>
          <p:nvPr/>
        </p:nvGrpSpPr>
        <p:grpSpPr bwMode="auto">
          <a:xfrm>
            <a:off x="1600200" y="1461135"/>
            <a:ext cx="5715000" cy="3473450"/>
            <a:chOff x="1008" y="884"/>
            <a:chExt cx="3600" cy="2188"/>
          </a:xfrm>
        </p:grpSpPr>
        <p:grpSp>
          <p:nvGrpSpPr>
            <p:cNvPr id="55313" name="Group 28"/>
            <p:cNvGrpSpPr/>
            <p:nvPr/>
          </p:nvGrpSpPr>
          <p:grpSpPr bwMode="auto">
            <a:xfrm>
              <a:off x="1008" y="884"/>
              <a:ext cx="3600" cy="1171"/>
              <a:chOff x="1008" y="884"/>
              <a:chExt cx="3600" cy="1171"/>
            </a:xfrm>
          </p:grpSpPr>
          <p:sp>
            <p:nvSpPr>
              <p:cNvPr id="55315" name="Rectangle 17"/>
              <p:cNvSpPr>
                <a:spLocks noChangeArrowheads="1"/>
              </p:cNvSpPr>
              <p:nvPr/>
            </p:nvSpPr>
            <p:spPr bwMode="ltGray">
              <a:xfrm>
                <a:off x="1008" y="1728"/>
                <a:ext cx="139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H2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4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出轨</a:t>
                </a:r>
                <a:endPara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sp>
            <p:nvSpPr>
              <p:cNvPr id="55316" name="Rectangle 25"/>
              <p:cNvSpPr>
                <a:spLocks noChangeArrowheads="1"/>
              </p:cNvSpPr>
              <p:nvPr/>
            </p:nvSpPr>
            <p:spPr bwMode="ltGray">
              <a:xfrm>
                <a:off x="4268" y="884"/>
                <a:ext cx="34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/>
              <a:lstStyle/>
              <a:p>
                <a:r>
                  <a:rPr lang="en-US" altLang="zh-CN" sz="2800"/>
                  <a:t>4</a:t>
                </a:r>
                <a:endParaRPr lang="en-US" altLang="zh-CN" sz="2800"/>
              </a:p>
            </p:txBody>
          </p:sp>
        </p:grpSp>
        <p:sp>
          <p:nvSpPr>
            <p:cNvPr id="55314" name="Text Box 31"/>
            <p:cNvSpPr txBox="1">
              <a:spLocks noChangeArrowheads="1"/>
            </p:cNvSpPr>
            <p:nvPr/>
          </p:nvSpPr>
          <p:spPr bwMode="ltGray">
            <a:xfrm>
              <a:off x="2640" y="2592"/>
              <a:ext cx="528" cy="480"/>
            </a:xfrm>
            <a:prstGeom prst="rect">
              <a:avLst/>
            </a:prstGeom>
            <a:solidFill>
              <a:srgbClr val="F2F7F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8475" y="1440615"/>
            <a:ext cx="97917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		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出：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ltGray">
          <a:xfrm>
            <a:off x="2244725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H1</a:t>
            </a:r>
            <a:endParaRPr lang="en-US" altLang="zh-CN" sz="280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ltGray">
          <a:xfrm>
            <a:off x="4344988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H2</a:t>
            </a:r>
            <a:endParaRPr lang="en-US" altLang="zh-CN" sz="2800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ltGray">
          <a:xfrm>
            <a:off x="6470650" y="5861050"/>
            <a:ext cx="5397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H3</a:t>
            </a:r>
            <a:endParaRPr lang="en-US" altLang="zh-CN" sz="2800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ltGray">
          <a:xfrm>
            <a:off x="43068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ltGray">
          <a:xfrm>
            <a:off x="6402388" y="515302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6328" name="Text Box 12"/>
          <p:cNvSpPr txBox="1">
            <a:spLocks noChangeArrowheads="1"/>
          </p:cNvSpPr>
          <p:nvPr/>
        </p:nvSpPr>
        <p:spPr bwMode="ltGray">
          <a:xfrm>
            <a:off x="6402388" y="4267200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6329" name="Rectangle 15"/>
          <p:cNvSpPr>
            <a:spLocks noChangeArrowheads="1"/>
          </p:cNvSpPr>
          <p:nvPr/>
        </p:nvSpPr>
        <p:spPr bwMode="ltGray">
          <a:xfrm>
            <a:off x="5486400" y="1393825"/>
            <a:ext cx="129540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/>
          <a:lstStyle/>
          <a:p>
            <a:r>
              <a:rPr lang="en-US" altLang="zh-CN" sz="2800"/>
              <a:t>1 2 3 4</a:t>
            </a:r>
            <a:endParaRPr lang="en-US" altLang="zh-CN" sz="2800"/>
          </a:p>
        </p:txBody>
      </p:sp>
      <p:sp>
        <p:nvSpPr>
          <p:cNvPr id="56330" name="Text Box 24"/>
          <p:cNvSpPr txBox="1">
            <a:spLocks noChangeArrowheads="1"/>
          </p:cNvSpPr>
          <p:nvPr/>
        </p:nvSpPr>
        <p:spPr bwMode="ltGray">
          <a:xfrm>
            <a:off x="2209800" y="5159375"/>
            <a:ext cx="539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sz="2800"/>
              <a:t>8</a:t>
            </a:r>
            <a:endParaRPr lang="en-US" altLang="zh-CN" sz="2800"/>
          </a:p>
        </p:txBody>
      </p:sp>
      <p:grpSp>
        <p:nvGrpSpPr>
          <p:cNvPr id="2" name="Group 47"/>
          <p:cNvGrpSpPr/>
          <p:nvPr/>
        </p:nvGrpSpPr>
        <p:grpSpPr bwMode="auto">
          <a:xfrm>
            <a:off x="1576388" y="1403351"/>
            <a:ext cx="5592762" cy="944563"/>
            <a:chOff x="993" y="884"/>
            <a:chExt cx="3523" cy="595"/>
          </a:xfrm>
        </p:grpSpPr>
        <p:sp>
          <p:nvSpPr>
            <p:cNvPr id="56349" name="Rectangle 14"/>
            <p:cNvSpPr>
              <a:spLocks noChangeArrowheads="1"/>
            </p:cNvSpPr>
            <p:nvPr/>
          </p:nvSpPr>
          <p:spPr bwMode="ltGray">
            <a:xfrm>
              <a:off x="993" y="1152"/>
              <a:ext cx="1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：次序对出轨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6350" name="Rectangle 28"/>
            <p:cNvSpPr>
              <a:spLocks noChangeArrowheads="1"/>
            </p:cNvSpPr>
            <p:nvPr/>
          </p:nvSpPr>
          <p:spPr bwMode="ltGray">
            <a:xfrm>
              <a:off x="4176" y="88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/>
                <a:t>5</a:t>
              </a:r>
              <a:endParaRPr lang="en-US" altLang="zh-CN" sz="2800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1600200" y="1403350"/>
            <a:ext cx="5873750" cy="4387850"/>
            <a:chOff x="1008" y="884"/>
            <a:chExt cx="3700" cy="2764"/>
          </a:xfrm>
          <a:solidFill>
            <a:srgbClr val="EEF5FA"/>
          </a:solidFill>
        </p:grpSpPr>
        <p:sp>
          <p:nvSpPr>
            <p:cNvPr id="56346" name="Rectangle 19"/>
            <p:cNvSpPr>
              <a:spLocks noChangeArrowheads="1"/>
            </p:cNvSpPr>
            <p:nvPr/>
          </p:nvSpPr>
          <p:spPr bwMode="ltGray">
            <a:xfrm>
              <a:off x="1008" y="1440"/>
              <a:ext cx="1393" cy="32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6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出轨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6347" name="Rectangle 34"/>
            <p:cNvSpPr>
              <a:spLocks noChangeArrowheads="1"/>
            </p:cNvSpPr>
            <p:nvPr/>
          </p:nvSpPr>
          <p:spPr bwMode="ltGray">
            <a:xfrm>
              <a:off x="4368" y="884"/>
              <a:ext cx="340" cy="3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56348" name="Text Box 36"/>
            <p:cNvSpPr txBox="1">
              <a:spLocks noChangeArrowheads="1"/>
            </p:cNvSpPr>
            <p:nvPr/>
          </p:nvSpPr>
          <p:spPr bwMode="ltGray">
            <a:xfrm>
              <a:off x="2688" y="3216"/>
              <a:ext cx="432" cy="4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grpSp>
        <p:nvGrpSpPr>
          <p:cNvPr id="4" name="Group 44"/>
          <p:cNvGrpSpPr/>
          <p:nvPr/>
        </p:nvGrpSpPr>
        <p:grpSpPr bwMode="auto">
          <a:xfrm>
            <a:off x="1600200" y="1403350"/>
            <a:ext cx="6172200" cy="3473450"/>
            <a:chOff x="1008" y="884"/>
            <a:chExt cx="3888" cy="2188"/>
          </a:xfrm>
          <a:solidFill>
            <a:srgbClr val="EEF5FA"/>
          </a:solidFill>
        </p:grpSpPr>
        <p:sp>
          <p:nvSpPr>
            <p:cNvPr id="56343" name="Rectangle 27"/>
            <p:cNvSpPr>
              <a:spLocks noChangeArrowheads="1"/>
            </p:cNvSpPr>
            <p:nvPr/>
          </p:nvSpPr>
          <p:spPr bwMode="ltGray">
            <a:xfrm>
              <a:off x="1008" y="1728"/>
              <a:ext cx="1393" cy="32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7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出轨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6344" name="Text Box 37"/>
            <p:cNvSpPr txBox="1">
              <a:spLocks noChangeArrowheads="1"/>
            </p:cNvSpPr>
            <p:nvPr/>
          </p:nvSpPr>
          <p:spPr bwMode="ltGray">
            <a:xfrm>
              <a:off x="3984" y="2640"/>
              <a:ext cx="432" cy="4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56345" name="Rectangle 39"/>
            <p:cNvSpPr>
              <a:spLocks noChangeArrowheads="1"/>
            </p:cNvSpPr>
            <p:nvPr/>
          </p:nvSpPr>
          <p:spPr bwMode="ltGray">
            <a:xfrm>
              <a:off x="4556" y="884"/>
              <a:ext cx="340" cy="3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/>
                <a:t>7</a:t>
              </a:r>
              <a:endParaRPr lang="en-US" altLang="zh-CN" sz="2800"/>
            </a:p>
          </p:txBody>
        </p:sp>
      </p:grpSp>
      <p:grpSp>
        <p:nvGrpSpPr>
          <p:cNvPr id="5" name="Group 45"/>
          <p:cNvGrpSpPr/>
          <p:nvPr/>
        </p:nvGrpSpPr>
        <p:grpSpPr bwMode="auto">
          <a:xfrm>
            <a:off x="1600200" y="1403350"/>
            <a:ext cx="6477000" cy="4387850"/>
            <a:chOff x="1008" y="884"/>
            <a:chExt cx="4080" cy="2764"/>
          </a:xfrm>
          <a:solidFill>
            <a:srgbClr val="EEF5FA"/>
          </a:solidFill>
        </p:grpSpPr>
        <p:sp>
          <p:nvSpPr>
            <p:cNvPr id="56340" name="Rectangle 23"/>
            <p:cNvSpPr>
              <a:spLocks noChangeArrowheads="1"/>
            </p:cNvSpPr>
            <p:nvPr/>
          </p:nvSpPr>
          <p:spPr bwMode="ltGray">
            <a:xfrm>
              <a:off x="1008" y="2025"/>
              <a:ext cx="1393" cy="32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8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出轨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6341" name="Text Box 35"/>
            <p:cNvSpPr txBox="1">
              <a:spLocks noChangeArrowheads="1"/>
            </p:cNvSpPr>
            <p:nvPr/>
          </p:nvSpPr>
          <p:spPr bwMode="ltGray">
            <a:xfrm>
              <a:off x="1344" y="3216"/>
              <a:ext cx="432" cy="4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56342" name="Rectangle 40"/>
            <p:cNvSpPr>
              <a:spLocks noChangeArrowheads="1"/>
            </p:cNvSpPr>
            <p:nvPr/>
          </p:nvSpPr>
          <p:spPr bwMode="ltGray">
            <a:xfrm>
              <a:off x="4748" y="884"/>
              <a:ext cx="340" cy="3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/>
                <a:t>8</a:t>
              </a:r>
              <a:endParaRPr lang="en-US" altLang="zh-CN" sz="2800"/>
            </a:p>
          </p:txBody>
        </p:sp>
      </p:grpSp>
      <p:grpSp>
        <p:nvGrpSpPr>
          <p:cNvPr id="6" name="Group 46"/>
          <p:cNvGrpSpPr/>
          <p:nvPr/>
        </p:nvGrpSpPr>
        <p:grpSpPr bwMode="auto">
          <a:xfrm>
            <a:off x="1600200" y="1403350"/>
            <a:ext cx="6781800" cy="4387850"/>
            <a:chOff x="1008" y="884"/>
            <a:chExt cx="4272" cy="2764"/>
          </a:xfrm>
          <a:solidFill>
            <a:srgbClr val="EEF5FA"/>
          </a:solidFill>
        </p:grpSpPr>
        <p:sp>
          <p:nvSpPr>
            <p:cNvPr id="56337" name="Rectangle 30"/>
            <p:cNvSpPr>
              <a:spLocks noChangeArrowheads="1"/>
            </p:cNvSpPr>
            <p:nvPr/>
          </p:nvSpPr>
          <p:spPr bwMode="ltGray">
            <a:xfrm>
              <a:off x="1008" y="2313"/>
              <a:ext cx="2016" cy="327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H3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：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9</a:t>
              </a:r>
              <a:r>
                <a: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出轨，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OK!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6338" name="Text Box 38"/>
            <p:cNvSpPr txBox="1">
              <a:spLocks noChangeArrowheads="1"/>
            </p:cNvSpPr>
            <p:nvPr/>
          </p:nvSpPr>
          <p:spPr bwMode="ltGray">
            <a:xfrm>
              <a:off x="3984" y="3216"/>
              <a:ext cx="432" cy="4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56339" name="Rectangle 41"/>
            <p:cNvSpPr>
              <a:spLocks noChangeArrowheads="1"/>
            </p:cNvSpPr>
            <p:nvPr/>
          </p:nvSpPr>
          <p:spPr bwMode="ltGray">
            <a:xfrm>
              <a:off x="4940" y="884"/>
              <a:ext cx="340" cy="3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/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9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的定义与</a:t>
            </a:r>
            <a:r>
              <a:rPr lang="zh-CN" altLang="en-US" dirty="0" smtClean="0"/>
              <a:t>描述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括号</a:t>
            </a:r>
            <a:r>
              <a:rPr lang="zh-CN" altLang="en-US" dirty="0" smtClean="0"/>
              <a:t>匹配、表达式、</a:t>
            </a:r>
            <a:r>
              <a:rPr lang="zh-CN" altLang="en-US" dirty="0"/>
              <a:t>火车车厢重排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汉诺塔、迷宫、开关盒布线、离线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等价类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队列的定义与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队列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火车车厢重排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最短路径、识别图元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/>
            </a:pP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重排算法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缓冲轨后进先出，用堆栈保存车厢号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考虑在出轨顺序，必须栈底大，栈顶小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依次检查入轨车厢编号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</a:t>
            </a:r>
            <a:r>
              <a:rPr lang="zh-CN" altLang="en-US" smtClean="0">
                <a:latin typeface="Microsoft YaHei UI" panose="020B0503020204020204" pitchFamily="34" charset="-122"/>
                <a:ea typeface="Arial Unicode MS" panose="020B0604020202020204" charset="-122"/>
                <a:cs typeface="Arial Unicode MS" panose="020B0604020202020204" charset="-122"/>
                <a:sym typeface="Wingdings" panose="05000000000000000000" pitchFamily="2" charset="2"/>
              </a:rPr>
              <a:t>≠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出轨所需要的下一车厢，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缓冲轨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依次检查缓冲轨，若新来的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栈顶，入栈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出轨所需要的下一车厢，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出轨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缓冲轨中车厢可能满足出轨需要，检查缓冲轨栈顶车厢，如有可能，出栈，出轨，不是一次，要反复做，直至栈中无满足出轨需要的车厢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7886700" cy="6831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重排程序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0" y="588579"/>
            <a:ext cx="9144000" cy="6102677"/>
          </a:xfr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 err="1"/>
              <a:t>bool</a:t>
            </a:r>
            <a:r>
              <a:rPr lang="en-US" altLang="zh-CN" sz="1800" dirty="0"/>
              <a:t> railroad(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inputOrder</a:t>
            </a:r>
            <a:r>
              <a:rPr lang="en-US" altLang="zh-CN" sz="1800" dirty="0"/>
              <a:t>[],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thenumOfCars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thenumOfTracks</a:t>
            </a:r>
            <a:r>
              <a:rPr lang="en-US" altLang="zh-CN" sz="1800" dirty="0"/>
              <a:t>) </a:t>
            </a:r>
            <a:br>
              <a:rPr lang="en-US" altLang="zh-CN" sz="1800" dirty="0" smtClean="0"/>
            </a:br>
            <a:r>
              <a:rPr lang="en-US" altLang="zh-CN" sz="1800" dirty="0" smtClean="0"/>
              <a:t>  { </a:t>
            </a:r>
            <a:r>
              <a:rPr lang="en-US" altLang="zh-CN" sz="1800" dirty="0">
                <a:solidFill>
                  <a:srgbClr val="00B050"/>
                </a:solidFill>
              </a:rPr>
              <a:t>// Return true if successful, false if impossible.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 smtClean="0"/>
              <a:t>nOfCars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 smtClean="0"/>
              <a:t>thenumOfCars</a:t>
            </a:r>
            <a:r>
              <a:rPr lang="en-US" altLang="zh-CN" sz="1800" dirty="0" smtClean="0"/>
              <a:t>;   </a:t>
            </a:r>
            <a:r>
              <a:rPr lang="en-US" altLang="zh-CN" sz="1800" dirty="0" err="1" smtClean="0"/>
              <a:t>nOfTracks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 smtClean="0"/>
              <a:t>thenumOfTracks</a:t>
            </a:r>
            <a:r>
              <a:rPr lang="en-US" altLang="zh-CN" sz="1800" dirty="0" smtClean="0"/>
              <a:t>;  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track = new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nOfTracks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+ 1]; </a:t>
            </a:r>
            <a:r>
              <a:rPr lang="en-US" altLang="zh-CN" sz="1800" dirty="0">
                <a:solidFill>
                  <a:srgbClr val="00B050"/>
                </a:solidFill>
              </a:rPr>
              <a:t>// create stacks for use as holding tracks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nextCarToOutput</a:t>
            </a:r>
            <a:r>
              <a:rPr lang="en-US" altLang="zh-CN" sz="1800" dirty="0"/>
              <a:t> = 1;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 = </a:t>
            </a:r>
            <a:r>
              <a:rPr lang="en-US" altLang="zh-CN" sz="1800" dirty="0" err="1" smtClean="0"/>
              <a:t>nOfCars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+ 1;  </a:t>
            </a:r>
            <a:r>
              <a:rPr lang="en-US" altLang="zh-CN" sz="1800" dirty="0">
                <a:solidFill>
                  <a:srgbClr val="00B050"/>
                </a:solidFill>
              </a:rPr>
              <a:t>// no car in holding tracks  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&lt;= </a:t>
            </a:r>
            <a:r>
              <a:rPr lang="en-US" altLang="zh-CN" sz="1800" dirty="0" err="1" smtClean="0"/>
              <a:t>nOfCars</a:t>
            </a:r>
            <a:r>
              <a:rPr lang="en-US" altLang="zh-CN" sz="1800" dirty="0" smtClean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</a:t>
            </a:r>
            <a:r>
              <a:rPr lang="en-US" altLang="zh-CN" sz="1800" dirty="0">
                <a:solidFill>
                  <a:srgbClr val="00B050"/>
                </a:solidFill>
              </a:rPr>
              <a:t>// rearrange cars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if (</a:t>
            </a:r>
            <a:r>
              <a:rPr lang="en-US" altLang="zh-CN" sz="1800" dirty="0" err="1"/>
              <a:t>inputOrder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== </a:t>
            </a:r>
            <a:r>
              <a:rPr lang="en-US" altLang="zh-CN" sz="1800" dirty="0" err="1"/>
              <a:t>nextCarToOutput</a:t>
            </a:r>
            <a:r>
              <a:rPr lang="en-US" altLang="zh-CN" sz="1800" dirty="0"/>
              <a:t>)     {</a:t>
            </a:r>
            <a:r>
              <a:rPr lang="en-US" altLang="zh-CN" sz="1800" dirty="0">
                <a:solidFill>
                  <a:srgbClr val="00B050"/>
                </a:solidFill>
              </a:rPr>
              <a:t>// send car </a:t>
            </a:r>
            <a:r>
              <a:rPr lang="en-US" altLang="zh-CN" sz="1800" dirty="0" err="1">
                <a:solidFill>
                  <a:srgbClr val="00B050"/>
                </a:solidFill>
              </a:rPr>
              <a:t>inputOrder</a:t>
            </a:r>
            <a:r>
              <a:rPr lang="en-US" altLang="zh-CN" sz="1800" dirty="0">
                <a:solidFill>
                  <a:srgbClr val="00B050"/>
                </a:solidFill>
              </a:rPr>
              <a:t>[</a:t>
            </a:r>
            <a:r>
              <a:rPr lang="en-US" altLang="zh-CN" sz="1800" dirty="0" err="1">
                <a:solidFill>
                  <a:srgbClr val="00B050"/>
                </a:solidFill>
              </a:rPr>
              <a:t>i</a:t>
            </a:r>
            <a:r>
              <a:rPr lang="en-US" altLang="zh-CN" sz="1800" dirty="0">
                <a:solidFill>
                  <a:srgbClr val="00B050"/>
                </a:solidFill>
              </a:rPr>
              <a:t>] straight out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"Move car " &lt;&lt; </a:t>
            </a:r>
            <a:r>
              <a:rPr lang="en-US" altLang="zh-CN" sz="1800" dirty="0" err="1"/>
              <a:t>inputOrder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  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                         &lt;&lt; </a:t>
            </a:r>
            <a:r>
              <a:rPr lang="en-US" altLang="zh-CN" sz="1800" dirty="0"/>
              <a:t>" from input track to output track"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nextCarToOutput</a:t>
            </a:r>
            <a:r>
              <a:rPr lang="en-US" altLang="zh-CN" sz="1800" dirty="0"/>
              <a:t>++;          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while (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 == </a:t>
            </a:r>
            <a:r>
              <a:rPr lang="en-US" altLang="zh-CN" sz="1800" dirty="0" err="1"/>
              <a:t>nextCarToOutput</a:t>
            </a:r>
            <a:r>
              <a:rPr lang="en-US" altLang="zh-CN" sz="1800" dirty="0"/>
              <a:t>)   {</a:t>
            </a:r>
            <a:r>
              <a:rPr lang="en-US" altLang="zh-CN" sz="1800" dirty="0">
                <a:solidFill>
                  <a:srgbClr val="00B050"/>
                </a:solidFill>
              </a:rPr>
              <a:t>// output from holding tracks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outputFromHoldingTrack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 err="1"/>
              <a:t>nextCarToOutput</a:t>
            </a:r>
            <a:r>
              <a:rPr lang="en-US" altLang="zh-CN" sz="1800" dirty="0" smtClean="0"/>
              <a:t>++;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else    // put car </a:t>
            </a:r>
            <a:r>
              <a:rPr lang="en-US" altLang="zh-CN" sz="1800" dirty="0" err="1"/>
              <a:t>inputOrder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in a holding track     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if (!</a:t>
            </a:r>
            <a:r>
              <a:rPr lang="en-US" altLang="zh-CN" sz="1800" dirty="0" err="1">
                <a:solidFill>
                  <a:srgbClr val="FF0000"/>
                </a:solidFill>
              </a:rPr>
              <a:t>putInHoldingTrack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inputOrder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])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false;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return true;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Output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：缓冲铁轨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出轨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83945"/>
            <a:ext cx="9038590" cy="572516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outputFromHoldingTrack</a:t>
            </a:r>
            <a:r>
              <a:rPr lang="en-US" altLang="zh-CN" sz="1800" dirty="0"/>
              <a:t>(){</a:t>
            </a:r>
            <a:r>
              <a:rPr lang="en-US" altLang="zh-CN" sz="14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Output the smallest car from the holding tracks.</a:t>
            </a:r>
            <a:endParaRPr lang="en-US" altLang="zh-CN" sz="1400" dirty="0">
              <a:solidFill>
                <a:schemeClr val="accent6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2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// remove </a:t>
            </a:r>
            <a:r>
              <a:rPr lang="en-US" altLang="zh-CN" sz="12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smallestCar</a:t>
            </a:r>
            <a:r>
              <a:rPr lang="en-US" altLang="zh-CN" sz="12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from </a:t>
            </a:r>
            <a:r>
              <a:rPr lang="en-US" altLang="zh-CN" sz="12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itsTrack</a:t>
            </a:r>
            <a:endParaRPr lang="en-US" altLang="zh-CN" sz="1200" dirty="0">
              <a:solidFill>
                <a:schemeClr val="accent6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1800" dirty="0"/>
              <a:t>track[</a:t>
            </a:r>
            <a:r>
              <a:rPr lang="en-US" altLang="zh-CN" sz="1800" dirty="0" err="1"/>
              <a:t>itsTrack</a:t>
            </a:r>
            <a:r>
              <a:rPr lang="en-US" altLang="zh-CN" sz="1800" dirty="0"/>
              <a:t>].pop();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"Move car "  &lt;&lt; 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  &lt;&lt; " from holding "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  &lt;&lt; "track "  &lt;&lt; </a:t>
            </a:r>
            <a:r>
              <a:rPr lang="en-US" altLang="zh-CN" sz="1800" dirty="0" err="1"/>
              <a:t>itsTrack</a:t>
            </a:r>
            <a:r>
              <a:rPr lang="en-US" altLang="zh-CN" sz="1800" dirty="0"/>
              <a:t>  &lt;&lt; " to output track"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</a:t>
            </a:r>
            <a:r>
              <a:rPr lang="en-US" altLang="zh-CN" sz="12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find new </a:t>
            </a:r>
            <a:r>
              <a:rPr lang="en-US" altLang="zh-CN" sz="12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smallestCar</a:t>
            </a:r>
            <a:r>
              <a:rPr lang="en-US" altLang="zh-CN" sz="12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and </a:t>
            </a:r>
            <a:r>
              <a:rPr lang="en-US" altLang="zh-CN" sz="12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itsTrack</a:t>
            </a:r>
            <a:r>
              <a:rPr lang="en-US" altLang="zh-CN" sz="12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by checking top of all stacks</a:t>
            </a:r>
            <a:endParaRPr lang="en-US" altLang="zh-CN" sz="1200" dirty="0">
              <a:solidFill>
                <a:schemeClr val="accent6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nOfCars</a:t>
            </a:r>
            <a:r>
              <a:rPr lang="en-US" altLang="zh-CN" sz="1800" dirty="0"/>
              <a:t> + 2;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&lt;= </a:t>
            </a:r>
            <a:r>
              <a:rPr lang="en-US" altLang="zh-CN" sz="1800" dirty="0" err="1"/>
              <a:t>nOfTracks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if (!track[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].empty() &amp;&amp; (track[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].top() &lt; 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))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{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smallestCar</a:t>
            </a:r>
            <a:r>
              <a:rPr lang="en-US" altLang="zh-CN" sz="1800" dirty="0"/>
              <a:t> = track[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].top();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itsTrack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      }</a:t>
            </a:r>
            <a:endParaRPr lang="en-US" altLang="zh-CN" sz="1800" dirty="0"/>
          </a:p>
          <a:p>
            <a:pPr eaLnBrk="1" hangingPunct="1">
              <a:buClrTx/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84356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Hold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：入轨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缓冲铁轨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0" y="664859"/>
            <a:ext cx="9144000" cy="6193141"/>
          </a:xfr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putInHoldingTrack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</a:t>
            </a:r>
            <a:r>
              <a:rPr lang="en-US" altLang="zh-CN" sz="2400" dirty="0" smtClean="0"/>
              <a:t>){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B050"/>
                </a:solidFill>
              </a:rPr>
              <a:t>// find best holding track for car c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 initialize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0,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best track so far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nOfCars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+ 1; </a:t>
            </a:r>
            <a:r>
              <a:rPr lang="en-US" altLang="zh-CN" sz="2400" dirty="0">
                <a:solidFill>
                  <a:srgbClr val="00B050"/>
                </a:solidFill>
              </a:rPr>
              <a:t> // top car in </a:t>
            </a:r>
            <a:r>
              <a:rPr lang="en-US" altLang="zh-CN" sz="2400" dirty="0" err="1">
                <a:solidFill>
                  <a:srgbClr val="00B050"/>
                </a:solidFill>
              </a:rPr>
              <a:t>bestTrack</a:t>
            </a: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</a:t>
            </a:r>
            <a:r>
              <a:rPr lang="en-US" altLang="zh-CN" sz="2400" dirty="0" err="1" smtClean="0"/>
              <a:t>nOfTracks</a:t>
            </a:r>
            <a:r>
              <a:rPr lang="en-US" altLang="zh-CN" sz="2400" dirty="0" smtClean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>
                <a:solidFill>
                  <a:srgbClr val="00B050"/>
                </a:solidFill>
              </a:rPr>
              <a:t>// scan tracks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if (!track[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].empty())      {</a:t>
            </a:r>
            <a:r>
              <a:rPr lang="en-US" altLang="zh-CN" sz="2400" dirty="0">
                <a:solidFill>
                  <a:srgbClr val="00B050"/>
                </a:solidFill>
              </a:rPr>
              <a:t>// 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not empty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= track[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].top();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if (c &lt;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&amp;&amp;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)     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{</a:t>
            </a:r>
            <a:r>
              <a:rPr lang="en-US" altLang="zh-CN" sz="2400" dirty="0">
                <a:solidFill>
                  <a:srgbClr val="00B050"/>
                </a:solidFill>
              </a:rPr>
              <a:t>// 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has smaller car at top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bestTop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topCar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 }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}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else </a:t>
            </a:r>
            <a:r>
              <a:rPr lang="en-US" altLang="zh-CN" sz="2400" dirty="0">
                <a:solidFill>
                  <a:srgbClr val="00B050"/>
                </a:solidFill>
              </a:rPr>
              <a:t>// track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empty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      if (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== 0) 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 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if (</a:t>
            </a:r>
            <a:r>
              <a:rPr lang="en-US" altLang="zh-CN" sz="2400" dirty="0" err="1"/>
              <a:t>bestTrack</a:t>
            </a:r>
            <a:r>
              <a:rPr lang="en-US" altLang="zh-CN" sz="2400" dirty="0"/>
              <a:t> == 0) return false; </a:t>
            </a:r>
            <a:r>
              <a:rPr lang="en-US" altLang="zh-CN" sz="2400" dirty="0">
                <a:solidFill>
                  <a:srgbClr val="00B050"/>
                </a:solidFill>
              </a:rPr>
              <a:t>// no feasible track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Hold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：入轨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缓冲铁轨（续）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0775"/>
            <a:ext cx="9070428" cy="5347685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add c to </a:t>
            </a:r>
            <a:r>
              <a:rPr lang="en-US" altLang="zh-CN" sz="20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bestTrack</a:t>
            </a:r>
            <a:endParaRPr lang="en-US" altLang="zh-CN" sz="2000" dirty="0">
              <a:solidFill>
                <a:schemeClr val="accent6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track[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bestTrack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].push(c);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cout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&lt;&lt; "Move car " &lt;&lt; c &lt;&lt; " from input track "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     &lt;&lt; "to holding track " &lt;&lt;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bestTrack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&lt;&lt;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endl</a:t>
            </a:r>
            <a:r>
              <a:rPr lang="en-US" altLang="zh-CN" sz="2000" dirty="0" smtClean="0">
                <a:latin typeface="Tahoma" panose="020B0604030504040204" pitchFamily="34" charset="0"/>
                <a:ea typeface="Microsoft YaHei UI" panose="020B0503020204020204" pitchFamily="34" charset="-122"/>
              </a:rPr>
              <a:t>;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update </a:t>
            </a:r>
            <a:r>
              <a:rPr lang="en-US" altLang="zh-CN" sz="20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smallestCar</a:t>
            </a:r>
            <a:r>
              <a:rPr lang="en-US" altLang="zh-CN" sz="20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and </a:t>
            </a:r>
            <a:r>
              <a:rPr lang="en-US" altLang="zh-CN" sz="2000" dirty="0" err="1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itsTrack</a:t>
            </a:r>
            <a:r>
              <a:rPr lang="en-US" altLang="zh-CN" sz="2000" dirty="0">
                <a:solidFill>
                  <a:schemeClr val="accent6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if needed</a:t>
            </a:r>
            <a:endParaRPr lang="en-US" altLang="zh-CN" sz="2000" dirty="0">
              <a:solidFill>
                <a:schemeClr val="accent6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if (c &lt;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smallestCar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)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{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smallestCar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= c;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itsTrack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= </a:t>
            </a:r>
            <a:r>
              <a:rPr lang="en-US" altLang="zh-CN" sz="2000" dirty="0" err="1">
                <a:latin typeface="Tahoma" panose="020B0604030504040204" pitchFamily="34" charset="0"/>
                <a:ea typeface="Microsoft YaHei UI" panose="020B0503020204020204" pitchFamily="34" charset="-122"/>
              </a:rPr>
              <a:t>bestTrack</a:t>
            </a: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;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 smtClean="0"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   return true;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复杂性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(k)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Hold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(k)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Railroad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Ο(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性能表现与缓冲车道数量有关系。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算法思考：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578142639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最少需要几个缓冲轨？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什么情况需要的缓冲轨最多？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[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尾</a:t>
            </a: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]587142639[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头</a:t>
            </a: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]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，转为</a:t>
            </a: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[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尾</a:t>
            </a: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]987654321[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头</a:t>
            </a:r>
            <a:r>
              <a:rPr lang="en-US" altLang="zh-CN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]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最少需要几个缓冲轨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[填空1]</a:t>
            </a:r>
            <a:r>
              <a:rPr lang="zh-CN" altLang="en-US" sz="2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4" name="图片 3" descr="tmp3F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三、进制转换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十进制转为二进制</a:t>
            </a:r>
            <a:endParaRPr lang="zh-CN" altLang="en-US"/>
          </a:p>
          <a:p>
            <a:pPr lvl="1"/>
            <a:r>
              <a:rPr lang="zh-CN" altLang="en-US"/>
              <a:t>整数值除以进制数，余数放入栈，商继续除以进制数，直到商为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15473" name="AutoShape 17"/>
          <p:cNvSpPr/>
          <p:nvPr/>
        </p:nvSpPr>
        <p:spPr>
          <a:xfrm>
            <a:off x="2648268" y="3168650"/>
            <a:ext cx="4318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15475" name="Oval 19"/>
          <p:cNvSpPr>
            <a:spLocks noChangeArrowheads="1"/>
          </p:cNvSpPr>
          <p:nvPr/>
        </p:nvSpPr>
        <p:spPr bwMode="auto">
          <a:xfrm flipH="1">
            <a:off x="2721293" y="44656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7" name="Oval 21"/>
          <p:cNvSpPr>
            <a:spLocks noChangeArrowheads="1"/>
          </p:cNvSpPr>
          <p:nvPr/>
        </p:nvSpPr>
        <p:spPr bwMode="auto">
          <a:xfrm flipH="1">
            <a:off x="2721293" y="38893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2" name="Oval 66"/>
          <p:cNvSpPr>
            <a:spLocks noChangeArrowheads="1"/>
          </p:cNvSpPr>
          <p:nvPr/>
        </p:nvSpPr>
        <p:spPr bwMode="auto">
          <a:xfrm flipH="1">
            <a:off x="2721293" y="4176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 flipH="1">
            <a:off x="2716848" y="478758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155" y="4787900"/>
            <a:ext cx="900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9%2=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</a:t>
            </a:r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8055" y="446595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9/2=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en-US" altLang="zh-CN">
                <a:sym typeface="+mn-ea"/>
              </a:rPr>
              <a:t>%2=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0</a:t>
            </a:r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705" y="4178300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4/2=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%2=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0</a:t>
            </a:r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705" y="3849370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2/2=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%2=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</a:t>
            </a:r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055" y="3521075"/>
            <a:ext cx="760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1/2=0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38 -0.000069 L 0.067675 -0.000069 C 0.097978 -0.000069 0.135314 0.042916 0.135314 0.077802 L 0.135314 0.155672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44 -0.000004 L 0.088238 -0.000004 C 0.127749 -0.000004 0.176432 0.031123 0.176432 0.056385 L 0.176432 0.112774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915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21 0.000004 L 0.107339 0.000004 C 0.155438 0.000004 0.214700 0.019222 0.214700 0.034819 L 0.214700 0.069634 " pathEditMode="relative" rAng="0" ptsTypes="">
                                      <p:cBhvr>
                                        <p:cTn id="43" dur="2000" fill="hold"/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50 0.000035 L 0.128001 0.000035 C 0.185323 0.000035 0.255952 0.005709 0.255952 0.010313 L 0.255952 0.020591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2" grpId="0" bldLvl="0" animBg="1"/>
      <p:bldP spid="102" grpId="1" animBg="1"/>
      <p:bldP spid="5" grpId="0"/>
      <p:bldP spid="5" grpId="1"/>
      <p:bldP spid="915475" grpId="0" bldLvl="0" animBg="1"/>
      <p:bldP spid="915475" grpId="1" animBg="1"/>
      <p:bldP spid="7" grpId="0"/>
      <p:bldP spid="7" grpId="1"/>
      <p:bldP spid="915522" grpId="0" bldLvl="0" animBg="1"/>
      <p:bldP spid="8" grpId="0"/>
      <p:bldP spid="8" grpId="1"/>
      <p:bldP spid="915477" grpId="0" bldLvl="0" animBg="1"/>
      <p:bldP spid="915477" grpId="1" animBg="1"/>
      <p:bldP spid="915522" grpId="1" animBg="1"/>
      <p:bldP spid="915475" grpId="2" animBg="1"/>
      <p:bldP spid="102" grpId="2" animBg="1"/>
      <p:bldP spid="9" grpId="0"/>
      <p:bldP spid="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219" y="1545456"/>
            <a:ext cx="79248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</a:rPr>
              <a:t>〖</a:t>
            </a:r>
            <a:r>
              <a:rPr lang="en-US" altLang="zh-CN" dirty="0" err="1">
                <a:latin typeface="Times New Roman" panose="02020603050405020304" pitchFamily="18" charset="0"/>
              </a:rPr>
              <a:t>Example</a:t>
            </a:r>
            <a:r>
              <a:rPr lang="en-US" altLang="zh-CN" dirty="0" err="1">
                <a:latin typeface="Times New Roman" panose="02020603050405020304" pitchFamily="18" charset="0"/>
                <a:ea typeface="MS Hei"/>
                <a:cs typeface="MS Hei"/>
              </a:rPr>
              <a:t>〗An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infix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</a:rPr>
              <a:t> expression: 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c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e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                      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prefix 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expression: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 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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b 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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d e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                      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postfix 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expression: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a b c</a:t>
            </a:r>
            <a:r>
              <a:rPr lang="en-US" altLang="zh-CN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 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d 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 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10800000">
            <a:off x="5832201" y="1251846"/>
            <a:ext cx="1217613" cy="358617"/>
          </a:xfrm>
          <a:prstGeom prst="wedgeRoundRectCallout">
            <a:avLst>
              <a:gd name="adj1" fmla="val 81996"/>
              <a:gd name="adj2" fmla="val -75572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</p:spPr>
        <p:txBody>
          <a:bodyPr rot="10800000" lIns="0" tIns="8100" rIns="0" bIns="810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operand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 flipV="1">
            <a:off x="7525386" y="1958297"/>
            <a:ext cx="1217613" cy="358617"/>
          </a:xfrm>
          <a:prstGeom prst="wedgeRoundRectCallout">
            <a:avLst>
              <a:gd name="adj1" fmla="val -234579"/>
              <a:gd name="adj2" fmla="val 103851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</p:spPr>
        <p:txBody>
          <a:bodyPr rot="10800000" lIns="0" tIns="8100" rIns="0" bIns="810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operator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flipV="1">
            <a:off x="6309638" y="2316454"/>
            <a:ext cx="2468323" cy="742950"/>
          </a:xfrm>
          <a:prstGeom prst="wedgeRoundRectCallout">
            <a:avLst>
              <a:gd name="adj1" fmla="val -120893"/>
              <a:gd name="adj2" fmla="val 9364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</p:spPr>
        <p:txBody>
          <a:bodyPr rot="10800000" lIns="27000" tIns="8100" rIns="27000" bIns="8100" anchor="ctr"/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operator with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the highest precedence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81000" y="2800350"/>
            <a:ext cx="52578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</a:rPr>
              <a:t>〖</a:t>
            </a:r>
            <a:r>
              <a:rPr lang="en-US" altLang="zh-CN">
                <a:latin typeface="Times New Roman" panose="02020603050405020304" pitchFamily="18" charset="0"/>
              </a:rPr>
              <a:t>Example</a:t>
            </a:r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</a:rPr>
              <a:t>〗 6 2 </a:t>
            </a:r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 3  4 2    =  ?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648203" y="2800352"/>
            <a:ext cx="358775" cy="34788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lIns="67500" tIns="35100" rIns="67500" bIns="35100">
            <a:spAutoFit/>
          </a:bodyPr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447804" y="4841076"/>
            <a:ext cx="652464" cy="378619"/>
            <a:chOff x="1104" y="3826"/>
            <a:chExt cx="411" cy="318"/>
          </a:xfrm>
        </p:grpSpPr>
        <p:sp>
          <p:nvSpPr>
            <p:cNvPr id="28790" name="Rectangle 12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91" name="Line 1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514600" y="32575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/>
              <a:t> ( operand )</a:t>
            </a:r>
            <a:endParaRPr lang="en-US" altLang="zh-CN"/>
          </a:p>
        </p:txBody>
      </p:sp>
      <p:grpSp>
        <p:nvGrpSpPr>
          <p:cNvPr id="3" name="Group 15"/>
          <p:cNvGrpSpPr/>
          <p:nvPr/>
        </p:nvGrpSpPr>
        <p:grpSpPr bwMode="auto">
          <a:xfrm>
            <a:off x="1447804" y="4532704"/>
            <a:ext cx="652464" cy="378619"/>
            <a:chOff x="1104" y="3826"/>
            <a:chExt cx="411" cy="318"/>
          </a:xfrm>
        </p:grpSpPr>
        <p:sp>
          <p:nvSpPr>
            <p:cNvPr id="28788" name="Rectangle 16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89" name="Line 1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562600" y="32575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/>
              <a:t> ( operand )</a:t>
            </a:r>
            <a:endParaRPr lang="en-US" altLang="zh-CN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86" name="Rectangle 2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87" name="Line 2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2514600" y="36004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r>
              <a:rPr lang="en-US" altLang="zh-CN"/>
              <a:t> ( operator )</a:t>
            </a:r>
            <a:endParaRPr lang="en-US" altLang="zh-CN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3434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38100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276600" y="4400550"/>
            <a:ext cx="5334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876800" y="4400550"/>
            <a:ext cx="6858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84" name="Rectangle 3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85" name="Line 3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6" name="Group 34"/>
          <p:cNvGrpSpPr/>
          <p:nvPr/>
        </p:nvGrpSpPr>
        <p:grpSpPr bwMode="auto">
          <a:xfrm>
            <a:off x="1447804" y="4875604"/>
            <a:ext cx="652464" cy="378619"/>
            <a:chOff x="1104" y="3826"/>
            <a:chExt cx="411" cy="318"/>
          </a:xfrm>
        </p:grpSpPr>
        <p:sp>
          <p:nvSpPr>
            <p:cNvPr id="28782" name="Rectangle 3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83" name="Line 3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276600" y="4343400"/>
            <a:ext cx="2438400" cy="4000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3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7" name="Group 39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80" name="Rectangle 40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81" name="Line 4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5562600" y="36004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( operand )</a:t>
            </a:r>
            <a:endParaRPr lang="en-US" altLang="zh-CN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3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8" name="Group 44"/>
          <p:cNvGrpSpPr/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78" name="Rectangle 4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79" name="Line 4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514600" y="39433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r>
              <a:rPr lang="en-US" altLang="zh-CN"/>
              <a:t> ( operator )</a:t>
            </a:r>
            <a:endParaRPr lang="en-US" altLang="zh-CN"/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4267200" y="4629150"/>
            <a:ext cx="5334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50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76" name="Rectangle 5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77" name="Line 5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0" name="Group 54"/>
          <p:cNvGrpSpPr/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74" name="Rectangle 55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75" name="Line 56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3429000" y="4629150"/>
            <a:ext cx="5334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3886200" y="4686300"/>
            <a:ext cx="457200" cy="2286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4648200" y="4686300"/>
            <a:ext cx="609600" cy="2286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= 0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3429000" y="4629150"/>
            <a:ext cx="19812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0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1" name="Group 62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72" name="Rectangle 63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73" name="Line 6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5562600" y="39433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/>
              <a:t> ( operand )</a:t>
            </a:r>
            <a:endParaRPr lang="en-US" altLang="zh-CN"/>
          </a:p>
        </p:txBody>
      </p:sp>
      <p:grpSp>
        <p:nvGrpSpPr>
          <p:cNvPr id="12" name="Group 66"/>
          <p:cNvGrpSpPr/>
          <p:nvPr/>
        </p:nvGrpSpPr>
        <p:grpSpPr bwMode="auto">
          <a:xfrm>
            <a:off x="1447804" y="4189804"/>
            <a:ext cx="652464" cy="378619"/>
            <a:chOff x="1104" y="3826"/>
            <a:chExt cx="411" cy="318"/>
          </a:xfrm>
        </p:grpSpPr>
        <p:sp>
          <p:nvSpPr>
            <p:cNvPr id="28770" name="Rectangle 67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71" name="Line 6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4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2514600" y="42862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/>
              <a:t> ( operand )</a:t>
            </a:r>
            <a:endParaRPr lang="en-US" altLang="zh-CN"/>
          </a:p>
        </p:txBody>
      </p:sp>
      <p:grpSp>
        <p:nvGrpSpPr>
          <p:cNvPr id="13" name="Group 71"/>
          <p:cNvGrpSpPr/>
          <p:nvPr/>
        </p:nvGrpSpPr>
        <p:grpSpPr bwMode="auto">
          <a:xfrm>
            <a:off x="1447804" y="3846904"/>
            <a:ext cx="652464" cy="378619"/>
            <a:chOff x="1104" y="3826"/>
            <a:chExt cx="411" cy="318"/>
          </a:xfrm>
        </p:grpSpPr>
        <p:sp>
          <p:nvSpPr>
            <p:cNvPr id="28768" name="Rectangle 72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69" name="Line 7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533400" y="38290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2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5562600" y="42862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/>
              <a:t> ( operator )</a:t>
            </a:r>
            <a:endParaRPr lang="en-US" altLang="zh-CN"/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533400" y="3801666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4" name="Group 77"/>
          <p:cNvGrpSpPr/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66" name="Rectangle 78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67" name="Line 7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054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533400" y="4144566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5" name="Group 82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64" name="Rectangle 83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65" name="Line 8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44196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4724400" y="4914900"/>
            <a:ext cx="4572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5562600" y="4914900"/>
            <a:ext cx="609600" cy="342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= 8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4419600" y="4914900"/>
            <a:ext cx="1752600" cy="3429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533400" y="41719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8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6" name="Group 90"/>
          <p:cNvGrpSpPr/>
          <p:nvPr/>
        </p:nvGrpSpPr>
        <p:grpSpPr bwMode="auto">
          <a:xfrm>
            <a:off x="1447804" y="4132654"/>
            <a:ext cx="652464" cy="378619"/>
            <a:chOff x="1104" y="3826"/>
            <a:chExt cx="411" cy="318"/>
          </a:xfrm>
        </p:grpSpPr>
        <p:sp>
          <p:nvSpPr>
            <p:cNvPr id="28762" name="Rectangle 9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63" name="Line 9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2514600" y="46291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pPr algn="ctr"/>
            <a:r>
              <a:rPr lang="en-US" altLang="zh-CN"/>
              <a:t>Get token: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r>
              <a:rPr lang="en-US" altLang="zh-CN"/>
              <a:t> ( operator )</a:t>
            </a:r>
            <a:endParaRPr lang="en-US" altLang="zh-CN"/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533400" y="41588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7" name="Group 95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60" name="Rectangle 96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61" name="Line 9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7162800" y="491490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8" name="Group 100"/>
          <p:cNvGrpSpPr/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58" name="Rectangle 101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59" name="Line 10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6477000" y="491490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781800" y="4887516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7543800" y="4857750"/>
            <a:ext cx="457200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= 8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6400800" y="4857750"/>
            <a:ext cx="1828800" cy="4000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67500" tIns="35100" rIns="67500" bIns="35100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</a:rPr>
              <a:t>8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9" name="Group 108"/>
          <p:cNvGrpSpPr/>
          <p:nvPr/>
        </p:nvGrpSpPr>
        <p:grpSpPr bwMode="auto">
          <a:xfrm>
            <a:off x="1447804" y="4475554"/>
            <a:ext cx="652464" cy="378619"/>
            <a:chOff x="1104" y="3826"/>
            <a:chExt cx="411" cy="318"/>
          </a:xfrm>
        </p:grpSpPr>
        <p:sp>
          <p:nvSpPr>
            <p:cNvPr id="28756" name="Rectangle 109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57" name="Line 110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562600" y="4629153"/>
            <a:ext cx="3048000" cy="3478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lIns="0" tIns="35100" rIns="0" bIns="35100">
            <a:spAutoFit/>
          </a:bodyPr>
          <a:lstStyle/>
          <a:p>
            <a:r>
              <a:rPr lang="en-US" altLang="zh-CN"/>
              <a:t>    Pop: 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endParaRPr lang="en-US" altLang="zh-CN"/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533400" y="45148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67500" tIns="35100" rIns="67500" bIns="35100" anchor="ctr"/>
          <a:lstStyle/>
          <a:p>
            <a:pPr algn="ctr"/>
            <a:endParaRPr lang="zh-CN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0" name="Group 113"/>
          <p:cNvGrpSpPr/>
          <p:nvPr/>
        </p:nvGrpSpPr>
        <p:grpSpPr bwMode="auto">
          <a:xfrm>
            <a:off x="457200" y="3451624"/>
            <a:ext cx="1050925" cy="1464469"/>
            <a:chOff x="480" y="2659"/>
            <a:chExt cx="662" cy="1230"/>
          </a:xfrm>
        </p:grpSpPr>
        <p:sp>
          <p:nvSpPr>
            <p:cNvPr id="28753" name="Rectangle 114" descr="栎木"/>
            <p:cNvSpPr>
              <a:spLocks noChangeArrowheads="1"/>
            </p:cNvSpPr>
            <p:nvPr/>
          </p:nvSpPr>
          <p:spPr bwMode="auto">
            <a:xfrm>
              <a:off x="480" y="2659"/>
              <a:ext cx="86" cy="292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754" name="Rectangle 115" descr="栎木"/>
            <p:cNvSpPr>
              <a:spLocks noChangeArrowheads="1"/>
            </p:cNvSpPr>
            <p:nvPr/>
          </p:nvSpPr>
          <p:spPr bwMode="auto">
            <a:xfrm>
              <a:off x="1056" y="2659"/>
              <a:ext cx="86" cy="292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8755" name="Rectangle 116" descr="栎木"/>
            <p:cNvSpPr>
              <a:spLocks noChangeArrowheads="1"/>
            </p:cNvSpPr>
            <p:nvPr/>
          </p:nvSpPr>
          <p:spPr bwMode="auto">
            <a:xfrm rot="16200000">
              <a:off x="768" y="3755"/>
              <a:ext cx="48" cy="219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117"/>
          <p:cNvGrpSpPr/>
          <p:nvPr/>
        </p:nvGrpSpPr>
        <p:grpSpPr bwMode="auto">
          <a:xfrm>
            <a:off x="1447804" y="4818454"/>
            <a:ext cx="652464" cy="378619"/>
            <a:chOff x="1104" y="3826"/>
            <a:chExt cx="411" cy="318"/>
          </a:xfrm>
        </p:grpSpPr>
        <p:sp>
          <p:nvSpPr>
            <p:cNvPr id="28751" name="Rectangle 118"/>
            <p:cNvSpPr>
              <a:spLocks noChangeArrowheads="1"/>
            </p:cNvSpPr>
            <p:nvPr/>
          </p:nvSpPr>
          <p:spPr bwMode="auto">
            <a:xfrm>
              <a:off x="1223" y="3826"/>
              <a:ext cx="292" cy="31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52" name="Line 1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60" name="AutoShape 120"/>
          <p:cNvSpPr>
            <a:spLocks noChangeArrowheads="1"/>
          </p:cNvSpPr>
          <p:nvPr/>
        </p:nvSpPr>
        <p:spPr bwMode="auto">
          <a:xfrm rot="10800000">
            <a:off x="457200" y="2485511"/>
            <a:ext cx="2971800" cy="338138"/>
          </a:xfrm>
          <a:prstGeom prst="wedgeRoundRectCallout">
            <a:avLst>
              <a:gd name="adj1" fmla="val -65657"/>
              <a:gd name="adj2" fmla="val 8294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</p:spPr>
        <p:txBody>
          <a:bodyPr rot="10800000" lIns="54000" tIns="8100" rIns="54000" bIns="8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Reverse Polish notation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514600" y="5029202"/>
            <a:ext cx="5943600" cy="37866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T( N ) = O ( N ).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No need to know precedence rules.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1764732" y="1015593"/>
            <a:ext cx="6772275" cy="994172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sz="3300" dirty="0">
              <a:solidFill>
                <a:srgbClr val="2E75B6"/>
              </a:solidFill>
              <a:latin typeface="宋体" panose="02010600030101010101" pitchFamily="2" charset="-122"/>
              <a:cs typeface="Microsoft Himalaya" panose="01010100010101010101" pitchFamily="2" charset="0"/>
            </a:endParaRPr>
          </a:p>
        </p:txBody>
      </p:sp>
      <p:sp>
        <p:nvSpPr>
          <p:cNvPr id="121" name="标题 120"/>
          <p:cNvSpPr>
            <a:spLocks noGrp="1"/>
          </p:cNvSpPr>
          <p:nvPr>
            <p:ph type="title"/>
          </p:nvPr>
        </p:nvSpPr>
        <p:spPr>
          <a:xfrm>
            <a:off x="290344" y="105591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Postfix Evaluation</a:t>
            </a:r>
            <a:r>
              <a:rPr lang="zh-CN" altLang="en-US" sz="3600" dirty="0">
                <a:latin typeface="宋体" panose="02010600030101010101" pitchFamily="2" charset="-122"/>
                <a:sym typeface="Wingdings" panose="05000000000000000000" pitchFamily="2" charset="2"/>
              </a:rPr>
              <a:t>后缀</a:t>
            </a:r>
            <a:r>
              <a:rPr lang="zh-CN" altLang="en-US" sz="36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表达式</a:t>
            </a:r>
            <a:br>
              <a:rPr lang="en-US" altLang="zh-CN" sz="3200" dirty="0" smtClean="0">
                <a:latin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32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          </a:t>
            </a:r>
            <a:r>
              <a:rPr lang="en-US" altLang="zh-CN" sz="3200" dirty="0" smtClean="0"/>
              <a:t>Reverse </a:t>
            </a:r>
            <a:r>
              <a:rPr lang="en-US" altLang="zh-CN" sz="3200" dirty="0"/>
              <a:t>Polish Notation, RPN</a:t>
            </a:r>
            <a:endParaRPr lang="en-US" altLang="zh-CN" sz="3200" dirty="0"/>
          </a:p>
        </p:txBody>
      </p:sp>
      <p:sp>
        <p:nvSpPr>
          <p:cNvPr id="123" name="文本框 5"/>
          <p:cNvSpPr txBox="1"/>
          <p:nvPr/>
        </p:nvSpPr>
        <p:spPr>
          <a:xfrm>
            <a:off x="290344" y="6339899"/>
            <a:ext cx="69749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数据结构与算法分析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8.5《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大话数据结构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4.9》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7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0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bldLvl="0" animBg="1" autoUpdateAnimBg="0"/>
      <p:bldP spid="35846" grpId="0" bldLvl="0" animBg="1" autoUpdateAnimBg="0"/>
      <p:bldP spid="35847" grpId="0" bldLvl="0" animBg="1" autoUpdateAnimBg="0"/>
      <p:bldP spid="35849" grpId="0" autoUpdateAnimBg="0"/>
      <p:bldP spid="35850" grpId="0" bldLvl="0" animBg="1" autoUpdateAnimBg="0"/>
      <p:bldP spid="35854" grpId="0" bldLvl="0" animBg="1" autoUpdateAnimBg="0"/>
      <p:bldP spid="35858" grpId="0" bldLvl="0" animBg="1" autoUpdateAnimBg="0"/>
      <p:bldP spid="35859" grpId="0" bldLvl="0" animBg="1" autoUpdateAnimBg="0"/>
      <p:bldP spid="35863" grpId="0" bldLvl="0" animBg="1" autoUpdateAnimBg="0"/>
      <p:bldP spid="35864" grpId="0" bldLvl="0" animBg="1" autoUpdateAnimBg="0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bldLvl="0" animBg="1" autoUpdateAnimBg="0"/>
      <p:bldP spid="35873" grpId="0" bldLvl="0" animBg="1" autoUpdateAnimBg="0"/>
      <p:bldP spid="35877" grpId="0" bldLvl="0" animBg="1"/>
      <p:bldP spid="35878" grpId="0" bldLvl="0" animBg="1" autoUpdateAnimBg="0"/>
      <p:bldP spid="35882" grpId="0" bldLvl="0" animBg="1" autoUpdateAnimBg="0"/>
      <p:bldP spid="35883" grpId="0" bldLvl="0" animBg="1" autoUpdateAnimBg="0"/>
      <p:bldP spid="35887" grpId="0" bldLvl="0" animBg="1" autoUpdateAnimBg="0"/>
      <p:bldP spid="35888" grpId="0" bldLvl="0" animBg="1" autoUpdateAnimBg="0"/>
      <p:bldP spid="35889" grpId="0" autoUpdateAnimBg="0"/>
      <p:bldP spid="35893" grpId="0" bldLvl="0" animBg="1" autoUpdateAnimBg="0"/>
      <p:bldP spid="35897" grpId="0" autoUpdateAnimBg="0"/>
      <p:bldP spid="35898" grpId="0" autoUpdateAnimBg="0"/>
      <p:bldP spid="35899" grpId="0" autoUpdateAnimBg="0"/>
      <p:bldP spid="35900" grpId="0" bldLvl="0" animBg="1"/>
      <p:bldP spid="35901" grpId="0" bldLvl="0" animBg="1" autoUpdateAnimBg="0"/>
      <p:bldP spid="35905" grpId="0" bldLvl="0" animBg="1" autoUpdateAnimBg="0"/>
      <p:bldP spid="35909" grpId="0" bldLvl="0" animBg="1" autoUpdateAnimBg="0"/>
      <p:bldP spid="35910" grpId="0" bldLvl="0" animBg="1" autoUpdateAnimBg="0"/>
      <p:bldP spid="35914" grpId="0" bldLvl="0" animBg="1" autoUpdateAnimBg="0"/>
      <p:bldP spid="35915" grpId="0" bldLvl="0" animBg="1" autoUpdateAnimBg="0"/>
      <p:bldP spid="35916" grpId="0" bldLvl="0" animBg="1" autoUpdateAnimBg="0"/>
      <p:bldP spid="35920" grpId="0" autoUpdateAnimBg="0"/>
      <p:bldP spid="35921" grpId="0" bldLvl="0" animBg="1" autoUpdateAnimBg="0"/>
      <p:bldP spid="35925" grpId="0" autoUpdateAnimBg="0"/>
      <p:bldP spid="35926" grpId="0" autoUpdateAnimBg="0"/>
      <p:bldP spid="35927" grpId="0" autoUpdateAnimBg="0"/>
      <p:bldP spid="35928" grpId="0" bldLvl="0" animBg="1"/>
      <p:bldP spid="35929" grpId="0" bldLvl="0" animBg="1" autoUpdateAnimBg="0"/>
      <p:bldP spid="35933" grpId="0" bldLvl="0" animBg="1" autoUpdateAnimBg="0"/>
      <p:bldP spid="35934" grpId="0" bldLvl="0" animBg="1" autoUpdateAnimBg="0"/>
      <p:bldP spid="35938" grpId="0" autoUpdateAnimBg="0"/>
      <p:bldP spid="35939" grpId="0" bldLvl="0" animBg="1" autoUpdateAnimBg="0"/>
      <p:bldP spid="35943" grpId="0" autoUpdateAnimBg="0"/>
      <p:bldP spid="35944" grpId="0" autoUpdateAnimBg="0"/>
      <p:bldP spid="35945" grpId="0" autoUpdateAnimBg="0"/>
      <p:bldP spid="35946" grpId="0" bldLvl="0" animBg="1"/>
      <p:bldP spid="35947" grpId="0" bldLvl="0" animBg="1" autoUpdateAnimBg="0"/>
      <p:bldP spid="35951" grpId="0" bldLvl="0" animBg="1" autoUpdateAnimBg="0"/>
      <p:bldP spid="35952" grpId="0" bldLvl="0" animBg="1" autoUpdateAnimBg="0"/>
      <p:bldP spid="35960" grpId="0" bldLvl="0" animBg="1" autoUpdateAnimBg="0"/>
      <p:bldP spid="359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81000" y="1294514"/>
            <a:ext cx="52578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</a:rPr>
              <a:t>〖</a:t>
            </a:r>
            <a:r>
              <a:rPr lang="en-US" altLang="zh-CN" sz="2000" dirty="0">
                <a:latin typeface="Times New Roman" panose="02020603050405020304" pitchFamily="18" charset="0"/>
              </a:rPr>
              <a:t>Example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</a:rPr>
              <a:t>〗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 =  ?</a:t>
            </a:r>
            <a:endParaRPr lang="en-US" altLang="zh-CN" sz="2000" dirty="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406900" y="1351683"/>
            <a:ext cx="1752600" cy="342900"/>
          </a:xfrm>
          <a:prstGeom prst="rect">
            <a:avLst/>
          </a:prstGeom>
          <a:noFill/>
          <a:ln w="254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lIns="0" tIns="35100" rIns="0" bIns="35100" anchor="ctr"/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a b 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44062" y="1622452"/>
            <a:ext cx="8153400" cy="130199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>
            <a:spAutoFit/>
          </a:bodyPr>
          <a:lstStyle/>
          <a:p>
            <a:pPr marL="291465" indent="-291465"/>
            <a:r>
              <a:rPr lang="en-US" altLang="zh-CN" sz="2000" dirty="0">
                <a:latin typeface="Times New Roman" panose="02020603050405020304" pitchFamily="18" charset="0"/>
              </a:rPr>
              <a:t>Note: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291465" indent="-291465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  The order of operands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same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in infix and postfix.</a:t>
            </a:r>
            <a:endParaRPr lang="en-US" altLang="zh-CN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91465" indent="-291465"/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  Operators with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higher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precedence appear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before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those with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lower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precedence.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133600" y="2948083"/>
            <a:ext cx="1219200" cy="44021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Output:</a:t>
            </a:r>
            <a:endParaRPr lang="en-US" altLang="zh-CN" sz="2000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524004" y="5130402"/>
            <a:ext cx="684214" cy="440532"/>
            <a:chOff x="1104" y="3800"/>
            <a:chExt cx="431" cy="370"/>
          </a:xfrm>
        </p:grpSpPr>
        <p:sp>
          <p:nvSpPr>
            <p:cNvPr id="29756" name="Rectangle 9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7" name="Line 10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75" name="AutoShape 11"/>
          <p:cNvSpPr>
            <a:spLocks noChangeArrowheads="1"/>
          </p:cNvSpPr>
          <p:nvPr/>
        </p:nvSpPr>
        <p:spPr bwMode="auto">
          <a:xfrm flipH="1">
            <a:off x="2016125" y="2918042"/>
            <a:ext cx="4191000" cy="503174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lIns="27000" tIns="35100" rIns="27000" bIns="35100" anchor="ctr"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90800" y="371475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2766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410200" y="371475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000"/>
              <a:t> (plus)</a:t>
            </a:r>
            <a:endParaRPr lang="en-US" altLang="zh-CN" sz="2000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1447800" y="5200650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54" name="Rectangle 18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5" name="Line 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590800" y="4011219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5814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410200" y="4011219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 sz="2000"/>
              <a:t> (times)</a:t>
            </a:r>
            <a:endParaRPr lang="en-US" altLang="zh-CN" sz="2000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5867400" y="441126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1524004" y="4501752"/>
            <a:ext cx="684214" cy="440532"/>
            <a:chOff x="1104" y="3800"/>
            <a:chExt cx="431" cy="370"/>
          </a:xfrm>
        </p:grpSpPr>
        <p:sp>
          <p:nvSpPr>
            <p:cNvPr id="29752" name="Rectangle 26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3" name="Line 2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09600" y="45148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590800" y="4304113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862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410200" y="4304113"/>
            <a:ext cx="2819400" cy="2964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r>
              <a:rPr lang="en-US" altLang="zh-CN" sz="2000"/>
              <a:t> (minus)</a:t>
            </a:r>
            <a:endParaRPr lang="en-US" altLang="zh-CN" sz="2000"/>
          </a:p>
        </p:txBody>
      </p:sp>
      <p:sp>
        <p:nvSpPr>
          <p:cNvPr id="36896" name="AutoShape 32"/>
          <p:cNvSpPr>
            <a:spLocks noChangeArrowheads="1"/>
          </p:cNvSpPr>
          <p:nvPr/>
        </p:nvSpPr>
        <p:spPr bwMode="auto">
          <a:xfrm>
            <a:off x="5791200" y="469701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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50" name="Rectangle 34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1" name="Line 35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1524000" y="457200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09600" y="4501754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41910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5867400" y="4697016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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6" name="Group 40"/>
          <p:cNvGrpSpPr/>
          <p:nvPr/>
        </p:nvGrpSpPr>
        <p:grpSpPr bwMode="auto">
          <a:xfrm>
            <a:off x="1524004" y="5187552"/>
            <a:ext cx="684214" cy="440532"/>
            <a:chOff x="1104" y="3800"/>
            <a:chExt cx="431" cy="370"/>
          </a:xfrm>
        </p:grpSpPr>
        <p:sp>
          <p:nvSpPr>
            <p:cNvPr id="29748" name="Rectangle 41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9" name="Line 42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45720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46"/>
          <p:cNvGrpSpPr/>
          <p:nvPr/>
        </p:nvGrpSpPr>
        <p:grpSpPr bwMode="auto">
          <a:xfrm>
            <a:off x="1524004" y="4787502"/>
            <a:ext cx="684214" cy="440532"/>
            <a:chOff x="1104" y="3800"/>
            <a:chExt cx="431" cy="370"/>
          </a:xfrm>
        </p:grpSpPr>
        <p:sp>
          <p:nvSpPr>
            <p:cNvPr id="29746" name="Rectangle 47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7" name="Line 4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2590800" y="4598194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/>
              <a:t>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48768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52"/>
          <p:cNvGrpSpPr/>
          <p:nvPr/>
        </p:nvGrpSpPr>
        <p:grpSpPr bwMode="auto">
          <a:xfrm>
            <a:off x="1524004" y="5187552"/>
            <a:ext cx="684214" cy="440532"/>
            <a:chOff x="1104" y="3800"/>
            <a:chExt cx="431" cy="370"/>
          </a:xfrm>
        </p:grpSpPr>
        <p:sp>
          <p:nvSpPr>
            <p:cNvPr id="29744" name="Rectangle 53"/>
            <p:cNvSpPr>
              <a:spLocks noChangeArrowheads="1"/>
            </p:cNvSpPr>
            <p:nvPr/>
          </p:nvSpPr>
          <p:spPr bwMode="auto">
            <a:xfrm>
              <a:off x="1202" y="3800"/>
              <a:ext cx="333" cy="37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5" name="Line 5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/>
            </a:p>
          </p:txBody>
        </p:sp>
      </p:grpSp>
      <p:sp>
        <p:nvSpPr>
          <p:cNvPr id="36919" name="Oval 55"/>
          <p:cNvSpPr>
            <a:spLocks noChangeArrowheads="1"/>
          </p:cNvSpPr>
          <p:nvPr/>
        </p:nvSpPr>
        <p:spPr bwMode="auto">
          <a:xfrm>
            <a:off x="1539875" y="4857750"/>
            <a:ext cx="762000" cy="342900"/>
          </a:xfrm>
          <a:prstGeom prst="ellipse">
            <a:avLst/>
          </a:prstGeom>
          <a:solidFill>
            <a:schemeClr val="bg1"/>
          </a:solidFill>
          <a:ln w="25400">
            <a:noFill/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609600" y="4857750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 sz="20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9" name="Group 57"/>
          <p:cNvGrpSpPr/>
          <p:nvPr/>
        </p:nvGrpSpPr>
        <p:grpSpPr bwMode="auto">
          <a:xfrm>
            <a:off x="533400" y="3779046"/>
            <a:ext cx="1050925" cy="1479947"/>
            <a:chOff x="480" y="2646"/>
            <a:chExt cx="662" cy="1243"/>
          </a:xfrm>
        </p:grpSpPr>
        <p:sp>
          <p:nvSpPr>
            <p:cNvPr id="29741" name="Rectangle 58" descr="栎木"/>
            <p:cNvSpPr>
              <a:spLocks noChangeArrowheads="1"/>
            </p:cNvSpPr>
            <p:nvPr/>
          </p:nvSpPr>
          <p:spPr bwMode="auto">
            <a:xfrm>
              <a:off x="480" y="2646"/>
              <a:ext cx="86" cy="31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42" name="Rectangle 59" descr="栎木"/>
            <p:cNvSpPr>
              <a:spLocks noChangeArrowheads="1"/>
            </p:cNvSpPr>
            <p:nvPr/>
          </p:nvSpPr>
          <p:spPr bwMode="auto">
            <a:xfrm>
              <a:off x="1056" y="2646"/>
              <a:ext cx="86" cy="31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43" name="Rectangle 60" descr="栎木"/>
            <p:cNvSpPr>
              <a:spLocks noChangeArrowheads="1"/>
            </p:cNvSpPr>
            <p:nvPr/>
          </p:nvSpPr>
          <p:spPr bwMode="auto">
            <a:xfrm rot="16200000">
              <a:off x="768" y="3745"/>
              <a:ext cx="48" cy="239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5257800" y="3028950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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457200" y="3721887"/>
            <a:ext cx="54592" cy="37866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27000" tIns="35100" rIns="27000" bIns="35100" anchor="ctr"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93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中缀表达式</a:t>
            </a:r>
            <a:r>
              <a:rPr lang="en-US" altLang="zh-CN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-&gt;</a:t>
            </a:r>
            <a:r>
              <a:rPr lang="zh-CN" altLang="en-US" dirty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后缀</a:t>
            </a:r>
            <a:r>
              <a:rPr lang="zh-CN" altLang="en-US" dirty="0" smtClean="0">
                <a:solidFill>
                  <a:srgbClr val="2E75B6"/>
                </a:solidFill>
                <a:latin typeface="+mj-ea"/>
                <a:cs typeface="Microsoft Himalaya" panose="01010100010101010101" pitchFamily="2" charset="0"/>
              </a:rPr>
              <a:t>表达式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4495" y="5835642"/>
            <a:ext cx="8260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如果是数字则输出，如果符号则判断和栈顶符号的优先级，是右括号或者优先级不高于栈顶符号则栈顶元素一次出栈并输出，并将当前符号进栈，一直到最终输出后缀表达式为止。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ldLvl="0" animBg="1" autoUpdateAnimBg="0"/>
      <p:bldP spid="36870" grpId="0" autoUpdateAnimBg="0"/>
      <p:bldP spid="36871" grpId="0" autoUpdateAnimBg="0"/>
      <p:bldP spid="36875" grpId="0" bldLvl="0" animBg="1"/>
      <p:bldP spid="36876" grpId="0" bldLvl="0" animBg="1" autoUpdateAnimBg="0"/>
      <p:bldP spid="36877" grpId="0" autoUpdateAnimBg="0"/>
      <p:bldP spid="36878" grpId="0" bldLvl="0" animBg="1" autoUpdateAnimBg="0"/>
      <p:bldP spid="36879" grpId="0" bldLvl="0" animBg="1" autoUpdateAnimBg="0"/>
      <p:bldP spid="36880" grpId="0" bldLvl="0" animBg="1"/>
      <p:bldP spid="36884" grpId="0" bldLvl="0" animBg="1" autoUpdateAnimBg="0"/>
      <p:bldP spid="36885" grpId="0" autoUpdateAnimBg="0"/>
      <p:bldP spid="36886" grpId="0" bldLvl="0" animBg="1" autoUpdateAnimBg="0"/>
      <p:bldP spid="36887" grpId="0" bldLvl="0" animBg="1" autoUpdateAnimBg="0"/>
      <p:bldP spid="36888" grpId="0" bldLvl="0" animBg="1"/>
      <p:bldP spid="36892" grpId="0" bldLvl="0" animBg="1" autoUpdateAnimBg="0"/>
      <p:bldP spid="36893" grpId="0" bldLvl="0" animBg="1" autoUpdateAnimBg="0"/>
      <p:bldP spid="36894" grpId="0" autoUpdateAnimBg="0"/>
      <p:bldP spid="36895" grpId="0" bldLvl="0" animBg="1" autoUpdateAnimBg="0"/>
      <p:bldP spid="36896" grpId="0" bldLvl="0" animBg="1" autoUpdateAnimBg="0"/>
      <p:bldP spid="36900" grpId="0" bldLvl="0" animBg="1"/>
      <p:bldP spid="36901" grpId="0" bldLvl="0" animBg="1" autoUpdateAnimBg="0"/>
      <p:bldP spid="36902" grpId="0" autoUpdateAnimBg="0"/>
      <p:bldP spid="36903" grpId="0" bldLvl="0" animBg="1" autoUpdateAnimBg="0"/>
      <p:bldP spid="36907" grpId="0" bldLvl="0" animBg="1"/>
      <p:bldP spid="36908" grpId="0" bldLvl="0" animBg="1" autoUpdateAnimBg="0"/>
      <p:bldP spid="36909" grpId="0" autoUpdateAnimBg="0"/>
      <p:bldP spid="36913" grpId="0" bldLvl="0" animBg="1" autoUpdateAnimBg="0"/>
      <p:bldP spid="36914" grpId="0" bldLvl="0" animBg="1" autoUpdateAnimBg="0"/>
      <p:bldP spid="36915" grpId="0" autoUpdateAnimBg="0"/>
      <p:bldP spid="36919" grpId="0" bldLvl="0" animBg="1"/>
      <p:bldP spid="36920" grpId="0" bldLvl="0" animBg="1" autoUpdateAnimBg="0"/>
      <p:bldP spid="36925" grpId="0" autoUpdateAnimBg="0"/>
      <p:bldP spid="3697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栈的定义</a:t>
            </a:r>
            <a:endParaRPr lang="zh-CN" altLang="en-US" smtClean="0"/>
          </a:p>
        </p:txBody>
      </p:sp>
      <p:sp>
        <p:nvSpPr>
          <p:cNvPr id="19458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stack,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线性表的典型应用之一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0C896-126A-4ACD-A1B7-B9EF92C85E5E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187261" y="4993730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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5257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〖</a:t>
            </a:r>
            <a:r>
              <a:rPr lang="en-US" altLang="zh-CN" sz="2400">
                <a:latin typeface="Times New Roman" panose="02020603050405020304" pitchFamily="18" charset="0"/>
              </a:rPr>
              <a:t>Example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〗 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 (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) 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  =  ?</a:t>
            </a:r>
            <a:endParaRPr lang="en-US" altLang="zh-CN" sz="24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762500" y="1256110"/>
            <a:ext cx="1752600" cy="342900"/>
          </a:xfrm>
          <a:prstGeom prst="rect">
            <a:avLst/>
          </a:prstGeom>
          <a:noFill/>
          <a:ln w="254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lIns="0" tIns="35100" rIns="0" bIns="35100" anchor="ctr"/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a b c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 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752605" y="4523431"/>
            <a:ext cx="682627" cy="439341"/>
            <a:chOff x="1104" y="3800"/>
            <a:chExt cx="430" cy="369"/>
          </a:xfrm>
        </p:grpSpPr>
        <p:sp>
          <p:nvSpPr>
            <p:cNvPr id="30792" name="Rectangle 7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3" name="Line 8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897" name="AutoShape 9"/>
          <p:cNvSpPr>
            <a:spLocks noChangeArrowheads="1"/>
          </p:cNvSpPr>
          <p:nvPr/>
        </p:nvSpPr>
        <p:spPr bwMode="auto">
          <a:xfrm flipH="1">
            <a:off x="2057400" y="2215363"/>
            <a:ext cx="4191000" cy="58497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lIns="27000" tIns="35100" rIns="27000" bIns="35100" anchor="ctr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136228" y="2259729"/>
            <a:ext cx="1219200" cy="50177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Output:</a:t>
            </a:r>
            <a:endParaRPr lang="en-US" altLang="zh-CN" sz="2400" dirty="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590800" y="310777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2766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410200" y="310777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 sz="2000"/>
              <a:t> (times)</a:t>
            </a:r>
            <a:endParaRPr lang="en-US" altLang="zh-CN" sz="200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1752600" y="459367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111061" y="4886569"/>
            <a:ext cx="54592" cy="378662"/>
          </a:xfrm>
          <a:prstGeom prst="rect">
            <a:avLst/>
          </a:prstGeom>
          <a:noFill/>
          <a:ln w="254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lIns="27000" tIns="35100" rIns="27000" bIns="35100" anchor="ctr"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752605" y="4123381"/>
            <a:ext cx="682627" cy="439341"/>
            <a:chOff x="1104" y="3800"/>
            <a:chExt cx="430" cy="369"/>
          </a:xfrm>
        </p:grpSpPr>
        <p:sp>
          <p:nvSpPr>
            <p:cNvPr id="30790" name="Rectangle 18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1" name="Line 19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90800" y="339352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(</a:t>
            </a:r>
            <a:r>
              <a:rPr lang="en-US" altLang="zh-CN" sz="2000"/>
              <a:t> (lparen)</a:t>
            </a:r>
            <a:endParaRPr lang="en-US" altLang="zh-CN" sz="2000"/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3187261" y="4707980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lang="en-US" altLang="zh-CN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4" name="Group 22"/>
          <p:cNvGrpSpPr/>
          <p:nvPr/>
        </p:nvGrpSpPr>
        <p:grpSpPr bwMode="auto">
          <a:xfrm>
            <a:off x="1752605" y="3780481"/>
            <a:ext cx="682627" cy="439341"/>
            <a:chOff x="1104" y="3800"/>
            <a:chExt cx="430" cy="369"/>
          </a:xfrm>
        </p:grpSpPr>
        <p:sp>
          <p:nvSpPr>
            <p:cNvPr id="30788" name="Rectangle 23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9" name="Line 2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1752600" y="419362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38200" y="38507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(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410200" y="3393529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35814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590800" y="36816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 dirty="0"/>
              <a:t> Get token: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000" dirty="0"/>
              <a:t> (plus)</a:t>
            </a:r>
            <a:endParaRPr lang="en-US" altLang="zh-CN" sz="2000" dirty="0"/>
          </a:p>
        </p:txBody>
      </p:sp>
      <p:grpSp>
        <p:nvGrpSpPr>
          <p:cNvPr id="5" name="Group 31"/>
          <p:cNvGrpSpPr/>
          <p:nvPr/>
        </p:nvGrpSpPr>
        <p:grpSpPr bwMode="auto">
          <a:xfrm>
            <a:off x="1752605" y="3437581"/>
            <a:ext cx="682627" cy="439341"/>
            <a:chOff x="1104" y="3800"/>
            <a:chExt cx="430" cy="369"/>
          </a:xfrm>
        </p:grpSpPr>
        <p:sp>
          <p:nvSpPr>
            <p:cNvPr id="30786" name="Rectangle 32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7" name="Line 33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1752600" y="385072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838200" y="35078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+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410200" y="36816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38862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2590800" y="396741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 dirty="0"/>
              <a:t> Get token: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)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rparen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grpSp>
        <p:nvGrpSpPr>
          <p:cNvPr id="6" name="Group 39"/>
          <p:cNvGrpSpPr/>
          <p:nvPr/>
        </p:nvGrpSpPr>
        <p:grpSpPr bwMode="auto">
          <a:xfrm>
            <a:off x="1752605" y="3780481"/>
            <a:ext cx="682627" cy="439341"/>
            <a:chOff x="1104" y="3800"/>
            <a:chExt cx="430" cy="369"/>
          </a:xfrm>
        </p:grpSpPr>
        <p:sp>
          <p:nvSpPr>
            <p:cNvPr id="30784" name="Rectangle 40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5" name="Line 4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1752603" y="350782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38200" y="3494733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41910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45"/>
          <p:cNvGrpSpPr/>
          <p:nvPr/>
        </p:nvGrpSpPr>
        <p:grpSpPr bwMode="auto">
          <a:xfrm>
            <a:off x="1752605" y="4180530"/>
            <a:ext cx="682627" cy="439341"/>
            <a:chOff x="1104" y="3800"/>
            <a:chExt cx="430" cy="369"/>
          </a:xfrm>
        </p:grpSpPr>
        <p:sp>
          <p:nvSpPr>
            <p:cNvPr id="30782" name="Rectangle 46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3" name="Line 4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36" name="Oval 48"/>
          <p:cNvSpPr>
            <a:spLocks noChangeArrowheads="1"/>
          </p:cNvSpPr>
          <p:nvPr/>
        </p:nvSpPr>
        <p:spPr bwMode="auto">
          <a:xfrm>
            <a:off x="1752603" y="385072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838200" y="3824535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5410200" y="396741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r>
              <a:rPr lang="en-US" altLang="zh-CN" sz="2000"/>
              <a:t> (divide)</a:t>
            </a:r>
            <a:endParaRPr lang="en-US" altLang="zh-CN" sz="2000"/>
          </a:p>
        </p:txBody>
      </p:sp>
      <p:sp>
        <p:nvSpPr>
          <p:cNvPr id="37939" name="AutoShape 51"/>
          <p:cNvSpPr>
            <a:spLocks noChangeArrowheads="1"/>
          </p:cNvSpPr>
          <p:nvPr/>
        </p:nvSpPr>
        <p:spPr bwMode="auto">
          <a:xfrm>
            <a:off x="5943600" y="4365079"/>
            <a:ext cx="1676400" cy="51435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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?</a:t>
            </a:r>
            <a:endParaRPr lang="en-US" altLang="zh-CN" sz="2000"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8" name="Group 52"/>
          <p:cNvGrpSpPr/>
          <p:nvPr/>
        </p:nvGrpSpPr>
        <p:grpSpPr bwMode="auto">
          <a:xfrm>
            <a:off x="1752605" y="4523431"/>
            <a:ext cx="682627" cy="439341"/>
            <a:chOff x="1104" y="3800"/>
            <a:chExt cx="430" cy="369"/>
          </a:xfrm>
        </p:grpSpPr>
        <p:sp>
          <p:nvSpPr>
            <p:cNvPr id="30780" name="Rectangle 53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1" name="Line 54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43" name="Oval 55"/>
          <p:cNvSpPr>
            <a:spLocks noChangeArrowheads="1"/>
          </p:cNvSpPr>
          <p:nvPr/>
        </p:nvSpPr>
        <p:spPr bwMode="auto">
          <a:xfrm>
            <a:off x="1752603" y="425077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44958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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1676400" y="4593679"/>
            <a:ext cx="838200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9" name="Group 59"/>
          <p:cNvGrpSpPr/>
          <p:nvPr/>
        </p:nvGrpSpPr>
        <p:grpSpPr bwMode="auto">
          <a:xfrm>
            <a:off x="1752605" y="4180530"/>
            <a:ext cx="682627" cy="439341"/>
            <a:chOff x="1104" y="3800"/>
            <a:chExt cx="430" cy="369"/>
          </a:xfrm>
        </p:grpSpPr>
        <p:sp>
          <p:nvSpPr>
            <p:cNvPr id="30778" name="Rectangle 60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9" name="Line 61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838200" y="4193629"/>
            <a:ext cx="838200" cy="3429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590800" y="4253160"/>
            <a:ext cx="2819400" cy="296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lIns="27000" tIns="35100" rIns="27000" bIns="35100" anchor="ctr"/>
          <a:lstStyle/>
          <a:p>
            <a:r>
              <a:rPr lang="en-US" altLang="zh-CN" sz="2000"/>
              <a:t> Get token: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/>
              <a:t> (operand)</a:t>
            </a:r>
            <a:endParaRPr lang="en-US" altLang="zh-CN" sz="2000"/>
          </a:p>
        </p:txBody>
      </p:sp>
      <p:sp>
        <p:nvSpPr>
          <p:cNvPr id="37952" name="Rectangle 64"/>
          <p:cNvSpPr>
            <a:spLocks noChangeArrowheads="1"/>
          </p:cNvSpPr>
          <p:nvPr/>
        </p:nvSpPr>
        <p:spPr bwMode="auto">
          <a:xfrm>
            <a:off x="48768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65"/>
          <p:cNvGrpSpPr/>
          <p:nvPr/>
        </p:nvGrpSpPr>
        <p:grpSpPr bwMode="auto">
          <a:xfrm>
            <a:off x="1752605" y="4523431"/>
            <a:ext cx="682627" cy="439341"/>
            <a:chOff x="1104" y="3800"/>
            <a:chExt cx="430" cy="369"/>
          </a:xfrm>
        </p:grpSpPr>
        <p:sp>
          <p:nvSpPr>
            <p:cNvPr id="30776" name="Rectangle 66"/>
            <p:cNvSpPr>
              <a:spLocks noChangeArrowheads="1"/>
            </p:cNvSpPr>
            <p:nvPr/>
          </p:nvSpPr>
          <p:spPr bwMode="auto">
            <a:xfrm>
              <a:off x="1204" y="3800"/>
              <a:ext cx="330" cy="36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top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7" name="Line 67"/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37956" name="Oval 68"/>
          <p:cNvSpPr>
            <a:spLocks noChangeArrowheads="1"/>
          </p:cNvSpPr>
          <p:nvPr/>
        </p:nvSpPr>
        <p:spPr bwMode="auto">
          <a:xfrm>
            <a:off x="1752603" y="4250779"/>
            <a:ext cx="803275" cy="3429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wrap="none" lIns="27000" tIns="35100" rIns="27000" bIns="35100" anchor="ctr"/>
          <a:lstStyle/>
          <a:p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838200" y="4188866"/>
            <a:ext cx="838200" cy="34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wrap="none" lIns="27000" tIns="35100" rIns="27000" bIns="35100" anchor="ctr"/>
          <a:lstStyle/>
          <a:p>
            <a:pPr algn="ctr"/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grpSp>
        <p:nvGrpSpPr>
          <p:cNvPr id="11" name="Group 70"/>
          <p:cNvGrpSpPr/>
          <p:nvPr/>
        </p:nvGrpSpPr>
        <p:grpSpPr bwMode="auto">
          <a:xfrm>
            <a:off x="762000" y="3130403"/>
            <a:ext cx="1050925" cy="1464469"/>
            <a:chOff x="480" y="2659"/>
            <a:chExt cx="662" cy="1230"/>
          </a:xfrm>
        </p:grpSpPr>
        <p:sp>
          <p:nvSpPr>
            <p:cNvPr id="30773" name="Rectangle 71" descr="栎木"/>
            <p:cNvSpPr>
              <a:spLocks noChangeArrowheads="1"/>
            </p:cNvSpPr>
            <p:nvPr/>
          </p:nvSpPr>
          <p:spPr bwMode="auto">
            <a:xfrm>
              <a:off x="480" y="2659"/>
              <a:ext cx="86" cy="292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774" name="Rectangle 72" descr="栎木"/>
            <p:cNvSpPr>
              <a:spLocks noChangeArrowheads="1"/>
            </p:cNvSpPr>
            <p:nvPr/>
          </p:nvSpPr>
          <p:spPr bwMode="auto">
            <a:xfrm>
              <a:off x="1056" y="2659"/>
              <a:ext cx="86" cy="292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775" name="Rectangle 73" descr="栎木"/>
            <p:cNvSpPr>
              <a:spLocks noChangeArrowheads="1"/>
            </p:cNvSpPr>
            <p:nvPr/>
          </p:nvSpPr>
          <p:spPr bwMode="auto">
            <a:xfrm rot="16200000">
              <a:off x="768" y="3755"/>
              <a:ext cx="48" cy="219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</a:ln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181600" y="2364829"/>
            <a:ext cx="381000" cy="2857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27000" tIns="35100" rIns="27000" bIns="3510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MS Hei"/>
                <a:cs typeface="MS Hei"/>
                <a:sym typeface="Symbol" panose="05050102010706020507" pitchFamily="18" charset="2"/>
              </a:rPr>
              <a:t>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MS Hei"/>
              <a:cs typeface="MS Hei"/>
              <a:sym typeface="Symbol" panose="05050102010706020507" pitchFamily="18" charset="2"/>
            </a:endParaRPr>
          </a:p>
        </p:txBody>
      </p:sp>
      <p:sp>
        <p:nvSpPr>
          <p:cNvPr id="37964" name="Rectangle 76"/>
          <p:cNvSpPr>
            <a:spLocks noChangeArrowheads="1"/>
          </p:cNvSpPr>
          <p:nvPr/>
        </p:nvSpPr>
        <p:spPr bwMode="auto">
          <a:xfrm>
            <a:off x="3048000" y="6044682"/>
            <a:ext cx="2133600" cy="44021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T( N ) = O ( N ) </a:t>
            </a: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4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3" grpId="0" bldLvl="0" animBg="1" autoUpdateAnimBg="0"/>
      <p:bldP spid="37897" grpId="0" bldLvl="0" animBg="1"/>
      <p:bldP spid="37898" grpId="0" autoUpdateAnimBg="0"/>
      <p:bldP spid="37899" grpId="0" bldLvl="0" animBg="1" autoUpdateAnimBg="0"/>
      <p:bldP spid="37900" grpId="0" autoUpdateAnimBg="0"/>
      <p:bldP spid="37901" grpId="0" bldLvl="0" animBg="1" autoUpdateAnimBg="0"/>
      <p:bldP spid="37902" grpId="0" bldLvl="0" animBg="1" autoUpdateAnimBg="0"/>
      <p:bldP spid="37903" grpId="0" bldLvl="0" animBg="1"/>
      <p:bldP spid="37904" grpId="0" bldLvl="0" animBg="1"/>
      <p:bldP spid="37908" grpId="0" bldLvl="0" animBg="1" autoUpdateAnimBg="0"/>
      <p:bldP spid="37909" grpId="0" bldLvl="0" animBg="1" autoUpdateAnimBg="0"/>
      <p:bldP spid="37913" grpId="0" bldLvl="0" animBg="1"/>
      <p:bldP spid="37914" grpId="0" bldLvl="0" animBg="1" autoUpdateAnimBg="0"/>
      <p:bldP spid="37915" grpId="0" bldLvl="0" animBg="1" autoUpdateAnimBg="0"/>
      <p:bldP spid="37916" grpId="0" autoUpdateAnimBg="0"/>
      <p:bldP spid="37917" grpId="0" bldLvl="0" animBg="1" autoUpdateAnimBg="0"/>
      <p:bldP spid="37922" grpId="0" bldLvl="0" animBg="1"/>
      <p:bldP spid="37923" grpId="0" bldLvl="0" animBg="1" autoUpdateAnimBg="0"/>
      <p:bldP spid="37924" grpId="0" bldLvl="0" animBg="1" autoUpdateAnimBg="0"/>
      <p:bldP spid="37925" grpId="0" autoUpdateAnimBg="0"/>
      <p:bldP spid="37926" grpId="0" bldLvl="0" animBg="1" autoUpdateAnimBg="0"/>
      <p:bldP spid="37930" grpId="0" bldLvl="0" animBg="1"/>
      <p:bldP spid="37931" grpId="0" bldLvl="0" animBg="1" autoUpdateAnimBg="0"/>
      <p:bldP spid="37932" grpId="0" autoUpdateAnimBg="0"/>
      <p:bldP spid="37936" grpId="0" bldLvl="0" animBg="1"/>
      <p:bldP spid="37937" grpId="0" bldLvl="0" animBg="1" autoUpdateAnimBg="0"/>
      <p:bldP spid="37938" grpId="0" bldLvl="0" animBg="1" autoUpdateAnimBg="0"/>
      <p:bldP spid="37939" grpId="0" bldLvl="0" animBg="1" autoUpdateAnimBg="0"/>
      <p:bldP spid="37943" grpId="0" bldLvl="0" animBg="1"/>
      <p:bldP spid="37944" grpId="0" bldLvl="0" animBg="1" autoUpdateAnimBg="0"/>
      <p:bldP spid="37945" grpId="0" autoUpdateAnimBg="0"/>
      <p:bldP spid="37946" grpId="0" bldLvl="0" animBg="1"/>
      <p:bldP spid="37950" grpId="0" bldLvl="0" animBg="1" autoUpdateAnimBg="0"/>
      <p:bldP spid="37951" grpId="0" bldLvl="0" animBg="1" autoUpdateAnimBg="0"/>
      <p:bldP spid="37952" grpId="0" autoUpdateAnimBg="0"/>
      <p:bldP spid="37956" grpId="0" bldLvl="0" animBg="1"/>
      <p:bldP spid="37957" grpId="0" bldLvl="0" animBg="1" autoUpdateAnimBg="0"/>
      <p:bldP spid="37962" grpId="0" autoUpdateAnimBg="0"/>
      <p:bldP spid="3796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99307" y="1131432"/>
            <a:ext cx="7391400" cy="135295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27000" tIns="35100" rIns="27000" bIns="35100"/>
          <a:lstStyle/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Solutions: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 Never pop 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from the stack except when processing 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.</a:t>
            </a:r>
            <a:endParaRPr lang="en-US" altLang="zh-CN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ct val="3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 Observe that w</a:t>
            </a:r>
            <a:r>
              <a:rPr lang="en-US" altLang="zh-CN" sz="2000" dirty="0">
                <a:latin typeface="Times New Roman" panose="02020603050405020304" pitchFamily="18" charset="0"/>
              </a:rPr>
              <a:t>hen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</a:rPr>
              <a:t>  is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not in</a:t>
            </a:r>
            <a:r>
              <a:rPr lang="en-US" altLang="zh-CN" sz="2000" dirty="0">
                <a:latin typeface="Times New Roman" panose="02020603050405020304" pitchFamily="18" charset="0"/>
              </a:rPr>
              <a:t> the stack, its precedence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highest</a:t>
            </a:r>
            <a:r>
              <a:rPr lang="en-US" altLang="zh-CN" sz="2000" dirty="0">
                <a:latin typeface="Times New Roman" panose="02020603050405020304" pitchFamily="18" charset="0"/>
              </a:rPr>
              <a:t>; but when it is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000" dirty="0">
                <a:latin typeface="Times New Roman" panose="02020603050405020304" pitchFamily="18" charset="0"/>
              </a:rPr>
              <a:t> the stack, its precedence is the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lowest</a:t>
            </a:r>
            <a:r>
              <a:rPr lang="en-US" altLang="zh-CN" sz="2000" dirty="0">
                <a:latin typeface="Times New Roman" panose="02020603050405020304" pitchFamily="18" charset="0"/>
              </a:rPr>
              <a:t>.  Define 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in-stack</a:t>
            </a:r>
            <a:r>
              <a:rPr lang="en-US" altLang="zh-CN" sz="2000" dirty="0">
                <a:latin typeface="Times New Roman" panose="02020603050405020304" pitchFamily="18" charset="0"/>
              </a:rPr>
              <a:t> precedence and </a:t>
            </a: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incoming</a:t>
            </a:r>
            <a:r>
              <a:rPr lang="en-US" altLang="zh-CN" sz="2000" dirty="0">
                <a:latin typeface="Times New Roman" panose="02020603050405020304" pitchFamily="18" charset="0"/>
              </a:rPr>
              <a:t> precedence for symbols, and each time use the corresponding precedence for comparison.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85801" y="3771900"/>
            <a:ext cx="7618413" cy="1485900"/>
            <a:chOff x="432" y="2736"/>
            <a:chExt cx="4799" cy="1248"/>
          </a:xfrm>
        </p:grpSpPr>
        <p:sp>
          <p:nvSpPr>
            <p:cNvPr id="38916" name="AutoShape 4" descr="再生纸"/>
            <p:cNvSpPr>
              <a:spLocks noChangeArrowheads="1"/>
            </p:cNvSpPr>
            <p:nvPr/>
          </p:nvSpPr>
          <p:spPr bwMode="auto">
            <a:xfrm>
              <a:off x="432" y="2736"/>
              <a:ext cx="4799" cy="1248"/>
            </a:xfrm>
            <a:prstGeom prst="roundRect">
              <a:avLst>
                <a:gd name="adj" fmla="val 8602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25400">
              <a:noFill/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108000" tIns="35100" rIns="108000" bIns="35100" anchor="ctr"/>
            <a:lstStyle/>
            <a:p>
              <a:pPr marL="647700" indent="-647700">
                <a:lnSpc>
                  <a:spcPct val="120000"/>
                </a:lnSpc>
                <a:defRPr/>
              </a:pPr>
              <a:r>
                <a:rPr lang="en-US" altLang="zh-CN" sz="2000" dirty="0"/>
                <a:t>Note: 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b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c</a:t>
              </a:r>
              <a:r>
                <a:rPr lang="en-US" altLang="zh-CN" sz="2000" dirty="0"/>
                <a:t> will be converted to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a b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c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–</a:t>
              </a:r>
              <a:r>
                <a:rPr lang="en-US" altLang="zh-CN" sz="2000" dirty="0"/>
                <a:t>.  However,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2</a:t>
              </a:r>
              <a:r>
                <a:rPr lang="en-US" altLang="zh-CN" sz="2000" dirty="0">
                  <a:solidFill>
                    <a:srgbClr val="FF0000"/>
                  </a:solidFill>
                </a:rPr>
                <a:t>^</a:t>
              </a:r>
              <a:r>
                <a:rPr lang="en-US" altLang="zh-CN" sz="2000" dirty="0">
                  <a:solidFill>
                    <a:schemeClr val="hlink"/>
                  </a:solidFill>
                </a:rPr>
                <a:t>2</a:t>
              </a:r>
              <a:r>
                <a:rPr lang="en-US" altLang="zh-CN" sz="2000" dirty="0">
                  <a:solidFill>
                    <a:srgbClr val="FF0000"/>
                  </a:solidFill>
                </a:rPr>
                <a:t>^</a:t>
              </a:r>
              <a:r>
                <a:rPr lang="en-US" altLang="zh-CN" sz="2000" dirty="0">
                  <a:solidFill>
                    <a:schemeClr val="hlink"/>
                  </a:solidFill>
                </a:rPr>
                <a:t>3</a:t>
              </a:r>
              <a:r>
                <a:rPr lang="en-US" altLang="zh-CN" sz="2000" dirty="0"/>
                <a:t> (        ) must be converted to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2 2 3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^ ^</a:t>
              </a:r>
              <a:r>
                <a:rPr lang="en-US" altLang="zh-CN" sz="2000" dirty="0"/>
                <a:t>, not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2 2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^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hlink"/>
                  </a:solidFill>
                </a:rPr>
                <a:t>3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^</a:t>
              </a:r>
              <a:r>
                <a:rPr lang="en-US" altLang="zh-CN" sz="2000" dirty="0"/>
                <a:t> since exponentiation associates </a:t>
              </a:r>
              <a:r>
                <a:rPr lang="en-US" altLang="zh-CN" sz="2000" dirty="0">
                  <a:solidFill>
                    <a:srgbClr val="FF0000"/>
                  </a:solidFill>
                </a:rPr>
                <a:t>right to left</a:t>
              </a:r>
              <a:r>
                <a:rPr lang="en-US" altLang="zh-CN" sz="2000" dirty="0"/>
                <a:t>.</a:t>
              </a:r>
              <a:endParaRPr lang="en-US" altLang="zh-CN" sz="2000" dirty="0"/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981" y="3190"/>
            <a:ext cx="3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2" imgW="228600" imgH="215900" progId="Equation.3">
                    <p:embed/>
                  </p:oleObj>
                </mc:Choice>
                <mc:Fallback>
                  <p:oleObj name="Equation" r:id="rId2" imgW="228600" imgH="215900" progId="Equation.3">
                    <p:embed/>
                    <p:pic>
                      <p:nvPicPr>
                        <p:cNvPr id="0" name="图片 3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190"/>
                          <a:ext cx="36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堆栈的定义和操作方式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堆栈的两种存储形式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顺序、链表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堆栈的典型应用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括号匹配、汉诺塔、车厢重排、程序栈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栈定义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堆栈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）是一个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操作都在表的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同一端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进行，这端被称为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栈顶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），另一端被称为</a:t>
            </a:r>
            <a:r>
              <a:rPr lang="zh-CN" altLang="en-US" dirty="0" smtClean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栈底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bottom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LIFO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Last in, First out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14758" name="Group 326"/>
          <p:cNvGraphicFramePr>
            <a:graphicFrameLocks noGrp="1"/>
          </p:cNvGraphicFramePr>
          <p:nvPr/>
        </p:nvGraphicFramePr>
        <p:xfrm>
          <a:off x="4871545" y="3485357"/>
          <a:ext cx="1981200" cy="2743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6" name="Text Box 328"/>
          <p:cNvSpPr txBox="1">
            <a:spLocks noChangeArrowheads="1"/>
          </p:cNvSpPr>
          <p:nvPr/>
        </p:nvSpPr>
        <p:spPr bwMode="ltGray">
          <a:xfrm>
            <a:off x="3118945" y="4399758"/>
            <a:ext cx="838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7" name="Line 329"/>
          <p:cNvSpPr>
            <a:spLocks noChangeShapeType="1"/>
          </p:cNvSpPr>
          <p:nvPr/>
        </p:nvSpPr>
        <p:spPr bwMode="ltGray">
          <a:xfrm>
            <a:off x="3880945" y="4628357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5"/>
          <p:cNvGrpSpPr/>
          <p:nvPr/>
        </p:nvGrpSpPr>
        <p:grpSpPr bwMode="auto">
          <a:xfrm>
            <a:off x="3195145" y="3409157"/>
            <a:ext cx="2667000" cy="762000"/>
            <a:chOff x="1200" y="2256"/>
            <a:chExt cx="1680" cy="480"/>
          </a:xfrm>
        </p:grpSpPr>
        <p:sp>
          <p:nvSpPr>
            <p:cNvPr id="20593" name="Text Box 332"/>
            <p:cNvSpPr txBox="1">
              <a:spLocks noChangeArrowheads="1"/>
            </p:cNvSpPr>
            <p:nvPr/>
          </p:nvSpPr>
          <p:spPr bwMode="ltGray">
            <a:xfrm>
              <a:off x="1200" y="235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0594" name="Line 333"/>
            <p:cNvSpPr>
              <a:spLocks noChangeShapeType="1"/>
            </p:cNvSpPr>
            <p:nvPr/>
          </p:nvSpPr>
          <p:spPr bwMode="ltGray">
            <a:xfrm>
              <a:off x="1536" y="2496"/>
              <a:ext cx="1344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Text Box 334"/>
            <p:cNvSpPr txBox="1">
              <a:spLocks noChangeArrowheads="1"/>
            </p:cNvSpPr>
            <p:nvPr/>
          </p:nvSpPr>
          <p:spPr bwMode="ltGray">
            <a:xfrm>
              <a:off x="1728" y="2256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push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5"/>
          <p:cNvGrpSpPr/>
          <p:nvPr/>
        </p:nvGrpSpPr>
        <p:grpSpPr bwMode="auto">
          <a:xfrm>
            <a:off x="3026871" y="3409157"/>
            <a:ext cx="3825875" cy="2819400"/>
            <a:chOff x="3254" y="2256"/>
            <a:chExt cx="2410" cy="1776"/>
          </a:xfrm>
        </p:grpSpPr>
        <p:sp>
          <p:nvSpPr>
            <p:cNvPr id="20574" name="Rectangle 355"/>
            <p:cNvSpPr>
              <a:spLocks noChangeArrowheads="1"/>
            </p:cNvSpPr>
            <p:nvPr/>
          </p:nvSpPr>
          <p:spPr bwMode="ltGray">
            <a:xfrm>
              <a:off x="3254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75" name="Rectangle 337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6" name="Rectangle 338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7" name="Rectangle 339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8" name="Rectangle 340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9" name="Rectangle 341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0" name="Rectangle 342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81" name="Line 34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" name="Line 34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Line 34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" name="Line 34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" name="Line 34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" name="Line 34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Line 35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" name="Line 356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Line 357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" name="Line 358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Text Box 360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92" name="Line 361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67"/>
          <p:cNvGrpSpPr/>
          <p:nvPr/>
        </p:nvGrpSpPr>
        <p:grpSpPr bwMode="auto">
          <a:xfrm>
            <a:off x="3026871" y="3409157"/>
            <a:ext cx="4892675" cy="2819400"/>
            <a:chOff x="3110" y="2256"/>
            <a:chExt cx="3082" cy="1776"/>
          </a:xfrm>
        </p:grpSpPr>
        <p:sp>
          <p:nvSpPr>
            <p:cNvPr id="20551" name="Rectangle 443"/>
            <p:cNvSpPr>
              <a:spLocks noChangeArrowheads="1"/>
            </p:cNvSpPr>
            <p:nvPr/>
          </p:nvSpPr>
          <p:spPr bwMode="ltGray">
            <a:xfrm>
              <a:off x="3110" y="2256"/>
              <a:ext cx="2410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52" name="Rectangle 444"/>
            <p:cNvSpPr>
              <a:spLocks noChangeArrowheads="1"/>
            </p:cNvSpPr>
            <p:nvPr/>
          </p:nvSpPr>
          <p:spPr bwMode="ltGray">
            <a:xfrm>
              <a:off x="4272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3" name="Rectangle 445"/>
            <p:cNvSpPr>
              <a:spLocks noChangeArrowheads="1"/>
            </p:cNvSpPr>
            <p:nvPr/>
          </p:nvSpPr>
          <p:spPr bwMode="ltGray">
            <a:xfrm>
              <a:off x="4272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4" name="Rectangle 446"/>
            <p:cNvSpPr>
              <a:spLocks noChangeArrowheads="1"/>
            </p:cNvSpPr>
            <p:nvPr/>
          </p:nvSpPr>
          <p:spPr bwMode="ltGray">
            <a:xfrm>
              <a:off x="4272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5" name="Rectangle 447"/>
            <p:cNvSpPr>
              <a:spLocks noChangeArrowheads="1"/>
            </p:cNvSpPr>
            <p:nvPr/>
          </p:nvSpPr>
          <p:spPr bwMode="ltGray">
            <a:xfrm>
              <a:off x="4272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6" name="Rectangle 448"/>
            <p:cNvSpPr>
              <a:spLocks noChangeArrowheads="1"/>
            </p:cNvSpPr>
            <p:nvPr/>
          </p:nvSpPr>
          <p:spPr bwMode="ltGray">
            <a:xfrm>
              <a:off x="4272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7" name="Rectangle 449"/>
            <p:cNvSpPr>
              <a:spLocks noChangeArrowheads="1"/>
            </p:cNvSpPr>
            <p:nvPr/>
          </p:nvSpPr>
          <p:spPr bwMode="ltGray">
            <a:xfrm>
              <a:off x="4272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8" name="Line 450"/>
            <p:cNvSpPr>
              <a:spLocks noChangeShapeType="1"/>
            </p:cNvSpPr>
            <p:nvPr/>
          </p:nvSpPr>
          <p:spPr bwMode="ltGray">
            <a:xfrm>
              <a:off x="4272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451"/>
            <p:cNvSpPr>
              <a:spLocks noChangeShapeType="1"/>
            </p:cNvSpPr>
            <p:nvPr/>
          </p:nvSpPr>
          <p:spPr bwMode="ltGray">
            <a:xfrm>
              <a:off x="4272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Line 452"/>
            <p:cNvSpPr>
              <a:spLocks noChangeShapeType="1"/>
            </p:cNvSpPr>
            <p:nvPr/>
          </p:nvSpPr>
          <p:spPr bwMode="ltGray">
            <a:xfrm>
              <a:off x="4272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Line 453"/>
            <p:cNvSpPr>
              <a:spLocks noChangeShapeType="1"/>
            </p:cNvSpPr>
            <p:nvPr/>
          </p:nvSpPr>
          <p:spPr bwMode="ltGray">
            <a:xfrm>
              <a:off x="4272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454"/>
            <p:cNvSpPr>
              <a:spLocks noChangeShapeType="1"/>
            </p:cNvSpPr>
            <p:nvPr/>
          </p:nvSpPr>
          <p:spPr bwMode="ltGray">
            <a:xfrm>
              <a:off x="4272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455"/>
            <p:cNvSpPr>
              <a:spLocks noChangeShapeType="1"/>
            </p:cNvSpPr>
            <p:nvPr/>
          </p:nvSpPr>
          <p:spPr bwMode="ltGray">
            <a:xfrm>
              <a:off x="4272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Line 456"/>
            <p:cNvSpPr>
              <a:spLocks noChangeShapeType="1"/>
            </p:cNvSpPr>
            <p:nvPr/>
          </p:nvSpPr>
          <p:spPr bwMode="ltGray">
            <a:xfrm>
              <a:off x="552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457"/>
            <p:cNvSpPr>
              <a:spLocks noChangeShapeType="1"/>
            </p:cNvSpPr>
            <p:nvPr/>
          </p:nvSpPr>
          <p:spPr bwMode="ltGray">
            <a:xfrm>
              <a:off x="4272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458"/>
            <p:cNvSpPr>
              <a:spLocks noChangeShapeType="1"/>
            </p:cNvSpPr>
            <p:nvPr/>
          </p:nvSpPr>
          <p:spPr bwMode="ltGray">
            <a:xfrm>
              <a:off x="4272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459"/>
            <p:cNvSpPr>
              <a:spLocks noChangeShapeType="1"/>
            </p:cNvSpPr>
            <p:nvPr/>
          </p:nvSpPr>
          <p:spPr bwMode="ltGray">
            <a:xfrm>
              <a:off x="552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Text Box 460"/>
            <p:cNvSpPr txBox="1">
              <a:spLocks noChangeArrowheads="1"/>
            </p:cNvSpPr>
            <p:nvPr/>
          </p:nvSpPr>
          <p:spPr bwMode="ltGray">
            <a:xfrm>
              <a:off x="3158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69" name="Line 461"/>
            <p:cNvSpPr>
              <a:spLocks noChangeShapeType="1"/>
            </p:cNvSpPr>
            <p:nvPr/>
          </p:nvSpPr>
          <p:spPr bwMode="ltGray">
            <a:xfrm>
              <a:off x="3648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Line 462"/>
            <p:cNvSpPr>
              <a:spLocks noChangeShapeType="1"/>
            </p:cNvSpPr>
            <p:nvPr/>
          </p:nvSpPr>
          <p:spPr bwMode="ltGray">
            <a:xfrm>
              <a:off x="5376" y="2688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Text Box 463"/>
            <p:cNvSpPr txBox="1">
              <a:spLocks noChangeArrowheads="1"/>
            </p:cNvSpPr>
            <p:nvPr/>
          </p:nvSpPr>
          <p:spPr bwMode="ltGray">
            <a:xfrm>
              <a:off x="5904" y="2544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0572" name="Text Box 464"/>
            <p:cNvSpPr txBox="1">
              <a:spLocks noChangeArrowheads="1"/>
            </p:cNvSpPr>
            <p:nvPr/>
          </p:nvSpPr>
          <p:spPr bwMode="ltGray">
            <a:xfrm>
              <a:off x="5904" y="230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20573" name="Rectangle 465"/>
            <p:cNvSpPr>
              <a:spLocks noChangeArrowheads="1"/>
            </p:cNvSpPr>
            <p:nvPr/>
          </p:nvSpPr>
          <p:spPr bwMode="ltGray">
            <a:xfrm>
              <a:off x="5523" y="2400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top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94"/>
          <p:cNvGrpSpPr/>
          <p:nvPr/>
        </p:nvGrpSpPr>
        <p:grpSpPr bwMode="auto">
          <a:xfrm>
            <a:off x="3026871" y="3409157"/>
            <a:ext cx="5654675" cy="2819400"/>
            <a:chOff x="3254" y="2256"/>
            <a:chExt cx="3562" cy="1776"/>
          </a:xfrm>
        </p:grpSpPr>
        <p:sp>
          <p:nvSpPr>
            <p:cNvPr id="20530" name="Rectangle 367"/>
            <p:cNvSpPr>
              <a:spLocks noChangeArrowheads="1"/>
            </p:cNvSpPr>
            <p:nvPr/>
          </p:nvSpPr>
          <p:spPr bwMode="ltGray">
            <a:xfrm>
              <a:off x="3254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31" name="Rectangle 368"/>
            <p:cNvSpPr>
              <a:spLocks noChangeArrowheads="1"/>
            </p:cNvSpPr>
            <p:nvPr/>
          </p:nvSpPr>
          <p:spPr bwMode="ltGray">
            <a:xfrm>
              <a:off x="4416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2" name="Rectangle 369"/>
            <p:cNvSpPr>
              <a:spLocks noChangeArrowheads="1"/>
            </p:cNvSpPr>
            <p:nvPr/>
          </p:nvSpPr>
          <p:spPr bwMode="ltGray">
            <a:xfrm>
              <a:off x="4416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3" name="Rectangle 370"/>
            <p:cNvSpPr>
              <a:spLocks noChangeArrowheads="1"/>
            </p:cNvSpPr>
            <p:nvPr/>
          </p:nvSpPr>
          <p:spPr bwMode="ltGray">
            <a:xfrm>
              <a:off x="4416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4" name="Rectangle 371"/>
            <p:cNvSpPr>
              <a:spLocks noChangeArrowheads="1"/>
            </p:cNvSpPr>
            <p:nvPr/>
          </p:nvSpPr>
          <p:spPr bwMode="ltGray">
            <a:xfrm>
              <a:off x="4416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5" name="Rectangle 372"/>
            <p:cNvSpPr>
              <a:spLocks noChangeArrowheads="1"/>
            </p:cNvSpPr>
            <p:nvPr/>
          </p:nvSpPr>
          <p:spPr bwMode="ltGray">
            <a:xfrm>
              <a:off x="4416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6" name="Rectangle 373"/>
            <p:cNvSpPr>
              <a:spLocks noChangeArrowheads="1"/>
            </p:cNvSpPr>
            <p:nvPr/>
          </p:nvSpPr>
          <p:spPr bwMode="ltGray">
            <a:xfrm>
              <a:off x="4416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37" name="Line 374"/>
            <p:cNvSpPr>
              <a:spLocks noChangeShapeType="1"/>
            </p:cNvSpPr>
            <p:nvPr/>
          </p:nvSpPr>
          <p:spPr bwMode="ltGray">
            <a:xfrm>
              <a:off x="4416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375"/>
            <p:cNvSpPr>
              <a:spLocks noChangeShapeType="1"/>
            </p:cNvSpPr>
            <p:nvPr/>
          </p:nvSpPr>
          <p:spPr bwMode="ltGray">
            <a:xfrm>
              <a:off x="4416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Line 376"/>
            <p:cNvSpPr>
              <a:spLocks noChangeShapeType="1"/>
            </p:cNvSpPr>
            <p:nvPr/>
          </p:nvSpPr>
          <p:spPr bwMode="ltGray">
            <a:xfrm>
              <a:off x="4416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377"/>
            <p:cNvSpPr>
              <a:spLocks noChangeShapeType="1"/>
            </p:cNvSpPr>
            <p:nvPr/>
          </p:nvSpPr>
          <p:spPr bwMode="ltGray">
            <a:xfrm>
              <a:off x="4416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378"/>
            <p:cNvSpPr>
              <a:spLocks noChangeShapeType="1"/>
            </p:cNvSpPr>
            <p:nvPr/>
          </p:nvSpPr>
          <p:spPr bwMode="ltGray">
            <a:xfrm>
              <a:off x="4416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379"/>
            <p:cNvSpPr>
              <a:spLocks noChangeShapeType="1"/>
            </p:cNvSpPr>
            <p:nvPr/>
          </p:nvSpPr>
          <p:spPr bwMode="ltGray">
            <a:xfrm>
              <a:off x="441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3" name="Line 380"/>
            <p:cNvSpPr>
              <a:spLocks noChangeShapeType="1"/>
            </p:cNvSpPr>
            <p:nvPr/>
          </p:nvSpPr>
          <p:spPr bwMode="ltGray">
            <a:xfrm>
              <a:off x="5664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Line 381"/>
            <p:cNvSpPr>
              <a:spLocks noChangeShapeType="1"/>
            </p:cNvSpPr>
            <p:nvPr/>
          </p:nvSpPr>
          <p:spPr bwMode="ltGray">
            <a:xfrm>
              <a:off x="4416" y="259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Line 382"/>
            <p:cNvSpPr>
              <a:spLocks noChangeShapeType="1"/>
            </p:cNvSpPr>
            <p:nvPr/>
          </p:nvSpPr>
          <p:spPr bwMode="ltGray">
            <a:xfrm>
              <a:off x="4416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383"/>
            <p:cNvSpPr>
              <a:spLocks noChangeShapeType="1"/>
            </p:cNvSpPr>
            <p:nvPr/>
          </p:nvSpPr>
          <p:spPr bwMode="ltGray">
            <a:xfrm>
              <a:off x="5664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Text Box 384"/>
            <p:cNvSpPr txBox="1">
              <a:spLocks noChangeArrowheads="1"/>
            </p:cNvSpPr>
            <p:nvPr/>
          </p:nvSpPr>
          <p:spPr bwMode="ltGray">
            <a:xfrm>
              <a:off x="3302" y="2592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48" name="Line 385"/>
            <p:cNvSpPr>
              <a:spLocks noChangeShapeType="1"/>
            </p:cNvSpPr>
            <p:nvPr/>
          </p:nvSpPr>
          <p:spPr bwMode="ltGray">
            <a:xfrm>
              <a:off x="3792" y="2736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392"/>
            <p:cNvSpPr>
              <a:spLocks noChangeShapeType="1"/>
            </p:cNvSpPr>
            <p:nvPr/>
          </p:nvSpPr>
          <p:spPr bwMode="ltGray">
            <a:xfrm flipV="1">
              <a:off x="5520" y="2592"/>
              <a:ext cx="72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Rectangle 393"/>
            <p:cNvSpPr>
              <a:spLocks noChangeArrowheads="1"/>
            </p:cNvSpPr>
            <p:nvPr/>
          </p:nvSpPr>
          <p:spPr bwMode="ltGray">
            <a:xfrm>
              <a:off x="5643" y="235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pop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417"/>
          <p:cNvGrpSpPr/>
          <p:nvPr/>
        </p:nvGrpSpPr>
        <p:grpSpPr bwMode="auto">
          <a:xfrm>
            <a:off x="3026871" y="3409157"/>
            <a:ext cx="5654675" cy="2819400"/>
            <a:chOff x="2438" y="2256"/>
            <a:chExt cx="3562" cy="1776"/>
          </a:xfrm>
        </p:grpSpPr>
        <p:grpSp>
          <p:nvGrpSpPr>
            <p:cNvPr id="20507" name="Group 391"/>
            <p:cNvGrpSpPr/>
            <p:nvPr/>
          </p:nvGrpSpPr>
          <p:grpSpPr bwMode="auto">
            <a:xfrm>
              <a:off x="3398" y="2304"/>
              <a:ext cx="960" cy="521"/>
              <a:chOff x="2304" y="2304"/>
              <a:chExt cx="960" cy="521"/>
            </a:xfrm>
          </p:grpSpPr>
          <p:sp>
            <p:nvSpPr>
              <p:cNvPr id="20526" name="Text Box 386"/>
              <p:cNvSpPr txBox="1">
                <a:spLocks noChangeArrowheads="1"/>
              </p:cNvSpPr>
              <p:nvPr/>
            </p:nvSpPr>
            <p:spPr bwMode="ltGray">
              <a:xfrm>
                <a:off x="2976" y="2592"/>
                <a:ext cx="28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E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0527" name="Line 387"/>
              <p:cNvSpPr>
                <a:spLocks noChangeShapeType="1"/>
              </p:cNvSpPr>
              <p:nvPr/>
            </p:nvSpPr>
            <p:spPr bwMode="ltGray">
              <a:xfrm flipV="1">
                <a:off x="2304" y="2736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8" name="Text Box 388"/>
              <p:cNvSpPr txBox="1">
                <a:spLocks noChangeArrowheads="1"/>
              </p:cNvSpPr>
              <p:nvPr/>
            </p:nvSpPr>
            <p:spPr bwMode="ltGray">
              <a:xfrm>
                <a:off x="3024" y="230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0529" name="Text Box 390"/>
              <p:cNvSpPr txBox="1">
                <a:spLocks noChangeArrowheads="1"/>
              </p:cNvSpPr>
              <p:nvPr/>
            </p:nvSpPr>
            <p:spPr bwMode="ltGray">
              <a:xfrm>
                <a:off x="2544" y="2400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08" name="Rectangle 396"/>
            <p:cNvSpPr>
              <a:spLocks noChangeArrowheads="1"/>
            </p:cNvSpPr>
            <p:nvPr/>
          </p:nvSpPr>
          <p:spPr bwMode="ltGray">
            <a:xfrm>
              <a:off x="2438" y="2256"/>
              <a:ext cx="3562" cy="17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09" name="Rectangle 397"/>
            <p:cNvSpPr>
              <a:spLocks noChangeArrowheads="1"/>
            </p:cNvSpPr>
            <p:nvPr/>
          </p:nvSpPr>
          <p:spPr bwMode="ltGray">
            <a:xfrm>
              <a:off x="3600" y="3741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0" name="Rectangle 398"/>
            <p:cNvSpPr>
              <a:spLocks noChangeArrowheads="1"/>
            </p:cNvSpPr>
            <p:nvPr/>
          </p:nvSpPr>
          <p:spPr bwMode="ltGray">
            <a:xfrm>
              <a:off x="3600" y="345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1" name="Rectangle 399"/>
            <p:cNvSpPr>
              <a:spLocks noChangeArrowheads="1"/>
            </p:cNvSpPr>
            <p:nvPr/>
          </p:nvSpPr>
          <p:spPr bwMode="ltGray">
            <a:xfrm>
              <a:off x="3600" y="3167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2" name="Rectangle 400"/>
            <p:cNvSpPr>
              <a:spLocks noChangeArrowheads="1"/>
            </p:cNvSpPr>
            <p:nvPr/>
          </p:nvSpPr>
          <p:spPr bwMode="ltGray">
            <a:xfrm>
              <a:off x="3600" y="2880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3" name="Rectangle 401"/>
            <p:cNvSpPr>
              <a:spLocks noChangeArrowheads="1"/>
            </p:cNvSpPr>
            <p:nvPr/>
          </p:nvSpPr>
          <p:spPr bwMode="ltGray">
            <a:xfrm>
              <a:off x="3600" y="2591"/>
              <a:ext cx="1248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4" name="Rectangle 402"/>
            <p:cNvSpPr>
              <a:spLocks noChangeArrowheads="1"/>
            </p:cNvSpPr>
            <p:nvPr/>
          </p:nvSpPr>
          <p:spPr bwMode="ltGray">
            <a:xfrm>
              <a:off x="3600" y="2304"/>
              <a:ext cx="124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5" name="Line 403"/>
            <p:cNvSpPr>
              <a:spLocks noChangeShapeType="1"/>
            </p:cNvSpPr>
            <p:nvPr/>
          </p:nvSpPr>
          <p:spPr bwMode="ltGray">
            <a:xfrm>
              <a:off x="3600" y="288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404"/>
            <p:cNvSpPr>
              <a:spLocks noChangeShapeType="1"/>
            </p:cNvSpPr>
            <p:nvPr/>
          </p:nvSpPr>
          <p:spPr bwMode="ltGray">
            <a:xfrm>
              <a:off x="3600" y="3167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405"/>
            <p:cNvSpPr>
              <a:spLocks noChangeShapeType="1"/>
            </p:cNvSpPr>
            <p:nvPr/>
          </p:nvSpPr>
          <p:spPr bwMode="ltGray">
            <a:xfrm>
              <a:off x="3600" y="345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406"/>
            <p:cNvSpPr>
              <a:spLocks noChangeShapeType="1"/>
            </p:cNvSpPr>
            <p:nvPr/>
          </p:nvSpPr>
          <p:spPr bwMode="ltGray">
            <a:xfrm>
              <a:off x="3600" y="374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407"/>
            <p:cNvSpPr>
              <a:spLocks noChangeShapeType="1"/>
            </p:cNvSpPr>
            <p:nvPr/>
          </p:nvSpPr>
          <p:spPr bwMode="ltGray">
            <a:xfrm>
              <a:off x="3600" y="4028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408"/>
            <p:cNvSpPr>
              <a:spLocks noChangeShapeType="1"/>
            </p:cNvSpPr>
            <p:nvPr/>
          </p:nvSpPr>
          <p:spPr bwMode="ltGray">
            <a:xfrm>
              <a:off x="3600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409"/>
            <p:cNvSpPr>
              <a:spLocks noChangeShapeType="1"/>
            </p:cNvSpPr>
            <p:nvPr/>
          </p:nvSpPr>
          <p:spPr bwMode="ltGray">
            <a:xfrm>
              <a:off x="4848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411"/>
            <p:cNvSpPr>
              <a:spLocks noChangeShapeType="1"/>
            </p:cNvSpPr>
            <p:nvPr/>
          </p:nvSpPr>
          <p:spPr bwMode="ltGray">
            <a:xfrm>
              <a:off x="3600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Line 412"/>
            <p:cNvSpPr>
              <a:spLocks noChangeShapeType="1"/>
            </p:cNvSpPr>
            <p:nvPr/>
          </p:nvSpPr>
          <p:spPr bwMode="ltGray">
            <a:xfrm>
              <a:off x="4848" y="288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Text Box 413"/>
            <p:cNvSpPr txBox="1">
              <a:spLocks noChangeArrowheads="1"/>
            </p:cNvSpPr>
            <p:nvPr/>
          </p:nvSpPr>
          <p:spPr bwMode="ltGray">
            <a:xfrm>
              <a:off x="2486" y="288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栈顶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525" name="Line 414"/>
            <p:cNvSpPr>
              <a:spLocks noChangeShapeType="1"/>
            </p:cNvSpPr>
            <p:nvPr/>
          </p:nvSpPr>
          <p:spPr bwMode="ltGray">
            <a:xfrm>
              <a:off x="2976" y="3024"/>
              <a:ext cx="57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3" name="Text Box 330"/>
          <p:cNvSpPr txBox="1">
            <a:spLocks noChangeArrowheads="1"/>
          </p:cNvSpPr>
          <p:nvPr/>
        </p:nvSpPr>
        <p:spPr bwMode="ltGray">
          <a:xfrm>
            <a:off x="3118945" y="5695158"/>
            <a:ext cx="838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栈底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04" name="Line 331"/>
          <p:cNvSpPr>
            <a:spLocks noChangeShapeType="1"/>
          </p:cNvSpPr>
          <p:nvPr/>
        </p:nvSpPr>
        <p:spPr bwMode="ltGray">
          <a:xfrm>
            <a:off x="3880945" y="5923757"/>
            <a:ext cx="914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Stack ADT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5245" y="1349375"/>
            <a:ext cx="4389120" cy="63055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 smtClean="0"/>
              <a:t>基本功能版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类模式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41935" y="2019935"/>
            <a:ext cx="4389120" cy="391223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</a:t>
            </a:r>
            <a:r>
              <a:rPr lang="en-US" altLang="zh-CN" sz="1800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实例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线性表，栈底，栈顶</a:t>
            </a:r>
            <a:endParaRPr lang="zh-CN" altLang="en-US" sz="1800" dirty="0">
              <a:solidFill>
                <a:srgbClr val="0000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：创建一个空的堆栈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empty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：如果堆栈为空，则返回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，否则返回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r>
              <a:rPr lang="en-US" altLang="zh-CN" sz="180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：返回栈顶元素</a:t>
            </a: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r>
              <a:rPr lang="en-US" altLang="zh-CN" sz="1800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1800" i="1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en-US" altLang="zh-CN" sz="180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：向堆栈中添加元素</a:t>
            </a:r>
            <a:r>
              <a:rPr lang="en-US" altLang="zh-CN" sz="1800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endParaRPr lang="en-US" altLang="zh-CN" sz="1800" i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r>
              <a:rPr lang="en-US" altLang="zh-CN" sz="180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：删除栈顶元素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08880" y="1349375"/>
            <a:ext cx="3524250" cy="63119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 smtClean="0"/>
              <a:t>较完整版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函数模式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21509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1">
            <a:clrChange>
              <a:clrFrom>
                <a:srgbClr val="F8F8F8">
                  <a:alpha val="100000"/>
                </a:srgbClr>
              </a:clrFrom>
              <a:clrTo>
                <a:srgbClr val="F8F8F8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525645" y="1979930"/>
            <a:ext cx="4491355" cy="3691255"/>
          </a:xfr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7DC4-74BE-404B-BFA7-DFFA58F42473}" type="slidenum">
              <a:rPr lang="en-US" smtClean="0"/>
            </a:fld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实现描述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template&lt;class T&gt;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class stack 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public: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~stack() {}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= 0;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true </a:t>
            </a:r>
            <a:r>
              <a:rPr lang="en-US" altLang="zh-CN" sz="1800" dirty="0" err="1"/>
              <a:t>iff</a:t>
            </a:r>
            <a:r>
              <a:rPr lang="en-US" altLang="zh-CN" sz="1800" dirty="0"/>
              <a:t> stack is empty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= 0;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number of elements in stack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T&amp; top() = 0;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return reference to the top element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void pop() = 0;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remove the top element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virtual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 = 0;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                  // insert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 at the top of the stack</a:t>
            </a:r>
            <a:endParaRPr lang="en-US" altLang="zh-CN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1800" dirty="0"/>
              <a:t>};</a:t>
            </a: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使用数组实现（1）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" y="1490345"/>
            <a:ext cx="4804410" cy="46869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 : public stack&lt;T&gt;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private: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;        </a:t>
            </a:r>
            <a:r>
              <a:rPr lang="en-US" altLang="zh-CN" sz="1800" dirty="0">
                <a:solidFill>
                  <a:srgbClr val="00B050"/>
                </a:solidFill>
              </a:rPr>
              <a:t> // current top of stack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arrayLength</a:t>
            </a:r>
            <a:r>
              <a:rPr lang="en-US" altLang="zh-CN" sz="1800" dirty="0"/>
              <a:t>;     </a:t>
            </a:r>
            <a:r>
              <a:rPr lang="en-US" altLang="zh-CN" sz="1800" dirty="0">
                <a:solidFill>
                  <a:srgbClr val="00B050"/>
                </a:solidFill>
              </a:rPr>
              <a:t> // stack capacity</a:t>
            </a:r>
            <a:endParaRPr lang="en-US" altLang="zh-CN" sz="1800" dirty="0"/>
          </a:p>
          <a:p>
            <a:pPr marL="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Tx/>
              <a:buNone/>
            </a:pPr>
            <a:r>
              <a:rPr lang="en-US" altLang="zh-CN" sz="1800" dirty="0"/>
              <a:t>      T *stack;           </a:t>
            </a:r>
            <a:r>
              <a:rPr lang="en-US" altLang="zh-CN" sz="1800" dirty="0">
                <a:solidFill>
                  <a:srgbClr val="00B050"/>
                </a:solidFill>
              </a:rPr>
              <a:t>// element array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public: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initialCapacity</a:t>
            </a:r>
            <a:r>
              <a:rPr lang="en-US" altLang="zh-CN" sz="1800" dirty="0"/>
              <a:t> = 10);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~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() {delete [] stack;}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empty()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size()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         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return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+ 1;}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T&amp; top()</a:t>
            </a:r>
            <a:r>
              <a:rPr lang="zh-CN" altLang="en-US" sz="1800" dirty="0"/>
              <a:t>  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pop()</a:t>
            </a:r>
            <a:r>
              <a:rPr lang="zh-CN" altLang="en-US" sz="1800" dirty="0"/>
              <a:t>  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push(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T&amp; </a:t>
            </a:r>
            <a:r>
              <a:rPr lang="en-US" altLang="zh-CN" sz="1800" dirty="0" err="1"/>
              <a:t>theElement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42180" y="1657985"/>
            <a:ext cx="4319905" cy="435165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template&lt;class T&gt;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T&amp;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&lt;T&gt;:</a:t>
            </a:r>
            <a:r>
              <a:rPr lang="zh-CN" altLang="en-US" sz="1800" dirty="0"/>
              <a:t>：</a:t>
            </a:r>
            <a:r>
              <a:rPr lang="en-US" altLang="zh-CN" sz="1800" dirty="0"/>
              <a:t>top()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if (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return stack[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];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void </a:t>
            </a:r>
            <a:r>
              <a:rPr lang="en-US" altLang="zh-CN" sz="1800" dirty="0" err="1"/>
              <a:t>arrayStack</a:t>
            </a:r>
            <a:r>
              <a:rPr lang="en-US" altLang="zh-CN" sz="1800" dirty="0"/>
              <a:t>&lt;T&gt;::pop()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if (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== -1)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   throw 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altLang="zh-CN" sz="1800" dirty="0"/>
              <a:t>              stack[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--].~T();  </a:t>
            </a:r>
            <a:br>
              <a:rPr lang="en-US" altLang="zh-CN" sz="1800" dirty="0"/>
            </a:br>
            <a:r>
              <a:rPr lang="en-US" altLang="zh-CN" sz="1800" dirty="0"/>
              <a:t>         </a:t>
            </a:r>
            <a:r>
              <a:rPr lang="en-US" altLang="zh-CN" sz="1800" dirty="0">
                <a:solidFill>
                  <a:srgbClr val="00B050"/>
                </a:solidFill>
              </a:rPr>
              <a:t>// destructor for 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zh-CN" altLang="en-US" sz="1800" dirty="0"/>
              <a:t>           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使用数组实现（2）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33375" y="1490345"/>
            <a:ext cx="4552950" cy="4686935"/>
          </a:xfrm>
        </p:spPr>
        <p:txBody>
          <a:bodyPr>
            <a:normAutofit lnSpcReduction="20000"/>
          </a:bodyPr>
          <a:lstStyle/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arrayStack&lt;T&gt;::arrayStack(int initialCapacity)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algn="l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00B050"/>
                </a:solidFill>
              </a:rPr>
              <a:t>// Constructor.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(initialCapacity &lt; 1)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{ostringstream s;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 &lt;&lt; "Initial capacity = " &lt;&lt; initialCapacity &lt;&lt; " Must be &gt; 0";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throw illegalParameterValue(s.str());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arrayLength = initialCapacity;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stack = new T[arrayLength];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stackTop = -1;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603" name="内容占位符 3"/>
          <p:cNvSpPr>
            <a:spLocks noGrp="1"/>
          </p:cNvSpPr>
          <p:nvPr>
            <p:ph sz="half" idx="4294967295"/>
          </p:nvPr>
        </p:nvSpPr>
        <p:spPr>
          <a:xfrm>
            <a:off x="4755515" y="1825625"/>
            <a:ext cx="4388485" cy="4351655"/>
          </a:xfrm>
        </p:spPr>
        <p:txBody>
          <a:bodyPr>
            <a:normAutofit lnSpcReduction="20000"/>
          </a:bodyPr>
          <a:lstStyle/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template&lt;class T&gt;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 arrayStack&lt;T&gt;::push(const T&amp; theElement)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00B050"/>
                </a:solidFill>
              </a:rPr>
              <a:t>// Add theElement to stack.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if (stackTop == arrayLength - 1)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algn="l" eaLnBrk="1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Tx/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{</a:t>
            </a:r>
            <a:r>
              <a:rPr lang="en-US" altLang="zh-CN" sz="1800" dirty="0">
                <a:solidFill>
                  <a:srgbClr val="00B050"/>
                </a:solidFill>
              </a:rPr>
              <a:t>// no space, double capacity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changeLength1D(stack, arrayLength, 2 * arrayLength);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arrayLength *= 2;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algn="l" eaLnBrk="1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Tx/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B050"/>
                </a:solidFill>
              </a:rPr>
              <a:t> // add at stack top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stack[++stackTop] = theElement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44D93-8C57-42AE-946C-3D689A580C28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UNIT_TABLE_BEAUTIFY" val="smartTable{a74e3d7c-75b8-4ea3-a6ad-c1224ef1ac68}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Submit"/>
  <p:tag name="RAINPROBLEMTYPE" val="FillBlank"/>
</p:tagLst>
</file>

<file path=ppt/tags/tag86.xml><?xml version="1.0" encoding="utf-8"?>
<p:tagLst xmlns:p="http://schemas.openxmlformats.org/presentationml/2006/main">
  <p:tag name="PRODUCTVERSIONTIP3" val="PRODUCTVERSIONTIP3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" val="ProblemSetting"/>
  <p:tag name="RAINPROBLEMTYPE" val="FillBlank"/>
</p:tagLst>
</file>

<file path=ppt/tags/tag93.xml><?xml version="1.0" encoding="utf-8"?>
<p:tagLst xmlns:p="http://schemas.openxmlformats.org/presentationml/2006/main">
  <p:tag name="RAINPROBLEM" val="FillBlank"/>
  <p:tag name="PROBLEMSCORE" val="1.0"/>
  <p:tag name="PROBLEMBLANK" val="[{&quot;num&quot;:1,&quot;caseSensitive&quot;:false,&quot;fuzzyMatch&quot;:false,&quot;Score&quot;:1.0,&quot;answers&quot;:[&quot;2&quot;]}]"/>
  <p:tag name="PROBLEMBLANKKEYWORD" val="填空"/>
</p:tagLst>
</file>

<file path=ppt/tags/tag9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9.xml><?xml version="1.0" encoding="utf-8"?>
<p:tagLst xmlns:p="http://schemas.openxmlformats.org/presentationml/2006/main">
  <p:tag name="KSO_WM_TEMPLATE_CATEGORY" val="basetag"/>
  <p:tag name="KSO_WM_TEMPLATE_INDEX" val="20164241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12086</Words>
  <Application>WPS 演示</Application>
  <PresentationFormat>全屏显示(4:3)</PresentationFormat>
  <Paragraphs>1132</Paragraphs>
  <Slides>43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宋体</vt:lpstr>
      <vt:lpstr>Wingdings</vt:lpstr>
      <vt:lpstr>Microsoft YaHei UI</vt:lpstr>
      <vt:lpstr>微软雅黑</vt:lpstr>
      <vt:lpstr>Times New Roman</vt:lpstr>
      <vt:lpstr>Tahoma</vt:lpstr>
      <vt:lpstr>Arial Unicode MS</vt:lpstr>
      <vt:lpstr>Calibri</vt:lpstr>
      <vt:lpstr>黑体</vt:lpstr>
      <vt:lpstr>Arial Unicode MS</vt:lpstr>
      <vt:lpstr>Consolas</vt:lpstr>
      <vt:lpstr>楷体_GB2312</vt:lpstr>
      <vt:lpstr>新宋体</vt:lpstr>
      <vt:lpstr>MS Hei</vt:lpstr>
      <vt:lpstr>Segoe Print</vt:lpstr>
      <vt:lpstr>Symbol</vt:lpstr>
      <vt:lpstr>Microsoft Himalaya</vt:lpstr>
      <vt:lpstr>basetag20163155_docer802382.通用教学课件</vt:lpstr>
      <vt:lpstr>1_Office 主题​​</vt:lpstr>
      <vt:lpstr>Equation.3</vt:lpstr>
      <vt:lpstr>第二章 栈与队列（1）</vt:lpstr>
      <vt:lpstr>学习目标</vt:lpstr>
      <vt:lpstr>本章内容</vt:lpstr>
      <vt:lpstr>栈的定义</vt:lpstr>
      <vt:lpstr>栈定义</vt:lpstr>
      <vt:lpstr>Stack ADT</vt:lpstr>
      <vt:lpstr>实现描述</vt:lpstr>
      <vt:lpstr>使用数组实现（1）</vt:lpstr>
      <vt:lpstr>使用数组实现（2）</vt:lpstr>
      <vt:lpstr>数组实现算法分析</vt:lpstr>
      <vt:lpstr>使用继承顺序表实现</vt:lpstr>
      <vt:lpstr>实现方法分析</vt:lpstr>
      <vt:lpstr>数组描述缺陷</vt:lpstr>
      <vt:lpstr>链表实现</vt:lpstr>
      <vt:lpstr>使用链表模式实现（1）</vt:lpstr>
      <vt:lpstr>使用链表模式实现（2）</vt:lpstr>
      <vt:lpstr>使用继承chain实现</vt:lpstr>
      <vt:lpstr>算法分析</vt:lpstr>
      <vt:lpstr>性能测量</vt:lpstr>
      <vt:lpstr>栈的应用</vt:lpstr>
      <vt:lpstr>一、括号匹配</vt:lpstr>
      <vt:lpstr>算法设计思路</vt:lpstr>
      <vt:lpstr>匹配失败的情况</vt:lpstr>
      <vt:lpstr>二、火车车厢重排问题</vt:lpstr>
      <vt:lpstr>图示</vt:lpstr>
      <vt:lpstr>PowerPoint 演示文稿</vt:lpstr>
      <vt:lpstr>继续</vt:lpstr>
      <vt:lpstr>继续</vt:lpstr>
      <vt:lpstr>继续</vt:lpstr>
      <vt:lpstr>重排算法</vt:lpstr>
      <vt:lpstr>重排程序</vt:lpstr>
      <vt:lpstr>Output：缓冲铁轨出轨</vt:lpstr>
      <vt:lpstr>Hold：入轨缓冲铁轨</vt:lpstr>
      <vt:lpstr>Hold：入轨缓冲铁轨（续）</vt:lpstr>
      <vt:lpstr>复杂性</vt:lpstr>
      <vt:lpstr>PowerPoint 演示文稿</vt:lpstr>
      <vt:lpstr>三、进制转换</vt:lpstr>
      <vt:lpstr>四、 Postfix Evaluation后缀表达式           Reverse Polish Notation, RPN</vt:lpstr>
      <vt:lpstr>中缀表达式-&gt;后缀表达式</vt:lpstr>
      <vt:lpstr>PowerPoint 演示文稿</vt:lpstr>
      <vt:lpstr>PowerPoint 演示文稿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130</cp:revision>
  <cp:lastPrinted>2017-09-11T08:45:00Z</cp:lastPrinted>
  <dcterms:created xsi:type="dcterms:W3CDTF">2017-09-04T08:16:00Z</dcterms:created>
  <dcterms:modified xsi:type="dcterms:W3CDTF">2022-02-27T05:38:37Z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2052-11.1.0.11365</vt:lpwstr>
  </property>
  <property fmtid="{D5CDD505-2E9C-101B-9397-08002B2CF9AE}" pid="13" name="ICV">
    <vt:lpwstr>57AE23DDA14B45EA8EFB3384A50A9314</vt:lpwstr>
  </property>
</Properties>
</file>