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93"/>
  </p:notesMasterIdLst>
  <p:handoutMasterIdLst>
    <p:handoutMasterId r:id="rId94"/>
  </p:handoutMasterIdLst>
  <p:sldIdLst>
    <p:sldId id="646" r:id="rId4"/>
    <p:sldId id="647" r:id="rId5"/>
    <p:sldId id="648" r:id="rId6"/>
    <p:sldId id="79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947" r:id="rId40"/>
    <p:sldId id="682" r:id="rId41"/>
    <p:sldId id="683" r:id="rId42"/>
    <p:sldId id="684" r:id="rId43"/>
    <p:sldId id="685" r:id="rId44"/>
    <p:sldId id="686" r:id="rId45"/>
    <p:sldId id="688" r:id="rId46"/>
    <p:sldId id="687" r:id="rId47"/>
    <p:sldId id="689" r:id="rId48"/>
    <p:sldId id="1001" r:id="rId49"/>
    <p:sldId id="690" r:id="rId50"/>
    <p:sldId id="691" r:id="rId51"/>
    <p:sldId id="692" r:id="rId52"/>
    <p:sldId id="693" r:id="rId53"/>
    <p:sldId id="694" r:id="rId54"/>
    <p:sldId id="695" r:id="rId55"/>
    <p:sldId id="696" r:id="rId56"/>
    <p:sldId id="697" r:id="rId57"/>
    <p:sldId id="698" r:id="rId58"/>
    <p:sldId id="948" r:id="rId59"/>
    <p:sldId id="699" r:id="rId60"/>
    <p:sldId id="700" r:id="rId61"/>
    <p:sldId id="701" r:id="rId62"/>
    <p:sldId id="702" r:id="rId63"/>
    <p:sldId id="703" r:id="rId64"/>
    <p:sldId id="704" r:id="rId65"/>
    <p:sldId id="705" r:id="rId66"/>
    <p:sldId id="706" r:id="rId67"/>
    <p:sldId id="707" r:id="rId68"/>
    <p:sldId id="708" r:id="rId69"/>
    <p:sldId id="949" r:id="rId70"/>
    <p:sldId id="715" r:id="rId71"/>
    <p:sldId id="709" r:id="rId72"/>
    <p:sldId id="710" r:id="rId73"/>
    <p:sldId id="711" r:id="rId74"/>
    <p:sldId id="712" r:id="rId75"/>
    <p:sldId id="713" r:id="rId76"/>
    <p:sldId id="714" r:id="rId77"/>
    <p:sldId id="716" r:id="rId78"/>
    <p:sldId id="717" r:id="rId79"/>
    <p:sldId id="718" r:id="rId80"/>
    <p:sldId id="719" r:id="rId81"/>
    <p:sldId id="720" r:id="rId82"/>
    <p:sldId id="721" r:id="rId83"/>
    <p:sldId id="722" r:id="rId84"/>
    <p:sldId id="723" r:id="rId85"/>
    <p:sldId id="724" r:id="rId86"/>
    <p:sldId id="725" r:id="rId87"/>
    <p:sldId id="726" r:id="rId88"/>
    <p:sldId id="727" r:id="rId89"/>
    <p:sldId id="728" r:id="rId90"/>
    <p:sldId id="729" r:id="rId91"/>
    <p:sldId id="645" r:id="rId92"/>
  </p:sldIdLst>
  <p:sldSz cx="9144000" cy="6858000" type="screen4x3"/>
  <p:notesSz cx="7099300" cy="10234295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9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notesMaster" Target="notesMasters/notes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09.xml"/><Relationship Id="rId17" Type="http://schemas.openxmlformats.org/officeDocument/2006/relationships/image" Target="../media/image10.png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11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四、矩阵</a:t>
            </a:r>
            <a:endParaRPr lang="zh-CN" altLang="en-US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zh-CN" sz="3200" dirty="0" smtClean="0"/>
              <a:t>Matrix </a:t>
            </a:r>
            <a:endParaRPr lang="en-US" altLang="zh-CN" sz="32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行主映射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7660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行主映射：存储顺序为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第一行、第二行、</a:t>
            </a:r>
            <a:r>
              <a:rPr lang="en-US" altLang="zh-CN" smtClean="0"/>
              <a:t>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每行内：位于第一列的那个元素、第二列、</a:t>
            </a:r>
            <a:r>
              <a:rPr lang="en-US" altLang="zh-CN" smtClean="0"/>
              <a:t>…</a:t>
            </a:r>
            <a:endParaRPr lang="en-US" altLang="zh-CN" smtClean="0"/>
          </a:p>
        </p:txBody>
      </p:sp>
      <p:pic>
        <p:nvPicPr>
          <p:cNvPr id="38916" name="Picture 5" descr="rowmajo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1130"/>
            <a:ext cx="4408488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列主映射</a:t>
            </a:r>
            <a:endParaRPr lang="zh-CN" altLang="en-US" smtClean="0"/>
          </a:p>
        </p:txBody>
      </p:sp>
      <p:pic>
        <p:nvPicPr>
          <p:cNvPr id="39939" name="Picture 5" descr="colmajo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82905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190625" y="3124200"/>
            <a:ext cx="637032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algn="l" defTabSz="685800" eaLnBrk="1" hangingPunct="1">
              <a:lnSpc>
                <a:spcPct val="120000"/>
              </a:lnSpc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+mn-lt"/>
                <a:ea typeface="+mn-ea"/>
              </a:rPr>
              <a:t>列主映射：编号顺序为</a:t>
            </a:r>
            <a:endParaRPr lang="zh-CN" altLang="en-US" sz="2400" smtClean="0">
              <a:latin typeface="+mn-lt"/>
              <a:ea typeface="+mn-ea"/>
            </a:endParaRPr>
          </a:p>
          <a:p>
            <a:pPr marL="514350" lvl="1" indent="-171450" algn="l" defTabSz="685800" eaLnBrk="1" hangingPunct="1">
              <a:lnSpc>
                <a:spcPct val="12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+mn-lt"/>
                <a:ea typeface="+mn-ea"/>
              </a:rPr>
              <a:t>第一列、第二列、…</a:t>
            </a:r>
            <a:endParaRPr lang="zh-CN" altLang="en-US" sz="2000" smtClean="0">
              <a:latin typeface="+mn-lt"/>
              <a:ea typeface="+mn-ea"/>
            </a:endParaRPr>
          </a:p>
          <a:p>
            <a:pPr marL="514350" lvl="1" indent="-171450" algn="l" defTabSz="685800" eaLnBrk="1" hangingPunct="1">
              <a:lnSpc>
                <a:spcPct val="12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+mn-lt"/>
                <a:ea typeface="+mn-ea"/>
              </a:rPr>
              <a:t>每列内：位于第一行的那个元素、第二行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二维数组的映射函数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行主次序</a:t>
            </a:r>
            <a:endParaRPr lang="zh-CN" altLang="en-US" smtClean="0"/>
          </a:p>
          <a:p>
            <a:pPr lvl="1" eaLnBrk="1" hangingPunct="1"/>
            <a:r>
              <a:rPr lang="en-US" altLang="zh-CN" i="1" smtClean="0"/>
              <a:t>map 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) =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列的数目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如上例</a:t>
            </a:r>
            <a:br>
              <a:rPr lang="zh-CN" altLang="en-US" smtClean="0"/>
            </a:b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=6</a:t>
            </a:r>
            <a:r>
              <a:rPr lang="zh-CN" altLang="en-US" smtClean="0"/>
              <a:t>，</a:t>
            </a:r>
            <a:r>
              <a:rPr lang="en-US" altLang="zh-CN" smtClean="0"/>
              <a:t>map(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) = 6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br>
              <a:rPr lang="en-US" altLang="zh-CN" baseline="-25000" smtClean="0"/>
            </a:br>
            <a:r>
              <a:rPr lang="en-US" altLang="zh-CN" smtClean="0"/>
              <a:t>map(1, 3)=6+3=9</a:t>
            </a:r>
            <a:br>
              <a:rPr lang="en-US" altLang="zh-CN" smtClean="0"/>
            </a:br>
            <a:r>
              <a:rPr lang="en-US" altLang="zh-CN" smtClean="0"/>
              <a:t>map(2,5)=6*2+5=17</a:t>
            </a:r>
            <a:endParaRPr lang="en-US" altLang="zh-CN" smtClean="0"/>
          </a:p>
        </p:txBody>
      </p:sp>
      <p:grpSp>
        <p:nvGrpSpPr>
          <p:cNvPr id="40964" name="组合 5"/>
          <p:cNvGrpSpPr/>
          <p:nvPr/>
        </p:nvGrpSpPr>
        <p:grpSpPr bwMode="auto">
          <a:xfrm>
            <a:off x="5779375" y="1432966"/>
            <a:ext cx="3049588" cy="1435100"/>
            <a:chOff x="4033834" y="379401"/>
            <a:chExt cx="3049607" cy="1435109"/>
          </a:xfrm>
        </p:grpSpPr>
        <p:sp>
          <p:nvSpPr>
            <p:cNvPr id="5" name="竖卷形 4"/>
            <p:cNvSpPr/>
            <p:nvPr/>
          </p:nvSpPr>
          <p:spPr bwMode="auto">
            <a:xfrm>
              <a:off x="4033834" y="379401"/>
              <a:ext cx="3049607" cy="1435109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968" name="圆角矩形 4"/>
            <p:cNvSpPr>
              <a:spLocks noChangeArrowheads="1"/>
            </p:cNvSpPr>
            <p:nvPr/>
          </p:nvSpPr>
          <p:spPr bwMode="auto">
            <a:xfrm>
              <a:off x="4572000" y="917562"/>
              <a:ext cx="1973275" cy="71756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ahoma" panose="020B0604030504040204" pitchFamily="34" charset="0"/>
                </a:rPr>
                <a:t>int score[</a:t>
              </a:r>
              <a:r>
                <a:rPr lang="en-US" altLang="zh-CN" sz="2000" i="1" dirty="0">
                  <a:solidFill>
                    <a:srgbClr val="0000FF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2000" dirty="0">
                  <a:solidFill>
                    <a:srgbClr val="0000FF"/>
                  </a:solidFill>
                  <a:latin typeface="Tahoma" panose="020B0604030504040204" pitchFamily="34" charset="0"/>
                </a:rPr>
                <a:t>][</a:t>
              </a:r>
              <a:r>
                <a:rPr lang="en-US" altLang="zh-CN" sz="2000" i="1" dirty="0">
                  <a:solidFill>
                    <a:srgbClr val="0000FF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2000" dirty="0">
                  <a:solidFill>
                    <a:srgbClr val="0000FF"/>
                  </a:solidFill>
                  <a:latin typeface="Tahoma" panose="020B0604030504040204" pitchFamily="34" charset="0"/>
                </a:rPr>
                <a:t>]</a:t>
              </a:r>
              <a:endParaRPr lang="en-US" altLang="zh-CN" sz="2000" dirty="0"/>
            </a:p>
          </p:txBody>
        </p:sp>
      </p:grpSp>
      <p:pic>
        <p:nvPicPr>
          <p:cNvPr id="40965" name="Picture 4" descr="2di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" y="4505326"/>
            <a:ext cx="9053255" cy="143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扩展至三维及多维数组</a:t>
            </a:r>
            <a:endParaRPr lang="zh-CN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7482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a[3][2][4]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[0][0][0], [0][0][1], [0][0][2], [0][0][3], [0][l][0], [0][l][l], [0][1][2], [0][1][3],</a:t>
            </a:r>
            <a:br>
              <a:rPr lang="en-US" altLang="zh-CN" dirty="0" smtClean="0"/>
            </a:br>
            <a:r>
              <a:rPr lang="en-US" altLang="zh-CN" dirty="0" smtClean="0"/>
              <a:t>[1][0][0], [l][0][l], [1][0][2], [1][0][3</a:t>
            </a:r>
            <a:r>
              <a:rPr lang="en-US" altLang="zh-CN" smtClean="0"/>
              <a:t>], [</a:t>
            </a:r>
            <a:r>
              <a:rPr lang="en-US" altLang="zh-CN" dirty="0" smtClean="0"/>
              <a:t>1][1][0], [1][1][1], [1][1][2], [1][1][3],</a:t>
            </a:r>
            <a:br>
              <a:rPr lang="en-US" altLang="zh-CN" dirty="0" smtClean="0"/>
            </a:br>
            <a:r>
              <a:rPr lang="en-US" altLang="zh-CN" dirty="0" smtClean="0"/>
              <a:t>[2][0][0], [2][0][1], [2][0][2], [2][0][3], [2][1][0], [2][1][1], [2][l][2], [2][1][3]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映射函数： </a:t>
            </a:r>
            <a:r>
              <a:rPr lang="en-US" altLang="zh-CN" dirty="0" smtClean="0"/>
              <a:t>map(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  <a:endParaRPr lang="en-US" altLang="zh-CN" baseline="-25000" dirty="0" smtClean="0"/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map(2,1,0)=2*2*4+1*4+0=20</a:t>
            </a:r>
            <a:r>
              <a:rPr lang="zh-CN" altLang="en-US" dirty="0" smtClean="0">
                <a:solidFill>
                  <a:srgbClr val="FF0000"/>
                </a:solidFill>
              </a:rPr>
              <a:t>（相当于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维数组的元素为一个数组）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可以扩展到多维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Array1D</a:t>
            </a:r>
            <a:endParaRPr lang="en-US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数组的缺陷（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为什么不够用？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越界问题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a[9]——a[-3]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a[9]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a[90]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都允许出现在程序中，可能造成系统崩溃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输出问题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：不支持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cout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&lt;&lt; a &lt;&lt;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不支持对数组进行</a:t>
            </a:r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算术操作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（当作向量对待）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Array1D——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功能更强的数组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封装动态一维数组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成员函数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（操作），实现一维数组功能，同时解决上述缺陷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Array1D</a:t>
            </a:r>
            <a:r>
              <a:rPr lang="zh-CN" altLang="en-US" smtClean="0"/>
              <a:t>类定义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1594"/>
            <a:ext cx="9144000" cy="5536406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Array1D {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Array1D(int size = 0);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constructor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~Array1D() {delete [] element;}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Tahoma" panose="020B0604030504040204" pitchFamily="34" charset="0"/>
              </a:rPr>
              <a:t>T&amp; operator[](int </a:t>
            </a:r>
            <a:r>
              <a:rPr lang="en-US" altLang="zh-CN" sz="16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16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Size() {return size;}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Array1D&lt;T&gt;&amp; operator=(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 operator+()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unary +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Array1D&lt;T&gt;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operator+(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 operator-()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unary minus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Array1D&lt;T&gt; operator-(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 operator*(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Array1D&lt;T&gt;&amp; operator+=(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T&amp; x);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Array1D&lt;T&gt;&amp;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ReSize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sz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int size;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T *element;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1D array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z="1600" dirty="0" smtClean="0">
              <a:solidFill>
                <a:srgbClr val="0000FF"/>
              </a:solidFill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ltGray">
          <a:xfrm>
            <a:off x="6553200" y="2667000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重载下标操作符解决越界问题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ltGray">
          <a:xfrm flipH="1">
            <a:off x="3505200" y="3102816"/>
            <a:ext cx="3048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ltGray">
          <a:xfrm>
            <a:off x="6553200" y="3761842"/>
            <a:ext cx="1701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重载算术运算符实现数组整体运算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063" name="右大括号 7"/>
          <p:cNvSpPr/>
          <p:nvPr/>
        </p:nvSpPr>
        <p:spPr bwMode="auto">
          <a:xfrm>
            <a:off x="5763727" y="3741252"/>
            <a:ext cx="538162" cy="1858663"/>
          </a:xfrm>
          <a:prstGeom prst="rightBrace">
            <a:avLst>
              <a:gd name="adj1" fmla="val 27987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Array1D&lt;T&gt;::Array1D(int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Constructor for one-dimensional arrays.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0)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BadInitializers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size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element = new 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sz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ltGray">
          <a:xfrm>
            <a:off x="6477000" y="1273753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构造一个空的一维数组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ltGray">
          <a:xfrm flipH="1">
            <a:off x="5334000" y="1752600"/>
            <a:ext cx="1143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拷贝构造函数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Array1D&lt;T&gt;::Array1D(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Array1D&lt;T&gt;&amp; v)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constructor for one-dimensional arrays.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size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v.size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element =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new T[size];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get space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size;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elements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element[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v.element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ltGray">
          <a:xfrm>
            <a:off x="6629400" y="731837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构造一个内容与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>
                <a:solidFill>
                  <a:srgbClr val="FF0000"/>
                </a:solidFill>
              </a:rPr>
              <a:t>一样的一维数组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ltGray">
          <a:xfrm flipH="1">
            <a:off x="5791200" y="1295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</a:t>
            </a:r>
            <a:r>
              <a:rPr lang="en-US" altLang="zh-CN" smtClean="0"/>
              <a:t>[]</a:t>
            </a:r>
            <a:endParaRPr lang="en-US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T&amp; Array1D&lt;T&gt;::operator[](int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Return reference to element </a:t>
            </a:r>
            <a:r>
              <a:rPr lang="en-US" altLang="zh-CN" sz="24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.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0 ||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&gt;= size)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OutOfBounds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return element[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dirty="0" smtClean="0"/>
              <a:t>可像普通数组一样使用</a:t>
            </a:r>
            <a:r>
              <a:rPr lang="en-US" altLang="zh-CN" dirty="0" smtClean="0"/>
              <a:t>Array1D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X[1] = 2 * Y[3]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Y[3]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Y.operator</a:t>
            </a:r>
            <a:r>
              <a:rPr lang="en-US" altLang="zh-CN" dirty="0" smtClean="0"/>
              <a:t>[3]</a:t>
            </a:r>
            <a:r>
              <a:rPr lang="zh-CN" altLang="en-US" dirty="0" smtClean="0"/>
              <a:t>，得到元素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的引用</a:t>
            </a:r>
            <a:r>
              <a:rPr lang="en-US" altLang="zh-CN" dirty="0" smtClean="0"/>
              <a:t>(T&amp;)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，赋予</a:t>
            </a:r>
            <a:r>
              <a:rPr lang="en-US" altLang="zh-CN" dirty="0" smtClean="0"/>
              <a:t>X[1]——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的引用</a:t>
            </a:r>
            <a:endParaRPr lang="zh-CN" altLang="en-US" dirty="0" smtClean="0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ltGray">
          <a:xfrm>
            <a:off x="7083425" y="14557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检查越界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ltGray">
          <a:xfrm flipH="1">
            <a:off x="4876800" y="2133600"/>
            <a:ext cx="2438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复杂性简要分析</a:t>
            </a:r>
            <a:endParaRPr lang="zh-CN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构造函数和析构函数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为基本数据类型： 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(1)——</a:t>
            </a:r>
            <a:r>
              <a:rPr lang="zh-CN" altLang="en-US" smtClean="0"/>
              <a:t>只分配内存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为用户自定义类：</a:t>
            </a:r>
            <a:r>
              <a:rPr lang="en-US" altLang="zh-CN" smtClean="0"/>
              <a:t>O(size)——</a:t>
            </a:r>
            <a:r>
              <a:rPr lang="zh-CN" altLang="en-US" smtClean="0"/>
              <a:t>还要调用</a:t>
            </a:r>
            <a:r>
              <a:rPr lang="en-US" altLang="zh-CN" smtClean="0"/>
              <a:t>T</a:t>
            </a:r>
            <a:r>
              <a:rPr lang="zh-CN" altLang="en-US" smtClean="0"/>
              <a:t>的构造函数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[]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(1)---</a:t>
            </a:r>
            <a:r>
              <a:rPr lang="zh-CN" altLang="en-US" smtClean="0">
                <a:solidFill>
                  <a:srgbClr val="FF0000"/>
                </a:solidFill>
              </a:rPr>
              <a:t>直接返回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其他：</a:t>
            </a:r>
            <a:r>
              <a:rPr lang="en-US" altLang="zh-CN" smtClean="0">
                <a:cs typeface="Times New Roman" panose="02020603050405020304" pitchFamily="18" charset="0"/>
              </a:rPr>
              <a:t>O</a:t>
            </a:r>
            <a:r>
              <a:rPr lang="en-US" altLang="zh-CN" smtClean="0"/>
              <a:t>(size)---</a:t>
            </a:r>
            <a:r>
              <a:rPr lang="zh-CN" altLang="en-US" smtClean="0">
                <a:solidFill>
                  <a:srgbClr val="FF0000"/>
                </a:solidFill>
              </a:rPr>
              <a:t>逐元素处理</a:t>
            </a:r>
            <a:r>
              <a:rPr lang="en-US" altLang="zh-CN" smtClean="0">
                <a:solidFill>
                  <a:srgbClr val="FF0000"/>
                </a:solidFill>
              </a:rPr>
              <a:t> 	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学习目标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掌握</a:t>
            </a:r>
            <a:r>
              <a:rPr lang="zh-CN" altLang="en-US" spc="-1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多维数组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存储和表示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方法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掌握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特殊矩阵进行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压缩</a:t>
            </a:r>
            <a:r>
              <a:rPr lang="zh-CN" altLang="en-US" spc="-1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存储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时的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下标变换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公式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了解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稀疏矩阵的压缩存储</a:t>
            </a:r>
            <a:r>
              <a:rPr lang="zh-CN" altLang="en-US" spc="-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方法及适用范围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Array2D</a:t>
            </a:r>
            <a:endParaRPr lang="en-US" altLang="zh-CN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递归：一维数组（行）的一维数组</a:t>
            </a:r>
            <a:endParaRPr lang="zh-CN" altLang="en-US" dirty="0" smtClean="0"/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Array2D {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Array2D&lt;T&gt;&amp;);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…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Rows()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{return rows;}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Columns()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{return cols;}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	 …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int rows, cols;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array dimensions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Array1D&lt;T&gt; *row;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// array of 1D arrays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56324" name="圆角矩形 6"/>
          <p:cNvSpPr>
            <a:spLocks noChangeArrowheads="1"/>
          </p:cNvSpPr>
          <p:nvPr/>
        </p:nvSpPr>
        <p:spPr bwMode="auto">
          <a:xfrm>
            <a:off x="1596801" y="5447022"/>
            <a:ext cx="1764254" cy="35307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63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6E855F-4C85-479B-96F2-C466CF8FD3BA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  <a:endParaRPr lang="zh-CN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80383"/>
            <a:ext cx="7886700" cy="448627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Array2D&lt;T&gt;::Array2D(int r, int c)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Constructor for two-dimensional arrays.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validate r and c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(r &lt; 0 || c &lt; 0)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BadInitializers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if ((!r || !c) &amp;&amp; (r || c))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BadInitializers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rows = r;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cols = c;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allocate r 1D arrays of default size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row = new Array1D&lt;T&gt; [r];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make them right size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r;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ReSize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(c);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dirty="0" smtClean="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ltGray">
          <a:xfrm>
            <a:off x="6019800" y="5067443"/>
            <a:ext cx="312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改变数组大小：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delete [] element;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size = </a:t>
            </a:r>
            <a:r>
              <a:rPr lang="en-US" altLang="zh-CN" dirty="0" err="1">
                <a:solidFill>
                  <a:srgbClr val="FF0000"/>
                </a:solidFill>
              </a:rPr>
              <a:t>sz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element = new T [size];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ltGray">
          <a:xfrm flipH="1" flipV="1">
            <a:off x="3119718" y="5454126"/>
            <a:ext cx="2747682" cy="26087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ltGray">
          <a:xfrm>
            <a:off x="6248400" y="3153223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未指定每行大小，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每行的分配、释放由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Array1D</a:t>
            </a:r>
            <a:r>
              <a:rPr lang="zh-CN" altLang="en-US" dirty="0">
                <a:solidFill>
                  <a:srgbClr val="FF0000"/>
                </a:solidFill>
              </a:rPr>
              <a:t>类负责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ltGray">
          <a:xfrm flipH="1">
            <a:off x="3980328" y="3773214"/>
            <a:ext cx="1887072" cy="72348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ltGray">
          <a:xfrm>
            <a:off x="5583237" y="1397000"/>
            <a:ext cx="340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请同学们思考：这个条件是什么意思？要如何测试？你能用其他形式表达同样的意思吗？</a:t>
            </a:r>
            <a:endParaRPr lang="zh-CN" altLang="en-US" dirty="0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ltGray">
          <a:xfrm flipH="1">
            <a:off x="3382961" y="2070538"/>
            <a:ext cx="2082417" cy="102251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9BD5C7-41DB-4AB1-98D8-68343C0DD260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拷贝构造函数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Array2D&lt;T&gt;::Array2D(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Array2D&lt;T&gt;&amp; m)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constructor for two-dimensional arrays.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rows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cols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allocate array of 1D arrays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row =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new Array1D&lt;T&gt; [rows];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each row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dirty="0" smtClean="0"/>
          </a:p>
        </p:txBody>
      </p:sp>
      <p:grpSp>
        <p:nvGrpSpPr>
          <p:cNvPr id="58372" name="Group 7"/>
          <p:cNvGrpSpPr/>
          <p:nvPr/>
        </p:nvGrpSpPr>
        <p:grpSpPr bwMode="auto">
          <a:xfrm>
            <a:off x="3313113" y="3962400"/>
            <a:ext cx="5564188" cy="1362075"/>
            <a:chOff x="2087" y="2496"/>
            <a:chExt cx="3505" cy="858"/>
          </a:xfrm>
        </p:grpSpPr>
        <p:sp>
          <p:nvSpPr>
            <p:cNvPr id="58374" name="Text Box 5"/>
            <p:cNvSpPr txBox="1">
              <a:spLocks noChangeArrowheads="1"/>
            </p:cNvSpPr>
            <p:nvPr/>
          </p:nvSpPr>
          <p:spPr bwMode="ltGray">
            <a:xfrm>
              <a:off x="3903" y="2496"/>
              <a:ext cx="168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调用</a:t>
              </a:r>
              <a:r>
                <a:rPr lang="en-US" altLang="zh-CN" dirty="0">
                  <a:solidFill>
                    <a:srgbClr val="FF0000"/>
                  </a:solidFill>
                </a:rPr>
                <a:t>Array1D</a:t>
              </a:r>
              <a:r>
                <a:rPr lang="zh-CN" altLang="en-US" dirty="0">
                  <a:solidFill>
                    <a:srgbClr val="FF0000"/>
                  </a:solidFill>
                </a:rPr>
                <a:t>重载的赋值运算符，完成一行（一个一维数组）的复制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375" name="Line 6"/>
            <p:cNvSpPr>
              <a:spLocks noChangeShapeType="1"/>
            </p:cNvSpPr>
            <p:nvPr/>
          </p:nvSpPr>
          <p:spPr bwMode="ltGray">
            <a:xfrm flipH="1">
              <a:off x="2087" y="2986"/>
              <a:ext cx="1657" cy="3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FB8135-986D-4AFF-BAEA-3076A1D049A8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</a:t>
            </a:r>
            <a:r>
              <a:rPr lang="en-US" altLang="zh-CN" smtClean="0"/>
              <a:t>[]</a:t>
            </a:r>
            <a:endParaRPr lang="en-US" altLang="zh-CN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][j]——(</a:t>
            </a:r>
            <a:r>
              <a:rPr lang="en-US" altLang="zh-CN" dirty="0" err="1" smtClean="0"/>
              <a:t>X.operator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]).operator[j]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第一个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Array2D&lt;T&gt;::operator[]</a:t>
            </a:r>
            <a:br>
              <a:rPr lang="en-US" altLang="zh-CN" dirty="0" smtClean="0"/>
            </a:br>
            <a:r>
              <a:rPr lang="zh-CN" altLang="en-US" dirty="0" smtClean="0"/>
              <a:t>返回一个</a:t>
            </a:r>
            <a:r>
              <a:rPr lang="en-US" altLang="zh-CN" dirty="0" smtClean="0"/>
              <a:t>Array1D&lt;T&gt;</a:t>
            </a:r>
            <a:r>
              <a:rPr lang="zh-CN" altLang="en-US" dirty="0" smtClean="0"/>
              <a:t>的引用</a:t>
            </a:r>
            <a:br>
              <a:rPr lang="zh-CN" altLang="en-US" dirty="0" smtClean="0"/>
            </a:br>
            <a:r>
              <a:rPr lang="zh-CN" altLang="en-US" dirty="0" smtClean="0"/>
              <a:t>得到第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一个一维数组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第二个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Array1D&lt;T&gt;::operator[]</a:t>
            </a:r>
            <a:br>
              <a:rPr lang="en-US" altLang="zh-CN" dirty="0" smtClean="0"/>
            </a:br>
            <a:r>
              <a:rPr lang="zh-CN" altLang="en-US" dirty="0" smtClean="0"/>
              <a:t>返回</a:t>
            </a:r>
            <a:r>
              <a:rPr lang="en-US" altLang="zh-CN" dirty="0" smtClean="0"/>
              <a:t>T&amp;——</a:t>
            </a:r>
            <a:r>
              <a:rPr lang="zh-CN" altLang="en-US" dirty="0" smtClean="0"/>
              <a:t>得到所需的元素的引用</a:t>
            </a:r>
            <a:endParaRPr lang="zh-CN" altLang="en-US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08121-A713-4B18-BC4E-7D37863D752E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8570" y="38562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Array1D&lt;T&gt;&amp; Array2D&lt;T&gt;::operator[](int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dirty="0">
                <a:solidFill>
                  <a:srgbClr val="008000"/>
                </a:solidFill>
                <a:latin typeface="Tahoma" panose="020B0604030504040204" pitchFamily="34" charset="0"/>
              </a:rPr>
              <a:t>// First index of 2D array.</a:t>
            </a:r>
            <a:endParaRPr lang="en-US" altLang="zh-CN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if (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 &lt; 0 ||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 &gt;= rows) throw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OutOfBounds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   return row[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重载二元减法操作符</a:t>
            </a:r>
            <a:endParaRPr lang="en-US" altLang="zh-CN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Array2D&lt;T&gt; Array2D&lt;T&gt;::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operator-(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Array2D&lt;T&gt;&amp;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Return w = (*this) - m.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(rows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|| 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Array2D&lt;T&gt; w(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rows,cols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rows;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w.row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row[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-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return w;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dirty="0" smtClean="0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ltGray">
          <a:xfrm>
            <a:off x="6781800" y="36576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调用</a:t>
            </a:r>
            <a:r>
              <a:rPr lang="en-US" altLang="zh-CN" dirty="0">
                <a:solidFill>
                  <a:schemeClr val="hlink"/>
                </a:solidFill>
              </a:rPr>
              <a:t>Array1D</a:t>
            </a:r>
            <a:r>
              <a:rPr lang="zh-CN" altLang="en-US" dirty="0">
                <a:solidFill>
                  <a:schemeClr val="hlink"/>
                </a:solidFill>
              </a:rPr>
              <a:t>的 </a:t>
            </a:r>
            <a:r>
              <a:rPr lang="en-US" altLang="zh-CN" dirty="0">
                <a:solidFill>
                  <a:schemeClr val="hlink"/>
                </a:solidFill>
              </a:rPr>
              <a:t>–</a:t>
            </a:r>
            <a:r>
              <a:rPr lang="zh-CN" altLang="en-US" dirty="0">
                <a:solidFill>
                  <a:schemeClr val="hlink"/>
                </a:solidFill>
              </a:rPr>
              <a:t>运算符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61445" name="Line 6"/>
          <p:cNvSpPr>
            <a:spLocks noChangeShapeType="1"/>
          </p:cNvSpPr>
          <p:nvPr/>
        </p:nvSpPr>
        <p:spPr bwMode="ltGray">
          <a:xfrm flipH="1">
            <a:off x="4582758" y="4114800"/>
            <a:ext cx="2275242" cy="80144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14B479-0FDC-4D3B-9533-36DC9F0CF055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</a:t>
            </a:r>
            <a:r>
              <a:rPr lang="en-US" altLang="zh-CN" smtClean="0"/>
              <a:t>——</a:t>
            </a:r>
            <a:r>
              <a:rPr lang="zh-CN" altLang="en-US" smtClean="0"/>
              <a:t>矩阵乘法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85028"/>
            <a:ext cx="7886700" cy="4686830"/>
          </a:xfrm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Array2D&lt;T&gt; Array2D&lt;T&gt;::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operator*(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Array2D&lt;T&gt;&amp; m)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A matrix product. Return w = (*this) * m.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(cols !=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throw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SizeMismatch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Array2D&lt;T&gt; w(rows,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rows;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j = 0; j &lt;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j++) {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T sum = (*this)[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][0] * m[0][j];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for (int k = 1; k &lt; cols; k++)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sum += (*this)[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][k] * m[k][j];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w[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][j] = sum;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return w;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ltGray">
          <a:xfrm>
            <a:off x="6545263" y="4105275"/>
            <a:ext cx="1973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三层循环嵌套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2469" name="右大括号 4"/>
          <p:cNvSpPr/>
          <p:nvPr/>
        </p:nvSpPr>
        <p:spPr bwMode="auto">
          <a:xfrm>
            <a:off x="6007100" y="3608388"/>
            <a:ext cx="538163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24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B33053-1351-43FD-BD6E-72E06BFBFB95}" type="slidenum">
              <a:rPr lang="en-US" altLang="en-US" smtClean="0">
                <a:solidFill>
                  <a:srgbClr val="4B4B4B"/>
                </a:solidFill>
              </a:rPr>
            </a:fld>
            <a:endParaRPr lang="en-US" altLang="en-US" smtClean="0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复杂性分析</a:t>
            </a:r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构造函数和析构函数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T——</a:t>
            </a:r>
            <a:r>
              <a:rPr lang="zh-CN" altLang="en-US" smtClean="0"/>
              <a:t>基本类型：</a:t>
            </a:r>
            <a:r>
              <a:rPr lang="en-US" altLang="zh-CN" smtClean="0"/>
              <a:t>O(rows)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T——</a:t>
            </a:r>
            <a:r>
              <a:rPr lang="zh-CN" altLang="en-US" smtClean="0"/>
              <a:t>用户自定义类：</a:t>
            </a:r>
            <a:r>
              <a:rPr lang="en-US" altLang="zh-CN" smtClean="0"/>
              <a:t>O(rows*cols)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复制构造函数：</a:t>
            </a:r>
            <a:r>
              <a:rPr lang="en-US" altLang="zh-CN" smtClean="0"/>
              <a:t>O(rows*cols)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[]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(1)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乘法操作符：</a:t>
            </a:r>
            <a:r>
              <a:rPr lang="en-US" altLang="zh-CN" smtClean="0"/>
              <a:t>O(rows*cols*m.cols)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矩阵的定义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zh-CN" smtClean="0"/>
              <a:t>m×n</a:t>
            </a:r>
            <a:r>
              <a:rPr lang="zh-CN" altLang="en-US" smtClean="0"/>
              <a:t>矩阵：</a:t>
            </a:r>
            <a:r>
              <a:rPr lang="en-US" altLang="zh-CN" smtClean="0"/>
              <a:t>m×n</a:t>
            </a:r>
            <a:r>
              <a:rPr lang="zh-CN" altLang="en-US" smtClean="0"/>
              <a:t>表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、</a:t>
            </a:r>
            <a:r>
              <a:rPr lang="en-US" altLang="zh-CN" smtClean="0"/>
              <a:t>n——</a:t>
            </a:r>
            <a:r>
              <a:rPr lang="zh-CN" altLang="en-US" smtClean="0"/>
              <a:t>维数</a:t>
            </a:r>
            <a:endParaRPr lang="zh-CN" altLang="en-US" smtClean="0"/>
          </a:p>
        </p:txBody>
      </p:sp>
      <p:pic>
        <p:nvPicPr>
          <p:cNvPr id="66564" name="Picture 4" descr="matrix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13263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矩阵的运算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M</a:t>
            </a:r>
            <a:r>
              <a:rPr lang="en-US" altLang="zh-CN" baseline="30000" smtClean="0"/>
              <a:t>T</a:t>
            </a:r>
            <a:r>
              <a:rPr lang="en-US" altLang="zh-CN" smtClean="0"/>
              <a:t>(i, j) = M(j, i)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i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n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j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m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矩阵和</a:t>
            </a:r>
            <a:r>
              <a:rPr lang="en-US" altLang="zh-CN" smtClean="0"/>
              <a:t>——C = A + B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C(i, j) = A(i, j) + B(i, j) 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i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m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j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≤</a:t>
            </a:r>
            <a:r>
              <a:rPr lang="en-US" altLang="zh-CN" i="1" smtClean="0"/>
              <a:t>n</a:t>
            </a:r>
            <a:endParaRPr lang="en-US" altLang="zh-CN" i="1" smtClean="0"/>
          </a:p>
          <a:p>
            <a:pPr eaLnBrk="1" hangingPunct="1"/>
            <a:r>
              <a:rPr lang="zh-CN" altLang="en-US" smtClean="0"/>
              <a:t>矩阵乘法</a:t>
            </a:r>
            <a:r>
              <a:rPr lang="en-US" altLang="zh-CN" smtClean="0"/>
              <a:t>——C = A * B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14400" y="4606925"/>
          <a:ext cx="7772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" imgW="2908300" imgH="431800" progId="Equation.3">
                  <p:embed/>
                </p:oleObj>
              </mc:Choice>
              <mc:Fallback>
                <p:oleObj name="Equation" r:id="rId1" imgW="2908300" imgH="431800" progId="Equation.3">
                  <p:embed/>
                  <p:pic>
                    <p:nvPicPr>
                      <p:cNvPr id="0" name="图片 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06925"/>
                        <a:ext cx="7772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Matrix</a:t>
            </a:r>
            <a:endParaRPr lang="en-US" altLang="zh-CN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Matrix {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Matrix(int r = 0, int c = 0);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copy constructor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~Matrix() {delete [] element;}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Rows()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{return rows;}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Columns()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{return cols;}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T&amp; operator()(int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Matrix&lt;T&gt;&amp; operator=(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m);</a:t>
            </a:r>
            <a:endParaRPr lang="en-US" altLang="zh-CN" sz="16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Matrix&lt;T&gt; operator+()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unary +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ltGray">
          <a:xfrm>
            <a:off x="6477000" y="4038600"/>
            <a:ext cx="1905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区别一：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rgbClr val="FF0000"/>
                </a:solidFill>
              </a:rPr>
              <a:t>操作符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访问矩阵元素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ltGray">
          <a:xfrm flipH="1">
            <a:off x="3276600" y="4343400"/>
            <a:ext cx="3352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与矩阵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特殊</a:t>
            </a:r>
            <a:r>
              <a:rPr lang="zh-CN" altLang="en-US" dirty="0" smtClean="0"/>
              <a:t>矩阵：对角矩阵</a:t>
            </a:r>
            <a:r>
              <a:rPr lang="zh-CN" altLang="en-US" dirty="0"/>
              <a:t>、三对角矩阵、三角矩阵、对称矩阵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稀疏矩阵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数组描述（</a:t>
            </a:r>
            <a:r>
              <a:rPr lang="en-US" altLang="zh-CN" dirty="0" smtClean="0"/>
              <a:t>Array based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链表描述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Linked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  <a:r>
              <a:rPr lang="en-US" altLang="zh-CN" smtClean="0"/>
              <a:t>Matrix</a:t>
            </a:r>
            <a:r>
              <a:rPr lang="zh-CN" altLang="en-US" smtClean="0"/>
              <a:t>（续）</a:t>
            </a:r>
            <a:endParaRPr lang="zh-CN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Matrix&lt;T&gt;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operator+(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Matrix&lt;T&gt; operator-()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unary minus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Matrix&lt;T&gt;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operator-(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Matrix&lt;T&gt; operator*(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Matrix&lt;T&gt;&amp; operator+=(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T&amp; x);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int rows, cols;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dimensions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 *element;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// element array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ltGray">
          <a:xfrm>
            <a:off x="5334000" y="5473700"/>
            <a:ext cx="1905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区别二：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利用一维数组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模拟二维矩阵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ltGray">
          <a:xfrm flipH="1" flipV="1">
            <a:off x="2438400" y="5092700"/>
            <a:ext cx="3048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04863" y="312738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template&lt;class T&gt;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Matrix&lt;T&gt;::Matrix(int r, int c)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  <a:r>
              <a:rPr lang="en-US" altLang="zh-CN" sz="2000" dirty="0">
                <a:solidFill>
                  <a:srgbClr val="008000"/>
                </a:solidFill>
              </a:rPr>
              <a:t>// Matrix constructor.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   // validate r and c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if (r &lt; 0 || c &lt; 0) throw </a:t>
            </a:r>
            <a:r>
              <a:rPr lang="en-US" altLang="zh-CN" sz="2000" dirty="0" err="1">
                <a:solidFill>
                  <a:srgbClr val="0000FF"/>
                </a:solidFill>
              </a:rPr>
              <a:t>BadInitializers</a:t>
            </a:r>
            <a:r>
              <a:rPr lang="en-US" altLang="zh-CN" sz="2000" dirty="0">
                <a:solidFill>
                  <a:srgbClr val="0000FF"/>
                </a:solidFill>
              </a:rPr>
              <a:t>();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 if ((!r || !c) &amp;&amp; (r || c))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 	throw </a:t>
            </a:r>
            <a:r>
              <a:rPr lang="en-US" altLang="zh-CN" sz="2000" dirty="0" err="1">
                <a:solidFill>
                  <a:srgbClr val="0000FF"/>
                </a:solidFill>
              </a:rPr>
              <a:t>BadInitializers</a:t>
            </a:r>
            <a:r>
              <a:rPr lang="en-US" altLang="zh-CN" sz="2000" dirty="0">
                <a:solidFill>
                  <a:srgbClr val="0000FF"/>
                </a:solidFill>
              </a:rPr>
              <a:t>();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 </a:t>
            </a:r>
            <a:r>
              <a:rPr lang="en-US" altLang="zh-CN" sz="2000" dirty="0">
                <a:solidFill>
                  <a:srgbClr val="008000"/>
                </a:solidFill>
              </a:rPr>
              <a:t>// create the matrix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rows = r; cols = c;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 element =</a:t>
            </a:r>
            <a:r>
              <a:rPr lang="en-US" altLang="zh-CN" sz="2000" dirty="0">
                <a:solidFill>
                  <a:srgbClr val="00800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new T [r * c];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下标操作符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T&amp; Matrix&lt;T&gt;::operator()(int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Return a reference to element 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).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1 ||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&gt; rows || j &lt; 1|| j &gt; cols)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OutOfBounds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return element[(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- 1) * cols + j - 1];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ltGray">
          <a:xfrm>
            <a:off x="5181600" y="4375150"/>
            <a:ext cx="3124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显式使用映射函数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二维下标</a:t>
            </a: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一维数组位置</a:t>
            </a:r>
            <a:endParaRPr lang="en-US" altLang="zh-CN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行列均从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开始编号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709" name="Line 6"/>
          <p:cNvSpPr>
            <a:spLocks noChangeShapeType="1"/>
          </p:cNvSpPr>
          <p:nvPr/>
        </p:nvSpPr>
        <p:spPr bwMode="ltGray">
          <a:xfrm flipH="1" flipV="1">
            <a:off x="4038600" y="4146550"/>
            <a:ext cx="1219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减法操作符</a:t>
            </a:r>
            <a:endParaRPr lang="zh-CN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Matrix&lt;T&gt; Matrix&lt;T&gt;::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operator-(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Return (*this) - m.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(rows !=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|| cols !=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throw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SizeMismatch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create result matrix w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Matrix&lt;T&gt; w(rows, cols);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rows * cols;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w.element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element[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-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m.element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return w;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000" dirty="0" smtClean="0"/>
              <a:t>对应元素相减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类似一维数组实现</a:t>
            </a:r>
            <a:endParaRPr lang="zh-CN" altLang="en-US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乘法操作符</a:t>
            </a:r>
            <a:endParaRPr lang="zh-CN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Matrix&lt;T&gt; Matrix&lt;T&gt;::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operator*(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Matrix&lt;T&gt;&amp; m)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multiply.  Return w = (*this) * m.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(cols !=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m.rows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throw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SizeMismatch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Matrix&lt;T&gt; w(rows,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);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result matrix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0, cm = 0,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cw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compute w(</a:t>
            </a:r>
            <a:r>
              <a:rPr lang="en-US" altLang="zh-CN" sz="18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i,j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) for all </a:t>
            </a:r>
            <a:r>
              <a:rPr lang="en-US" altLang="zh-CN" sz="18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and j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1;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&lt;= rows;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 {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compute row </a:t>
            </a:r>
            <a:r>
              <a:rPr lang="en-US" altLang="zh-CN" sz="18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of result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j = 1; j &lt;=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j++) {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compute first term of w(</a:t>
            </a:r>
            <a:r>
              <a:rPr lang="en-US" altLang="zh-CN" sz="18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i,j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)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 sum =  element[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* </a:t>
            </a:r>
            <a:r>
              <a:rPr lang="en-US" altLang="zh-CN" sz="1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m.element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[cm];</a:t>
            </a: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乘法操作符（续）</a:t>
            </a:r>
            <a:endParaRPr lang="zh-CN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 // add in remaining terms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k = 2; k &lt;= cols; k++)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++;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next term in row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of *this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cm +=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// next in column j of m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sum += element[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*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[cm];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w.element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cw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++] = sum;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// save w(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i,j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)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// reset to start of row and next column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-= cols - 1;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cm = j;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// reset to start of next row and first column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+= cols;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cm = 0;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return w;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复杂性分析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是基本数据类型：</a:t>
            </a:r>
            <a:r>
              <a:rPr lang="en-US" altLang="zh-CN" smtClean="0"/>
              <a:t>O(1)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T</a:t>
            </a:r>
            <a:r>
              <a:rPr lang="zh-CN" altLang="en-US" smtClean="0"/>
              <a:t>是用户自定义类：</a:t>
            </a:r>
            <a:r>
              <a:rPr lang="en-US" altLang="zh-CN" smtClean="0"/>
              <a:t>O(rows*cols)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复制构造函数：</a:t>
            </a:r>
            <a:r>
              <a:rPr lang="en-US" altLang="zh-CN" smtClean="0"/>
              <a:t>O(rows*cols)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下标操作符： 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(1)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乘法操作符：</a:t>
            </a:r>
            <a:r>
              <a:rPr lang="en-US" altLang="zh-CN" smtClean="0"/>
              <a:t>O(rows*cols*m.cols)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特殊矩阵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特殊矩阵</a:t>
            </a:r>
            <a:endParaRPr lang="zh-CN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方阵（</a:t>
            </a:r>
            <a:r>
              <a:rPr lang="en-US" altLang="zh-CN" dirty="0" smtClean="0"/>
              <a:t>square  matrix</a:t>
            </a:r>
            <a:r>
              <a:rPr lang="zh-CN" altLang="en-US" dirty="0" smtClean="0"/>
              <a:t>）：行数和列数相等的矩阵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对角矩阵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阵（</a:t>
            </a:r>
            <a:r>
              <a:rPr lang="en-US" altLang="zh-CN" dirty="0" smtClean="0">
                <a:solidFill>
                  <a:schemeClr val="hlink"/>
                </a:solidFill>
              </a:rPr>
              <a:t>diagonal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对所有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≠</a:t>
            </a:r>
            <a:r>
              <a:rPr lang="en-US" altLang="zh-CN" i="1" dirty="0" err="1" smtClean="0"/>
              <a:t>j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j</a:t>
            </a:r>
            <a:r>
              <a:rPr lang="en-US" altLang="zh-CN" dirty="0" smtClean="0"/>
              <a:t>)=0</a:t>
            </a:r>
            <a:endParaRPr lang="en-US" altLang="zh-CN" dirty="0" smtClean="0"/>
          </a:p>
        </p:txBody>
      </p:sp>
      <p:pic>
        <p:nvPicPr>
          <p:cNvPr id="78852" name="Picture 4" descr="dia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168116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直角三角形 4"/>
          <p:cNvSpPr>
            <a:spLocks noChangeArrowheads="1"/>
          </p:cNvSpPr>
          <p:nvPr/>
        </p:nvSpPr>
        <p:spPr bwMode="auto">
          <a:xfrm>
            <a:off x="3316288" y="4325938"/>
            <a:ext cx="1435100" cy="1793875"/>
          </a:xfrm>
          <a:prstGeom prst="rtTriangl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4" name="TextBox 5"/>
          <p:cNvSpPr txBox="1">
            <a:spLocks noChangeArrowheads="1"/>
          </p:cNvSpPr>
          <p:nvPr/>
        </p:nvSpPr>
        <p:spPr bwMode="auto">
          <a:xfrm>
            <a:off x="2778125" y="4864100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i&gt;j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855" name="直角三角形 6"/>
          <p:cNvSpPr>
            <a:spLocks noChangeArrowheads="1"/>
          </p:cNvSpPr>
          <p:nvPr/>
        </p:nvSpPr>
        <p:spPr bwMode="auto">
          <a:xfrm flipH="1" flipV="1">
            <a:off x="3675063" y="3967163"/>
            <a:ext cx="1435100" cy="1793875"/>
          </a:xfrm>
          <a:prstGeom prst="rtTriangle">
            <a:avLst/>
          </a:prstGeom>
          <a:noFill/>
          <a:ln w="28575" algn="ctr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8856" name="TextBox 7"/>
          <p:cNvSpPr txBox="1">
            <a:spLocks noChangeArrowheads="1"/>
          </p:cNvSpPr>
          <p:nvPr/>
        </p:nvSpPr>
        <p:spPr bwMode="auto">
          <a:xfrm>
            <a:off x="5289550" y="432593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i&lt;j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对角矩阵的高效存储</a:t>
            </a:r>
            <a:endParaRPr lang="zh-CN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普通二维数组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 d[n][n];——n×n</a:t>
            </a:r>
            <a:r>
              <a:rPr lang="zh-CN" altLang="en-US" smtClean="0"/>
              <a:t>对角矩阵</a:t>
            </a:r>
            <a:r>
              <a:rPr lang="en-US" altLang="zh-CN" smtClean="0"/>
              <a:t>D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d[i-1][j-1]——D(i, j)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空间需求：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*sizeof(T)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个元素</a:t>
            </a:r>
            <a:r>
              <a:rPr lang="en-US" altLang="zh-CN" smtClean="0"/>
              <a:t>——</a:t>
            </a:r>
            <a:r>
              <a:rPr lang="zh-CN" altLang="en-US" smtClean="0"/>
              <a:t>一维结构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一维数组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 d[n];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d[i-1]</a:t>
            </a:r>
            <a:r>
              <a:rPr lang="en-US" altLang="zh-CN" smtClean="0">
                <a:sym typeface="Wingdings" panose="05000000000000000000" pitchFamily="2" charset="2"/>
              </a:rPr>
              <a:t></a:t>
            </a:r>
            <a:r>
              <a:rPr lang="en-US" altLang="zh-CN" smtClean="0"/>
              <a:t>D(i, i)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其他</a:t>
            </a:r>
            <a:r>
              <a:rPr lang="en-US" altLang="zh-CN" smtClean="0"/>
              <a:t>0</a:t>
            </a:r>
            <a:r>
              <a:rPr lang="zh-CN" altLang="en-US" smtClean="0"/>
              <a:t>元素无需保存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数组与矩阵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DiagonalMatrix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public: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(int size = 10)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{n = size; d = new T [n];}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~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 {delete [] d;}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destructor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&lt;T&gt;&amp; Store</a:t>
            </a:r>
            <a:r>
              <a:rPr lang="en-US" altLang="zh-CN" sz="2000" dirty="0" smtClean="0">
                <a:solidFill>
                  <a:srgbClr val="0000CC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T&amp; x,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 Retrieve(int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n;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dimension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 *d;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// 1D array for diagonal elements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思考：如何模拟成普通矩阵，可以和普通矩阵进行各种运算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三对角矩阵（</a:t>
            </a:r>
            <a:r>
              <a:rPr lang="en-US" altLang="zh-CN" smtClean="0">
                <a:solidFill>
                  <a:schemeClr val="hlink"/>
                </a:solidFill>
              </a:rPr>
              <a:t>tridiagonal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smtClean="0"/>
              <a:t>| </a:t>
            </a:r>
            <a:r>
              <a:rPr lang="en-US" altLang="zh-CN" i="1" smtClean="0"/>
              <a:t>i </a:t>
            </a:r>
            <a:r>
              <a:rPr lang="en-US" altLang="zh-CN" smtClean="0"/>
              <a:t>- </a:t>
            </a:r>
            <a:r>
              <a:rPr lang="en-US" altLang="zh-CN" i="1" smtClean="0"/>
              <a:t>j </a:t>
            </a:r>
            <a:r>
              <a:rPr lang="en-US" altLang="zh-CN" smtClean="0"/>
              <a:t>| &gt; 1 </a:t>
            </a:r>
            <a:r>
              <a:rPr lang="zh-CN" altLang="en-US" smtClean="0"/>
              <a:t>时，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i, j</a:t>
            </a:r>
            <a:r>
              <a:rPr lang="en-US" altLang="zh-CN" smtClean="0"/>
              <a:t>) = 0</a:t>
            </a:r>
            <a:endParaRPr lang="en-US" altLang="zh-CN" smtClean="0"/>
          </a:p>
        </p:txBody>
      </p:sp>
      <p:pic>
        <p:nvPicPr>
          <p:cNvPr id="79876" name="Picture 4" descr="tridia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2522538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任意多边形 4"/>
          <p:cNvSpPr>
            <a:spLocks noChangeArrowheads="1"/>
          </p:cNvSpPr>
          <p:nvPr/>
        </p:nvSpPr>
        <p:spPr bwMode="auto">
          <a:xfrm>
            <a:off x="3159125" y="3314700"/>
            <a:ext cx="2263775" cy="2455863"/>
          </a:xfrm>
          <a:custGeom>
            <a:avLst/>
            <a:gdLst>
              <a:gd name="T0" fmla="*/ 466953 w 2263430"/>
              <a:gd name="T1" fmla="*/ 13135 h 2455956"/>
              <a:gd name="T2" fmla="*/ 541450 w 2263430"/>
              <a:gd name="T3" fmla="*/ 76912 h 2455956"/>
              <a:gd name="T4" fmla="*/ 626586 w 2263430"/>
              <a:gd name="T5" fmla="*/ 151322 h 2455956"/>
              <a:gd name="T6" fmla="*/ 701086 w 2263430"/>
              <a:gd name="T7" fmla="*/ 236364 h 2455956"/>
              <a:gd name="T8" fmla="*/ 775580 w 2263430"/>
              <a:gd name="T9" fmla="*/ 342666 h 2455956"/>
              <a:gd name="T10" fmla="*/ 850073 w 2263430"/>
              <a:gd name="T11" fmla="*/ 448968 h 2455956"/>
              <a:gd name="T12" fmla="*/ 945856 w 2263430"/>
              <a:gd name="T13" fmla="*/ 597787 h 2455956"/>
              <a:gd name="T14" fmla="*/ 1073567 w 2263430"/>
              <a:gd name="T15" fmla="*/ 767872 h 2455956"/>
              <a:gd name="T16" fmla="*/ 1190627 w 2263430"/>
              <a:gd name="T17" fmla="*/ 906066 h 2455956"/>
              <a:gd name="T18" fmla="*/ 1243839 w 2263430"/>
              <a:gd name="T19" fmla="*/ 959216 h 2455956"/>
              <a:gd name="T20" fmla="*/ 1328977 w 2263430"/>
              <a:gd name="T21" fmla="*/ 1044253 h 2455956"/>
              <a:gd name="T22" fmla="*/ 1424760 w 2263430"/>
              <a:gd name="T23" fmla="*/ 1150554 h 2455956"/>
              <a:gd name="T24" fmla="*/ 1467326 w 2263430"/>
              <a:gd name="T25" fmla="*/ 1203705 h 2455956"/>
              <a:gd name="T26" fmla="*/ 1520539 w 2263430"/>
              <a:gd name="T27" fmla="*/ 1267489 h 2455956"/>
              <a:gd name="T28" fmla="*/ 1637603 w 2263430"/>
              <a:gd name="T29" fmla="*/ 1395049 h 2455956"/>
              <a:gd name="T30" fmla="*/ 1690814 w 2263430"/>
              <a:gd name="T31" fmla="*/ 1458833 h 2455956"/>
              <a:gd name="T32" fmla="*/ 1786597 w 2263430"/>
              <a:gd name="T33" fmla="*/ 1554502 h 2455956"/>
              <a:gd name="T34" fmla="*/ 1903663 w 2263430"/>
              <a:gd name="T35" fmla="*/ 1671436 h 2455956"/>
              <a:gd name="T36" fmla="*/ 1967512 w 2263430"/>
              <a:gd name="T37" fmla="*/ 1745846 h 2455956"/>
              <a:gd name="T38" fmla="*/ 2052650 w 2263430"/>
              <a:gd name="T39" fmla="*/ 1873406 h 2455956"/>
              <a:gd name="T40" fmla="*/ 2127150 w 2263430"/>
              <a:gd name="T41" fmla="*/ 2000967 h 2455956"/>
              <a:gd name="T42" fmla="*/ 2201642 w 2263430"/>
              <a:gd name="T43" fmla="*/ 2224202 h 2455956"/>
              <a:gd name="T44" fmla="*/ 2244216 w 2263430"/>
              <a:gd name="T45" fmla="*/ 2362391 h 2455956"/>
              <a:gd name="T46" fmla="*/ 2212283 w 2263430"/>
              <a:gd name="T47" fmla="*/ 2415541 h 2455956"/>
              <a:gd name="T48" fmla="*/ 1648247 w 2263430"/>
              <a:gd name="T49" fmla="*/ 2394277 h 2455956"/>
              <a:gd name="T50" fmla="*/ 1520539 w 2263430"/>
              <a:gd name="T51" fmla="*/ 2224202 h 2455956"/>
              <a:gd name="T52" fmla="*/ 1371549 w 2263430"/>
              <a:gd name="T53" fmla="*/ 2043485 h 2455956"/>
              <a:gd name="T54" fmla="*/ 1297053 w 2263430"/>
              <a:gd name="T55" fmla="*/ 1947816 h 2455956"/>
              <a:gd name="T56" fmla="*/ 1211916 w 2263430"/>
              <a:gd name="T57" fmla="*/ 1830882 h 2455956"/>
              <a:gd name="T58" fmla="*/ 1084206 w 2263430"/>
              <a:gd name="T59" fmla="*/ 1671436 h 2455956"/>
              <a:gd name="T60" fmla="*/ 1009712 w 2263430"/>
              <a:gd name="T61" fmla="*/ 1565134 h 2455956"/>
              <a:gd name="T62" fmla="*/ 850073 w 2263430"/>
              <a:gd name="T63" fmla="*/ 1331272 h 2455956"/>
              <a:gd name="T64" fmla="*/ 733013 w 2263430"/>
              <a:gd name="T65" fmla="*/ 1203705 h 2455956"/>
              <a:gd name="T66" fmla="*/ 647875 w 2263430"/>
              <a:gd name="T67" fmla="*/ 1118669 h 2455956"/>
              <a:gd name="T68" fmla="*/ 456309 w 2263430"/>
              <a:gd name="T69" fmla="*/ 916692 h 2455956"/>
              <a:gd name="T70" fmla="*/ 381815 w 2263430"/>
              <a:gd name="T71" fmla="*/ 842282 h 2455956"/>
              <a:gd name="T72" fmla="*/ 349887 w 2263430"/>
              <a:gd name="T73" fmla="*/ 789131 h 2455956"/>
              <a:gd name="T74" fmla="*/ 307321 w 2263430"/>
              <a:gd name="T75" fmla="*/ 714722 h 2455956"/>
              <a:gd name="T76" fmla="*/ 264749 w 2263430"/>
              <a:gd name="T77" fmla="*/ 650938 h 2455956"/>
              <a:gd name="T78" fmla="*/ 179610 w 2263430"/>
              <a:gd name="T79" fmla="*/ 502118 h 2455956"/>
              <a:gd name="T80" fmla="*/ 147685 w 2263430"/>
              <a:gd name="T81" fmla="*/ 427708 h 2455956"/>
              <a:gd name="T82" fmla="*/ 94472 w 2263430"/>
              <a:gd name="T83" fmla="*/ 300148 h 2455956"/>
              <a:gd name="T84" fmla="*/ 41261 w 2263430"/>
              <a:gd name="T85" fmla="*/ 172581 h 2455956"/>
              <a:gd name="T86" fmla="*/ 51906 w 2263430"/>
              <a:gd name="T87" fmla="*/ 55653 h 2455956"/>
              <a:gd name="T88" fmla="*/ 94472 w 2263430"/>
              <a:gd name="T89" fmla="*/ 2502 h 24559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263430"/>
              <a:gd name="T136" fmla="*/ 0 h 2455956"/>
              <a:gd name="T137" fmla="*/ 2263430 w 2263430"/>
              <a:gd name="T138" fmla="*/ 2455956 h 245595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263430" h="2455956">
                <a:moveTo>
                  <a:pt x="41225" y="2502"/>
                </a:moveTo>
                <a:cubicBezTo>
                  <a:pt x="182992" y="6046"/>
                  <a:pt x="325325" y="0"/>
                  <a:pt x="466527" y="13135"/>
                </a:cubicBezTo>
                <a:cubicBezTo>
                  <a:pt x="481499" y="14528"/>
                  <a:pt x="487008" y="35246"/>
                  <a:pt x="498425" y="45032"/>
                </a:cubicBezTo>
                <a:cubicBezTo>
                  <a:pt x="511880" y="56565"/>
                  <a:pt x="528425" y="64399"/>
                  <a:pt x="540955" y="76930"/>
                </a:cubicBezTo>
                <a:cubicBezTo>
                  <a:pt x="549991" y="85966"/>
                  <a:pt x="552603" y="100413"/>
                  <a:pt x="562220" y="108828"/>
                </a:cubicBezTo>
                <a:cubicBezTo>
                  <a:pt x="581454" y="125658"/>
                  <a:pt x="604751" y="137181"/>
                  <a:pt x="626016" y="151358"/>
                </a:cubicBezTo>
                <a:lnTo>
                  <a:pt x="657913" y="172623"/>
                </a:lnTo>
                <a:cubicBezTo>
                  <a:pt x="672090" y="193888"/>
                  <a:pt x="682373" y="218346"/>
                  <a:pt x="700444" y="236418"/>
                </a:cubicBezTo>
                <a:cubicBezTo>
                  <a:pt x="724708" y="260683"/>
                  <a:pt x="732543" y="266514"/>
                  <a:pt x="753606" y="300214"/>
                </a:cubicBezTo>
                <a:cubicBezTo>
                  <a:pt x="762007" y="313655"/>
                  <a:pt x="766471" y="329303"/>
                  <a:pt x="774872" y="342744"/>
                </a:cubicBezTo>
                <a:cubicBezTo>
                  <a:pt x="784264" y="357771"/>
                  <a:pt x="796607" y="370757"/>
                  <a:pt x="806769" y="385274"/>
                </a:cubicBezTo>
                <a:cubicBezTo>
                  <a:pt x="821425" y="406212"/>
                  <a:pt x="831227" y="430998"/>
                  <a:pt x="849299" y="449070"/>
                </a:cubicBezTo>
                <a:cubicBezTo>
                  <a:pt x="879601" y="479371"/>
                  <a:pt x="865004" y="461994"/>
                  <a:pt x="891830" y="502232"/>
                </a:cubicBezTo>
                <a:cubicBezTo>
                  <a:pt x="921229" y="590433"/>
                  <a:pt x="871880" y="451704"/>
                  <a:pt x="944992" y="597925"/>
                </a:cubicBezTo>
                <a:cubicBezTo>
                  <a:pt x="961772" y="631485"/>
                  <a:pt x="983128" y="678591"/>
                  <a:pt x="1008788" y="704251"/>
                </a:cubicBezTo>
                <a:cubicBezTo>
                  <a:pt x="1030053" y="725516"/>
                  <a:pt x="1055902" y="743023"/>
                  <a:pt x="1072583" y="768046"/>
                </a:cubicBezTo>
                <a:cubicBezTo>
                  <a:pt x="1086760" y="789311"/>
                  <a:pt x="1097041" y="813770"/>
                  <a:pt x="1115113" y="831842"/>
                </a:cubicBezTo>
                <a:cubicBezTo>
                  <a:pt x="1139922" y="856651"/>
                  <a:pt x="1170079" y="877077"/>
                  <a:pt x="1189541" y="906270"/>
                </a:cubicBezTo>
                <a:cubicBezTo>
                  <a:pt x="1196629" y="916902"/>
                  <a:pt x="1201770" y="929131"/>
                  <a:pt x="1210806" y="938167"/>
                </a:cubicBezTo>
                <a:cubicBezTo>
                  <a:pt x="1219842" y="947203"/>
                  <a:pt x="1232887" y="951251"/>
                  <a:pt x="1242704" y="959432"/>
                </a:cubicBezTo>
                <a:cubicBezTo>
                  <a:pt x="1347218" y="1046526"/>
                  <a:pt x="1212229" y="939590"/>
                  <a:pt x="1295867" y="1023228"/>
                </a:cubicBezTo>
                <a:cubicBezTo>
                  <a:pt x="1304903" y="1032264"/>
                  <a:pt x="1317132" y="1037405"/>
                  <a:pt x="1327765" y="1044493"/>
                </a:cubicBezTo>
                <a:cubicBezTo>
                  <a:pt x="1412815" y="1157894"/>
                  <a:pt x="1302965" y="1019696"/>
                  <a:pt x="1402192" y="1118921"/>
                </a:cubicBezTo>
                <a:cubicBezTo>
                  <a:pt x="1411228" y="1127957"/>
                  <a:pt x="1415475" y="1140840"/>
                  <a:pt x="1423458" y="1150818"/>
                </a:cubicBezTo>
                <a:cubicBezTo>
                  <a:pt x="1429720" y="1158646"/>
                  <a:pt x="1438461" y="1164256"/>
                  <a:pt x="1444723" y="1172084"/>
                </a:cubicBezTo>
                <a:cubicBezTo>
                  <a:pt x="1452706" y="1182062"/>
                  <a:pt x="1457807" y="1194164"/>
                  <a:pt x="1465988" y="1203981"/>
                </a:cubicBezTo>
                <a:cubicBezTo>
                  <a:pt x="1475614" y="1215533"/>
                  <a:pt x="1488259" y="1224328"/>
                  <a:pt x="1497885" y="1235879"/>
                </a:cubicBezTo>
                <a:cubicBezTo>
                  <a:pt x="1506066" y="1245696"/>
                  <a:pt x="1510661" y="1258226"/>
                  <a:pt x="1519151" y="1267777"/>
                </a:cubicBezTo>
                <a:cubicBezTo>
                  <a:pt x="1539131" y="1290254"/>
                  <a:pt x="1566265" y="1306549"/>
                  <a:pt x="1582946" y="1331572"/>
                </a:cubicBezTo>
                <a:cubicBezTo>
                  <a:pt x="1635743" y="1410769"/>
                  <a:pt x="1567886" y="1313500"/>
                  <a:pt x="1636109" y="1395367"/>
                </a:cubicBezTo>
                <a:cubicBezTo>
                  <a:pt x="1644290" y="1405184"/>
                  <a:pt x="1649193" y="1417448"/>
                  <a:pt x="1657374" y="1427265"/>
                </a:cubicBezTo>
                <a:cubicBezTo>
                  <a:pt x="1667000" y="1438817"/>
                  <a:pt x="1679486" y="1447746"/>
                  <a:pt x="1689272" y="1459163"/>
                </a:cubicBezTo>
                <a:cubicBezTo>
                  <a:pt x="1700804" y="1472618"/>
                  <a:pt x="1709637" y="1488238"/>
                  <a:pt x="1721169" y="1501693"/>
                </a:cubicBezTo>
                <a:cubicBezTo>
                  <a:pt x="1748458" y="1533531"/>
                  <a:pt x="1752151" y="1532981"/>
                  <a:pt x="1784965" y="1554856"/>
                </a:cubicBezTo>
                <a:cubicBezTo>
                  <a:pt x="1792053" y="1565488"/>
                  <a:pt x="1797740" y="1577202"/>
                  <a:pt x="1806230" y="1586753"/>
                </a:cubicBezTo>
                <a:cubicBezTo>
                  <a:pt x="1859200" y="1646345"/>
                  <a:pt x="1853441" y="1639493"/>
                  <a:pt x="1901923" y="1671814"/>
                </a:cubicBezTo>
                <a:cubicBezTo>
                  <a:pt x="1905467" y="1682446"/>
                  <a:pt x="1906789" y="1694101"/>
                  <a:pt x="1912555" y="1703711"/>
                </a:cubicBezTo>
                <a:cubicBezTo>
                  <a:pt x="1922656" y="1720547"/>
                  <a:pt x="1951228" y="1736582"/>
                  <a:pt x="1965718" y="1746242"/>
                </a:cubicBezTo>
                <a:cubicBezTo>
                  <a:pt x="1991001" y="1822087"/>
                  <a:pt x="1955151" y="1730390"/>
                  <a:pt x="2008248" y="1810037"/>
                </a:cubicBezTo>
                <a:cubicBezTo>
                  <a:pt x="2069794" y="1902358"/>
                  <a:pt x="1949030" y="1772084"/>
                  <a:pt x="2050778" y="1873832"/>
                </a:cubicBezTo>
                <a:cubicBezTo>
                  <a:pt x="2069493" y="1929976"/>
                  <a:pt x="2055194" y="1896404"/>
                  <a:pt x="2103941" y="1969525"/>
                </a:cubicBezTo>
                <a:cubicBezTo>
                  <a:pt x="2111029" y="1980158"/>
                  <a:pt x="2121165" y="1989300"/>
                  <a:pt x="2125206" y="2001423"/>
                </a:cubicBezTo>
                <a:lnTo>
                  <a:pt x="2178369" y="2160911"/>
                </a:lnTo>
                <a:lnTo>
                  <a:pt x="2199634" y="2224707"/>
                </a:lnTo>
                <a:cubicBezTo>
                  <a:pt x="2215703" y="2288981"/>
                  <a:pt x="2205647" y="2253377"/>
                  <a:pt x="2231532" y="2331032"/>
                </a:cubicBezTo>
                <a:cubicBezTo>
                  <a:pt x="2235076" y="2341665"/>
                  <a:pt x="2235948" y="2353604"/>
                  <a:pt x="2242165" y="2362930"/>
                </a:cubicBezTo>
                <a:lnTo>
                  <a:pt x="2263430" y="2394828"/>
                </a:lnTo>
                <a:cubicBezTo>
                  <a:pt x="2245709" y="2401916"/>
                  <a:pt x="2229305" y="2414733"/>
                  <a:pt x="2210267" y="2416093"/>
                </a:cubicBezTo>
                <a:cubicBezTo>
                  <a:pt x="2178255" y="2418379"/>
                  <a:pt x="2146645" y="2406670"/>
                  <a:pt x="2114574" y="2405460"/>
                </a:cubicBezTo>
                <a:cubicBezTo>
                  <a:pt x="1958700" y="2399578"/>
                  <a:pt x="1802685" y="2398372"/>
                  <a:pt x="1646741" y="2394828"/>
                </a:cubicBezTo>
                <a:cubicBezTo>
                  <a:pt x="1517664" y="2201210"/>
                  <a:pt x="1693517" y="2455956"/>
                  <a:pt x="1551048" y="2277870"/>
                </a:cubicBezTo>
                <a:cubicBezTo>
                  <a:pt x="1538138" y="2261733"/>
                  <a:pt x="1532237" y="2240702"/>
                  <a:pt x="1519151" y="2224707"/>
                </a:cubicBezTo>
                <a:cubicBezTo>
                  <a:pt x="1500107" y="2201431"/>
                  <a:pt x="1470828" y="2186699"/>
                  <a:pt x="1455355" y="2160911"/>
                </a:cubicBezTo>
                <a:cubicBezTo>
                  <a:pt x="1389391" y="2050970"/>
                  <a:pt x="1463244" y="2167885"/>
                  <a:pt x="1370295" y="2043953"/>
                </a:cubicBezTo>
                <a:cubicBezTo>
                  <a:pt x="1354961" y="2023507"/>
                  <a:pt x="1343456" y="2000332"/>
                  <a:pt x="1327765" y="1980158"/>
                </a:cubicBezTo>
                <a:cubicBezTo>
                  <a:pt x="1318533" y="1968289"/>
                  <a:pt x="1305769" y="1959576"/>
                  <a:pt x="1295867" y="1948260"/>
                </a:cubicBezTo>
                <a:cubicBezTo>
                  <a:pt x="1280923" y="1931181"/>
                  <a:pt x="1266685" y="1913450"/>
                  <a:pt x="1253337" y="1895097"/>
                </a:cubicBezTo>
                <a:cubicBezTo>
                  <a:pt x="1238305" y="1874428"/>
                  <a:pt x="1226772" y="1851259"/>
                  <a:pt x="1210806" y="1831302"/>
                </a:cubicBezTo>
                <a:cubicBezTo>
                  <a:pt x="1083729" y="1672457"/>
                  <a:pt x="1258338" y="1917924"/>
                  <a:pt x="1125746" y="1735609"/>
                </a:cubicBezTo>
                <a:cubicBezTo>
                  <a:pt x="1110714" y="1714940"/>
                  <a:pt x="1096937" y="1693376"/>
                  <a:pt x="1083216" y="1671814"/>
                </a:cubicBezTo>
                <a:cubicBezTo>
                  <a:pt x="1072121" y="1654379"/>
                  <a:pt x="1063169" y="1635581"/>
                  <a:pt x="1051318" y="1618651"/>
                </a:cubicBezTo>
                <a:cubicBezTo>
                  <a:pt x="1038304" y="1600059"/>
                  <a:pt x="1021645" y="1584189"/>
                  <a:pt x="1008788" y="1565488"/>
                </a:cubicBezTo>
                <a:cubicBezTo>
                  <a:pt x="982608" y="1527409"/>
                  <a:pt x="959464" y="1487327"/>
                  <a:pt x="934360" y="1448530"/>
                </a:cubicBezTo>
                <a:cubicBezTo>
                  <a:pt x="907807" y="1407494"/>
                  <a:pt x="882430" y="1367715"/>
                  <a:pt x="849299" y="1331572"/>
                </a:cubicBezTo>
                <a:cubicBezTo>
                  <a:pt x="825591" y="1305709"/>
                  <a:pt x="796790" y="1284541"/>
                  <a:pt x="774872" y="1257144"/>
                </a:cubicBezTo>
                <a:cubicBezTo>
                  <a:pt x="760695" y="1239423"/>
                  <a:pt x="748388" y="1220028"/>
                  <a:pt x="732341" y="1203981"/>
                </a:cubicBezTo>
                <a:cubicBezTo>
                  <a:pt x="719810" y="1191451"/>
                  <a:pt x="702341" y="1184614"/>
                  <a:pt x="689811" y="1172084"/>
                </a:cubicBezTo>
                <a:cubicBezTo>
                  <a:pt x="673764" y="1156037"/>
                  <a:pt x="662765" y="1135511"/>
                  <a:pt x="647281" y="1118921"/>
                </a:cubicBezTo>
                <a:cubicBezTo>
                  <a:pt x="613082" y="1082279"/>
                  <a:pt x="568758" y="1054300"/>
                  <a:pt x="540955" y="1012595"/>
                </a:cubicBezTo>
                <a:cubicBezTo>
                  <a:pt x="503009" y="955674"/>
                  <a:pt x="528726" y="989733"/>
                  <a:pt x="455895" y="916902"/>
                </a:cubicBezTo>
                <a:lnTo>
                  <a:pt x="413365" y="874372"/>
                </a:lnTo>
                <a:lnTo>
                  <a:pt x="381467" y="842474"/>
                </a:lnTo>
                <a:cubicBezTo>
                  <a:pt x="377923" y="831842"/>
                  <a:pt x="376600" y="820187"/>
                  <a:pt x="370834" y="810577"/>
                </a:cubicBezTo>
                <a:cubicBezTo>
                  <a:pt x="365676" y="801981"/>
                  <a:pt x="355831" y="797139"/>
                  <a:pt x="349569" y="789311"/>
                </a:cubicBezTo>
                <a:cubicBezTo>
                  <a:pt x="341586" y="779333"/>
                  <a:pt x="334644" y="768509"/>
                  <a:pt x="328304" y="757414"/>
                </a:cubicBezTo>
                <a:cubicBezTo>
                  <a:pt x="320440" y="743652"/>
                  <a:pt x="315831" y="728072"/>
                  <a:pt x="307039" y="714884"/>
                </a:cubicBezTo>
                <a:cubicBezTo>
                  <a:pt x="301478" y="706543"/>
                  <a:pt x="291335" y="701959"/>
                  <a:pt x="285774" y="693618"/>
                </a:cubicBezTo>
                <a:cubicBezTo>
                  <a:pt x="276982" y="680430"/>
                  <a:pt x="272373" y="664850"/>
                  <a:pt x="264509" y="651088"/>
                </a:cubicBezTo>
                <a:cubicBezTo>
                  <a:pt x="246626" y="619792"/>
                  <a:pt x="245264" y="621211"/>
                  <a:pt x="221978" y="597925"/>
                </a:cubicBezTo>
                <a:cubicBezTo>
                  <a:pt x="196672" y="522007"/>
                  <a:pt x="213147" y="552781"/>
                  <a:pt x="179448" y="502232"/>
                </a:cubicBezTo>
                <a:cubicBezTo>
                  <a:pt x="175904" y="488055"/>
                  <a:pt x="174572" y="473133"/>
                  <a:pt x="168816" y="459702"/>
                </a:cubicBezTo>
                <a:cubicBezTo>
                  <a:pt x="163782" y="447956"/>
                  <a:pt x="153891" y="438899"/>
                  <a:pt x="147551" y="427804"/>
                </a:cubicBezTo>
                <a:cubicBezTo>
                  <a:pt x="139687" y="414042"/>
                  <a:pt x="133374" y="399451"/>
                  <a:pt x="126285" y="385274"/>
                </a:cubicBezTo>
                <a:cubicBezTo>
                  <a:pt x="103266" y="293194"/>
                  <a:pt x="131454" y="392880"/>
                  <a:pt x="94388" y="300214"/>
                </a:cubicBezTo>
                <a:cubicBezTo>
                  <a:pt x="86063" y="279402"/>
                  <a:pt x="85557" y="255069"/>
                  <a:pt x="73123" y="236418"/>
                </a:cubicBezTo>
                <a:cubicBezTo>
                  <a:pt x="12185" y="145012"/>
                  <a:pt x="85243" y="260659"/>
                  <a:pt x="41225" y="172623"/>
                </a:cubicBezTo>
                <a:cubicBezTo>
                  <a:pt x="0" y="90174"/>
                  <a:pt x="36054" y="189005"/>
                  <a:pt x="9327" y="108828"/>
                </a:cubicBezTo>
                <a:cubicBezTo>
                  <a:pt x="30028" y="46728"/>
                  <a:pt x="3763" y="103760"/>
                  <a:pt x="51858" y="55665"/>
                </a:cubicBezTo>
                <a:cubicBezTo>
                  <a:pt x="60894" y="46629"/>
                  <a:pt x="65140" y="33746"/>
                  <a:pt x="73123" y="23767"/>
                </a:cubicBezTo>
                <a:cubicBezTo>
                  <a:pt x="79385" y="15939"/>
                  <a:pt x="87300" y="9590"/>
                  <a:pt x="94388" y="2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8" name="任意多边形 5"/>
          <p:cNvSpPr>
            <a:spLocks noChangeArrowheads="1"/>
          </p:cNvSpPr>
          <p:nvPr/>
        </p:nvSpPr>
        <p:spPr bwMode="auto">
          <a:xfrm>
            <a:off x="3175000" y="3306763"/>
            <a:ext cx="2173288" cy="2447925"/>
          </a:xfrm>
          <a:custGeom>
            <a:avLst/>
            <a:gdLst>
              <a:gd name="T0" fmla="*/ 78122 w 2172586"/>
              <a:gd name="T1" fmla="*/ 21259 h 2448033"/>
              <a:gd name="T2" fmla="*/ 514903 w 2172586"/>
              <a:gd name="T3" fmla="*/ 74409 h 2448033"/>
              <a:gd name="T4" fmla="*/ 578824 w 2172586"/>
              <a:gd name="T5" fmla="*/ 159446 h 2448033"/>
              <a:gd name="T6" fmla="*/ 632089 w 2172586"/>
              <a:gd name="T7" fmla="*/ 255115 h 2448033"/>
              <a:gd name="T8" fmla="*/ 685354 w 2172586"/>
              <a:gd name="T9" fmla="*/ 350784 h 2448033"/>
              <a:gd name="T10" fmla="*/ 759926 w 2172586"/>
              <a:gd name="T11" fmla="*/ 467706 h 2448033"/>
              <a:gd name="T12" fmla="*/ 877112 w 2172586"/>
              <a:gd name="T13" fmla="*/ 605899 h 2448033"/>
              <a:gd name="T14" fmla="*/ 951684 w 2172586"/>
              <a:gd name="T15" fmla="*/ 690936 h 2448033"/>
              <a:gd name="T16" fmla="*/ 1015603 w 2172586"/>
              <a:gd name="T17" fmla="*/ 754713 h 2448033"/>
              <a:gd name="T18" fmla="*/ 1111483 w 2172586"/>
              <a:gd name="T19" fmla="*/ 871641 h 2448033"/>
              <a:gd name="T20" fmla="*/ 1249973 w 2172586"/>
              <a:gd name="T21" fmla="*/ 988569 h 2448033"/>
              <a:gd name="T22" fmla="*/ 1345851 w 2172586"/>
              <a:gd name="T23" fmla="*/ 1084239 h 2448033"/>
              <a:gd name="T24" fmla="*/ 1441730 w 2172586"/>
              <a:gd name="T25" fmla="*/ 1148016 h 2448033"/>
              <a:gd name="T26" fmla="*/ 1505650 w 2172586"/>
              <a:gd name="T27" fmla="*/ 1201164 h 2448033"/>
              <a:gd name="T28" fmla="*/ 1569568 w 2172586"/>
              <a:gd name="T29" fmla="*/ 1254311 h 2448033"/>
              <a:gd name="T30" fmla="*/ 1633487 w 2172586"/>
              <a:gd name="T31" fmla="*/ 1307462 h 2448033"/>
              <a:gd name="T32" fmla="*/ 1761325 w 2172586"/>
              <a:gd name="T33" fmla="*/ 1435017 h 2448033"/>
              <a:gd name="T34" fmla="*/ 1899815 w 2172586"/>
              <a:gd name="T35" fmla="*/ 1605096 h 2448033"/>
              <a:gd name="T36" fmla="*/ 1963735 w 2172586"/>
              <a:gd name="T37" fmla="*/ 1690132 h 2448033"/>
              <a:gd name="T38" fmla="*/ 2017000 w 2172586"/>
              <a:gd name="T39" fmla="*/ 1785801 h 2448033"/>
              <a:gd name="T40" fmla="*/ 2070266 w 2172586"/>
              <a:gd name="T41" fmla="*/ 1913356 h 2448033"/>
              <a:gd name="T42" fmla="*/ 2112881 w 2172586"/>
              <a:gd name="T43" fmla="*/ 2083435 h 2448033"/>
              <a:gd name="T44" fmla="*/ 2134185 w 2172586"/>
              <a:gd name="T45" fmla="*/ 2189730 h 2448033"/>
              <a:gd name="T46" fmla="*/ 2155492 w 2172586"/>
              <a:gd name="T47" fmla="*/ 2296032 h 2448033"/>
              <a:gd name="T48" fmla="*/ 1814591 w 2172586"/>
              <a:gd name="T49" fmla="*/ 2402323 h 2448033"/>
              <a:gd name="T50" fmla="*/ 1612181 w 2172586"/>
              <a:gd name="T51" fmla="*/ 2381068 h 2448033"/>
              <a:gd name="T52" fmla="*/ 1505650 w 2172586"/>
              <a:gd name="T53" fmla="*/ 2264135 h 2448033"/>
              <a:gd name="T54" fmla="*/ 1409771 w 2172586"/>
              <a:gd name="T55" fmla="*/ 2125947 h 2448033"/>
              <a:gd name="T56" fmla="*/ 1356505 w 2172586"/>
              <a:gd name="T57" fmla="*/ 2030284 h 2448033"/>
              <a:gd name="T58" fmla="*/ 1303239 w 2172586"/>
              <a:gd name="T59" fmla="*/ 1955874 h 2448033"/>
              <a:gd name="T60" fmla="*/ 1228667 w 2172586"/>
              <a:gd name="T61" fmla="*/ 1849579 h 2448033"/>
              <a:gd name="T62" fmla="*/ 1164749 w 2172586"/>
              <a:gd name="T63" fmla="*/ 1753910 h 2448033"/>
              <a:gd name="T64" fmla="*/ 1079522 w 2172586"/>
              <a:gd name="T65" fmla="*/ 1615722 h 2448033"/>
              <a:gd name="T66" fmla="*/ 972991 w 2172586"/>
              <a:gd name="T67" fmla="*/ 1488168 h 2448033"/>
              <a:gd name="T68" fmla="*/ 855805 w 2172586"/>
              <a:gd name="T69" fmla="*/ 1328721 h 2448033"/>
              <a:gd name="T70" fmla="*/ 781233 w 2172586"/>
              <a:gd name="T71" fmla="*/ 1233052 h 2448033"/>
              <a:gd name="T72" fmla="*/ 696008 w 2172586"/>
              <a:gd name="T73" fmla="*/ 1137383 h 2448033"/>
              <a:gd name="T74" fmla="*/ 600131 w 2172586"/>
              <a:gd name="T75" fmla="*/ 1009829 h 2448033"/>
              <a:gd name="T76" fmla="*/ 525558 w 2172586"/>
              <a:gd name="T77" fmla="*/ 914160 h 2448033"/>
              <a:gd name="T78" fmla="*/ 419024 w 2172586"/>
              <a:gd name="T79" fmla="*/ 754713 h 2448033"/>
              <a:gd name="T80" fmla="*/ 323145 w 2172586"/>
              <a:gd name="T81" fmla="*/ 627159 h 2448033"/>
              <a:gd name="T82" fmla="*/ 259229 w 2172586"/>
              <a:gd name="T83" fmla="*/ 488971 h 2448033"/>
              <a:gd name="T84" fmla="*/ 205958 w 2172586"/>
              <a:gd name="T85" fmla="*/ 393302 h 2448033"/>
              <a:gd name="T86" fmla="*/ 142043 w 2172586"/>
              <a:gd name="T87" fmla="*/ 297633 h 2448033"/>
              <a:gd name="T88" fmla="*/ 110083 w 2172586"/>
              <a:gd name="T89" fmla="*/ 233856 h 2448033"/>
              <a:gd name="T90" fmla="*/ 78122 w 2172586"/>
              <a:gd name="T91" fmla="*/ 138187 h 2448033"/>
              <a:gd name="T92" fmla="*/ 3550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79" name="TextBox 6"/>
          <p:cNvSpPr txBox="1">
            <a:spLocks noChangeArrowheads="1"/>
          </p:cNvSpPr>
          <p:nvPr/>
        </p:nvSpPr>
        <p:spPr bwMode="auto">
          <a:xfrm>
            <a:off x="2598738" y="3608388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i-j=1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9880" name="任意多边形 8"/>
          <p:cNvSpPr>
            <a:spLocks noChangeArrowheads="1"/>
          </p:cNvSpPr>
          <p:nvPr/>
        </p:nvSpPr>
        <p:spPr bwMode="auto">
          <a:xfrm>
            <a:off x="3854450" y="2352675"/>
            <a:ext cx="2173288" cy="2447925"/>
          </a:xfrm>
          <a:custGeom>
            <a:avLst/>
            <a:gdLst>
              <a:gd name="T0" fmla="*/ 78122 w 2172586"/>
              <a:gd name="T1" fmla="*/ 21259 h 2448033"/>
              <a:gd name="T2" fmla="*/ 514903 w 2172586"/>
              <a:gd name="T3" fmla="*/ 74409 h 2448033"/>
              <a:gd name="T4" fmla="*/ 578824 w 2172586"/>
              <a:gd name="T5" fmla="*/ 159446 h 2448033"/>
              <a:gd name="T6" fmla="*/ 632089 w 2172586"/>
              <a:gd name="T7" fmla="*/ 255115 h 2448033"/>
              <a:gd name="T8" fmla="*/ 685354 w 2172586"/>
              <a:gd name="T9" fmla="*/ 350784 h 2448033"/>
              <a:gd name="T10" fmla="*/ 759926 w 2172586"/>
              <a:gd name="T11" fmla="*/ 467706 h 2448033"/>
              <a:gd name="T12" fmla="*/ 877112 w 2172586"/>
              <a:gd name="T13" fmla="*/ 605899 h 2448033"/>
              <a:gd name="T14" fmla="*/ 951684 w 2172586"/>
              <a:gd name="T15" fmla="*/ 690936 h 2448033"/>
              <a:gd name="T16" fmla="*/ 1015603 w 2172586"/>
              <a:gd name="T17" fmla="*/ 754713 h 2448033"/>
              <a:gd name="T18" fmla="*/ 1111483 w 2172586"/>
              <a:gd name="T19" fmla="*/ 871641 h 2448033"/>
              <a:gd name="T20" fmla="*/ 1249973 w 2172586"/>
              <a:gd name="T21" fmla="*/ 988569 h 2448033"/>
              <a:gd name="T22" fmla="*/ 1345851 w 2172586"/>
              <a:gd name="T23" fmla="*/ 1084239 h 2448033"/>
              <a:gd name="T24" fmla="*/ 1441730 w 2172586"/>
              <a:gd name="T25" fmla="*/ 1148016 h 2448033"/>
              <a:gd name="T26" fmla="*/ 1505650 w 2172586"/>
              <a:gd name="T27" fmla="*/ 1201164 h 2448033"/>
              <a:gd name="T28" fmla="*/ 1569568 w 2172586"/>
              <a:gd name="T29" fmla="*/ 1254311 h 2448033"/>
              <a:gd name="T30" fmla="*/ 1633487 w 2172586"/>
              <a:gd name="T31" fmla="*/ 1307462 h 2448033"/>
              <a:gd name="T32" fmla="*/ 1761325 w 2172586"/>
              <a:gd name="T33" fmla="*/ 1435017 h 2448033"/>
              <a:gd name="T34" fmla="*/ 1899815 w 2172586"/>
              <a:gd name="T35" fmla="*/ 1605096 h 2448033"/>
              <a:gd name="T36" fmla="*/ 1963735 w 2172586"/>
              <a:gd name="T37" fmla="*/ 1690132 h 2448033"/>
              <a:gd name="T38" fmla="*/ 2017000 w 2172586"/>
              <a:gd name="T39" fmla="*/ 1785801 h 2448033"/>
              <a:gd name="T40" fmla="*/ 2070266 w 2172586"/>
              <a:gd name="T41" fmla="*/ 1913356 h 2448033"/>
              <a:gd name="T42" fmla="*/ 2112881 w 2172586"/>
              <a:gd name="T43" fmla="*/ 2083435 h 2448033"/>
              <a:gd name="T44" fmla="*/ 2134185 w 2172586"/>
              <a:gd name="T45" fmla="*/ 2189730 h 2448033"/>
              <a:gd name="T46" fmla="*/ 2155492 w 2172586"/>
              <a:gd name="T47" fmla="*/ 2296032 h 2448033"/>
              <a:gd name="T48" fmla="*/ 1814591 w 2172586"/>
              <a:gd name="T49" fmla="*/ 2402323 h 2448033"/>
              <a:gd name="T50" fmla="*/ 1612181 w 2172586"/>
              <a:gd name="T51" fmla="*/ 2381068 h 2448033"/>
              <a:gd name="T52" fmla="*/ 1505650 w 2172586"/>
              <a:gd name="T53" fmla="*/ 2264135 h 2448033"/>
              <a:gd name="T54" fmla="*/ 1409771 w 2172586"/>
              <a:gd name="T55" fmla="*/ 2125947 h 2448033"/>
              <a:gd name="T56" fmla="*/ 1356505 w 2172586"/>
              <a:gd name="T57" fmla="*/ 2030284 h 2448033"/>
              <a:gd name="T58" fmla="*/ 1303239 w 2172586"/>
              <a:gd name="T59" fmla="*/ 1955874 h 2448033"/>
              <a:gd name="T60" fmla="*/ 1228667 w 2172586"/>
              <a:gd name="T61" fmla="*/ 1849579 h 2448033"/>
              <a:gd name="T62" fmla="*/ 1164749 w 2172586"/>
              <a:gd name="T63" fmla="*/ 1753910 h 2448033"/>
              <a:gd name="T64" fmla="*/ 1079522 w 2172586"/>
              <a:gd name="T65" fmla="*/ 1615722 h 2448033"/>
              <a:gd name="T66" fmla="*/ 972991 w 2172586"/>
              <a:gd name="T67" fmla="*/ 1488168 h 2448033"/>
              <a:gd name="T68" fmla="*/ 855805 w 2172586"/>
              <a:gd name="T69" fmla="*/ 1328721 h 2448033"/>
              <a:gd name="T70" fmla="*/ 781233 w 2172586"/>
              <a:gd name="T71" fmla="*/ 1233052 h 2448033"/>
              <a:gd name="T72" fmla="*/ 696008 w 2172586"/>
              <a:gd name="T73" fmla="*/ 1137383 h 2448033"/>
              <a:gd name="T74" fmla="*/ 600131 w 2172586"/>
              <a:gd name="T75" fmla="*/ 1009829 h 2448033"/>
              <a:gd name="T76" fmla="*/ 525558 w 2172586"/>
              <a:gd name="T77" fmla="*/ 914160 h 2448033"/>
              <a:gd name="T78" fmla="*/ 419024 w 2172586"/>
              <a:gd name="T79" fmla="*/ 754713 h 2448033"/>
              <a:gd name="T80" fmla="*/ 323145 w 2172586"/>
              <a:gd name="T81" fmla="*/ 627159 h 2448033"/>
              <a:gd name="T82" fmla="*/ 259229 w 2172586"/>
              <a:gd name="T83" fmla="*/ 488971 h 2448033"/>
              <a:gd name="T84" fmla="*/ 205958 w 2172586"/>
              <a:gd name="T85" fmla="*/ 393302 h 2448033"/>
              <a:gd name="T86" fmla="*/ 142043 w 2172586"/>
              <a:gd name="T87" fmla="*/ 297633 h 2448033"/>
              <a:gd name="T88" fmla="*/ 110083 w 2172586"/>
              <a:gd name="T89" fmla="*/ 233856 h 2448033"/>
              <a:gd name="T90" fmla="*/ 78122 w 2172586"/>
              <a:gd name="T91" fmla="*/ 138187 h 2448033"/>
              <a:gd name="T92" fmla="*/ 3550 w 2172586"/>
              <a:gd name="T93" fmla="*/ 0 h 244803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72586"/>
              <a:gd name="T142" fmla="*/ 0 h 2448033"/>
              <a:gd name="T143" fmla="*/ 2172586 w 2172586"/>
              <a:gd name="T144" fmla="*/ 2448033 h 244803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72586" h="2448033">
                <a:moveTo>
                  <a:pt x="3544" y="0"/>
                </a:moveTo>
                <a:cubicBezTo>
                  <a:pt x="7088" y="0"/>
                  <a:pt x="51278" y="16816"/>
                  <a:pt x="77972" y="21265"/>
                </a:cubicBezTo>
                <a:cubicBezTo>
                  <a:pt x="211918" y="43589"/>
                  <a:pt x="366038" y="38446"/>
                  <a:pt x="492642" y="42530"/>
                </a:cubicBezTo>
                <a:cubicBezTo>
                  <a:pt x="499730" y="53162"/>
                  <a:pt x="505924" y="64449"/>
                  <a:pt x="513907" y="74427"/>
                </a:cubicBezTo>
                <a:cubicBezTo>
                  <a:pt x="520169" y="82255"/>
                  <a:pt x="530014" y="87097"/>
                  <a:pt x="535172" y="95693"/>
                </a:cubicBezTo>
                <a:cubicBezTo>
                  <a:pt x="581332" y="172628"/>
                  <a:pt x="496591" y="78377"/>
                  <a:pt x="577702" y="159488"/>
                </a:cubicBezTo>
                <a:cubicBezTo>
                  <a:pt x="602985" y="235334"/>
                  <a:pt x="567135" y="143637"/>
                  <a:pt x="620232" y="223283"/>
                </a:cubicBezTo>
                <a:cubicBezTo>
                  <a:pt x="626449" y="232608"/>
                  <a:pt x="625422" y="245384"/>
                  <a:pt x="630865" y="255181"/>
                </a:cubicBezTo>
                <a:cubicBezTo>
                  <a:pt x="643277" y="277522"/>
                  <a:pt x="665313" y="294730"/>
                  <a:pt x="673395" y="318976"/>
                </a:cubicBezTo>
                <a:cubicBezTo>
                  <a:pt x="676939" y="329609"/>
                  <a:pt x="679016" y="340849"/>
                  <a:pt x="684028" y="350874"/>
                </a:cubicBezTo>
                <a:cubicBezTo>
                  <a:pt x="695275" y="373368"/>
                  <a:pt x="725149" y="406037"/>
                  <a:pt x="737190" y="425302"/>
                </a:cubicBezTo>
                <a:cubicBezTo>
                  <a:pt x="745591" y="438743"/>
                  <a:pt x="748554" y="455455"/>
                  <a:pt x="758456" y="467832"/>
                </a:cubicBezTo>
                <a:cubicBezTo>
                  <a:pt x="777243" y="491315"/>
                  <a:pt x="822251" y="531627"/>
                  <a:pt x="822251" y="531627"/>
                </a:cubicBezTo>
                <a:cubicBezTo>
                  <a:pt x="861600" y="610328"/>
                  <a:pt x="821531" y="541396"/>
                  <a:pt x="875414" y="606055"/>
                </a:cubicBezTo>
                <a:cubicBezTo>
                  <a:pt x="883595" y="615872"/>
                  <a:pt x="888264" y="628336"/>
                  <a:pt x="896679" y="637953"/>
                </a:cubicBezTo>
                <a:cubicBezTo>
                  <a:pt x="913182" y="656814"/>
                  <a:pt x="932121" y="673395"/>
                  <a:pt x="949842" y="691116"/>
                </a:cubicBezTo>
                <a:lnTo>
                  <a:pt x="981739" y="723014"/>
                </a:lnTo>
                <a:cubicBezTo>
                  <a:pt x="992372" y="733647"/>
                  <a:pt x="1004615" y="742882"/>
                  <a:pt x="1013637" y="754911"/>
                </a:cubicBezTo>
                <a:cubicBezTo>
                  <a:pt x="1106917" y="879283"/>
                  <a:pt x="988576" y="725673"/>
                  <a:pt x="1077432" y="829339"/>
                </a:cubicBezTo>
                <a:cubicBezTo>
                  <a:pt x="1088965" y="842794"/>
                  <a:pt x="1096799" y="859338"/>
                  <a:pt x="1109330" y="871869"/>
                </a:cubicBezTo>
                <a:cubicBezTo>
                  <a:pt x="1172760" y="935299"/>
                  <a:pt x="1129416" y="876728"/>
                  <a:pt x="1183758" y="925032"/>
                </a:cubicBezTo>
                <a:cubicBezTo>
                  <a:pt x="1206235" y="945012"/>
                  <a:pt x="1226288" y="967562"/>
                  <a:pt x="1247553" y="988827"/>
                </a:cubicBezTo>
                <a:lnTo>
                  <a:pt x="1311349" y="1052623"/>
                </a:lnTo>
                <a:cubicBezTo>
                  <a:pt x="1321981" y="1063256"/>
                  <a:pt x="1330735" y="1076180"/>
                  <a:pt x="1343246" y="1084521"/>
                </a:cubicBezTo>
                <a:lnTo>
                  <a:pt x="1407042" y="1127051"/>
                </a:lnTo>
                <a:cubicBezTo>
                  <a:pt x="1417674" y="1134139"/>
                  <a:pt x="1429903" y="1139280"/>
                  <a:pt x="1438939" y="1148316"/>
                </a:cubicBezTo>
                <a:cubicBezTo>
                  <a:pt x="1449572" y="1158949"/>
                  <a:pt x="1459285" y="1170588"/>
                  <a:pt x="1470837" y="1180214"/>
                </a:cubicBezTo>
                <a:cubicBezTo>
                  <a:pt x="1480654" y="1188395"/>
                  <a:pt x="1492918" y="1193298"/>
                  <a:pt x="1502735" y="1201479"/>
                </a:cubicBezTo>
                <a:cubicBezTo>
                  <a:pt x="1514286" y="1211105"/>
                  <a:pt x="1523081" y="1223750"/>
                  <a:pt x="1534632" y="1233376"/>
                </a:cubicBezTo>
                <a:cubicBezTo>
                  <a:pt x="1544449" y="1241557"/>
                  <a:pt x="1556713" y="1246460"/>
                  <a:pt x="1566530" y="1254641"/>
                </a:cubicBezTo>
                <a:cubicBezTo>
                  <a:pt x="1578082" y="1264267"/>
                  <a:pt x="1586876" y="1276913"/>
                  <a:pt x="1598428" y="1286539"/>
                </a:cubicBezTo>
                <a:cubicBezTo>
                  <a:pt x="1608245" y="1294720"/>
                  <a:pt x="1621289" y="1298768"/>
                  <a:pt x="1630325" y="1307804"/>
                </a:cubicBezTo>
                <a:cubicBezTo>
                  <a:pt x="1642856" y="1320335"/>
                  <a:pt x="1650368" y="1337162"/>
                  <a:pt x="1662223" y="1350334"/>
                </a:cubicBezTo>
                <a:cubicBezTo>
                  <a:pt x="1716849" y="1411029"/>
                  <a:pt x="1708731" y="1402606"/>
                  <a:pt x="1757916" y="1435395"/>
                </a:cubicBezTo>
                <a:cubicBezTo>
                  <a:pt x="1765004" y="1446028"/>
                  <a:pt x="1770632" y="1457795"/>
                  <a:pt x="1779181" y="1467293"/>
                </a:cubicBezTo>
                <a:cubicBezTo>
                  <a:pt x="1809541" y="1501026"/>
                  <a:pt x="1879412" y="1555335"/>
                  <a:pt x="1896139" y="1605516"/>
                </a:cubicBezTo>
                <a:cubicBezTo>
                  <a:pt x="1899683" y="1616149"/>
                  <a:pt x="1900047" y="1628448"/>
                  <a:pt x="1906772" y="1637414"/>
                </a:cubicBezTo>
                <a:cubicBezTo>
                  <a:pt x="1921809" y="1657463"/>
                  <a:pt x="1959935" y="1690576"/>
                  <a:pt x="1959935" y="1690576"/>
                </a:cubicBezTo>
                <a:cubicBezTo>
                  <a:pt x="1963479" y="1701209"/>
                  <a:pt x="1965124" y="1712677"/>
                  <a:pt x="1970567" y="1722474"/>
                </a:cubicBezTo>
                <a:cubicBezTo>
                  <a:pt x="1982979" y="1744815"/>
                  <a:pt x="2005015" y="1762023"/>
                  <a:pt x="2013097" y="1786269"/>
                </a:cubicBezTo>
                <a:cubicBezTo>
                  <a:pt x="2037532" y="1859575"/>
                  <a:pt x="2018511" y="1834215"/>
                  <a:pt x="2055628" y="1871330"/>
                </a:cubicBezTo>
                <a:cubicBezTo>
                  <a:pt x="2059172" y="1885507"/>
                  <a:pt x="2063394" y="1899531"/>
                  <a:pt x="2066260" y="1913860"/>
                </a:cubicBezTo>
                <a:cubicBezTo>
                  <a:pt x="2077753" y="1971323"/>
                  <a:pt x="2072711" y="1970803"/>
                  <a:pt x="2087525" y="2020186"/>
                </a:cubicBezTo>
                <a:cubicBezTo>
                  <a:pt x="2093966" y="2041656"/>
                  <a:pt x="2108790" y="2083981"/>
                  <a:pt x="2108790" y="2083981"/>
                </a:cubicBezTo>
                <a:cubicBezTo>
                  <a:pt x="2112334" y="2108790"/>
                  <a:pt x="2114508" y="2133834"/>
                  <a:pt x="2119423" y="2158409"/>
                </a:cubicBezTo>
                <a:cubicBezTo>
                  <a:pt x="2121621" y="2169399"/>
                  <a:pt x="2127858" y="2179317"/>
                  <a:pt x="2130056" y="2190307"/>
                </a:cubicBezTo>
                <a:cubicBezTo>
                  <a:pt x="2134971" y="2214881"/>
                  <a:pt x="2135773" y="2240160"/>
                  <a:pt x="2140688" y="2264734"/>
                </a:cubicBezTo>
                <a:cubicBezTo>
                  <a:pt x="2142886" y="2275724"/>
                  <a:pt x="2148242" y="2285855"/>
                  <a:pt x="2151321" y="2296632"/>
                </a:cubicBezTo>
                <a:cubicBezTo>
                  <a:pt x="2164008" y="2341037"/>
                  <a:pt x="2164232" y="2352838"/>
                  <a:pt x="2172586" y="2402958"/>
                </a:cubicBezTo>
                <a:cubicBezTo>
                  <a:pt x="2037354" y="2448033"/>
                  <a:pt x="2142554" y="2417063"/>
                  <a:pt x="1811079" y="2402958"/>
                </a:cubicBezTo>
                <a:cubicBezTo>
                  <a:pt x="1754313" y="2400542"/>
                  <a:pt x="1697665" y="2395869"/>
                  <a:pt x="1640958" y="2392325"/>
                </a:cubicBezTo>
                <a:cubicBezTo>
                  <a:pt x="1630325" y="2388781"/>
                  <a:pt x="1618671" y="2387459"/>
                  <a:pt x="1609060" y="2381693"/>
                </a:cubicBezTo>
                <a:cubicBezTo>
                  <a:pt x="1586817" y="2368347"/>
                  <a:pt x="1583084" y="2347154"/>
                  <a:pt x="1566530" y="2328530"/>
                </a:cubicBezTo>
                <a:cubicBezTo>
                  <a:pt x="1546550" y="2306053"/>
                  <a:pt x="1516185" y="2291632"/>
                  <a:pt x="1502735" y="2264734"/>
                </a:cubicBezTo>
                <a:cubicBezTo>
                  <a:pt x="1495646" y="2250557"/>
                  <a:pt x="1490491" y="2235236"/>
                  <a:pt x="1481469" y="2222204"/>
                </a:cubicBezTo>
                <a:cubicBezTo>
                  <a:pt x="1458467" y="2188979"/>
                  <a:pt x="1427833" y="2161162"/>
                  <a:pt x="1407042" y="2126511"/>
                </a:cubicBezTo>
                <a:cubicBezTo>
                  <a:pt x="1396409" y="2108790"/>
                  <a:pt x="1385180" y="2091413"/>
                  <a:pt x="1375144" y="2073348"/>
                </a:cubicBezTo>
                <a:cubicBezTo>
                  <a:pt x="1367447" y="2059493"/>
                  <a:pt x="1363092" y="2043716"/>
                  <a:pt x="1353879" y="2030818"/>
                </a:cubicBezTo>
                <a:cubicBezTo>
                  <a:pt x="1345139" y="2018582"/>
                  <a:pt x="1332614" y="2009553"/>
                  <a:pt x="1321981" y="1998921"/>
                </a:cubicBezTo>
                <a:cubicBezTo>
                  <a:pt x="1314893" y="1984744"/>
                  <a:pt x="1308580" y="1970152"/>
                  <a:pt x="1300716" y="1956390"/>
                </a:cubicBezTo>
                <a:cubicBezTo>
                  <a:pt x="1286401" y="1931339"/>
                  <a:pt x="1263848" y="1904774"/>
                  <a:pt x="1247553" y="1881962"/>
                </a:cubicBezTo>
                <a:cubicBezTo>
                  <a:pt x="1240126" y="1871564"/>
                  <a:pt x="1232628" y="1861160"/>
                  <a:pt x="1226288" y="1850065"/>
                </a:cubicBezTo>
                <a:cubicBezTo>
                  <a:pt x="1218424" y="1836303"/>
                  <a:pt x="1213815" y="1820722"/>
                  <a:pt x="1205023" y="1807534"/>
                </a:cubicBezTo>
                <a:cubicBezTo>
                  <a:pt x="1192435" y="1788652"/>
                  <a:pt x="1176670" y="1772093"/>
                  <a:pt x="1162493" y="1754372"/>
                </a:cubicBezTo>
                <a:cubicBezTo>
                  <a:pt x="1142955" y="1695761"/>
                  <a:pt x="1164372" y="1744161"/>
                  <a:pt x="1109330" y="1679944"/>
                </a:cubicBezTo>
                <a:cubicBezTo>
                  <a:pt x="1048936" y="1609484"/>
                  <a:pt x="1120972" y="1685811"/>
                  <a:pt x="1077432" y="1616148"/>
                </a:cubicBezTo>
                <a:cubicBezTo>
                  <a:pt x="1065404" y="1596904"/>
                  <a:pt x="1048518" y="1581141"/>
                  <a:pt x="1034902" y="1562986"/>
                </a:cubicBezTo>
                <a:cubicBezTo>
                  <a:pt x="986321" y="1498211"/>
                  <a:pt x="1048082" y="1565533"/>
                  <a:pt x="971107" y="1488558"/>
                </a:cubicBezTo>
                <a:cubicBezTo>
                  <a:pt x="919687" y="1385715"/>
                  <a:pt x="977287" y="1489709"/>
                  <a:pt x="928576" y="1424762"/>
                </a:cubicBezTo>
                <a:cubicBezTo>
                  <a:pt x="852263" y="1323012"/>
                  <a:pt x="919087" y="1394009"/>
                  <a:pt x="854149" y="1329069"/>
                </a:cubicBezTo>
                <a:cubicBezTo>
                  <a:pt x="841983" y="1292574"/>
                  <a:pt x="843803" y="1286826"/>
                  <a:pt x="811618" y="1254641"/>
                </a:cubicBezTo>
                <a:cubicBezTo>
                  <a:pt x="802582" y="1245605"/>
                  <a:pt x="790353" y="1240464"/>
                  <a:pt x="779721" y="1233376"/>
                </a:cubicBezTo>
                <a:cubicBezTo>
                  <a:pt x="765544" y="1212111"/>
                  <a:pt x="757636" y="1184916"/>
                  <a:pt x="737190" y="1169581"/>
                </a:cubicBezTo>
                <a:cubicBezTo>
                  <a:pt x="723013" y="1158948"/>
                  <a:pt x="706580" y="1150795"/>
                  <a:pt x="694660" y="1137683"/>
                </a:cubicBezTo>
                <a:cubicBezTo>
                  <a:pt x="670819" y="1111458"/>
                  <a:pt x="652130" y="1080976"/>
                  <a:pt x="630865" y="1052623"/>
                </a:cubicBezTo>
                <a:cubicBezTo>
                  <a:pt x="620232" y="1038446"/>
                  <a:pt x="611498" y="1022624"/>
                  <a:pt x="598967" y="1010093"/>
                </a:cubicBezTo>
                <a:cubicBezTo>
                  <a:pt x="588334" y="999460"/>
                  <a:pt x="576301" y="990064"/>
                  <a:pt x="567069" y="978195"/>
                </a:cubicBezTo>
                <a:cubicBezTo>
                  <a:pt x="551378" y="958021"/>
                  <a:pt x="542610" y="932472"/>
                  <a:pt x="524539" y="914400"/>
                </a:cubicBezTo>
                <a:cubicBezTo>
                  <a:pt x="501254" y="891114"/>
                  <a:pt x="499892" y="892532"/>
                  <a:pt x="482009" y="861237"/>
                </a:cubicBezTo>
                <a:cubicBezTo>
                  <a:pt x="459636" y="822085"/>
                  <a:pt x="452892" y="789588"/>
                  <a:pt x="418214" y="754911"/>
                </a:cubicBezTo>
                <a:cubicBezTo>
                  <a:pt x="368243" y="704941"/>
                  <a:pt x="394658" y="735527"/>
                  <a:pt x="343786" y="659218"/>
                </a:cubicBezTo>
                <a:cubicBezTo>
                  <a:pt x="336698" y="648586"/>
                  <a:pt x="326562" y="639444"/>
                  <a:pt x="322521" y="627321"/>
                </a:cubicBezTo>
                <a:cubicBezTo>
                  <a:pt x="315433" y="606056"/>
                  <a:pt x="313690" y="582176"/>
                  <a:pt x="301256" y="563525"/>
                </a:cubicBezTo>
                <a:cubicBezTo>
                  <a:pt x="227705" y="453202"/>
                  <a:pt x="339650" y="623971"/>
                  <a:pt x="258725" y="489097"/>
                </a:cubicBezTo>
                <a:cubicBezTo>
                  <a:pt x="245576" y="467182"/>
                  <a:pt x="224277" y="449548"/>
                  <a:pt x="216195" y="425302"/>
                </a:cubicBezTo>
                <a:cubicBezTo>
                  <a:pt x="212651" y="414669"/>
                  <a:pt x="211005" y="403201"/>
                  <a:pt x="205562" y="393404"/>
                </a:cubicBezTo>
                <a:cubicBezTo>
                  <a:pt x="193150" y="371063"/>
                  <a:pt x="177209" y="350874"/>
                  <a:pt x="163032" y="329609"/>
                </a:cubicBezTo>
                <a:lnTo>
                  <a:pt x="141767" y="297711"/>
                </a:lnTo>
                <a:cubicBezTo>
                  <a:pt x="138223" y="287079"/>
                  <a:pt x="136147" y="275838"/>
                  <a:pt x="131135" y="265814"/>
                </a:cubicBezTo>
                <a:cubicBezTo>
                  <a:pt x="125420" y="254384"/>
                  <a:pt x="115059" y="245594"/>
                  <a:pt x="109869" y="233916"/>
                </a:cubicBezTo>
                <a:cubicBezTo>
                  <a:pt x="100765" y="213433"/>
                  <a:pt x="95692" y="191386"/>
                  <a:pt x="88604" y="170121"/>
                </a:cubicBezTo>
                <a:lnTo>
                  <a:pt x="77972" y="138223"/>
                </a:lnTo>
                <a:cubicBezTo>
                  <a:pt x="76507" y="126502"/>
                  <a:pt x="72234" y="47143"/>
                  <a:pt x="56707" y="21265"/>
                </a:cubicBezTo>
                <a:cubicBezTo>
                  <a:pt x="51550" y="12669"/>
                  <a:pt x="0" y="0"/>
                  <a:pt x="3544" y="0"/>
                </a:cubicBezTo>
                <a:close/>
              </a:path>
            </a:pathLst>
          </a:custGeom>
          <a:noFill/>
          <a:ln w="9525" algn="ctr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/>
          <a:p>
            <a:endParaRPr lang="zh-CN" altLang="en-US"/>
          </a:p>
        </p:txBody>
      </p:sp>
      <p:sp>
        <p:nvSpPr>
          <p:cNvPr id="79881" name="TextBox 9"/>
          <p:cNvSpPr txBox="1">
            <a:spLocks noChangeArrowheads="1"/>
          </p:cNvSpPr>
          <p:nvPr/>
        </p:nvSpPr>
        <p:spPr bwMode="auto">
          <a:xfrm>
            <a:off x="5827713" y="3776663"/>
            <a:ext cx="71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i-j=-1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映射函数：对角线映射</a:t>
            </a:r>
            <a:endParaRPr lang="zh-CN" altLang="en-US" smtClean="0"/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ltGray">
          <a:xfrm>
            <a:off x="984250" y="4227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下对角线</a:t>
            </a:r>
            <a:endParaRPr lang="zh-CN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ltGray">
          <a:xfrm>
            <a:off x="1092200" y="35417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0837" name="Group 21"/>
          <p:cNvGraphicFramePr>
            <a:graphicFrameLocks noGrp="1"/>
          </p:cNvGraphicFramePr>
          <p:nvPr/>
        </p:nvGraphicFramePr>
        <p:xfrm>
          <a:off x="1092200" y="2957513"/>
          <a:ext cx="6553200" cy="518048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...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...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...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0844" name="Rectangle 28"/>
          <p:cNvSpPr>
            <a:spLocks noChangeArrowheads="1"/>
          </p:cNvSpPr>
          <p:nvPr/>
        </p:nvSpPr>
        <p:spPr bwMode="ltGray">
          <a:xfrm>
            <a:off x="2311400" y="4241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i - j = 1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2703513" y="3541713"/>
            <a:ext cx="5405437" cy="1157287"/>
            <a:chOff x="1831" y="1248"/>
            <a:chExt cx="3405" cy="729"/>
          </a:xfrm>
        </p:grpSpPr>
        <p:sp>
          <p:nvSpPr>
            <p:cNvPr id="91172" name="Rectangle 26"/>
            <p:cNvSpPr>
              <a:spLocks noChangeArrowheads="1"/>
            </p:cNvSpPr>
            <p:nvPr/>
          </p:nvSpPr>
          <p:spPr bwMode="ltGray">
            <a:xfrm>
              <a:off x="1831" y="1248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3" name="Rectangle 27"/>
            <p:cNvSpPr>
              <a:spLocks noChangeArrowheads="1"/>
            </p:cNvSpPr>
            <p:nvPr/>
          </p:nvSpPr>
          <p:spPr bwMode="ltGray">
            <a:xfrm>
              <a:off x="2160" y="1248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4" name="Rectangle 29"/>
            <p:cNvSpPr>
              <a:spLocks noChangeArrowheads="1"/>
            </p:cNvSpPr>
            <p:nvPr/>
          </p:nvSpPr>
          <p:spPr bwMode="ltGray">
            <a:xfrm>
              <a:off x="3792" y="1689"/>
              <a:ext cx="1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a[i-2]</a:t>
              </a:r>
              <a:endPara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55" name="Rectangle 30"/>
          <p:cNvSpPr>
            <a:spLocks noChangeArrowheads="1"/>
          </p:cNvSpPr>
          <p:nvPr/>
        </p:nvSpPr>
        <p:spPr bwMode="ltGray">
          <a:xfrm>
            <a:off x="984250" y="4989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主对角线</a:t>
            </a:r>
            <a:endParaRPr lang="zh-CN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0847" name="Rectangle 31"/>
          <p:cNvSpPr>
            <a:spLocks noChangeArrowheads="1"/>
          </p:cNvSpPr>
          <p:nvPr/>
        </p:nvSpPr>
        <p:spPr bwMode="ltGray">
          <a:xfrm>
            <a:off x="2403475" y="5003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i = j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57" name="Rectangle 33"/>
          <p:cNvSpPr>
            <a:spLocks noChangeArrowheads="1"/>
          </p:cNvSpPr>
          <p:nvPr/>
        </p:nvSpPr>
        <p:spPr bwMode="ltGray">
          <a:xfrm>
            <a:off x="984250" y="58277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上对角线</a:t>
            </a:r>
            <a:endParaRPr lang="zh-CN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0850" name="Rectangle 34"/>
          <p:cNvSpPr>
            <a:spLocks noChangeArrowheads="1"/>
          </p:cNvSpPr>
          <p:nvPr/>
        </p:nvSpPr>
        <p:spPr bwMode="ltGray">
          <a:xfrm>
            <a:off x="2381250" y="58420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i - j = -1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4786313" y="3541713"/>
            <a:ext cx="3697287" cy="1919287"/>
            <a:chOff x="3143" y="1248"/>
            <a:chExt cx="2329" cy="1209"/>
          </a:xfrm>
        </p:grpSpPr>
        <p:sp>
          <p:nvSpPr>
            <p:cNvPr id="91169" name="Rectangle 32"/>
            <p:cNvSpPr>
              <a:spLocks noChangeArrowheads="1"/>
            </p:cNvSpPr>
            <p:nvPr/>
          </p:nvSpPr>
          <p:spPr bwMode="ltGray">
            <a:xfrm>
              <a:off x="3792" y="2169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a[n-1+i-1]</a:t>
              </a:r>
              <a:endPara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314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2n-2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1" name="Rectangle 37"/>
            <p:cNvSpPr>
              <a:spLocks noChangeArrowheads="1"/>
            </p:cNvSpPr>
            <p:nvPr/>
          </p:nvSpPr>
          <p:spPr bwMode="ltGray">
            <a:xfrm>
              <a:off x="355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2n-1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0855" name="Rectangle 39"/>
          <p:cNvSpPr>
            <a:spLocks noChangeArrowheads="1"/>
          </p:cNvSpPr>
          <p:nvPr/>
        </p:nvSpPr>
        <p:spPr bwMode="ltGray">
          <a:xfrm>
            <a:off x="3835400" y="42275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n - 1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0856" name="Rectangle 40"/>
          <p:cNvSpPr>
            <a:spLocks noChangeArrowheads="1"/>
          </p:cNvSpPr>
          <p:nvPr/>
        </p:nvSpPr>
        <p:spPr bwMode="ltGray">
          <a:xfrm>
            <a:off x="3606800" y="49895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0857" name="Rectangle 41"/>
          <p:cNvSpPr>
            <a:spLocks noChangeArrowheads="1"/>
          </p:cNvSpPr>
          <p:nvPr/>
        </p:nvSpPr>
        <p:spPr bwMode="ltGray">
          <a:xfrm>
            <a:off x="3835400" y="58277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CC"/>
                </a:solidFill>
                <a:latin typeface="Times New Roman" panose="02020603050405020304" pitchFamily="18" charset="0"/>
              </a:rPr>
              <a:t>元素数：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n - 1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6"/>
          <p:cNvGrpSpPr/>
          <p:nvPr/>
        </p:nvGrpSpPr>
        <p:grpSpPr bwMode="auto">
          <a:xfrm>
            <a:off x="5816600" y="3541713"/>
            <a:ext cx="2819400" cy="2757487"/>
            <a:chOff x="3792" y="1248"/>
            <a:chExt cx="1776" cy="1737"/>
          </a:xfrm>
        </p:grpSpPr>
        <p:sp>
          <p:nvSpPr>
            <p:cNvPr id="91167" name="Rectangle 35"/>
            <p:cNvSpPr>
              <a:spLocks noChangeArrowheads="1"/>
            </p:cNvSpPr>
            <p:nvPr/>
          </p:nvSpPr>
          <p:spPr bwMode="ltGray">
            <a:xfrm>
              <a:off x="3792" y="2697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M(i, j)</a:t>
              </a:r>
              <a:r>
                <a:rPr lang="zh-CN" altLang="en-US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</a:rPr>
                <a:t>a[2n-1+i-1]</a:t>
              </a:r>
              <a:endPara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68" name="Rectangle 42"/>
            <p:cNvSpPr>
              <a:spLocks noChangeArrowheads="1"/>
            </p:cNvSpPr>
            <p:nvPr/>
          </p:nvSpPr>
          <p:spPr bwMode="ltGray">
            <a:xfrm>
              <a:off x="4583" y="1248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3n-3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91164" name="Picture 4" descr="tridia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200025"/>
            <a:ext cx="20161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65" name="TextBox 25"/>
          <p:cNvSpPr txBox="1">
            <a:spLocks noChangeArrowheads="1"/>
          </p:cNvSpPr>
          <p:nvPr/>
        </p:nvSpPr>
        <p:spPr bwMode="auto">
          <a:xfrm>
            <a:off x="984250" y="1635125"/>
            <a:ext cx="4664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请注意映射函数的推导过程，这是后续</a:t>
            </a:r>
            <a:r>
              <a:rPr lang="en-US" altLang="zh-CN" b="1">
                <a:solidFill>
                  <a:srgbClr val="FF0000"/>
                </a:solidFill>
              </a:rPr>
              <a:t>C++</a:t>
            </a:r>
            <a:r>
              <a:rPr lang="zh-CN" altLang="en-US" b="1">
                <a:solidFill>
                  <a:srgbClr val="FF0000"/>
                </a:solidFill>
              </a:rPr>
              <a:t>实现的前提和关键！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4" grpId="0" autoUpdateAnimBg="0"/>
      <p:bldP spid="930847" grpId="0" autoUpdateAnimBg="0"/>
      <p:bldP spid="930850" grpId="0" autoUpdateAnimBg="0"/>
      <p:bldP spid="930855" grpId="0" autoUpdateAnimBg="0"/>
      <p:bldP spid="930856" grpId="0" autoUpdateAnimBg="0"/>
      <p:bldP spid="93085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三对角矩阵的存储</a:t>
            </a:r>
            <a:endParaRPr lang="zh-CN" alt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924800" cy="5486400"/>
          </a:xfrm>
        </p:spPr>
        <p:txBody>
          <a:bodyPr/>
          <a:lstStyle/>
          <a:p>
            <a:pPr eaLnBrk="1" hangingPunct="1"/>
            <a:r>
              <a:rPr lang="en-US" altLang="zh-CN" smtClean="0"/>
              <a:t>3n-2</a:t>
            </a:r>
            <a:r>
              <a:rPr lang="zh-CN" altLang="en-US" smtClean="0"/>
              <a:t>个元素的一维数组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逐行映射：</a:t>
            </a:r>
            <a:r>
              <a:rPr lang="en-US" altLang="zh-CN" smtClean="0"/>
              <a:t>t[0:9]=[2, 1, 3, 1, 3, 5, 2, 7, 9, 0]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逐列映射：</a:t>
            </a:r>
            <a:r>
              <a:rPr lang="en-US" altLang="zh-CN" smtClean="0">
                <a:ea typeface="仿宋_GB2312" pitchFamily="49" charset="-122"/>
              </a:rPr>
              <a:t>t=[2, 3, 1, 1, 5, 3, 2, 9, 7, 0]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mtClean="0"/>
              <a:t>对角线映射（下对角线、主对角线、上对角线顺序）：</a:t>
            </a:r>
            <a:br>
              <a:rPr lang="zh-CN" altLang="en-US" smtClean="0"/>
            </a:br>
            <a:r>
              <a:rPr lang="en-US" altLang="zh-CN" smtClean="0">
                <a:ea typeface="仿宋_GB2312" pitchFamily="49" charset="-122"/>
              </a:rPr>
              <a:t>t=[3, 5, 9, 2, 1, 2, 0, 1, 3, 7]</a:t>
            </a:r>
            <a:endParaRPr lang="en-US" altLang="zh-CN" smtClean="0"/>
          </a:p>
        </p:txBody>
      </p:sp>
      <p:pic>
        <p:nvPicPr>
          <p:cNvPr id="90116" name="Picture 4" descr="tridia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3787775"/>
            <a:ext cx="20161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TridiagonalMatrix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public: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(int size = 10)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{n = size; t = new T [3*n-2];}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~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 {delete [] t;}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TridiagonalMatrix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&lt;T&gt;&amp; Store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T&amp; x,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T Retrieve(int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int j)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private: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n;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dimension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 *t;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// 1D array for 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tridiagonal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37" y="1004735"/>
            <a:ext cx="7886700" cy="561465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T tridiagonalMatrix&lt;T&gt;::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Retrieve</a:t>
            </a: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i, 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j) </a:t>
            </a:r>
            <a:r>
              <a:rPr lang="fr-F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const</a:t>
            </a:r>
            <a:endParaRPr lang="fr-FR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{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Return (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i,j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element of matrix.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validate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and j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pt-BR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if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( i &lt; 1 || j &lt; 1 || i &gt; n || j &gt; n)</a:t>
            </a:r>
            <a:endParaRPr lang="pt-BR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throw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matrixIndexOutOfBounds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();</a:t>
            </a:r>
            <a:r>
              <a:rPr lang="zh-CN" alt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determine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lement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to return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- j) 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{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1: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lower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element[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- 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2];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0: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main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element[n +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- 2];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-1: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 upper diagonal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element[2 * n +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- 2];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0;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altLang="zh-CN" sz="1800" dirty="0" smtClean="0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按对角线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映射</a:t>
            </a:r>
            <a:r>
              <a:rPr lang="en-US" altLang="zh-CN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矩阵下标从</a:t>
            </a:r>
            <a:r>
              <a:rPr lang="en-US" altLang="zh-CN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</a:rPr>
              <a:t>开始。</a:t>
            </a: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 smtClean="0">
                <a:sym typeface="+mn-ea"/>
              </a:rPr>
              <a:t>设三对角矩阵实际存储数组为</a:t>
            </a:r>
            <a:r>
              <a:rPr lang="en-US" altLang="zh-CN" sz="2600" smtClean="0">
                <a:sym typeface="+mn-ea"/>
              </a:rPr>
              <a:t>t,</a:t>
            </a:r>
            <a:r>
              <a:rPr lang="zh-CN" altLang="en-US" sz="2600" smtClean="0">
                <a:sym typeface="+mn-ea"/>
              </a:rPr>
              <a:t>则逐行映射的映射关系为</a:t>
            </a:r>
            <a:r>
              <a:rPr lang="en-US" altLang="zh-CN" sz="2600" smtClean="0">
                <a:sym typeface="+mn-ea"/>
              </a:rPr>
              <a:t>:</a:t>
            </a:r>
            <a:endParaRPr lang="en-US" altLang="zh-CN" sz="2600" smtClean="0">
              <a:sym typeface="+mn-ea"/>
            </a:endParaRPr>
          </a:p>
          <a:p>
            <a:pPr lvl="0" algn="l">
              <a:buNone/>
            </a:pPr>
            <a:r>
              <a:rPr lang="en-US" altLang="zh-CN" sz="2600" smtClean="0">
                <a:sym typeface="+mn-ea"/>
              </a:rPr>
              <a:t>p(i,j)=t[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?</a:t>
            </a:r>
            <a:r>
              <a:rPr lang="en-US" altLang="zh-CN" sz="2600" smtClean="0">
                <a:sym typeface="+mn-ea"/>
              </a:rPr>
              <a:t>]</a:t>
            </a:r>
            <a:endParaRPr lang="en-US" altLang="zh-CN" sz="2600" smtClean="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3*i+j-3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2*i+j-2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3i+j-4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2i+j-3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4" name="图片 3" descr="tmp7D8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下三角矩阵（</a:t>
            </a:r>
            <a:r>
              <a:rPr lang="en-US" altLang="zh-CN" smtClean="0">
                <a:solidFill>
                  <a:schemeClr val="hlink"/>
                </a:solidFill>
              </a:rPr>
              <a:t>lower triangular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i="1" smtClean="0"/>
              <a:t>i </a:t>
            </a:r>
            <a:r>
              <a:rPr lang="en-US" altLang="zh-CN" smtClean="0"/>
              <a:t>&lt; </a:t>
            </a:r>
            <a:r>
              <a:rPr lang="en-US" altLang="zh-CN" i="1" smtClean="0"/>
              <a:t>j </a:t>
            </a:r>
            <a:r>
              <a:rPr lang="zh-CN" altLang="en-US" smtClean="0"/>
              <a:t>时，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 = 0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80900" name="Picture 4" descr="lowtri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2336800"/>
            <a:ext cx="24511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上三角矩阵（</a:t>
            </a:r>
            <a:r>
              <a:rPr lang="en-US" altLang="zh-CN" smtClean="0">
                <a:solidFill>
                  <a:schemeClr val="hlink"/>
                </a:solidFill>
              </a:rPr>
              <a:t>upper triangular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</a:t>
            </a:r>
            <a:r>
              <a:rPr lang="en-US" altLang="zh-CN" i="1" smtClean="0"/>
              <a:t>i </a:t>
            </a:r>
            <a:r>
              <a:rPr lang="en-US" altLang="zh-CN" smtClean="0"/>
              <a:t>&gt; </a:t>
            </a:r>
            <a:r>
              <a:rPr lang="en-US" altLang="zh-CN" i="1" smtClean="0"/>
              <a:t>j </a:t>
            </a:r>
            <a:r>
              <a:rPr lang="zh-CN" altLang="en-US" smtClean="0"/>
              <a:t>时，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 = 0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81924" name="Picture 4" descr="uptri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83" y="2343150"/>
            <a:ext cx="25225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对称矩阵（</a:t>
            </a:r>
            <a:r>
              <a:rPr lang="en-US" altLang="zh-CN" smtClean="0">
                <a:solidFill>
                  <a:schemeClr val="hlink"/>
                </a:solidFill>
              </a:rPr>
              <a:t>symmetric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对所有的</a:t>
            </a:r>
            <a:r>
              <a:rPr lang="en-US" altLang="zh-CN" i="1" smtClean="0"/>
              <a:t>i </a:t>
            </a:r>
            <a:r>
              <a:rPr lang="zh-CN" altLang="en-US" smtClean="0"/>
              <a:t>和</a:t>
            </a:r>
            <a:r>
              <a:rPr lang="en-US" altLang="zh-CN" i="1" smtClean="0"/>
              <a:t>j </a:t>
            </a:r>
            <a:r>
              <a:rPr lang="zh-CN" altLang="en-US" i="1" smtClean="0"/>
              <a:t>，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i, j </a:t>
            </a:r>
            <a:r>
              <a:rPr lang="en-US" altLang="zh-CN" smtClean="0"/>
              <a:t>)=</a:t>
            </a:r>
            <a:r>
              <a:rPr lang="en-US" altLang="zh-CN" i="1" smtClean="0"/>
              <a:t>M </a:t>
            </a:r>
            <a:r>
              <a:rPr lang="en-US" altLang="zh-CN" smtClean="0"/>
              <a:t>(</a:t>
            </a:r>
            <a:r>
              <a:rPr lang="en-US" altLang="zh-CN" i="1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i 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pic>
        <p:nvPicPr>
          <p:cNvPr id="82948" name="Picture 4" descr="sym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2200"/>
            <a:ext cx="2490788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  <a:r>
              <a:rPr lang="en-US" altLang="zh-CN" smtClean="0"/>
              <a:t>ADT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371600"/>
            <a:ext cx="8329613" cy="5486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抽象数据类型</a:t>
            </a:r>
            <a:r>
              <a:rPr lang="en-US" altLang="zh-CN" smtClean="0"/>
              <a:t>Array{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实例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形如</a:t>
            </a:r>
            <a:r>
              <a:rPr lang="en-US" altLang="zh-CN" smtClean="0"/>
              <a:t>(index,value)</a:t>
            </a:r>
            <a:r>
              <a:rPr lang="zh-CN" altLang="en-US" smtClean="0"/>
              <a:t>的数据对集合，其中任意两对数据的</a:t>
            </a:r>
            <a:r>
              <a:rPr lang="en-US" altLang="zh-CN" smtClean="0"/>
              <a:t>index</a:t>
            </a:r>
            <a:r>
              <a:rPr lang="zh-CN" altLang="en-US" smtClean="0"/>
              <a:t>值都各不相同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操作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Create()</a:t>
            </a:r>
            <a:r>
              <a:rPr lang="zh-CN" altLang="en-US" smtClean="0"/>
              <a:t>：创建一个空的数组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Store(index,value)</a:t>
            </a:r>
            <a:r>
              <a:rPr lang="zh-CN" altLang="en-US" smtClean="0"/>
              <a:t>：添加数据</a:t>
            </a:r>
            <a:r>
              <a:rPr lang="en-US" altLang="zh-CN" smtClean="0"/>
              <a:t>(index,value)</a:t>
            </a:r>
            <a:r>
              <a:rPr lang="zh-CN" altLang="en-US" smtClean="0"/>
              <a:t>，并删除具有相同</a:t>
            </a:r>
            <a:r>
              <a:rPr lang="en-US" altLang="zh-CN" smtClean="0"/>
              <a:t>index</a:t>
            </a:r>
            <a:r>
              <a:rPr lang="zh-CN" altLang="en-US" smtClean="0"/>
              <a:t>值的数据对（若存在）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CC"/>
                </a:solidFill>
              </a:rPr>
              <a:t>Retrieve(index)</a:t>
            </a:r>
            <a:r>
              <a:rPr lang="zh-CN" altLang="en-US" smtClean="0"/>
              <a:t>：返回索引值为</a:t>
            </a:r>
            <a:r>
              <a:rPr lang="en-US" altLang="zh-CN" smtClean="0"/>
              <a:t>index</a:t>
            </a:r>
            <a:r>
              <a:rPr lang="zh-CN" altLang="en-US" smtClean="0"/>
              <a:t>的数据对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城市距离</a:t>
            </a:r>
            <a:endParaRPr lang="zh-CN" alt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distance(i,j)——</a:t>
            </a:r>
            <a:r>
              <a:rPr lang="zh-CN" altLang="en-US" smtClean="0"/>
              <a:t>城市</a:t>
            </a:r>
            <a:r>
              <a:rPr lang="en-US" altLang="zh-CN" smtClean="0"/>
              <a:t>i</a:t>
            </a:r>
            <a:r>
              <a:rPr lang="zh-CN" altLang="en-US" smtClean="0"/>
              <a:t>和城市</a:t>
            </a:r>
            <a:r>
              <a:rPr lang="en-US" altLang="zh-CN" smtClean="0"/>
              <a:t>j</a:t>
            </a:r>
            <a:r>
              <a:rPr lang="zh-CN" altLang="en-US" smtClean="0"/>
              <a:t>的距离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显然，</a:t>
            </a:r>
            <a:r>
              <a:rPr lang="en-US" altLang="zh-CN" smtClean="0"/>
              <a:t>distance(i, j) = distance(j, i)</a:t>
            </a:r>
            <a:endParaRPr lang="en-US" altLang="zh-CN" smtClean="0"/>
          </a:p>
        </p:txBody>
      </p:sp>
      <p:pic>
        <p:nvPicPr>
          <p:cNvPr id="83972" name="Picture 4" descr="distance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869113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三角矩阵</a:t>
            </a:r>
            <a:endParaRPr lang="zh-CN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886200"/>
            <a:ext cx="7772400" cy="2209800"/>
          </a:xfrm>
        </p:spPr>
        <p:txBody>
          <a:bodyPr/>
          <a:lstStyle/>
          <a:p>
            <a:pPr eaLnBrk="1" hangingPunct="1"/>
            <a:r>
              <a:rPr lang="zh-CN" altLang="en-US" smtClean="0"/>
              <a:t>下三角：第</a:t>
            </a:r>
            <a:r>
              <a:rPr lang="en-US" altLang="zh-CN" smtClean="0"/>
              <a:t>1</a:t>
            </a:r>
            <a:r>
              <a:rPr lang="zh-CN" altLang="en-US" smtClean="0"/>
              <a:t>行</a:t>
            </a:r>
            <a:r>
              <a:rPr lang="en-US" altLang="zh-CN" smtClean="0"/>
              <a:t>1</a:t>
            </a:r>
            <a:r>
              <a:rPr lang="zh-CN" altLang="en-US" smtClean="0"/>
              <a:t>个元素，第</a:t>
            </a:r>
            <a:r>
              <a:rPr lang="en-US" altLang="zh-CN" smtClean="0"/>
              <a:t>2</a:t>
            </a:r>
            <a:r>
              <a:rPr lang="zh-CN" altLang="en-US" smtClean="0"/>
              <a:t>行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上三角：第</a:t>
            </a:r>
            <a:r>
              <a:rPr lang="en-US" altLang="zh-CN" smtClean="0"/>
              <a:t>1</a:t>
            </a:r>
            <a:r>
              <a:rPr lang="zh-CN" altLang="en-US" smtClean="0"/>
              <a:t>行</a:t>
            </a:r>
            <a:r>
              <a:rPr lang="en-US" altLang="zh-CN" smtClean="0"/>
              <a:t>n</a:t>
            </a:r>
            <a:r>
              <a:rPr lang="zh-CN" altLang="en-US" smtClean="0"/>
              <a:t>个元素，第</a:t>
            </a:r>
            <a:r>
              <a:rPr lang="en-US" altLang="zh-CN" smtClean="0"/>
              <a:t>2</a:t>
            </a:r>
            <a:r>
              <a:rPr lang="zh-CN" altLang="en-US" smtClean="0"/>
              <a:t>行</a:t>
            </a:r>
            <a:r>
              <a:rPr lang="en-US" altLang="zh-CN" smtClean="0"/>
              <a:t>n-1</a:t>
            </a:r>
            <a:r>
              <a:rPr lang="zh-CN" altLang="en-US" smtClean="0"/>
              <a:t>个</a:t>
            </a:r>
            <a:r>
              <a:rPr lang="en-US" altLang="zh-CN" smtClean="0"/>
              <a:t>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元素数目</a:t>
            </a:r>
            <a:endParaRPr lang="zh-CN" altLang="en-US" smtClean="0"/>
          </a:p>
        </p:txBody>
      </p:sp>
      <p:pic>
        <p:nvPicPr>
          <p:cNvPr id="2053" name="Picture 4" descr="trigula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5387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276600" y="4848225"/>
          <a:ext cx="3048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2" imgW="1054100" imgH="431800" progId="Equation.3">
                  <p:embed/>
                </p:oleObj>
              </mc:Choice>
              <mc:Fallback>
                <p:oleObj name="Equation" r:id="rId2" imgW="1054100" imgH="431800" progId="Equation.3">
                  <p:embed/>
                  <p:pic>
                    <p:nvPicPr>
                      <p:cNvPr id="0" name="图片 6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8225"/>
                        <a:ext cx="3048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描述方式</a:t>
            </a:r>
            <a:endParaRPr lang="zh-CN" altLang="en-US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二维结构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用一维数组模拟保存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行映射：</a:t>
            </a:r>
            <a:r>
              <a:rPr lang="en-US" altLang="zh-CN" i="1" smtClean="0">
                <a:ea typeface="仿宋_GB2312" pitchFamily="49" charset="-122"/>
              </a:rPr>
              <a:t>l</a:t>
            </a:r>
            <a:r>
              <a:rPr lang="en-US" altLang="zh-CN" smtClean="0">
                <a:ea typeface="仿宋_GB2312" pitchFamily="49" charset="-122"/>
              </a:rPr>
              <a:t>[0:9]=(2, 5, 1, 0, 3, 1, 4, 2, 7, 0)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mtClean="0"/>
              <a:t>列映射：</a:t>
            </a:r>
            <a:r>
              <a:rPr lang="en-US" altLang="zh-CN" i="1" smtClean="0"/>
              <a:t>l</a:t>
            </a:r>
            <a:r>
              <a:rPr lang="en-US" altLang="zh-CN" smtClean="0">
                <a:ea typeface="仿宋_GB2312" pitchFamily="49" charset="-122"/>
                <a:sym typeface="+mn-ea"/>
              </a:rPr>
              <a:t>[0:9]</a:t>
            </a:r>
            <a:r>
              <a:rPr lang="en-US" altLang="zh-CN" smtClean="0"/>
              <a:t>=(2, 5, 0, 4, 1, 3, 2, 1, 7, 0)</a:t>
            </a:r>
            <a:endParaRPr lang="en-US" altLang="zh-CN" smtClean="0"/>
          </a:p>
        </p:txBody>
      </p:sp>
      <p:pic>
        <p:nvPicPr>
          <p:cNvPr id="96260" name="Picture 4" descr="lowtri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633788"/>
            <a:ext cx="196215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映射公式</a:t>
            </a:r>
            <a:endParaRPr lang="zh-CN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2" y="2047875"/>
            <a:ext cx="7735888" cy="37433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行映射</a:t>
            </a:r>
            <a:endParaRPr lang="zh-CN" altLang="en-US" sz="3600" dirty="0" smtClean="0"/>
          </a:p>
          <a:p>
            <a:pPr lvl="1" eaLnBrk="1" hangingPunct="1"/>
            <a:r>
              <a:rPr lang="en-US" altLang="zh-CN" sz="3200" dirty="0" smtClean="0"/>
              <a:t>L(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 j)</a:t>
            </a:r>
            <a:r>
              <a:rPr lang="zh-CN" altLang="en-US" sz="3200" dirty="0" smtClean="0"/>
              <a:t>之前的元素数目</a:t>
            </a:r>
            <a:endParaRPr lang="zh-CN" altLang="en-US" sz="3200" dirty="0" smtClean="0"/>
          </a:p>
          <a:p>
            <a:pPr lvl="2" eaLnBrk="1" hangingPunct="1"/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行之前的元素数目：</a:t>
            </a:r>
            <a:r>
              <a:rPr lang="en-US" altLang="zh-CN" sz="2800" dirty="0" smtClean="0"/>
              <a:t>1 + 2 + ... +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– 1)</a:t>
            </a:r>
            <a:endParaRPr lang="en-US" altLang="zh-CN" sz="2800" dirty="0" smtClean="0"/>
          </a:p>
          <a:p>
            <a:pPr lvl="2" eaLnBrk="1" hangingPunct="1"/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L(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j)</a:t>
            </a:r>
            <a:r>
              <a:rPr lang="zh-CN" altLang="en-US" sz="2800" dirty="0" smtClean="0"/>
              <a:t>之前的元素数目：</a:t>
            </a:r>
            <a:r>
              <a:rPr lang="en-US" altLang="zh-CN" sz="2800" dirty="0" smtClean="0"/>
              <a:t>j - 1</a:t>
            </a:r>
            <a:endParaRPr lang="en-US" altLang="zh-CN" sz="2800" dirty="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52600" y="4692650"/>
          <a:ext cx="55467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" imgW="1917700" imgH="431800" progId="Equation.3">
                  <p:embed/>
                </p:oleObj>
              </mc:Choice>
              <mc:Fallback>
                <p:oleObj name="Equation" r:id="rId1" imgW="1917700" imgH="431800" progId="Equation.3">
                  <p:embed/>
                  <p:pic>
                    <p:nvPicPr>
                      <p:cNvPr id="0" name="图片 7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92650"/>
                        <a:ext cx="55467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lowtr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0510"/>
            <a:ext cx="172275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上三角区域和下三角区域的内容相同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只保存其中一个区域即可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未保存的元素值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对称元素的值必然保存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使用三角矩阵相同方式处理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特殊矩阵小结</a:t>
            </a:r>
            <a:endParaRPr lang="zh-CN" altLang="en-US" smtClean="0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本质</a:t>
            </a:r>
            <a:endParaRPr lang="en-US" altLang="zh-CN" smtClean="0"/>
          </a:p>
          <a:p>
            <a:pPr lvl="1"/>
            <a:r>
              <a:rPr lang="zh-CN" altLang="en-US" smtClean="0"/>
              <a:t>如何利用特殊矩阵的“特殊性”减少存储空间？</a:t>
            </a:r>
            <a:endParaRPr lang="en-US" altLang="zh-CN" smtClean="0"/>
          </a:p>
          <a:p>
            <a:r>
              <a:rPr lang="zh-CN" altLang="en-US" smtClean="0"/>
              <a:t>关键</a:t>
            </a:r>
            <a:endParaRPr lang="en-US" altLang="zh-CN" smtClean="0"/>
          </a:p>
          <a:p>
            <a:pPr lvl="1"/>
            <a:r>
              <a:rPr lang="zh-CN" altLang="en-US" smtClean="0"/>
              <a:t>找到矩阵中元素与一维数组的映射关系！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稀疏矩阵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稀疏（</a:t>
            </a:r>
            <a:r>
              <a:rPr lang="en-US" altLang="zh-CN" smtClean="0">
                <a:solidFill>
                  <a:schemeClr val="hlink"/>
                </a:solidFill>
              </a:rPr>
              <a:t>sparse</a:t>
            </a:r>
            <a:r>
              <a:rPr lang="zh-CN" altLang="en-US" smtClean="0"/>
              <a:t>）矩阵</a:t>
            </a:r>
            <a:endParaRPr lang="zh-CN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“许多”元素为</a:t>
            </a:r>
            <a:r>
              <a:rPr lang="en-US" altLang="zh-CN" smtClean="0"/>
              <a:t>0</a:t>
            </a:r>
            <a:r>
              <a:rPr lang="zh-CN" altLang="en-US" smtClean="0"/>
              <a:t>的矩阵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且 非</a:t>
            </a:r>
            <a:r>
              <a:rPr lang="en-US" altLang="zh-CN" smtClean="0"/>
              <a:t>0</a:t>
            </a:r>
            <a:r>
              <a:rPr lang="zh-CN" altLang="en-US" smtClean="0"/>
              <a:t>区域结构无规律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对应稠密矩阵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区分两者的界限？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例：顾客购物数据</a:t>
            </a:r>
            <a:endParaRPr lang="zh-CN" alt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purchases(i, j)——</a:t>
            </a:r>
            <a:r>
              <a:rPr lang="zh-CN" altLang="en-US" sz="2400" smtClean="0"/>
              <a:t>顾客</a:t>
            </a:r>
            <a:r>
              <a:rPr lang="en-US" altLang="zh-CN" sz="2400" smtClean="0"/>
              <a:t>j</a:t>
            </a:r>
            <a:r>
              <a:rPr lang="zh-CN" altLang="en-US" sz="2400" smtClean="0"/>
              <a:t>购买商品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的数量</a:t>
            </a:r>
            <a:endParaRPr lang="zh-CN" altLang="en-US" sz="2400" smtClean="0"/>
          </a:p>
          <a:p>
            <a:pPr eaLnBrk="1" hangingPunct="1"/>
            <a:r>
              <a:rPr lang="en-US" altLang="zh-CN" sz="2400" smtClean="0"/>
              <a:t>1000</a:t>
            </a:r>
            <a:r>
              <a:rPr lang="zh-CN" altLang="en-US" sz="2400" smtClean="0"/>
              <a:t>个顾客，</a:t>
            </a:r>
            <a:r>
              <a:rPr lang="en-US" altLang="zh-CN" sz="2400" smtClean="0"/>
              <a:t>10000</a:t>
            </a:r>
            <a:r>
              <a:rPr lang="zh-CN" altLang="en-US" sz="2400" smtClean="0"/>
              <a:t>种商品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顾客平均购买</a:t>
            </a:r>
            <a:r>
              <a:rPr lang="en-US" altLang="zh-CN" sz="2400" smtClean="0"/>
              <a:t>20</a:t>
            </a:r>
            <a:r>
              <a:rPr lang="zh-CN" altLang="en-US" sz="2400" smtClean="0"/>
              <a:t>种商品，</a:t>
            </a:r>
            <a:r>
              <a:rPr lang="en-US" altLang="zh-CN" sz="2400" smtClean="0"/>
              <a:t>0.2%</a:t>
            </a:r>
            <a:r>
              <a:rPr lang="zh-CN" altLang="en-US" sz="2400" smtClean="0"/>
              <a:t>非</a:t>
            </a:r>
            <a:r>
              <a:rPr lang="en-US" altLang="zh-CN" sz="2400" smtClean="0"/>
              <a:t>0</a:t>
            </a:r>
            <a:r>
              <a:rPr lang="zh-CN" altLang="en-US" sz="2400" smtClean="0"/>
              <a:t>元素！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价格矩阵</a:t>
            </a:r>
            <a:r>
              <a:rPr lang="en-US" altLang="zh-CN" sz="2400" smtClean="0"/>
              <a:t>price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10000×1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顾客花费矩阵</a:t>
            </a:r>
            <a:r>
              <a:rPr lang="en-US" altLang="zh-CN" sz="2400" smtClean="0"/>
              <a:t>spent=purchases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*price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二维数组描述</a:t>
            </a:r>
            <a:endParaRPr lang="zh-CN" altLang="en-US" sz="2400" smtClean="0"/>
          </a:p>
          <a:p>
            <a:pPr lvl="1" eaLnBrk="1" hangingPunct="1"/>
            <a:r>
              <a:rPr lang="en-US" altLang="zh-CN" smtClean="0"/>
              <a:t>purchases</a:t>
            </a:r>
            <a:r>
              <a:rPr lang="zh-CN" altLang="en-US" smtClean="0"/>
              <a:t>浪费空间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spent</a:t>
            </a:r>
            <a:r>
              <a:rPr lang="zh-CN" altLang="en-US" smtClean="0"/>
              <a:t>的计算性能差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数组描述：三元组</a:t>
            </a:r>
            <a:endParaRPr lang="zh-CN" altLang="en-US" smtClean="0"/>
          </a:p>
        </p:txBody>
      </p:sp>
      <p:pic>
        <p:nvPicPr>
          <p:cNvPr id="105475" name="Picture 5" descr="sparsearray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97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压缩存储，只保存非</a:t>
            </a:r>
            <a:r>
              <a:rPr lang="en-US" altLang="zh-CN" smtClean="0"/>
              <a:t>0</a:t>
            </a:r>
            <a:r>
              <a:rPr lang="zh-CN" altLang="en-US" smtClean="0"/>
              <a:t>元素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中的数组</a:t>
            </a:r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索引（下标）形式：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][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][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en-US" altLang="zh-CN" smtClean="0"/>
              <a:t>]...[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k</a:t>
            </a:r>
            <a:r>
              <a:rPr lang="en-US" altLang="zh-CN" smtClean="0"/>
              <a:t>]</a:t>
            </a:r>
            <a:endParaRPr lang="en-US" altLang="zh-CN" smtClean="0"/>
          </a:p>
          <a:p>
            <a:pPr lvl="1" eaLnBrk="1" hangingPunct="1"/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——</a:t>
            </a:r>
            <a:r>
              <a:rPr lang="zh-CN" altLang="en-US" smtClean="0"/>
              <a:t>非负整数</a:t>
            </a:r>
            <a:endParaRPr lang="zh-CN" altLang="en-US" smtClean="0"/>
          </a:p>
          <a:p>
            <a:pPr lvl="1" eaLnBrk="1" hangingPunct="1"/>
            <a:r>
              <a:rPr lang="en-US" altLang="zh-CN" i="1" smtClean="0"/>
              <a:t>k</a:t>
            </a:r>
            <a:r>
              <a:rPr lang="en-US" altLang="zh-CN" smtClean="0"/>
              <a:t>=1——</a:t>
            </a:r>
            <a:r>
              <a:rPr lang="zh-CN" altLang="en-US" smtClean="0"/>
              <a:t>一维数组，</a:t>
            </a:r>
            <a:r>
              <a:rPr lang="en-US" altLang="zh-CN" i="1" smtClean="0"/>
              <a:t>k=</a:t>
            </a:r>
            <a:r>
              <a:rPr lang="en-US" altLang="zh-CN" smtClean="0"/>
              <a:t>2——</a:t>
            </a:r>
            <a:r>
              <a:rPr lang="zh-CN" altLang="en-US" smtClean="0"/>
              <a:t>二维数组，</a:t>
            </a:r>
            <a:r>
              <a:rPr lang="en-US" altLang="zh-CN" smtClean="0"/>
              <a:t>…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元素用三元组表示</a:t>
            </a:r>
            <a:r>
              <a:rPr lang="en-US" altLang="zh-CN" dirty="0" smtClean="0"/>
              <a:t>——Term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一维数组保存所有非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行主顺序</a:t>
            </a:r>
            <a:endParaRPr lang="zh-CN" altLang="en-US" dirty="0" smtClean="0"/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 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class Term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private: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row, col;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T value;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与简单二维数组的性能对比</a:t>
            </a:r>
            <a:endParaRPr lang="zh-CN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空间复杂性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每个元素：</a:t>
            </a:r>
            <a:r>
              <a:rPr lang="en-US" altLang="zh-CN" dirty="0" smtClean="0"/>
              <a:t>2*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(int)+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(T)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240000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40000000</a:t>
            </a:r>
            <a:r>
              <a:rPr lang="zh-CN" altLang="en-US" dirty="0" smtClean="0"/>
              <a:t>，节省</a:t>
            </a:r>
            <a:r>
              <a:rPr lang="en-US" altLang="zh-CN" dirty="0" smtClean="0"/>
              <a:t>99.4%</a:t>
            </a:r>
            <a:r>
              <a:rPr lang="zh-CN" altLang="en-US" dirty="0" smtClean="0"/>
              <a:t>！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时间复杂性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Store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非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元素数目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lang="en-US" altLang="zh-CN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 eaLnBrk="1" hangingPunct="1"/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Retrieve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(log(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非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lang="zh-CN" alt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元素数目</a:t>
            </a:r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</a:rPr>
              <a:t>))</a:t>
            </a:r>
            <a:endParaRPr lang="en-US" altLang="zh-CN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 eaLnBrk="1" hangingPunct="1"/>
            <a:r>
              <a:rPr lang="zh-CN" altLang="en-US" dirty="0" smtClean="0"/>
              <a:t>但是，转置、加、乘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显著提高了！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SparseMatrix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352" y="1324304"/>
            <a:ext cx="8713076" cy="4905211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{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operator&gt;&gt;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public: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(int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maxTerms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= 10);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~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() {delete [] a;}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      T&amp; operator()(int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, int j) </a:t>
            </a:r>
            <a:r>
              <a:rPr lang="en-US" altLang="zh-CN" sz="1600" dirty="0" err="1" smtClean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const;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void Transpose(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&amp;b)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void Add(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&amp;b,</a:t>
            </a:r>
            <a:b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            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&amp;c) </a:t>
            </a:r>
            <a:r>
              <a:rPr lang="en-US" altLang="zh-CN" sz="16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</a:t>
            </a:r>
            <a:endParaRPr lang="en-US" altLang="zh-CN" sz="16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SparseMatrix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private: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void Append(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Term&lt;T&gt;&amp; t);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rows, cols;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dimensions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int terms; 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current number of nonzero terms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Term&lt;T&gt; *a;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term array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int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MaxTerms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size of array a;</a:t>
            </a:r>
            <a:endParaRPr lang="en-US" altLang="zh-CN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};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</a:t>
            </a:r>
            <a:endParaRPr lang="zh-CN" altLang="en-US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template&lt;class T&gt;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SparseMatrix&lt;T&gt;::SparseMatrix(int maxTerms)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  <a:sym typeface="+mn-ea"/>
              </a:rPr>
              <a:t>// Sparse matrix constructor.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if (maxTerms &lt; 1) throw BadInitializers();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MaxTerms = maxTerms;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a = new Term&lt;T&gt; [MaxTerms];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terms = rows = cols = 0;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}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输出</a:t>
            </a:r>
            <a:endParaRPr lang="zh-CN" altLang="en-US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template &lt;class T&gt;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ostream&amp; operator&lt;&lt;(ostream&amp; out,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              const SparseMatrix&lt;T&gt;&amp; x)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  <a:sym typeface="+mn-ea"/>
              </a:rPr>
              <a:t>// Put *this in output stream.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out &lt;&lt; "rows = " &lt;&lt; x.rows &lt;&lt; " columns = "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 &lt;&lt; x.cols  &lt;&lt; endl;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out &lt;&lt; "nonzero terms = " &lt;&lt; x.terms &lt;&lt; endl;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for (int i = 0; i &lt; x.terms; i++)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out &lt;&lt; "a(" &lt;&lt; x.a[i].row &lt;&lt; ',' &lt;&lt; x.a[i].col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    &lt;&lt; ") = " &lt;&lt; x.a[i].value &lt;&lt; endl;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return out;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}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ltGray">
          <a:xfrm>
            <a:off x="7296150" y="5854919"/>
            <a:ext cx="136437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(terms)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</a:t>
            </a:r>
            <a:endParaRPr lang="zh-CN" altLang="en-US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268730"/>
            <a:ext cx="8585200" cy="5589270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template&lt;class T&gt;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istream&amp; operator&gt;&gt;(istream&amp; in, SparseMatrix&lt;T&gt;&amp; x)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  <a:sym typeface="+mn-ea"/>
              </a:rPr>
              <a:t>// Input a sparse matrix.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cout &lt;&lt; "Enter number of rows, columns, and terms"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  &lt;&lt; endl;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in &gt;&gt; x.rows &gt;&gt; x.cols &gt;&gt; x.terms;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if (x.terms &gt; x.MaxTerms) throw NoMem();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for (int i = 0; i &lt; x.terms; i++) {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cout &lt;&lt; "Enter row, column, and value of term " 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     &lt;&lt; (i + 1) &lt;&lt; endl;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in &gt;&gt; x.a[i].row &gt;&gt; x.a[i].col &gt;&gt; x.a[i].value;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   }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   return in;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  <a:p>
            <a:pPr lvl="0" algn="l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sym typeface="+mn-ea"/>
              </a:rPr>
              <a:t>}</a:t>
            </a:r>
            <a:endParaRPr lang="en-US" altLang="zh-CN" sz="2000" dirty="0" smtClean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ltGray">
          <a:xfrm>
            <a:off x="6859816" y="4960653"/>
            <a:ext cx="1399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(terms)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Retrieve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保持三元组行列有序，可以在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(log(terms))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获取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i*cols+j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比较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二分查找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否则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(terms)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稀疏矩阵转置</a:t>
            </a:r>
            <a:endParaRPr lang="zh-CN" altLang="en-US" smtClean="0"/>
          </a:p>
        </p:txBody>
      </p:sp>
      <p:graphicFrame>
        <p:nvGraphicFramePr>
          <p:cNvPr id="924978" name="Group 306"/>
          <p:cNvGraphicFramePr>
            <a:graphicFrameLocks noGrp="1"/>
          </p:cNvGraphicFramePr>
          <p:nvPr/>
        </p:nvGraphicFramePr>
        <p:xfrm>
          <a:off x="838200" y="3505200"/>
          <a:ext cx="8077200" cy="170688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819150"/>
                <a:gridCol w="739775"/>
                <a:gridCol w="781050"/>
                <a:gridCol w="782637"/>
                <a:gridCol w="776288"/>
                <a:gridCol w="782637"/>
                <a:gridCol w="768350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a[]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(6)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(7)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(8)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834" name="Group 162"/>
          <p:cNvGraphicFramePr>
            <a:graphicFrameLocks noGrp="1"/>
          </p:cNvGraphicFramePr>
          <p:nvPr/>
        </p:nvGraphicFramePr>
        <p:xfrm>
          <a:off x="838200" y="1447800"/>
          <a:ext cx="8077200" cy="1706880"/>
        </p:xfrm>
        <a:graphic>
          <a:graphicData uri="http://schemas.openxmlformats.org/drawingml/2006/table">
            <a:tbl>
              <a:tblPr/>
              <a:tblGrid>
                <a:gridCol w="1068388"/>
                <a:gridCol w="774700"/>
                <a:gridCol w="781050"/>
                <a:gridCol w="781050"/>
                <a:gridCol w="774700"/>
                <a:gridCol w="781050"/>
                <a:gridCol w="781050"/>
                <a:gridCol w="774700"/>
                <a:gridCol w="781050"/>
                <a:gridCol w="779462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a[]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977" name="Group 305"/>
          <p:cNvGraphicFramePr>
            <a:graphicFrameLocks noGrp="1"/>
          </p:cNvGraphicFramePr>
          <p:nvPr>
            <p:ph idx="1"/>
          </p:nvPr>
        </p:nvGraphicFramePr>
        <p:xfrm>
          <a:off x="1908175" y="1882775"/>
          <a:ext cx="6985000" cy="853440"/>
        </p:xfrm>
        <a:graphic>
          <a:graphicData uri="http://schemas.openxmlformats.org/drawingml/2006/table">
            <a:tbl>
              <a:tblPr/>
              <a:tblGrid>
                <a:gridCol w="774700"/>
                <a:gridCol w="776288"/>
                <a:gridCol w="779462"/>
                <a:gridCol w="774700"/>
                <a:gridCol w="779463"/>
                <a:gridCol w="781050"/>
                <a:gridCol w="773112"/>
                <a:gridCol w="779463"/>
                <a:gridCol w="766762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矩阵转置算法</a:t>
            </a:r>
            <a:endParaRPr lang="zh-CN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转置矩阵：</a:t>
            </a:r>
            <a:r>
              <a:rPr lang="en-US" altLang="zh-CN" dirty="0" smtClean="0"/>
              <a:t>M’(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 = M(j,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M’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——M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M’</a:t>
            </a:r>
            <a:r>
              <a:rPr lang="zh-CN" altLang="en-US" dirty="0" smtClean="0"/>
              <a:t>行主次序存储</a:t>
            </a:r>
            <a:r>
              <a:rPr lang="en-US" altLang="zh-CN" dirty="0" smtClean="0"/>
              <a:t>——M</a:t>
            </a:r>
            <a:r>
              <a:rPr lang="zh-CN" altLang="en-US" dirty="0" smtClean="0"/>
              <a:t>的列主次序存储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关键：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  <a:r>
              <a:rPr lang="zh-CN" altLang="en-US" dirty="0" smtClean="0"/>
              <a:t>在列主次序中排在第几个位置？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是行主次序保存，无法直接获得此排位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先求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列（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行）从第几个位置开始？</a:t>
            </a:r>
            <a:r>
              <a:rPr lang="zh-CN" altLang="en-US" dirty="0" smtClean="0">
                <a:sym typeface="Wingdings" panose="05000000000000000000" pitchFamily="2" charset="2"/>
              </a:rPr>
              <a:t>遍历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的元素，统计每列元素数目</a:t>
            </a:r>
            <a:r>
              <a:rPr lang="en-US" altLang="zh-CN" dirty="0" err="1" smtClean="0">
                <a:sym typeface="Wingdings" panose="05000000000000000000" pitchFamily="2" charset="2"/>
              </a:rPr>
              <a:t>ColSize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数组的声明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lvl="1" eaLnBrk="1" hangingPunct="1"/>
            <a:r>
              <a:rPr lang="en-US" altLang="zh-CN" sz="2400" i="1" dirty="0" smtClean="0"/>
              <a:t>int score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][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][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]...[</a:t>
            </a:r>
            <a:r>
              <a:rPr lang="en-US" altLang="zh-CN" sz="2400" i="1" dirty="0" err="1" smtClean="0"/>
              <a:t>u</a:t>
            </a:r>
            <a:r>
              <a:rPr lang="en-US" altLang="zh-CN" sz="2400" i="1" baseline="-25000" dirty="0" err="1" smtClean="0"/>
              <a:t>k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i="1" dirty="0" err="1" smtClean="0"/>
              <a:t>u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dirty="0" smtClean="0"/>
              <a:t>——</a:t>
            </a:r>
            <a:r>
              <a:rPr lang="en-US" altLang="zh-CN" sz="2400" i="1" dirty="0" err="1" smtClean="0"/>
              <a:t>i</a:t>
            </a:r>
            <a:r>
              <a:rPr lang="en-US" altLang="zh-CN" sz="2400" i="1" baseline="-25000" dirty="0" err="1" smtClean="0"/>
              <a:t>j</a:t>
            </a:r>
            <a:r>
              <a:rPr lang="zh-CN" altLang="en-US" sz="2400" dirty="0" smtClean="0"/>
              <a:t>的取值范围，</a:t>
            </a:r>
            <a:r>
              <a:rPr lang="en-US" altLang="zh-CN" sz="2400" dirty="0" smtClean="0"/>
              <a:t>0≤</a:t>
            </a:r>
            <a:r>
              <a:rPr lang="en-US" altLang="zh-CN" sz="2400" i="1" dirty="0" smtClean="0"/>
              <a:t>i</a:t>
            </a:r>
            <a:r>
              <a:rPr lang="en-US" altLang="zh-CN" sz="2400" i="1" baseline="-25000" dirty="0" smtClean="0"/>
              <a:t>j</a:t>
            </a:r>
            <a:r>
              <a:rPr lang="zh-CN" altLang="en-US" sz="2400" dirty="0" smtClean="0"/>
              <a:t>＜</a:t>
            </a:r>
            <a:r>
              <a:rPr lang="en-US" altLang="zh-CN" sz="2400" i="1" dirty="0" err="1" smtClean="0"/>
              <a:t>u</a:t>
            </a:r>
            <a:r>
              <a:rPr lang="en-US" altLang="zh-CN" sz="2400" i="1" baseline="-25000" dirty="0" err="1" smtClean="0"/>
              <a:t>j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1≤</a:t>
            </a:r>
            <a:r>
              <a:rPr lang="en-US" altLang="zh-CN" sz="2400" i="1" dirty="0" smtClean="0"/>
              <a:t>j</a:t>
            </a:r>
            <a:r>
              <a:rPr lang="en-US" altLang="zh-CN" sz="2400" dirty="0" smtClean="0"/>
              <a:t>≤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数组最多可以容纳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1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2</a:t>
            </a:r>
            <a:r>
              <a:rPr lang="en-US" altLang="zh-CN" sz="2400" i="1" dirty="0" smtClean="0"/>
              <a:t>u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...</a:t>
            </a:r>
            <a:r>
              <a:rPr lang="en-US" altLang="zh-CN" sz="2400" i="1" dirty="0" err="1" smtClean="0"/>
              <a:t>u</a:t>
            </a:r>
            <a:r>
              <a:rPr lang="en-US" altLang="zh-CN" sz="2400" i="1" baseline="-25000" dirty="0" err="1" smtClean="0"/>
              <a:t>k</a:t>
            </a:r>
            <a:r>
              <a:rPr lang="zh-CN" altLang="en-US" sz="2400" dirty="0" smtClean="0"/>
              <a:t>个值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C++</a:t>
            </a:r>
            <a:r>
              <a:rPr lang="zh-CN" altLang="en-US" sz="2400" dirty="0" smtClean="0"/>
              <a:t>编译器预留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(score)=n*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(int)</a:t>
            </a:r>
            <a:r>
              <a:rPr lang="zh-CN" altLang="en-US" sz="2400" dirty="0" smtClean="0"/>
              <a:t>个字节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start</a:t>
            </a:r>
            <a:r>
              <a:rPr lang="zh-CN" altLang="en-US" sz="2400" dirty="0" smtClean="0"/>
              <a:t>～</a:t>
            </a:r>
            <a:r>
              <a:rPr lang="en-US" altLang="zh-CN" sz="2400" dirty="0" err="1" smtClean="0"/>
              <a:t>start+size</a:t>
            </a:r>
            <a:r>
              <a:rPr lang="en-US" altLang="zh-CN" sz="2400" dirty="0" smtClean="0"/>
              <a:t>(score)-1——</a:t>
            </a:r>
            <a:r>
              <a:rPr lang="zh-CN" altLang="en-US" sz="2400" dirty="0" smtClean="0"/>
              <a:t>连续空间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int score[2][3]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数组空间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(score)=2*3*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(int)</a:t>
            </a:r>
            <a:r>
              <a:rPr lang="zh-CN" altLang="en-US" sz="2400" dirty="0" smtClean="0"/>
              <a:t>个字节</a:t>
            </a:r>
            <a:endParaRPr lang="zh-CN" altLang="en-US" sz="2400" dirty="0" smtClean="0"/>
          </a:p>
        </p:txBody>
      </p:sp>
      <p:cxnSp>
        <p:nvCxnSpPr>
          <p:cNvPr id="35844" name="直接箭头连接符 4"/>
          <p:cNvCxnSpPr>
            <a:cxnSpLocks noChangeShapeType="1"/>
          </p:cNvCxnSpPr>
          <p:nvPr/>
        </p:nvCxnSpPr>
        <p:spPr bwMode="auto">
          <a:xfrm>
            <a:off x="2661920" y="4192270"/>
            <a:ext cx="358775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2303145" y="3833495"/>
            <a:ext cx="538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35846" name="直接箭头连接符 8"/>
          <p:cNvCxnSpPr>
            <a:cxnSpLocks noChangeShapeType="1"/>
          </p:cNvCxnSpPr>
          <p:nvPr/>
        </p:nvCxnSpPr>
        <p:spPr bwMode="auto">
          <a:xfrm rot="5400000">
            <a:off x="3558858" y="4192270"/>
            <a:ext cx="179388" cy="1793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3738245" y="3833495"/>
            <a:ext cx="538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302895" y="461010"/>
            <a:ext cx="8212138" cy="6216650"/>
            <a:chOff x="625464" y="441514"/>
            <a:chExt cx="8212098" cy="6216470"/>
          </a:xfrm>
        </p:grpSpPr>
        <p:pic>
          <p:nvPicPr>
            <p:cNvPr id="358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64" y="441514"/>
              <a:ext cx="8212098" cy="6216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任意多边形 12"/>
            <p:cNvSpPr>
              <a:spLocks noChangeArrowheads="1"/>
            </p:cNvSpPr>
            <p:nvPr/>
          </p:nvSpPr>
          <p:spPr bwMode="auto">
            <a:xfrm>
              <a:off x="2239956" y="3572540"/>
              <a:ext cx="6085337" cy="864000"/>
            </a:xfrm>
            <a:custGeom>
              <a:avLst/>
              <a:gdLst>
                <a:gd name="T0" fmla="*/ 18769 w 5958486"/>
                <a:gd name="T1" fmla="*/ 577132 h 768664"/>
                <a:gd name="T2" fmla="*/ 32175 w 5958486"/>
                <a:gd name="T3" fmla="*/ 1539028 h 768664"/>
                <a:gd name="T4" fmla="*/ 45578 w 5958486"/>
                <a:gd name="T5" fmla="*/ 1654456 h 768664"/>
                <a:gd name="T6" fmla="*/ 72389 w 5958486"/>
                <a:gd name="T7" fmla="*/ 2462445 h 768664"/>
                <a:gd name="T8" fmla="*/ 260060 w 5958486"/>
                <a:gd name="T9" fmla="*/ 2423972 h 768664"/>
                <a:gd name="T10" fmla="*/ 595193 w 5958486"/>
                <a:gd name="T11" fmla="*/ 2500920 h 768664"/>
                <a:gd name="T12" fmla="*/ 1640807 w 5958486"/>
                <a:gd name="T13" fmla="*/ 2423972 h 768664"/>
                <a:gd name="T14" fmla="*/ 3008137 w 5958486"/>
                <a:gd name="T15" fmla="*/ 2385494 h 768664"/>
                <a:gd name="T16" fmla="*/ 3115376 w 5958486"/>
                <a:gd name="T17" fmla="*/ 2423972 h 768664"/>
                <a:gd name="T18" fmla="*/ 3195807 w 5958486"/>
                <a:gd name="T19" fmla="*/ 2462445 h 768664"/>
                <a:gd name="T20" fmla="*/ 3343267 w 5958486"/>
                <a:gd name="T21" fmla="*/ 2500920 h 768664"/>
                <a:gd name="T22" fmla="*/ 3691800 w 5958486"/>
                <a:gd name="T23" fmla="*/ 2116167 h 768664"/>
                <a:gd name="T24" fmla="*/ 3705207 w 5958486"/>
                <a:gd name="T25" fmla="*/ 1808357 h 768664"/>
                <a:gd name="T26" fmla="*/ 3772233 w 5958486"/>
                <a:gd name="T27" fmla="*/ 1769884 h 768664"/>
                <a:gd name="T28" fmla="*/ 3852665 w 5958486"/>
                <a:gd name="T29" fmla="*/ 1731406 h 768664"/>
                <a:gd name="T30" fmla="*/ 4080552 w 5958486"/>
                <a:gd name="T31" fmla="*/ 1692930 h 768664"/>
                <a:gd name="T32" fmla="*/ 4737407 w 5958486"/>
                <a:gd name="T33" fmla="*/ 1731406 h 768664"/>
                <a:gd name="T34" fmla="*/ 4911680 w 5958486"/>
                <a:gd name="T35" fmla="*/ 1769884 h 768664"/>
                <a:gd name="T36" fmla="*/ 5528310 w 5958486"/>
                <a:gd name="T37" fmla="*/ 1692930 h 768664"/>
                <a:gd name="T38" fmla="*/ 7512290 w 5958486"/>
                <a:gd name="T39" fmla="*/ 1577502 h 768664"/>
                <a:gd name="T40" fmla="*/ 7498871 w 5958486"/>
                <a:gd name="T41" fmla="*/ 577132 h 768664"/>
                <a:gd name="T42" fmla="*/ 7485471 w 5958486"/>
                <a:gd name="T43" fmla="*/ 346285 h 768664"/>
                <a:gd name="T44" fmla="*/ 7378232 w 5958486"/>
                <a:gd name="T45" fmla="*/ 307803 h 768664"/>
                <a:gd name="T46" fmla="*/ 7297795 w 5958486"/>
                <a:gd name="T47" fmla="*/ 269326 h 768664"/>
                <a:gd name="T48" fmla="*/ 7257581 w 5958486"/>
                <a:gd name="T49" fmla="*/ 230854 h 768664"/>
                <a:gd name="T50" fmla="*/ 7123539 w 5958486"/>
                <a:gd name="T51" fmla="*/ 192376 h 768664"/>
                <a:gd name="T52" fmla="*/ 7056509 w 5958486"/>
                <a:gd name="T53" fmla="*/ 153903 h 768664"/>
                <a:gd name="T54" fmla="*/ 6828623 w 5958486"/>
                <a:gd name="T55" fmla="*/ 76950 h 768664"/>
                <a:gd name="T56" fmla="*/ 6627548 w 5958486"/>
                <a:gd name="T57" fmla="*/ 0 h 768664"/>
                <a:gd name="T58" fmla="*/ 5850044 w 5958486"/>
                <a:gd name="T59" fmla="*/ 38474 h 768664"/>
                <a:gd name="T60" fmla="*/ 5742797 w 5958486"/>
                <a:gd name="T61" fmla="*/ 76950 h 768664"/>
                <a:gd name="T62" fmla="*/ 5152965 w 5958486"/>
                <a:gd name="T63" fmla="*/ 115424 h 768664"/>
                <a:gd name="T64" fmla="*/ 4509516 w 5958486"/>
                <a:gd name="T65" fmla="*/ 192376 h 768664"/>
                <a:gd name="T66" fmla="*/ 3933092 w 5958486"/>
                <a:gd name="T67" fmla="*/ 269326 h 768664"/>
                <a:gd name="T68" fmla="*/ 3101969 w 5958486"/>
                <a:gd name="T69" fmla="*/ 307803 h 768664"/>
                <a:gd name="T70" fmla="*/ 2177014 w 5958486"/>
                <a:gd name="T71" fmla="*/ 269326 h 768664"/>
                <a:gd name="T72" fmla="*/ 1439726 w 5958486"/>
                <a:gd name="T73" fmla="*/ 307803 h 768664"/>
                <a:gd name="T74" fmla="*/ 1131403 w 5958486"/>
                <a:gd name="T75" fmla="*/ 346285 h 768664"/>
                <a:gd name="T76" fmla="*/ 943732 w 5958486"/>
                <a:gd name="T77" fmla="*/ 384755 h 768664"/>
                <a:gd name="T78" fmla="*/ 139414 w 5958486"/>
                <a:gd name="T79" fmla="*/ 423235 h 768664"/>
                <a:gd name="T80" fmla="*/ 45578 w 5958486"/>
                <a:gd name="T81" fmla="*/ 500186 h 768664"/>
                <a:gd name="T82" fmla="*/ 5361 w 5958486"/>
                <a:gd name="T83" fmla="*/ 577132 h 768664"/>
                <a:gd name="T84" fmla="*/ 18769 w 5958486"/>
                <a:gd name="T85" fmla="*/ 577132 h 7686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958486"/>
                <a:gd name="T130" fmla="*/ 0 h 768664"/>
                <a:gd name="T131" fmla="*/ 5958486 w 5958486"/>
                <a:gd name="T132" fmla="*/ 768664 h 76866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958486" h="768664">
                  <a:moveTo>
                    <a:pt x="14886" y="159488"/>
                  </a:moveTo>
                  <a:cubicBezTo>
                    <a:pt x="18430" y="203790"/>
                    <a:pt x="19201" y="336852"/>
                    <a:pt x="25519" y="425302"/>
                  </a:cubicBezTo>
                  <a:cubicBezTo>
                    <a:pt x="26318" y="436481"/>
                    <a:pt x="34447" y="446123"/>
                    <a:pt x="36151" y="457200"/>
                  </a:cubicBezTo>
                  <a:cubicBezTo>
                    <a:pt x="39382" y="478205"/>
                    <a:pt x="55975" y="664636"/>
                    <a:pt x="57416" y="680483"/>
                  </a:cubicBezTo>
                  <a:cubicBezTo>
                    <a:pt x="107035" y="676939"/>
                    <a:pt x="156527" y="669851"/>
                    <a:pt x="206272" y="669851"/>
                  </a:cubicBezTo>
                  <a:cubicBezTo>
                    <a:pt x="246551" y="669851"/>
                    <a:pt x="421760" y="686541"/>
                    <a:pt x="472086" y="691116"/>
                  </a:cubicBezTo>
                  <a:lnTo>
                    <a:pt x="1301426" y="669851"/>
                  </a:lnTo>
                  <a:lnTo>
                    <a:pt x="2385946" y="659218"/>
                  </a:lnTo>
                  <a:lnTo>
                    <a:pt x="2471007" y="669851"/>
                  </a:lnTo>
                  <a:cubicBezTo>
                    <a:pt x="2492349" y="672900"/>
                    <a:pt x="2513391" y="677964"/>
                    <a:pt x="2534802" y="680483"/>
                  </a:cubicBezTo>
                  <a:cubicBezTo>
                    <a:pt x="2573681" y="685057"/>
                    <a:pt x="2612774" y="687572"/>
                    <a:pt x="2651760" y="691116"/>
                  </a:cubicBezTo>
                  <a:cubicBezTo>
                    <a:pt x="2952978" y="679067"/>
                    <a:pt x="2906574" y="768664"/>
                    <a:pt x="2928207" y="584790"/>
                  </a:cubicBezTo>
                  <a:cubicBezTo>
                    <a:pt x="2931546" y="556412"/>
                    <a:pt x="2922990" y="523505"/>
                    <a:pt x="2938840" y="499730"/>
                  </a:cubicBezTo>
                  <a:cubicBezTo>
                    <a:pt x="2948864" y="484693"/>
                    <a:pt x="2974222" y="492330"/>
                    <a:pt x="2992002" y="489097"/>
                  </a:cubicBezTo>
                  <a:cubicBezTo>
                    <a:pt x="3013213" y="485240"/>
                    <a:pt x="3034320" y="480333"/>
                    <a:pt x="3055798" y="478465"/>
                  </a:cubicBezTo>
                  <a:cubicBezTo>
                    <a:pt x="3115926" y="473236"/>
                    <a:pt x="3176300" y="471376"/>
                    <a:pt x="3236551" y="467832"/>
                  </a:cubicBezTo>
                  <a:lnTo>
                    <a:pt x="3757546" y="478465"/>
                  </a:lnTo>
                  <a:cubicBezTo>
                    <a:pt x="3803733" y="479955"/>
                    <a:pt x="3849559" y="489097"/>
                    <a:pt x="3895770" y="489097"/>
                  </a:cubicBezTo>
                  <a:cubicBezTo>
                    <a:pt x="4110258" y="489097"/>
                    <a:pt x="4185794" y="474254"/>
                    <a:pt x="4384867" y="467832"/>
                  </a:cubicBezTo>
                  <a:cubicBezTo>
                    <a:pt x="5141097" y="443437"/>
                    <a:pt x="5202033" y="446157"/>
                    <a:pt x="5958486" y="435934"/>
                  </a:cubicBezTo>
                  <a:cubicBezTo>
                    <a:pt x="5954942" y="343785"/>
                    <a:pt x="5953605" y="251525"/>
                    <a:pt x="5947853" y="159488"/>
                  </a:cubicBezTo>
                  <a:cubicBezTo>
                    <a:pt x="5946508" y="137972"/>
                    <a:pt x="5954238" y="108929"/>
                    <a:pt x="5937221" y="95693"/>
                  </a:cubicBezTo>
                  <a:cubicBezTo>
                    <a:pt x="5914666" y="78150"/>
                    <a:pt x="5880447" y="89101"/>
                    <a:pt x="5852160" y="85060"/>
                  </a:cubicBezTo>
                  <a:cubicBezTo>
                    <a:pt x="5830818" y="82011"/>
                    <a:pt x="5809410" y="79104"/>
                    <a:pt x="5788365" y="74427"/>
                  </a:cubicBezTo>
                  <a:cubicBezTo>
                    <a:pt x="5777424" y="71996"/>
                    <a:pt x="5767544" y="65499"/>
                    <a:pt x="5756467" y="63795"/>
                  </a:cubicBezTo>
                  <a:cubicBezTo>
                    <a:pt x="5721263" y="58379"/>
                    <a:pt x="5685448" y="57869"/>
                    <a:pt x="5650142" y="53162"/>
                  </a:cubicBezTo>
                  <a:cubicBezTo>
                    <a:pt x="5632229" y="50774"/>
                    <a:pt x="5614841" y="45278"/>
                    <a:pt x="5596979" y="42530"/>
                  </a:cubicBezTo>
                  <a:cubicBezTo>
                    <a:pt x="5553248" y="35802"/>
                    <a:pt x="5458129" y="26195"/>
                    <a:pt x="5416226" y="21265"/>
                  </a:cubicBezTo>
                  <a:cubicBezTo>
                    <a:pt x="5338392" y="12108"/>
                    <a:pt x="5331304" y="10652"/>
                    <a:pt x="5256737" y="0"/>
                  </a:cubicBezTo>
                  <a:lnTo>
                    <a:pt x="4640049" y="10632"/>
                  </a:lnTo>
                  <a:cubicBezTo>
                    <a:pt x="4611488" y="11497"/>
                    <a:pt x="4583541" y="20167"/>
                    <a:pt x="4554988" y="21265"/>
                  </a:cubicBezTo>
                  <a:cubicBezTo>
                    <a:pt x="4399119" y="27260"/>
                    <a:pt x="4243100" y="28353"/>
                    <a:pt x="4087156" y="31897"/>
                  </a:cubicBezTo>
                  <a:cubicBezTo>
                    <a:pt x="3727268" y="55890"/>
                    <a:pt x="4164622" y="28669"/>
                    <a:pt x="3576793" y="53162"/>
                  </a:cubicBezTo>
                  <a:cubicBezTo>
                    <a:pt x="3116385" y="72346"/>
                    <a:pt x="3846726" y="58269"/>
                    <a:pt x="3119593" y="74427"/>
                  </a:cubicBezTo>
                  <a:lnTo>
                    <a:pt x="2460374" y="85060"/>
                  </a:lnTo>
                  <a:lnTo>
                    <a:pt x="1726728" y="74427"/>
                  </a:lnTo>
                  <a:cubicBezTo>
                    <a:pt x="1531765" y="74427"/>
                    <a:pt x="1336835" y="80062"/>
                    <a:pt x="1141937" y="85060"/>
                  </a:cubicBezTo>
                  <a:cubicBezTo>
                    <a:pt x="1060370" y="87152"/>
                    <a:pt x="978862" y="91289"/>
                    <a:pt x="897388" y="95693"/>
                  </a:cubicBezTo>
                  <a:cubicBezTo>
                    <a:pt x="847716" y="98378"/>
                    <a:pt x="798260" y="104981"/>
                    <a:pt x="748533" y="106325"/>
                  </a:cubicBezTo>
                  <a:cubicBezTo>
                    <a:pt x="535930" y="112071"/>
                    <a:pt x="323230" y="113414"/>
                    <a:pt x="110579" y="116958"/>
                  </a:cubicBezTo>
                  <a:cubicBezTo>
                    <a:pt x="96947" y="120366"/>
                    <a:pt x="51408" y="130594"/>
                    <a:pt x="36151" y="138223"/>
                  </a:cubicBezTo>
                  <a:cubicBezTo>
                    <a:pt x="24721" y="143938"/>
                    <a:pt x="11920" y="149265"/>
                    <a:pt x="4253" y="159488"/>
                  </a:cubicBezTo>
                  <a:cubicBezTo>
                    <a:pt x="0" y="165159"/>
                    <a:pt x="11342" y="115186"/>
                    <a:pt x="14886" y="159488"/>
                  </a:cubicBezTo>
                  <a:close/>
                </a:path>
              </a:pathLst>
            </a:cu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182880" bIns="0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矩阵转置算法（续）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于是，</a:t>
            </a:r>
            <a:r>
              <a:rPr lang="en-US" altLang="zh-CN" smtClean="0">
                <a:sym typeface="Wingdings" panose="05000000000000000000" pitchFamily="2" charset="2"/>
              </a:rPr>
              <a:t>M’</a:t>
            </a:r>
            <a:r>
              <a:rPr lang="zh-CN" altLang="en-US" smtClean="0">
                <a:sym typeface="Wingdings" panose="05000000000000000000" pitchFamily="2" charset="2"/>
              </a:rPr>
              <a:t>每行（第一个元素）的起始位置</a:t>
            </a:r>
            <a:r>
              <a:rPr lang="en-US" altLang="zh-CN" smtClean="0">
                <a:sym typeface="Wingdings" panose="05000000000000000000" pitchFamily="2" charset="2"/>
              </a:rPr>
              <a:t>RowNext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/>
              <a:t>RowNext[0]=0</a:t>
            </a:r>
            <a:br>
              <a:rPr lang="en-US" altLang="zh-CN" smtClean="0"/>
            </a:br>
            <a:r>
              <a:rPr lang="en-US" altLang="zh-CN" smtClean="0"/>
              <a:t>RowNext[1]=ColSize[0]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RowNext[2]=RowNext[1]+ColSize[1]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RowNext[i]=RowNext[i-1]+ColSize[i-1]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转置算法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扫描数组</a:t>
            </a:r>
            <a:r>
              <a:rPr lang="en-US" altLang="zh-CN" smtClean="0"/>
              <a:t>——</a:t>
            </a:r>
            <a:r>
              <a:rPr lang="zh-CN" altLang="en-US" smtClean="0"/>
              <a:t>行主顺序扫描矩阵元素</a:t>
            </a:r>
            <a:r>
              <a:rPr lang="en-US" altLang="zh-CN" smtClean="0"/>
              <a:t>M(i, j)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保存到</a:t>
            </a:r>
            <a:r>
              <a:rPr lang="en-US" altLang="zh-CN" smtClean="0"/>
              <a:t>M’</a:t>
            </a:r>
            <a:r>
              <a:rPr lang="zh-CN" altLang="en-US" smtClean="0"/>
              <a:t>的</a:t>
            </a:r>
            <a:r>
              <a:rPr lang="en-US" altLang="zh-CN" smtClean="0"/>
              <a:t>RowNext[j]</a:t>
            </a:r>
            <a:r>
              <a:rPr lang="zh-CN" altLang="en-US" smtClean="0"/>
              <a:t>处</a:t>
            </a:r>
            <a:endParaRPr lang="zh-CN" altLang="en-US" smtClean="0"/>
          </a:p>
          <a:p>
            <a:pPr lvl="2" eaLnBrk="1" hangingPunct="1"/>
            <a:r>
              <a:rPr lang="en-US" altLang="zh-CN" smtClean="0"/>
              <a:t>RowNext[j]++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  <a:endParaRPr lang="zh-CN" alt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SparseMatrix&lt;T&gt;::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Transpose(SparseMatrix&lt;T&gt; &amp;b) const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b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保存转置结果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make sure b has enough space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(terms &gt; b.MaxTerms) throw NoMem();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set transpose characteristics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b.cols = rows;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b.rows = cols;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b.terms = terms;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  <a:endParaRPr lang="zh-CN" alt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 to compute transpose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int *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, *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new int[cols + 1];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new int[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+ 1];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find number of entries in each column of *this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1;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&lt;= cols;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0;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terms;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计算每列元素数目</a:t>
            </a:r>
            <a:endParaRPr lang="zh-CN" altLang="en-US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].col]++;  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18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ltGray">
          <a:xfrm>
            <a:off x="5486400" y="6096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原矩阵每列非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元素数目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ltGray">
          <a:xfrm flipH="1">
            <a:off x="2362200" y="914400"/>
            <a:ext cx="3200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ltGray">
          <a:xfrm>
            <a:off x="5715000" y="121920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转置矩阵每行中，下一个非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元素在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中位置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ltGray">
          <a:xfrm flipH="1">
            <a:off x="3962400" y="1447800"/>
            <a:ext cx="1905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Text Box 4"/>
          <p:cNvSpPr txBox="1">
            <a:spLocks noChangeArrowheads="1"/>
          </p:cNvSpPr>
          <p:nvPr/>
        </p:nvSpPr>
        <p:spPr bwMode="ltGray">
          <a:xfrm>
            <a:off x="5468938" y="5402263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原矩阵中的非零元素列表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6745" name="Line 5"/>
          <p:cNvSpPr>
            <a:spLocks noChangeShapeType="1"/>
          </p:cNvSpPr>
          <p:nvPr/>
        </p:nvSpPr>
        <p:spPr bwMode="ltGray">
          <a:xfrm flipH="1" flipV="1">
            <a:off x="2419350" y="4881563"/>
            <a:ext cx="3049588" cy="700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</a:t>
            </a:r>
            <a:endParaRPr lang="zh-CN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20000"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计算转置矩阵每行（原矩阵每列）第一个元素在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中位置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第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行起始位置：行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元素数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+…+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行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i-1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元素数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[1] = 0;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2;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&lt;= cols;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- 1] +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ColSize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- 1];  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perform the transpose copying from *this to b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terms;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++)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int j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RowNext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].col]++;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a[</a:t>
            </a:r>
            <a:r>
              <a:rPr lang="en-US" altLang="zh-CN" sz="2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]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中位置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[j].row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[j].col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].row;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[j].value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].value;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zh-CN" altLang="en-US" smtClean="0"/>
          </a:p>
        </p:txBody>
      </p:sp>
      <p:graphicFrame>
        <p:nvGraphicFramePr>
          <p:cNvPr id="889017" name="Group 185"/>
          <p:cNvGraphicFramePr>
            <a:graphicFrameLocks noGrp="1"/>
          </p:cNvGraphicFramePr>
          <p:nvPr/>
        </p:nvGraphicFramePr>
        <p:xfrm>
          <a:off x="1979613" y="2852738"/>
          <a:ext cx="5181600" cy="1752600"/>
        </p:xfrm>
        <a:graphic>
          <a:graphicData uri="http://schemas.openxmlformats.org/drawingml/2006/table">
            <a:tbl>
              <a:tblPr/>
              <a:tblGrid>
                <a:gridCol w="1436687"/>
                <a:gridCol w="465138"/>
                <a:gridCol w="468312"/>
                <a:gridCol w="473075"/>
                <a:gridCol w="461963"/>
                <a:gridCol w="473075"/>
                <a:gridCol w="468312"/>
                <a:gridCol w="466725"/>
                <a:gridCol w="468313"/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colsize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rownext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15" name="Group 483"/>
          <p:cNvGraphicFramePr>
            <a:graphicFrameLocks noGrp="1"/>
          </p:cNvGraphicFramePr>
          <p:nvPr/>
        </p:nvGraphicFramePr>
        <p:xfrm>
          <a:off x="250825" y="4919663"/>
          <a:ext cx="1152525" cy="182880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35" name="Group 503"/>
          <p:cNvGraphicFramePr>
            <a:graphicFrameLocks noGrp="1"/>
          </p:cNvGraphicFramePr>
          <p:nvPr/>
        </p:nvGraphicFramePr>
        <p:xfrm>
          <a:off x="1400175" y="4914900"/>
          <a:ext cx="7534275" cy="457200"/>
        </p:xfrm>
        <a:graphic>
          <a:graphicData uri="http://schemas.openxmlformats.org/drawingml/2006/table">
            <a:tbl>
              <a:tblPr/>
              <a:tblGrid>
                <a:gridCol w="835025"/>
                <a:gridCol w="838200"/>
                <a:gridCol w="841375"/>
                <a:gridCol w="835025"/>
                <a:gridCol w="839788"/>
                <a:gridCol w="841375"/>
                <a:gridCol w="835025"/>
                <a:gridCol w="842962"/>
                <a:gridCol w="825500"/>
              </a:tblGrid>
              <a:tr h="1238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9327" name="Group 495"/>
          <p:cNvGraphicFramePr>
            <a:graphicFrameLocks noGrp="1"/>
          </p:cNvGraphicFramePr>
          <p:nvPr/>
        </p:nvGraphicFramePr>
        <p:xfrm>
          <a:off x="3913188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191" name="Rectangle 359"/>
          <p:cNvSpPr>
            <a:spLocks noChangeArrowheads="1"/>
          </p:cNvSpPr>
          <p:nvPr/>
        </p:nvSpPr>
        <p:spPr bwMode="ltGray">
          <a:xfrm>
            <a:off x="48752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28" name="Group 496"/>
          <p:cNvGraphicFramePr>
            <a:graphicFrameLocks noGrp="1"/>
          </p:cNvGraphicFramePr>
          <p:nvPr/>
        </p:nvGraphicFramePr>
        <p:xfrm>
          <a:off x="7273925" y="5370513"/>
          <a:ext cx="842963" cy="1371600"/>
        </p:xfrm>
        <a:graphic>
          <a:graphicData uri="http://schemas.openxmlformats.org/drawingml/2006/table">
            <a:tbl>
              <a:tblPr/>
              <a:tblGrid>
                <a:gridCol w="842963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03" name="Rectangle 371"/>
          <p:cNvSpPr>
            <a:spLocks noChangeArrowheads="1"/>
          </p:cNvSpPr>
          <p:nvPr/>
        </p:nvSpPr>
        <p:spPr bwMode="ltGray">
          <a:xfrm>
            <a:off x="62468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16" name="Group 484"/>
          <p:cNvGraphicFramePr>
            <a:graphicFrameLocks noGrp="1"/>
          </p:cNvGraphicFramePr>
          <p:nvPr/>
        </p:nvGraphicFramePr>
        <p:xfrm>
          <a:off x="1403350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16" name="Rectangle 384"/>
          <p:cNvSpPr>
            <a:spLocks noChangeArrowheads="1"/>
          </p:cNvSpPr>
          <p:nvPr/>
        </p:nvSpPr>
        <p:spPr bwMode="ltGray">
          <a:xfrm>
            <a:off x="39608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29" name="Group 497"/>
          <p:cNvGraphicFramePr>
            <a:graphicFrameLocks noGrp="1"/>
          </p:cNvGraphicFramePr>
          <p:nvPr/>
        </p:nvGraphicFramePr>
        <p:xfrm>
          <a:off x="558641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28" name="Rectangle 396"/>
          <p:cNvSpPr>
            <a:spLocks noChangeArrowheads="1"/>
          </p:cNvSpPr>
          <p:nvPr/>
        </p:nvSpPr>
        <p:spPr bwMode="ltGray">
          <a:xfrm>
            <a:off x="53324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30" name="Group 498"/>
          <p:cNvGraphicFramePr>
            <a:graphicFrameLocks noGrp="1"/>
          </p:cNvGraphicFramePr>
          <p:nvPr/>
        </p:nvGraphicFramePr>
        <p:xfrm>
          <a:off x="8120063" y="5370513"/>
          <a:ext cx="825500" cy="13716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42" name="Rectangle 410"/>
          <p:cNvSpPr>
            <a:spLocks noChangeArrowheads="1"/>
          </p:cNvSpPr>
          <p:nvPr/>
        </p:nvSpPr>
        <p:spPr bwMode="ltGray">
          <a:xfrm>
            <a:off x="67802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31" name="Group 499"/>
          <p:cNvGraphicFramePr>
            <a:graphicFrameLocks noGrp="1"/>
          </p:cNvGraphicFramePr>
          <p:nvPr/>
        </p:nvGraphicFramePr>
        <p:xfrm>
          <a:off x="4754563" y="5370513"/>
          <a:ext cx="839787" cy="1371600"/>
        </p:xfrm>
        <a:graphic>
          <a:graphicData uri="http://schemas.openxmlformats.org/drawingml/2006/table">
            <a:tbl>
              <a:tblPr/>
              <a:tblGrid>
                <a:gridCol w="839787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55" name="Rectangle 423"/>
          <p:cNvSpPr>
            <a:spLocks noChangeArrowheads="1"/>
          </p:cNvSpPr>
          <p:nvPr/>
        </p:nvSpPr>
        <p:spPr bwMode="ltGray">
          <a:xfrm>
            <a:off x="4930775" y="4062413"/>
            <a:ext cx="3286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32" name="Group 500"/>
          <p:cNvGraphicFramePr>
            <a:graphicFrameLocks noGrp="1"/>
          </p:cNvGraphicFramePr>
          <p:nvPr/>
        </p:nvGraphicFramePr>
        <p:xfrm>
          <a:off x="6430963" y="5370513"/>
          <a:ext cx="835025" cy="137160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67" name="Rectangle 435"/>
          <p:cNvSpPr>
            <a:spLocks noChangeArrowheads="1"/>
          </p:cNvSpPr>
          <p:nvPr/>
        </p:nvSpPr>
        <p:spPr bwMode="ltGray">
          <a:xfrm>
            <a:off x="57896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33" name="Group 501"/>
          <p:cNvGraphicFramePr>
            <a:graphicFrameLocks noGrp="1"/>
          </p:cNvGraphicFramePr>
          <p:nvPr/>
        </p:nvGraphicFramePr>
        <p:xfrm>
          <a:off x="2239963" y="5370513"/>
          <a:ext cx="838200" cy="13716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80" name="Rectangle 448"/>
          <p:cNvSpPr>
            <a:spLocks noChangeArrowheads="1"/>
          </p:cNvSpPr>
          <p:nvPr/>
        </p:nvSpPr>
        <p:spPr bwMode="ltGray">
          <a:xfrm>
            <a:off x="3917348" y="4036302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9334" name="Group 502"/>
          <p:cNvGraphicFramePr>
            <a:graphicFrameLocks noGrp="1"/>
          </p:cNvGraphicFramePr>
          <p:nvPr/>
        </p:nvGraphicFramePr>
        <p:xfrm>
          <a:off x="3078163" y="5370513"/>
          <a:ext cx="841375" cy="1371600"/>
        </p:xfrm>
        <a:graphic>
          <a:graphicData uri="http://schemas.openxmlformats.org/drawingml/2006/table">
            <a:tbl>
              <a:tblPr/>
              <a:tblGrid>
                <a:gridCol w="841375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9292" name="Rectangle 460"/>
          <p:cNvSpPr>
            <a:spLocks noChangeArrowheads="1"/>
          </p:cNvSpPr>
          <p:nvPr/>
        </p:nvSpPr>
        <p:spPr bwMode="ltGray">
          <a:xfrm>
            <a:off x="4418013" y="4062413"/>
            <a:ext cx="328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0" tIns="43200" rIns="86400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962" name="Picture 506" descr="sparsearra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597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191" grpId="0" bldLvl="0" animBg="1" autoUpdateAnimBg="0"/>
      <p:bldP spid="889203" grpId="0" bldLvl="0" animBg="1" autoUpdateAnimBg="0"/>
      <p:bldP spid="889216" grpId="0" bldLvl="0" animBg="1" autoUpdateAnimBg="0"/>
      <p:bldP spid="889228" grpId="0" bldLvl="0" animBg="1" autoUpdateAnimBg="0"/>
      <p:bldP spid="889242" grpId="0" bldLvl="0" animBg="1" autoUpdateAnimBg="0"/>
      <p:bldP spid="889255" grpId="0" bldLvl="0" animBg="1" autoUpdateAnimBg="0"/>
      <p:bldP spid="889267" grpId="0" bldLvl="0" animBg="1" autoUpdateAnimBg="0"/>
      <p:bldP spid="889280" grpId="0" bldLvl="0" animBg="1" autoUpdateAnimBg="0"/>
      <p:bldP spid="889292" grpId="0" bldLvl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复杂性为什么降低？</a:t>
            </a:r>
            <a:endParaRPr lang="zh-CN" altLang="en-US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二维数组：</a:t>
            </a:r>
            <a:r>
              <a:rPr lang="en-US" altLang="zh-CN" smtClean="0"/>
              <a:t>O(rows*cols)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SparseMatrix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O(cols+terms)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terms</a:t>
            </a:r>
            <a:r>
              <a:rPr lang="zh-CN" altLang="en-US" smtClean="0"/>
              <a:t>远小于</a:t>
            </a:r>
            <a:r>
              <a:rPr lang="en-US" altLang="zh-CN" smtClean="0"/>
              <a:t>rows*cols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在尾部添加新元素</a:t>
            </a:r>
            <a:endParaRPr lang="zh-CN" alt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SparseMatrix&lt;T&gt;::Append(const Term&lt;T&gt;&amp; t)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Append a nonzero term t to *this.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(terms &gt;= MaxTerms) throw NoMem();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a[terms] = 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terms++;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mtClean="0"/>
              <a:t>调用者应保证满足行主顺序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(1)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  <a:endParaRPr lang="zh-CN" altLang="en-US" smtClean="0"/>
          </a:p>
        </p:txBody>
      </p:sp>
      <p:graphicFrame>
        <p:nvGraphicFramePr>
          <p:cNvPr id="925876" name="Group 180"/>
          <p:cNvGraphicFramePr>
            <a:graphicFrameLocks noGrp="1"/>
          </p:cNvGraphicFramePr>
          <p:nvPr/>
        </p:nvGraphicFramePr>
        <p:xfrm>
          <a:off x="838200" y="2667000"/>
          <a:ext cx="3409950" cy="121920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782637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75" name="Group 179"/>
          <p:cNvGraphicFramePr>
            <a:graphicFrameLocks noGrp="1"/>
          </p:cNvGraphicFramePr>
          <p:nvPr/>
        </p:nvGraphicFramePr>
        <p:xfrm>
          <a:off x="838200" y="1295400"/>
          <a:ext cx="4179888" cy="1219200"/>
        </p:xfrm>
        <a:graphic>
          <a:graphicData uri="http://schemas.openxmlformats.org/drawingml/2006/table">
            <a:tbl>
              <a:tblPr/>
              <a:tblGrid>
                <a:gridCol w="1068388"/>
                <a:gridCol w="774700"/>
                <a:gridCol w="781050"/>
                <a:gridCol w="781050"/>
                <a:gridCol w="774700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77" name="Group 181"/>
          <p:cNvGraphicFramePr>
            <a:graphicFrameLocks noGrp="1"/>
          </p:cNvGraphicFramePr>
          <p:nvPr/>
        </p:nvGraphicFramePr>
        <p:xfrm>
          <a:off x="838200" y="4038600"/>
          <a:ext cx="4186238" cy="1219200"/>
        </p:xfrm>
        <a:graphic>
          <a:graphicData uri="http://schemas.openxmlformats.org/drawingml/2006/table">
            <a:tbl>
              <a:tblPr/>
              <a:tblGrid>
                <a:gridCol w="1071563"/>
                <a:gridCol w="776287"/>
                <a:gridCol w="779463"/>
                <a:gridCol w="782637"/>
                <a:gridCol w="776288"/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c[]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891" name="Group 195"/>
          <p:cNvGraphicFramePr>
            <a:graphicFrameLocks noGrp="1"/>
          </p:cNvGraphicFramePr>
          <p:nvPr/>
        </p:nvGraphicFramePr>
        <p:xfrm>
          <a:off x="19050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06" name="Group 210"/>
          <p:cNvGraphicFramePr>
            <a:graphicFrameLocks noGrp="1"/>
          </p:cNvGraphicFramePr>
          <p:nvPr/>
        </p:nvGraphicFramePr>
        <p:xfrm>
          <a:off x="2667000" y="4343400"/>
          <a:ext cx="779463" cy="914400"/>
        </p:xfrm>
        <a:graphic>
          <a:graphicData uri="http://schemas.openxmlformats.org/drawingml/2006/table">
            <a:tbl>
              <a:tblPr/>
              <a:tblGrid>
                <a:gridCol w="779463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19" name="Group 223"/>
          <p:cNvGraphicFramePr>
            <a:graphicFrameLocks noGrp="1"/>
          </p:cNvGraphicFramePr>
          <p:nvPr/>
        </p:nvGraphicFramePr>
        <p:xfrm>
          <a:off x="3484563" y="4343400"/>
          <a:ext cx="782637" cy="914400"/>
        </p:xfrm>
        <a:graphic>
          <a:graphicData uri="http://schemas.openxmlformats.org/drawingml/2006/table">
            <a:tbl>
              <a:tblPr/>
              <a:tblGrid>
                <a:gridCol w="782637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932" name="Group 236"/>
          <p:cNvGraphicFramePr>
            <a:graphicFrameLocks noGrp="1"/>
          </p:cNvGraphicFramePr>
          <p:nvPr/>
        </p:nvGraphicFramePr>
        <p:xfrm>
          <a:off x="4267200" y="4343400"/>
          <a:ext cx="776288" cy="914400"/>
        </p:xfrm>
        <a:graphic>
          <a:graphicData uri="http://schemas.openxmlformats.org/drawingml/2006/table">
            <a:tbl>
              <a:tblPr/>
              <a:tblGrid>
                <a:gridCol w="776288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14" name="Text Box 237"/>
          <p:cNvSpPr txBox="1">
            <a:spLocks noChangeArrowheads="1"/>
          </p:cNvSpPr>
          <p:nvPr/>
        </p:nvSpPr>
        <p:spPr bwMode="ltGray">
          <a:xfrm>
            <a:off x="5410200" y="1295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</a:rPr>
              <a:t>扫描两个矩阵元素</a:t>
            </a:r>
            <a:br>
              <a:rPr lang="zh-CN" altLang="en-US" sz="2400">
                <a:solidFill>
                  <a:schemeClr val="hlink"/>
                </a:solidFill>
              </a:rPr>
            </a:br>
            <a:r>
              <a:rPr lang="zh-CN" altLang="en-US" sz="2400">
                <a:solidFill>
                  <a:schemeClr val="hlink"/>
                </a:solidFill>
              </a:rPr>
              <a:t>比较行主次序位置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925934" name="Text Box 238"/>
          <p:cNvSpPr txBox="1">
            <a:spLocks noChangeArrowheads="1"/>
          </p:cNvSpPr>
          <p:nvPr/>
        </p:nvSpPr>
        <p:spPr bwMode="ltGray">
          <a:xfrm>
            <a:off x="5410200" y="22098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的元素靠前：放入结果矩阵，继续扫描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925935" name="Text Box 239"/>
          <p:cNvSpPr txBox="1">
            <a:spLocks noChangeArrowheads="1"/>
          </p:cNvSpPr>
          <p:nvPr/>
        </p:nvSpPr>
        <p:spPr bwMode="ltGray">
          <a:xfrm>
            <a:off x="5410200" y="3124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</a:rPr>
              <a:t>、同一位置：相加的和放入结果矩阵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925936" name="Text Box 240"/>
          <p:cNvSpPr txBox="1">
            <a:spLocks noChangeArrowheads="1"/>
          </p:cNvSpPr>
          <p:nvPr/>
        </p:nvSpPr>
        <p:spPr bwMode="ltGray">
          <a:xfrm>
            <a:off x="5410200" y="3962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、相加为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不要放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25937" name="Text Box 241"/>
          <p:cNvSpPr txBox="1">
            <a:spLocks noChangeArrowheads="1"/>
          </p:cNvSpPr>
          <p:nvPr/>
        </p:nvSpPr>
        <p:spPr bwMode="ltGray">
          <a:xfrm>
            <a:off x="5410200" y="45116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靠前：类似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925938" name="Text Box 242"/>
          <p:cNvSpPr txBox="1">
            <a:spLocks noChangeArrowheads="1"/>
          </p:cNvSpPr>
          <p:nvPr/>
        </p:nvSpPr>
        <p:spPr bwMode="ltGray">
          <a:xfrm>
            <a:off x="5410200" y="5029200"/>
            <a:ext cx="350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zh-CN" altLang="en-US" sz="2400">
                <a:solidFill>
                  <a:schemeClr val="hlink"/>
                </a:solidFill>
              </a:rPr>
              <a:t>或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r>
              <a:rPr lang="zh-CN" altLang="en-US" sz="2400">
                <a:solidFill>
                  <a:schemeClr val="hlink"/>
                </a:solidFill>
              </a:rPr>
              <a:t>全部处理完：将另一个剩余元素放入结果矩阵</a:t>
            </a:r>
            <a:endParaRPr lang="zh-CN" altLang="en-US" sz="2400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34" grpId="0" autoUpdateAnimBg="0"/>
      <p:bldP spid="925935" grpId="0" autoUpdateAnimBg="0"/>
      <p:bldP spid="925936" grpId="0" autoUpdateAnimBg="0"/>
      <p:bldP spid="925937" grpId="0" autoUpdateAnimBg="0"/>
      <p:bldP spid="92593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  <a:endParaRPr lang="zh-CN" alt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&lt;T&gt;::Add(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&lt;T&gt; &amp;b,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SparseMatrix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&lt;T&gt; &amp;c)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const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Compute c = (*this) + b.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verify compatibility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(rows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|| cols !=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throw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SizeMismatch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incompatible matrices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set characteristics of result c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c.rows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rows;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c.cols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cols;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c.terms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initial value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两个指针，用于遍历*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this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，实现对应元素相加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0,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0;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  <a:endParaRPr lang="zh-CN" alt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// move through *this and b adding like terms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while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terms &amp;&amp;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b.terms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{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计算两个元素的行主次序编号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].row * cols + 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int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].row * cols +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].col;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if (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&lt;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indb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{	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b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的元素次序靠后，显然，*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this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的当前</a:t>
            </a:r>
            <a:endParaRPr lang="zh-CN" altLang="en-US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	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c.Append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(a[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]);	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元素即为结果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——b</a:t>
            </a:r>
            <a:r>
              <a:rPr lang="zh-CN" alt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的对应位置为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0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000" dirty="0" smtClean="0">
                <a:solidFill>
                  <a:srgbClr val="0000FF"/>
                </a:solidFill>
                <a:latin typeface="Tahoma" panose="020B0604030504040204" pitchFamily="34" charset="0"/>
              </a:rPr>
              <a:t>++;}</a:t>
            </a: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// next term of *this</a:t>
            </a:r>
            <a:endParaRPr lang="en-US" altLang="zh-CN" sz="2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</a:t>
            </a:r>
            <a:endParaRPr lang="en-US" altLang="zh-CN" sz="20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多维数组的保存方式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计算机内存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0000CC"/>
                </a:solidFill>
              </a:rPr>
              <a:t>一维连续存储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多维数组如何与真实内存对应（</a:t>
            </a:r>
            <a:r>
              <a:rPr lang="zh-CN" altLang="en-US" dirty="0" smtClean="0">
                <a:solidFill>
                  <a:srgbClr val="FF0000"/>
                </a:solidFill>
              </a:rPr>
              <a:t>映射</a:t>
            </a:r>
            <a:r>
              <a:rPr lang="zh-CN" altLang="en-US" dirty="0" smtClean="0"/>
              <a:t>）？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多维数组元素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～</a:t>
            </a:r>
            <a:r>
              <a:rPr lang="en-US" altLang="zh-CN" dirty="0" err="1" smtClean="0"/>
              <a:t>start+size</a:t>
            </a:r>
            <a:r>
              <a:rPr lang="en-US" altLang="zh-CN" dirty="0" smtClean="0"/>
              <a:t>(score)-1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实现映射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]...[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[0,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-1]</a:t>
            </a:r>
            <a:br>
              <a:rPr lang="en-US" altLang="zh-CN" dirty="0" smtClean="0"/>
            </a:br>
            <a:r>
              <a:rPr lang="en-US" altLang="zh-CN" i="1" dirty="0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, ...,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存储位置</a:t>
            </a:r>
            <a:endParaRPr lang="en-US" altLang="zh-CN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start+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, ...,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)*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(int)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一维数组：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endParaRPr lang="en-US" altLang="zh-CN" baseline="-25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  <a:endParaRPr lang="zh-CN" alt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else {if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==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indb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) {</a:t>
            </a:r>
            <a:b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两个元素序号相同，应将它们相加</a:t>
            </a:r>
            <a:endParaRPr lang="zh-CN" altLang="en-US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400" dirty="0" smtClean="0">
                <a:solidFill>
                  <a:schemeClr val="hlink"/>
                </a:solidFill>
                <a:latin typeface="Tahoma" panose="020B0604030504040204" pitchFamily="34" charset="0"/>
              </a:rPr>
              <a:t>注意</a:t>
            </a: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：相加结果为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不应放入结果矩阵</a:t>
            </a:r>
            <a:r>
              <a:rPr lang="en-US" altLang="zh-CN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！</a:t>
            </a:r>
            <a:endParaRPr lang="zh-CN" altLang="en-US" sz="24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if (a[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].value +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].value) {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Term&lt;T&gt; t;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t.row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].row;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t.col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].col;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t.value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= a[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ct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].value +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b.a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cb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].value;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c.Append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(t);}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矩阵相加</a:t>
            </a:r>
            <a:endParaRPr lang="zh-CN" altLang="en-US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ct++; cb++;}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next terms of *this and b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else {c.Append(b.a[cb]);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*this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元素次序靠后的情况</a:t>
            </a:r>
            <a:endParaRPr lang="zh-CN" altLang="en-US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cb++;}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next term of b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}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}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某个矩阵处理完毕，另一个未完，将剩余元素添加入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即可</a:t>
            </a:r>
            <a:endParaRPr lang="zh-CN" altLang="en-US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(; ct &lt; terms; ct++)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c.Append(a[ct]);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(; cb &lt; b.terms; cb++)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c.Append(b.a[cb]);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zh-CN" altLang="en-US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循环和两个</a:t>
            </a:r>
            <a:r>
              <a:rPr lang="en-US" altLang="zh-CN" smtClean="0"/>
              <a:t>for</a:t>
            </a:r>
            <a:r>
              <a:rPr lang="zh-CN" altLang="en-US" smtClean="0"/>
              <a:t>循环的循环总次数最多为</a:t>
            </a:r>
            <a:r>
              <a:rPr lang="en-US" altLang="zh-CN" smtClean="0"/>
              <a:t>terms+b.terms</a:t>
            </a:r>
            <a:br>
              <a:rPr lang="en-US" altLang="zh-CN" smtClean="0"/>
            </a:b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时间复杂性</a:t>
            </a:r>
            <a:r>
              <a:rPr lang="en-US" altLang="zh-CN" smtClean="0">
                <a:sym typeface="Wingdings" panose="05000000000000000000" pitchFamily="2" charset="2"/>
              </a:rPr>
              <a:t>O(terms+b.terms)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链表描述</a:t>
            </a:r>
            <a:endParaRPr lang="zh-CN" alt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数组描述的缺点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创建矩阵时，必须知道非</a:t>
            </a:r>
            <a:r>
              <a:rPr lang="en-US" altLang="zh-CN" smtClean="0"/>
              <a:t>0</a:t>
            </a:r>
            <a:r>
              <a:rPr lang="zh-CN" altLang="en-US" smtClean="0"/>
              <a:t>元素总数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加、减、乘操作</a:t>
            </a:r>
            <a:r>
              <a:rPr lang="zh-CN" altLang="en-US" smtClean="0">
                <a:sym typeface="Wingdings" panose="05000000000000000000" pitchFamily="2" charset="2"/>
              </a:rPr>
              <a:t>非</a:t>
            </a:r>
            <a:r>
              <a:rPr lang="en-US" altLang="zh-CN" smtClean="0">
                <a:sym typeface="Wingdings" panose="05000000000000000000" pitchFamily="2" charset="2"/>
              </a:rPr>
              <a:t>0</a:t>
            </a:r>
            <a:r>
              <a:rPr lang="zh-CN" altLang="en-US" smtClean="0">
                <a:sym typeface="Wingdings" panose="05000000000000000000" pitchFamily="2" charset="2"/>
              </a:rPr>
              <a:t>元素数目发生变化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>
                <a:sym typeface="Wingdings" panose="05000000000000000000" pitchFamily="2" charset="2"/>
              </a:rPr>
              <a:t>估计一个数目，可能浪费，可能不足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/>
              <a:t>不足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分配更大空间</a:t>
            </a:r>
            <a:r>
              <a:rPr lang="zh-CN" altLang="en-US" smtClean="0">
                <a:sym typeface="Wingdings" panose="05000000000000000000" pitchFamily="2" charset="2"/>
              </a:rPr>
              <a:t>数据复制，效率低！</a:t>
            </a:r>
            <a:endParaRPr lang="zh-CN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mtClean="0"/>
              <a:t>链表描述（使用</a:t>
            </a:r>
            <a:r>
              <a:rPr lang="en-US" altLang="zh-CN" smtClean="0"/>
              <a:t>Chain</a:t>
            </a:r>
            <a:r>
              <a:rPr lang="zh-CN" altLang="en-US" smtClean="0"/>
              <a:t>、</a:t>
            </a:r>
            <a:r>
              <a:rPr lang="en-US" altLang="zh-CN" smtClean="0"/>
              <a:t>ChainIterator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指针占用额外空间，但很少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空间占用与实际元素数匹配，无需数据复制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描述方法</a:t>
            </a:r>
            <a:endParaRPr lang="zh-CN" altLang="en-US" smtClean="0"/>
          </a:p>
        </p:txBody>
      </p:sp>
      <p:pic>
        <p:nvPicPr>
          <p:cNvPr id="130051" name="Picture 4" descr="linkspars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54455"/>
            <a:ext cx="8154988" cy="4921250"/>
          </a:xfrm>
          <a:prstGeom prst="rect">
            <a:avLst/>
          </a:prstGeom>
          <a:solidFill>
            <a:srgbClr val="F2F7FB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节点类</a:t>
            </a:r>
            <a:endParaRPr lang="zh-CN" altLang="en-US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CNode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{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operator&gt;&gt;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public: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int operator !=(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CNode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 y)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{return (value !=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y.value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);}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void Output(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out)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{out &lt;&lt; "column " &lt;&lt; col &lt;&lt; " value " &lt;&lt; value;}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private: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int col;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T value;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operator&lt;&lt;(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out,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CNode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 x)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{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x.Output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(out); out &lt;&lt;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</a:rPr>
              <a:t>; return out;}</a:t>
            </a:r>
            <a:endParaRPr lang="en-US" altLang="zh-CN" sz="20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行头节点类</a:t>
            </a:r>
            <a:endParaRPr lang="zh-CN" altLang="en-US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HeadNode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{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operator&gt;&gt;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public: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int operator !=(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HeadNode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 y)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{return (row !=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y.row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);}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void Output(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out)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{out &lt;&lt; "row " &lt;&lt; row;}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private: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int row;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Chain&lt;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CNode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&gt; a; // row chain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};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out,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HeadNode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 x)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{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x.Output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(out); out &lt;&lt;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; return out;}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LinkedMatrix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78043"/>
            <a:ext cx="7886700" cy="4686830"/>
          </a:xfrm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{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operator&lt;&lt;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ostream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friend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 operator&gt;&gt;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    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istream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&amp;,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&lt;T&gt;&amp;);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public: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(){}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~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(){}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void Transpose(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LinkedMatrix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&amp;b) 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private: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      int rows, cols; </a:t>
            </a:r>
            <a:r>
              <a:rPr lang="en-US" altLang="zh-CN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// matrix dimensions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Chain&lt;</a:t>
            </a:r>
            <a:r>
              <a:rPr lang="en-US" altLang="zh-CN" sz="18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HeadNode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&lt;T&gt; &gt; a;</a:t>
            </a:r>
            <a:r>
              <a:rPr lang="en-US" altLang="zh-CN" sz="1800" dirty="0" smtClean="0">
                <a:solidFill>
                  <a:srgbClr val="008000"/>
                </a:solidFill>
                <a:latin typeface="Tahoma" panose="020B0604030504040204" pitchFamily="34" charset="0"/>
              </a:rPr>
              <a:t> // head node chain</a:t>
            </a:r>
            <a:endParaRPr lang="en-US" altLang="zh-CN" sz="18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</a:rPr>
              <a:t>};</a:t>
            </a:r>
            <a:endParaRPr lang="en-US" altLang="zh-CN" sz="1800" dirty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稀疏矩阵的十字链表存储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0"/>
          <p:cNvSpPr/>
          <p:nvPr/>
        </p:nvSpPr>
        <p:spPr>
          <a:xfrm>
            <a:off x="712609" y="5259196"/>
            <a:ext cx="722630" cy="143510"/>
          </a:xfrm>
          <a:custGeom>
            <a:avLst/>
            <a:gdLst/>
            <a:ahLst/>
            <a:cxnLst/>
            <a:rect l="l" t="t" r="r" b="b"/>
            <a:pathLst>
              <a:path w="722630" h="143510">
                <a:moveTo>
                  <a:pt x="637032" y="71627"/>
                </a:moveTo>
                <a:lnTo>
                  <a:pt x="625480" y="57150"/>
                </a:lnTo>
                <a:lnTo>
                  <a:pt x="0" y="57150"/>
                </a:lnTo>
                <a:lnTo>
                  <a:pt x="0" y="86105"/>
                </a:lnTo>
                <a:lnTo>
                  <a:pt x="625480" y="86105"/>
                </a:lnTo>
                <a:lnTo>
                  <a:pt x="637032" y="71627"/>
                </a:lnTo>
                <a:close/>
              </a:path>
              <a:path w="722630" h="143510">
                <a:moveTo>
                  <a:pt x="722376" y="71627"/>
                </a:moveTo>
                <a:lnTo>
                  <a:pt x="579881" y="0"/>
                </a:lnTo>
                <a:lnTo>
                  <a:pt x="625480" y="57150"/>
                </a:lnTo>
                <a:lnTo>
                  <a:pt x="637032" y="57150"/>
                </a:lnTo>
                <a:lnTo>
                  <a:pt x="637032" y="114528"/>
                </a:lnTo>
                <a:lnTo>
                  <a:pt x="722376" y="71627"/>
                </a:lnTo>
                <a:close/>
              </a:path>
              <a:path w="722630" h="143510">
                <a:moveTo>
                  <a:pt x="637032" y="114528"/>
                </a:moveTo>
                <a:lnTo>
                  <a:pt x="637032" y="86105"/>
                </a:lnTo>
                <a:lnTo>
                  <a:pt x="625480" y="86105"/>
                </a:lnTo>
                <a:lnTo>
                  <a:pt x="579881" y="143255"/>
                </a:lnTo>
                <a:lnTo>
                  <a:pt x="637032" y="114528"/>
                </a:lnTo>
                <a:close/>
              </a:path>
              <a:path w="722630" h="143510">
                <a:moveTo>
                  <a:pt x="637032" y="71627"/>
                </a:moveTo>
                <a:lnTo>
                  <a:pt x="637032" y="57150"/>
                </a:lnTo>
                <a:lnTo>
                  <a:pt x="625480" y="57150"/>
                </a:lnTo>
                <a:lnTo>
                  <a:pt x="637032" y="71627"/>
                </a:lnTo>
                <a:close/>
              </a:path>
              <a:path w="722630" h="143510">
                <a:moveTo>
                  <a:pt x="637032" y="86105"/>
                </a:moveTo>
                <a:lnTo>
                  <a:pt x="637032" y="71627"/>
                </a:lnTo>
                <a:lnTo>
                  <a:pt x="625480" y="86105"/>
                </a:lnTo>
                <a:lnTo>
                  <a:pt x="637032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12"/>
          <p:cNvSpPr/>
          <p:nvPr/>
        </p:nvSpPr>
        <p:spPr>
          <a:xfrm>
            <a:off x="333133" y="2394076"/>
            <a:ext cx="533400" cy="3224530"/>
          </a:xfrm>
          <a:custGeom>
            <a:avLst/>
            <a:gdLst/>
            <a:ahLst/>
            <a:cxnLst/>
            <a:rect l="l" t="t" r="r" b="b"/>
            <a:pathLst>
              <a:path w="533400" h="3224529">
                <a:moveTo>
                  <a:pt x="0" y="0"/>
                </a:moveTo>
                <a:lnTo>
                  <a:pt x="0" y="3224022"/>
                </a:lnTo>
                <a:lnTo>
                  <a:pt x="533400" y="3224022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13"/>
          <p:cNvSpPr/>
          <p:nvPr/>
        </p:nvSpPr>
        <p:spPr>
          <a:xfrm>
            <a:off x="333133" y="33084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14"/>
          <p:cNvSpPr/>
          <p:nvPr/>
        </p:nvSpPr>
        <p:spPr>
          <a:xfrm>
            <a:off x="333133" y="45276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15"/>
          <p:cNvSpPr/>
          <p:nvPr/>
        </p:nvSpPr>
        <p:spPr>
          <a:xfrm>
            <a:off x="650887" y="2957195"/>
            <a:ext cx="722630" cy="143510"/>
          </a:xfrm>
          <a:custGeom>
            <a:avLst/>
            <a:gdLst/>
            <a:ahLst/>
            <a:cxnLst/>
            <a:rect l="l" t="t" r="r" b="b"/>
            <a:pathLst>
              <a:path w="722630" h="143510">
                <a:moveTo>
                  <a:pt x="637032" y="71628"/>
                </a:moveTo>
                <a:lnTo>
                  <a:pt x="625480" y="57150"/>
                </a:lnTo>
                <a:lnTo>
                  <a:pt x="0" y="57150"/>
                </a:lnTo>
                <a:lnTo>
                  <a:pt x="0" y="86106"/>
                </a:lnTo>
                <a:lnTo>
                  <a:pt x="625480" y="86106"/>
                </a:lnTo>
                <a:lnTo>
                  <a:pt x="637032" y="71628"/>
                </a:lnTo>
                <a:close/>
              </a:path>
              <a:path w="722630" h="143510">
                <a:moveTo>
                  <a:pt x="722376" y="71628"/>
                </a:moveTo>
                <a:lnTo>
                  <a:pt x="579882" y="0"/>
                </a:lnTo>
                <a:lnTo>
                  <a:pt x="625480" y="57150"/>
                </a:lnTo>
                <a:lnTo>
                  <a:pt x="637032" y="57150"/>
                </a:lnTo>
                <a:lnTo>
                  <a:pt x="637032" y="114528"/>
                </a:lnTo>
                <a:lnTo>
                  <a:pt x="722376" y="71628"/>
                </a:lnTo>
                <a:close/>
              </a:path>
              <a:path w="722630" h="143510">
                <a:moveTo>
                  <a:pt x="637032" y="114528"/>
                </a:moveTo>
                <a:lnTo>
                  <a:pt x="637032" y="86106"/>
                </a:lnTo>
                <a:lnTo>
                  <a:pt x="625480" y="86106"/>
                </a:lnTo>
                <a:lnTo>
                  <a:pt x="579882" y="143256"/>
                </a:lnTo>
                <a:lnTo>
                  <a:pt x="637032" y="114528"/>
                </a:lnTo>
                <a:close/>
              </a:path>
              <a:path w="722630" h="143510">
                <a:moveTo>
                  <a:pt x="637032" y="71628"/>
                </a:moveTo>
                <a:lnTo>
                  <a:pt x="637032" y="57150"/>
                </a:lnTo>
                <a:lnTo>
                  <a:pt x="625480" y="57150"/>
                </a:lnTo>
                <a:lnTo>
                  <a:pt x="637032" y="71628"/>
                </a:lnTo>
                <a:close/>
              </a:path>
              <a:path w="722630" h="143510">
                <a:moveTo>
                  <a:pt x="637032" y="86106"/>
                </a:moveTo>
                <a:lnTo>
                  <a:pt x="637032" y="71628"/>
                </a:lnTo>
                <a:lnTo>
                  <a:pt x="625480" y="86106"/>
                </a:lnTo>
                <a:lnTo>
                  <a:pt x="637032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16"/>
          <p:cNvSpPr/>
          <p:nvPr/>
        </p:nvSpPr>
        <p:spPr>
          <a:xfrm>
            <a:off x="2827159" y="3033395"/>
            <a:ext cx="4070985" cy="143510"/>
          </a:xfrm>
          <a:custGeom>
            <a:avLst/>
            <a:gdLst/>
            <a:ahLst/>
            <a:cxnLst/>
            <a:rect l="l" t="t" r="r" b="b"/>
            <a:pathLst>
              <a:path w="4070984" h="143510">
                <a:moveTo>
                  <a:pt x="3985260" y="71628"/>
                </a:moveTo>
                <a:lnTo>
                  <a:pt x="3973708" y="57150"/>
                </a:lnTo>
                <a:lnTo>
                  <a:pt x="0" y="57150"/>
                </a:lnTo>
                <a:lnTo>
                  <a:pt x="0" y="86106"/>
                </a:lnTo>
                <a:lnTo>
                  <a:pt x="3973708" y="86106"/>
                </a:lnTo>
                <a:lnTo>
                  <a:pt x="3985260" y="71628"/>
                </a:lnTo>
                <a:close/>
              </a:path>
              <a:path w="4070984" h="143510">
                <a:moveTo>
                  <a:pt x="4070591" y="71628"/>
                </a:moveTo>
                <a:lnTo>
                  <a:pt x="3928109" y="0"/>
                </a:lnTo>
                <a:lnTo>
                  <a:pt x="3973708" y="57150"/>
                </a:lnTo>
                <a:lnTo>
                  <a:pt x="3985260" y="57150"/>
                </a:lnTo>
                <a:lnTo>
                  <a:pt x="3985260" y="114525"/>
                </a:lnTo>
                <a:lnTo>
                  <a:pt x="4070591" y="71628"/>
                </a:lnTo>
                <a:close/>
              </a:path>
              <a:path w="4070984" h="143510">
                <a:moveTo>
                  <a:pt x="3985260" y="114525"/>
                </a:moveTo>
                <a:lnTo>
                  <a:pt x="3985260" y="86106"/>
                </a:lnTo>
                <a:lnTo>
                  <a:pt x="3973708" y="86106"/>
                </a:lnTo>
                <a:lnTo>
                  <a:pt x="3928109" y="143256"/>
                </a:lnTo>
                <a:lnTo>
                  <a:pt x="3985260" y="114525"/>
                </a:lnTo>
                <a:close/>
              </a:path>
              <a:path w="4070984" h="143510">
                <a:moveTo>
                  <a:pt x="3985260" y="71628"/>
                </a:moveTo>
                <a:lnTo>
                  <a:pt x="3985260" y="57150"/>
                </a:lnTo>
                <a:lnTo>
                  <a:pt x="3973708" y="57150"/>
                </a:lnTo>
                <a:lnTo>
                  <a:pt x="3985260" y="71628"/>
                </a:lnTo>
                <a:close/>
              </a:path>
              <a:path w="4070984" h="143510">
                <a:moveTo>
                  <a:pt x="3985260" y="86106"/>
                </a:moveTo>
                <a:lnTo>
                  <a:pt x="3985260" y="71628"/>
                </a:lnTo>
                <a:lnTo>
                  <a:pt x="3973708" y="86106"/>
                </a:lnTo>
                <a:lnTo>
                  <a:pt x="398526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7"/>
          <p:cNvSpPr/>
          <p:nvPr/>
        </p:nvSpPr>
        <p:spPr>
          <a:xfrm>
            <a:off x="7501267" y="2017648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4894"/>
                </a:moveTo>
                <a:lnTo>
                  <a:pt x="0" y="237744"/>
                </a:lnTo>
                <a:lnTo>
                  <a:pt x="57137" y="353247"/>
                </a:lnTo>
                <a:lnTo>
                  <a:pt x="57137" y="294894"/>
                </a:lnTo>
                <a:lnTo>
                  <a:pt x="70866" y="294894"/>
                </a:lnTo>
                <a:close/>
              </a:path>
              <a:path w="142875" h="381000">
                <a:moveTo>
                  <a:pt x="85331" y="283350"/>
                </a:moveTo>
                <a:lnTo>
                  <a:pt x="85331" y="0"/>
                </a:lnTo>
                <a:lnTo>
                  <a:pt x="57137" y="0"/>
                </a:lnTo>
                <a:lnTo>
                  <a:pt x="57137" y="283822"/>
                </a:lnTo>
                <a:lnTo>
                  <a:pt x="70866" y="294894"/>
                </a:lnTo>
                <a:lnTo>
                  <a:pt x="85331" y="283350"/>
                </a:lnTo>
                <a:close/>
              </a:path>
              <a:path w="142875" h="381000">
                <a:moveTo>
                  <a:pt x="85331" y="352064"/>
                </a:moveTo>
                <a:lnTo>
                  <a:pt x="85331" y="294894"/>
                </a:lnTo>
                <a:lnTo>
                  <a:pt x="57137" y="294894"/>
                </a:lnTo>
                <a:lnTo>
                  <a:pt x="57137" y="353247"/>
                </a:lnTo>
                <a:lnTo>
                  <a:pt x="70866" y="381000"/>
                </a:lnTo>
                <a:lnTo>
                  <a:pt x="85331" y="352064"/>
                </a:lnTo>
                <a:close/>
              </a:path>
              <a:path w="142875" h="381000">
                <a:moveTo>
                  <a:pt x="142481" y="237744"/>
                </a:moveTo>
                <a:lnTo>
                  <a:pt x="70866" y="294894"/>
                </a:lnTo>
                <a:lnTo>
                  <a:pt x="85331" y="294894"/>
                </a:lnTo>
                <a:lnTo>
                  <a:pt x="85331" y="352064"/>
                </a:lnTo>
                <a:lnTo>
                  <a:pt x="142481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8"/>
          <p:cNvSpPr/>
          <p:nvPr/>
        </p:nvSpPr>
        <p:spPr>
          <a:xfrm>
            <a:off x="663841" y="4141342"/>
            <a:ext cx="2546350" cy="143510"/>
          </a:xfrm>
          <a:custGeom>
            <a:avLst/>
            <a:gdLst/>
            <a:ahLst/>
            <a:cxnLst/>
            <a:rect l="l" t="t" r="r" b="b"/>
            <a:pathLst>
              <a:path w="2546350" h="143510">
                <a:moveTo>
                  <a:pt x="2460498" y="71627"/>
                </a:moveTo>
                <a:lnTo>
                  <a:pt x="2448946" y="57150"/>
                </a:lnTo>
                <a:lnTo>
                  <a:pt x="0" y="57150"/>
                </a:lnTo>
                <a:lnTo>
                  <a:pt x="0" y="86106"/>
                </a:lnTo>
                <a:lnTo>
                  <a:pt x="2448946" y="86106"/>
                </a:lnTo>
                <a:lnTo>
                  <a:pt x="2460498" y="71627"/>
                </a:lnTo>
                <a:close/>
              </a:path>
              <a:path w="2546350" h="143510">
                <a:moveTo>
                  <a:pt x="2545841" y="71627"/>
                </a:moveTo>
                <a:lnTo>
                  <a:pt x="2403348" y="0"/>
                </a:lnTo>
                <a:lnTo>
                  <a:pt x="2448946" y="57150"/>
                </a:lnTo>
                <a:lnTo>
                  <a:pt x="2460498" y="57150"/>
                </a:lnTo>
                <a:lnTo>
                  <a:pt x="2460498" y="114528"/>
                </a:lnTo>
                <a:lnTo>
                  <a:pt x="2545841" y="71627"/>
                </a:lnTo>
                <a:close/>
              </a:path>
              <a:path w="2546350" h="143510">
                <a:moveTo>
                  <a:pt x="2460498" y="114528"/>
                </a:moveTo>
                <a:lnTo>
                  <a:pt x="2460498" y="86106"/>
                </a:lnTo>
                <a:lnTo>
                  <a:pt x="2448946" y="86106"/>
                </a:lnTo>
                <a:lnTo>
                  <a:pt x="2403348" y="143256"/>
                </a:lnTo>
                <a:lnTo>
                  <a:pt x="2460498" y="114528"/>
                </a:lnTo>
                <a:close/>
              </a:path>
              <a:path w="2546350" h="143510">
                <a:moveTo>
                  <a:pt x="2460498" y="71627"/>
                </a:moveTo>
                <a:lnTo>
                  <a:pt x="2460498" y="57150"/>
                </a:lnTo>
                <a:lnTo>
                  <a:pt x="2448946" y="57150"/>
                </a:lnTo>
                <a:lnTo>
                  <a:pt x="2460498" y="71627"/>
                </a:lnTo>
                <a:close/>
              </a:path>
              <a:path w="2546350" h="143510">
                <a:moveTo>
                  <a:pt x="2460498" y="86106"/>
                </a:moveTo>
                <a:lnTo>
                  <a:pt x="2460498" y="71627"/>
                </a:lnTo>
                <a:lnTo>
                  <a:pt x="2448946" y="86106"/>
                </a:lnTo>
                <a:lnTo>
                  <a:pt x="2460498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9"/>
          <p:cNvSpPr/>
          <p:nvPr/>
        </p:nvSpPr>
        <p:spPr>
          <a:xfrm>
            <a:off x="3819283" y="2093848"/>
            <a:ext cx="190500" cy="1447800"/>
          </a:xfrm>
          <a:custGeom>
            <a:avLst/>
            <a:gdLst/>
            <a:ahLst/>
            <a:cxnLst/>
            <a:rect l="l" t="t" r="r" b="b"/>
            <a:pathLst>
              <a:path w="190500" h="1447800">
                <a:moveTo>
                  <a:pt x="95250" y="1333500"/>
                </a:moveTo>
                <a:lnTo>
                  <a:pt x="0" y="1257300"/>
                </a:lnTo>
                <a:lnTo>
                  <a:pt x="76200" y="1409700"/>
                </a:lnTo>
                <a:lnTo>
                  <a:pt x="76200" y="1333500"/>
                </a:lnTo>
                <a:lnTo>
                  <a:pt x="95250" y="1333500"/>
                </a:lnTo>
                <a:close/>
              </a:path>
              <a:path w="190500" h="1447800">
                <a:moveTo>
                  <a:pt x="114300" y="131826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18260"/>
                </a:lnTo>
                <a:lnTo>
                  <a:pt x="95250" y="1333500"/>
                </a:lnTo>
                <a:lnTo>
                  <a:pt x="114300" y="1318260"/>
                </a:lnTo>
                <a:close/>
              </a:path>
              <a:path w="190500" h="1447800">
                <a:moveTo>
                  <a:pt x="114300" y="1409700"/>
                </a:moveTo>
                <a:lnTo>
                  <a:pt x="114300" y="1333500"/>
                </a:lnTo>
                <a:lnTo>
                  <a:pt x="76200" y="1333500"/>
                </a:lnTo>
                <a:lnTo>
                  <a:pt x="76200" y="1409700"/>
                </a:lnTo>
                <a:lnTo>
                  <a:pt x="95250" y="1447800"/>
                </a:lnTo>
                <a:lnTo>
                  <a:pt x="114300" y="1409700"/>
                </a:lnTo>
                <a:close/>
              </a:path>
              <a:path w="190500" h="1447800">
                <a:moveTo>
                  <a:pt x="190500" y="1257300"/>
                </a:moveTo>
                <a:lnTo>
                  <a:pt x="95250" y="1333500"/>
                </a:lnTo>
                <a:lnTo>
                  <a:pt x="114300" y="1333500"/>
                </a:lnTo>
                <a:lnTo>
                  <a:pt x="114300" y="1409700"/>
                </a:lnTo>
                <a:lnTo>
                  <a:pt x="190500" y="125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20"/>
          <p:cNvSpPr/>
          <p:nvPr/>
        </p:nvSpPr>
        <p:spPr>
          <a:xfrm>
            <a:off x="1323733" y="1712848"/>
            <a:ext cx="7086600" cy="485775"/>
          </a:xfrm>
          <a:custGeom>
            <a:avLst/>
            <a:gdLst/>
            <a:ahLst/>
            <a:cxnLst/>
            <a:rect l="l" t="t" r="r" b="b"/>
            <a:pathLst>
              <a:path w="7086600" h="485775">
                <a:moveTo>
                  <a:pt x="0" y="0"/>
                </a:moveTo>
                <a:lnTo>
                  <a:pt x="0" y="485394"/>
                </a:lnTo>
                <a:lnTo>
                  <a:pt x="7086600" y="485394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21"/>
          <p:cNvSpPr/>
          <p:nvPr/>
        </p:nvSpPr>
        <p:spPr>
          <a:xfrm>
            <a:off x="3000133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22"/>
          <p:cNvSpPr/>
          <p:nvPr/>
        </p:nvSpPr>
        <p:spPr>
          <a:xfrm>
            <a:off x="4828933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23"/>
          <p:cNvSpPr/>
          <p:nvPr/>
        </p:nvSpPr>
        <p:spPr>
          <a:xfrm>
            <a:off x="6672198" y="171284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28"/>
          <p:cNvSpPr txBox="1"/>
          <p:nvPr/>
        </p:nvSpPr>
        <p:spPr>
          <a:xfrm>
            <a:off x="5478405" y="1827370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华文行楷" panose="02010800040101010101" charset="-122"/>
                <a:cs typeface="华文行楷" panose="02010800040101010101" charset="-122"/>
              </a:rPr>
              <a:t>∧</a:t>
            </a:r>
            <a:endParaRPr sz="2400">
              <a:latin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8" name="object 29"/>
          <p:cNvSpPr/>
          <p:nvPr/>
        </p:nvSpPr>
        <p:spPr>
          <a:xfrm>
            <a:off x="2049919" y="2136520"/>
            <a:ext cx="142875" cy="304800"/>
          </a:xfrm>
          <a:custGeom>
            <a:avLst/>
            <a:gdLst/>
            <a:ahLst/>
            <a:cxnLst/>
            <a:rect l="l" t="t" r="r" b="b"/>
            <a:pathLst>
              <a:path w="142875" h="304800">
                <a:moveTo>
                  <a:pt x="70866" y="219455"/>
                </a:moveTo>
                <a:lnTo>
                  <a:pt x="0" y="162305"/>
                </a:lnTo>
                <a:lnTo>
                  <a:pt x="57150" y="277220"/>
                </a:lnTo>
                <a:lnTo>
                  <a:pt x="57150" y="219455"/>
                </a:lnTo>
                <a:lnTo>
                  <a:pt x="70866" y="219455"/>
                </a:lnTo>
                <a:close/>
              </a:path>
              <a:path w="142875" h="304800">
                <a:moveTo>
                  <a:pt x="85343" y="2079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08394"/>
                </a:lnTo>
                <a:lnTo>
                  <a:pt x="70866" y="219455"/>
                </a:lnTo>
                <a:lnTo>
                  <a:pt x="85343" y="207904"/>
                </a:lnTo>
                <a:close/>
              </a:path>
              <a:path w="142875" h="304800">
                <a:moveTo>
                  <a:pt x="85343" y="275998"/>
                </a:moveTo>
                <a:lnTo>
                  <a:pt x="85343" y="219455"/>
                </a:lnTo>
                <a:lnTo>
                  <a:pt x="57150" y="219455"/>
                </a:lnTo>
                <a:lnTo>
                  <a:pt x="57150" y="277220"/>
                </a:lnTo>
                <a:lnTo>
                  <a:pt x="70866" y="304799"/>
                </a:lnTo>
                <a:lnTo>
                  <a:pt x="85343" y="275998"/>
                </a:lnTo>
                <a:close/>
              </a:path>
              <a:path w="142875" h="304800">
                <a:moveTo>
                  <a:pt x="142494" y="162305"/>
                </a:moveTo>
                <a:lnTo>
                  <a:pt x="70866" y="219455"/>
                </a:lnTo>
                <a:lnTo>
                  <a:pt x="85343" y="219455"/>
                </a:lnTo>
                <a:lnTo>
                  <a:pt x="85343" y="275998"/>
                </a:lnTo>
                <a:lnTo>
                  <a:pt x="142494" y="162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30"/>
          <p:cNvSpPr/>
          <p:nvPr/>
        </p:nvSpPr>
        <p:spPr>
          <a:xfrm>
            <a:off x="1720735" y="3050920"/>
            <a:ext cx="190500" cy="1600200"/>
          </a:xfrm>
          <a:custGeom>
            <a:avLst/>
            <a:gdLst/>
            <a:ahLst/>
            <a:cxnLst/>
            <a:rect l="l" t="t" r="r" b="b"/>
            <a:pathLst>
              <a:path w="190500" h="1600200">
                <a:moveTo>
                  <a:pt x="95250" y="1485900"/>
                </a:moveTo>
                <a:lnTo>
                  <a:pt x="0" y="1409700"/>
                </a:lnTo>
                <a:lnTo>
                  <a:pt x="76200" y="1562100"/>
                </a:lnTo>
                <a:lnTo>
                  <a:pt x="76200" y="1485900"/>
                </a:lnTo>
                <a:lnTo>
                  <a:pt x="95250" y="1485900"/>
                </a:lnTo>
                <a:close/>
              </a:path>
              <a:path w="190500" h="1600200">
                <a:moveTo>
                  <a:pt x="114300" y="147066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470660"/>
                </a:lnTo>
                <a:lnTo>
                  <a:pt x="95250" y="1485900"/>
                </a:lnTo>
                <a:lnTo>
                  <a:pt x="114300" y="1470660"/>
                </a:lnTo>
                <a:close/>
              </a:path>
              <a:path w="190500" h="1600200">
                <a:moveTo>
                  <a:pt x="114300" y="1562100"/>
                </a:moveTo>
                <a:lnTo>
                  <a:pt x="114300" y="1485900"/>
                </a:lnTo>
                <a:lnTo>
                  <a:pt x="76200" y="1485900"/>
                </a:lnTo>
                <a:lnTo>
                  <a:pt x="76200" y="1562100"/>
                </a:lnTo>
                <a:lnTo>
                  <a:pt x="95250" y="1600200"/>
                </a:lnTo>
                <a:lnTo>
                  <a:pt x="114300" y="1562100"/>
                </a:lnTo>
                <a:close/>
              </a:path>
              <a:path w="190500" h="1600200">
                <a:moveTo>
                  <a:pt x="190500" y="1409700"/>
                </a:moveTo>
                <a:lnTo>
                  <a:pt x="95250" y="1485900"/>
                </a:lnTo>
                <a:lnTo>
                  <a:pt x="114300" y="1485900"/>
                </a:lnTo>
                <a:lnTo>
                  <a:pt x="114300" y="1562100"/>
                </a:lnTo>
                <a:lnTo>
                  <a:pt x="19050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11"/>
          <p:cNvGraphicFramePr>
            <a:graphicFrameLocks noGrp="1"/>
          </p:cNvGraphicFramePr>
          <p:nvPr/>
        </p:nvGraphicFramePr>
        <p:xfrm>
          <a:off x="3370970" y="4121290"/>
          <a:ext cx="4990345" cy="1674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1100"/>
                <a:gridCol w="559512"/>
                <a:gridCol w="533140"/>
                <a:gridCol w="488729"/>
                <a:gridCol w="497864"/>
              </a:tblGrid>
              <a:tr h="516834">
                <a:tc>
                  <a:txBody>
                    <a:bodyPr/>
                    <a:lstStyle/>
                    <a:p>
                      <a:endParaRPr sz="24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51212"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M=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05995">
                <a:tc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graphicFrame>
        <p:nvGraphicFramePr>
          <p:cNvPr id="21" name="object 24"/>
          <p:cNvGraphicFramePr>
            <a:graphicFrameLocks noGrp="1"/>
          </p:cNvGraphicFramePr>
          <p:nvPr/>
        </p:nvGraphicFramePr>
        <p:xfrm>
          <a:off x="1441272" y="4684839"/>
          <a:ext cx="1595625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731"/>
                <a:gridCol w="274320"/>
                <a:gridCol w="276605"/>
                <a:gridCol w="521969"/>
              </a:tblGrid>
              <a:tr h="463296">
                <a:tc>
                  <a:txBody>
                    <a:bodyPr/>
                    <a:lstStyle/>
                    <a:p>
                      <a:pPr marL="180975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object 25"/>
          <p:cNvGraphicFramePr>
            <a:graphicFrameLocks noGrp="1"/>
          </p:cNvGraphicFramePr>
          <p:nvPr/>
        </p:nvGraphicFramePr>
        <p:xfrm>
          <a:off x="1435176" y="2398839"/>
          <a:ext cx="1595627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275082"/>
                <a:gridCol w="275843"/>
                <a:gridCol w="522732"/>
              </a:tblGrid>
              <a:tr h="463296">
                <a:tc>
                  <a:txBody>
                    <a:bodyPr/>
                    <a:lstStyle/>
                    <a:p>
                      <a:pPr marL="180975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2405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" name="object 26"/>
          <p:cNvGraphicFramePr>
            <a:graphicFrameLocks noGrp="1"/>
          </p:cNvGraphicFramePr>
          <p:nvPr/>
        </p:nvGraphicFramePr>
        <p:xfrm>
          <a:off x="6893382" y="2412555"/>
          <a:ext cx="1594864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57"/>
                <a:gridCol w="274320"/>
                <a:gridCol w="276618"/>
                <a:gridCol w="521969"/>
              </a:tblGrid>
              <a:tr h="464058">
                <a:tc>
                  <a:txBody>
                    <a:bodyPr/>
                    <a:lstStyle/>
                    <a:p>
                      <a:pPr marL="180340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30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817">
                <a:tc grid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" name="object 27"/>
          <p:cNvGraphicFramePr>
            <a:graphicFrameLocks noGrp="1"/>
          </p:cNvGraphicFramePr>
          <p:nvPr/>
        </p:nvGraphicFramePr>
        <p:xfrm>
          <a:off x="3240354" y="3509835"/>
          <a:ext cx="1595627" cy="91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275082"/>
                <a:gridCol w="275844"/>
                <a:gridCol w="522731"/>
              </a:tblGrid>
              <a:tr h="463296">
                <a:tc>
                  <a:txBody>
                    <a:bodyPr/>
                    <a:lstStyle/>
                    <a:p>
                      <a:pPr marL="18034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325"/>
                        </a:lnSpc>
                      </a:pP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79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华文行楷" panose="02010800040101010101" charset="-122"/>
                          <a:cs typeface="华文行楷" panose="02010800040101010101" charset="-122"/>
                        </a:rPr>
                        <a:t>∧</a:t>
                      </a:r>
                      <a:endParaRPr sz="2400">
                        <a:latin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多维数组的保存方式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二维数组就有些难度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第一维下标：行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第二维下标：列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到底按什么顺序来存储？</a:t>
            </a:r>
            <a:endParaRPr lang="zh-CN" altLang="en-US" smtClean="0"/>
          </a:p>
        </p:txBody>
      </p:sp>
      <p:pic>
        <p:nvPicPr>
          <p:cNvPr id="37892" name="Picture 4" descr="2di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8388"/>
            <a:ext cx="90979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2.xml><?xml version="1.0" encoding="utf-8"?>
<p:tagLst xmlns:p="http://schemas.openxmlformats.org/presentationml/2006/main">
  <p:tag name="RAINPROBLEM" val="ProblemSubmit"/>
  <p:tag name="RAINPROBLEMTYPE" val="MultipleChoice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" val="ProblemSetting"/>
  <p:tag name="RAINPROBLEMTYPE" val="MultipleChoice"/>
</p:tagLst>
</file>

<file path=ppt/tags/tag109.xml><?xml version="1.0" encoding="utf-8"?>
<p:tagLst xmlns:p="http://schemas.openxmlformats.org/presentationml/2006/main">
  <p:tag name="RAINPROBLEM" val="MultipleChoice"/>
  <p:tag name="PROBLEMSCORE" val="1.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1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2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3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3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3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4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5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3.xml><?xml version="1.0" encoding="utf-8"?>
<p:tagLst xmlns:p="http://schemas.openxmlformats.org/presentationml/2006/main">
  <p:tag name="RAINPROBLEM" val="ProblemBody"/>
</p:tagLst>
</file>

<file path=ppt/tags/tag94.xml><?xml version="1.0" encoding="utf-8"?>
<p:tagLst xmlns:p="http://schemas.openxmlformats.org/presentationml/2006/main">
  <p:tag name="RAINPROBLEM" val="ProblemItem"/>
</p:tagLst>
</file>

<file path=ppt/tags/tag95.xml><?xml version="1.0" encoding="utf-8"?>
<p:tagLst xmlns:p="http://schemas.openxmlformats.org/presentationml/2006/main">
  <p:tag name="RAINPROBLEM" val="ProblemItem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18374</Words>
  <Application>WPS 演示</Application>
  <PresentationFormat>全屏显示(4:3)</PresentationFormat>
  <Paragraphs>1586</Paragraphs>
  <Slides>89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10" baseType="lpstr">
      <vt:lpstr>Arial</vt:lpstr>
      <vt:lpstr>宋体</vt:lpstr>
      <vt:lpstr>Wingdings</vt:lpstr>
      <vt:lpstr>Microsoft YaHei UI</vt:lpstr>
      <vt:lpstr>微软雅黑</vt:lpstr>
      <vt:lpstr>Times New Roman</vt:lpstr>
      <vt:lpstr>Tahoma</vt:lpstr>
      <vt:lpstr>仿宋_GB2312</vt:lpstr>
      <vt:lpstr>仿宋</vt:lpstr>
      <vt:lpstr>黑体</vt:lpstr>
      <vt:lpstr>Meiryo</vt:lpstr>
      <vt:lpstr>Yu Gothic UI</vt:lpstr>
      <vt:lpstr>华文行楷</vt:lpstr>
      <vt:lpstr>Times New Roman</vt:lpstr>
      <vt:lpstr>Arial Unicode MS</vt:lpstr>
      <vt:lpstr>Calibri</vt:lpstr>
      <vt:lpstr>basetag20163155_docer802382.通用教学课件</vt:lpstr>
      <vt:lpstr>1_Office 主题​​</vt:lpstr>
      <vt:lpstr>Equation.3</vt:lpstr>
      <vt:lpstr>Equation.3</vt:lpstr>
      <vt:lpstr>Equation.3</vt:lpstr>
      <vt:lpstr>四、矩阵</vt:lpstr>
      <vt:lpstr>学习目标</vt:lpstr>
      <vt:lpstr>本章内容</vt:lpstr>
      <vt:lpstr>数组与矩阵</vt:lpstr>
      <vt:lpstr>数组ADT</vt:lpstr>
      <vt:lpstr>C++中的数组</vt:lpstr>
      <vt:lpstr>数组的声明</vt:lpstr>
      <vt:lpstr>多维数组的保存方式</vt:lpstr>
      <vt:lpstr>多维数组的保存方式</vt:lpstr>
      <vt:lpstr>行主映射</vt:lpstr>
      <vt:lpstr>列主映射</vt:lpstr>
      <vt:lpstr>二维数组的映射函数</vt:lpstr>
      <vt:lpstr>扩展至三维及多维数组</vt:lpstr>
      <vt:lpstr>类Array1D</vt:lpstr>
      <vt:lpstr>Array1D类定义</vt:lpstr>
      <vt:lpstr>构造函数</vt:lpstr>
      <vt:lpstr>拷贝构造函数</vt:lpstr>
      <vt:lpstr>重载[]</vt:lpstr>
      <vt:lpstr>复杂性简要分析</vt:lpstr>
      <vt:lpstr>类Array2D</vt:lpstr>
      <vt:lpstr>构造函数</vt:lpstr>
      <vt:lpstr>拷贝构造函数</vt:lpstr>
      <vt:lpstr>重载[]</vt:lpstr>
      <vt:lpstr>重载二元减法操作符</vt:lpstr>
      <vt:lpstr>乘法操作——矩阵乘法</vt:lpstr>
      <vt:lpstr>复杂性分析</vt:lpstr>
      <vt:lpstr>矩阵的定义</vt:lpstr>
      <vt:lpstr>矩阵的运算</vt:lpstr>
      <vt:lpstr>类Matrix</vt:lpstr>
      <vt:lpstr>类Matrix（续）</vt:lpstr>
      <vt:lpstr>PowerPoint 演示文稿</vt:lpstr>
      <vt:lpstr>下标操作符()</vt:lpstr>
      <vt:lpstr>减法操作符</vt:lpstr>
      <vt:lpstr>乘法操作符</vt:lpstr>
      <vt:lpstr>乘法操作符（续）</vt:lpstr>
      <vt:lpstr>复杂性分析</vt:lpstr>
      <vt:lpstr>特殊矩阵</vt:lpstr>
      <vt:lpstr>特殊矩阵</vt:lpstr>
      <vt:lpstr>对角矩阵的高效存储</vt:lpstr>
      <vt:lpstr>DiagonalMatrix类</vt:lpstr>
      <vt:lpstr>三对角矩阵（tridiagonal）</vt:lpstr>
      <vt:lpstr>映射函数：对角线映射</vt:lpstr>
      <vt:lpstr>三对角矩阵的存储</vt:lpstr>
      <vt:lpstr>TridiagonalMatrix类</vt:lpstr>
      <vt:lpstr>PowerPoint 演示文稿</vt:lpstr>
      <vt:lpstr>PowerPoint 演示文稿</vt:lpstr>
      <vt:lpstr>下三角矩阵（lower triangular）</vt:lpstr>
      <vt:lpstr>上三角矩阵（upper triangular）</vt:lpstr>
      <vt:lpstr>对称矩阵（symmetric）</vt:lpstr>
      <vt:lpstr>城市距离</vt:lpstr>
      <vt:lpstr>三角矩阵</vt:lpstr>
      <vt:lpstr>描述方式</vt:lpstr>
      <vt:lpstr>映射公式</vt:lpstr>
      <vt:lpstr>对称矩阵</vt:lpstr>
      <vt:lpstr>特殊矩阵小结</vt:lpstr>
      <vt:lpstr>稀疏矩阵</vt:lpstr>
      <vt:lpstr>稀疏（sparse）矩阵</vt:lpstr>
      <vt:lpstr>例：顾客购物数据</vt:lpstr>
      <vt:lpstr>数组描述：三元组</vt:lpstr>
      <vt:lpstr>数组描述</vt:lpstr>
      <vt:lpstr>与简单二维数组的性能对比</vt:lpstr>
      <vt:lpstr>SparseMatrix类</vt:lpstr>
      <vt:lpstr>SparseMatrix类</vt:lpstr>
      <vt:lpstr>构造函数</vt:lpstr>
      <vt:lpstr>输出</vt:lpstr>
      <vt:lpstr>输入</vt:lpstr>
      <vt:lpstr>Retrieve</vt:lpstr>
      <vt:lpstr>稀疏矩阵转置</vt:lpstr>
      <vt:lpstr>矩阵转置算法</vt:lpstr>
      <vt:lpstr>矩阵转置算法（续）</vt:lpstr>
      <vt:lpstr>矩阵转置</vt:lpstr>
      <vt:lpstr>矩阵转置</vt:lpstr>
      <vt:lpstr>矩阵转置</vt:lpstr>
      <vt:lpstr>分析</vt:lpstr>
      <vt:lpstr>复杂性为什么降低？</vt:lpstr>
      <vt:lpstr>在尾部添加新元素</vt:lpstr>
      <vt:lpstr>矩阵相加</vt:lpstr>
      <vt:lpstr>矩阵相加</vt:lpstr>
      <vt:lpstr>矩阵相加</vt:lpstr>
      <vt:lpstr>矩阵相加</vt:lpstr>
      <vt:lpstr>矩阵相加</vt:lpstr>
      <vt:lpstr>分析</vt:lpstr>
      <vt:lpstr>链表描述</vt:lpstr>
      <vt:lpstr>描述方法</vt:lpstr>
      <vt:lpstr>节点类</vt:lpstr>
      <vt:lpstr>行头节点类</vt:lpstr>
      <vt:lpstr>LinkedMatrix类</vt:lpstr>
      <vt:lpstr>稀疏矩阵的十字链表存储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118</cp:revision>
  <cp:lastPrinted>2017-09-11T08:45:00Z</cp:lastPrinted>
  <dcterms:created xsi:type="dcterms:W3CDTF">2017-09-04T08:16:00Z</dcterms:created>
  <dcterms:modified xsi:type="dcterms:W3CDTF">2021-10-19T13:47:48Z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2052-11.1.0.10938</vt:lpwstr>
  </property>
  <property fmtid="{D5CDD505-2E9C-101B-9397-08002B2CF9AE}" pid="13" name="ICV">
    <vt:lpwstr>1E772FB24A3C4EF4A1CF96B2486C3869</vt:lpwstr>
  </property>
</Properties>
</file>