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0" r:id="rId3"/>
  </p:sldMasterIdLst>
  <p:notesMasterIdLst>
    <p:notesMasterId r:id="rId10"/>
  </p:notesMasterIdLst>
  <p:handoutMasterIdLst>
    <p:handoutMasterId r:id="rId138"/>
  </p:handoutMasterIdLst>
  <p:sldIdLst>
    <p:sldId id="1241" r:id="rId4"/>
    <p:sldId id="1242" r:id="rId5"/>
    <p:sldId id="1243" r:id="rId6"/>
    <p:sldId id="1244" r:id="rId7"/>
    <p:sldId id="1245" r:id="rId8"/>
    <p:sldId id="1246" r:id="rId9"/>
    <p:sldId id="1247" r:id="rId11"/>
    <p:sldId id="1248" r:id="rId12"/>
    <p:sldId id="1249" r:id="rId13"/>
    <p:sldId id="1250" r:id="rId14"/>
    <p:sldId id="1251" r:id="rId15"/>
    <p:sldId id="1252" r:id="rId16"/>
    <p:sldId id="1253" r:id="rId17"/>
    <p:sldId id="1254" r:id="rId18"/>
    <p:sldId id="1255" r:id="rId19"/>
    <p:sldId id="1256" r:id="rId20"/>
    <p:sldId id="1032" r:id="rId21"/>
    <p:sldId id="964" r:id="rId22"/>
    <p:sldId id="970" r:id="rId23"/>
    <p:sldId id="971" r:id="rId24"/>
    <p:sldId id="974" r:id="rId25"/>
    <p:sldId id="1114" r:id="rId26"/>
    <p:sldId id="975" r:id="rId27"/>
    <p:sldId id="976" r:id="rId28"/>
    <p:sldId id="977" r:id="rId29"/>
    <p:sldId id="978" r:id="rId30"/>
    <p:sldId id="980" r:id="rId31"/>
    <p:sldId id="982" r:id="rId32"/>
    <p:sldId id="983" r:id="rId33"/>
    <p:sldId id="985" r:id="rId34"/>
    <p:sldId id="986" r:id="rId35"/>
    <p:sldId id="987" r:id="rId36"/>
    <p:sldId id="988" r:id="rId37"/>
    <p:sldId id="989" r:id="rId38"/>
    <p:sldId id="990" r:id="rId39"/>
    <p:sldId id="991" r:id="rId40"/>
    <p:sldId id="992" r:id="rId41"/>
    <p:sldId id="993" r:id="rId42"/>
    <p:sldId id="994" r:id="rId43"/>
    <p:sldId id="995" r:id="rId44"/>
    <p:sldId id="996" r:id="rId45"/>
    <p:sldId id="997" r:id="rId46"/>
    <p:sldId id="1034" r:id="rId47"/>
    <p:sldId id="999" r:id="rId48"/>
    <p:sldId id="1000" r:id="rId49"/>
    <p:sldId id="1001" r:id="rId50"/>
    <p:sldId id="1002" r:id="rId51"/>
    <p:sldId id="1003" r:id="rId52"/>
    <p:sldId id="1004" r:id="rId53"/>
    <p:sldId id="1005" r:id="rId54"/>
    <p:sldId id="1006" r:id="rId55"/>
    <p:sldId id="1007" r:id="rId56"/>
    <p:sldId id="1009" r:id="rId57"/>
    <p:sldId id="1010" r:id="rId58"/>
    <p:sldId id="1015" r:id="rId59"/>
    <p:sldId id="1016" r:id="rId60"/>
    <p:sldId id="1017" r:id="rId61"/>
    <p:sldId id="1018" r:id="rId62"/>
    <p:sldId id="1019" r:id="rId63"/>
    <p:sldId id="1020" r:id="rId64"/>
    <p:sldId id="1021" r:id="rId65"/>
    <p:sldId id="1022" r:id="rId66"/>
    <p:sldId id="1024" r:id="rId67"/>
    <p:sldId id="1172" r:id="rId68"/>
    <p:sldId id="1173" r:id="rId69"/>
    <p:sldId id="1174" r:id="rId70"/>
    <p:sldId id="1175" r:id="rId71"/>
    <p:sldId id="1176" r:id="rId72"/>
    <p:sldId id="1177" r:id="rId73"/>
    <p:sldId id="1178" r:id="rId74"/>
    <p:sldId id="1179" r:id="rId75"/>
    <p:sldId id="1180" r:id="rId76"/>
    <p:sldId id="1181" r:id="rId77"/>
    <p:sldId id="1182" r:id="rId78"/>
    <p:sldId id="1183" r:id="rId79"/>
    <p:sldId id="1184" r:id="rId80"/>
    <p:sldId id="1185" r:id="rId81"/>
    <p:sldId id="1186" r:id="rId82"/>
    <p:sldId id="1187" r:id="rId83"/>
    <p:sldId id="1188" r:id="rId84"/>
    <p:sldId id="1189" r:id="rId85"/>
    <p:sldId id="1190" r:id="rId86"/>
    <p:sldId id="1191" r:id="rId87"/>
    <p:sldId id="1192" r:id="rId88"/>
    <p:sldId id="1193" r:id="rId89"/>
    <p:sldId id="1194" r:id="rId90"/>
    <p:sldId id="1195" r:id="rId91"/>
    <p:sldId id="1196" r:id="rId92"/>
    <p:sldId id="1197" r:id="rId93"/>
    <p:sldId id="1198" r:id="rId94"/>
    <p:sldId id="1199" r:id="rId95"/>
    <p:sldId id="1200" r:id="rId96"/>
    <p:sldId id="1201" r:id="rId97"/>
    <p:sldId id="1202" r:id="rId98"/>
    <p:sldId id="1203" r:id="rId99"/>
    <p:sldId id="1204" r:id="rId100"/>
    <p:sldId id="1205" r:id="rId101"/>
    <p:sldId id="1206" r:id="rId102"/>
    <p:sldId id="1207" r:id="rId103"/>
    <p:sldId id="1208" r:id="rId104"/>
    <p:sldId id="1209" r:id="rId105"/>
    <p:sldId id="1373" r:id="rId106"/>
    <p:sldId id="1210" r:id="rId107"/>
    <p:sldId id="1211" r:id="rId108"/>
    <p:sldId id="1212" r:id="rId109"/>
    <p:sldId id="1213" r:id="rId110"/>
    <p:sldId id="1214" r:id="rId111"/>
    <p:sldId id="1215" r:id="rId112"/>
    <p:sldId id="1216" r:id="rId113"/>
    <p:sldId id="1217" r:id="rId114"/>
    <p:sldId id="1218" r:id="rId115"/>
    <p:sldId id="1219" r:id="rId116"/>
    <p:sldId id="1220" r:id="rId117"/>
    <p:sldId id="1221" r:id="rId118"/>
    <p:sldId id="1222" r:id="rId119"/>
    <p:sldId id="1223" r:id="rId120"/>
    <p:sldId id="1224" r:id="rId121"/>
    <p:sldId id="1225" r:id="rId122"/>
    <p:sldId id="1226" r:id="rId123"/>
    <p:sldId id="1227" r:id="rId124"/>
    <p:sldId id="1228" r:id="rId125"/>
    <p:sldId id="1229" r:id="rId126"/>
    <p:sldId id="1230" r:id="rId127"/>
    <p:sldId id="1231" r:id="rId128"/>
    <p:sldId id="1232" r:id="rId129"/>
    <p:sldId id="1233" r:id="rId130"/>
    <p:sldId id="1025" r:id="rId131"/>
    <p:sldId id="1026" r:id="rId132"/>
    <p:sldId id="1027" r:id="rId133"/>
    <p:sldId id="1028" r:id="rId134"/>
    <p:sldId id="1029" r:id="rId135"/>
    <p:sldId id="1030" r:id="rId136"/>
    <p:sldId id="645" r:id="rId137"/>
  </p:sldIdLst>
  <p:sldSz cx="9144000" cy="6858000" type="screen4x3"/>
  <p:notesSz cx="7099300" cy="10234295"/>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4FB"/>
    <a:srgbClr val="000000"/>
    <a:srgbClr val="F2F7FB"/>
    <a:srgbClr val="45B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892" autoAdjust="0"/>
  </p:normalViewPr>
  <p:slideViewPr>
    <p:cSldViewPr snapToGrid="0" showGuides="1">
      <p:cViewPr varScale="1">
        <p:scale>
          <a:sx n="91" d="100"/>
          <a:sy n="91" d="100"/>
        </p:scale>
        <p:origin x="2082" y="90"/>
      </p:cViewPr>
      <p:guideLst>
        <p:guide orient="horz" pos="2160"/>
        <p:guide pos="292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064" y="7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0.xml"/><Relationship Id="rId139" Type="http://schemas.openxmlformats.org/officeDocument/2006/relationships/presProps" Target="presProps.xml"/><Relationship Id="rId138" Type="http://schemas.openxmlformats.org/officeDocument/2006/relationships/handoutMaster" Target="handoutMasters/handoutMaster1.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4021295" y="0"/>
            <a:ext cx="3076363" cy="513508"/>
          </a:xfrm>
          <a:prstGeom prst="rect">
            <a:avLst/>
          </a:prstGeom>
        </p:spPr>
        <p:txBody>
          <a:bodyPr vert="horz" lIns="99048" tIns="49524" rIns="99048" bIns="49524" rtlCol="0"/>
          <a:lstStyle>
            <a:lvl1pPr algn="r">
              <a:defRPr sz="1300"/>
            </a:lvl1pPr>
          </a:lstStyle>
          <a:p>
            <a:pPr rtl="0"/>
            <a:fld id="{B92A6522-3294-4881-9BB3-66FAD3B535D5}" type="datetime1">
              <a:rPr lang="zh-CN" alt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en-US">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B78FE58C-C1A6-4C4C-90C2-B7F5B0504B2D}" type="slidenum">
              <a:rPr lang="en-US" smtClean="0">
                <a:latin typeface="Microsoft YaHei UI" panose="020B0503020204020204" pitchFamily="34" charset="-122"/>
                <a:ea typeface="Microsoft YaHei UI" panose="020B0503020204020204" pitchFamily="34" charset="-122"/>
              </a:rPr>
            </a:fld>
            <a:endParaRPr 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6363" cy="513508"/>
          </a:xfrm>
          <a:prstGeom prst="rect">
            <a:avLst/>
          </a:prstGeom>
        </p:spPr>
        <p:txBody>
          <a:bodyPr vert="horz" lIns="99048" tIns="49524" rIns="99048" bIns="49524" rtlCol="0"/>
          <a:lstStyle>
            <a:lvl1pPr algn="l">
              <a:defRPr sz="1300"/>
            </a:lvl1pPr>
          </a:lstStyle>
          <a:p>
            <a:pPr rtl="0"/>
            <a:endParaRPr lang="zh-CN" altLang="en-US" noProof="0" dirty="0"/>
          </a:p>
        </p:txBody>
      </p:sp>
      <p:sp>
        <p:nvSpPr>
          <p:cNvPr id="3" name="日期占位符 2"/>
          <p:cNvSpPr>
            <a:spLocks noGrp="1"/>
          </p:cNvSpPr>
          <p:nvPr>
            <p:ph type="dt" idx="1"/>
          </p:nvPr>
        </p:nvSpPr>
        <p:spPr>
          <a:xfrm>
            <a:off x="4021295" y="0"/>
            <a:ext cx="3076363" cy="513508"/>
          </a:xfrm>
          <a:prstGeom prst="rect">
            <a:avLst/>
          </a:prstGeom>
        </p:spPr>
        <p:txBody>
          <a:bodyPr vert="horz" lIns="99048" tIns="49524" rIns="99048" bIns="49524" rtlCol="0"/>
          <a:lstStyle>
            <a:lvl1pPr algn="r">
              <a:defRPr sz="1300"/>
            </a:lvl1pPr>
          </a:lstStyle>
          <a:p>
            <a:pPr rtl="0"/>
            <a:fld id="{13947666-27B0-4F0D-BA3A-14969DEE0567}" type="datetime1">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1247775" y="1279525"/>
            <a:ext cx="4603750" cy="3452813"/>
          </a:xfrm>
          <a:prstGeom prst="rect">
            <a:avLst/>
          </a:prstGeom>
          <a:noFill/>
          <a:ln w="12700">
            <a:solidFill>
              <a:prstClr val="black"/>
            </a:solidFill>
          </a:ln>
        </p:spPr>
        <p:txBody>
          <a:bodyPr vert="horz" lIns="99048" tIns="49524" rIns="99048" bIns="49524" rtlCol="0" anchor="ctr"/>
          <a:lstStyle/>
          <a:p>
            <a:pPr rtl="0"/>
            <a:endParaRPr lang="zh-CN" altLang="en-US" noProof="0" dirty="0"/>
          </a:p>
        </p:txBody>
      </p:sp>
      <p:sp>
        <p:nvSpPr>
          <p:cNvPr id="5" name="备注占位符 4"/>
          <p:cNvSpPr>
            <a:spLocks noGrp="1"/>
          </p:cNvSpPr>
          <p:nvPr>
            <p:ph type="body" sz="quarter" idx="3"/>
          </p:nvPr>
        </p:nvSpPr>
        <p:spPr>
          <a:xfrm>
            <a:off x="709930" y="4925407"/>
            <a:ext cx="5679440" cy="4029880"/>
          </a:xfrm>
          <a:prstGeom prst="rect">
            <a:avLst/>
          </a:prstGeom>
        </p:spPr>
        <p:txBody>
          <a:bodyPr vert="horz" lIns="99048" tIns="49524" rIns="99048" bIns="49524"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1" y="9721107"/>
            <a:ext cx="3076363" cy="513507"/>
          </a:xfrm>
          <a:prstGeom prst="rect">
            <a:avLst/>
          </a:prstGeom>
        </p:spPr>
        <p:txBody>
          <a:bodyPr vert="horz" lIns="99048" tIns="49524" rIns="99048" bIns="49524" rtlCol="0" anchor="b"/>
          <a:lstStyle>
            <a:lvl1pPr algn="l">
              <a:defRPr sz="1300"/>
            </a:lvl1pPr>
          </a:lstStyle>
          <a:p>
            <a:pPr rtl="0"/>
            <a:endParaRPr lang="zh-CN" altLang="en-US" noProof="0" dirty="0"/>
          </a:p>
        </p:txBody>
      </p:sp>
      <p:sp>
        <p:nvSpPr>
          <p:cNvPr id="7" name="幻灯片编号占位符 6"/>
          <p:cNvSpPr>
            <a:spLocks noGrp="1"/>
          </p:cNvSpPr>
          <p:nvPr>
            <p:ph type="sldNum" sz="quarter" idx="5"/>
          </p:nvPr>
        </p:nvSpPr>
        <p:spPr>
          <a:xfrm>
            <a:off x="4021295" y="9721107"/>
            <a:ext cx="3076363" cy="513507"/>
          </a:xfrm>
          <a:prstGeom prst="rect">
            <a:avLst/>
          </a:prstGeom>
        </p:spPr>
        <p:txBody>
          <a:bodyPr vert="horz" lIns="99048" tIns="49524" rIns="99048" bIns="49524" rtlCol="0" anchor="b"/>
          <a:lstStyle>
            <a:lvl1pPr algn="r">
              <a:defRPr sz="1300"/>
            </a:lvl1pPr>
          </a:lstStyle>
          <a:p>
            <a:pPr rtl="0"/>
            <a:fld id="{810E1E9A-E921-4174-A0FC-51868D7AC568}"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从图来定义树，指定根节点的图</a:t>
            </a:r>
            <a:endParaRPr lang="zh-CN" altLang="en-US"/>
          </a:p>
        </p:txBody>
      </p:sp>
      <p:sp>
        <p:nvSpPr>
          <p:cNvPr id="4" name="灯片编号占位符 3"/>
          <p:cNvSpPr>
            <a:spLocks noGrp="1"/>
          </p:cNvSpPr>
          <p:nvPr>
            <p:ph type="sldNum" sz="quarter" idx="5"/>
          </p:nvPr>
        </p:nvSpPr>
        <p:spPr/>
        <p:txBody>
          <a:bodyPr/>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N-1</a:t>
            </a:r>
            <a:endParaRPr lang="zh-CN" altLang="en-US" dirty="0"/>
          </a:p>
        </p:txBody>
      </p:sp>
      <p:sp>
        <p:nvSpPr>
          <p:cNvPr id="4" name="灯片编号占位符 3"/>
          <p:cNvSpPr>
            <a:spLocks noGrp="1"/>
          </p:cNvSpPr>
          <p:nvPr>
            <p:ph type="sldNum" sz="quarter" idx="10"/>
          </p:nvPr>
        </p:nvSpPr>
        <p:spPr/>
        <p:txBody>
          <a:bodyPr/>
          <a:lstStyle/>
          <a:p>
            <a:pPr rtl="0"/>
            <a:fld id="{810E1E9A-E921-4174-A0FC-51868D7AC568}" type="slidenum">
              <a:rPr lang="en-US" altLang="zh-CN" noProof="0" smtClean="0"/>
            </a:fld>
            <a:endParaRPr lang="zh-CN" alt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叶节点的高度为</a:t>
            </a:r>
            <a:r>
              <a:rPr lang="en-US" altLang="zh-CN"/>
              <a:t>1</a:t>
            </a:r>
            <a:endParaRPr lang="en-US" altLang="zh-CN"/>
          </a:p>
        </p:txBody>
      </p:sp>
      <p:sp>
        <p:nvSpPr>
          <p:cNvPr id="4" name="灯片编号占位符 3"/>
          <p:cNvSpPr>
            <a:spLocks noGrp="1"/>
          </p:cNvSpPr>
          <p:nvPr>
            <p:ph type="sldNum" sz="quarter" idx="5"/>
          </p:nvPr>
        </p:nvSpPr>
        <p:spPr/>
        <p:txBody>
          <a:bodyPr/>
          <a:p>
            <a:pPr rtl="0"/>
            <a:fld id="{810E1E9A-E921-4174-A0FC-51868D7AC568}" type="slidenum">
              <a:rPr lang="en-US" altLang="zh-CN" noProof="0" smtClean="0"/>
            </a:fld>
            <a:endParaRPr lang="zh-CN" alt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4"/>
            </p:custDataLst>
          </p:nvPr>
        </p:nvSpPr>
        <p:spPr>
          <a:xfrm>
            <a:off x="6061311" y="3186522"/>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5"/>
            </p:custDataLst>
          </p:nvPr>
        </p:nvCxnSpPr>
        <p:spPr>
          <a:xfrm>
            <a:off x="6024907" y="5184742"/>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10"/>
          <p:cNvSpPr/>
          <p:nvPr>
            <p:custDataLst>
              <p:tags r:id="rId6"/>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7"/>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8"/>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9"/>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0"/>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任意多边形 15"/>
          <p:cNvSpPr/>
          <p:nvPr>
            <p:custDataLst>
              <p:tags r:id="rId11"/>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任意多边形 16"/>
          <p:cNvSpPr/>
          <p:nvPr>
            <p:custDataLst>
              <p:tags r:id="rId12"/>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custDataLst>
              <p:tags r:id="rId13"/>
            </p:custDataLst>
          </p:nvPr>
        </p:nvCxnSpPr>
        <p:spPr>
          <a:xfrm>
            <a:off x="233314" y="518474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5"/>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252745" y="2658358"/>
            <a:ext cx="5526575" cy="1716988"/>
          </a:xfrm>
        </p:spPr>
        <p:txBody>
          <a:bodyPr anchor="b">
            <a:normAutofit/>
          </a:bodyPr>
          <a:lstStyle>
            <a:lvl1pPr algn="ctr">
              <a:defRPr sz="4050">
                <a:solidFill>
                  <a:srgbClr val="1F4E79"/>
                </a:solidFill>
              </a:defRPr>
            </a:lvl1pPr>
          </a:lstStyle>
          <a:p>
            <a:r>
              <a:rPr lang="zh-CN" altLang="en-US" dirty="0" smtClean="0"/>
              <a:t>编辑标题</a:t>
            </a:r>
            <a:endParaRPr lang="zh-CN" altLang="en-US" dirty="0"/>
          </a:p>
        </p:txBody>
      </p:sp>
      <p:sp>
        <p:nvSpPr>
          <p:cNvPr id="3" name="副标题 2"/>
          <p:cNvSpPr>
            <a:spLocks noGrp="1"/>
          </p:cNvSpPr>
          <p:nvPr>
            <p:ph type="subTitle" idx="1"/>
          </p:nvPr>
        </p:nvSpPr>
        <p:spPr>
          <a:xfrm>
            <a:off x="252745" y="4518222"/>
            <a:ext cx="5526575" cy="666521"/>
          </a:xfrm>
        </p:spPr>
        <p:txBody>
          <a:bodyPr>
            <a:normAutofit/>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par>
                                <p:cTn id="15" presetID="22" presetClass="entr" presetSubtype="2"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1+#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1+#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17"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strVal val="#ppt_h"/>
                                          </p:val>
                                        </p:tav>
                                        <p:tav tm="100000">
                                          <p:val>
                                            <p:strVal val="#ppt_h"/>
                                          </p:val>
                                        </p:tav>
                                      </p:tavLst>
                                    </p:anim>
                                  </p:childTnLst>
                                </p:cTn>
                              </p:par>
                              <p:par>
                                <p:cTn id="54" presetID="17" presetClass="entr" presetSubtype="1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strVal val="#ppt_h"/>
                                          </p:val>
                                        </p:tav>
                                        <p:tav tm="100000">
                                          <p:val>
                                            <p:strVal val="#ppt_h"/>
                                          </p:val>
                                        </p:tav>
                                      </p:tavLst>
                                    </p:anim>
                                  </p:childTnLst>
                                </p:cTn>
                              </p:par>
                              <p:par>
                                <p:cTn id="58" presetID="17" presetClass="entr" presetSubtype="10"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bldLvl="0" animBg="1"/>
      <p:bldP spid="8" grpId="0" bldLvl="0" animBg="1"/>
      <p:bldP spid="9"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7" name="内容占位符 6"/>
          <p:cNvSpPr>
            <a:spLocks noGrp="1"/>
          </p:cNvSpPr>
          <p:nvPr>
            <p:ph sz="quarter" idx="13"/>
          </p:nvPr>
        </p:nvSpPr>
        <p:spPr>
          <a:xfrm>
            <a:off x="628651" y="465139"/>
            <a:ext cx="7886700" cy="5699125"/>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7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0" y="1467487"/>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ctrTitle" hasCustomPrompt="1"/>
          </p:nvPr>
        </p:nvSpPr>
        <p:spPr>
          <a:xfrm>
            <a:off x="1143000" y="3086099"/>
            <a:ext cx="6858000" cy="1104902"/>
          </a:xfrm>
        </p:spPr>
        <p:txBody>
          <a:bodyPr anchor="ctr">
            <a:normAutofit/>
          </a:bodyPr>
          <a:lstStyle>
            <a:lvl1pPr algn="ctr">
              <a:defRPr sz="4500" b="1">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4292600"/>
            <a:ext cx="6858000" cy="965199"/>
          </a:xfrm>
        </p:spPr>
        <p:txBody>
          <a:bodyPr>
            <a:normAutofit/>
          </a:bodyPr>
          <a:lstStyle>
            <a:lvl1pPr marL="0" indent="0" algn="ctr">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2F7FB"/>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8" name="矩形 7"/>
          <p:cNvSpPr/>
          <p:nvPr/>
        </p:nvSpPr>
        <p:spPr>
          <a:xfrm>
            <a:off x="485776" y="1947672"/>
            <a:ext cx="8172449" cy="296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normAutofit/>
          </a:bodyPr>
          <a:lstStyle/>
          <a:p>
            <a:pPr algn="ctr"/>
            <a:endParaRPr lang="zh-CN" altLang="en-US" sz="1350"/>
          </a:p>
        </p:txBody>
      </p:sp>
      <p:sp>
        <p:nvSpPr>
          <p:cNvPr id="9" name="矩形 8"/>
          <p:cNvSpPr/>
          <p:nvPr/>
        </p:nvSpPr>
        <p:spPr>
          <a:xfrm>
            <a:off x="623889" y="1673353"/>
            <a:ext cx="7886700" cy="155447"/>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623889" y="5029199"/>
            <a:ext cx="7896224" cy="154800"/>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3314159" y="2286920"/>
            <a:ext cx="5196430" cy="1325564"/>
          </a:xfrm>
        </p:spPr>
        <p:txBody>
          <a:bodyPr anchor="b">
            <a:normAutofit/>
          </a:bodyPr>
          <a:lstStyle>
            <a:lvl1pPr algn="l">
              <a:defRPr sz="3600" b="1">
                <a:solidFill>
                  <a:srgbClr val="45B0C5"/>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314158" y="3663282"/>
            <a:ext cx="5205953" cy="989177"/>
          </a:xfrm>
        </p:spPr>
        <p:txBody>
          <a:bodyPr>
            <a:normAutofit/>
          </a:bodyPr>
          <a:lstStyle>
            <a:lvl1pPr marL="0" indent="0">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F2F7FB"/>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email"/>
          <a:srcRect l="948" r="20849"/>
          <a:stretch>
            <a:fillRect/>
          </a:stretch>
        </p:blipFill>
        <p:spPr>
          <a:xfrm>
            <a:off x="628650" y="650692"/>
            <a:ext cx="7886700" cy="5556615"/>
          </a:xfrm>
          <a:prstGeom prst="rect">
            <a:avLst/>
          </a:prstGeom>
        </p:spPr>
      </p:pic>
      <p:sp>
        <p:nvSpPr>
          <p:cNvPr id="7" name="矩形 6"/>
          <p:cNvSpPr/>
          <p:nvPr/>
        </p:nvSpPr>
        <p:spPr>
          <a:xfrm>
            <a:off x="0" y="1466852"/>
            <a:ext cx="9144000" cy="3924299"/>
          </a:xfrm>
          <a:prstGeom prst="rect">
            <a:avLst/>
          </a:prstGeom>
          <a:solidFill>
            <a:srgbClr val="45B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2428874" y="1997612"/>
            <a:ext cx="4286251" cy="1614178"/>
          </a:xfrm>
        </p:spPr>
        <p:txBody>
          <a:bodyPr anchor="b">
            <a:noAutofit/>
          </a:bodyPr>
          <a:lstStyle>
            <a:lvl1pPr algn="ctr">
              <a:defRPr sz="6000" b="1">
                <a:solidFill>
                  <a:schemeClr val="bg1"/>
                </a:solidFill>
              </a:defRPr>
            </a:lvl1pPr>
          </a:lstStyle>
          <a:p>
            <a:r>
              <a:rPr lang="zh-CN" altLang="en-US" dirty="0"/>
              <a:t>编辑标题</a:t>
            </a:r>
            <a:endParaRPr lang="zh-CN" altLang="en-US" dirty="0"/>
          </a:p>
        </p:txBody>
      </p:sp>
      <p:sp>
        <p:nvSpPr>
          <p:cNvPr id="11" name="文本占位符 10"/>
          <p:cNvSpPr>
            <a:spLocks noGrp="1"/>
          </p:cNvSpPr>
          <p:nvPr>
            <p:ph type="body" sz="quarter" idx="13" hasCustomPrompt="1"/>
          </p:nvPr>
        </p:nvSpPr>
        <p:spPr>
          <a:xfrm>
            <a:off x="2428875" y="3790950"/>
            <a:ext cx="4286250" cy="1200150"/>
          </a:xfrm>
        </p:spPr>
        <p:txBody>
          <a:bodyPr>
            <a:normAutofit/>
          </a:bodyPr>
          <a:lstStyle>
            <a:lvl1pPr marL="0" indent="0" algn="ctr">
              <a:buNone/>
              <a:defRPr sz="24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cxnSp>
        <p:nvCxnSpPr>
          <p:cNvPr id="7" name="直接连接符 6"/>
          <p:cNvCxnSpPr/>
          <p:nvPr/>
        </p:nvCxnSpPr>
        <p:spPr>
          <a:xfrm flipV="1">
            <a:off x="7620" y="1330325"/>
            <a:ext cx="9127490" cy="8255"/>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矩形 7"/>
          <p:cNvSpPr/>
          <p:nvPr>
            <p:custDataLst>
              <p:tags r:id="rId2"/>
            </p:custDataLst>
          </p:nvPr>
        </p:nvSpPr>
        <p:spPr>
          <a:xfrm>
            <a:off x="5175316" y="0"/>
            <a:ext cx="3968684"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custDataLst>
              <p:tags r:id="rId3"/>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4"/>
            </p:custDataLst>
          </p:nvPr>
        </p:nvCxnSpPr>
        <p:spPr>
          <a:xfrm flipH="1">
            <a:off x="5107626" y="-246669"/>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5"/>
            </p:custDataLst>
          </p:nvPr>
        </p:nvCxnSpPr>
        <p:spPr>
          <a:xfrm flipH="1">
            <a:off x="7590410" y="5516253"/>
            <a:ext cx="1998046" cy="1588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a:off x="6456811" y="2065838"/>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custDataLst>
              <p:tags r:id="rId7"/>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p:custDataLst>
              <p:tags r:id="rId8"/>
            </p:custDataLst>
          </p:nvPr>
        </p:nvCxnSpPr>
        <p:spPr>
          <a:xfrm>
            <a:off x="6456811" y="3045781"/>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9"/>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0"/>
            </p:custDataLst>
          </p:nvPr>
        </p:nvCxnSpPr>
        <p:spPr>
          <a:xfrm>
            <a:off x="6456811" y="4001249"/>
            <a:ext cx="0" cy="907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1"/>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2162175" y="2527300"/>
            <a:ext cx="2809875" cy="917030"/>
          </a:xfrm>
        </p:spPr>
        <p:txBody>
          <a:bodyPr anchor="b">
            <a:normAutofit/>
          </a:bodyPr>
          <a:lstStyle>
            <a:lvl1pPr>
              <a:defRPr sz="3000">
                <a:solidFill>
                  <a:srgbClr val="1F4E79"/>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2162175" y="3471319"/>
            <a:ext cx="2809875" cy="568030"/>
          </a:xfrm>
        </p:spPr>
        <p:txBody>
          <a:bodyPr>
            <a:noAutofit/>
          </a:bodyPr>
          <a:lstStyle>
            <a:lvl1pPr marL="0" indent="0">
              <a:buNone/>
              <a:defRPr sz="1800">
                <a:solidFill>
                  <a:srgbClr val="1F4E79"/>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0" name="椭圆 19"/>
          <p:cNvSpPr/>
          <p:nvPr>
            <p:custDataLst>
              <p:tags r:id="rId12"/>
            </p:custDataLst>
          </p:nvPr>
        </p:nvSpPr>
        <p:spPr>
          <a:xfrm>
            <a:off x="6416311" y="1957837"/>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椭圆 23"/>
          <p:cNvSpPr/>
          <p:nvPr>
            <p:custDataLst>
              <p:tags r:id="rId13"/>
            </p:custDataLst>
          </p:nvPr>
        </p:nvSpPr>
        <p:spPr>
          <a:xfrm>
            <a:off x="6427288" y="2965412"/>
            <a:ext cx="59047" cy="87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custDataLst>
              <p:tags r:id="rId14"/>
            </p:custDataLst>
          </p:nvPr>
        </p:nvSpPr>
        <p:spPr>
          <a:xfrm>
            <a:off x="6416311" y="3926059"/>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椭圆 27"/>
          <p:cNvSpPr/>
          <p:nvPr>
            <p:custDataLst>
              <p:tags r:id="rId15"/>
            </p:custDataLst>
          </p:nvPr>
        </p:nvSpPr>
        <p:spPr>
          <a:xfrm>
            <a:off x="6416311" y="4880421"/>
            <a:ext cx="81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custDataLst>
              <p:tags r:id="rId16"/>
            </p:custDataLst>
          </p:nvPr>
        </p:nvSpPr>
        <p:spPr>
          <a:xfrm>
            <a:off x="980542" y="2846059"/>
            <a:ext cx="1080000" cy="1080000"/>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3" presetClass="entr" presetSubtype="16" fill="hold" grpId="1"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3" presetClass="entr" presetSubtype="16"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42"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bldLvl="0" animBg="1"/>
      <p:bldP spid="13" grpId="0" bldLvl="0" animBg="1"/>
      <p:bldP spid="15" grpId="0" bldLvl="0" animBg="1"/>
      <p:bldP spid="17" grpId="0" bldLvl="0" animBg="1"/>
      <p:bldP spid="20" grpId="0" animBg="1"/>
      <p:bldP spid="20" grpId="1" bldLvl="0" animBg="1"/>
      <p:bldP spid="24" grpId="0" bldLvl="0" animBg="1"/>
      <p:bldP spid="26" grpId="0" bldLvl="0" animBg="1"/>
      <p:bldP spid="28" grpId="0" bldLvl="0" animBg="1"/>
      <p:bldP spid="29"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29150" y="1515533"/>
            <a:ext cx="3886200" cy="4661430"/>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740432"/>
            <a:ext cx="3868340"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2" y="2616200"/>
            <a:ext cx="3868340"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29150" y="1740432"/>
            <a:ext cx="3887391"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616200"/>
            <a:ext cx="3887391" cy="3573463"/>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0"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custDataLst>
              <p:tags r:id="rId3"/>
            </p:custDataLst>
          </p:nvPr>
        </p:nvSpPr>
        <p:spPr>
          <a:xfrm>
            <a:off x="5791593" y="2639506"/>
            <a:ext cx="233314"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任意多边形 7"/>
          <p:cNvSpPr/>
          <p:nvPr>
            <p:custDataLst>
              <p:tags r:id="rId4"/>
            </p:custDataLst>
          </p:nvPr>
        </p:nvSpPr>
        <p:spPr>
          <a:xfrm>
            <a:off x="6046706" y="3185887"/>
            <a:ext cx="289874" cy="198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8"/>
          <p:cNvSpPr/>
          <p:nvPr>
            <p:custDataLst>
              <p:tags r:id="rId5"/>
            </p:custDataLst>
          </p:nvPr>
        </p:nvSpPr>
        <p:spPr>
          <a:xfrm>
            <a:off x="6350718"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9"/>
          <p:cNvSpPr/>
          <p:nvPr>
            <p:custDataLst>
              <p:tags r:id="rId6"/>
            </p:custDataLst>
          </p:nvPr>
        </p:nvSpPr>
        <p:spPr>
          <a:xfrm>
            <a:off x="6660737" y="3257887"/>
            <a:ext cx="289874" cy="190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任意多边形 10"/>
          <p:cNvSpPr/>
          <p:nvPr>
            <p:custDataLst>
              <p:tags r:id="rId7"/>
            </p:custDataLst>
          </p:nvPr>
        </p:nvSpPr>
        <p:spPr>
          <a:xfrm>
            <a:off x="6965300" y="3293887"/>
            <a:ext cx="289874" cy="1872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任意多边形 11"/>
          <p:cNvSpPr/>
          <p:nvPr>
            <p:custDataLst>
              <p:tags r:id="rId8"/>
            </p:custDataLst>
          </p:nvPr>
        </p:nvSpPr>
        <p:spPr>
          <a:xfrm>
            <a:off x="7284552" y="3329887"/>
            <a:ext cx="289874" cy="183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12"/>
          <p:cNvSpPr/>
          <p:nvPr>
            <p:custDataLst>
              <p:tags r:id="rId9"/>
            </p:custDataLst>
          </p:nvPr>
        </p:nvSpPr>
        <p:spPr>
          <a:xfrm>
            <a:off x="7601497" y="3365887"/>
            <a:ext cx="289874" cy="180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任意多边形 13"/>
          <p:cNvSpPr/>
          <p:nvPr>
            <p:custDataLst>
              <p:tags r:id="rId10"/>
            </p:custDataLst>
          </p:nvPr>
        </p:nvSpPr>
        <p:spPr>
          <a:xfrm rot="20959521">
            <a:off x="8008894" y="3417043"/>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任意多边形 14"/>
          <p:cNvSpPr/>
          <p:nvPr>
            <p:custDataLst>
              <p:tags r:id="rId11"/>
            </p:custDataLst>
          </p:nvPr>
        </p:nvSpPr>
        <p:spPr>
          <a:xfrm rot="19779136">
            <a:off x="8519312" y="3458639"/>
            <a:ext cx="289874" cy="1728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6" name="直接连接符 15"/>
          <p:cNvCxnSpPr/>
          <p:nvPr>
            <p:custDataLst>
              <p:tags r:id="rId12"/>
            </p:custDataLst>
          </p:nvPr>
        </p:nvCxnSpPr>
        <p:spPr>
          <a:xfrm>
            <a:off x="233314" y="265835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a:off x="233313" y="4451022"/>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副标题 2"/>
          <p:cNvSpPr>
            <a:spLocks noGrp="1"/>
          </p:cNvSpPr>
          <p:nvPr>
            <p:ph type="subTitle" idx="1" hasCustomPrompt="1"/>
          </p:nvPr>
        </p:nvSpPr>
        <p:spPr>
          <a:xfrm>
            <a:off x="265163" y="4518222"/>
            <a:ext cx="2562448" cy="666521"/>
          </a:xfrm>
        </p:spPr>
        <p:txBody>
          <a:bodyPr anchor="ct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编辑文本</a:t>
            </a:r>
            <a:endParaRPr lang="zh-CN" altLang="en-US" dirty="0"/>
          </a:p>
        </p:txBody>
      </p:sp>
      <p:sp>
        <p:nvSpPr>
          <p:cNvPr id="2" name="标题 1"/>
          <p:cNvSpPr>
            <a:spLocks noGrp="1"/>
          </p:cNvSpPr>
          <p:nvPr>
            <p:ph type="title" hasCustomPrompt="1"/>
          </p:nvPr>
        </p:nvSpPr>
        <p:spPr>
          <a:xfrm>
            <a:off x="260385" y="2639504"/>
            <a:ext cx="5531207" cy="1744085"/>
          </a:xfrm>
        </p:spPr>
        <p:txBody>
          <a:bodyPr>
            <a:normAutofit/>
          </a:bodyPr>
          <a:lstStyle>
            <a:lvl1pPr algn="ctr">
              <a:defRPr sz="5400">
                <a:solidFill>
                  <a:srgbClr val="1F4E79"/>
                </a:solidFill>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dirty="0"/>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
        <p:nvSpPr>
          <p:cNvPr id="22" name="内容占位符 21"/>
          <p:cNvSpPr>
            <a:spLocks noGrp="1"/>
          </p:cNvSpPr>
          <p:nvPr>
            <p:ph sz="quarter" idx="13" hasCustomPrompt="1"/>
          </p:nvPr>
        </p:nvSpPr>
        <p:spPr>
          <a:xfrm>
            <a:off x="2856989" y="4518222"/>
            <a:ext cx="2934603" cy="666521"/>
          </a:xfrm>
        </p:spPr>
        <p:txBody>
          <a:bodyPr anchor="ctr">
            <a:normAutofit/>
          </a:bodyPr>
          <a:lstStyle>
            <a:lvl1pPr marL="0" indent="0">
              <a:buNone/>
              <a:defRPr sz="1800"/>
            </a:lvl1pPr>
          </a:lstStyle>
          <a:p>
            <a:pPr lvl="0"/>
            <a:r>
              <a:rPr lang="zh-CN" altLang="en-US" dirty="0" smtClean="0"/>
              <a:t>编辑文本</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ppt_x</p:attrName>
                                        </p:attrNameLst>
                                      </p:cBhvr>
                                      <p:tavLst>
                                        <p:tav tm="0">
                                          <p:val>
                                            <p:strVal val="#ppt_x-.2"/>
                                          </p:val>
                                        </p:tav>
                                        <p:tav tm="100000">
                                          <p:val>
                                            <p:strVal val="#ppt_x"/>
                                          </p:val>
                                        </p:tav>
                                      </p:tavLst>
                                    </p:anim>
                                    <p:anim calcmode="lin" valueType="num">
                                      <p:cBhvr>
                                        <p:cTn id="1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17" presetClass="entr" presetSubtype="1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cTn>
                              </p:par>
                              <p:par>
                                <p:cTn id="51" presetID="17" presetClass="entr" presetSubtype="1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ormAutofit/>
          </a:bodyPr>
          <a:lstStyle>
            <a:lvl1pPr>
              <a:defRPr sz="3200"/>
            </a:lvl1pPr>
          </a:lstStyle>
          <a:p>
            <a:r>
              <a:rPr lang="zh-CN" altLang="en-US" smtClean="0"/>
              <a:t>单击此处编辑标题</a:t>
            </a:r>
            <a:endParaRPr lang="zh-CN" altLang="en-US"/>
          </a:p>
        </p:txBody>
      </p:sp>
      <p:sp>
        <p:nvSpPr>
          <p:cNvPr id="3" name="图片占位符 2"/>
          <p:cNvSpPr>
            <a:spLocks noGrp="1"/>
          </p:cNvSpPr>
          <p:nvPr>
            <p:ph type="pic" idx="1" hasCustomPrompt="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图片</a:t>
            </a:r>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37450" y="365125"/>
            <a:ext cx="977900" cy="5811838"/>
          </a:xfrm>
        </p:spPr>
        <p:txBody>
          <a:bodyPr vert="eaVert">
            <a:normAutofit/>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6800850"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2180C721-00F0-49A5-8986-DFDB39C600B4}"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18C8E5C5-05D3-4171-9F3F-3701313637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28650" y="365126"/>
            <a:ext cx="7886700" cy="989542"/>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628650" y="1490133"/>
            <a:ext cx="7886700" cy="468683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180C721-00F0-49A5-8986-DFDB39C600B4}" type="datetimeFigureOut">
              <a:rPr lang="zh-CN" altLang="en-US" smtClean="0"/>
            </a:fld>
            <a:endParaRPr lang="zh-CN" altLang="en-US" dirty="0"/>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8C8E5C5-05D3-4171-9F3F-370131363719}"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12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5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image" Target="../media/image34.GIF"/></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35.png"/></Relationships>
</file>

<file path=ppt/slides/_rels/slide117.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164.xml"/><Relationship Id="rId2" Type="http://schemas.openxmlformats.org/officeDocument/2006/relationships/image" Target="../media/image36.wmf"/><Relationship Id="rId1" Type="http://schemas.openxmlformats.org/officeDocument/2006/relationships/oleObject" Target="../embeddings/oleObject10.bin"/></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image" Target="../media/image38.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image" Target="../media/image39.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image" Target="../media/image6.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8.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image" Target="../media/image12.png"/><Relationship Id="rId2" Type="http://schemas.openxmlformats.org/officeDocument/2006/relationships/image" Target="../media/image8.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15.w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9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1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19.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20.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19.png"/></Relationships>
</file>

<file path=ppt/slides/_rels/slide7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image" Target="../media/image21.wmf"/><Relationship Id="rId1" Type="http://schemas.openxmlformats.org/officeDocument/2006/relationships/oleObject" Target="../embeddings/oleObject8.bin"/></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9.xml"/><Relationship Id="rId2" Type="http://schemas.openxmlformats.org/officeDocument/2006/relationships/image" Target="../media/image25.png"/><Relationship Id="rId1" Type="http://schemas.openxmlformats.org/officeDocument/2006/relationships/image" Target="../media/image24.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0.xml"/><Relationship Id="rId2" Type="http://schemas.openxmlformats.org/officeDocument/2006/relationships/image" Target="../media/image26.png"/><Relationship Id="rId1" Type="http://schemas.openxmlformats.org/officeDocument/2006/relationships/image" Target="../media/image25.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7.xml"/><Relationship Id="rId1"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image" Target="../media/image29.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9.xml"/><Relationship Id="rId1" Type="http://schemas.openxmlformats.org/officeDocument/2006/relationships/image" Target="../media/image30.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96.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143.xml"/><Relationship Id="rId2" Type="http://schemas.openxmlformats.org/officeDocument/2006/relationships/image" Target="../media/image31.wmf"/><Relationship Id="rId1" Type="http://schemas.openxmlformats.org/officeDocument/2006/relationships/oleObject" Target="../embeddings/oleObject9.bin"/></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image" Target="../media/image30.png"/></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5.xml"/><Relationship Id="rId2" Type="http://schemas.openxmlformats.org/officeDocument/2006/relationships/image" Target="../media/image33.png"/><Relationship Id="rId1" Type="http://schemas.openxmlformats.org/officeDocument/2006/relationships/image" Target="../media/image32.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pPr eaLnBrk="1" fontAlgn="auto" hangingPunct="1">
              <a:spcAft>
                <a:spcPts val="0"/>
              </a:spcAft>
              <a:defRPr/>
            </a:pPr>
            <a:r>
              <a:rPr lang="zh-CN" altLang="en-US" sz="5400" spc="-300" dirty="0" smtClean="0">
                <a:solidFill>
                  <a:schemeClr val="bg1"/>
                </a:solidFill>
                <a:latin typeface="微软雅黑" panose="020B0503020204020204" charset="-122"/>
                <a:ea typeface="微软雅黑" panose="020B0503020204020204" charset="-122"/>
              </a:rPr>
              <a:t>六</a:t>
            </a:r>
            <a:r>
              <a:rPr lang="zh-CN" altLang="en-US" sz="5400" spc="-300" dirty="0" smtClean="0">
                <a:solidFill>
                  <a:schemeClr val="bg1"/>
                </a:solidFill>
                <a:latin typeface="微软雅黑" panose="020B0503020204020204" charset="-122"/>
                <a:ea typeface="微软雅黑" panose="020B0503020204020204" charset="-122"/>
              </a:rPr>
              <a:t>  树</a:t>
            </a:r>
            <a:r>
              <a:rPr lang="zh-CN" altLang="en-US" sz="4400" spc="-300" dirty="0" smtClean="0">
                <a:solidFill>
                  <a:schemeClr val="bg1"/>
                </a:solidFill>
                <a:latin typeface="微软雅黑" panose="020B0503020204020204" charset="-122"/>
                <a:ea typeface="微软雅黑" panose="020B0503020204020204" charset="-122"/>
              </a:rPr>
              <a:t>（一）</a:t>
            </a:r>
            <a:endParaRPr lang="zh-CN" altLang="en-US" sz="4400" spc="-300" dirty="0" smtClean="0">
              <a:solidFill>
                <a:schemeClr val="bg1"/>
              </a:solidFill>
              <a:latin typeface="微软雅黑" panose="020B0503020204020204" charset="-122"/>
              <a:ea typeface="微软雅黑" panose="020B0503020204020204" charset="-122"/>
            </a:endParaRPr>
          </a:p>
        </p:txBody>
      </p:sp>
      <p:sp>
        <p:nvSpPr>
          <p:cNvPr id="5" name="副标题 4"/>
          <p:cNvSpPr>
            <a:spLocks noGrp="1"/>
          </p:cNvSpPr>
          <p:nvPr>
            <p:ph type="subTitle" idx="1"/>
          </p:nvPr>
        </p:nvSpPr>
        <p:spPr/>
        <p:txBody>
          <a:bodyPr>
            <a:normAutofit/>
          </a:bodyPr>
          <a:lstStyle/>
          <a:p>
            <a:pPr>
              <a:buClr>
                <a:schemeClr val="accent3"/>
              </a:buClr>
              <a:defRPr/>
            </a:pPr>
            <a:r>
              <a:rPr lang="en-US" altLang="zh-CN" sz="3200" dirty="0" smtClean="0"/>
              <a:t>Tree</a:t>
            </a:r>
            <a:endParaRPr lang="en-US" altLang="zh-CN" sz="3200" dirty="0"/>
          </a:p>
          <a:p>
            <a:pPr eaLnBrk="1" fontAlgn="auto" hangingPunct="1">
              <a:spcAft>
                <a:spcPts val="0"/>
              </a:spcAft>
              <a:buClr>
                <a:schemeClr val="accent3"/>
              </a:buClr>
              <a:defRPr/>
            </a:pPr>
            <a:endParaRPr lang="zh-CN" altLang="en-US" sz="3200" dirty="0"/>
          </a:p>
        </p:txBody>
      </p:sp>
      <p:sp>
        <p:nvSpPr>
          <p:cNvPr id="6" name="灯片编号占位符 5"/>
          <p:cNvSpPr>
            <a:spLocks noGrp="1"/>
          </p:cNvSpPr>
          <p:nvPr>
            <p:ph type="sldNum" sz="quarter" idx="12"/>
          </p:nvPr>
        </p:nvSpPr>
        <p:spPr/>
        <p:txBody>
          <a:bodyPr/>
          <a:lstStyle/>
          <a:p>
            <a:pPr>
              <a:defRPr/>
            </a:pPr>
            <a:fld id="{D88FC1F8-377C-415F-9C94-4201F0AEB4EB}" type="slidenum">
              <a:rPr lang="en-US" altLang="zh-CN" smtClean="0"/>
            </a:fld>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smtClean="0"/>
              <a:t>有根树</a:t>
            </a:r>
            <a:endParaRPr lang="zh-CN" altLang="en-US" smtClean="0"/>
          </a:p>
        </p:txBody>
      </p:sp>
      <p:sp>
        <p:nvSpPr>
          <p:cNvPr id="2" name="内容占位符 1"/>
          <p:cNvSpPr>
            <a:spLocks noGrp="1"/>
          </p:cNvSpPr>
          <p:nvPr>
            <p:ph idx="1"/>
          </p:nvPr>
        </p:nvSpPr>
        <p:spPr/>
        <p:txBody>
          <a:bodyPr/>
          <a:p>
            <a:endParaRPr lang="zh-CN" altLang="en-US"/>
          </a:p>
        </p:txBody>
      </p:sp>
      <p:pic>
        <p:nvPicPr>
          <p:cNvPr id="48131" name="Picture 4" descr="rootedtree"/>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772160" y="2160270"/>
            <a:ext cx="7743190" cy="162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E983C8-3313-4EEE-851C-25F2E1E0BC0D}"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smtClean="0"/>
              <a:t>堆排序实现</a:t>
            </a:r>
            <a:endParaRPr lang="zh-CN" altLang="en-US" smtClean="0"/>
          </a:p>
        </p:txBody>
      </p:sp>
      <p:sp>
        <p:nvSpPr>
          <p:cNvPr id="62467"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8000"/>
                </a:solidFill>
                <a:latin typeface="Tahoma" panose="020B0604030504040204" pitchFamily="34" charset="0"/>
              </a:rPr>
              <a:t>   // extract one by one from the max heap</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T x;</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for (int i = n-1; i &gt;= 1; i--) {</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H.DeleteMax(x);</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a[i+1] = x;</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00FF"/>
              </a:solidFill>
              <a:latin typeface="Tahoma" panose="020B0604030504040204" pitchFamily="34" charset="0"/>
            </a:endParaRP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将堆设置为空，但不释放空间</a:t>
            </a:r>
            <a:r>
              <a:rPr lang="en-US" altLang="zh-CN" sz="2400" smtClean="0">
                <a:solidFill>
                  <a:srgbClr val="008000"/>
                </a:solidFill>
                <a:latin typeface="Tahoma" panose="020B0604030504040204" pitchFamily="34" charset="0"/>
              </a:rPr>
              <a:t>——</a:t>
            </a:r>
            <a:r>
              <a:rPr lang="zh-CN" altLang="en-US" sz="2400" smtClean="0">
                <a:solidFill>
                  <a:srgbClr val="008000"/>
                </a:solidFill>
                <a:latin typeface="Tahoma" panose="020B0604030504040204" pitchFamily="34" charset="0"/>
              </a:rPr>
              <a:t>不销毁</a:t>
            </a:r>
            <a:r>
              <a:rPr lang="en-US" altLang="zh-CN" sz="2400" smtClean="0">
                <a:solidFill>
                  <a:srgbClr val="008000"/>
                </a:solidFill>
                <a:latin typeface="Tahoma" panose="020B0604030504040204" pitchFamily="34" charset="0"/>
              </a:rPr>
              <a:t>a</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H.Deactivate();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堆排序复杂性分析</a:t>
            </a:r>
            <a:endParaRPr lang="zh-CN" altLang="en-US" smtClean="0"/>
          </a:p>
        </p:txBody>
      </p:sp>
      <p:sp>
        <p:nvSpPr>
          <p:cNvPr id="63491" name="内容占位符 2"/>
          <p:cNvSpPr>
            <a:spLocks noGrp="1"/>
          </p:cNvSpPr>
          <p:nvPr>
            <p:ph idx="1"/>
          </p:nvPr>
        </p:nvSpPr>
        <p:spPr/>
        <p:txBody>
          <a:bodyPr/>
          <a:lstStyle/>
          <a:p>
            <a:r>
              <a:rPr lang="en-US" altLang="zh-CN" smtClean="0"/>
              <a:t>step1</a:t>
            </a:r>
            <a:r>
              <a:rPr lang="zh-CN" altLang="en-US" smtClean="0"/>
              <a:t>：建最大堆：</a:t>
            </a:r>
            <a:r>
              <a:rPr lang="en-US" altLang="zh-CN" smtClean="0"/>
              <a:t>O(n)</a:t>
            </a:r>
            <a:endParaRPr lang="en-US" altLang="zh-CN" smtClean="0"/>
          </a:p>
          <a:p>
            <a:r>
              <a:rPr lang="en-US" altLang="zh-CN" smtClean="0"/>
              <a:t>step2</a:t>
            </a:r>
            <a:r>
              <a:rPr lang="zh-CN" altLang="en-US" smtClean="0"/>
              <a:t>：每次删除一个元素，共删</a:t>
            </a:r>
            <a:r>
              <a:rPr lang="en-US" altLang="zh-CN" smtClean="0"/>
              <a:t>n</a:t>
            </a:r>
            <a:r>
              <a:rPr lang="zh-CN" altLang="en-US" smtClean="0"/>
              <a:t>次：</a:t>
            </a:r>
            <a:r>
              <a:rPr lang="en-US" altLang="zh-CN" smtClean="0"/>
              <a:t>O(nlogn)</a:t>
            </a:r>
            <a:endParaRPr lang="en-US" altLang="zh-CN" smtClean="0"/>
          </a:p>
          <a:p>
            <a:r>
              <a:rPr lang="zh-CN" altLang="en-US" smtClean="0"/>
              <a:t>所以总的时间代价是</a:t>
            </a:r>
            <a:r>
              <a:rPr lang="en-US" altLang="zh-CN" smtClean="0"/>
              <a:t>O(nlogn)</a:t>
            </a:r>
            <a:endParaRPr lang="en-US" altLang="zh-CN" smtClean="0"/>
          </a:p>
          <a:p>
            <a:r>
              <a:rPr lang="zh-CN" altLang="en-US" smtClean="0"/>
              <a:t>同时，空间代价是</a:t>
            </a:r>
            <a:r>
              <a:rPr lang="en-US" altLang="zh-CN" smtClean="0"/>
              <a:t>O(1)</a:t>
            </a:r>
            <a:endParaRPr lang="en-US" altLang="zh-CN" smtClean="0"/>
          </a:p>
          <a:p>
            <a:endParaRPr lang="en-US" altLang="zh-CN" smtClean="0"/>
          </a:p>
          <a:p>
            <a:r>
              <a:rPr lang="zh-CN" altLang="en-US" smtClean="0">
                <a:solidFill>
                  <a:srgbClr val="FF0000"/>
                </a:solidFill>
              </a:rPr>
              <a:t>综合以上，明显优于选择、冒泡、插入等</a:t>
            </a:r>
            <a:endParaRPr lang="zh-CN" altLang="en-US" smtClean="0">
              <a:solidFill>
                <a:srgbClr val="FF0000"/>
              </a:solidFill>
            </a:endParaRPr>
          </a:p>
          <a:p>
            <a:endParaRPr lang="zh-CN" altLang="en-US" smtClean="0">
              <a:solidFill>
                <a:srgbClr val="FF0000"/>
              </a:solidFill>
            </a:endParaRPr>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411143-71AC-4574-8DCD-9CDE3E640F40}"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smtClean="0"/>
              <a:t>堆排序稳定性分析</a:t>
            </a:r>
            <a:endParaRPr lang="zh-CN" altLang="en-US" smtClean="0"/>
          </a:p>
        </p:txBody>
      </p:sp>
      <p:sp>
        <p:nvSpPr>
          <p:cNvPr id="63491" name="内容占位符 2"/>
          <p:cNvSpPr>
            <a:spLocks noGrp="1"/>
          </p:cNvSpPr>
          <p:nvPr>
            <p:ph idx="1"/>
          </p:nvPr>
        </p:nvSpPr>
        <p:spPr/>
        <p:txBody>
          <a:bodyPr/>
          <a:lstStyle/>
          <a:p>
            <a:r>
              <a:rPr lang="zh-CN" altLang="en-US" smtClean="0"/>
              <a:t>建堆调整，跨越交换</a:t>
            </a:r>
            <a:endParaRPr lang="zh-CN" altLang="en-US" smtClean="0"/>
          </a:p>
          <a:p>
            <a:r>
              <a:rPr lang="zh-CN" altLang="en-US" smtClean="0"/>
              <a:t>删除最大值，调整过程，跨越交换</a:t>
            </a:r>
            <a:endParaRPr lang="zh-CN" altLang="en-US" smtClean="0"/>
          </a:p>
          <a:p>
            <a:endParaRPr lang="zh-CN" altLang="en-US" smtClean="0"/>
          </a:p>
          <a:p>
            <a:r>
              <a:rPr lang="zh-CN" altLang="en-US" smtClean="0"/>
              <a:t>综合以上：不稳定排序</a:t>
            </a:r>
            <a:endParaRPr lang="en-US" altLang="zh-CN" smtClean="0"/>
          </a:p>
          <a:p>
            <a:endParaRPr lang="zh-CN" altLang="en-US" smtClean="0">
              <a:solidFill>
                <a:srgbClr val="FF0000"/>
              </a:solidFill>
            </a:endParaRPr>
          </a:p>
          <a:p>
            <a:endParaRPr lang="zh-CN" altLang="en-US" smtClean="0">
              <a:solidFill>
                <a:srgbClr val="FF0000"/>
              </a:solidFill>
            </a:endParaRPr>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411143-71AC-4574-8DCD-9CDE3E640F40}"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mtClean="0"/>
              <a:t>例题</a:t>
            </a:r>
            <a:endParaRPr lang="zh-CN" altLang="en-US" smtClean="0"/>
          </a:p>
        </p:txBody>
      </p:sp>
      <p:sp>
        <p:nvSpPr>
          <p:cNvPr id="64515" name="内容占位符 2"/>
          <p:cNvSpPr>
            <a:spLocks noGrp="1"/>
          </p:cNvSpPr>
          <p:nvPr>
            <p:ph idx="1"/>
          </p:nvPr>
        </p:nvSpPr>
        <p:spPr/>
        <p:txBody>
          <a:bodyPr/>
          <a:lstStyle/>
          <a:p>
            <a:r>
              <a:rPr lang="zh-CN" altLang="en-US" smtClean="0"/>
              <a:t>有以下关键字：</a:t>
            </a:r>
            <a:r>
              <a:rPr lang="en-US" altLang="zh-CN" smtClean="0"/>
              <a:t>28</a:t>
            </a:r>
            <a:r>
              <a:rPr lang="zh-CN" altLang="en-US" smtClean="0"/>
              <a:t>，</a:t>
            </a:r>
            <a:r>
              <a:rPr lang="en-US" altLang="zh-CN" smtClean="0"/>
              <a:t>72</a:t>
            </a:r>
            <a:r>
              <a:rPr lang="zh-CN" altLang="en-US" smtClean="0"/>
              <a:t>，</a:t>
            </a:r>
            <a:r>
              <a:rPr lang="en-US" altLang="zh-CN" smtClean="0"/>
              <a:t>97</a:t>
            </a:r>
            <a:r>
              <a:rPr lang="zh-CN" altLang="en-US" smtClean="0"/>
              <a:t>，</a:t>
            </a:r>
            <a:r>
              <a:rPr lang="en-US" altLang="zh-CN" smtClean="0"/>
              <a:t>63</a:t>
            </a:r>
            <a:r>
              <a:rPr lang="zh-CN" altLang="en-US" smtClean="0"/>
              <a:t>，</a:t>
            </a:r>
            <a:r>
              <a:rPr lang="en-US" altLang="zh-CN" smtClean="0"/>
              <a:t>4</a:t>
            </a:r>
            <a:r>
              <a:rPr lang="zh-CN" altLang="en-US" smtClean="0"/>
              <a:t>，</a:t>
            </a:r>
            <a:r>
              <a:rPr lang="en-US" altLang="zh-CN" smtClean="0"/>
              <a:t>53</a:t>
            </a:r>
            <a:r>
              <a:rPr lang="zh-CN" altLang="en-US" smtClean="0"/>
              <a:t>，</a:t>
            </a:r>
            <a:r>
              <a:rPr lang="en-US" altLang="zh-CN" smtClean="0"/>
              <a:t>84</a:t>
            </a:r>
            <a:r>
              <a:rPr lang="zh-CN" altLang="en-US" smtClean="0"/>
              <a:t>，</a:t>
            </a:r>
            <a:r>
              <a:rPr lang="en-US" altLang="zh-CN" smtClean="0">
                <a:solidFill>
                  <a:srgbClr val="FF0000"/>
                </a:solidFill>
              </a:rPr>
              <a:t>28</a:t>
            </a:r>
            <a:r>
              <a:rPr lang="zh-CN" altLang="en-US" smtClean="0"/>
              <a:t>，</a:t>
            </a:r>
            <a:r>
              <a:rPr lang="en-US" altLang="zh-CN" smtClean="0"/>
              <a:t>61</a:t>
            </a:r>
            <a:r>
              <a:rPr lang="zh-CN" altLang="en-US" smtClean="0"/>
              <a:t>，</a:t>
            </a:r>
            <a:r>
              <a:rPr lang="en-US" altLang="zh-CN" smtClean="0"/>
              <a:t>52</a:t>
            </a:r>
            <a:r>
              <a:rPr lang="zh-CN" altLang="en-US" smtClean="0"/>
              <a:t>，使用堆排序方法将所给关键字排成升序序列，给出排序过程。要求画出初始堆，每输出一个元素，画出剩余元素组成的新堆。</a:t>
            </a:r>
            <a:endParaRPr lang="zh-CN" altLang="en-US" smtClean="0"/>
          </a:p>
        </p:txBody>
      </p:sp>
      <p:sp>
        <p:nvSpPr>
          <p:cNvPr id="645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22F69B-BD68-4451-92DF-27BC9357D9E0}"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mtClean="0"/>
              <a:t>H1</a:t>
            </a:r>
            <a:r>
              <a:rPr lang="zh-CN" altLang="en-US" smtClean="0"/>
              <a:t>小结</a:t>
            </a:r>
            <a:endParaRPr lang="zh-CN" altLang="en-US" smtClean="0"/>
          </a:p>
        </p:txBody>
      </p:sp>
      <p:sp>
        <p:nvSpPr>
          <p:cNvPr id="65539" name="内容占位符 2"/>
          <p:cNvSpPr>
            <a:spLocks noGrp="1"/>
          </p:cNvSpPr>
          <p:nvPr>
            <p:ph idx="1"/>
          </p:nvPr>
        </p:nvSpPr>
        <p:spPr/>
        <p:txBody>
          <a:bodyPr/>
          <a:lstStyle/>
          <a:p>
            <a:r>
              <a:rPr lang="zh-CN" altLang="en-US" smtClean="0"/>
              <a:t>堆是表达优先队列的一种方式</a:t>
            </a:r>
            <a:endParaRPr lang="en-US" altLang="zh-CN" smtClean="0"/>
          </a:p>
          <a:p>
            <a:r>
              <a:rPr lang="zh-CN" altLang="en-US" smtClean="0"/>
              <a:t>堆的插入：</a:t>
            </a:r>
            <a:r>
              <a:rPr lang="en-US" altLang="zh-CN" smtClean="0"/>
              <a:t>O(</a:t>
            </a:r>
            <a:r>
              <a:rPr lang="en-US" altLang="zh-CN" i="1" smtClean="0"/>
              <a:t>log</a:t>
            </a:r>
            <a:r>
              <a:rPr lang="en-US" altLang="zh-CN" smtClean="0"/>
              <a:t>n)</a:t>
            </a:r>
            <a:r>
              <a:rPr lang="zh-CN" altLang="en-US" smtClean="0"/>
              <a:t>从下向上调整</a:t>
            </a:r>
            <a:endParaRPr lang="en-US" altLang="zh-CN" smtClean="0"/>
          </a:p>
          <a:p>
            <a:r>
              <a:rPr lang="zh-CN" altLang="en-US" smtClean="0"/>
              <a:t>堆的删除：</a:t>
            </a:r>
            <a:r>
              <a:rPr lang="en-US" altLang="zh-CN" smtClean="0"/>
              <a:t>O(</a:t>
            </a:r>
            <a:r>
              <a:rPr lang="en-US" altLang="zh-CN" i="1" smtClean="0"/>
              <a:t>log</a:t>
            </a:r>
            <a:r>
              <a:rPr lang="en-US" altLang="zh-CN" smtClean="0"/>
              <a:t>n)</a:t>
            </a:r>
            <a:r>
              <a:rPr lang="zh-CN" altLang="en-US" smtClean="0"/>
              <a:t>从上向下调整</a:t>
            </a:r>
            <a:endParaRPr lang="en-US" altLang="zh-CN" smtClean="0"/>
          </a:p>
          <a:p>
            <a:r>
              <a:rPr lang="zh-CN" altLang="en-US" smtClean="0"/>
              <a:t>堆的初始化：</a:t>
            </a:r>
            <a:r>
              <a:rPr lang="en-US" altLang="zh-CN" smtClean="0"/>
              <a:t>O(n)</a:t>
            </a:r>
            <a:r>
              <a:rPr lang="zh-CN" altLang="en-US" smtClean="0"/>
              <a:t>从后向前遍历、自上而下调整</a:t>
            </a:r>
            <a:endParaRPr lang="en-US" altLang="zh-CN" smtClean="0"/>
          </a:p>
          <a:p>
            <a:r>
              <a:rPr lang="zh-CN" altLang="en-US" smtClean="0"/>
              <a:t>堆排序：先建最大堆、再依次删除</a:t>
            </a:r>
            <a:endParaRPr lang="en-US" altLang="zh-CN" smtClean="0"/>
          </a:p>
          <a:p>
            <a:r>
              <a:rPr lang="zh-CN" altLang="en-US" smtClean="0"/>
              <a:t>堆排序时间已达最优</a:t>
            </a:r>
            <a:endParaRPr lang="zh-CN" altLang="en-US" smtClean="0"/>
          </a:p>
        </p:txBody>
      </p:sp>
      <p:sp>
        <p:nvSpPr>
          <p:cNvPr id="655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2A9C29-DDAE-43AE-A6EF-713010FD0E6D}"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霍夫曼编码</a:t>
            </a:r>
            <a:endParaRPr lang="zh-CN" altLang="en-US"/>
          </a:p>
        </p:txBody>
      </p:sp>
      <p:sp>
        <p:nvSpPr>
          <p:cNvPr id="5" name="文本占位符 4"/>
          <p:cNvSpPr>
            <a:spLocks noGrp="1"/>
          </p:cNvSpPr>
          <p:nvPr>
            <p:ph type="body" idx="1"/>
          </p:nvPr>
        </p:nvSpPr>
        <p:spPr/>
        <p:txBody>
          <a:bodyPr/>
          <a:p>
            <a:endParaRPr lang="zh-CN" altLang="en-US"/>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smtClean="0"/>
              <a:t>文本压缩</a:t>
            </a:r>
            <a:endParaRPr lang="zh-CN" altLang="en-US" smtClean="0"/>
          </a:p>
        </p:txBody>
      </p:sp>
      <p:sp>
        <p:nvSpPr>
          <p:cNvPr id="67587" name="内容占位符 2"/>
          <p:cNvSpPr>
            <a:spLocks noGrp="1"/>
          </p:cNvSpPr>
          <p:nvPr>
            <p:ph idx="1"/>
          </p:nvPr>
        </p:nvSpPr>
        <p:spPr/>
        <p:txBody>
          <a:bodyPr/>
          <a:lstStyle/>
          <a:p>
            <a:pPr eaLnBrk="1" hangingPunct="1"/>
            <a:r>
              <a:rPr lang="zh-CN" altLang="en-US" smtClean="0">
                <a:ea typeface="宋体" panose="02010600030101010101" pitchFamily="2" charset="-122"/>
              </a:rPr>
              <a:t>问题提出</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文本信息是一种基本数据类型</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需要找到存储文本信息以及有效地在计算机之间传递它们的方法</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常用方法</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关键字编码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行程长度编码</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赫夫曼编码</a:t>
            </a:r>
            <a:endParaRPr lang="zh-CN" altLang="en-US" smtClean="0">
              <a:ea typeface="宋体" panose="02010600030101010101" pitchFamily="2" charset="-122"/>
            </a:endParaRPr>
          </a:p>
        </p:txBody>
      </p:sp>
      <p:sp>
        <p:nvSpPr>
          <p:cNvPr id="675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C2B7DF16-5A5C-4DE2-9476-595F5D97BCB7}" type="slidenum">
              <a:rPr lang="zh-CN" altLang="en-US">
                <a:solidFill>
                  <a:srgbClr val="FFFFFF"/>
                </a:solidFill>
              </a:rPr>
            </a:fld>
            <a:r>
              <a:rPr lang="zh-CN" altLang="en-US">
                <a:solidFill>
                  <a:srgbClr val="FFFFFF"/>
                </a:solidFill>
              </a:rPr>
              <a:t>页</a:t>
            </a: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smtClean="0"/>
              <a:t>关键字编码</a:t>
            </a:r>
            <a:endParaRPr lang="zh-CN" altLang="en-US" smtClean="0"/>
          </a:p>
        </p:txBody>
      </p:sp>
      <p:sp>
        <p:nvSpPr>
          <p:cNvPr id="68611" name="内容占位符 2"/>
          <p:cNvSpPr>
            <a:spLocks noGrp="1"/>
          </p:cNvSpPr>
          <p:nvPr>
            <p:ph idx="1"/>
          </p:nvPr>
        </p:nvSpPr>
        <p:spPr/>
        <p:txBody>
          <a:bodyPr/>
          <a:lstStyle/>
          <a:p>
            <a:pPr eaLnBrk="1" hangingPunct="1"/>
            <a:r>
              <a:rPr lang="zh-CN" altLang="en-US" smtClean="0">
                <a:ea typeface="宋体" panose="02010600030101010101" pitchFamily="2" charset="-122"/>
              </a:rPr>
              <a:t>基本思想</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在文本中有一些常见词汇</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a:t>
            </a:r>
            <a:r>
              <a:rPr lang="zh-CN" altLang="en-US" smtClean="0">
                <a:ea typeface="宋体" panose="02010600030101010101" pitchFamily="2" charset="-122"/>
              </a:rPr>
              <a:t>，</a:t>
            </a:r>
            <a:r>
              <a:rPr lang="en-US" altLang="zh-CN" smtClean="0">
                <a:ea typeface="宋体" panose="02010600030101010101" pitchFamily="2" charset="-122"/>
              </a:rPr>
              <a:t>and</a:t>
            </a:r>
            <a:r>
              <a:rPr lang="zh-CN" altLang="en-US" smtClean="0">
                <a:ea typeface="宋体" panose="02010600030101010101" pitchFamily="2" charset="-122"/>
              </a:rPr>
              <a:t>，</a:t>
            </a:r>
            <a:r>
              <a:rPr lang="en-US" altLang="zh-CN" smtClean="0">
                <a:ea typeface="宋体" panose="02010600030101010101" pitchFamily="2" charset="-122"/>
              </a:rPr>
              <a:t>which</a:t>
            </a:r>
            <a:r>
              <a:rPr lang="zh-CN" altLang="en-US" smtClean="0">
                <a:ea typeface="宋体" panose="02010600030101010101" pitchFamily="2" charset="-122"/>
              </a:rPr>
              <a:t>，</a:t>
            </a:r>
            <a:r>
              <a:rPr lang="en-US" altLang="zh-CN" smtClean="0">
                <a:ea typeface="宋体" panose="02010600030101010101" pitchFamily="2" charset="-122"/>
              </a:rPr>
              <a:t>that</a:t>
            </a:r>
            <a:r>
              <a:rPr lang="zh-CN" altLang="en-US" smtClean="0">
                <a:ea typeface="宋体" panose="02010600030101010101" pitchFamily="2" charset="-122"/>
              </a:rPr>
              <a:t>，</a:t>
            </a:r>
            <a:r>
              <a:rPr lang="en-US" altLang="zh-CN" smtClean="0">
                <a:ea typeface="宋体" panose="02010600030101010101" pitchFamily="2" charset="-122"/>
              </a:rPr>
              <a:t>what</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如果这些单词占用更少的空间，文档就会减小</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即使每个单词节省的空间有限，但是整个文档节省的总空间仍可能非常可观</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定义</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用单个字符代替常用的单词</a:t>
            </a:r>
            <a:endParaRPr lang="zh-CN" altLang="en-US" smtClean="0">
              <a:ea typeface="宋体" panose="02010600030101010101" pitchFamily="2" charset="-122"/>
            </a:endParaRPr>
          </a:p>
        </p:txBody>
      </p:sp>
      <p:sp>
        <p:nvSpPr>
          <p:cNvPr id="686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765F5BB9-4C58-4265-8E4A-7ABE5A87F2A6}" type="slidenum">
              <a:rPr lang="zh-CN" altLang="en-US">
                <a:solidFill>
                  <a:srgbClr val="FFFFFF"/>
                </a:solidFill>
              </a:rPr>
            </a:fld>
            <a:r>
              <a:rPr lang="zh-CN" altLang="en-US">
                <a:solidFill>
                  <a:srgbClr val="FFFFFF"/>
                </a:solidFill>
              </a:rPr>
              <a:t>页</a:t>
            </a: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smtClean="0"/>
              <a:t>编码实例</a:t>
            </a:r>
            <a:endParaRPr lang="zh-CN" altLang="en-US" smtClean="0"/>
          </a:p>
        </p:txBody>
      </p:sp>
      <p:sp>
        <p:nvSpPr>
          <p:cNvPr id="6963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44919826-39EF-4D50-B775-599E0AD5509F}" type="slidenum">
              <a:rPr lang="zh-CN" altLang="en-US">
                <a:solidFill>
                  <a:srgbClr val="FFFFFF"/>
                </a:solidFill>
              </a:rPr>
            </a:fld>
            <a:r>
              <a:rPr lang="zh-CN" altLang="en-US">
                <a:solidFill>
                  <a:srgbClr val="FFFFFF"/>
                </a:solidFill>
              </a:rPr>
              <a:t>页</a:t>
            </a:r>
            <a:endParaRPr lang="zh-CN" altLang="en-US">
              <a:solidFill>
                <a:srgbClr val="FFFFFF"/>
              </a:solidFill>
            </a:endParaRPr>
          </a:p>
        </p:txBody>
      </p:sp>
      <p:graphicFrame>
        <p:nvGraphicFramePr>
          <p:cNvPr id="8" name="内容占位符 7"/>
          <p:cNvGraphicFramePr>
            <a:graphicFrameLocks noGrp="1"/>
          </p:cNvGraphicFramePr>
          <p:nvPr>
            <p:ph idx="1"/>
          </p:nvPr>
        </p:nvGraphicFramePr>
        <p:xfrm>
          <a:off x="1192213" y="2020888"/>
          <a:ext cx="6905625" cy="2971800"/>
        </p:xfrm>
        <a:graphic>
          <a:graphicData uri="http://schemas.openxmlformats.org/drawingml/2006/table">
            <a:tbl>
              <a:tblPr/>
              <a:tblGrid>
                <a:gridCol w="3452812"/>
                <a:gridCol w="3452813"/>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单词</a:t>
                      </a:r>
                      <a:endParaRPr kumimoji="0" lang="zh-CN" altLang="en-US" sz="18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符号</a:t>
                      </a:r>
                      <a:endParaRPr kumimoji="0" lang="zh-CN" altLang="en-US" sz="1800" b="1"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as</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the</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and</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that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must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&amp;</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well</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these</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00"/>
                        </a:solidFill>
                        <a:effectLst/>
                        <a:latin typeface="Verdana" panose="020B060403050404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smtClean="0"/>
              <a:t>文本段落</a:t>
            </a:r>
            <a:endParaRPr lang="zh-CN" altLang="en-US" smtClean="0"/>
          </a:p>
        </p:txBody>
      </p:sp>
      <p:sp>
        <p:nvSpPr>
          <p:cNvPr id="70659" name="内容占位符 2"/>
          <p:cNvSpPr>
            <a:spLocks noGrp="1"/>
          </p:cNvSpPr>
          <p:nvPr>
            <p:ph idx="1"/>
          </p:nvPr>
        </p:nvSpPr>
        <p:spPr/>
        <p:txBody>
          <a:bodyPr/>
          <a:lstStyle/>
          <a:p>
            <a:pPr marL="0" indent="342900" algn="just" eaLnBrk="1" hangingPunct="1">
              <a:lnSpc>
                <a:spcPct val="150000"/>
              </a:lnSpc>
              <a:buFont typeface="Wingdings" panose="05000000000000000000" pitchFamily="2" charset="2"/>
              <a:buNone/>
            </a:pPr>
            <a:r>
              <a:rPr lang="en-US" altLang="zh-CN" sz="2300" b="0" smtClean="0">
                <a:ea typeface="宋体" panose="02010600030101010101" pitchFamily="2" charset="-122"/>
              </a:rPr>
              <a:t>The human body is composed of many independent systems, such as the circulatory system, the respiratory  system, and the reproductive system. Not only must all systems work independently, they must interact and cooperate as well. Overall health is a function of the well-being of separate systems, as well as how these separate systems work in concert.</a:t>
            </a:r>
            <a:endParaRPr lang="en-US" altLang="zh-CN"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共有字符</a:t>
            </a:r>
            <a:r>
              <a:rPr lang="en-US" altLang="zh-CN" sz="2300" b="0" smtClean="0">
                <a:ea typeface="宋体" panose="02010600030101010101" pitchFamily="2" charset="-122"/>
              </a:rPr>
              <a:t>352</a:t>
            </a:r>
            <a:r>
              <a:rPr lang="zh-CN" altLang="en-US" sz="2300" b="0" smtClean="0">
                <a:ea typeface="宋体" panose="02010600030101010101" pitchFamily="2" charset="-122"/>
              </a:rPr>
              <a:t>个</a:t>
            </a:r>
            <a:endParaRPr lang="zh-CN" altLang="en-US" sz="2300" b="0" smtClean="0">
              <a:ea typeface="宋体" panose="02010600030101010101" pitchFamily="2" charset="-122"/>
            </a:endParaRPr>
          </a:p>
        </p:txBody>
      </p:sp>
      <p:sp>
        <p:nvSpPr>
          <p:cNvPr id="706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A91B4184-8F83-43CB-B2F7-62A73776493B}" type="slidenum">
              <a:rPr lang="zh-CN" altLang="en-US">
                <a:solidFill>
                  <a:srgbClr val="FFFFFF"/>
                </a:solidFill>
              </a:rPr>
            </a:fld>
            <a:r>
              <a:rPr lang="zh-CN" altLang="en-US">
                <a:solidFill>
                  <a:srgbClr val="FFFFFF"/>
                </a:solidFill>
              </a:rPr>
              <a:t>页</a:t>
            </a: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有序树</a:t>
            </a:r>
            <a:endParaRPr lang="zh-CN" altLang="en-US" smtClean="0"/>
          </a:p>
        </p:txBody>
      </p:sp>
      <p:sp>
        <p:nvSpPr>
          <p:cNvPr id="491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534287-1734-40F4-805A-DC070962AC13}" type="slidenum">
              <a:rPr lang="en-US" altLang="en-US" smtClean="0">
                <a:solidFill>
                  <a:srgbClr val="4B4B4B"/>
                </a:solidFill>
              </a:rPr>
            </a:fld>
            <a:endParaRPr lang="en-US" altLang="en-US" smtClean="0">
              <a:solidFill>
                <a:srgbClr val="4B4B4B"/>
              </a:solidFill>
            </a:endParaRPr>
          </a:p>
        </p:txBody>
      </p:sp>
      <p:grpSp>
        <p:nvGrpSpPr>
          <p:cNvPr id="5" name="Group 48"/>
          <p:cNvGrpSpPr/>
          <p:nvPr/>
        </p:nvGrpSpPr>
        <p:grpSpPr bwMode="auto">
          <a:xfrm>
            <a:off x="1436223" y="1703825"/>
            <a:ext cx="2744788" cy="1982788"/>
            <a:chOff x="3456" y="816"/>
            <a:chExt cx="1729" cy="1249"/>
          </a:xfrm>
        </p:grpSpPr>
        <p:sp>
          <p:nvSpPr>
            <p:cNvPr id="6" name="Oval 3"/>
            <p:cNvSpPr>
              <a:spLocks noChangeArrowheads="1"/>
            </p:cNvSpPr>
            <p:nvPr/>
          </p:nvSpPr>
          <p:spPr bwMode="auto">
            <a:xfrm>
              <a:off x="4222" y="81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sp>
          <p:nvSpPr>
            <p:cNvPr id="7" name="Oval 4"/>
            <p:cNvSpPr>
              <a:spLocks noChangeArrowheads="1"/>
            </p:cNvSpPr>
            <p:nvPr/>
          </p:nvSpPr>
          <p:spPr bwMode="auto">
            <a:xfrm>
              <a:off x="4224"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C</a:t>
              </a:r>
              <a:endParaRPr lang="en-US" altLang="zh-CN" sz="1800" dirty="0"/>
            </a:p>
          </p:txBody>
        </p:sp>
        <p:sp>
          <p:nvSpPr>
            <p:cNvPr id="8" name="Oval 5"/>
            <p:cNvSpPr>
              <a:spLocks noChangeArrowheads="1"/>
            </p:cNvSpPr>
            <p:nvPr/>
          </p:nvSpPr>
          <p:spPr bwMode="auto">
            <a:xfrm>
              <a:off x="3840"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9" name="Oval 6"/>
            <p:cNvSpPr>
              <a:spLocks noChangeArrowheads="1"/>
            </p:cNvSpPr>
            <p:nvPr/>
          </p:nvSpPr>
          <p:spPr bwMode="auto">
            <a:xfrm>
              <a:off x="4656"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10" name="Oval 8"/>
            <p:cNvSpPr>
              <a:spLocks noChangeArrowheads="1"/>
            </p:cNvSpPr>
            <p:nvPr/>
          </p:nvSpPr>
          <p:spPr bwMode="auto">
            <a:xfrm>
              <a:off x="4224"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11" name="Oval 9"/>
            <p:cNvSpPr>
              <a:spLocks noChangeArrowheads="1"/>
            </p:cNvSpPr>
            <p:nvPr/>
          </p:nvSpPr>
          <p:spPr bwMode="auto">
            <a:xfrm>
              <a:off x="3936"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12" name="Oval 10"/>
            <p:cNvSpPr>
              <a:spLocks noChangeArrowheads="1"/>
            </p:cNvSpPr>
            <p:nvPr/>
          </p:nvSpPr>
          <p:spPr bwMode="auto">
            <a:xfrm>
              <a:off x="3648"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3" name="Oval 11"/>
            <p:cNvSpPr>
              <a:spLocks noChangeArrowheads="1"/>
            </p:cNvSpPr>
            <p:nvPr/>
          </p:nvSpPr>
          <p:spPr bwMode="auto">
            <a:xfrm>
              <a:off x="451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14" name="Oval 12"/>
            <p:cNvSpPr>
              <a:spLocks noChangeArrowheads="1"/>
            </p:cNvSpPr>
            <p:nvPr/>
          </p:nvSpPr>
          <p:spPr bwMode="auto">
            <a:xfrm>
              <a:off x="475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15" name="Oval 13"/>
            <p:cNvSpPr>
              <a:spLocks noChangeArrowheads="1"/>
            </p:cNvSpPr>
            <p:nvPr/>
          </p:nvSpPr>
          <p:spPr bwMode="auto">
            <a:xfrm>
              <a:off x="499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16" name="Oval 14"/>
            <p:cNvSpPr>
              <a:spLocks noChangeArrowheads="1"/>
            </p:cNvSpPr>
            <p:nvPr/>
          </p:nvSpPr>
          <p:spPr bwMode="auto">
            <a:xfrm>
              <a:off x="4512"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17" name="Oval 15"/>
            <p:cNvSpPr>
              <a:spLocks noChangeArrowheads="1"/>
            </p:cNvSpPr>
            <p:nvPr/>
          </p:nvSpPr>
          <p:spPr bwMode="auto">
            <a:xfrm>
              <a:off x="3744"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18" name="Oval 16"/>
            <p:cNvSpPr>
              <a:spLocks noChangeArrowheads="1"/>
            </p:cNvSpPr>
            <p:nvPr/>
          </p:nvSpPr>
          <p:spPr bwMode="auto">
            <a:xfrm>
              <a:off x="3456"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19" name="Line 17"/>
            <p:cNvSpPr>
              <a:spLocks noChangeShapeType="1"/>
            </p:cNvSpPr>
            <p:nvPr/>
          </p:nvSpPr>
          <p:spPr bwMode="auto">
            <a:xfrm>
              <a:off x="4320" y="1008"/>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8"/>
            <p:cNvSpPr>
              <a:spLocks noChangeShapeType="1"/>
            </p:cNvSpPr>
            <p:nvPr/>
          </p:nvSpPr>
          <p:spPr bwMode="auto">
            <a:xfrm>
              <a:off x="4320" y="1344"/>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9"/>
            <p:cNvSpPr>
              <a:spLocks noChangeShapeType="1"/>
            </p:cNvSpPr>
            <p:nvPr/>
          </p:nvSpPr>
          <p:spPr bwMode="auto">
            <a:xfrm>
              <a:off x="4608" y="1680"/>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0"/>
            <p:cNvSpPr>
              <a:spLocks noChangeShapeType="1"/>
            </p:cNvSpPr>
            <p:nvPr/>
          </p:nvSpPr>
          <p:spPr bwMode="auto">
            <a:xfrm flipH="1">
              <a:off x="3984" y="993"/>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1"/>
            <p:cNvSpPr>
              <a:spLocks noChangeShapeType="1"/>
            </p:cNvSpPr>
            <p:nvPr/>
          </p:nvSpPr>
          <p:spPr bwMode="auto">
            <a:xfrm>
              <a:off x="4368" y="993"/>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2"/>
            <p:cNvSpPr>
              <a:spLocks noChangeShapeType="1"/>
            </p:cNvSpPr>
            <p:nvPr/>
          </p:nvSpPr>
          <p:spPr bwMode="auto">
            <a:xfrm flipH="1">
              <a:off x="3792" y="1317"/>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3"/>
            <p:cNvSpPr>
              <a:spLocks noChangeShapeType="1"/>
            </p:cNvSpPr>
            <p:nvPr/>
          </p:nvSpPr>
          <p:spPr bwMode="auto">
            <a:xfrm>
              <a:off x="3984" y="1333"/>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4"/>
            <p:cNvSpPr>
              <a:spLocks noChangeShapeType="1"/>
            </p:cNvSpPr>
            <p:nvPr/>
          </p:nvSpPr>
          <p:spPr bwMode="auto">
            <a:xfrm flipH="1">
              <a:off x="3600" y="1673"/>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5"/>
            <p:cNvSpPr>
              <a:spLocks noChangeShapeType="1"/>
            </p:cNvSpPr>
            <p:nvPr/>
          </p:nvSpPr>
          <p:spPr bwMode="auto">
            <a:xfrm>
              <a:off x="3792" y="1673"/>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6"/>
            <p:cNvSpPr>
              <a:spLocks noChangeShapeType="1"/>
            </p:cNvSpPr>
            <p:nvPr/>
          </p:nvSpPr>
          <p:spPr bwMode="auto">
            <a:xfrm flipH="1">
              <a:off x="4608" y="1344"/>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7"/>
            <p:cNvSpPr>
              <a:spLocks noChangeShapeType="1"/>
            </p:cNvSpPr>
            <p:nvPr/>
          </p:nvSpPr>
          <p:spPr bwMode="auto">
            <a:xfrm>
              <a:off x="4773" y="1344"/>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4819" y="1296"/>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 name="Oval 3"/>
          <p:cNvSpPr>
            <a:spLocks noChangeArrowheads="1"/>
          </p:cNvSpPr>
          <p:nvPr/>
        </p:nvSpPr>
        <p:spPr bwMode="auto">
          <a:xfrm>
            <a:off x="6546331" y="17792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30</a:t>
            </a:r>
            <a:endParaRPr lang="en-US" altLang="zh-CN" sz="1800" dirty="0"/>
          </a:p>
        </p:txBody>
      </p:sp>
      <p:sp>
        <p:nvSpPr>
          <p:cNvPr id="35" name="Oval 5"/>
          <p:cNvSpPr>
            <a:spLocks noChangeArrowheads="1"/>
          </p:cNvSpPr>
          <p:nvPr/>
        </p:nvSpPr>
        <p:spPr bwMode="auto">
          <a:xfrm>
            <a:off x="5939906" y="23126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20</a:t>
            </a:r>
            <a:endParaRPr lang="en-US" altLang="zh-CN" sz="1800" dirty="0"/>
          </a:p>
        </p:txBody>
      </p:sp>
      <p:sp>
        <p:nvSpPr>
          <p:cNvPr id="36" name="Oval 6"/>
          <p:cNvSpPr>
            <a:spLocks noChangeArrowheads="1"/>
          </p:cNvSpPr>
          <p:nvPr/>
        </p:nvSpPr>
        <p:spPr bwMode="auto">
          <a:xfrm>
            <a:off x="7235306" y="23126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50</a:t>
            </a:r>
            <a:endParaRPr lang="en-US" altLang="zh-CN" sz="1800" dirty="0"/>
          </a:p>
        </p:txBody>
      </p:sp>
      <p:sp>
        <p:nvSpPr>
          <p:cNvPr id="38" name="Oval 9"/>
          <p:cNvSpPr>
            <a:spLocks noChangeArrowheads="1"/>
          </p:cNvSpPr>
          <p:nvPr/>
        </p:nvSpPr>
        <p:spPr bwMode="auto">
          <a:xfrm>
            <a:off x="6092306" y="28460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25</a:t>
            </a:r>
            <a:endParaRPr lang="en-US" altLang="zh-CN" sz="1800" dirty="0"/>
          </a:p>
        </p:txBody>
      </p:sp>
      <p:sp>
        <p:nvSpPr>
          <p:cNvPr id="39" name="Oval 10"/>
          <p:cNvSpPr>
            <a:spLocks noChangeArrowheads="1"/>
          </p:cNvSpPr>
          <p:nvPr/>
        </p:nvSpPr>
        <p:spPr bwMode="auto">
          <a:xfrm>
            <a:off x="5635106" y="28460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18</a:t>
            </a:r>
            <a:endParaRPr lang="en-US" altLang="zh-CN" sz="1800" dirty="0"/>
          </a:p>
        </p:txBody>
      </p:sp>
      <p:sp>
        <p:nvSpPr>
          <p:cNvPr id="40" name="Oval 11"/>
          <p:cNvSpPr>
            <a:spLocks noChangeArrowheads="1"/>
          </p:cNvSpPr>
          <p:nvPr/>
        </p:nvSpPr>
        <p:spPr bwMode="auto">
          <a:xfrm>
            <a:off x="7006706" y="28460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35</a:t>
            </a:r>
            <a:endParaRPr lang="en-US" altLang="zh-CN" sz="1800" dirty="0"/>
          </a:p>
        </p:txBody>
      </p:sp>
      <p:sp>
        <p:nvSpPr>
          <p:cNvPr id="42" name="Oval 13"/>
          <p:cNvSpPr>
            <a:spLocks noChangeArrowheads="1"/>
          </p:cNvSpPr>
          <p:nvPr/>
        </p:nvSpPr>
        <p:spPr bwMode="auto">
          <a:xfrm>
            <a:off x="7768706" y="28460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55</a:t>
            </a:r>
            <a:endParaRPr lang="en-US" altLang="zh-CN" sz="1800" dirty="0"/>
          </a:p>
        </p:txBody>
      </p:sp>
      <p:sp>
        <p:nvSpPr>
          <p:cNvPr id="43" name="Oval 14"/>
          <p:cNvSpPr>
            <a:spLocks noChangeArrowheads="1"/>
          </p:cNvSpPr>
          <p:nvPr/>
        </p:nvSpPr>
        <p:spPr bwMode="auto">
          <a:xfrm>
            <a:off x="6871768" y="34556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31</a:t>
            </a:r>
            <a:endParaRPr lang="en-US" altLang="zh-CN" sz="1800" dirty="0"/>
          </a:p>
        </p:txBody>
      </p:sp>
      <p:sp>
        <p:nvSpPr>
          <p:cNvPr id="44" name="Oval 15"/>
          <p:cNvSpPr>
            <a:spLocks noChangeArrowheads="1"/>
          </p:cNvSpPr>
          <p:nvPr/>
        </p:nvSpPr>
        <p:spPr bwMode="auto">
          <a:xfrm>
            <a:off x="5787506" y="34556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19</a:t>
            </a:r>
            <a:endParaRPr lang="en-US" altLang="zh-CN" sz="1800" dirty="0"/>
          </a:p>
        </p:txBody>
      </p:sp>
      <p:sp>
        <p:nvSpPr>
          <p:cNvPr id="45" name="Oval 16"/>
          <p:cNvSpPr>
            <a:spLocks noChangeArrowheads="1"/>
          </p:cNvSpPr>
          <p:nvPr/>
        </p:nvSpPr>
        <p:spPr bwMode="auto">
          <a:xfrm>
            <a:off x="5330306" y="3455631"/>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smtClean="0"/>
              <a:t>10</a:t>
            </a:r>
            <a:endParaRPr lang="en-US" altLang="zh-CN" sz="1800" dirty="0"/>
          </a:p>
        </p:txBody>
      </p:sp>
      <p:sp>
        <p:nvSpPr>
          <p:cNvPr id="48" name="Line 19"/>
          <p:cNvSpPr>
            <a:spLocks noChangeShapeType="1"/>
          </p:cNvSpPr>
          <p:nvPr/>
        </p:nvSpPr>
        <p:spPr bwMode="auto">
          <a:xfrm flipH="1">
            <a:off x="7090789" y="3150831"/>
            <a:ext cx="68317"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20"/>
          <p:cNvSpPr>
            <a:spLocks noChangeShapeType="1"/>
          </p:cNvSpPr>
          <p:nvPr/>
        </p:nvSpPr>
        <p:spPr bwMode="auto">
          <a:xfrm flipH="1">
            <a:off x="6168506" y="2060219"/>
            <a:ext cx="457200" cy="2667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1"/>
          <p:cNvSpPr>
            <a:spLocks noChangeShapeType="1"/>
          </p:cNvSpPr>
          <p:nvPr/>
        </p:nvSpPr>
        <p:spPr bwMode="auto">
          <a:xfrm>
            <a:off x="6778106" y="2060219"/>
            <a:ext cx="493713" cy="3016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2"/>
          <p:cNvSpPr>
            <a:spLocks noChangeShapeType="1"/>
          </p:cNvSpPr>
          <p:nvPr/>
        </p:nvSpPr>
        <p:spPr bwMode="auto">
          <a:xfrm flipH="1">
            <a:off x="5863706" y="2574569"/>
            <a:ext cx="1524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3"/>
          <p:cNvSpPr>
            <a:spLocks noChangeShapeType="1"/>
          </p:cNvSpPr>
          <p:nvPr/>
        </p:nvSpPr>
        <p:spPr bwMode="auto">
          <a:xfrm>
            <a:off x="6168506" y="2599969"/>
            <a:ext cx="76200" cy="247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24"/>
          <p:cNvSpPr>
            <a:spLocks noChangeShapeType="1"/>
          </p:cNvSpPr>
          <p:nvPr/>
        </p:nvSpPr>
        <p:spPr bwMode="auto">
          <a:xfrm flipH="1">
            <a:off x="5558906" y="3139719"/>
            <a:ext cx="152400" cy="3238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25"/>
          <p:cNvSpPr>
            <a:spLocks noChangeShapeType="1"/>
          </p:cNvSpPr>
          <p:nvPr/>
        </p:nvSpPr>
        <p:spPr bwMode="auto">
          <a:xfrm>
            <a:off x="5863706" y="3139719"/>
            <a:ext cx="76200" cy="3238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26"/>
          <p:cNvSpPr>
            <a:spLocks noChangeShapeType="1"/>
          </p:cNvSpPr>
          <p:nvPr/>
        </p:nvSpPr>
        <p:spPr bwMode="auto">
          <a:xfrm flipH="1">
            <a:off x="7159106" y="2617431"/>
            <a:ext cx="152400" cy="2286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28"/>
          <p:cNvSpPr>
            <a:spLocks noChangeShapeType="1"/>
          </p:cNvSpPr>
          <p:nvPr/>
        </p:nvSpPr>
        <p:spPr bwMode="auto">
          <a:xfrm>
            <a:off x="7494069" y="2541231"/>
            <a:ext cx="360363"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smtClean="0"/>
              <a:t>编码后段落</a:t>
            </a:r>
            <a:endParaRPr lang="zh-CN" altLang="en-US" smtClean="0"/>
          </a:p>
        </p:txBody>
      </p:sp>
      <p:sp>
        <p:nvSpPr>
          <p:cNvPr id="71683" name="内容占位符 2"/>
          <p:cNvSpPr>
            <a:spLocks noGrp="1"/>
          </p:cNvSpPr>
          <p:nvPr>
            <p:ph idx="1"/>
          </p:nvPr>
        </p:nvSpPr>
        <p:spPr>
          <a:xfrm>
            <a:off x="457200" y="1106488"/>
            <a:ext cx="8229600" cy="5175250"/>
          </a:xfrm>
        </p:spPr>
        <p:txBody>
          <a:bodyPr/>
          <a:lstStyle/>
          <a:p>
            <a:pPr marL="0" indent="342900" algn="just" eaLnBrk="1" hangingPunct="1">
              <a:lnSpc>
                <a:spcPct val="150000"/>
              </a:lnSpc>
              <a:buFont typeface="Wingdings" panose="05000000000000000000" pitchFamily="2" charset="2"/>
              <a:buNone/>
            </a:pPr>
            <a:r>
              <a:rPr lang="en-US" altLang="zh-CN" sz="2300" b="0" smtClean="0">
                <a:ea typeface="宋体" panose="02010600030101010101" pitchFamily="2" charset="-122"/>
              </a:rPr>
              <a:t>The human body is composed of many independent systems, such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circulatory system,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respiratory  system,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reproductive system. Not only </a:t>
            </a:r>
            <a:r>
              <a:rPr lang="en-US" altLang="zh-CN" sz="2300" b="0" smtClean="0">
                <a:solidFill>
                  <a:srgbClr val="FF0000"/>
                </a:solidFill>
                <a:ea typeface="宋体" panose="02010600030101010101" pitchFamily="2" charset="-122"/>
              </a:rPr>
              <a:t>&amp;</a:t>
            </a:r>
            <a:r>
              <a:rPr lang="en-US" altLang="zh-CN" sz="2300" b="0" smtClean="0">
                <a:ea typeface="宋体" panose="02010600030101010101" pitchFamily="2" charset="-122"/>
              </a:rPr>
              <a:t> all systems work independently, they </a:t>
            </a:r>
            <a:r>
              <a:rPr lang="en-US" altLang="zh-CN" sz="2300" b="0" smtClean="0">
                <a:solidFill>
                  <a:srgbClr val="FF0000"/>
                </a:solidFill>
                <a:ea typeface="宋体" panose="02010600030101010101" pitchFamily="2" charset="-122"/>
              </a:rPr>
              <a:t>&amp;</a:t>
            </a:r>
            <a:r>
              <a:rPr lang="en-US" altLang="zh-CN" sz="2300" b="0" smtClean="0">
                <a:ea typeface="宋体" panose="02010600030101010101" pitchFamily="2" charset="-122"/>
              </a:rPr>
              <a:t> interact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cooperate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Overall health is a function of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-being of separate systems,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a:t>
            </a:r>
            <a:r>
              <a:rPr lang="en-US" altLang="zh-CN" sz="2300" b="0" smtClean="0">
                <a:solidFill>
                  <a:srgbClr val="FF0000"/>
                </a:solidFill>
                <a:ea typeface="宋体" panose="02010600030101010101" pitchFamily="2" charset="-122"/>
              </a:rPr>
              <a:t>% ^</a:t>
            </a:r>
            <a:r>
              <a:rPr lang="en-US" altLang="zh-CN" sz="2300" b="0" smtClean="0">
                <a:ea typeface="宋体" panose="02010600030101010101" pitchFamily="2" charset="-122"/>
              </a:rPr>
              <a:t> how </a:t>
            </a:r>
            <a:r>
              <a:rPr lang="en-US" altLang="zh-CN" sz="2300" b="0" smtClean="0">
                <a:solidFill>
                  <a:srgbClr val="FF0000"/>
                </a:solidFill>
                <a:ea typeface="宋体" panose="02010600030101010101" pitchFamily="2" charset="-122"/>
              </a:rPr>
              <a:t>#</a:t>
            </a:r>
            <a:r>
              <a:rPr lang="en-US" altLang="zh-CN" sz="2300" b="0" smtClean="0">
                <a:ea typeface="宋体" panose="02010600030101010101" pitchFamily="2" charset="-122"/>
              </a:rPr>
              <a:t> separate systems work in concert.</a:t>
            </a:r>
            <a:endParaRPr lang="en-US" altLang="zh-CN"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共有字符</a:t>
            </a:r>
            <a:r>
              <a:rPr lang="en-US" altLang="zh-CN" sz="2300" b="0" smtClean="0">
                <a:ea typeface="宋体" panose="02010600030101010101" pitchFamily="2" charset="-122"/>
              </a:rPr>
              <a:t>317</a:t>
            </a:r>
            <a:r>
              <a:rPr lang="zh-CN" altLang="en-US" sz="2300" b="0" smtClean="0">
                <a:ea typeface="宋体" panose="02010600030101010101" pitchFamily="2" charset="-122"/>
              </a:rPr>
              <a:t>个，节省字符</a:t>
            </a:r>
            <a:r>
              <a:rPr lang="en-US" altLang="zh-CN" sz="2300" b="0" smtClean="0">
                <a:ea typeface="宋体" panose="02010600030101010101" pitchFamily="2" charset="-122"/>
              </a:rPr>
              <a:t>35</a:t>
            </a:r>
            <a:r>
              <a:rPr lang="zh-CN" altLang="en-US" sz="2300" b="0" smtClean="0">
                <a:ea typeface="宋体" panose="02010600030101010101" pitchFamily="2" charset="-122"/>
              </a:rPr>
              <a:t>个</a:t>
            </a:r>
            <a:endParaRPr lang="en-US" altLang="zh-CN"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r>
              <a:rPr lang="zh-CN" altLang="en-US" sz="2300" b="0" smtClean="0">
                <a:ea typeface="宋体" panose="02010600030101010101" pitchFamily="2" charset="-122"/>
              </a:rPr>
              <a:t>压缩率</a:t>
            </a:r>
            <a:r>
              <a:rPr lang="en-US" altLang="zh-CN" sz="2300" b="0" smtClean="0">
                <a:ea typeface="宋体" panose="02010600030101010101" pitchFamily="2" charset="-122"/>
              </a:rPr>
              <a:t>=(317/352)*100%</a:t>
            </a:r>
            <a:r>
              <a:rPr lang="zh-CN" altLang="en-US" sz="2300" b="0" smtClean="0">
                <a:ea typeface="宋体" panose="02010600030101010101" pitchFamily="2" charset="-122"/>
              </a:rPr>
              <a:t>≈</a:t>
            </a:r>
            <a:r>
              <a:rPr lang="en-US" altLang="zh-CN" sz="2300" b="0" smtClean="0">
                <a:ea typeface="宋体" panose="02010600030101010101" pitchFamily="2" charset="-122"/>
              </a:rPr>
              <a:t>90.1%</a:t>
            </a:r>
            <a:endParaRPr lang="zh-CN" altLang="en-US" sz="2300" b="0" smtClean="0">
              <a:ea typeface="宋体" panose="02010600030101010101" pitchFamily="2" charset="-122"/>
            </a:endParaRPr>
          </a:p>
          <a:p>
            <a:pPr marL="0" indent="342900" algn="just" eaLnBrk="1" hangingPunct="1">
              <a:lnSpc>
                <a:spcPct val="150000"/>
              </a:lnSpc>
              <a:buFont typeface="Wingdings" panose="05000000000000000000" pitchFamily="2" charset="2"/>
              <a:buNone/>
            </a:pPr>
            <a:endParaRPr lang="zh-CN" altLang="en-US" sz="2300" b="0" smtClean="0">
              <a:ea typeface="宋体" panose="02010600030101010101" pitchFamily="2" charset="-122"/>
            </a:endParaRPr>
          </a:p>
        </p:txBody>
      </p:sp>
      <p:sp>
        <p:nvSpPr>
          <p:cNvPr id="716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841690B9-7963-47BC-AFB3-D9A8235C57CB}" type="slidenum">
              <a:rPr lang="zh-CN" altLang="en-US">
                <a:solidFill>
                  <a:srgbClr val="FFFFFF"/>
                </a:solidFill>
              </a:rPr>
            </a:fld>
            <a:r>
              <a:rPr lang="zh-CN" altLang="en-US">
                <a:solidFill>
                  <a:srgbClr val="FFFFFF"/>
                </a:solidFill>
              </a:rPr>
              <a:t>页</a:t>
            </a:r>
            <a:endParaRPr lang="zh-CN" altLang="en-US">
              <a:solidFill>
                <a:srgbClr val="FFFFFF"/>
              </a:solidFill>
            </a:endParaRPr>
          </a:p>
        </p:txBody>
      </p:sp>
    </p:spTree>
    <p:custDataLst>
      <p:tags r:id="rId1"/>
    </p:custData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smtClean="0"/>
              <a:t>行程长度编码</a:t>
            </a:r>
            <a:endParaRPr lang="zh-CN" altLang="en-US" smtClean="0"/>
          </a:p>
        </p:txBody>
      </p:sp>
      <p:sp>
        <p:nvSpPr>
          <p:cNvPr id="72707" name="内容占位符 2"/>
          <p:cNvSpPr>
            <a:spLocks noGrp="1"/>
          </p:cNvSpPr>
          <p:nvPr>
            <p:ph idx="1"/>
          </p:nvPr>
        </p:nvSpPr>
        <p:spPr>
          <a:xfrm>
            <a:off x="628650" y="1825625"/>
            <a:ext cx="7886700" cy="4800600"/>
          </a:xfrm>
        </p:spPr>
        <p:txBody>
          <a:bodyPr>
            <a:normAutofit lnSpcReduction="10000"/>
          </a:bodyPr>
          <a:lstStyle/>
          <a:p>
            <a:pPr eaLnBrk="1" hangingPunct="1"/>
            <a:r>
              <a:rPr lang="zh-CN" altLang="en-US" dirty="0" smtClean="0">
                <a:ea typeface="宋体" panose="02010600030101010101" pitchFamily="2" charset="-122"/>
              </a:rPr>
              <a:t>定义</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迭代编码</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把一系列重复字符替换为它们重复出现的次数</a:t>
            </a:r>
            <a:endParaRPr lang="en-US" altLang="zh-CN" dirty="0" smtClean="0">
              <a:ea typeface="宋体" panose="02010600030101010101" pitchFamily="2" charset="-122"/>
            </a:endParaRPr>
          </a:p>
          <a:p>
            <a:pPr lvl="1" eaLnBrk="1" hangingPunct="1"/>
            <a:r>
              <a:rPr lang="zh-CN" altLang="en-US" dirty="0" smtClean="0">
                <a:ea typeface="宋体" panose="02010600030101010101" pitchFamily="2" charset="-122"/>
              </a:rPr>
              <a:t>常用于一些大规模数据流中</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编码规则</a:t>
            </a:r>
            <a:endParaRPr lang="en-US" altLang="zh-CN" dirty="0" smtClean="0">
              <a:ea typeface="宋体" panose="02010600030101010101" pitchFamily="2" charset="-122"/>
            </a:endParaRPr>
          </a:p>
          <a:p>
            <a:pPr lvl="1" eaLnBrk="1" hangingPunct="1">
              <a:lnSpc>
                <a:spcPct val="110000"/>
              </a:lnSpc>
              <a:spcBef>
                <a:spcPts val="0"/>
              </a:spcBef>
            </a:pPr>
            <a:r>
              <a:rPr lang="zh-CN" altLang="en-US" dirty="0" smtClean="0">
                <a:ea typeface="宋体" panose="02010600030101010101" pitchFamily="2" charset="-122"/>
              </a:rPr>
              <a:t>重复字符的序列用标志字符，后面加重复字符和说明字符重复次数的数字替换</a:t>
            </a:r>
            <a:endParaRPr lang="en-US" altLang="zh-CN" dirty="0" smtClean="0">
              <a:ea typeface="宋体" panose="02010600030101010101" pitchFamily="2" charset="-122"/>
            </a:endParaRPr>
          </a:p>
          <a:p>
            <a:pPr lvl="1" algn="ctr" eaLnBrk="1" hangingPunct="1">
              <a:buFont typeface="Wingdings" panose="05000000000000000000" pitchFamily="2" charset="2"/>
              <a:buNone/>
            </a:pPr>
            <a:r>
              <a:rPr lang="en-US" altLang="zh-CN" dirty="0" smtClean="0">
                <a:ea typeface="宋体" panose="02010600030101010101" pitchFamily="2" charset="-122"/>
              </a:rPr>
              <a:t>AAAAAAA</a:t>
            </a:r>
            <a:endParaRPr lang="en-US" altLang="zh-CN" dirty="0" smtClean="0">
              <a:ea typeface="宋体" panose="02010600030101010101" pitchFamily="2" charset="-122"/>
            </a:endParaRPr>
          </a:p>
          <a:p>
            <a:pPr lvl="1" algn="ctr" eaLnBrk="1" hangingPunct="1">
              <a:buFont typeface="Wingdings" panose="05000000000000000000" pitchFamily="2" charset="2"/>
              <a:buNone/>
            </a:pPr>
            <a:endParaRPr lang="en-US" altLang="zh-CN" dirty="0" smtClean="0">
              <a:ea typeface="宋体" panose="02010600030101010101" pitchFamily="2" charset="-122"/>
            </a:endParaRPr>
          </a:p>
          <a:p>
            <a:pPr lvl="1" algn="ctr" eaLnBrk="1" hangingPunct="1">
              <a:buFont typeface="Wingdings" panose="05000000000000000000" pitchFamily="2" charset="2"/>
              <a:buNone/>
            </a:pPr>
            <a:endParaRPr lang="en-US" altLang="zh-CN" dirty="0" smtClean="0">
              <a:ea typeface="宋体" panose="02010600030101010101" pitchFamily="2" charset="-122"/>
            </a:endParaRPr>
          </a:p>
          <a:p>
            <a:pPr lvl="1" algn="ctr" eaLnBrk="1" hangingPunct="1">
              <a:buFont typeface="Wingdings" panose="05000000000000000000" pitchFamily="2" charset="2"/>
              <a:buNone/>
            </a:pPr>
            <a:endParaRPr lang="en-US" altLang="zh-CN" dirty="0" smtClean="0">
              <a:ea typeface="宋体" panose="02010600030101010101" pitchFamily="2" charset="-122"/>
            </a:endParaRPr>
          </a:p>
          <a:p>
            <a:pPr lvl="1" algn="ctr" eaLnBrk="1" hangingPunct="1">
              <a:buFont typeface="Wingdings" panose="05000000000000000000" pitchFamily="2" charset="2"/>
              <a:buNone/>
            </a:pPr>
            <a:r>
              <a:rPr lang="en-US" altLang="zh-CN" dirty="0" smtClean="0">
                <a:ea typeface="宋体" panose="02010600030101010101" pitchFamily="2" charset="-122"/>
              </a:rPr>
              <a:t>*A7</a:t>
            </a:r>
            <a:endParaRPr lang="zh-CN" altLang="en-US" dirty="0" smtClean="0">
              <a:ea typeface="宋体" panose="02010600030101010101" pitchFamily="2" charset="-122"/>
            </a:endParaRPr>
          </a:p>
        </p:txBody>
      </p:sp>
      <p:sp>
        <p:nvSpPr>
          <p:cNvPr id="727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609D607B-A387-436C-87A2-AAB9F2366198}" type="slidenum">
              <a:rPr lang="zh-CN" altLang="en-US">
                <a:solidFill>
                  <a:srgbClr val="FFFFFF"/>
                </a:solidFill>
              </a:rPr>
            </a:fld>
            <a:r>
              <a:rPr lang="zh-CN" altLang="en-US">
                <a:solidFill>
                  <a:srgbClr val="FFFFFF"/>
                </a:solidFill>
              </a:rPr>
              <a:t>页</a:t>
            </a:r>
            <a:endParaRPr lang="zh-CN" altLang="en-US">
              <a:solidFill>
                <a:srgbClr val="FFFFFF"/>
              </a:solidFill>
            </a:endParaRPr>
          </a:p>
        </p:txBody>
      </p:sp>
      <p:sp>
        <p:nvSpPr>
          <p:cNvPr id="72709" name="下箭头 5"/>
          <p:cNvSpPr>
            <a:spLocks noChangeArrowheads="1"/>
          </p:cNvSpPr>
          <p:nvPr/>
        </p:nvSpPr>
        <p:spPr bwMode="auto">
          <a:xfrm>
            <a:off x="4543885" y="4901511"/>
            <a:ext cx="292100" cy="849312"/>
          </a:xfrm>
          <a:prstGeom prst="downArrow">
            <a:avLst>
              <a:gd name="adj1" fmla="val 50000"/>
              <a:gd name="adj2" fmla="val 49981"/>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smtClean="0"/>
              <a:t>解码规则</a:t>
            </a:r>
            <a:endParaRPr lang="zh-CN" altLang="en-US" smtClean="0"/>
          </a:p>
        </p:txBody>
      </p:sp>
      <p:sp>
        <p:nvSpPr>
          <p:cNvPr id="3" name="内容占位符 2"/>
          <p:cNvSpPr>
            <a:spLocks noGrp="1"/>
          </p:cNvSpPr>
          <p:nvPr>
            <p:ph idx="1"/>
          </p:nvPr>
        </p:nvSpPr>
        <p:spPr/>
        <p:txBody>
          <a:bodyPr/>
          <a:lstStyle/>
          <a:p>
            <a:pPr eaLnBrk="1" hangingPunct="1"/>
            <a:r>
              <a:rPr lang="zh-CN" altLang="en-US" smtClean="0">
                <a:ea typeface="宋体" panose="02010600030101010101" pitchFamily="2" charset="-122"/>
              </a:rPr>
              <a:t>标志字符说明这三个字符的序列应该被解码为相应的重复字符串，其他文本则按照常规处理</a:t>
            </a: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*n5*x9ccc*h6 some other text *k8eee</a:t>
            </a:r>
            <a:endParaRPr lang="en-US" altLang="zh-CN" smtClean="0">
              <a:ea typeface="宋体" panose="02010600030101010101" pitchFamily="2" charset="-122"/>
            </a:endParaRP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endParaRPr lang="en-US" altLang="zh-CN" smtClean="0">
              <a:ea typeface="宋体" panose="02010600030101010101" pitchFamily="2" charset="-122"/>
            </a:endParaRPr>
          </a:p>
          <a:p>
            <a:pPr lvl="1" algn="ctr" eaLnBrk="1" hangingPunct="1">
              <a:buFont typeface="Wingdings" panose="05000000000000000000" pitchFamily="2" charset="2"/>
              <a:buNone/>
            </a:pPr>
            <a:r>
              <a:rPr lang="en-US" altLang="zh-CN" smtClean="0">
                <a:ea typeface="宋体" panose="02010600030101010101" pitchFamily="2" charset="-122"/>
              </a:rPr>
              <a:t>nnnnnxxxxxxxxxccchhhhhh some other text kkkkkkkkeee</a:t>
            </a:r>
            <a:endParaRPr lang="en-US" altLang="zh-CN" smtClean="0">
              <a:ea typeface="宋体" panose="02010600030101010101" pitchFamily="2" charset="-122"/>
            </a:endParaRPr>
          </a:p>
          <a:p>
            <a:pPr lvl="1" eaLnBrk="1" hangingPunct="1">
              <a:buFont typeface="Wingdings" panose="05000000000000000000" pitchFamily="2" charset="2"/>
              <a:buNone/>
            </a:pPr>
            <a:r>
              <a:rPr lang="zh-CN" altLang="en-US" smtClean="0">
                <a:ea typeface="宋体" panose="02010600030101010101" pitchFamily="2" charset="-122"/>
              </a:rPr>
              <a:t>原始文本字符</a:t>
            </a:r>
            <a:r>
              <a:rPr lang="en-US" altLang="zh-CN" smtClean="0">
                <a:ea typeface="宋体" panose="02010600030101010101" pitchFamily="2" charset="-122"/>
              </a:rPr>
              <a:t>51</a:t>
            </a:r>
            <a:r>
              <a:rPr lang="zh-CN" altLang="en-US" smtClean="0">
                <a:ea typeface="宋体" panose="02010600030101010101" pitchFamily="2" charset="-122"/>
              </a:rPr>
              <a:t>个，编码串字符</a:t>
            </a:r>
            <a:r>
              <a:rPr lang="en-US" altLang="zh-CN" smtClean="0">
                <a:ea typeface="宋体" panose="02010600030101010101" pitchFamily="2" charset="-122"/>
              </a:rPr>
              <a:t>35</a:t>
            </a:r>
            <a:r>
              <a:rPr lang="zh-CN" altLang="en-US" smtClean="0">
                <a:ea typeface="宋体" panose="02010600030101010101" pitchFamily="2" charset="-122"/>
              </a:rPr>
              <a:t>个，节省</a:t>
            </a:r>
            <a:r>
              <a:rPr lang="en-US" altLang="zh-CN" smtClean="0">
                <a:ea typeface="宋体" panose="02010600030101010101" pitchFamily="2" charset="-122"/>
              </a:rPr>
              <a:t>16</a:t>
            </a:r>
            <a:r>
              <a:rPr lang="zh-CN" altLang="en-US" smtClean="0">
                <a:ea typeface="宋体" panose="02010600030101010101" pitchFamily="2" charset="-122"/>
              </a:rPr>
              <a:t>个</a:t>
            </a:r>
            <a:endParaRPr lang="en-US" altLang="zh-CN" smtClean="0">
              <a:ea typeface="宋体" panose="02010600030101010101" pitchFamily="2" charset="-122"/>
            </a:endParaRPr>
          </a:p>
          <a:p>
            <a:pPr lvl="1" eaLnBrk="1" hangingPunct="1">
              <a:buFont typeface="Wingdings" panose="05000000000000000000" pitchFamily="2" charset="2"/>
              <a:buNone/>
            </a:pPr>
            <a:r>
              <a:rPr lang="zh-CN" altLang="en-US" smtClean="0">
                <a:ea typeface="宋体" panose="02010600030101010101" pitchFamily="2" charset="-122"/>
              </a:rPr>
              <a:t>     压缩率</a:t>
            </a:r>
            <a:r>
              <a:rPr lang="en-US" altLang="zh-CN" smtClean="0">
                <a:ea typeface="宋体" panose="02010600030101010101" pitchFamily="2" charset="-122"/>
              </a:rPr>
              <a:t>=(35/51)*100%</a:t>
            </a:r>
            <a:r>
              <a:rPr lang="zh-CN" altLang="en-US" smtClean="0">
                <a:ea typeface="宋体" panose="02010600030101010101" pitchFamily="2" charset="-122"/>
              </a:rPr>
              <a:t>≈</a:t>
            </a:r>
            <a:r>
              <a:rPr lang="en-US" altLang="zh-CN" smtClean="0">
                <a:ea typeface="宋体" panose="02010600030101010101" pitchFamily="2" charset="-122"/>
              </a:rPr>
              <a:t>68.6%</a:t>
            </a:r>
            <a:endParaRPr lang="zh-CN" altLang="en-US" smtClean="0">
              <a:ea typeface="宋体" panose="02010600030101010101" pitchFamily="2" charset="-122"/>
            </a:endParaRPr>
          </a:p>
        </p:txBody>
      </p:sp>
      <p:sp>
        <p:nvSpPr>
          <p:cNvPr id="737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EFF5774D-29B0-475F-A2D4-AA5275BFE75C}" type="slidenum">
              <a:rPr lang="zh-CN" altLang="en-US">
                <a:solidFill>
                  <a:srgbClr val="FFFFFF"/>
                </a:solidFill>
              </a:rPr>
            </a:fld>
            <a:r>
              <a:rPr lang="zh-CN" altLang="en-US">
                <a:solidFill>
                  <a:srgbClr val="FFFFFF"/>
                </a:solidFill>
              </a:rPr>
              <a:t>页</a:t>
            </a:r>
            <a:endParaRPr lang="zh-CN" altLang="en-US">
              <a:solidFill>
                <a:srgbClr val="FFFFFF"/>
              </a:solidFill>
            </a:endParaRPr>
          </a:p>
        </p:txBody>
      </p:sp>
      <p:sp>
        <p:nvSpPr>
          <p:cNvPr id="6" name="下箭头 5"/>
          <p:cNvSpPr>
            <a:spLocks noChangeArrowheads="1"/>
          </p:cNvSpPr>
          <p:nvPr/>
        </p:nvSpPr>
        <p:spPr bwMode="auto">
          <a:xfrm>
            <a:off x="4425950" y="2872029"/>
            <a:ext cx="292100" cy="847725"/>
          </a:xfrm>
          <a:prstGeom prst="downArrow">
            <a:avLst>
              <a:gd name="adj1" fmla="val 50000"/>
              <a:gd name="adj2" fmla="val 49888"/>
            </a:avLst>
          </a:prstGeom>
          <a:solidFill>
            <a:schemeClr val="accent1"/>
          </a:solidFill>
          <a:ln w="9525" algn="ctr">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smtClean="0"/>
              <a:t>H2.</a:t>
            </a:r>
            <a:r>
              <a:rPr lang="zh-CN" altLang="en-US" smtClean="0"/>
              <a:t>霍夫曼编码</a:t>
            </a:r>
            <a:endParaRPr lang="zh-CN" altLang="en-US" smtClean="0"/>
          </a:p>
        </p:txBody>
      </p:sp>
      <p:sp>
        <p:nvSpPr>
          <p:cNvPr id="74755" name="Rectangle 3"/>
          <p:cNvSpPr>
            <a:spLocks noGrp="1" noChangeArrowheads="1"/>
          </p:cNvSpPr>
          <p:nvPr>
            <p:ph type="body" idx="1"/>
          </p:nvPr>
        </p:nvSpPr>
        <p:spPr>
          <a:xfrm>
            <a:off x="1182688" y="1371600"/>
            <a:ext cx="7772400" cy="5181600"/>
          </a:xfrm>
        </p:spPr>
        <p:txBody>
          <a:bodyPr/>
          <a:lstStyle/>
          <a:p>
            <a:r>
              <a:rPr lang="en-US" altLang="zh-CN" smtClean="0">
                <a:solidFill>
                  <a:schemeClr val="hlink"/>
                </a:solidFill>
              </a:rPr>
              <a:t>Huffman code</a:t>
            </a:r>
            <a:r>
              <a:rPr lang="zh-CN" altLang="en-US" smtClean="0"/>
              <a:t>：一种文本压缩算法</a:t>
            </a:r>
            <a:endParaRPr lang="zh-CN" altLang="en-US" smtClean="0"/>
          </a:p>
          <a:p>
            <a:pPr lvl="1"/>
            <a:r>
              <a:rPr lang="zh-CN" altLang="en-US" smtClean="0"/>
              <a:t>考虑字符的出现频率进行编码</a:t>
            </a:r>
            <a:endParaRPr lang="zh-CN" altLang="en-US" smtClean="0"/>
          </a:p>
          <a:p>
            <a:r>
              <a:rPr lang="en-US" altLang="zh-CN" smtClean="0"/>
              <a:t>4</a:t>
            </a:r>
            <a:r>
              <a:rPr lang="zh-CN" altLang="en-US" smtClean="0"/>
              <a:t>个字符</a:t>
            </a:r>
            <a:r>
              <a:rPr lang="en-US" altLang="zh-CN" smtClean="0"/>
              <a:t>a,u,x,z</a:t>
            </a:r>
            <a:r>
              <a:rPr lang="zh-CN" altLang="en-US" smtClean="0"/>
              <a:t>组成的文本</a:t>
            </a:r>
            <a:endParaRPr lang="zh-CN" altLang="en-US" smtClean="0"/>
          </a:p>
          <a:p>
            <a:pPr lvl="1"/>
            <a:r>
              <a:rPr lang="zh-CN" altLang="en-US" smtClean="0"/>
              <a:t>每个字符一个字节：</a:t>
            </a:r>
            <a:r>
              <a:rPr lang="en-US" altLang="zh-CN" smtClean="0"/>
              <a:t>1000</a:t>
            </a:r>
            <a:r>
              <a:rPr lang="zh-CN" altLang="en-US" smtClean="0"/>
              <a:t>字节，</a:t>
            </a:r>
            <a:r>
              <a:rPr lang="en-US" altLang="zh-CN" smtClean="0"/>
              <a:t>8000</a:t>
            </a:r>
            <a:r>
              <a:rPr lang="zh-CN" altLang="en-US" smtClean="0"/>
              <a:t>位</a:t>
            </a:r>
            <a:endParaRPr lang="zh-CN" altLang="en-US" smtClean="0"/>
          </a:p>
          <a:p>
            <a:pPr lvl="1"/>
            <a:r>
              <a:rPr lang="zh-CN" altLang="en-US" smtClean="0"/>
              <a:t>每个字符两位</a:t>
            </a:r>
            <a:r>
              <a:rPr lang="en-US" altLang="zh-CN" smtClean="0"/>
              <a:t>(a:00, x:01, u:10, z:11)</a:t>
            </a:r>
            <a:r>
              <a:rPr lang="zh-CN" altLang="en-US" smtClean="0"/>
              <a:t>：</a:t>
            </a:r>
            <a:r>
              <a:rPr lang="en-US" altLang="zh-CN" smtClean="0"/>
              <a:t>2000</a:t>
            </a:r>
            <a:r>
              <a:rPr lang="zh-CN" altLang="en-US" smtClean="0"/>
              <a:t>位</a:t>
            </a:r>
            <a:endParaRPr lang="zh-CN" altLang="en-US" smtClean="0"/>
          </a:p>
          <a:p>
            <a:pPr lvl="1"/>
            <a:r>
              <a:rPr lang="zh-CN" altLang="en-US" smtClean="0"/>
              <a:t>保存编码表</a:t>
            </a:r>
            <a:endParaRPr lang="zh-CN" altLang="en-US" smtClean="0"/>
          </a:p>
          <a:p>
            <a:pPr lvl="2"/>
            <a:r>
              <a:rPr lang="zh-CN" altLang="en-US" smtClean="0"/>
              <a:t>符号个数</a:t>
            </a:r>
            <a:r>
              <a:rPr lang="en-US" altLang="zh-CN" smtClean="0"/>
              <a:t>, </a:t>
            </a:r>
            <a:r>
              <a:rPr lang="zh-CN" altLang="en-US" smtClean="0"/>
              <a:t>代码</a:t>
            </a:r>
            <a:r>
              <a:rPr lang="en-US" altLang="zh-CN" smtClean="0"/>
              <a:t>1, </a:t>
            </a:r>
            <a:r>
              <a:rPr lang="zh-CN" altLang="en-US" smtClean="0"/>
              <a:t>符号</a:t>
            </a:r>
            <a:r>
              <a:rPr lang="en-US" altLang="zh-CN" smtClean="0"/>
              <a:t>1, </a:t>
            </a:r>
            <a:r>
              <a:rPr lang="zh-CN" altLang="en-US" smtClean="0"/>
              <a:t>代码</a:t>
            </a:r>
            <a:r>
              <a:rPr lang="en-US" altLang="zh-CN" smtClean="0"/>
              <a:t>2, </a:t>
            </a:r>
            <a:r>
              <a:rPr lang="zh-CN" altLang="en-US" smtClean="0"/>
              <a:t>符号</a:t>
            </a:r>
            <a:r>
              <a:rPr lang="en-US" altLang="zh-CN" smtClean="0"/>
              <a:t>2, ...—48</a:t>
            </a:r>
            <a:r>
              <a:rPr lang="zh-CN" altLang="en-US" smtClean="0"/>
              <a:t>位</a:t>
            </a:r>
            <a:endParaRPr lang="zh-CN" altLang="en-US" smtClean="0"/>
          </a:p>
          <a:p>
            <a:pPr lvl="1"/>
            <a:r>
              <a:rPr lang="zh-CN" altLang="en-US" smtClean="0"/>
              <a:t>压缩比</a:t>
            </a:r>
            <a:r>
              <a:rPr lang="en-US" altLang="zh-CN" smtClean="0"/>
              <a:t>8000/2048=3.9</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t>霍夫曼编码方法</a:t>
            </a:r>
            <a:endParaRPr lang="zh-CN" altLang="en-US" smtClean="0"/>
          </a:p>
        </p:txBody>
      </p:sp>
      <p:sp>
        <p:nvSpPr>
          <p:cNvPr id="75779" name="Rectangle 3"/>
          <p:cNvSpPr>
            <a:spLocks noGrp="1" noChangeArrowheads="1"/>
          </p:cNvSpPr>
          <p:nvPr>
            <p:ph type="body" idx="1"/>
          </p:nvPr>
        </p:nvSpPr>
        <p:spPr>
          <a:xfrm>
            <a:off x="1182688" y="1371600"/>
            <a:ext cx="7772400" cy="5257800"/>
          </a:xfrm>
        </p:spPr>
        <p:txBody>
          <a:bodyPr/>
          <a:lstStyle/>
          <a:p>
            <a:r>
              <a:rPr lang="en-US" altLang="zh-CN" i="1" smtClean="0"/>
              <a:t>aaxuaxz</a:t>
            </a:r>
            <a:endParaRPr lang="en-US" altLang="zh-CN" i="1" smtClean="0"/>
          </a:p>
          <a:p>
            <a:pPr lvl="1"/>
            <a:r>
              <a:rPr lang="zh-CN" altLang="en-US" smtClean="0"/>
              <a:t>码长两位：</a:t>
            </a:r>
            <a:r>
              <a:rPr lang="en-US" altLang="zh-CN" smtClean="0"/>
              <a:t>00000110000111</a:t>
            </a:r>
            <a:r>
              <a:rPr lang="zh-CN" altLang="en-US" smtClean="0"/>
              <a:t>，</a:t>
            </a:r>
            <a:r>
              <a:rPr lang="en-US" altLang="zh-CN" smtClean="0"/>
              <a:t>14</a:t>
            </a:r>
            <a:r>
              <a:rPr lang="zh-CN" altLang="en-US" smtClean="0"/>
              <a:t>位</a:t>
            </a:r>
            <a:endParaRPr lang="zh-CN" altLang="en-US" smtClean="0"/>
          </a:p>
          <a:p>
            <a:pPr lvl="1"/>
            <a:r>
              <a:rPr lang="en-US" altLang="zh-CN" smtClean="0"/>
              <a:t>a, x, u, z</a:t>
            </a:r>
            <a:r>
              <a:rPr lang="zh-CN" altLang="en-US" smtClean="0"/>
              <a:t>出现频率：</a:t>
            </a:r>
            <a:r>
              <a:rPr lang="en-US" altLang="zh-CN" smtClean="0"/>
              <a:t>3</a:t>
            </a:r>
            <a:r>
              <a:rPr lang="zh-CN" altLang="en-US" smtClean="0"/>
              <a:t>，</a:t>
            </a:r>
            <a:r>
              <a:rPr lang="en-US" altLang="zh-CN" smtClean="0"/>
              <a:t>2</a:t>
            </a:r>
            <a:r>
              <a:rPr lang="zh-CN" altLang="en-US" smtClean="0"/>
              <a:t>，</a:t>
            </a:r>
            <a:r>
              <a:rPr lang="en-US" altLang="zh-CN" smtClean="0"/>
              <a:t>1</a:t>
            </a:r>
            <a:r>
              <a:rPr lang="zh-CN" altLang="en-US" smtClean="0"/>
              <a:t>，</a:t>
            </a:r>
            <a:r>
              <a:rPr lang="en-US" altLang="zh-CN" smtClean="0"/>
              <a:t>1</a:t>
            </a:r>
            <a:endParaRPr lang="en-US" altLang="zh-CN" smtClean="0"/>
          </a:p>
          <a:p>
            <a:pPr lvl="1"/>
            <a:r>
              <a:rPr lang="zh-CN" altLang="en-US" smtClean="0"/>
              <a:t>可变长度编码：频率高的短码，低的长码</a:t>
            </a:r>
            <a:endParaRPr lang="zh-CN" altLang="en-US" smtClean="0"/>
          </a:p>
          <a:p>
            <a:pPr lvl="1"/>
            <a:r>
              <a:rPr lang="en-US" altLang="zh-CN" smtClean="0"/>
              <a:t>a:0, x:10, u:110, z:111</a:t>
            </a:r>
            <a:endParaRPr lang="en-US" altLang="zh-CN" smtClean="0"/>
          </a:p>
          <a:p>
            <a:pPr lvl="1"/>
            <a:r>
              <a:rPr lang="en-US" altLang="zh-CN" smtClean="0"/>
              <a:t>0010110010111</a:t>
            </a:r>
            <a:r>
              <a:rPr lang="zh-CN" altLang="en-US" smtClean="0"/>
              <a:t>，</a:t>
            </a:r>
            <a:r>
              <a:rPr lang="en-US" altLang="zh-CN" smtClean="0"/>
              <a:t>13</a:t>
            </a:r>
            <a:r>
              <a:rPr lang="zh-CN" altLang="en-US" smtClean="0"/>
              <a:t>位</a:t>
            </a:r>
            <a:r>
              <a:rPr lang="en-US" altLang="zh-CN" smtClean="0"/>
              <a:t>——</a:t>
            </a:r>
            <a:r>
              <a:rPr lang="zh-CN" altLang="en-US" smtClean="0"/>
              <a:t>稍好于原方法</a:t>
            </a:r>
            <a:endParaRPr lang="zh-CN" altLang="en-US" smtClean="0"/>
          </a:p>
          <a:p>
            <a:pPr lvl="1"/>
            <a:r>
              <a:rPr lang="zh-CN" altLang="en-US" smtClean="0"/>
              <a:t>若</a:t>
            </a:r>
            <a:r>
              <a:rPr lang="en-US" altLang="zh-CN" smtClean="0"/>
              <a:t>1000</a:t>
            </a:r>
            <a:r>
              <a:rPr lang="zh-CN" altLang="en-US" smtClean="0"/>
              <a:t>个字符，频率：</a:t>
            </a:r>
            <a:r>
              <a:rPr lang="en-US" altLang="zh-CN" smtClean="0"/>
              <a:t>996, 2, 1, 1——</a:t>
            </a:r>
            <a:r>
              <a:rPr lang="zh-CN" altLang="en-US" smtClean="0"/>
              <a:t>等长编码</a:t>
            </a:r>
            <a:r>
              <a:rPr lang="en-US" altLang="zh-CN" smtClean="0"/>
              <a:t>2000</a:t>
            </a:r>
            <a:r>
              <a:rPr lang="zh-CN" altLang="en-US" smtClean="0"/>
              <a:t>位，变长编码</a:t>
            </a:r>
            <a:r>
              <a:rPr lang="en-US" altLang="zh-CN" smtClean="0"/>
              <a:t>1006</a:t>
            </a:r>
            <a:r>
              <a:rPr lang="zh-CN" altLang="en-US" smtClean="0"/>
              <a:t>位</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解码方法</a:t>
            </a:r>
            <a:endParaRPr lang="zh-CN" altLang="en-US" smtClean="0"/>
          </a:p>
        </p:txBody>
      </p:sp>
      <p:sp>
        <p:nvSpPr>
          <p:cNvPr id="76803" name="Rectangle 3"/>
          <p:cNvSpPr>
            <a:spLocks noGrp="1" noChangeArrowheads="1"/>
          </p:cNvSpPr>
          <p:nvPr>
            <p:ph type="body" idx="1"/>
          </p:nvPr>
        </p:nvSpPr>
        <p:spPr>
          <a:xfrm>
            <a:off x="1182688" y="1371600"/>
            <a:ext cx="7772400" cy="5257800"/>
          </a:xfrm>
        </p:spPr>
        <p:txBody>
          <a:bodyPr/>
          <a:lstStyle/>
          <a:p>
            <a:r>
              <a:rPr lang="zh-CN" altLang="en-US" smtClean="0"/>
              <a:t>如何解码？</a:t>
            </a:r>
            <a:endParaRPr lang="zh-CN" altLang="en-US" smtClean="0"/>
          </a:p>
          <a:p>
            <a:r>
              <a:rPr lang="zh-CN" altLang="en-US" smtClean="0"/>
              <a:t>任何一个编码都不是其他编码的前缀</a:t>
            </a:r>
            <a:endParaRPr lang="zh-CN" altLang="en-US" smtClean="0"/>
          </a:p>
          <a:p>
            <a:endParaRPr lang="en-US" altLang="zh-CN" smtClean="0"/>
          </a:p>
          <a:p>
            <a:endParaRPr lang="en-US" altLang="zh-CN" smtClean="0"/>
          </a:p>
          <a:p>
            <a:pPr>
              <a:buFontTx/>
              <a:buNone/>
            </a:pPr>
            <a:r>
              <a:rPr lang="en-US" altLang="zh-CN" smtClean="0"/>
              <a:t>					</a:t>
            </a:r>
            <a:r>
              <a:rPr lang="en-US" altLang="zh-CN" smtClean="0">
                <a:solidFill>
                  <a:srgbClr val="FF0000"/>
                </a:solidFill>
              </a:rPr>
              <a:t> 00010100100101</a:t>
            </a:r>
            <a:endParaRPr lang="en-US" altLang="zh-CN" smtClean="0">
              <a:solidFill>
                <a:srgbClr val="FF0000"/>
              </a:solidFill>
            </a:endParaRPr>
          </a:p>
          <a:p>
            <a:endParaRPr lang="en-US" altLang="zh-CN" smtClean="0"/>
          </a:p>
          <a:p>
            <a:r>
              <a:rPr lang="zh-CN" altLang="en-US" smtClean="0"/>
              <a:t>检测前缀即可</a:t>
            </a:r>
            <a:endParaRPr lang="zh-CN" altLang="en-US" smtClean="0"/>
          </a:p>
        </p:txBody>
      </p:sp>
      <p:graphicFrame>
        <p:nvGraphicFramePr>
          <p:cNvPr id="4" name="表格 3"/>
          <p:cNvGraphicFramePr>
            <a:graphicFrameLocks noGrp="1"/>
          </p:cNvGraphicFramePr>
          <p:nvPr/>
        </p:nvGraphicFramePr>
        <p:xfrm>
          <a:off x="1701800" y="2890838"/>
          <a:ext cx="2160588" cy="1482724"/>
        </p:xfrm>
        <a:graphic>
          <a:graphicData uri="http://schemas.openxmlformats.org/drawingml/2006/table">
            <a:tbl>
              <a:tblPr bandRow="1">
                <a:tableStyleId>{5C22544A-7EE6-4342-B048-85BDC9FD1C3A}</a:tableStyleId>
              </a:tblPr>
              <a:tblGrid>
                <a:gridCol w="1080294"/>
                <a:gridCol w="1080294"/>
              </a:tblGrid>
              <a:tr h="370681">
                <a:tc>
                  <a:txBody>
                    <a:bodyPr/>
                    <a:lstStyle/>
                    <a:p>
                      <a:pPr algn="ctr"/>
                      <a:r>
                        <a:rPr lang="en-US" altLang="zh-CN" sz="1800" dirty="0" smtClean="0"/>
                        <a:t>a</a:t>
                      </a:r>
                      <a:endParaRPr lang="zh-CN" altLang="en-US" sz="1800" dirty="0"/>
                    </a:p>
                  </a:txBody>
                  <a:tcPr marL="91465" marR="91465" marT="45700" marB="45700" anchor="ctr"/>
                </a:tc>
                <a:tc>
                  <a:txBody>
                    <a:bodyPr/>
                    <a:lstStyle/>
                    <a:p>
                      <a:pPr algn="ctr"/>
                      <a:r>
                        <a:rPr lang="en-US" altLang="zh-CN" sz="1800" dirty="0"/>
                        <a:t>11</a:t>
                      </a:r>
                      <a:endParaRPr lang="en-US" altLang="zh-CN" sz="1800" dirty="0"/>
                    </a:p>
                  </a:txBody>
                  <a:tcPr marL="91465" marR="91465" marT="45700" marB="45700" anchor="ctr"/>
                </a:tc>
              </a:tr>
              <a:tr h="370681">
                <a:tc>
                  <a:txBody>
                    <a:bodyPr/>
                    <a:lstStyle/>
                    <a:p>
                      <a:pPr algn="ctr"/>
                      <a:r>
                        <a:rPr lang="en-US" altLang="zh-CN" sz="1800" dirty="0" smtClean="0"/>
                        <a:t>x</a:t>
                      </a:r>
                      <a:endParaRPr lang="zh-CN" altLang="en-US" sz="1800" dirty="0"/>
                    </a:p>
                  </a:txBody>
                  <a:tcPr marL="91465" marR="91465" marT="45700" marB="45700" anchor="ctr"/>
                </a:tc>
                <a:tc>
                  <a:txBody>
                    <a:bodyPr/>
                    <a:lstStyle/>
                    <a:p>
                      <a:pPr algn="ctr"/>
                      <a:r>
                        <a:rPr lang="en-US" altLang="zh-CN" sz="1800" dirty="0"/>
                        <a:t>10</a:t>
                      </a:r>
                      <a:endParaRPr lang="en-US" altLang="zh-CN" sz="1800" dirty="0"/>
                    </a:p>
                  </a:txBody>
                  <a:tcPr marL="91465" marR="91465" marT="45700" marB="45700" anchor="ctr"/>
                </a:tc>
              </a:tr>
              <a:tr h="370681">
                <a:tc>
                  <a:txBody>
                    <a:bodyPr/>
                    <a:lstStyle/>
                    <a:p>
                      <a:pPr algn="ctr"/>
                      <a:r>
                        <a:rPr lang="en-US" altLang="zh-CN" sz="1800" dirty="0" smtClean="0"/>
                        <a:t>u</a:t>
                      </a:r>
                      <a:endParaRPr lang="zh-CN" altLang="en-US" sz="1800" dirty="0"/>
                    </a:p>
                  </a:txBody>
                  <a:tcPr marL="91465" marR="91465" marT="45700" marB="45700" anchor="ctr"/>
                </a:tc>
                <a:tc>
                  <a:txBody>
                    <a:bodyPr/>
                    <a:lstStyle/>
                    <a:p>
                      <a:pPr algn="ctr"/>
                      <a:r>
                        <a:rPr lang="en-US" altLang="zh-CN" sz="1800" dirty="0" smtClean="0"/>
                        <a:t>01</a:t>
                      </a:r>
                      <a:endParaRPr lang="zh-CN" altLang="en-US" sz="1800" dirty="0"/>
                    </a:p>
                  </a:txBody>
                  <a:tcPr marL="91465" marR="91465" marT="45700" marB="45700" anchor="ctr"/>
                </a:tc>
              </a:tr>
              <a:tr h="370681">
                <a:tc>
                  <a:txBody>
                    <a:bodyPr/>
                    <a:lstStyle/>
                    <a:p>
                      <a:pPr algn="ctr"/>
                      <a:r>
                        <a:rPr lang="en-US" altLang="zh-CN" sz="1800" dirty="0" smtClean="0"/>
                        <a:t>z</a:t>
                      </a:r>
                      <a:endParaRPr lang="zh-CN" altLang="en-US" sz="1800" dirty="0"/>
                    </a:p>
                  </a:txBody>
                  <a:tcPr marL="91465" marR="91465" marT="45700" marB="45700" anchor="ctr"/>
                </a:tc>
                <a:tc>
                  <a:txBody>
                    <a:bodyPr/>
                    <a:lstStyle/>
                    <a:p>
                      <a:pPr algn="ctr"/>
                      <a:r>
                        <a:rPr lang="en-US" altLang="zh-CN" sz="1800" dirty="0" smtClean="0"/>
                        <a:t>001</a:t>
                      </a:r>
                      <a:endParaRPr lang="zh-CN" altLang="en-US" sz="1800" dirty="0"/>
                    </a:p>
                  </a:txBody>
                  <a:tcPr marL="91465" marR="91465" marT="45700" marB="45700" anchor="ctr"/>
                </a:tc>
              </a:tr>
            </a:tbl>
          </a:graphicData>
        </a:graphic>
      </p:graphicFrame>
      <p:pic>
        <p:nvPicPr>
          <p:cNvPr id="76821" name="Picture 5" descr="http://hiphotos.baidu.com/sannichen216/pic/item/3866dfceb8aa3812f8dc619e.jpg"/>
          <p:cNvPicPr>
            <a:picLocks noChangeAspect="1" noChangeArrowheads="1" noCrop="1"/>
          </p:cNvPicPr>
          <p:nvPr/>
        </p:nvPicPr>
        <p:blipFill>
          <a:blip r:embed="rId1"/>
          <a:srcRect/>
          <a:stretch>
            <a:fillRect/>
          </a:stretch>
        </p:blipFill>
        <p:spPr bwMode="auto">
          <a:xfrm>
            <a:off x="7262813" y="4505325"/>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t>算法</a:t>
            </a:r>
            <a:endParaRPr lang="zh-CN" altLang="en-US" smtClean="0"/>
          </a:p>
        </p:txBody>
      </p:sp>
      <p:sp>
        <p:nvSpPr>
          <p:cNvPr id="77827" name="Rectangle 3"/>
          <p:cNvSpPr>
            <a:spLocks noGrp="1" noChangeArrowheads="1"/>
          </p:cNvSpPr>
          <p:nvPr>
            <p:ph idx="1"/>
          </p:nvPr>
        </p:nvSpPr>
        <p:spPr/>
        <p:txBody>
          <a:bodyPr/>
          <a:lstStyle/>
          <a:p>
            <a:r>
              <a:rPr lang="zh-CN" altLang="en-US" dirty="0" smtClean="0"/>
              <a:t>扩充二叉树</a:t>
            </a:r>
            <a:endParaRPr lang="zh-CN" altLang="en-US" dirty="0" smtClean="0"/>
          </a:p>
          <a:p>
            <a:pPr lvl="1"/>
            <a:r>
              <a:rPr lang="zh-CN" altLang="en-US" dirty="0" smtClean="0"/>
              <a:t>外部节点</a:t>
            </a:r>
            <a:r>
              <a:rPr lang="en-US" altLang="zh-CN" dirty="0" smtClean="0"/>
              <a:t>——</a:t>
            </a:r>
            <a:r>
              <a:rPr lang="zh-CN" altLang="en-US" dirty="0" smtClean="0"/>
              <a:t>符号，边</a:t>
            </a:r>
            <a:r>
              <a:rPr lang="en-US" altLang="zh-CN" dirty="0" smtClean="0"/>
              <a:t>——</a:t>
            </a:r>
            <a:r>
              <a:rPr lang="zh-CN" altLang="en-US" dirty="0" smtClean="0"/>
              <a:t>左标</a:t>
            </a:r>
            <a:r>
              <a:rPr lang="en-US" altLang="zh-CN" dirty="0" smtClean="0"/>
              <a:t>0</a:t>
            </a:r>
            <a:r>
              <a:rPr lang="zh-CN" altLang="en-US" dirty="0" smtClean="0"/>
              <a:t>，右标</a:t>
            </a:r>
            <a:r>
              <a:rPr lang="en-US" altLang="zh-CN" dirty="0" smtClean="0"/>
              <a:t>1</a:t>
            </a:r>
            <a:endParaRPr lang="en-US" altLang="zh-CN" dirty="0" smtClean="0"/>
          </a:p>
          <a:p>
            <a:pPr lvl="1"/>
            <a:r>
              <a:rPr lang="zh-CN" altLang="en-US" dirty="0" smtClean="0"/>
              <a:t>根</a:t>
            </a:r>
            <a:r>
              <a:rPr lang="zh-CN" altLang="en-US" dirty="0" smtClean="0">
                <a:sym typeface="Wingdings" panose="05000000000000000000" pitchFamily="2" charset="2"/>
              </a:rPr>
              <a:t>外部节点路径</a:t>
            </a:r>
            <a:endParaRPr lang="zh-CN" altLang="en-US" dirty="0" smtClean="0">
              <a:sym typeface="Wingdings" panose="05000000000000000000" pitchFamily="2" charset="2"/>
            </a:endParaRPr>
          </a:p>
          <a:p>
            <a:pPr lvl="1"/>
            <a:r>
              <a:rPr lang="zh-CN" altLang="en-US" dirty="0" smtClean="0">
                <a:sym typeface="Wingdings" panose="05000000000000000000" pitchFamily="2" charset="2"/>
              </a:rPr>
              <a:t>编码后长度</a:t>
            </a:r>
            <a:endParaRPr lang="zh-CN" altLang="en-US" dirty="0" smtClean="0">
              <a:sym typeface="Wingdings" panose="05000000000000000000" pitchFamily="2" charset="2"/>
            </a:endParaRPr>
          </a:p>
          <a:p>
            <a:pPr lvl="2">
              <a:buFont typeface="Wingdings" panose="05000000000000000000" pitchFamily="2" charset="2"/>
              <a:buNone/>
            </a:pPr>
            <a:r>
              <a:rPr lang="en-US" altLang="zh-CN" sz="2800" dirty="0" smtClean="0">
                <a:sym typeface="Wingdings" panose="05000000000000000000" pitchFamily="2" charset="2"/>
              </a:rPr>
              <a:t>2*F(a)+ 3*F(b)+</a:t>
            </a:r>
            <a:br>
              <a:rPr lang="en-US" altLang="zh-CN" sz="2800" dirty="0" smtClean="0">
                <a:sym typeface="Wingdings" panose="05000000000000000000" pitchFamily="2" charset="2"/>
              </a:rPr>
            </a:br>
            <a:r>
              <a:rPr lang="en-US" altLang="zh-CN" sz="2800" dirty="0" smtClean="0">
                <a:sym typeface="Wingdings" panose="05000000000000000000" pitchFamily="2" charset="2"/>
              </a:rPr>
              <a:t>3*F(c)+3*F(d)+</a:t>
            </a:r>
            <a:br>
              <a:rPr lang="en-US" altLang="zh-CN" sz="2800" dirty="0" smtClean="0">
                <a:sym typeface="Wingdings" panose="05000000000000000000" pitchFamily="2" charset="2"/>
              </a:rPr>
            </a:br>
            <a:r>
              <a:rPr lang="en-US" altLang="zh-CN" sz="2800" dirty="0" smtClean="0">
                <a:sym typeface="Wingdings" panose="05000000000000000000" pitchFamily="2" charset="2"/>
              </a:rPr>
              <a:t>3*F(e)+ 2*F(f)</a:t>
            </a:r>
            <a:endParaRPr lang="en-US" altLang="zh-CN" sz="2800" dirty="0" smtClean="0">
              <a:sym typeface="Wingdings" panose="05000000000000000000" pitchFamily="2" charset="2"/>
            </a:endParaRPr>
          </a:p>
        </p:txBody>
      </p:sp>
      <p:grpSp>
        <p:nvGrpSpPr>
          <p:cNvPr id="2" name="组合 1"/>
          <p:cNvGrpSpPr/>
          <p:nvPr/>
        </p:nvGrpSpPr>
        <p:grpSpPr>
          <a:xfrm>
            <a:off x="5270938" y="2925927"/>
            <a:ext cx="3409965" cy="2589744"/>
            <a:chOff x="5334000" y="2568575"/>
            <a:chExt cx="3409965" cy="2589744"/>
          </a:xfrm>
        </p:grpSpPr>
        <p:pic>
          <p:nvPicPr>
            <p:cNvPr id="77828" name="Picture 4" descr="C:\Documents and Settings\Administrator\My Documents\wg\数据结构\lecture\pictures\9\huffman.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2568575"/>
              <a:ext cx="3389708" cy="249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7141782" y="469410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6" name="文本框 5"/>
            <p:cNvSpPr txBox="1"/>
            <p:nvPr/>
          </p:nvSpPr>
          <p:spPr>
            <a:xfrm>
              <a:off x="6559443" y="469665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7" name="文本框 6"/>
            <p:cNvSpPr txBox="1"/>
            <p:nvPr/>
          </p:nvSpPr>
          <p:spPr>
            <a:xfrm>
              <a:off x="6060968" y="469665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8" name="文本框 7"/>
            <p:cNvSpPr txBox="1"/>
            <p:nvPr/>
          </p:nvSpPr>
          <p:spPr>
            <a:xfrm>
              <a:off x="7671024" y="469410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9" name="文本框 8"/>
            <p:cNvSpPr txBox="1"/>
            <p:nvPr/>
          </p:nvSpPr>
          <p:spPr>
            <a:xfrm>
              <a:off x="5334000" y="4016099"/>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0" name="文本框 9"/>
            <p:cNvSpPr txBox="1"/>
            <p:nvPr/>
          </p:nvSpPr>
          <p:spPr>
            <a:xfrm>
              <a:off x="8323551" y="4016099"/>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grpSp>
    </p:spTree>
    <p:custDataLst>
      <p:tags r:id="rId2"/>
    </p:custData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dirty="0" smtClean="0"/>
              <a:t>算法（续）</a:t>
            </a:r>
            <a:endParaRPr lang="zh-CN" altLang="en-US" dirty="0" smtClean="0"/>
          </a:p>
        </p:txBody>
      </p:sp>
      <p:sp>
        <p:nvSpPr>
          <p:cNvPr id="2052" name="Rectangle 3"/>
          <p:cNvSpPr>
            <a:spLocks noGrp="1" noChangeArrowheads="1"/>
          </p:cNvSpPr>
          <p:nvPr>
            <p:ph idx="1"/>
          </p:nvPr>
        </p:nvSpPr>
        <p:spPr/>
        <p:txBody>
          <a:bodyPr/>
          <a:lstStyle/>
          <a:p>
            <a:pPr marL="609600" indent="-609600"/>
            <a:r>
              <a:rPr lang="zh-CN" altLang="en-US" dirty="0" smtClean="0"/>
              <a:t>扩充二叉树外部节点</a:t>
            </a:r>
            <a:r>
              <a:rPr lang="en-US" altLang="zh-CN" dirty="0" smtClean="0"/>
              <a:t>1, 2, ..., n</a:t>
            </a:r>
            <a:r>
              <a:rPr lang="zh-CN" altLang="en-US" dirty="0" smtClean="0"/>
              <a:t>，则压缩码长度为：</a:t>
            </a:r>
            <a:endParaRPr lang="en-US" altLang="zh-CN" dirty="0" smtClean="0"/>
          </a:p>
          <a:p>
            <a:pPr marL="609600" indent="-609600"/>
            <a:endParaRPr lang="en-US" altLang="zh-CN" dirty="0" smtClean="0"/>
          </a:p>
          <a:p>
            <a:pPr marL="609600" indent="-609600"/>
            <a:endParaRPr lang="zh-CN" altLang="en-US" dirty="0" smtClean="0"/>
          </a:p>
          <a:p>
            <a:pPr marL="609600" indent="-609600"/>
            <a:r>
              <a:rPr lang="en-US" altLang="zh-CN" dirty="0" smtClean="0"/>
              <a:t>L(</a:t>
            </a:r>
            <a:r>
              <a:rPr lang="en-US" altLang="zh-CN" dirty="0" err="1" smtClean="0"/>
              <a:t>i</a:t>
            </a:r>
            <a:r>
              <a:rPr lang="en-US" altLang="zh-CN" dirty="0" smtClean="0"/>
              <a:t>)</a:t>
            </a:r>
            <a:r>
              <a:rPr lang="zh-CN" altLang="en-US" dirty="0" smtClean="0"/>
              <a:t>：外部节点</a:t>
            </a:r>
            <a:r>
              <a:rPr lang="en-US" altLang="zh-CN" dirty="0" err="1" smtClean="0"/>
              <a:t>i</a:t>
            </a:r>
            <a:r>
              <a:rPr lang="zh-CN" altLang="en-US" dirty="0" smtClean="0"/>
              <a:t>的路径长度</a:t>
            </a:r>
            <a:endParaRPr lang="zh-CN" altLang="en-US" dirty="0" smtClean="0"/>
          </a:p>
          <a:p>
            <a:pPr marL="609600" indent="-609600"/>
            <a:r>
              <a:rPr lang="en-US" altLang="zh-CN" dirty="0" smtClean="0"/>
              <a:t>WEP(weighted external path)</a:t>
            </a:r>
            <a:r>
              <a:rPr lang="zh-CN" altLang="en-US" dirty="0" smtClean="0"/>
              <a:t>：加权外部路径长度</a:t>
            </a:r>
            <a:endParaRPr lang="zh-CN" altLang="en-US" dirty="0" smtClean="0"/>
          </a:p>
          <a:p>
            <a:pPr marL="609600" indent="-609600"/>
            <a:r>
              <a:rPr lang="zh-CN" altLang="en-US" dirty="0" smtClean="0">
                <a:sym typeface="Wingdings" panose="05000000000000000000" pitchFamily="2" charset="2"/>
              </a:rPr>
              <a:t>霍夫曼树：</a:t>
            </a:r>
            <a:r>
              <a:rPr lang="zh-CN" altLang="en-US" dirty="0" smtClean="0"/>
              <a:t>最短压缩码</a:t>
            </a:r>
            <a:r>
              <a:rPr lang="zh-CN" altLang="en-US" dirty="0" smtClean="0">
                <a:sym typeface="Wingdings" panose="05000000000000000000" pitchFamily="2" charset="2"/>
              </a:rPr>
              <a:t></a:t>
            </a:r>
            <a:r>
              <a:rPr lang="en-US" altLang="zh-CN" dirty="0" smtClean="0">
                <a:sym typeface="Wingdings" panose="05000000000000000000" pitchFamily="2" charset="2"/>
              </a:rPr>
              <a:t>WEP</a:t>
            </a:r>
            <a:r>
              <a:rPr lang="zh-CN" altLang="en-US" dirty="0" smtClean="0">
                <a:sym typeface="Wingdings" panose="05000000000000000000" pitchFamily="2" charset="2"/>
              </a:rPr>
              <a:t>最小</a:t>
            </a:r>
            <a:endParaRPr lang="zh-CN" altLang="en-US" dirty="0" smtClean="0">
              <a:sym typeface="Wingdings" panose="05000000000000000000" pitchFamily="2" charset="2"/>
            </a:endParaRPr>
          </a:p>
        </p:txBody>
      </p:sp>
      <p:graphicFrame>
        <p:nvGraphicFramePr>
          <p:cNvPr id="2050" name="Object 2"/>
          <p:cNvGraphicFramePr>
            <a:graphicFrameLocks noChangeAspect="1"/>
          </p:cNvGraphicFramePr>
          <p:nvPr/>
        </p:nvGraphicFramePr>
        <p:xfrm>
          <a:off x="2440940" y="1967230"/>
          <a:ext cx="4494213" cy="1271588"/>
        </p:xfrm>
        <a:graphic>
          <a:graphicData uri="http://schemas.openxmlformats.org/presentationml/2006/ole">
            <mc:AlternateContent xmlns:mc="http://schemas.openxmlformats.org/markup-compatibility/2006">
              <mc:Choice xmlns:v="urn:schemas-microsoft-com:vml" Requires="v">
                <p:oleObj spid="_x0000_s15370" name="公式" r:id="rId1" imgW="37795200" imgH="10668000" progId="Equation.3">
                  <p:embed/>
                </p:oleObj>
              </mc:Choice>
              <mc:Fallback>
                <p:oleObj name="公式" r:id="rId1" imgW="37795200" imgH="10668000" progId="Equation.3">
                  <p:embed/>
                  <p:pic>
                    <p:nvPicPr>
                      <p:cNvPr id="0" name="图片 15369"/>
                      <p:cNvPicPr>
                        <a:picLocks noChangeAspect="1" noChangeArrowheads="1"/>
                      </p:cNvPicPr>
                      <p:nvPr/>
                    </p:nvPicPr>
                    <p:blipFill>
                      <a:blip r:embed="rId2"/>
                      <a:srcRect/>
                      <a:stretch>
                        <a:fillRect/>
                      </a:stretch>
                    </p:blipFill>
                    <p:spPr bwMode="auto">
                      <a:xfrm>
                        <a:off x="2440940" y="1967230"/>
                        <a:ext cx="4494213" cy="127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t>算法（续）</a:t>
            </a:r>
            <a:endParaRPr lang="zh-CN" altLang="en-US" smtClean="0"/>
          </a:p>
        </p:txBody>
      </p:sp>
      <p:sp>
        <p:nvSpPr>
          <p:cNvPr id="78851" name="Rectangle 3"/>
          <p:cNvSpPr>
            <a:spLocks noGrp="1" noChangeArrowheads="1"/>
          </p:cNvSpPr>
          <p:nvPr>
            <p:ph idx="1"/>
          </p:nvPr>
        </p:nvSpPr>
        <p:spPr/>
        <p:txBody>
          <a:bodyPr/>
          <a:lstStyle/>
          <a:p>
            <a:pPr marL="609600" indent="-609600"/>
            <a:r>
              <a:rPr lang="zh-CN" altLang="en-US" smtClean="0">
                <a:sym typeface="Wingdings" panose="05000000000000000000" pitchFamily="2" charset="2"/>
              </a:rPr>
              <a:t>霍夫曼编码方法</a:t>
            </a:r>
            <a:endParaRPr lang="zh-CN" altLang="en-US" smtClean="0">
              <a:sym typeface="Wingdings" panose="05000000000000000000" pitchFamily="2" charset="2"/>
            </a:endParaRPr>
          </a:p>
          <a:p>
            <a:pPr marL="990600" lvl="1" indent="-533400">
              <a:buFont typeface="Wingdings" panose="05000000000000000000" pitchFamily="2" charset="2"/>
              <a:buAutoNum type="arabicPeriod"/>
            </a:pPr>
            <a:r>
              <a:rPr lang="zh-CN" altLang="en-US" smtClean="0"/>
              <a:t>获取不同字符的频率</a:t>
            </a:r>
            <a:endParaRPr lang="zh-CN" altLang="en-US" smtClean="0"/>
          </a:p>
          <a:p>
            <a:pPr marL="990600" lvl="1" indent="-533400">
              <a:buFont typeface="Wingdings" panose="05000000000000000000" pitchFamily="2" charset="2"/>
              <a:buAutoNum type="arabicPeriod"/>
            </a:pPr>
            <a:r>
              <a:rPr lang="zh-CN" altLang="en-US" smtClean="0"/>
              <a:t>构造霍夫曼树</a:t>
            </a:r>
            <a:endParaRPr lang="zh-CN" altLang="en-US" smtClean="0"/>
          </a:p>
          <a:p>
            <a:pPr marL="990600" lvl="1" indent="-533400">
              <a:buFont typeface="Wingdings" panose="05000000000000000000" pitchFamily="2" charset="2"/>
              <a:buAutoNum type="arabicPeriod"/>
            </a:pPr>
            <a:r>
              <a:rPr lang="zh-CN" altLang="en-US" smtClean="0"/>
              <a:t>遍历根</a:t>
            </a:r>
            <a:r>
              <a:rPr lang="zh-CN" altLang="en-US" smtClean="0">
                <a:sym typeface="Wingdings" panose="05000000000000000000" pitchFamily="2" charset="2"/>
              </a:rPr>
              <a:t>到外部节点路径每个字符编码</a:t>
            </a:r>
            <a:endParaRPr lang="zh-CN" altLang="en-US" smtClean="0">
              <a:sym typeface="Wingdings" panose="05000000000000000000" pitchFamily="2" charset="2"/>
            </a:endParaRPr>
          </a:p>
          <a:p>
            <a:pPr marL="990600" lvl="1" indent="-533400">
              <a:buFont typeface="Wingdings" panose="05000000000000000000" pitchFamily="2" charset="2"/>
              <a:buAutoNum type="arabicPeriod"/>
            </a:pPr>
            <a:r>
              <a:rPr lang="zh-CN" altLang="en-US" smtClean="0">
                <a:sym typeface="Wingdings" panose="05000000000000000000" pitchFamily="2" charset="2"/>
              </a:rPr>
              <a:t>用编码替换文本中的字符</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t>构造霍夫曼树</a:t>
            </a:r>
            <a:endParaRPr lang="zh-CN" altLang="en-US" smtClean="0"/>
          </a:p>
        </p:txBody>
      </p:sp>
      <p:sp>
        <p:nvSpPr>
          <p:cNvPr id="79875" name="Text Box 7"/>
          <p:cNvSpPr txBox="1">
            <a:spLocks noChangeArrowheads="1"/>
          </p:cNvSpPr>
          <p:nvPr/>
        </p:nvSpPr>
        <p:spPr bwMode="ltGray">
          <a:xfrm>
            <a:off x="1828800" y="1600200"/>
            <a:ext cx="434340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初始：单节点二叉树集合</a:t>
            </a:r>
            <a:br>
              <a:rPr lang="zh-CN" altLang="en-US" sz="2800" dirty="0">
                <a:solidFill>
                  <a:schemeClr val="hlink"/>
                </a:solidFill>
              </a:rPr>
            </a:br>
            <a:r>
              <a:rPr lang="zh-CN" altLang="en-US" sz="2800" dirty="0">
                <a:solidFill>
                  <a:schemeClr val="hlink"/>
                </a:solidFill>
              </a:rPr>
              <a:t>节点</a:t>
            </a:r>
            <a:r>
              <a:rPr lang="zh-CN" altLang="en-US" sz="2800" dirty="0">
                <a:solidFill>
                  <a:schemeClr val="hlink"/>
                </a:solidFill>
              </a:rPr>
              <a:t>的权重</a:t>
            </a:r>
            <a:r>
              <a:rPr lang="en-US" altLang="zh-CN" sz="2800" dirty="0">
                <a:solidFill>
                  <a:schemeClr val="hlink"/>
                </a:solidFill>
              </a:rPr>
              <a:t>——</a:t>
            </a:r>
            <a:r>
              <a:rPr lang="zh-CN" altLang="en-US" sz="2800" dirty="0">
                <a:solidFill>
                  <a:schemeClr val="hlink"/>
                </a:solidFill>
              </a:rPr>
              <a:t>字符频率</a:t>
            </a:r>
            <a:endParaRPr lang="zh-CN" altLang="en-US" sz="2800" dirty="0">
              <a:solidFill>
                <a:schemeClr val="hlink"/>
              </a:solidFill>
            </a:endParaRPr>
          </a:p>
        </p:txBody>
      </p:sp>
      <p:pic>
        <p:nvPicPr>
          <p:cNvPr id="79876" name="Picture 14" descr="C:\Documents and Settings\Administrator\My Documents\wg\教学\数据结构\lecture\pictures\9\huffmantree1.gif"/>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1066800" y="2971800"/>
            <a:ext cx="68929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森林和有序森林</a:t>
            </a:r>
            <a:endParaRPr lang="zh-CN" altLang="en-US" smtClean="0"/>
          </a:p>
        </p:txBody>
      </p:sp>
      <p:sp>
        <p:nvSpPr>
          <p:cNvPr id="50179" name="Rectangle 3"/>
          <p:cNvSpPr>
            <a:spLocks noGrp="1" noChangeArrowheads="1"/>
          </p:cNvSpPr>
          <p:nvPr>
            <p:ph idx="1"/>
          </p:nvPr>
        </p:nvSpPr>
        <p:spPr/>
        <p:txBody>
          <a:bodyPr/>
          <a:lstStyle/>
          <a:p>
            <a:pPr eaLnBrk="1" hangingPunct="1"/>
            <a:r>
              <a:rPr lang="zh-CN" altLang="en-US" dirty="0" smtClean="0">
                <a:solidFill>
                  <a:schemeClr val="accent2"/>
                </a:solidFill>
              </a:rPr>
              <a:t>森林</a:t>
            </a:r>
            <a:r>
              <a:rPr lang="zh-CN" altLang="en-US" i="1" dirty="0" smtClean="0"/>
              <a:t>（</a:t>
            </a:r>
            <a:r>
              <a:rPr lang="en-US" altLang="zh-CN" i="1" dirty="0" smtClean="0">
                <a:solidFill>
                  <a:schemeClr val="hlink"/>
                </a:solidFill>
              </a:rPr>
              <a:t>forest</a:t>
            </a:r>
            <a:r>
              <a:rPr lang="zh-CN" altLang="en-US" i="1" dirty="0" smtClean="0"/>
              <a:t>）：</a:t>
            </a:r>
            <a:r>
              <a:rPr lang="zh-CN" altLang="en-US" dirty="0" smtClean="0"/>
              <a:t>树的集合，通常认为是有根树的集合</a:t>
            </a:r>
            <a:endParaRPr lang="zh-CN" altLang="en-US" dirty="0" smtClean="0"/>
          </a:p>
          <a:p>
            <a:pPr eaLnBrk="1" hangingPunct="1"/>
            <a:r>
              <a:rPr lang="zh-CN" altLang="en-US" dirty="0" smtClean="0">
                <a:solidFill>
                  <a:schemeClr val="accent2"/>
                </a:solidFill>
              </a:rPr>
              <a:t>有序森林</a:t>
            </a:r>
            <a:r>
              <a:rPr lang="zh-CN" altLang="en-US" i="1" dirty="0" smtClean="0"/>
              <a:t>（</a:t>
            </a:r>
            <a:r>
              <a:rPr lang="en-US" altLang="zh-CN" i="1" dirty="0" smtClean="0">
                <a:solidFill>
                  <a:schemeClr val="hlink"/>
                </a:solidFill>
              </a:rPr>
              <a:t>orchard</a:t>
            </a:r>
            <a:r>
              <a:rPr lang="zh-CN" altLang="en-US" i="1" dirty="0" smtClean="0">
                <a:solidFill>
                  <a:schemeClr val="hlink"/>
                </a:solidFill>
              </a:rPr>
              <a:t>，</a:t>
            </a:r>
            <a:r>
              <a:rPr lang="en-US" altLang="zh-CN" i="1" dirty="0" smtClean="0">
                <a:solidFill>
                  <a:schemeClr val="hlink"/>
                </a:solidFill>
              </a:rPr>
              <a:t>ordered forest</a:t>
            </a:r>
            <a:r>
              <a:rPr lang="zh-CN" altLang="en-US" i="1" dirty="0" smtClean="0"/>
              <a:t>）：</a:t>
            </a:r>
            <a:r>
              <a:rPr lang="zh-CN" altLang="en-US" dirty="0" smtClean="0"/>
              <a:t>有序树的有序集合</a:t>
            </a:r>
            <a:endParaRPr lang="zh-CN" altLang="en-US" dirty="0" smtClean="0"/>
          </a:p>
          <a:p>
            <a:pPr eaLnBrk="1" hangingPunct="1"/>
            <a:r>
              <a:rPr lang="zh-CN" altLang="en-US" dirty="0" smtClean="0"/>
              <a:t>有根（有序）树去掉根节点</a:t>
            </a:r>
            <a:r>
              <a:rPr lang="zh-CN" altLang="en-US" dirty="0" smtClean="0">
                <a:sym typeface="Wingdings" panose="05000000000000000000" pitchFamily="2" charset="2"/>
              </a:rPr>
              <a:t>（有序）森林</a:t>
            </a:r>
            <a:endParaRPr lang="zh-CN" altLang="en-US" dirty="0" smtClean="0">
              <a:sym typeface="Wingdings" panose="05000000000000000000" pitchFamily="2" charset="2"/>
            </a:endParaRPr>
          </a:p>
          <a:p>
            <a:pPr eaLnBrk="1" hangingPunct="1"/>
            <a:r>
              <a:rPr lang="zh-CN" altLang="en-US" dirty="0" smtClean="0">
                <a:sym typeface="Wingdings" panose="05000000000000000000" pitchFamily="2" charset="2"/>
              </a:rPr>
              <a:t>（有序）森林添加父节点有根（有序）树 </a:t>
            </a:r>
            <a:endParaRPr lang="zh-CN" altLang="en-US" dirty="0" smtClean="0"/>
          </a:p>
        </p:txBody>
      </p:sp>
      <p:sp>
        <p:nvSpPr>
          <p:cNvPr id="501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BC9B86-7617-406A-95B5-691E60776D4C}"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构造霍夫曼树</a:t>
            </a:r>
            <a:endParaRPr lang="zh-CN" altLang="en-US" smtClean="0"/>
          </a:p>
        </p:txBody>
      </p:sp>
      <p:sp>
        <p:nvSpPr>
          <p:cNvPr id="80899" name="Text Box 3"/>
          <p:cNvSpPr txBox="1">
            <a:spLocks noChangeArrowheads="1"/>
          </p:cNvSpPr>
          <p:nvPr/>
        </p:nvSpPr>
        <p:spPr bwMode="ltGray">
          <a:xfrm>
            <a:off x="2590800" y="2468563"/>
            <a:ext cx="434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重复，直至只剩一棵树</a:t>
            </a:r>
            <a:endParaRPr lang="zh-CN" altLang="en-US" sz="2800" dirty="0">
              <a:solidFill>
                <a:schemeClr val="hlink"/>
              </a:solidFill>
            </a:endParaRPr>
          </a:p>
        </p:txBody>
      </p:sp>
      <p:sp>
        <p:nvSpPr>
          <p:cNvPr id="80900" name="Text Box 6"/>
          <p:cNvSpPr txBox="1">
            <a:spLocks noChangeArrowheads="1"/>
          </p:cNvSpPr>
          <p:nvPr/>
        </p:nvSpPr>
        <p:spPr bwMode="ltGray">
          <a:xfrm>
            <a:off x="2590800" y="1371600"/>
            <a:ext cx="47874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hlink"/>
                </a:solidFill>
              </a:rPr>
              <a:t>选择两个</a:t>
            </a:r>
            <a:r>
              <a:rPr lang="en-US" altLang="zh-CN" sz="2800" dirty="0">
                <a:solidFill>
                  <a:schemeClr val="hlink"/>
                </a:solidFill>
              </a:rPr>
              <a:t>w</a:t>
            </a:r>
            <a:r>
              <a:rPr lang="zh-CN" altLang="en-US" sz="2800" dirty="0">
                <a:solidFill>
                  <a:schemeClr val="hlink"/>
                </a:solidFill>
              </a:rPr>
              <a:t>值最小的树合并，权重相加作为新的权重</a:t>
            </a:r>
            <a:endParaRPr lang="zh-CN" altLang="en-US" sz="2800" dirty="0">
              <a:solidFill>
                <a:schemeClr val="accent2"/>
              </a:solidFill>
              <a:ea typeface="黑体" panose="02010609060101010101" charset="-122"/>
            </a:endParaRPr>
          </a:p>
        </p:txBody>
      </p:sp>
      <p:pic>
        <p:nvPicPr>
          <p:cNvPr id="80901" name="Picture 7" descr="C:\Documents and Settings\Administrator\My Documents\wg\教学\数据结构\lecture\pictures\9\huffmantree2.gif"/>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609600" y="3134639"/>
            <a:ext cx="8305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smtClean="0"/>
              <a:t>构造霍夫曼树</a:t>
            </a:r>
            <a:endParaRPr lang="zh-CN" altLang="en-US" smtClean="0"/>
          </a:p>
        </p:txBody>
      </p:sp>
      <p:pic>
        <p:nvPicPr>
          <p:cNvPr id="81923" name="Picture 7" descr="C:\Documents and Settings\Administrator\My Documents\wg\教学\数据结构\lecture\pictures\9\huffman3.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152400" y="1905000"/>
            <a:ext cx="87630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6978078"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7" name="文本框 6"/>
          <p:cNvSpPr txBox="1"/>
          <p:nvPr/>
        </p:nvSpPr>
        <p:spPr>
          <a:xfrm>
            <a:off x="6389832"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8" name="文本框 7"/>
          <p:cNvSpPr txBox="1"/>
          <p:nvPr/>
        </p:nvSpPr>
        <p:spPr>
          <a:xfrm>
            <a:off x="5801586"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9" name="文本框 8"/>
          <p:cNvSpPr txBox="1"/>
          <p:nvPr/>
        </p:nvSpPr>
        <p:spPr>
          <a:xfrm>
            <a:off x="7566324" y="3580004"/>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10" name="文本框 9"/>
          <p:cNvSpPr txBox="1"/>
          <p:nvPr/>
        </p:nvSpPr>
        <p:spPr>
          <a:xfrm>
            <a:off x="4874157" y="2765368"/>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1" name="文本框 10"/>
          <p:cNvSpPr txBox="1"/>
          <p:nvPr/>
        </p:nvSpPr>
        <p:spPr>
          <a:xfrm>
            <a:off x="8494986" y="2765368"/>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sp>
        <p:nvSpPr>
          <p:cNvPr id="12" name="文本框 11"/>
          <p:cNvSpPr txBox="1"/>
          <p:nvPr/>
        </p:nvSpPr>
        <p:spPr>
          <a:xfrm>
            <a:off x="2273278"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d</a:t>
            </a:r>
            <a:endParaRPr lang="zh-CN" altLang="en-US" sz="2400" dirty="0"/>
          </a:p>
        </p:txBody>
      </p:sp>
      <p:sp>
        <p:nvSpPr>
          <p:cNvPr id="13" name="文本框 12"/>
          <p:cNvSpPr txBox="1"/>
          <p:nvPr/>
        </p:nvSpPr>
        <p:spPr>
          <a:xfrm>
            <a:off x="1685032"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c</a:t>
            </a:r>
            <a:endParaRPr lang="zh-CN" altLang="en-US" sz="2400" dirty="0"/>
          </a:p>
        </p:txBody>
      </p:sp>
      <p:sp>
        <p:nvSpPr>
          <p:cNvPr id="14" name="文本框 13"/>
          <p:cNvSpPr txBox="1"/>
          <p:nvPr/>
        </p:nvSpPr>
        <p:spPr>
          <a:xfrm>
            <a:off x="1096786"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b</a:t>
            </a:r>
            <a:endParaRPr lang="zh-CN" altLang="en-US" sz="2400" dirty="0"/>
          </a:p>
        </p:txBody>
      </p:sp>
      <p:sp>
        <p:nvSpPr>
          <p:cNvPr id="15" name="文本框 14"/>
          <p:cNvSpPr txBox="1"/>
          <p:nvPr/>
        </p:nvSpPr>
        <p:spPr>
          <a:xfrm>
            <a:off x="2861524" y="3596607"/>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smtClean="0"/>
              <a:t>e</a:t>
            </a:r>
            <a:endParaRPr lang="zh-CN" altLang="en-US" sz="2400" dirty="0"/>
          </a:p>
        </p:txBody>
      </p:sp>
      <p:sp>
        <p:nvSpPr>
          <p:cNvPr id="16" name="文本框 15"/>
          <p:cNvSpPr txBox="1"/>
          <p:nvPr/>
        </p:nvSpPr>
        <p:spPr>
          <a:xfrm>
            <a:off x="169357" y="2781971"/>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a</a:t>
            </a:r>
            <a:endParaRPr lang="zh-CN" altLang="en-US" sz="2400" dirty="0"/>
          </a:p>
        </p:txBody>
      </p:sp>
      <p:sp>
        <p:nvSpPr>
          <p:cNvPr id="17" name="文本框 16"/>
          <p:cNvSpPr txBox="1"/>
          <p:nvPr/>
        </p:nvSpPr>
        <p:spPr>
          <a:xfrm>
            <a:off x="3470206" y="3580003"/>
            <a:ext cx="420414" cy="461665"/>
          </a:xfrm>
          <a:prstGeom prst="rect">
            <a:avLst/>
          </a:prstGeom>
          <a:solidFill>
            <a:schemeClr val="bg1"/>
          </a:solidFill>
          <a:ln w="12700">
            <a:solidFill>
              <a:schemeClr val="tx1"/>
            </a:solidFill>
          </a:ln>
        </p:spPr>
        <p:txBody>
          <a:bodyPr wrap="square" rtlCol="0">
            <a:spAutoFit/>
          </a:bodyPr>
          <a:lstStyle/>
          <a:p>
            <a:pPr algn="ctr"/>
            <a:r>
              <a:rPr lang="en-US" altLang="zh-CN" sz="2400" dirty="0"/>
              <a:t>f</a:t>
            </a:r>
            <a:endParaRPr lang="zh-CN" altLang="en-US" sz="2400" dirty="0"/>
          </a:p>
        </p:txBody>
      </p:sp>
    </p:spTree>
    <p:custDataLst>
      <p:tags r:id="rId2"/>
    </p:custData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Huffman</a:t>
            </a:r>
            <a:r>
              <a:rPr lang="zh-CN" altLang="en-US" smtClean="0"/>
              <a:t>类</a:t>
            </a:r>
            <a:endParaRPr lang="zh-CN" altLang="en-US" smtClean="0"/>
          </a:p>
        </p:txBody>
      </p:sp>
      <p:sp>
        <p:nvSpPr>
          <p:cNvPr id="82947" name="Rectangle 3"/>
          <p:cNvSpPr>
            <a:spLocks noGrp="1" noChangeArrowheads="1"/>
          </p:cNvSpPr>
          <p:nvPr>
            <p:ph type="body" idx="1"/>
          </p:nvPr>
        </p:nvSpPr>
        <p:spPr/>
        <p:txBody>
          <a:bodyPr/>
          <a:lstStyle/>
          <a:p>
            <a:pPr>
              <a:lnSpc>
                <a:spcPct val="90000"/>
              </a:lnSpc>
              <a:buClrTx/>
              <a:buFontTx/>
              <a:buNone/>
            </a:pPr>
            <a:r>
              <a:rPr lang="en-US" altLang="zh-CN" sz="2400" smtClean="0">
                <a:solidFill>
                  <a:srgbClr val="0000FF"/>
                </a:solidFill>
                <a:latin typeface="Tahoma" panose="020B0604030504040204" pitchFamily="34" charset="0"/>
              </a:rPr>
              <a:t>template&lt;class T&gt;</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class  Huffman {</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friend BinaryTree&lt;int&gt; HuffmanTree(T [], int);</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public:</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operator T () const {return weight;}</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private:</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BinaryTree&lt;int&gt; tree;</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      T weight;</a:t>
            </a:r>
            <a:endParaRPr lang="en-US" altLang="zh-CN" sz="2400" smtClean="0">
              <a:solidFill>
                <a:srgbClr val="0000FF"/>
              </a:solidFill>
              <a:latin typeface="Tahoma" panose="020B0604030504040204" pitchFamily="34" charset="0"/>
            </a:endParaRPr>
          </a:p>
          <a:p>
            <a:pPr>
              <a:lnSpc>
                <a:spcPct val="90000"/>
              </a:lnSpc>
              <a:buClrTx/>
              <a:buFontTx/>
              <a:buNone/>
            </a:pPr>
            <a:r>
              <a:rPr lang="en-US" altLang="zh-CN" sz="2400" smtClean="0">
                <a:solidFill>
                  <a:srgbClr val="0000FF"/>
                </a:solidFill>
                <a:latin typeface="Tahoma" panose="020B0604030504040204" pitchFamily="34" charset="0"/>
              </a:rPr>
              <a:t>};</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mtClean="0"/>
              <a:t>霍夫曼树构造函数</a:t>
            </a:r>
            <a:endParaRPr lang="zh-CN" altLang="en-US" smtClean="0"/>
          </a:p>
        </p:txBody>
      </p:sp>
      <p:sp>
        <p:nvSpPr>
          <p:cNvPr id="83971" name="Rectangle 3"/>
          <p:cNvSpPr>
            <a:spLocks noGrp="1" noChangeArrowheads="1"/>
          </p:cNvSpPr>
          <p:nvPr>
            <p:ph type="body" idx="1"/>
          </p:nvPr>
        </p:nvSpPr>
        <p:spPr/>
        <p:txBody>
          <a:bodyPr>
            <a:normAutofit lnSpcReduction="10000"/>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template &lt;class T&gt;</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BinaryTree&lt;int&gt; HuffmanTree(T a[], int n)</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Generate Huffman tree with weights a[1:n].</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 create an array of single node trees</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Huffman&lt;T&gt; *w =</a:t>
            </a: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new Huffman&lt;T&gt; [n+1];</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BinaryTree&lt;int&gt; z, zero;</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for (int i = 1; i &lt;= n; i++) {</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z.MakeTree(i, zero, zero);</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w[i].weight = a[i];</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w[i].tree = z;</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make array into a min heap</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MinHeap&lt;Huffman&lt;T&gt; &gt; H(1);</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H.Initialize(w,n,n);</a:t>
            </a:r>
            <a:endParaRPr lang="en-US" altLang="zh-CN"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mtClean="0"/>
              <a:t>霍夫曼树构造函数（续）</a:t>
            </a:r>
            <a:endParaRPr lang="zh-CN" altLang="en-US" smtClean="0"/>
          </a:p>
        </p:txBody>
      </p:sp>
      <p:sp>
        <p:nvSpPr>
          <p:cNvPr id="84995" name="Rectangle 3"/>
          <p:cNvSpPr>
            <a:spLocks noGrp="1" noChangeArrowheads="1"/>
          </p:cNvSpPr>
          <p:nvPr>
            <p:ph type="body" idx="1"/>
          </p:nvPr>
        </p:nvSpPr>
        <p:spPr/>
        <p:txBody>
          <a:bodyPr>
            <a:normAutofit lnSpcReduction="10000"/>
          </a:bodyPr>
          <a:lstStyle/>
          <a:p>
            <a:pPr>
              <a:lnSpc>
                <a:spcPct val="90000"/>
              </a:lnSpc>
              <a:spcBef>
                <a:spcPct val="10000"/>
              </a:spcBef>
              <a:buClrTx/>
              <a:buFontTx/>
              <a:buNone/>
            </a:pPr>
            <a:r>
              <a:rPr lang="en-US" altLang="zh-CN" sz="2000" smtClean="0">
                <a:solidFill>
                  <a:srgbClr val="0000FF"/>
                </a:solidFill>
                <a:latin typeface="Tahoma" panose="020B0604030504040204" pitchFamily="34" charset="0"/>
              </a:rPr>
              <a:t>   // repeatedly combine trees from heap</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Huffman&lt;T&gt; x, y;</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 = 1; i &lt; n; i++) {</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H.DeleteMin(x);</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H.DeleteMin(y);</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z.MakeTree(0, x.tree, y.tree);</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x.weight += y.weight; x.tree = z;</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H.Insert(x);</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H.DeleteMin(x); </a:t>
            </a:r>
            <a:r>
              <a:rPr lang="en-US" altLang="zh-CN" sz="2000" smtClean="0">
                <a:solidFill>
                  <a:srgbClr val="008000"/>
                </a:solidFill>
                <a:latin typeface="Tahoma" panose="020B0604030504040204" pitchFamily="34" charset="0"/>
              </a:rPr>
              <a:t>// final tree</a:t>
            </a:r>
            <a:endParaRPr lang="en-US" altLang="zh-CN" sz="2000" smtClean="0">
              <a:solidFill>
                <a:srgbClr val="008000"/>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H.Deactivate();</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delete [] w;</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   return x.tree;</a:t>
            </a:r>
            <a:endParaRPr lang="en-US" altLang="zh-CN" sz="2000" smtClean="0">
              <a:solidFill>
                <a:srgbClr val="0000FF"/>
              </a:solidFill>
              <a:latin typeface="Tahoma" panose="020B0604030504040204" pitchFamily="34" charset="0"/>
            </a:endParaRPr>
          </a:p>
          <a:p>
            <a:pPr>
              <a:lnSpc>
                <a:spcPct val="90000"/>
              </a:lnSpc>
              <a:spcBef>
                <a:spcPct val="10000"/>
              </a:spcBef>
              <a:buClrTx/>
              <a:buFontTx/>
              <a:buNone/>
            </a:pPr>
            <a:r>
              <a:rPr lang="en-US" altLang="zh-CN" sz="2000" smtClean="0">
                <a:solidFill>
                  <a:srgbClr val="0000FF"/>
                </a:solidFill>
                <a:latin typeface="Tahoma" panose="020B0604030504040204" pitchFamily="34" charset="0"/>
              </a:rPr>
              <a:t>}</a:t>
            </a:r>
            <a:endParaRPr lang="en-US" altLang="zh-CN" sz="2000" smtClean="0">
              <a:solidFill>
                <a:srgbClr val="0000FF"/>
              </a:solidFill>
              <a:latin typeface="Tahoma" panose="020B0604030504040204" pitchFamily="34" charset="0"/>
            </a:endParaRPr>
          </a:p>
          <a:p>
            <a:pPr>
              <a:lnSpc>
                <a:spcPct val="90000"/>
              </a:lnSpc>
            </a:pPr>
            <a:endParaRPr lang="en-US" altLang="zh-CN" smtClean="0"/>
          </a:p>
        </p:txBody>
      </p:sp>
    </p:spTree>
    <p:custDataLst>
      <p:tags r:id="rId1"/>
    </p:custData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smtClean="0"/>
              <a:t>H2</a:t>
            </a:r>
            <a:r>
              <a:rPr lang="zh-CN" altLang="en-US" smtClean="0"/>
              <a:t>小结</a:t>
            </a:r>
            <a:endParaRPr lang="zh-CN" altLang="en-US" smtClean="0"/>
          </a:p>
        </p:txBody>
      </p:sp>
      <p:sp>
        <p:nvSpPr>
          <p:cNvPr id="86019" name="内容占位符 2"/>
          <p:cNvSpPr>
            <a:spLocks noGrp="1"/>
          </p:cNvSpPr>
          <p:nvPr>
            <p:ph idx="1"/>
          </p:nvPr>
        </p:nvSpPr>
        <p:spPr/>
        <p:txBody>
          <a:bodyPr/>
          <a:lstStyle/>
          <a:p>
            <a:r>
              <a:rPr lang="zh-CN" altLang="en-US" smtClean="0"/>
              <a:t>霍夫曼树是一棵二叉树</a:t>
            </a:r>
            <a:endParaRPr lang="en-US" altLang="zh-CN" smtClean="0"/>
          </a:p>
          <a:p>
            <a:pPr lvl="1"/>
            <a:r>
              <a:rPr lang="zh-CN" altLang="en-US" smtClean="0"/>
              <a:t>叶节点是具有不同权值的元素</a:t>
            </a:r>
            <a:endParaRPr lang="en-US" altLang="zh-CN" smtClean="0"/>
          </a:p>
          <a:p>
            <a:pPr lvl="1"/>
            <a:r>
              <a:rPr lang="zh-CN" altLang="en-US" smtClean="0"/>
              <a:t>其他节点仅用于计算，没有实际意义</a:t>
            </a:r>
            <a:endParaRPr lang="en-US" altLang="zh-CN" smtClean="0"/>
          </a:p>
          <a:p>
            <a:pPr lvl="1"/>
            <a:r>
              <a:rPr lang="zh-CN" altLang="en-US" smtClean="0"/>
              <a:t>从根到叶的路径（左</a:t>
            </a:r>
            <a:r>
              <a:rPr lang="en-US" altLang="zh-CN" smtClean="0"/>
              <a:t>0</a:t>
            </a:r>
            <a:r>
              <a:rPr lang="zh-CN" altLang="en-US" smtClean="0"/>
              <a:t>右</a:t>
            </a:r>
            <a:r>
              <a:rPr lang="en-US" altLang="zh-CN" smtClean="0"/>
              <a:t>1</a:t>
            </a:r>
            <a:r>
              <a:rPr lang="zh-CN" altLang="en-US" smtClean="0"/>
              <a:t>）即是该叶的编码</a:t>
            </a:r>
            <a:endParaRPr lang="en-US" altLang="zh-CN" smtClean="0"/>
          </a:p>
          <a:p>
            <a:pPr lvl="1"/>
            <a:endParaRPr lang="en-US" altLang="zh-CN" smtClean="0"/>
          </a:p>
          <a:p>
            <a:r>
              <a:rPr lang="zh-CN" altLang="en-US" smtClean="0"/>
              <a:t>霍夫曼编码的基本思想</a:t>
            </a:r>
            <a:endParaRPr lang="en-US" altLang="zh-CN" smtClean="0"/>
          </a:p>
          <a:p>
            <a:pPr lvl="1"/>
            <a:r>
              <a:rPr lang="zh-CN" altLang="en-US" smtClean="0"/>
              <a:t>让权值高的叶节点尽量靠近根，这样它的路径就能尽量短</a:t>
            </a:r>
            <a:endParaRPr lang="zh-CN" altLang="en-US" smtClean="0"/>
          </a:p>
        </p:txBody>
      </p:sp>
      <p:sp>
        <p:nvSpPr>
          <p:cNvPr id="860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BB77A7-A81C-46EE-8AC6-E8470E537C14}"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思考</a:t>
            </a:r>
            <a:endParaRPr lang="zh-CN" altLang="en-US" smtClean="0"/>
          </a:p>
        </p:txBody>
      </p:sp>
      <p:sp>
        <p:nvSpPr>
          <p:cNvPr id="87043" name="内容占位符 2"/>
          <p:cNvSpPr>
            <a:spLocks noGrp="1"/>
          </p:cNvSpPr>
          <p:nvPr>
            <p:ph idx="1"/>
          </p:nvPr>
        </p:nvSpPr>
        <p:spPr/>
        <p:txBody>
          <a:bodyPr/>
          <a:lstStyle/>
          <a:p>
            <a:r>
              <a:rPr lang="zh-CN" altLang="en-US" smtClean="0"/>
              <a:t>在一棵霍夫曼树中</a:t>
            </a:r>
            <a:endParaRPr lang="en-US" altLang="zh-CN" smtClean="0"/>
          </a:p>
          <a:p>
            <a:pPr lvl="1"/>
            <a:r>
              <a:rPr lang="zh-CN" altLang="en-US" smtClean="0"/>
              <a:t>度为</a:t>
            </a:r>
            <a:r>
              <a:rPr lang="en-US" altLang="zh-CN" smtClean="0"/>
              <a:t>0</a:t>
            </a:r>
            <a:r>
              <a:rPr lang="zh-CN" altLang="en-US" smtClean="0"/>
              <a:t>的节点有几个？</a:t>
            </a:r>
            <a:endParaRPr lang="en-US" altLang="zh-CN" smtClean="0"/>
          </a:p>
          <a:p>
            <a:pPr lvl="1"/>
            <a:r>
              <a:rPr lang="zh-CN" altLang="en-US" smtClean="0"/>
              <a:t>度为</a:t>
            </a:r>
            <a:r>
              <a:rPr lang="en-US" altLang="zh-CN" smtClean="0"/>
              <a:t>1</a:t>
            </a:r>
            <a:r>
              <a:rPr lang="zh-CN" altLang="en-US" smtClean="0"/>
              <a:t>的节点有几个？</a:t>
            </a:r>
            <a:endParaRPr lang="en-US" altLang="zh-CN" smtClean="0"/>
          </a:p>
          <a:p>
            <a:pPr lvl="1"/>
            <a:r>
              <a:rPr lang="zh-CN" altLang="en-US" smtClean="0"/>
              <a:t>度为</a:t>
            </a:r>
            <a:r>
              <a:rPr lang="en-US" altLang="zh-CN" smtClean="0"/>
              <a:t>2</a:t>
            </a:r>
            <a:r>
              <a:rPr lang="zh-CN" altLang="en-US" smtClean="0"/>
              <a:t>的节点有几个？</a:t>
            </a:r>
            <a:endParaRPr lang="zh-CN" altLang="en-US" smtClean="0"/>
          </a:p>
        </p:txBody>
      </p:sp>
      <p:sp>
        <p:nvSpPr>
          <p:cNvPr id="870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88E127-56D9-411C-9609-920DBCC22217}"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zh-CN" altLang="en-US" smtClean="0"/>
              <a:t>补充：二叉树与森林互转</a:t>
            </a:r>
            <a:endParaRPr lang="zh-CN" altLang="en-US" smtClean="0"/>
          </a:p>
        </p:txBody>
      </p:sp>
      <p:sp>
        <p:nvSpPr>
          <p:cNvPr id="114691" name="内容占位符 2"/>
          <p:cNvSpPr>
            <a:spLocks noGrp="1"/>
          </p:cNvSpPr>
          <p:nvPr>
            <p:ph idx="1"/>
          </p:nvPr>
        </p:nvSpPr>
        <p:spPr/>
        <p:txBody>
          <a:bodyPr/>
          <a:lstStyle/>
          <a:p>
            <a:r>
              <a:rPr lang="zh-CN" altLang="en-US" smtClean="0"/>
              <a:t>已知：二叉树使用链表表示法</a:t>
            </a:r>
            <a:endParaRPr lang="en-US" altLang="zh-CN" smtClean="0"/>
          </a:p>
          <a:p>
            <a:r>
              <a:rPr lang="zh-CN" altLang="en-US" smtClean="0"/>
              <a:t>一般树如何表示呢？</a:t>
            </a:r>
            <a:endParaRPr lang="en-US" altLang="zh-CN" smtClean="0"/>
          </a:p>
          <a:p>
            <a:pPr lvl="1"/>
            <a:r>
              <a:rPr lang="zh-CN" altLang="en-US" smtClean="0"/>
              <a:t>父指针表示法</a:t>
            </a:r>
            <a:endParaRPr lang="en-US" altLang="zh-CN" smtClean="0"/>
          </a:p>
          <a:p>
            <a:pPr lvl="1"/>
            <a:r>
              <a:rPr lang="zh-CN" altLang="en-US" smtClean="0"/>
              <a:t>左孩子右兄弟表示法</a:t>
            </a:r>
            <a:endParaRPr lang="zh-CN" altLang="en-US" smtClean="0"/>
          </a:p>
        </p:txBody>
      </p:sp>
      <p:sp>
        <p:nvSpPr>
          <p:cNvPr id="1146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35BB43-CE08-4592-A3AF-9C5D95071E03}"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smtClean="0"/>
              <a:t>树的父指针表示法</a:t>
            </a:r>
            <a:endParaRPr lang="zh-CN" altLang="en-US" smtClean="0"/>
          </a:p>
        </p:txBody>
      </p:sp>
      <p:sp>
        <p:nvSpPr>
          <p:cNvPr id="11571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8FFCE8-A66F-4451-9213-53D2A724DB69}" type="slidenum">
              <a:rPr lang="en-US" altLang="en-US" smtClean="0">
                <a:solidFill>
                  <a:srgbClr val="4B4B4B"/>
                </a:solidFill>
              </a:rPr>
            </a:fld>
            <a:endParaRPr lang="en-US" altLang="en-US" smtClean="0">
              <a:solidFill>
                <a:srgbClr val="4B4B4B"/>
              </a:solidFill>
            </a:endParaRPr>
          </a:p>
        </p:txBody>
      </p:sp>
      <p:grpSp>
        <p:nvGrpSpPr>
          <p:cNvPr id="115716" name="组合 6"/>
          <p:cNvGrpSpPr/>
          <p:nvPr/>
        </p:nvGrpSpPr>
        <p:grpSpPr bwMode="auto">
          <a:xfrm>
            <a:off x="3495675" y="1635125"/>
            <a:ext cx="539750" cy="539750"/>
            <a:chOff x="3495672" y="1635120"/>
            <a:chExt cx="540000" cy="540000"/>
          </a:xfrm>
        </p:grpSpPr>
        <p:sp>
          <p:nvSpPr>
            <p:cNvPr id="5" name="椭圆 4"/>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4" name="TextBox 5"/>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R</a:t>
              </a:r>
              <a:endParaRPr lang="zh-CN" altLang="en-US" sz="3000"/>
            </a:p>
          </p:txBody>
        </p:sp>
      </p:grpSp>
      <p:grpSp>
        <p:nvGrpSpPr>
          <p:cNvPr id="115717" name="组合 7"/>
          <p:cNvGrpSpPr/>
          <p:nvPr/>
        </p:nvGrpSpPr>
        <p:grpSpPr bwMode="auto">
          <a:xfrm>
            <a:off x="3495675" y="2889250"/>
            <a:ext cx="539750" cy="554038"/>
            <a:chOff x="3495672" y="1635120"/>
            <a:chExt cx="540000" cy="553998"/>
          </a:xfrm>
        </p:grpSpPr>
        <p:sp>
          <p:nvSpPr>
            <p:cNvPr id="9" name="椭圆 8"/>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2" name="TextBox 9"/>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B</a:t>
              </a:r>
              <a:endParaRPr lang="zh-CN" altLang="en-US" sz="3000"/>
            </a:p>
          </p:txBody>
        </p:sp>
      </p:grpSp>
      <p:grpSp>
        <p:nvGrpSpPr>
          <p:cNvPr id="115718" name="组合 10"/>
          <p:cNvGrpSpPr/>
          <p:nvPr/>
        </p:nvGrpSpPr>
        <p:grpSpPr bwMode="auto">
          <a:xfrm>
            <a:off x="2239963" y="2890838"/>
            <a:ext cx="539750" cy="554037"/>
            <a:chOff x="3495672" y="1635120"/>
            <a:chExt cx="540000" cy="553998"/>
          </a:xfrm>
        </p:grpSpPr>
        <p:sp>
          <p:nvSpPr>
            <p:cNvPr id="12" name="椭圆 11"/>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50" name="TextBox 12"/>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A</a:t>
              </a:r>
              <a:endParaRPr lang="zh-CN" altLang="en-US" sz="3000"/>
            </a:p>
          </p:txBody>
        </p:sp>
      </p:grpSp>
      <p:grpSp>
        <p:nvGrpSpPr>
          <p:cNvPr id="115719" name="组合 13"/>
          <p:cNvGrpSpPr/>
          <p:nvPr/>
        </p:nvGrpSpPr>
        <p:grpSpPr bwMode="auto">
          <a:xfrm>
            <a:off x="4751388" y="2890838"/>
            <a:ext cx="539750" cy="554037"/>
            <a:chOff x="3495672" y="1635120"/>
            <a:chExt cx="540000" cy="553998"/>
          </a:xfrm>
        </p:grpSpPr>
        <p:sp>
          <p:nvSpPr>
            <p:cNvPr id="15" name="椭圆 14"/>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8" name="TextBox 15"/>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C</a:t>
              </a:r>
              <a:endParaRPr lang="zh-CN" altLang="en-US" sz="3000"/>
            </a:p>
          </p:txBody>
        </p:sp>
      </p:grpSp>
      <p:grpSp>
        <p:nvGrpSpPr>
          <p:cNvPr id="115720" name="组合 16"/>
          <p:cNvGrpSpPr/>
          <p:nvPr/>
        </p:nvGrpSpPr>
        <p:grpSpPr bwMode="auto">
          <a:xfrm>
            <a:off x="2957513" y="4143375"/>
            <a:ext cx="539750" cy="554038"/>
            <a:chOff x="3495672" y="1635120"/>
            <a:chExt cx="540000" cy="553998"/>
          </a:xfrm>
        </p:grpSpPr>
        <p:sp>
          <p:nvSpPr>
            <p:cNvPr id="18" name="椭圆 17"/>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6" name="TextBox 18"/>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E</a:t>
              </a:r>
              <a:endParaRPr lang="zh-CN" altLang="en-US" sz="3000"/>
            </a:p>
          </p:txBody>
        </p:sp>
      </p:grpSp>
      <p:grpSp>
        <p:nvGrpSpPr>
          <p:cNvPr id="115721" name="组合 19"/>
          <p:cNvGrpSpPr/>
          <p:nvPr/>
        </p:nvGrpSpPr>
        <p:grpSpPr bwMode="auto">
          <a:xfrm>
            <a:off x="1701800" y="4144963"/>
            <a:ext cx="539750" cy="554037"/>
            <a:chOff x="3495672" y="1635120"/>
            <a:chExt cx="540000" cy="553998"/>
          </a:xfrm>
        </p:grpSpPr>
        <p:sp>
          <p:nvSpPr>
            <p:cNvPr id="21" name="椭圆 20"/>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4" name="TextBox 21"/>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D</a:t>
              </a:r>
              <a:endParaRPr lang="zh-CN" altLang="en-US" sz="3000"/>
            </a:p>
          </p:txBody>
        </p:sp>
      </p:grpSp>
      <p:grpSp>
        <p:nvGrpSpPr>
          <p:cNvPr id="115722" name="组合 22"/>
          <p:cNvGrpSpPr/>
          <p:nvPr/>
        </p:nvGrpSpPr>
        <p:grpSpPr bwMode="auto">
          <a:xfrm>
            <a:off x="4749800" y="4144963"/>
            <a:ext cx="539750" cy="554037"/>
            <a:chOff x="3495672" y="1635120"/>
            <a:chExt cx="540000" cy="553998"/>
          </a:xfrm>
        </p:grpSpPr>
        <p:sp>
          <p:nvSpPr>
            <p:cNvPr id="24" name="椭圆 23"/>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2" name="TextBox 24"/>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F</a:t>
              </a:r>
              <a:endParaRPr lang="zh-CN" altLang="en-US" sz="3000"/>
            </a:p>
          </p:txBody>
        </p:sp>
      </p:grpSp>
      <p:grpSp>
        <p:nvGrpSpPr>
          <p:cNvPr id="115723" name="组合 25"/>
          <p:cNvGrpSpPr/>
          <p:nvPr/>
        </p:nvGrpSpPr>
        <p:grpSpPr bwMode="auto">
          <a:xfrm>
            <a:off x="4751388" y="5578475"/>
            <a:ext cx="539750" cy="554038"/>
            <a:chOff x="3495672" y="1635120"/>
            <a:chExt cx="540000" cy="553998"/>
          </a:xfrm>
        </p:grpSpPr>
        <p:sp>
          <p:nvSpPr>
            <p:cNvPr id="27" name="椭圆 26"/>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40" name="TextBox 27"/>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H</a:t>
              </a:r>
              <a:endParaRPr lang="zh-CN" altLang="en-US" sz="3000"/>
            </a:p>
          </p:txBody>
        </p:sp>
      </p:grpSp>
      <p:grpSp>
        <p:nvGrpSpPr>
          <p:cNvPr id="115724" name="组合 28"/>
          <p:cNvGrpSpPr/>
          <p:nvPr/>
        </p:nvGrpSpPr>
        <p:grpSpPr bwMode="auto">
          <a:xfrm>
            <a:off x="3852863" y="5580063"/>
            <a:ext cx="539750" cy="554037"/>
            <a:chOff x="3495672" y="1635120"/>
            <a:chExt cx="540000" cy="553998"/>
          </a:xfrm>
        </p:grpSpPr>
        <p:sp>
          <p:nvSpPr>
            <p:cNvPr id="30" name="椭圆 29"/>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8" name="TextBox 30"/>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G</a:t>
              </a:r>
              <a:endParaRPr lang="zh-CN" altLang="en-US" sz="3000"/>
            </a:p>
          </p:txBody>
        </p:sp>
      </p:grpSp>
      <p:grpSp>
        <p:nvGrpSpPr>
          <p:cNvPr id="115725" name="组合 31"/>
          <p:cNvGrpSpPr/>
          <p:nvPr/>
        </p:nvGrpSpPr>
        <p:grpSpPr bwMode="auto">
          <a:xfrm>
            <a:off x="5648325" y="5580063"/>
            <a:ext cx="539750" cy="554037"/>
            <a:chOff x="3495672" y="1635120"/>
            <a:chExt cx="540000" cy="553998"/>
          </a:xfrm>
        </p:grpSpPr>
        <p:sp>
          <p:nvSpPr>
            <p:cNvPr id="33" name="椭圆 32"/>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5736" name="TextBox 33"/>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K</a:t>
              </a:r>
              <a:endParaRPr lang="zh-CN" altLang="en-US" sz="3000"/>
            </a:p>
          </p:txBody>
        </p:sp>
      </p:grpSp>
      <p:cxnSp>
        <p:nvCxnSpPr>
          <p:cNvPr id="115726" name="直接箭头连接符 35"/>
          <p:cNvCxnSpPr>
            <a:cxnSpLocks noChangeShapeType="1"/>
            <a:stCxn id="115752" idx="0"/>
            <a:endCxn id="115754" idx="2"/>
          </p:cNvCxnSpPr>
          <p:nvPr/>
        </p:nvCxnSpPr>
        <p:spPr bwMode="auto">
          <a:xfrm rot="5400000" flipH="1" flipV="1">
            <a:off x="3408363" y="2532063"/>
            <a:ext cx="712787" cy="15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27" name="直接箭头连接符 36"/>
          <p:cNvCxnSpPr>
            <a:cxnSpLocks noChangeShapeType="1"/>
            <a:stCxn id="115742" idx="0"/>
            <a:endCxn id="115748" idx="2"/>
          </p:cNvCxnSpPr>
          <p:nvPr/>
        </p:nvCxnSpPr>
        <p:spPr bwMode="auto">
          <a:xfrm rot="5400000" flipH="1" flipV="1">
            <a:off x="4669632" y="3793331"/>
            <a:ext cx="700088" cy="317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28" name="直接箭头连接符 39"/>
          <p:cNvCxnSpPr>
            <a:cxnSpLocks noChangeShapeType="1"/>
            <a:stCxn id="115740" idx="0"/>
            <a:endCxn id="24" idx="4"/>
          </p:cNvCxnSpPr>
          <p:nvPr/>
        </p:nvCxnSpPr>
        <p:spPr bwMode="auto">
          <a:xfrm rot="16200000" flipV="1">
            <a:off x="4572794" y="5130006"/>
            <a:ext cx="895350"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29" name="直接箭头连接符 42"/>
          <p:cNvCxnSpPr>
            <a:cxnSpLocks noChangeShapeType="1"/>
            <a:stCxn id="115748" idx="0"/>
          </p:cNvCxnSpPr>
          <p:nvPr/>
        </p:nvCxnSpPr>
        <p:spPr bwMode="auto">
          <a:xfrm rot="16200000" flipV="1">
            <a:off x="4079082" y="1948656"/>
            <a:ext cx="717550" cy="1166813"/>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30" name="直接箭头连接符 45"/>
          <p:cNvCxnSpPr>
            <a:cxnSpLocks noChangeShapeType="1"/>
            <a:stCxn id="115750" idx="0"/>
          </p:cNvCxnSpPr>
          <p:nvPr/>
        </p:nvCxnSpPr>
        <p:spPr bwMode="auto">
          <a:xfrm rot="5400000" flipH="1" flipV="1">
            <a:off x="2732882" y="1948656"/>
            <a:ext cx="717550" cy="1166813"/>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31" name="直接箭头连接符 48"/>
          <p:cNvCxnSpPr>
            <a:cxnSpLocks noChangeShapeType="1"/>
            <a:stCxn id="115746" idx="0"/>
          </p:cNvCxnSpPr>
          <p:nvPr/>
        </p:nvCxnSpPr>
        <p:spPr bwMode="auto">
          <a:xfrm rot="16200000" flipV="1">
            <a:off x="2555081" y="3472657"/>
            <a:ext cx="714375" cy="627062"/>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32" name="直接箭头连接符 51"/>
          <p:cNvCxnSpPr>
            <a:cxnSpLocks noChangeShapeType="1"/>
            <a:stCxn id="115744" idx="0"/>
          </p:cNvCxnSpPr>
          <p:nvPr/>
        </p:nvCxnSpPr>
        <p:spPr bwMode="auto">
          <a:xfrm rot="5400000" flipH="1" flipV="1">
            <a:off x="1836737" y="3562351"/>
            <a:ext cx="715963" cy="449262"/>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33" name="直接箭头连接符 54"/>
          <p:cNvCxnSpPr>
            <a:cxnSpLocks noChangeShapeType="1"/>
            <a:stCxn id="115738" idx="0"/>
          </p:cNvCxnSpPr>
          <p:nvPr/>
        </p:nvCxnSpPr>
        <p:spPr bwMode="auto">
          <a:xfrm rot="5400000" flipH="1" flipV="1">
            <a:off x="4078288" y="4727575"/>
            <a:ext cx="895350" cy="80962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5734" name="直接箭头连接符 57"/>
          <p:cNvCxnSpPr>
            <a:cxnSpLocks noChangeShapeType="1"/>
            <a:stCxn id="115736" idx="0"/>
          </p:cNvCxnSpPr>
          <p:nvPr/>
        </p:nvCxnSpPr>
        <p:spPr bwMode="auto">
          <a:xfrm rot="16200000" flipV="1">
            <a:off x="5066507" y="4728369"/>
            <a:ext cx="895350" cy="80803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smtClean="0"/>
              <a:t>树的左孩子右兄弟表示法</a:t>
            </a:r>
            <a:endParaRPr lang="zh-CN" altLang="en-US" smtClean="0"/>
          </a:p>
        </p:txBody>
      </p:sp>
      <p:sp>
        <p:nvSpPr>
          <p:cNvPr id="11673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4AD055-5D19-4C45-B806-36F4BEAF3654}" type="slidenum">
              <a:rPr lang="en-US" altLang="en-US" smtClean="0">
                <a:solidFill>
                  <a:srgbClr val="4B4B4B"/>
                </a:solidFill>
              </a:rPr>
            </a:fld>
            <a:endParaRPr lang="en-US" altLang="en-US" smtClean="0">
              <a:solidFill>
                <a:srgbClr val="4B4B4B"/>
              </a:solidFill>
            </a:endParaRPr>
          </a:p>
        </p:txBody>
      </p:sp>
      <p:grpSp>
        <p:nvGrpSpPr>
          <p:cNvPr id="116740" name="组合 6"/>
          <p:cNvGrpSpPr/>
          <p:nvPr/>
        </p:nvGrpSpPr>
        <p:grpSpPr bwMode="auto">
          <a:xfrm>
            <a:off x="3495675" y="1635125"/>
            <a:ext cx="539750" cy="539750"/>
            <a:chOff x="3495672" y="1635120"/>
            <a:chExt cx="540000" cy="540000"/>
          </a:xfrm>
        </p:grpSpPr>
        <p:sp>
          <p:nvSpPr>
            <p:cNvPr id="5" name="椭圆 4"/>
            <p:cNvSpPr/>
            <p:nvPr/>
          </p:nvSpPr>
          <p:spPr bwMode="auto">
            <a:xfrm>
              <a:off x="3495672" y="1635120"/>
              <a:ext cx="540000" cy="538412"/>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8" name="TextBox 5"/>
            <p:cNvSpPr txBox="1">
              <a:spLocks noChangeArrowheads="1"/>
            </p:cNvSpPr>
            <p:nvPr/>
          </p:nvSpPr>
          <p:spPr bwMode="auto">
            <a:xfrm>
              <a:off x="3495672" y="1635120"/>
              <a:ext cx="53816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R</a:t>
              </a:r>
              <a:endParaRPr lang="zh-CN" altLang="en-US" sz="3000"/>
            </a:p>
          </p:txBody>
        </p:sp>
      </p:grpSp>
      <p:grpSp>
        <p:nvGrpSpPr>
          <p:cNvPr id="116741" name="组合 7"/>
          <p:cNvGrpSpPr/>
          <p:nvPr/>
        </p:nvGrpSpPr>
        <p:grpSpPr bwMode="auto">
          <a:xfrm>
            <a:off x="3495675" y="2889250"/>
            <a:ext cx="539750" cy="554038"/>
            <a:chOff x="3495672" y="1635120"/>
            <a:chExt cx="540000" cy="553998"/>
          </a:xfrm>
        </p:grpSpPr>
        <p:sp>
          <p:nvSpPr>
            <p:cNvPr id="9" name="椭圆 8"/>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6" name="TextBox 9"/>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B</a:t>
              </a:r>
              <a:endParaRPr lang="zh-CN" altLang="en-US" sz="3000"/>
            </a:p>
          </p:txBody>
        </p:sp>
      </p:grpSp>
      <p:grpSp>
        <p:nvGrpSpPr>
          <p:cNvPr id="116742" name="组合 10"/>
          <p:cNvGrpSpPr/>
          <p:nvPr/>
        </p:nvGrpSpPr>
        <p:grpSpPr bwMode="auto">
          <a:xfrm>
            <a:off x="2239963" y="2890838"/>
            <a:ext cx="539750" cy="554037"/>
            <a:chOff x="3495672" y="1635120"/>
            <a:chExt cx="540000" cy="553998"/>
          </a:xfrm>
        </p:grpSpPr>
        <p:sp>
          <p:nvSpPr>
            <p:cNvPr id="12" name="椭圆 11"/>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4" name="TextBox 12"/>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A</a:t>
              </a:r>
              <a:endParaRPr lang="zh-CN" altLang="en-US" sz="3000"/>
            </a:p>
          </p:txBody>
        </p:sp>
      </p:grpSp>
      <p:grpSp>
        <p:nvGrpSpPr>
          <p:cNvPr id="116743" name="组合 13"/>
          <p:cNvGrpSpPr/>
          <p:nvPr/>
        </p:nvGrpSpPr>
        <p:grpSpPr bwMode="auto">
          <a:xfrm>
            <a:off x="4751388" y="2890838"/>
            <a:ext cx="539750" cy="554037"/>
            <a:chOff x="3495672" y="1635120"/>
            <a:chExt cx="540000" cy="553998"/>
          </a:xfrm>
        </p:grpSpPr>
        <p:sp>
          <p:nvSpPr>
            <p:cNvPr id="15" name="椭圆 14"/>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2" name="TextBox 15"/>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C</a:t>
              </a:r>
              <a:endParaRPr lang="zh-CN" altLang="en-US" sz="3000"/>
            </a:p>
          </p:txBody>
        </p:sp>
      </p:grpSp>
      <p:grpSp>
        <p:nvGrpSpPr>
          <p:cNvPr id="116744" name="组合 16"/>
          <p:cNvGrpSpPr/>
          <p:nvPr/>
        </p:nvGrpSpPr>
        <p:grpSpPr bwMode="auto">
          <a:xfrm>
            <a:off x="2957513" y="4143375"/>
            <a:ext cx="539750" cy="554038"/>
            <a:chOff x="3495672" y="1635120"/>
            <a:chExt cx="540000" cy="553998"/>
          </a:xfrm>
        </p:grpSpPr>
        <p:sp>
          <p:nvSpPr>
            <p:cNvPr id="18" name="椭圆 17"/>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70" name="TextBox 18"/>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E</a:t>
              </a:r>
              <a:endParaRPr lang="zh-CN" altLang="en-US" sz="3000"/>
            </a:p>
          </p:txBody>
        </p:sp>
      </p:grpSp>
      <p:grpSp>
        <p:nvGrpSpPr>
          <p:cNvPr id="116745" name="组合 19"/>
          <p:cNvGrpSpPr/>
          <p:nvPr/>
        </p:nvGrpSpPr>
        <p:grpSpPr bwMode="auto">
          <a:xfrm>
            <a:off x="1701800" y="4144963"/>
            <a:ext cx="539750" cy="554037"/>
            <a:chOff x="3495672" y="1635120"/>
            <a:chExt cx="540000" cy="553998"/>
          </a:xfrm>
        </p:grpSpPr>
        <p:sp>
          <p:nvSpPr>
            <p:cNvPr id="21" name="椭圆 20"/>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8" name="TextBox 21"/>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D</a:t>
              </a:r>
              <a:endParaRPr lang="zh-CN" altLang="en-US" sz="3000"/>
            </a:p>
          </p:txBody>
        </p:sp>
      </p:grpSp>
      <p:grpSp>
        <p:nvGrpSpPr>
          <p:cNvPr id="116746" name="组合 22"/>
          <p:cNvGrpSpPr/>
          <p:nvPr/>
        </p:nvGrpSpPr>
        <p:grpSpPr bwMode="auto">
          <a:xfrm>
            <a:off x="4749800" y="4144963"/>
            <a:ext cx="539750" cy="554037"/>
            <a:chOff x="3495672" y="1635120"/>
            <a:chExt cx="540000" cy="553998"/>
          </a:xfrm>
        </p:grpSpPr>
        <p:sp>
          <p:nvSpPr>
            <p:cNvPr id="24" name="椭圆 23"/>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6" name="TextBox 24"/>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F</a:t>
              </a:r>
              <a:endParaRPr lang="zh-CN" altLang="en-US" sz="3000"/>
            </a:p>
          </p:txBody>
        </p:sp>
      </p:grpSp>
      <p:grpSp>
        <p:nvGrpSpPr>
          <p:cNvPr id="116747" name="组合 25"/>
          <p:cNvGrpSpPr/>
          <p:nvPr/>
        </p:nvGrpSpPr>
        <p:grpSpPr bwMode="auto">
          <a:xfrm>
            <a:off x="4751388" y="5578475"/>
            <a:ext cx="539750" cy="554038"/>
            <a:chOff x="3495672" y="1635120"/>
            <a:chExt cx="540000" cy="553998"/>
          </a:xfrm>
        </p:grpSpPr>
        <p:sp>
          <p:nvSpPr>
            <p:cNvPr id="27" name="椭圆 26"/>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4" name="TextBox 27"/>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H</a:t>
              </a:r>
              <a:endParaRPr lang="zh-CN" altLang="en-US" sz="3000"/>
            </a:p>
          </p:txBody>
        </p:sp>
      </p:grpSp>
      <p:grpSp>
        <p:nvGrpSpPr>
          <p:cNvPr id="116748" name="组合 28"/>
          <p:cNvGrpSpPr/>
          <p:nvPr/>
        </p:nvGrpSpPr>
        <p:grpSpPr bwMode="auto">
          <a:xfrm>
            <a:off x="3852863" y="5580063"/>
            <a:ext cx="539750" cy="554037"/>
            <a:chOff x="3495672" y="1635120"/>
            <a:chExt cx="540000" cy="553998"/>
          </a:xfrm>
        </p:grpSpPr>
        <p:sp>
          <p:nvSpPr>
            <p:cNvPr id="30" name="椭圆 29"/>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2" name="TextBox 30"/>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G</a:t>
              </a:r>
              <a:endParaRPr lang="zh-CN" altLang="en-US" sz="3000"/>
            </a:p>
          </p:txBody>
        </p:sp>
      </p:grpSp>
      <p:grpSp>
        <p:nvGrpSpPr>
          <p:cNvPr id="116749" name="组合 31"/>
          <p:cNvGrpSpPr/>
          <p:nvPr/>
        </p:nvGrpSpPr>
        <p:grpSpPr bwMode="auto">
          <a:xfrm>
            <a:off x="5648325" y="5580063"/>
            <a:ext cx="539750" cy="554037"/>
            <a:chOff x="3495672" y="1635120"/>
            <a:chExt cx="540000" cy="553998"/>
          </a:xfrm>
        </p:grpSpPr>
        <p:sp>
          <p:nvSpPr>
            <p:cNvPr id="33" name="椭圆 32"/>
            <p:cNvSpPr/>
            <p:nvPr/>
          </p:nvSpPr>
          <p:spPr bwMode="auto">
            <a:xfrm>
              <a:off x="3495672" y="1635120"/>
              <a:ext cx="540000" cy="538124"/>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2400" dirty="0">
                <a:solidFill>
                  <a:schemeClr val="tx1"/>
                </a:solidFill>
              </a:endParaRPr>
            </a:p>
          </p:txBody>
        </p:sp>
        <p:sp>
          <p:nvSpPr>
            <p:cNvPr id="116760" name="TextBox 33"/>
            <p:cNvSpPr txBox="1">
              <a:spLocks noChangeArrowheads="1"/>
            </p:cNvSpPr>
            <p:nvPr/>
          </p:nvSpPr>
          <p:spPr bwMode="auto">
            <a:xfrm>
              <a:off x="3495672" y="1635120"/>
              <a:ext cx="53816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K</a:t>
              </a:r>
              <a:endParaRPr lang="zh-CN" altLang="en-US" sz="3000"/>
            </a:p>
          </p:txBody>
        </p:sp>
      </p:grpSp>
      <p:cxnSp>
        <p:nvCxnSpPr>
          <p:cNvPr id="116750" name="直接箭头连接符 35"/>
          <p:cNvCxnSpPr>
            <a:cxnSpLocks noChangeShapeType="1"/>
            <a:stCxn id="12" idx="6"/>
            <a:endCxn id="116776" idx="1"/>
          </p:cNvCxnSpPr>
          <p:nvPr/>
        </p:nvCxnSpPr>
        <p:spPr bwMode="auto">
          <a:xfrm>
            <a:off x="2779713" y="3159125"/>
            <a:ext cx="715962" cy="6350"/>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6751" name="直接箭头连接符 36"/>
          <p:cNvCxnSpPr>
            <a:cxnSpLocks noChangeShapeType="1"/>
            <a:stCxn id="116766" idx="0"/>
            <a:endCxn id="116772" idx="2"/>
          </p:cNvCxnSpPr>
          <p:nvPr/>
        </p:nvCxnSpPr>
        <p:spPr bwMode="auto">
          <a:xfrm rot="5400000" flipH="1" flipV="1">
            <a:off x="4669632" y="3793331"/>
            <a:ext cx="700088" cy="3175"/>
          </a:xfrm>
          <a:prstGeom prst="straightConnector1">
            <a:avLst/>
          </a:prstGeom>
          <a:noFill/>
          <a:ln w="9525" algn="ctr">
            <a:solidFill>
              <a:srgbClr val="FF0000"/>
            </a:solidFill>
            <a:round/>
            <a:headEnd type="arrow" w="med" len="med"/>
          </a:ln>
          <a:extLst>
            <a:ext uri="{909E8E84-426E-40DD-AFC4-6F175D3DCCD1}">
              <a14:hiddenFill xmlns:a14="http://schemas.microsoft.com/office/drawing/2010/main">
                <a:noFill/>
              </a14:hiddenFill>
            </a:ext>
          </a:extLst>
        </p:spPr>
      </p:cxnSp>
      <p:cxnSp>
        <p:nvCxnSpPr>
          <p:cNvPr id="116752" name="直接箭头连接符 39"/>
          <p:cNvCxnSpPr>
            <a:cxnSpLocks noChangeShapeType="1"/>
            <a:stCxn id="116762" idx="3"/>
            <a:endCxn id="116764" idx="1"/>
          </p:cNvCxnSpPr>
          <p:nvPr/>
        </p:nvCxnSpPr>
        <p:spPr bwMode="auto">
          <a:xfrm flipV="1">
            <a:off x="4391025" y="5854700"/>
            <a:ext cx="360363"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6753" name="直接箭头连接符 42"/>
          <p:cNvCxnSpPr>
            <a:cxnSpLocks noChangeShapeType="1"/>
            <a:stCxn id="116776" idx="3"/>
            <a:endCxn id="116772" idx="1"/>
          </p:cNvCxnSpPr>
          <p:nvPr/>
        </p:nvCxnSpPr>
        <p:spPr bwMode="auto">
          <a:xfrm>
            <a:off x="4033838" y="3165475"/>
            <a:ext cx="717550"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6754" name="直接箭头连接符 45"/>
          <p:cNvCxnSpPr>
            <a:cxnSpLocks noChangeShapeType="1"/>
            <a:stCxn id="116774" idx="0"/>
          </p:cNvCxnSpPr>
          <p:nvPr/>
        </p:nvCxnSpPr>
        <p:spPr bwMode="auto">
          <a:xfrm rot="5400000" flipH="1" flipV="1">
            <a:off x="2732882" y="1948656"/>
            <a:ext cx="717550" cy="1166813"/>
          </a:xfrm>
          <a:prstGeom prst="straightConnector1">
            <a:avLst/>
          </a:prstGeom>
          <a:noFill/>
          <a:ln w="9525" algn="ctr">
            <a:solidFill>
              <a:srgbClr val="FF0000"/>
            </a:solidFill>
            <a:round/>
            <a:headEnd type="arrow" w="med" len="med"/>
          </a:ln>
          <a:extLst>
            <a:ext uri="{909E8E84-426E-40DD-AFC4-6F175D3DCCD1}">
              <a14:hiddenFill xmlns:a14="http://schemas.microsoft.com/office/drawing/2010/main">
                <a:noFill/>
              </a14:hiddenFill>
            </a:ext>
          </a:extLst>
        </p:spPr>
      </p:cxnSp>
      <p:cxnSp>
        <p:nvCxnSpPr>
          <p:cNvPr id="116755" name="直接箭头连接符 48"/>
          <p:cNvCxnSpPr>
            <a:cxnSpLocks noChangeShapeType="1"/>
            <a:stCxn id="116768" idx="3"/>
            <a:endCxn id="116770" idx="1"/>
          </p:cNvCxnSpPr>
          <p:nvPr/>
        </p:nvCxnSpPr>
        <p:spPr bwMode="auto">
          <a:xfrm flipV="1">
            <a:off x="2239963" y="4419600"/>
            <a:ext cx="717550"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116756" name="直接箭头连接符 51"/>
          <p:cNvCxnSpPr>
            <a:cxnSpLocks noChangeShapeType="1"/>
            <a:stCxn id="116768" idx="0"/>
          </p:cNvCxnSpPr>
          <p:nvPr/>
        </p:nvCxnSpPr>
        <p:spPr bwMode="auto">
          <a:xfrm rot="5400000" flipH="1" flipV="1">
            <a:off x="1836737" y="3562351"/>
            <a:ext cx="715963" cy="449262"/>
          </a:xfrm>
          <a:prstGeom prst="straightConnector1">
            <a:avLst/>
          </a:prstGeom>
          <a:noFill/>
          <a:ln w="9525" algn="ctr">
            <a:solidFill>
              <a:srgbClr val="FF0000"/>
            </a:solidFill>
            <a:round/>
            <a:headEnd type="arrow" w="med" len="med"/>
          </a:ln>
          <a:extLst>
            <a:ext uri="{909E8E84-426E-40DD-AFC4-6F175D3DCCD1}">
              <a14:hiddenFill xmlns:a14="http://schemas.microsoft.com/office/drawing/2010/main">
                <a:noFill/>
              </a14:hiddenFill>
            </a:ext>
          </a:extLst>
        </p:spPr>
      </p:cxnSp>
      <p:cxnSp>
        <p:nvCxnSpPr>
          <p:cNvPr id="116757" name="直接箭头连接符 54"/>
          <p:cNvCxnSpPr>
            <a:cxnSpLocks noChangeShapeType="1"/>
            <a:stCxn id="116762" idx="0"/>
          </p:cNvCxnSpPr>
          <p:nvPr/>
        </p:nvCxnSpPr>
        <p:spPr bwMode="auto">
          <a:xfrm rot="5400000" flipH="1" flipV="1">
            <a:off x="4078288" y="4727575"/>
            <a:ext cx="895350" cy="809625"/>
          </a:xfrm>
          <a:prstGeom prst="straightConnector1">
            <a:avLst/>
          </a:prstGeom>
          <a:noFill/>
          <a:ln w="9525" algn="ctr">
            <a:solidFill>
              <a:srgbClr val="FF0000"/>
            </a:solidFill>
            <a:round/>
            <a:headEnd type="arrow" w="med" len="med"/>
          </a:ln>
          <a:extLst>
            <a:ext uri="{909E8E84-426E-40DD-AFC4-6F175D3DCCD1}">
              <a14:hiddenFill xmlns:a14="http://schemas.microsoft.com/office/drawing/2010/main">
                <a:noFill/>
              </a14:hiddenFill>
            </a:ext>
          </a:extLst>
        </p:spPr>
      </p:cxnSp>
      <p:cxnSp>
        <p:nvCxnSpPr>
          <p:cNvPr id="116758" name="直接箭头连接符 57"/>
          <p:cNvCxnSpPr>
            <a:cxnSpLocks noChangeShapeType="1"/>
            <a:stCxn id="27" idx="6"/>
            <a:endCxn id="116760" idx="1"/>
          </p:cNvCxnSpPr>
          <p:nvPr/>
        </p:nvCxnSpPr>
        <p:spPr bwMode="auto">
          <a:xfrm>
            <a:off x="5291138" y="5846763"/>
            <a:ext cx="357187" cy="9525"/>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mtClean="0"/>
              <a:t>森林和有序森林（续）</a:t>
            </a:r>
            <a:endParaRPr lang="zh-CN" altLang="en-US" smtClean="0"/>
          </a:p>
        </p:txBody>
      </p:sp>
      <p:pic>
        <p:nvPicPr>
          <p:cNvPr id="51203" name="Picture 5" descr="115"/>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213360" y="1600200"/>
            <a:ext cx="8206740" cy="310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41B208-C27E-4925-908B-5581BD0ED518}"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mtClean="0"/>
              <a:t>树转换为二叉树</a:t>
            </a:r>
            <a:endParaRPr lang="zh-CN" altLang="en-US" smtClean="0"/>
          </a:p>
        </p:txBody>
      </p:sp>
      <p:sp>
        <p:nvSpPr>
          <p:cNvPr id="11776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1C8041-B64E-4C74-B55A-63F598F6D9E2}" type="slidenum">
              <a:rPr lang="en-US" altLang="en-US" smtClean="0">
                <a:solidFill>
                  <a:srgbClr val="4B4B4B"/>
                </a:solidFill>
              </a:rPr>
            </a:fld>
            <a:endParaRPr lang="en-US" altLang="en-US" smtClean="0">
              <a:solidFill>
                <a:srgbClr val="4B4B4B"/>
              </a:solidFill>
            </a:endParaRPr>
          </a:p>
        </p:txBody>
      </p:sp>
      <p:grpSp>
        <p:nvGrpSpPr>
          <p:cNvPr id="117764" name="组合 4"/>
          <p:cNvGrpSpPr/>
          <p:nvPr/>
        </p:nvGrpSpPr>
        <p:grpSpPr bwMode="auto">
          <a:xfrm>
            <a:off x="1878013" y="1455738"/>
            <a:ext cx="360362" cy="360362"/>
            <a:chOff x="3495672" y="1635120"/>
            <a:chExt cx="360000" cy="360000"/>
          </a:xfrm>
        </p:grpSpPr>
        <p:sp>
          <p:nvSpPr>
            <p:cNvPr id="6" name="椭圆 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50" name="TextBox 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7765" name="组合 43"/>
          <p:cNvGrpSpPr/>
          <p:nvPr/>
        </p:nvGrpSpPr>
        <p:grpSpPr bwMode="auto">
          <a:xfrm>
            <a:off x="1879600" y="2171700"/>
            <a:ext cx="360363" cy="360363"/>
            <a:chOff x="3495672" y="1635120"/>
            <a:chExt cx="360000" cy="360000"/>
          </a:xfrm>
        </p:grpSpPr>
        <p:sp>
          <p:nvSpPr>
            <p:cNvPr id="45" name="椭圆 4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8" name="TextBox 4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7766" name="组合 46"/>
          <p:cNvGrpSpPr/>
          <p:nvPr/>
        </p:nvGrpSpPr>
        <p:grpSpPr bwMode="auto">
          <a:xfrm>
            <a:off x="1162050" y="2173288"/>
            <a:ext cx="360363" cy="360362"/>
            <a:chOff x="3495672" y="1635120"/>
            <a:chExt cx="360000" cy="360000"/>
          </a:xfrm>
        </p:grpSpPr>
        <p:sp>
          <p:nvSpPr>
            <p:cNvPr id="48" name="椭圆 4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6" name="TextBox 4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7767" name="组合 49"/>
          <p:cNvGrpSpPr/>
          <p:nvPr/>
        </p:nvGrpSpPr>
        <p:grpSpPr bwMode="auto">
          <a:xfrm>
            <a:off x="2595563" y="2173288"/>
            <a:ext cx="360362" cy="360362"/>
            <a:chOff x="3495672" y="1635120"/>
            <a:chExt cx="360000" cy="360000"/>
          </a:xfrm>
        </p:grpSpPr>
        <p:sp>
          <p:nvSpPr>
            <p:cNvPr id="51" name="椭圆 5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4" name="TextBox 5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7768" name="组合 52"/>
          <p:cNvGrpSpPr/>
          <p:nvPr/>
        </p:nvGrpSpPr>
        <p:grpSpPr bwMode="auto">
          <a:xfrm>
            <a:off x="2597150" y="2889250"/>
            <a:ext cx="360363" cy="360363"/>
            <a:chOff x="3495672" y="1635120"/>
            <a:chExt cx="360000" cy="360000"/>
          </a:xfrm>
        </p:grpSpPr>
        <p:sp>
          <p:nvSpPr>
            <p:cNvPr id="54" name="椭圆 5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2" name="TextBox 5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7769" name="组合 55"/>
          <p:cNvGrpSpPr/>
          <p:nvPr/>
        </p:nvGrpSpPr>
        <p:grpSpPr bwMode="auto">
          <a:xfrm>
            <a:off x="1519238" y="2890838"/>
            <a:ext cx="360362" cy="360362"/>
            <a:chOff x="3495672" y="1635120"/>
            <a:chExt cx="360000" cy="360000"/>
          </a:xfrm>
        </p:grpSpPr>
        <p:sp>
          <p:nvSpPr>
            <p:cNvPr id="57" name="椭圆 5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40" name="TextBox 5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7770" name="组合 58"/>
          <p:cNvGrpSpPr/>
          <p:nvPr/>
        </p:nvGrpSpPr>
        <p:grpSpPr bwMode="auto">
          <a:xfrm>
            <a:off x="803275" y="2890838"/>
            <a:ext cx="360363" cy="360362"/>
            <a:chOff x="3495672" y="1635120"/>
            <a:chExt cx="360000" cy="360000"/>
          </a:xfrm>
        </p:grpSpPr>
        <p:sp>
          <p:nvSpPr>
            <p:cNvPr id="60" name="椭圆 5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8" name="TextBox 6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7771" name="直接连接符 62"/>
          <p:cNvCxnSpPr>
            <a:cxnSpLocks noChangeShapeType="1"/>
          </p:cNvCxnSpPr>
          <p:nvPr/>
        </p:nvCxnSpPr>
        <p:spPr bwMode="auto">
          <a:xfrm rot="16200000" flipH="1">
            <a:off x="1881188" y="1992312"/>
            <a:ext cx="355600" cy="31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72" name="直接连接符 63"/>
          <p:cNvCxnSpPr>
            <a:cxnSpLocks noChangeShapeType="1"/>
          </p:cNvCxnSpPr>
          <p:nvPr/>
        </p:nvCxnSpPr>
        <p:spPr bwMode="auto">
          <a:xfrm rot="16200000" flipH="1">
            <a:off x="2599532" y="2710656"/>
            <a:ext cx="355600" cy="1587"/>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73" name="直接连接符 66"/>
          <p:cNvCxnSpPr>
            <a:cxnSpLocks noChangeShapeType="1"/>
          </p:cNvCxnSpPr>
          <p:nvPr/>
        </p:nvCxnSpPr>
        <p:spPr bwMode="auto">
          <a:xfrm rot="16200000" flipH="1">
            <a:off x="1331912" y="2522538"/>
            <a:ext cx="379413" cy="357188"/>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74" name="直接连接符 69"/>
          <p:cNvCxnSpPr>
            <a:cxnSpLocks noChangeShapeType="1"/>
          </p:cNvCxnSpPr>
          <p:nvPr/>
        </p:nvCxnSpPr>
        <p:spPr bwMode="auto">
          <a:xfrm rot="5400000" flipH="1" flipV="1">
            <a:off x="973931" y="2521744"/>
            <a:ext cx="379413" cy="3587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75" name="直接连接符 75"/>
          <p:cNvCxnSpPr>
            <a:cxnSpLocks noChangeShapeType="1"/>
          </p:cNvCxnSpPr>
          <p:nvPr/>
        </p:nvCxnSpPr>
        <p:spPr bwMode="auto">
          <a:xfrm rot="16200000" flipH="1">
            <a:off x="2227262" y="1624013"/>
            <a:ext cx="379413" cy="719138"/>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76" name="直接连接符 78"/>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grpSp>
        <p:nvGrpSpPr>
          <p:cNvPr id="117777" name="组合 82"/>
          <p:cNvGrpSpPr/>
          <p:nvPr/>
        </p:nvGrpSpPr>
        <p:grpSpPr bwMode="auto">
          <a:xfrm>
            <a:off x="1879600" y="4324350"/>
            <a:ext cx="360363" cy="360363"/>
            <a:chOff x="3495672" y="1635120"/>
            <a:chExt cx="360000" cy="360000"/>
          </a:xfrm>
        </p:grpSpPr>
        <p:sp>
          <p:nvSpPr>
            <p:cNvPr id="84" name="椭圆 8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6" name="TextBox 8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7778" name="组合 85"/>
          <p:cNvGrpSpPr/>
          <p:nvPr/>
        </p:nvGrpSpPr>
        <p:grpSpPr bwMode="auto">
          <a:xfrm>
            <a:off x="1881188" y="5040313"/>
            <a:ext cx="360362" cy="360362"/>
            <a:chOff x="3495672" y="1635120"/>
            <a:chExt cx="360000" cy="360000"/>
          </a:xfrm>
        </p:grpSpPr>
        <p:sp>
          <p:nvSpPr>
            <p:cNvPr id="87" name="椭圆 8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4" name="TextBox 8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7779" name="组合 88"/>
          <p:cNvGrpSpPr/>
          <p:nvPr/>
        </p:nvGrpSpPr>
        <p:grpSpPr bwMode="auto">
          <a:xfrm>
            <a:off x="1163638" y="5041900"/>
            <a:ext cx="360362" cy="360363"/>
            <a:chOff x="3495672" y="1635120"/>
            <a:chExt cx="360000" cy="360000"/>
          </a:xfrm>
        </p:grpSpPr>
        <p:sp>
          <p:nvSpPr>
            <p:cNvPr id="90" name="椭圆 8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2" name="TextBox 9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7780" name="组合 91"/>
          <p:cNvGrpSpPr/>
          <p:nvPr/>
        </p:nvGrpSpPr>
        <p:grpSpPr bwMode="auto">
          <a:xfrm>
            <a:off x="2597150" y="5041900"/>
            <a:ext cx="360363" cy="360363"/>
            <a:chOff x="3495672" y="1635120"/>
            <a:chExt cx="360000" cy="360000"/>
          </a:xfrm>
        </p:grpSpPr>
        <p:sp>
          <p:nvSpPr>
            <p:cNvPr id="93" name="椭圆 9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30" name="TextBox 9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7781" name="组合 94"/>
          <p:cNvGrpSpPr/>
          <p:nvPr/>
        </p:nvGrpSpPr>
        <p:grpSpPr bwMode="auto">
          <a:xfrm>
            <a:off x="2598738" y="5757863"/>
            <a:ext cx="360362" cy="360362"/>
            <a:chOff x="3495672" y="1635120"/>
            <a:chExt cx="360000" cy="360000"/>
          </a:xfrm>
        </p:grpSpPr>
        <p:sp>
          <p:nvSpPr>
            <p:cNvPr id="96" name="椭圆 9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8" name="TextBox 9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7782" name="组合 97"/>
          <p:cNvGrpSpPr/>
          <p:nvPr/>
        </p:nvGrpSpPr>
        <p:grpSpPr bwMode="auto">
          <a:xfrm>
            <a:off x="1520825" y="5759450"/>
            <a:ext cx="360363" cy="360363"/>
            <a:chOff x="3495672" y="1635120"/>
            <a:chExt cx="360000" cy="360000"/>
          </a:xfrm>
        </p:grpSpPr>
        <p:sp>
          <p:nvSpPr>
            <p:cNvPr id="99" name="椭圆 9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6" name="TextBox 9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7783" name="组合 100"/>
          <p:cNvGrpSpPr/>
          <p:nvPr/>
        </p:nvGrpSpPr>
        <p:grpSpPr bwMode="auto">
          <a:xfrm>
            <a:off x="804863" y="5759450"/>
            <a:ext cx="360362" cy="360363"/>
            <a:chOff x="3495672" y="1635120"/>
            <a:chExt cx="360000" cy="360000"/>
          </a:xfrm>
        </p:grpSpPr>
        <p:sp>
          <p:nvSpPr>
            <p:cNvPr id="102" name="椭圆 10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4" name="TextBox 10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7784" name="直接连接符 103"/>
          <p:cNvCxnSpPr>
            <a:cxnSpLocks noChangeShapeType="1"/>
          </p:cNvCxnSpPr>
          <p:nvPr/>
        </p:nvCxnSpPr>
        <p:spPr bwMode="auto">
          <a:xfrm flipV="1">
            <a:off x="1524000" y="5210175"/>
            <a:ext cx="357188" cy="1588"/>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85" name="直接连接符 104"/>
          <p:cNvCxnSpPr>
            <a:cxnSpLocks noChangeShapeType="1"/>
          </p:cNvCxnSpPr>
          <p:nvPr/>
        </p:nvCxnSpPr>
        <p:spPr bwMode="auto">
          <a:xfrm rot="16200000" flipH="1">
            <a:off x="2600325" y="5580063"/>
            <a:ext cx="355600" cy="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86" name="直接连接符 105"/>
          <p:cNvCxnSpPr>
            <a:cxnSpLocks noChangeShapeType="1"/>
          </p:cNvCxnSpPr>
          <p:nvPr/>
        </p:nvCxnSpPr>
        <p:spPr bwMode="auto">
          <a:xfrm flipV="1">
            <a:off x="1165225" y="5929313"/>
            <a:ext cx="355600" cy="1111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87" name="直接连接符 106"/>
          <p:cNvCxnSpPr>
            <a:cxnSpLocks noChangeShapeType="1"/>
          </p:cNvCxnSpPr>
          <p:nvPr/>
        </p:nvCxnSpPr>
        <p:spPr bwMode="auto">
          <a:xfrm rot="5400000" flipH="1" flipV="1">
            <a:off x="973932" y="5390356"/>
            <a:ext cx="379412" cy="3587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88" name="直接连接符 107"/>
          <p:cNvCxnSpPr>
            <a:cxnSpLocks noChangeShapeType="1"/>
          </p:cNvCxnSpPr>
          <p:nvPr/>
        </p:nvCxnSpPr>
        <p:spPr bwMode="auto">
          <a:xfrm>
            <a:off x="2241550" y="5210175"/>
            <a:ext cx="355600" cy="1588"/>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89" name="直接连接符 108"/>
          <p:cNvCxnSpPr>
            <a:cxnSpLocks noChangeShapeType="1"/>
          </p:cNvCxnSpPr>
          <p:nvPr/>
        </p:nvCxnSpPr>
        <p:spPr bwMode="auto">
          <a:xfrm rot="5400000" flipH="1" flipV="1">
            <a:off x="1511301" y="4494212"/>
            <a:ext cx="379412" cy="715963"/>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grpSp>
        <p:nvGrpSpPr>
          <p:cNvPr id="117790" name="组合 115"/>
          <p:cNvGrpSpPr/>
          <p:nvPr/>
        </p:nvGrpSpPr>
        <p:grpSpPr bwMode="auto">
          <a:xfrm>
            <a:off x="5467350" y="2711450"/>
            <a:ext cx="360363" cy="360363"/>
            <a:chOff x="3495672" y="1635120"/>
            <a:chExt cx="360000" cy="360000"/>
          </a:xfrm>
        </p:grpSpPr>
        <p:sp>
          <p:nvSpPr>
            <p:cNvPr id="117" name="椭圆 116"/>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2" name="TextBox 117"/>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7791" name="组合 118"/>
          <p:cNvGrpSpPr/>
          <p:nvPr/>
        </p:nvGrpSpPr>
        <p:grpSpPr bwMode="auto">
          <a:xfrm>
            <a:off x="5646738" y="4144963"/>
            <a:ext cx="360362" cy="360362"/>
            <a:chOff x="3495672" y="1635120"/>
            <a:chExt cx="360000" cy="360000"/>
          </a:xfrm>
        </p:grpSpPr>
        <p:sp>
          <p:nvSpPr>
            <p:cNvPr id="120" name="椭圆 119"/>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20" name="TextBox 120"/>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7792" name="组合 121"/>
          <p:cNvGrpSpPr/>
          <p:nvPr/>
        </p:nvGrpSpPr>
        <p:grpSpPr bwMode="auto">
          <a:xfrm>
            <a:off x="4929188" y="3427413"/>
            <a:ext cx="360362" cy="360362"/>
            <a:chOff x="3495672" y="1635120"/>
            <a:chExt cx="360000" cy="360000"/>
          </a:xfrm>
        </p:grpSpPr>
        <p:sp>
          <p:nvSpPr>
            <p:cNvPr id="123" name="椭圆 12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8" name="TextBox 12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7793" name="组合 124"/>
          <p:cNvGrpSpPr/>
          <p:nvPr/>
        </p:nvGrpSpPr>
        <p:grpSpPr bwMode="auto">
          <a:xfrm>
            <a:off x="6362700" y="4864100"/>
            <a:ext cx="360363" cy="360363"/>
            <a:chOff x="3495672" y="1635120"/>
            <a:chExt cx="360000" cy="360000"/>
          </a:xfrm>
        </p:grpSpPr>
        <p:sp>
          <p:nvSpPr>
            <p:cNvPr id="126" name="椭圆 12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6" name="TextBox 12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7794" name="组合 127"/>
          <p:cNvGrpSpPr/>
          <p:nvPr/>
        </p:nvGrpSpPr>
        <p:grpSpPr bwMode="auto">
          <a:xfrm>
            <a:off x="5648325" y="5580063"/>
            <a:ext cx="360363" cy="360362"/>
            <a:chOff x="3495672" y="1635120"/>
            <a:chExt cx="360000" cy="360000"/>
          </a:xfrm>
        </p:grpSpPr>
        <p:sp>
          <p:nvSpPr>
            <p:cNvPr id="129" name="椭圆 12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4" name="TextBox 12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7795" name="组合 130"/>
          <p:cNvGrpSpPr/>
          <p:nvPr/>
        </p:nvGrpSpPr>
        <p:grpSpPr bwMode="auto">
          <a:xfrm>
            <a:off x="4929188" y="4862513"/>
            <a:ext cx="360362" cy="360362"/>
            <a:chOff x="3495672" y="1635120"/>
            <a:chExt cx="360000" cy="360000"/>
          </a:xfrm>
        </p:grpSpPr>
        <p:sp>
          <p:nvSpPr>
            <p:cNvPr id="132" name="椭圆 13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2" name="TextBox 13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7796" name="组合 133"/>
          <p:cNvGrpSpPr/>
          <p:nvPr/>
        </p:nvGrpSpPr>
        <p:grpSpPr bwMode="auto">
          <a:xfrm>
            <a:off x="4392613" y="4146550"/>
            <a:ext cx="360362" cy="360363"/>
            <a:chOff x="3495672" y="1635120"/>
            <a:chExt cx="360000" cy="360000"/>
          </a:xfrm>
        </p:grpSpPr>
        <p:sp>
          <p:nvSpPr>
            <p:cNvPr id="135" name="椭圆 13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7810" name="TextBox 13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7797" name="直接连接符 136"/>
          <p:cNvCxnSpPr>
            <a:cxnSpLocks noChangeShapeType="1"/>
          </p:cNvCxnSpPr>
          <p:nvPr/>
        </p:nvCxnSpPr>
        <p:spPr bwMode="auto">
          <a:xfrm rot="16200000" flipH="1">
            <a:off x="5279231" y="3596482"/>
            <a:ext cx="379413" cy="71755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98" name="直接连接符 137"/>
          <p:cNvCxnSpPr>
            <a:cxnSpLocks noChangeShapeType="1"/>
          </p:cNvCxnSpPr>
          <p:nvPr/>
        </p:nvCxnSpPr>
        <p:spPr bwMode="auto">
          <a:xfrm rot="10800000" flipV="1">
            <a:off x="5827713" y="5224463"/>
            <a:ext cx="715962" cy="35560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799" name="直接连接符 138"/>
          <p:cNvCxnSpPr>
            <a:cxnSpLocks noChangeShapeType="1"/>
          </p:cNvCxnSpPr>
          <p:nvPr/>
        </p:nvCxnSpPr>
        <p:spPr bwMode="auto">
          <a:xfrm rot="16200000" flipH="1">
            <a:off x="4651375" y="4405313"/>
            <a:ext cx="377825" cy="5365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800" name="直接连接符 139"/>
          <p:cNvCxnSpPr>
            <a:cxnSpLocks noChangeShapeType="1"/>
          </p:cNvCxnSpPr>
          <p:nvPr/>
        </p:nvCxnSpPr>
        <p:spPr bwMode="auto">
          <a:xfrm flipV="1">
            <a:off x="4572000" y="3765550"/>
            <a:ext cx="538163" cy="38100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801" name="直接连接符 140"/>
          <p:cNvCxnSpPr>
            <a:cxnSpLocks noChangeShapeType="1"/>
          </p:cNvCxnSpPr>
          <p:nvPr/>
        </p:nvCxnSpPr>
        <p:spPr bwMode="auto">
          <a:xfrm rot="16200000" flipH="1">
            <a:off x="6006306" y="4326732"/>
            <a:ext cx="358775" cy="71596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7802" name="直接连接符 141"/>
          <p:cNvCxnSpPr>
            <a:cxnSpLocks noChangeShapeType="1"/>
          </p:cNvCxnSpPr>
          <p:nvPr/>
        </p:nvCxnSpPr>
        <p:spPr bwMode="auto">
          <a:xfrm flipV="1">
            <a:off x="5111750" y="3049588"/>
            <a:ext cx="534988" cy="37941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117803" name="下箭头 155"/>
          <p:cNvSpPr>
            <a:spLocks noChangeArrowheads="1"/>
          </p:cNvSpPr>
          <p:nvPr/>
        </p:nvSpPr>
        <p:spPr bwMode="auto">
          <a:xfrm>
            <a:off x="1881188" y="3429000"/>
            <a:ext cx="360362" cy="717550"/>
          </a:xfrm>
          <a:prstGeom prst="downArrow">
            <a:avLst>
              <a:gd name="adj1" fmla="val 50000"/>
              <a:gd name="adj2" fmla="val 49946"/>
            </a:avLst>
          </a:prstGeom>
          <a:solidFill>
            <a:schemeClr val="accent2"/>
          </a:solidFill>
          <a:ln w="9525" algn="ctr">
            <a:solidFill>
              <a:srgbClr val="0000CC"/>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4" name="右箭头 156"/>
          <p:cNvSpPr>
            <a:spLocks noChangeArrowheads="1"/>
          </p:cNvSpPr>
          <p:nvPr/>
        </p:nvSpPr>
        <p:spPr bwMode="auto">
          <a:xfrm>
            <a:off x="3136900" y="5043488"/>
            <a:ext cx="1255713" cy="358775"/>
          </a:xfrm>
          <a:prstGeom prst="rightArrow">
            <a:avLst>
              <a:gd name="adj1" fmla="val 50000"/>
              <a:gd name="adj2" fmla="val 50005"/>
            </a:avLst>
          </a:prstGeom>
          <a:solidFill>
            <a:schemeClr val="accent2"/>
          </a:solidFill>
          <a:ln w="9525" algn="ctr">
            <a:solidFill>
              <a:srgbClr val="0000CC"/>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5" name="TextBox 157"/>
          <p:cNvSpPr txBox="1">
            <a:spLocks noChangeArrowheads="1"/>
          </p:cNvSpPr>
          <p:nvPr/>
        </p:nvSpPr>
        <p:spPr bwMode="auto">
          <a:xfrm>
            <a:off x="6904038" y="2352675"/>
            <a:ext cx="17938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规则：</a:t>
            </a:r>
            <a:endParaRPr lang="en-US" altLang="zh-CN" b="1">
              <a:solidFill>
                <a:srgbClr val="FF0000"/>
              </a:solidFill>
            </a:endParaRPr>
          </a:p>
          <a:p>
            <a:pPr eaLnBrk="1" hangingPunct="1"/>
            <a:r>
              <a:rPr lang="en-US" altLang="zh-CN">
                <a:solidFill>
                  <a:srgbClr val="FF0000"/>
                </a:solidFill>
              </a:rPr>
              <a:t>1.</a:t>
            </a:r>
            <a:r>
              <a:rPr lang="zh-CN" altLang="en-US">
                <a:solidFill>
                  <a:srgbClr val="FF0000"/>
                </a:solidFill>
              </a:rPr>
              <a:t>树中某节点的第一个孩子是二叉树中该节点的左孩子；</a:t>
            </a:r>
            <a:endParaRPr lang="en-US" altLang="zh-CN">
              <a:solidFill>
                <a:srgbClr val="FF0000"/>
              </a:solidFill>
            </a:endParaRPr>
          </a:p>
          <a:p>
            <a:pPr eaLnBrk="1" hangingPunct="1"/>
            <a:r>
              <a:rPr lang="en-US" altLang="zh-CN">
                <a:solidFill>
                  <a:srgbClr val="FF0000"/>
                </a:solidFill>
              </a:rPr>
              <a:t>2.</a:t>
            </a:r>
            <a:r>
              <a:rPr lang="zh-CN" altLang="en-US">
                <a:solidFill>
                  <a:srgbClr val="FF0000"/>
                </a:solidFill>
              </a:rPr>
              <a:t>树中某节点的右兄弟是二叉树中该节点的右孩子。</a:t>
            </a:r>
            <a:endParaRPr lang="zh-CN" altLang="en-US">
              <a:solidFill>
                <a:srgbClr val="FF0000"/>
              </a:solidFill>
            </a:endParaRPr>
          </a:p>
        </p:txBody>
      </p:sp>
      <p:sp>
        <p:nvSpPr>
          <p:cNvPr id="117806" name="圆角矩形 158"/>
          <p:cNvSpPr>
            <a:spLocks noChangeArrowheads="1"/>
          </p:cNvSpPr>
          <p:nvPr/>
        </p:nvSpPr>
        <p:spPr bwMode="auto">
          <a:xfrm>
            <a:off x="625475" y="1276350"/>
            <a:ext cx="2690813" cy="2152650"/>
          </a:xfrm>
          <a:prstGeom prst="roundRect">
            <a:avLst>
              <a:gd name="adj" fmla="val 16667"/>
            </a:avLst>
          </a:prstGeom>
          <a:noFill/>
          <a:ln w="9525" algn="ctr">
            <a:solidFill>
              <a:srgbClr val="0000CC"/>
            </a:solidFill>
            <a:prstDash val="dash"/>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7" name="圆角矩形 159"/>
          <p:cNvSpPr>
            <a:spLocks noChangeArrowheads="1"/>
          </p:cNvSpPr>
          <p:nvPr/>
        </p:nvSpPr>
        <p:spPr bwMode="auto">
          <a:xfrm>
            <a:off x="625475" y="4146550"/>
            <a:ext cx="2511425" cy="2152650"/>
          </a:xfrm>
          <a:prstGeom prst="roundRect">
            <a:avLst>
              <a:gd name="adj" fmla="val 16667"/>
            </a:avLst>
          </a:prstGeom>
          <a:noFill/>
          <a:ln w="9525" algn="ctr">
            <a:solidFill>
              <a:srgbClr val="0000CC"/>
            </a:solidFill>
            <a:prstDash val="dash"/>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7808" name="圆角矩形 160"/>
          <p:cNvSpPr>
            <a:spLocks noChangeArrowheads="1"/>
          </p:cNvSpPr>
          <p:nvPr/>
        </p:nvSpPr>
        <p:spPr bwMode="auto">
          <a:xfrm>
            <a:off x="4392613" y="2532063"/>
            <a:ext cx="2511425" cy="3587750"/>
          </a:xfrm>
          <a:prstGeom prst="roundRect">
            <a:avLst>
              <a:gd name="adj" fmla="val 16667"/>
            </a:avLst>
          </a:prstGeom>
          <a:noFill/>
          <a:ln w="9525" algn="ctr">
            <a:solidFill>
              <a:srgbClr val="0000CC"/>
            </a:solidFill>
            <a:prstDash val="dash"/>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mtClean="0"/>
              <a:t>森林转换为二叉树</a:t>
            </a:r>
            <a:endParaRPr lang="zh-CN" altLang="en-US" smtClean="0"/>
          </a:p>
        </p:txBody>
      </p:sp>
      <p:sp>
        <p:nvSpPr>
          <p:cNvPr id="118787" name="内容占位符 2"/>
          <p:cNvSpPr>
            <a:spLocks noGrp="1"/>
          </p:cNvSpPr>
          <p:nvPr>
            <p:ph idx="1"/>
          </p:nvPr>
        </p:nvSpPr>
        <p:spPr>
          <a:xfrm>
            <a:off x="917575" y="1525588"/>
            <a:ext cx="7959725" cy="4570412"/>
          </a:xfrm>
        </p:spPr>
        <p:txBody>
          <a:bodyPr/>
          <a:lstStyle/>
          <a:p>
            <a:r>
              <a:rPr lang="zh-CN" altLang="en-US" smtClean="0"/>
              <a:t>思路</a:t>
            </a:r>
            <a:endParaRPr lang="en-US" altLang="zh-CN" smtClean="0"/>
          </a:p>
          <a:p>
            <a:pPr lvl="1"/>
            <a:r>
              <a:rPr lang="zh-CN" altLang="en-US" smtClean="0"/>
              <a:t>由于根没有兄弟，所以树转换为二叉树后，二叉树的根一定没有右子树。</a:t>
            </a:r>
            <a:endParaRPr lang="en-US" altLang="zh-CN" smtClean="0"/>
          </a:p>
          <a:p>
            <a:pPr lvl="1"/>
            <a:r>
              <a:rPr lang="zh-CN" altLang="en-US" smtClean="0"/>
              <a:t>先将森林中的每一棵树转换为二叉树；</a:t>
            </a:r>
            <a:endParaRPr lang="en-US" altLang="zh-CN" smtClean="0"/>
          </a:p>
          <a:p>
            <a:pPr lvl="1"/>
            <a:r>
              <a:rPr lang="zh-CN" altLang="en-US" smtClean="0"/>
              <a:t>再将第一棵二叉树的根作为转换后二叉树的根；</a:t>
            </a:r>
            <a:endParaRPr lang="en-US" altLang="zh-CN" smtClean="0"/>
          </a:p>
          <a:p>
            <a:pPr lvl="1"/>
            <a:r>
              <a:rPr lang="zh-CN" altLang="en-US" smtClean="0"/>
              <a:t>第一棵二叉树的左子树作为转换后二叉树的左子树；</a:t>
            </a:r>
            <a:endParaRPr lang="en-US" altLang="zh-CN" smtClean="0"/>
          </a:p>
          <a:p>
            <a:pPr lvl="1"/>
            <a:r>
              <a:rPr lang="zh-CN" altLang="en-US" smtClean="0"/>
              <a:t>第二棵二叉树作为转换后二叉树的右子树；</a:t>
            </a:r>
            <a:endParaRPr lang="en-US" altLang="zh-CN" smtClean="0"/>
          </a:p>
          <a:p>
            <a:pPr lvl="1"/>
            <a:r>
              <a:rPr lang="zh-CN" altLang="en-US" smtClean="0"/>
              <a:t>第三棵二叉树作为转换后二叉树根的右孩子的右子树</a:t>
            </a:r>
            <a:endParaRPr lang="en-US" altLang="zh-CN" smtClean="0"/>
          </a:p>
          <a:p>
            <a:pPr lvl="1"/>
            <a:r>
              <a:rPr lang="zh-CN" altLang="en-US" smtClean="0"/>
              <a:t>依此类推</a:t>
            </a:r>
            <a:endParaRPr lang="zh-CN" altLang="en-US" smtClean="0"/>
          </a:p>
        </p:txBody>
      </p:sp>
      <p:sp>
        <p:nvSpPr>
          <p:cNvPr id="1187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82B4D9-1C3F-4F25-B857-047A52F75B3B}"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mtClean="0"/>
              <a:t>森林转换为二叉树</a:t>
            </a:r>
            <a:endParaRPr lang="zh-CN" altLang="en-US" smtClean="0"/>
          </a:p>
        </p:txBody>
      </p:sp>
      <p:sp>
        <p:nvSpPr>
          <p:cNvPr id="11981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474617-A06A-4A50-9E78-88B7BC8F8434}" type="slidenum">
              <a:rPr lang="en-US" altLang="en-US" smtClean="0">
                <a:solidFill>
                  <a:srgbClr val="4B4B4B"/>
                </a:solidFill>
              </a:rPr>
            </a:fld>
            <a:endParaRPr lang="en-US" altLang="en-US" smtClean="0">
              <a:solidFill>
                <a:srgbClr val="4B4B4B"/>
              </a:solidFill>
            </a:endParaRPr>
          </a:p>
        </p:txBody>
      </p:sp>
      <p:grpSp>
        <p:nvGrpSpPr>
          <p:cNvPr id="119812" name="组合 4"/>
          <p:cNvGrpSpPr/>
          <p:nvPr/>
        </p:nvGrpSpPr>
        <p:grpSpPr bwMode="auto">
          <a:xfrm>
            <a:off x="1878013" y="1455738"/>
            <a:ext cx="360362" cy="360362"/>
            <a:chOff x="3495672" y="1635120"/>
            <a:chExt cx="360000" cy="360000"/>
          </a:xfrm>
        </p:grpSpPr>
        <p:sp>
          <p:nvSpPr>
            <p:cNvPr id="6" name="椭圆 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3" name="TextBox 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9813" name="组合 7"/>
          <p:cNvGrpSpPr/>
          <p:nvPr/>
        </p:nvGrpSpPr>
        <p:grpSpPr bwMode="auto">
          <a:xfrm>
            <a:off x="1879600" y="2171700"/>
            <a:ext cx="360363" cy="360363"/>
            <a:chOff x="3495672" y="1635120"/>
            <a:chExt cx="360000" cy="360000"/>
          </a:xfrm>
        </p:grpSpPr>
        <p:sp>
          <p:nvSpPr>
            <p:cNvPr id="9" name="椭圆 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91" name="TextBox 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9814" name="组合 10"/>
          <p:cNvGrpSpPr/>
          <p:nvPr/>
        </p:nvGrpSpPr>
        <p:grpSpPr bwMode="auto">
          <a:xfrm>
            <a:off x="1162050" y="2173288"/>
            <a:ext cx="360363" cy="360362"/>
            <a:chOff x="3495672" y="1635120"/>
            <a:chExt cx="360000" cy="360000"/>
          </a:xfrm>
        </p:grpSpPr>
        <p:sp>
          <p:nvSpPr>
            <p:cNvPr id="12" name="椭圆 1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9" name="TextBox 1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9815" name="组合 13"/>
          <p:cNvGrpSpPr/>
          <p:nvPr/>
        </p:nvGrpSpPr>
        <p:grpSpPr bwMode="auto">
          <a:xfrm>
            <a:off x="2595563" y="2173288"/>
            <a:ext cx="360362" cy="360362"/>
            <a:chOff x="3495672" y="1635120"/>
            <a:chExt cx="360000" cy="360000"/>
          </a:xfrm>
        </p:grpSpPr>
        <p:sp>
          <p:nvSpPr>
            <p:cNvPr id="15" name="椭圆 1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7" name="TextBox 1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9816" name="组合 16"/>
          <p:cNvGrpSpPr/>
          <p:nvPr/>
        </p:nvGrpSpPr>
        <p:grpSpPr bwMode="auto">
          <a:xfrm>
            <a:off x="5468938" y="2173288"/>
            <a:ext cx="360362" cy="360362"/>
            <a:chOff x="3495672" y="1635120"/>
            <a:chExt cx="360000" cy="360000"/>
          </a:xfrm>
        </p:grpSpPr>
        <p:sp>
          <p:nvSpPr>
            <p:cNvPr id="18" name="椭圆 1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5" name="TextBox 1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9817" name="组合 19"/>
          <p:cNvGrpSpPr/>
          <p:nvPr/>
        </p:nvGrpSpPr>
        <p:grpSpPr bwMode="auto">
          <a:xfrm>
            <a:off x="5468938" y="1455738"/>
            <a:ext cx="360362" cy="360362"/>
            <a:chOff x="3495672" y="1635120"/>
            <a:chExt cx="360000" cy="360000"/>
          </a:xfrm>
        </p:grpSpPr>
        <p:sp>
          <p:nvSpPr>
            <p:cNvPr id="21" name="椭圆 2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3" name="TextBox 2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9818" name="组合 22"/>
          <p:cNvGrpSpPr/>
          <p:nvPr/>
        </p:nvGrpSpPr>
        <p:grpSpPr bwMode="auto">
          <a:xfrm>
            <a:off x="3854450" y="1455738"/>
            <a:ext cx="360363" cy="360362"/>
            <a:chOff x="3495672" y="1635120"/>
            <a:chExt cx="360000" cy="360000"/>
          </a:xfrm>
        </p:grpSpPr>
        <p:sp>
          <p:nvSpPr>
            <p:cNvPr id="24" name="椭圆 23"/>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81" name="TextBox 24"/>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9819" name="直接连接符 25"/>
          <p:cNvCxnSpPr>
            <a:cxnSpLocks noChangeShapeType="1"/>
          </p:cNvCxnSpPr>
          <p:nvPr/>
        </p:nvCxnSpPr>
        <p:spPr bwMode="auto">
          <a:xfrm rot="16200000" flipH="1">
            <a:off x="1881188" y="1992312"/>
            <a:ext cx="355600" cy="31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20" name="直接连接符 26"/>
          <p:cNvCxnSpPr>
            <a:cxnSpLocks noChangeShapeType="1"/>
          </p:cNvCxnSpPr>
          <p:nvPr/>
        </p:nvCxnSpPr>
        <p:spPr bwMode="auto">
          <a:xfrm rot="16200000" flipH="1">
            <a:off x="5471319" y="1991519"/>
            <a:ext cx="355600" cy="1588"/>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21" name="直接连接符 29"/>
          <p:cNvCxnSpPr>
            <a:cxnSpLocks noChangeShapeType="1"/>
          </p:cNvCxnSpPr>
          <p:nvPr/>
        </p:nvCxnSpPr>
        <p:spPr bwMode="auto">
          <a:xfrm rot="16200000" flipH="1">
            <a:off x="2227262" y="1624013"/>
            <a:ext cx="379413" cy="719138"/>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22" name="直接连接符 30"/>
          <p:cNvCxnSpPr>
            <a:cxnSpLocks noChangeShapeType="1"/>
          </p:cNvCxnSpPr>
          <p:nvPr/>
        </p:nvCxnSpPr>
        <p:spPr bwMode="auto">
          <a:xfrm rot="5400000" flipH="1" flipV="1">
            <a:off x="1510506" y="1626394"/>
            <a:ext cx="379413" cy="7143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grpSp>
        <p:nvGrpSpPr>
          <p:cNvPr id="119823" name="组合 31"/>
          <p:cNvGrpSpPr/>
          <p:nvPr/>
        </p:nvGrpSpPr>
        <p:grpSpPr bwMode="auto">
          <a:xfrm>
            <a:off x="1162050" y="3965575"/>
            <a:ext cx="360363" cy="360363"/>
            <a:chOff x="3495672" y="1635120"/>
            <a:chExt cx="360000" cy="360000"/>
          </a:xfrm>
        </p:grpSpPr>
        <p:sp>
          <p:nvSpPr>
            <p:cNvPr id="33" name="椭圆 3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9" name="TextBox 3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9824" name="组合 34"/>
          <p:cNvGrpSpPr/>
          <p:nvPr/>
        </p:nvGrpSpPr>
        <p:grpSpPr bwMode="auto">
          <a:xfrm>
            <a:off x="1162050" y="5041900"/>
            <a:ext cx="360363" cy="360363"/>
            <a:chOff x="3495672" y="1635120"/>
            <a:chExt cx="360000" cy="360000"/>
          </a:xfrm>
        </p:grpSpPr>
        <p:sp>
          <p:nvSpPr>
            <p:cNvPr id="36" name="椭圆 3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7" name="TextBox 3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9825" name="组合 37"/>
          <p:cNvGrpSpPr/>
          <p:nvPr/>
        </p:nvGrpSpPr>
        <p:grpSpPr bwMode="auto">
          <a:xfrm>
            <a:off x="446088" y="4683125"/>
            <a:ext cx="360362" cy="360363"/>
            <a:chOff x="3495672" y="1635120"/>
            <a:chExt cx="360000" cy="360000"/>
          </a:xfrm>
        </p:grpSpPr>
        <p:sp>
          <p:nvSpPr>
            <p:cNvPr id="39" name="椭圆 3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5" name="TextBox 3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9826" name="组合 40"/>
          <p:cNvGrpSpPr/>
          <p:nvPr/>
        </p:nvGrpSpPr>
        <p:grpSpPr bwMode="auto">
          <a:xfrm>
            <a:off x="1879600" y="5400675"/>
            <a:ext cx="360363" cy="360363"/>
            <a:chOff x="3495672" y="1635120"/>
            <a:chExt cx="360000" cy="360000"/>
          </a:xfrm>
        </p:grpSpPr>
        <p:sp>
          <p:nvSpPr>
            <p:cNvPr id="42" name="椭圆 4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3" name="TextBox 4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9827" name="组合 43"/>
          <p:cNvGrpSpPr/>
          <p:nvPr/>
        </p:nvGrpSpPr>
        <p:grpSpPr bwMode="auto">
          <a:xfrm>
            <a:off x="3136900" y="4683125"/>
            <a:ext cx="360363" cy="360363"/>
            <a:chOff x="3495672" y="1635120"/>
            <a:chExt cx="360000" cy="360000"/>
          </a:xfrm>
        </p:grpSpPr>
        <p:sp>
          <p:nvSpPr>
            <p:cNvPr id="45" name="椭圆 4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71" name="TextBox 4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9828" name="组合 46"/>
          <p:cNvGrpSpPr/>
          <p:nvPr/>
        </p:nvGrpSpPr>
        <p:grpSpPr bwMode="auto">
          <a:xfrm>
            <a:off x="3495675" y="3965575"/>
            <a:ext cx="360363" cy="360363"/>
            <a:chOff x="3495672" y="1635120"/>
            <a:chExt cx="360000" cy="360000"/>
          </a:xfrm>
        </p:grpSpPr>
        <p:sp>
          <p:nvSpPr>
            <p:cNvPr id="48" name="椭圆 4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9" name="TextBox 4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9829" name="组合 49"/>
          <p:cNvGrpSpPr/>
          <p:nvPr/>
        </p:nvGrpSpPr>
        <p:grpSpPr bwMode="auto">
          <a:xfrm>
            <a:off x="2417763" y="3965575"/>
            <a:ext cx="360362" cy="360363"/>
            <a:chOff x="3495672" y="1635120"/>
            <a:chExt cx="360000" cy="360000"/>
          </a:xfrm>
        </p:grpSpPr>
        <p:sp>
          <p:nvSpPr>
            <p:cNvPr id="51" name="椭圆 5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7" name="TextBox 5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9830" name="直接连接符 52"/>
          <p:cNvCxnSpPr>
            <a:cxnSpLocks noChangeShapeType="1"/>
            <a:stCxn id="119875" idx="3"/>
            <a:endCxn id="119877" idx="0"/>
          </p:cNvCxnSpPr>
          <p:nvPr/>
        </p:nvCxnSpPr>
        <p:spPr bwMode="auto">
          <a:xfrm>
            <a:off x="806450" y="4852988"/>
            <a:ext cx="536575" cy="18891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31" name="直接连接符 53"/>
          <p:cNvCxnSpPr>
            <a:cxnSpLocks noChangeShapeType="1"/>
            <a:endCxn id="119871" idx="0"/>
          </p:cNvCxnSpPr>
          <p:nvPr/>
        </p:nvCxnSpPr>
        <p:spPr bwMode="auto">
          <a:xfrm rot="5400000">
            <a:off x="3316288" y="4324350"/>
            <a:ext cx="358775" cy="35877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32" name="直接连接符 54"/>
          <p:cNvCxnSpPr>
            <a:cxnSpLocks noChangeShapeType="1"/>
            <a:stCxn id="119877" idx="3"/>
            <a:endCxn id="119873" idx="0"/>
          </p:cNvCxnSpPr>
          <p:nvPr/>
        </p:nvCxnSpPr>
        <p:spPr bwMode="auto">
          <a:xfrm>
            <a:off x="1522413" y="5211763"/>
            <a:ext cx="538162" cy="18891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33" name="直接连接符 55"/>
          <p:cNvCxnSpPr>
            <a:cxnSpLocks noChangeShapeType="1"/>
          </p:cNvCxnSpPr>
          <p:nvPr/>
        </p:nvCxnSpPr>
        <p:spPr bwMode="auto">
          <a:xfrm rot="5400000" flipH="1" flipV="1">
            <a:off x="793751" y="4135437"/>
            <a:ext cx="379412" cy="715963"/>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grpSp>
        <p:nvGrpSpPr>
          <p:cNvPr id="119834" name="组合 61"/>
          <p:cNvGrpSpPr/>
          <p:nvPr/>
        </p:nvGrpSpPr>
        <p:grpSpPr bwMode="auto">
          <a:xfrm>
            <a:off x="6361113" y="3967163"/>
            <a:ext cx="360362" cy="360362"/>
            <a:chOff x="3495672" y="1635120"/>
            <a:chExt cx="360000" cy="360000"/>
          </a:xfrm>
        </p:grpSpPr>
        <p:sp>
          <p:nvSpPr>
            <p:cNvPr id="63" name="椭圆 62"/>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5" name="TextBox 63"/>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1</a:t>
              </a:r>
              <a:endParaRPr lang="zh-CN" altLang="en-US" sz="1600"/>
            </a:p>
          </p:txBody>
        </p:sp>
      </p:grpSp>
      <p:grpSp>
        <p:nvGrpSpPr>
          <p:cNvPr id="119835" name="组合 64"/>
          <p:cNvGrpSpPr/>
          <p:nvPr/>
        </p:nvGrpSpPr>
        <p:grpSpPr bwMode="auto">
          <a:xfrm>
            <a:off x="6183313" y="5221288"/>
            <a:ext cx="358775" cy="360362"/>
            <a:chOff x="3495672" y="1635120"/>
            <a:chExt cx="360000" cy="360000"/>
          </a:xfrm>
        </p:grpSpPr>
        <p:sp>
          <p:nvSpPr>
            <p:cNvPr id="66" name="椭圆 65"/>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3" name="TextBox 66"/>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3</a:t>
              </a:r>
              <a:endParaRPr lang="zh-CN" altLang="en-US" sz="1600"/>
            </a:p>
          </p:txBody>
        </p:sp>
      </p:grpSp>
      <p:grpSp>
        <p:nvGrpSpPr>
          <p:cNvPr id="119836" name="组合 67"/>
          <p:cNvGrpSpPr/>
          <p:nvPr/>
        </p:nvGrpSpPr>
        <p:grpSpPr bwMode="auto">
          <a:xfrm>
            <a:off x="5645150" y="4684713"/>
            <a:ext cx="360363" cy="360362"/>
            <a:chOff x="3495672" y="1635120"/>
            <a:chExt cx="360000" cy="360000"/>
          </a:xfrm>
        </p:grpSpPr>
        <p:sp>
          <p:nvSpPr>
            <p:cNvPr id="69" name="椭圆 68"/>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61" name="TextBox 69"/>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2</a:t>
              </a:r>
              <a:endParaRPr lang="zh-CN" altLang="en-US" sz="1600"/>
            </a:p>
          </p:txBody>
        </p:sp>
      </p:grpSp>
      <p:grpSp>
        <p:nvGrpSpPr>
          <p:cNvPr id="119837" name="组合 70"/>
          <p:cNvGrpSpPr/>
          <p:nvPr/>
        </p:nvGrpSpPr>
        <p:grpSpPr bwMode="auto">
          <a:xfrm>
            <a:off x="6900863" y="5580063"/>
            <a:ext cx="358775" cy="360362"/>
            <a:chOff x="3495672" y="1635120"/>
            <a:chExt cx="360000" cy="360000"/>
          </a:xfrm>
        </p:grpSpPr>
        <p:sp>
          <p:nvSpPr>
            <p:cNvPr id="72" name="椭圆 71"/>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9" name="TextBox 72"/>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4</a:t>
              </a:r>
              <a:endParaRPr lang="zh-CN" altLang="en-US" sz="1600"/>
            </a:p>
          </p:txBody>
        </p:sp>
      </p:grpSp>
      <p:grpSp>
        <p:nvGrpSpPr>
          <p:cNvPr id="119838" name="组合 73"/>
          <p:cNvGrpSpPr/>
          <p:nvPr/>
        </p:nvGrpSpPr>
        <p:grpSpPr bwMode="auto">
          <a:xfrm>
            <a:off x="7799388" y="5938838"/>
            <a:ext cx="360362" cy="360362"/>
            <a:chOff x="3495672" y="1635120"/>
            <a:chExt cx="360000" cy="360000"/>
          </a:xfrm>
        </p:grpSpPr>
        <p:sp>
          <p:nvSpPr>
            <p:cNvPr id="75" name="椭圆 74"/>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7" name="TextBox 75"/>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7</a:t>
              </a:r>
              <a:endParaRPr lang="zh-CN" altLang="en-US" sz="1600"/>
            </a:p>
          </p:txBody>
        </p:sp>
      </p:grpSp>
      <p:grpSp>
        <p:nvGrpSpPr>
          <p:cNvPr id="119839" name="组合 76"/>
          <p:cNvGrpSpPr/>
          <p:nvPr/>
        </p:nvGrpSpPr>
        <p:grpSpPr bwMode="auto">
          <a:xfrm>
            <a:off x="8158163" y="5221288"/>
            <a:ext cx="360362" cy="360362"/>
            <a:chOff x="3495672" y="1635120"/>
            <a:chExt cx="360000" cy="360000"/>
          </a:xfrm>
        </p:grpSpPr>
        <p:sp>
          <p:nvSpPr>
            <p:cNvPr id="78" name="椭圆 77"/>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5" name="TextBox 78"/>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6</a:t>
              </a:r>
              <a:endParaRPr lang="zh-CN" altLang="en-US" sz="1600"/>
            </a:p>
          </p:txBody>
        </p:sp>
      </p:grpSp>
      <p:grpSp>
        <p:nvGrpSpPr>
          <p:cNvPr id="119840" name="组合 79"/>
          <p:cNvGrpSpPr/>
          <p:nvPr/>
        </p:nvGrpSpPr>
        <p:grpSpPr bwMode="auto">
          <a:xfrm>
            <a:off x="7259638" y="4683125"/>
            <a:ext cx="360362" cy="360363"/>
            <a:chOff x="3495672" y="1635120"/>
            <a:chExt cx="360000" cy="360000"/>
          </a:xfrm>
        </p:grpSpPr>
        <p:sp>
          <p:nvSpPr>
            <p:cNvPr id="81" name="椭圆 80"/>
            <p:cNvSpPr/>
            <p:nvPr/>
          </p:nvSpPr>
          <p:spPr bwMode="auto">
            <a:xfrm>
              <a:off x="3495672" y="1635120"/>
              <a:ext cx="360000" cy="360000"/>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lgn="ctr">
                <a:spcBef>
                  <a:spcPct val="50000"/>
                </a:spcBef>
                <a:defRPr/>
              </a:pPr>
              <a:endParaRPr lang="zh-CN" altLang="en-US" sz="1600" dirty="0">
                <a:solidFill>
                  <a:schemeClr val="tx1"/>
                </a:solidFill>
              </a:endParaRPr>
            </a:p>
          </p:txBody>
        </p:sp>
        <p:sp>
          <p:nvSpPr>
            <p:cNvPr id="119853" name="TextBox 81"/>
            <p:cNvSpPr txBox="1">
              <a:spLocks noChangeArrowheads="1"/>
            </p:cNvSpPr>
            <p:nvPr/>
          </p:nvSpPr>
          <p:spPr bwMode="auto">
            <a:xfrm>
              <a:off x="3495672" y="1635120"/>
              <a:ext cx="36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a:t>5</a:t>
              </a:r>
              <a:endParaRPr lang="zh-CN" altLang="en-US" sz="1600"/>
            </a:p>
          </p:txBody>
        </p:sp>
      </p:grpSp>
      <p:cxnSp>
        <p:nvCxnSpPr>
          <p:cNvPr id="119841" name="直接连接符 82"/>
          <p:cNvCxnSpPr>
            <a:cxnSpLocks noChangeShapeType="1"/>
          </p:cNvCxnSpPr>
          <p:nvPr/>
        </p:nvCxnSpPr>
        <p:spPr bwMode="auto">
          <a:xfrm>
            <a:off x="5826125" y="5032375"/>
            <a:ext cx="536575" cy="188913"/>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42" name="直接连接符 83"/>
          <p:cNvCxnSpPr>
            <a:cxnSpLocks noChangeShapeType="1"/>
          </p:cNvCxnSpPr>
          <p:nvPr/>
        </p:nvCxnSpPr>
        <p:spPr bwMode="auto">
          <a:xfrm rot="5400000">
            <a:off x="7979569" y="5580857"/>
            <a:ext cx="358775" cy="357187"/>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43" name="直接连接符 84"/>
          <p:cNvCxnSpPr>
            <a:cxnSpLocks noChangeShapeType="1"/>
          </p:cNvCxnSpPr>
          <p:nvPr/>
        </p:nvCxnSpPr>
        <p:spPr bwMode="auto">
          <a:xfrm>
            <a:off x="6542088" y="5391150"/>
            <a:ext cx="538162" cy="188913"/>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44" name="直接连接符 85"/>
          <p:cNvCxnSpPr>
            <a:cxnSpLocks noChangeShapeType="1"/>
          </p:cNvCxnSpPr>
          <p:nvPr/>
        </p:nvCxnSpPr>
        <p:spPr bwMode="auto">
          <a:xfrm rot="5400000" flipH="1" flipV="1">
            <a:off x="5994400" y="4137025"/>
            <a:ext cx="379413" cy="715963"/>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45" name="直接连接符 86"/>
          <p:cNvCxnSpPr>
            <a:cxnSpLocks noChangeShapeType="1"/>
          </p:cNvCxnSpPr>
          <p:nvPr/>
        </p:nvCxnSpPr>
        <p:spPr bwMode="auto">
          <a:xfrm rot="16200000" flipV="1">
            <a:off x="6813551" y="4056062"/>
            <a:ext cx="355600" cy="898525"/>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119846" name="直接连接符 89"/>
          <p:cNvCxnSpPr>
            <a:cxnSpLocks noChangeShapeType="1"/>
          </p:cNvCxnSpPr>
          <p:nvPr/>
        </p:nvCxnSpPr>
        <p:spPr bwMode="auto">
          <a:xfrm>
            <a:off x="7620000" y="4852988"/>
            <a:ext cx="719138" cy="36830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119847" name="下箭头 95"/>
          <p:cNvSpPr>
            <a:spLocks noChangeArrowheads="1"/>
          </p:cNvSpPr>
          <p:nvPr/>
        </p:nvSpPr>
        <p:spPr bwMode="auto">
          <a:xfrm>
            <a:off x="2957513" y="2890838"/>
            <a:ext cx="360362" cy="717550"/>
          </a:xfrm>
          <a:prstGeom prst="downArrow">
            <a:avLst>
              <a:gd name="adj1" fmla="val 50000"/>
              <a:gd name="adj2" fmla="val 49946"/>
            </a:avLst>
          </a:prstGeom>
          <a:solidFill>
            <a:schemeClr val="accent2"/>
          </a:solidFill>
          <a:ln w="9525" algn="ctr">
            <a:solidFill>
              <a:srgbClr val="0000CC"/>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48" name="右箭头 96"/>
          <p:cNvSpPr>
            <a:spLocks noChangeArrowheads="1"/>
          </p:cNvSpPr>
          <p:nvPr/>
        </p:nvSpPr>
        <p:spPr bwMode="auto">
          <a:xfrm>
            <a:off x="4033838" y="5043488"/>
            <a:ext cx="1255712" cy="358775"/>
          </a:xfrm>
          <a:prstGeom prst="rightArrow">
            <a:avLst>
              <a:gd name="adj1" fmla="val 50000"/>
              <a:gd name="adj2" fmla="val 50005"/>
            </a:avLst>
          </a:prstGeom>
          <a:solidFill>
            <a:schemeClr val="accent2"/>
          </a:solidFill>
          <a:ln w="9525" algn="ctr">
            <a:solidFill>
              <a:srgbClr val="0000CC"/>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49" name="圆角矩形 97"/>
          <p:cNvSpPr>
            <a:spLocks noChangeArrowheads="1"/>
          </p:cNvSpPr>
          <p:nvPr/>
        </p:nvSpPr>
        <p:spPr bwMode="auto">
          <a:xfrm>
            <a:off x="804863" y="1276350"/>
            <a:ext cx="5561012" cy="1614488"/>
          </a:xfrm>
          <a:prstGeom prst="roundRect">
            <a:avLst>
              <a:gd name="adj" fmla="val 16667"/>
            </a:avLst>
          </a:prstGeom>
          <a:noFill/>
          <a:ln w="9525" algn="ctr">
            <a:solidFill>
              <a:srgbClr val="0000CC"/>
            </a:solidFill>
            <a:prstDash val="dash"/>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50" name="圆角矩形 98"/>
          <p:cNvSpPr>
            <a:spLocks noChangeArrowheads="1"/>
          </p:cNvSpPr>
          <p:nvPr/>
        </p:nvSpPr>
        <p:spPr bwMode="auto">
          <a:xfrm>
            <a:off x="266700" y="3787775"/>
            <a:ext cx="3767138" cy="2152650"/>
          </a:xfrm>
          <a:prstGeom prst="roundRect">
            <a:avLst>
              <a:gd name="adj" fmla="val 16667"/>
            </a:avLst>
          </a:prstGeom>
          <a:noFill/>
          <a:ln w="9525" algn="ctr">
            <a:solidFill>
              <a:srgbClr val="0000CC"/>
            </a:solidFill>
            <a:prstDash val="dash"/>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119851" name="圆角矩形 99"/>
          <p:cNvSpPr>
            <a:spLocks noChangeArrowheads="1"/>
          </p:cNvSpPr>
          <p:nvPr/>
        </p:nvSpPr>
        <p:spPr bwMode="auto">
          <a:xfrm>
            <a:off x="5468938" y="3787775"/>
            <a:ext cx="3228975" cy="2690813"/>
          </a:xfrm>
          <a:prstGeom prst="roundRect">
            <a:avLst>
              <a:gd name="adj" fmla="val 16667"/>
            </a:avLst>
          </a:prstGeom>
          <a:noFill/>
          <a:ln w="9525" algn="ctr">
            <a:solidFill>
              <a:srgbClr val="0000CC"/>
            </a:solidFill>
            <a:prstDash val="dash"/>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00CC2A-844C-4FAA-8DAF-8066E58F4EDC}" type="slidenum">
              <a:rPr lang="en-US" altLang="en-US">
                <a:solidFill>
                  <a:srgbClr val="4B4B4B"/>
                </a:solidFill>
              </a:rPr>
            </a:fld>
            <a:endParaRPr lang="en-US" altLang="en-US">
              <a:solidFill>
                <a:srgbClr val="4B4B4B"/>
              </a:solidFill>
            </a:endParaRPr>
          </a:p>
        </p:txBody>
      </p:sp>
      <p:sp>
        <p:nvSpPr>
          <p:cNvPr id="5" name="矩形 4"/>
          <p:cNvSpPr/>
          <p:nvPr/>
        </p:nvSpPr>
        <p:spPr>
          <a:xfrm>
            <a:off x="3233227" y="2173284"/>
            <a:ext cx="2416046" cy="923330"/>
          </a:xfrm>
          <a:prstGeom prst="rect">
            <a:avLst/>
          </a:prstGeom>
          <a:noFill/>
        </p:spPr>
        <p:txBody>
          <a:bodyPr wrap="none">
            <a:spAutoFit/>
          </a:bodyPr>
          <a:lstStyle/>
          <a:p>
            <a:pPr algn="ctr">
              <a:defRPr/>
            </a:pPr>
            <a:r>
              <a:rPr lang="en-US" altLang="zh-CN"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rPr>
              <a:t>thanks</a:t>
            </a:r>
            <a:endParaRPr lang="zh-CN" altLang="en-US" sz="5400" b="1" dirty="0">
              <a:ln w="1905"/>
              <a:solidFill>
                <a:schemeClr val="accent1">
                  <a:lumMod val="60000"/>
                  <a:lumOff val="40000"/>
                </a:schemeClr>
              </a:solidFill>
              <a:effectLst>
                <a:innerShdw blurRad="69850" dist="43180" dir="5400000">
                  <a:srgbClr val="000000">
                    <a:alpha val="65000"/>
                  </a:srgbClr>
                </a:innerShdw>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dirty="0" smtClean="0"/>
              <a:t>树的递归定义</a:t>
            </a:r>
            <a:endParaRPr lang="zh-CN" altLang="en-US" dirty="0" smtClean="0"/>
          </a:p>
        </p:txBody>
      </p:sp>
      <p:sp>
        <p:nvSpPr>
          <p:cNvPr id="52227" name="Rectangle 3"/>
          <p:cNvSpPr>
            <a:spLocks noGrp="1" noChangeArrowheads="1"/>
          </p:cNvSpPr>
          <p:nvPr>
            <p:ph idx="1"/>
          </p:nvPr>
        </p:nvSpPr>
        <p:spPr/>
        <p:txBody>
          <a:bodyPr/>
          <a:lstStyle/>
          <a:p>
            <a:pPr eaLnBrk="1" hangingPunct="1"/>
            <a:r>
              <a:rPr lang="zh-CN" altLang="en-US" dirty="0" smtClean="0">
                <a:solidFill>
                  <a:schemeClr val="accent2"/>
                </a:solidFill>
              </a:rPr>
              <a:t>有根树</a:t>
            </a:r>
            <a:r>
              <a:rPr lang="zh-CN" altLang="en-US" dirty="0" smtClean="0"/>
              <a:t>：</a:t>
            </a:r>
            <a:br>
              <a:rPr lang="zh-CN" altLang="en-US" dirty="0" smtClean="0"/>
            </a:br>
            <a:r>
              <a:rPr lang="zh-CN" altLang="en-US" dirty="0" smtClean="0"/>
              <a:t>包含单一顶点</a:t>
            </a:r>
            <a:r>
              <a:rPr lang="en-US" altLang="zh-CN" dirty="0" smtClean="0"/>
              <a:t>v</a:t>
            </a:r>
            <a:r>
              <a:rPr lang="zh-CN" altLang="en-US" dirty="0" smtClean="0"/>
              <a:t>，称为树的</a:t>
            </a:r>
            <a:r>
              <a:rPr lang="zh-CN" altLang="en-US" dirty="0" smtClean="0">
                <a:solidFill>
                  <a:schemeClr val="accent2"/>
                </a:solidFill>
              </a:rPr>
              <a:t>根</a:t>
            </a:r>
            <a:r>
              <a:rPr lang="zh-CN" altLang="en-US" dirty="0" smtClean="0"/>
              <a:t>，</a:t>
            </a:r>
            <a:br>
              <a:rPr lang="zh-CN" altLang="en-US" dirty="0" smtClean="0"/>
            </a:br>
            <a:r>
              <a:rPr lang="zh-CN" altLang="en-US" dirty="0" smtClean="0"/>
              <a:t>和一个森林</a:t>
            </a:r>
            <a:r>
              <a:rPr lang="en-US" altLang="zh-CN" dirty="0" smtClean="0"/>
              <a:t>F</a:t>
            </a:r>
            <a:r>
              <a:rPr lang="zh-CN" altLang="en-US" dirty="0" smtClean="0"/>
              <a:t>，</a:t>
            </a:r>
            <a:r>
              <a:rPr lang="en-US" altLang="zh-CN" dirty="0" smtClean="0"/>
              <a:t>F</a:t>
            </a:r>
            <a:r>
              <a:rPr lang="zh-CN" altLang="en-US" dirty="0" smtClean="0"/>
              <a:t>的树称为</a:t>
            </a:r>
            <a:r>
              <a:rPr lang="zh-CN" altLang="en-US" dirty="0" smtClean="0">
                <a:solidFill>
                  <a:schemeClr val="accent2"/>
                </a:solidFill>
              </a:rPr>
              <a:t>根的子树</a:t>
            </a:r>
            <a:br>
              <a:rPr lang="zh-CN" altLang="en-US" dirty="0" smtClean="0"/>
            </a:br>
            <a:r>
              <a:rPr lang="zh-CN" altLang="en-US" dirty="0" smtClean="0"/>
              <a:t>而</a:t>
            </a:r>
            <a:r>
              <a:rPr lang="zh-CN" altLang="en-US" dirty="0" smtClean="0">
                <a:solidFill>
                  <a:schemeClr val="accent2"/>
                </a:solidFill>
              </a:rPr>
              <a:t>森林</a:t>
            </a:r>
            <a:r>
              <a:rPr lang="en-US" altLang="zh-CN" dirty="0" smtClean="0"/>
              <a:t>F</a:t>
            </a:r>
            <a:r>
              <a:rPr lang="zh-CN" altLang="en-US" dirty="0" smtClean="0"/>
              <a:t>（可为空）是一个有根树的集合</a:t>
            </a:r>
            <a:endParaRPr lang="en-US" altLang="zh-CN" dirty="0" smtClean="0"/>
          </a:p>
          <a:p>
            <a:r>
              <a:rPr lang="zh-CN" altLang="en-US" dirty="0"/>
              <a:t>一个</a:t>
            </a:r>
            <a:r>
              <a:rPr lang="zh-CN" altLang="en-US" dirty="0">
                <a:solidFill>
                  <a:schemeClr val="accent2"/>
                </a:solidFill>
              </a:rPr>
              <a:t>有序树</a:t>
            </a:r>
            <a:r>
              <a:rPr lang="en-US" altLang="zh-CN" dirty="0"/>
              <a:t>T</a:t>
            </a:r>
            <a:r>
              <a:rPr lang="zh-CN" altLang="en-US" dirty="0"/>
              <a:t>：</a:t>
            </a:r>
            <a:br>
              <a:rPr lang="zh-CN" altLang="en-US" dirty="0"/>
            </a:br>
            <a:r>
              <a:rPr lang="zh-CN" altLang="en-US" dirty="0"/>
              <a:t>包含一个单一节点</a:t>
            </a:r>
            <a:r>
              <a:rPr lang="en-US" altLang="zh-CN" dirty="0"/>
              <a:t>v</a:t>
            </a:r>
            <a:r>
              <a:rPr lang="zh-CN" altLang="en-US" dirty="0"/>
              <a:t>，称为树的</a:t>
            </a:r>
            <a:r>
              <a:rPr lang="zh-CN" altLang="en-US" dirty="0">
                <a:solidFill>
                  <a:schemeClr val="accent2"/>
                </a:solidFill>
              </a:rPr>
              <a:t>根</a:t>
            </a:r>
            <a:r>
              <a:rPr lang="zh-CN" altLang="en-US" dirty="0"/>
              <a:t>，</a:t>
            </a:r>
            <a:br>
              <a:rPr lang="zh-CN" altLang="en-US" dirty="0"/>
            </a:br>
            <a:r>
              <a:rPr lang="zh-CN" altLang="en-US" dirty="0"/>
              <a:t>和一个</a:t>
            </a:r>
            <a:r>
              <a:rPr lang="zh-CN" altLang="en-US" dirty="0">
                <a:solidFill>
                  <a:schemeClr val="accent2"/>
                </a:solidFill>
              </a:rPr>
              <a:t>有序森林</a:t>
            </a:r>
            <a:r>
              <a:rPr lang="en-US" altLang="zh-CN" dirty="0"/>
              <a:t>O</a:t>
            </a:r>
            <a:r>
              <a:rPr lang="zh-CN" altLang="en-US" dirty="0"/>
              <a:t>，</a:t>
            </a:r>
            <a:r>
              <a:rPr lang="en-US" altLang="zh-CN" dirty="0"/>
              <a:t>O</a:t>
            </a:r>
            <a:r>
              <a:rPr lang="zh-CN" altLang="en-US" dirty="0"/>
              <a:t>的树称为</a:t>
            </a:r>
            <a:r>
              <a:rPr lang="en-US" altLang="zh-CN" dirty="0"/>
              <a:t>v</a:t>
            </a:r>
            <a:r>
              <a:rPr lang="zh-CN" altLang="en-US" dirty="0"/>
              <a:t>的子树，表示为</a:t>
            </a:r>
            <a:r>
              <a:rPr lang="en-US" altLang="zh-CN" dirty="0"/>
              <a:t>T={v, O}</a:t>
            </a:r>
            <a:endParaRPr lang="en-US" altLang="zh-CN" dirty="0"/>
          </a:p>
          <a:p>
            <a:pPr eaLnBrk="1" hangingPunct="1"/>
            <a:endParaRPr lang="zh-CN" altLang="en-US" dirty="0" smtClean="0"/>
          </a:p>
        </p:txBody>
      </p:sp>
      <p:sp>
        <p:nvSpPr>
          <p:cNvPr id="522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6A9CDB-F45F-443D-AB78-DC4424462717}"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smtClean="0"/>
              <a:t>有序森林的定义</a:t>
            </a:r>
            <a:endParaRPr lang="zh-CN" altLang="en-US" dirty="0" smtClean="0"/>
          </a:p>
        </p:txBody>
      </p:sp>
      <p:sp>
        <p:nvSpPr>
          <p:cNvPr id="54275" name="Rectangle 3"/>
          <p:cNvSpPr>
            <a:spLocks noGrp="1" noChangeArrowheads="1"/>
          </p:cNvSpPr>
          <p:nvPr>
            <p:ph idx="1"/>
          </p:nvPr>
        </p:nvSpPr>
        <p:spPr/>
        <p:txBody>
          <a:bodyPr/>
          <a:lstStyle/>
          <a:p>
            <a:pPr eaLnBrk="1" hangingPunct="1"/>
            <a:r>
              <a:rPr lang="zh-CN" altLang="en-US" sz="2000" dirty="0" smtClean="0"/>
              <a:t>一个</a:t>
            </a:r>
            <a:r>
              <a:rPr lang="zh-CN" altLang="en-US" sz="2000" dirty="0" smtClean="0">
                <a:solidFill>
                  <a:schemeClr val="accent2"/>
                </a:solidFill>
              </a:rPr>
              <a:t>有序森林</a:t>
            </a:r>
            <a:r>
              <a:rPr lang="en-US" altLang="zh-CN" sz="2000" dirty="0" smtClean="0"/>
              <a:t>O</a:t>
            </a:r>
            <a:r>
              <a:rPr lang="zh-CN" altLang="en-US" sz="2000" dirty="0" smtClean="0"/>
              <a:t>：</a:t>
            </a:r>
            <a:br>
              <a:rPr lang="zh-CN" altLang="en-US" sz="2000" dirty="0" smtClean="0"/>
            </a:br>
            <a:r>
              <a:rPr lang="zh-CN" altLang="en-US" sz="2000" dirty="0" smtClean="0"/>
              <a:t>或者为空集</a:t>
            </a:r>
            <a:r>
              <a:rPr lang="en-US" altLang="zh-CN" sz="2000" dirty="0" smtClean="0">
                <a:latin typeface="宋体" panose="02010600030101010101" pitchFamily="2" charset="-122"/>
              </a:rPr>
              <a:t>Φ</a:t>
            </a:r>
            <a:r>
              <a:rPr lang="zh-CN" altLang="en-US" sz="2000" dirty="0" smtClean="0"/>
              <a:t>，</a:t>
            </a:r>
            <a:br>
              <a:rPr lang="zh-CN" altLang="en-US" sz="2000" dirty="0" smtClean="0"/>
            </a:br>
            <a:r>
              <a:rPr lang="zh-CN" altLang="en-US" sz="2000" dirty="0" smtClean="0"/>
              <a:t>或包含一个有序树</a:t>
            </a:r>
            <a:r>
              <a:rPr lang="en-US" altLang="zh-CN" sz="2000" dirty="0" smtClean="0"/>
              <a:t>T</a:t>
            </a:r>
            <a:r>
              <a:rPr lang="zh-CN" altLang="en-US" sz="2000" dirty="0" smtClean="0"/>
              <a:t>，称为有序森林的</a:t>
            </a:r>
            <a:r>
              <a:rPr lang="zh-CN" altLang="en-US" sz="2000" dirty="0" smtClean="0">
                <a:solidFill>
                  <a:schemeClr val="accent2"/>
                </a:solidFill>
              </a:rPr>
              <a:t>第一树</a:t>
            </a:r>
            <a:r>
              <a:rPr lang="zh-CN" altLang="en-US" sz="2000" dirty="0" smtClean="0"/>
              <a:t>，</a:t>
            </a:r>
            <a:br>
              <a:rPr lang="zh-CN" altLang="en-US" sz="2000" dirty="0" smtClean="0"/>
            </a:br>
            <a:r>
              <a:rPr lang="zh-CN" altLang="en-US" sz="2000" dirty="0" smtClean="0"/>
              <a:t>和另一个有序森林</a:t>
            </a:r>
            <a:r>
              <a:rPr lang="en-US" altLang="zh-CN" sz="2000" dirty="0" smtClean="0"/>
              <a:t>O’</a:t>
            </a:r>
            <a:r>
              <a:rPr lang="zh-CN" altLang="en-US" sz="2000" dirty="0" smtClean="0"/>
              <a:t>（包含有序森林的其它树），可表示为</a:t>
            </a:r>
            <a:r>
              <a:rPr lang="en-US" altLang="zh-CN" sz="2000" dirty="0" smtClean="0"/>
              <a:t>O={T, O’}</a:t>
            </a:r>
            <a:endParaRPr lang="en-US" altLang="zh-CN" sz="2000" dirty="0" smtClean="0"/>
          </a:p>
          <a:p>
            <a:pPr eaLnBrk="1" hangingPunct="1"/>
            <a:r>
              <a:rPr lang="zh-CN" altLang="en-US" sz="2000" dirty="0" smtClean="0"/>
              <a:t>有序树－有序森林：间接递归定义</a:t>
            </a:r>
            <a:endParaRPr lang="zh-CN" altLang="en-US" sz="2000" dirty="0" smtClean="0"/>
          </a:p>
        </p:txBody>
      </p:sp>
      <p:sp>
        <p:nvSpPr>
          <p:cNvPr id="542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7EEFC-2DB2-42CD-8667-4EAB29E447FB}" type="slidenum">
              <a:rPr lang="en-US" altLang="en-US" smtClean="0">
                <a:solidFill>
                  <a:srgbClr val="4B4B4B"/>
                </a:solidFill>
              </a:rPr>
            </a:fld>
            <a:endParaRPr lang="en-US" altLang="en-US" smtClean="0">
              <a:solidFill>
                <a:srgbClr val="4B4B4B"/>
              </a:solidFill>
            </a:endParaRPr>
          </a:p>
        </p:txBody>
      </p:sp>
      <p:pic>
        <p:nvPicPr>
          <p:cNvPr id="5" name="Picture 4" descr="114"/>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857250" y="3948430"/>
            <a:ext cx="7576820" cy="257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课堂练习</a:t>
            </a:r>
            <a:endParaRPr lang="zh-CN" altLang="en-US" smtClean="0"/>
          </a:p>
        </p:txBody>
      </p:sp>
      <p:sp>
        <p:nvSpPr>
          <p:cNvPr id="56323" name="内容占位符 2"/>
          <p:cNvSpPr>
            <a:spLocks noGrp="1"/>
          </p:cNvSpPr>
          <p:nvPr>
            <p:ph idx="1"/>
          </p:nvPr>
        </p:nvSpPr>
        <p:spPr/>
        <p:txBody>
          <a:bodyPr/>
          <a:lstStyle/>
          <a:p>
            <a:r>
              <a:rPr lang="zh-CN" altLang="en-US" smtClean="0"/>
              <a:t>一棵有</a:t>
            </a:r>
            <a:r>
              <a:rPr lang="en-US" altLang="zh-CN" smtClean="0"/>
              <a:t>n</a:t>
            </a:r>
            <a:r>
              <a:rPr lang="zh-CN" altLang="en-US" smtClean="0"/>
              <a:t>个结点的树的所有结点的度数之和是多少？</a:t>
            </a:r>
            <a:endParaRPr lang="en-US" altLang="zh-CN" smtClean="0"/>
          </a:p>
          <a:p>
            <a:endParaRPr lang="en-US" altLang="zh-CN" smtClean="0"/>
          </a:p>
        </p:txBody>
      </p:sp>
      <p:sp>
        <p:nvSpPr>
          <p:cNvPr id="563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551E37-BA69-4964-A757-F12A86C42100}"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二叉树</a:t>
            </a:r>
            <a:endParaRPr lang="zh-CN" altLang="en-US"/>
          </a:p>
        </p:txBody>
      </p:sp>
      <p:sp>
        <p:nvSpPr>
          <p:cNvPr id="5" name="文本占位符 4"/>
          <p:cNvSpPr>
            <a:spLocks noGrp="1"/>
          </p:cNvSpPr>
          <p:nvPr>
            <p:ph type="body" idx="1"/>
          </p:nvPr>
        </p:nvSpPr>
        <p:spPr/>
        <p:txBody>
          <a:bodyPr/>
          <a:p>
            <a:r>
              <a:rPr lang="zh-CN" altLang="en-US">
                <a:sym typeface="+mn-ea"/>
              </a:rPr>
              <a:t>定义和操作</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二叉树</a:t>
            </a:r>
            <a:endParaRPr lang="zh-CN" altLang="en-US" smtClean="0"/>
          </a:p>
        </p:txBody>
      </p:sp>
      <p:sp>
        <p:nvSpPr>
          <p:cNvPr id="58371" name="Rectangle 3"/>
          <p:cNvSpPr>
            <a:spLocks noGrp="1" noChangeArrowheads="1"/>
          </p:cNvSpPr>
          <p:nvPr>
            <p:ph idx="1"/>
          </p:nvPr>
        </p:nvSpPr>
        <p:spPr/>
        <p:txBody>
          <a:bodyPr/>
          <a:lstStyle/>
          <a:p>
            <a:pPr eaLnBrk="1" hangingPunct="1"/>
            <a:r>
              <a:rPr lang="zh-CN" altLang="en-US" smtClean="0">
                <a:solidFill>
                  <a:schemeClr val="accent2"/>
                </a:solidFill>
              </a:rPr>
              <a:t>定义</a:t>
            </a:r>
            <a:r>
              <a:rPr lang="zh-CN" altLang="en-US" smtClean="0"/>
              <a:t>： </a:t>
            </a:r>
            <a:br>
              <a:rPr lang="zh-CN" altLang="en-US" smtClean="0"/>
            </a:br>
            <a:r>
              <a:rPr lang="zh-CN" altLang="en-US" smtClean="0">
                <a:solidFill>
                  <a:schemeClr val="accent2"/>
                </a:solidFill>
              </a:rPr>
              <a:t>二叉树</a:t>
            </a:r>
            <a:r>
              <a:rPr lang="zh-CN" altLang="en-US" smtClean="0"/>
              <a:t>（</a:t>
            </a:r>
            <a:r>
              <a:rPr lang="en-US" altLang="zh-CN" smtClean="0">
                <a:solidFill>
                  <a:schemeClr val="hlink"/>
                </a:solidFill>
              </a:rPr>
              <a:t>binary tree</a:t>
            </a:r>
            <a:r>
              <a:rPr lang="zh-CN" altLang="en-US" smtClean="0"/>
              <a:t>）</a:t>
            </a:r>
            <a:r>
              <a:rPr lang="en-US" altLang="zh-CN" smtClean="0"/>
              <a:t>t</a:t>
            </a:r>
            <a:r>
              <a:rPr lang="zh-CN" altLang="en-US" smtClean="0"/>
              <a:t>是有限元素集合：</a:t>
            </a:r>
            <a:br>
              <a:rPr lang="zh-CN" altLang="en-US" smtClean="0"/>
            </a:br>
            <a:r>
              <a:rPr lang="zh-CN" altLang="en-US" smtClean="0"/>
              <a:t>或者为空；</a:t>
            </a:r>
            <a:br>
              <a:rPr lang="zh-CN" altLang="en-US" smtClean="0"/>
            </a:br>
            <a:r>
              <a:rPr lang="zh-CN" altLang="en-US" smtClean="0"/>
              <a:t>或者，有一个特殊元素</a:t>
            </a:r>
            <a:r>
              <a:rPr lang="zh-CN" altLang="en-US" smtClean="0">
                <a:solidFill>
                  <a:schemeClr val="accent2"/>
                </a:solidFill>
              </a:rPr>
              <a:t>根</a:t>
            </a:r>
            <a:r>
              <a:rPr lang="zh-CN" altLang="en-US" smtClean="0"/>
              <a:t>，余下的元素构成</a:t>
            </a:r>
            <a:r>
              <a:rPr lang="en-US" altLang="zh-CN" smtClean="0"/>
              <a:t>2</a:t>
            </a:r>
            <a:r>
              <a:rPr lang="zh-CN" altLang="en-US" smtClean="0"/>
              <a:t>个二叉树（可以为空）</a:t>
            </a:r>
            <a:r>
              <a:rPr lang="en-US" altLang="zh-CN" smtClean="0"/>
              <a:t>——t</a:t>
            </a:r>
            <a:r>
              <a:rPr lang="zh-CN" altLang="en-US" smtClean="0"/>
              <a:t>的</a:t>
            </a:r>
            <a:r>
              <a:rPr lang="zh-CN" altLang="en-US" smtClean="0">
                <a:solidFill>
                  <a:schemeClr val="accent2"/>
                </a:solidFill>
              </a:rPr>
              <a:t>左子树</a:t>
            </a:r>
            <a:r>
              <a:rPr lang="zh-CN" altLang="en-US" smtClean="0"/>
              <a:t>和</a:t>
            </a:r>
            <a:r>
              <a:rPr lang="zh-CN" altLang="en-US" smtClean="0">
                <a:solidFill>
                  <a:schemeClr val="accent2"/>
                </a:solidFill>
              </a:rPr>
              <a:t>右子树</a:t>
            </a:r>
            <a:endParaRPr lang="zh-CN" altLang="en-US" smtClean="0">
              <a:solidFill>
                <a:schemeClr val="accent2"/>
              </a:solidFill>
            </a:endParaRPr>
          </a:p>
        </p:txBody>
      </p:sp>
      <p:sp>
        <p:nvSpPr>
          <p:cNvPr id="583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8A2723-10A1-4CB8-B511-71A82B54CD68}"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二叉树的特性</a:t>
            </a:r>
            <a:endParaRPr lang="zh-CN" altLang="en-US" smtClean="0"/>
          </a:p>
        </p:txBody>
      </p:sp>
      <p:sp>
        <p:nvSpPr>
          <p:cNvPr id="63491" name="Rectangle 3"/>
          <p:cNvSpPr>
            <a:spLocks noGrp="1" noChangeArrowheads="1"/>
          </p:cNvSpPr>
          <p:nvPr>
            <p:ph type="body" idx="1"/>
          </p:nvPr>
        </p:nvSpPr>
        <p:spPr/>
        <p:txBody>
          <a:bodyPr/>
          <a:lstStyle/>
          <a:p>
            <a:pPr eaLnBrk="1" hangingPunct="1"/>
            <a:r>
              <a:rPr lang="zh-CN" altLang="en-US" smtClean="0">
                <a:solidFill>
                  <a:schemeClr val="accent2"/>
                </a:solidFill>
              </a:rPr>
              <a:t>特性</a:t>
            </a:r>
            <a:r>
              <a:rPr lang="en-US" altLang="zh-CN" smtClean="0">
                <a:solidFill>
                  <a:schemeClr val="accent2"/>
                </a:solidFill>
              </a:rPr>
              <a:t>1</a:t>
            </a:r>
            <a:r>
              <a:rPr lang="en-US" altLang="zh-CN" smtClean="0"/>
              <a:t> </a:t>
            </a:r>
            <a:r>
              <a:rPr lang="zh-CN" altLang="en-US" smtClean="0"/>
              <a:t>包含</a:t>
            </a:r>
            <a:r>
              <a:rPr lang="en-US" altLang="zh-CN" i="1" smtClean="0"/>
              <a:t>n </a:t>
            </a:r>
            <a:r>
              <a:rPr lang="en-US" altLang="zh-CN" smtClean="0"/>
              <a:t>(</a:t>
            </a:r>
            <a:r>
              <a:rPr lang="en-US" altLang="zh-CN" i="1" smtClean="0"/>
              <a:t>n</a:t>
            </a:r>
            <a:r>
              <a:rPr lang="en-US" altLang="zh-CN" smtClean="0"/>
              <a:t>&gt;0)</a:t>
            </a:r>
            <a:r>
              <a:rPr lang="zh-CN" altLang="en-US" smtClean="0"/>
              <a:t>个节点的二叉树边数为</a:t>
            </a:r>
            <a:r>
              <a:rPr lang="en-US" altLang="zh-CN" i="1" smtClean="0"/>
              <a:t>n</a:t>
            </a:r>
            <a:r>
              <a:rPr lang="en-US" altLang="zh-CN" smtClean="0"/>
              <a:t>-1</a:t>
            </a:r>
            <a:endParaRPr lang="en-US" altLang="zh-CN" smtClean="0"/>
          </a:p>
          <a:p>
            <a:pPr eaLnBrk="1" hangingPunct="1">
              <a:buFont typeface="Wingdings" panose="05000000000000000000" pitchFamily="2" charset="2"/>
              <a:buNone/>
            </a:pPr>
            <a:r>
              <a:rPr lang="zh-CN" altLang="en-US" smtClean="0"/>
              <a:t>证明</a:t>
            </a:r>
            <a:br>
              <a:rPr lang="zh-CN" altLang="en-US" smtClean="0"/>
            </a:br>
            <a:r>
              <a:rPr lang="zh-CN" altLang="en-US" smtClean="0"/>
              <a:t>二叉树中每个节点（除根节点，共</a:t>
            </a:r>
            <a:r>
              <a:rPr lang="en-US" altLang="zh-CN" smtClean="0"/>
              <a:t>n-1</a:t>
            </a:r>
            <a:r>
              <a:rPr lang="zh-CN" altLang="en-US" smtClean="0"/>
              <a:t>个节点） 有且只有一个父节点</a:t>
            </a:r>
            <a:br>
              <a:rPr lang="zh-CN" altLang="en-US" smtClean="0"/>
            </a:br>
            <a:r>
              <a:rPr lang="zh-CN" altLang="en-US" smtClean="0"/>
              <a:t>每个子节点与父节点间有且只有一条边</a:t>
            </a:r>
            <a:br>
              <a:rPr lang="zh-CN" altLang="en-US" smtClean="0"/>
            </a:br>
            <a:r>
              <a:rPr lang="zh-CN" altLang="en-US" smtClean="0">
                <a:sym typeface="Wingdings" panose="05000000000000000000" pitchFamily="2" charset="2"/>
              </a:rPr>
              <a:t></a:t>
            </a:r>
            <a:r>
              <a:rPr lang="zh-CN" altLang="en-US" smtClean="0"/>
              <a:t>边数为</a:t>
            </a:r>
            <a:r>
              <a:rPr lang="en-US" altLang="zh-CN" i="1" smtClean="0"/>
              <a:t>n</a:t>
            </a:r>
            <a:r>
              <a:rPr lang="en-US" altLang="zh-CN" smtClean="0"/>
              <a:t>-1</a:t>
            </a:r>
            <a:endParaRPr lang="en-US" altLang="zh-CN" smtClean="0"/>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236486-FF62-46C9-AAC2-E7EA3FF00331}"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主要内容</a:t>
            </a:r>
            <a:endParaRPr lang="zh-CN" altLang="en-US" smtClean="0"/>
          </a:p>
        </p:txBody>
      </p:sp>
      <p:sp>
        <p:nvSpPr>
          <p:cNvPr id="29699" name="内容占位符 2"/>
          <p:cNvSpPr>
            <a:spLocks noGrp="1"/>
          </p:cNvSpPr>
          <p:nvPr>
            <p:ph idx="1"/>
          </p:nvPr>
        </p:nvSpPr>
        <p:spPr/>
        <p:txBody>
          <a:bodyPr/>
          <a:lstStyle/>
          <a:p>
            <a:r>
              <a:rPr lang="zh-CN" altLang="en-US" dirty="0" smtClean="0">
                <a:solidFill>
                  <a:srgbClr val="FF0000"/>
                </a:solidFill>
              </a:rPr>
              <a:t>树的一般定义</a:t>
            </a:r>
            <a:endParaRPr lang="en-US" altLang="zh-CN" dirty="0" smtClean="0">
              <a:solidFill>
                <a:srgbClr val="FF0000"/>
              </a:solidFill>
            </a:endParaRPr>
          </a:p>
          <a:p>
            <a:r>
              <a:rPr lang="zh-CN" altLang="en-US" dirty="0" smtClean="0"/>
              <a:t>二叉树的定义和主要特征</a:t>
            </a:r>
            <a:endParaRPr lang="en-US" altLang="zh-CN" dirty="0" smtClean="0"/>
          </a:p>
          <a:p>
            <a:pPr lvl="1"/>
            <a:r>
              <a:rPr lang="zh-CN" altLang="en-US" dirty="0" smtClean="0"/>
              <a:t>树的存储方式</a:t>
            </a:r>
            <a:endParaRPr lang="en-US" altLang="zh-CN" dirty="0" smtClean="0"/>
          </a:p>
          <a:p>
            <a:pPr lvl="1"/>
            <a:r>
              <a:rPr lang="zh-CN" altLang="en-US" dirty="0" smtClean="0"/>
              <a:t>完全二叉树</a:t>
            </a:r>
            <a:endParaRPr lang="en-US" altLang="zh-CN" dirty="0" smtClean="0"/>
          </a:p>
          <a:p>
            <a:r>
              <a:rPr lang="zh-CN" altLang="en-US" dirty="0" smtClean="0"/>
              <a:t>二叉树的遍历</a:t>
            </a:r>
            <a:endParaRPr lang="en-US" altLang="zh-CN" dirty="0" smtClean="0"/>
          </a:p>
          <a:p>
            <a:r>
              <a:rPr lang="zh-CN" altLang="en-US" smtClean="0">
                <a:solidFill>
                  <a:schemeClr val="bg2">
                    <a:lumMod val="50000"/>
                  </a:schemeClr>
                </a:solidFill>
              </a:rPr>
              <a:t>树与森林</a:t>
            </a:r>
            <a:endParaRPr lang="en-US" altLang="zh-CN" dirty="0" smtClean="0"/>
          </a:p>
          <a:p>
            <a:endParaRPr lang="zh-CN" altLang="en-US" dirty="0" smtClean="0"/>
          </a:p>
        </p:txBody>
      </p:sp>
      <p:sp>
        <p:nvSpPr>
          <p:cNvPr id="297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D27E64-3C0E-4D73-8B48-29F74076C1FD}"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smtClean="0"/>
              <a:t>特性</a:t>
            </a:r>
            <a:r>
              <a:rPr lang="en-US" altLang="zh-CN" smtClean="0"/>
              <a:t>2</a:t>
            </a:r>
            <a:endParaRPr lang="en-US" altLang="zh-CN" smtClean="0"/>
          </a:p>
        </p:txBody>
      </p:sp>
      <p:sp>
        <p:nvSpPr>
          <p:cNvPr id="64515" name="Rectangle 3"/>
          <p:cNvSpPr>
            <a:spLocks noGrp="1" noChangeArrowheads="1"/>
          </p:cNvSpPr>
          <p:nvPr>
            <p:ph type="body" idx="1"/>
          </p:nvPr>
        </p:nvSpPr>
        <p:spPr/>
        <p:txBody>
          <a:bodyPr/>
          <a:lstStyle/>
          <a:p>
            <a:pPr eaLnBrk="1" hangingPunct="1"/>
            <a:r>
              <a:rPr lang="zh-CN" altLang="en-US" smtClean="0"/>
              <a:t>二叉树的</a:t>
            </a:r>
            <a:r>
              <a:rPr lang="zh-CN" altLang="en-US" smtClean="0">
                <a:solidFill>
                  <a:schemeClr val="accent2"/>
                </a:solidFill>
              </a:rPr>
              <a:t>高度</a:t>
            </a:r>
            <a:r>
              <a:rPr lang="zh-CN" altLang="en-US" smtClean="0"/>
              <a:t>（</a:t>
            </a:r>
            <a:r>
              <a:rPr lang="en-US" altLang="zh-CN" smtClean="0">
                <a:solidFill>
                  <a:schemeClr val="hlink"/>
                </a:solidFill>
              </a:rPr>
              <a:t>height</a:t>
            </a:r>
            <a:r>
              <a:rPr lang="zh-CN" altLang="en-US" smtClean="0"/>
              <a:t>）（</a:t>
            </a:r>
            <a:r>
              <a:rPr lang="zh-CN" altLang="en-US" smtClean="0">
                <a:solidFill>
                  <a:schemeClr val="accent2"/>
                </a:solidFill>
              </a:rPr>
              <a:t>深度</a:t>
            </a:r>
            <a:r>
              <a:rPr lang="zh-CN" altLang="en-US" smtClean="0"/>
              <a:t>，</a:t>
            </a:r>
            <a:r>
              <a:rPr lang="en-US" altLang="zh-CN" smtClean="0">
                <a:solidFill>
                  <a:schemeClr val="hlink"/>
                </a:solidFill>
              </a:rPr>
              <a:t>depth</a:t>
            </a:r>
            <a:r>
              <a:rPr lang="zh-CN" altLang="en-US" smtClean="0"/>
              <a:t>）：二叉树的层数</a:t>
            </a:r>
            <a:endParaRPr lang="zh-CN" altLang="en-US" smtClean="0"/>
          </a:p>
          <a:p>
            <a:pPr eaLnBrk="1" hangingPunct="1"/>
            <a:r>
              <a:rPr lang="zh-CN" altLang="en-US" smtClean="0">
                <a:solidFill>
                  <a:schemeClr val="accent2"/>
                </a:solidFill>
              </a:rPr>
              <a:t>特性</a:t>
            </a:r>
            <a:r>
              <a:rPr lang="en-US" altLang="zh-CN" smtClean="0">
                <a:solidFill>
                  <a:schemeClr val="accent2"/>
                </a:solidFill>
              </a:rPr>
              <a:t>2</a:t>
            </a:r>
            <a:r>
              <a:rPr lang="en-US" altLang="zh-CN" smtClean="0"/>
              <a:t>  </a:t>
            </a:r>
            <a:r>
              <a:rPr lang="zh-CN" altLang="en-US" smtClean="0"/>
              <a:t>若二叉树的高度为</a:t>
            </a:r>
            <a:r>
              <a:rPr lang="en-US" altLang="zh-CN" i="1" smtClean="0"/>
              <a:t>h</a:t>
            </a:r>
            <a:r>
              <a:rPr lang="zh-CN" altLang="en-US" smtClean="0"/>
              <a:t>，</a:t>
            </a:r>
            <a:r>
              <a:rPr lang="en-US" altLang="zh-CN" i="1" smtClean="0"/>
              <a:t>h</a:t>
            </a:r>
            <a:r>
              <a:rPr lang="en-US" altLang="zh-CN" smtClean="0"/>
              <a:t>≥0</a:t>
            </a:r>
            <a:r>
              <a:rPr lang="zh-CN" altLang="en-US" smtClean="0"/>
              <a:t>，则它最少有</a:t>
            </a:r>
            <a:r>
              <a:rPr lang="en-US" altLang="zh-CN" i="1" smtClean="0"/>
              <a:t>h</a:t>
            </a:r>
            <a:r>
              <a:rPr lang="zh-CN" altLang="en-US" smtClean="0"/>
              <a:t>个节点，最多有</a:t>
            </a:r>
            <a:r>
              <a:rPr lang="en-US" altLang="zh-CN" smtClean="0"/>
              <a:t>2</a:t>
            </a:r>
            <a:r>
              <a:rPr lang="en-US" altLang="zh-CN" i="1" baseline="30000" smtClean="0"/>
              <a:t>h</a:t>
            </a:r>
            <a:r>
              <a:rPr lang="en-US" altLang="zh-CN" smtClean="0"/>
              <a:t>-1</a:t>
            </a:r>
            <a:r>
              <a:rPr lang="zh-CN" altLang="en-US" smtClean="0"/>
              <a:t>个节点</a:t>
            </a:r>
            <a:endParaRPr lang="zh-CN" altLang="en-US" smtClean="0"/>
          </a:p>
        </p:txBody>
      </p:sp>
      <p:sp>
        <p:nvSpPr>
          <p:cNvPr id="645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56643F-8C1F-4024-8B0E-FC9E4306958A}"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smtClean="0"/>
              <a:t>特性</a:t>
            </a:r>
            <a:r>
              <a:rPr lang="en-US" altLang="zh-CN" smtClean="0"/>
              <a:t>3</a:t>
            </a:r>
            <a:endParaRPr lang="en-US" altLang="zh-CN" smtClean="0"/>
          </a:p>
        </p:txBody>
      </p:sp>
      <p:sp>
        <p:nvSpPr>
          <p:cNvPr id="3077" name="Rectangle 3"/>
          <p:cNvSpPr>
            <a:spLocks noGrp="1" noChangeArrowheads="1"/>
          </p:cNvSpPr>
          <p:nvPr>
            <p:ph type="body" idx="1"/>
          </p:nvPr>
        </p:nvSpPr>
        <p:spPr/>
        <p:txBody>
          <a:bodyPr/>
          <a:lstStyle/>
          <a:p>
            <a:pPr eaLnBrk="1" hangingPunct="1">
              <a:lnSpc>
                <a:spcPct val="110000"/>
              </a:lnSpc>
            </a:pPr>
            <a:r>
              <a:rPr lang="zh-CN" altLang="en-US" dirty="0" smtClean="0">
                <a:solidFill>
                  <a:schemeClr val="accent2"/>
                </a:solidFill>
              </a:rPr>
              <a:t>特性</a:t>
            </a:r>
            <a:r>
              <a:rPr lang="en-US" altLang="zh-CN" dirty="0" smtClean="0">
                <a:solidFill>
                  <a:schemeClr val="accent2"/>
                </a:solidFill>
              </a:rPr>
              <a:t>3</a:t>
            </a:r>
            <a:r>
              <a:rPr lang="en-US" altLang="zh-CN" dirty="0" smtClean="0"/>
              <a:t>  </a:t>
            </a:r>
            <a:r>
              <a:rPr lang="zh-CN" altLang="en-US" dirty="0" smtClean="0"/>
              <a:t>包含</a:t>
            </a:r>
            <a:r>
              <a:rPr lang="en-US" altLang="zh-CN" i="1" dirty="0" smtClean="0"/>
              <a:t>n</a:t>
            </a:r>
            <a:r>
              <a:rPr lang="zh-CN" altLang="en-US" dirty="0" smtClean="0"/>
              <a:t>个节点的二叉树的高度最大为</a:t>
            </a:r>
            <a:r>
              <a:rPr lang="en-US" altLang="zh-CN" i="1" dirty="0" smtClean="0"/>
              <a:t>n</a:t>
            </a:r>
            <a:r>
              <a:rPr lang="zh-CN" altLang="en-US" dirty="0" smtClean="0"/>
              <a:t>，最小为</a:t>
            </a:r>
            <a:endParaRPr lang="zh-CN" altLang="en-US" dirty="0" smtClean="0"/>
          </a:p>
          <a:p>
            <a:pPr eaLnBrk="1" hangingPunct="1">
              <a:lnSpc>
                <a:spcPct val="110000"/>
              </a:lnSpc>
              <a:buFont typeface="Wingdings" panose="05000000000000000000" pitchFamily="2" charset="2"/>
              <a:buNone/>
            </a:pPr>
            <a:endParaRPr lang="zh-CN" altLang="en-US" dirty="0" smtClean="0"/>
          </a:p>
          <a:p>
            <a:pPr eaLnBrk="1" hangingPunct="1">
              <a:lnSpc>
                <a:spcPct val="110000"/>
              </a:lnSpc>
              <a:buFont typeface="Wingdings" panose="05000000000000000000" pitchFamily="2" charset="2"/>
              <a:buNone/>
            </a:pPr>
            <a:endParaRPr lang="zh-CN" altLang="en-US" dirty="0" smtClean="0"/>
          </a:p>
          <a:p>
            <a:pPr eaLnBrk="1" hangingPunct="1">
              <a:lnSpc>
                <a:spcPct val="110000"/>
              </a:lnSpc>
              <a:buFont typeface="Wingdings" panose="05000000000000000000" pitchFamily="2" charset="2"/>
              <a:buNone/>
            </a:pPr>
            <a:r>
              <a:rPr lang="zh-CN" altLang="en-US" dirty="0" smtClean="0"/>
              <a:t>证明</a:t>
            </a:r>
            <a:br>
              <a:rPr lang="zh-CN" altLang="en-US" dirty="0" smtClean="0"/>
            </a:br>
            <a:r>
              <a:rPr lang="zh-CN" altLang="en-US" dirty="0" smtClean="0"/>
              <a:t>每层至少一个元素</a:t>
            </a:r>
            <a:r>
              <a:rPr lang="zh-CN" altLang="en-US" dirty="0" smtClean="0">
                <a:sym typeface="Wingdings" panose="05000000000000000000" pitchFamily="2" charset="2"/>
              </a:rPr>
              <a:t></a:t>
            </a:r>
            <a:r>
              <a:rPr lang="zh-CN" altLang="en-US" dirty="0" smtClean="0"/>
              <a:t>高度不会超过</a:t>
            </a:r>
            <a:r>
              <a:rPr lang="en-US" altLang="zh-CN" i="1" dirty="0" smtClean="0"/>
              <a:t>n</a:t>
            </a:r>
            <a:br>
              <a:rPr lang="en-US" altLang="zh-CN" dirty="0" smtClean="0"/>
            </a:br>
            <a:r>
              <a:rPr lang="zh-CN" altLang="en-US" dirty="0" smtClean="0"/>
              <a:t>由特性</a:t>
            </a:r>
            <a:r>
              <a:rPr lang="en-US" altLang="zh-CN" dirty="0" smtClean="0"/>
              <a:t>2</a:t>
            </a:r>
            <a:r>
              <a:rPr lang="zh-CN" altLang="en-US" dirty="0" smtClean="0"/>
              <a:t>，可知高度为</a:t>
            </a:r>
            <a:r>
              <a:rPr lang="en-US" altLang="zh-CN" i="1" dirty="0" smtClean="0"/>
              <a:t>h</a:t>
            </a:r>
            <a:r>
              <a:rPr lang="zh-CN" altLang="en-US" dirty="0" smtClean="0"/>
              <a:t>，节点最多</a:t>
            </a:r>
            <a:r>
              <a:rPr lang="en-US" altLang="zh-CN" dirty="0" smtClean="0"/>
              <a:t>2</a:t>
            </a:r>
            <a:r>
              <a:rPr lang="en-US" altLang="zh-CN" i="1" baseline="30000" dirty="0" smtClean="0"/>
              <a:t>h</a:t>
            </a:r>
            <a:r>
              <a:rPr lang="en-US" altLang="zh-CN" dirty="0" smtClean="0"/>
              <a:t>-1</a:t>
            </a:r>
            <a:br>
              <a:rPr lang="en-US" altLang="zh-CN" dirty="0" smtClean="0"/>
            </a:br>
            <a:r>
              <a:rPr lang="zh-CN" altLang="en-US" dirty="0" smtClean="0"/>
              <a:t>即</a:t>
            </a:r>
            <a:r>
              <a:rPr lang="en-US" altLang="zh-CN" i="1" dirty="0" smtClean="0"/>
              <a:t>n</a:t>
            </a:r>
            <a:r>
              <a:rPr lang="en-US" altLang="zh-CN" dirty="0" smtClean="0"/>
              <a:t>≤2</a:t>
            </a:r>
            <a:r>
              <a:rPr lang="en-US" altLang="zh-CN" i="1" baseline="30000" dirty="0" smtClean="0"/>
              <a:t>h</a:t>
            </a:r>
            <a:r>
              <a:rPr lang="en-US" altLang="zh-CN" dirty="0" smtClean="0"/>
              <a:t>-1</a:t>
            </a:r>
            <a:r>
              <a:rPr lang="en-US" altLang="zh-CN" dirty="0" smtClean="0">
                <a:sym typeface="Wingdings" panose="05000000000000000000" pitchFamily="2" charset="2"/>
              </a:rPr>
              <a:t></a:t>
            </a:r>
            <a:r>
              <a:rPr lang="en-US" altLang="zh-CN" i="1" dirty="0" smtClean="0"/>
              <a:t>h</a:t>
            </a:r>
            <a:r>
              <a:rPr lang="en-US" altLang="zh-CN" dirty="0" smtClean="0"/>
              <a:t>≥log</a:t>
            </a:r>
            <a:r>
              <a:rPr lang="en-US" altLang="zh-CN" baseline="-25000" dirty="0" smtClean="0"/>
              <a:t>2</a:t>
            </a:r>
            <a:r>
              <a:rPr lang="en-US" altLang="zh-CN" dirty="0" smtClean="0"/>
              <a:t>(</a:t>
            </a:r>
            <a:r>
              <a:rPr lang="en-US" altLang="zh-CN" i="1" dirty="0" smtClean="0"/>
              <a:t>n</a:t>
            </a:r>
            <a:r>
              <a:rPr lang="en-US" altLang="zh-CN" dirty="0" smtClean="0"/>
              <a:t>+1)</a:t>
            </a:r>
            <a:br>
              <a:rPr lang="en-US" altLang="zh-CN" dirty="0" smtClean="0"/>
            </a:br>
            <a:r>
              <a:rPr lang="zh-CN" altLang="en-US" dirty="0" smtClean="0"/>
              <a:t>且</a:t>
            </a:r>
            <a:r>
              <a:rPr lang="en-US" altLang="zh-CN" i="1" dirty="0" smtClean="0"/>
              <a:t>h</a:t>
            </a:r>
            <a:r>
              <a:rPr lang="zh-CN" altLang="en-US" dirty="0" smtClean="0"/>
              <a:t>是整数</a:t>
            </a:r>
            <a:r>
              <a:rPr lang="zh-CN" altLang="en-US" dirty="0" smtClean="0">
                <a:sym typeface="Wingdings" panose="05000000000000000000" pitchFamily="2" charset="2"/>
              </a:rPr>
              <a:t></a:t>
            </a:r>
            <a:endParaRPr lang="zh-CN" altLang="en-US" dirty="0" smtClean="0"/>
          </a:p>
          <a:p>
            <a:pPr eaLnBrk="1" hangingPunct="1">
              <a:lnSpc>
                <a:spcPct val="110000"/>
              </a:lnSpc>
              <a:buFont typeface="Wingdings" panose="05000000000000000000" pitchFamily="2" charset="2"/>
              <a:buNone/>
            </a:pPr>
            <a:endParaRPr lang="en-US" altLang="zh-CN" dirty="0" smtClean="0"/>
          </a:p>
        </p:txBody>
      </p:sp>
      <p:graphicFrame>
        <p:nvGraphicFramePr>
          <p:cNvPr id="3074" name="Object 4"/>
          <p:cNvGraphicFramePr>
            <a:graphicFrameLocks noChangeAspect="1"/>
          </p:cNvGraphicFramePr>
          <p:nvPr/>
        </p:nvGraphicFramePr>
        <p:xfrm>
          <a:off x="1887811" y="2028257"/>
          <a:ext cx="2057400" cy="588963"/>
        </p:xfrm>
        <a:graphic>
          <a:graphicData uri="http://schemas.openxmlformats.org/presentationml/2006/ole">
            <mc:AlternateContent xmlns:mc="http://schemas.openxmlformats.org/markup-compatibility/2006">
              <mc:Choice xmlns:v="urn:schemas-microsoft-com:vml" Requires="v">
                <p:oleObj spid="_x0000_s7198" name="Equation" r:id="rId1" imgW="800100" imgH="228600" progId="Equation.3">
                  <p:embed/>
                </p:oleObj>
              </mc:Choice>
              <mc:Fallback>
                <p:oleObj name="Equation" r:id="rId1" imgW="800100" imgH="228600" progId="Equation.3">
                  <p:embed/>
                  <p:pic>
                    <p:nvPicPr>
                      <p:cNvPr id="0" name="图片 7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811" y="2028257"/>
                        <a:ext cx="20574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5"/>
          <p:cNvGraphicFramePr>
            <a:graphicFrameLocks noChangeAspect="1"/>
          </p:cNvGraphicFramePr>
          <p:nvPr/>
        </p:nvGraphicFramePr>
        <p:xfrm>
          <a:off x="3157976" y="4805144"/>
          <a:ext cx="2646362" cy="588963"/>
        </p:xfrm>
        <a:graphic>
          <a:graphicData uri="http://schemas.openxmlformats.org/presentationml/2006/ole">
            <mc:AlternateContent xmlns:mc="http://schemas.openxmlformats.org/markup-compatibility/2006">
              <mc:Choice xmlns:v="urn:schemas-microsoft-com:vml" Requires="v">
                <p:oleObj spid="_x0000_s7199" name="Equation" r:id="rId3" imgW="1028700" imgH="228600" progId="Equation.3">
                  <p:embed/>
                </p:oleObj>
              </mc:Choice>
              <mc:Fallback>
                <p:oleObj name="Equation" r:id="rId3" imgW="1028700" imgH="228600" progId="Equation.3">
                  <p:embed/>
                  <p:pic>
                    <p:nvPicPr>
                      <p:cNvPr id="0" name="图片 7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976" y="4805144"/>
                        <a:ext cx="2646362"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8E0281-A949-4DF4-9BCF-7DB99611EFDD}" type="slidenum">
              <a:rPr lang="en-US" altLang="en-US" smtClean="0">
                <a:solidFill>
                  <a:srgbClr val="4B4B4B"/>
                </a:solidFill>
              </a:rPr>
            </a:fld>
            <a:endParaRPr lang="en-US" altLang="en-US" smtClean="0">
              <a:solidFill>
                <a:srgbClr val="4B4B4B"/>
              </a:solidFill>
            </a:endParaRPr>
          </a:p>
        </p:txBody>
      </p:sp>
    </p:spTree>
    <p:custDataLst>
      <p:tags r:id="rId5"/>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满二叉树 </a:t>
            </a:r>
            <a:r>
              <a:rPr lang="en-US" altLang="zh-CN"/>
              <a:t>(full binary tree)</a:t>
            </a:r>
            <a:endParaRPr lang="en-US" altLang="zh-CN"/>
          </a:p>
        </p:txBody>
      </p:sp>
      <p:sp>
        <p:nvSpPr>
          <p:cNvPr id="3" name="内容占位符 2"/>
          <p:cNvSpPr>
            <a:spLocks noGrp="1"/>
          </p:cNvSpPr>
          <p:nvPr>
            <p:ph idx="1"/>
          </p:nvPr>
        </p:nvSpPr>
        <p:spPr/>
        <p:txBody>
          <a:bodyPr/>
          <a:p>
            <a:r>
              <a:rPr lang="zh-CN" altLang="en-US"/>
              <a:t>除叶子节点，其他节点均有两个孩子（哈夫曼树）</a:t>
            </a:r>
            <a:endParaRPr lang="zh-CN" altLang="en-US"/>
          </a:p>
          <a:p>
            <a:pPr lvl="1"/>
            <a:r>
              <a:rPr lang="zh-CN" altLang="en-US"/>
              <a:t>国内数据结构增加约束 所有叶子节点都在同一层</a:t>
            </a:r>
            <a:endParaRPr lang="zh-CN" altLang="en-US"/>
          </a:p>
        </p:txBody>
      </p:sp>
      <p:pic>
        <p:nvPicPr>
          <p:cNvPr id="4101" name="Picture 5" descr="C:/Users/maggie/AppData/Local/Temp/kaimatting/20201020153352/output_aiMatting_20201020153441.pngoutput_aiMatting_20201020153441"/>
          <p:cNvPicPr>
            <a:picLocks noChangeAspect="1" noChangeArrowheads="1"/>
          </p:cNvPicPr>
          <p:nvPr/>
        </p:nvPicPr>
        <p:blipFill>
          <a:blip r:embed="rId1">
            <a:clrChange>
              <a:clrFrom>
                <a:srgbClr val="FCFEFC">
                  <a:alpha val="100000"/>
                </a:srgbClr>
              </a:clrFrom>
              <a:clrTo>
                <a:srgbClr val="FCFEFC">
                  <a:alpha val="100000"/>
                  <a:alpha val="0"/>
                </a:srgbClr>
              </a:clrTo>
            </a:clrChange>
          </a:blip>
          <a:srcRect r="51700"/>
          <a:stretch>
            <a:fillRect/>
          </a:stretch>
        </p:blipFill>
        <p:spPr bwMode="auto">
          <a:xfrm>
            <a:off x="1945640" y="2728595"/>
            <a:ext cx="4267835"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完美二叉树（</a:t>
            </a:r>
            <a:r>
              <a:rPr lang="en-US" altLang="zh-CN" smtClean="0"/>
              <a:t>perfect</a:t>
            </a:r>
            <a:r>
              <a:rPr lang="en-US" altLang="zh-CN" smtClean="0">
                <a:solidFill>
                  <a:schemeClr val="hlink"/>
                </a:solidFill>
                <a:ea typeface="仿宋_GB2312" pitchFamily="49" charset="-122"/>
              </a:rPr>
              <a:t> binary tree </a:t>
            </a:r>
            <a:r>
              <a:rPr lang="zh-CN" altLang="en-US" smtClean="0"/>
              <a:t>）</a:t>
            </a:r>
            <a:endParaRPr lang="zh-CN" altLang="en-US" smtClean="0"/>
          </a:p>
        </p:txBody>
      </p:sp>
      <p:sp>
        <p:nvSpPr>
          <p:cNvPr id="66563" name="Rectangle 3"/>
          <p:cNvSpPr>
            <a:spLocks noGrp="1" noChangeArrowheads="1"/>
          </p:cNvSpPr>
          <p:nvPr>
            <p:ph type="body" idx="1"/>
          </p:nvPr>
        </p:nvSpPr>
        <p:spPr/>
        <p:txBody>
          <a:bodyPr/>
          <a:lstStyle/>
          <a:p>
            <a:pPr eaLnBrk="1" hangingPunct="1"/>
            <a:r>
              <a:rPr lang="zh-CN" altLang="en-US" smtClean="0"/>
              <a:t>高度为</a:t>
            </a:r>
            <a:r>
              <a:rPr lang="en-US" altLang="zh-CN" i="1" smtClean="0"/>
              <a:t>h</a:t>
            </a:r>
            <a:r>
              <a:rPr lang="zh-CN" altLang="en-US" smtClean="0"/>
              <a:t>，节点数</a:t>
            </a:r>
            <a:r>
              <a:rPr lang="en-US" altLang="zh-CN" smtClean="0"/>
              <a:t>2</a:t>
            </a:r>
            <a:r>
              <a:rPr lang="en-US" altLang="zh-CN" i="1" baseline="30000" smtClean="0"/>
              <a:t>h</a:t>
            </a:r>
            <a:r>
              <a:rPr lang="en-US" altLang="zh-CN" smtClean="0"/>
              <a:t>-1</a:t>
            </a:r>
            <a:endParaRPr lang="en-US" altLang="zh-CN" smtClean="0"/>
          </a:p>
        </p:txBody>
      </p:sp>
      <p:pic>
        <p:nvPicPr>
          <p:cNvPr id="66564" name="Picture 4" descr="full"/>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1405157" y="2961290"/>
            <a:ext cx="6111356" cy="253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3FBB5A-2C02-4271-A93F-94902D58908D}"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完全二叉树</a:t>
            </a:r>
            <a:r>
              <a:rPr lang="en-US" altLang="zh-CN" smtClean="0"/>
              <a:t>(complete binary tree)</a:t>
            </a:r>
            <a:endParaRPr lang="en-US" altLang="zh-CN" smtClean="0"/>
          </a:p>
        </p:txBody>
      </p:sp>
      <p:sp>
        <p:nvSpPr>
          <p:cNvPr id="4100" name="Rectangle 3"/>
          <p:cNvSpPr>
            <a:spLocks noGrp="1" noChangeArrowheads="1"/>
          </p:cNvSpPr>
          <p:nvPr>
            <p:ph type="body" idx="1"/>
          </p:nvPr>
        </p:nvSpPr>
        <p:spPr/>
        <p:txBody>
          <a:bodyPr/>
          <a:lstStyle/>
          <a:p>
            <a:pPr eaLnBrk="1" hangingPunct="1"/>
            <a:r>
              <a:rPr lang="zh-CN" altLang="en-US" smtClean="0">
                <a:solidFill>
                  <a:schemeClr val="accent2"/>
                </a:solidFill>
              </a:rPr>
              <a:t>高度为</a:t>
            </a:r>
            <a:r>
              <a:rPr lang="en-US" altLang="zh-CN" i="1" smtClean="0">
                <a:solidFill>
                  <a:schemeClr val="accent2"/>
                </a:solidFill>
              </a:rPr>
              <a:t>h </a:t>
            </a:r>
            <a:r>
              <a:rPr lang="zh-CN" altLang="en-US" smtClean="0">
                <a:solidFill>
                  <a:schemeClr val="accent2"/>
                </a:solidFill>
              </a:rPr>
              <a:t>的满二叉树中节点按从上到下，从左到右的顺序从</a:t>
            </a:r>
            <a:r>
              <a:rPr lang="en-US" altLang="zh-CN" smtClean="0">
                <a:solidFill>
                  <a:schemeClr val="accent2"/>
                </a:solidFill>
              </a:rPr>
              <a:t>1</a:t>
            </a:r>
            <a:r>
              <a:rPr lang="zh-CN" altLang="en-US" smtClean="0">
                <a:solidFill>
                  <a:schemeClr val="accent2"/>
                </a:solidFill>
              </a:rPr>
              <a:t>到</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-1</a:t>
            </a:r>
            <a:r>
              <a:rPr lang="zh-CN" altLang="en-US" smtClean="0">
                <a:solidFill>
                  <a:schemeClr val="accent2"/>
                </a:solidFill>
              </a:rPr>
              <a:t>进行编号</a:t>
            </a:r>
            <a:endParaRPr lang="zh-CN" altLang="en-US" smtClean="0">
              <a:solidFill>
                <a:schemeClr val="accent2"/>
              </a:solidFill>
            </a:endParaRPr>
          </a:p>
          <a:p>
            <a:pPr eaLnBrk="1" hangingPunct="1"/>
            <a:r>
              <a:rPr lang="zh-CN" altLang="en-US" smtClean="0">
                <a:solidFill>
                  <a:schemeClr val="accent2"/>
                </a:solidFill>
              </a:rPr>
              <a:t>从中删除</a:t>
            </a:r>
            <a:r>
              <a:rPr lang="en-US" altLang="zh-CN" i="1" smtClean="0">
                <a:solidFill>
                  <a:schemeClr val="accent2"/>
                </a:solidFill>
              </a:rPr>
              <a:t>k</a:t>
            </a:r>
            <a:r>
              <a:rPr lang="zh-CN" altLang="en-US" smtClean="0">
                <a:solidFill>
                  <a:schemeClr val="accent2"/>
                </a:solidFill>
              </a:rPr>
              <a:t>个节点，编号为</a:t>
            </a:r>
            <a:r>
              <a:rPr lang="en-US" altLang="zh-CN" smtClean="0">
                <a:solidFill>
                  <a:schemeClr val="accent2"/>
                </a:solidFill>
              </a:rPr>
              <a:t>2</a:t>
            </a:r>
            <a:r>
              <a:rPr lang="en-US" altLang="zh-CN" i="1" baseline="30000" smtClean="0">
                <a:solidFill>
                  <a:schemeClr val="accent2"/>
                </a:solidFill>
              </a:rPr>
              <a:t>h</a:t>
            </a:r>
            <a:r>
              <a:rPr lang="en-US" altLang="zh-CN" smtClean="0">
                <a:solidFill>
                  <a:schemeClr val="accent2"/>
                </a:solidFill>
              </a:rPr>
              <a:t>-</a:t>
            </a:r>
            <a:r>
              <a:rPr lang="en-US" altLang="zh-CN" i="1" smtClean="0">
                <a:solidFill>
                  <a:schemeClr val="accent2"/>
                </a:solidFill>
              </a:rPr>
              <a:t>i</a:t>
            </a:r>
            <a:r>
              <a:rPr lang="en-US" altLang="zh-CN" smtClean="0">
                <a:solidFill>
                  <a:schemeClr val="accent2"/>
                </a:solidFill>
              </a:rPr>
              <a:t>, 1≤</a:t>
            </a:r>
            <a:r>
              <a:rPr lang="en-US" altLang="zh-CN" i="1" smtClean="0">
                <a:solidFill>
                  <a:schemeClr val="accent2"/>
                </a:solidFill>
              </a:rPr>
              <a:t>i</a:t>
            </a:r>
            <a:r>
              <a:rPr lang="en-US" altLang="zh-CN" smtClean="0">
                <a:solidFill>
                  <a:schemeClr val="accent2"/>
                </a:solidFill>
              </a:rPr>
              <a:t>≤</a:t>
            </a:r>
            <a:r>
              <a:rPr lang="en-US" altLang="zh-CN" i="1" smtClean="0">
                <a:solidFill>
                  <a:schemeClr val="accent2"/>
                </a:solidFill>
              </a:rPr>
              <a:t>k</a:t>
            </a:r>
            <a:endParaRPr lang="en-US" altLang="zh-CN" smtClean="0">
              <a:solidFill>
                <a:schemeClr val="accent2"/>
              </a:solidFill>
            </a:endParaRPr>
          </a:p>
          <a:p>
            <a:pPr eaLnBrk="1" hangingPunct="1"/>
            <a:r>
              <a:rPr lang="zh-CN" altLang="en-US" smtClean="0">
                <a:solidFill>
                  <a:schemeClr val="accent2"/>
                </a:solidFill>
                <a:sym typeface="Wingdings" panose="05000000000000000000" pitchFamily="2" charset="2"/>
              </a:rPr>
              <a:t>即为</a:t>
            </a:r>
            <a:r>
              <a:rPr lang="zh-CN" altLang="en-US" smtClean="0">
                <a:solidFill>
                  <a:schemeClr val="accent2"/>
                </a:solidFill>
              </a:rPr>
              <a:t>完全二叉树，深度为</a:t>
            </a:r>
            <a:endParaRPr lang="zh-CN" altLang="en-US" smtClean="0">
              <a:solidFill>
                <a:schemeClr val="accent2"/>
              </a:solidFill>
            </a:endParaRPr>
          </a:p>
        </p:txBody>
      </p:sp>
      <p:graphicFrame>
        <p:nvGraphicFramePr>
          <p:cNvPr id="4098" name="Object 4"/>
          <p:cNvGraphicFramePr>
            <a:graphicFrameLocks noChangeAspect="1"/>
          </p:cNvGraphicFramePr>
          <p:nvPr/>
        </p:nvGraphicFramePr>
        <p:xfrm>
          <a:off x="4442143" y="3074353"/>
          <a:ext cx="1600200" cy="458787"/>
        </p:xfrm>
        <a:graphic>
          <a:graphicData uri="http://schemas.openxmlformats.org/presentationml/2006/ole">
            <mc:AlternateContent xmlns:mc="http://schemas.openxmlformats.org/markup-compatibility/2006">
              <mc:Choice xmlns:v="urn:schemas-microsoft-com:vml" Requires="v">
                <p:oleObj spid="_x0000_s8207" name="Equation" r:id="rId1" imgW="800100" imgH="228600" progId="Equation.3">
                  <p:embed/>
                </p:oleObj>
              </mc:Choice>
              <mc:Fallback>
                <p:oleObj name="Equation" r:id="rId1" imgW="800100" imgH="228600" progId="Equation.3">
                  <p:embed/>
                  <p:pic>
                    <p:nvPicPr>
                      <p:cNvPr id="0" name="图片 8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143" y="3074353"/>
                        <a:ext cx="16002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1" name="Picture 5" descr="complete"/>
          <p:cNvPicPr>
            <a:picLocks noChangeAspect="1" noChangeArrowheads="1"/>
          </p:cNvPicPr>
          <p:nvPr/>
        </p:nvPicPr>
        <p:blipFill>
          <a:blip r:embed="rId3">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718820" y="3786505"/>
            <a:ext cx="80359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17C97B-85C2-4386-93CD-DC1567B9B956}" type="slidenum">
              <a:rPr lang="en-US" altLang="en-US" smtClean="0">
                <a:solidFill>
                  <a:srgbClr val="4B4B4B"/>
                </a:solidFill>
              </a:rPr>
            </a:fld>
            <a:endParaRPr lang="en-US" altLang="en-US" smtClean="0">
              <a:solidFill>
                <a:srgbClr val="4B4B4B"/>
              </a:solidFill>
            </a:endParaRPr>
          </a:p>
        </p:txBody>
      </p:sp>
    </p:spTree>
    <p:custDataLst>
      <p:tags r:id="rId4"/>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p:cNvSpPr>
          <p:nvPr>
            <p:ph type="title"/>
          </p:nvPr>
        </p:nvSpPr>
        <p:spPr/>
        <p:txBody>
          <a:bodyPr/>
          <a:lstStyle/>
          <a:p>
            <a:r>
              <a:rPr lang="zh-CN" altLang="en-US" smtClean="0"/>
              <a:t>另一种定义方法</a:t>
            </a:r>
            <a:endParaRPr lang="zh-CN" altLang="en-US" smtClean="0"/>
          </a:p>
        </p:txBody>
      </p:sp>
      <p:sp>
        <p:nvSpPr>
          <p:cNvPr id="5125" name="内容占位符 2"/>
          <p:cNvSpPr>
            <a:spLocks noGrp="1"/>
          </p:cNvSpPr>
          <p:nvPr>
            <p:ph idx="1"/>
          </p:nvPr>
        </p:nvSpPr>
        <p:spPr/>
        <p:txBody>
          <a:bodyPr/>
          <a:lstStyle/>
          <a:p>
            <a:r>
              <a:rPr lang="zh-CN" altLang="en-US" smtClean="0"/>
              <a:t>设二叉树</a:t>
            </a:r>
            <a:r>
              <a:rPr lang="en-US" altLang="zh-CN" smtClean="0"/>
              <a:t>T</a:t>
            </a:r>
            <a:r>
              <a:rPr lang="zh-CN" altLang="en-US" smtClean="0"/>
              <a:t>有</a:t>
            </a:r>
            <a:r>
              <a:rPr lang="en-US" altLang="zh-CN" smtClean="0"/>
              <a:t>n</a:t>
            </a:r>
            <a:r>
              <a:rPr lang="zh-CN" altLang="en-US" smtClean="0"/>
              <a:t>个节点，令</a:t>
            </a:r>
            <a:endParaRPr lang="en-US" altLang="zh-CN" smtClean="0"/>
          </a:p>
          <a:p>
            <a:pPr>
              <a:buFontTx/>
              <a:buNone/>
            </a:pPr>
            <a:endParaRPr lang="en-US" altLang="zh-CN" smtClean="0"/>
          </a:p>
          <a:p>
            <a:pPr>
              <a:buFontTx/>
              <a:buNone/>
            </a:pPr>
            <a:r>
              <a:rPr lang="en-US" altLang="zh-CN" smtClean="0"/>
              <a:t>	</a:t>
            </a:r>
            <a:r>
              <a:rPr lang="zh-CN" altLang="en-US" smtClean="0"/>
              <a:t>则</a:t>
            </a:r>
            <a:r>
              <a:rPr lang="en-US" altLang="zh-CN" smtClean="0"/>
              <a:t>k</a:t>
            </a:r>
            <a:r>
              <a:rPr lang="zh-CN" altLang="en-US" smtClean="0"/>
              <a:t>代表最下一层，也就是二叉树的深度，</a:t>
            </a:r>
            <a:r>
              <a:rPr lang="en-US" altLang="zh-CN" smtClean="0"/>
              <a:t>r</a:t>
            </a:r>
            <a:r>
              <a:rPr lang="zh-CN" altLang="en-US" smtClean="0"/>
              <a:t>代表第</a:t>
            </a:r>
            <a:r>
              <a:rPr lang="en-US" altLang="zh-CN" smtClean="0"/>
              <a:t>k</a:t>
            </a:r>
            <a:r>
              <a:rPr lang="zh-CN" altLang="en-US" smtClean="0"/>
              <a:t>层的节点数，其中</a:t>
            </a:r>
            <a:r>
              <a:rPr lang="en-US" altLang="zh-CN" smtClean="0"/>
              <a:t>2</a:t>
            </a:r>
            <a:r>
              <a:rPr lang="en-US" altLang="zh-CN" baseline="30000" smtClean="0"/>
              <a:t>k-1</a:t>
            </a:r>
            <a:r>
              <a:rPr lang="zh-CN" altLang="en-US" smtClean="0"/>
              <a:t>个节点放满第</a:t>
            </a:r>
            <a:r>
              <a:rPr lang="en-US" altLang="zh-CN" smtClean="0"/>
              <a:t>1</a:t>
            </a:r>
            <a:r>
              <a:rPr lang="zh-CN" altLang="en-US" smtClean="0"/>
              <a:t>到第</a:t>
            </a:r>
            <a:r>
              <a:rPr lang="en-US" altLang="zh-CN" smtClean="0"/>
              <a:t>k-1</a:t>
            </a:r>
            <a:r>
              <a:rPr lang="zh-CN" altLang="en-US" smtClean="0"/>
              <a:t>层，则：</a:t>
            </a:r>
            <a:endParaRPr lang="en-US" altLang="zh-CN" smtClean="0"/>
          </a:p>
          <a:p>
            <a:pPr>
              <a:buFontTx/>
              <a:buNone/>
            </a:pPr>
            <a:r>
              <a:rPr lang="en-US" altLang="zh-CN" sz="2400" smtClean="0"/>
              <a:t>	</a:t>
            </a:r>
            <a:r>
              <a:rPr lang="zh-CN" altLang="en-US" sz="2400" smtClean="0"/>
              <a:t>若</a:t>
            </a:r>
            <a:r>
              <a:rPr lang="en-US" altLang="zh-CN" sz="2400" smtClean="0"/>
              <a:t>0&lt;r&lt;=2</a:t>
            </a:r>
            <a:r>
              <a:rPr lang="en-US" altLang="zh-CN" sz="2400" baseline="30000" smtClean="0"/>
              <a:t>k-1</a:t>
            </a:r>
            <a:r>
              <a:rPr lang="en-US" altLang="zh-CN" sz="2400" smtClean="0"/>
              <a:t>,</a:t>
            </a:r>
            <a:r>
              <a:rPr lang="zh-CN" altLang="en-US" sz="2400" smtClean="0"/>
              <a:t>且这</a:t>
            </a:r>
            <a:r>
              <a:rPr lang="en-US" altLang="zh-CN" sz="2400" smtClean="0"/>
              <a:t>r</a:t>
            </a:r>
            <a:r>
              <a:rPr lang="zh-CN" altLang="en-US" sz="2400" smtClean="0"/>
              <a:t>个节点集中存放在第</a:t>
            </a:r>
            <a:r>
              <a:rPr lang="en-US" altLang="zh-CN" sz="2400" smtClean="0"/>
              <a:t>k</a:t>
            </a:r>
            <a:r>
              <a:rPr lang="zh-CN" altLang="en-US" sz="2400" smtClean="0"/>
              <a:t>层的左侧，则</a:t>
            </a:r>
            <a:r>
              <a:rPr lang="en-US" altLang="zh-CN" sz="2400" smtClean="0"/>
              <a:t>T</a:t>
            </a:r>
            <a:r>
              <a:rPr lang="zh-CN" altLang="en-US" sz="2400" smtClean="0"/>
              <a:t>是一棵</a:t>
            </a:r>
            <a:r>
              <a:rPr lang="zh-CN" altLang="en-US" sz="2400" smtClean="0">
                <a:solidFill>
                  <a:srgbClr val="FF0000"/>
                </a:solidFill>
              </a:rPr>
              <a:t>完全二叉树</a:t>
            </a:r>
            <a:endParaRPr lang="en-US" altLang="zh-CN" sz="2400" smtClean="0">
              <a:solidFill>
                <a:srgbClr val="FF0000"/>
              </a:solidFill>
            </a:endParaRPr>
          </a:p>
          <a:p>
            <a:pPr>
              <a:buFontTx/>
              <a:buNone/>
            </a:pPr>
            <a:r>
              <a:rPr lang="en-US" altLang="zh-CN" sz="2400" smtClean="0"/>
              <a:t>	</a:t>
            </a:r>
            <a:r>
              <a:rPr lang="zh-CN" altLang="en-US" sz="2400" smtClean="0"/>
              <a:t>特别地，若</a:t>
            </a:r>
            <a:r>
              <a:rPr lang="en-US" altLang="zh-CN" sz="2400" smtClean="0"/>
              <a:t>r=2</a:t>
            </a:r>
            <a:r>
              <a:rPr lang="en-US" altLang="zh-CN" sz="2400" baseline="30000" smtClean="0"/>
              <a:t>k-1</a:t>
            </a:r>
            <a:r>
              <a:rPr lang="zh-CN" altLang="en-US" sz="2400" smtClean="0"/>
              <a:t>，则</a:t>
            </a:r>
            <a:r>
              <a:rPr lang="en-US" altLang="zh-CN" sz="2400" smtClean="0"/>
              <a:t>T</a:t>
            </a:r>
            <a:r>
              <a:rPr lang="zh-CN" altLang="en-US" sz="2400" smtClean="0"/>
              <a:t>是一棵</a:t>
            </a:r>
            <a:r>
              <a:rPr lang="zh-CN" altLang="en-US" sz="2400" smtClean="0">
                <a:solidFill>
                  <a:srgbClr val="FF0000"/>
                </a:solidFill>
              </a:rPr>
              <a:t>完美</a:t>
            </a:r>
            <a:r>
              <a:rPr lang="zh-CN" altLang="en-US" sz="2400" smtClean="0">
                <a:solidFill>
                  <a:srgbClr val="FF0000"/>
                </a:solidFill>
              </a:rPr>
              <a:t>二叉树</a:t>
            </a:r>
            <a:endParaRPr lang="en-US" altLang="zh-CN" sz="2400" smtClean="0">
              <a:solidFill>
                <a:srgbClr val="FF0000"/>
              </a:solidFill>
            </a:endParaRPr>
          </a:p>
          <a:p>
            <a:pPr>
              <a:buFontTx/>
              <a:buNone/>
            </a:pPr>
            <a:endParaRPr lang="zh-CN" altLang="en-US" smtClean="0"/>
          </a:p>
        </p:txBody>
      </p:sp>
      <p:sp>
        <p:nvSpPr>
          <p:cNvPr id="51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3A66DE-D6C2-4567-9441-CF21E1C662F5}" type="slidenum">
              <a:rPr lang="en-US" altLang="en-US" smtClean="0">
                <a:solidFill>
                  <a:srgbClr val="4B4B4B"/>
                </a:solidFill>
              </a:rPr>
            </a:fld>
            <a:endParaRPr lang="en-US" altLang="en-US" smtClean="0">
              <a:solidFill>
                <a:srgbClr val="4B4B4B"/>
              </a:solidFill>
            </a:endParaRPr>
          </a:p>
        </p:txBody>
      </p:sp>
      <p:graphicFrame>
        <p:nvGraphicFramePr>
          <p:cNvPr id="5122" name="Object 4"/>
          <p:cNvGraphicFramePr>
            <a:graphicFrameLocks noChangeAspect="1"/>
          </p:cNvGraphicFramePr>
          <p:nvPr/>
        </p:nvGraphicFramePr>
        <p:xfrm>
          <a:off x="1522413" y="2073275"/>
          <a:ext cx="2057400" cy="458788"/>
        </p:xfrm>
        <a:graphic>
          <a:graphicData uri="http://schemas.openxmlformats.org/presentationml/2006/ole">
            <mc:AlternateContent xmlns:mc="http://schemas.openxmlformats.org/markup-compatibility/2006">
              <mc:Choice xmlns:v="urn:schemas-microsoft-com:vml" Requires="v">
                <p:oleObj spid="_x0000_s9244" name="Equation" r:id="rId1" imgW="1028700" imgH="228600" progId="Equation.3">
                  <p:embed/>
                </p:oleObj>
              </mc:Choice>
              <mc:Fallback>
                <p:oleObj name="Equation" r:id="rId1" imgW="1028700" imgH="228600" progId="Equation.3">
                  <p:embed/>
                  <p:pic>
                    <p:nvPicPr>
                      <p:cNvPr id="0" name="图片 92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073275"/>
                        <a:ext cx="20574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4392613" y="1993900"/>
          <a:ext cx="2362200" cy="538163"/>
        </p:xfrm>
        <a:graphic>
          <a:graphicData uri="http://schemas.openxmlformats.org/presentationml/2006/ole">
            <mc:AlternateContent xmlns:mc="http://schemas.openxmlformats.org/markup-compatibility/2006">
              <mc:Choice xmlns:v="urn:schemas-microsoft-com:vml" Requires="v">
                <p:oleObj spid="_x0000_s9245" name="Equation" r:id="rId3" imgW="1002665" imgH="228600" progId="Equation.3">
                  <p:embed/>
                </p:oleObj>
              </mc:Choice>
              <mc:Fallback>
                <p:oleObj name="Equation" r:id="rId3" imgW="1002665" imgH="228600" progId="Equation.3">
                  <p:embed/>
                  <p:pic>
                    <p:nvPicPr>
                      <p:cNvPr id="0" name="图片 92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1993900"/>
                        <a:ext cx="236220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5"/>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zh-CN" altLang="en-US" smtClean="0"/>
              <a:t>特性</a:t>
            </a:r>
            <a:r>
              <a:rPr lang="en-US" altLang="zh-CN" smtClean="0"/>
              <a:t>4</a:t>
            </a:r>
            <a:endParaRPr lang="en-US" altLang="zh-CN" smtClean="0"/>
          </a:p>
        </p:txBody>
      </p:sp>
      <p:sp>
        <p:nvSpPr>
          <p:cNvPr id="6148" name="Rectangle 3"/>
          <p:cNvSpPr>
            <a:spLocks noGrp="1" noChangeArrowheads="1"/>
          </p:cNvSpPr>
          <p:nvPr>
            <p:ph idx="1"/>
          </p:nvPr>
        </p:nvSpPr>
        <p:spPr/>
        <p:txBody>
          <a:bodyPr/>
          <a:lstStyle/>
          <a:p>
            <a:pPr marL="609600" indent="-609600" eaLnBrk="1" hangingPunct="1"/>
            <a:r>
              <a:rPr lang="zh-CN" altLang="en-US" dirty="0" smtClean="0">
                <a:solidFill>
                  <a:schemeClr val="accent2"/>
                </a:solidFill>
              </a:rPr>
              <a:t>特性</a:t>
            </a:r>
            <a:r>
              <a:rPr lang="en-US" altLang="zh-CN" dirty="0" smtClean="0">
                <a:solidFill>
                  <a:schemeClr val="accent2"/>
                </a:solidFill>
              </a:rPr>
              <a:t>4</a:t>
            </a:r>
            <a:r>
              <a:rPr lang="en-US" altLang="zh-CN" dirty="0" smtClean="0"/>
              <a:t>  </a:t>
            </a:r>
            <a:r>
              <a:rPr lang="zh-CN" altLang="en-US" dirty="0" smtClean="0"/>
              <a:t>设完全二叉树中一节点的序号为</a:t>
            </a:r>
            <a:r>
              <a:rPr lang="en-US" altLang="zh-CN" i="1" dirty="0" err="1" smtClean="0"/>
              <a:t>i</a:t>
            </a:r>
            <a:r>
              <a:rPr lang="en-US" altLang="zh-CN" dirty="0" smtClean="0"/>
              <a:t>, 1≤</a:t>
            </a:r>
            <a:r>
              <a:rPr lang="en-US" altLang="zh-CN" i="1" dirty="0" smtClean="0"/>
              <a:t>i</a:t>
            </a:r>
            <a:r>
              <a:rPr lang="en-US" altLang="zh-CN" dirty="0" smtClean="0"/>
              <a:t>≤</a:t>
            </a:r>
            <a:r>
              <a:rPr lang="en-US" altLang="zh-CN" i="1" dirty="0" smtClean="0"/>
              <a:t>n</a:t>
            </a:r>
            <a:r>
              <a:rPr lang="zh-CN" altLang="en-US" dirty="0" smtClean="0"/>
              <a:t>。则有以下关系成立：</a:t>
            </a:r>
            <a:endParaRPr lang="zh-CN" altLang="en-US" dirty="0" smtClean="0"/>
          </a:p>
          <a:p>
            <a:pPr marL="609600" indent="-609600" eaLnBrk="1" hangingPunct="1">
              <a:buFont typeface="Wingdings" panose="05000000000000000000" pitchFamily="2" charset="2"/>
              <a:buAutoNum type="arabicParenR"/>
            </a:pPr>
            <a:r>
              <a:rPr lang="zh-CN" altLang="en-US" dirty="0" smtClean="0"/>
              <a:t>当</a:t>
            </a:r>
            <a:r>
              <a:rPr lang="en-US" altLang="zh-CN" i="1" dirty="0" err="1" smtClean="0"/>
              <a:t>i</a:t>
            </a:r>
            <a:r>
              <a:rPr lang="en-US" altLang="zh-CN" i="1" dirty="0" smtClean="0"/>
              <a:t> </a:t>
            </a:r>
            <a:r>
              <a:rPr lang="en-US" altLang="zh-CN" dirty="0" smtClean="0"/>
              <a:t>= 1</a:t>
            </a:r>
            <a:r>
              <a:rPr lang="zh-CN" altLang="en-US" dirty="0" smtClean="0"/>
              <a:t>时，该元素为二叉树的根。若</a:t>
            </a:r>
            <a:r>
              <a:rPr lang="en-US" altLang="zh-CN" i="1" dirty="0" err="1" smtClean="0"/>
              <a:t>i</a:t>
            </a:r>
            <a:r>
              <a:rPr lang="en-US" altLang="zh-CN" i="1" dirty="0" smtClean="0"/>
              <a:t> </a:t>
            </a:r>
            <a:r>
              <a:rPr lang="en-US" altLang="zh-CN" dirty="0" smtClean="0"/>
              <a:t>&gt; 1</a:t>
            </a:r>
            <a:r>
              <a:rPr lang="zh-CN" altLang="en-US" dirty="0" smtClean="0"/>
              <a:t>，则该元素父节点的编号为</a:t>
            </a:r>
            <a:endParaRPr lang="zh-CN" altLang="en-US" dirty="0" smtClean="0"/>
          </a:p>
          <a:p>
            <a:pPr marL="609600" indent="-609600" eaLnBrk="1" hangingPunct="1">
              <a:buFont typeface="Wingdings" panose="05000000000000000000" pitchFamily="2" charset="2"/>
              <a:buAutoNum type="arabicParenR"/>
            </a:pPr>
            <a:r>
              <a:rPr lang="zh-CN" altLang="en-US" dirty="0" smtClean="0"/>
              <a:t>当</a:t>
            </a:r>
            <a:r>
              <a:rPr lang="en-US" altLang="zh-CN" dirty="0" smtClean="0"/>
              <a:t>2</a:t>
            </a:r>
            <a:r>
              <a:rPr lang="en-US" altLang="zh-CN" i="1" dirty="0" smtClean="0"/>
              <a:t>i</a:t>
            </a:r>
            <a:r>
              <a:rPr lang="en-US" altLang="zh-CN" dirty="0" smtClean="0"/>
              <a:t>&gt;</a:t>
            </a:r>
            <a:r>
              <a:rPr lang="en-US" altLang="zh-CN" i="1" dirty="0" smtClean="0"/>
              <a:t>n</a:t>
            </a:r>
            <a:r>
              <a:rPr lang="zh-CN" altLang="en-US" dirty="0" smtClean="0"/>
              <a:t>时，该元素无左孩子。否则，其左孩子的编号为</a:t>
            </a:r>
            <a:r>
              <a:rPr lang="en-US" altLang="zh-CN" dirty="0" smtClean="0"/>
              <a:t>2</a:t>
            </a:r>
            <a:r>
              <a:rPr lang="en-US" altLang="zh-CN" i="1" dirty="0" smtClean="0"/>
              <a:t>i</a:t>
            </a:r>
            <a:endParaRPr lang="en-US" altLang="zh-CN" i="1" dirty="0" smtClean="0"/>
          </a:p>
          <a:p>
            <a:pPr marL="609600" indent="-609600" eaLnBrk="1" hangingPunct="1">
              <a:buFont typeface="Wingdings" panose="05000000000000000000" pitchFamily="2" charset="2"/>
              <a:buAutoNum type="arabicParenR"/>
            </a:pPr>
            <a:r>
              <a:rPr lang="zh-CN" altLang="en-US" dirty="0" smtClean="0"/>
              <a:t>若</a:t>
            </a:r>
            <a:r>
              <a:rPr lang="en-US" altLang="zh-CN" dirty="0" smtClean="0"/>
              <a:t>2</a:t>
            </a:r>
            <a:r>
              <a:rPr lang="en-US" altLang="zh-CN" i="1" dirty="0" smtClean="0"/>
              <a:t>i </a:t>
            </a:r>
            <a:r>
              <a:rPr lang="en-US" altLang="zh-CN" dirty="0" smtClean="0"/>
              <a:t>+ 1&gt;</a:t>
            </a:r>
            <a:r>
              <a:rPr lang="en-US" altLang="zh-CN" i="1" dirty="0" smtClean="0"/>
              <a:t>n</a:t>
            </a:r>
            <a:r>
              <a:rPr lang="zh-CN" altLang="en-US" dirty="0" smtClean="0"/>
              <a:t>，该元素无右孩子。否则，其右孩子编号为</a:t>
            </a:r>
            <a:r>
              <a:rPr lang="en-US" altLang="zh-CN" dirty="0" smtClean="0"/>
              <a:t>2</a:t>
            </a:r>
            <a:r>
              <a:rPr lang="en-US" altLang="zh-CN" i="1" dirty="0" smtClean="0"/>
              <a:t>i </a:t>
            </a:r>
            <a:r>
              <a:rPr lang="en-US" altLang="zh-CN" dirty="0" smtClean="0"/>
              <a:t>+ 1</a:t>
            </a:r>
            <a:endParaRPr lang="en-US" altLang="zh-CN" dirty="0" smtClean="0"/>
          </a:p>
          <a:p>
            <a:pPr marL="609600" indent="-609600" eaLnBrk="1" hangingPunct="1">
              <a:buFont typeface="Wingdings" panose="05000000000000000000" pitchFamily="2" charset="2"/>
              <a:buAutoNum type="arabicParenR"/>
            </a:pPr>
            <a:endParaRPr lang="en-US" altLang="zh-CN" dirty="0" smtClean="0"/>
          </a:p>
        </p:txBody>
      </p:sp>
      <p:graphicFrame>
        <p:nvGraphicFramePr>
          <p:cNvPr id="6146" name="Object 4"/>
          <p:cNvGraphicFramePr>
            <a:graphicFrameLocks noChangeAspect="1"/>
          </p:cNvGraphicFramePr>
          <p:nvPr/>
        </p:nvGraphicFramePr>
        <p:xfrm>
          <a:off x="4097337" y="2810850"/>
          <a:ext cx="949325" cy="588962"/>
        </p:xfrm>
        <a:graphic>
          <a:graphicData uri="http://schemas.openxmlformats.org/presentationml/2006/ole">
            <mc:AlternateContent xmlns:mc="http://schemas.openxmlformats.org/markup-compatibility/2006">
              <mc:Choice xmlns:v="urn:schemas-microsoft-com:vml" Requires="v">
                <p:oleObj spid="_x0000_s10256" name="Equation" r:id="rId1" imgW="368300" imgH="228600" progId="Equation.3">
                  <p:embed/>
                </p:oleObj>
              </mc:Choice>
              <mc:Fallback>
                <p:oleObj name="Equation" r:id="rId1" imgW="368300" imgH="228600" progId="Equation.3">
                  <p:embed/>
                  <p:pic>
                    <p:nvPicPr>
                      <p:cNvPr id="0" name="图片 102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337" y="2810850"/>
                        <a:ext cx="94932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44C3C2-2064-42F1-8CEF-B4352DCC5D91}" type="slidenum">
              <a:rPr lang="en-US" altLang="en-US" smtClean="0">
                <a:solidFill>
                  <a:srgbClr val="4B4B4B"/>
                </a:solidFill>
              </a:rPr>
            </a:fld>
            <a:endParaRPr lang="en-US" altLang="en-US" smtClean="0">
              <a:solidFill>
                <a:srgbClr val="4B4B4B"/>
              </a:solidFill>
            </a:endParaRPr>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p:cNvSpPr>
          <p:nvPr>
            <p:ph type="title"/>
          </p:nvPr>
        </p:nvSpPr>
        <p:spPr/>
        <p:txBody>
          <a:bodyPr/>
          <a:lstStyle/>
          <a:p>
            <a:r>
              <a:rPr lang="zh-CN" altLang="en-US" smtClean="0"/>
              <a:t>特性</a:t>
            </a:r>
            <a:r>
              <a:rPr lang="en-US" altLang="zh-CN" smtClean="0"/>
              <a:t>5</a:t>
            </a:r>
            <a:endParaRPr lang="zh-CN" altLang="en-US" smtClean="0"/>
          </a:p>
        </p:txBody>
      </p:sp>
      <p:sp>
        <p:nvSpPr>
          <p:cNvPr id="7172" name="内容占位符 2"/>
          <p:cNvSpPr>
            <a:spLocks noGrp="1"/>
          </p:cNvSpPr>
          <p:nvPr>
            <p:ph idx="1"/>
          </p:nvPr>
        </p:nvSpPr>
        <p:spPr/>
        <p:txBody>
          <a:bodyPr/>
          <a:lstStyle/>
          <a:p>
            <a:r>
              <a:rPr lang="zh-CN" altLang="en-US" smtClean="0"/>
              <a:t>设二叉树中度为</a:t>
            </a:r>
            <a:r>
              <a:rPr lang="en-US" altLang="zh-CN" smtClean="0"/>
              <a:t>2</a:t>
            </a:r>
            <a:r>
              <a:rPr lang="zh-CN" altLang="en-US" smtClean="0"/>
              <a:t>的节点有</a:t>
            </a:r>
            <a:r>
              <a:rPr lang="en-US" altLang="zh-CN" smtClean="0"/>
              <a:t>n</a:t>
            </a:r>
            <a:r>
              <a:rPr lang="en-US" altLang="zh-CN" baseline="-25000" smtClean="0"/>
              <a:t>2</a:t>
            </a:r>
            <a:r>
              <a:rPr lang="zh-CN" altLang="en-US" smtClean="0"/>
              <a:t>个，度为</a:t>
            </a:r>
            <a:r>
              <a:rPr lang="en-US" altLang="zh-CN" smtClean="0"/>
              <a:t>1</a:t>
            </a:r>
            <a:r>
              <a:rPr lang="zh-CN" altLang="en-US" smtClean="0"/>
              <a:t>的节点有</a:t>
            </a:r>
            <a:r>
              <a:rPr lang="en-US" altLang="zh-CN" smtClean="0"/>
              <a:t>n</a:t>
            </a:r>
            <a:r>
              <a:rPr lang="en-US" altLang="zh-CN" baseline="-25000" smtClean="0"/>
              <a:t>1</a:t>
            </a:r>
            <a:r>
              <a:rPr lang="zh-CN" altLang="en-US" smtClean="0"/>
              <a:t>个，度为</a:t>
            </a:r>
            <a:r>
              <a:rPr lang="en-US" altLang="zh-CN" smtClean="0"/>
              <a:t>0</a:t>
            </a:r>
            <a:r>
              <a:rPr lang="zh-CN" altLang="en-US" smtClean="0"/>
              <a:t>的节点有</a:t>
            </a:r>
            <a:r>
              <a:rPr lang="en-US" altLang="zh-CN" smtClean="0"/>
              <a:t>n</a:t>
            </a:r>
            <a:r>
              <a:rPr lang="en-US" altLang="zh-CN" baseline="-25000" smtClean="0"/>
              <a:t>0</a:t>
            </a:r>
            <a:r>
              <a:rPr lang="zh-CN" altLang="en-US" smtClean="0"/>
              <a:t>个，则</a:t>
            </a:r>
            <a:r>
              <a:rPr lang="en-US" altLang="zh-CN" smtClean="0">
                <a:solidFill>
                  <a:srgbClr val="FF0000"/>
                </a:solidFill>
              </a:rPr>
              <a:t>n</a:t>
            </a:r>
            <a:r>
              <a:rPr lang="en-US" altLang="zh-CN" baseline="-25000" smtClean="0">
                <a:solidFill>
                  <a:srgbClr val="FF0000"/>
                </a:solidFill>
              </a:rPr>
              <a:t>0</a:t>
            </a:r>
            <a:r>
              <a:rPr lang="en-US" altLang="zh-CN" smtClean="0">
                <a:solidFill>
                  <a:srgbClr val="FF0000"/>
                </a:solidFill>
              </a:rPr>
              <a:t>=n</a:t>
            </a:r>
            <a:r>
              <a:rPr lang="en-US" altLang="zh-CN" baseline="-25000" smtClean="0">
                <a:solidFill>
                  <a:srgbClr val="FF0000"/>
                </a:solidFill>
              </a:rPr>
              <a:t>2</a:t>
            </a:r>
            <a:r>
              <a:rPr lang="en-US" altLang="zh-CN" smtClean="0">
                <a:solidFill>
                  <a:srgbClr val="FF0000"/>
                </a:solidFill>
              </a:rPr>
              <a:t>+1</a:t>
            </a:r>
            <a:endParaRPr lang="en-US" altLang="zh-CN" smtClean="0">
              <a:solidFill>
                <a:srgbClr val="FF0000"/>
              </a:solidFill>
            </a:endParaRPr>
          </a:p>
          <a:p>
            <a:endParaRPr lang="en-US" altLang="zh-CN" smtClean="0"/>
          </a:p>
          <a:p>
            <a:endParaRPr lang="en-US" altLang="zh-CN" smtClean="0"/>
          </a:p>
          <a:p>
            <a:endParaRPr lang="en-US" altLang="zh-CN" smtClean="0"/>
          </a:p>
          <a:p>
            <a:r>
              <a:rPr lang="zh-CN" altLang="en-US" smtClean="0"/>
              <a:t>一棵二叉树有</a:t>
            </a:r>
            <a:r>
              <a:rPr lang="en-US" altLang="zh-CN" smtClean="0"/>
              <a:t>1024</a:t>
            </a:r>
            <a:r>
              <a:rPr lang="zh-CN" altLang="en-US" smtClean="0"/>
              <a:t>个节点，其中</a:t>
            </a:r>
            <a:r>
              <a:rPr lang="en-US" altLang="zh-CN" smtClean="0"/>
              <a:t>465</a:t>
            </a:r>
            <a:r>
              <a:rPr lang="zh-CN" altLang="en-US" smtClean="0"/>
              <a:t>个是叶节点，那么树中度为</a:t>
            </a:r>
            <a:r>
              <a:rPr lang="en-US" altLang="zh-CN" smtClean="0"/>
              <a:t>2</a:t>
            </a:r>
            <a:r>
              <a:rPr lang="zh-CN" altLang="en-US" smtClean="0"/>
              <a:t>和度为</a:t>
            </a:r>
            <a:r>
              <a:rPr lang="en-US" altLang="zh-CN" smtClean="0"/>
              <a:t>1</a:t>
            </a:r>
            <a:r>
              <a:rPr lang="zh-CN" altLang="en-US" smtClean="0"/>
              <a:t>的节点各有多少？</a:t>
            </a:r>
            <a:endParaRPr lang="zh-CN" altLang="en-US" smtClean="0"/>
          </a:p>
        </p:txBody>
      </p:sp>
      <p:sp>
        <p:nvSpPr>
          <p:cNvPr id="717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B1A141F-8918-4FFE-B521-3757EB535968}"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思考</a:t>
            </a:r>
            <a:endParaRPr lang="zh-CN" altLang="en-US" smtClean="0"/>
          </a:p>
        </p:txBody>
      </p:sp>
      <p:sp>
        <p:nvSpPr>
          <p:cNvPr id="69635" name="内容占位符 2"/>
          <p:cNvSpPr>
            <a:spLocks noGrp="1"/>
          </p:cNvSpPr>
          <p:nvPr>
            <p:ph idx="1"/>
          </p:nvPr>
        </p:nvSpPr>
        <p:spPr>
          <a:xfrm>
            <a:off x="917575" y="1525588"/>
            <a:ext cx="7600950" cy="4570412"/>
          </a:xfrm>
        </p:spPr>
        <p:txBody>
          <a:bodyPr/>
          <a:lstStyle/>
          <a:p>
            <a:r>
              <a:rPr lang="zh-CN" altLang="en-US" dirty="0" smtClean="0"/>
              <a:t>有</a:t>
            </a:r>
            <a:r>
              <a:rPr lang="en-US" altLang="zh-CN" dirty="0" smtClean="0"/>
              <a:t>m</a:t>
            </a:r>
            <a:r>
              <a:rPr lang="zh-CN" altLang="en-US" dirty="0" smtClean="0"/>
              <a:t>个叶子的</a:t>
            </a:r>
            <a:r>
              <a:rPr lang="zh-CN" altLang="en-US" dirty="0" smtClean="0">
                <a:solidFill>
                  <a:srgbClr val="FF0000"/>
                </a:solidFill>
              </a:rPr>
              <a:t>二叉树</a:t>
            </a:r>
            <a:r>
              <a:rPr lang="zh-CN" altLang="en-US" dirty="0" smtClean="0"/>
              <a:t>最多有多少个节点？</a:t>
            </a:r>
            <a:endParaRPr lang="en-US" altLang="zh-CN" dirty="0" smtClean="0"/>
          </a:p>
          <a:p>
            <a:endParaRPr lang="en-US" altLang="zh-CN" dirty="0" smtClean="0"/>
          </a:p>
          <a:p>
            <a:r>
              <a:rPr lang="zh-CN" altLang="en-US" dirty="0" smtClean="0"/>
              <a:t>有</a:t>
            </a:r>
            <a:r>
              <a:rPr lang="en-US" altLang="zh-CN" dirty="0" smtClean="0"/>
              <a:t>m</a:t>
            </a:r>
            <a:r>
              <a:rPr lang="zh-CN" altLang="en-US" dirty="0" smtClean="0"/>
              <a:t>个叶子的</a:t>
            </a:r>
            <a:r>
              <a:rPr lang="zh-CN" altLang="en-US" dirty="0" smtClean="0">
                <a:solidFill>
                  <a:srgbClr val="FF0000"/>
                </a:solidFill>
              </a:rPr>
              <a:t>完全二叉树</a:t>
            </a:r>
            <a:r>
              <a:rPr lang="zh-CN" altLang="en-US" dirty="0" smtClean="0"/>
              <a:t>最多有多少个节点？</a:t>
            </a:r>
            <a:endParaRPr lang="zh-CN" altLang="en-US" dirty="0" smtClean="0"/>
          </a:p>
        </p:txBody>
      </p:sp>
      <p:sp>
        <p:nvSpPr>
          <p:cNvPr id="696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B4B785-C7DA-4D05-A35A-90CE5C51C6F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mtClean="0"/>
              <a:t>课堂练习</a:t>
            </a:r>
            <a:endParaRPr lang="zh-CN" altLang="en-US" smtClean="0"/>
          </a:p>
        </p:txBody>
      </p:sp>
      <p:sp>
        <p:nvSpPr>
          <p:cNvPr id="70659" name="内容占位符 2"/>
          <p:cNvSpPr>
            <a:spLocks noGrp="1"/>
          </p:cNvSpPr>
          <p:nvPr>
            <p:ph idx="1"/>
          </p:nvPr>
        </p:nvSpPr>
        <p:spPr/>
        <p:txBody>
          <a:bodyPr/>
          <a:lstStyle/>
          <a:p>
            <a:r>
              <a:rPr lang="zh-CN" altLang="en-US" dirty="0" smtClean="0"/>
              <a:t>定义</a:t>
            </a:r>
            <a:r>
              <a:rPr lang="zh-CN" altLang="en-US" dirty="0" smtClean="0"/>
              <a:t>叶节点高度为</a:t>
            </a:r>
            <a:r>
              <a:rPr lang="en-US" altLang="zh-CN" dirty="0" smtClean="0"/>
              <a:t>1</a:t>
            </a:r>
            <a:r>
              <a:rPr lang="zh-CN" altLang="en-US" dirty="0" smtClean="0"/>
              <a:t>，设高度为</a:t>
            </a:r>
            <a:r>
              <a:rPr lang="en-US" altLang="zh-CN" dirty="0" smtClean="0"/>
              <a:t>h</a:t>
            </a:r>
            <a:r>
              <a:rPr lang="zh-CN" altLang="en-US" dirty="0" smtClean="0"/>
              <a:t>的二叉树中只有度为</a:t>
            </a:r>
            <a:r>
              <a:rPr lang="en-US" altLang="zh-CN" dirty="0" smtClean="0"/>
              <a:t>0</a:t>
            </a:r>
            <a:r>
              <a:rPr lang="zh-CN" altLang="en-US" dirty="0" smtClean="0"/>
              <a:t>和度为</a:t>
            </a:r>
            <a:r>
              <a:rPr lang="en-US" altLang="zh-CN" dirty="0" smtClean="0"/>
              <a:t>2</a:t>
            </a:r>
            <a:r>
              <a:rPr lang="zh-CN" altLang="en-US" dirty="0" smtClean="0"/>
              <a:t>的节点，则此类二叉树所包含的节点数至少为</a:t>
            </a:r>
            <a:r>
              <a:rPr lang="en-US" altLang="zh-CN" dirty="0" smtClean="0"/>
              <a:t>________</a:t>
            </a:r>
            <a:r>
              <a:rPr lang="zh-CN" altLang="en-US" dirty="0" smtClean="0"/>
              <a:t>，至多为</a:t>
            </a:r>
            <a:r>
              <a:rPr lang="en-US" altLang="zh-CN" dirty="0" smtClean="0"/>
              <a:t>________</a:t>
            </a:r>
            <a:r>
              <a:rPr lang="zh-CN" altLang="en-US" dirty="0" smtClean="0"/>
              <a:t>。</a:t>
            </a:r>
            <a:endParaRPr lang="zh-CN" altLang="en-US" dirty="0" smtClean="0"/>
          </a:p>
        </p:txBody>
      </p:sp>
      <p:sp>
        <p:nvSpPr>
          <p:cNvPr id="706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B1410D-49F9-4D46-992B-373FCA6BA25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树的定义</a:t>
            </a:r>
            <a:endParaRPr lang="zh-CN" altLang="en-US"/>
          </a:p>
        </p:txBody>
      </p:sp>
      <p:sp>
        <p:nvSpPr>
          <p:cNvPr id="5" name="文本占位符 4"/>
          <p:cNvSpPr>
            <a:spLocks noGrp="1"/>
          </p:cNvSpPr>
          <p:nvPr>
            <p:ph type="body" idx="1"/>
          </p:nvPr>
        </p:nvSpPr>
        <p:spPr/>
        <p:txBody>
          <a:bodyPr/>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smtClean="0"/>
              <a:t>二叉树描述</a:t>
            </a:r>
            <a:endParaRPr lang="zh-CN" altLang="en-US" smtClean="0"/>
          </a:p>
        </p:txBody>
      </p:sp>
      <p:sp>
        <p:nvSpPr>
          <p:cNvPr id="72707"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数组描述（顺序存储）</a:t>
            </a:r>
            <a:r>
              <a:rPr lang="en-US" altLang="zh-CN" dirty="0" smtClean="0"/>
              <a:t>——</a:t>
            </a:r>
            <a:r>
              <a:rPr lang="zh-CN" altLang="en-US" dirty="0" smtClean="0"/>
              <a:t>利用特性</a:t>
            </a:r>
            <a:r>
              <a:rPr lang="en-US" altLang="zh-CN" dirty="0" smtClean="0"/>
              <a:t>4</a:t>
            </a:r>
            <a:endParaRPr lang="en-US" altLang="zh-CN" dirty="0" smtClean="0"/>
          </a:p>
          <a:p>
            <a:pPr lvl="1" eaLnBrk="1" hangingPunct="1"/>
            <a:r>
              <a:rPr lang="zh-CN" altLang="en-US" dirty="0" smtClean="0"/>
              <a:t>普通二叉树</a:t>
            </a:r>
            <a:r>
              <a:rPr lang="en-US" altLang="zh-CN" dirty="0" smtClean="0"/>
              <a:t>——</a:t>
            </a:r>
            <a:r>
              <a:rPr lang="zh-CN" altLang="en-US" dirty="0" smtClean="0"/>
              <a:t>缺少部分节点的完全二叉树</a:t>
            </a:r>
            <a:endParaRPr lang="zh-CN" altLang="en-US" dirty="0" smtClean="0"/>
          </a:p>
        </p:txBody>
      </p:sp>
      <p:sp>
        <p:nvSpPr>
          <p:cNvPr id="7270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5EC81C-DE16-4D7C-A5EE-088E9D46EC08}" type="slidenum">
              <a:rPr lang="en-US" altLang="en-US" smtClean="0">
                <a:solidFill>
                  <a:srgbClr val="4B4B4B"/>
                </a:solidFill>
              </a:rPr>
            </a:fld>
            <a:endParaRPr lang="en-US" altLang="en-US" smtClean="0">
              <a:solidFill>
                <a:srgbClr val="4B4B4B"/>
              </a:solidFill>
            </a:endParaRPr>
          </a:p>
        </p:txBody>
      </p:sp>
      <p:grpSp>
        <p:nvGrpSpPr>
          <p:cNvPr id="3" name="组合 2"/>
          <p:cNvGrpSpPr/>
          <p:nvPr/>
        </p:nvGrpSpPr>
        <p:grpSpPr>
          <a:xfrm>
            <a:off x="2093777" y="2533649"/>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A</a:t>
              </a:r>
              <a:endParaRPr lang="en-US" altLang="zh-CN" sz="1800" dirty="0"/>
            </a:p>
          </p:txBody>
        </p:sp>
        <p:sp>
          <p:nvSpPr>
            <p:cNvPr id="9" name="Oval 13"/>
            <p:cNvSpPr>
              <a:spLocks noChangeArrowheads="1"/>
            </p:cNvSpPr>
            <p:nvPr/>
          </p:nvSpPr>
          <p:spPr bwMode="auto">
            <a:xfrm>
              <a:off x="6096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B</a:t>
              </a:r>
              <a:endParaRPr lang="en-US" altLang="zh-CN" sz="1800" dirty="0"/>
            </a:p>
          </p:txBody>
        </p:sp>
        <p:sp>
          <p:nvSpPr>
            <p:cNvPr id="10" name="Oval 14"/>
            <p:cNvSpPr>
              <a:spLocks noChangeArrowheads="1"/>
            </p:cNvSpPr>
            <p:nvPr/>
          </p:nvSpPr>
          <p:spPr bwMode="auto">
            <a:xfrm>
              <a:off x="19050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D</a:t>
              </a:r>
              <a:endParaRPr lang="en-US" altLang="zh-CN" sz="1800" dirty="0"/>
            </a:p>
          </p:txBody>
        </p:sp>
        <p:sp>
          <p:nvSpPr>
            <p:cNvPr id="13" name="Oval 17"/>
            <p:cNvSpPr>
              <a:spLocks noChangeArrowheads="1"/>
            </p:cNvSpPr>
            <p:nvPr/>
          </p:nvSpPr>
          <p:spPr bwMode="auto">
            <a:xfrm>
              <a:off x="304800"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6" name="Oval 20"/>
            <p:cNvSpPr>
              <a:spLocks noChangeArrowheads="1"/>
            </p:cNvSpPr>
            <p:nvPr/>
          </p:nvSpPr>
          <p:spPr bwMode="auto">
            <a:xfrm>
              <a:off x="2231861"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J</a:t>
              </a:r>
              <a:endParaRPr lang="en-US" altLang="zh-CN" sz="1800" dirty="0"/>
            </a:p>
          </p:txBody>
        </p:sp>
        <p:sp>
          <p:nvSpPr>
            <p:cNvPr id="23" name="Line 27"/>
            <p:cNvSpPr>
              <a:spLocks noChangeShapeType="1"/>
            </p:cNvSpPr>
            <p:nvPr/>
          </p:nvSpPr>
          <p:spPr bwMode="auto">
            <a:xfrm flipH="1">
              <a:off x="838200" y="3082926"/>
              <a:ext cx="457200" cy="2667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8"/>
            <p:cNvSpPr>
              <a:spLocks noChangeShapeType="1"/>
            </p:cNvSpPr>
            <p:nvPr/>
          </p:nvSpPr>
          <p:spPr bwMode="auto">
            <a:xfrm>
              <a:off x="1447800" y="3082926"/>
              <a:ext cx="493713" cy="3016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9"/>
            <p:cNvSpPr>
              <a:spLocks noChangeShapeType="1"/>
            </p:cNvSpPr>
            <p:nvPr/>
          </p:nvSpPr>
          <p:spPr bwMode="auto">
            <a:xfrm flipH="1">
              <a:off x="533400" y="3597276"/>
              <a:ext cx="1524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5"/>
            <p:cNvSpPr>
              <a:spLocks noChangeShapeType="1"/>
            </p:cNvSpPr>
            <p:nvPr/>
          </p:nvSpPr>
          <p:spPr bwMode="auto">
            <a:xfrm>
              <a:off x="2163764" y="3563938"/>
              <a:ext cx="21590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p:nvPr/>
        </p:nvGrpSpPr>
        <p:grpSpPr>
          <a:xfrm>
            <a:off x="1528516" y="4388041"/>
            <a:ext cx="4637309" cy="493330"/>
            <a:chOff x="1818291" y="4672176"/>
            <a:chExt cx="4637309" cy="493330"/>
          </a:xfrm>
        </p:grpSpPr>
        <p:sp>
          <p:nvSpPr>
            <p:cNvPr id="2" name="矩形 1"/>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33" name="矩形 32"/>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34" name="矩形 33"/>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35" name="矩形 34"/>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36" name="矩形 35"/>
            <p:cNvSpPr/>
            <p:nvPr/>
          </p:nvSpPr>
          <p:spPr>
            <a:xfrm>
              <a:off x="3354992" y="4675160"/>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37" name="矩形 36"/>
            <p:cNvSpPr/>
            <p:nvPr/>
          </p:nvSpPr>
          <p:spPr>
            <a:xfrm>
              <a:off x="3737579" y="4680087"/>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38" name="矩形 37"/>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39" name="矩形 38"/>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0" name="矩形 39"/>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1" name="矩形 40"/>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2" name="矩形 41"/>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43" name="矩形 42"/>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gr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smtClean="0"/>
              <a:t>数组</a:t>
            </a:r>
            <a:r>
              <a:rPr lang="zh-CN" altLang="en-US" dirty="0"/>
              <a:t>描述（顺序存储）</a:t>
            </a:r>
            <a:endParaRPr lang="zh-CN" altLang="en-US" dirty="0" smtClean="0"/>
          </a:p>
        </p:txBody>
      </p:sp>
      <p:sp>
        <p:nvSpPr>
          <p:cNvPr id="73731" name="Rectangle 3"/>
          <p:cNvSpPr>
            <a:spLocks noGrp="1" noChangeArrowheads="1"/>
          </p:cNvSpPr>
          <p:nvPr>
            <p:ph type="body" idx="1"/>
          </p:nvPr>
        </p:nvSpPr>
        <p:spPr>
          <a:xfrm>
            <a:off x="1182688" y="1371600"/>
            <a:ext cx="7772400" cy="4524375"/>
          </a:xfrm>
        </p:spPr>
        <p:txBody>
          <a:bodyPr/>
          <a:lstStyle/>
          <a:p>
            <a:pPr eaLnBrk="1" hangingPunct="1"/>
            <a:r>
              <a:rPr lang="zh-CN" altLang="en-US" dirty="0" smtClean="0"/>
              <a:t>数组位置</a:t>
            </a:r>
            <a:r>
              <a:rPr lang="en-US" altLang="zh-CN" dirty="0" smtClean="0"/>
              <a:t>——</a:t>
            </a:r>
            <a:r>
              <a:rPr lang="zh-CN" altLang="en-US" dirty="0" smtClean="0"/>
              <a:t>节点编号</a:t>
            </a:r>
            <a:endParaRPr lang="zh-CN" altLang="en-US" dirty="0" smtClean="0"/>
          </a:p>
          <a:p>
            <a:pPr eaLnBrk="1" hangingPunct="1"/>
            <a:r>
              <a:rPr lang="zh-CN" altLang="en-US" dirty="0" smtClean="0"/>
              <a:t>父子节点关系</a:t>
            </a:r>
            <a:r>
              <a:rPr lang="en-US" altLang="zh-CN" dirty="0" smtClean="0"/>
              <a:t>——</a:t>
            </a:r>
            <a:r>
              <a:rPr lang="zh-CN" altLang="en-US" dirty="0" smtClean="0"/>
              <a:t>特性</a:t>
            </a:r>
            <a:r>
              <a:rPr lang="en-US" altLang="zh-CN" dirty="0" smtClean="0"/>
              <a:t>4</a:t>
            </a:r>
            <a:endParaRPr lang="en-US" altLang="zh-CN" dirty="0" smtClean="0"/>
          </a:p>
          <a:p>
            <a:r>
              <a:rPr lang="en-US" altLang="zh-CN" dirty="0"/>
              <a:t>n</a:t>
            </a:r>
            <a:r>
              <a:rPr lang="zh-CN" altLang="en-US" dirty="0"/>
              <a:t>层二叉树</a:t>
            </a:r>
            <a:r>
              <a:rPr lang="en-US" altLang="zh-CN" dirty="0"/>
              <a:t>——2</a:t>
            </a:r>
            <a:r>
              <a:rPr lang="en-US" altLang="zh-CN" baseline="30000" dirty="0"/>
              <a:t>n</a:t>
            </a:r>
            <a:r>
              <a:rPr lang="en-US" altLang="zh-CN" dirty="0"/>
              <a:t>-1</a:t>
            </a:r>
            <a:r>
              <a:rPr lang="zh-CN" altLang="en-US" dirty="0"/>
              <a:t>数组保存，可能空间浪费！</a:t>
            </a:r>
            <a:endParaRPr lang="zh-CN" altLang="en-US" dirty="0"/>
          </a:p>
          <a:p>
            <a:pPr eaLnBrk="1" hangingPunct="1"/>
            <a:endParaRPr lang="en-US" altLang="zh-CN" dirty="0" smtClean="0"/>
          </a:p>
        </p:txBody>
      </p:sp>
      <p:sp>
        <p:nvSpPr>
          <p:cNvPr id="7373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413E82-250B-48A8-95F9-A964F286D871}" type="slidenum">
              <a:rPr lang="en-US" altLang="en-US" smtClean="0">
                <a:solidFill>
                  <a:srgbClr val="4B4B4B"/>
                </a:solidFill>
              </a:rPr>
            </a:fld>
            <a:endParaRPr lang="en-US" altLang="en-US" smtClean="0">
              <a:solidFill>
                <a:srgbClr val="4B4B4B"/>
              </a:solidFill>
            </a:endParaRPr>
          </a:p>
        </p:txBody>
      </p:sp>
      <p:grpSp>
        <p:nvGrpSpPr>
          <p:cNvPr id="6" name="组合 5"/>
          <p:cNvGrpSpPr/>
          <p:nvPr/>
        </p:nvGrpSpPr>
        <p:grpSpPr>
          <a:xfrm>
            <a:off x="1809149" y="2938900"/>
            <a:ext cx="2233449" cy="1373188"/>
            <a:chOff x="304800" y="2801938"/>
            <a:chExt cx="2233449" cy="1373188"/>
          </a:xfrm>
        </p:grpSpPr>
        <p:sp>
          <p:nvSpPr>
            <p:cNvPr id="7" name="Oval 11"/>
            <p:cNvSpPr>
              <a:spLocks noChangeArrowheads="1"/>
            </p:cNvSpPr>
            <p:nvPr/>
          </p:nvSpPr>
          <p:spPr bwMode="auto">
            <a:xfrm>
              <a:off x="1216025" y="28019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a:latin typeface="Times New Roman" panose="02020603050405020304" pitchFamily="18" charset="0"/>
                  <a:ea typeface="宋体" panose="02010600030101010101" pitchFamily="2" charset="-122"/>
                </a:rPr>
                <a:t>A </a:t>
              </a:r>
              <a:r>
                <a:rPr kumimoji="1" lang="en-US" altLang="zh-CN" b="1" dirty="0">
                  <a:solidFill>
                    <a:srgbClr val="FF0000"/>
                  </a:solidFill>
                  <a:latin typeface="Times New Roman" panose="02020603050405020304" pitchFamily="18" charset="0"/>
                  <a:ea typeface="宋体" panose="02010600030101010101" pitchFamily="2" charset="-122"/>
                </a:rPr>
                <a:t>1</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8" name="Oval 13"/>
            <p:cNvSpPr>
              <a:spLocks noChangeArrowheads="1"/>
            </p:cNvSpPr>
            <p:nvPr/>
          </p:nvSpPr>
          <p:spPr bwMode="auto">
            <a:xfrm>
              <a:off x="6096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B </a:t>
              </a:r>
              <a:r>
                <a:rPr kumimoji="1" lang="en-US" altLang="zh-CN" b="1" dirty="0" smtClean="0">
                  <a:solidFill>
                    <a:srgbClr val="FF0000"/>
                  </a:solidFill>
                  <a:latin typeface="Times New Roman" panose="02020603050405020304" pitchFamily="18" charset="0"/>
                  <a:ea typeface="宋体" panose="02010600030101010101" pitchFamily="2" charset="-122"/>
                </a:rPr>
                <a:t>2</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9" name="Oval 14"/>
            <p:cNvSpPr>
              <a:spLocks noChangeArrowheads="1"/>
            </p:cNvSpPr>
            <p:nvPr/>
          </p:nvSpPr>
          <p:spPr bwMode="auto">
            <a:xfrm>
              <a:off x="1905000" y="33353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D </a:t>
              </a:r>
              <a:r>
                <a:rPr kumimoji="1" lang="en-US" altLang="zh-CN" b="1" dirty="0" smtClean="0">
                  <a:solidFill>
                    <a:srgbClr val="FF0000"/>
                  </a:solidFill>
                  <a:latin typeface="Times New Roman" panose="02020603050405020304" pitchFamily="18" charset="0"/>
                  <a:ea typeface="宋体" panose="02010600030101010101" pitchFamily="2" charset="-122"/>
                </a:rPr>
                <a:t>3</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10" name="Oval 17"/>
            <p:cNvSpPr>
              <a:spLocks noChangeArrowheads="1"/>
            </p:cNvSpPr>
            <p:nvPr/>
          </p:nvSpPr>
          <p:spPr bwMode="auto">
            <a:xfrm>
              <a:off x="304800"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E </a:t>
              </a:r>
              <a:r>
                <a:rPr kumimoji="1" lang="en-US" altLang="zh-CN" b="1" dirty="0" smtClean="0">
                  <a:solidFill>
                    <a:srgbClr val="FF0000"/>
                  </a:solidFill>
                  <a:latin typeface="Times New Roman" panose="02020603050405020304" pitchFamily="18" charset="0"/>
                  <a:ea typeface="宋体" panose="02010600030101010101" pitchFamily="2" charset="-122"/>
                </a:rPr>
                <a:t>4</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11" name="Oval 20"/>
            <p:cNvSpPr>
              <a:spLocks noChangeArrowheads="1"/>
            </p:cNvSpPr>
            <p:nvPr/>
          </p:nvSpPr>
          <p:spPr bwMode="auto">
            <a:xfrm>
              <a:off x="2231861" y="3868738"/>
              <a:ext cx="306388" cy="30638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r>
                <a:rPr kumimoji="1" lang="en-US" altLang="zh-CN" b="1" dirty="0" smtClean="0">
                  <a:latin typeface="Times New Roman" panose="02020603050405020304" pitchFamily="18" charset="0"/>
                  <a:ea typeface="宋体" panose="02010600030101010101" pitchFamily="2" charset="-122"/>
                </a:rPr>
                <a:t>J  </a:t>
              </a:r>
              <a:r>
                <a:rPr kumimoji="1" lang="en-US" altLang="zh-CN" b="1" dirty="0" smtClean="0">
                  <a:solidFill>
                    <a:srgbClr val="FF0000"/>
                  </a:solidFill>
                  <a:latin typeface="Times New Roman" panose="02020603050405020304" pitchFamily="18" charset="0"/>
                  <a:ea typeface="宋体" panose="02010600030101010101" pitchFamily="2" charset="-122"/>
                </a:rPr>
                <a:t>7</a:t>
              </a:r>
              <a:endParaRPr kumimoji="1" lang="en-US" altLang="zh-CN" b="1" dirty="0">
                <a:solidFill>
                  <a:srgbClr val="FF0000"/>
                </a:solidFill>
                <a:latin typeface="Times New Roman" panose="02020603050405020304" pitchFamily="18" charset="0"/>
                <a:ea typeface="宋体" panose="02010600030101010101" pitchFamily="2" charset="-122"/>
              </a:endParaRPr>
            </a:p>
          </p:txBody>
        </p:sp>
        <p:sp>
          <p:nvSpPr>
            <p:cNvPr id="12" name="Line 27"/>
            <p:cNvSpPr>
              <a:spLocks noChangeShapeType="1"/>
            </p:cNvSpPr>
            <p:nvPr/>
          </p:nvSpPr>
          <p:spPr bwMode="auto">
            <a:xfrm flipH="1">
              <a:off x="838200" y="3082926"/>
              <a:ext cx="457200" cy="266700"/>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sp>
          <p:nvSpPr>
            <p:cNvPr id="13" name="Line 28"/>
            <p:cNvSpPr>
              <a:spLocks noChangeShapeType="1"/>
            </p:cNvSpPr>
            <p:nvPr/>
          </p:nvSpPr>
          <p:spPr bwMode="auto">
            <a:xfrm>
              <a:off x="1447800" y="3082926"/>
              <a:ext cx="493713" cy="301625"/>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sp>
          <p:nvSpPr>
            <p:cNvPr id="14" name="Line 29"/>
            <p:cNvSpPr>
              <a:spLocks noChangeShapeType="1"/>
            </p:cNvSpPr>
            <p:nvPr/>
          </p:nvSpPr>
          <p:spPr bwMode="auto">
            <a:xfrm flipH="1">
              <a:off x="533400" y="3597276"/>
              <a:ext cx="152400" cy="304800"/>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sp>
          <p:nvSpPr>
            <p:cNvPr id="15" name="Line 35"/>
            <p:cNvSpPr>
              <a:spLocks noChangeShapeType="1"/>
            </p:cNvSpPr>
            <p:nvPr/>
          </p:nvSpPr>
          <p:spPr bwMode="auto">
            <a:xfrm>
              <a:off x="2163764" y="3563938"/>
              <a:ext cx="215900" cy="304800"/>
            </a:xfrm>
            <a:prstGeom prst="lin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36000" anchor="ctr"/>
            <a:lstStyle/>
            <a:p>
              <a:endParaRPr kumimoji="1" lang="zh-CN" altLang="en-US" b="1">
                <a:latin typeface="Times New Roman" panose="02020603050405020304" pitchFamily="18" charset="0"/>
                <a:ea typeface="宋体" panose="02010600030101010101" pitchFamily="2" charset="-122"/>
              </a:endParaRPr>
            </a:p>
          </p:txBody>
        </p:sp>
      </p:grpSp>
      <p:grpSp>
        <p:nvGrpSpPr>
          <p:cNvPr id="16" name="组合 15"/>
          <p:cNvGrpSpPr/>
          <p:nvPr/>
        </p:nvGrpSpPr>
        <p:grpSpPr>
          <a:xfrm>
            <a:off x="1612600" y="4994752"/>
            <a:ext cx="4637309" cy="493330"/>
            <a:chOff x="1818291" y="4672176"/>
            <a:chExt cx="4637309" cy="493330"/>
          </a:xfrm>
        </p:grpSpPr>
        <p:sp>
          <p:nvSpPr>
            <p:cNvPr id="17" name="矩形 16"/>
            <p:cNvSpPr/>
            <p:nvPr/>
          </p:nvSpPr>
          <p:spPr>
            <a:xfrm>
              <a:off x="1818291"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8" name="矩形 17"/>
            <p:cNvSpPr/>
            <p:nvPr/>
          </p:nvSpPr>
          <p:spPr>
            <a:xfrm>
              <a:off x="2200878" y="468203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19" name="矩形 18"/>
            <p:cNvSpPr/>
            <p:nvPr/>
          </p:nvSpPr>
          <p:spPr>
            <a:xfrm>
              <a:off x="2593976" y="467217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D</a:t>
              </a:r>
              <a:endParaRPr lang="zh-CN" altLang="en-US" b="1" dirty="0">
                <a:solidFill>
                  <a:schemeClr val="tx1"/>
                </a:solidFill>
              </a:endParaRPr>
            </a:p>
          </p:txBody>
        </p:sp>
        <p:sp>
          <p:nvSpPr>
            <p:cNvPr id="20" name="矩形 19"/>
            <p:cNvSpPr/>
            <p:nvPr/>
          </p:nvSpPr>
          <p:spPr>
            <a:xfrm>
              <a:off x="2976563" y="467710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E</a:t>
              </a:r>
              <a:endParaRPr lang="zh-CN" altLang="en-US" b="1" dirty="0">
                <a:solidFill>
                  <a:schemeClr val="tx1"/>
                </a:solidFill>
              </a:endParaRPr>
            </a:p>
          </p:txBody>
        </p:sp>
        <p:sp>
          <p:nvSpPr>
            <p:cNvPr id="21" name="矩形 20"/>
            <p:cNvSpPr/>
            <p:nvPr/>
          </p:nvSpPr>
          <p:spPr>
            <a:xfrm>
              <a:off x="3354992" y="4675160"/>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22" name="矩形 21"/>
            <p:cNvSpPr/>
            <p:nvPr/>
          </p:nvSpPr>
          <p:spPr>
            <a:xfrm>
              <a:off x="3737579" y="4680087"/>
              <a:ext cx="393098" cy="483476"/>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dirty="0">
                <a:solidFill>
                  <a:schemeClr val="tx1"/>
                </a:solidFill>
              </a:endParaRPr>
            </a:p>
          </p:txBody>
        </p:sp>
        <p:sp>
          <p:nvSpPr>
            <p:cNvPr id="23" name="矩形 22"/>
            <p:cNvSpPr/>
            <p:nvPr/>
          </p:nvSpPr>
          <p:spPr>
            <a:xfrm>
              <a:off x="4130677"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smtClean="0">
                  <a:solidFill>
                    <a:schemeClr val="tx1"/>
                  </a:solidFill>
                </a:rPr>
                <a:t>J</a:t>
              </a:r>
              <a:endParaRPr lang="zh-CN" altLang="en-US" b="1" dirty="0">
                <a:solidFill>
                  <a:schemeClr val="tx1"/>
                </a:solidFill>
              </a:endParaRPr>
            </a:p>
          </p:txBody>
        </p:sp>
        <p:sp>
          <p:nvSpPr>
            <p:cNvPr id="24" name="矩形 23"/>
            <p:cNvSpPr/>
            <p:nvPr/>
          </p:nvSpPr>
          <p:spPr>
            <a:xfrm>
              <a:off x="4513264"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5" name="矩形 24"/>
            <p:cNvSpPr/>
            <p:nvPr/>
          </p:nvSpPr>
          <p:spPr>
            <a:xfrm>
              <a:off x="4904230"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6" name="矩形 25"/>
            <p:cNvSpPr/>
            <p:nvPr/>
          </p:nvSpPr>
          <p:spPr>
            <a:xfrm>
              <a:off x="5286817" y="4675160"/>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7" name="矩形 26"/>
            <p:cNvSpPr/>
            <p:nvPr/>
          </p:nvSpPr>
          <p:spPr>
            <a:xfrm>
              <a:off x="5679915" y="4675816"/>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sp>
          <p:nvSpPr>
            <p:cNvPr id="28" name="矩形 27"/>
            <p:cNvSpPr/>
            <p:nvPr/>
          </p:nvSpPr>
          <p:spPr>
            <a:xfrm>
              <a:off x="6062502" y="4680743"/>
              <a:ext cx="393098" cy="4834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1">
                <a:solidFill>
                  <a:schemeClr val="tx1"/>
                </a:solidFill>
              </a:endParaRPr>
            </a:p>
          </p:txBody>
        </p:sp>
      </p:gr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smtClean="0"/>
              <a:t>链表描述</a:t>
            </a:r>
            <a:endParaRPr lang="zh-CN" altLang="en-US" smtClean="0"/>
          </a:p>
        </p:txBody>
      </p:sp>
      <p:sp>
        <p:nvSpPr>
          <p:cNvPr id="75779" name="Rectangle 3"/>
          <p:cNvSpPr>
            <a:spLocks noGrp="1" noChangeArrowheads="1"/>
          </p:cNvSpPr>
          <p:nvPr>
            <p:ph type="body" idx="1"/>
          </p:nvPr>
        </p:nvSpPr>
        <p:spPr/>
        <p:txBody>
          <a:bodyPr/>
          <a:lstStyle/>
          <a:p>
            <a:pPr eaLnBrk="1" hangingPunct="1"/>
            <a:r>
              <a:rPr lang="zh-CN" altLang="en-US" smtClean="0"/>
              <a:t>树节点</a:t>
            </a:r>
            <a:r>
              <a:rPr lang="en-US" altLang="zh-CN" smtClean="0"/>
              <a:t>——</a:t>
            </a:r>
            <a:r>
              <a:rPr lang="zh-CN" altLang="en-US" smtClean="0"/>
              <a:t>节点类对象</a:t>
            </a:r>
            <a:endParaRPr lang="zh-CN" altLang="en-US" smtClean="0"/>
          </a:p>
          <a:p>
            <a:pPr lvl="1" eaLnBrk="1" hangingPunct="1"/>
            <a:r>
              <a:rPr lang="zh-CN" altLang="en-US" smtClean="0"/>
              <a:t>数据域、</a:t>
            </a:r>
            <a:r>
              <a:rPr lang="en-US" altLang="zh-CN" smtClean="0"/>
              <a:t>LeftChild</a:t>
            </a:r>
            <a:r>
              <a:rPr lang="zh-CN" altLang="en-US" smtClean="0"/>
              <a:t>、</a:t>
            </a:r>
            <a:r>
              <a:rPr lang="en-US" altLang="zh-CN" smtClean="0"/>
              <a:t>RightChild</a:t>
            </a:r>
            <a:endParaRPr lang="en-US" altLang="zh-CN" smtClean="0"/>
          </a:p>
          <a:p>
            <a:pPr lvl="1" eaLnBrk="1" hangingPunct="1"/>
            <a:r>
              <a:rPr lang="en-US" altLang="zh-CN" smtClean="0"/>
              <a:t>n-1</a:t>
            </a:r>
            <a:r>
              <a:rPr lang="zh-CN" altLang="en-US" smtClean="0"/>
              <a:t>条边</a:t>
            </a:r>
            <a:r>
              <a:rPr lang="zh-CN" altLang="en-US" smtClean="0">
                <a:sym typeface="Wingdings" panose="05000000000000000000" pitchFamily="2" charset="2"/>
              </a:rPr>
              <a:t></a:t>
            </a:r>
            <a:r>
              <a:rPr lang="en-US" altLang="zh-CN" smtClean="0"/>
              <a:t>2n-(n-1)=n+1</a:t>
            </a:r>
            <a:r>
              <a:rPr lang="zh-CN" altLang="en-US" smtClean="0"/>
              <a:t>个空指针</a:t>
            </a:r>
            <a:endParaRPr lang="zh-CN" altLang="en-US" smtClean="0"/>
          </a:p>
        </p:txBody>
      </p:sp>
      <p:pic>
        <p:nvPicPr>
          <p:cNvPr id="75780" name="Picture 4" descr="chaintree"/>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548005" y="2984499"/>
            <a:ext cx="8276897"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08EBD6-6C6B-466F-8C08-2CD89F7D291E}"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t>BinaryTreeNode</a:t>
            </a:r>
            <a:r>
              <a:rPr lang="zh-CN" altLang="en-US" smtClean="0"/>
              <a:t>类</a:t>
            </a:r>
            <a:endParaRPr lang="zh-CN" altLang="en-US" smtClean="0"/>
          </a:p>
        </p:txBody>
      </p:sp>
      <p:sp>
        <p:nvSpPr>
          <p:cNvPr id="76803" name="Rectangle 3"/>
          <p:cNvSpPr>
            <a:spLocks noGrp="1" noChangeArrowheads="1"/>
          </p:cNvSpPr>
          <p:nvPr>
            <p:ph type="body" idx="1"/>
          </p:nvPr>
        </p:nvSpPr>
        <p:spPr>
          <a:xfrm>
            <a:off x="446088" y="1371600"/>
            <a:ext cx="8509000" cy="4724400"/>
          </a:xfrm>
        </p:spPr>
        <p:txBody>
          <a:bodyPr/>
          <a:lstStyle/>
          <a:p>
            <a:pPr eaLnBrk="1" hangingPunct="1">
              <a:spcBef>
                <a:spcPct val="10000"/>
              </a:spcBef>
              <a:buClrTx/>
              <a:buFontTx/>
              <a:buNone/>
            </a:pPr>
            <a:r>
              <a:rPr lang="en-US" altLang="zh-CN" sz="2000" smtClean="0">
                <a:solidFill>
                  <a:srgbClr val="0000FF"/>
                </a:solidFill>
                <a:latin typeface="Tahoma" panose="020B0604030504040204" pitchFamily="34" charset="0"/>
              </a:rPr>
              <a:t>template &lt;class T&gt;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class BinaryTreeNode {</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public:</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BinaryTreeNode() {LeftChild = RightChild = 0;}</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BinaryTreeNode(const T&amp; e) {data = e;  LeftChild = RightChild = 0;}</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BinaryTreeNode(const T&amp; e, BinaryTreeNode *l, BinaryTreeNode *r){data = e;  LeftChild = l;  RightChild = r;}</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private:</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T data;</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BinaryTreeNode&lt;T&gt; *LeftChild,   </a:t>
            </a:r>
            <a:r>
              <a:rPr lang="en-US" altLang="zh-CN" sz="2000" smtClean="0">
                <a:solidFill>
                  <a:srgbClr val="008000"/>
                </a:solidFill>
                <a:latin typeface="Tahoma" panose="020B0604030504040204" pitchFamily="34" charset="0"/>
              </a:rPr>
              <a:t>// left subtree</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*RightChild;</a:t>
            </a:r>
            <a:r>
              <a:rPr lang="en-US" altLang="zh-CN" sz="2000" smtClean="0">
                <a:solidFill>
                  <a:srgbClr val="008000"/>
                </a:solidFill>
                <a:latin typeface="Tahoma" panose="020B0604030504040204" pitchFamily="34" charset="0"/>
              </a:rPr>
              <a:t>  // right subtree</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a:t>
            </a:r>
            <a:endParaRPr lang="en-US" altLang="zh-CN" sz="2000" smtClean="0">
              <a:solidFill>
                <a:srgbClr val="0000FF"/>
              </a:solidFill>
            </a:endParaRPr>
          </a:p>
        </p:txBody>
      </p:sp>
      <p:sp>
        <p:nvSpPr>
          <p:cNvPr id="768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D48DE1-611B-4B48-BD54-31EA5A0F419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smtClean="0"/>
              <a:t>抽象数据类型</a:t>
            </a:r>
            <a:r>
              <a:rPr lang="en-US" altLang="zh-CN" smtClean="0"/>
              <a:t>BinaryTree</a:t>
            </a:r>
            <a:endParaRPr lang="en-US" altLang="zh-CN" smtClean="0"/>
          </a:p>
        </p:txBody>
      </p:sp>
      <p:sp>
        <p:nvSpPr>
          <p:cNvPr id="7782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z="2000" smtClean="0"/>
              <a:t>抽象数据类型</a:t>
            </a:r>
            <a:r>
              <a:rPr lang="en-US" altLang="zh-CN" sz="2000" i="1" smtClean="0"/>
              <a:t>BinaryTree</a:t>
            </a:r>
            <a:r>
              <a:rPr lang="en-US" altLang="zh-CN" sz="2000" smtClean="0"/>
              <a:t>{</a:t>
            </a:r>
            <a:endParaRPr lang="en-US" altLang="zh-CN" sz="2000" smtClean="0"/>
          </a:p>
          <a:p>
            <a:pPr eaLnBrk="1" hangingPunct="1">
              <a:buFont typeface="Wingdings" panose="05000000000000000000" pitchFamily="2" charset="2"/>
              <a:buNone/>
            </a:pPr>
            <a:r>
              <a:rPr lang="zh-CN" altLang="en-US" sz="2000" smtClean="0"/>
              <a:t>实例</a:t>
            </a:r>
            <a:endParaRPr lang="zh-CN" altLang="en-US" sz="2000" smtClean="0"/>
          </a:p>
          <a:p>
            <a:pPr eaLnBrk="1" hangingPunct="1">
              <a:buFont typeface="Wingdings" panose="05000000000000000000" pitchFamily="2" charset="2"/>
              <a:buNone/>
            </a:pPr>
            <a:r>
              <a:rPr lang="zh-CN" altLang="en-US" sz="2000" smtClean="0"/>
              <a:t>	元素集合；如果不空，则被划分为根节点、左子树和右子树；每个子树仍是一个二叉树</a:t>
            </a:r>
            <a:endParaRPr lang="zh-CN" altLang="en-US" sz="2000" smtClean="0"/>
          </a:p>
          <a:p>
            <a:pPr eaLnBrk="1" hangingPunct="1">
              <a:buFont typeface="Wingdings" panose="05000000000000000000" pitchFamily="2" charset="2"/>
              <a:buNone/>
            </a:pPr>
            <a:r>
              <a:rPr lang="zh-CN" altLang="en-US" sz="2000" smtClean="0"/>
              <a:t>操作</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Create</a:t>
            </a:r>
            <a:r>
              <a:rPr lang="en-US" altLang="zh-CN" sz="2000" smtClean="0"/>
              <a:t>()</a:t>
            </a:r>
            <a:r>
              <a:rPr lang="zh-CN" altLang="en-US" sz="2000" smtClean="0"/>
              <a:t>：创建一个空的二叉树；</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IsEmpty</a:t>
            </a:r>
            <a:r>
              <a:rPr lang="zh-CN" altLang="en-US" sz="2000" smtClean="0"/>
              <a:t>：如果二叉树为空，则返回</a:t>
            </a:r>
            <a:r>
              <a:rPr lang="en-US" altLang="zh-CN" sz="2000" smtClean="0"/>
              <a:t>true</a:t>
            </a:r>
            <a:r>
              <a:rPr lang="zh-CN" altLang="en-US" sz="2000" smtClean="0"/>
              <a:t>，否则返回</a:t>
            </a:r>
            <a:r>
              <a:rPr lang="en-US" altLang="zh-CN" sz="2000" smtClean="0"/>
              <a:t>false</a:t>
            </a:r>
            <a:endParaRPr lang="en-US" altLang="zh-CN" sz="2000" smtClean="0"/>
          </a:p>
          <a:p>
            <a:pPr eaLnBrk="1" hangingPunct="1">
              <a:buFont typeface="Wingdings" panose="05000000000000000000" pitchFamily="2" charset="2"/>
              <a:buNone/>
            </a:pPr>
            <a:r>
              <a:rPr lang="en-US" altLang="zh-CN" sz="2000" i="1" smtClean="0"/>
              <a:t>	Root</a:t>
            </a:r>
            <a:r>
              <a:rPr lang="en-US" altLang="zh-CN" sz="2000" smtClean="0"/>
              <a:t>(</a:t>
            </a:r>
            <a:r>
              <a:rPr lang="en-US" altLang="zh-CN" sz="2000" i="1" smtClean="0"/>
              <a:t>x</a:t>
            </a:r>
            <a:r>
              <a:rPr lang="en-US" altLang="zh-CN" sz="2000" smtClean="0"/>
              <a:t>)</a:t>
            </a:r>
            <a:r>
              <a:rPr lang="zh-CN" altLang="en-US" sz="2000" smtClean="0"/>
              <a:t>：取</a:t>
            </a:r>
            <a:r>
              <a:rPr lang="en-US" altLang="zh-CN" sz="2000" smtClean="0"/>
              <a:t>x</a:t>
            </a:r>
            <a:r>
              <a:rPr lang="zh-CN" altLang="en-US" sz="2000" smtClean="0"/>
              <a:t>为根节点；如果操作失败，则返			回</a:t>
            </a:r>
            <a:r>
              <a:rPr lang="en-US" altLang="zh-CN" sz="2000" smtClean="0"/>
              <a:t>false</a:t>
            </a:r>
            <a:r>
              <a:rPr lang="zh-CN" altLang="en-US" sz="2000" smtClean="0"/>
              <a:t>，否则返回</a:t>
            </a:r>
            <a:r>
              <a:rPr lang="en-US" altLang="zh-CN" sz="2000" smtClean="0"/>
              <a:t>true</a:t>
            </a:r>
            <a:endParaRPr lang="en-US" altLang="zh-CN" sz="2000" smtClean="0"/>
          </a:p>
        </p:txBody>
      </p:sp>
      <p:sp>
        <p:nvSpPr>
          <p:cNvPr id="778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756A44-C8DE-49A9-AFCA-E8F4069F3283}"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抽象数据类型（续）</a:t>
            </a:r>
            <a:endParaRPr lang="zh-CN" altLang="en-US" smtClean="0"/>
          </a:p>
        </p:txBody>
      </p:sp>
      <p:sp>
        <p:nvSpPr>
          <p:cNvPr id="7885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000" i="1" smtClean="0"/>
              <a:t>	MakeTree</a:t>
            </a:r>
            <a:r>
              <a:rPr lang="en-US" altLang="zh-CN" sz="2000" smtClean="0"/>
              <a:t>(</a:t>
            </a:r>
            <a:r>
              <a:rPr lang="en-US" altLang="zh-CN" sz="2000" i="1" smtClean="0"/>
              <a:t>root</a:t>
            </a:r>
            <a:r>
              <a:rPr lang="zh-CN" altLang="en-US" sz="2000" smtClean="0"/>
              <a:t>，</a:t>
            </a:r>
            <a:r>
              <a:rPr lang="en-US" altLang="zh-CN" sz="2000" i="1" smtClean="0"/>
              <a:t>left</a:t>
            </a:r>
            <a:r>
              <a:rPr lang="zh-CN" altLang="en-US" sz="2000" smtClean="0"/>
              <a:t>，</a:t>
            </a:r>
            <a:r>
              <a:rPr lang="en-US" altLang="zh-CN" sz="2000" i="1" smtClean="0"/>
              <a:t>right</a:t>
            </a:r>
            <a:r>
              <a:rPr lang="en-US" altLang="zh-CN" sz="2000" smtClean="0"/>
              <a:t>)</a:t>
            </a:r>
            <a:r>
              <a:rPr lang="zh-CN" altLang="en-US" sz="2000" smtClean="0"/>
              <a:t>：创建一个二叉树，</a:t>
            </a:r>
            <a:r>
              <a:rPr lang="en-US" altLang="zh-CN" sz="2000" i="1" smtClean="0"/>
              <a:t>root</a:t>
            </a:r>
            <a:r>
              <a:rPr lang="zh-CN" altLang="en-US" sz="2000" smtClean="0"/>
              <a:t>作为根节点，</a:t>
            </a:r>
            <a:r>
              <a:rPr lang="en-US" altLang="zh-CN" sz="2000" i="1" smtClean="0"/>
              <a:t>left</a:t>
            </a:r>
            <a:r>
              <a:rPr lang="zh-CN" altLang="en-US" sz="2000" smtClean="0"/>
              <a:t>作为左子树，</a:t>
            </a:r>
            <a:r>
              <a:rPr lang="en-US" altLang="zh-CN" sz="2000" i="1" smtClean="0"/>
              <a:t>right</a:t>
            </a:r>
            <a:r>
              <a:rPr lang="zh-CN" altLang="en-US" sz="2000" smtClean="0"/>
              <a:t>作	为右子树</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BreakTree</a:t>
            </a:r>
            <a:r>
              <a:rPr lang="en-US" altLang="zh-CN" sz="2000" smtClean="0"/>
              <a:t>(</a:t>
            </a:r>
            <a:r>
              <a:rPr lang="en-US" altLang="zh-CN" sz="2000" i="1" smtClean="0"/>
              <a:t>root</a:t>
            </a:r>
            <a:r>
              <a:rPr lang="zh-CN" altLang="en-US" sz="2000" smtClean="0"/>
              <a:t>，</a:t>
            </a:r>
            <a:r>
              <a:rPr lang="en-US" altLang="zh-CN" sz="2000" i="1" smtClean="0"/>
              <a:t>left</a:t>
            </a:r>
            <a:r>
              <a:rPr lang="zh-CN" altLang="en-US" sz="2000" smtClean="0"/>
              <a:t>，</a:t>
            </a:r>
            <a:r>
              <a:rPr lang="en-US" altLang="zh-CN" sz="2000" i="1" smtClean="0"/>
              <a:t>right</a:t>
            </a:r>
            <a:r>
              <a:rPr lang="en-US" altLang="zh-CN" sz="2000" smtClean="0"/>
              <a:t>)</a:t>
            </a:r>
            <a:r>
              <a:rPr lang="zh-CN" altLang="en-US" sz="2000" smtClean="0"/>
              <a:t>：拆分二叉树</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PreOrder</a:t>
            </a:r>
            <a:r>
              <a:rPr lang="zh-CN" altLang="en-US" sz="2000" smtClean="0"/>
              <a:t>：先序遍历</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InOrder</a:t>
            </a:r>
            <a:r>
              <a:rPr lang="zh-CN" altLang="en-US" sz="2000" smtClean="0"/>
              <a:t>：中序遍历</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PostOrder</a:t>
            </a:r>
            <a:r>
              <a:rPr lang="zh-CN" altLang="en-US" sz="2000" smtClean="0"/>
              <a:t>：后序遍历</a:t>
            </a:r>
            <a:endParaRPr lang="zh-CN" altLang="en-US" sz="2000" smtClean="0"/>
          </a:p>
          <a:p>
            <a:pPr eaLnBrk="1" hangingPunct="1">
              <a:buFont typeface="Wingdings" panose="05000000000000000000" pitchFamily="2" charset="2"/>
              <a:buNone/>
            </a:pPr>
            <a:r>
              <a:rPr lang="zh-CN" altLang="en-US" sz="2000" i="1" smtClean="0"/>
              <a:t>	</a:t>
            </a:r>
            <a:r>
              <a:rPr lang="en-US" altLang="zh-CN" sz="2000" i="1" smtClean="0"/>
              <a:t>LevelOrder</a:t>
            </a:r>
            <a:r>
              <a:rPr lang="zh-CN" altLang="en-US" sz="2000" smtClean="0"/>
              <a:t>：逐层遍历</a:t>
            </a:r>
            <a:endParaRPr lang="zh-CN" altLang="en-US" sz="2000" smtClean="0"/>
          </a:p>
          <a:p>
            <a:pPr eaLnBrk="1" hangingPunct="1">
              <a:buFont typeface="Wingdings" panose="05000000000000000000" pitchFamily="2" charset="2"/>
              <a:buNone/>
            </a:pPr>
            <a:r>
              <a:rPr lang="en-US" altLang="zh-CN" sz="2000" smtClean="0"/>
              <a:t>}</a:t>
            </a:r>
            <a:endParaRPr lang="en-US" altLang="zh-CN" sz="2000" smtClean="0"/>
          </a:p>
        </p:txBody>
      </p:sp>
      <p:sp>
        <p:nvSpPr>
          <p:cNvPr id="788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7205AF-AC9F-42A4-A692-269FD046168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smtClean="0"/>
              <a:t>类</a:t>
            </a:r>
            <a:r>
              <a:rPr lang="en-US" altLang="zh-CN" smtClean="0"/>
              <a:t>BinaryTree</a:t>
            </a:r>
            <a:endParaRPr lang="en-US" altLang="zh-CN" smtClean="0"/>
          </a:p>
        </p:txBody>
      </p:sp>
      <p:sp>
        <p:nvSpPr>
          <p:cNvPr id="79875" name="Rectangle 3"/>
          <p:cNvSpPr>
            <a:spLocks noGrp="1" noChangeArrowheads="1"/>
          </p:cNvSpPr>
          <p:nvPr>
            <p:ph type="body" idx="1"/>
          </p:nvPr>
        </p:nvSpPr>
        <p:spPr/>
        <p:txBody>
          <a:bodyPr>
            <a:noAutofit/>
          </a:bodyPr>
          <a:lstStyle/>
          <a:p>
            <a:pPr eaLnBrk="1" hangingPunct="1">
              <a:spcBef>
                <a:spcPct val="10000"/>
              </a:spcBef>
              <a:buClrTx/>
              <a:buFontTx/>
              <a:buNone/>
            </a:pPr>
            <a:r>
              <a:rPr lang="en-US" altLang="zh-CN" sz="1800" smtClean="0">
                <a:solidFill>
                  <a:schemeClr val="tx1"/>
                </a:solidFill>
                <a:latin typeface="Tahoma" panose="020B0604030504040204" pitchFamily="34" charset="0"/>
              </a:rPr>
              <a:t>template&lt;class T&gt;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class BinaryTree {</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public:</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 {root = 0;};</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 </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bool IsEmpty() const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{return ((root) ? false : true);}</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bool Root(T&amp; x) const;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MakeTree(const T&amp; element,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BinaryTree&lt;T&gt;&amp; left, BinaryTree&lt;T&gt;&amp; right);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BreakTree(T&amp; element, BinaryTree&lt;T&gt;&amp; left,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BinaryTree&lt;T&gt;&amp; right);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PreOrder(void(*Visit)(BinaryTreeNode&lt;T&gt; *u))</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{PreOrder(Visit, root);}</a:t>
            </a:r>
            <a:endParaRPr lang="en-US" altLang="zh-CN" sz="1800" smtClean="0">
              <a:solidFill>
                <a:schemeClr val="tx1"/>
              </a:solidFill>
              <a:latin typeface="Tahoma" panose="020B0604030504040204" pitchFamily="34" charset="0"/>
            </a:endParaRPr>
          </a:p>
        </p:txBody>
      </p:sp>
      <p:sp>
        <p:nvSpPr>
          <p:cNvPr id="798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FE94D7-0203-4CE5-BE0D-C7B240025D99}"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类</a:t>
            </a:r>
            <a:r>
              <a:rPr lang="en-US" altLang="zh-CN" smtClean="0"/>
              <a:t>BinaryTree</a:t>
            </a:r>
            <a:r>
              <a:rPr lang="zh-CN" altLang="en-US" smtClean="0"/>
              <a:t>（续）</a:t>
            </a:r>
            <a:endParaRPr lang="zh-CN" altLang="en-US" smtClean="0"/>
          </a:p>
        </p:txBody>
      </p:sp>
      <p:sp>
        <p:nvSpPr>
          <p:cNvPr id="80899" name="Rectangle 3"/>
          <p:cNvSpPr>
            <a:spLocks noGrp="1" noChangeArrowheads="1"/>
          </p:cNvSpPr>
          <p:nvPr>
            <p:ph type="body" idx="1"/>
          </p:nvPr>
        </p:nvSpPr>
        <p:spPr>
          <a:xfrm>
            <a:off x="917575" y="1525588"/>
            <a:ext cx="7959725" cy="4570412"/>
          </a:xfrm>
        </p:spPr>
        <p:txBody>
          <a:bodyPr>
            <a:noAutofit/>
          </a:bodyPr>
          <a:lstStyle/>
          <a:p>
            <a:pPr eaLnBrk="1" hangingPunct="1">
              <a:spcBef>
                <a:spcPct val="10000"/>
              </a:spcBef>
              <a:buClrTx/>
              <a:buFontTx/>
              <a:buNone/>
            </a:pPr>
            <a:r>
              <a:rPr lang="en-US" altLang="zh-CN" sz="1800" smtClean="0">
                <a:solidFill>
                  <a:schemeClr val="tx1"/>
                </a:solidFill>
                <a:latin typeface="Tahoma" panose="020B0604030504040204" pitchFamily="34" charset="0"/>
              </a:rPr>
              <a:t>      void InOrder(void(*Visit)(BinaryTreeNode&lt;T&gt; *u))</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{InOrder(Visit, root);}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PostOrder(void(*Visit)(BinaryTreeNode&lt;T&gt; *u))</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{PostOrder(Visit, root);}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LevelOrder(void(*Visit)(BinaryTreeNode&lt;T&gt; *u));</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private:</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BinaryTreeNode&lt;T&gt; *root;  </a:t>
            </a:r>
            <a:r>
              <a:rPr lang="en-US" altLang="zh-CN" sz="1800" smtClean="0">
                <a:solidFill>
                  <a:srgbClr val="008000"/>
                </a:solidFill>
                <a:latin typeface="Tahoma" panose="020B0604030504040204" pitchFamily="34" charset="0"/>
              </a:rPr>
              <a:t>// pointer to root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PreOrder(void(*Visit)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(BinaryTreeNode&lt;T&gt; *u), BinaryTreeNode&lt;T&gt; *t);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InOrder(void(*Visit)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(BinaryTreeNode&lt;T&gt; *u), BinaryTreeNode&lt;T&gt; *t);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void PostOrder(void(*Visit)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        (BinaryTreeNode&lt;T&gt; *u), BinaryTreeNode&lt;T&gt; *t);</a:t>
            </a:r>
            <a:endParaRPr lang="en-US" altLang="zh-CN" sz="1800" smtClean="0">
              <a:solidFill>
                <a:schemeClr val="tx1"/>
              </a:solidFill>
              <a:latin typeface="Tahoma" panose="020B0604030504040204" pitchFamily="34" charset="0"/>
            </a:endParaRPr>
          </a:p>
          <a:p>
            <a:pPr eaLnBrk="1" hangingPunct="1">
              <a:spcBef>
                <a:spcPct val="10000"/>
              </a:spcBef>
              <a:buClrTx/>
              <a:buFontTx/>
              <a:buNone/>
            </a:pPr>
            <a:r>
              <a:rPr lang="en-US" altLang="zh-CN" sz="1800" smtClean="0">
                <a:solidFill>
                  <a:schemeClr val="tx1"/>
                </a:solidFill>
                <a:latin typeface="Tahoma" panose="020B0604030504040204" pitchFamily="34" charset="0"/>
              </a:rPr>
              <a:t>};</a:t>
            </a:r>
            <a:endParaRPr lang="en-US" altLang="zh-CN" sz="1800" smtClean="0">
              <a:solidFill>
                <a:schemeClr val="tx1"/>
              </a:solidFill>
              <a:latin typeface="Tahoma" panose="020B0604030504040204" pitchFamily="34" charset="0"/>
            </a:endParaRPr>
          </a:p>
        </p:txBody>
      </p:sp>
      <p:sp>
        <p:nvSpPr>
          <p:cNvPr id="809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66D7B0D-8FA5-481E-B920-5D480EBFA7D3}"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获取根节点数据</a:t>
            </a:r>
            <a:endParaRPr lang="zh-CN" altLang="en-US" smtClean="0"/>
          </a:p>
        </p:txBody>
      </p:sp>
      <p:sp>
        <p:nvSpPr>
          <p:cNvPr id="81923" name="Rectangle 3"/>
          <p:cNvSpPr>
            <a:spLocks noGrp="1" noChangeArrowheads="1"/>
          </p:cNvSpPr>
          <p:nvPr>
            <p:ph type="body" idx="1"/>
          </p:nvPr>
        </p:nvSpPr>
        <p:spPr/>
        <p:txBody>
          <a:bodyPr/>
          <a:lstStyle/>
          <a:p>
            <a:pPr eaLnBrk="1" hangingPunct="1">
              <a:buClrTx/>
              <a:buFontTx/>
              <a:buNone/>
            </a:pPr>
            <a:r>
              <a:rPr lang="en-US" altLang="zh-CN" sz="2400" smtClean="0">
                <a:solidFill>
                  <a:srgbClr val="0000FF"/>
                </a:solidFill>
                <a:latin typeface="Tahoma" panose="020B0604030504040204" pitchFamily="34" charset="0"/>
              </a:rPr>
              <a:t>template&lt;class T&gt;</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bool BinaryTree&lt;T&gt;::Root(T&amp; x) const</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Return root data in x.</a:t>
            </a:r>
            <a:endParaRPr lang="en-US" altLang="zh-CN" sz="2400" smtClean="0">
              <a:solidFill>
                <a:srgbClr val="008000"/>
              </a:solidFill>
              <a:latin typeface="Tahoma" panose="020B0604030504040204" pitchFamily="34" charset="0"/>
            </a:endParaRPr>
          </a:p>
          <a:p>
            <a:pPr eaLnBrk="1" hangingPunct="1">
              <a:buClrTx/>
              <a:buFontTx/>
              <a:buNone/>
            </a:pPr>
            <a:r>
              <a:rPr lang="en-US" altLang="zh-CN" sz="2400" smtClean="0">
                <a:solidFill>
                  <a:srgbClr val="008000"/>
                </a:solidFill>
                <a:latin typeface="Tahoma" panose="020B0604030504040204" pitchFamily="34" charset="0"/>
              </a:rPr>
              <a:t> // Return false if no root.</a:t>
            </a:r>
            <a:endParaRPr lang="en-US" altLang="zh-CN" sz="2400" smtClean="0">
              <a:solidFill>
                <a:srgbClr val="008000"/>
              </a:solidFill>
              <a:latin typeface="Tahoma" panose="020B0604030504040204" pitchFamily="34" charset="0"/>
            </a:endParaRPr>
          </a:p>
          <a:p>
            <a:pPr eaLnBrk="1" hangingPunct="1">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(root) {x = root-&gt;data;</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              return true;}</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   else return false;  </a:t>
            </a:r>
            <a:r>
              <a:rPr lang="en-US" altLang="zh-CN" sz="2400" smtClean="0">
                <a:solidFill>
                  <a:srgbClr val="008000"/>
                </a:solidFill>
                <a:latin typeface="Tahoma" panose="020B0604030504040204" pitchFamily="34" charset="0"/>
              </a:rPr>
              <a:t>// no root</a:t>
            </a:r>
            <a:endParaRPr lang="en-US" altLang="zh-CN" sz="2400" smtClean="0">
              <a:solidFill>
                <a:srgbClr val="008000"/>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a:t>
            </a:r>
            <a:endParaRPr lang="en-US" altLang="zh-CN" smtClean="0"/>
          </a:p>
        </p:txBody>
      </p:sp>
      <p:sp>
        <p:nvSpPr>
          <p:cNvPr id="819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CECE08-ACAD-4616-A22E-086D76331AEE}"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创建树</a:t>
            </a:r>
            <a:endParaRPr lang="zh-CN" altLang="en-US" smtClean="0"/>
          </a:p>
        </p:txBody>
      </p:sp>
      <p:sp>
        <p:nvSpPr>
          <p:cNvPr id="82947" name="Rectangle 3"/>
          <p:cNvSpPr>
            <a:spLocks noGrp="1" noChangeArrowheads="1"/>
          </p:cNvSpPr>
          <p:nvPr>
            <p:ph type="body" idx="1"/>
          </p:nvPr>
        </p:nvSpPr>
        <p:spPr>
          <a:xfrm>
            <a:off x="1182688" y="1371600"/>
            <a:ext cx="7772400" cy="5257800"/>
          </a:xfrm>
        </p:spPr>
        <p:txBody>
          <a:bodyPr/>
          <a:lstStyle/>
          <a:p>
            <a:pPr eaLnBrk="1" hangingPunct="1">
              <a:spcBef>
                <a:spcPct val="10000"/>
              </a:spcBef>
              <a:buClrTx/>
              <a:buFontTx/>
              <a:buNone/>
            </a:pPr>
            <a:r>
              <a:rPr lang="en-US" altLang="zh-CN" sz="2000" smtClean="0">
                <a:solidFill>
                  <a:srgbClr val="0000FF"/>
                </a:solidFill>
                <a:latin typeface="Tahoma" panose="020B0604030504040204" pitchFamily="34" charset="0"/>
              </a:rPr>
              <a:t>template&lt;class T&gt;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void BinaryTree&lt;T&gt;::MakeTree(const T&amp; element,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BinaryTree&lt;T&gt;&amp; left, BinaryTree&lt;T&gt;&amp; right)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Combine left, right, and element to make new tree.</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 left, right, and this must be different trees.</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 create combined tree</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root =</a:t>
            </a: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new BinaryTreeNode&lt;T&gt;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(element, left.root, right.root);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deny access from trees left and right</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left.root = right.root = 0;</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a:t>
            </a:r>
            <a:endParaRPr lang="en-US" altLang="zh-CN" sz="2000" smtClean="0">
              <a:solidFill>
                <a:srgbClr val="0000FF"/>
              </a:solidFill>
              <a:latin typeface="Tahoma" panose="020B0604030504040204" pitchFamily="34" charset="0"/>
            </a:endParaRPr>
          </a:p>
        </p:txBody>
      </p:sp>
      <p:sp>
        <p:nvSpPr>
          <p:cNvPr id="82948" name="Text Box 6"/>
          <p:cNvSpPr txBox="1">
            <a:spLocks noChangeArrowheads="1"/>
          </p:cNvSpPr>
          <p:nvPr/>
        </p:nvSpPr>
        <p:spPr bwMode="ltGray">
          <a:xfrm>
            <a:off x="5755005" y="3406775"/>
            <a:ext cx="320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缺陷：允许</a:t>
            </a:r>
            <a:r>
              <a:rPr lang="en-US" altLang="zh-CN">
                <a:solidFill>
                  <a:schemeClr val="hlink"/>
                </a:solidFill>
              </a:rPr>
              <a:t>MakeTree(e, X, X)</a:t>
            </a:r>
            <a:r>
              <a:rPr lang="zh-CN" altLang="en-US">
                <a:solidFill>
                  <a:schemeClr val="hlink"/>
                </a:solidFill>
              </a:rPr>
              <a:t>且</a:t>
            </a:r>
            <a:r>
              <a:rPr lang="en-US" altLang="zh-CN">
                <a:solidFill>
                  <a:schemeClr val="hlink"/>
                </a:solidFill>
              </a:rPr>
              <a:t>X</a:t>
            </a:r>
            <a:r>
              <a:rPr lang="zh-CN" altLang="en-US">
                <a:solidFill>
                  <a:schemeClr val="hlink"/>
                </a:solidFill>
              </a:rPr>
              <a:t>不为空</a:t>
            </a:r>
            <a:endParaRPr lang="zh-CN" altLang="en-US">
              <a:solidFill>
                <a:schemeClr val="hlink"/>
              </a:solidFill>
            </a:endParaRPr>
          </a:p>
        </p:txBody>
      </p:sp>
      <p:sp>
        <p:nvSpPr>
          <p:cNvPr id="829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3295F47-51C8-4565-9EF7-3D94CF2E1F8D}"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树</a:t>
            </a:r>
            <a:endParaRPr lang="zh-CN" altLang="en-US" smtClean="0"/>
          </a:p>
        </p:txBody>
      </p:sp>
      <p:sp>
        <p:nvSpPr>
          <p:cNvPr id="30723" name="Rectangle 3"/>
          <p:cNvSpPr>
            <a:spLocks noGrp="1" noChangeArrowheads="1"/>
          </p:cNvSpPr>
          <p:nvPr>
            <p:ph idx="1"/>
          </p:nvPr>
        </p:nvSpPr>
        <p:spPr/>
        <p:txBody>
          <a:bodyPr/>
          <a:lstStyle/>
          <a:p>
            <a:pPr eaLnBrk="1" hangingPunct="1"/>
            <a:r>
              <a:rPr lang="zh-CN" altLang="en-US" dirty="0" smtClean="0"/>
              <a:t>线性表、表：不适合描述</a:t>
            </a:r>
            <a:r>
              <a:rPr lang="zh-CN" altLang="en-US" dirty="0" smtClean="0">
                <a:solidFill>
                  <a:srgbClr val="FF0000"/>
                </a:solidFill>
              </a:rPr>
              <a:t>层次结构</a:t>
            </a:r>
            <a:r>
              <a:rPr lang="zh-CN" altLang="en-US" dirty="0" smtClean="0"/>
              <a:t>数据</a:t>
            </a:r>
            <a:endParaRPr lang="zh-CN" altLang="en-US" dirty="0" smtClean="0"/>
          </a:p>
          <a:p>
            <a:pPr eaLnBrk="1" hangingPunct="1"/>
            <a:r>
              <a:rPr lang="zh-CN" altLang="en-US" dirty="0" smtClean="0"/>
              <a:t>祖先－后代、上级－下属、整体－部分</a:t>
            </a:r>
            <a:endParaRPr lang="zh-CN" altLang="en-US" dirty="0" smtClean="0"/>
          </a:p>
        </p:txBody>
      </p:sp>
      <p:sp>
        <p:nvSpPr>
          <p:cNvPr id="4" name="矩形 3"/>
          <p:cNvSpPr/>
          <p:nvPr/>
        </p:nvSpPr>
        <p:spPr>
          <a:xfrm>
            <a:off x="625464" y="3028000"/>
            <a:ext cx="7893072" cy="1476375"/>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很多事物具有非线性特征，如何描述？</a:t>
            </a:r>
            <a:endParaRPr lang="en-US" altLang="zh-CN"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模仿自然界中的</a:t>
            </a:r>
            <a:r>
              <a:rPr lang="zh-CN" altLang="en-US" sz="5400" b="1" dirty="0">
                <a:ln w="11430"/>
                <a:solidFill>
                  <a:srgbClr val="FF0000"/>
                </a:solidFill>
                <a:effectLst>
                  <a:outerShdw blurRad="50800" dist="39000" dir="5460000" algn="tl">
                    <a:srgbClr val="000000">
                      <a:alpha val="38000"/>
                    </a:srgbClr>
                  </a:outerShdw>
                </a:effectLst>
                <a:latin typeface="Arial" panose="020B0604020202020204" pitchFamily="34" charset="0"/>
              </a:rPr>
              <a:t>树</a:t>
            </a: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a:t>
            </a:r>
            <a:endPar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p:txBody>
      </p:sp>
      <p:sp>
        <p:nvSpPr>
          <p:cNvPr id="3072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37455C-19E0-45AD-BA5F-2C457D799291}"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mtClean="0"/>
              <a:t>分裂树</a:t>
            </a:r>
            <a:endParaRPr lang="zh-CN" altLang="en-US" smtClean="0"/>
          </a:p>
        </p:txBody>
      </p:sp>
      <p:sp>
        <p:nvSpPr>
          <p:cNvPr id="83971" name="Rectangle 3"/>
          <p:cNvSpPr>
            <a:spLocks noGrp="1" noChangeArrowheads="1"/>
          </p:cNvSpPr>
          <p:nvPr>
            <p:ph type="body" idx="1"/>
          </p:nvPr>
        </p:nvSpPr>
        <p:spPr/>
        <p:txBody>
          <a:bodyPr>
            <a:normAutofit lnSpcReduction="10000"/>
          </a:bodyPr>
          <a:lstStyle/>
          <a:p>
            <a:pPr eaLnBrk="1" hangingPunct="1">
              <a:spcBef>
                <a:spcPct val="10000"/>
              </a:spcBef>
              <a:buClrTx/>
              <a:buFontTx/>
              <a:buNone/>
            </a:pPr>
            <a:r>
              <a:rPr lang="en-US" altLang="zh-CN" sz="2000" smtClean="0">
                <a:solidFill>
                  <a:srgbClr val="0000FF"/>
                </a:solidFill>
                <a:latin typeface="Tahoma" panose="020B0604030504040204" pitchFamily="34" charset="0"/>
              </a:rPr>
              <a:t>template&lt;class T&gt;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void BinaryTree&lt;T&gt;::BreakTree(T&amp; element,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BinaryTree&lt;T&gt;&amp; left, BinaryTree&lt;T&gt;&amp; right)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left, right, and this must be different trees.</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 check if empty</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(!root) throw BadInput(); </a:t>
            </a:r>
            <a:r>
              <a:rPr lang="en-US" altLang="zh-CN" sz="2000" smtClean="0">
                <a:solidFill>
                  <a:srgbClr val="008000"/>
                </a:solidFill>
                <a:latin typeface="Tahoma" panose="020B0604030504040204" pitchFamily="34" charset="0"/>
              </a:rPr>
              <a:t>// tree empty</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 break the tree</a:t>
            </a:r>
            <a:endParaRPr lang="en-US" altLang="zh-CN" sz="2000" smtClean="0">
              <a:solidFill>
                <a:srgbClr val="008000"/>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element = root-&gt;data;</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left.root = root-&gt;LeftChild;</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right.root = root-&gt;RightChild;</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delete root;</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   root = 0;</a:t>
            </a:r>
            <a:endParaRPr lang="en-US" altLang="zh-CN" sz="2000" smtClean="0">
              <a:solidFill>
                <a:srgbClr val="0000FF"/>
              </a:solidFill>
              <a:latin typeface="Tahoma" panose="020B0604030504040204" pitchFamily="34" charset="0"/>
            </a:endParaRPr>
          </a:p>
          <a:p>
            <a:pPr eaLnBrk="1" hangingPunct="1">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p>
        </p:txBody>
      </p:sp>
      <p:sp>
        <p:nvSpPr>
          <p:cNvPr id="839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8C42BD-D2B7-4C13-885B-A4D856E9C944}"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mtClean="0"/>
              <a:t>思考</a:t>
            </a:r>
            <a:endParaRPr lang="zh-CN" altLang="en-US" smtClean="0"/>
          </a:p>
        </p:txBody>
      </p:sp>
      <p:sp>
        <p:nvSpPr>
          <p:cNvPr id="84995" name="内容占位符 2"/>
          <p:cNvSpPr>
            <a:spLocks noGrp="1"/>
          </p:cNvSpPr>
          <p:nvPr>
            <p:ph idx="1"/>
          </p:nvPr>
        </p:nvSpPr>
        <p:spPr/>
        <p:txBody>
          <a:bodyPr/>
          <a:lstStyle/>
          <a:p>
            <a:r>
              <a:rPr lang="zh-CN" altLang="en-US" smtClean="0"/>
              <a:t>在上述存储方式下，寻找某一节点孩子的复杂度是</a:t>
            </a:r>
            <a:r>
              <a:rPr lang="en-US" altLang="zh-CN" smtClean="0"/>
              <a:t>O(1)</a:t>
            </a:r>
            <a:r>
              <a:rPr lang="zh-CN" altLang="en-US" smtClean="0"/>
              <a:t>，寻找其父亲的复杂度是</a:t>
            </a:r>
            <a:r>
              <a:rPr lang="en-US" altLang="zh-CN" smtClean="0"/>
              <a:t>O(n)</a:t>
            </a:r>
            <a:r>
              <a:rPr lang="zh-CN" altLang="en-US" smtClean="0"/>
              <a:t>，为什么？</a:t>
            </a:r>
            <a:endParaRPr lang="en-US" altLang="zh-CN" smtClean="0"/>
          </a:p>
          <a:p>
            <a:endParaRPr lang="en-US" altLang="zh-CN" smtClean="0"/>
          </a:p>
          <a:p>
            <a:r>
              <a:rPr lang="zh-CN" altLang="en-US" smtClean="0"/>
              <a:t>如果希望将寻找父节点的效率提高到</a:t>
            </a:r>
            <a:r>
              <a:rPr lang="en-US" altLang="zh-CN" smtClean="0"/>
              <a:t>O(1)</a:t>
            </a:r>
            <a:r>
              <a:rPr lang="zh-CN" altLang="en-US" smtClean="0"/>
              <a:t>，如何做？</a:t>
            </a:r>
            <a:endParaRPr lang="zh-CN" altLang="en-US" smtClean="0"/>
          </a:p>
        </p:txBody>
      </p:sp>
      <p:sp>
        <p:nvSpPr>
          <p:cNvPr id="849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983A78-723D-4870-A56B-610BD1FA4443}"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457994" y="199380"/>
            <a:ext cx="502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sym typeface="Wingdings" panose="05000000000000000000" pitchFamily="2" charset="2"/>
              </a:rPr>
              <a:t>其他类型的树的链表描述</a:t>
            </a:r>
            <a:endParaRPr lang="en-US" altLang="zh-CN" sz="2000" dirty="0"/>
          </a:p>
        </p:txBody>
      </p:sp>
      <p:grpSp>
        <p:nvGrpSpPr>
          <p:cNvPr id="11267" name="Group 9"/>
          <p:cNvGrpSpPr/>
          <p:nvPr/>
        </p:nvGrpSpPr>
        <p:grpSpPr bwMode="auto">
          <a:xfrm>
            <a:off x="762000" y="838200"/>
            <a:ext cx="2971800" cy="990600"/>
            <a:chOff x="528" y="672"/>
            <a:chExt cx="1872" cy="624"/>
          </a:xfrm>
        </p:grpSpPr>
        <p:sp>
          <p:nvSpPr>
            <p:cNvPr id="11360" name="Rectangle 4"/>
            <p:cNvSpPr>
              <a:spLocks noChangeArrowheads="1"/>
            </p:cNvSpPr>
            <p:nvPr/>
          </p:nvSpPr>
          <p:spPr bwMode="auto">
            <a:xfrm>
              <a:off x="528" y="912"/>
              <a:ext cx="816" cy="24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FirstChild</a:t>
              </a:r>
              <a:endParaRPr lang="en-US" altLang="zh-CN" sz="2000"/>
            </a:p>
          </p:txBody>
        </p:sp>
        <p:sp>
          <p:nvSpPr>
            <p:cNvPr id="11361" name="Rectangle 5"/>
            <p:cNvSpPr>
              <a:spLocks noChangeArrowheads="1"/>
            </p:cNvSpPr>
            <p:nvPr/>
          </p:nvSpPr>
          <p:spPr bwMode="auto">
            <a:xfrm>
              <a:off x="1344" y="912"/>
              <a:ext cx="912" cy="24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NextSibling</a:t>
              </a:r>
              <a:endParaRPr lang="en-US" altLang="zh-CN" sz="2000"/>
            </a:p>
          </p:txBody>
        </p:sp>
        <p:sp>
          <p:nvSpPr>
            <p:cNvPr id="11362" name="Rectangle 6"/>
            <p:cNvSpPr>
              <a:spLocks noChangeArrowheads="1"/>
            </p:cNvSpPr>
            <p:nvPr/>
          </p:nvSpPr>
          <p:spPr bwMode="auto">
            <a:xfrm>
              <a:off x="528" y="672"/>
              <a:ext cx="1728" cy="24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Element</a:t>
              </a:r>
              <a:endParaRPr lang="en-US" altLang="zh-CN" sz="2000"/>
            </a:p>
          </p:txBody>
        </p:sp>
        <p:sp>
          <p:nvSpPr>
            <p:cNvPr id="11363" name="Line 7"/>
            <p:cNvSpPr>
              <a:spLocks noChangeShapeType="1"/>
            </p:cNvSpPr>
            <p:nvPr/>
          </p:nvSpPr>
          <p:spPr bwMode="auto">
            <a:xfrm flipH="1">
              <a:off x="720" y="1104"/>
              <a:ext cx="144" cy="19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4" name="Line 8"/>
            <p:cNvSpPr>
              <a:spLocks noChangeShapeType="1"/>
            </p:cNvSpPr>
            <p:nvPr/>
          </p:nvSpPr>
          <p:spPr bwMode="auto">
            <a:xfrm>
              <a:off x="2208" y="1056"/>
              <a:ext cx="192"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8" name="Group 10"/>
          <p:cNvGrpSpPr/>
          <p:nvPr/>
        </p:nvGrpSpPr>
        <p:grpSpPr bwMode="auto">
          <a:xfrm>
            <a:off x="381000" y="2133600"/>
            <a:ext cx="2744788" cy="1982788"/>
            <a:chOff x="384" y="1104"/>
            <a:chExt cx="1729" cy="1249"/>
          </a:xfrm>
        </p:grpSpPr>
        <p:sp>
          <p:nvSpPr>
            <p:cNvPr id="11335" name="Oval 11"/>
            <p:cNvSpPr>
              <a:spLocks noChangeArrowheads="1"/>
            </p:cNvSpPr>
            <p:nvPr/>
          </p:nvSpPr>
          <p:spPr bwMode="auto">
            <a:xfrm>
              <a:off x="1150" y="1104"/>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A</a:t>
              </a:r>
              <a:endParaRPr lang="en-US" altLang="zh-CN" sz="1800" dirty="0"/>
            </a:p>
          </p:txBody>
        </p:sp>
        <p:sp>
          <p:nvSpPr>
            <p:cNvPr id="11336" name="Oval 12"/>
            <p:cNvSpPr>
              <a:spLocks noChangeArrowheads="1"/>
            </p:cNvSpPr>
            <p:nvPr/>
          </p:nvSpPr>
          <p:spPr bwMode="auto">
            <a:xfrm>
              <a:off x="1152" y="144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C</a:t>
              </a:r>
              <a:endParaRPr lang="en-US" altLang="zh-CN" sz="1800"/>
            </a:p>
          </p:txBody>
        </p:sp>
        <p:sp>
          <p:nvSpPr>
            <p:cNvPr id="11337" name="Oval 13"/>
            <p:cNvSpPr>
              <a:spLocks noChangeArrowheads="1"/>
            </p:cNvSpPr>
            <p:nvPr/>
          </p:nvSpPr>
          <p:spPr bwMode="auto">
            <a:xfrm>
              <a:off x="768" y="144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11338" name="Oval 14"/>
            <p:cNvSpPr>
              <a:spLocks noChangeArrowheads="1"/>
            </p:cNvSpPr>
            <p:nvPr/>
          </p:nvSpPr>
          <p:spPr bwMode="auto">
            <a:xfrm>
              <a:off x="1584" y="144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11339" name="Oval 15"/>
            <p:cNvSpPr>
              <a:spLocks noChangeArrowheads="1"/>
            </p:cNvSpPr>
            <p:nvPr/>
          </p:nvSpPr>
          <p:spPr bwMode="auto">
            <a:xfrm>
              <a:off x="1152"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11340" name="Oval 16"/>
            <p:cNvSpPr>
              <a:spLocks noChangeArrowheads="1"/>
            </p:cNvSpPr>
            <p:nvPr/>
          </p:nvSpPr>
          <p:spPr bwMode="auto">
            <a:xfrm>
              <a:off x="864"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11341" name="Oval 17"/>
            <p:cNvSpPr>
              <a:spLocks noChangeArrowheads="1"/>
            </p:cNvSpPr>
            <p:nvPr/>
          </p:nvSpPr>
          <p:spPr bwMode="auto">
            <a:xfrm>
              <a:off x="576"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1342" name="Oval 18"/>
            <p:cNvSpPr>
              <a:spLocks noChangeArrowheads="1"/>
            </p:cNvSpPr>
            <p:nvPr/>
          </p:nvSpPr>
          <p:spPr bwMode="auto">
            <a:xfrm>
              <a:off x="1440"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11343" name="Oval 19"/>
            <p:cNvSpPr>
              <a:spLocks noChangeArrowheads="1"/>
            </p:cNvSpPr>
            <p:nvPr/>
          </p:nvSpPr>
          <p:spPr bwMode="auto">
            <a:xfrm>
              <a:off x="1680"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11344" name="Oval 20"/>
            <p:cNvSpPr>
              <a:spLocks noChangeArrowheads="1"/>
            </p:cNvSpPr>
            <p:nvPr/>
          </p:nvSpPr>
          <p:spPr bwMode="auto">
            <a:xfrm>
              <a:off x="1920" y="177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11345" name="Oval 21"/>
            <p:cNvSpPr>
              <a:spLocks noChangeArrowheads="1"/>
            </p:cNvSpPr>
            <p:nvPr/>
          </p:nvSpPr>
          <p:spPr bwMode="auto">
            <a:xfrm>
              <a:off x="1440" y="216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11346" name="Oval 22"/>
            <p:cNvSpPr>
              <a:spLocks noChangeArrowheads="1"/>
            </p:cNvSpPr>
            <p:nvPr/>
          </p:nvSpPr>
          <p:spPr bwMode="auto">
            <a:xfrm>
              <a:off x="672" y="216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11347" name="Oval 23"/>
            <p:cNvSpPr>
              <a:spLocks noChangeArrowheads="1"/>
            </p:cNvSpPr>
            <p:nvPr/>
          </p:nvSpPr>
          <p:spPr bwMode="auto">
            <a:xfrm>
              <a:off x="384" y="2160"/>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11348" name="Line 24"/>
            <p:cNvSpPr>
              <a:spLocks noChangeShapeType="1"/>
            </p:cNvSpPr>
            <p:nvPr/>
          </p:nvSpPr>
          <p:spPr bwMode="auto">
            <a:xfrm>
              <a:off x="1248" y="1296"/>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9" name="Line 25"/>
            <p:cNvSpPr>
              <a:spLocks noChangeShapeType="1"/>
            </p:cNvSpPr>
            <p:nvPr/>
          </p:nvSpPr>
          <p:spPr bwMode="auto">
            <a:xfrm>
              <a:off x="1248" y="1632"/>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0" name="Line 26"/>
            <p:cNvSpPr>
              <a:spLocks noChangeShapeType="1"/>
            </p:cNvSpPr>
            <p:nvPr/>
          </p:nvSpPr>
          <p:spPr bwMode="auto">
            <a:xfrm>
              <a:off x="1536" y="1968"/>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1" name="Line 27"/>
            <p:cNvSpPr>
              <a:spLocks noChangeShapeType="1"/>
            </p:cNvSpPr>
            <p:nvPr/>
          </p:nvSpPr>
          <p:spPr bwMode="auto">
            <a:xfrm flipH="1">
              <a:off x="912" y="1281"/>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2" name="Line 28"/>
            <p:cNvSpPr>
              <a:spLocks noChangeShapeType="1"/>
            </p:cNvSpPr>
            <p:nvPr/>
          </p:nvSpPr>
          <p:spPr bwMode="auto">
            <a:xfrm>
              <a:off x="1296" y="1281"/>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3" name="Line 29"/>
            <p:cNvSpPr>
              <a:spLocks noChangeShapeType="1"/>
            </p:cNvSpPr>
            <p:nvPr/>
          </p:nvSpPr>
          <p:spPr bwMode="auto">
            <a:xfrm flipH="1">
              <a:off x="720" y="1605"/>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4" name="Line 30"/>
            <p:cNvSpPr>
              <a:spLocks noChangeShapeType="1"/>
            </p:cNvSpPr>
            <p:nvPr/>
          </p:nvSpPr>
          <p:spPr bwMode="auto">
            <a:xfrm>
              <a:off x="912" y="1621"/>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5" name="Line 31"/>
            <p:cNvSpPr>
              <a:spLocks noChangeShapeType="1"/>
            </p:cNvSpPr>
            <p:nvPr/>
          </p:nvSpPr>
          <p:spPr bwMode="auto">
            <a:xfrm flipH="1">
              <a:off x="528" y="1961"/>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6" name="Line 32"/>
            <p:cNvSpPr>
              <a:spLocks noChangeShapeType="1"/>
            </p:cNvSpPr>
            <p:nvPr/>
          </p:nvSpPr>
          <p:spPr bwMode="auto">
            <a:xfrm>
              <a:off x="720" y="1961"/>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7" name="Line 33"/>
            <p:cNvSpPr>
              <a:spLocks noChangeShapeType="1"/>
            </p:cNvSpPr>
            <p:nvPr/>
          </p:nvSpPr>
          <p:spPr bwMode="auto">
            <a:xfrm flipH="1">
              <a:off x="1536" y="1632"/>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8" name="Line 34"/>
            <p:cNvSpPr>
              <a:spLocks noChangeShapeType="1"/>
            </p:cNvSpPr>
            <p:nvPr/>
          </p:nvSpPr>
          <p:spPr bwMode="auto">
            <a:xfrm>
              <a:off x="1701" y="1632"/>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59" name="Line 35"/>
            <p:cNvSpPr>
              <a:spLocks noChangeShapeType="1"/>
            </p:cNvSpPr>
            <p:nvPr/>
          </p:nvSpPr>
          <p:spPr bwMode="auto">
            <a:xfrm>
              <a:off x="1747" y="1584"/>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9" name="Group 106"/>
          <p:cNvGrpSpPr/>
          <p:nvPr/>
        </p:nvGrpSpPr>
        <p:grpSpPr bwMode="auto">
          <a:xfrm>
            <a:off x="3962400" y="838200"/>
            <a:ext cx="4648200" cy="3505200"/>
            <a:chOff x="2496" y="720"/>
            <a:chExt cx="2928" cy="2208"/>
          </a:xfrm>
        </p:grpSpPr>
        <p:grpSp>
          <p:nvGrpSpPr>
            <p:cNvPr id="11271" name="Group 39"/>
            <p:cNvGrpSpPr/>
            <p:nvPr/>
          </p:nvGrpSpPr>
          <p:grpSpPr bwMode="auto">
            <a:xfrm>
              <a:off x="3072" y="720"/>
              <a:ext cx="288" cy="336"/>
              <a:chOff x="2256" y="2736"/>
              <a:chExt cx="288" cy="336"/>
            </a:xfrm>
          </p:grpSpPr>
          <p:sp>
            <p:nvSpPr>
              <p:cNvPr id="11332" name="Rectangle 36"/>
              <p:cNvSpPr>
                <a:spLocks noChangeArrowheads="1"/>
              </p:cNvSpPr>
              <p:nvPr/>
            </p:nvSpPr>
            <p:spPr bwMode="auto">
              <a:xfrm>
                <a:off x="2256"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33" name="Rectangle 37"/>
              <p:cNvSpPr>
                <a:spLocks noChangeArrowheads="1"/>
              </p:cNvSpPr>
              <p:nvPr/>
            </p:nvSpPr>
            <p:spPr bwMode="auto">
              <a:xfrm>
                <a:off x="2400"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800"/>
              </a:p>
            </p:txBody>
          </p:sp>
          <p:sp>
            <p:nvSpPr>
              <p:cNvPr id="11334" name="Rectangle 38"/>
              <p:cNvSpPr>
                <a:spLocks noChangeArrowheads="1"/>
              </p:cNvSpPr>
              <p:nvPr/>
            </p:nvSpPr>
            <p:spPr bwMode="auto">
              <a:xfrm>
                <a:off x="2256" y="2736"/>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a:t>
                </a:r>
                <a:endParaRPr lang="en-US" altLang="zh-CN" sz="2000"/>
              </a:p>
            </p:txBody>
          </p:sp>
        </p:grpSp>
        <p:grpSp>
          <p:nvGrpSpPr>
            <p:cNvPr id="11272" name="Group 40"/>
            <p:cNvGrpSpPr/>
            <p:nvPr/>
          </p:nvGrpSpPr>
          <p:grpSpPr bwMode="auto">
            <a:xfrm>
              <a:off x="3696" y="1440"/>
              <a:ext cx="288" cy="336"/>
              <a:chOff x="2256" y="2736"/>
              <a:chExt cx="288" cy="336"/>
            </a:xfrm>
          </p:grpSpPr>
          <p:sp>
            <p:nvSpPr>
              <p:cNvPr id="11329" name="Rectangle 41"/>
              <p:cNvSpPr>
                <a:spLocks noChangeArrowheads="1"/>
              </p:cNvSpPr>
              <p:nvPr/>
            </p:nvSpPr>
            <p:spPr bwMode="auto">
              <a:xfrm>
                <a:off x="2256"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30" name="Rectangle 42"/>
              <p:cNvSpPr>
                <a:spLocks noChangeArrowheads="1"/>
              </p:cNvSpPr>
              <p:nvPr/>
            </p:nvSpPr>
            <p:spPr bwMode="auto">
              <a:xfrm>
                <a:off x="2400"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31" name="Rectangle 43"/>
              <p:cNvSpPr>
                <a:spLocks noChangeArrowheads="1"/>
              </p:cNvSpPr>
              <p:nvPr/>
            </p:nvSpPr>
            <p:spPr bwMode="auto">
              <a:xfrm>
                <a:off x="2256" y="2736"/>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C</a:t>
                </a:r>
                <a:endParaRPr lang="en-US" altLang="zh-CN" sz="2000"/>
              </a:p>
            </p:txBody>
          </p:sp>
        </p:grpSp>
        <p:grpSp>
          <p:nvGrpSpPr>
            <p:cNvPr id="11273" name="Group 52"/>
            <p:cNvGrpSpPr/>
            <p:nvPr/>
          </p:nvGrpSpPr>
          <p:grpSpPr bwMode="auto">
            <a:xfrm>
              <a:off x="2832" y="1440"/>
              <a:ext cx="288" cy="336"/>
              <a:chOff x="2832" y="1152"/>
              <a:chExt cx="288" cy="336"/>
            </a:xfrm>
          </p:grpSpPr>
          <p:sp>
            <p:nvSpPr>
              <p:cNvPr id="11326" name="Rectangle 45"/>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a:p>
            </p:txBody>
          </p:sp>
          <p:sp>
            <p:nvSpPr>
              <p:cNvPr id="11327" name="Rectangle 46"/>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28" name="Rectangle 47"/>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B</a:t>
                </a:r>
                <a:endParaRPr lang="en-US" altLang="zh-CN" sz="2000"/>
              </a:p>
            </p:txBody>
          </p:sp>
        </p:grpSp>
        <p:grpSp>
          <p:nvGrpSpPr>
            <p:cNvPr id="11274" name="Group 48"/>
            <p:cNvGrpSpPr/>
            <p:nvPr/>
          </p:nvGrpSpPr>
          <p:grpSpPr bwMode="auto">
            <a:xfrm>
              <a:off x="4368" y="1440"/>
              <a:ext cx="288" cy="336"/>
              <a:chOff x="2256" y="2736"/>
              <a:chExt cx="288" cy="336"/>
            </a:xfrm>
          </p:grpSpPr>
          <p:sp>
            <p:nvSpPr>
              <p:cNvPr id="11323" name="Rectangle 49"/>
              <p:cNvSpPr>
                <a:spLocks noChangeArrowheads="1"/>
              </p:cNvSpPr>
              <p:nvPr/>
            </p:nvSpPr>
            <p:spPr bwMode="auto">
              <a:xfrm>
                <a:off x="2256"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24" name="Rectangle 50"/>
              <p:cNvSpPr>
                <a:spLocks noChangeArrowheads="1"/>
              </p:cNvSpPr>
              <p:nvPr/>
            </p:nvSpPr>
            <p:spPr bwMode="auto">
              <a:xfrm>
                <a:off x="2400" y="2928"/>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800"/>
              </a:p>
            </p:txBody>
          </p:sp>
          <p:sp>
            <p:nvSpPr>
              <p:cNvPr id="11325" name="Rectangle 51"/>
              <p:cNvSpPr>
                <a:spLocks noChangeArrowheads="1"/>
              </p:cNvSpPr>
              <p:nvPr/>
            </p:nvSpPr>
            <p:spPr bwMode="auto">
              <a:xfrm>
                <a:off x="2256" y="2736"/>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D</a:t>
                </a:r>
                <a:endParaRPr lang="en-US" altLang="zh-CN" sz="2000"/>
              </a:p>
            </p:txBody>
          </p:sp>
        </p:grpSp>
        <p:grpSp>
          <p:nvGrpSpPr>
            <p:cNvPr id="11275" name="Group 53"/>
            <p:cNvGrpSpPr/>
            <p:nvPr/>
          </p:nvGrpSpPr>
          <p:grpSpPr bwMode="auto">
            <a:xfrm>
              <a:off x="2640" y="2016"/>
              <a:ext cx="288" cy="336"/>
              <a:chOff x="2832" y="1152"/>
              <a:chExt cx="288" cy="336"/>
            </a:xfrm>
          </p:grpSpPr>
          <p:sp>
            <p:nvSpPr>
              <p:cNvPr id="11320" name="Rectangle 54"/>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a:p>
            </p:txBody>
          </p:sp>
          <p:sp>
            <p:nvSpPr>
              <p:cNvPr id="11321" name="Rectangle 55"/>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22" name="Rectangle 56"/>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E</a:t>
                </a:r>
                <a:endParaRPr lang="en-US" altLang="zh-CN" sz="2000"/>
              </a:p>
            </p:txBody>
          </p:sp>
        </p:grpSp>
        <p:grpSp>
          <p:nvGrpSpPr>
            <p:cNvPr id="11276" name="Group 57"/>
            <p:cNvGrpSpPr/>
            <p:nvPr/>
          </p:nvGrpSpPr>
          <p:grpSpPr bwMode="auto">
            <a:xfrm>
              <a:off x="2496" y="2592"/>
              <a:ext cx="288" cy="336"/>
              <a:chOff x="2832" y="1152"/>
              <a:chExt cx="288" cy="336"/>
            </a:xfrm>
          </p:grpSpPr>
          <p:sp>
            <p:nvSpPr>
              <p:cNvPr id="11317" name="Rectangle 58"/>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8" name="Rectangle 59"/>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19" name="Rectangle 60"/>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K</a:t>
                </a:r>
                <a:endParaRPr lang="en-US" altLang="zh-CN" sz="2000"/>
              </a:p>
            </p:txBody>
          </p:sp>
        </p:grpSp>
        <p:grpSp>
          <p:nvGrpSpPr>
            <p:cNvPr id="11277" name="Group 65"/>
            <p:cNvGrpSpPr/>
            <p:nvPr/>
          </p:nvGrpSpPr>
          <p:grpSpPr bwMode="auto">
            <a:xfrm>
              <a:off x="3216" y="2016"/>
              <a:ext cx="288" cy="336"/>
              <a:chOff x="3120" y="1728"/>
              <a:chExt cx="288" cy="336"/>
            </a:xfrm>
          </p:grpSpPr>
          <p:sp>
            <p:nvSpPr>
              <p:cNvPr id="11314" name="Rectangle 62"/>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5" name="Rectangle 63"/>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6" name="Rectangle 64"/>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F</a:t>
                </a:r>
                <a:endParaRPr lang="en-US" altLang="zh-CN" sz="2000"/>
              </a:p>
            </p:txBody>
          </p:sp>
        </p:grpSp>
        <p:grpSp>
          <p:nvGrpSpPr>
            <p:cNvPr id="11278" name="Group 66"/>
            <p:cNvGrpSpPr/>
            <p:nvPr/>
          </p:nvGrpSpPr>
          <p:grpSpPr bwMode="auto">
            <a:xfrm>
              <a:off x="3696" y="2016"/>
              <a:ext cx="288" cy="336"/>
              <a:chOff x="3120" y="1728"/>
              <a:chExt cx="288" cy="336"/>
            </a:xfrm>
          </p:grpSpPr>
          <p:sp>
            <p:nvSpPr>
              <p:cNvPr id="11311" name="Rectangle 67"/>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2" name="Rectangle 68"/>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13" name="Rectangle 69"/>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G</a:t>
                </a:r>
                <a:endParaRPr lang="en-US" altLang="zh-CN" sz="2000"/>
              </a:p>
            </p:txBody>
          </p:sp>
        </p:grpSp>
        <p:grpSp>
          <p:nvGrpSpPr>
            <p:cNvPr id="11279" name="Group 70"/>
            <p:cNvGrpSpPr/>
            <p:nvPr/>
          </p:nvGrpSpPr>
          <p:grpSpPr bwMode="auto">
            <a:xfrm>
              <a:off x="4224" y="2016"/>
              <a:ext cx="288" cy="336"/>
              <a:chOff x="2832" y="1152"/>
              <a:chExt cx="288" cy="336"/>
            </a:xfrm>
          </p:grpSpPr>
          <p:sp>
            <p:nvSpPr>
              <p:cNvPr id="11308" name="Rectangle 71"/>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600"/>
              </a:p>
            </p:txBody>
          </p:sp>
          <p:sp>
            <p:nvSpPr>
              <p:cNvPr id="11309" name="Rectangle 72"/>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10" name="Rectangle 73"/>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H</a:t>
                </a:r>
                <a:endParaRPr lang="en-US" altLang="zh-CN" sz="2000"/>
              </a:p>
            </p:txBody>
          </p:sp>
        </p:grpSp>
        <p:grpSp>
          <p:nvGrpSpPr>
            <p:cNvPr id="11280" name="Group 74"/>
            <p:cNvGrpSpPr/>
            <p:nvPr/>
          </p:nvGrpSpPr>
          <p:grpSpPr bwMode="auto">
            <a:xfrm>
              <a:off x="4656" y="2016"/>
              <a:ext cx="288" cy="336"/>
              <a:chOff x="2832" y="1152"/>
              <a:chExt cx="288" cy="336"/>
            </a:xfrm>
          </p:grpSpPr>
          <p:sp>
            <p:nvSpPr>
              <p:cNvPr id="11305" name="Rectangle 75"/>
              <p:cNvSpPr>
                <a:spLocks noChangeArrowheads="1"/>
              </p:cNvSpPr>
              <p:nvPr/>
            </p:nvSpPr>
            <p:spPr bwMode="auto">
              <a:xfrm>
                <a:off x="2832"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6" name="Rectangle 76"/>
              <p:cNvSpPr>
                <a:spLocks noChangeArrowheads="1"/>
              </p:cNvSpPr>
              <p:nvPr/>
            </p:nvSpPr>
            <p:spPr bwMode="auto">
              <a:xfrm>
                <a:off x="2976" y="1344"/>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1307" name="Rectangle 77"/>
              <p:cNvSpPr>
                <a:spLocks noChangeArrowheads="1"/>
              </p:cNvSpPr>
              <p:nvPr/>
            </p:nvSpPr>
            <p:spPr bwMode="auto">
              <a:xfrm>
                <a:off x="2832" y="1152"/>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I</a:t>
                </a:r>
                <a:endParaRPr lang="en-US" altLang="zh-CN" sz="2000"/>
              </a:p>
            </p:txBody>
          </p:sp>
        </p:grpSp>
        <p:grpSp>
          <p:nvGrpSpPr>
            <p:cNvPr id="11281" name="Group 78"/>
            <p:cNvGrpSpPr/>
            <p:nvPr/>
          </p:nvGrpSpPr>
          <p:grpSpPr bwMode="auto">
            <a:xfrm>
              <a:off x="5136" y="2016"/>
              <a:ext cx="288" cy="336"/>
              <a:chOff x="3120" y="1728"/>
              <a:chExt cx="288" cy="336"/>
            </a:xfrm>
          </p:grpSpPr>
          <p:sp>
            <p:nvSpPr>
              <p:cNvPr id="11302" name="Rectangle 79"/>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3" name="Rectangle 80"/>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4" name="Rectangle 81"/>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J</a:t>
                </a:r>
                <a:endParaRPr lang="en-US" altLang="zh-CN" sz="2000"/>
              </a:p>
            </p:txBody>
          </p:sp>
        </p:grpSp>
        <p:grpSp>
          <p:nvGrpSpPr>
            <p:cNvPr id="11282" name="Group 82"/>
            <p:cNvGrpSpPr/>
            <p:nvPr/>
          </p:nvGrpSpPr>
          <p:grpSpPr bwMode="auto">
            <a:xfrm>
              <a:off x="3024" y="2592"/>
              <a:ext cx="288" cy="336"/>
              <a:chOff x="3120" y="1728"/>
              <a:chExt cx="288" cy="336"/>
            </a:xfrm>
          </p:grpSpPr>
          <p:sp>
            <p:nvSpPr>
              <p:cNvPr id="11299" name="Rectangle 83"/>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0" name="Rectangle 84"/>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301" name="Rectangle 85"/>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L</a:t>
                </a:r>
                <a:endParaRPr lang="en-US" altLang="zh-CN" sz="2000"/>
              </a:p>
            </p:txBody>
          </p:sp>
        </p:grpSp>
        <p:grpSp>
          <p:nvGrpSpPr>
            <p:cNvPr id="11283" name="Group 86"/>
            <p:cNvGrpSpPr/>
            <p:nvPr/>
          </p:nvGrpSpPr>
          <p:grpSpPr bwMode="auto">
            <a:xfrm>
              <a:off x="4224" y="2592"/>
              <a:ext cx="288" cy="336"/>
              <a:chOff x="3120" y="1728"/>
              <a:chExt cx="288" cy="336"/>
            </a:xfrm>
          </p:grpSpPr>
          <p:sp>
            <p:nvSpPr>
              <p:cNvPr id="11296" name="Rectangle 87"/>
              <p:cNvSpPr>
                <a:spLocks noChangeArrowheads="1"/>
              </p:cNvSpPr>
              <p:nvPr/>
            </p:nvSpPr>
            <p:spPr bwMode="auto">
              <a:xfrm>
                <a:off x="3120"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297" name="Rectangle 88"/>
              <p:cNvSpPr>
                <a:spLocks noChangeArrowheads="1"/>
              </p:cNvSpPr>
              <p:nvPr/>
            </p:nvSpPr>
            <p:spPr bwMode="auto">
              <a:xfrm>
                <a:off x="3264" y="1920"/>
                <a:ext cx="144" cy="144"/>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N</a:t>
                </a:r>
                <a:endParaRPr lang="en-US" altLang="zh-CN" sz="1600"/>
              </a:p>
            </p:txBody>
          </p:sp>
          <p:sp>
            <p:nvSpPr>
              <p:cNvPr id="11298" name="Rectangle 89"/>
              <p:cNvSpPr>
                <a:spLocks noChangeArrowheads="1"/>
              </p:cNvSpPr>
              <p:nvPr/>
            </p:nvSpPr>
            <p:spPr bwMode="auto">
              <a:xfrm>
                <a:off x="3120" y="1728"/>
                <a:ext cx="288" cy="192"/>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M</a:t>
                </a:r>
                <a:endParaRPr lang="en-US" altLang="zh-CN" sz="2000"/>
              </a:p>
            </p:txBody>
          </p:sp>
        </p:grpSp>
        <p:sp>
          <p:nvSpPr>
            <p:cNvPr id="11284" name="Line 90"/>
            <p:cNvSpPr>
              <a:spLocks noChangeShapeType="1"/>
            </p:cNvSpPr>
            <p:nvPr/>
          </p:nvSpPr>
          <p:spPr bwMode="auto">
            <a:xfrm flipH="1">
              <a:off x="2976" y="1008"/>
              <a:ext cx="144" cy="43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91"/>
            <p:cNvSpPr>
              <a:spLocks noChangeShapeType="1"/>
            </p:cNvSpPr>
            <p:nvPr/>
          </p:nvSpPr>
          <p:spPr bwMode="auto">
            <a:xfrm flipH="1">
              <a:off x="2784" y="1728"/>
              <a:ext cx="96"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92"/>
            <p:cNvSpPr>
              <a:spLocks noChangeShapeType="1"/>
            </p:cNvSpPr>
            <p:nvPr/>
          </p:nvSpPr>
          <p:spPr bwMode="auto">
            <a:xfrm flipH="1">
              <a:off x="2640" y="2304"/>
              <a:ext cx="96"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93"/>
            <p:cNvSpPr>
              <a:spLocks noChangeShapeType="1"/>
            </p:cNvSpPr>
            <p:nvPr/>
          </p:nvSpPr>
          <p:spPr bwMode="auto">
            <a:xfrm>
              <a:off x="3072" y="1728"/>
              <a:ext cx="62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94"/>
            <p:cNvSpPr>
              <a:spLocks noChangeShapeType="1"/>
            </p:cNvSpPr>
            <p:nvPr/>
          </p:nvSpPr>
          <p:spPr bwMode="auto">
            <a:xfrm>
              <a:off x="2832" y="2304"/>
              <a:ext cx="384"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96"/>
            <p:cNvSpPr>
              <a:spLocks noChangeShapeType="1"/>
            </p:cNvSpPr>
            <p:nvPr/>
          </p:nvSpPr>
          <p:spPr bwMode="auto">
            <a:xfrm>
              <a:off x="2736" y="2880"/>
              <a:ext cx="288"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97"/>
            <p:cNvSpPr>
              <a:spLocks noChangeShapeType="1"/>
            </p:cNvSpPr>
            <p:nvPr/>
          </p:nvSpPr>
          <p:spPr bwMode="auto">
            <a:xfrm>
              <a:off x="3792" y="1728"/>
              <a:ext cx="0"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98"/>
            <p:cNvSpPr>
              <a:spLocks noChangeShapeType="1"/>
            </p:cNvSpPr>
            <p:nvPr/>
          </p:nvSpPr>
          <p:spPr bwMode="auto">
            <a:xfrm>
              <a:off x="3888" y="1728"/>
              <a:ext cx="48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99"/>
            <p:cNvSpPr>
              <a:spLocks noChangeShapeType="1"/>
            </p:cNvSpPr>
            <p:nvPr/>
          </p:nvSpPr>
          <p:spPr bwMode="auto">
            <a:xfrm>
              <a:off x="4320" y="2304"/>
              <a:ext cx="0"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100"/>
            <p:cNvSpPr>
              <a:spLocks noChangeShapeType="1"/>
            </p:cNvSpPr>
            <p:nvPr/>
          </p:nvSpPr>
          <p:spPr bwMode="auto">
            <a:xfrm>
              <a:off x="4416" y="2304"/>
              <a:ext cx="24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101"/>
            <p:cNvSpPr>
              <a:spLocks noChangeShapeType="1"/>
            </p:cNvSpPr>
            <p:nvPr/>
          </p:nvSpPr>
          <p:spPr bwMode="auto">
            <a:xfrm flipH="1">
              <a:off x="4368" y="1728"/>
              <a:ext cx="48" cy="2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102"/>
            <p:cNvSpPr>
              <a:spLocks noChangeShapeType="1"/>
            </p:cNvSpPr>
            <p:nvPr/>
          </p:nvSpPr>
          <p:spPr bwMode="auto">
            <a:xfrm>
              <a:off x="4896" y="2304"/>
              <a:ext cx="24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0" name="Text Box 104"/>
          <p:cNvSpPr txBox="1">
            <a:spLocks noChangeArrowheads="1"/>
          </p:cNvSpPr>
          <p:nvPr/>
        </p:nvSpPr>
        <p:spPr bwMode="auto">
          <a:xfrm>
            <a:off x="381000" y="4876800"/>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Note:  The representation is </a:t>
            </a:r>
            <a:r>
              <a:rPr lang="en-US" altLang="zh-CN">
                <a:solidFill>
                  <a:schemeClr val="hlink"/>
                </a:solidFill>
                <a:latin typeface="Arial" panose="020B0604020202020204" pitchFamily="34" charset="0"/>
              </a:rPr>
              <a:t>not unique</a:t>
            </a:r>
            <a:r>
              <a:rPr lang="en-US" altLang="zh-CN">
                <a:latin typeface="Arial" panose="020B0604020202020204" pitchFamily="34" charset="0"/>
              </a:rPr>
              <a:t> since the children in a tree can be of any order.</a:t>
            </a:r>
            <a:endParaRPr lang="en-US" altLang="zh-CN">
              <a:latin typeface="Arial" panose="020B0604020202020204" pitchFamily="34" charset="0"/>
            </a:endParaRPr>
          </a:p>
        </p:txBody>
      </p:sp>
      <p:sp>
        <p:nvSpPr>
          <p:cNvPr id="101" name="Text Box 104"/>
          <p:cNvSpPr txBox="1">
            <a:spLocks noChangeArrowheads="1"/>
          </p:cNvSpPr>
          <p:nvPr/>
        </p:nvSpPr>
        <p:spPr bwMode="auto">
          <a:xfrm>
            <a:off x="381000" y="5807074"/>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smtClean="0">
                <a:latin typeface="Arial" panose="020B0604020202020204" pitchFamily="34" charset="0"/>
              </a:rPr>
              <a:t>《</a:t>
            </a:r>
            <a:r>
              <a:rPr lang="zh-CN" altLang="en-US" dirty="0" smtClean="0">
                <a:latin typeface="Arial" panose="020B0604020202020204" pitchFamily="34" charset="0"/>
              </a:rPr>
              <a:t>大话数据结构</a:t>
            </a:r>
            <a:r>
              <a:rPr lang="en-US" altLang="zh-CN" dirty="0" smtClean="0">
                <a:latin typeface="Arial" panose="020B0604020202020204" pitchFamily="34" charset="0"/>
              </a:rPr>
              <a:t>》6.4</a:t>
            </a:r>
            <a:r>
              <a:rPr lang="zh-CN" altLang="en-US" dirty="0" smtClean="0">
                <a:latin typeface="Arial" panose="020B0604020202020204" pitchFamily="34" charset="0"/>
              </a:rPr>
              <a:t>提供多种树的存储结构：双亲，孩子，双亲孩子</a:t>
            </a:r>
            <a:endParaRPr lang="en-US" altLang="zh-CN" dirty="0">
              <a:latin typeface="Arial" panose="020B0604020202020204" pitchFamily="3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二叉树遍历</a:t>
            </a:r>
            <a:endParaRPr lang="zh-CN" altLang="en-US"/>
          </a:p>
        </p:txBody>
      </p:sp>
      <p:sp>
        <p:nvSpPr>
          <p:cNvPr id="3" name="文本占位符 2"/>
          <p:cNvSpPr>
            <a:spLocks noGrp="1"/>
          </p:cNvSpPr>
          <p:nvPr>
            <p:ph type="body" idx="1"/>
          </p:nvPr>
        </p:nvSpPr>
        <p:spPr/>
        <p:txBody>
          <a:bodyPr/>
          <a:p>
            <a:r>
              <a:rPr lang="zh-CN" altLang="en-US"/>
              <a:t>先序、中序、后序</a:t>
            </a:r>
            <a:endParaRPr lang="zh-CN"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二叉树遍历</a:t>
            </a:r>
            <a:endParaRPr lang="zh-CN" altLang="en-US" smtClean="0"/>
          </a:p>
        </p:txBody>
      </p:sp>
      <p:sp>
        <p:nvSpPr>
          <p:cNvPr id="87043" name="Rectangle 3"/>
          <p:cNvSpPr>
            <a:spLocks noGrp="1" noChangeArrowheads="1"/>
          </p:cNvSpPr>
          <p:nvPr>
            <p:ph idx="1"/>
          </p:nvPr>
        </p:nvSpPr>
        <p:spPr/>
        <p:txBody>
          <a:bodyPr/>
          <a:lstStyle/>
          <a:p>
            <a:pPr eaLnBrk="1" hangingPunct="1"/>
            <a:r>
              <a:rPr lang="zh-CN" altLang="en-US" dirty="0" smtClean="0"/>
              <a:t>按照某种顺序访问树中的每个节点，</a:t>
            </a:r>
            <a:endParaRPr lang="en-US" altLang="zh-CN" dirty="0" smtClean="0"/>
          </a:p>
          <a:p>
            <a:pPr eaLnBrk="1" hangingPunct="1"/>
            <a:r>
              <a:rPr lang="zh-CN" altLang="en-US" dirty="0" smtClean="0"/>
              <a:t>要求每个节点被访问一次且仅被访问一次</a:t>
            </a:r>
            <a:endParaRPr lang="en-US" altLang="zh-CN" dirty="0" smtClean="0"/>
          </a:p>
          <a:p>
            <a:pPr eaLnBrk="1" hangingPunct="1"/>
            <a:r>
              <a:rPr lang="zh-CN" altLang="en-US" dirty="0" smtClean="0"/>
              <a:t>这就是</a:t>
            </a:r>
            <a:r>
              <a:rPr lang="zh-CN" altLang="en-US" dirty="0" smtClean="0">
                <a:solidFill>
                  <a:srgbClr val="FF0000"/>
                </a:solidFill>
              </a:rPr>
              <a:t>二叉树遍历问题</a:t>
            </a:r>
            <a:endParaRPr lang="en-US" altLang="zh-CN" dirty="0" smtClean="0">
              <a:solidFill>
                <a:srgbClr val="FF0000"/>
              </a:solidFill>
            </a:endParaRPr>
          </a:p>
        </p:txBody>
      </p:sp>
      <p:sp>
        <p:nvSpPr>
          <p:cNvPr id="870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1AA414-413A-4727-86D7-4056E28CAAC5}"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mtClean="0"/>
              <a:t>二叉树遍历</a:t>
            </a:r>
            <a:endParaRPr lang="zh-CN" altLang="en-US" smtClean="0"/>
          </a:p>
        </p:txBody>
      </p:sp>
      <p:sp>
        <p:nvSpPr>
          <p:cNvPr id="88067" name="Rectangle 3"/>
          <p:cNvSpPr>
            <a:spLocks noGrp="1" noChangeArrowheads="1"/>
          </p:cNvSpPr>
          <p:nvPr>
            <p:ph idx="1"/>
          </p:nvPr>
        </p:nvSpPr>
        <p:spPr/>
        <p:txBody>
          <a:bodyPr/>
          <a:lstStyle/>
          <a:p>
            <a:pPr eaLnBrk="1" hangingPunct="1"/>
            <a:r>
              <a:rPr lang="zh-CN" altLang="en-US" smtClean="0">
                <a:solidFill>
                  <a:srgbClr val="FF0000"/>
                </a:solidFill>
              </a:rPr>
              <a:t>遍历顺序</a:t>
            </a:r>
            <a:r>
              <a:rPr lang="en-US" altLang="zh-CN" smtClean="0">
                <a:solidFill>
                  <a:srgbClr val="FF0000"/>
                </a:solidFill>
              </a:rPr>
              <a:t>【</a:t>
            </a:r>
            <a:r>
              <a:rPr lang="zh-CN" altLang="en-US" smtClean="0">
                <a:solidFill>
                  <a:srgbClr val="FF0000"/>
                </a:solidFill>
              </a:rPr>
              <a:t>关键</a:t>
            </a:r>
            <a:r>
              <a:rPr lang="en-US" altLang="zh-CN" smtClean="0">
                <a:solidFill>
                  <a:srgbClr val="FF0000"/>
                </a:solidFill>
              </a:rPr>
              <a:t>】</a:t>
            </a:r>
            <a:endParaRPr lang="zh-CN" altLang="en-US" smtClean="0">
              <a:solidFill>
                <a:srgbClr val="FF0000"/>
              </a:solidFill>
            </a:endParaRPr>
          </a:p>
          <a:p>
            <a:pPr lvl="1" eaLnBrk="1" hangingPunct="1"/>
            <a:r>
              <a:rPr lang="zh-CN" altLang="en-US" smtClean="0"/>
              <a:t>访问根节点、左子树、右子树的顺序</a:t>
            </a:r>
            <a:endParaRPr lang="zh-CN" altLang="en-US" smtClean="0"/>
          </a:p>
          <a:p>
            <a:pPr lvl="1" eaLnBrk="1" hangingPunct="1"/>
            <a:r>
              <a:rPr lang="zh-CN" altLang="en-US" smtClean="0"/>
              <a:t>左右子树的访问（遍历）？</a:t>
            </a:r>
            <a:r>
              <a:rPr lang="en-US" altLang="zh-CN" smtClean="0"/>
              <a:t>——</a:t>
            </a:r>
            <a:r>
              <a:rPr lang="zh-CN" altLang="en-US" smtClean="0"/>
              <a:t>递归！</a:t>
            </a:r>
            <a:endParaRPr lang="zh-CN" altLang="en-US" smtClean="0"/>
          </a:p>
          <a:p>
            <a:pPr eaLnBrk="1" hangingPunct="1"/>
            <a:r>
              <a:rPr lang="zh-CN" altLang="en-US" smtClean="0"/>
              <a:t>可能的遍历顺序</a:t>
            </a:r>
            <a:endParaRPr lang="zh-CN" altLang="en-US" smtClean="0"/>
          </a:p>
          <a:p>
            <a:pPr lvl="1" eaLnBrk="1" hangingPunct="1"/>
            <a:r>
              <a:rPr lang="en-US" altLang="zh-CN" smtClean="0"/>
              <a:t>V</a:t>
            </a:r>
            <a:r>
              <a:rPr lang="zh-CN" altLang="en-US" smtClean="0"/>
              <a:t>－根，</a:t>
            </a:r>
            <a:r>
              <a:rPr lang="en-US" altLang="zh-CN" smtClean="0"/>
              <a:t>L</a:t>
            </a:r>
            <a:r>
              <a:rPr lang="zh-CN" altLang="en-US" smtClean="0"/>
              <a:t>－左子树，</a:t>
            </a:r>
            <a:r>
              <a:rPr lang="en-US" altLang="zh-CN" smtClean="0"/>
              <a:t>R</a:t>
            </a:r>
            <a:r>
              <a:rPr lang="zh-CN" altLang="en-US" smtClean="0"/>
              <a:t>－右子树</a:t>
            </a:r>
            <a:endParaRPr lang="zh-CN" altLang="en-US" smtClean="0"/>
          </a:p>
          <a:p>
            <a:pPr lvl="1" eaLnBrk="1" hangingPunct="1"/>
            <a:r>
              <a:rPr lang="en-US" altLang="zh-CN" smtClean="0"/>
              <a:t>VLR  LVR  LRV  VRL  RVL  RLV</a:t>
            </a:r>
            <a:endParaRPr lang="en-US" altLang="zh-CN" smtClean="0"/>
          </a:p>
        </p:txBody>
      </p:sp>
      <p:sp>
        <p:nvSpPr>
          <p:cNvPr id="880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AF9B4F-C790-4A26-95F3-9DAE1601E8F6}"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smtClean="0"/>
              <a:t>标准遍历顺序</a:t>
            </a:r>
            <a:endParaRPr lang="zh-CN" altLang="en-US" smtClean="0"/>
          </a:p>
        </p:txBody>
      </p:sp>
      <p:sp>
        <p:nvSpPr>
          <p:cNvPr id="89091" name="Rectangle 3"/>
          <p:cNvSpPr>
            <a:spLocks noGrp="1" noChangeArrowheads="1"/>
          </p:cNvSpPr>
          <p:nvPr>
            <p:ph idx="1"/>
          </p:nvPr>
        </p:nvSpPr>
        <p:spPr/>
        <p:txBody>
          <a:bodyPr/>
          <a:lstStyle/>
          <a:p>
            <a:pPr eaLnBrk="1" hangingPunct="1"/>
            <a:r>
              <a:rPr lang="zh-CN" altLang="en-US" smtClean="0"/>
              <a:t>都是左子树先于右子树，关键</a:t>
            </a:r>
            <a:r>
              <a:rPr lang="en-US" altLang="zh-CN" smtClean="0"/>
              <a:t>——</a:t>
            </a:r>
            <a:r>
              <a:rPr lang="zh-CN" altLang="en-US" smtClean="0"/>
              <a:t>根的访问次序</a:t>
            </a:r>
            <a:endParaRPr lang="zh-CN" altLang="en-US" smtClean="0"/>
          </a:p>
          <a:p>
            <a:pPr eaLnBrk="1" hangingPunct="1"/>
            <a:r>
              <a:rPr lang="zh-CN" altLang="en-US" smtClean="0"/>
              <a:t>先序遍历（</a:t>
            </a:r>
            <a:r>
              <a:rPr lang="en-US" altLang="zh-CN" smtClean="0">
                <a:solidFill>
                  <a:schemeClr val="hlink"/>
                </a:solidFill>
              </a:rPr>
              <a:t>preorder</a:t>
            </a:r>
            <a:r>
              <a:rPr lang="zh-CN" altLang="en-US" smtClean="0"/>
              <a:t>）</a:t>
            </a:r>
            <a:r>
              <a:rPr lang="en-US" altLang="zh-CN" smtClean="0"/>
              <a:t>——VLR</a:t>
            </a:r>
            <a:endParaRPr lang="en-US" altLang="zh-CN" smtClean="0"/>
          </a:p>
          <a:p>
            <a:pPr eaLnBrk="1" hangingPunct="1"/>
            <a:r>
              <a:rPr lang="zh-CN" altLang="en-US" smtClean="0"/>
              <a:t>中序遍历（</a:t>
            </a:r>
            <a:r>
              <a:rPr lang="en-US" altLang="zh-CN" smtClean="0">
                <a:solidFill>
                  <a:schemeClr val="hlink"/>
                </a:solidFill>
              </a:rPr>
              <a:t>inorder</a:t>
            </a:r>
            <a:r>
              <a:rPr lang="zh-CN" altLang="en-US" smtClean="0"/>
              <a:t>）</a:t>
            </a:r>
            <a:r>
              <a:rPr lang="en-US" altLang="zh-CN" smtClean="0"/>
              <a:t>——LVR</a:t>
            </a:r>
            <a:endParaRPr lang="en-US" altLang="zh-CN" smtClean="0"/>
          </a:p>
          <a:p>
            <a:pPr eaLnBrk="1" hangingPunct="1"/>
            <a:r>
              <a:rPr lang="zh-CN" altLang="en-US" smtClean="0"/>
              <a:t>后序遍历（</a:t>
            </a:r>
            <a:r>
              <a:rPr lang="en-US" altLang="zh-CN" smtClean="0">
                <a:solidFill>
                  <a:schemeClr val="hlink"/>
                </a:solidFill>
              </a:rPr>
              <a:t>postorder</a:t>
            </a:r>
            <a:r>
              <a:rPr lang="zh-CN" altLang="en-US" smtClean="0"/>
              <a:t>）</a:t>
            </a:r>
            <a:r>
              <a:rPr lang="en-US" altLang="zh-CN" smtClean="0"/>
              <a:t>——LRV</a:t>
            </a:r>
            <a:endParaRPr lang="en-US" altLang="zh-CN" smtClean="0"/>
          </a:p>
        </p:txBody>
      </p:sp>
      <p:sp>
        <p:nvSpPr>
          <p:cNvPr id="89092" name="椭圆 3"/>
          <p:cNvSpPr>
            <a:spLocks noChangeArrowheads="1"/>
          </p:cNvSpPr>
          <p:nvPr/>
        </p:nvSpPr>
        <p:spPr bwMode="auto">
          <a:xfrm>
            <a:off x="5289550" y="4505325"/>
            <a:ext cx="358775" cy="358775"/>
          </a:xfrm>
          <a:prstGeom prst="ellipse">
            <a:avLst/>
          </a:prstGeom>
          <a:noFill/>
          <a:ln w="28575" algn="ctr">
            <a:solidFill>
              <a:srgbClr val="FF0000"/>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9093" name="等腰三角形 4"/>
          <p:cNvSpPr>
            <a:spLocks noChangeArrowheads="1"/>
          </p:cNvSpPr>
          <p:nvPr/>
        </p:nvSpPr>
        <p:spPr bwMode="auto">
          <a:xfrm>
            <a:off x="4392613" y="5402263"/>
            <a:ext cx="538162" cy="1076325"/>
          </a:xfrm>
          <a:prstGeom prst="triangle">
            <a:avLst>
              <a:gd name="adj" fmla="val 50000"/>
            </a:avLst>
          </a:prstGeom>
          <a:noFill/>
          <a:ln w="9525" algn="ctr">
            <a:solidFill>
              <a:srgbClr val="0000CC"/>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89094" name="等腰三角形 5"/>
          <p:cNvSpPr>
            <a:spLocks noChangeArrowheads="1"/>
          </p:cNvSpPr>
          <p:nvPr/>
        </p:nvSpPr>
        <p:spPr bwMode="auto">
          <a:xfrm>
            <a:off x="6007100" y="5402263"/>
            <a:ext cx="538163" cy="1076325"/>
          </a:xfrm>
          <a:prstGeom prst="triangle">
            <a:avLst>
              <a:gd name="adj" fmla="val 50000"/>
            </a:avLst>
          </a:prstGeom>
          <a:noFill/>
          <a:ln w="9525" algn="ctr">
            <a:solidFill>
              <a:srgbClr val="0000CC"/>
            </a:solidFill>
            <a:rou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89095" name="直接连接符 7"/>
          <p:cNvCxnSpPr>
            <a:cxnSpLocks noChangeShapeType="1"/>
            <a:stCxn id="89092" idx="3"/>
            <a:endCxn id="89093" idx="0"/>
          </p:cNvCxnSpPr>
          <p:nvPr/>
        </p:nvCxnSpPr>
        <p:spPr bwMode="auto">
          <a:xfrm rot="5400000">
            <a:off x="4706938" y="4767263"/>
            <a:ext cx="590550" cy="679450"/>
          </a:xfrm>
          <a:prstGeom prst="line">
            <a:avLst/>
          </a:prstGeom>
          <a:noFill/>
          <a:ln w="9525" algn="ctr">
            <a:solidFill>
              <a:srgbClr val="0000CC"/>
            </a:solidFill>
            <a:round/>
          </a:ln>
          <a:extLst>
            <a:ext uri="{909E8E84-426E-40DD-AFC4-6F175D3DCCD1}">
              <a14:hiddenFill xmlns:a14="http://schemas.microsoft.com/office/drawing/2010/main">
                <a:noFill/>
              </a14:hiddenFill>
            </a:ext>
          </a:extLst>
        </p:spPr>
      </p:cxnSp>
      <p:cxnSp>
        <p:nvCxnSpPr>
          <p:cNvPr id="89096" name="直接连接符 8"/>
          <p:cNvCxnSpPr>
            <a:cxnSpLocks noChangeShapeType="1"/>
            <a:stCxn id="89092" idx="5"/>
            <a:endCxn id="89094" idx="0"/>
          </p:cNvCxnSpPr>
          <p:nvPr/>
        </p:nvCxnSpPr>
        <p:spPr bwMode="auto">
          <a:xfrm rot="16200000" flipH="1">
            <a:off x="5641182" y="4766469"/>
            <a:ext cx="590550" cy="681037"/>
          </a:xfrm>
          <a:prstGeom prst="line">
            <a:avLst/>
          </a:prstGeom>
          <a:noFill/>
          <a:ln w="9525" algn="ctr">
            <a:solidFill>
              <a:srgbClr val="0000CC"/>
            </a:solidFill>
            <a:round/>
          </a:ln>
          <a:extLst>
            <a:ext uri="{909E8E84-426E-40DD-AFC4-6F175D3DCCD1}">
              <a14:hiddenFill xmlns:a14="http://schemas.microsoft.com/office/drawing/2010/main">
                <a:noFill/>
              </a14:hiddenFill>
            </a:ext>
          </a:extLst>
        </p:spPr>
      </p:cxnSp>
      <p:sp>
        <p:nvSpPr>
          <p:cNvPr id="89097" name="TextBox 10"/>
          <p:cNvSpPr txBox="1">
            <a:spLocks noChangeArrowheads="1"/>
          </p:cNvSpPr>
          <p:nvPr/>
        </p:nvSpPr>
        <p:spPr bwMode="auto">
          <a:xfrm>
            <a:off x="5289550" y="449421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V</a:t>
            </a:r>
            <a:endParaRPr lang="zh-CN" altLang="en-US"/>
          </a:p>
        </p:txBody>
      </p:sp>
      <p:sp>
        <p:nvSpPr>
          <p:cNvPr id="89098" name="TextBox 11"/>
          <p:cNvSpPr txBox="1">
            <a:spLocks noChangeArrowheads="1"/>
          </p:cNvSpPr>
          <p:nvPr/>
        </p:nvSpPr>
        <p:spPr bwMode="auto">
          <a:xfrm>
            <a:off x="4392613" y="5929313"/>
            <a:ext cx="538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L</a:t>
            </a:r>
            <a:endParaRPr lang="zh-CN" altLang="en-US"/>
          </a:p>
        </p:txBody>
      </p:sp>
      <p:sp>
        <p:nvSpPr>
          <p:cNvPr id="89099" name="TextBox 12"/>
          <p:cNvSpPr txBox="1">
            <a:spLocks noChangeArrowheads="1"/>
          </p:cNvSpPr>
          <p:nvPr/>
        </p:nvSpPr>
        <p:spPr bwMode="auto">
          <a:xfrm>
            <a:off x="6007100" y="5940425"/>
            <a:ext cx="538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R</a:t>
            </a:r>
            <a:endParaRPr lang="zh-CN" altLang="en-US"/>
          </a:p>
        </p:txBody>
      </p:sp>
      <p:sp>
        <p:nvSpPr>
          <p:cNvPr id="891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C55A3C-5015-421C-BAD6-44EC3282B951}"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先序遍历</a:t>
            </a:r>
            <a:endParaRPr lang="zh-CN" altLang="en-US" smtClean="0"/>
          </a:p>
        </p:txBody>
      </p:sp>
      <p:sp>
        <p:nvSpPr>
          <p:cNvPr id="90115"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anose="020B0604030504040204" pitchFamily="34" charset="0"/>
              </a:rPr>
              <a:t>template &lt;class T&gt;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void PreOrder(BinaryTreeNode&lt;T&gt; *t)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Preorder traversal of *t.</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(t) {</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Visit(t);                 </a:t>
            </a:r>
            <a:r>
              <a:rPr lang="en-US" altLang="zh-CN" sz="2400" smtClean="0">
                <a:solidFill>
                  <a:srgbClr val="008000"/>
                </a:solidFill>
                <a:latin typeface="Tahoma" panose="020B0604030504040204" pitchFamily="34" charset="0"/>
              </a:rPr>
              <a:t>// visit tree root</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PreOrder(t-&gt;LeftChild);</a:t>
            </a:r>
            <a:r>
              <a:rPr lang="en-US" altLang="zh-CN" sz="2400" smtClean="0">
                <a:solidFill>
                  <a:srgbClr val="008000"/>
                </a:solidFill>
                <a:latin typeface="Tahoma" panose="020B0604030504040204" pitchFamily="34" charset="0"/>
              </a:rPr>
              <a:t>   // do left subtree</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PreOrder(t-&gt;RightChild);</a:t>
            </a:r>
            <a:r>
              <a:rPr lang="en-US" altLang="zh-CN" sz="2400" smtClean="0">
                <a:solidFill>
                  <a:srgbClr val="008000"/>
                </a:solidFill>
                <a:latin typeface="Tahoma" panose="020B0604030504040204" pitchFamily="34" charset="0"/>
              </a:rPr>
              <a:t>  // do right subtree</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eaLnBrk="1" hangingPunct="1">
              <a:lnSpc>
                <a:spcPct val="90000"/>
              </a:lnSpc>
            </a:pPr>
            <a:endParaRPr lang="en-US" altLang="zh-CN" smtClean="0">
              <a:solidFill>
                <a:srgbClr val="0000FF"/>
              </a:solidFill>
            </a:endParaRPr>
          </a:p>
        </p:txBody>
      </p:sp>
      <p:sp>
        <p:nvSpPr>
          <p:cNvPr id="901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910EFBB-BE16-4BEA-9EEB-BDD26558EB1C}"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中序遍历</a:t>
            </a:r>
            <a:endParaRPr lang="zh-CN" altLang="en-US" smtClean="0"/>
          </a:p>
        </p:txBody>
      </p:sp>
      <p:sp>
        <p:nvSpPr>
          <p:cNvPr id="91139"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anose="020B0604030504040204" pitchFamily="34" charset="0"/>
              </a:rPr>
              <a:t>template &lt;class T&gt;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void InOrder(BinaryTreeNode&lt;T&gt; *t)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Inorder traversal of *t.</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(t) {</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InOrder(t-&gt;LeftChild);   </a:t>
            </a:r>
            <a:r>
              <a:rPr lang="en-US" altLang="zh-CN" sz="2400" smtClean="0">
                <a:solidFill>
                  <a:srgbClr val="008000"/>
                </a:solidFill>
                <a:latin typeface="Tahoma" panose="020B0604030504040204" pitchFamily="34" charset="0"/>
              </a:rPr>
              <a:t>// do left subtree</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Visit(t);</a:t>
            </a:r>
            <a:r>
              <a:rPr lang="en-US" altLang="zh-CN" sz="2400" smtClean="0">
                <a:solidFill>
                  <a:srgbClr val="008000"/>
                </a:solidFill>
                <a:latin typeface="Tahoma" panose="020B0604030504040204" pitchFamily="34" charset="0"/>
              </a:rPr>
              <a:t>                // visit tree root</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InOrder(t-&gt;RightChild);</a:t>
            </a:r>
            <a:r>
              <a:rPr lang="en-US" altLang="zh-CN" sz="2400" smtClean="0">
                <a:solidFill>
                  <a:srgbClr val="008000"/>
                </a:solidFill>
                <a:latin typeface="Tahoma" panose="020B0604030504040204" pitchFamily="34" charset="0"/>
              </a:rPr>
              <a:t>  // do right subtree</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eaLnBrk="1" hangingPunct="1">
              <a:lnSpc>
                <a:spcPct val="90000"/>
              </a:lnSpc>
            </a:pPr>
            <a:endParaRPr lang="en-US" altLang="zh-CN" smtClean="0">
              <a:solidFill>
                <a:srgbClr val="0000FF"/>
              </a:solidFill>
            </a:endParaRPr>
          </a:p>
        </p:txBody>
      </p:sp>
      <p:sp>
        <p:nvSpPr>
          <p:cNvPr id="911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7395D9F-BF29-48CB-9F4E-3D8E2FF205FD}"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后序遍历</a:t>
            </a:r>
            <a:endParaRPr lang="zh-CN" altLang="en-US" smtClean="0"/>
          </a:p>
        </p:txBody>
      </p:sp>
      <p:sp>
        <p:nvSpPr>
          <p:cNvPr id="92163" name="Rectangle 3"/>
          <p:cNvSpPr>
            <a:spLocks noGrp="1" noChangeArrowheads="1"/>
          </p:cNvSpPr>
          <p:nvPr>
            <p:ph type="body" idx="1"/>
          </p:nvPr>
        </p:nvSpPr>
        <p:spPr/>
        <p:txBody>
          <a:bodyPr/>
          <a:lstStyle/>
          <a:p>
            <a:pPr eaLnBrk="1" hangingPunct="1">
              <a:lnSpc>
                <a:spcPct val="90000"/>
              </a:lnSpc>
              <a:buClrTx/>
              <a:buFontTx/>
              <a:buNone/>
            </a:pPr>
            <a:r>
              <a:rPr lang="en-US" altLang="zh-CN" sz="2400" smtClean="0">
                <a:solidFill>
                  <a:srgbClr val="0000FF"/>
                </a:solidFill>
                <a:latin typeface="Tahoma" panose="020B0604030504040204" pitchFamily="34" charset="0"/>
              </a:rPr>
              <a:t>template &lt;class T&gt;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void PostOrder(BinaryTreeNode&lt;T&gt; *t)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Postorder traversal of *t.</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(t) {</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PostOrder(t-&gt;LeftChild);   </a:t>
            </a:r>
            <a:r>
              <a:rPr lang="en-US" altLang="zh-CN" sz="2400" smtClean="0">
                <a:solidFill>
                  <a:srgbClr val="008000"/>
                </a:solidFill>
                <a:latin typeface="Tahoma" panose="020B0604030504040204" pitchFamily="34" charset="0"/>
              </a:rPr>
              <a:t>// do left subtree</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PostOrder(t-&gt;RightChild);</a:t>
            </a:r>
            <a:r>
              <a:rPr lang="en-US" altLang="zh-CN" sz="2400" smtClean="0">
                <a:solidFill>
                  <a:srgbClr val="008000"/>
                </a:solidFill>
                <a:latin typeface="Tahoma" panose="020B0604030504040204" pitchFamily="34" charset="0"/>
              </a:rPr>
              <a:t>  // do right subtree</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      Visit(t);</a:t>
            </a:r>
            <a:r>
              <a:rPr lang="en-US" altLang="zh-CN" sz="2400" smtClean="0">
                <a:solidFill>
                  <a:srgbClr val="008000"/>
                </a:solidFill>
                <a:latin typeface="Tahoma" panose="020B0604030504040204" pitchFamily="34" charset="0"/>
              </a:rPr>
              <a:t>                  // visit tree root</a:t>
            </a:r>
            <a:endParaRPr lang="en-US" altLang="zh-CN" sz="2400" smtClean="0">
              <a:solidFill>
                <a:srgbClr val="008000"/>
              </a:solidFill>
              <a:latin typeface="Tahoma" panose="020B0604030504040204" pitchFamily="34" charset="0"/>
            </a:endParaRPr>
          </a:p>
          <a:p>
            <a:pPr eaLnBrk="1" hangingPunct="1">
              <a:lnSpc>
                <a:spcPct val="90000"/>
              </a:lnSpc>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eaLnBrk="1" hangingPunct="1">
              <a:lnSpc>
                <a:spcPct val="90000"/>
              </a:lnSpc>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eaLnBrk="1" hangingPunct="1">
              <a:lnSpc>
                <a:spcPct val="90000"/>
              </a:lnSpc>
            </a:pPr>
            <a:endParaRPr lang="en-US" altLang="zh-CN" smtClean="0">
              <a:solidFill>
                <a:srgbClr val="0000FF"/>
              </a:solidFill>
            </a:endParaRPr>
          </a:p>
        </p:txBody>
      </p:sp>
      <p:sp>
        <p:nvSpPr>
          <p:cNvPr id="921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97AE49-7FAC-4561-BACC-1D4B2D17341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数据结构“树”</a:t>
            </a:r>
            <a:endParaRPr lang="zh-CN" altLang="en-US" smtClean="0"/>
          </a:p>
        </p:txBody>
      </p:sp>
      <p:sp>
        <p:nvSpPr>
          <p:cNvPr id="37891" name="Rectangle 3"/>
          <p:cNvSpPr>
            <a:spLocks noGrp="1" noChangeArrowheads="1"/>
          </p:cNvSpPr>
          <p:nvPr>
            <p:ph idx="1"/>
          </p:nvPr>
        </p:nvSpPr>
        <p:spPr/>
        <p:txBody>
          <a:bodyPr/>
          <a:lstStyle/>
          <a:p>
            <a:pPr eaLnBrk="1" hangingPunct="1"/>
            <a:r>
              <a:rPr lang="zh-CN" altLang="en-US" smtClean="0">
                <a:solidFill>
                  <a:schemeClr val="accent2"/>
                </a:solidFill>
              </a:rPr>
              <a:t>定义</a:t>
            </a:r>
            <a:r>
              <a:rPr lang="zh-CN" altLang="en-US" smtClean="0"/>
              <a:t>：</a:t>
            </a:r>
            <a:br>
              <a:rPr lang="zh-CN" altLang="en-US" smtClean="0"/>
            </a:br>
            <a:r>
              <a:rPr lang="zh-CN" altLang="en-US" smtClean="0">
                <a:solidFill>
                  <a:schemeClr val="accent2"/>
                </a:solidFill>
              </a:rPr>
              <a:t>树</a:t>
            </a:r>
            <a:r>
              <a:rPr lang="zh-CN" altLang="en-US" smtClean="0"/>
              <a:t>（</a:t>
            </a:r>
            <a:r>
              <a:rPr lang="en-US" altLang="zh-CN" smtClean="0">
                <a:solidFill>
                  <a:schemeClr val="hlink"/>
                </a:solidFill>
              </a:rPr>
              <a:t>tree</a:t>
            </a:r>
            <a:r>
              <a:rPr lang="zh-CN" altLang="en-US" smtClean="0"/>
              <a:t>）</a:t>
            </a:r>
            <a:r>
              <a:rPr lang="en-US" altLang="zh-CN" smtClean="0"/>
              <a:t>t</a:t>
            </a:r>
            <a:r>
              <a:rPr lang="zh-CN" altLang="en-US" smtClean="0"/>
              <a:t>是一个非空的有限元素的集合，</a:t>
            </a:r>
            <a:br>
              <a:rPr lang="zh-CN" altLang="en-US" smtClean="0"/>
            </a:br>
            <a:r>
              <a:rPr lang="zh-CN" altLang="en-US" smtClean="0"/>
              <a:t>一个特殊的元素称为</a:t>
            </a:r>
            <a:r>
              <a:rPr lang="zh-CN" altLang="en-US" smtClean="0">
                <a:solidFill>
                  <a:schemeClr val="accent2"/>
                </a:solidFill>
              </a:rPr>
              <a:t>根</a:t>
            </a:r>
            <a:r>
              <a:rPr lang="zh-CN" altLang="en-US" smtClean="0"/>
              <a:t>（</a:t>
            </a:r>
            <a:r>
              <a:rPr lang="en-US" altLang="zh-CN" smtClean="0">
                <a:solidFill>
                  <a:schemeClr val="hlink"/>
                </a:solidFill>
              </a:rPr>
              <a:t>root</a:t>
            </a:r>
            <a:r>
              <a:rPr lang="zh-CN" altLang="en-US" smtClean="0"/>
              <a:t>），</a:t>
            </a:r>
            <a:br>
              <a:rPr lang="zh-CN" altLang="en-US" smtClean="0"/>
            </a:br>
            <a:r>
              <a:rPr lang="zh-CN" altLang="en-US" smtClean="0"/>
              <a:t>余下的元素（如果有的话）组成</a:t>
            </a:r>
            <a:r>
              <a:rPr lang="en-US" altLang="zh-CN" smtClean="0"/>
              <a:t>t</a:t>
            </a:r>
            <a:r>
              <a:rPr lang="zh-CN" altLang="en-US" smtClean="0"/>
              <a:t>的若干</a:t>
            </a:r>
            <a:r>
              <a:rPr lang="zh-CN" altLang="en-US" smtClean="0">
                <a:solidFill>
                  <a:schemeClr val="accent2"/>
                </a:solidFill>
              </a:rPr>
              <a:t>子树</a:t>
            </a:r>
            <a:r>
              <a:rPr lang="zh-CN" altLang="en-US" smtClean="0"/>
              <a:t>（</a:t>
            </a:r>
            <a:r>
              <a:rPr lang="en-US" altLang="zh-CN" smtClean="0">
                <a:solidFill>
                  <a:schemeClr val="hlink"/>
                </a:solidFill>
              </a:rPr>
              <a:t>subtree</a:t>
            </a:r>
            <a:r>
              <a:rPr lang="zh-CN" altLang="en-US" smtClean="0"/>
              <a:t>）</a:t>
            </a:r>
            <a:endParaRPr lang="zh-CN" altLang="en-US" smtClean="0"/>
          </a:p>
          <a:p>
            <a:pPr eaLnBrk="1" hangingPunct="1"/>
            <a:r>
              <a:rPr lang="zh-CN" altLang="en-US" smtClean="0"/>
              <a:t>递归！</a:t>
            </a:r>
            <a:endParaRPr lang="zh-CN" altLang="en-US" smtClean="0"/>
          </a:p>
        </p:txBody>
      </p:sp>
      <p:sp>
        <p:nvSpPr>
          <p:cNvPr id="378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30E2EC-F73A-4FF1-B4F8-70DAEA286939}"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dirty="0" smtClean="0"/>
              <a:t>先序遍历表达式树</a:t>
            </a:r>
            <a:r>
              <a:rPr lang="en-US" altLang="zh-CN" dirty="0" smtClean="0"/>
              <a:t>-</a:t>
            </a:r>
            <a:r>
              <a:rPr lang="zh-CN" altLang="en-US" dirty="0">
                <a:latin typeface="Times New Roman" panose="02020603050405020304" pitchFamily="18" charset="0"/>
              </a:rPr>
              <a:t>前缀</a:t>
            </a:r>
            <a:r>
              <a:rPr lang="zh-CN" altLang="en-US" dirty="0" smtClean="0">
                <a:latin typeface="Times New Roman" panose="02020603050405020304" pitchFamily="18" charset="0"/>
              </a:rPr>
              <a:t>表达式</a:t>
            </a:r>
            <a:endParaRPr lang="zh-CN" altLang="en-US" dirty="0" smtClean="0"/>
          </a:p>
        </p:txBody>
      </p:sp>
      <p:sp>
        <p:nvSpPr>
          <p:cNvPr id="1180676" name="Rectangle 4"/>
          <p:cNvSpPr>
            <a:spLocks noChangeArrowheads="1"/>
          </p:cNvSpPr>
          <p:nvPr/>
        </p:nvSpPr>
        <p:spPr bwMode="auto">
          <a:xfrm>
            <a:off x="5562600" y="4109544"/>
            <a:ext cx="3392488" cy="198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+*ab/cd</a:t>
            </a:r>
            <a:endParaRPr lang="en-US" altLang="zh-CN" sz="3200" dirty="0">
              <a:latin typeface="Times New Roman" panose="02020603050405020304" pitchFamily="18" charset="0"/>
            </a:endParaRPr>
          </a:p>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t>
            </a:r>
            <a:r>
              <a:rPr lang="en-US" altLang="zh-CN" sz="3200" dirty="0" err="1">
                <a:latin typeface="Times New Roman" panose="02020603050405020304" pitchFamily="18" charset="0"/>
              </a:rPr>
              <a:t>abcd</a:t>
            </a:r>
            <a:endParaRPr lang="en-US" altLang="zh-CN" sz="3200" dirty="0">
              <a:latin typeface="Times New Roman" panose="02020603050405020304" pitchFamily="18" charset="0"/>
            </a:endParaRPr>
          </a:p>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t>
            </a:r>
            <a:r>
              <a:rPr lang="en-US" altLang="zh-CN" sz="3200" dirty="0" err="1">
                <a:latin typeface="Times New Roman" panose="02020603050405020304" pitchFamily="18" charset="0"/>
              </a:rPr>
              <a:t>a+xy</a:t>
            </a:r>
            <a:r>
              <a:rPr lang="en-US" altLang="zh-CN" sz="3200" dirty="0">
                <a:latin typeface="Times New Roman" panose="02020603050405020304" pitchFamily="18" charset="0"/>
              </a:rPr>
              <a:t>*+</a:t>
            </a:r>
            <a:r>
              <a:rPr lang="en-US" altLang="zh-CN" sz="3200" dirty="0" smtClean="0">
                <a:latin typeface="Times New Roman" panose="02020603050405020304" pitchFamily="18" charset="0"/>
              </a:rPr>
              <a:t>b*ca</a:t>
            </a:r>
            <a:endParaRPr lang="en-US" altLang="zh-CN" sz="3200" dirty="0">
              <a:latin typeface="Times New Roman" panose="02020603050405020304" pitchFamily="18" charset="0"/>
            </a:endParaRPr>
          </a:p>
        </p:txBody>
      </p:sp>
      <p:pic>
        <p:nvPicPr>
          <p:cNvPr id="93188" name="Picture 5" descr="exprtree"/>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9A37A2-7514-44E9-9612-E5633675BAEC}"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0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smtClean="0"/>
              <a:t>中序遍历表达式树</a:t>
            </a:r>
            <a:r>
              <a:rPr lang="en-US" altLang="zh-CN" dirty="0" smtClean="0"/>
              <a:t>-</a:t>
            </a:r>
            <a:r>
              <a:rPr lang="zh-CN" altLang="en-US" dirty="0" smtClean="0"/>
              <a:t>中缀</a:t>
            </a:r>
            <a:r>
              <a:rPr lang="zh-CN" altLang="en-US" dirty="0"/>
              <a:t>表达式</a:t>
            </a:r>
            <a:endParaRPr lang="zh-CN" altLang="en-US" dirty="0"/>
          </a:p>
        </p:txBody>
      </p:sp>
      <p:sp>
        <p:nvSpPr>
          <p:cNvPr id="1253379" name="Rectangle 3"/>
          <p:cNvSpPr>
            <a:spLocks noChangeArrowheads="1"/>
          </p:cNvSpPr>
          <p:nvPr/>
        </p:nvSpPr>
        <p:spPr bwMode="auto">
          <a:xfrm>
            <a:off x="5410200" y="1371600"/>
            <a:ext cx="3544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8755" indent="-1987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a*b + c/d</a:t>
            </a:r>
            <a:endParaRPr lang="en-US" altLang="zh-CN" sz="3200" dirty="0">
              <a:latin typeface="Times New Roman" panose="02020603050405020304" pitchFamily="18" charset="0"/>
            </a:endParaRPr>
          </a:p>
          <a:p>
            <a:pPr marL="514350" indent="-514350" eaLnBrk="1" hangingPunct="1">
              <a:spcBef>
                <a:spcPct val="20000"/>
              </a:spcBef>
              <a:buSzPct val="75000"/>
              <a:buFont typeface="+mj-lt"/>
              <a:buAutoNum type="alphaLcParenR"/>
            </a:pPr>
            <a:r>
              <a:rPr lang="en-US" altLang="zh-CN" sz="3200" dirty="0" err="1">
                <a:latin typeface="Times New Roman" panose="02020603050405020304" pitchFamily="18" charset="0"/>
              </a:rPr>
              <a:t>a+b+c+d</a:t>
            </a:r>
            <a:endParaRPr lang="en-US" altLang="zh-CN" sz="3200" dirty="0">
              <a:latin typeface="Times New Roman" panose="02020603050405020304" pitchFamily="18" charset="0"/>
            </a:endParaRPr>
          </a:p>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t>
            </a:r>
            <a:r>
              <a:rPr lang="en-US" altLang="zh-CN" sz="3200" dirty="0" err="1">
                <a:latin typeface="Times New Roman" panose="02020603050405020304" pitchFamily="18" charset="0"/>
              </a:rPr>
              <a:t>a+x+y</a:t>
            </a:r>
            <a:r>
              <a:rPr lang="en-US" altLang="zh-CN" sz="3200" dirty="0">
                <a:latin typeface="Times New Roman" panose="02020603050405020304" pitchFamily="18" charset="0"/>
              </a:rPr>
              <a:t>/+b*c*a</a:t>
            </a:r>
            <a:endParaRPr lang="en-US" altLang="zh-CN" sz="3200" dirty="0">
              <a:latin typeface="Times New Roman" panose="02020603050405020304" pitchFamily="18" charset="0"/>
            </a:endParaRPr>
          </a:p>
          <a:p>
            <a:pPr eaLnBrk="1" hangingPunct="1">
              <a:spcBef>
                <a:spcPct val="20000"/>
              </a:spcBef>
              <a:buClr>
                <a:srgbClr val="FF3300"/>
              </a:buClr>
              <a:buSzPct val="75000"/>
              <a:buFont typeface="Wingdings" panose="05000000000000000000" pitchFamily="2" charset="2"/>
              <a:buChar char="m"/>
            </a:pPr>
            <a:r>
              <a:rPr lang="zh-CN" altLang="en-US" sz="3200" dirty="0" smtClean="0">
                <a:solidFill>
                  <a:srgbClr val="0000FF"/>
                </a:solidFill>
                <a:latin typeface="Times New Roman" panose="02020603050405020304" pitchFamily="18" charset="0"/>
              </a:rPr>
              <a:t>每棵树需</a:t>
            </a:r>
            <a:r>
              <a:rPr lang="zh-CN" altLang="en-US" sz="3200" dirty="0">
                <a:solidFill>
                  <a:srgbClr val="0000FF"/>
                </a:solidFill>
                <a:latin typeface="Times New Roman" panose="02020603050405020304" pitchFamily="18" charset="0"/>
              </a:rPr>
              <a:t>加括号</a:t>
            </a:r>
            <a:endParaRPr lang="zh-CN" altLang="en-US" sz="3200" dirty="0">
              <a:solidFill>
                <a:srgbClr val="0000FF"/>
              </a:solidFill>
              <a:latin typeface="Times New Roman" panose="02020603050405020304" pitchFamily="18" charset="0"/>
            </a:endParaRPr>
          </a:p>
        </p:txBody>
      </p:sp>
      <p:pic>
        <p:nvPicPr>
          <p:cNvPr id="94212" name="Picture 4" descr="exprtree"/>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AF7C96-0699-42C2-A233-952E80018737}"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33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3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smtClean="0"/>
              <a:t>后序遍历表达式树</a:t>
            </a:r>
            <a:r>
              <a:rPr lang="en-US" altLang="zh-CN" dirty="0"/>
              <a:t>-</a:t>
            </a:r>
            <a:r>
              <a:rPr lang="zh-CN" altLang="en-US" dirty="0"/>
              <a:t>后缀表达式</a:t>
            </a:r>
            <a:endParaRPr lang="zh-CN" altLang="en-US" dirty="0"/>
          </a:p>
        </p:txBody>
      </p:sp>
      <p:sp>
        <p:nvSpPr>
          <p:cNvPr id="1254403" name="Rectangle 3"/>
          <p:cNvSpPr>
            <a:spLocks noChangeArrowheads="1"/>
          </p:cNvSpPr>
          <p:nvPr/>
        </p:nvSpPr>
        <p:spPr bwMode="auto">
          <a:xfrm>
            <a:off x="5562600" y="1371600"/>
            <a:ext cx="33924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8755" indent="-19875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ab*cd/+</a:t>
            </a:r>
            <a:endParaRPr lang="en-US" altLang="zh-CN" sz="3200" dirty="0">
              <a:latin typeface="Times New Roman" panose="02020603050405020304" pitchFamily="18" charset="0"/>
            </a:endParaRPr>
          </a:p>
          <a:p>
            <a:pPr marL="514350" indent="-514350" eaLnBrk="1" hangingPunct="1">
              <a:spcBef>
                <a:spcPct val="20000"/>
              </a:spcBef>
              <a:buSzPct val="75000"/>
              <a:buFont typeface="+mj-lt"/>
              <a:buAutoNum type="alphaLcParenR"/>
            </a:pPr>
            <a:r>
              <a:rPr lang="en-US" altLang="zh-CN" sz="3200" dirty="0" err="1">
                <a:latin typeface="Times New Roman" panose="02020603050405020304" pitchFamily="18" charset="0"/>
              </a:rPr>
              <a:t>ab+c+d</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a:p>
            <a:pPr marL="514350" indent="-514350" eaLnBrk="1" hangingPunct="1">
              <a:spcBef>
                <a:spcPct val="20000"/>
              </a:spcBef>
              <a:buSzPct val="75000"/>
              <a:buFont typeface="+mj-lt"/>
              <a:buAutoNum type="alphaLcParenR"/>
            </a:pPr>
            <a:r>
              <a:rPr lang="en-US" altLang="zh-CN" sz="3200" dirty="0">
                <a:latin typeface="Times New Roman" panose="02020603050405020304" pitchFamily="18" charset="0"/>
              </a:rPr>
              <a:t>a-</a:t>
            </a:r>
            <a:r>
              <a:rPr lang="en-US" altLang="zh-CN" sz="3200" dirty="0" err="1">
                <a:latin typeface="Times New Roman" panose="02020603050405020304" pitchFamily="18" charset="0"/>
              </a:rPr>
              <a:t>xy</a:t>
            </a:r>
            <a:r>
              <a:rPr lang="en-US" altLang="zh-CN" sz="3200" dirty="0">
                <a:latin typeface="Times New Roman" panose="02020603050405020304" pitchFamily="18" charset="0"/>
              </a:rPr>
              <a:t>++</a:t>
            </a:r>
            <a:r>
              <a:rPr lang="en-US" altLang="zh-CN" sz="3200" dirty="0" err="1">
                <a:latin typeface="Times New Roman" panose="02020603050405020304" pitchFamily="18" charset="0"/>
              </a:rPr>
              <a:t>b+ca</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a:p>
            <a:pPr eaLnBrk="1" hangingPunct="1">
              <a:spcBef>
                <a:spcPct val="20000"/>
              </a:spcBef>
              <a:buClr>
                <a:srgbClr val="FF3300"/>
              </a:buClr>
              <a:buSzPct val="75000"/>
              <a:buFont typeface="Wingdings" panose="05000000000000000000" pitchFamily="2" charset="2"/>
              <a:buChar char="m"/>
            </a:pPr>
            <a:r>
              <a:rPr lang="zh-CN" altLang="en-US" sz="3200" dirty="0" smtClean="0">
                <a:solidFill>
                  <a:srgbClr val="0000FF"/>
                </a:solidFill>
                <a:latin typeface="Times New Roman" panose="02020603050405020304" pitchFamily="18" charset="0"/>
              </a:rPr>
              <a:t>计算机</a:t>
            </a:r>
            <a:r>
              <a:rPr lang="zh-CN" altLang="en-US" sz="3200" dirty="0">
                <a:solidFill>
                  <a:srgbClr val="0000FF"/>
                </a:solidFill>
                <a:latin typeface="Times New Roman" panose="02020603050405020304" pitchFamily="18" charset="0"/>
              </a:rPr>
              <a:t>计算非常方便</a:t>
            </a:r>
            <a:endParaRPr lang="zh-CN" altLang="en-US" sz="3200" dirty="0">
              <a:solidFill>
                <a:srgbClr val="0000FF"/>
              </a:solidFill>
              <a:latin typeface="Times New Roman" panose="02020603050405020304" pitchFamily="18" charset="0"/>
            </a:endParaRPr>
          </a:p>
        </p:txBody>
      </p:sp>
      <p:pic>
        <p:nvPicPr>
          <p:cNvPr id="95236" name="Picture 4" descr="exprtree"/>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60325" y="1455738"/>
            <a:ext cx="5349875" cy="532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3206C6-AFAC-4287-B842-71E3E5453530}"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4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4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逐层遍历（宽度优先）</a:t>
            </a:r>
            <a:endParaRPr lang="zh-CN" altLang="en-US" smtClean="0"/>
          </a:p>
        </p:txBody>
      </p:sp>
      <p:sp>
        <p:nvSpPr>
          <p:cNvPr id="97283" name="Rectangle 3"/>
          <p:cNvSpPr>
            <a:spLocks noGrp="1" noChangeArrowheads="1"/>
          </p:cNvSpPr>
          <p:nvPr>
            <p:ph type="body" idx="1"/>
          </p:nvPr>
        </p:nvSpPr>
        <p:spPr>
          <a:xfrm>
            <a:off x="742950" y="1331037"/>
            <a:ext cx="7772400" cy="5207876"/>
          </a:xfrm>
        </p:spPr>
        <p:txBody>
          <a:bodyPr>
            <a:normAutofit fontScale="77500" lnSpcReduction="20000"/>
          </a:bodyPr>
          <a:lstStyle/>
          <a:p>
            <a:pPr eaLnBrk="1" hangingPunct="1"/>
            <a:r>
              <a:rPr lang="zh-CN" altLang="en-US" dirty="0" smtClean="0"/>
              <a:t>根</a:t>
            </a:r>
            <a:r>
              <a:rPr lang="zh-CN" altLang="en-US" dirty="0" smtClean="0">
                <a:sym typeface="Wingdings" panose="05000000000000000000" pitchFamily="2" charset="2"/>
              </a:rPr>
              <a:t>叶逐层，同层由左至右</a:t>
            </a:r>
            <a:endParaRPr lang="zh-CN" altLang="en-US" dirty="0" smtClean="0">
              <a:sym typeface="Wingdings" panose="05000000000000000000" pitchFamily="2" charset="2"/>
            </a:endParaRPr>
          </a:p>
          <a:p>
            <a:pPr eaLnBrk="1" hangingPunct="1">
              <a:spcBef>
                <a:spcPct val="10000"/>
              </a:spcBef>
              <a:buClrTx/>
              <a:buFontTx/>
              <a:buNone/>
            </a:pPr>
            <a:r>
              <a:rPr lang="en-US" altLang="zh-CN" dirty="0" smtClean="0">
                <a:solidFill>
                  <a:srgbClr val="0000FF"/>
                </a:solidFill>
                <a:latin typeface="Tahoma" panose="020B0604030504040204" pitchFamily="34" charset="0"/>
              </a:rPr>
              <a:t>template &lt;class T&gt;</a:t>
            </a:r>
            <a:endParaRPr lang="en-US" altLang="zh-CN" dirty="0" smtClean="0">
              <a:solidFill>
                <a:srgbClr val="0000FF"/>
              </a:solidFill>
              <a:latin typeface="Tahoma" panose="020B0604030504040204" pitchFamily="34" charset="0"/>
            </a:endParaRPr>
          </a:p>
          <a:p>
            <a:pPr eaLnBrk="1" hangingPunct="1">
              <a:spcBef>
                <a:spcPct val="10000"/>
              </a:spcBef>
              <a:buClrTx/>
              <a:buFontTx/>
              <a:buNone/>
            </a:pPr>
            <a:r>
              <a:rPr lang="en-US" altLang="zh-CN" dirty="0" smtClean="0">
                <a:solidFill>
                  <a:srgbClr val="0000FF"/>
                </a:solidFill>
                <a:latin typeface="Tahoma" panose="020B0604030504040204" pitchFamily="34" charset="0"/>
              </a:rPr>
              <a:t>void </a:t>
            </a:r>
            <a:r>
              <a:rPr lang="en-US" altLang="zh-CN" dirty="0" err="1" smtClean="0">
                <a:solidFill>
                  <a:srgbClr val="0000FF"/>
                </a:solidFill>
                <a:latin typeface="Tahoma" panose="020B0604030504040204" pitchFamily="34" charset="0"/>
              </a:rPr>
              <a:t>LevelOrder</a:t>
            </a:r>
            <a:r>
              <a:rPr lang="en-US" altLang="zh-CN" dirty="0" smtClean="0">
                <a:solidFill>
                  <a:srgbClr val="0000FF"/>
                </a:solidFill>
                <a:latin typeface="Tahoma" panose="020B0604030504040204" pitchFamily="34" charset="0"/>
              </a:rPr>
              <a:t>(</a:t>
            </a:r>
            <a:r>
              <a:rPr lang="en-US" altLang="zh-CN" dirty="0" err="1" smtClean="0">
                <a:solidFill>
                  <a:srgbClr val="0000FF"/>
                </a:solidFill>
                <a:latin typeface="Tahoma" panose="020B0604030504040204" pitchFamily="34" charset="0"/>
              </a:rPr>
              <a:t>BinaryTreeNode</a:t>
            </a:r>
            <a:r>
              <a:rPr lang="en-US" altLang="zh-CN" dirty="0" smtClean="0">
                <a:solidFill>
                  <a:srgbClr val="0000FF"/>
                </a:solidFill>
                <a:latin typeface="Tahoma" panose="020B0604030504040204" pitchFamily="34" charset="0"/>
              </a:rPr>
              <a:t>&lt;T&gt; *t)</a:t>
            </a:r>
            <a:endParaRPr lang="en-US" altLang="zh-CN" dirty="0" smtClean="0">
              <a:solidFill>
                <a:srgbClr val="0000FF"/>
              </a:solidFill>
              <a:latin typeface="Tahoma" panose="020B0604030504040204" pitchFamily="34" charset="0"/>
            </a:endParaRPr>
          </a:p>
          <a:p>
            <a:pPr eaLnBrk="1" hangingPunct="1">
              <a:spcBef>
                <a:spcPct val="10000"/>
              </a:spcBef>
              <a:buClrTx/>
              <a:buFontTx/>
              <a:buNone/>
            </a:pPr>
            <a:r>
              <a:rPr lang="en-US" altLang="zh-CN" dirty="0" smtClean="0">
                <a:solidFill>
                  <a:srgbClr val="0000FF"/>
                </a:solidFill>
                <a:latin typeface="Tahoma" panose="020B0604030504040204" pitchFamily="34" charset="0"/>
              </a:rPr>
              <a:t>{</a:t>
            </a:r>
            <a:r>
              <a:rPr lang="en-US" altLang="zh-CN" dirty="0" smtClean="0">
                <a:solidFill>
                  <a:srgbClr val="008000"/>
                </a:solidFill>
                <a:latin typeface="Tahoma" panose="020B0604030504040204" pitchFamily="34" charset="0"/>
              </a:rPr>
              <a:t>// Level-order traversal of *t.</a:t>
            </a:r>
            <a:endParaRPr lang="en-US" altLang="zh-CN" dirty="0" smtClean="0">
              <a:solidFill>
                <a:srgbClr val="008000"/>
              </a:solidFill>
              <a:latin typeface="Tahoma" panose="020B0604030504040204" pitchFamily="34" charset="0"/>
            </a:endParaRPr>
          </a:p>
          <a:p>
            <a:pPr eaLnBrk="1" hangingPunct="1">
              <a:spcBef>
                <a:spcPct val="10000"/>
              </a:spcBef>
              <a:buClrTx/>
              <a:buFontTx/>
              <a:buNone/>
            </a:pPr>
            <a:r>
              <a:rPr lang="en-US" altLang="zh-CN" dirty="0" smtClean="0">
                <a:solidFill>
                  <a:srgbClr val="008000"/>
                </a:solidFill>
                <a:latin typeface="Tahoma" panose="020B0604030504040204" pitchFamily="34" charset="0"/>
              </a:rPr>
              <a:t>   </a:t>
            </a:r>
            <a:r>
              <a:rPr lang="en-US" altLang="zh-CN" dirty="0" err="1" smtClean="0">
                <a:solidFill>
                  <a:srgbClr val="0000FF"/>
                </a:solidFill>
                <a:latin typeface="Tahoma" panose="020B0604030504040204" pitchFamily="34" charset="0"/>
              </a:rPr>
              <a:t>LinkedQueue</a:t>
            </a:r>
            <a:r>
              <a:rPr lang="en-US" altLang="zh-CN" dirty="0" smtClean="0">
                <a:solidFill>
                  <a:srgbClr val="0000FF"/>
                </a:solidFill>
                <a:latin typeface="Tahoma" panose="020B0604030504040204" pitchFamily="34" charset="0"/>
              </a:rPr>
              <a:t>&lt;</a:t>
            </a:r>
            <a:r>
              <a:rPr lang="en-US" altLang="zh-CN" dirty="0" err="1" smtClean="0">
                <a:solidFill>
                  <a:srgbClr val="0000FF"/>
                </a:solidFill>
                <a:latin typeface="Tahoma" panose="020B0604030504040204" pitchFamily="34" charset="0"/>
              </a:rPr>
              <a:t>BinaryTreeNode</a:t>
            </a:r>
            <a:r>
              <a:rPr lang="en-US" altLang="zh-CN" dirty="0" smtClean="0">
                <a:solidFill>
                  <a:srgbClr val="0000FF"/>
                </a:solidFill>
                <a:latin typeface="Tahoma" panose="020B0604030504040204" pitchFamily="34" charset="0"/>
              </a:rPr>
              <a:t>&lt;T&gt;*&gt; Q;</a:t>
            </a:r>
            <a:endParaRPr lang="en-US" altLang="zh-CN" dirty="0" smtClean="0">
              <a:solidFill>
                <a:srgbClr val="0000FF"/>
              </a:solidFill>
              <a:latin typeface="Tahoma" panose="020B0604030504040204" pitchFamily="34" charset="0"/>
            </a:endParaRPr>
          </a:p>
          <a:p>
            <a:pPr eaLnBrk="1" hangingPunct="1">
              <a:spcBef>
                <a:spcPct val="10000"/>
              </a:spcBef>
              <a:buClrTx/>
              <a:buFontTx/>
              <a:buNone/>
            </a:pPr>
            <a:r>
              <a:rPr lang="en-US" altLang="zh-CN" dirty="0" smtClean="0">
                <a:solidFill>
                  <a:srgbClr val="008000"/>
                </a:solidFill>
                <a:latin typeface="Tahoma" panose="020B0604030504040204" pitchFamily="34" charset="0"/>
              </a:rPr>
              <a:t>   </a:t>
            </a:r>
            <a:r>
              <a:rPr lang="en-US" altLang="zh-CN" dirty="0" smtClean="0">
                <a:solidFill>
                  <a:srgbClr val="0000FF"/>
                </a:solidFill>
                <a:latin typeface="Tahoma" panose="020B0604030504040204" pitchFamily="34" charset="0"/>
              </a:rPr>
              <a:t>while (t) {</a:t>
            </a:r>
            <a:endParaRPr lang="en-US" altLang="zh-CN" dirty="0" smtClean="0">
              <a:solidFill>
                <a:srgbClr val="0000FF"/>
              </a:solidFill>
              <a:latin typeface="Tahoma" panose="020B0604030504040204" pitchFamily="34" charset="0"/>
            </a:endParaRPr>
          </a:p>
          <a:p>
            <a:pPr eaLnBrk="1" hangingPunct="1">
              <a:spcBef>
                <a:spcPct val="10000"/>
              </a:spcBef>
              <a:buClrTx/>
              <a:buFontTx/>
              <a:buNone/>
            </a:pPr>
            <a:r>
              <a:rPr lang="en-US" altLang="zh-CN" dirty="0" smtClean="0">
                <a:solidFill>
                  <a:srgbClr val="0000FF"/>
                </a:solidFill>
                <a:latin typeface="Tahoma" panose="020B0604030504040204" pitchFamily="34" charset="0"/>
              </a:rPr>
              <a:t>      Visit(t);  </a:t>
            </a:r>
            <a:r>
              <a:rPr lang="en-US" altLang="zh-CN" dirty="0" smtClean="0">
                <a:solidFill>
                  <a:srgbClr val="008000"/>
                </a:solidFill>
                <a:latin typeface="Tahoma" panose="020B0604030504040204" pitchFamily="34" charset="0"/>
              </a:rPr>
              <a:t>// visit t</a:t>
            </a:r>
            <a:endParaRPr lang="en-US" altLang="zh-CN" dirty="0" smtClean="0">
              <a:solidFill>
                <a:srgbClr val="008000"/>
              </a:solidFill>
              <a:latin typeface="Tahoma" panose="020B0604030504040204" pitchFamily="34" charset="0"/>
            </a:endParaRPr>
          </a:p>
          <a:p>
            <a:pPr>
              <a:buNone/>
            </a:pPr>
            <a:r>
              <a:rPr lang="en-US" altLang="zh-CN" dirty="0">
                <a:solidFill>
                  <a:srgbClr val="008000"/>
                </a:solidFill>
                <a:latin typeface="Tahoma" panose="020B0604030504040204" pitchFamily="34" charset="0"/>
              </a:rPr>
              <a:t> // put t's children on queue</a:t>
            </a:r>
            <a:endParaRPr lang="en-US" altLang="zh-CN" dirty="0">
              <a:solidFill>
                <a:srgbClr val="008000"/>
              </a:solidFill>
              <a:latin typeface="Tahoma" panose="020B0604030504040204" pitchFamily="34" charset="0"/>
            </a:endParaRPr>
          </a:p>
          <a:p>
            <a:pPr>
              <a:spcBef>
                <a:spcPct val="10000"/>
              </a:spcBef>
              <a:buNone/>
            </a:pPr>
            <a:r>
              <a:rPr lang="en-US" altLang="zh-CN" dirty="0">
                <a:solidFill>
                  <a:srgbClr val="008000"/>
                </a:solidFill>
                <a:latin typeface="Tahoma" panose="020B0604030504040204" pitchFamily="34" charset="0"/>
              </a:rPr>
              <a:t>      </a:t>
            </a:r>
            <a:r>
              <a:rPr lang="en-US" altLang="zh-CN" dirty="0">
                <a:solidFill>
                  <a:srgbClr val="0000FF"/>
                </a:solidFill>
                <a:latin typeface="Tahoma" panose="020B0604030504040204" pitchFamily="34" charset="0"/>
              </a:rPr>
              <a:t>if (t-&gt;</a:t>
            </a:r>
            <a:r>
              <a:rPr lang="en-US" altLang="zh-CN" dirty="0" err="1">
                <a:solidFill>
                  <a:srgbClr val="0000FF"/>
                </a:solidFill>
                <a:latin typeface="Tahoma" panose="020B0604030504040204" pitchFamily="34" charset="0"/>
              </a:rPr>
              <a:t>LeftChild</a:t>
            </a:r>
            <a:r>
              <a:rPr lang="en-US" altLang="zh-CN" dirty="0">
                <a:solidFill>
                  <a:srgbClr val="0000FF"/>
                </a:solidFill>
                <a:latin typeface="Tahoma" panose="020B0604030504040204" pitchFamily="34" charset="0"/>
              </a:rPr>
              <a:t>) </a:t>
            </a:r>
            <a:r>
              <a:rPr lang="en-US" altLang="zh-CN" dirty="0" err="1">
                <a:solidFill>
                  <a:srgbClr val="0000FF"/>
                </a:solidFill>
                <a:latin typeface="Tahoma" panose="020B0604030504040204" pitchFamily="34" charset="0"/>
              </a:rPr>
              <a:t>Q.Add</a:t>
            </a:r>
            <a:r>
              <a:rPr lang="en-US" altLang="zh-CN" dirty="0">
                <a:solidFill>
                  <a:srgbClr val="0000FF"/>
                </a:solidFill>
                <a:latin typeface="Tahoma" panose="020B0604030504040204" pitchFamily="34" charset="0"/>
              </a:rPr>
              <a:t>(t-&gt;</a:t>
            </a:r>
            <a:r>
              <a:rPr lang="en-US" altLang="zh-CN" dirty="0" err="1">
                <a:solidFill>
                  <a:srgbClr val="0000FF"/>
                </a:solidFill>
                <a:latin typeface="Tahoma" panose="020B0604030504040204" pitchFamily="34" charset="0"/>
              </a:rPr>
              <a:t>LeftChild</a:t>
            </a:r>
            <a:r>
              <a:rPr lang="en-US" altLang="zh-CN" dirty="0">
                <a:solidFill>
                  <a:srgbClr val="0000FF"/>
                </a:solidFill>
                <a:latin typeface="Tahoma" panose="020B0604030504040204" pitchFamily="34" charset="0"/>
              </a:rPr>
              <a:t>);</a:t>
            </a:r>
            <a:endParaRPr lang="en-US" altLang="zh-CN" dirty="0">
              <a:solidFill>
                <a:srgbClr val="0000FF"/>
              </a:solidFill>
              <a:latin typeface="Tahoma" panose="020B0604030504040204" pitchFamily="34" charset="0"/>
            </a:endParaRPr>
          </a:p>
          <a:p>
            <a:pPr>
              <a:spcBef>
                <a:spcPct val="10000"/>
              </a:spcBef>
              <a:buNone/>
            </a:pPr>
            <a:r>
              <a:rPr lang="en-US" altLang="zh-CN" dirty="0">
                <a:solidFill>
                  <a:srgbClr val="0000FF"/>
                </a:solidFill>
                <a:latin typeface="Tahoma" panose="020B0604030504040204" pitchFamily="34" charset="0"/>
              </a:rPr>
              <a:t>      if (t-&gt;</a:t>
            </a:r>
            <a:r>
              <a:rPr lang="en-US" altLang="zh-CN" dirty="0" err="1">
                <a:solidFill>
                  <a:srgbClr val="0000FF"/>
                </a:solidFill>
                <a:latin typeface="Tahoma" panose="020B0604030504040204" pitchFamily="34" charset="0"/>
              </a:rPr>
              <a:t>RightChild</a:t>
            </a:r>
            <a:r>
              <a:rPr lang="en-US" altLang="zh-CN" dirty="0">
                <a:solidFill>
                  <a:srgbClr val="0000FF"/>
                </a:solidFill>
                <a:latin typeface="Tahoma" panose="020B0604030504040204" pitchFamily="34" charset="0"/>
              </a:rPr>
              <a:t>) </a:t>
            </a:r>
            <a:r>
              <a:rPr lang="en-US" altLang="zh-CN" dirty="0" err="1">
                <a:solidFill>
                  <a:srgbClr val="0000FF"/>
                </a:solidFill>
                <a:latin typeface="Tahoma" panose="020B0604030504040204" pitchFamily="34" charset="0"/>
              </a:rPr>
              <a:t>Q.Add</a:t>
            </a:r>
            <a:r>
              <a:rPr lang="en-US" altLang="zh-CN" dirty="0">
                <a:solidFill>
                  <a:srgbClr val="0000FF"/>
                </a:solidFill>
                <a:latin typeface="Tahoma" panose="020B0604030504040204" pitchFamily="34" charset="0"/>
              </a:rPr>
              <a:t>(t-&gt;</a:t>
            </a:r>
            <a:r>
              <a:rPr lang="en-US" altLang="zh-CN" dirty="0" err="1">
                <a:solidFill>
                  <a:srgbClr val="0000FF"/>
                </a:solidFill>
                <a:latin typeface="Tahoma" panose="020B0604030504040204" pitchFamily="34" charset="0"/>
              </a:rPr>
              <a:t>RightChild</a:t>
            </a:r>
            <a:r>
              <a:rPr lang="en-US" altLang="zh-CN" dirty="0">
                <a:solidFill>
                  <a:srgbClr val="0000FF"/>
                </a:solidFill>
                <a:latin typeface="Tahoma" panose="020B0604030504040204" pitchFamily="34" charset="0"/>
              </a:rPr>
              <a:t>);</a:t>
            </a:r>
            <a:endParaRPr lang="en-US" altLang="zh-CN" dirty="0">
              <a:solidFill>
                <a:srgbClr val="0000FF"/>
              </a:solidFill>
              <a:latin typeface="Tahoma" panose="020B0604030504040204" pitchFamily="34" charset="0"/>
            </a:endParaRPr>
          </a:p>
          <a:p>
            <a:pPr>
              <a:spcBef>
                <a:spcPct val="10000"/>
              </a:spcBef>
              <a:buNone/>
            </a:pPr>
            <a:endParaRPr lang="en-US" altLang="zh-CN" dirty="0">
              <a:solidFill>
                <a:srgbClr val="0000FF"/>
              </a:solidFill>
              <a:latin typeface="Tahoma" panose="020B0604030504040204" pitchFamily="34" charset="0"/>
            </a:endParaRPr>
          </a:p>
          <a:p>
            <a:pPr>
              <a:spcBef>
                <a:spcPct val="10000"/>
              </a:spcBef>
              <a:buNone/>
            </a:pPr>
            <a:r>
              <a:rPr lang="en-US" altLang="zh-CN" dirty="0">
                <a:solidFill>
                  <a:srgbClr val="0000FF"/>
                </a:solidFill>
                <a:latin typeface="Tahoma" panose="020B0604030504040204" pitchFamily="34" charset="0"/>
              </a:rPr>
              <a:t>      </a:t>
            </a:r>
            <a:r>
              <a:rPr lang="en-US" altLang="zh-CN" dirty="0">
                <a:solidFill>
                  <a:srgbClr val="008000"/>
                </a:solidFill>
                <a:latin typeface="Tahoma" panose="020B0604030504040204" pitchFamily="34" charset="0"/>
              </a:rPr>
              <a:t>// get next node to visit</a:t>
            </a:r>
            <a:endParaRPr lang="en-US" altLang="zh-CN" dirty="0">
              <a:solidFill>
                <a:srgbClr val="008000"/>
              </a:solidFill>
              <a:latin typeface="Tahoma" panose="020B0604030504040204" pitchFamily="34" charset="0"/>
            </a:endParaRPr>
          </a:p>
          <a:p>
            <a:pPr>
              <a:spcBef>
                <a:spcPct val="10000"/>
              </a:spcBef>
              <a:buNone/>
            </a:pPr>
            <a:r>
              <a:rPr lang="en-US" altLang="zh-CN" dirty="0">
                <a:solidFill>
                  <a:srgbClr val="008000"/>
                </a:solidFill>
                <a:latin typeface="Tahoma" panose="020B0604030504040204" pitchFamily="34" charset="0"/>
              </a:rPr>
              <a:t>      </a:t>
            </a:r>
            <a:r>
              <a:rPr lang="en-US" altLang="zh-CN" dirty="0">
                <a:solidFill>
                  <a:srgbClr val="0000FF"/>
                </a:solidFill>
                <a:latin typeface="Tahoma" panose="020B0604030504040204" pitchFamily="34" charset="0"/>
              </a:rPr>
              <a:t>try {</a:t>
            </a:r>
            <a:r>
              <a:rPr lang="en-US" altLang="zh-CN" dirty="0" err="1">
                <a:solidFill>
                  <a:srgbClr val="0000FF"/>
                </a:solidFill>
                <a:latin typeface="Tahoma" panose="020B0604030504040204" pitchFamily="34" charset="0"/>
              </a:rPr>
              <a:t>Q.Delete</a:t>
            </a:r>
            <a:r>
              <a:rPr lang="en-US" altLang="zh-CN" dirty="0">
                <a:solidFill>
                  <a:srgbClr val="0000FF"/>
                </a:solidFill>
                <a:latin typeface="Tahoma" panose="020B0604030504040204" pitchFamily="34" charset="0"/>
              </a:rPr>
              <a:t>(t);}</a:t>
            </a:r>
            <a:endParaRPr lang="en-US" altLang="zh-CN" dirty="0">
              <a:solidFill>
                <a:srgbClr val="0000FF"/>
              </a:solidFill>
              <a:latin typeface="Tahoma" panose="020B0604030504040204" pitchFamily="34" charset="0"/>
            </a:endParaRPr>
          </a:p>
          <a:p>
            <a:pPr>
              <a:spcBef>
                <a:spcPct val="10000"/>
              </a:spcBef>
              <a:buNone/>
            </a:pPr>
            <a:r>
              <a:rPr lang="en-US" altLang="zh-CN" dirty="0">
                <a:solidFill>
                  <a:srgbClr val="0000FF"/>
                </a:solidFill>
                <a:latin typeface="Tahoma" panose="020B0604030504040204" pitchFamily="34" charset="0"/>
              </a:rPr>
              <a:t>      catch (</a:t>
            </a:r>
            <a:r>
              <a:rPr lang="en-US" altLang="zh-CN" dirty="0" err="1">
                <a:solidFill>
                  <a:srgbClr val="0000FF"/>
                </a:solidFill>
                <a:latin typeface="Tahoma" panose="020B0604030504040204" pitchFamily="34" charset="0"/>
              </a:rPr>
              <a:t>OutOfBounds</a:t>
            </a:r>
            <a:r>
              <a:rPr lang="en-US" altLang="zh-CN" dirty="0">
                <a:solidFill>
                  <a:srgbClr val="0000FF"/>
                </a:solidFill>
                <a:latin typeface="Tahoma" panose="020B0604030504040204" pitchFamily="34" charset="0"/>
              </a:rPr>
              <a:t>) {return;}</a:t>
            </a:r>
            <a:endParaRPr lang="en-US" altLang="zh-CN" dirty="0">
              <a:solidFill>
                <a:srgbClr val="0000FF"/>
              </a:solidFill>
              <a:latin typeface="Tahoma" panose="020B0604030504040204" pitchFamily="34" charset="0"/>
            </a:endParaRPr>
          </a:p>
          <a:p>
            <a:pPr>
              <a:spcBef>
                <a:spcPct val="10000"/>
              </a:spcBef>
              <a:buNone/>
            </a:pPr>
            <a:r>
              <a:rPr lang="en-US" altLang="zh-CN" dirty="0">
                <a:solidFill>
                  <a:srgbClr val="0000FF"/>
                </a:solidFill>
                <a:latin typeface="Tahoma" panose="020B0604030504040204" pitchFamily="34" charset="0"/>
              </a:rPr>
              <a:t>      }</a:t>
            </a:r>
            <a:endParaRPr lang="en-US" altLang="zh-CN" dirty="0">
              <a:solidFill>
                <a:srgbClr val="0000FF"/>
              </a:solidFill>
              <a:latin typeface="Tahoma" panose="020B0604030504040204" pitchFamily="34" charset="0"/>
            </a:endParaRPr>
          </a:p>
          <a:p>
            <a:pPr>
              <a:spcBef>
                <a:spcPct val="10000"/>
              </a:spcBef>
              <a:buNone/>
            </a:pPr>
            <a:r>
              <a:rPr lang="en-US" altLang="zh-CN" dirty="0">
                <a:solidFill>
                  <a:srgbClr val="0000FF"/>
                </a:solidFill>
                <a:latin typeface="Tahoma" panose="020B0604030504040204" pitchFamily="34" charset="0"/>
              </a:rPr>
              <a:t> }</a:t>
            </a:r>
            <a:endParaRPr lang="en-US" altLang="zh-CN" dirty="0" smtClean="0">
              <a:solidFill>
                <a:srgbClr val="008000"/>
              </a:solidFill>
              <a:latin typeface="Tahoma" panose="020B0604030504040204" pitchFamily="34" charset="0"/>
            </a:endParaRPr>
          </a:p>
          <a:p>
            <a:pPr eaLnBrk="1" hangingPunct="1">
              <a:spcBef>
                <a:spcPct val="10000"/>
              </a:spcBef>
              <a:buClrTx/>
              <a:buFontTx/>
              <a:buNone/>
            </a:pPr>
            <a:endParaRPr lang="en-US" altLang="zh-CN" sz="2400" dirty="0" smtClean="0">
              <a:solidFill>
                <a:srgbClr val="008000"/>
              </a:solidFill>
              <a:latin typeface="Tahoma" panose="020B0604030504040204" pitchFamily="34" charset="0"/>
            </a:endParaRPr>
          </a:p>
          <a:p>
            <a:pPr eaLnBrk="1" hangingPunct="1">
              <a:spcBef>
                <a:spcPct val="10000"/>
              </a:spcBef>
              <a:buClrTx/>
              <a:buFontTx/>
              <a:buNone/>
            </a:pPr>
            <a:r>
              <a:rPr lang="en-US" altLang="zh-CN" sz="2400" dirty="0" smtClean="0">
                <a:solidFill>
                  <a:srgbClr val="008000"/>
                </a:solidFill>
                <a:latin typeface="Tahoma" panose="020B0604030504040204" pitchFamily="34" charset="0"/>
              </a:rPr>
              <a:t>      </a:t>
            </a:r>
            <a:endParaRPr lang="en-US" altLang="zh-CN" dirty="0" smtClean="0"/>
          </a:p>
        </p:txBody>
      </p:sp>
      <p:sp>
        <p:nvSpPr>
          <p:cNvPr id="972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DADF17-B517-4478-86CC-63460793D22A}" type="slidenum">
              <a:rPr lang="en-US" altLang="en-US" smtClean="0">
                <a:solidFill>
                  <a:srgbClr val="4B4B4B"/>
                </a:solidFill>
              </a:rPr>
            </a:fld>
            <a:endParaRPr lang="en-US" altLang="en-US" smtClean="0">
              <a:solidFill>
                <a:srgbClr val="4B4B4B"/>
              </a:solidFill>
            </a:endParaRPr>
          </a:p>
        </p:txBody>
      </p:sp>
      <p:sp>
        <p:nvSpPr>
          <p:cNvPr id="5" name="Text Box 4"/>
          <p:cNvSpPr txBox="1">
            <a:spLocks noChangeArrowheads="1"/>
          </p:cNvSpPr>
          <p:nvPr/>
        </p:nvSpPr>
        <p:spPr bwMode="ltGray">
          <a:xfrm>
            <a:off x="5773738" y="4561983"/>
            <a:ext cx="2971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solidFill>
                  <a:srgbClr val="FF0000"/>
                </a:solidFill>
                <a:latin typeface="Times New Roman" panose="02020603050405020304" pitchFamily="18" charset="0"/>
              </a:rPr>
              <a:t>出队次序即是遍历次序；</a:t>
            </a:r>
            <a:endParaRPr lang="en-US" altLang="zh-CN" sz="2000" dirty="0">
              <a:solidFill>
                <a:srgbClr val="FF0000"/>
              </a:solidFill>
              <a:latin typeface="Times New Roman" panose="02020603050405020304" pitchFamily="18" charset="0"/>
            </a:endParaRPr>
          </a:p>
          <a:p>
            <a:pPr eaLnBrk="1" hangingPunct="1">
              <a:spcBef>
                <a:spcPct val="50000"/>
              </a:spcBef>
            </a:pPr>
            <a:r>
              <a:rPr lang="zh-CN" altLang="en-US" sz="2000" dirty="0">
                <a:solidFill>
                  <a:srgbClr val="FF0000"/>
                </a:solidFill>
                <a:latin typeface="Times New Roman" panose="02020603050405020304" pitchFamily="18" charset="0"/>
              </a:rPr>
              <a:t>同时控制</a:t>
            </a:r>
            <a:r>
              <a:rPr lang="en-US" altLang="zh-CN" sz="2000" dirty="0">
                <a:solidFill>
                  <a:srgbClr val="FF0000"/>
                </a:solidFill>
                <a:latin typeface="Times New Roman" panose="02020603050405020304" pitchFamily="18" charset="0"/>
              </a:rPr>
              <a:t>t</a:t>
            </a:r>
            <a:r>
              <a:rPr lang="zh-CN" altLang="en-US" sz="2000" dirty="0">
                <a:solidFill>
                  <a:srgbClr val="FF0000"/>
                </a:solidFill>
                <a:latin typeface="Times New Roman" panose="02020603050405020304" pitchFamily="18" charset="0"/>
              </a:rPr>
              <a:t>移向下一节点。</a:t>
            </a:r>
            <a:endParaRPr lang="en-US" altLang="zh-CN" sz="2000" dirty="0">
              <a:solidFill>
                <a:srgbClr val="FF0000"/>
              </a:solidFill>
              <a:latin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dirty="0" smtClean="0"/>
              <a:t>由遍历顺序推导二叉树结构</a:t>
            </a:r>
            <a:endParaRPr lang="zh-CN" altLang="en-US" dirty="0" smtClean="0"/>
          </a:p>
        </p:txBody>
      </p:sp>
      <p:sp>
        <p:nvSpPr>
          <p:cNvPr id="99331" name="Rectangle 3"/>
          <p:cNvSpPr>
            <a:spLocks noGrp="1" noChangeArrowheads="1"/>
          </p:cNvSpPr>
          <p:nvPr>
            <p:ph idx="1"/>
          </p:nvPr>
        </p:nvSpPr>
        <p:spPr/>
        <p:txBody>
          <a:bodyPr/>
          <a:lstStyle/>
          <a:p>
            <a:pPr eaLnBrk="1" hangingPunct="1"/>
            <a:r>
              <a:rPr lang="zh-CN" altLang="en-US" smtClean="0"/>
              <a:t>一棵二叉树</a:t>
            </a:r>
            <a:br>
              <a:rPr lang="zh-CN" altLang="en-US" smtClean="0"/>
            </a:br>
            <a:r>
              <a:rPr lang="zh-CN" altLang="en-US" smtClean="0"/>
              <a:t>先序遍历结果</a:t>
            </a:r>
            <a:r>
              <a:rPr lang="en-US" altLang="zh-CN" smtClean="0"/>
              <a:t>1, 2, 4, 7, 3, 5, 6, 8, 9</a:t>
            </a:r>
            <a:br>
              <a:rPr lang="en-US" altLang="zh-CN" smtClean="0"/>
            </a:br>
            <a:r>
              <a:rPr lang="zh-CN" altLang="en-US" smtClean="0"/>
              <a:t>中序遍历结果</a:t>
            </a:r>
            <a:r>
              <a:rPr lang="en-US" altLang="zh-CN" smtClean="0"/>
              <a:t>4, 7, 2, 1, 5, 3, 8, 6, 9</a:t>
            </a:r>
            <a:br>
              <a:rPr lang="en-US" altLang="zh-CN" smtClean="0"/>
            </a:br>
            <a:r>
              <a:rPr lang="zh-CN" altLang="en-US" smtClean="0"/>
              <a:t>能推导出其结构吗？</a:t>
            </a:r>
            <a:endParaRPr lang="zh-CN" altLang="en-US" smtClean="0"/>
          </a:p>
          <a:p>
            <a:pPr eaLnBrk="1" hangingPunct="1"/>
            <a:r>
              <a:rPr lang="zh-CN" altLang="en-US" smtClean="0"/>
              <a:t>可以！</a:t>
            </a:r>
            <a:endParaRPr lang="zh-CN" altLang="en-US" smtClean="0"/>
          </a:p>
        </p:txBody>
      </p:sp>
      <p:sp>
        <p:nvSpPr>
          <p:cNvPr id="993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1A07C1-823E-4C62-9323-CB90BD3F0AC9}"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遍历顺序</a:t>
            </a:r>
            <a:r>
              <a:rPr lang="zh-CN" altLang="en-US" smtClean="0">
                <a:sym typeface="Wingdings" panose="05000000000000000000" pitchFamily="2" charset="2"/>
              </a:rPr>
              <a:t>二叉树结构（续）</a:t>
            </a:r>
            <a:endParaRPr lang="zh-CN" altLang="en-US" smtClean="0">
              <a:sym typeface="Wingdings" panose="05000000000000000000" pitchFamily="2" charset="2"/>
            </a:endParaRPr>
          </a:p>
        </p:txBody>
      </p:sp>
      <p:sp>
        <p:nvSpPr>
          <p:cNvPr id="104451" name="Text Box 5"/>
          <p:cNvSpPr txBox="1">
            <a:spLocks noChangeArrowheads="1"/>
          </p:cNvSpPr>
          <p:nvPr/>
        </p:nvSpPr>
        <p:spPr bwMode="ltGray">
          <a:xfrm>
            <a:off x="889000" y="2514600"/>
            <a:ext cx="24384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latin typeface="Times New Roman" panose="02020603050405020304" pitchFamily="18" charset="0"/>
              </a:rPr>
              <a:t>先序</a:t>
            </a:r>
            <a:r>
              <a:rPr lang="en-US" altLang="zh-CN">
                <a:solidFill>
                  <a:schemeClr val="hlink"/>
                </a:solidFill>
                <a:latin typeface="Times New Roman" panose="02020603050405020304" pitchFamily="18" charset="0"/>
              </a:rPr>
              <a:t>6, 8, 9</a:t>
            </a:r>
            <a:br>
              <a:rPr lang="en-US" altLang="zh-CN">
                <a:solidFill>
                  <a:schemeClr val="hlink"/>
                </a:solidFill>
                <a:latin typeface="Times New Roman" panose="02020603050405020304" pitchFamily="18" charset="0"/>
              </a:rPr>
            </a:br>
            <a:r>
              <a:rPr lang="zh-CN" altLang="en-US">
                <a:solidFill>
                  <a:schemeClr val="hlink"/>
                </a:solidFill>
                <a:latin typeface="Times New Roman" panose="02020603050405020304" pitchFamily="18" charset="0"/>
              </a:rPr>
              <a:t>中序</a:t>
            </a:r>
            <a:r>
              <a:rPr lang="en-US" altLang="zh-CN">
                <a:solidFill>
                  <a:schemeClr val="hlink"/>
                </a:solidFill>
                <a:latin typeface="Times New Roman" panose="02020603050405020304" pitchFamily="18" charset="0"/>
              </a:rPr>
              <a:t>8, 6, 9</a:t>
            </a:r>
            <a:endParaRPr lang="en-US" altLang="zh-CN">
              <a:solidFill>
                <a:schemeClr val="hlink"/>
              </a:solidFill>
              <a:latin typeface="Times New Roman" panose="02020603050405020304" pitchFamily="18" charset="0"/>
            </a:endParaRPr>
          </a:p>
        </p:txBody>
      </p:sp>
      <p:pic>
        <p:nvPicPr>
          <p:cNvPr id="104452" name="Picture 6" descr="prein4"/>
          <p:cNvPicPr>
            <a:picLocks noChangeAspect="1" noChangeArrowheads="1"/>
          </p:cNvPicPr>
          <p:nvPr/>
        </p:nvPicPr>
        <p:blipFill>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4241800" y="2362200"/>
            <a:ext cx="3454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866006-F239-4A71-AF5D-344359702873}"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抽象数据类型及类的扩充</a:t>
            </a:r>
            <a:endParaRPr lang="zh-CN" altLang="en-US" smtClean="0"/>
          </a:p>
        </p:txBody>
      </p:sp>
      <p:sp>
        <p:nvSpPr>
          <p:cNvPr id="105475" name="Rectangle 3"/>
          <p:cNvSpPr>
            <a:spLocks noGrp="1" noChangeArrowheads="1"/>
          </p:cNvSpPr>
          <p:nvPr>
            <p:ph idx="1"/>
          </p:nvPr>
        </p:nvSpPr>
        <p:spPr/>
        <p:txBody>
          <a:bodyPr/>
          <a:lstStyle/>
          <a:p>
            <a:pPr eaLnBrk="1" hangingPunct="1"/>
            <a:r>
              <a:rPr lang="zh-CN" altLang="en-US" smtClean="0"/>
              <a:t>增加如下二叉树操作：</a:t>
            </a:r>
            <a:endParaRPr lang="zh-CN" altLang="en-US" smtClean="0"/>
          </a:p>
          <a:p>
            <a:pPr eaLnBrk="1" hangingPunct="1">
              <a:buFont typeface="Wingdings" panose="05000000000000000000" pitchFamily="2" charset="2"/>
              <a:buNone/>
            </a:pPr>
            <a:r>
              <a:rPr lang="en-US" altLang="zh-CN" i="1" smtClean="0"/>
              <a:t>PreOutput</a:t>
            </a:r>
            <a:r>
              <a:rPr lang="en-US" altLang="zh-CN" smtClean="0"/>
              <a:t>()</a:t>
            </a:r>
            <a:r>
              <a:rPr lang="zh-CN" altLang="en-US" smtClean="0"/>
              <a:t>：按前序方式输出数据域</a:t>
            </a:r>
            <a:endParaRPr lang="zh-CN" altLang="en-US" smtClean="0"/>
          </a:p>
          <a:p>
            <a:pPr eaLnBrk="1" hangingPunct="1">
              <a:buFont typeface="Wingdings" panose="05000000000000000000" pitchFamily="2" charset="2"/>
              <a:buNone/>
            </a:pPr>
            <a:r>
              <a:rPr lang="en-US" altLang="zh-CN" i="1" smtClean="0"/>
              <a:t>InOutput</a:t>
            </a:r>
            <a:r>
              <a:rPr lang="en-US" altLang="zh-CN" smtClean="0"/>
              <a:t>()</a:t>
            </a:r>
            <a:r>
              <a:rPr lang="zh-CN" altLang="en-US" smtClean="0"/>
              <a:t>：按中序方式输出数据域</a:t>
            </a:r>
            <a:endParaRPr lang="zh-CN" altLang="en-US" smtClean="0"/>
          </a:p>
          <a:p>
            <a:pPr eaLnBrk="1" hangingPunct="1">
              <a:buFont typeface="Wingdings" panose="05000000000000000000" pitchFamily="2" charset="2"/>
              <a:buNone/>
            </a:pPr>
            <a:r>
              <a:rPr lang="en-US" altLang="zh-CN" i="1" smtClean="0"/>
              <a:t>PostOutput</a:t>
            </a:r>
            <a:r>
              <a:rPr lang="en-US" altLang="zh-CN" smtClean="0"/>
              <a:t>()</a:t>
            </a:r>
            <a:r>
              <a:rPr lang="zh-CN" altLang="en-US" smtClean="0"/>
              <a:t>：按后序方式输出数据域</a:t>
            </a:r>
            <a:endParaRPr lang="zh-CN" altLang="en-US" smtClean="0"/>
          </a:p>
          <a:p>
            <a:pPr eaLnBrk="1" hangingPunct="1">
              <a:buFont typeface="Wingdings" panose="05000000000000000000" pitchFamily="2" charset="2"/>
              <a:buNone/>
            </a:pPr>
            <a:r>
              <a:rPr lang="en-US" altLang="zh-CN" i="1" smtClean="0"/>
              <a:t>LevelOutput</a:t>
            </a:r>
            <a:r>
              <a:rPr lang="en-US" altLang="zh-CN" smtClean="0"/>
              <a:t>()</a:t>
            </a:r>
            <a:r>
              <a:rPr lang="zh-CN" altLang="en-US" smtClean="0"/>
              <a:t>：逐层输出数据域</a:t>
            </a:r>
            <a:endParaRPr lang="zh-CN" altLang="en-US" smtClean="0"/>
          </a:p>
          <a:p>
            <a:pPr eaLnBrk="1" hangingPunct="1">
              <a:buFont typeface="Wingdings" panose="05000000000000000000" pitchFamily="2" charset="2"/>
              <a:buNone/>
            </a:pPr>
            <a:r>
              <a:rPr lang="en-US" altLang="zh-CN" i="1" smtClean="0"/>
              <a:t>Delete</a:t>
            </a:r>
            <a:r>
              <a:rPr lang="en-US" altLang="zh-CN" smtClean="0"/>
              <a:t>()</a:t>
            </a:r>
            <a:r>
              <a:rPr lang="zh-CN" altLang="en-US" smtClean="0"/>
              <a:t>：删除一棵二叉树，释放其节点</a:t>
            </a:r>
            <a:endParaRPr lang="zh-CN" altLang="en-US" smtClean="0"/>
          </a:p>
          <a:p>
            <a:pPr eaLnBrk="1" hangingPunct="1">
              <a:buFont typeface="Wingdings" panose="05000000000000000000" pitchFamily="2" charset="2"/>
              <a:buNone/>
            </a:pPr>
            <a:r>
              <a:rPr lang="en-US" altLang="zh-CN" i="1" smtClean="0"/>
              <a:t>Height</a:t>
            </a:r>
            <a:r>
              <a:rPr lang="en-US" altLang="zh-CN" smtClean="0"/>
              <a:t>()</a:t>
            </a:r>
            <a:r>
              <a:rPr lang="zh-CN" altLang="en-US" smtClean="0"/>
              <a:t>：返回树的高度</a:t>
            </a:r>
            <a:endParaRPr lang="zh-CN" altLang="en-US" smtClean="0"/>
          </a:p>
          <a:p>
            <a:pPr eaLnBrk="1" hangingPunct="1">
              <a:buFont typeface="Wingdings" panose="05000000000000000000" pitchFamily="2" charset="2"/>
              <a:buNone/>
            </a:pPr>
            <a:r>
              <a:rPr lang="en-US" altLang="zh-CN" i="1" smtClean="0"/>
              <a:t>Size</a:t>
            </a:r>
            <a:r>
              <a:rPr lang="en-US" altLang="zh-CN" smtClean="0"/>
              <a:t>()</a:t>
            </a:r>
            <a:r>
              <a:rPr lang="zh-CN" altLang="en-US" smtClean="0"/>
              <a:t>：返回树中节点数</a:t>
            </a:r>
            <a:endParaRPr lang="zh-CN" altLang="en-US" smtClean="0"/>
          </a:p>
        </p:txBody>
      </p:sp>
      <p:sp>
        <p:nvSpPr>
          <p:cNvPr id="10547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8B8DCFD-14A2-4128-B15F-6624C2DBC9CF}"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销毁二叉树</a:t>
            </a:r>
            <a:endParaRPr lang="zh-CN" altLang="en-US" smtClean="0"/>
          </a:p>
        </p:txBody>
      </p:sp>
      <p:sp>
        <p:nvSpPr>
          <p:cNvPr id="106499" name="Rectangle 3"/>
          <p:cNvSpPr>
            <a:spLocks noGrp="1" noChangeArrowheads="1"/>
          </p:cNvSpPr>
          <p:nvPr>
            <p:ph idx="1"/>
          </p:nvPr>
        </p:nvSpPr>
        <p:spPr/>
        <p:txBody>
          <a:bodyPr/>
          <a:lstStyle/>
          <a:p>
            <a:pPr eaLnBrk="1" hangingPunct="1"/>
            <a:r>
              <a:rPr lang="zh-CN" altLang="en-US" smtClean="0"/>
              <a:t>删除所有节点</a:t>
            </a:r>
            <a:endParaRPr lang="zh-CN" altLang="en-US" smtClean="0"/>
          </a:p>
          <a:p>
            <a:pPr eaLnBrk="1" hangingPunct="1"/>
            <a:r>
              <a:rPr lang="zh-CN" altLang="en-US" smtClean="0">
                <a:solidFill>
                  <a:srgbClr val="FF0000"/>
                </a:solidFill>
              </a:rPr>
              <a:t>后序遍历</a:t>
            </a:r>
            <a:r>
              <a:rPr lang="zh-CN" altLang="en-US" smtClean="0"/>
              <a:t>：删除左子树、删除右子树、删除根</a:t>
            </a:r>
            <a:endParaRPr lang="zh-CN" altLang="en-US" smtClean="0"/>
          </a:p>
          <a:p>
            <a:pPr eaLnBrk="1" hangingPunct="1"/>
            <a:r>
              <a:rPr lang="zh-CN" altLang="en-US" smtClean="0"/>
              <a:t>辅助函数</a:t>
            </a:r>
            <a:r>
              <a:rPr lang="en-US" altLang="zh-CN" smtClean="0"/>
              <a:t>——</a:t>
            </a:r>
            <a:r>
              <a:rPr lang="zh-CN" altLang="en-US" smtClean="0"/>
              <a:t>删除单个节点</a:t>
            </a:r>
            <a:endParaRPr lang="zh-CN" altLang="en-US" smtClean="0"/>
          </a:p>
          <a:p>
            <a:pPr eaLnBrk="1" hangingPunct="1">
              <a:spcBef>
                <a:spcPct val="0"/>
              </a:spcBef>
              <a:buClrTx/>
              <a:buFontTx/>
              <a:buNone/>
            </a:pPr>
            <a:r>
              <a:rPr lang="zh-CN" altLang="en-US" smtClean="0">
                <a:latin typeface="Tahoma" panose="020B0604030504040204" pitchFamily="34" charset="0"/>
              </a:rPr>
              <a:t> </a:t>
            </a:r>
            <a:r>
              <a:rPr lang="en-US" altLang="zh-CN" sz="2400" smtClean="0">
                <a:solidFill>
                  <a:srgbClr val="0000FF"/>
                </a:solidFill>
                <a:latin typeface="Tahoma" panose="020B0604030504040204" pitchFamily="34" charset="0"/>
              </a:rPr>
              <a:t>static void Free(BinaryTreeNode&lt;T&gt; *t) {delete t;}</a:t>
            </a:r>
            <a:endParaRPr lang="en-US" altLang="zh-CN" sz="2400" smtClean="0">
              <a:solidFill>
                <a:srgbClr val="0000FF"/>
              </a:solidFill>
              <a:latin typeface="Tahoma" panose="020B0604030504040204" pitchFamily="34" charset="0"/>
            </a:endParaRPr>
          </a:p>
          <a:p>
            <a:pPr eaLnBrk="1" hangingPunct="1"/>
            <a:r>
              <a:rPr lang="zh-CN" altLang="en-US" smtClean="0"/>
              <a:t>删除二叉树</a:t>
            </a:r>
            <a:endParaRPr lang="zh-CN" altLang="en-US" smtClean="0"/>
          </a:p>
          <a:p>
            <a:pPr eaLnBrk="1" hangingPunct="1">
              <a:spcBef>
                <a:spcPct val="0"/>
              </a:spcBef>
              <a:buClrTx/>
              <a:buFontTx/>
              <a:buNone/>
            </a:pPr>
            <a:r>
              <a:rPr lang="en-US" altLang="zh-CN" sz="2400" smtClean="0">
                <a:solidFill>
                  <a:srgbClr val="0000FF"/>
                </a:solidFill>
                <a:latin typeface="Tahoma" panose="020B0604030504040204" pitchFamily="34" charset="0"/>
              </a:rPr>
              <a:t>void Delete() {PostOrder(Free, root); root = 0;}</a:t>
            </a:r>
            <a:endParaRPr lang="en-US" altLang="zh-CN" sz="2400" smtClean="0">
              <a:solidFill>
                <a:srgbClr val="0000FF"/>
              </a:solidFill>
              <a:latin typeface="Tahoma" panose="020B0604030504040204" pitchFamily="34" charset="0"/>
            </a:endParaRPr>
          </a:p>
          <a:p>
            <a:pPr eaLnBrk="1" hangingPunct="1"/>
            <a:endParaRPr lang="en-US" altLang="zh-CN" smtClean="0"/>
          </a:p>
        </p:txBody>
      </p:sp>
      <p:sp>
        <p:nvSpPr>
          <p:cNvPr id="10650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875A48-4A4D-44CD-8B41-78347DAD4FEA}"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计算高度</a:t>
            </a:r>
            <a:endParaRPr lang="zh-CN" altLang="en-US" smtClean="0"/>
          </a:p>
        </p:txBody>
      </p:sp>
      <p:sp>
        <p:nvSpPr>
          <p:cNvPr id="107523" name="Rectangle 3"/>
          <p:cNvSpPr>
            <a:spLocks noGrp="1" noChangeArrowheads="1"/>
          </p:cNvSpPr>
          <p:nvPr>
            <p:ph type="body" idx="1"/>
          </p:nvPr>
        </p:nvSpPr>
        <p:spPr/>
        <p:txBody>
          <a:bodyPr/>
          <a:lstStyle/>
          <a:p>
            <a:pPr eaLnBrk="1" hangingPunct="1"/>
            <a:r>
              <a:rPr lang="zh-CN" altLang="en-US" smtClean="0">
                <a:solidFill>
                  <a:srgbClr val="FF0000"/>
                </a:solidFill>
              </a:rPr>
              <a:t>后序遍历</a:t>
            </a:r>
            <a:endParaRPr lang="zh-CN" altLang="en-US" smtClean="0">
              <a:solidFill>
                <a:srgbClr val="FF0000"/>
              </a:solidFill>
            </a:endParaRPr>
          </a:p>
          <a:p>
            <a:pPr lvl="1" eaLnBrk="1" hangingPunct="1"/>
            <a:r>
              <a:rPr lang="zh-CN" altLang="en-US" smtClean="0"/>
              <a:t>左子树高度、右子树高度较大者</a:t>
            </a:r>
            <a:r>
              <a:rPr lang="en-US" altLang="zh-CN" smtClean="0"/>
              <a:t>+1</a:t>
            </a:r>
            <a:r>
              <a:rPr lang="zh-CN" altLang="en-US" smtClean="0"/>
              <a:t>（根节点）</a:t>
            </a:r>
            <a:r>
              <a:rPr lang="zh-CN" altLang="en-US" smtClean="0">
                <a:sym typeface="Wingdings" panose="05000000000000000000" pitchFamily="2" charset="2"/>
              </a:rPr>
              <a:t>树的高度</a:t>
            </a:r>
            <a:endParaRPr lang="zh-CN" altLang="en-US" smtClean="0">
              <a:sym typeface="Wingdings" panose="05000000000000000000" pitchFamily="2" charset="2"/>
            </a:endParaRPr>
          </a:p>
          <a:p>
            <a:pPr lvl="1" eaLnBrk="1" hangingPunct="1"/>
            <a:r>
              <a:rPr lang="zh-CN" altLang="en-US" smtClean="0">
                <a:sym typeface="Wingdings" panose="05000000000000000000" pitchFamily="2" charset="2"/>
              </a:rPr>
              <a:t>递归公式：</a:t>
            </a:r>
            <a:r>
              <a:rPr lang="en-US" altLang="zh-CN" smtClean="0">
                <a:sym typeface="Wingdings" panose="05000000000000000000" pitchFamily="2" charset="2"/>
              </a:rPr>
              <a:t>h=max{hl, hr} + 1</a:t>
            </a:r>
            <a:r>
              <a:rPr lang="zh-CN" altLang="en-US" smtClean="0">
                <a:sym typeface="Wingdings" panose="05000000000000000000" pitchFamily="2" charset="2"/>
              </a:rPr>
              <a:t>递归函数</a:t>
            </a:r>
            <a:endParaRPr lang="zh-CN" altLang="en-US" smtClean="0">
              <a:sym typeface="Wingdings" panose="05000000000000000000" pitchFamily="2" charset="2"/>
            </a:endParaRPr>
          </a:p>
          <a:p>
            <a:pPr eaLnBrk="1" hangingPunct="1"/>
            <a:r>
              <a:rPr lang="zh-CN" altLang="en-US" smtClean="0"/>
              <a:t>公共接口</a:t>
            </a:r>
            <a:endParaRPr lang="zh-CN" altLang="en-US" smtClean="0"/>
          </a:p>
          <a:p>
            <a:pPr eaLnBrk="1" hangingPunct="1">
              <a:spcBef>
                <a:spcPct val="0"/>
              </a:spcBef>
              <a:buClrTx/>
              <a:buFontTx/>
              <a:buNone/>
            </a:pPr>
            <a:r>
              <a:rPr lang="en-US" altLang="zh-CN" sz="2400" smtClean="0">
                <a:solidFill>
                  <a:srgbClr val="0000FF"/>
                </a:solidFill>
                <a:latin typeface="Tahoma" panose="020B0604030504040204" pitchFamily="34" charset="0"/>
              </a:rPr>
              <a:t>int Height() const {return Height(root);}</a:t>
            </a:r>
            <a:endParaRPr lang="en-US" altLang="zh-CN" sz="2400" smtClean="0">
              <a:solidFill>
                <a:srgbClr val="0000FF"/>
              </a:solidFill>
              <a:latin typeface="Tahoma" panose="020B0604030504040204" pitchFamily="34" charset="0"/>
            </a:endParaRPr>
          </a:p>
          <a:p>
            <a:pPr eaLnBrk="1" hangingPunct="1"/>
            <a:endParaRPr lang="en-US" altLang="zh-CN" smtClean="0"/>
          </a:p>
        </p:txBody>
      </p:sp>
      <p:sp>
        <p:nvSpPr>
          <p:cNvPr id="1075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CE6A488-ECFA-46DF-907F-DACACDF921F9}"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计算高度的递归函数</a:t>
            </a:r>
            <a:r>
              <a:rPr lang="en-US" altLang="zh-CN" smtClean="0"/>
              <a:t>Height</a:t>
            </a:r>
            <a:endParaRPr lang="en-US" altLang="zh-CN" smtClean="0"/>
          </a:p>
        </p:txBody>
      </p:sp>
      <p:sp>
        <p:nvSpPr>
          <p:cNvPr id="108547" name="Rectangle 3"/>
          <p:cNvSpPr>
            <a:spLocks noGrp="1" noChangeArrowheads="1"/>
          </p:cNvSpPr>
          <p:nvPr>
            <p:ph type="body" idx="1"/>
          </p:nvPr>
        </p:nvSpPr>
        <p:spPr/>
        <p:txBody>
          <a:bodyPr/>
          <a:lstStyle/>
          <a:p>
            <a:pPr eaLnBrk="1" hangingPunct="1">
              <a:buClrTx/>
              <a:buFontTx/>
              <a:buNone/>
            </a:pPr>
            <a:r>
              <a:rPr lang="en-US" altLang="zh-CN" sz="2000" smtClean="0">
                <a:solidFill>
                  <a:srgbClr val="0000FF"/>
                </a:solidFill>
                <a:latin typeface="Tahoma" panose="020B0604030504040204" pitchFamily="34" charset="0"/>
              </a:rPr>
              <a:t>template &lt;class T&gt;</a:t>
            </a:r>
            <a:endParaRPr lang="en-US" altLang="zh-CN" sz="2000" smtClean="0">
              <a:solidFill>
                <a:srgbClr val="0000FF"/>
              </a:solidFill>
              <a:latin typeface="Tahoma" panose="020B0604030504040204" pitchFamily="34" charset="0"/>
            </a:endParaRPr>
          </a:p>
          <a:p>
            <a:pPr eaLnBrk="1" hangingPunct="1">
              <a:buClrTx/>
              <a:buFontTx/>
              <a:buNone/>
            </a:pPr>
            <a:r>
              <a:rPr lang="en-US" altLang="zh-CN" sz="2000" smtClean="0">
                <a:solidFill>
                  <a:srgbClr val="0000FF"/>
                </a:solidFill>
                <a:latin typeface="Tahoma" panose="020B0604030504040204" pitchFamily="34" charset="0"/>
              </a:rPr>
              <a:t>int BinaryTree&lt;T&gt;::Height(BinaryTreeNode&lt;T&gt; *t) const</a:t>
            </a:r>
            <a:endParaRPr lang="en-US" altLang="zh-CN" sz="2000" smtClean="0">
              <a:solidFill>
                <a:srgbClr val="0000FF"/>
              </a:solidFill>
              <a:latin typeface="Tahoma" panose="020B0604030504040204" pitchFamily="34" charset="0"/>
            </a:endParaRPr>
          </a:p>
          <a:p>
            <a:pPr eaLnBrk="1" hangingPunct="1">
              <a:buClrTx/>
              <a:buFontTx/>
              <a:buNone/>
            </a:pPr>
            <a:r>
              <a:rPr lang="en-US" altLang="zh-CN" sz="2000" smtClean="0">
                <a:solidFill>
                  <a:srgbClr val="0000FF"/>
                </a:solidFill>
                <a:latin typeface="Tahoma" panose="020B0604030504040204" pitchFamily="34" charset="0"/>
              </a:rPr>
              <a:t>{</a:t>
            </a:r>
            <a:r>
              <a:rPr lang="en-US" altLang="zh-CN" sz="2000" smtClean="0">
                <a:solidFill>
                  <a:srgbClr val="008000"/>
                </a:solidFill>
                <a:latin typeface="Tahoma" panose="020B0604030504040204" pitchFamily="34" charset="0"/>
              </a:rPr>
              <a:t>// Return height of tree *t.</a:t>
            </a:r>
            <a:endParaRPr lang="en-US" altLang="zh-CN" sz="2000" smtClean="0">
              <a:solidFill>
                <a:srgbClr val="008000"/>
              </a:solidFill>
              <a:latin typeface="Tahoma" panose="020B0604030504040204" pitchFamily="34" charset="0"/>
            </a:endParaRPr>
          </a:p>
          <a:p>
            <a:pPr eaLnBrk="1" hangingPunct="1">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(!t) return 0;               </a:t>
            </a:r>
            <a:r>
              <a:rPr lang="en-US" altLang="zh-CN" sz="2000" smtClean="0">
                <a:solidFill>
                  <a:srgbClr val="008000"/>
                </a:solidFill>
                <a:latin typeface="Tahoma" panose="020B0604030504040204" pitchFamily="34" charset="0"/>
              </a:rPr>
              <a:t>// empty tree</a:t>
            </a:r>
            <a:endParaRPr lang="en-US" altLang="zh-CN" sz="2000" smtClean="0">
              <a:solidFill>
                <a:srgbClr val="008000"/>
              </a:solidFill>
              <a:latin typeface="Tahoma" panose="020B0604030504040204" pitchFamily="34" charset="0"/>
            </a:endParaRPr>
          </a:p>
          <a:p>
            <a:pPr eaLnBrk="1" hangingPunct="1">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hl = Height(t-&gt;LeftChild);  </a:t>
            </a:r>
            <a:r>
              <a:rPr lang="en-US" altLang="zh-CN" sz="2000" smtClean="0">
                <a:solidFill>
                  <a:srgbClr val="008000"/>
                </a:solidFill>
                <a:latin typeface="Tahoma" panose="020B0604030504040204" pitchFamily="34" charset="0"/>
              </a:rPr>
              <a:t>// height of left</a:t>
            </a:r>
            <a:endParaRPr lang="en-US" altLang="zh-CN" sz="2000" smtClean="0">
              <a:solidFill>
                <a:srgbClr val="008000"/>
              </a:solidFill>
              <a:latin typeface="Tahoma" panose="020B0604030504040204" pitchFamily="34" charset="0"/>
            </a:endParaRPr>
          </a:p>
          <a:p>
            <a:pPr eaLnBrk="1" hangingPunct="1">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hr = Height(t-&gt;RightChild); </a:t>
            </a:r>
            <a:r>
              <a:rPr lang="en-US" altLang="zh-CN" sz="2000" smtClean="0">
                <a:solidFill>
                  <a:srgbClr val="008000"/>
                </a:solidFill>
                <a:latin typeface="Tahoma" panose="020B0604030504040204" pitchFamily="34" charset="0"/>
              </a:rPr>
              <a:t>// height of right</a:t>
            </a:r>
            <a:endParaRPr lang="en-US" altLang="zh-CN" sz="2000" smtClean="0">
              <a:solidFill>
                <a:srgbClr val="008000"/>
              </a:solidFill>
              <a:latin typeface="Tahoma" panose="020B0604030504040204" pitchFamily="34" charset="0"/>
            </a:endParaRPr>
          </a:p>
          <a:p>
            <a:pPr eaLnBrk="1" hangingPunct="1">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(hl &gt; hr) return ++hl;</a:t>
            </a:r>
            <a:endParaRPr lang="en-US" altLang="zh-CN" sz="2000" smtClean="0">
              <a:solidFill>
                <a:srgbClr val="0000FF"/>
              </a:solidFill>
              <a:latin typeface="Tahoma" panose="020B0604030504040204" pitchFamily="34" charset="0"/>
            </a:endParaRPr>
          </a:p>
          <a:p>
            <a:pPr eaLnBrk="1" hangingPunct="1">
              <a:buClrTx/>
              <a:buFontTx/>
              <a:buNone/>
            </a:pPr>
            <a:r>
              <a:rPr lang="en-US" altLang="zh-CN" sz="2000" smtClean="0">
                <a:solidFill>
                  <a:srgbClr val="0000FF"/>
                </a:solidFill>
                <a:latin typeface="Tahoma" panose="020B0604030504040204" pitchFamily="34" charset="0"/>
              </a:rPr>
              <a:t>   else return ++hr;</a:t>
            </a:r>
            <a:endParaRPr lang="en-US" altLang="zh-CN" sz="2000" smtClean="0">
              <a:solidFill>
                <a:srgbClr val="0000FF"/>
              </a:solidFill>
              <a:latin typeface="Tahoma" panose="020B0604030504040204" pitchFamily="34" charset="0"/>
            </a:endParaRPr>
          </a:p>
          <a:p>
            <a:pPr eaLnBrk="1" hangingPunct="1">
              <a:buClrTx/>
              <a:buFontTx/>
              <a:buNone/>
            </a:pPr>
            <a:r>
              <a:rPr lang="en-US" altLang="zh-CN" sz="2000" smtClean="0">
                <a:solidFill>
                  <a:srgbClr val="0000FF"/>
                </a:solidFill>
                <a:latin typeface="Tahoma" panose="020B0604030504040204" pitchFamily="34" charset="0"/>
              </a:rPr>
              <a:t>}</a:t>
            </a:r>
            <a:endParaRPr lang="en-US" altLang="zh-CN" sz="2000" smtClean="0">
              <a:solidFill>
                <a:srgbClr val="0000FF"/>
              </a:solidFill>
              <a:latin typeface="Tahoma" panose="020B0604030504040204" pitchFamily="34" charset="0"/>
            </a:endParaRPr>
          </a:p>
          <a:p>
            <a:pPr eaLnBrk="1" hangingPunct="1"/>
            <a:endParaRPr lang="en-US" altLang="zh-CN" smtClean="0"/>
          </a:p>
        </p:txBody>
      </p:sp>
      <p:sp>
        <p:nvSpPr>
          <p:cNvPr id="1085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48B2B7-7103-4FAB-A00D-0B11DE40F707}"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9"/>
          <p:cNvSpPr txBox="1">
            <a:spLocks noChangeArrowheads="1"/>
          </p:cNvSpPr>
          <p:nvPr/>
        </p:nvSpPr>
        <p:spPr bwMode="auto">
          <a:xfrm>
            <a:off x="304800" y="568960"/>
            <a:ext cx="83820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0400" indent="-66040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latin typeface="Arial" panose="020B0604020202020204" pitchFamily="34" charset="0"/>
              </a:rPr>
              <a:t>【</a:t>
            </a:r>
            <a:r>
              <a:rPr lang="en-US" altLang="zh-CN" dirty="0" err="1">
                <a:latin typeface="Arial" panose="020B0604020202020204" pitchFamily="34" charset="0"/>
              </a:rPr>
              <a:t>Definition】</a:t>
            </a:r>
            <a:r>
              <a:rPr lang="en-US" altLang="zh-CN" dirty="0" err="1"/>
              <a:t>A</a:t>
            </a:r>
            <a:r>
              <a:rPr lang="en-US" altLang="zh-CN" dirty="0"/>
              <a:t> </a:t>
            </a:r>
            <a:r>
              <a:rPr lang="en-US" altLang="zh-CN" dirty="0">
                <a:solidFill>
                  <a:schemeClr val="hlink"/>
                </a:solidFill>
              </a:rPr>
              <a:t>tree</a:t>
            </a:r>
            <a:r>
              <a:rPr lang="en-US" altLang="zh-CN" dirty="0"/>
              <a:t> is a collection of nodes.  The collection can be empty; otherwise, a tree consists of</a:t>
            </a:r>
            <a:endParaRPr lang="en-US" altLang="zh-CN" dirty="0"/>
          </a:p>
          <a:p>
            <a:pPr eaLnBrk="1" hangingPunct="1">
              <a:spcBef>
                <a:spcPct val="50000"/>
              </a:spcBef>
            </a:pPr>
            <a:r>
              <a:rPr lang="en-US" altLang="zh-CN" dirty="0"/>
              <a:t>  (1)  a distinguished node </a:t>
            </a:r>
            <a:r>
              <a:rPr lang="en-US" altLang="zh-CN" i="1" dirty="0">
                <a:solidFill>
                  <a:schemeClr val="hlink"/>
                </a:solidFill>
              </a:rPr>
              <a:t>r</a:t>
            </a:r>
            <a:r>
              <a:rPr lang="en-US" altLang="zh-CN" dirty="0"/>
              <a:t>, called the </a:t>
            </a:r>
            <a:r>
              <a:rPr lang="en-US" altLang="zh-CN" dirty="0">
                <a:solidFill>
                  <a:schemeClr val="hlink"/>
                </a:solidFill>
              </a:rPr>
              <a:t>root</a:t>
            </a:r>
            <a:r>
              <a:rPr lang="en-US" altLang="zh-CN" dirty="0"/>
              <a:t>;</a:t>
            </a:r>
            <a:endParaRPr lang="en-US" altLang="zh-CN" dirty="0"/>
          </a:p>
          <a:p>
            <a:pPr eaLnBrk="1" hangingPunct="1">
              <a:spcBef>
                <a:spcPct val="50000"/>
              </a:spcBef>
            </a:pPr>
            <a:r>
              <a:rPr lang="en-US" altLang="zh-CN" dirty="0"/>
              <a:t>  (2)  and zero or more nonempty </a:t>
            </a:r>
            <a:r>
              <a:rPr lang="en-US" altLang="zh-CN" dirty="0">
                <a:solidFill>
                  <a:schemeClr val="hlink"/>
                </a:solidFill>
              </a:rPr>
              <a:t>(sub)trees</a:t>
            </a:r>
            <a:r>
              <a:rPr lang="en-US" altLang="zh-CN" dirty="0">
                <a:sym typeface="Symbol" panose="05050102010706020507" pitchFamily="18" charset="2"/>
              </a:rPr>
              <a:t> </a:t>
            </a:r>
            <a:r>
              <a:rPr lang="en-US" altLang="zh-CN" i="1"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 , </a:t>
            </a:r>
            <a:r>
              <a:rPr lang="en-US" altLang="zh-CN" i="1" dirty="0" err="1">
                <a:sym typeface="Symbol" panose="05050102010706020507" pitchFamily="18" charset="2"/>
              </a:rPr>
              <a:t>T</a:t>
            </a:r>
            <a:r>
              <a:rPr lang="en-US" altLang="zh-CN" i="1" baseline="-25000" dirty="0" err="1">
                <a:sym typeface="Symbol" panose="05050102010706020507" pitchFamily="18" charset="2"/>
              </a:rPr>
              <a:t>k</a:t>
            </a:r>
            <a:r>
              <a:rPr lang="en-US" altLang="zh-CN" dirty="0">
                <a:sym typeface="Symbol" panose="05050102010706020507" pitchFamily="18" charset="2"/>
              </a:rPr>
              <a:t>, each of whose roots are connected by a directed </a:t>
            </a:r>
            <a:r>
              <a:rPr lang="en-US" altLang="zh-CN" dirty="0">
                <a:solidFill>
                  <a:schemeClr val="hlink"/>
                </a:solidFill>
                <a:sym typeface="Symbol" panose="05050102010706020507" pitchFamily="18" charset="2"/>
              </a:rPr>
              <a:t>edge</a:t>
            </a:r>
            <a:r>
              <a:rPr lang="en-US" altLang="zh-CN" dirty="0">
                <a:sym typeface="Symbol" panose="05050102010706020507" pitchFamily="18" charset="2"/>
              </a:rPr>
              <a:t> from </a:t>
            </a:r>
            <a:r>
              <a:rPr lang="en-US" altLang="zh-CN" i="1" dirty="0">
                <a:sym typeface="Symbol" panose="05050102010706020507" pitchFamily="18" charset="2"/>
              </a:rPr>
              <a:t>r</a:t>
            </a:r>
            <a:r>
              <a:rPr lang="en-US" altLang="zh-CN" dirty="0">
                <a:sym typeface="Symbol" panose="05050102010706020507" pitchFamily="18" charset="2"/>
              </a:rPr>
              <a:t>.</a:t>
            </a:r>
            <a:endParaRPr lang="en-US" altLang="zh-CN" i="1" baseline="-25000" dirty="0">
              <a:sym typeface="Symbol" panose="05050102010706020507" pitchFamily="18" charset="2"/>
            </a:endParaRPr>
          </a:p>
        </p:txBody>
      </p:sp>
      <p:sp>
        <p:nvSpPr>
          <p:cNvPr id="4117" name="AutoShape 21" descr="再生纸"/>
          <p:cNvSpPr>
            <a:spLocks noChangeArrowheads="1"/>
          </p:cNvSpPr>
          <p:nvPr/>
        </p:nvSpPr>
        <p:spPr bwMode="auto">
          <a:xfrm>
            <a:off x="609600" y="3159760"/>
            <a:ext cx="7924800" cy="2819400"/>
          </a:xfrm>
          <a:prstGeom prst="roundRect">
            <a:avLst>
              <a:gd name="adj" fmla="val 13065"/>
            </a:avLst>
          </a:prstGeom>
          <a:blipFill dpi="0" rotWithShape="0">
            <a:blip r:embed="rId1"/>
            <a:srcRect/>
            <a:tile tx="0" ty="0" sx="100000" sy="100000" flip="none" algn="tl"/>
          </a:blipFill>
          <a:ln w="25400">
            <a:noFill/>
            <a:round/>
          </a:ln>
          <a:effectLst>
            <a:outerShdw dist="107763" dir="2700000" algn="ctr" rotWithShape="0">
              <a:schemeClr val="bg2"/>
            </a:outerShdw>
          </a:effectLst>
        </p:spPr>
        <p:txBody>
          <a:bodyPr lIns="126000" tIns="82800" rIns="126000" bIns="82800" anchor="ctr"/>
          <a:lstStyle/>
          <a:p>
            <a:pPr marL="381000" indent="-381000">
              <a:spcBef>
                <a:spcPct val="50000"/>
              </a:spcBef>
              <a:defRPr/>
            </a:pPr>
            <a:r>
              <a:rPr lang="en-US" altLang="zh-CN" dirty="0">
                <a:solidFill>
                  <a:schemeClr val="hlink"/>
                </a:solidFill>
                <a:latin typeface="Arial" panose="020B0604020202020204" pitchFamily="34" charset="0"/>
              </a:rPr>
              <a:t>Note:</a:t>
            </a:r>
            <a:endParaRPr lang="en-US" altLang="zh-CN" dirty="0">
              <a:solidFill>
                <a:schemeClr val="hlink"/>
              </a:solidFill>
              <a:latin typeface="Arial" panose="020B0604020202020204" pitchFamily="34" charset="0"/>
            </a:endParaRPr>
          </a:p>
          <a:p>
            <a:pPr marL="381000" indent="-381000">
              <a:spcBef>
                <a:spcPct val="50000"/>
              </a:spcBef>
              <a:defRPr/>
            </a:pPr>
            <a:r>
              <a:rPr lang="en-US" altLang="zh-CN" dirty="0">
                <a:sym typeface="Wingdings" panose="05000000000000000000" pitchFamily="2" charset="2"/>
              </a:rPr>
              <a:t>  </a:t>
            </a:r>
            <a:r>
              <a:rPr lang="en-US" altLang="zh-CN" dirty="0" err="1">
                <a:sym typeface="Wingdings" panose="05000000000000000000" pitchFamily="2" charset="2"/>
              </a:rPr>
              <a:t>Subtrees</a:t>
            </a:r>
            <a:r>
              <a:rPr lang="en-US" altLang="zh-CN" dirty="0">
                <a:sym typeface="Wingdings" panose="05000000000000000000" pitchFamily="2" charset="2"/>
              </a:rPr>
              <a:t> must not connect together.  Therefore every node in the tree is the root of some </a:t>
            </a:r>
            <a:r>
              <a:rPr lang="en-US" altLang="zh-CN" dirty="0" err="1">
                <a:sym typeface="Wingdings" panose="05000000000000000000" pitchFamily="2" charset="2"/>
              </a:rPr>
              <a:t>subtree</a:t>
            </a:r>
            <a:r>
              <a:rPr lang="en-US" altLang="zh-CN" dirty="0">
                <a:sym typeface="Wingdings" panose="05000000000000000000" pitchFamily="2" charset="2"/>
              </a:rPr>
              <a:t>.</a:t>
            </a:r>
            <a:endParaRPr lang="en-US" altLang="zh-CN" dirty="0">
              <a:sym typeface="Wingdings" panose="05000000000000000000" pitchFamily="2" charset="2"/>
            </a:endParaRPr>
          </a:p>
          <a:p>
            <a:pPr marL="381000" indent="-381000">
              <a:spcBef>
                <a:spcPct val="50000"/>
              </a:spcBef>
              <a:defRPr/>
            </a:pPr>
            <a:r>
              <a:rPr lang="en-US" altLang="zh-CN" dirty="0">
                <a:sym typeface="Wingdings" panose="05000000000000000000" pitchFamily="2" charset="2"/>
              </a:rPr>
              <a:t>  There are              edges in a tree with </a:t>
            </a:r>
            <a:r>
              <a:rPr lang="en-US" altLang="zh-CN" i="1" dirty="0">
                <a:sym typeface="Wingdings" panose="05000000000000000000" pitchFamily="2" charset="2"/>
              </a:rPr>
              <a:t>N</a:t>
            </a:r>
            <a:r>
              <a:rPr lang="en-US" altLang="zh-CN" dirty="0">
                <a:sym typeface="Wingdings" panose="05000000000000000000" pitchFamily="2" charset="2"/>
              </a:rPr>
              <a:t> nodes.</a:t>
            </a:r>
            <a:endParaRPr lang="en-US" altLang="zh-CN" dirty="0">
              <a:sym typeface="Wingdings" panose="05000000000000000000" pitchFamily="2" charset="2"/>
            </a:endParaRPr>
          </a:p>
          <a:p>
            <a:pPr marL="381000" indent="-381000">
              <a:spcBef>
                <a:spcPct val="50000"/>
              </a:spcBef>
              <a:defRPr/>
            </a:pPr>
            <a:r>
              <a:rPr lang="en-US" altLang="zh-CN" dirty="0">
                <a:sym typeface="Wingdings" panose="05000000000000000000" pitchFamily="2" charset="2"/>
              </a:rPr>
              <a:t>  Normally the root is drawn at the top.</a:t>
            </a:r>
            <a:endParaRPr lang="en-US" altLang="zh-CN" dirty="0"/>
          </a:p>
        </p:txBody>
      </p:sp>
      <p:sp>
        <p:nvSpPr>
          <p:cNvPr id="8196" name="Text Box 22" descr="再生纸"/>
          <p:cNvSpPr txBox="1">
            <a:spLocks noChangeArrowheads="1"/>
          </p:cNvSpPr>
          <p:nvPr/>
        </p:nvSpPr>
        <p:spPr bwMode="auto">
          <a:xfrm>
            <a:off x="1941414" y="4689781"/>
            <a:ext cx="1219200"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dirty="0">
                <a:solidFill>
                  <a:schemeClr val="hlink"/>
                </a:solidFill>
              </a:rPr>
              <a:t>N</a:t>
            </a:r>
            <a:r>
              <a:rPr lang="en-US" altLang="zh-CN" dirty="0">
                <a:solidFill>
                  <a:schemeClr val="hlink"/>
                </a:solidFill>
              </a:rPr>
              <a:t> </a:t>
            </a:r>
            <a:r>
              <a:rPr lang="en-US" altLang="zh-CN" dirty="0">
                <a:solidFill>
                  <a:schemeClr val="hlink"/>
                </a:solidFill>
                <a:sym typeface="Symbol" panose="05050102010706020507" pitchFamily="18" charset="2"/>
              </a:rPr>
              <a:t></a:t>
            </a:r>
            <a:r>
              <a:rPr lang="en-US" altLang="zh-CN" dirty="0">
                <a:solidFill>
                  <a:schemeClr val="hlink"/>
                </a:solidFill>
              </a:rPr>
              <a:t> 1</a:t>
            </a:r>
            <a:endParaRPr lang="en-US" altLang="zh-CN" i="1" dirty="0">
              <a:solidFill>
                <a:schemeClr val="hlink"/>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统计节点数目</a:t>
            </a:r>
            <a:endParaRPr lang="zh-CN" altLang="en-US" smtClean="0"/>
          </a:p>
        </p:txBody>
      </p:sp>
      <p:sp>
        <p:nvSpPr>
          <p:cNvPr id="109571" name="Rectangle 3"/>
          <p:cNvSpPr>
            <a:spLocks noGrp="1" noChangeArrowheads="1"/>
          </p:cNvSpPr>
          <p:nvPr>
            <p:ph type="body" idx="1"/>
          </p:nvPr>
        </p:nvSpPr>
        <p:spPr>
          <a:xfrm>
            <a:off x="917575" y="1525588"/>
            <a:ext cx="7600950" cy="4570412"/>
          </a:xfrm>
        </p:spPr>
        <p:txBody>
          <a:bodyPr/>
          <a:lstStyle/>
          <a:p>
            <a:pPr eaLnBrk="1" hangingPunct="1"/>
            <a:r>
              <a:rPr lang="zh-CN" altLang="en-US" smtClean="0">
                <a:solidFill>
                  <a:srgbClr val="FF0000"/>
                </a:solidFill>
              </a:rPr>
              <a:t>任意一种遍历方法</a:t>
            </a:r>
            <a:r>
              <a:rPr lang="zh-CN" altLang="en-US" smtClean="0"/>
              <a:t>，每个节点将统计计数加</a:t>
            </a:r>
            <a:r>
              <a:rPr lang="en-US" altLang="zh-CN" smtClean="0"/>
              <a:t>1</a:t>
            </a:r>
            <a:endParaRPr lang="en-US" altLang="zh-CN" smtClean="0"/>
          </a:p>
          <a:p>
            <a:pPr eaLnBrk="1" hangingPunct="1"/>
            <a:r>
              <a:rPr lang="zh-CN" altLang="en-US" smtClean="0"/>
              <a:t>私有辅助函数</a:t>
            </a:r>
            <a:r>
              <a:rPr lang="en-US" altLang="zh-CN" smtClean="0"/>
              <a:t>Add1</a:t>
            </a:r>
            <a:endParaRPr lang="en-US" altLang="zh-CN" smtClean="0"/>
          </a:p>
          <a:p>
            <a:pPr eaLnBrk="1" hangingPunct="1">
              <a:spcBef>
                <a:spcPct val="0"/>
              </a:spcBef>
              <a:buClrTx/>
              <a:buFontTx/>
              <a:buNone/>
            </a:pPr>
            <a:r>
              <a:rPr lang="en-US" altLang="zh-CN" sz="2400" smtClean="0">
                <a:solidFill>
                  <a:srgbClr val="0000FF"/>
                </a:solidFill>
                <a:latin typeface="Tahoma" panose="020B0604030504040204" pitchFamily="34" charset="0"/>
              </a:rPr>
              <a:t>static void Add1(BinaryTreeNode&lt;T&gt; *t) {_count++;}</a:t>
            </a:r>
            <a:endParaRPr lang="en-US" altLang="zh-CN" sz="2400" smtClean="0">
              <a:solidFill>
                <a:srgbClr val="0000FF"/>
              </a:solidFill>
              <a:latin typeface="Tahoma" panose="020B0604030504040204" pitchFamily="34" charset="0"/>
            </a:endParaRPr>
          </a:p>
          <a:p>
            <a:pPr eaLnBrk="1" hangingPunct="1"/>
            <a:r>
              <a:rPr lang="zh-CN" altLang="en-US" smtClean="0"/>
              <a:t>节点数统计函数</a:t>
            </a:r>
            <a:endParaRPr lang="zh-CN" altLang="en-US" smtClean="0"/>
          </a:p>
          <a:p>
            <a:pPr eaLnBrk="1" hangingPunct="1">
              <a:buClrTx/>
              <a:buFontTx/>
              <a:buNone/>
            </a:pPr>
            <a:r>
              <a:rPr lang="en-US" altLang="zh-CN" sz="2000" smtClean="0">
                <a:solidFill>
                  <a:srgbClr val="0000FF"/>
                </a:solidFill>
                <a:latin typeface="Tahoma" panose="020B0604030504040204" pitchFamily="34" charset="0"/>
              </a:rPr>
              <a:t>int Size()</a:t>
            </a:r>
            <a:endParaRPr lang="en-US" altLang="zh-CN" sz="2000" smtClean="0">
              <a:solidFill>
                <a:srgbClr val="0000FF"/>
              </a:solidFill>
              <a:latin typeface="Tahoma" panose="020B0604030504040204" pitchFamily="34" charset="0"/>
            </a:endParaRPr>
          </a:p>
          <a:p>
            <a:pPr eaLnBrk="1" hangingPunct="1">
              <a:buClrTx/>
              <a:buFontTx/>
              <a:buNone/>
            </a:pPr>
            <a:r>
              <a:rPr lang="en-US" altLang="zh-CN" sz="2000" smtClean="0">
                <a:solidFill>
                  <a:srgbClr val="0000FF"/>
                </a:solidFill>
                <a:latin typeface="Tahoma" panose="020B0604030504040204" pitchFamily="34" charset="0"/>
              </a:rPr>
              <a:t>         {_count = 0; PreOrder(Add1, root); return _count;}</a:t>
            </a:r>
            <a:endParaRPr lang="en-US" altLang="zh-CN" sz="2000" smtClean="0">
              <a:solidFill>
                <a:srgbClr val="0000FF"/>
              </a:solidFill>
              <a:latin typeface="Tahoma" panose="020B0604030504040204" pitchFamily="34" charset="0"/>
            </a:endParaRPr>
          </a:p>
          <a:p>
            <a:pPr eaLnBrk="1" hangingPunct="1"/>
            <a:endParaRPr lang="en-US" altLang="zh-CN" smtClean="0"/>
          </a:p>
        </p:txBody>
      </p:sp>
      <p:sp>
        <p:nvSpPr>
          <p:cNvPr id="10957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70E6A7-DD2C-4F8E-856D-27C9ABD6EDBB}"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smtClean="0"/>
              <a:t>统计节点数目</a:t>
            </a:r>
            <a:r>
              <a:rPr lang="en-US" altLang="zh-CN" smtClean="0"/>
              <a:t>——</a:t>
            </a:r>
            <a:r>
              <a:rPr lang="zh-CN" altLang="en-US" smtClean="0"/>
              <a:t>方法二</a:t>
            </a:r>
            <a:endParaRPr lang="zh-CN" altLang="en-US" smtClean="0"/>
          </a:p>
        </p:txBody>
      </p:sp>
      <p:sp>
        <p:nvSpPr>
          <p:cNvPr id="110595" name="Rectangle 3"/>
          <p:cNvSpPr>
            <a:spLocks noGrp="1" noChangeArrowheads="1"/>
          </p:cNvSpPr>
          <p:nvPr>
            <p:ph type="body" idx="1"/>
          </p:nvPr>
        </p:nvSpPr>
        <p:spPr>
          <a:xfrm>
            <a:off x="1182688" y="1371600"/>
            <a:ext cx="7772400" cy="5105400"/>
          </a:xfrm>
        </p:spPr>
        <p:txBody>
          <a:bodyPr/>
          <a:lstStyle/>
          <a:p>
            <a:pPr eaLnBrk="1" hangingPunct="1"/>
            <a:r>
              <a:rPr lang="zh-CN" altLang="en-US" smtClean="0"/>
              <a:t>利用递归公式：</a:t>
            </a:r>
            <a:r>
              <a:rPr lang="en-US" altLang="zh-CN" smtClean="0"/>
              <a:t>s=sl+sr+1</a:t>
            </a:r>
            <a:endParaRPr lang="en-US" altLang="zh-CN" smtClean="0"/>
          </a:p>
          <a:p>
            <a:pPr eaLnBrk="1" hangingPunct="1">
              <a:buClrTx/>
              <a:buFontTx/>
              <a:buNone/>
            </a:pPr>
            <a:r>
              <a:rPr lang="en-US" altLang="zh-CN" sz="2400" smtClean="0">
                <a:solidFill>
                  <a:srgbClr val="0000FF"/>
                </a:solidFill>
                <a:latin typeface="Tahoma" panose="020B0604030504040204" pitchFamily="34" charset="0"/>
              </a:rPr>
              <a:t>template &lt;class T&gt;</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int BinaryTree&lt;T&gt;::Size(BinaryTreeNode&lt;T&gt; *t) const</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8000"/>
              </a:solidFill>
              <a:latin typeface="Tahoma" panose="020B0604030504040204" pitchFamily="34" charset="0"/>
            </a:endParaRPr>
          </a:p>
          <a:p>
            <a:pPr eaLnBrk="1" hangingPunct="1">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(!t) return 0;</a:t>
            </a:r>
            <a:endParaRPr lang="en-US" altLang="zh-CN" sz="2400" smtClean="0">
              <a:solidFill>
                <a:srgbClr val="008000"/>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   else return Size(t-&gt;LeftChild)+Size(t-&gt;RightChild)+1;</a:t>
            </a:r>
            <a:endParaRPr lang="en-US" altLang="zh-CN" sz="2400" smtClean="0">
              <a:solidFill>
                <a:srgbClr val="0000FF"/>
              </a:solidFill>
              <a:latin typeface="Tahoma" panose="020B0604030504040204" pitchFamily="34" charset="0"/>
            </a:endParaRPr>
          </a:p>
          <a:p>
            <a:pPr eaLnBrk="1" hangingPunct="1">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p:txBody>
      </p:sp>
      <p:sp>
        <p:nvSpPr>
          <p:cNvPr id="1105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E1ADD1-FB85-4111-86A2-3C6E54FDEFB2}"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二叉树遍历小结</a:t>
            </a:r>
            <a:endParaRPr lang="zh-CN" altLang="en-US" smtClean="0"/>
          </a:p>
        </p:txBody>
      </p:sp>
      <p:sp>
        <p:nvSpPr>
          <p:cNvPr id="111619" name="内容占位符 2"/>
          <p:cNvSpPr>
            <a:spLocks noGrp="1"/>
          </p:cNvSpPr>
          <p:nvPr>
            <p:ph idx="1"/>
          </p:nvPr>
        </p:nvSpPr>
        <p:spPr/>
        <p:txBody>
          <a:bodyPr/>
          <a:lstStyle/>
          <a:p>
            <a:r>
              <a:rPr lang="zh-CN" altLang="en-US" smtClean="0"/>
              <a:t>前序、中序、后序遍历</a:t>
            </a:r>
            <a:endParaRPr lang="en-US" altLang="zh-CN" smtClean="0"/>
          </a:p>
          <a:p>
            <a:pPr lvl="1"/>
            <a:r>
              <a:rPr lang="zh-CN" altLang="en-US" smtClean="0">
                <a:solidFill>
                  <a:srgbClr val="0000CC"/>
                </a:solidFill>
              </a:rPr>
              <a:t>深度优先</a:t>
            </a:r>
            <a:endParaRPr lang="en-US" altLang="zh-CN" smtClean="0">
              <a:solidFill>
                <a:srgbClr val="0000CC"/>
              </a:solidFill>
            </a:endParaRPr>
          </a:p>
          <a:p>
            <a:pPr lvl="1"/>
            <a:r>
              <a:rPr lang="zh-CN" altLang="en-US" smtClean="0"/>
              <a:t>表明访问根节点的次序</a:t>
            </a:r>
            <a:endParaRPr lang="en-US" altLang="zh-CN" smtClean="0"/>
          </a:p>
          <a:p>
            <a:r>
              <a:rPr lang="zh-CN" altLang="en-US" smtClean="0"/>
              <a:t>按层遍历</a:t>
            </a:r>
            <a:endParaRPr lang="en-US" altLang="zh-CN" smtClean="0"/>
          </a:p>
          <a:p>
            <a:pPr lvl="1"/>
            <a:r>
              <a:rPr lang="zh-CN" altLang="en-US" smtClean="0">
                <a:solidFill>
                  <a:srgbClr val="0000CC"/>
                </a:solidFill>
              </a:rPr>
              <a:t>宽度优先</a:t>
            </a:r>
            <a:endParaRPr lang="en-US" altLang="zh-CN" smtClean="0">
              <a:solidFill>
                <a:srgbClr val="0000CC"/>
              </a:solidFill>
            </a:endParaRPr>
          </a:p>
          <a:p>
            <a:endParaRPr lang="en-US" altLang="zh-CN" smtClean="0"/>
          </a:p>
          <a:p>
            <a:r>
              <a:rPr lang="zh-CN" altLang="en-US" smtClean="0"/>
              <a:t>遍历思想简述</a:t>
            </a:r>
            <a:endParaRPr lang="en-US" altLang="zh-CN" smtClean="0"/>
          </a:p>
          <a:p>
            <a:pPr lvl="1"/>
            <a:r>
              <a:rPr lang="zh-CN" altLang="en-US" smtClean="0"/>
              <a:t>软件工程、自主学习、房地产建设</a:t>
            </a:r>
            <a:r>
              <a:rPr lang="en-US" altLang="zh-CN" smtClean="0"/>
              <a:t>……</a:t>
            </a:r>
            <a:endParaRPr lang="zh-CN" altLang="en-US" smtClean="0"/>
          </a:p>
        </p:txBody>
      </p:sp>
      <p:sp>
        <p:nvSpPr>
          <p:cNvPr id="11162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52D88B-CFF1-4738-9883-9667208E8083}"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zh-CN" altLang="en-US" smtClean="0"/>
              <a:t>思考</a:t>
            </a:r>
            <a:endParaRPr lang="zh-CN" altLang="en-US" smtClean="0"/>
          </a:p>
        </p:txBody>
      </p:sp>
      <p:sp>
        <p:nvSpPr>
          <p:cNvPr id="113667" name="内容占位符 2"/>
          <p:cNvSpPr>
            <a:spLocks noGrp="1"/>
          </p:cNvSpPr>
          <p:nvPr>
            <p:ph idx="1"/>
          </p:nvPr>
        </p:nvSpPr>
        <p:spPr/>
        <p:txBody>
          <a:bodyPr/>
          <a:lstStyle/>
          <a:p>
            <a:r>
              <a:rPr lang="zh-CN" altLang="en-US" dirty="0" smtClean="0"/>
              <a:t>先序序列与中序序列相同的是什么二叉树？</a:t>
            </a:r>
            <a:endParaRPr lang="en-US" altLang="zh-CN" dirty="0" smtClean="0"/>
          </a:p>
          <a:p>
            <a:endParaRPr lang="en-US" altLang="zh-CN" dirty="0" smtClean="0"/>
          </a:p>
          <a:p>
            <a:r>
              <a:rPr lang="zh-CN" altLang="en-US" dirty="0" smtClean="0"/>
              <a:t>一棵二叉树的先序序列的最后一个节点是否是它层次序列的最后一个节点？</a:t>
            </a:r>
            <a:endParaRPr lang="zh-CN" altLang="en-US" dirty="0" smtClean="0"/>
          </a:p>
        </p:txBody>
      </p:sp>
      <p:sp>
        <p:nvSpPr>
          <p:cNvPr id="11366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0A8E14-E58D-4F72-A1D6-B4B7ED964E05}" type="slidenum">
              <a:rPr lang="en-US" altLang="en-US" smtClean="0">
                <a:solidFill>
                  <a:srgbClr val="4B4B4B"/>
                </a:solidFill>
              </a:rPr>
            </a:fld>
            <a:endParaRPr lang="en-US" altLang="en-US" smtClean="0">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优先队列</a:t>
            </a:r>
            <a:endParaRPr lang="zh-CN" altLang="en-US"/>
          </a:p>
        </p:txBody>
      </p:sp>
      <p:sp>
        <p:nvSpPr>
          <p:cNvPr id="4" name="文本占位符 3"/>
          <p:cNvSpPr>
            <a:spLocks noGrp="1"/>
          </p:cNvSpPr>
          <p:nvPr>
            <p:ph type="body" idx="1"/>
          </p:nvPr>
        </p:nvSpPr>
        <p:spPr/>
        <p:txBody>
          <a:bodyPr/>
          <a:p>
            <a:endParaRPr lang="zh-CN"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队列</a:t>
            </a:r>
            <a:r>
              <a:rPr lang="en-US" altLang="zh-CN" smtClean="0">
                <a:sym typeface="Wingdings" panose="05000000000000000000" pitchFamily="2" charset="2"/>
              </a:rPr>
              <a:t></a:t>
            </a:r>
            <a:r>
              <a:rPr lang="zh-CN" altLang="en-US" smtClean="0">
                <a:sym typeface="Wingdings" panose="05000000000000000000" pitchFamily="2" charset="2"/>
              </a:rPr>
              <a:t>优先队列</a:t>
            </a:r>
            <a:endParaRPr lang="zh-CN" altLang="en-US" smtClean="0"/>
          </a:p>
        </p:txBody>
      </p:sp>
      <p:sp>
        <p:nvSpPr>
          <p:cNvPr id="25603" name="内容占位符 2"/>
          <p:cNvSpPr>
            <a:spLocks noGrp="1"/>
          </p:cNvSpPr>
          <p:nvPr>
            <p:ph idx="1"/>
          </p:nvPr>
        </p:nvSpPr>
        <p:spPr/>
        <p:txBody>
          <a:bodyPr/>
          <a:lstStyle/>
          <a:p>
            <a:r>
              <a:rPr lang="zh-CN" altLang="en-US" smtClean="0"/>
              <a:t>队列是一种一维表结构</a:t>
            </a:r>
            <a:endParaRPr lang="en-US" altLang="zh-CN" smtClean="0"/>
          </a:p>
          <a:p>
            <a:pPr lvl="1"/>
            <a:r>
              <a:rPr lang="zh-CN" altLang="en-US" smtClean="0"/>
              <a:t>按照入队次序出队</a:t>
            </a:r>
            <a:endParaRPr lang="en-US" altLang="zh-CN" smtClean="0"/>
          </a:p>
          <a:p>
            <a:endParaRPr lang="en-US" altLang="zh-CN" smtClean="0"/>
          </a:p>
          <a:p>
            <a:endParaRPr lang="en-US" altLang="zh-CN" smtClean="0"/>
          </a:p>
          <a:p>
            <a:endParaRPr lang="en-US" altLang="zh-CN" smtClean="0"/>
          </a:p>
          <a:p>
            <a:r>
              <a:rPr lang="zh-CN" altLang="en-US" smtClean="0"/>
              <a:t>优先队列建立在树形结构上</a:t>
            </a:r>
            <a:endParaRPr lang="en-US" altLang="zh-CN" smtClean="0"/>
          </a:p>
          <a:p>
            <a:pPr lvl="1"/>
            <a:r>
              <a:rPr lang="zh-CN" altLang="en-US" smtClean="0"/>
              <a:t>按照优先级出队</a:t>
            </a:r>
            <a:endParaRPr lang="zh-CN" altLang="en-US" smtClean="0"/>
          </a:p>
        </p:txBody>
      </p:sp>
      <p:sp>
        <p:nvSpPr>
          <p:cNvPr id="2560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9DDCCA-91C0-444E-B8D4-CF856771EBC4}" type="slidenum">
              <a:rPr lang="en-US" altLang="en-US">
                <a:solidFill>
                  <a:srgbClr val="4B4B4B"/>
                </a:solidFill>
              </a:rPr>
            </a:fld>
            <a:endParaRPr lang="en-US" altLang="en-US">
              <a:solidFill>
                <a:srgbClr val="4B4B4B"/>
              </a:solidFill>
            </a:endParaRPr>
          </a:p>
        </p:txBody>
      </p:sp>
      <p:sp>
        <p:nvSpPr>
          <p:cNvPr id="5" name="矩形 4"/>
          <p:cNvSpPr/>
          <p:nvPr/>
        </p:nvSpPr>
        <p:spPr bwMode="auto">
          <a:xfrm rot="5400000">
            <a:off x="44823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rot="5400000">
            <a:off x="484108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rot="5400000">
            <a:off x="519985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rot="5400000">
            <a:off x="555863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rot="5400000">
            <a:off x="59174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rot="5400000">
            <a:off x="37647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rot="5400000">
            <a:off x="41235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rot="5400000">
            <a:off x="62761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rot="5400000">
            <a:off x="66349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rot="5400000">
            <a:off x="34059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rot="5400000">
            <a:off x="69937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rot="5400000">
            <a:off x="44823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rot="5400000">
            <a:off x="484108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rot="5400000">
            <a:off x="519985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rot="5400000">
            <a:off x="555863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rot="5400000">
            <a:off x="59174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rot="5400000">
            <a:off x="37647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2" name="矩形 21"/>
          <p:cNvSpPr/>
          <p:nvPr/>
        </p:nvSpPr>
        <p:spPr bwMode="auto">
          <a:xfrm rot="5400000">
            <a:off x="41235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矩形 22"/>
          <p:cNvSpPr/>
          <p:nvPr/>
        </p:nvSpPr>
        <p:spPr bwMode="auto">
          <a:xfrm rot="5400000">
            <a:off x="62761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矩形 23"/>
          <p:cNvSpPr/>
          <p:nvPr/>
        </p:nvSpPr>
        <p:spPr bwMode="auto">
          <a:xfrm rot="5400000">
            <a:off x="66349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 name="矩形 24"/>
          <p:cNvSpPr/>
          <p:nvPr/>
        </p:nvSpPr>
        <p:spPr bwMode="auto">
          <a:xfrm rot="5400000">
            <a:off x="34059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6" name="矩形 25"/>
          <p:cNvSpPr/>
          <p:nvPr/>
        </p:nvSpPr>
        <p:spPr bwMode="auto">
          <a:xfrm rot="5400000">
            <a:off x="69937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627" name="TextBox 26"/>
          <p:cNvSpPr txBox="1">
            <a:spLocks noChangeArrowheads="1"/>
          </p:cNvSpPr>
          <p:nvPr/>
        </p:nvSpPr>
        <p:spPr bwMode="auto">
          <a:xfrm>
            <a:off x="49307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1</a:t>
            </a:r>
            <a:endParaRPr lang="zh-CN" altLang="en-US" sz="1400" b="1" i="1" baseline="-25000">
              <a:solidFill>
                <a:srgbClr val="FF0000"/>
              </a:solidFill>
            </a:endParaRPr>
          </a:p>
        </p:txBody>
      </p:sp>
      <p:sp>
        <p:nvSpPr>
          <p:cNvPr id="25628" name="TextBox 27"/>
          <p:cNvSpPr txBox="1">
            <a:spLocks noChangeArrowheads="1"/>
          </p:cNvSpPr>
          <p:nvPr/>
        </p:nvSpPr>
        <p:spPr bwMode="auto">
          <a:xfrm>
            <a:off x="528955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2</a:t>
            </a:r>
            <a:endParaRPr lang="zh-CN" altLang="en-US" sz="1400" b="1" i="1" baseline="-25000">
              <a:solidFill>
                <a:srgbClr val="FF0000"/>
              </a:solidFill>
            </a:endParaRPr>
          </a:p>
        </p:txBody>
      </p:sp>
      <p:sp>
        <p:nvSpPr>
          <p:cNvPr id="25629" name="TextBox 28"/>
          <p:cNvSpPr txBox="1">
            <a:spLocks noChangeArrowheads="1"/>
          </p:cNvSpPr>
          <p:nvPr/>
        </p:nvSpPr>
        <p:spPr bwMode="auto">
          <a:xfrm>
            <a:off x="564832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3</a:t>
            </a:r>
            <a:endParaRPr lang="zh-CN" altLang="en-US" sz="1400" b="1" i="1" baseline="-25000">
              <a:solidFill>
                <a:srgbClr val="FF0000"/>
              </a:solidFill>
            </a:endParaRPr>
          </a:p>
        </p:txBody>
      </p:sp>
      <p:sp>
        <p:nvSpPr>
          <p:cNvPr id="25630" name="TextBox 29"/>
          <p:cNvSpPr txBox="1">
            <a:spLocks noChangeArrowheads="1"/>
          </p:cNvSpPr>
          <p:nvPr/>
        </p:nvSpPr>
        <p:spPr bwMode="auto">
          <a:xfrm>
            <a:off x="600710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4</a:t>
            </a:r>
            <a:endParaRPr lang="zh-CN" altLang="en-US" sz="1400" b="1" i="1" baseline="-25000">
              <a:solidFill>
                <a:srgbClr val="FF0000"/>
              </a:solidFill>
            </a:endParaRPr>
          </a:p>
        </p:txBody>
      </p:sp>
      <p:sp>
        <p:nvSpPr>
          <p:cNvPr id="25631" name="TextBox 30"/>
          <p:cNvSpPr txBox="1">
            <a:spLocks noChangeArrowheads="1"/>
          </p:cNvSpPr>
          <p:nvPr/>
        </p:nvSpPr>
        <p:spPr bwMode="auto">
          <a:xfrm>
            <a:off x="63658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5</a:t>
            </a:r>
            <a:endParaRPr lang="zh-CN" altLang="en-US" sz="1400" b="1" i="1" baseline="-25000">
              <a:solidFill>
                <a:srgbClr val="FF0000"/>
              </a:solidFill>
            </a:endParaRPr>
          </a:p>
        </p:txBody>
      </p:sp>
      <p:sp>
        <p:nvSpPr>
          <p:cNvPr id="25632" name="TextBox 31"/>
          <p:cNvSpPr txBox="1">
            <a:spLocks noChangeArrowheads="1"/>
          </p:cNvSpPr>
          <p:nvPr/>
        </p:nvSpPr>
        <p:spPr bwMode="auto">
          <a:xfrm>
            <a:off x="49307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3" name="TextBox 32"/>
          <p:cNvSpPr txBox="1">
            <a:spLocks noChangeArrowheads="1"/>
          </p:cNvSpPr>
          <p:nvPr/>
        </p:nvSpPr>
        <p:spPr bwMode="auto">
          <a:xfrm>
            <a:off x="528955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4" name="TextBox 33"/>
          <p:cNvSpPr txBox="1">
            <a:spLocks noChangeArrowheads="1"/>
          </p:cNvSpPr>
          <p:nvPr/>
        </p:nvSpPr>
        <p:spPr bwMode="auto">
          <a:xfrm>
            <a:off x="564832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35" name="TextBox 34"/>
          <p:cNvSpPr txBox="1">
            <a:spLocks noChangeArrowheads="1"/>
          </p:cNvSpPr>
          <p:nvPr/>
        </p:nvSpPr>
        <p:spPr bwMode="auto">
          <a:xfrm>
            <a:off x="600710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36" name="TextBox 35"/>
          <p:cNvSpPr txBox="1">
            <a:spLocks noChangeArrowheads="1"/>
          </p:cNvSpPr>
          <p:nvPr/>
        </p:nvSpPr>
        <p:spPr bwMode="auto">
          <a:xfrm>
            <a:off x="63658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
        <p:nvSpPr>
          <p:cNvPr id="25637" name="TextBox 36"/>
          <p:cNvSpPr txBox="1">
            <a:spLocks noChangeArrowheads="1"/>
          </p:cNvSpPr>
          <p:nvPr/>
        </p:nvSpPr>
        <p:spPr bwMode="auto">
          <a:xfrm>
            <a:off x="49307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8" name="TextBox 37"/>
          <p:cNvSpPr txBox="1">
            <a:spLocks noChangeArrowheads="1"/>
          </p:cNvSpPr>
          <p:nvPr/>
        </p:nvSpPr>
        <p:spPr bwMode="auto">
          <a:xfrm>
            <a:off x="528955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9" name="TextBox 38"/>
          <p:cNvSpPr txBox="1">
            <a:spLocks noChangeArrowheads="1"/>
          </p:cNvSpPr>
          <p:nvPr/>
        </p:nvSpPr>
        <p:spPr bwMode="auto">
          <a:xfrm>
            <a:off x="564832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40" name="TextBox 39"/>
          <p:cNvSpPr txBox="1">
            <a:spLocks noChangeArrowheads="1"/>
          </p:cNvSpPr>
          <p:nvPr/>
        </p:nvSpPr>
        <p:spPr bwMode="auto">
          <a:xfrm>
            <a:off x="600710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41" name="TextBox 40"/>
          <p:cNvSpPr txBox="1">
            <a:spLocks noChangeArrowheads="1"/>
          </p:cNvSpPr>
          <p:nvPr/>
        </p:nvSpPr>
        <p:spPr bwMode="auto">
          <a:xfrm>
            <a:off x="63658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优先队列</a:t>
            </a:r>
            <a:endParaRPr lang="zh-CN" altLang="en-US" smtClean="0"/>
          </a:p>
        </p:txBody>
      </p:sp>
      <p:sp>
        <p:nvSpPr>
          <p:cNvPr id="26627" name="内容占位符 2"/>
          <p:cNvSpPr>
            <a:spLocks noGrp="1"/>
          </p:cNvSpPr>
          <p:nvPr>
            <p:ph idx="1"/>
          </p:nvPr>
        </p:nvSpPr>
        <p:spPr/>
        <p:txBody>
          <a:bodyPr/>
          <a:lstStyle/>
          <a:p>
            <a:r>
              <a:rPr lang="zh-CN" altLang="en-US" smtClean="0"/>
              <a:t>是</a:t>
            </a:r>
            <a:r>
              <a:rPr lang="en-US" altLang="zh-CN" smtClean="0"/>
              <a:t>0</a:t>
            </a:r>
            <a:r>
              <a:rPr lang="zh-CN" altLang="en-US" smtClean="0"/>
              <a:t>个或多个元素的集合</a:t>
            </a:r>
            <a:endParaRPr lang="en-US" altLang="zh-CN" smtClean="0"/>
          </a:p>
          <a:p>
            <a:pPr lvl="1"/>
            <a:r>
              <a:rPr lang="zh-CN" altLang="en-US" smtClean="0"/>
              <a:t>每个元素都有一个优先权或值</a:t>
            </a:r>
            <a:endParaRPr lang="en-US" altLang="zh-CN" smtClean="0"/>
          </a:p>
          <a:p>
            <a:pPr lvl="1"/>
            <a:r>
              <a:rPr lang="zh-CN" altLang="en-US" smtClean="0"/>
              <a:t>两个元素可以有相同的权值</a:t>
            </a:r>
            <a:endParaRPr lang="en-US" altLang="zh-CN" smtClean="0"/>
          </a:p>
          <a:p>
            <a:pPr lvl="1"/>
            <a:r>
              <a:rPr lang="zh-CN" altLang="en-US" smtClean="0"/>
              <a:t>其上的操作包括：插入、删除、查找</a:t>
            </a:r>
            <a:endParaRPr lang="en-US" altLang="zh-CN" smtClean="0"/>
          </a:p>
          <a:p>
            <a:pPr lvl="1"/>
            <a:r>
              <a:rPr lang="zh-CN" altLang="en-US" smtClean="0"/>
              <a:t>最大优先队列，最小优先队列</a:t>
            </a:r>
            <a:endParaRPr lang="zh-CN" altLang="en-US" smtClean="0"/>
          </a:p>
        </p:txBody>
      </p:sp>
      <p:sp>
        <p:nvSpPr>
          <p:cNvPr id="266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FFD0CD-52F8-41A3-9AC4-FCCF11E24B7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优先队列</a:t>
            </a:r>
            <a:r>
              <a:rPr lang="en-US" altLang="zh-CN" smtClean="0"/>
              <a:t>ADT---</a:t>
            </a:r>
            <a:r>
              <a:rPr lang="zh-CN" altLang="en-US" smtClean="0"/>
              <a:t>最大</a:t>
            </a:r>
            <a:endParaRPr lang="zh-CN" altLang="en-US" smtClean="0"/>
          </a:p>
        </p:txBody>
      </p:sp>
      <p:sp>
        <p:nvSpPr>
          <p:cNvPr id="2765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000" smtClean="0"/>
              <a:t>抽象数据类型</a:t>
            </a:r>
            <a:r>
              <a:rPr lang="en-US" altLang="zh-CN" sz="2000" i="1" smtClean="0"/>
              <a:t>MaxPriorityQueue</a:t>
            </a:r>
            <a:r>
              <a:rPr lang="en-US" altLang="zh-CN" sz="2000" smtClean="0"/>
              <a:t>{</a:t>
            </a:r>
            <a:endParaRPr lang="en-US" altLang="zh-CN" sz="2000" smtClean="0"/>
          </a:p>
          <a:p>
            <a:pPr>
              <a:lnSpc>
                <a:spcPct val="90000"/>
              </a:lnSpc>
              <a:buFont typeface="Wingdings" panose="05000000000000000000" pitchFamily="2" charset="2"/>
              <a:buNone/>
            </a:pPr>
            <a:r>
              <a:rPr lang="zh-CN" altLang="en-US" sz="2000" smtClean="0"/>
              <a:t>实例</a:t>
            </a:r>
            <a:endParaRPr lang="zh-CN" altLang="en-US" sz="2000" smtClean="0"/>
          </a:p>
          <a:p>
            <a:pPr>
              <a:lnSpc>
                <a:spcPct val="90000"/>
              </a:lnSpc>
              <a:buFont typeface="Wingdings" panose="05000000000000000000" pitchFamily="2" charset="2"/>
              <a:buNone/>
            </a:pPr>
            <a:r>
              <a:rPr lang="zh-CN" altLang="en-US" sz="2000" smtClean="0"/>
              <a:t>	有限的元素集合，每个元素都有一个优先级</a:t>
            </a:r>
            <a:endParaRPr lang="zh-CN" altLang="en-US" sz="2000" smtClean="0"/>
          </a:p>
          <a:p>
            <a:pPr>
              <a:lnSpc>
                <a:spcPct val="90000"/>
              </a:lnSpc>
              <a:buFont typeface="Wingdings" panose="05000000000000000000" pitchFamily="2" charset="2"/>
              <a:buNone/>
            </a:pPr>
            <a:r>
              <a:rPr lang="zh-CN" altLang="en-US" sz="2000" smtClean="0"/>
              <a:t>操作</a:t>
            </a:r>
            <a:endParaRPr lang="zh-CN" altLang="en-US" sz="2000" smtClean="0"/>
          </a:p>
          <a:p>
            <a:pPr>
              <a:lnSpc>
                <a:spcPct val="110000"/>
              </a:lnSpc>
              <a:buFont typeface="Wingdings" panose="05000000000000000000" pitchFamily="2" charset="2"/>
              <a:buNone/>
            </a:pPr>
            <a:r>
              <a:rPr lang="zh-CN" altLang="en-US" sz="2000" i="1" smtClean="0"/>
              <a:t>	</a:t>
            </a:r>
            <a:r>
              <a:rPr lang="en-US" altLang="zh-CN" sz="2000" i="1" smtClean="0">
                <a:solidFill>
                  <a:srgbClr val="0000CC"/>
                </a:solidFill>
              </a:rPr>
              <a:t>Create</a:t>
            </a:r>
            <a:r>
              <a:rPr lang="en-US" altLang="zh-CN" sz="2000" smtClean="0"/>
              <a:t>()</a:t>
            </a:r>
            <a:r>
              <a:rPr lang="zh-CN" altLang="en-US" sz="2000" smtClean="0"/>
              <a:t>：创建一个空的优先队列</a:t>
            </a:r>
            <a:endParaRPr lang="zh-CN" altLang="en-US" sz="2000" smtClean="0"/>
          </a:p>
          <a:p>
            <a:pPr>
              <a:lnSpc>
                <a:spcPct val="110000"/>
              </a:lnSpc>
              <a:buFont typeface="Wingdings" panose="05000000000000000000" pitchFamily="2" charset="2"/>
              <a:buNone/>
            </a:pPr>
            <a:r>
              <a:rPr lang="zh-CN" altLang="en-US" sz="2000" i="1" smtClean="0"/>
              <a:t>	</a:t>
            </a:r>
            <a:r>
              <a:rPr lang="en-US" altLang="zh-CN" sz="2000" i="1" smtClean="0">
                <a:solidFill>
                  <a:srgbClr val="0000CC"/>
                </a:solidFill>
              </a:rPr>
              <a:t>Size</a:t>
            </a:r>
            <a:r>
              <a:rPr lang="en-US" altLang="zh-CN" sz="2000" smtClean="0"/>
              <a:t>()</a:t>
            </a:r>
            <a:r>
              <a:rPr lang="zh-CN" altLang="en-US" sz="2000" smtClean="0"/>
              <a:t>：返回队列中的元素数目</a:t>
            </a:r>
            <a:endParaRPr lang="zh-CN" altLang="en-US" sz="2000" smtClean="0"/>
          </a:p>
          <a:p>
            <a:pPr>
              <a:lnSpc>
                <a:spcPct val="110000"/>
              </a:lnSpc>
              <a:buFont typeface="Wingdings" panose="05000000000000000000" pitchFamily="2" charset="2"/>
              <a:buNone/>
            </a:pPr>
            <a:r>
              <a:rPr lang="zh-CN" altLang="en-US" sz="2000" i="1" smtClean="0"/>
              <a:t>	</a:t>
            </a:r>
            <a:r>
              <a:rPr lang="en-US" altLang="zh-CN" sz="2000" i="1" smtClean="0">
                <a:solidFill>
                  <a:srgbClr val="0000CC"/>
                </a:solidFill>
              </a:rPr>
              <a:t>Max</a:t>
            </a:r>
            <a:r>
              <a:rPr lang="en-US" altLang="zh-CN" sz="2000" smtClean="0"/>
              <a:t>()</a:t>
            </a:r>
            <a:r>
              <a:rPr lang="zh-CN" altLang="en-US" sz="2000" smtClean="0"/>
              <a:t>：返回具有最大优先级的元素</a:t>
            </a:r>
            <a:endParaRPr lang="zh-CN" altLang="en-US" sz="2000" smtClean="0"/>
          </a:p>
          <a:p>
            <a:pPr>
              <a:lnSpc>
                <a:spcPct val="110000"/>
              </a:lnSpc>
              <a:buFont typeface="Wingdings" panose="05000000000000000000" pitchFamily="2" charset="2"/>
              <a:buNone/>
            </a:pPr>
            <a:r>
              <a:rPr lang="zh-CN" altLang="en-US" sz="2000" i="1" smtClean="0"/>
              <a:t>	</a:t>
            </a:r>
            <a:r>
              <a:rPr lang="en-US" altLang="zh-CN" sz="2000" i="1" smtClean="0">
                <a:solidFill>
                  <a:srgbClr val="0000CC"/>
                </a:solidFill>
              </a:rPr>
              <a:t>Insert</a:t>
            </a:r>
            <a:r>
              <a:rPr lang="en-US" altLang="zh-CN" sz="2000" smtClean="0"/>
              <a:t>(</a:t>
            </a:r>
            <a:r>
              <a:rPr lang="en-US" altLang="zh-CN" sz="2000" i="1" smtClean="0"/>
              <a:t>x</a:t>
            </a:r>
            <a:r>
              <a:rPr lang="en-US" altLang="zh-CN" sz="2000" smtClean="0"/>
              <a:t>)</a:t>
            </a:r>
            <a:r>
              <a:rPr lang="zh-CN" altLang="en-US" sz="2000" smtClean="0"/>
              <a:t>：将</a:t>
            </a:r>
            <a:r>
              <a:rPr lang="en-US" altLang="zh-CN" sz="2000" i="1" smtClean="0"/>
              <a:t>x</a:t>
            </a:r>
            <a:r>
              <a:rPr lang="zh-CN" altLang="en-US" sz="2000" smtClean="0"/>
              <a:t>插入队列</a:t>
            </a:r>
            <a:endParaRPr lang="zh-CN" altLang="en-US" sz="2000" smtClean="0"/>
          </a:p>
          <a:p>
            <a:pPr>
              <a:lnSpc>
                <a:spcPct val="110000"/>
              </a:lnSpc>
              <a:buFont typeface="Wingdings" panose="05000000000000000000" pitchFamily="2" charset="2"/>
              <a:buNone/>
            </a:pPr>
            <a:r>
              <a:rPr lang="zh-CN" altLang="en-US" sz="2000" i="1" smtClean="0"/>
              <a:t>	</a:t>
            </a:r>
            <a:r>
              <a:rPr lang="en-US" altLang="zh-CN" sz="2000" i="1" smtClean="0">
                <a:solidFill>
                  <a:srgbClr val="0000CC"/>
                </a:solidFill>
              </a:rPr>
              <a:t>DeleteMax</a:t>
            </a:r>
            <a:r>
              <a:rPr lang="en-US" altLang="zh-CN" sz="2000" smtClean="0"/>
              <a:t>(</a:t>
            </a:r>
            <a:r>
              <a:rPr lang="en-US" altLang="zh-CN" sz="2000" i="1" smtClean="0"/>
              <a:t>x</a:t>
            </a:r>
            <a:r>
              <a:rPr lang="en-US" altLang="zh-CN" sz="2000" smtClean="0"/>
              <a:t>)</a:t>
            </a:r>
            <a:r>
              <a:rPr lang="zh-CN" altLang="en-US" sz="2000" smtClean="0"/>
              <a:t>：从队列中删除具有最大优先级	</a:t>
            </a:r>
            <a:endParaRPr lang="zh-CN" altLang="en-US" sz="2000" smtClean="0"/>
          </a:p>
          <a:p>
            <a:pPr>
              <a:lnSpc>
                <a:spcPct val="110000"/>
              </a:lnSpc>
              <a:buFont typeface="Wingdings" panose="05000000000000000000" pitchFamily="2" charset="2"/>
              <a:buNone/>
            </a:pPr>
            <a:r>
              <a:rPr lang="zh-CN" altLang="en-US" sz="2000" smtClean="0"/>
              <a:t>		的元素，并将该元素返回至</a:t>
            </a:r>
            <a:r>
              <a:rPr lang="en-US" altLang="zh-CN" sz="2000" i="1" smtClean="0"/>
              <a:t>x</a:t>
            </a:r>
            <a:endParaRPr lang="en-US" altLang="zh-CN" sz="2000" i="1" smtClean="0"/>
          </a:p>
          <a:p>
            <a:pPr>
              <a:lnSpc>
                <a:spcPct val="90000"/>
              </a:lnSpc>
              <a:buFont typeface="Wingdings" panose="05000000000000000000" pitchFamily="2" charset="2"/>
              <a:buNone/>
            </a:pPr>
            <a:r>
              <a:rPr lang="en-US" altLang="zh-CN" sz="2000" smtClean="0"/>
              <a:t>}</a:t>
            </a:r>
            <a:endParaRPr lang="en-US" altLang="zh-CN" sz="2000" smtClean="0"/>
          </a:p>
        </p:txBody>
      </p:sp>
      <p:sp>
        <p:nvSpPr>
          <p:cNvPr id="27652" name="TextBox 3"/>
          <p:cNvSpPr txBox="1">
            <a:spLocks noChangeArrowheads="1"/>
          </p:cNvSpPr>
          <p:nvPr/>
        </p:nvSpPr>
        <p:spPr bwMode="auto">
          <a:xfrm>
            <a:off x="7011988" y="381603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查</a:t>
            </a:r>
            <a:endParaRPr lang="zh-CN" altLang="en-US" b="1">
              <a:solidFill>
                <a:srgbClr val="FF0000"/>
              </a:solidFill>
            </a:endParaRPr>
          </a:p>
        </p:txBody>
      </p:sp>
      <p:sp>
        <p:nvSpPr>
          <p:cNvPr id="27653" name="TextBox 4"/>
          <p:cNvSpPr txBox="1">
            <a:spLocks noChangeArrowheads="1"/>
          </p:cNvSpPr>
          <p:nvPr/>
        </p:nvSpPr>
        <p:spPr bwMode="auto">
          <a:xfrm>
            <a:off x="7011988" y="42783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增</a:t>
            </a:r>
            <a:endParaRPr lang="zh-CN" altLang="en-US" b="1">
              <a:solidFill>
                <a:srgbClr val="FF0000"/>
              </a:solidFill>
            </a:endParaRPr>
          </a:p>
        </p:txBody>
      </p:sp>
      <p:sp>
        <p:nvSpPr>
          <p:cNvPr id="27654" name="TextBox 5"/>
          <p:cNvSpPr txBox="1">
            <a:spLocks noChangeArrowheads="1"/>
          </p:cNvSpPr>
          <p:nvPr/>
        </p:nvSpPr>
        <p:spPr bwMode="auto">
          <a:xfrm>
            <a:off x="7011988" y="4740910"/>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删</a:t>
            </a:r>
            <a:endParaRPr lang="zh-CN" altLang="en-US" b="1">
              <a:solidFill>
                <a:srgbClr val="FF0000"/>
              </a:solidFill>
            </a:endParaRPr>
          </a:p>
        </p:txBody>
      </p:sp>
      <p:cxnSp>
        <p:nvCxnSpPr>
          <p:cNvPr id="27655" name="直接箭头连接符 7"/>
          <p:cNvCxnSpPr>
            <a:cxnSpLocks noChangeShapeType="1"/>
            <a:endCxn id="27652" idx="1"/>
          </p:cNvCxnSpPr>
          <p:nvPr/>
        </p:nvCxnSpPr>
        <p:spPr bwMode="auto">
          <a:xfrm>
            <a:off x="5576888" y="3996055"/>
            <a:ext cx="1435100" cy="4763"/>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27656" name="直接箭头连接符 9"/>
          <p:cNvCxnSpPr>
            <a:cxnSpLocks noChangeShapeType="1"/>
          </p:cNvCxnSpPr>
          <p:nvPr/>
        </p:nvCxnSpPr>
        <p:spPr bwMode="auto">
          <a:xfrm>
            <a:off x="4500563" y="4468813"/>
            <a:ext cx="2511425" cy="1587"/>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cxnSp>
        <p:nvCxnSpPr>
          <p:cNvPr id="27657" name="直接箭头连接符 10"/>
          <p:cNvCxnSpPr>
            <a:cxnSpLocks noChangeShapeType="1"/>
          </p:cNvCxnSpPr>
          <p:nvPr/>
        </p:nvCxnSpPr>
        <p:spPr bwMode="auto">
          <a:xfrm>
            <a:off x="6473825" y="4931410"/>
            <a:ext cx="538163" cy="1588"/>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Tree>
    <p:custDataLst>
      <p:tags r:id="rId1"/>
    </p:custData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优先队列的思考</a:t>
            </a:r>
            <a:endParaRPr lang="zh-CN" altLang="en-US" smtClean="0"/>
          </a:p>
        </p:txBody>
      </p:sp>
      <p:sp>
        <p:nvSpPr>
          <p:cNvPr id="30723" name="内容占位符 2"/>
          <p:cNvSpPr>
            <a:spLocks noGrp="1"/>
          </p:cNvSpPr>
          <p:nvPr>
            <p:ph idx="1"/>
          </p:nvPr>
        </p:nvSpPr>
        <p:spPr/>
        <p:txBody>
          <a:bodyPr/>
          <a:lstStyle/>
          <a:p>
            <a:r>
              <a:rPr lang="zh-CN" altLang="en-US" smtClean="0"/>
              <a:t>在某种程度上类似于排序列表</a:t>
            </a:r>
            <a:endParaRPr lang="en-US" altLang="zh-CN" smtClean="0"/>
          </a:p>
          <a:p>
            <a:pPr lvl="1"/>
            <a:r>
              <a:rPr lang="zh-CN" altLang="en-US" smtClean="0"/>
              <a:t>优先级反映元素的“大小”</a:t>
            </a:r>
            <a:endParaRPr lang="en-US" altLang="zh-CN" smtClean="0"/>
          </a:p>
          <a:p>
            <a:pPr lvl="1"/>
            <a:r>
              <a:rPr lang="zh-CN" altLang="en-US" smtClean="0"/>
              <a:t>给定某最大</a:t>
            </a:r>
            <a:r>
              <a:rPr lang="en-US" altLang="zh-CN" smtClean="0"/>
              <a:t>/</a:t>
            </a:r>
            <a:r>
              <a:rPr lang="zh-CN" altLang="en-US" smtClean="0"/>
              <a:t>最小优先队列，求其出队次序类似于将某列表按从大到小</a:t>
            </a:r>
            <a:r>
              <a:rPr lang="en-US" altLang="zh-CN" smtClean="0"/>
              <a:t>/</a:t>
            </a:r>
            <a:r>
              <a:rPr lang="zh-CN" altLang="en-US" smtClean="0"/>
              <a:t>从小到大排序</a:t>
            </a:r>
            <a:endParaRPr lang="en-US" altLang="zh-CN" smtClean="0"/>
          </a:p>
          <a:p>
            <a:pPr lvl="1"/>
            <a:endParaRPr lang="en-US" altLang="zh-CN" smtClean="0"/>
          </a:p>
          <a:p>
            <a:r>
              <a:rPr lang="zh-CN" altLang="en-US" smtClean="0">
                <a:solidFill>
                  <a:srgbClr val="FF0000"/>
                </a:solidFill>
              </a:rPr>
              <a:t>优先队列的线性表表示法正是基于这一思想</a:t>
            </a:r>
            <a:endParaRPr lang="zh-CN" altLang="en-US" smtClean="0">
              <a:solidFill>
                <a:srgbClr val="FF0000"/>
              </a:solidFill>
            </a:endParaRPr>
          </a:p>
        </p:txBody>
      </p:sp>
      <p:sp>
        <p:nvSpPr>
          <p:cNvPr id="307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D7E86DE-A975-4B6B-AC35-6DE0EDB6B883}" type="slidenum">
              <a:rPr lang="en-US" altLang="en-US">
                <a:solidFill>
                  <a:srgbClr val="4B4B4B"/>
                </a:solidFill>
              </a:rPr>
            </a:fld>
            <a:endParaRPr lang="en-US" altLang="en-US">
              <a:solidFill>
                <a:srgbClr val="4B4B4B"/>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mtClean="0"/>
              <a:t>线性表描述最大优先队列</a:t>
            </a:r>
            <a:endParaRPr lang="zh-CN" altLang="en-US" smtClean="0"/>
          </a:p>
        </p:txBody>
      </p:sp>
      <p:sp>
        <p:nvSpPr>
          <p:cNvPr id="31747" name="Rectangle 3"/>
          <p:cNvSpPr>
            <a:spLocks noGrp="1" noChangeArrowheads="1"/>
          </p:cNvSpPr>
          <p:nvPr>
            <p:ph type="body" idx="1"/>
          </p:nvPr>
        </p:nvSpPr>
        <p:spPr/>
        <p:txBody>
          <a:bodyPr/>
          <a:lstStyle/>
          <a:p>
            <a:r>
              <a:rPr lang="zh-CN" altLang="en-US" dirty="0" smtClean="0"/>
              <a:t>无序线性表</a:t>
            </a:r>
            <a:r>
              <a:rPr lang="en-US" altLang="zh-CN" dirty="0" smtClean="0"/>
              <a:t>——</a:t>
            </a:r>
            <a:r>
              <a:rPr lang="zh-CN" altLang="en-US" dirty="0" smtClean="0"/>
              <a:t>最简单</a:t>
            </a:r>
            <a:endParaRPr lang="zh-CN" altLang="en-US" dirty="0" smtClean="0"/>
          </a:p>
          <a:p>
            <a:pPr lvl="1"/>
            <a:r>
              <a:rPr lang="zh-CN" altLang="en-US" dirty="0" smtClean="0"/>
              <a:t>数组描述</a:t>
            </a:r>
            <a:endParaRPr lang="zh-CN" altLang="en-US" dirty="0" smtClean="0"/>
          </a:p>
          <a:p>
            <a:pPr lvl="2"/>
            <a:r>
              <a:rPr lang="zh-CN" altLang="en-US" dirty="0" smtClean="0"/>
              <a:t>插入操作：表尾，</a:t>
            </a:r>
            <a:r>
              <a:rPr lang="en-US" altLang="zh-CN" dirty="0" smtClean="0">
                <a:latin typeface="Symbol" panose="05050102010706020507" pitchFamily="18" charset="2"/>
              </a:rPr>
              <a:t>Q</a:t>
            </a:r>
            <a:r>
              <a:rPr lang="en-US" altLang="zh-CN" dirty="0" smtClean="0"/>
              <a:t>(1)</a:t>
            </a:r>
            <a:endParaRPr lang="en-US" altLang="zh-CN" dirty="0" smtClean="0"/>
          </a:p>
          <a:p>
            <a:pPr lvl="2"/>
            <a:r>
              <a:rPr lang="zh-CN" altLang="en-US" dirty="0" smtClean="0"/>
              <a:t>删除操作：查找最大优先级元素， </a:t>
            </a:r>
            <a:r>
              <a:rPr lang="en-US" altLang="zh-CN" dirty="0" smtClean="0">
                <a:latin typeface="Symbol" panose="05050102010706020507" pitchFamily="18" charset="2"/>
              </a:rPr>
              <a:t>Q</a:t>
            </a:r>
            <a:r>
              <a:rPr lang="en-US" altLang="zh-CN" dirty="0" smtClean="0"/>
              <a:t>(n)</a:t>
            </a:r>
            <a:endParaRPr lang="en-US" altLang="zh-CN" dirty="0" smtClean="0"/>
          </a:p>
          <a:p>
            <a:pPr lvl="1"/>
            <a:r>
              <a:rPr lang="zh-CN" altLang="en-US" dirty="0" smtClean="0"/>
              <a:t>链表描述</a:t>
            </a:r>
            <a:endParaRPr lang="zh-CN" altLang="en-US" dirty="0" smtClean="0"/>
          </a:p>
          <a:p>
            <a:pPr lvl="2"/>
            <a:r>
              <a:rPr lang="zh-CN" altLang="en-US" dirty="0" smtClean="0"/>
              <a:t>插入操作：链头， </a:t>
            </a:r>
            <a:r>
              <a:rPr lang="en-US" altLang="zh-CN" dirty="0" smtClean="0">
                <a:latin typeface="Symbol" panose="05050102010706020507" pitchFamily="18" charset="2"/>
              </a:rPr>
              <a:t>Q</a:t>
            </a:r>
            <a:r>
              <a:rPr lang="en-US" altLang="zh-CN" dirty="0" smtClean="0"/>
              <a:t>(1)</a:t>
            </a:r>
            <a:r>
              <a:rPr lang="zh-CN" altLang="en-US" dirty="0" smtClean="0"/>
              <a:t>；删除操作，</a:t>
            </a:r>
            <a:r>
              <a:rPr lang="en-US" altLang="zh-CN" dirty="0" smtClean="0">
                <a:latin typeface="Symbol" panose="05050102010706020507" pitchFamily="18" charset="2"/>
              </a:rPr>
              <a:t>Q</a:t>
            </a:r>
            <a:r>
              <a:rPr lang="en-US" altLang="zh-CN" dirty="0" smtClean="0"/>
              <a:t>(n)</a:t>
            </a:r>
            <a:endParaRPr lang="en-US" altLang="zh-CN" dirty="0" smtClean="0"/>
          </a:p>
          <a:p>
            <a:r>
              <a:rPr lang="zh-CN" altLang="en-US" dirty="0" smtClean="0"/>
              <a:t>有序列表</a:t>
            </a:r>
            <a:endParaRPr lang="zh-CN" altLang="en-US" dirty="0" smtClean="0"/>
          </a:p>
          <a:p>
            <a:pPr lvl="1"/>
            <a:r>
              <a:rPr lang="zh-CN" altLang="en-US" dirty="0"/>
              <a:t>数组：</a:t>
            </a:r>
            <a:r>
              <a:rPr lang="zh-CN" altLang="en-US" dirty="0" smtClean="0"/>
              <a:t>递增，链表：递减</a:t>
            </a:r>
            <a:endParaRPr lang="zh-CN" altLang="en-US" dirty="0" smtClean="0"/>
          </a:p>
          <a:p>
            <a:pPr lvl="1"/>
            <a:r>
              <a:rPr lang="zh-CN" altLang="en-US" dirty="0" smtClean="0"/>
              <a:t>删除：</a:t>
            </a:r>
            <a:r>
              <a:rPr lang="en-US" altLang="zh-CN" dirty="0" smtClean="0">
                <a:latin typeface="Symbol" panose="05050102010706020507" pitchFamily="18" charset="2"/>
              </a:rPr>
              <a:t>Q</a:t>
            </a:r>
            <a:r>
              <a:rPr lang="en-US" altLang="zh-CN" dirty="0" smtClean="0"/>
              <a:t>(1)</a:t>
            </a:r>
            <a:r>
              <a:rPr lang="zh-CN" altLang="en-US" dirty="0" smtClean="0"/>
              <a:t>；插入：</a:t>
            </a:r>
            <a:r>
              <a:rPr lang="en-US" altLang="zh-CN" dirty="0" smtClean="0">
                <a:latin typeface="Symbol" panose="05050102010706020507" pitchFamily="18" charset="2"/>
              </a:rPr>
              <a:t>Q</a:t>
            </a:r>
            <a:r>
              <a:rPr lang="en-US" altLang="zh-CN" dirty="0" smtClean="0"/>
              <a:t>(n)</a:t>
            </a:r>
            <a:endParaRPr lang="en-US" altLang="zh-CN" dirty="0" smtClean="0"/>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48"/>
          <p:cNvGrpSpPr/>
          <p:nvPr/>
        </p:nvGrpSpPr>
        <p:grpSpPr bwMode="auto">
          <a:xfrm>
            <a:off x="6314555" y="871077"/>
            <a:ext cx="2744788" cy="1982788"/>
            <a:chOff x="3456" y="816"/>
            <a:chExt cx="1729" cy="1249"/>
          </a:xfrm>
        </p:grpSpPr>
        <p:sp>
          <p:nvSpPr>
            <p:cNvPr id="1035" name="Oval 3"/>
            <p:cNvSpPr>
              <a:spLocks noChangeArrowheads="1"/>
            </p:cNvSpPr>
            <p:nvPr/>
          </p:nvSpPr>
          <p:spPr bwMode="auto">
            <a:xfrm>
              <a:off x="4222" y="81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sp>
          <p:nvSpPr>
            <p:cNvPr id="1036" name="Oval 4"/>
            <p:cNvSpPr>
              <a:spLocks noChangeArrowheads="1"/>
            </p:cNvSpPr>
            <p:nvPr/>
          </p:nvSpPr>
          <p:spPr bwMode="auto">
            <a:xfrm>
              <a:off x="4224"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C</a:t>
              </a:r>
              <a:endParaRPr lang="en-US" altLang="zh-CN" sz="1800" dirty="0"/>
            </a:p>
          </p:txBody>
        </p:sp>
        <p:sp>
          <p:nvSpPr>
            <p:cNvPr id="1037" name="Oval 5"/>
            <p:cNvSpPr>
              <a:spLocks noChangeArrowheads="1"/>
            </p:cNvSpPr>
            <p:nvPr/>
          </p:nvSpPr>
          <p:spPr bwMode="auto">
            <a:xfrm>
              <a:off x="3840"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1038" name="Oval 6"/>
            <p:cNvSpPr>
              <a:spLocks noChangeArrowheads="1"/>
            </p:cNvSpPr>
            <p:nvPr/>
          </p:nvSpPr>
          <p:spPr bwMode="auto">
            <a:xfrm>
              <a:off x="4656"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1039" name="Oval 8"/>
            <p:cNvSpPr>
              <a:spLocks noChangeArrowheads="1"/>
            </p:cNvSpPr>
            <p:nvPr/>
          </p:nvSpPr>
          <p:spPr bwMode="auto">
            <a:xfrm>
              <a:off x="4224"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1040" name="Oval 9"/>
            <p:cNvSpPr>
              <a:spLocks noChangeArrowheads="1"/>
            </p:cNvSpPr>
            <p:nvPr/>
          </p:nvSpPr>
          <p:spPr bwMode="auto">
            <a:xfrm>
              <a:off x="3936"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1041" name="Oval 10"/>
            <p:cNvSpPr>
              <a:spLocks noChangeArrowheads="1"/>
            </p:cNvSpPr>
            <p:nvPr/>
          </p:nvSpPr>
          <p:spPr bwMode="auto">
            <a:xfrm>
              <a:off x="3648"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1042" name="Oval 11"/>
            <p:cNvSpPr>
              <a:spLocks noChangeArrowheads="1"/>
            </p:cNvSpPr>
            <p:nvPr/>
          </p:nvSpPr>
          <p:spPr bwMode="auto">
            <a:xfrm>
              <a:off x="451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1043" name="Oval 12"/>
            <p:cNvSpPr>
              <a:spLocks noChangeArrowheads="1"/>
            </p:cNvSpPr>
            <p:nvPr/>
          </p:nvSpPr>
          <p:spPr bwMode="auto">
            <a:xfrm>
              <a:off x="475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1044" name="Oval 13"/>
            <p:cNvSpPr>
              <a:spLocks noChangeArrowheads="1"/>
            </p:cNvSpPr>
            <p:nvPr/>
          </p:nvSpPr>
          <p:spPr bwMode="auto">
            <a:xfrm>
              <a:off x="499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1045" name="Oval 14"/>
            <p:cNvSpPr>
              <a:spLocks noChangeArrowheads="1"/>
            </p:cNvSpPr>
            <p:nvPr/>
          </p:nvSpPr>
          <p:spPr bwMode="auto">
            <a:xfrm>
              <a:off x="4512"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1046" name="Oval 15"/>
            <p:cNvSpPr>
              <a:spLocks noChangeArrowheads="1"/>
            </p:cNvSpPr>
            <p:nvPr/>
          </p:nvSpPr>
          <p:spPr bwMode="auto">
            <a:xfrm>
              <a:off x="3744"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1047" name="Oval 16"/>
            <p:cNvSpPr>
              <a:spLocks noChangeArrowheads="1"/>
            </p:cNvSpPr>
            <p:nvPr/>
          </p:nvSpPr>
          <p:spPr bwMode="auto">
            <a:xfrm>
              <a:off x="3456"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1048" name="Line 17"/>
            <p:cNvSpPr>
              <a:spLocks noChangeShapeType="1"/>
            </p:cNvSpPr>
            <p:nvPr/>
          </p:nvSpPr>
          <p:spPr bwMode="auto">
            <a:xfrm>
              <a:off x="4320" y="1008"/>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Line 18"/>
            <p:cNvSpPr>
              <a:spLocks noChangeShapeType="1"/>
            </p:cNvSpPr>
            <p:nvPr/>
          </p:nvSpPr>
          <p:spPr bwMode="auto">
            <a:xfrm>
              <a:off x="4320" y="1344"/>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Line 19"/>
            <p:cNvSpPr>
              <a:spLocks noChangeShapeType="1"/>
            </p:cNvSpPr>
            <p:nvPr/>
          </p:nvSpPr>
          <p:spPr bwMode="auto">
            <a:xfrm>
              <a:off x="4608" y="1680"/>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1" name="Line 20"/>
            <p:cNvSpPr>
              <a:spLocks noChangeShapeType="1"/>
            </p:cNvSpPr>
            <p:nvPr/>
          </p:nvSpPr>
          <p:spPr bwMode="auto">
            <a:xfrm flipH="1">
              <a:off x="3984" y="993"/>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2" name="Line 21"/>
            <p:cNvSpPr>
              <a:spLocks noChangeShapeType="1"/>
            </p:cNvSpPr>
            <p:nvPr/>
          </p:nvSpPr>
          <p:spPr bwMode="auto">
            <a:xfrm>
              <a:off x="4368" y="993"/>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 name="Line 22"/>
            <p:cNvSpPr>
              <a:spLocks noChangeShapeType="1"/>
            </p:cNvSpPr>
            <p:nvPr/>
          </p:nvSpPr>
          <p:spPr bwMode="auto">
            <a:xfrm flipH="1">
              <a:off x="3792" y="1317"/>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Line 23"/>
            <p:cNvSpPr>
              <a:spLocks noChangeShapeType="1"/>
            </p:cNvSpPr>
            <p:nvPr/>
          </p:nvSpPr>
          <p:spPr bwMode="auto">
            <a:xfrm>
              <a:off x="3984" y="1333"/>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 name="Line 24"/>
            <p:cNvSpPr>
              <a:spLocks noChangeShapeType="1"/>
            </p:cNvSpPr>
            <p:nvPr/>
          </p:nvSpPr>
          <p:spPr bwMode="auto">
            <a:xfrm flipH="1">
              <a:off x="3600" y="1673"/>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6" name="Line 25"/>
            <p:cNvSpPr>
              <a:spLocks noChangeShapeType="1"/>
            </p:cNvSpPr>
            <p:nvPr/>
          </p:nvSpPr>
          <p:spPr bwMode="auto">
            <a:xfrm>
              <a:off x="3792" y="1673"/>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26"/>
            <p:cNvSpPr>
              <a:spLocks noChangeShapeType="1"/>
            </p:cNvSpPr>
            <p:nvPr/>
          </p:nvSpPr>
          <p:spPr bwMode="auto">
            <a:xfrm flipH="1">
              <a:off x="4608" y="1344"/>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Line 27"/>
            <p:cNvSpPr>
              <a:spLocks noChangeShapeType="1"/>
            </p:cNvSpPr>
            <p:nvPr/>
          </p:nvSpPr>
          <p:spPr bwMode="auto">
            <a:xfrm>
              <a:off x="4773" y="1344"/>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9" name="Line 28"/>
            <p:cNvSpPr>
              <a:spLocks noChangeShapeType="1"/>
            </p:cNvSpPr>
            <p:nvPr/>
          </p:nvSpPr>
          <p:spPr bwMode="auto">
            <a:xfrm>
              <a:off x="4819" y="1296"/>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28" name="Text Box 35"/>
          <p:cNvSpPr txBox="1">
            <a:spLocks noChangeArrowheads="1"/>
          </p:cNvSpPr>
          <p:nvPr/>
        </p:nvSpPr>
        <p:spPr bwMode="auto">
          <a:xfrm>
            <a:off x="154973" y="915527"/>
            <a:ext cx="51816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degree of a </a:t>
            </a:r>
            <a:r>
              <a:rPr lang="en-US" altLang="zh-CN" sz="2000" dirty="0" smtClean="0">
                <a:solidFill>
                  <a:schemeClr val="hlink"/>
                </a:solidFill>
                <a:latin typeface="Arial" panose="020B0604020202020204" pitchFamily="34" charset="0"/>
                <a:sym typeface="Wingdings" panose="05000000000000000000" pitchFamily="2" charset="2"/>
              </a:rPr>
              <a:t>node</a:t>
            </a:r>
            <a:r>
              <a:rPr lang="zh-CN" altLang="en-US" sz="2000" dirty="0" smtClean="0">
                <a:solidFill>
                  <a:schemeClr val="hlink"/>
                </a:solidFill>
                <a:latin typeface="Arial" panose="020B0604020202020204" pitchFamily="34" charset="0"/>
                <a:sym typeface="Wingdings" panose="05000000000000000000" pitchFamily="2" charset="2"/>
              </a:rPr>
              <a:t>（度）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number of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 of the node.  For example, degree(A) = 3, degree(F) = 0.</a:t>
            </a:r>
            <a:endParaRPr lang="en-US" altLang="zh-CN" sz="2000" dirty="0">
              <a:latin typeface="Arial" panose="020B0604020202020204" pitchFamily="34" charset="0"/>
            </a:endParaRPr>
          </a:p>
        </p:txBody>
      </p:sp>
      <p:grpSp>
        <p:nvGrpSpPr>
          <p:cNvPr id="1029" name="Group 38"/>
          <p:cNvGrpSpPr/>
          <p:nvPr/>
        </p:nvGrpSpPr>
        <p:grpSpPr bwMode="auto">
          <a:xfrm>
            <a:off x="140767" y="2096352"/>
            <a:ext cx="6078538" cy="892176"/>
            <a:chOff x="240" y="880"/>
            <a:chExt cx="3829" cy="562"/>
          </a:xfrm>
        </p:grpSpPr>
        <p:sp>
          <p:nvSpPr>
            <p:cNvPr id="1034" name="Text Box 36"/>
            <p:cNvSpPr txBox="1">
              <a:spLocks noChangeArrowheads="1"/>
            </p:cNvSpPr>
            <p:nvPr/>
          </p:nvSpPr>
          <p:spPr bwMode="auto">
            <a:xfrm>
              <a:off x="240" y="880"/>
              <a:ext cx="345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degree of a </a:t>
              </a:r>
              <a:r>
                <a:rPr lang="en-US" altLang="zh-CN" sz="2000" dirty="0" smtClean="0">
                  <a:solidFill>
                    <a:schemeClr val="hlink"/>
                  </a:solidFill>
                  <a:latin typeface="Arial" panose="020B0604020202020204" pitchFamily="34" charset="0"/>
                  <a:sym typeface="Wingdings" panose="05000000000000000000" pitchFamily="2" charset="2"/>
                </a:rPr>
                <a:t>tree</a:t>
              </a:r>
              <a:r>
                <a:rPr lang="zh-CN" altLang="en-US" sz="2000" dirty="0" smtClean="0">
                  <a:solidFill>
                    <a:schemeClr val="hlink"/>
                  </a:solidFill>
                  <a:latin typeface="Arial" panose="020B0604020202020204" pitchFamily="34" charset="0"/>
                  <a:sym typeface="Wingdings" panose="05000000000000000000" pitchFamily="2" charset="2"/>
                </a:rPr>
                <a:t>（度）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 </a:t>
              </a:r>
              <a:endParaRPr lang="en-US" altLang="zh-CN" sz="2000" dirty="0">
                <a:latin typeface="Arial" panose="020B0604020202020204" pitchFamily="34" charset="0"/>
                <a:sym typeface="Wingdings" panose="05000000000000000000" pitchFamily="2" charset="2"/>
              </a:endParaRPr>
            </a:p>
            <a:p>
              <a:pPr eaLnBrk="1" hangingPunct="1">
                <a:lnSpc>
                  <a:spcPct val="130000"/>
                </a:lnSpc>
              </a:pPr>
              <a:r>
                <a:rPr lang="en-US" altLang="zh-CN" sz="2000" dirty="0">
                  <a:latin typeface="Arial" panose="020B0604020202020204" pitchFamily="34" charset="0"/>
                </a:rPr>
                <a:t>      For example, degree of this tree = </a:t>
              </a:r>
              <a:r>
                <a:rPr lang="en-US" altLang="zh-CN" sz="2000" dirty="0">
                  <a:solidFill>
                    <a:srgbClr val="FF0000"/>
                  </a:solidFill>
                  <a:latin typeface="Arial" panose="020B0604020202020204" pitchFamily="34" charset="0"/>
                  <a:sym typeface="Wingdings" panose="05000000000000000000" pitchFamily="2" charset="2"/>
                </a:rPr>
                <a:t> </a:t>
              </a:r>
              <a:r>
                <a:rPr lang="en-US" altLang="zh-CN" sz="2000" dirty="0" smtClean="0">
                  <a:solidFill>
                    <a:srgbClr val="FF0000"/>
                  </a:solidFill>
                  <a:latin typeface="Arial" panose="020B0604020202020204" pitchFamily="34" charset="0"/>
                  <a:sym typeface="Wingdings" panose="05000000000000000000" pitchFamily="2" charset="2"/>
                </a:rPr>
                <a:t>3</a:t>
              </a:r>
              <a:r>
                <a:rPr lang="en-US" altLang="zh-CN" sz="2000" dirty="0" smtClean="0">
                  <a:latin typeface="Arial" panose="020B0604020202020204" pitchFamily="34" charset="0"/>
                </a:rPr>
                <a:t>.</a:t>
              </a:r>
              <a:endParaRPr lang="en-US" altLang="zh-CN" sz="2000" dirty="0">
                <a:latin typeface="Arial" panose="020B0604020202020204" pitchFamily="34" charset="0"/>
              </a:endParaRPr>
            </a:p>
          </p:txBody>
        </p:sp>
        <p:graphicFrame>
          <p:nvGraphicFramePr>
            <p:cNvPr id="1026" name="Object 37"/>
            <p:cNvGraphicFramePr>
              <a:graphicFrameLocks noChangeAspect="1"/>
            </p:cNvGraphicFramePr>
            <p:nvPr/>
          </p:nvGraphicFramePr>
          <p:xfrm>
            <a:off x="2535" y="912"/>
            <a:ext cx="1534" cy="320"/>
          </p:xfrm>
          <a:graphic>
            <a:graphicData uri="http://schemas.openxmlformats.org/presentationml/2006/ole">
              <mc:AlternateContent xmlns:mc="http://schemas.openxmlformats.org/markup-compatibility/2006">
                <mc:Choice xmlns:v="urn:schemas-microsoft-com:vml" Requires="v">
                  <p:oleObj spid="_x0000_s12303" name="公式" r:id="rId1" imgW="1397000" imgH="279400" progId="Equation.3">
                    <p:embed/>
                  </p:oleObj>
                </mc:Choice>
                <mc:Fallback>
                  <p:oleObj name="公式" r:id="rId1" imgW="1397000" imgH="279400" progId="Equation.3">
                    <p:embed/>
                    <p:pic>
                      <p:nvPicPr>
                        <p:cNvPr id="0" name="图片 12302"/>
                        <p:cNvPicPr>
                          <a:picLocks noChangeAspect="1" noChangeArrowheads="1"/>
                        </p:cNvPicPr>
                        <p:nvPr/>
                      </p:nvPicPr>
                      <p:blipFill>
                        <a:blip r:embed="rId2"/>
                        <a:srcRect/>
                        <a:stretch>
                          <a:fillRect/>
                        </a:stretch>
                      </p:blipFill>
                      <p:spPr bwMode="auto">
                        <a:xfrm>
                          <a:off x="2535" y="912"/>
                          <a:ext cx="153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30" name="Text Box 39"/>
          <p:cNvSpPr txBox="1">
            <a:spLocks noChangeArrowheads="1"/>
          </p:cNvSpPr>
          <p:nvPr/>
        </p:nvSpPr>
        <p:spPr bwMode="auto">
          <a:xfrm>
            <a:off x="170739" y="5184425"/>
            <a:ext cx="80010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leaf ( terminal node </a:t>
            </a:r>
            <a:r>
              <a:rPr lang="en-US" altLang="zh-CN" sz="2000" dirty="0" smtClean="0">
                <a:solidFill>
                  <a:schemeClr val="hlink"/>
                </a:solidFill>
                <a:latin typeface="Arial" panose="020B0604020202020204" pitchFamily="34" charset="0"/>
                <a:sym typeface="Wingdings" panose="05000000000000000000" pitchFamily="2" charset="2"/>
              </a:rPr>
              <a:t>)</a:t>
            </a:r>
            <a:r>
              <a:rPr lang="zh-CN" altLang="en-US" sz="2000" dirty="0" smtClean="0">
                <a:solidFill>
                  <a:schemeClr val="hlink"/>
                </a:solidFill>
                <a:latin typeface="Arial" panose="020B0604020202020204" pitchFamily="34" charset="0"/>
                <a:sym typeface="Wingdings" panose="05000000000000000000" pitchFamily="2" charset="2"/>
              </a:rPr>
              <a:t>（叶子节点）</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 node with degree 0 (no children).</a:t>
            </a:r>
            <a:endParaRPr lang="en-US" altLang="zh-CN" sz="2000" dirty="0">
              <a:latin typeface="Arial" panose="020B0604020202020204" pitchFamily="34" charset="0"/>
            </a:endParaRPr>
          </a:p>
        </p:txBody>
      </p:sp>
      <p:sp>
        <p:nvSpPr>
          <p:cNvPr id="1031" name="Text Box 40"/>
          <p:cNvSpPr txBox="1">
            <a:spLocks noChangeArrowheads="1"/>
          </p:cNvSpPr>
          <p:nvPr/>
        </p:nvSpPr>
        <p:spPr bwMode="auto">
          <a:xfrm>
            <a:off x="170739" y="3137535"/>
            <a:ext cx="614381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smtClean="0">
                <a:solidFill>
                  <a:schemeClr val="hlink"/>
                </a:solidFill>
                <a:latin typeface="Arial" panose="020B0604020202020204" pitchFamily="34" charset="0"/>
                <a:sym typeface="Wingdings" panose="05000000000000000000" pitchFamily="2" charset="2"/>
              </a:rPr>
              <a:t>Parent</a:t>
            </a:r>
            <a:r>
              <a:rPr lang="zh-CN" altLang="en-US" sz="2000" dirty="0" smtClean="0">
                <a:solidFill>
                  <a:schemeClr val="hlink"/>
                </a:solidFill>
                <a:latin typeface="Arial" panose="020B0604020202020204" pitchFamily="34" charset="0"/>
                <a:sym typeface="Wingdings" panose="05000000000000000000" pitchFamily="2" charset="2"/>
              </a:rPr>
              <a:t>（父）</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 node that has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a:t>
            </a:r>
            <a:endParaRPr lang="en-US" altLang="zh-CN" sz="2000" dirty="0">
              <a:latin typeface="Arial" panose="020B0604020202020204" pitchFamily="34" charset="0"/>
            </a:endParaRPr>
          </a:p>
        </p:txBody>
      </p:sp>
      <p:sp>
        <p:nvSpPr>
          <p:cNvPr id="1032" name="Text Box 41"/>
          <p:cNvSpPr txBox="1">
            <a:spLocks noChangeArrowheads="1"/>
          </p:cNvSpPr>
          <p:nvPr/>
        </p:nvSpPr>
        <p:spPr bwMode="auto">
          <a:xfrm>
            <a:off x="170738" y="3823335"/>
            <a:ext cx="735984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children </a:t>
            </a:r>
            <a:r>
              <a:rPr lang="zh-CN" altLang="en-US" sz="2000" dirty="0" smtClean="0">
                <a:solidFill>
                  <a:schemeClr val="hlink"/>
                </a:solidFill>
                <a:latin typeface="Arial" panose="020B0604020202020204" pitchFamily="34" charset="0"/>
                <a:sym typeface="Wingdings" panose="05000000000000000000" pitchFamily="2" charset="2"/>
              </a:rPr>
              <a:t>（子）</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the roots of the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 of a parent.</a:t>
            </a:r>
            <a:endParaRPr lang="en-US" altLang="zh-CN" sz="2000" dirty="0">
              <a:latin typeface="Arial" panose="020B0604020202020204" pitchFamily="34" charset="0"/>
            </a:endParaRPr>
          </a:p>
        </p:txBody>
      </p:sp>
      <p:sp>
        <p:nvSpPr>
          <p:cNvPr id="1033" name="Text Box 42"/>
          <p:cNvSpPr txBox="1">
            <a:spLocks noChangeArrowheads="1"/>
          </p:cNvSpPr>
          <p:nvPr/>
        </p:nvSpPr>
        <p:spPr bwMode="auto">
          <a:xfrm>
            <a:off x="170739" y="4503880"/>
            <a:ext cx="698201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smtClean="0">
                <a:solidFill>
                  <a:schemeClr val="hlink"/>
                </a:solidFill>
                <a:latin typeface="Arial" panose="020B0604020202020204" pitchFamily="34" charset="0"/>
                <a:sym typeface="Wingdings" panose="05000000000000000000" pitchFamily="2" charset="2"/>
              </a:rPr>
              <a:t>Siblings</a:t>
            </a:r>
            <a:r>
              <a:rPr lang="zh-CN" altLang="en-US" sz="2000" dirty="0" smtClean="0">
                <a:solidFill>
                  <a:schemeClr val="hlink"/>
                </a:solidFill>
                <a:latin typeface="Arial" panose="020B0604020202020204" pitchFamily="34" charset="0"/>
                <a:sym typeface="Wingdings" panose="05000000000000000000" pitchFamily="2" charset="2"/>
              </a:rPr>
              <a:t>（兄弟）</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children of the same parent.</a:t>
            </a:r>
            <a:endParaRPr lang="en-US" altLang="zh-CN" sz="2000" dirty="0">
              <a:latin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堆及堆排序</a:t>
            </a:r>
            <a:endParaRPr lang="zh-CN" altLang="en-US"/>
          </a:p>
        </p:txBody>
      </p:sp>
      <p:sp>
        <p:nvSpPr>
          <p:cNvPr id="4" name="文本占位符 3"/>
          <p:cNvSpPr>
            <a:spLocks noGrp="1"/>
          </p:cNvSpPr>
          <p:nvPr>
            <p:ph type="body" idx="1"/>
          </p:nvPr>
        </p:nvSpPr>
        <p:spPr/>
        <p:txBody>
          <a:bodyPr/>
          <a:p>
            <a:endParaRPr lang="zh-CN" altLang="en-US"/>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H1.</a:t>
            </a:r>
            <a:r>
              <a:rPr lang="zh-CN" altLang="en-US" smtClean="0"/>
              <a:t>堆及堆排序</a:t>
            </a:r>
            <a:endParaRPr lang="zh-CN" altLang="en-US" smtClean="0"/>
          </a:p>
        </p:txBody>
      </p:sp>
      <p:sp>
        <p:nvSpPr>
          <p:cNvPr id="33795" name="Rectangle 3"/>
          <p:cNvSpPr>
            <a:spLocks noGrp="1" noChangeArrowheads="1"/>
          </p:cNvSpPr>
          <p:nvPr>
            <p:ph idx="1"/>
          </p:nvPr>
        </p:nvSpPr>
        <p:spPr/>
        <p:txBody>
          <a:bodyPr/>
          <a:lstStyle/>
          <a:p>
            <a:r>
              <a:rPr lang="zh-CN" altLang="en-US" smtClean="0">
                <a:solidFill>
                  <a:schemeClr val="accent2"/>
                </a:solidFill>
              </a:rPr>
              <a:t>最大树</a:t>
            </a:r>
            <a:r>
              <a:rPr lang="zh-CN" altLang="en-US" smtClean="0"/>
              <a:t>：每个节点的值都大于或等于其子节点（若存在）值的树</a:t>
            </a:r>
            <a:endParaRPr lang="zh-CN" altLang="en-US" smtClean="0"/>
          </a:p>
          <a:p>
            <a:endParaRPr lang="en-US" altLang="zh-CN" smtClean="0"/>
          </a:p>
        </p:txBody>
      </p:sp>
      <p:pic>
        <p:nvPicPr>
          <p:cNvPr id="33796" name="Picture 4" descr="C:\Documents and Settings\Administrator\My Documents\wg\数据结构\lecture\pictures\9\bigtree.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最小树示例</a:t>
            </a:r>
            <a:endParaRPr lang="zh-CN" altLang="en-US" smtClean="0"/>
          </a:p>
        </p:txBody>
      </p:sp>
      <p:pic>
        <p:nvPicPr>
          <p:cNvPr id="34819" name="Picture 5" descr="C:\Documents and Settings\Administrator\My Documents\wg\数据结构\lecture\pictures\9\smalltree.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533400" y="3041650"/>
            <a:ext cx="79248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917575" y="1525588"/>
            <a:ext cx="7369175" cy="4570412"/>
          </a:xfrm>
          <a:prstGeom prst="rect">
            <a:avLst/>
          </a:prstGeom>
          <a:noFill/>
          <a:ln w="9525">
            <a:noFill/>
            <a:miter lim="800000"/>
          </a:ln>
        </p:spPr>
        <p:txBody>
          <a:bodyPr lIns="0" tIns="0" rIns="182880" bIns="0"/>
          <a:lstStyle/>
          <a:p>
            <a:pPr marL="228600" indent="-228600" eaLnBrk="0" hangingPunct="0">
              <a:spcBef>
                <a:spcPct val="50000"/>
              </a:spcBef>
              <a:buClr>
                <a:schemeClr val="tx2"/>
              </a:buClr>
              <a:buFontTx/>
              <a:buChar char="•"/>
              <a:defRPr/>
            </a:pPr>
            <a:r>
              <a:rPr lang="zh-CN" altLang="en-US" sz="2800" b="1" kern="0" dirty="0">
                <a:solidFill>
                  <a:schemeClr val="accent2"/>
                </a:solidFill>
                <a:latin typeface="黑体" panose="02010609060101010101" charset="-122"/>
                <a:ea typeface="黑体" panose="02010609060101010101" charset="-122"/>
              </a:rPr>
              <a:t>最小树</a:t>
            </a:r>
            <a:r>
              <a:rPr lang="zh-CN" altLang="en-US" sz="2800" b="1" kern="0" dirty="0">
                <a:latin typeface="黑体" panose="02010609060101010101" charset="-122"/>
                <a:ea typeface="黑体" panose="02010609060101010101" charset="-122"/>
              </a:rPr>
              <a:t>：每个节点的值都小于或等于其子节点（若存在）值的树</a:t>
            </a:r>
            <a:endParaRPr lang="zh-CN" altLang="en-US" sz="2800" b="1" kern="0" dirty="0">
              <a:latin typeface="黑体" panose="02010609060101010101" charset="-122"/>
              <a:ea typeface="黑体" panose="02010609060101010101" charset="-122"/>
            </a:endParaRPr>
          </a:p>
          <a:p>
            <a:pPr marL="228600" indent="-228600" eaLnBrk="0" hangingPunct="0">
              <a:spcBef>
                <a:spcPct val="50000"/>
              </a:spcBef>
              <a:buClr>
                <a:schemeClr val="tx2"/>
              </a:buClr>
              <a:buFontTx/>
              <a:buChar char="•"/>
              <a:defRPr/>
            </a:pPr>
            <a:endParaRPr lang="en-US" altLang="zh-CN" sz="2800" b="1" kern="0" dirty="0">
              <a:latin typeface="黑体" panose="02010609060101010101" charset="-122"/>
              <a:ea typeface="黑体" panose="02010609060101010101" charset="-122"/>
            </a:endParaRPr>
          </a:p>
        </p:txBody>
      </p:sp>
    </p:spTree>
    <p:custDataLst>
      <p:tags r:id="rId2"/>
    </p:custData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堆的定义</a:t>
            </a:r>
            <a:endParaRPr lang="zh-CN" altLang="en-US" smtClean="0"/>
          </a:p>
        </p:txBody>
      </p:sp>
      <p:sp>
        <p:nvSpPr>
          <p:cNvPr id="35843" name="Rectangle 3"/>
          <p:cNvSpPr>
            <a:spLocks noGrp="1" noChangeArrowheads="1"/>
          </p:cNvSpPr>
          <p:nvPr>
            <p:ph idx="1"/>
          </p:nvPr>
        </p:nvSpPr>
        <p:spPr/>
        <p:txBody>
          <a:bodyPr/>
          <a:lstStyle/>
          <a:p>
            <a:r>
              <a:rPr lang="zh-CN" altLang="en-US" smtClean="0">
                <a:solidFill>
                  <a:schemeClr val="accent2"/>
                </a:solidFill>
              </a:rPr>
              <a:t>最大堆</a:t>
            </a:r>
            <a:r>
              <a:rPr lang="zh-CN" altLang="en-US" smtClean="0"/>
              <a:t>：</a:t>
            </a:r>
            <a:endParaRPr lang="en-US" altLang="zh-CN" smtClean="0"/>
          </a:p>
          <a:p>
            <a:pPr lvl="1"/>
            <a:r>
              <a:rPr lang="zh-CN" altLang="en-US" smtClean="0"/>
              <a:t>是一棵最大树</a:t>
            </a:r>
            <a:endParaRPr lang="en-US" altLang="zh-CN" smtClean="0"/>
          </a:p>
          <a:p>
            <a:pPr lvl="1"/>
            <a:r>
              <a:rPr lang="zh-CN" altLang="en-US" smtClean="0"/>
              <a:t>同时是一棵完全二叉树 </a:t>
            </a:r>
            <a:br>
              <a:rPr lang="zh-CN" altLang="en-US" smtClean="0"/>
            </a:br>
            <a:endParaRPr lang="zh-CN" altLang="en-US" smtClean="0"/>
          </a:p>
        </p:txBody>
      </p:sp>
      <p:pic>
        <p:nvPicPr>
          <p:cNvPr id="35844" name="Picture 4" descr="C:\Documents and Settings\Administrator\My Documents\wg\数据结构\lecture\pictures\9\bigtree.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p:cNvSpPr txBox="1">
            <a:spLocks noChangeArrowheads="1"/>
          </p:cNvSpPr>
          <p:nvPr/>
        </p:nvSpPr>
        <p:spPr bwMode="auto">
          <a:xfrm>
            <a:off x="2239963" y="5402263"/>
            <a:ext cx="6278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是                                            不是                                     是</a:t>
            </a:r>
            <a:endParaRPr lang="zh-CN" altLang="en-US" b="1">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堆的描述</a:t>
            </a:r>
            <a:endParaRPr lang="zh-CN" altLang="en-US" smtClean="0"/>
          </a:p>
        </p:txBody>
      </p:sp>
      <p:sp>
        <p:nvSpPr>
          <p:cNvPr id="36867" name="Rectangle 3"/>
          <p:cNvSpPr>
            <a:spLocks noGrp="1" noChangeArrowheads="1"/>
          </p:cNvSpPr>
          <p:nvPr>
            <p:ph idx="1"/>
          </p:nvPr>
        </p:nvSpPr>
        <p:spPr/>
        <p:txBody>
          <a:bodyPr/>
          <a:lstStyle/>
          <a:p>
            <a:r>
              <a:rPr lang="zh-CN" altLang="en-US" smtClean="0"/>
              <a:t>特殊的完全二叉树</a:t>
            </a:r>
            <a:r>
              <a:rPr lang="zh-CN" altLang="en-US" smtClean="0">
                <a:sym typeface="Wingdings" panose="05000000000000000000" pitchFamily="2" charset="2"/>
              </a:rPr>
              <a:t></a:t>
            </a:r>
            <a:r>
              <a:rPr lang="zh-CN" altLang="en-US" smtClean="0"/>
              <a:t>一维数组有效描述</a:t>
            </a:r>
            <a:endParaRPr lang="zh-CN" altLang="en-US" smtClean="0"/>
          </a:p>
          <a:p>
            <a:r>
              <a:rPr lang="zh-CN" altLang="en-US" smtClean="0"/>
              <a:t>父子节点位置关系</a:t>
            </a:r>
            <a:r>
              <a:rPr lang="en-US" altLang="zh-CN" smtClean="0"/>
              <a:t>——</a:t>
            </a:r>
            <a:r>
              <a:rPr lang="zh-CN" altLang="en-US" smtClean="0"/>
              <a:t>简单公式</a:t>
            </a:r>
            <a:endParaRPr lang="en-US" altLang="zh-CN" smtClean="0"/>
          </a:p>
          <a:p>
            <a:pPr lvl="1"/>
            <a:r>
              <a:rPr lang="zh-CN" altLang="en-US" smtClean="0">
                <a:solidFill>
                  <a:srgbClr val="FF0000"/>
                </a:solidFill>
              </a:rPr>
              <a:t>堆节点从</a:t>
            </a:r>
            <a:r>
              <a:rPr lang="en-US" altLang="zh-CN" smtClean="0">
                <a:solidFill>
                  <a:srgbClr val="FF0000"/>
                </a:solidFill>
              </a:rPr>
              <a:t>1</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a:t>
            </a:r>
            <a:r>
              <a:rPr lang="zh-CN" altLang="en-US" smtClean="0">
                <a:solidFill>
                  <a:srgbClr val="FF0000"/>
                </a:solidFill>
              </a:rPr>
              <a:t>、右孩子是</a:t>
            </a:r>
            <a:r>
              <a:rPr lang="en-US" altLang="zh-CN" smtClean="0">
                <a:solidFill>
                  <a:srgbClr val="FF0000"/>
                </a:solidFill>
              </a:rPr>
              <a:t>2i+1</a:t>
            </a:r>
            <a:endParaRPr lang="en-US" altLang="zh-CN" smtClean="0">
              <a:solidFill>
                <a:srgbClr val="FF0000"/>
              </a:solidFill>
            </a:endParaRPr>
          </a:p>
          <a:p>
            <a:pPr lvl="1"/>
            <a:r>
              <a:rPr lang="zh-CN" altLang="en-US" smtClean="0">
                <a:solidFill>
                  <a:srgbClr val="FF0000"/>
                </a:solidFill>
              </a:rPr>
              <a:t>堆节点从</a:t>
            </a:r>
            <a:r>
              <a:rPr lang="en-US" altLang="zh-CN" smtClean="0">
                <a:solidFill>
                  <a:srgbClr val="FF0000"/>
                </a:solidFill>
              </a:rPr>
              <a:t>0</a:t>
            </a:r>
            <a:r>
              <a:rPr lang="zh-CN" altLang="en-US" smtClean="0">
                <a:solidFill>
                  <a:srgbClr val="FF0000"/>
                </a:solidFill>
              </a:rPr>
              <a:t>开始编号，则节点</a:t>
            </a:r>
            <a:r>
              <a:rPr lang="en-US" altLang="zh-CN" smtClean="0">
                <a:solidFill>
                  <a:srgbClr val="FF0000"/>
                </a:solidFill>
              </a:rPr>
              <a:t>i</a:t>
            </a:r>
            <a:r>
              <a:rPr lang="zh-CN" altLang="en-US" smtClean="0">
                <a:solidFill>
                  <a:srgbClr val="FF0000"/>
                </a:solidFill>
              </a:rPr>
              <a:t>的左孩子是</a:t>
            </a:r>
            <a:r>
              <a:rPr lang="en-US" altLang="zh-CN" smtClean="0">
                <a:solidFill>
                  <a:srgbClr val="FF0000"/>
                </a:solidFill>
              </a:rPr>
              <a:t>2i+1</a:t>
            </a:r>
            <a:r>
              <a:rPr lang="zh-CN" altLang="en-US" smtClean="0">
                <a:solidFill>
                  <a:srgbClr val="FF0000"/>
                </a:solidFill>
              </a:rPr>
              <a:t>、右孩子是</a:t>
            </a:r>
            <a:r>
              <a:rPr lang="en-US" altLang="zh-CN" smtClean="0">
                <a:solidFill>
                  <a:srgbClr val="FF0000"/>
                </a:solidFill>
              </a:rPr>
              <a:t>2i+2</a:t>
            </a:r>
            <a:endParaRPr lang="zh-CN" altLang="en-US" smtClean="0">
              <a:solidFill>
                <a:srgbClr val="FF0000"/>
              </a:solidFill>
            </a:endParaRPr>
          </a:p>
          <a:p>
            <a:r>
              <a:rPr lang="en-US" altLang="zh-CN" smtClean="0"/>
              <a:t>n</a:t>
            </a:r>
            <a:r>
              <a:rPr lang="zh-CN" altLang="en-US" smtClean="0"/>
              <a:t>个元素，高度</a:t>
            </a:r>
            <a:r>
              <a:rPr lang="zh-CN" altLang="zh-CN" smtClean="0"/>
              <a:t> </a:t>
            </a:r>
            <a:endParaRPr lang="zh-CN" altLang="zh-CN" smtClean="0"/>
          </a:p>
        </p:txBody>
      </p:sp>
      <p:graphicFrame>
        <p:nvGraphicFramePr>
          <p:cNvPr id="2" name="对象 1">
            <a:hlinkClick r:id="" action="ppaction://ole?verb="/>
          </p:cNvPr>
          <p:cNvGraphicFramePr>
            <a:graphicFrameLocks noChangeAspect="1"/>
          </p:cNvGraphicFramePr>
          <p:nvPr/>
        </p:nvGraphicFramePr>
        <p:xfrm>
          <a:off x="2983230" y="3456940"/>
          <a:ext cx="1578610" cy="458470"/>
        </p:xfrm>
        <a:graphic>
          <a:graphicData uri="http://schemas.openxmlformats.org/presentationml/2006/ole">
            <mc:AlternateContent xmlns:mc="http://schemas.openxmlformats.org/markup-compatibility/2006">
              <mc:Choice xmlns:v="urn:schemas-microsoft-com:vml" Requires="v">
                <p:oleObj spid="_x0000_s1025" name="" r:id="rId1" imgW="787400" imgH="228600" progId="Equation.KSEE3">
                  <p:embed/>
                </p:oleObj>
              </mc:Choice>
              <mc:Fallback>
                <p:oleObj name="" r:id="rId1" imgW="787400" imgH="228600" progId="Equation.KSEE3">
                  <p:embed/>
                  <p:pic>
                    <p:nvPicPr>
                      <p:cNvPr id="0" name="图片 1024"/>
                      <p:cNvPicPr/>
                      <p:nvPr/>
                    </p:nvPicPr>
                    <p:blipFill>
                      <a:blip r:embed="rId2"/>
                      <a:stretch>
                        <a:fillRect/>
                      </a:stretch>
                    </p:blipFill>
                    <p:spPr>
                      <a:xfrm>
                        <a:off x="2983230" y="3456940"/>
                        <a:ext cx="1578610" cy="458470"/>
                      </a:xfrm>
                      <a:prstGeom prst="rect">
                        <a:avLst/>
                      </a:prstGeom>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t>MaxHeap</a:t>
            </a:r>
            <a:r>
              <a:rPr lang="zh-CN" altLang="en-US" smtClean="0"/>
              <a:t>类</a:t>
            </a:r>
            <a:endParaRPr lang="zh-CN" altLang="en-US" smtClean="0"/>
          </a:p>
        </p:txBody>
      </p:sp>
      <p:sp>
        <p:nvSpPr>
          <p:cNvPr id="37891" name="Rectangle 3"/>
          <p:cNvSpPr>
            <a:spLocks noGrp="1" noChangeArrowheads="1"/>
          </p:cNvSpPr>
          <p:nvPr>
            <p:ph type="body" idx="1"/>
          </p:nvPr>
        </p:nvSpPr>
        <p:spPr/>
        <p:txBody>
          <a:bodyPr>
            <a:normAutofit lnSpcReduction="10000"/>
          </a:bodyPr>
          <a:lstStyle/>
          <a:p>
            <a:pPr>
              <a:spcBef>
                <a:spcPct val="10000"/>
              </a:spcBef>
              <a:buClrTx/>
              <a:buFontTx/>
              <a:buNone/>
            </a:pPr>
            <a:r>
              <a:rPr lang="en-US" altLang="zh-CN" sz="2400" dirty="0" smtClean="0">
                <a:solidFill>
                  <a:srgbClr val="0000FF"/>
                </a:solidFill>
                <a:latin typeface="Tahoma" panose="020B0604030504040204" pitchFamily="34" charset="0"/>
              </a:rPr>
              <a:t>template&lt;class T&gt;</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class </a:t>
            </a:r>
            <a:r>
              <a:rPr lang="en-US" altLang="zh-CN" sz="2400" dirty="0" err="1" smtClean="0">
                <a:solidFill>
                  <a:srgbClr val="0000FF"/>
                </a:solidFill>
                <a:latin typeface="Tahoma" panose="020B0604030504040204" pitchFamily="34" charset="0"/>
              </a:rPr>
              <a:t>MaxHeap</a:t>
            </a:r>
            <a:r>
              <a:rPr lang="en-US" altLang="zh-CN" sz="2400" dirty="0" smtClean="0">
                <a:solidFill>
                  <a:srgbClr val="0000FF"/>
                </a:solidFill>
                <a:latin typeface="Tahoma" panose="020B0604030504040204" pitchFamily="34" charset="0"/>
              </a:rPr>
              <a:t> {</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public:</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MaxHeap</a:t>
            </a:r>
            <a:r>
              <a:rPr lang="en-US" altLang="zh-CN" sz="2400" dirty="0" smtClean="0">
                <a:solidFill>
                  <a:srgbClr val="0000FF"/>
                </a:solidFill>
                <a:latin typeface="Tahoma" panose="020B0604030504040204" pitchFamily="34" charset="0"/>
              </a:rPr>
              <a:t>(</a:t>
            </a:r>
            <a:r>
              <a:rPr lang="en-US" altLang="zh-CN" sz="2400" dirty="0" err="1" smtClean="0">
                <a:solidFill>
                  <a:srgbClr val="0000FF"/>
                </a:solidFill>
                <a:latin typeface="Tahoma" panose="020B0604030504040204" pitchFamily="34" charset="0"/>
              </a:rPr>
              <a:t>int</a:t>
            </a: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MaxHeapSize</a:t>
            </a:r>
            <a:r>
              <a:rPr lang="en-US" altLang="zh-CN" sz="2400" dirty="0" smtClean="0">
                <a:solidFill>
                  <a:srgbClr val="0000FF"/>
                </a:solidFill>
                <a:latin typeface="Tahoma" panose="020B0604030504040204" pitchFamily="34" charset="0"/>
              </a:rPr>
              <a:t> = 10);</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MaxHeap</a:t>
            </a:r>
            <a:r>
              <a:rPr lang="en-US" altLang="zh-CN" sz="2400" dirty="0" smtClean="0">
                <a:solidFill>
                  <a:srgbClr val="0000FF"/>
                </a:solidFill>
                <a:latin typeface="Tahoma" panose="020B0604030504040204" pitchFamily="34" charset="0"/>
              </a:rPr>
              <a:t>() {delete [] heap;}</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a:t>
            </a:r>
            <a:r>
              <a:rPr lang="en-US" altLang="zh-CN" sz="2400" dirty="0" err="1" smtClean="0">
                <a:solidFill>
                  <a:srgbClr val="0000FF"/>
                </a:solidFill>
                <a:latin typeface="Tahoma" panose="020B0604030504040204" pitchFamily="34" charset="0"/>
              </a:rPr>
              <a:t>int</a:t>
            </a:r>
            <a:r>
              <a:rPr lang="en-US" altLang="zh-CN" sz="2400" dirty="0" smtClean="0">
                <a:solidFill>
                  <a:srgbClr val="0000FF"/>
                </a:solidFill>
                <a:latin typeface="Tahoma" panose="020B0604030504040204" pitchFamily="34" charset="0"/>
              </a:rPr>
              <a:t> Size() </a:t>
            </a:r>
            <a:r>
              <a:rPr lang="en-US" altLang="zh-CN" sz="2400" dirty="0" err="1" smtClean="0">
                <a:solidFill>
                  <a:srgbClr val="0000FF"/>
                </a:solidFill>
                <a:latin typeface="Tahoma" panose="020B0604030504040204" pitchFamily="34" charset="0"/>
              </a:rPr>
              <a:t>const</a:t>
            </a:r>
            <a:r>
              <a:rPr lang="en-US" altLang="zh-CN" sz="2400" dirty="0" smtClean="0">
                <a:solidFill>
                  <a:srgbClr val="0000FF"/>
                </a:solidFill>
                <a:latin typeface="Tahoma" panose="020B0604030504040204" pitchFamily="34" charset="0"/>
              </a:rPr>
              <a:t> {return </a:t>
            </a:r>
            <a:r>
              <a:rPr lang="en-US" altLang="zh-CN" sz="2400" dirty="0" err="1" smtClean="0">
                <a:solidFill>
                  <a:srgbClr val="0000FF"/>
                </a:solidFill>
                <a:latin typeface="Tahoma" panose="020B0604030504040204" pitchFamily="34" charset="0"/>
              </a:rPr>
              <a:t>CurrentSize</a:t>
            </a:r>
            <a:r>
              <a:rPr lang="en-US" altLang="zh-CN" sz="2400" dirty="0" smtClean="0">
                <a:solidFill>
                  <a:srgbClr val="0000FF"/>
                </a:solidFill>
                <a:latin typeface="Tahoma" panose="020B0604030504040204" pitchFamily="34" charset="0"/>
              </a:rPr>
              <a:t>;}</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T Max() {          </a:t>
            </a:r>
            <a:r>
              <a:rPr lang="en-US" altLang="zh-CN" sz="2400" dirty="0" smtClean="0">
                <a:solidFill>
                  <a:srgbClr val="008000"/>
                </a:solidFill>
                <a:latin typeface="Tahoma" panose="020B0604030504040204" pitchFamily="34" charset="0"/>
              </a:rPr>
              <a:t>//</a:t>
            </a:r>
            <a:r>
              <a:rPr lang="zh-CN" altLang="en-US" sz="2400" dirty="0" smtClean="0">
                <a:solidFill>
                  <a:srgbClr val="008000"/>
                </a:solidFill>
                <a:latin typeface="Tahoma" panose="020B0604030504040204" pitchFamily="34" charset="0"/>
              </a:rPr>
              <a:t>查</a:t>
            </a:r>
            <a:endParaRPr lang="en-US" altLang="zh-CN" sz="2400" dirty="0" smtClean="0">
              <a:solidFill>
                <a:srgbClr val="008000"/>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if (</a:t>
            </a:r>
            <a:r>
              <a:rPr lang="en-US" altLang="zh-CN" sz="2400" dirty="0" err="1" smtClean="0">
                <a:solidFill>
                  <a:srgbClr val="0000FF"/>
                </a:solidFill>
                <a:latin typeface="Tahoma" panose="020B0604030504040204" pitchFamily="34" charset="0"/>
              </a:rPr>
              <a:t>CurrentSize</a:t>
            </a:r>
            <a:r>
              <a:rPr lang="en-US" altLang="zh-CN" sz="2400" dirty="0" smtClean="0">
                <a:solidFill>
                  <a:srgbClr val="0000FF"/>
                </a:solidFill>
                <a:latin typeface="Tahoma" panose="020B0604030504040204" pitchFamily="34" charset="0"/>
              </a:rPr>
              <a:t> == 0)</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throw </a:t>
            </a:r>
            <a:r>
              <a:rPr lang="en-US" altLang="zh-CN" sz="2400" dirty="0" err="1" smtClean="0">
                <a:solidFill>
                  <a:srgbClr val="0000FF"/>
                </a:solidFill>
                <a:latin typeface="Tahoma" panose="020B0604030504040204" pitchFamily="34" charset="0"/>
              </a:rPr>
              <a:t>OutOfBounds</a:t>
            </a:r>
            <a:r>
              <a:rPr lang="en-US" altLang="zh-CN" sz="2400" dirty="0" smtClean="0">
                <a:solidFill>
                  <a:srgbClr val="0000FF"/>
                </a:solidFill>
                <a:latin typeface="Tahoma" panose="020B0604030504040204" pitchFamily="34" charset="0"/>
              </a:rPr>
              <a:t>();</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return heap[1];</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a:t>
            </a:r>
            <a:endParaRPr lang="en-US" altLang="zh-CN" sz="2400" dirty="0" smtClean="0">
              <a:solidFill>
                <a:srgbClr val="0000FF"/>
              </a:solidFill>
              <a:latin typeface="Tahoma" panose="020B0604030504040204" pitchFamily="34" charset="0"/>
            </a:endParaRPr>
          </a:p>
          <a:p>
            <a:pPr>
              <a:spcBef>
                <a:spcPct val="10000"/>
              </a:spcBef>
              <a:buClrTx/>
              <a:buFontTx/>
              <a:buNone/>
            </a:pPr>
            <a:r>
              <a:rPr lang="en-US" altLang="zh-CN" sz="2400" dirty="0" smtClean="0">
                <a:solidFill>
                  <a:srgbClr val="0000FF"/>
                </a:solidFill>
                <a:latin typeface="Tahoma" panose="020B0604030504040204" pitchFamily="34" charset="0"/>
              </a:rPr>
              <a:t>      </a:t>
            </a:r>
            <a:endParaRPr lang="en-US" altLang="zh-CN" dirty="0"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mtClean="0"/>
              <a:t>MaxHeap</a:t>
            </a:r>
            <a:r>
              <a:rPr lang="zh-CN" altLang="en-US" smtClean="0"/>
              <a:t>类</a:t>
            </a:r>
            <a:endParaRPr lang="zh-CN" altLang="en-US" smtClean="0"/>
          </a:p>
        </p:txBody>
      </p:sp>
      <p:sp>
        <p:nvSpPr>
          <p:cNvPr id="38915"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MaxHeap&lt;T&gt;&amp; Insert(const T&amp; x);</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增</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MaxHeap&lt;T&gt;&amp; DeleteMax(T&amp; x);</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删</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void </a:t>
            </a:r>
            <a:r>
              <a:rPr lang="en-US" altLang="zh-CN" sz="2400" smtClean="0">
                <a:solidFill>
                  <a:srgbClr val="FF0000"/>
                </a:solidFill>
                <a:latin typeface="Tahoma" panose="020B0604030504040204" pitchFamily="34" charset="0"/>
              </a:rPr>
              <a:t>Initialize</a:t>
            </a:r>
            <a:r>
              <a:rPr lang="en-US" altLang="zh-CN" sz="2400" smtClean="0">
                <a:solidFill>
                  <a:srgbClr val="0000FF"/>
                </a:solidFill>
                <a:latin typeface="Tahoma" panose="020B0604030504040204" pitchFamily="34" charset="0"/>
              </a:rPr>
              <a:t>(T a[], int size, int ArraySize);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private: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int CurrentSize, MaxSize;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T *heap;  </a:t>
            </a:r>
            <a:r>
              <a:rPr lang="en-US" altLang="zh-CN" sz="2400" smtClean="0">
                <a:solidFill>
                  <a:srgbClr val="008000"/>
                </a:solidFill>
                <a:latin typeface="Tahoma" panose="020B0604030504040204" pitchFamily="34" charset="0"/>
              </a:rPr>
              <a:t>// element array</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Tree>
    <p:custDataLst>
      <p:tags r:id="rId1"/>
    </p:custData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构造函数</a:t>
            </a:r>
            <a:endParaRPr lang="zh-CN" altLang="en-US" smtClean="0"/>
          </a:p>
        </p:txBody>
      </p:sp>
      <p:sp>
        <p:nvSpPr>
          <p:cNvPr id="39939" name="Rectangle 3"/>
          <p:cNvSpPr>
            <a:spLocks noGrp="1" noChangeArrowheads="1"/>
          </p:cNvSpPr>
          <p:nvPr>
            <p:ph type="body" idx="1"/>
          </p:nvPr>
        </p:nvSpPr>
        <p:spPr/>
        <p:txBody>
          <a:bodyPr/>
          <a:lstStyle/>
          <a:p>
            <a:pPr>
              <a:buClrTx/>
              <a:buFontTx/>
              <a:buNone/>
            </a:pPr>
            <a:r>
              <a:rPr lang="en-US" altLang="zh-CN" sz="2400" smtClean="0">
                <a:solidFill>
                  <a:srgbClr val="0000FF"/>
                </a:solidFill>
                <a:latin typeface="Tahoma" panose="020B0604030504040204" pitchFamily="34" charset="0"/>
              </a:rPr>
              <a:t>template&lt;class T&gt;</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MaxHeap&lt;T&gt;::MaxHeap(int MaxHeapSize)</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Max heap constructor.</a:t>
            </a:r>
            <a:endParaRPr lang="en-US" altLang="zh-CN" sz="2400" smtClean="0">
              <a:solidFill>
                <a:srgbClr val="008000"/>
              </a:solidFill>
              <a:latin typeface="Tahoma" panose="020B0604030504040204" pitchFamily="34" charset="0"/>
            </a:endParaRPr>
          </a:p>
          <a:p>
            <a:pPr>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MaxSize = MaxHeapSize;</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heap = new T[MaxSize+1];</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   CurrentSize = 0;</a:t>
            </a:r>
            <a:endParaRPr lang="en-US" altLang="zh-CN" sz="2400" smtClean="0">
              <a:solidFill>
                <a:srgbClr val="0000FF"/>
              </a:solidFill>
              <a:latin typeface="Tahoma" panose="020B0604030504040204" pitchFamily="34" charset="0"/>
            </a:endParaRPr>
          </a:p>
          <a:p>
            <a:pPr>
              <a:buClrTx/>
              <a:buFontTx/>
              <a:buNone/>
            </a:pP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endParaRPr lang="en-US" altLang="zh-CN" smtClean="0"/>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最大堆的插入操作</a:t>
            </a:r>
            <a:endParaRPr lang="zh-CN" altLang="en-US" smtClean="0"/>
          </a:p>
        </p:txBody>
      </p:sp>
      <p:pic>
        <p:nvPicPr>
          <p:cNvPr id="40963" name="Picture 7" descr="C:\Documents and Settings\Administrator\My Documents\wg\教学\数据结构\lecture\pictures\9\heapins1.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381000" y="1936750"/>
            <a:ext cx="861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6"/>
          <p:cNvSpPr txBox="1">
            <a:spLocks noChangeArrowheads="1"/>
          </p:cNvSpPr>
          <p:nvPr/>
        </p:nvSpPr>
        <p:spPr bwMode="ltGray">
          <a:xfrm>
            <a:off x="3429000" y="16002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完全二叉树</a:t>
            </a:r>
            <a:br>
              <a:rPr lang="zh-CN" altLang="en-US">
                <a:solidFill>
                  <a:srgbClr val="FF0000"/>
                </a:solidFill>
              </a:rPr>
            </a:br>
            <a:r>
              <a:rPr lang="zh-CN" altLang="en-US">
                <a:solidFill>
                  <a:srgbClr val="FF0000"/>
                </a:solidFill>
              </a:rPr>
              <a:t>插入后必然形如右图</a:t>
            </a:r>
            <a:endParaRPr lang="zh-CN" altLang="en-US">
              <a:solidFill>
                <a:srgbClr val="FF0000"/>
              </a:solidFill>
            </a:endParaRPr>
          </a:p>
          <a:p>
            <a:pPr eaLnBrk="1" hangingPunct="1">
              <a:spcBef>
                <a:spcPct val="50000"/>
              </a:spcBef>
            </a:pPr>
            <a:r>
              <a:rPr lang="zh-CN" altLang="en-US">
                <a:solidFill>
                  <a:srgbClr val="FF0000"/>
                </a:solidFill>
              </a:rPr>
              <a:t>但新元素放在阴影</a:t>
            </a:r>
            <a:br>
              <a:rPr lang="zh-CN" altLang="en-US">
                <a:solidFill>
                  <a:srgbClr val="FF0000"/>
                </a:solidFill>
              </a:rPr>
            </a:br>
            <a:r>
              <a:rPr lang="zh-CN" altLang="en-US">
                <a:solidFill>
                  <a:srgbClr val="FF0000"/>
                </a:solidFill>
              </a:rPr>
              <a:t>位置，可能不符合</a:t>
            </a:r>
            <a:br>
              <a:rPr lang="zh-CN" altLang="en-US">
                <a:solidFill>
                  <a:srgbClr val="FF0000"/>
                </a:solidFill>
              </a:rPr>
            </a:br>
            <a:r>
              <a:rPr lang="zh-CN" altLang="en-US">
                <a:solidFill>
                  <a:srgbClr val="FF0000"/>
                </a:solidFill>
              </a:rPr>
              <a:t>堆的特性</a:t>
            </a:r>
            <a:endParaRPr lang="zh-CN" altLang="en-US">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C:\Documents and Settings\Administrator\My Documents\wg\教学\数据结构\lecture\pictures\9\heapins2.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304800" y="2209800"/>
            <a:ext cx="865028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r>
              <a:rPr lang="zh-CN" altLang="en-US" smtClean="0"/>
              <a:t>上移重整堆</a:t>
            </a:r>
            <a:endParaRPr lang="zh-CN" altLang="en-US" smtClean="0"/>
          </a:p>
        </p:txBody>
      </p:sp>
      <p:sp>
        <p:nvSpPr>
          <p:cNvPr id="41988" name="Text Box 4"/>
          <p:cNvSpPr txBox="1">
            <a:spLocks noChangeArrowheads="1"/>
          </p:cNvSpPr>
          <p:nvPr/>
        </p:nvSpPr>
        <p:spPr bwMode="ltGray">
          <a:xfrm>
            <a:off x="33528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endParaRPr lang="en-US" altLang="zh-CN">
              <a:solidFill>
                <a:srgbClr val="FF0000"/>
              </a:solidFill>
            </a:endParaRPr>
          </a:p>
        </p:txBody>
      </p:sp>
      <p:sp>
        <p:nvSpPr>
          <p:cNvPr id="41989" name="Text Box 5"/>
          <p:cNvSpPr txBox="1">
            <a:spLocks noChangeArrowheads="1"/>
          </p:cNvSpPr>
          <p:nvPr/>
        </p:nvSpPr>
        <p:spPr bwMode="ltGray">
          <a:xfrm>
            <a:off x="3429000" y="1295400"/>
            <a:ext cx="2895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新元素向上移动（与父节点交换）</a:t>
            </a:r>
            <a:br>
              <a:rPr lang="zh-CN" altLang="en-US">
                <a:solidFill>
                  <a:srgbClr val="FF0000"/>
                </a:solidFill>
              </a:rPr>
            </a:br>
            <a:r>
              <a:rPr lang="zh-CN" altLang="en-US">
                <a:solidFill>
                  <a:srgbClr val="FF0000"/>
                </a:solidFill>
              </a:rPr>
              <a:t>重复此过程，直到到达某个位置时符合堆的特性为止</a:t>
            </a:r>
            <a:endParaRPr lang="zh-CN" altLang="en-US">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3"/>
          <p:cNvGrpSpPr/>
          <p:nvPr/>
        </p:nvGrpSpPr>
        <p:grpSpPr bwMode="auto">
          <a:xfrm>
            <a:off x="6096000" y="743068"/>
            <a:ext cx="2744788" cy="1982788"/>
            <a:chOff x="3456" y="816"/>
            <a:chExt cx="1729" cy="1249"/>
          </a:xfrm>
        </p:grpSpPr>
        <p:sp>
          <p:nvSpPr>
            <p:cNvPr id="9226" name="Oval 4"/>
            <p:cNvSpPr>
              <a:spLocks noChangeArrowheads="1"/>
            </p:cNvSpPr>
            <p:nvPr/>
          </p:nvSpPr>
          <p:spPr bwMode="auto">
            <a:xfrm>
              <a:off x="4222" y="816"/>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endParaRPr lang="en-US" altLang="zh-CN" sz="1800"/>
            </a:p>
          </p:txBody>
        </p:sp>
        <p:sp>
          <p:nvSpPr>
            <p:cNvPr id="9227" name="Oval 5"/>
            <p:cNvSpPr>
              <a:spLocks noChangeArrowheads="1"/>
            </p:cNvSpPr>
            <p:nvPr/>
          </p:nvSpPr>
          <p:spPr bwMode="auto">
            <a:xfrm>
              <a:off x="4224"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C</a:t>
              </a:r>
              <a:endParaRPr lang="en-US" altLang="zh-CN" sz="1800"/>
            </a:p>
          </p:txBody>
        </p:sp>
        <p:sp>
          <p:nvSpPr>
            <p:cNvPr id="9228" name="Oval 6"/>
            <p:cNvSpPr>
              <a:spLocks noChangeArrowheads="1"/>
            </p:cNvSpPr>
            <p:nvPr/>
          </p:nvSpPr>
          <p:spPr bwMode="auto">
            <a:xfrm>
              <a:off x="3840"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endParaRPr lang="en-US" altLang="zh-CN" sz="1800"/>
            </a:p>
          </p:txBody>
        </p:sp>
        <p:sp>
          <p:nvSpPr>
            <p:cNvPr id="9229" name="Oval 7"/>
            <p:cNvSpPr>
              <a:spLocks noChangeArrowheads="1"/>
            </p:cNvSpPr>
            <p:nvPr/>
          </p:nvSpPr>
          <p:spPr bwMode="auto">
            <a:xfrm>
              <a:off x="4656" y="115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endParaRPr lang="en-US" altLang="zh-CN" sz="1800"/>
            </a:p>
          </p:txBody>
        </p:sp>
        <p:sp>
          <p:nvSpPr>
            <p:cNvPr id="9230" name="Oval 8"/>
            <p:cNvSpPr>
              <a:spLocks noChangeArrowheads="1"/>
            </p:cNvSpPr>
            <p:nvPr/>
          </p:nvSpPr>
          <p:spPr bwMode="auto">
            <a:xfrm>
              <a:off x="4224"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G</a:t>
              </a:r>
              <a:endParaRPr lang="en-US" altLang="zh-CN" sz="1800"/>
            </a:p>
          </p:txBody>
        </p:sp>
        <p:sp>
          <p:nvSpPr>
            <p:cNvPr id="9231" name="Oval 9"/>
            <p:cNvSpPr>
              <a:spLocks noChangeArrowheads="1"/>
            </p:cNvSpPr>
            <p:nvPr/>
          </p:nvSpPr>
          <p:spPr bwMode="auto">
            <a:xfrm>
              <a:off x="3936"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t>
              </a:r>
              <a:endParaRPr lang="en-US" altLang="zh-CN" sz="1800"/>
            </a:p>
          </p:txBody>
        </p:sp>
        <p:sp>
          <p:nvSpPr>
            <p:cNvPr id="9232" name="Oval 10"/>
            <p:cNvSpPr>
              <a:spLocks noChangeArrowheads="1"/>
            </p:cNvSpPr>
            <p:nvPr/>
          </p:nvSpPr>
          <p:spPr bwMode="auto">
            <a:xfrm>
              <a:off x="3648"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endParaRPr lang="en-US" altLang="zh-CN" sz="1800"/>
            </a:p>
          </p:txBody>
        </p:sp>
        <p:sp>
          <p:nvSpPr>
            <p:cNvPr id="9233" name="Oval 11"/>
            <p:cNvSpPr>
              <a:spLocks noChangeArrowheads="1"/>
            </p:cNvSpPr>
            <p:nvPr/>
          </p:nvSpPr>
          <p:spPr bwMode="auto">
            <a:xfrm>
              <a:off x="451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H</a:t>
              </a:r>
              <a:endParaRPr lang="en-US" altLang="zh-CN" sz="1800"/>
            </a:p>
          </p:txBody>
        </p:sp>
        <p:sp>
          <p:nvSpPr>
            <p:cNvPr id="9234" name="Oval 12"/>
            <p:cNvSpPr>
              <a:spLocks noChangeArrowheads="1"/>
            </p:cNvSpPr>
            <p:nvPr/>
          </p:nvSpPr>
          <p:spPr bwMode="auto">
            <a:xfrm>
              <a:off x="475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a:t>
              </a:r>
              <a:endParaRPr lang="en-US" altLang="zh-CN" sz="1800"/>
            </a:p>
          </p:txBody>
        </p:sp>
        <p:sp>
          <p:nvSpPr>
            <p:cNvPr id="9235" name="Oval 13"/>
            <p:cNvSpPr>
              <a:spLocks noChangeArrowheads="1"/>
            </p:cNvSpPr>
            <p:nvPr/>
          </p:nvSpPr>
          <p:spPr bwMode="auto">
            <a:xfrm>
              <a:off x="4992" y="1488"/>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J</a:t>
              </a:r>
              <a:endParaRPr lang="en-US" altLang="zh-CN" sz="1800"/>
            </a:p>
          </p:txBody>
        </p:sp>
        <p:sp>
          <p:nvSpPr>
            <p:cNvPr id="9236" name="Oval 14"/>
            <p:cNvSpPr>
              <a:spLocks noChangeArrowheads="1"/>
            </p:cNvSpPr>
            <p:nvPr/>
          </p:nvSpPr>
          <p:spPr bwMode="auto">
            <a:xfrm>
              <a:off x="4512"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a:t>
              </a:r>
              <a:endParaRPr lang="en-US" altLang="zh-CN" sz="1800"/>
            </a:p>
          </p:txBody>
        </p:sp>
        <p:sp>
          <p:nvSpPr>
            <p:cNvPr id="9237" name="Oval 15"/>
            <p:cNvSpPr>
              <a:spLocks noChangeArrowheads="1"/>
            </p:cNvSpPr>
            <p:nvPr/>
          </p:nvSpPr>
          <p:spPr bwMode="auto">
            <a:xfrm>
              <a:off x="3744"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L</a:t>
              </a:r>
              <a:endParaRPr lang="en-US" altLang="zh-CN" sz="1800"/>
            </a:p>
          </p:txBody>
        </p:sp>
        <p:sp>
          <p:nvSpPr>
            <p:cNvPr id="9238" name="Oval 16"/>
            <p:cNvSpPr>
              <a:spLocks noChangeArrowheads="1"/>
            </p:cNvSpPr>
            <p:nvPr/>
          </p:nvSpPr>
          <p:spPr bwMode="auto">
            <a:xfrm>
              <a:off x="3456" y="1872"/>
              <a:ext cx="193" cy="19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K</a:t>
              </a:r>
              <a:endParaRPr lang="en-US" altLang="zh-CN" sz="1800"/>
            </a:p>
          </p:txBody>
        </p:sp>
        <p:sp>
          <p:nvSpPr>
            <p:cNvPr id="9239" name="Line 17"/>
            <p:cNvSpPr>
              <a:spLocks noChangeShapeType="1"/>
            </p:cNvSpPr>
            <p:nvPr/>
          </p:nvSpPr>
          <p:spPr bwMode="auto">
            <a:xfrm>
              <a:off x="4320" y="1008"/>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Line 18"/>
            <p:cNvSpPr>
              <a:spLocks noChangeShapeType="1"/>
            </p:cNvSpPr>
            <p:nvPr/>
          </p:nvSpPr>
          <p:spPr bwMode="auto">
            <a:xfrm>
              <a:off x="4320" y="1344"/>
              <a:ext cx="0"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19"/>
            <p:cNvSpPr>
              <a:spLocks noChangeShapeType="1"/>
            </p:cNvSpPr>
            <p:nvPr/>
          </p:nvSpPr>
          <p:spPr bwMode="auto">
            <a:xfrm>
              <a:off x="4608" y="1680"/>
              <a:ext cx="0"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20"/>
            <p:cNvSpPr>
              <a:spLocks noChangeShapeType="1"/>
            </p:cNvSpPr>
            <p:nvPr/>
          </p:nvSpPr>
          <p:spPr bwMode="auto">
            <a:xfrm flipH="1">
              <a:off x="3984" y="993"/>
              <a:ext cx="288" cy="1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Line 21"/>
            <p:cNvSpPr>
              <a:spLocks noChangeShapeType="1"/>
            </p:cNvSpPr>
            <p:nvPr/>
          </p:nvSpPr>
          <p:spPr bwMode="auto">
            <a:xfrm>
              <a:off x="4368" y="993"/>
              <a:ext cx="311" cy="1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22"/>
            <p:cNvSpPr>
              <a:spLocks noChangeShapeType="1"/>
            </p:cNvSpPr>
            <p:nvPr/>
          </p:nvSpPr>
          <p:spPr bwMode="auto">
            <a:xfrm flipH="1">
              <a:off x="3792" y="1317"/>
              <a:ext cx="96"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23"/>
            <p:cNvSpPr>
              <a:spLocks noChangeShapeType="1"/>
            </p:cNvSpPr>
            <p:nvPr/>
          </p:nvSpPr>
          <p:spPr bwMode="auto">
            <a:xfrm>
              <a:off x="3984" y="1333"/>
              <a:ext cx="48" cy="1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24"/>
            <p:cNvSpPr>
              <a:spLocks noChangeShapeType="1"/>
            </p:cNvSpPr>
            <p:nvPr/>
          </p:nvSpPr>
          <p:spPr bwMode="auto">
            <a:xfrm flipH="1">
              <a:off x="3600" y="1673"/>
              <a:ext cx="96"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25"/>
            <p:cNvSpPr>
              <a:spLocks noChangeShapeType="1"/>
            </p:cNvSpPr>
            <p:nvPr/>
          </p:nvSpPr>
          <p:spPr bwMode="auto">
            <a:xfrm>
              <a:off x="3792" y="1673"/>
              <a:ext cx="48" cy="2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Line 26"/>
            <p:cNvSpPr>
              <a:spLocks noChangeShapeType="1"/>
            </p:cNvSpPr>
            <p:nvPr/>
          </p:nvSpPr>
          <p:spPr bwMode="auto">
            <a:xfrm flipH="1">
              <a:off x="4608" y="1344"/>
              <a:ext cx="96"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9" name="Line 27"/>
            <p:cNvSpPr>
              <a:spLocks noChangeShapeType="1"/>
            </p:cNvSpPr>
            <p:nvPr/>
          </p:nvSpPr>
          <p:spPr bwMode="auto">
            <a:xfrm>
              <a:off x="4773" y="1344"/>
              <a:ext cx="25" cy="14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0" name="Line 28"/>
            <p:cNvSpPr>
              <a:spLocks noChangeShapeType="1"/>
            </p:cNvSpPr>
            <p:nvPr/>
          </p:nvSpPr>
          <p:spPr bwMode="auto">
            <a:xfrm>
              <a:off x="4819" y="1296"/>
              <a:ext cx="227" cy="1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19" name="Text Box 33"/>
          <p:cNvSpPr txBox="1">
            <a:spLocks noChangeArrowheads="1"/>
          </p:cNvSpPr>
          <p:nvPr/>
        </p:nvSpPr>
        <p:spPr bwMode="auto">
          <a:xfrm>
            <a:off x="457200" y="4700270"/>
            <a:ext cx="7924800"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ancestors of a </a:t>
            </a:r>
            <a:r>
              <a:rPr lang="en-US" altLang="zh-CN" sz="2000" dirty="0" smtClean="0">
                <a:solidFill>
                  <a:schemeClr val="hlink"/>
                </a:solidFill>
                <a:latin typeface="Arial" panose="020B0604020202020204" pitchFamily="34" charset="0"/>
                <a:sym typeface="Wingdings" panose="05000000000000000000" pitchFamily="2" charset="2"/>
              </a:rPr>
              <a:t>node</a:t>
            </a:r>
            <a:r>
              <a:rPr lang="zh-CN" altLang="en-US" sz="2000" dirty="0" smtClean="0">
                <a:solidFill>
                  <a:schemeClr val="hlink"/>
                </a:solidFill>
                <a:latin typeface="Arial" panose="020B0604020202020204" pitchFamily="34" charset="0"/>
                <a:sym typeface="Wingdings" panose="05000000000000000000" pitchFamily="2" charset="2"/>
              </a:rPr>
              <a:t>（节点的祖先）</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all the nodes along the path from the node up to the root.</a:t>
            </a:r>
            <a:r>
              <a:rPr kumimoji="0" lang="zh-CN" altLang="en-US" sz="1800" kern="0" noProof="0" smtClean="0">
                <a:ln>
                  <a:noFill/>
                </a:ln>
                <a:solidFill>
                  <a:srgbClr val="333333"/>
                </a:solidFill>
                <a:effectLst/>
                <a:uLnTx/>
                <a:uFillTx/>
                <a:latin typeface="+mn-lt"/>
                <a:ea typeface="+mn-ea"/>
                <a:sym typeface="+mn-ea"/>
              </a:rPr>
              <a:t>除自身以外的祖先，是</a:t>
            </a:r>
            <a:r>
              <a:rPr kumimoji="0" lang="zh-CN" altLang="en-US" sz="1800" kern="0" noProof="0" smtClean="0">
                <a:ln>
                  <a:noFill/>
                </a:ln>
                <a:solidFill>
                  <a:srgbClr val="FF0000"/>
                </a:solidFill>
                <a:effectLst/>
                <a:uLnTx/>
                <a:uFillTx/>
                <a:latin typeface="+mn-lt"/>
                <a:ea typeface="+mn-ea"/>
                <a:sym typeface="+mn-ea"/>
              </a:rPr>
              <a:t>真</a:t>
            </a:r>
            <a:r>
              <a:rPr kumimoji="0" lang="zh-CN" altLang="en-US" sz="1800" kern="0" noProof="0" smtClean="0">
                <a:ln>
                  <a:noFill/>
                </a:ln>
                <a:solidFill>
                  <a:srgbClr val="333333"/>
                </a:solidFill>
                <a:effectLst/>
                <a:uLnTx/>
                <a:uFillTx/>
                <a:latin typeface="+mn-lt"/>
                <a:ea typeface="+mn-ea"/>
                <a:sym typeface="+mn-ea"/>
              </a:rPr>
              <a:t>（</a:t>
            </a:r>
            <a:r>
              <a:rPr kumimoji="0" lang="en-US" altLang="zh-CN" sz="1800" kern="0" noProof="0" smtClean="0">
                <a:ln>
                  <a:noFill/>
                </a:ln>
                <a:solidFill>
                  <a:srgbClr val="333333"/>
                </a:solidFill>
                <a:effectLst/>
                <a:uLnTx/>
                <a:uFillTx/>
                <a:latin typeface="+mn-lt"/>
                <a:ea typeface="+mn-ea"/>
                <a:sym typeface="+mn-ea"/>
              </a:rPr>
              <a:t>proper</a:t>
            </a:r>
            <a:r>
              <a:rPr kumimoji="0" lang="zh-CN" altLang="en-US" sz="1800" kern="0" noProof="0" smtClean="0">
                <a:ln>
                  <a:noFill/>
                </a:ln>
                <a:solidFill>
                  <a:srgbClr val="333333"/>
                </a:solidFill>
                <a:effectLst/>
                <a:uLnTx/>
                <a:uFillTx/>
                <a:latin typeface="+mn-lt"/>
                <a:ea typeface="+mn-ea"/>
                <a:sym typeface="+mn-ea"/>
              </a:rPr>
              <a:t>）祖先</a:t>
            </a:r>
            <a:endParaRPr kumimoji="0" lang="zh-CN" altLang="en-US" sz="1800" kern="0" noProof="0" dirty="0" smtClean="0">
              <a:ln>
                <a:noFill/>
              </a:ln>
              <a:solidFill>
                <a:srgbClr val="333333"/>
              </a:solidFill>
              <a:effectLst/>
              <a:uLnTx/>
              <a:uFillTx/>
              <a:latin typeface="+mn-lt"/>
              <a:ea typeface="+mn-ea"/>
              <a:sym typeface="+mn-ea"/>
            </a:endParaRPr>
          </a:p>
        </p:txBody>
      </p:sp>
      <p:sp>
        <p:nvSpPr>
          <p:cNvPr id="9220" name="Text Box 34"/>
          <p:cNvSpPr txBox="1">
            <a:spLocks noChangeArrowheads="1"/>
          </p:cNvSpPr>
          <p:nvPr/>
        </p:nvSpPr>
        <p:spPr bwMode="auto">
          <a:xfrm>
            <a:off x="457200" y="5538470"/>
            <a:ext cx="79248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descendants of a </a:t>
            </a:r>
            <a:r>
              <a:rPr lang="en-US" altLang="zh-CN" sz="2000" dirty="0" smtClean="0">
                <a:solidFill>
                  <a:schemeClr val="hlink"/>
                </a:solidFill>
                <a:latin typeface="Arial" panose="020B0604020202020204" pitchFamily="34" charset="0"/>
                <a:sym typeface="Wingdings" panose="05000000000000000000" pitchFamily="2" charset="2"/>
              </a:rPr>
              <a:t>node</a:t>
            </a:r>
            <a:r>
              <a:rPr lang="zh-CN" altLang="en-US" sz="2000" dirty="0" smtClean="0">
                <a:solidFill>
                  <a:schemeClr val="hlink"/>
                </a:solidFill>
                <a:latin typeface="Arial" panose="020B0604020202020204" pitchFamily="34" charset="0"/>
                <a:sym typeface="Wingdings" panose="05000000000000000000" pitchFamily="2" charset="2"/>
              </a:rPr>
              <a:t>（节点的后裔）</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all the nodes in its </a:t>
            </a:r>
            <a:r>
              <a:rPr lang="en-US" altLang="zh-CN" sz="2000" dirty="0" err="1">
                <a:latin typeface="Arial" panose="020B0604020202020204" pitchFamily="34" charset="0"/>
                <a:sym typeface="Wingdings" panose="05000000000000000000" pitchFamily="2" charset="2"/>
              </a:rPr>
              <a:t>subtrees</a:t>
            </a:r>
            <a:r>
              <a:rPr lang="en-US" altLang="zh-CN" sz="2000" dirty="0">
                <a:latin typeface="Arial" panose="020B0604020202020204" pitchFamily="34" charset="0"/>
                <a:sym typeface="Wingdings" panose="05000000000000000000" pitchFamily="2" charset="2"/>
              </a:rPr>
              <a:t>.</a:t>
            </a:r>
            <a:r>
              <a:rPr kumimoji="0" lang="zh-CN" altLang="en-US" sz="1800" kern="0" noProof="0" smtClean="0">
                <a:ln>
                  <a:noFill/>
                </a:ln>
                <a:solidFill>
                  <a:srgbClr val="333333"/>
                </a:solidFill>
                <a:effectLst/>
                <a:uLnTx/>
                <a:uFillTx/>
                <a:latin typeface="+mn-lt"/>
                <a:ea typeface="+mn-ea"/>
                <a:sym typeface="+mn-ea"/>
              </a:rPr>
              <a:t>除自身以外的</a:t>
            </a:r>
            <a:r>
              <a:rPr kumimoji="0" lang="zh-CN" altLang="en-US" sz="1800" kern="0" noProof="0" smtClean="0">
                <a:ln>
                  <a:noFill/>
                </a:ln>
                <a:solidFill>
                  <a:srgbClr val="333333"/>
                </a:solidFill>
                <a:effectLst/>
                <a:uLnTx/>
                <a:uFillTx/>
                <a:latin typeface="+mn-lt"/>
                <a:ea typeface="+mn-ea"/>
                <a:sym typeface="Wingdings" panose="05000000000000000000" pitchFamily="2" charset="2"/>
              </a:rPr>
              <a:t>后裔</a:t>
            </a:r>
            <a:r>
              <a:rPr kumimoji="0" lang="zh-CN" altLang="en-US" sz="1800" kern="0" noProof="0" smtClean="0">
                <a:ln>
                  <a:noFill/>
                </a:ln>
                <a:solidFill>
                  <a:srgbClr val="333333"/>
                </a:solidFill>
                <a:effectLst/>
                <a:uLnTx/>
                <a:uFillTx/>
                <a:latin typeface="+mn-lt"/>
                <a:ea typeface="+mn-ea"/>
                <a:sym typeface="+mn-ea"/>
              </a:rPr>
              <a:t>，是</a:t>
            </a:r>
            <a:r>
              <a:rPr kumimoji="0" lang="zh-CN" altLang="en-US" sz="1800" kern="0" noProof="0" smtClean="0">
                <a:ln>
                  <a:noFill/>
                </a:ln>
                <a:solidFill>
                  <a:srgbClr val="FF0000"/>
                </a:solidFill>
                <a:effectLst/>
                <a:uLnTx/>
                <a:uFillTx/>
                <a:latin typeface="+mn-lt"/>
                <a:ea typeface="+mn-ea"/>
                <a:sym typeface="+mn-ea"/>
              </a:rPr>
              <a:t>真</a:t>
            </a:r>
            <a:r>
              <a:rPr kumimoji="0" lang="zh-CN" altLang="en-US" sz="1800" kern="0" noProof="0" smtClean="0">
                <a:ln>
                  <a:noFill/>
                </a:ln>
                <a:solidFill>
                  <a:srgbClr val="333333"/>
                </a:solidFill>
                <a:effectLst/>
                <a:uLnTx/>
                <a:uFillTx/>
                <a:latin typeface="+mn-lt"/>
                <a:ea typeface="+mn-ea"/>
                <a:sym typeface="+mn-ea"/>
              </a:rPr>
              <a:t>（</a:t>
            </a:r>
            <a:r>
              <a:rPr kumimoji="0" lang="en-US" altLang="zh-CN" sz="1800" kern="0" noProof="0" smtClean="0">
                <a:ln>
                  <a:noFill/>
                </a:ln>
                <a:solidFill>
                  <a:srgbClr val="333333"/>
                </a:solidFill>
                <a:effectLst/>
                <a:uLnTx/>
                <a:uFillTx/>
                <a:latin typeface="+mn-lt"/>
                <a:ea typeface="+mn-ea"/>
                <a:sym typeface="+mn-ea"/>
              </a:rPr>
              <a:t>proper</a:t>
            </a:r>
            <a:r>
              <a:rPr kumimoji="0" lang="zh-CN" altLang="en-US" sz="1800" kern="0" noProof="0" smtClean="0">
                <a:ln>
                  <a:noFill/>
                </a:ln>
                <a:solidFill>
                  <a:srgbClr val="333333"/>
                </a:solidFill>
                <a:effectLst/>
                <a:uLnTx/>
                <a:uFillTx/>
                <a:latin typeface="+mn-lt"/>
                <a:ea typeface="+mn-ea"/>
                <a:sym typeface="+mn-ea"/>
              </a:rPr>
              <a:t>）</a:t>
            </a:r>
            <a:r>
              <a:rPr kumimoji="0" lang="zh-CN" altLang="en-US" sz="1800" kern="0" noProof="0" smtClean="0">
                <a:ln>
                  <a:noFill/>
                </a:ln>
                <a:solidFill>
                  <a:srgbClr val="333333"/>
                </a:solidFill>
                <a:effectLst/>
                <a:uLnTx/>
                <a:uFillTx/>
                <a:latin typeface="+mn-lt"/>
                <a:ea typeface="+mn-ea"/>
                <a:sym typeface="Wingdings" panose="05000000000000000000" pitchFamily="2" charset="2"/>
              </a:rPr>
              <a:t>后裔</a:t>
            </a:r>
            <a:endParaRPr kumimoji="0" lang="zh-CN" altLang="en-US" sz="1800" kern="0" noProof="0" dirty="0" smtClean="0">
              <a:ln>
                <a:noFill/>
              </a:ln>
              <a:solidFill>
                <a:srgbClr val="333333"/>
              </a:solidFill>
              <a:effectLst/>
              <a:uLnTx/>
              <a:uFillTx/>
              <a:latin typeface="+mn-lt"/>
              <a:ea typeface="+mn-ea"/>
              <a:sym typeface="+mn-ea"/>
            </a:endParaRPr>
          </a:p>
        </p:txBody>
      </p:sp>
      <p:sp>
        <p:nvSpPr>
          <p:cNvPr id="9221" name="Text Box 35"/>
          <p:cNvSpPr txBox="1">
            <a:spLocks noChangeArrowheads="1"/>
          </p:cNvSpPr>
          <p:nvPr/>
        </p:nvSpPr>
        <p:spPr bwMode="auto">
          <a:xfrm>
            <a:off x="457200" y="2474595"/>
            <a:ext cx="61722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depth of </a:t>
            </a:r>
            <a:r>
              <a:rPr lang="en-US" altLang="zh-CN" sz="2000" i="1" dirty="0" err="1">
                <a:solidFill>
                  <a:schemeClr val="hlink"/>
                </a:solidFill>
                <a:sym typeface="Wingdings" panose="05000000000000000000" pitchFamily="2" charset="2"/>
              </a:rPr>
              <a:t>n</a:t>
            </a:r>
            <a:r>
              <a:rPr lang="en-US" altLang="zh-CN" sz="2000" i="1" baseline="-25000" dirty="0" err="1">
                <a:solidFill>
                  <a:schemeClr val="hlink"/>
                </a:solidFill>
                <a:sym typeface="Wingdings" panose="05000000000000000000" pitchFamily="2" charset="2"/>
              </a:rPr>
              <a:t>i</a:t>
            </a:r>
            <a:r>
              <a:rPr lang="en-US" altLang="zh-CN" sz="2000" dirty="0">
                <a:solidFill>
                  <a:schemeClr val="hlink"/>
                </a:solidFill>
                <a:latin typeface="Arial" panose="020B0604020202020204" pitchFamily="34" charset="0"/>
                <a:sym typeface="Wingdings" panose="05000000000000000000" pitchFamily="2" charset="2"/>
              </a:rPr>
              <a:t> </a:t>
            </a:r>
            <a:r>
              <a:rPr lang="zh-CN" altLang="en-US" sz="2000" dirty="0">
                <a:solidFill>
                  <a:schemeClr val="hlink"/>
                </a:solidFill>
                <a:latin typeface="Arial" panose="020B0604020202020204" pitchFamily="34" charset="0"/>
                <a:sym typeface="Wingdings" panose="05000000000000000000" pitchFamily="2" charset="2"/>
              </a:rPr>
              <a:t>（</a:t>
            </a:r>
            <a:r>
              <a:rPr lang="zh-CN" altLang="en-US" sz="2000" dirty="0" smtClean="0">
                <a:solidFill>
                  <a:schemeClr val="hlink"/>
                </a:solidFill>
                <a:latin typeface="Arial" panose="020B0604020202020204" pitchFamily="34" charset="0"/>
                <a:sym typeface="Wingdings" panose="05000000000000000000" pitchFamily="2" charset="2"/>
              </a:rPr>
              <a:t>深度）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length of the unique path from the root to </a:t>
            </a:r>
            <a:r>
              <a:rPr lang="en-US" altLang="zh-CN" sz="2000" i="1" dirty="0" err="1">
                <a:sym typeface="Wingdings" panose="05000000000000000000" pitchFamily="2" charset="2"/>
              </a:rPr>
              <a:t>n</a:t>
            </a:r>
            <a:r>
              <a:rPr lang="en-US" altLang="zh-CN" sz="2000" i="1" baseline="-25000" dirty="0" err="1">
                <a:sym typeface="Wingdings" panose="05000000000000000000" pitchFamily="2" charset="2"/>
              </a:rPr>
              <a:t>i</a:t>
            </a:r>
            <a:r>
              <a:rPr lang="en-US" altLang="zh-CN" sz="2000" dirty="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Depth(root) = </a:t>
            </a:r>
            <a:r>
              <a:rPr lang="en-US" altLang="zh-CN" sz="2000" dirty="0" smtClean="0">
                <a:solidFill>
                  <a:srgbClr val="FF0000"/>
                </a:solidFill>
                <a:latin typeface="Arial" panose="020B0604020202020204" pitchFamily="34" charset="0"/>
                <a:sym typeface="Wingdings" panose="05000000000000000000" pitchFamily="2" charset="2"/>
              </a:rPr>
              <a:t>1 or 0</a:t>
            </a:r>
            <a:endParaRPr lang="en-US" altLang="zh-CN" sz="2000" dirty="0">
              <a:solidFill>
                <a:srgbClr val="FF0000"/>
              </a:solidFill>
              <a:latin typeface="Arial" panose="020B0604020202020204" pitchFamily="34" charset="0"/>
              <a:sym typeface="Wingdings" panose="05000000000000000000" pitchFamily="2" charset="2"/>
            </a:endParaRPr>
          </a:p>
        </p:txBody>
      </p:sp>
      <p:sp>
        <p:nvSpPr>
          <p:cNvPr id="9222" name="Text Box 36"/>
          <p:cNvSpPr txBox="1">
            <a:spLocks noChangeArrowheads="1"/>
          </p:cNvSpPr>
          <p:nvPr/>
        </p:nvSpPr>
        <p:spPr bwMode="auto">
          <a:xfrm>
            <a:off x="457200" y="3312795"/>
            <a:ext cx="79248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height of </a:t>
            </a:r>
            <a:r>
              <a:rPr lang="en-US" altLang="zh-CN" sz="2000" i="1" dirty="0" err="1">
                <a:solidFill>
                  <a:schemeClr val="hlink"/>
                </a:solidFill>
                <a:sym typeface="Wingdings" panose="05000000000000000000" pitchFamily="2" charset="2"/>
              </a:rPr>
              <a:t>n</a:t>
            </a:r>
            <a:r>
              <a:rPr lang="en-US" altLang="zh-CN" sz="2000" i="1" baseline="-25000" dirty="0" err="1">
                <a:solidFill>
                  <a:schemeClr val="hlink"/>
                </a:solidFill>
                <a:sym typeface="Wingdings" panose="05000000000000000000" pitchFamily="2" charset="2"/>
              </a:rPr>
              <a:t>i</a:t>
            </a:r>
            <a:r>
              <a:rPr lang="en-US" altLang="zh-CN" sz="2000" dirty="0">
                <a:solidFill>
                  <a:schemeClr val="hlink"/>
                </a:solidFill>
                <a:latin typeface="Arial" panose="020B0604020202020204" pitchFamily="34" charset="0"/>
                <a:sym typeface="Wingdings" panose="05000000000000000000" pitchFamily="2" charset="2"/>
              </a:rPr>
              <a:t> </a:t>
            </a:r>
            <a:r>
              <a:rPr lang="zh-CN" altLang="en-US" sz="2000" dirty="0" smtClean="0">
                <a:solidFill>
                  <a:schemeClr val="hlink"/>
                </a:solidFill>
                <a:latin typeface="Arial" panose="020B0604020202020204" pitchFamily="34" charset="0"/>
                <a:sym typeface="Wingdings" panose="05000000000000000000" pitchFamily="2" charset="2"/>
              </a:rPr>
              <a:t>（高度）</a:t>
            </a:r>
            <a:r>
              <a:rPr lang="en-US" altLang="zh-CN" sz="2000" dirty="0" smtClean="0">
                <a:solidFill>
                  <a:schemeClr val="hlink"/>
                </a:solidFill>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length of the longest path from </a:t>
            </a:r>
            <a:r>
              <a:rPr lang="en-US" altLang="zh-CN" sz="2000" i="1" dirty="0" err="1">
                <a:sym typeface="Wingdings" panose="05000000000000000000" pitchFamily="2" charset="2"/>
              </a:rPr>
              <a:t>n</a:t>
            </a:r>
            <a:r>
              <a:rPr lang="en-US" altLang="zh-CN" sz="2000" i="1" baseline="-25000" dirty="0" err="1">
                <a:sym typeface="Wingdings" panose="05000000000000000000" pitchFamily="2" charset="2"/>
              </a:rPr>
              <a:t>i</a:t>
            </a:r>
            <a:r>
              <a:rPr lang="en-US" altLang="zh-CN" sz="2000" dirty="0">
                <a:latin typeface="Arial" panose="020B0604020202020204" pitchFamily="34" charset="0"/>
                <a:sym typeface="Wingdings" panose="05000000000000000000" pitchFamily="2" charset="2"/>
              </a:rPr>
              <a:t> to a leaf.  Height(leaf) = </a:t>
            </a:r>
            <a:r>
              <a:rPr lang="en-US" altLang="zh-CN" sz="2000" dirty="0" smtClean="0">
                <a:solidFill>
                  <a:srgbClr val="FF0000"/>
                </a:solidFill>
                <a:latin typeface="Arial" panose="020B0604020202020204" pitchFamily="34" charset="0"/>
                <a:sym typeface="Wingdings" panose="05000000000000000000" pitchFamily="2" charset="2"/>
              </a:rPr>
              <a:t>1 </a:t>
            </a:r>
            <a:r>
              <a:rPr lang="en-US" altLang="zh-CN" sz="2000" dirty="0">
                <a:solidFill>
                  <a:srgbClr val="FF0000"/>
                </a:solidFill>
                <a:latin typeface="Arial" panose="020B0604020202020204" pitchFamily="34" charset="0"/>
                <a:sym typeface="Wingdings" panose="05000000000000000000" pitchFamily="2" charset="2"/>
              </a:rPr>
              <a:t>or </a:t>
            </a:r>
            <a:r>
              <a:rPr lang="en-US" altLang="zh-CN" sz="2000" dirty="0" smtClean="0">
                <a:solidFill>
                  <a:srgbClr val="FF0000"/>
                </a:solidFill>
                <a:latin typeface="Arial" panose="020B0604020202020204" pitchFamily="34" charset="0"/>
                <a:sym typeface="Wingdings" panose="05000000000000000000" pitchFamily="2" charset="2"/>
              </a:rPr>
              <a:t>0</a:t>
            </a:r>
            <a:r>
              <a:rPr lang="en-US" altLang="zh-CN" sz="2000" dirty="0" smtClean="0">
                <a:latin typeface="Arial" panose="020B0604020202020204" pitchFamily="34" charset="0"/>
                <a:sym typeface="Wingdings" panose="05000000000000000000" pitchFamily="2" charset="2"/>
              </a:rPr>
              <a:t>, </a:t>
            </a:r>
            <a:r>
              <a:rPr lang="en-US" altLang="zh-CN" sz="2000" dirty="0">
                <a:latin typeface="Arial" panose="020B0604020202020204" pitchFamily="34" charset="0"/>
                <a:sym typeface="Wingdings" panose="05000000000000000000" pitchFamily="2" charset="2"/>
              </a:rPr>
              <a:t>and height(D) = </a:t>
            </a:r>
            <a:r>
              <a:rPr lang="en-US" altLang="zh-CN" sz="2000" dirty="0" smtClean="0">
                <a:solidFill>
                  <a:srgbClr val="FF0000"/>
                </a:solidFill>
                <a:latin typeface="Arial" panose="020B0604020202020204" pitchFamily="34" charset="0"/>
                <a:sym typeface="Wingdings" panose="05000000000000000000" pitchFamily="2" charset="2"/>
              </a:rPr>
              <a:t>3 </a:t>
            </a:r>
            <a:r>
              <a:rPr lang="en-US" altLang="zh-CN" sz="2000" dirty="0">
                <a:solidFill>
                  <a:srgbClr val="FF0000"/>
                </a:solidFill>
                <a:latin typeface="Arial" panose="020B0604020202020204" pitchFamily="34" charset="0"/>
                <a:sym typeface="Wingdings" panose="05000000000000000000" pitchFamily="2" charset="2"/>
              </a:rPr>
              <a:t>or 2</a:t>
            </a:r>
            <a:r>
              <a:rPr lang="en-US" altLang="zh-CN" sz="2000" dirty="0" smtClean="0">
                <a:latin typeface="Arial" panose="020B0604020202020204" pitchFamily="34" charset="0"/>
                <a:sym typeface="Wingdings" panose="05000000000000000000" pitchFamily="2" charset="2"/>
              </a:rPr>
              <a:t>.</a:t>
            </a:r>
            <a:endParaRPr lang="en-US" altLang="zh-CN" sz="2000" dirty="0">
              <a:latin typeface="Arial" panose="020B0604020202020204" pitchFamily="34" charset="0"/>
              <a:sym typeface="Wingdings" panose="05000000000000000000" pitchFamily="2" charset="2"/>
            </a:endParaRPr>
          </a:p>
        </p:txBody>
      </p:sp>
      <p:sp>
        <p:nvSpPr>
          <p:cNvPr id="9223" name="Text Box 37"/>
          <p:cNvSpPr txBox="1">
            <a:spLocks noChangeArrowheads="1"/>
          </p:cNvSpPr>
          <p:nvPr/>
        </p:nvSpPr>
        <p:spPr bwMode="auto">
          <a:xfrm>
            <a:off x="457200" y="4166870"/>
            <a:ext cx="8077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dirty="0">
                <a:latin typeface="Arial" panose="020B0604020202020204" pitchFamily="34" charset="0"/>
                <a:sym typeface="Wingdings" panose="05000000000000000000" pitchFamily="2" charset="2"/>
              </a:rPr>
              <a:t>  </a:t>
            </a:r>
            <a:r>
              <a:rPr lang="en-US" altLang="zh-CN" sz="2000" dirty="0">
                <a:solidFill>
                  <a:schemeClr val="hlink"/>
                </a:solidFill>
                <a:latin typeface="Arial" panose="020B0604020202020204" pitchFamily="34" charset="0"/>
                <a:sym typeface="Wingdings" panose="05000000000000000000" pitchFamily="2" charset="2"/>
              </a:rPr>
              <a:t>height (depth) of a tree ::= </a:t>
            </a:r>
            <a:r>
              <a:rPr lang="en-US" altLang="zh-CN" sz="2000" dirty="0">
                <a:latin typeface="Arial" panose="020B0604020202020204" pitchFamily="34" charset="0"/>
                <a:sym typeface="Wingdings" panose="05000000000000000000" pitchFamily="2" charset="2"/>
              </a:rPr>
              <a:t>height(root) = depth(deepest leaf).</a:t>
            </a:r>
            <a:endParaRPr lang="en-US" altLang="zh-CN" sz="2000" dirty="0">
              <a:latin typeface="Arial" panose="020B0604020202020204" pitchFamily="34" charset="0"/>
              <a:sym typeface="Wingdings" panose="05000000000000000000" pitchFamily="2" charset="2"/>
            </a:endParaRPr>
          </a:p>
        </p:txBody>
      </p:sp>
      <p:sp>
        <p:nvSpPr>
          <p:cNvPr id="9224" name="Text Box 38"/>
          <p:cNvSpPr txBox="1">
            <a:spLocks noChangeArrowheads="1"/>
          </p:cNvSpPr>
          <p:nvPr/>
        </p:nvSpPr>
        <p:spPr bwMode="auto">
          <a:xfrm>
            <a:off x="457200" y="509270"/>
            <a:ext cx="56388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latin typeface="Arial" panose="020B0604020202020204" pitchFamily="34" charset="0"/>
                <a:sym typeface="Wingdings" panose="05000000000000000000" pitchFamily="2" charset="2"/>
              </a:rPr>
              <a:t>  </a:t>
            </a:r>
            <a:r>
              <a:rPr lang="en-US" altLang="zh-CN" sz="2000">
                <a:solidFill>
                  <a:schemeClr val="hlink"/>
                </a:solidFill>
                <a:latin typeface="Arial" panose="020B0604020202020204" pitchFamily="34" charset="0"/>
                <a:sym typeface="Wingdings" panose="05000000000000000000" pitchFamily="2" charset="2"/>
              </a:rPr>
              <a:t>path from </a:t>
            </a:r>
            <a:r>
              <a:rPr lang="en-US" altLang="zh-CN" sz="2000" i="1">
                <a:solidFill>
                  <a:schemeClr val="hlink"/>
                </a:solidFill>
                <a:sym typeface="Wingdings" panose="05000000000000000000" pitchFamily="2" charset="2"/>
              </a:rPr>
              <a:t>n</a:t>
            </a:r>
            <a:r>
              <a:rPr lang="en-US" altLang="zh-CN" sz="2000" baseline="-25000">
                <a:solidFill>
                  <a:schemeClr val="hlink"/>
                </a:solidFill>
                <a:sym typeface="Wingdings" panose="05000000000000000000" pitchFamily="2" charset="2"/>
              </a:rPr>
              <a:t>1</a:t>
            </a:r>
            <a:r>
              <a:rPr lang="en-US" altLang="zh-CN" sz="2000">
                <a:solidFill>
                  <a:schemeClr val="hlink"/>
                </a:solidFill>
                <a:latin typeface="Arial" panose="020B0604020202020204" pitchFamily="34" charset="0"/>
                <a:sym typeface="Wingdings" panose="05000000000000000000" pitchFamily="2" charset="2"/>
              </a:rPr>
              <a:t> to </a:t>
            </a:r>
            <a:r>
              <a:rPr lang="en-US" altLang="zh-CN" sz="2000" i="1">
                <a:solidFill>
                  <a:schemeClr val="hlink"/>
                </a:solidFill>
                <a:sym typeface="Wingdings" panose="05000000000000000000" pitchFamily="2" charset="2"/>
              </a:rPr>
              <a:t>n</a:t>
            </a:r>
            <a:r>
              <a:rPr lang="en-US" altLang="zh-CN" sz="2000" i="1" baseline="-25000">
                <a:solidFill>
                  <a:schemeClr val="hlink"/>
                </a:solidFill>
                <a:sym typeface="Wingdings" panose="05000000000000000000" pitchFamily="2" charset="2"/>
              </a:rPr>
              <a:t>k</a:t>
            </a:r>
            <a:r>
              <a:rPr lang="en-US" altLang="zh-CN" sz="2000" baseline="-25000">
                <a:solidFill>
                  <a:schemeClr val="hlink"/>
                </a:solidFill>
                <a:latin typeface="Arial" panose="020B0604020202020204" pitchFamily="34" charset="0"/>
                <a:sym typeface="Wingdings" panose="05000000000000000000" pitchFamily="2" charset="2"/>
              </a:rPr>
              <a:t> </a:t>
            </a:r>
            <a:r>
              <a:rPr lang="en-US" altLang="zh-CN" sz="2000">
                <a:solidFill>
                  <a:schemeClr val="hlink"/>
                </a:solidFill>
                <a:latin typeface="Arial" panose="020B0604020202020204" pitchFamily="34" charset="0"/>
                <a:sym typeface="Wingdings" panose="05000000000000000000" pitchFamily="2" charset="2"/>
              </a:rPr>
              <a:t>::= </a:t>
            </a:r>
            <a:r>
              <a:rPr lang="en-US" altLang="zh-CN" sz="2000">
                <a:latin typeface="Arial" panose="020B0604020202020204" pitchFamily="34" charset="0"/>
                <a:sym typeface="Wingdings" panose="05000000000000000000" pitchFamily="2" charset="2"/>
              </a:rPr>
              <a:t>a (</a:t>
            </a:r>
            <a:r>
              <a:rPr lang="en-US" altLang="zh-CN" sz="2000">
                <a:solidFill>
                  <a:srgbClr val="FF0000"/>
                </a:solidFill>
                <a:latin typeface="Arial" panose="020B0604020202020204" pitchFamily="34" charset="0"/>
                <a:sym typeface="Wingdings" panose="05000000000000000000" pitchFamily="2" charset="2"/>
              </a:rPr>
              <a:t>unique</a:t>
            </a:r>
            <a:r>
              <a:rPr lang="en-US" altLang="zh-CN" sz="2000">
                <a:latin typeface="Arial" panose="020B0604020202020204" pitchFamily="34" charset="0"/>
                <a:sym typeface="Wingdings" panose="05000000000000000000" pitchFamily="2" charset="2"/>
              </a:rPr>
              <a:t>) sequence of nodes </a:t>
            </a:r>
            <a:r>
              <a:rPr lang="en-US" altLang="zh-CN" sz="2000" i="1">
                <a:sym typeface="Wingdings" panose="05000000000000000000" pitchFamily="2" charset="2"/>
              </a:rPr>
              <a:t>n</a:t>
            </a:r>
            <a:r>
              <a:rPr lang="en-US" altLang="zh-CN" sz="2000" baseline="-25000">
                <a:sym typeface="Wingdings" panose="05000000000000000000" pitchFamily="2" charset="2"/>
              </a:rPr>
              <a:t>1</a:t>
            </a:r>
            <a:r>
              <a:rPr lang="en-US" altLang="zh-CN" sz="2000">
                <a:latin typeface="Arial" panose="020B0604020202020204" pitchFamily="34" charset="0"/>
                <a:sym typeface="Wingdings" panose="05000000000000000000" pitchFamily="2" charset="2"/>
              </a:rPr>
              <a:t>, </a:t>
            </a:r>
            <a:r>
              <a:rPr lang="en-US" altLang="zh-CN" sz="2000" i="1">
                <a:sym typeface="Wingdings" panose="05000000000000000000" pitchFamily="2" charset="2"/>
              </a:rPr>
              <a:t>n</a:t>
            </a:r>
            <a:r>
              <a:rPr lang="en-US" altLang="zh-CN" sz="2000" baseline="-25000">
                <a:sym typeface="Wingdings" panose="05000000000000000000" pitchFamily="2" charset="2"/>
              </a:rPr>
              <a:t>2</a:t>
            </a:r>
            <a:r>
              <a:rPr lang="en-US" altLang="zh-CN" sz="2000">
                <a:latin typeface="Arial" panose="020B0604020202020204" pitchFamily="34" charset="0"/>
                <a:sym typeface="Wingdings" panose="05000000000000000000" pitchFamily="2" charset="2"/>
              </a:rPr>
              <a:t>, …, </a:t>
            </a:r>
            <a:r>
              <a:rPr lang="en-US" altLang="zh-CN" sz="2000" i="1">
                <a:sym typeface="Wingdings" panose="05000000000000000000" pitchFamily="2" charset="2"/>
              </a:rPr>
              <a:t>n</a:t>
            </a:r>
            <a:r>
              <a:rPr lang="en-US" altLang="zh-CN" sz="2000" i="1" baseline="-25000">
                <a:sym typeface="Wingdings" panose="05000000000000000000" pitchFamily="2" charset="2"/>
              </a:rPr>
              <a:t>k</a:t>
            </a:r>
            <a:r>
              <a:rPr lang="en-US" altLang="zh-CN" sz="2000" baseline="-25000">
                <a:latin typeface="Arial" panose="020B0604020202020204" pitchFamily="34" charset="0"/>
                <a:sym typeface="Wingdings" panose="05000000000000000000" pitchFamily="2" charset="2"/>
              </a:rPr>
              <a:t> </a:t>
            </a:r>
            <a:r>
              <a:rPr lang="en-US" altLang="zh-CN" sz="2000">
                <a:latin typeface="Arial" panose="020B0604020202020204" pitchFamily="34" charset="0"/>
                <a:sym typeface="Wingdings" panose="05000000000000000000" pitchFamily="2" charset="2"/>
              </a:rPr>
              <a:t> such that </a:t>
            </a:r>
            <a:r>
              <a:rPr lang="en-US" altLang="zh-CN" sz="2000" i="1">
                <a:sym typeface="Wingdings" panose="05000000000000000000" pitchFamily="2" charset="2"/>
              </a:rPr>
              <a:t>n</a:t>
            </a:r>
            <a:r>
              <a:rPr lang="en-US" altLang="zh-CN" sz="2000" i="1" baseline="-25000">
                <a:sym typeface="Wingdings" panose="05000000000000000000" pitchFamily="2" charset="2"/>
              </a:rPr>
              <a:t>i</a:t>
            </a:r>
            <a:r>
              <a:rPr lang="en-US" altLang="zh-CN" sz="2000">
                <a:latin typeface="Arial" panose="020B0604020202020204" pitchFamily="34" charset="0"/>
                <a:sym typeface="Wingdings" panose="05000000000000000000" pitchFamily="2" charset="2"/>
              </a:rPr>
              <a:t> is the parent of </a:t>
            </a:r>
            <a:r>
              <a:rPr lang="en-US" altLang="zh-CN" sz="2000" i="1">
                <a:sym typeface="Wingdings" panose="05000000000000000000" pitchFamily="2" charset="2"/>
              </a:rPr>
              <a:t>n</a:t>
            </a:r>
            <a:r>
              <a:rPr lang="en-US" altLang="zh-CN" sz="2000" i="1" baseline="-25000">
                <a:sym typeface="Wingdings" panose="05000000000000000000" pitchFamily="2" charset="2"/>
              </a:rPr>
              <a:t>i+</a:t>
            </a:r>
            <a:r>
              <a:rPr lang="en-US" altLang="zh-CN" sz="2000" baseline="-25000">
                <a:sym typeface="Wingdings" panose="05000000000000000000" pitchFamily="2" charset="2"/>
              </a:rPr>
              <a:t>1</a:t>
            </a:r>
            <a:r>
              <a:rPr lang="en-US" altLang="zh-CN" sz="2000">
                <a:latin typeface="Arial" panose="020B0604020202020204" pitchFamily="34" charset="0"/>
                <a:sym typeface="Wingdings" panose="05000000000000000000" pitchFamily="2" charset="2"/>
              </a:rPr>
              <a:t> for </a:t>
            </a:r>
            <a:r>
              <a:rPr lang="en-US" altLang="zh-CN" sz="2000">
                <a:sym typeface="Wingdings" panose="05000000000000000000" pitchFamily="2" charset="2"/>
              </a:rPr>
              <a:t>1 </a:t>
            </a:r>
            <a:r>
              <a:rPr lang="en-US" altLang="zh-CN" sz="2000">
                <a:sym typeface="Symbol" panose="05050102010706020507" pitchFamily="18" charset="2"/>
              </a:rPr>
              <a:t></a:t>
            </a:r>
            <a:r>
              <a:rPr lang="en-US" altLang="zh-CN" sz="2000" i="1">
                <a:sym typeface="Wingdings" panose="05000000000000000000" pitchFamily="2" charset="2"/>
              </a:rPr>
              <a:t> i </a:t>
            </a:r>
            <a:r>
              <a:rPr lang="en-US" altLang="zh-CN" sz="2000">
                <a:sym typeface="Wingdings" panose="05000000000000000000" pitchFamily="2" charset="2"/>
              </a:rPr>
              <a:t>&lt;</a:t>
            </a:r>
            <a:r>
              <a:rPr lang="en-US" altLang="zh-CN" sz="2000" i="1">
                <a:sym typeface="Wingdings" panose="05000000000000000000" pitchFamily="2" charset="2"/>
              </a:rPr>
              <a:t> k</a:t>
            </a:r>
            <a:r>
              <a:rPr lang="en-US" altLang="zh-CN" sz="2000">
                <a:latin typeface="Arial" panose="020B0604020202020204" pitchFamily="34" charset="0"/>
                <a:sym typeface="Wingdings" panose="05000000000000000000" pitchFamily="2" charset="2"/>
              </a:rPr>
              <a:t>.</a:t>
            </a:r>
            <a:endParaRPr lang="en-US" altLang="zh-CN" sz="2000">
              <a:latin typeface="Arial" panose="020B0604020202020204" pitchFamily="34" charset="0"/>
              <a:sym typeface="Wingdings" panose="05000000000000000000" pitchFamily="2" charset="2"/>
            </a:endParaRPr>
          </a:p>
        </p:txBody>
      </p:sp>
      <p:sp>
        <p:nvSpPr>
          <p:cNvPr id="9225" name="Text Box 39"/>
          <p:cNvSpPr txBox="1">
            <a:spLocks noChangeArrowheads="1"/>
          </p:cNvSpPr>
          <p:nvPr/>
        </p:nvSpPr>
        <p:spPr bwMode="auto">
          <a:xfrm>
            <a:off x="457200" y="1652270"/>
            <a:ext cx="52578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89255" indent="-389255"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0">
                <a:latin typeface="Arial" panose="020B0604020202020204" pitchFamily="34" charset="0"/>
                <a:sym typeface="Wingdings" panose="05000000000000000000" pitchFamily="2" charset="2"/>
              </a:rPr>
              <a:t>  </a:t>
            </a:r>
            <a:r>
              <a:rPr lang="en-US" altLang="zh-CN" sz="2000">
                <a:solidFill>
                  <a:schemeClr val="hlink"/>
                </a:solidFill>
                <a:latin typeface="Arial" panose="020B0604020202020204" pitchFamily="34" charset="0"/>
                <a:sym typeface="Wingdings" panose="05000000000000000000" pitchFamily="2" charset="2"/>
              </a:rPr>
              <a:t>length of path ::= </a:t>
            </a:r>
            <a:r>
              <a:rPr lang="en-US" altLang="zh-CN" sz="2000">
                <a:latin typeface="Arial" panose="020B0604020202020204" pitchFamily="34" charset="0"/>
                <a:sym typeface="Wingdings" panose="05000000000000000000" pitchFamily="2" charset="2"/>
              </a:rPr>
              <a:t>number of edges on the path.</a:t>
            </a:r>
            <a:endParaRPr lang="en-US" altLang="zh-CN" sz="2000">
              <a:latin typeface="Arial" panose="020B0604020202020204" pitchFamily="34" charset="0"/>
              <a:sym typeface="Wingdings" panose="05000000000000000000" pitchFamily="2" charset="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70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smtClean="0"/>
              <a:t>插入函数</a:t>
            </a:r>
            <a:endParaRPr lang="zh-CN" altLang="en-US" smtClean="0"/>
          </a:p>
        </p:txBody>
      </p:sp>
      <p:sp>
        <p:nvSpPr>
          <p:cNvPr id="4301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MaxHeap&lt;T&gt;&amp; MaxHeap&lt;T&gt;::Insert(const T&amp; x)</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Insert x into the max heap.</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(CurrentSize == MaxSize)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throw NoMem(); </a:t>
            </a:r>
            <a:r>
              <a:rPr lang="en-US" altLang="zh-CN" sz="2400" smtClean="0">
                <a:solidFill>
                  <a:srgbClr val="008000"/>
                </a:solidFill>
                <a:latin typeface="Tahoma" panose="020B0604030504040204" pitchFamily="34" charset="0"/>
              </a:rPr>
              <a:t>// no space</a:t>
            </a:r>
            <a:endParaRPr lang="en-US" altLang="zh-CN" sz="2400" smtClean="0">
              <a:solidFill>
                <a:srgbClr val="008000"/>
              </a:solidFill>
              <a:latin typeface="Tahoma" panose="020B0604030504040204" pitchFamily="34" charset="0"/>
            </a:endParaRP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寻找新元素</a:t>
            </a:r>
            <a:r>
              <a:rPr lang="en-US" altLang="zh-CN" sz="2400" smtClean="0">
                <a:solidFill>
                  <a:srgbClr val="008000"/>
                </a:solidFill>
                <a:latin typeface="Tahoma" panose="020B0604030504040204" pitchFamily="34" charset="0"/>
              </a:rPr>
              <a:t>x</a:t>
            </a:r>
            <a:r>
              <a:rPr lang="zh-CN" altLang="en-US" sz="2400" smtClean="0">
                <a:solidFill>
                  <a:srgbClr val="008000"/>
                </a:solidFill>
                <a:latin typeface="Tahoma" panose="020B0604030504040204" pitchFamily="34" charset="0"/>
              </a:rPr>
              <a:t>的位置</a:t>
            </a: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8000"/>
                </a:solidFill>
                <a:latin typeface="Tahoma" panose="020B0604030504040204" pitchFamily="34" charset="0"/>
              </a:rPr>
              <a:t>// i——</a:t>
            </a:r>
            <a:r>
              <a:rPr lang="zh-CN" altLang="en-US" sz="2400" smtClean="0">
                <a:solidFill>
                  <a:srgbClr val="008000"/>
                </a:solidFill>
                <a:latin typeface="Tahoma" panose="020B0604030504040204" pitchFamily="34" charset="0"/>
              </a:rPr>
              <a:t>初始为新叶节点的位置，逐层向上，寻找最终位置</a:t>
            </a: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int i = ++CurrentSize;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插入函数（续）</a:t>
            </a:r>
            <a:endParaRPr lang="zh-CN" altLang="en-US" smtClean="0"/>
          </a:p>
        </p:txBody>
      </p:sp>
      <p:sp>
        <p:nvSpPr>
          <p:cNvPr id="44035"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while (i != 1 &amp;&amp; x &gt; heap[i/2]) {</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不是根节点，且其值大于父节点的值，需要继续调整</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heap[i] = heap[i/2];</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父节点下降</a:t>
            </a: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00FF"/>
                </a:solidFill>
                <a:latin typeface="Tahoma" panose="020B0604030504040204" pitchFamily="34" charset="0"/>
              </a:rPr>
              <a:t>      </a:t>
            </a:r>
            <a:r>
              <a:rPr lang="en-US" altLang="zh-CN" sz="2400" smtClean="0">
                <a:solidFill>
                  <a:srgbClr val="0000FF"/>
                </a:solidFill>
                <a:latin typeface="Tahoma" panose="020B0604030504040204" pitchFamily="34" charset="0"/>
              </a:rPr>
              <a:t>i /= 2;</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继续向上，搜寻正确位置</a:t>
            </a: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00FF"/>
                </a:solidFill>
                <a:latin typeface="Tahoma" panose="020B0604030504040204" pitchFamily="34" charset="0"/>
              </a:rPr>
              <a:t>      </a:t>
            </a:r>
            <a:r>
              <a:rPr lang="en-US" altLang="zh-CN" sz="2400" smtClean="0">
                <a:solidFill>
                  <a:srgbClr val="0000FF"/>
                </a:solidFill>
                <a:latin typeface="Tahoma" panose="020B0604030504040204" pitchFamily="34" charset="0"/>
              </a:rPr>
              <a:t>}</a:t>
            </a:r>
            <a:endParaRPr lang="en-US" altLang="zh-CN" sz="2400" smtClean="0">
              <a:solidFill>
                <a:srgbClr val="0000FF"/>
              </a:solidFill>
              <a:latin typeface="Tahoma" panose="020B0604030504040204" pitchFamily="34" charset="0"/>
            </a:endParaRP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heap[i] = x;</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return *this;</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p>
        </p:txBody>
      </p:sp>
      <p:sp>
        <p:nvSpPr>
          <p:cNvPr id="44036" name="Text Box 4"/>
          <p:cNvSpPr txBox="1">
            <a:spLocks noChangeArrowheads="1"/>
          </p:cNvSpPr>
          <p:nvPr/>
        </p:nvSpPr>
        <p:spPr bwMode="ltGray">
          <a:xfrm>
            <a:off x="6160135" y="1685925"/>
            <a:ext cx="24218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O(logn)</a:t>
            </a:r>
            <a:endParaRPr lang="en-US" altLang="zh-CN">
              <a:solidFill>
                <a:schemeClr val="hlink"/>
              </a:solidFill>
            </a:endParaRPr>
          </a:p>
        </p:txBody>
      </p:sp>
    </p:spTree>
    <p:custDataLst>
      <p:tags r:id="rId1"/>
    </p:custData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删除操作</a:t>
            </a:r>
            <a:endParaRPr lang="zh-CN" altLang="en-US" smtClean="0"/>
          </a:p>
        </p:txBody>
      </p:sp>
      <p:pic>
        <p:nvPicPr>
          <p:cNvPr id="45059" name="Picture 5" descr="C:\Documents and Settings\Administrator\My Documents\wg\教学\数据结构\lecture\pictures\9\heapdel1.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76200" y="1981200"/>
            <a:ext cx="3439795" cy="221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6" descr="C:\Documents and Settings\Administrator\My Documents\wg\教学\数据结构\lecture\pictures\9\heapdel2.gif"/>
          <p:cNvPicPr>
            <a:picLocks noChangeAspect="1" noChangeArrowheads="1"/>
          </p:cNvPicPr>
          <p:nvPr/>
        </p:nvPicPr>
        <p:blipFill>
          <a:blip r:embed="rId2">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5181600" y="1981200"/>
            <a:ext cx="3810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7"/>
          <p:cNvSpPr txBox="1">
            <a:spLocks noChangeArrowheads="1"/>
          </p:cNvSpPr>
          <p:nvPr/>
        </p:nvSpPr>
        <p:spPr bwMode="ltGray">
          <a:xfrm>
            <a:off x="3352800" y="1266825"/>
            <a:ext cx="312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删除根－最大优先级保持完全二叉树结构</a:t>
            </a:r>
            <a:br>
              <a:rPr lang="zh-CN" altLang="en-US">
                <a:solidFill>
                  <a:srgbClr val="FF0000"/>
                </a:solidFill>
              </a:rPr>
            </a:br>
            <a:r>
              <a:rPr lang="zh-CN" altLang="en-US">
                <a:solidFill>
                  <a:srgbClr val="FF0000"/>
                </a:solidFill>
              </a:rPr>
              <a:t>最后一个元素</a:t>
            </a:r>
            <a:r>
              <a:rPr lang="zh-CN" altLang="en-US">
                <a:solidFill>
                  <a:srgbClr val="FF0000"/>
                </a:solidFill>
                <a:sym typeface="Wingdings" panose="05000000000000000000" pitchFamily="2" charset="2"/>
              </a:rPr>
              <a:t>根，</a:t>
            </a:r>
            <a:r>
              <a:rPr lang="zh-CN" altLang="en-US">
                <a:solidFill>
                  <a:srgbClr val="FF0000"/>
                </a:solidFill>
              </a:rPr>
              <a:t>形如右图</a:t>
            </a:r>
            <a:endParaRPr lang="zh-CN" altLang="en-US">
              <a:solidFill>
                <a:srgbClr val="FF0000"/>
              </a:solidFill>
            </a:endParaRPr>
          </a:p>
        </p:txBody>
      </p:sp>
      <p:sp>
        <p:nvSpPr>
          <p:cNvPr id="45062" name="Text Box 9"/>
          <p:cNvSpPr txBox="1">
            <a:spLocks noChangeArrowheads="1"/>
          </p:cNvSpPr>
          <p:nvPr/>
        </p:nvSpPr>
        <p:spPr bwMode="ltGray">
          <a:xfrm>
            <a:off x="3352800" y="3476625"/>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可能不符合</a:t>
            </a:r>
            <a:br>
              <a:rPr lang="zh-CN" altLang="en-US">
                <a:solidFill>
                  <a:srgbClr val="FF0000"/>
                </a:solidFill>
              </a:rPr>
            </a:br>
            <a:r>
              <a:rPr lang="zh-CN" altLang="en-US">
                <a:solidFill>
                  <a:srgbClr val="FF0000"/>
                </a:solidFill>
              </a:rPr>
              <a:t>堆的特性</a:t>
            </a:r>
            <a:endParaRPr lang="zh-CN" altLang="en-US">
              <a:solidFill>
                <a:srgbClr val="FF0000"/>
              </a:solidFill>
            </a:endParaRPr>
          </a:p>
        </p:txBody>
      </p:sp>
    </p:spTree>
    <p:custDataLst>
      <p:tags r:id="rId3"/>
    </p:custData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下降过程</a:t>
            </a:r>
            <a:endParaRPr lang="zh-CN" altLang="en-US" smtClean="0"/>
          </a:p>
        </p:txBody>
      </p:sp>
      <p:pic>
        <p:nvPicPr>
          <p:cNvPr id="46083" name="Picture 4" descr="C:\Documents and Settings\Administrator\My Documents\wg\教学\数据结构\lecture\pictures\9\heapdel2.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133350" y="1827530"/>
            <a:ext cx="3810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descr="C:\Documents and Settings\Administrator\My Documents\wg\教学\数据结构\lecture\pictures\9\heapdel3.gif"/>
          <p:cNvPicPr>
            <a:picLocks noChangeAspect="1" noChangeArrowheads="1"/>
          </p:cNvPicPr>
          <p:nvPr/>
        </p:nvPicPr>
        <p:blipFill>
          <a:blip r:embed="rId2">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5105400" y="1752600"/>
            <a:ext cx="39624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p:cNvSpPr txBox="1">
            <a:spLocks noChangeArrowheads="1"/>
          </p:cNvSpPr>
          <p:nvPr/>
        </p:nvSpPr>
        <p:spPr bwMode="ltGray">
          <a:xfrm>
            <a:off x="3352800" y="1266825"/>
            <a:ext cx="32766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选取子节点中较大者与父节点交换</a:t>
            </a:r>
            <a:endParaRPr lang="zh-CN" altLang="en-US">
              <a:solidFill>
                <a:srgbClr val="FF0000"/>
              </a:solidFill>
            </a:endParaRPr>
          </a:p>
          <a:p>
            <a:pPr eaLnBrk="1" hangingPunct="1">
              <a:spcBef>
                <a:spcPct val="50000"/>
              </a:spcBef>
            </a:pPr>
            <a:r>
              <a:rPr lang="zh-CN" altLang="en-US">
                <a:solidFill>
                  <a:srgbClr val="FF0000"/>
                </a:solidFill>
              </a:rPr>
              <a:t>重复，直至符合堆特性</a:t>
            </a:r>
            <a:endParaRPr lang="zh-CN" altLang="en-US">
              <a:solidFill>
                <a:srgbClr val="FF0000"/>
              </a:solidFill>
            </a:endParaRPr>
          </a:p>
        </p:txBody>
      </p:sp>
      <p:sp>
        <p:nvSpPr>
          <p:cNvPr id="46086" name="Text Box 8"/>
          <p:cNvSpPr txBox="1">
            <a:spLocks noChangeArrowheads="1"/>
          </p:cNvSpPr>
          <p:nvPr/>
        </p:nvSpPr>
        <p:spPr bwMode="ltGray">
          <a:xfrm>
            <a:off x="25146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endParaRPr lang="en-US" altLang="zh-CN">
              <a:solidFill>
                <a:srgbClr val="FF0000"/>
              </a:solidFill>
            </a:endParaRPr>
          </a:p>
        </p:txBody>
      </p:sp>
      <p:sp>
        <p:nvSpPr>
          <p:cNvPr id="46087" name="椭圆 6"/>
          <p:cNvSpPr>
            <a:spLocks noChangeArrowheads="1"/>
          </p:cNvSpPr>
          <p:nvPr/>
        </p:nvSpPr>
        <p:spPr bwMode="auto">
          <a:xfrm>
            <a:off x="4391025" y="4503738"/>
            <a:ext cx="539750" cy="539750"/>
          </a:xfrm>
          <a:prstGeom prst="ellipse">
            <a:avLst/>
          </a:prstGeom>
          <a:solidFill>
            <a:schemeClr val="accent2"/>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8" name="椭圆 7"/>
          <p:cNvSpPr>
            <a:spLocks noChangeArrowheads="1"/>
          </p:cNvSpPr>
          <p:nvPr/>
        </p:nvSpPr>
        <p:spPr bwMode="auto">
          <a:xfrm>
            <a:off x="3675063" y="5221288"/>
            <a:ext cx="539750" cy="539750"/>
          </a:xfrm>
          <a:prstGeom prst="ellipse">
            <a:avLst/>
          </a:prstGeom>
          <a:solidFill>
            <a:schemeClr val="bg1"/>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9" name="椭圆 8"/>
          <p:cNvSpPr>
            <a:spLocks noChangeArrowheads="1"/>
          </p:cNvSpPr>
          <p:nvPr/>
        </p:nvSpPr>
        <p:spPr bwMode="auto">
          <a:xfrm>
            <a:off x="5108575" y="5222875"/>
            <a:ext cx="539750" cy="539750"/>
          </a:xfrm>
          <a:prstGeom prst="ellipse">
            <a:avLst/>
          </a:prstGeom>
          <a:solidFill>
            <a:schemeClr val="bg1"/>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0" name="椭圆 9"/>
          <p:cNvSpPr>
            <a:spLocks noChangeArrowheads="1"/>
          </p:cNvSpPr>
          <p:nvPr/>
        </p:nvSpPr>
        <p:spPr bwMode="auto">
          <a:xfrm>
            <a:off x="2957513" y="5938838"/>
            <a:ext cx="539750" cy="539750"/>
          </a:xfrm>
          <a:prstGeom prst="ellipse">
            <a:avLst/>
          </a:prstGeom>
          <a:solidFill>
            <a:schemeClr val="bg1"/>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091" name="直接箭头连接符 11"/>
          <p:cNvCxnSpPr>
            <a:cxnSpLocks noChangeShapeType="1"/>
          </p:cNvCxnSpPr>
          <p:nvPr/>
        </p:nvCxnSpPr>
        <p:spPr bwMode="auto">
          <a:xfrm>
            <a:off x="3854450" y="4684713"/>
            <a:ext cx="538163" cy="0"/>
          </a:xfrm>
          <a:prstGeom prst="straightConnector1">
            <a:avLst/>
          </a:prstGeom>
          <a:noFill/>
          <a:ln w="9525" algn="ctr">
            <a:solidFill>
              <a:srgbClr val="FF0000"/>
            </a:solidFill>
            <a:round/>
            <a:tailEnd type="arrow" w="med" len="med"/>
          </a:ln>
          <a:extLst>
            <a:ext uri="{909E8E84-426E-40DD-AFC4-6F175D3DCCD1}">
              <a14:hiddenFill xmlns:a14="http://schemas.microsoft.com/office/drawing/2010/main">
                <a:noFill/>
              </a14:hiddenFill>
            </a:ext>
          </a:extLst>
        </p:spPr>
      </p:cxnSp>
      <p:sp>
        <p:nvSpPr>
          <p:cNvPr id="46092" name="TextBox 13"/>
          <p:cNvSpPr txBox="1">
            <a:spLocks noChangeArrowheads="1"/>
          </p:cNvSpPr>
          <p:nvPr/>
        </p:nvSpPr>
        <p:spPr bwMode="auto">
          <a:xfrm>
            <a:off x="349567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endParaRPr lang="zh-CN" altLang="en-US"/>
          </a:p>
        </p:txBody>
      </p:sp>
      <p:cxnSp>
        <p:nvCxnSpPr>
          <p:cNvPr id="46093" name="直接连接符 15"/>
          <p:cNvCxnSpPr>
            <a:cxnSpLocks noChangeShapeType="1"/>
            <a:stCxn id="46087" idx="3"/>
            <a:endCxn id="46088" idx="7"/>
          </p:cNvCxnSpPr>
          <p:nvPr/>
        </p:nvCxnSpPr>
        <p:spPr bwMode="auto">
          <a:xfrm rot="5400000">
            <a:off x="4134644" y="4964907"/>
            <a:ext cx="336550" cy="33496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46094" name="直接连接符 19"/>
          <p:cNvCxnSpPr>
            <a:cxnSpLocks noChangeShapeType="1"/>
            <a:stCxn id="46088" idx="3"/>
            <a:endCxn id="46090" idx="7"/>
          </p:cNvCxnSpPr>
          <p:nvPr/>
        </p:nvCxnSpPr>
        <p:spPr bwMode="auto">
          <a:xfrm rot="5400000">
            <a:off x="3417888" y="5681663"/>
            <a:ext cx="336550" cy="33655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46095" name="TextBox 25"/>
          <p:cNvSpPr txBox="1">
            <a:spLocks noChangeArrowheads="1"/>
          </p:cNvSpPr>
          <p:nvPr/>
        </p:nvSpPr>
        <p:spPr bwMode="auto">
          <a:xfrm>
            <a:off x="36750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15</a:t>
            </a:r>
            <a:endParaRPr lang="zh-CN" altLang="en-US" sz="2400"/>
          </a:p>
        </p:txBody>
      </p:sp>
      <p:sp>
        <p:nvSpPr>
          <p:cNvPr id="46096" name="TextBox 26"/>
          <p:cNvSpPr txBox="1">
            <a:spLocks noChangeArrowheads="1"/>
          </p:cNvSpPr>
          <p:nvPr/>
        </p:nvSpPr>
        <p:spPr bwMode="auto">
          <a:xfrm>
            <a:off x="2957513" y="59404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
        <p:nvSpPr>
          <p:cNvPr id="46097" name="TextBox 27"/>
          <p:cNvSpPr txBox="1">
            <a:spLocks noChangeArrowheads="1"/>
          </p:cNvSpPr>
          <p:nvPr/>
        </p:nvSpPr>
        <p:spPr bwMode="auto">
          <a:xfrm>
            <a:off x="51101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098" name="直接连接符 28"/>
          <p:cNvCxnSpPr>
            <a:cxnSpLocks noChangeShapeType="1"/>
            <a:stCxn id="46087" idx="5"/>
            <a:endCxn id="46089" idx="1"/>
          </p:cNvCxnSpPr>
          <p:nvPr/>
        </p:nvCxnSpPr>
        <p:spPr bwMode="auto">
          <a:xfrm rot="16200000" flipH="1">
            <a:off x="4850606" y="4964907"/>
            <a:ext cx="338137" cy="33655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46099" name="椭圆 32"/>
          <p:cNvSpPr>
            <a:spLocks noChangeArrowheads="1"/>
          </p:cNvSpPr>
          <p:nvPr/>
        </p:nvSpPr>
        <p:spPr bwMode="auto">
          <a:xfrm>
            <a:off x="7620000" y="4505325"/>
            <a:ext cx="539750" cy="539750"/>
          </a:xfrm>
          <a:prstGeom prst="ellipse">
            <a:avLst/>
          </a:prstGeom>
          <a:solidFill>
            <a:schemeClr val="accent2"/>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0" name="椭圆 33"/>
          <p:cNvSpPr>
            <a:spLocks noChangeArrowheads="1"/>
          </p:cNvSpPr>
          <p:nvPr/>
        </p:nvSpPr>
        <p:spPr bwMode="auto">
          <a:xfrm>
            <a:off x="6904038" y="5222875"/>
            <a:ext cx="539750" cy="539750"/>
          </a:xfrm>
          <a:prstGeom prst="ellipse">
            <a:avLst/>
          </a:prstGeom>
          <a:solidFill>
            <a:schemeClr val="bg1"/>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1" name="椭圆 34"/>
          <p:cNvSpPr>
            <a:spLocks noChangeArrowheads="1"/>
          </p:cNvSpPr>
          <p:nvPr/>
        </p:nvSpPr>
        <p:spPr bwMode="auto">
          <a:xfrm>
            <a:off x="8337550" y="5224463"/>
            <a:ext cx="539750" cy="539750"/>
          </a:xfrm>
          <a:prstGeom prst="ellipse">
            <a:avLst/>
          </a:prstGeom>
          <a:solidFill>
            <a:schemeClr val="bg1"/>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2" name="椭圆 35"/>
          <p:cNvSpPr>
            <a:spLocks noChangeArrowheads="1"/>
          </p:cNvSpPr>
          <p:nvPr/>
        </p:nvSpPr>
        <p:spPr bwMode="auto">
          <a:xfrm>
            <a:off x="6186488" y="5940425"/>
            <a:ext cx="539750" cy="539750"/>
          </a:xfrm>
          <a:prstGeom prst="ellipse">
            <a:avLst/>
          </a:prstGeom>
          <a:solidFill>
            <a:schemeClr val="bg1"/>
          </a:solidFill>
          <a:ln w="9525" algn="ctr">
            <a:solidFill>
              <a:schemeClr val="tx1"/>
            </a:solidFill>
            <a:rou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103" name="直接连接符 38"/>
          <p:cNvCxnSpPr>
            <a:cxnSpLocks noChangeShapeType="1"/>
            <a:stCxn id="46099" idx="3"/>
            <a:endCxn id="46100" idx="7"/>
          </p:cNvCxnSpPr>
          <p:nvPr/>
        </p:nvCxnSpPr>
        <p:spPr bwMode="auto">
          <a:xfrm rot="5400000">
            <a:off x="7363619" y="4966494"/>
            <a:ext cx="336550" cy="334962"/>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cxnSp>
        <p:nvCxnSpPr>
          <p:cNvPr id="46104" name="直接连接符 39"/>
          <p:cNvCxnSpPr>
            <a:cxnSpLocks noChangeShapeType="1"/>
            <a:stCxn id="46100" idx="3"/>
            <a:endCxn id="46102" idx="7"/>
          </p:cNvCxnSpPr>
          <p:nvPr/>
        </p:nvCxnSpPr>
        <p:spPr bwMode="auto">
          <a:xfrm rot="5400000">
            <a:off x="6646863" y="5683250"/>
            <a:ext cx="336550" cy="33655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46105" name="TextBox 40"/>
          <p:cNvSpPr txBox="1">
            <a:spLocks noChangeArrowheads="1"/>
          </p:cNvSpPr>
          <p:nvPr/>
        </p:nvSpPr>
        <p:spPr bwMode="auto">
          <a:xfrm>
            <a:off x="7621588" y="45053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rPr>
              <a:t>15</a:t>
            </a:r>
            <a:endParaRPr lang="zh-CN" altLang="en-US" sz="2400">
              <a:solidFill>
                <a:schemeClr val="bg1"/>
              </a:solidFill>
            </a:endParaRPr>
          </a:p>
        </p:txBody>
      </p:sp>
      <p:sp>
        <p:nvSpPr>
          <p:cNvPr id="46106" name="TextBox 41"/>
          <p:cNvSpPr txBox="1">
            <a:spLocks noChangeArrowheads="1"/>
          </p:cNvSpPr>
          <p:nvPr/>
        </p:nvSpPr>
        <p:spPr bwMode="auto">
          <a:xfrm>
            <a:off x="6186488" y="594201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10</a:t>
            </a:r>
            <a:endParaRPr lang="zh-CN" altLang="en-US" sz="2400"/>
          </a:p>
        </p:txBody>
      </p:sp>
      <p:sp>
        <p:nvSpPr>
          <p:cNvPr id="46107" name="TextBox 42"/>
          <p:cNvSpPr txBox="1">
            <a:spLocks noChangeArrowheads="1"/>
          </p:cNvSpPr>
          <p:nvPr/>
        </p:nvSpPr>
        <p:spPr bwMode="auto">
          <a:xfrm>
            <a:off x="8339138" y="522446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108" name="直接连接符 43"/>
          <p:cNvCxnSpPr>
            <a:cxnSpLocks noChangeShapeType="1"/>
            <a:stCxn id="46099" idx="5"/>
            <a:endCxn id="46101" idx="1"/>
          </p:cNvCxnSpPr>
          <p:nvPr/>
        </p:nvCxnSpPr>
        <p:spPr bwMode="auto">
          <a:xfrm rot="16200000" flipH="1">
            <a:off x="8079581" y="4966494"/>
            <a:ext cx="338138" cy="336550"/>
          </a:xfrm>
          <a:prstGeom prst="line">
            <a:avLst/>
          </a:prstGeom>
          <a:noFill/>
          <a:ln w="9525" algn="ctr">
            <a:solidFill>
              <a:srgbClr val="FF0000"/>
            </a:solidFill>
            <a:round/>
          </a:ln>
          <a:extLst>
            <a:ext uri="{909E8E84-426E-40DD-AFC4-6F175D3DCCD1}">
              <a14:hiddenFill xmlns:a14="http://schemas.microsoft.com/office/drawing/2010/main">
                <a:noFill/>
              </a14:hiddenFill>
            </a:ext>
          </a:extLst>
        </p:spPr>
      </p:cxnSp>
      <p:sp>
        <p:nvSpPr>
          <p:cNvPr id="46109" name="TextBox 44"/>
          <p:cNvSpPr txBox="1">
            <a:spLocks noChangeArrowheads="1"/>
          </p:cNvSpPr>
          <p:nvPr/>
        </p:nvSpPr>
        <p:spPr bwMode="auto">
          <a:xfrm>
            <a:off x="6904038"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删除函数</a:t>
            </a:r>
            <a:endParaRPr lang="zh-CN" altLang="en-US" smtClean="0"/>
          </a:p>
        </p:txBody>
      </p:sp>
      <p:sp>
        <p:nvSpPr>
          <p:cNvPr id="47107"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MaxHeap&lt;T&gt;&amp; MaxHeap&lt;T&gt;::DeleteMax(T&amp; x)</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Set x to max element and delete max element from heap.</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check if heap is empty</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(CurrentSize == 0)</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throw OutOfBounds(); </a:t>
            </a:r>
            <a:r>
              <a:rPr lang="en-US" altLang="zh-CN" sz="2400" smtClean="0">
                <a:solidFill>
                  <a:srgbClr val="008000"/>
                </a:solidFill>
                <a:latin typeface="Tahoma" panose="020B0604030504040204" pitchFamily="34" charset="0"/>
              </a:rPr>
              <a:t>// empty</a:t>
            </a:r>
            <a:endParaRPr lang="en-US" altLang="zh-CN" sz="2400" smtClean="0">
              <a:solidFill>
                <a:srgbClr val="008000"/>
              </a:solidFill>
              <a:latin typeface="Tahoma" panose="020B0604030504040204" pitchFamily="34" charset="0"/>
            </a:endParaRP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x = heap[1];</a:t>
            </a:r>
            <a:r>
              <a:rPr lang="en-US" altLang="zh-CN" sz="2400" smtClean="0">
                <a:solidFill>
                  <a:srgbClr val="008000"/>
                </a:solidFill>
                <a:latin typeface="Tahoma" panose="020B0604030504040204" pitchFamily="34" charset="0"/>
              </a:rPr>
              <a:t> // </a:t>
            </a:r>
            <a:r>
              <a:rPr lang="zh-CN" altLang="en-US" sz="2400" smtClean="0">
                <a:solidFill>
                  <a:srgbClr val="008000"/>
                </a:solidFill>
                <a:latin typeface="Tahoma" panose="020B0604030504040204" pitchFamily="34" charset="0"/>
              </a:rPr>
              <a:t>删除最大元素</a:t>
            </a:r>
            <a:endParaRPr lang="zh-CN" altLang="en-US" sz="2400" smtClean="0">
              <a:solidFill>
                <a:srgbClr val="008000"/>
              </a:solidFill>
              <a:latin typeface="Tahoma" panose="020B0604030504040204" pitchFamily="34" charset="0"/>
            </a:endParaRPr>
          </a:p>
          <a:p>
            <a:pPr>
              <a:spcBef>
                <a:spcPct val="10000"/>
              </a:spcBef>
              <a:buClrTx/>
              <a:buFontTx/>
              <a:buNone/>
            </a:pPr>
            <a:endParaRPr lang="zh-CN" altLang="en-US" sz="2400" smtClean="0">
              <a:solidFill>
                <a:srgbClr val="008000"/>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endParaRPr lang="zh-CN" altLang="en-US" sz="2400" smtClean="0">
              <a:solidFill>
                <a:srgbClr val="008000"/>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删除函数（续）</a:t>
            </a:r>
            <a:endParaRPr lang="zh-CN" altLang="en-US" smtClean="0"/>
          </a:p>
        </p:txBody>
      </p:sp>
      <p:sp>
        <p:nvSpPr>
          <p:cNvPr id="48131"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重整堆</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T y = heap[CurrentSize--];</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取最后一个节点，从根开始重整</a:t>
            </a:r>
            <a:endParaRPr lang="zh-CN" altLang="en-US" sz="2000" smtClean="0">
              <a:solidFill>
                <a:srgbClr val="008000"/>
              </a:solidFill>
              <a:latin typeface="Tahoma" panose="020B0604030504040204" pitchFamily="34" charset="0"/>
            </a:endParaRPr>
          </a:p>
          <a:p>
            <a:pPr>
              <a:spcBef>
                <a:spcPct val="10000"/>
              </a:spcBef>
              <a:buClrTx/>
              <a:buFontTx/>
              <a:buNone/>
            </a:pP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find place for y starting at root</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i = 1,  </a:t>
            </a:r>
            <a:r>
              <a:rPr lang="en-US" altLang="zh-CN" sz="2000" smtClean="0">
                <a:solidFill>
                  <a:srgbClr val="008000"/>
                </a:solidFill>
                <a:latin typeface="Tahoma" panose="020B0604030504040204" pitchFamily="34" charset="0"/>
              </a:rPr>
              <a:t>// current node of heap</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ci = 2;</a:t>
            </a:r>
            <a:r>
              <a:rPr lang="en-US" altLang="zh-CN" sz="2000" smtClean="0">
                <a:solidFill>
                  <a:srgbClr val="008000"/>
                </a:solidFill>
                <a:latin typeface="Tahoma" panose="020B0604030504040204" pitchFamily="34" charset="0"/>
              </a:rPr>
              <a:t> // child of i</a:t>
            </a:r>
            <a:endParaRPr lang="en-US" altLang="zh-CN" sz="2000" smtClean="0">
              <a:solidFill>
                <a:srgbClr val="008000"/>
              </a:solidFill>
              <a:latin typeface="Tahoma" panose="020B0604030504040204" pitchFamily="34" charset="0"/>
            </a:endParaRP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(ci &lt;= CurrentSize)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使</a:t>
            </a:r>
            <a:r>
              <a:rPr lang="en-US" altLang="zh-CN" sz="2000" smtClean="0">
                <a:solidFill>
                  <a:srgbClr val="008000"/>
                </a:solidFill>
                <a:latin typeface="Tahoma" panose="020B0604030504040204" pitchFamily="34" charset="0"/>
              </a:rPr>
              <a:t>ci</a:t>
            </a:r>
            <a:r>
              <a:rPr lang="zh-CN" altLang="en-US" sz="2000" smtClean="0">
                <a:solidFill>
                  <a:srgbClr val="008000"/>
                </a:solidFill>
                <a:latin typeface="Tahoma" panose="020B0604030504040204" pitchFamily="34" charset="0"/>
              </a:rPr>
              <a:t>指向</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的两个孩子中较大者</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(ci &lt; CurrentSize &amp;&amp; heap[ci] &lt; heap[ci+1])</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ci++;</a:t>
            </a:r>
            <a:endParaRPr lang="en-US" altLang="zh-CN" sz="2000" smtClean="0">
              <a:solidFill>
                <a:srgbClr val="008000"/>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t>删除函数（续）</a:t>
            </a:r>
            <a:endParaRPr lang="zh-CN" altLang="en-US" smtClean="0"/>
          </a:p>
        </p:txBody>
      </p:sp>
      <p:sp>
        <p:nvSpPr>
          <p:cNvPr id="49155"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y</a:t>
            </a:r>
            <a:r>
              <a:rPr lang="zh-CN" altLang="en-US" sz="2000" smtClean="0">
                <a:solidFill>
                  <a:srgbClr val="008000"/>
                </a:solidFill>
                <a:latin typeface="Tahoma" panose="020B0604030504040204" pitchFamily="34" charset="0"/>
              </a:rPr>
              <a:t>的值大于等于孩子节点吗？</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(y &gt;= heap[ci]) break;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是，</a:t>
            </a:r>
            <a:r>
              <a:rPr lang="en-US" altLang="zh-CN" sz="2000" smtClean="0">
                <a:solidFill>
                  <a:srgbClr val="008000"/>
                </a:solidFill>
                <a:latin typeface="Tahoma" panose="020B0604030504040204" pitchFamily="34" charset="0"/>
              </a:rPr>
              <a:t>i</a:t>
            </a:r>
            <a:r>
              <a:rPr lang="zh-CN" altLang="en-US" sz="2000" smtClean="0">
                <a:solidFill>
                  <a:srgbClr val="008000"/>
                </a:solidFill>
                <a:latin typeface="Tahoma" panose="020B0604030504040204" pitchFamily="34" charset="0"/>
              </a:rPr>
              <a:t>就是</a:t>
            </a:r>
            <a:r>
              <a:rPr lang="en-US" altLang="zh-CN" sz="2000" smtClean="0">
                <a:solidFill>
                  <a:srgbClr val="008000"/>
                </a:solidFill>
                <a:latin typeface="Tahoma" panose="020B0604030504040204" pitchFamily="34" charset="0"/>
              </a:rPr>
              <a:t>y</a:t>
            </a:r>
            <a:r>
              <a:rPr lang="zh-CN" altLang="en-US" sz="2000" smtClean="0">
                <a:solidFill>
                  <a:srgbClr val="008000"/>
                </a:solidFill>
                <a:latin typeface="Tahoma" panose="020B0604030504040204" pitchFamily="34" charset="0"/>
              </a:rPr>
              <a:t>的正确位置，退出</a:t>
            </a:r>
            <a:endParaRPr lang="zh-CN" altLang="en-US" sz="2000" smtClean="0">
              <a:solidFill>
                <a:srgbClr val="008000"/>
              </a:solidFill>
              <a:latin typeface="Tahoma" panose="020B0604030504040204" pitchFamily="34" charset="0"/>
            </a:endParaRPr>
          </a:p>
          <a:p>
            <a:pPr>
              <a:spcBef>
                <a:spcPct val="10000"/>
              </a:spcBef>
              <a:buClrTx/>
              <a:buFontTx/>
              <a:buNone/>
            </a:pP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否，需要继续向下，重整堆</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heap[i] = heap[ci];</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大于父节点的孩子节点上升</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00FF"/>
                </a:solidFill>
                <a:latin typeface="Tahoma" panose="020B0604030504040204" pitchFamily="34" charset="0"/>
              </a:rPr>
              <a:t>      </a:t>
            </a:r>
            <a:r>
              <a:rPr lang="en-US" altLang="zh-CN" sz="2000" smtClean="0">
                <a:solidFill>
                  <a:srgbClr val="0000FF"/>
                </a:solidFill>
                <a:latin typeface="Tahoma" panose="020B0604030504040204" pitchFamily="34" charset="0"/>
              </a:rPr>
              <a:t>i = ci;</a:t>
            </a: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向下一层，继续搜索正确位置</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ci *= 2;</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heap[i] = y;</a:t>
            </a:r>
            <a:endParaRPr lang="en-US" altLang="zh-CN" sz="2000" smtClean="0">
              <a:solidFill>
                <a:srgbClr val="0000FF"/>
              </a:solidFill>
              <a:latin typeface="Tahoma" panose="020B0604030504040204" pitchFamily="34" charset="0"/>
            </a:endParaRPr>
          </a:p>
          <a:p>
            <a:pPr>
              <a:spcBef>
                <a:spcPct val="10000"/>
              </a:spcBef>
              <a:buClrTx/>
              <a:buFontTx/>
              <a:buNone/>
            </a:pP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return *this;</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最大堆的创建</a:t>
            </a:r>
            <a:endParaRPr lang="zh-CN" altLang="en-US" smtClean="0"/>
          </a:p>
        </p:txBody>
      </p:sp>
      <p:sp>
        <p:nvSpPr>
          <p:cNvPr id="50179" name="Rectangle 3"/>
          <p:cNvSpPr>
            <a:spLocks noGrp="1" noChangeArrowheads="1"/>
          </p:cNvSpPr>
          <p:nvPr>
            <p:ph type="body" idx="1"/>
          </p:nvPr>
        </p:nvSpPr>
        <p:spPr/>
        <p:txBody>
          <a:bodyPr/>
          <a:lstStyle/>
          <a:p>
            <a:r>
              <a:rPr lang="en-US" altLang="zh-CN" smtClean="0"/>
              <a:t>n</a:t>
            </a:r>
            <a:r>
              <a:rPr lang="zh-CN" altLang="en-US" smtClean="0"/>
              <a:t>个元素</a:t>
            </a:r>
            <a:r>
              <a:rPr lang="en-US" altLang="zh-CN" smtClean="0"/>
              <a:t>——</a:t>
            </a:r>
            <a:r>
              <a:rPr lang="zh-CN" altLang="en-US" smtClean="0"/>
              <a:t>如何构成堆？</a:t>
            </a:r>
            <a:endParaRPr lang="en-US" altLang="zh-CN" smtClean="0"/>
          </a:p>
          <a:p>
            <a:r>
              <a:rPr lang="zh-CN" altLang="en-US" smtClean="0"/>
              <a:t>思路一：</a:t>
            </a:r>
            <a:endParaRPr lang="zh-CN" altLang="en-US" smtClean="0"/>
          </a:p>
          <a:p>
            <a:pPr lvl="1"/>
            <a:r>
              <a:rPr lang="zh-CN" altLang="en-US" smtClean="0"/>
              <a:t>空堆，</a:t>
            </a:r>
            <a:r>
              <a:rPr lang="en-US" altLang="zh-CN" smtClean="0"/>
              <a:t>n</a:t>
            </a:r>
            <a:r>
              <a:rPr lang="zh-CN" altLang="en-US" smtClean="0"/>
              <a:t>次插入</a:t>
            </a:r>
            <a:r>
              <a:rPr lang="en-US" altLang="zh-CN" smtClean="0"/>
              <a:t>——O(nlogn)</a:t>
            </a:r>
            <a:endParaRPr lang="en-US" altLang="zh-CN" smtClean="0"/>
          </a:p>
        </p:txBody>
      </p:sp>
    </p:spTree>
    <p:custDataLst>
      <p:tags r:id="rId1"/>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最大堆的创建</a:t>
            </a:r>
            <a:endParaRPr lang="zh-CN" altLang="en-US" smtClean="0"/>
          </a:p>
        </p:txBody>
      </p:sp>
      <p:sp>
        <p:nvSpPr>
          <p:cNvPr id="51203" name="Rectangle 3"/>
          <p:cNvSpPr>
            <a:spLocks noGrp="1" noChangeArrowheads="1"/>
          </p:cNvSpPr>
          <p:nvPr>
            <p:ph type="body" idx="1"/>
          </p:nvPr>
        </p:nvSpPr>
        <p:spPr/>
        <p:txBody>
          <a:bodyPr/>
          <a:lstStyle/>
          <a:p>
            <a:r>
              <a:rPr lang="en-US" altLang="zh-CN" smtClean="0"/>
              <a:t>n</a:t>
            </a:r>
            <a:r>
              <a:rPr lang="zh-CN" altLang="en-US" smtClean="0"/>
              <a:t>个元素</a:t>
            </a:r>
            <a:r>
              <a:rPr lang="en-US" altLang="zh-CN" smtClean="0"/>
              <a:t>——</a:t>
            </a:r>
            <a:r>
              <a:rPr lang="zh-CN" altLang="en-US" smtClean="0"/>
              <a:t>如何构成堆？</a:t>
            </a:r>
            <a:endParaRPr lang="en-US" altLang="zh-CN" smtClean="0"/>
          </a:p>
          <a:p>
            <a:r>
              <a:rPr lang="zh-CN" altLang="en-US" smtClean="0"/>
              <a:t>思路二：</a:t>
            </a:r>
            <a:endParaRPr lang="zh-CN" altLang="en-US" smtClean="0"/>
          </a:p>
          <a:p>
            <a:pPr lvl="1"/>
            <a:r>
              <a:rPr lang="zh-CN" altLang="en-US" smtClean="0"/>
              <a:t>更好的方法，</a:t>
            </a:r>
            <a:r>
              <a:rPr lang="en-US" altLang="zh-CN" smtClean="0">
                <a:latin typeface="Symbol" panose="05050102010706020507" pitchFamily="18" charset="2"/>
              </a:rPr>
              <a:t>Q</a:t>
            </a:r>
            <a:r>
              <a:rPr lang="en-US" altLang="zh-CN" smtClean="0"/>
              <a:t>(n)</a:t>
            </a:r>
            <a:r>
              <a:rPr lang="zh-CN" altLang="en-US" smtClean="0"/>
              <a:t>：</a:t>
            </a:r>
            <a:r>
              <a:rPr lang="en-US" altLang="zh-CN" smtClean="0"/>
              <a:t>n</a:t>
            </a:r>
            <a:r>
              <a:rPr lang="zh-CN" altLang="en-US" smtClean="0"/>
              <a:t>个元素构成完全二叉树，可能不是堆，整理它</a:t>
            </a:r>
            <a:endParaRPr lang="zh-CN" altLang="en-US" smtClean="0"/>
          </a:p>
          <a:p>
            <a:pPr lvl="2"/>
            <a:r>
              <a:rPr lang="zh-CN" altLang="en-US" smtClean="0"/>
              <a:t>从最后一个内部节点（</a:t>
            </a:r>
            <a:r>
              <a:rPr lang="en-US" altLang="zh-CN" smtClean="0"/>
              <a:t>n/2</a:t>
            </a:r>
            <a:r>
              <a:rPr lang="zh-CN" altLang="en-US" smtClean="0"/>
              <a:t>）开始到</a:t>
            </a:r>
            <a:r>
              <a:rPr lang="zh-CN" altLang="en-US" smtClean="0">
                <a:sym typeface="Wingdings" panose="05000000000000000000" pitchFamily="2" charset="2"/>
              </a:rPr>
              <a:t>根节点，将每个节点</a:t>
            </a:r>
            <a:r>
              <a:rPr lang="en-US" altLang="zh-CN" smtClean="0">
                <a:sym typeface="Wingdings" panose="05000000000000000000" pitchFamily="2" charset="2"/>
              </a:rPr>
              <a:t>i</a:t>
            </a:r>
            <a:r>
              <a:rPr lang="zh-CN" altLang="en-US" smtClean="0">
                <a:sym typeface="Wingdings" panose="05000000000000000000" pitchFamily="2" charset="2"/>
              </a:rPr>
              <a:t>的子树（完全二叉树）整理为堆</a:t>
            </a:r>
            <a:endParaRPr lang="zh-CN" altLang="en-US" smtClean="0">
              <a:sym typeface="Wingdings" panose="05000000000000000000" pitchFamily="2" charset="2"/>
            </a:endParaRPr>
          </a:p>
          <a:p>
            <a:pPr lvl="2"/>
            <a:r>
              <a:rPr lang="zh-CN" altLang="en-US" smtClean="0">
                <a:sym typeface="Wingdings" panose="05000000000000000000" pitchFamily="2" charset="2"/>
              </a:rPr>
              <a:t>重要特性</a:t>
            </a:r>
            <a:r>
              <a:rPr lang="en-US" altLang="zh-CN" smtClean="0">
                <a:sym typeface="Wingdings" panose="05000000000000000000" pitchFamily="2" charset="2"/>
              </a:rPr>
              <a:t>——i</a:t>
            </a:r>
            <a:r>
              <a:rPr lang="zh-CN" altLang="en-US" smtClean="0">
                <a:sym typeface="Wingdings" panose="05000000000000000000" pitchFamily="2" charset="2"/>
              </a:rPr>
              <a:t>的两个子树都已经是堆了</a:t>
            </a:r>
            <a:endParaRPr lang="zh-CN" altLang="en-US" smtClean="0">
              <a:sym typeface="Wingdings" panose="05000000000000000000" pitchFamily="2" charset="2"/>
            </a:endParaRPr>
          </a:p>
          <a:p>
            <a:pPr lvl="3"/>
            <a:r>
              <a:rPr lang="zh-CN" altLang="en-US" smtClean="0"/>
              <a:t>刚开始的</a:t>
            </a:r>
            <a:r>
              <a:rPr lang="en-US" altLang="zh-CN" smtClean="0"/>
              <a:t>i</a:t>
            </a:r>
            <a:r>
              <a:rPr lang="zh-CN" altLang="en-US" smtClean="0"/>
              <a:t>直至上一层，其子树均为单节点，肯定是</a:t>
            </a:r>
            <a:endParaRPr lang="zh-CN" altLang="en-US" smtClean="0"/>
          </a:p>
          <a:p>
            <a:pPr lvl="3"/>
            <a:r>
              <a:rPr lang="zh-CN" altLang="en-US" smtClean="0"/>
              <a:t>更高层节点，子树已经重整过</a:t>
            </a:r>
            <a:r>
              <a:rPr lang="en-US" altLang="zh-CN" smtClean="0"/>
              <a:t>——</a:t>
            </a:r>
            <a:r>
              <a:rPr lang="zh-CN" altLang="en-US" smtClean="0"/>
              <a:t>必然是堆！</a:t>
            </a:r>
            <a:endParaRPr lang="zh-CN" altLang="en-US" smtClean="0"/>
          </a:p>
          <a:p>
            <a:pPr lvl="2"/>
            <a:r>
              <a:rPr lang="zh-CN" altLang="en-US" smtClean="0">
                <a:sym typeface="Wingdings" panose="05000000000000000000" pitchFamily="2" charset="2"/>
              </a:rPr>
              <a:t>整理堆</a:t>
            </a:r>
            <a:r>
              <a:rPr lang="en-US" altLang="zh-CN" smtClean="0">
                <a:sym typeface="Wingdings" panose="05000000000000000000" pitchFamily="2" charset="2"/>
              </a:rPr>
              <a:t>——</a:t>
            </a:r>
            <a:r>
              <a:rPr lang="zh-CN" altLang="en-US" smtClean="0">
                <a:sym typeface="Wingdings" panose="05000000000000000000" pitchFamily="2" charset="2"/>
              </a:rPr>
              <a:t>下降过程！</a:t>
            </a:r>
            <a:endParaRPr lang="zh-CN" altLang="en-US" smtClean="0"/>
          </a:p>
        </p:txBody>
      </p:sp>
    </p:spTree>
    <p:custDataLst>
      <p:tags r:id="rId1"/>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建堆实例（思路二）</a:t>
            </a:r>
            <a:endParaRPr lang="zh-CN" altLang="en-US" smtClean="0"/>
          </a:p>
        </p:txBody>
      </p:sp>
      <p:pic>
        <p:nvPicPr>
          <p:cNvPr id="52227" name="Picture 4" descr="C:\Documents and Settings\Administrator\My Documents\wg\数据结构\lecture\pictures\9\init1.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984250" y="1934845"/>
            <a:ext cx="68580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6"/>
          <p:cNvSpPr txBox="1">
            <a:spLocks noChangeArrowheads="1"/>
          </p:cNvSpPr>
          <p:nvPr/>
        </p:nvSpPr>
        <p:spPr bwMode="ltGray">
          <a:xfrm>
            <a:off x="3810000" y="3657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10</a:t>
            </a:r>
            <a:endParaRPr lang="en-US" altLang="zh-CN">
              <a:solidFill>
                <a:srgbClr val="FF0000"/>
              </a:solidFill>
            </a:endParaRPr>
          </a:p>
        </p:txBody>
      </p:sp>
      <p:sp>
        <p:nvSpPr>
          <p:cNvPr id="52229"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step1</a:t>
            </a:r>
            <a:r>
              <a:rPr lang="zh-CN" altLang="en-US"/>
              <a:t>：先形成一棵完全二叉树，一般来说还不是堆</a:t>
            </a:r>
            <a:endParaRPr lang="en-US" altLang="zh-CN"/>
          </a:p>
          <a:p>
            <a:pPr eaLnBrk="1" hangingPunct="1"/>
            <a:r>
              <a:rPr lang="en-US" altLang="zh-CN"/>
              <a:t>step2</a:t>
            </a:r>
            <a:r>
              <a:rPr lang="zh-CN" altLang="en-US"/>
              <a:t>：从编号为</a:t>
            </a:r>
            <a:r>
              <a:rPr lang="en-US" altLang="zh-CN"/>
              <a:t>i = 10/2</a:t>
            </a:r>
            <a:r>
              <a:rPr lang="zh-CN" altLang="en-US"/>
              <a:t>的节点开始，检查以其为根的子树是否为堆？</a:t>
            </a:r>
            <a:r>
              <a:rPr lang="zh-CN" altLang="en-US">
                <a:solidFill>
                  <a:srgbClr val="FF0000"/>
                </a:solidFill>
              </a:rPr>
              <a:t>是！</a:t>
            </a:r>
            <a:endParaRPr lang="en-US" altLang="zh-CN">
              <a:solidFill>
                <a:srgbClr val="FF0000"/>
              </a:solidFill>
            </a:endParaRPr>
          </a:p>
          <a:p>
            <a:pPr eaLnBrk="1" hangingPunct="1"/>
            <a:r>
              <a:rPr lang="en-US" altLang="zh-CN"/>
              <a:t>step3</a:t>
            </a:r>
            <a:r>
              <a:rPr lang="zh-CN" altLang="en-US"/>
              <a:t>：检查编号为</a:t>
            </a:r>
            <a:r>
              <a:rPr lang="en-US" altLang="zh-CN"/>
              <a:t>4</a:t>
            </a:r>
            <a:r>
              <a:rPr lang="zh-CN" altLang="en-US"/>
              <a:t>的节点子树是否为堆？</a:t>
            </a:r>
            <a:r>
              <a:rPr lang="zh-CN" altLang="en-US">
                <a:solidFill>
                  <a:srgbClr val="FF0000"/>
                </a:solidFill>
              </a:rPr>
              <a:t>不是！调整为堆！</a:t>
            </a:r>
            <a:endParaRPr lang="zh-CN" altLang="en-US">
              <a:solidFill>
                <a:srgbClr val="FF0000"/>
              </a:solidFill>
            </a:endParaRPr>
          </a:p>
        </p:txBody>
      </p:sp>
      <p:sp>
        <p:nvSpPr>
          <p:cNvPr id="2" name="椭圆 1"/>
          <p:cNvSpPr/>
          <p:nvPr/>
        </p:nvSpPr>
        <p:spPr>
          <a:xfrm>
            <a:off x="2788285" y="3129915"/>
            <a:ext cx="1786890" cy="16548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914400" y="3283585"/>
            <a:ext cx="1786890" cy="16548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t>自由树</a:t>
            </a:r>
            <a:endParaRPr lang="zh-CN" altLang="en-US" smtClean="0"/>
          </a:p>
        </p:txBody>
      </p:sp>
      <p:sp>
        <p:nvSpPr>
          <p:cNvPr id="2" name="内容占位符 1"/>
          <p:cNvSpPr>
            <a:spLocks noGrp="1"/>
          </p:cNvSpPr>
          <p:nvPr>
            <p:ph idx="1"/>
          </p:nvPr>
        </p:nvSpPr>
        <p:spPr/>
        <p:txBody>
          <a:bodyPr/>
          <a:p>
            <a:endParaRPr lang="zh-CN" altLang="en-US"/>
          </a:p>
        </p:txBody>
      </p:sp>
      <p:pic>
        <p:nvPicPr>
          <p:cNvPr id="47107" name="Picture 5" descr="freetree"/>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457200" y="2667000"/>
            <a:ext cx="83820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D8544D-5588-4FB1-8334-F77305EB364F}" type="slidenum">
              <a:rPr lang="en-US" altLang="en-US" smtClean="0">
                <a:solidFill>
                  <a:srgbClr val="4B4B4B"/>
                </a:solidFill>
              </a:rPr>
            </a:fld>
            <a:endParaRPr lang="en-US" altLang="en-US" smtClean="0">
              <a:solidFill>
                <a:srgbClr val="4B4B4B"/>
              </a:solidFill>
            </a:endParaRPr>
          </a:p>
        </p:txBody>
      </p:sp>
    </p:spTree>
    <p:custDataLst>
      <p:tags r:id="rId2"/>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建堆实例（续）</a:t>
            </a:r>
            <a:endParaRPr lang="zh-CN" altLang="en-US" smtClean="0"/>
          </a:p>
        </p:txBody>
      </p:sp>
      <p:pic>
        <p:nvPicPr>
          <p:cNvPr id="53251" name="Picture 4" descr="C:\Documents and Settings\Administrator\My Documents\wg\数据结构\lecture\pictures\9\init2.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990600" y="1981200"/>
            <a:ext cx="6934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6858000" y="2286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35</a:t>
            </a:r>
            <a:endParaRPr lang="en-US" altLang="zh-CN">
              <a:solidFill>
                <a:srgbClr val="FF0000"/>
              </a:solidFill>
            </a:endParaRPr>
          </a:p>
        </p:txBody>
      </p:sp>
      <p:sp>
        <p:nvSpPr>
          <p:cNvPr id="53253"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step4</a:t>
            </a:r>
            <a:r>
              <a:rPr lang="zh-CN" altLang="en-US"/>
              <a:t>：检查编号为</a:t>
            </a:r>
            <a:r>
              <a:rPr lang="en-US" altLang="zh-CN"/>
              <a:t>3</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step5</a:t>
            </a:r>
            <a:r>
              <a:rPr lang="zh-CN" altLang="en-US"/>
              <a:t>：检查编号为</a:t>
            </a:r>
            <a:r>
              <a:rPr lang="en-US" altLang="zh-CN"/>
              <a:t>2</a:t>
            </a:r>
            <a:r>
              <a:rPr lang="zh-CN" altLang="en-US"/>
              <a:t>的节点子树是否为堆？</a:t>
            </a:r>
            <a:r>
              <a:rPr lang="zh-CN" altLang="en-US">
                <a:solidFill>
                  <a:srgbClr val="FF0000"/>
                </a:solidFill>
              </a:rPr>
              <a:t>不是！调整为堆！</a:t>
            </a:r>
            <a:endParaRPr lang="zh-CN" altLang="en-US">
              <a:solidFill>
                <a:srgbClr val="FF0000"/>
              </a:solidFill>
            </a:endParaRPr>
          </a:p>
          <a:p>
            <a:pPr eaLnBrk="1" hangingPunct="1"/>
            <a:endParaRPr lang="zh-CN" altLang="en-US">
              <a:solidFill>
                <a:srgbClr val="FF0000"/>
              </a:solidFill>
            </a:endParaRPr>
          </a:p>
        </p:txBody>
      </p:sp>
      <p:sp>
        <p:nvSpPr>
          <p:cNvPr id="2" name="椭圆 1"/>
          <p:cNvSpPr/>
          <p:nvPr/>
        </p:nvSpPr>
        <p:spPr>
          <a:xfrm>
            <a:off x="983615" y="2543175"/>
            <a:ext cx="3591560" cy="2241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5296535" y="2286000"/>
            <a:ext cx="2853690" cy="19481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建堆实例（续）</a:t>
            </a:r>
            <a:endParaRPr lang="zh-CN" altLang="en-US" smtClean="0"/>
          </a:p>
        </p:txBody>
      </p:sp>
      <p:pic>
        <p:nvPicPr>
          <p:cNvPr id="54275" name="Picture 5" descr="C:\Documents and Settings\Administrator\My Documents\wg\数据结构\lecture\pictures\9\init3.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a:stretch>
            <a:fillRect/>
          </a:stretch>
        </p:blipFill>
        <p:spPr bwMode="auto">
          <a:xfrm>
            <a:off x="990600" y="1752600"/>
            <a:ext cx="70866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7"/>
          <p:cNvSpPr txBox="1">
            <a:spLocks noChangeArrowheads="1"/>
          </p:cNvSpPr>
          <p:nvPr/>
        </p:nvSpPr>
        <p:spPr bwMode="ltGray">
          <a:xfrm>
            <a:off x="4953000" y="1371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20</a:t>
            </a:r>
            <a:endParaRPr lang="en-US" altLang="zh-CN">
              <a:solidFill>
                <a:srgbClr val="FF0000"/>
              </a:solidFill>
            </a:endParaRPr>
          </a:p>
        </p:txBody>
      </p:sp>
      <p:sp>
        <p:nvSpPr>
          <p:cNvPr id="54277" name="TextBox 4"/>
          <p:cNvSpPr txBox="1">
            <a:spLocks noChangeArrowheads="1"/>
          </p:cNvSpPr>
          <p:nvPr/>
        </p:nvSpPr>
        <p:spPr bwMode="auto">
          <a:xfrm>
            <a:off x="984250" y="4864100"/>
            <a:ext cx="771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step6</a:t>
            </a:r>
            <a:r>
              <a:rPr lang="zh-CN" altLang="en-US"/>
              <a:t>：最后检查编号为</a:t>
            </a:r>
            <a:r>
              <a:rPr lang="en-US" altLang="zh-CN"/>
              <a:t>1</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step7</a:t>
            </a:r>
            <a:r>
              <a:rPr lang="zh-CN" altLang="en-US"/>
              <a:t>：建堆成功！</a:t>
            </a:r>
            <a:endParaRPr lang="zh-CN" altLang="en-US">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建堆实例（续）</a:t>
            </a:r>
            <a:endParaRPr lang="zh-CN" altLang="en-US" smtClean="0"/>
          </a:p>
        </p:txBody>
      </p:sp>
      <p:pic>
        <p:nvPicPr>
          <p:cNvPr id="55299" name="Picture 4" descr="C:\Documents and Settings\Administrator\My Documents\wg\数据结构\lecture\pictures\9\init4.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l="756"/>
          <a:stretch>
            <a:fillRect/>
          </a:stretch>
        </p:blipFill>
        <p:spPr bwMode="auto">
          <a:xfrm>
            <a:off x="1070610" y="1981200"/>
            <a:ext cx="700659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建堆函数</a:t>
            </a:r>
            <a:endParaRPr lang="zh-CN" altLang="en-US" smtClean="0"/>
          </a:p>
        </p:txBody>
      </p:sp>
      <p:sp>
        <p:nvSpPr>
          <p:cNvPr id="56323"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template&lt;class T&gt;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void MaxHeap&lt;T&gt;::Initialize(T a[], int 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int ArraySize)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Initialize max heap to array a.</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delete [] heap;</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heap = a;</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CurrentSize = size;</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MaxSize = ArraySize;</a:t>
            </a:r>
            <a:endParaRPr lang="en-US" altLang="zh-CN" sz="2400" smtClean="0">
              <a:solidFill>
                <a:srgbClr val="0000FF"/>
              </a:solidFill>
              <a:latin typeface="Tahoma" panose="020B0604030504040204" pitchFamily="34" charset="0"/>
            </a:endParaRPr>
          </a:p>
          <a:p>
            <a:pPr>
              <a:spcBef>
                <a:spcPct val="10000"/>
              </a:spcBef>
              <a:buClrTx/>
              <a:buFontTx/>
              <a:buNone/>
            </a:pP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8000"/>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mtClean="0"/>
              <a:t>建堆函数（续）</a:t>
            </a:r>
            <a:endParaRPr lang="zh-CN" altLang="en-US" smtClean="0"/>
          </a:p>
        </p:txBody>
      </p:sp>
      <p:sp>
        <p:nvSpPr>
          <p:cNvPr id="57347" name="Rectangle 3"/>
          <p:cNvSpPr>
            <a:spLocks noGrp="1" noChangeArrowheads="1"/>
          </p:cNvSpPr>
          <p:nvPr>
            <p:ph type="body" idx="1"/>
          </p:nvPr>
        </p:nvSpPr>
        <p:spPr/>
        <p:txBody>
          <a:bodyPr/>
          <a:lstStyle/>
          <a:p>
            <a:pPr>
              <a:spcBef>
                <a:spcPct val="10000"/>
              </a:spcBef>
              <a:buClrTx/>
              <a:buFontTx/>
              <a:buNone/>
            </a:pPr>
            <a:r>
              <a:rPr lang="en-US" altLang="zh-CN" sz="2000" smtClean="0">
                <a:solidFill>
                  <a:srgbClr val="008000"/>
                </a:solidFill>
                <a:latin typeface="Tahoma" panose="020B0604030504040204" pitchFamily="34" charset="0"/>
              </a:rPr>
              <a:t>   // </a:t>
            </a:r>
            <a:r>
              <a:rPr lang="zh-CN" altLang="en-US" sz="2000" smtClean="0">
                <a:solidFill>
                  <a:srgbClr val="008000"/>
                </a:solidFill>
                <a:latin typeface="Tahoma" panose="020B0604030504040204" pitchFamily="34" charset="0"/>
              </a:rPr>
              <a:t>从最后一个内部节点开始，一直到根，对每个子树进行堆重整</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for (int i = CurrentSize/2; i &gt;= 1; i--)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T y = heap[i]; </a:t>
            </a:r>
            <a:r>
              <a:rPr lang="en-US" altLang="zh-CN" sz="2000" smtClean="0">
                <a:solidFill>
                  <a:srgbClr val="008000"/>
                </a:solidFill>
                <a:latin typeface="Tahoma" panose="020B0604030504040204" pitchFamily="34" charset="0"/>
              </a:rPr>
              <a:t>// </a:t>
            </a:r>
            <a:r>
              <a:rPr lang="zh-CN" altLang="en-US" sz="2000" smtClean="0">
                <a:solidFill>
                  <a:srgbClr val="008000"/>
                </a:solidFill>
                <a:latin typeface="Tahoma" panose="020B0604030504040204" pitchFamily="34" charset="0"/>
              </a:rPr>
              <a:t>子树根节点元素</a:t>
            </a:r>
            <a:endParaRPr lang="zh-CN" altLang="en-US" sz="2000" smtClean="0">
              <a:solidFill>
                <a:srgbClr val="008000"/>
              </a:solidFill>
              <a:latin typeface="Tahoma" panose="020B0604030504040204" pitchFamily="34" charset="0"/>
            </a:endParaRPr>
          </a:p>
          <a:p>
            <a:pPr>
              <a:spcBef>
                <a:spcPct val="10000"/>
              </a:spcBef>
              <a:buClrTx/>
              <a:buFontTx/>
              <a:buNone/>
            </a:pPr>
            <a:r>
              <a:rPr lang="zh-CN" altLang="en-US" sz="2000" smtClean="0">
                <a:solidFill>
                  <a:srgbClr val="008000"/>
                </a:solidFill>
                <a:latin typeface="Tahoma" panose="020B0604030504040204" pitchFamily="34" charset="0"/>
              </a:rPr>
              <a:t>      </a:t>
            </a:r>
            <a:r>
              <a:rPr lang="en-US" altLang="zh-CN" sz="2000" smtClean="0">
                <a:solidFill>
                  <a:srgbClr val="008000"/>
                </a:solidFill>
                <a:latin typeface="Tahoma" panose="020B0604030504040204" pitchFamily="34" charset="0"/>
              </a:rPr>
              <a:t>// find place to put y</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int c = 2*i; </a:t>
            </a:r>
            <a:r>
              <a:rPr lang="en-US" altLang="zh-CN" sz="2000" smtClean="0">
                <a:solidFill>
                  <a:srgbClr val="008000"/>
                </a:solidFill>
                <a:latin typeface="Tahoma" panose="020B0604030504040204" pitchFamily="34" charset="0"/>
              </a:rPr>
              <a:t>// parent of c is target</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 location for y</a:t>
            </a:r>
            <a:endParaRPr lang="en-US" altLang="zh-CN" sz="2000" smtClean="0">
              <a:solidFill>
                <a:srgbClr val="008000"/>
              </a:solidFill>
              <a:latin typeface="Tahoma" panose="020B0604030504040204" pitchFamily="34" charset="0"/>
            </a:endParaRPr>
          </a:p>
          <a:p>
            <a:pPr>
              <a:spcBef>
                <a:spcPct val="10000"/>
              </a:spcBef>
              <a:buClrTx/>
              <a:buFontTx/>
              <a:buNone/>
            </a:pP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while (c &lt;= CurrentSize) {</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a:t>
            </a:r>
            <a:r>
              <a:rPr lang="en-US" altLang="zh-CN" sz="2000" smtClean="0">
                <a:solidFill>
                  <a:srgbClr val="008000"/>
                </a:solidFill>
                <a:latin typeface="Tahoma" panose="020B0604030504040204" pitchFamily="34" charset="0"/>
              </a:rPr>
              <a:t>// heap[c] should be larger sibling</a:t>
            </a:r>
            <a:endParaRPr lang="en-US" altLang="zh-CN" sz="2000" smtClean="0">
              <a:solidFill>
                <a:srgbClr val="008000"/>
              </a:solidFill>
              <a:latin typeface="Tahoma" panose="020B0604030504040204" pitchFamily="34" charset="0"/>
            </a:endParaRPr>
          </a:p>
          <a:p>
            <a:pPr>
              <a:spcBef>
                <a:spcPct val="10000"/>
              </a:spcBef>
              <a:buClrTx/>
              <a:buFontTx/>
              <a:buNone/>
            </a:pPr>
            <a:r>
              <a:rPr lang="en-US" altLang="zh-CN" sz="2000" smtClean="0">
                <a:solidFill>
                  <a:srgbClr val="008000"/>
                </a:solidFill>
                <a:latin typeface="Tahoma" panose="020B0604030504040204" pitchFamily="34" charset="0"/>
              </a:rPr>
              <a:t>         </a:t>
            </a:r>
            <a:r>
              <a:rPr lang="en-US" altLang="zh-CN" sz="2000" smtClean="0">
                <a:solidFill>
                  <a:srgbClr val="0000FF"/>
                </a:solidFill>
                <a:latin typeface="Tahoma" panose="020B0604030504040204" pitchFamily="34" charset="0"/>
              </a:rPr>
              <a:t>if (c &lt; CurrentSize &amp;&amp;</a:t>
            </a:r>
            <a:endParaRPr lang="en-US" altLang="zh-CN" sz="2000" smtClean="0">
              <a:solidFill>
                <a:srgbClr val="0000FF"/>
              </a:solidFill>
              <a:latin typeface="Tahoma" panose="020B0604030504040204" pitchFamily="34" charset="0"/>
            </a:endParaRPr>
          </a:p>
          <a:p>
            <a:pPr>
              <a:spcBef>
                <a:spcPct val="10000"/>
              </a:spcBef>
              <a:buClrTx/>
              <a:buFontTx/>
              <a:buNone/>
            </a:pPr>
            <a:r>
              <a:rPr lang="en-US" altLang="zh-CN" sz="2000" smtClean="0">
                <a:solidFill>
                  <a:srgbClr val="0000FF"/>
                </a:solidFill>
                <a:latin typeface="Tahoma" panose="020B0604030504040204" pitchFamily="34" charset="0"/>
              </a:rPr>
              <a:t>             heap[c] &lt; heap[c+1]) c++;</a:t>
            </a:r>
            <a:endParaRPr lang="en-US" altLang="zh-CN" sz="2000" smtClean="0">
              <a:solidFill>
                <a:srgbClr val="0000FF"/>
              </a:solidFill>
              <a:latin typeface="Tahoma" panose="020B0604030504040204" pitchFamily="34" charset="0"/>
            </a:endParaRPr>
          </a:p>
          <a:p>
            <a:pPr>
              <a:spcBef>
                <a:spcPct val="10000"/>
              </a:spcBef>
              <a:buClrTx/>
              <a:buFontTx/>
              <a:buNone/>
            </a:pPr>
            <a:endParaRPr lang="en-US" altLang="zh-CN" sz="2000" smtClean="0">
              <a:solidFill>
                <a:srgbClr val="008000"/>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t>建堆函数（续）</a:t>
            </a:r>
            <a:endParaRPr lang="zh-CN" altLang="en-US" smtClean="0"/>
          </a:p>
        </p:txBody>
      </p:sp>
      <p:sp>
        <p:nvSpPr>
          <p:cNvPr id="58371"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         </a:t>
            </a:r>
            <a:r>
              <a:rPr lang="en-US" altLang="zh-CN" sz="2400" smtClean="0">
                <a:solidFill>
                  <a:srgbClr val="008000"/>
                </a:solidFill>
                <a:latin typeface="Tahoma" panose="020B0604030504040204" pitchFamily="34" charset="0"/>
              </a:rPr>
              <a:t>// can we put y in heap[c/2]?</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if (y &gt;= heap[c]) break;  </a:t>
            </a:r>
            <a:r>
              <a:rPr lang="en-US" altLang="zh-CN" sz="2400" smtClean="0">
                <a:solidFill>
                  <a:srgbClr val="008000"/>
                </a:solidFill>
                <a:latin typeface="Tahoma" panose="020B0604030504040204" pitchFamily="34" charset="0"/>
              </a:rPr>
              <a:t>// yes</a:t>
            </a:r>
            <a:endParaRPr lang="en-US" altLang="zh-CN" sz="2400" smtClean="0">
              <a:solidFill>
                <a:srgbClr val="008000"/>
              </a:solidFill>
              <a:latin typeface="Tahoma" panose="020B0604030504040204" pitchFamily="34" charset="0"/>
            </a:endParaRPr>
          </a:p>
          <a:p>
            <a:pPr>
              <a:spcBef>
                <a:spcPct val="10000"/>
              </a:spcBef>
              <a:buClrTx/>
              <a:buFontTx/>
              <a:buNone/>
            </a:pP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no</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heap[c/2] = heap[c];</a:t>
            </a:r>
            <a:r>
              <a:rPr lang="en-US" altLang="zh-CN" sz="2400" smtClean="0">
                <a:solidFill>
                  <a:srgbClr val="008000"/>
                </a:solidFill>
                <a:latin typeface="Tahoma" panose="020B0604030504040204" pitchFamily="34" charset="0"/>
              </a:rPr>
              <a:t> // move child up</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c *= 2;</a:t>
            </a:r>
            <a:r>
              <a:rPr lang="en-US" altLang="zh-CN" sz="2400" smtClean="0">
                <a:solidFill>
                  <a:srgbClr val="008000"/>
                </a:solidFill>
                <a:latin typeface="Tahoma" panose="020B0604030504040204" pitchFamily="34" charset="0"/>
              </a:rPr>
              <a:t> // move down a level</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heap[c/2] = y;</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endParaRPr lang="en-US" altLang="zh-CN" smtClean="0">
              <a:solidFill>
                <a:srgbClr val="0000FF"/>
              </a:solidFill>
            </a:endParaRPr>
          </a:p>
        </p:txBody>
      </p:sp>
      <p:sp>
        <p:nvSpPr>
          <p:cNvPr id="4" name="矩形 3"/>
          <p:cNvSpPr/>
          <p:nvPr/>
        </p:nvSpPr>
        <p:spPr>
          <a:xfrm>
            <a:off x="1343016" y="5402268"/>
            <a:ext cx="7596952"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rPr>
              <a:t>每棵子树的调整完全类似于删除操作</a:t>
            </a:r>
            <a:endPar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anose="020B0604020202020204" pitchFamily="34" charset="0"/>
            </a:endParaRPr>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smtClean="0"/>
              <a:t>建堆复杂性分析</a:t>
            </a:r>
            <a:endParaRPr lang="zh-CN" altLang="en-US" smtClean="0"/>
          </a:p>
        </p:txBody>
      </p:sp>
      <p:sp>
        <p:nvSpPr>
          <p:cNvPr id="1028" name="Rectangle 3"/>
          <p:cNvSpPr>
            <a:spLocks noGrp="1" noChangeArrowheads="1"/>
          </p:cNvSpPr>
          <p:nvPr>
            <p:ph type="body" idx="1"/>
          </p:nvPr>
        </p:nvSpPr>
        <p:spPr>
          <a:xfrm>
            <a:off x="1182688" y="1371600"/>
            <a:ext cx="7772400" cy="5181600"/>
          </a:xfrm>
        </p:spPr>
        <p:txBody>
          <a:bodyPr/>
          <a:lstStyle/>
          <a:p>
            <a:r>
              <a:rPr lang="zh-CN" altLang="en-US" smtClean="0"/>
              <a:t>内层循环</a:t>
            </a:r>
            <a:r>
              <a:rPr lang="en-US" altLang="zh-CN" smtClean="0"/>
              <a:t>O(logn)</a:t>
            </a:r>
            <a:r>
              <a:rPr lang="zh-CN" altLang="en-US" smtClean="0"/>
              <a:t>，</a:t>
            </a:r>
            <a:r>
              <a:rPr lang="en-US" altLang="zh-CN" smtClean="0"/>
              <a:t>n/2</a:t>
            </a:r>
            <a:r>
              <a:rPr lang="zh-CN" altLang="en-US" smtClean="0"/>
              <a:t>次，</a:t>
            </a:r>
            <a:r>
              <a:rPr lang="en-US" altLang="zh-CN" smtClean="0"/>
              <a:t>O(nlogn)</a:t>
            </a:r>
            <a:endParaRPr lang="en-US" altLang="zh-CN" smtClean="0"/>
          </a:p>
          <a:p>
            <a:r>
              <a:rPr lang="zh-CN" altLang="en-US" smtClean="0"/>
              <a:t>实际上，</a:t>
            </a:r>
            <a:r>
              <a:rPr lang="en-US" altLang="zh-CN" smtClean="0">
                <a:latin typeface="Symbol" panose="05050102010706020507" pitchFamily="18" charset="2"/>
              </a:rPr>
              <a:t>Q</a:t>
            </a:r>
            <a:r>
              <a:rPr lang="en-US" altLang="zh-CN" smtClean="0"/>
              <a:t>(n)</a:t>
            </a:r>
            <a:endParaRPr lang="en-US" altLang="zh-CN" smtClean="0"/>
          </a:p>
          <a:p>
            <a:r>
              <a:rPr lang="zh-CN" altLang="en-US" smtClean="0"/>
              <a:t>每次内层循环</a:t>
            </a:r>
            <a:r>
              <a:rPr lang="en-US" altLang="zh-CN" smtClean="0"/>
              <a:t>O(h</a:t>
            </a:r>
            <a:r>
              <a:rPr lang="en-US" altLang="zh-CN" baseline="-25000" smtClean="0"/>
              <a:t>i</a:t>
            </a:r>
            <a:r>
              <a:rPr lang="en-US" altLang="zh-CN" smtClean="0"/>
              <a:t>)</a:t>
            </a:r>
            <a:endParaRPr lang="en-US" altLang="zh-CN" smtClean="0"/>
          </a:p>
          <a:p>
            <a:pPr lvl="1"/>
            <a:r>
              <a:rPr lang="en-US" altLang="zh-CN" smtClean="0"/>
              <a:t>h</a:t>
            </a:r>
            <a:r>
              <a:rPr lang="en-US" altLang="zh-CN" baseline="-25000" smtClean="0"/>
              <a:t>i</a:t>
            </a:r>
            <a:r>
              <a:rPr lang="zh-CN" altLang="en-US" smtClean="0"/>
              <a:t>，子树高度，取值</a:t>
            </a:r>
            <a:r>
              <a:rPr lang="en-US" altLang="zh-CN" smtClean="0"/>
              <a:t>2</a:t>
            </a:r>
            <a:r>
              <a:rPr lang="zh-CN" altLang="en-US" smtClean="0"/>
              <a:t>～</a:t>
            </a:r>
            <a:r>
              <a:rPr lang="en-US" altLang="zh-CN" smtClean="0"/>
              <a:t>h</a:t>
            </a:r>
            <a:endParaRPr lang="en-US" altLang="zh-CN" smtClean="0"/>
          </a:p>
          <a:p>
            <a:pPr lvl="1"/>
            <a:r>
              <a:rPr lang="zh-CN" altLang="en-US" smtClean="0"/>
              <a:t>第</a:t>
            </a:r>
            <a:r>
              <a:rPr lang="en-US" altLang="zh-CN" smtClean="0"/>
              <a:t>j</a:t>
            </a:r>
            <a:r>
              <a:rPr lang="zh-CN" altLang="en-US" smtClean="0"/>
              <a:t>层节点数</a:t>
            </a:r>
            <a:r>
              <a:rPr lang="en-US" altLang="zh-CN" smtClean="0"/>
              <a:t>2</a:t>
            </a:r>
            <a:r>
              <a:rPr lang="en-US" altLang="zh-CN" baseline="30000" smtClean="0"/>
              <a:t>j-1</a:t>
            </a:r>
            <a:r>
              <a:rPr lang="zh-CN" altLang="en-US" smtClean="0"/>
              <a:t>，以它们为根子树高度</a:t>
            </a:r>
            <a:r>
              <a:rPr lang="en-US" altLang="zh-CN" smtClean="0"/>
              <a:t>h-j+1</a:t>
            </a:r>
            <a:endParaRPr lang="en-US" altLang="zh-CN" smtClean="0"/>
          </a:p>
          <a:p>
            <a:pPr lvl="1"/>
            <a:r>
              <a:rPr lang="zh-CN" altLang="en-US" smtClean="0">
                <a:sym typeface="+mn-ea"/>
              </a:rPr>
              <a:t>且循环执行</a:t>
            </a:r>
            <a:r>
              <a:rPr lang="en-US" altLang="zh-CN" smtClean="0">
                <a:sym typeface="+mn-ea"/>
              </a:rPr>
              <a:t>n/2</a:t>
            </a:r>
            <a:r>
              <a:rPr lang="zh-CN" altLang="en-US" smtClean="0">
                <a:sym typeface="+mn-ea"/>
              </a:rPr>
              <a:t>，</a:t>
            </a:r>
            <a:r>
              <a:rPr lang="zh-CN" altLang="en-US" smtClean="0"/>
              <a:t>所以建堆时间</a:t>
            </a:r>
            <a:endParaRPr lang="zh-CN" altLang="en-US" smtClean="0"/>
          </a:p>
          <a:p>
            <a:pPr lvl="1"/>
            <a:endParaRPr lang="zh-CN" altLang="en-US" smtClean="0"/>
          </a:p>
          <a:p>
            <a:pPr lvl="1"/>
            <a:endParaRPr lang="zh-CN" altLang="en-US" smtClean="0"/>
          </a:p>
          <a:p>
            <a:pPr lvl="1"/>
            <a:r>
              <a:rPr lang="en-US" altLang="zh-CN" smtClean="0">
                <a:sym typeface="Wingdings" panose="05000000000000000000" pitchFamily="2" charset="2"/>
              </a:rPr>
              <a:t></a:t>
            </a:r>
            <a:r>
              <a:rPr lang="en-US" altLang="zh-CN" smtClean="0">
                <a:latin typeface="Symbol" panose="05050102010706020507" pitchFamily="18" charset="2"/>
                <a:sym typeface="Wingdings" panose="05000000000000000000" pitchFamily="2" charset="2"/>
              </a:rPr>
              <a:t>W</a:t>
            </a:r>
            <a:r>
              <a:rPr lang="en-US" altLang="zh-CN" smtClean="0">
                <a:sym typeface="Wingdings" panose="05000000000000000000" pitchFamily="2" charset="2"/>
              </a:rPr>
              <a:t>(n)</a:t>
            </a:r>
            <a:r>
              <a:rPr lang="en-US" altLang="zh-CN" smtClean="0">
                <a:latin typeface="Symbol" panose="05050102010706020507" pitchFamily="18" charset="2"/>
              </a:rPr>
              <a:t>Q</a:t>
            </a:r>
            <a:r>
              <a:rPr lang="en-US" altLang="zh-CN" smtClean="0"/>
              <a:t>(n)</a:t>
            </a:r>
            <a:endParaRPr lang="en-US" altLang="zh-CN" smtClean="0"/>
          </a:p>
        </p:txBody>
      </p:sp>
      <p:graphicFrame>
        <p:nvGraphicFramePr>
          <p:cNvPr id="1026" name="Object 2"/>
          <p:cNvGraphicFramePr>
            <a:graphicFrameLocks noChangeAspect="1"/>
          </p:cNvGraphicFramePr>
          <p:nvPr/>
        </p:nvGraphicFramePr>
        <p:xfrm>
          <a:off x="268288" y="4028659"/>
          <a:ext cx="8686800" cy="963613"/>
        </p:xfrm>
        <a:graphic>
          <a:graphicData uri="http://schemas.openxmlformats.org/presentationml/2006/ole">
            <mc:AlternateContent xmlns:mc="http://schemas.openxmlformats.org/markup-compatibility/2006">
              <mc:Choice xmlns:v="urn:schemas-microsoft-com:vml" Requires="v">
                <p:oleObj spid="_x0000_s14347" name="Equation" r:id="rId1" imgW="4000500" imgH="444500" progId="Equation.3">
                  <p:embed/>
                </p:oleObj>
              </mc:Choice>
              <mc:Fallback>
                <p:oleObj name="Equation" r:id="rId1" imgW="4000500" imgH="444500" progId="Equation.3">
                  <p:embed/>
                  <p:pic>
                    <p:nvPicPr>
                      <p:cNvPr id="0" name="图片 143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4028659"/>
                        <a:ext cx="86868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堆排序</a:t>
            </a:r>
            <a:endParaRPr lang="zh-CN" altLang="en-US" smtClean="0"/>
          </a:p>
        </p:txBody>
      </p:sp>
      <p:sp>
        <p:nvSpPr>
          <p:cNvPr id="59395" name="Rectangle 3"/>
          <p:cNvSpPr>
            <a:spLocks noGrp="1" noChangeArrowheads="1"/>
          </p:cNvSpPr>
          <p:nvPr>
            <p:ph type="body" idx="1"/>
          </p:nvPr>
        </p:nvSpPr>
        <p:spPr/>
        <p:txBody>
          <a:bodyPr/>
          <a:lstStyle/>
          <a:p>
            <a:pPr lvl="1"/>
            <a:r>
              <a:rPr lang="en-US" altLang="zh-CN" smtClean="0"/>
              <a:t>n</a:t>
            </a:r>
            <a:r>
              <a:rPr lang="zh-CN" altLang="en-US" smtClean="0"/>
              <a:t>个元素</a:t>
            </a:r>
            <a:r>
              <a:rPr lang="en-US" altLang="zh-CN" smtClean="0"/>
              <a:t>——</a:t>
            </a:r>
            <a:r>
              <a:rPr lang="zh-CN" altLang="en-US" smtClean="0"/>
              <a:t>建最大堆</a:t>
            </a:r>
            <a:endParaRPr lang="zh-CN" altLang="en-US" smtClean="0"/>
          </a:p>
          <a:p>
            <a:pPr lvl="1"/>
            <a:r>
              <a:rPr lang="zh-CN" altLang="en-US" smtClean="0"/>
              <a:t>重复：删除元素</a:t>
            </a:r>
            <a:r>
              <a:rPr lang="en-US" altLang="zh-CN" smtClean="0"/>
              <a:t>——</a:t>
            </a:r>
            <a:r>
              <a:rPr lang="zh-CN" altLang="en-US" smtClean="0"/>
              <a:t>放入末尾</a:t>
            </a:r>
            <a:r>
              <a:rPr lang="en-US" altLang="zh-CN" smtClean="0"/>
              <a:t>——</a:t>
            </a:r>
            <a:r>
              <a:rPr lang="zh-CN" altLang="en-US" smtClean="0"/>
              <a:t>重整</a:t>
            </a:r>
            <a:endParaRPr lang="en-US" altLang="zh-CN" smtClean="0"/>
          </a:p>
          <a:p>
            <a:pPr lvl="1"/>
            <a:r>
              <a:rPr lang="zh-CN" altLang="en-US" smtClean="0"/>
              <a:t>假定初始序列是</a:t>
            </a:r>
            <a:r>
              <a:rPr lang="en-US" altLang="zh-CN" smtClean="0"/>
              <a:t>[20,12,35,15,10,80,30,17,2,1]</a:t>
            </a:r>
            <a:endParaRPr lang="zh-CN" altLang="en-US" smtClean="0"/>
          </a:p>
        </p:txBody>
      </p:sp>
      <p:pic>
        <p:nvPicPr>
          <p:cNvPr id="59396" name="Picture 4" descr="C:\Documents and Settings\Administrator\My Documents\wg\数据结构\lecture\pictures\9\init4.gif"/>
          <p:cNvPicPr>
            <a:picLocks noChangeAspect="1" noChangeArrowheads="1"/>
          </p:cNvPicPr>
          <p:nvPr/>
        </p:nvPicPr>
        <p:blipFill>
          <a:blip r:embed="rId1">
            <a:clrChange>
              <a:clrFrom>
                <a:srgbClr val="FCFEFC">
                  <a:alpha val="100000"/>
                </a:srgbClr>
              </a:clrFrom>
              <a:clrTo>
                <a:srgbClr val="FCFEFC">
                  <a:alpha val="100000"/>
                  <a:alpha val="0"/>
                </a:srgbClr>
              </a:clrTo>
            </a:clrChange>
            <a:extLst>
              <a:ext uri="{28A0092B-C50C-407E-A947-70E740481C1C}">
                <a14:useLocalDpi xmlns:a14="http://schemas.microsoft.com/office/drawing/2010/main" val="0"/>
              </a:ext>
            </a:extLst>
          </a:blip>
          <a:srcRect l="376"/>
          <a:stretch>
            <a:fillRect/>
          </a:stretch>
        </p:blipFill>
        <p:spPr bwMode="auto">
          <a:xfrm>
            <a:off x="1010920" y="3371850"/>
            <a:ext cx="705993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5"/>
          <p:cNvSpPr txBox="1">
            <a:spLocks noChangeArrowheads="1"/>
          </p:cNvSpPr>
          <p:nvPr/>
        </p:nvSpPr>
        <p:spPr bwMode="auto">
          <a:xfrm>
            <a:off x="4572000" y="61198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初始最大堆</a:t>
            </a:r>
            <a:endParaRPr lang="zh-CN" altLang="en-US">
              <a:solidFill>
                <a:srgbClr val="FF0000"/>
              </a:solidFill>
            </a:endParaRPr>
          </a:p>
        </p:txBody>
      </p:sp>
    </p:spTree>
    <p:custDataLst>
      <p:tags r:id="rId2"/>
    </p:custData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堆排序</a:t>
            </a:r>
            <a:endParaRPr lang="zh-CN" altLang="en-US" smtClean="0"/>
          </a:p>
        </p:txBody>
      </p:sp>
      <p:sp>
        <p:nvSpPr>
          <p:cNvPr id="60419" name="Rectangle 3"/>
          <p:cNvSpPr>
            <a:spLocks noGrp="1" noChangeArrowheads="1"/>
          </p:cNvSpPr>
          <p:nvPr>
            <p:ph type="body" idx="1"/>
          </p:nvPr>
        </p:nvSpPr>
        <p:spPr/>
        <p:txBody>
          <a:bodyPr/>
          <a:lstStyle/>
          <a:p>
            <a:pPr lvl="1"/>
            <a:endParaRPr lang="zh-CN" altLang="en-US" smtClean="0"/>
          </a:p>
        </p:txBody>
      </p:sp>
      <p:pic>
        <p:nvPicPr>
          <p:cNvPr id="60420" name="Picture 5" descr="C:/Users/maggie/AppData/Local/Temp/kaimatting/20201020154045/output_aiMatting_20201020154138.pngoutput_aiMatting_20201020154138"/>
          <p:cNvPicPr>
            <a:picLocks noChangeAspect="1" noChangeArrowheads="1"/>
          </p:cNvPicPr>
          <p:nvPr/>
        </p:nvPicPr>
        <p:blipFill>
          <a:blip r:embed="rId1">
            <a:clrChange>
              <a:clrFrom>
                <a:srgbClr val="FCFEFC">
                  <a:alpha val="100000"/>
                </a:srgbClr>
              </a:clrFrom>
              <a:clrTo>
                <a:srgbClr val="FCFEFC">
                  <a:alpha val="100000"/>
                  <a:alpha val="0"/>
                </a:srgbClr>
              </a:clrTo>
            </a:clrChange>
          </a:blip>
          <a:srcRect/>
          <a:stretch>
            <a:fillRect/>
          </a:stretch>
        </p:blipFill>
        <p:spPr bwMode="auto">
          <a:xfrm>
            <a:off x="304800" y="1617980"/>
            <a:ext cx="8442960" cy="181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 descr="C:/Users/maggie/AppData/Local/Temp/kaimatting/20201020154228/output_aiMatting_20201020154311.pngoutput_aiMatting_20201020154311"/>
          <p:cNvPicPr>
            <a:picLocks noChangeAspect="1" noChangeArrowheads="1"/>
          </p:cNvPicPr>
          <p:nvPr/>
        </p:nvPicPr>
        <p:blipFill>
          <a:blip r:embed="rId2">
            <a:clrChange>
              <a:clrFrom>
                <a:srgbClr val="FCFEFC">
                  <a:alpha val="100000"/>
                </a:srgbClr>
              </a:clrFrom>
              <a:clrTo>
                <a:srgbClr val="FCFEFC">
                  <a:alpha val="100000"/>
                  <a:alpha val="0"/>
                </a:srgbClr>
              </a:clrTo>
            </a:clrChange>
          </a:blip>
          <a:srcRect r="7024" b="25975"/>
          <a:stretch>
            <a:fillRect/>
          </a:stretch>
        </p:blipFill>
        <p:spPr bwMode="auto">
          <a:xfrm>
            <a:off x="304800" y="3632200"/>
            <a:ext cx="8081010" cy="144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493390" y="2904328"/>
            <a:ext cx="420414" cy="337185"/>
          </a:xfrm>
          <a:prstGeom prst="rect">
            <a:avLst/>
          </a:prstGeom>
          <a:noFill/>
          <a:ln w="12700">
            <a:noFill/>
          </a:ln>
        </p:spPr>
        <p:txBody>
          <a:bodyPr wrap="square" rtlCol="0">
            <a:spAutoFit/>
          </a:bodyPr>
          <a:lstStyle/>
          <a:p>
            <a:r>
              <a:rPr lang="en-US" altLang="zh-CN" sz="1600" dirty="0" smtClean="0"/>
              <a:t>80</a:t>
            </a:r>
            <a:endParaRPr lang="en-US" altLang="zh-CN" sz="1600" dirty="0" smtClean="0"/>
          </a:p>
        </p:txBody>
      </p:sp>
      <p:sp>
        <p:nvSpPr>
          <p:cNvPr id="7" name="文本框 6"/>
          <p:cNvSpPr txBox="1"/>
          <p:nvPr/>
        </p:nvSpPr>
        <p:spPr>
          <a:xfrm>
            <a:off x="5906421" y="2897343"/>
            <a:ext cx="420414" cy="337185"/>
          </a:xfrm>
          <a:prstGeom prst="rect">
            <a:avLst/>
          </a:prstGeom>
          <a:noFill/>
          <a:ln w="12700">
            <a:noFill/>
          </a:ln>
        </p:spPr>
        <p:txBody>
          <a:bodyPr wrap="square" rtlCol="0">
            <a:spAutoFit/>
          </a:bodyPr>
          <a:lstStyle/>
          <a:p>
            <a:r>
              <a:rPr lang="en-US" altLang="zh-CN" sz="1600" dirty="0" smtClean="0"/>
              <a:t>80</a:t>
            </a:r>
            <a:endParaRPr lang="en-US" altLang="zh-CN" sz="1600" dirty="0" smtClean="0"/>
          </a:p>
        </p:txBody>
      </p:sp>
      <p:sp>
        <p:nvSpPr>
          <p:cNvPr id="8" name="文本框 7"/>
          <p:cNvSpPr txBox="1"/>
          <p:nvPr/>
        </p:nvSpPr>
        <p:spPr>
          <a:xfrm>
            <a:off x="5324082" y="2899896"/>
            <a:ext cx="420414" cy="337185"/>
          </a:xfrm>
          <a:prstGeom prst="rect">
            <a:avLst/>
          </a:prstGeom>
          <a:noFill/>
          <a:ln w="12700">
            <a:noFill/>
          </a:ln>
        </p:spPr>
        <p:txBody>
          <a:bodyPr wrap="square" rtlCol="0">
            <a:spAutoFit/>
          </a:bodyPr>
          <a:lstStyle/>
          <a:p>
            <a:r>
              <a:rPr lang="en-US" altLang="zh-CN" sz="1600" dirty="0" smtClean="0"/>
              <a:t>35</a:t>
            </a:r>
            <a:endParaRPr lang="en-US" altLang="zh-CN" sz="1600" dirty="0" smtClean="0"/>
          </a:p>
        </p:txBody>
      </p:sp>
      <p:sp>
        <p:nvSpPr>
          <p:cNvPr id="9" name="文本框 8"/>
          <p:cNvSpPr txBox="1"/>
          <p:nvPr/>
        </p:nvSpPr>
        <p:spPr>
          <a:xfrm>
            <a:off x="1444365" y="5083831"/>
            <a:ext cx="420414"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80</a:t>
            </a:r>
            <a:endParaRPr lang="en-US" altLang="zh-CN" sz="1600" dirty="0" smtClean="0">
              <a:sym typeface="+mn-ea"/>
            </a:endParaRPr>
          </a:p>
        </p:txBody>
      </p:sp>
      <p:sp>
        <p:nvSpPr>
          <p:cNvPr id="10" name="文本框 9"/>
          <p:cNvSpPr txBox="1"/>
          <p:nvPr/>
        </p:nvSpPr>
        <p:spPr>
          <a:xfrm>
            <a:off x="862026" y="5086384"/>
            <a:ext cx="420414"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35</a:t>
            </a:r>
            <a:endParaRPr lang="en-US" altLang="zh-CN" sz="1600" dirty="0" smtClean="0">
              <a:sym typeface="+mn-ea"/>
            </a:endParaRPr>
          </a:p>
        </p:txBody>
      </p:sp>
      <p:sp>
        <p:nvSpPr>
          <p:cNvPr id="11" name="文本框 10"/>
          <p:cNvSpPr txBox="1"/>
          <p:nvPr/>
        </p:nvSpPr>
        <p:spPr>
          <a:xfrm>
            <a:off x="363551" y="5086384"/>
            <a:ext cx="420414"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30</a:t>
            </a:r>
            <a:endParaRPr lang="en-US" altLang="zh-CN" sz="1600" dirty="0" smtClean="0">
              <a:sym typeface="+mn-ea"/>
            </a:endParaRPr>
          </a:p>
        </p:txBody>
      </p:sp>
      <p:sp>
        <p:nvSpPr>
          <p:cNvPr id="12" name="文本框 11"/>
          <p:cNvSpPr txBox="1"/>
          <p:nvPr/>
        </p:nvSpPr>
        <p:spPr>
          <a:xfrm>
            <a:off x="5906006" y="5075575"/>
            <a:ext cx="420414"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80</a:t>
            </a:r>
            <a:endParaRPr lang="en-US" altLang="zh-CN" sz="1600" dirty="0" smtClean="0">
              <a:sym typeface="+mn-ea"/>
            </a:endParaRPr>
          </a:p>
        </p:txBody>
      </p:sp>
      <p:sp>
        <p:nvSpPr>
          <p:cNvPr id="13" name="文本框 12"/>
          <p:cNvSpPr txBox="1"/>
          <p:nvPr/>
        </p:nvSpPr>
        <p:spPr>
          <a:xfrm>
            <a:off x="5323667" y="5078128"/>
            <a:ext cx="420414"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35</a:t>
            </a:r>
            <a:endParaRPr lang="en-US" altLang="zh-CN" sz="1600" dirty="0" smtClean="0">
              <a:sym typeface="+mn-ea"/>
            </a:endParaRPr>
          </a:p>
        </p:txBody>
      </p:sp>
      <p:sp>
        <p:nvSpPr>
          <p:cNvPr id="14" name="文本框 13"/>
          <p:cNvSpPr txBox="1"/>
          <p:nvPr/>
        </p:nvSpPr>
        <p:spPr>
          <a:xfrm>
            <a:off x="4825192" y="5078128"/>
            <a:ext cx="420414"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30</a:t>
            </a:r>
            <a:endParaRPr lang="en-US" altLang="zh-CN" sz="1600" dirty="0" smtClean="0">
              <a:sym typeface="+mn-ea"/>
            </a:endParaRPr>
          </a:p>
        </p:txBody>
      </p:sp>
      <p:sp>
        <p:nvSpPr>
          <p:cNvPr id="15" name="文本框 14"/>
          <p:cNvSpPr txBox="1"/>
          <p:nvPr/>
        </p:nvSpPr>
        <p:spPr>
          <a:xfrm>
            <a:off x="8305800" y="4565015"/>
            <a:ext cx="499110" cy="337185"/>
          </a:xfrm>
          <a:prstGeom prst="rect">
            <a:avLst/>
          </a:prstGeom>
          <a:noFill/>
          <a:ln w="12700">
            <a:noFill/>
          </a:ln>
        </p:spPr>
        <p:txBody>
          <a:bodyPr wrap="square" rtlCol="0">
            <a:spAutoFit/>
          </a:bodyPr>
          <a:lstStyle/>
          <a:p>
            <a:pPr lvl="0" algn="l">
              <a:buClrTx/>
              <a:buSzTx/>
              <a:buFontTx/>
            </a:pPr>
            <a:r>
              <a:rPr lang="en-US" altLang="zh-CN" sz="1600" dirty="0" smtClean="0">
                <a:sym typeface="+mn-ea"/>
              </a:rPr>
              <a:t>20</a:t>
            </a:r>
            <a:endParaRPr lang="en-US" altLang="zh-CN" sz="1600" dirty="0" smtClean="0">
              <a:sym typeface="+mn-ea"/>
            </a:endParaRPr>
          </a:p>
        </p:txBody>
      </p:sp>
    </p:spTree>
    <p:custDataLst>
      <p:tags r:id="rId3"/>
    </p:custData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堆排序实现</a:t>
            </a:r>
            <a:endParaRPr lang="zh-CN" altLang="en-US" smtClean="0"/>
          </a:p>
        </p:txBody>
      </p:sp>
      <p:sp>
        <p:nvSpPr>
          <p:cNvPr id="61443" name="Rectangle 3"/>
          <p:cNvSpPr>
            <a:spLocks noGrp="1" noChangeArrowheads="1"/>
          </p:cNvSpPr>
          <p:nvPr>
            <p:ph type="body" idx="1"/>
          </p:nvPr>
        </p:nvSpPr>
        <p:spPr/>
        <p:txBody>
          <a:bodyPr/>
          <a:lstStyle/>
          <a:p>
            <a:pPr>
              <a:spcBef>
                <a:spcPct val="10000"/>
              </a:spcBef>
              <a:buClrTx/>
              <a:buFontTx/>
              <a:buNone/>
            </a:pPr>
            <a:r>
              <a:rPr lang="en-US" altLang="zh-CN" sz="2400" smtClean="0">
                <a:solidFill>
                  <a:srgbClr val="0000FF"/>
                </a:solidFill>
                <a:latin typeface="Tahoma" panose="020B0604030504040204" pitchFamily="34" charset="0"/>
              </a:rPr>
              <a:t>template &lt;class T&gt;</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void HeapSort(T a[], int n)</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a:t>
            </a:r>
            <a:r>
              <a:rPr lang="en-US" altLang="zh-CN" sz="2400" smtClean="0">
                <a:solidFill>
                  <a:srgbClr val="008000"/>
                </a:solidFill>
                <a:latin typeface="Tahoma" panose="020B0604030504040204" pitchFamily="34" charset="0"/>
              </a:rPr>
              <a:t>// Sort a[1:n] using the heap sort method.</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 create a max heap of the elements</a:t>
            </a:r>
            <a:endParaRPr lang="en-US" altLang="zh-CN" sz="2400" smtClean="0">
              <a:solidFill>
                <a:srgbClr val="008000"/>
              </a:solidFill>
              <a:latin typeface="Tahoma" panose="020B0604030504040204" pitchFamily="34" charset="0"/>
            </a:endParaRPr>
          </a:p>
          <a:p>
            <a:pPr>
              <a:spcBef>
                <a:spcPct val="10000"/>
              </a:spcBef>
              <a:buClrTx/>
              <a:buFontTx/>
              <a:buNone/>
            </a:pPr>
            <a:r>
              <a:rPr lang="en-US" altLang="zh-CN" sz="2400" smtClean="0">
                <a:solidFill>
                  <a:srgbClr val="008000"/>
                </a:solidFill>
                <a:latin typeface="Tahoma" panose="020B0604030504040204" pitchFamily="34" charset="0"/>
              </a:rPr>
              <a:t>   </a:t>
            </a:r>
            <a:r>
              <a:rPr lang="en-US" altLang="zh-CN" sz="2400" smtClean="0">
                <a:solidFill>
                  <a:srgbClr val="0000FF"/>
                </a:solidFill>
                <a:latin typeface="Tahoma" panose="020B0604030504040204" pitchFamily="34" charset="0"/>
              </a:rPr>
              <a:t>MaxHeap&lt;T&gt; H(1);</a:t>
            </a:r>
            <a:endParaRPr lang="en-US" altLang="zh-CN" sz="2400" smtClean="0">
              <a:solidFill>
                <a:srgbClr val="0000FF"/>
              </a:solidFill>
              <a:latin typeface="Tahoma" panose="020B0604030504040204" pitchFamily="34" charset="0"/>
            </a:endParaRPr>
          </a:p>
          <a:p>
            <a:pPr>
              <a:spcBef>
                <a:spcPct val="10000"/>
              </a:spcBef>
              <a:buClrTx/>
              <a:buFontTx/>
              <a:buNone/>
            </a:pPr>
            <a:r>
              <a:rPr lang="en-US" altLang="zh-CN" sz="2400" smtClean="0">
                <a:solidFill>
                  <a:srgbClr val="0000FF"/>
                </a:solidFill>
                <a:latin typeface="Tahoma" panose="020B0604030504040204" pitchFamily="34" charset="0"/>
              </a:rPr>
              <a:t>   H.Initialize(a,n,n);	 </a:t>
            </a:r>
            <a:r>
              <a:rPr lang="en-US" altLang="zh-CN" sz="2400" smtClean="0">
                <a:solidFill>
                  <a:srgbClr val="008000"/>
                </a:solidFill>
                <a:latin typeface="Tahoma" panose="020B0604030504040204" pitchFamily="34" charset="0"/>
              </a:rPr>
              <a:t>// </a:t>
            </a:r>
            <a:r>
              <a:rPr lang="zh-CN" altLang="en-US" sz="2400" smtClean="0">
                <a:solidFill>
                  <a:srgbClr val="008000"/>
                </a:solidFill>
                <a:latin typeface="Tahoma" panose="020B0604030504040204" pitchFamily="34" charset="0"/>
              </a:rPr>
              <a:t>建堆，直接使用</a:t>
            </a:r>
            <a:r>
              <a:rPr lang="en-US" altLang="zh-CN" sz="2400" smtClean="0">
                <a:solidFill>
                  <a:srgbClr val="008000"/>
                </a:solidFill>
                <a:latin typeface="Tahoma" panose="020B0604030504040204" pitchFamily="34" charset="0"/>
              </a:rPr>
              <a:t>a</a:t>
            </a:r>
            <a:r>
              <a:rPr lang="zh-CN" altLang="en-US" sz="2400" smtClean="0">
                <a:solidFill>
                  <a:srgbClr val="008000"/>
                </a:solidFill>
                <a:latin typeface="Tahoma" panose="020B0604030504040204" pitchFamily="34" charset="0"/>
              </a:rPr>
              <a:t>作为堆的空间</a:t>
            </a:r>
            <a:endParaRPr lang="zh-CN" altLang="en-US" sz="2400" smtClean="0">
              <a:solidFill>
                <a:srgbClr val="0000FF"/>
              </a:solidFill>
              <a:latin typeface="Tahoma" panose="020B0604030504040204" pitchFamily="34" charset="0"/>
            </a:endParaRPr>
          </a:p>
          <a:p>
            <a:pPr>
              <a:spcBef>
                <a:spcPct val="10000"/>
              </a:spcBef>
              <a:buClrTx/>
              <a:buFontTx/>
              <a:buNone/>
            </a:pPr>
            <a:endParaRPr lang="zh-CN" altLang="en-US" sz="2400" smtClean="0">
              <a:solidFill>
                <a:srgbClr val="0000FF"/>
              </a:solidFill>
              <a:latin typeface="Tahoma" panose="020B0604030504040204" pitchFamily="34" charset="0"/>
            </a:endParaRPr>
          </a:p>
          <a:p>
            <a:pPr>
              <a:spcBef>
                <a:spcPct val="10000"/>
              </a:spcBef>
              <a:buClrTx/>
              <a:buFontTx/>
              <a:buNone/>
            </a:pPr>
            <a:r>
              <a:rPr lang="zh-CN" altLang="en-US" sz="2400" smtClean="0">
                <a:solidFill>
                  <a:srgbClr val="008000"/>
                </a:solidFill>
                <a:latin typeface="Tahoma" panose="020B0604030504040204" pitchFamily="34" charset="0"/>
              </a:rPr>
              <a:t>   </a:t>
            </a:r>
            <a:endParaRPr lang="zh-CN" altLang="en-US" sz="2400" smtClean="0">
              <a:solidFill>
                <a:srgbClr val="0000FF"/>
              </a:solidFill>
              <a:latin typeface="Tahom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10.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100.xml><?xml version="1.0" encoding="utf-8"?>
<p:tagLst xmlns:p="http://schemas.openxmlformats.org/presentationml/2006/main">
  <p:tag name="KSO_WM_TEMPLATE_CATEGORY" val="basetag"/>
  <p:tag name="KSO_WM_TEMPLATE_INDEX" val="20164241"/>
</p:tagLst>
</file>

<file path=ppt/tags/tag101.xml><?xml version="1.0" encoding="utf-8"?>
<p:tagLst xmlns:p="http://schemas.openxmlformats.org/presentationml/2006/main">
  <p:tag name="KSO_WM_TEMPLATE_CATEGORY" val="basetag"/>
  <p:tag name="KSO_WM_TEMPLATE_INDEX" val="20164241"/>
</p:tagLst>
</file>

<file path=ppt/tags/tag102.xml><?xml version="1.0" encoding="utf-8"?>
<p:tagLst xmlns:p="http://schemas.openxmlformats.org/presentationml/2006/main">
  <p:tag name="KSO_WM_TEMPLATE_CATEGORY" val="basetag"/>
  <p:tag name="KSO_WM_TEMPLATE_INDEX" val="20164241"/>
</p:tagLst>
</file>

<file path=ppt/tags/tag103.xml><?xml version="1.0" encoding="utf-8"?>
<p:tagLst xmlns:p="http://schemas.openxmlformats.org/presentationml/2006/main">
  <p:tag name="KSO_WM_TEMPLATE_CATEGORY" val="basetag"/>
  <p:tag name="KSO_WM_TEMPLATE_INDEX" val="20164241"/>
</p:tagLst>
</file>

<file path=ppt/tags/tag104.xml><?xml version="1.0" encoding="utf-8"?>
<p:tagLst xmlns:p="http://schemas.openxmlformats.org/presentationml/2006/main">
  <p:tag name="KSO_WM_TEMPLATE_CATEGORY" val="basetag"/>
  <p:tag name="KSO_WM_TEMPLATE_INDEX" val="20164241"/>
</p:tagLst>
</file>

<file path=ppt/tags/tag105.xml><?xml version="1.0" encoding="utf-8"?>
<p:tagLst xmlns:p="http://schemas.openxmlformats.org/presentationml/2006/main">
  <p:tag name="KSO_WM_TEMPLATE_CATEGORY" val="basetag"/>
  <p:tag name="KSO_WM_TEMPLATE_INDEX" val="20164241"/>
</p:tagLst>
</file>

<file path=ppt/tags/tag106.xml><?xml version="1.0" encoding="utf-8"?>
<p:tagLst xmlns:p="http://schemas.openxmlformats.org/presentationml/2006/main">
  <p:tag name="KSO_WM_TEMPLATE_CATEGORY" val="basetag"/>
  <p:tag name="KSO_WM_TEMPLATE_INDEX" val="20164241"/>
</p:tagLst>
</file>

<file path=ppt/tags/tag107.xml><?xml version="1.0" encoding="utf-8"?>
<p:tagLst xmlns:p="http://schemas.openxmlformats.org/presentationml/2006/main">
  <p:tag name="KSO_WM_TEMPLATE_CATEGORY" val="basetag"/>
  <p:tag name="KSO_WM_TEMPLATE_INDEX" val="20164241"/>
</p:tagLst>
</file>

<file path=ppt/tags/tag108.xml><?xml version="1.0" encoding="utf-8"?>
<p:tagLst xmlns:p="http://schemas.openxmlformats.org/presentationml/2006/main">
  <p:tag name="KSO_WM_TEMPLATE_CATEGORY" val="basetag"/>
  <p:tag name="KSO_WM_TEMPLATE_INDEX" val="20164241"/>
</p:tagLst>
</file>

<file path=ppt/tags/tag109.xml><?xml version="1.0" encoding="utf-8"?>
<p:tagLst xmlns:p="http://schemas.openxmlformats.org/presentationml/2006/main">
  <p:tag name="KSO_WM_TEMPLATE_CATEGORY" val="basetag"/>
  <p:tag name="KSO_WM_TEMPLATE_INDEX" val="20164241"/>
</p:tagLst>
</file>

<file path=ppt/tags/tag11.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110.xml><?xml version="1.0" encoding="utf-8"?>
<p:tagLst xmlns:p="http://schemas.openxmlformats.org/presentationml/2006/main">
  <p:tag name="KSO_WM_TEMPLATE_CATEGORY" val="basetag"/>
  <p:tag name="KSO_WM_TEMPLATE_INDEX" val="20164241"/>
</p:tagLst>
</file>

<file path=ppt/tags/tag111.xml><?xml version="1.0" encoding="utf-8"?>
<p:tagLst xmlns:p="http://schemas.openxmlformats.org/presentationml/2006/main">
  <p:tag name="KSO_WM_BEAUTIFY_FLAG" val="#wm#"/>
  <p:tag name="KSO_WM_TEMPLATE_CATEGORY" val="basetag"/>
  <p:tag name="KSO_WM_TEMPLATE_INDEX" val="20164241"/>
</p:tagLst>
</file>

<file path=ppt/tags/tag112.xml><?xml version="1.0" encoding="utf-8"?>
<p:tagLst xmlns:p="http://schemas.openxmlformats.org/presentationml/2006/main">
  <p:tag name="KSO_WM_TEMPLATE_CATEGORY" val="basetag"/>
  <p:tag name="KSO_WM_TEMPLATE_INDEX" val="20164241"/>
</p:tagLst>
</file>

<file path=ppt/tags/tag113.xml><?xml version="1.0" encoding="utf-8"?>
<p:tagLst xmlns:p="http://schemas.openxmlformats.org/presentationml/2006/main">
  <p:tag name="KSO_WM_TEMPLATE_CATEGORY" val="basetag"/>
  <p:tag name="KSO_WM_TEMPLATE_INDEX" val="20164241"/>
</p:tagLst>
</file>

<file path=ppt/tags/tag114.xml><?xml version="1.0" encoding="utf-8"?>
<p:tagLst xmlns:p="http://schemas.openxmlformats.org/presentationml/2006/main">
  <p:tag name="KSO_WM_TEMPLATE_CATEGORY" val="basetag"/>
  <p:tag name="KSO_WM_TEMPLATE_INDEX" val="20164241"/>
</p:tagLst>
</file>

<file path=ppt/tags/tag115.xml><?xml version="1.0" encoding="utf-8"?>
<p:tagLst xmlns:p="http://schemas.openxmlformats.org/presentationml/2006/main">
  <p:tag name="KSO_WM_TEMPLATE_CATEGORY" val="basetag"/>
  <p:tag name="KSO_WM_TEMPLATE_INDEX" val="20164241"/>
</p:tagLst>
</file>

<file path=ppt/tags/tag116.xml><?xml version="1.0" encoding="utf-8"?>
<p:tagLst xmlns:p="http://schemas.openxmlformats.org/presentationml/2006/main">
  <p:tag name="KSO_WM_TEMPLATE_CATEGORY" val="basetag"/>
  <p:tag name="KSO_WM_TEMPLATE_INDEX" val="20164241"/>
</p:tagLst>
</file>

<file path=ppt/tags/tag117.xml><?xml version="1.0" encoding="utf-8"?>
<p:tagLst xmlns:p="http://schemas.openxmlformats.org/presentationml/2006/main">
  <p:tag name="KSO_WM_BEAUTIFY_FLAG" val="#wm#"/>
  <p:tag name="KSO_WM_TEMPLATE_CATEGORY" val="basetag"/>
  <p:tag name="KSO_WM_TEMPLATE_INDEX" val="20164241"/>
</p:tagLst>
</file>

<file path=ppt/tags/tag118.xml><?xml version="1.0" encoding="utf-8"?>
<p:tagLst xmlns:p="http://schemas.openxmlformats.org/presentationml/2006/main">
  <p:tag name="KSO_WM_TEMPLATE_CATEGORY" val="basetag"/>
  <p:tag name="KSO_WM_TEMPLATE_INDEX" val="20164241"/>
</p:tagLst>
</file>

<file path=ppt/tags/tag119.xml><?xml version="1.0" encoding="utf-8"?>
<p:tagLst xmlns:p="http://schemas.openxmlformats.org/presentationml/2006/main">
  <p:tag name="KSO_WM_TEMPLATE_CATEGORY" val="basetag"/>
  <p:tag name="KSO_WM_TEMPLATE_INDEX" val="20164241"/>
</p:tagLst>
</file>

<file path=ppt/tags/tag12.xml><?xml version="1.0" encoding="utf-8"?>
<p:tagLst xmlns:p="http://schemas.openxmlformats.org/presentationml/2006/main">
  <p:tag name="KSO_WM_TAG_VERSION" val="1.0"/>
  <p:tag name="KSO_WM_BEAUTIFY_FLAG" val="#wm#"/>
  <p:tag name="KSO_WM_UNIT_TYPE" val="i"/>
  <p:tag name="KSO_WM_UNIT_ID" val="special20163155_1*i*11"/>
  <p:tag name="KSO_WM_TEMPLATE_CATEGORY" val="special"/>
  <p:tag name="KSO_WM_TEMPLATE_INDEX" val="20163155"/>
  <p:tag name="KSO_WM_UNIT_INDEX" val="11"/>
</p:tagLst>
</file>

<file path=ppt/tags/tag120.xml><?xml version="1.0" encoding="utf-8"?>
<p:tagLst xmlns:p="http://schemas.openxmlformats.org/presentationml/2006/main">
  <p:tag name="KSO_WM_TEMPLATE_CATEGORY" val="basetag"/>
  <p:tag name="KSO_WM_TEMPLATE_INDEX" val="20164241"/>
</p:tagLst>
</file>

<file path=ppt/tags/tag121.xml><?xml version="1.0" encoding="utf-8"?>
<p:tagLst xmlns:p="http://schemas.openxmlformats.org/presentationml/2006/main">
  <p:tag name="KSO_WM_TEMPLATE_CATEGORY" val="basetag"/>
  <p:tag name="KSO_WM_TEMPLATE_INDEX" val="20164241"/>
</p:tagLst>
</file>

<file path=ppt/tags/tag122.xml><?xml version="1.0" encoding="utf-8"?>
<p:tagLst xmlns:p="http://schemas.openxmlformats.org/presentationml/2006/main">
  <p:tag name="KSO_WM_TEMPLATE_CATEGORY" val="basetag"/>
  <p:tag name="KSO_WM_TEMPLATE_INDEX" val="20164241"/>
</p:tagLst>
</file>

<file path=ppt/tags/tag123.xml><?xml version="1.0" encoding="utf-8"?>
<p:tagLst xmlns:p="http://schemas.openxmlformats.org/presentationml/2006/main">
  <p:tag name="KSO_WM_TEMPLATE_CATEGORY" val="basetag"/>
  <p:tag name="KSO_WM_TEMPLATE_INDEX" val="20164241"/>
</p:tagLst>
</file>

<file path=ppt/tags/tag124.xml><?xml version="1.0" encoding="utf-8"?>
<p:tagLst xmlns:p="http://schemas.openxmlformats.org/presentationml/2006/main">
  <p:tag name="KSO_WM_TEMPLATE_CATEGORY" val="basetag"/>
  <p:tag name="KSO_WM_TEMPLATE_INDEX" val="20164241"/>
</p:tagLst>
</file>

<file path=ppt/tags/tag125.xml><?xml version="1.0" encoding="utf-8"?>
<p:tagLst xmlns:p="http://schemas.openxmlformats.org/presentationml/2006/main">
  <p:tag name="KSO_WM_TEMPLATE_CATEGORY" val="basetag"/>
  <p:tag name="KSO_WM_TEMPLATE_INDEX" val="20164241"/>
</p:tagLst>
</file>

<file path=ppt/tags/tag126.xml><?xml version="1.0" encoding="utf-8"?>
<p:tagLst xmlns:p="http://schemas.openxmlformats.org/presentationml/2006/main">
  <p:tag name="KSO_WM_TEMPLATE_CATEGORY" val="basetag"/>
  <p:tag name="KSO_WM_TEMPLATE_INDEX" val="20164241"/>
</p:tagLst>
</file>

<file path=ppt/tags/tag127.xml><?xml version="1.0" encoding="utf-8"?>
<p:tagLst xmlns:p="http://schemas.openxmlformats.org/presentationml/2006/main">
  <p:tag name="KSO_WM_TEMPLATE_CATEGORY" val="basetag"/>
  <p:tag name="KSO_WM_TEMPLATE_INDEX" val="20164241"/>
</p:tagLst>
</file>

<file path=ppt/tags/tag128.xml><?xml version="1.0" encoding="utf-8"?>
<p:tagLst xmlns:p="http://schemas.openxmlformats.org/presentationml/2006/main">
  <p:tag name="KSO_WM_TEMPLATE_CATEGORY" val="basetag"/>
  <p:tag name="KSO_WM_TEMPLATE_INDEX" val="20164241"/>
</p:tagLst>
</file>

<file path=ppt/tags/tag129.xml><?xml version="1.0" encoding="utf-8"?>
<p:tagLst xmlns:p="http://schemas.openxmlformats.org/presentationml/2006/main">
  <p:tag name="KSO_WM_TEMPLATE_CATEGORY" val="basetag"/>
  <p:tag name="KSO_WM_TEMPLATE_INDEX" val="20164241"/>
</p:tagLst>
</file>

<file path=ppt/tags/tag13.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130.xml><?xml version="1.0" encoding="utf-8"?>
<p:tagLst xmlns:p="http://schemas.openxmlformats.org/presentationml/2006/main">
  <p:tag name="KSO_WM_TEMPLATE_CATEGORY" val="basetag"/>
  <p:tag name="KSO_WM_TEMPLATE_INDEX" val="20164241"/>
</p:tagLst>
</file>

<file path=ppt/tags/tag131.xml><?xml version="1.0" encoding="utf-8"?>
<p:tagLst xmlns:p="http://schemas.openxmlformats.org/presentationml/2006/main">
  <p:tag name="KSO_WM_TEMPLATE_CATEGORY" val="basetag"/>
  <p:tag name="KSO_WM_TEMPLATE_INDEX" val="20164241"/>
</p:tagLst>
</file>

<file path=ppt/tags/tag132.xml><?xml version="1.0" encoding="utf-8"?>
<p:tagLst xmlns:p="http://schemas.openxmlformats.org/presentationml/2006/main">
  <p:tag name="KSO_WM_TEMPLATE_CATEGORY" val="basetag"/>
  <p:tag name="KSO_WM_TEMPLATE_INDEX" val="20164241"/>
</p:tagLst>
</file>

<file path=ppt/tags/tag133.xml><?xml version="1.0" encoding="utf-8"?>
<p:tagLst xmlns:p="http://schemas.openxmlformats.org/presentationml/2006/main">
  <p:tag name="KSO_WM_TEMPLATE_CATEGORY" val="basetag"/>
  <p:tag name="KSO_WM_TEMPLATE_INDEX" val="20164241"/>
</p:tagLst>
</file>

<file path=ppt/tags/tag134.xml><?xml version="1.0" encoding="utf-8"?>
<p:tagLst xmlns:p="http://schemas.openxmlformats.org/presentationml/2006/main">
  <p:tag name="KSO_WM_TEMPLATE_CATEGORY" val="basetag"/>
  <p:tag name="KSO_WM_TEMPLATE_INDEX" val="20164241"/>
</p:tagLst>
</file>

<file path=ppt/tags/tag135.xml><?xml version="1.0" encoding="utf-8"?>
<p:tagLst xmlns:p="http://schemas.openxmlformats.org/presentationml/2006/main">
  <p:tag name="KSO_WM_TEMPLATE_CATEGORY" val="basetag"/>
  <p:tag name="KSO_WM_TEMPLATE_INDEX" val="20164241"/>
</p:tagLst>
</file>

<file path=ppt/tags/tag136.xml><?xml version="1.0" encoding="utf-8"?>
<p:tagLst xmlns:p="http://schemas.openxmlformats.org/presentationml/2006/main">
  <p:tag name="KSO_WM_TEMPLATE_CATEGORY" val="basetag"/>
  <p:tag name="KSO_WM_TEMPLATE_INDEX" val="20164241"/>
</p:tagLst>
</file>

<file path=ppt/tags/tag137.xml><?xml version="1.0" encoding="utf-8"?>
<p:tagLst xmlns:p="http://schemas.openxmlformats.org/presentationml/2006/main">
  <p:tag name="KSO_WM_TEMPLATE_CATEGORY" val="basetag"/>
  <p:tag name="KSO_WM_TEMPLATE_INDEX" val="20164241"/>
</p:tagLst>
</file>

<file path=ppt/tags/tag138.xml><?xml version="1.0" encoding="utf-8"?>
<p:tagLst xmlns:p="http://schemas.openxmlformats.org/presentationml/2006/main">
  <p:tag name="KSO_WM_TEMPLATE_CATEGORY" val="basetag"/>
  <p:tag name="KSO_WM_TEMPLATE_INDEX" val="20164241"/>
</p:tagLst>
</file>

<file path=ppt/tags/tag139.xml><?xml version="1.0" encoding="utf-8"?>
<p:tagLst xmlns:p="http://schemas.openxmlformats.org/presentationml/2006/main">
  <p:tag name="KSO_WM_TEMPLATE_CATEGORY" val="basetag"/>
  <p:tag name="KSO_WM_TEMPLATE_INDEX" val="20164241"/>
</p:tagLst>
</file>

<file path=ppt/tags/tag14.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140.xml><?xml version="1.0" encoding="utf-8"?>
<p:tagLst xmlns:p="http://schemas.openxmlformats.org/presentationml/2006/main">
  <p:tag name="KSO_WM_TEMPLATE_CATEGORY" val="basetag"/>
  <p:tag name="KSO_WM_TEMPLATE_INDEX" val="20164241"/>
</p:tagLst>
</file>

<file path=ppt/tags/tag141.xml><?xml version="1.0" encoding="utf-8"?>
<p:tagLst xmlns:p="http://schemas.openxmlformats.org/presentationml/2006/main">
  <p:tag name="KSO_WM_TEMPLATE_CATEGORY" val="basetag"/>
  <p:tag name="KSO_WM_TEMPLATE_INDEX" val="20164241"/>
</p:tagLst>
</file>

<file path=ppt/tags/tag142.xml><?xml version="1.0" encoding="utf-8"?>
<p:tagLst xmlns:p="http://schemas.openxmlformats.org/presentationml/2006/main">
  <p:tag name="KSO_WM_TEMPLATE_CATEGORY" val="basetag"/>
  <p:tag name="KSO_WM_TEMPLATE_INDEX" val="20164241"/>
</p:tagLst>
</file>

<file path=ppt/tags/tag143.xml><?xml version="1.0" encoding="utf-8"?>
<p:tagLst xmlns:p="http://schemas.openxmlformats.org/presentationml/2006/main">
  <p:tag name="KSO_WM_TEMPLATE_CATEGORY" val="basetag"/>
  <p:tag name="KSO_WM_TEMPLATE_INDEX" val="20164241"/>
</p:tagLst>
</file>

<file path=ppt/tags/tag144.xml><?xml version="1.0" encoding="utf-8"?>
<p:tagLst xmlns:p="http://schemas.openxmlformats.org/presentationml/2006/main">
  <p:tag name="KSO_WM_TEMPLATE_CATEGORY" val="basetag"/>
  <p:tag name="KSO_WM_TEMPLATE_INDEX" val="20164241"/>
</p:tagLst>
</file>

<file path=ppt/tags/tag145.xml><?xml version="1.0" encoding="utf-8"?>
<p:tagLst xmlns:p="http://schemas.openxmlformats.org/presentationml/2006/main">
  <p:tag name="KSO_WM_TEMPLATE_CATEGORY" val="basetag"/>
  <p:tag name="KSO_WM_TEMPLATE_INDEX" val="20164241"/>
</p:tagLst>
</file>

<file path=ppt/tags/tag146.xml><?xml version="1.0" encoding="utf-8"?>
<p:tagLst xmlns:p="http://schemas.openxmlformats.org/presentationml/2006/main">
  <p:tag name="KSO_WM_TEMPLATE_CATEGORY" val="basetag"/>
  <p:tag name="KSO_WM_TEMPLATE_INDEX" val="20164241"/>
</p:tagLst>
</file>

<file path=ppt/tags/tag147.xml><?xml version="1.0" encoding="utf-8"?>
<p:tagLst xmlns:p="http://schemas.openxmlformats.org/presentationml/2006/main">
  <p:tag name="KSO_WM_TEMPLATE_CATEGORY" val="basetag"/>
  <p:tag name="KSO_WM_TEMPLATE_INDEX" val="20164241"/>
</p:tagLst>
</file>

<file path=ppt/tags/tag148.xml><?xml version="1.0" encoding="utf-8"?>
<p:tagLst xmlns:p="http://schemas.openxmlformats.org/presentationml/2006/main">
  <p:tag name="KSO_WM_TEMPLATE_CATEGORY" val="basetag"/>
  <p:tag name="KSO_WM_TEMPLATE_INDEX" val="20164241"/>
</p:tagLst>
</file>

<file path=ppt/tags/tag149.xml><?xml version="1.0" encoding="utf-8"?>
<p:tagLst xmlns:p="http://schemas.openxmlformats.org/presentationml/2006/main">
  <p:tag name="KSO_WM_TEMPLATE_CATEGORY" val="basetag"/>
  <p:tag name="KSO_WM_TEMPLATE_INDEX" val="20164241"/>
</p:tagLst>
</file>

<file path=ppt/tags/tag15.xml><?xml version="1.0" encoding="utf-8"?>
<p:tagLst xmlns:p="http://schemas.openxmlformats.org/presentationml/2006/main">
  <p:tag name="KSO_WM_TAG_VERSION" val="1.0"/>
  <p:tag name="KSO_WM_BEAUTIFY_FLAG" val="#wm#"/>
  <p:tag name="KSO_WM_UNIT_TYPE" val="i"/>
  <p:tag name="KSO_WM_UNIT_ID" val="special20163155_3*i*2"/>
  <p:tag name="KSO_WM_TEMPLATE_CATEGORY" val="special"/>
  <p:tag name="KSO_WM_TEMPLATE_INDEX" val="20163155"/>
  <p:tag name="KSO_WM_UNIT_INDEX" val="2"/>
</p:tagLst>
</file>

<file path=ppt/tags/tag150.xml><?xml version="1.0" encoding="utf-8"?>
<p:tagLst xmlns:p="http://schemas.openxmlformats.org/presentationml/2006/main">
  <p:tag name="KSO_WM_TEMPLATE_CATEGORY" val="basetag"/>
  <p:tag name="KSO_WM_TEMPLATE_INDEX" val="20164241"/>
</p:tagLst>
</file>

<file path=ppt/tags/tag151.xml><?xml version="1.0" encoding="utf-8"?>
<p:tagLst xmlns:p="http://schemas.openxmlformats.org/presentationml/2006/main">
  <p:tag name="KSO_WM_TEMPLATE_CATEGORY" val="basetag"/>
  <p:tag name="KSO_WM_TEMPLATE_INDEX" val="20164241"/>
</p:tagLst>
</file>

<file path=ppt/tags/tag152.xml><?xml version="1.0" encoding="utf-8"?>
<p:tagLst xmlns:p="http://schemas.openxmlformats.org/presentationml/2006/main">
  <p:tag name="KSO_WM_BEAUTIFY_FLAG" val="#wm#"/>
  <p:tag name="KSO_WM_TEMPLATE_CATEGORY" val="basetag"/>
  <p:tag name="KSO_WM_TEMPLATE_INDEX" val="20164241"/>
</p:tagLst>
</file>

<file path=ppt/tags/tag153.xml><?xml version="1.0" encoding="utf-8"?>
<p:tagLst xmlns:p="http://schemas.openxmlformats.org/presentationml/2006/main">
  <p:tag name="KSO_WM_TEMPLATE_CATEGORY" val="basetag"/>
  <p:tag name="KSO_WM_TEMPLATE_INDEX" val="20164241"/>
</p:tagLst>
</file>

<file path=ppt/tags/tag154.xml><?xml version="1.0" encoding="utf-8"?>
<p:tagLst xmlns:p="http://schemas.openxmlformats.org/presentationml/2006/main">
  <p:tag name="KSO_WM_TEMPLATE_CATEGORY" val="basetag"/>
  <p:tag name="KSO_WM_TEMPLATE_INDEX" val="20164241"/>
</p:tagLst>
</file>

<file path=ppt/tags/tag155.xml><?xml version="1.0" encoding="utf-8"?>
<p:tagLst xmlns:p="http://schemas.openxmlformats.org/presentationml/2006/main">
  <p:tag name="KSO_WM_TEMPLATE_CATEGORY" val="basetag"/>
  <p:tag name="KSO_WM_TEMPLATE_INDEX" val="20164241"/>
</p:tagLst>
</file>

<file path=ppt/tags/tag156.xml><?xml version="1.0" encoding="utf-8"?>
<p:tagLst xmlns:p="http://schemas.openxmlformats.org/presentationml/2006/main">
  <p:tag name="KSO_WM_TEMPLATE_CATEGORY" val="basetag"/>
  <p:tag name="KSO_WM_TEMPLATE_INDEX" val="20164241"/>
</p:tagLst>
</file>

<file path=ppt/tags/tag157.xml><?xml version="1.0" encoding="utf-8"?>
<p:tagLst xmlns:p="http://schemas.openxmlformats.org/presentationml/2006/main">
  <p:tag name="KSO_WM_TEMPLATE_CATEGORY" val="basetag"/>
  <p:tag name="KSO_WM_TEMPLATE_INDEX" val="20164241"/>
</p:tagLst>
</file>

<file path=ppt/tags/tag158.xml><?xml version="1.0" encoding="utf-8"?>
<p:tagLst xmlns:p="http://schemas.openxmlformats.org/presentationml/2006/main">
  <p:tag name="KSO_WM_TEMPLATE_CATEGORY" val="basetag"/>
  <p:tag name="KSO_WM_TEMPLATE_INDEX" val="20164241"/>
</p:tagLst>
</file>

<file path=ppt/tags/tag159.xml><?xml version="1.0" encoding="utf-8"?>
<p:tagLst xmlns:p="http://schemas.openxmlformats.org/presentationml/2006/main">
  <p:tag name="KSO_WM_TEMPLATE_CATEGORY" val="basetag"/>
  <p:tag name="KSO_WM_TEMPLATE_INDEX" val="20164241"/>
</p:tagLst>
</file>

<file path=ppt/tags/tag16.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160.xml><?xml version="1.0" encoding="utf-8"?>
<p:tagLst xmlns:p="http://schemas.openxmlformats.org/presentationml/2006/main">
  <p:tag name="KSO_WM_TEMPLATE_CATEGORY" val="basetag"/>
  <p:tag name="KSO_WM_TEMPLATE_INDEX" val="20164241"/>
</p:tagLst>
</file>

<file path=ppt/tags/tag161.xml><?xml version="1.0" encoding="utf-8"?>
<p:tagLst xmlns:p="http://schemas.openxmlformats.org/presentationml/2006/main">
  <p:tag name="KSO_WM_TEMPLATE_CATEGORY" val="basetag"/>
  <p:tag name="KSO_WM_TEMPLATE_INDEX" val="20164241"/>
</p:tagLst>
</file>

<file path=ppt/tags/tag162.xml><?xml version="1.0" encoding="utf-8"?>
<p:tagLst xmlns:p="http://schemas.openxmlformats.org/presentationml/2006/main">
  <p:tag name="KSO_WM_TEMPLATE_CATEGORY" val="basetag"/>
  <p:tag name="KSO_WM_TEMPLATE_INDEX" val="20164241"/>
</p:tagLst>
</file>

<file path=ppt/tags/tag163.xml><?xml version="1.0" encoding="utf-8"?>
<p:tagLst xmlns:p="http://schemas.openxmlformats.org/presentationml/2006/main">
  <p:tag name="KSO_WM_TEMPLATE_CATEGORY" val="basetag"/>
  <p:tag name="KSO_WM_TEMPLATE_INDEX" val="20164241"/>
</p:tagLst>
</file>

<file path=ppt/tags/tag164.xml><?xml version="1.0" encoding="utf-8"?>
<p:tagLst xmlns:p="http://schemas.openxmlformats.org/presentationml/2006/main">
  <p:tag name="KSO_WM_TEMPLATE_CATEGORY" val="basetag"/>
  <p:tag name="KSO_WM_TEMPLATE_INDEX" val="20164241"/>
</p:tagLst>
</file>

<file path=ppt/tags/tag165.xml><?xml version="1.0" encoding="utf-8"?>
<p:tagLst xmlns:p="http://schemas.openxmlformats.org/presentationml/2006/main">
  <p:tag name="KSO_WM_TEMPLATE_CATEGORY" val="basetag"/>
  <p:tag name="KSO_WM_TEMPLATE_INDEX" val="20164241"/>
</p:tagLst>
</file>

<file path=ppt/tags/tag166.xml><?xml version="1.0" encoding="utf-8"?>
<p:tagLst xmlns:p="http://schemas.openxmlformats.org/presentationml/2006/main">
  <p:tag name="KSO_WM_TEMPLATE_CATEGORY" val="basetag"/>
  <p:tag name="KSO_WM_TEMPLATE_INDEX" val="20164241"/>
</p:tagLst>
</file>

<file path=ppt/tags/tag167.xml><?xml version="1.0" encoding="utf-8"?>
<p:tagLst xmlns:p="http://schemas.openxmlformats.org/presentationml/2006/main">
  <p:tag name="KSO_WM_TEMPLATE_CATEGORY" val="basetag"/>
  <p:tag name="KSO_WM_TEMPLATE_INDEX" val="20164241"/>
</p:tagLst>
</file>

<file path=ppt/tags/tag168.xml><?xml version="1.0" encoding="utf-8"?>
<p:tagLst xmlns:p="http://schemas.openxmlformats.org/presentationml/2006/main">
  <p:tag name="KSO_WM_TEMPLATE_CATEGORY" val="basetag"/>
  <p:tag name="KSO_WM_TEMPLATE_INDEX" val="20164241"/>
</p:tagLst>
</file>

<file path=ppt/tags/tag169.xml><?xml version="1.0" encoding="utf-8"?>
<p:tagLst xmlns:p="http://schemas.openxmlformats.org/presentationml/2006/main">
  <p:tag name="KSO_WM_TEMPLATE_CATEGORY" val="basetag"/>
  <p:tag name="KSO_WM_TEMPLATE_INDEX" val="20164241"/>
</p:tagLst>
</file>

<file path=ppt/tags/tag17.xml><?xml version="1.0" encoding="utf-8"?>
<p:tagLst xmlns:p="http://schemas.openxmlformats.org/presentationml/2006/main">
  <p:tag name="KSO_WM_TAG_VERSION" val="1.0"/>
  <p:tag name="KSO_WM_BEAUTIFY_FLAG" val="#wm#"/>
  <p:tag name="KSO_WM_UNIT_TYPE" val="i"/>
  <p:tag name="KSO_WM_UNIT_ID" val="special20163155_3*i*4"/>
  <p:tag name="KSO_WM_TEMPLATE_CATEGORY" val="special"/>
  <p:tag name="KSO_WM_TEMPLATE_INDEX" val="20163155"/>
  <p:tag name="KSO_WM_UNIT_INDEX" val="4"/>
</p:tagLst>
</file>

<file path=ppt/tags/tag170.xml><?xml version="1.0" encoding="utf-8"?>
<p:tagLst xmlns:p="http://schemas.openxmlformats.org/presentationml/2006/main">
  <p:tag name="KSO_WM_TEMPLATE_CATEGORY" val="basetag"/>
  <p:tag name="KSO_WM_TEMPLATE_INDEX" val="20164241"/>
</p:tagLst>
</file>

<file path=ppt/tags/tag171.xml><?xml version="1.0" encoding="utf-8"?>
<p:tagLst xmlns:p="http://schemas.openxmlformats.org/presentationml/2006/main">
  <p:tag name="KSO_WM_TEMPLATE_CATEGORY" val="basetag"/>
  <p:tag name="KSO_WM_TEMPLATE_INDEX" val="20164241"/>
</p:tagLst>
</file>

<file path=ppt/tags/tag172.xml><?xml version="1.0" encoding="utf-8"?>
<p:tagLst xmlns:p="http://schemas.openxmlformats.org/presentationml/2006/main">
  <p:tag name="KSO_WM_TEMPLATE_CATEGORY" val="basetag"/>
  <p:tag name="KSO_WM_TEMPLATE_INDEX" val="20164241"/>
</p:tagLst>
</file>

<file path=ppt/tags/tag173.xml><?xml version="1.0" encoding="utf-8"?>
<p:tagLst xmlns:p="http://schemas.openxmlformats.org/presentationml/2006/main">
  <p:tag name="KSO_WM_TEMPLATE_CATEGORY" val="basetag"/>
  <p:tag name="KSO_WM_TEMPLATE_INDEX" val="20164241"/>
</p:tagLst>
</file>

<file path=ppt/tags/tag174.xml><?xml version="1.0" encoding="utf-8"?>
<p:tagLst xmlns:p="http://schemas.openxmlformats.org/presentationml/2006/main">
  <p:tag name="KSO_WM_TEMPLATE_CATEGORY" val="basetag"/>
  <p:tag name="KSO_WM_TEMPLATE_INDEX" val="20164241"/>
</p:tagLst>
</file>

<file path=ppt/tags/tag175.xml><?xml version="1.0" encoding="utf-8"?>
<p:tagLst xmlns:p="http://schemas.openxmlformats.org/presentationml/2006/main">
  <p:tag name="KSO_WM_TEMPLATE_CATEGORY" val="basetag"/>
  <p:tag name="KSO_WM_TEMPLATE_INDEX" val="20164241"/>
</p:tagLst>
</file>

<file path=ppt/tags/tag176.xml><?xml version="1.0" encoding="utf-8"?>
<p:tagLst xmlns:p="http://schemas.openxmlformats.org/presentationml/2006/main">
  <p:tag name="KSO_WM_TEMPLATE_CATEGORY" val="basetag"/>
  <p:tag name="KSO_WM_TEMPLATE_INDEX" val="20164241"/>
</p:tagLst>
</file>

<file path=ppt/tags/tag177.xml><?xml version="1.0" encoding="utf-8"?>
<p:tagLst xmlns:p="http://schemas.openxmlformats.org/presentationml/2006/main">
  <p:tag name="KSO_WM_TEMPLATE_CATEGORY" val="basetag"/>
  <p:tag name="KSO_WM_TEMPLATE_INDEX" val="20164241"/>
</p:tagLst>
</file>

<file path=ppt/tags/tag178.xml><?xml version="1.0" encoding="utf-8"?>
<p:tagLst xmlns:p="http://schemas.openxmlformats.org/presentationml/2006/main">
  <p:tag name="KSO_WM_TEMPLATE_CATEGORY" val="basetag"/>
  <p:tag name="KSO_WM_TEMPLATE_INDEX" val="20164241"/>
</p:tagLst>
</file>

<file path=ppt/tags/tag179.xml><?xml version="1.0" encoding="utf-8"?>
<p:tagLst xmlns:p="http://schemas.openxmlformats.org/presentationml/2006/main">
  <p:tag name="KSO_WM_TEMPLATE_CATEGORY" val="basetag"/>
  <p:tag name="KSO_WM_TEMPLATE_INDEX" val="20164241"/>
</p:tagLst>
</file>

<file path=ppt/tags/tag18.xml><?xml version="1.0" encoding="utf-8"?>
<p:tagLst xmlns:p="http://schemas.openxmlformats.org/presentationml/2006/main">
  <p:tag name="KSO_WM_TAG_VERSION" val="1.0"/>
  <p:tag name="KSO_WM_BEAUTIFY_FLAG" val="#wm#"/>
  <p:tag name="KSO_WM_UNIT_TYPE" val="i"/>
  <p:tag name="KSO_WM_UNIT_ID" val="special20163155_3*i*5"/>
  <p:tag name="KSO_WM_TEMPLATE_CATEGORY" val="special"/>
  <p:tag name="KSO_WM_TEMPLATE_INDEX" val="20163155"/>
  <p:tag name="KSO_WM_UNIT_INDEX" val="5"/>
</p:tagLst>
</file>

<file path=ppt/tags/tag180.xml><?xml version="1.0" encoding="utf-8"?>
<p:tagLst xmlns:p="http://schemas.openxmlformats.org/presentationml/2006/main">
  <p:tag name="KSO_WM_TEMPLATE_CATEGORY" val="basetag"/>
  <p:tag name="KSO_WM_TEMPLATE_INDEX" val="20164241"/>
</p:tagLst>
</file>

<file path=ppt/tags/tag19.xml><?xml version="1.0" encoding="utf-8"?>
<p:tagLst xmlns:p="http://schemas.openxmlformats.org/presentationml/2006/main">
  <p:tag name="KSO_WM_TAG_VERSION" val="1.0"/>
  <p:tag name="KSO_WM_BEAUTIFY_FLAG" val="#wm#"/>
  <p:tag name="KSO_WM_UNIT_TYPE" val="i"/>
  <p:tag name="KSO_WM_UNIT_ID" val="special20163155_3*i*7"/>
  <p:tag name="KSO_WM_TEMPLATE_CATEGORY" val="special"/>
  <p:tag name="KSO_WM_TEMPLATE_INDEX" val="20163155"/>
  <p:tag name="KSO_WM_UNIT_INDEX" val="7"/>
</p:tagLst>
</file>

<file path=ppt/tags/tag2.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20.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1.xml><?xml version="1.0" encoding="utf-8"?>
<p:tagLst xmlns:p="http://schemas.openxmlformats.org/presentationml/2006/main">
  <p:tag name="KSO_WM_TAG_VERSION" val="1.0"/>
  <p:tag name="KSO_WM_BEAUTIFY_FLAG" val="#wm#"/>
  <p:tag name="KSO_WM_UNIT_TYPE" val="i"/>
  <p:tag name="KSO_WM_UNIT_ID" val="special20163155_3*i*10"/>
  <p:tag name="KSO_WM_TEMPLATE_CATEGORY" val="special"/>
  <p:tag name="KSO_WM_TEMPLATE_INDEX" val="20163155"/>
  <p:tag name="KSO_WM_UNIT_INDEX" val="10"/>
</p:tagLst>
</file>

<file path=ppt/tags/tag22.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3.xml><?xml version="1.0" encoding="utf-8"?>
<p:tagLst xmlns:p="http://schemas.openxmlformats.org/presentationml/2006/main">
  <p:tag name="KSO_WM_TAG_VERSION" val="1.0"/>
  <p:tag name="KSO_WM_BEAUTIFY_FLAG" val="#wm#"/>
  <p:tag name="KSO_WM_UNIT_TYPE" val="i"/>
  <p:tag name="KSO_WM_UNIT_ID" val="special20163155_3*i*13"/>
  <p:tag name="KSO_WM_TEMPLATE_CATEGORY" val="special"/>
  <p:tag name="KSO_WM_TEMPLATE_INDEX" val="20163155"/>
  <p:tag name="KSO_WM_UNIT_INDEX" val="13"/>
</p:tagLst>
</file>

<file path=ppt/tags/tag24.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5.xml><?xml version="1.0" encoding="utf-8"?>
<p:tagLst xmlns:p="http://schemas.openxmlformats.org/presentationml/2006/main">
  <p:tag name="KSO_WM_TAG_VERSION" val="1.0"/>
  <p:tag name="KSO_WM_BEAUTIFY_FLAG" val="#wm#"/>
  <p:tag name="KSO_WM_UNIT_TYPE" val="i"/>
  <p:tag name="KSO_WM_UNIT_ID" val="special20163155_3*i*3"/>
  <p:tag name="KSO_WM_TEMPLATE_CATEGORY" val="special"/>
  <p:tag name="KSO_WM_TEMPLATE_INDEX" val="20163155"/>
  <p:tag name="KSO_WM_UNIT_INDEX" val="3"/>
</p:tagLst>
</file>

<file path=ppt/tags/tag26.xml><?xml version="1.0" encoding="utf-8"?>
<p:tagLst xmlns:p="http://schemas.openxmlformats.org/presentationml/2006/main">
  <p:tag name="KSO_WM_TAG_VERSION" val="1.0"/>
  <p:tag name="KSO_WM_BEAUTIFY_FLAG" val="#wm#"/>
  <p:tag name="KSO_WM_UNIT_TYPE" val="i"/>
  <p:tag name="KSO_WM_UNIT_ID" val="special20163155_3*i*8"/>
  <p:tag name="KSO_WM_TEMPLATE_CATEGORY" val="special"/>
  <p:tag name="KSO_WM_TEMPLATE_INDEX" val="20163155"/>
  <p:tag name="KSO_WM_UNIT_INDEX" val="8"/>
</p:tagLst>
</file>

<file path=ppt/tags/tag27.xml><?xml version="1.0" encoding="utf-8"?>
<p:tagLst xmlns:p="http://schemas.openxmlformats.org/presentationml/2006/main">
  <p:tag name="KSO_WM_TAG_VERSION" val="1.0"/>
  <p:tag name="KSO_WM_BEAUTIFY_FLAG" val="#wm#"/>
  <p:tag name="KSO_WM_UNIT_TYPE" val="i"/>
  <p:tag name="KSO_WM_UNIT_ID" val="special20163155_3*i*11"/>
  <p:tag name="KSO_WM_TEMPLATE_CATEGORY" val="special"/>
  <p:tag name="KSO_WM_TEMPLATE_INDEX" val="20163155"/>
  <p:tag name="KSO_WM_UNIT_INDEX" val="11"/>
</p:tagLst>
</file>

<file path=ppt/tags/tag28.xml><?xml version="1.0" encoding="utf-8"?>
<p:tagLst xmlns:p="http://schemas.openxmlformats.org/presentationml/2006/main">
  <p:tag name="KSO_WM_TAG_VERSION" val="1.0"/>
  <p:tag name="KSO_WM_BEAUTIFY_FLAG" val="#wm#"/>
  <p:tag name="KSO_WM_UNIT_TYPE" val="i"/>
  <p:tag name="KSO_WM_UNIT_ID" val="special20163155_3*i*14"/>
  <p:tag name="KSO_WM_TEMPLATE_CATEGORY" val="special"/>
  <p:tag name="KSO_WM_TEMPLATE_INDEX" val="20163155"/>
  <p:tag name="KSO_WM_UNIT_INDEX" val="14"/>
</p:tagLst>
</file>

<file path=ppt/tags/tag29.xml><?xml version="1.0" encoding="utf-8"?>
<p:tagLst xmlns:p="http://schemas.openxmlformats.org/presentationml/2006/main">
  <p:tag name="KSO_WM_TAG_VERSION" val="1.0"/>
  <p:tag name="KSO_WM_BEAUTIFY_FLAG" val="#wm#"/>
  <p:tag name="KSO_WM_UNIT_TYPE" val="i"/>
  <p:tag name="KSO_WM_UNIT_ID" val="special20163155_3*i*0"/>
  <p:tag name="KSO_WM_TEMPLATE_CATEGORY" val="special"/>
  <p:tag name="KSO_WM_TEMPLATE_INDEX" val="20163155"/>
  <p:tag name="KSO_WM_UNIT_INDEX" val="0"/>
</p:tagLst>
</file>

<file path=ppt/tags/tag3.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0.xml><?xml version="1.0" encoding="utf-8"?>
<p:tagLst xmlns:p="http://schemas.openxmlformats.org/presentationml/2006/main">
  <p:tag name="KSO_WM_TAG_VERSION" val="1.0"/>
  <p:tag name="KSO_WM_BEAUTIFY_FLAG" val="#wm#"/>
  <p:tag name="KSO_WM_UNIT_TYPE" val="i"/>
  <p:tag name="KSO_WM_UNIT_ID" val="special20163155_1*i*0"/>
  <p:tag name="KSO_WM_TEMPLATE_CATEGORY" val="special"/>
  <p:tag name="KSO_WM_TEMPLATE_INDEX" val="20163155"/>
  <p:tag name="KSO_WM_UNIT_INDEX" val="0"/>
</p:tagLst>
</file>

<file path=ppt/tags/tag31.xml><?xml version="1.0" encoding="utf-8"?>
<p:tagLst xmlns:p="http://schemas.openxmlformats.org/presentationml/2006/main">
  <p:tag name="KSO_WM_TAG_VERSION" val="1.0"/>
  <p:tag name="KSO_WM_BEAUTIFY_FLAG" val="#wm#"/>
  <p:tag name="KSO_WM_UNIT_TYPE" val="i"/>
  <p:tag name="KSO_WM_UNIT_ID" val="special20163155_1*i*1"/>
  <p:tag name="KSO_WM_TEMPLATE_CATEGORY" val="special"/>
  <p:tag name="KSO_WM_TEMPLATE_INDEX" val="20163155"/>
  <p:tag name="KSO_WM_UNIT_INDEX" val="1"/>
</p:tagLst>
</file>

<file path=ppt/tags/tag32.xml><?xml version="1.0" encoding="utf-8"?>
<p:tagLst xmlns:p="http://schemas.openxmlformats.org/presentationml/2006/main">
  <p:tag name="KSO_WM_TAG_VERSION" val="1.0"/>
  <p:tag name="KSO_WM_BEAUTIFY_FLAG" val="#wm#"/>
  <p:tag name="KSO_WM_UNIT_TYPE" val="i"/>
  <p:tag name="KSO_WM_UNIT_ID" val="special20163155_1*i*2"/>
  <p:tag name="KSO_WM_TEMPLATE_CATEGORY" val="special"/>
  <p:tag name="KSO_WM_TEMPLATE_INDEX" val="20163155"/>
  <p:tag name="KSO_WM_UNIT_INDEX" val="2"/>
</p:tagLst>
</file>

<file path=ppt/tags/tag33.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34.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35.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36.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37.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38.xml><?xml version="1.0" encoding="utf-8"?>
<p:tagLst xmlns:p="http://schemas.openxmlformats.org/presentationml/2006/main">
  <p:tag name="KSO_WM_TAG_VERSION" val="1.0"/>
  <p:tag name="KSO_WM_BEAUTIFY_FLAG" val="#wm#"/>
  <p:tag name="KSO_WM_UNIT_TYPE" val="i"/>
  <p:tag name="KSO_WM_UNIT_ID" val="special20163155_1*i*9"/>
  <p:tag name="KSO_WM_TEMPLATE_CATEGORY" val="special"/>
  <p:tag name="KSO_WM_TEMPLATE_INDEX" val="20163155"/>
  <p:tag name="KSO_WM_UNIT_INDEX" val="9"/>
</p:tagLst>
</file>

<file path=ppt/tags/tag39.xml><?xml version="1.0" encoding="utf-8"?>
<p:tagLst xmlns:p="http://schemas.openxmlformats.org/presentationml/2006/main">
  <p:tag name="KSO_WM_TAG_VERSION" val="1.0"/>
  <p:tag name="KSO_WM_BEAUTIFY_FLAG" val="#wm#"/>
  <p:tag name="KSO_WM_UNIT_TYPE" val="i"/>
  <p:tag name="KSO_WM_UNIT_ID" val="special20163155_1*i*10"/>
  <p:tag name="KSO_WM_TEMPLATE_CATEGORY" val="special"/>
  <p:tag name="KSO_WM_TEMPLATE_INDEX" val="20163155"/>
  <p:tag name="KSO_WM_UNIT_INDEX" val="10"/>
</p:tagLst>
</file>

<file path=ppt/tags/tag4.xml><?xml version="1.0" encoding="utf-8"?>
<p:tagLst xmlns:p="http://schemas.openxmlformats.org/presentationml/2006/main">
  <p:tag name="KSO_WM_TAG_VERSION" val="1.0"/>
  <p:tag name="KSO_WM_BEAUTIFY_FLAG" val="#wm#"/>
  <p:tag name="KSO_WM_UNIT_TYPE" val="i"/>
  <p:tag name="KSO_WM_UNIT_ID" val="special20163155_1*i*3"/>
  <p:tag name="KSO_WM_TEMPLATE_CATEGORY" val="special"/>
  <p:tag name="KSO_WM_TEMPLATE_INDEX" val="20163155"/>
  <p:tag name="KSO_WM_UNIT_INDEX" val="3"/>
</p:tagLst>
</file>

<file path=ppt/tags/tag40.xml><?xml version="1.0" encoding="utf-8"?>
<p:tagLst xmlns:p="http://schemas.openxmlformats.org/presentationml/2006/main">
  <p:tag name="KSO_WM_TAG_VERSION" val="1.0"/>
  <p:tag name="KSO_WM_BEAUTIFY_FLAG" val="#wm#"/>
  <p:tag name="KSO_WM_UNIT_TYPE" val="i"/>
  <p:tag name="KSO_WM_UNIT_ID" val="special20163155_1*i*12"/>
  <p:tag name="KSO_WM_TEMPLATE_CATEGORY" val="special"/>
  <p:tag name="KSO_WM_TEMPLATE_INDEX" val="20163155"/>
  <p:tag name="KSO_WM_UNIT_INDEX" val="12"/>
</p:tagLst>
</file>

<file path=ppt/tags/tag41.xml><?xml version="1.0" encoding="utf-8"?>
<p:tagLst xmlns:p="http://schemas.openxmlformats.org/presentationml/2006/main">
  <p:tag name="KSO_WM_TAG_VERSION" val="1.0"/>
  <p:tag name="KSO_WM_BEAUTIFY_FLAG" val="#wm#"/>
  <p:tag name="KSO_WM_UNIT_TYPE" val="i"/>
  <p:tag name="KSO_WM_UNIT_ID" val="special20163155_1*i*13"/>
  <p:tag name="KSO_WM_TEMPLATE_CATEGORY" val="special"/>
  <p:tag name="KSO_WM_TEMPLATE_INDEX" val="20163155"/>
  <p:tag name="KSO_WM_UNIT_INDEX" val="13"/>
</p:tagLst>
</file>

<file path=ppt/tags/tag42.xml><?xml version="1.0" encoding="utf-8"?>
<p:tagLst xmlns:p="http://schemas.openxmlformats.org/presentationml/2006/main">
  <p:tag name="KSO_WM_TAG_VERSION" val="1.0"/>
  <p:tag name="KSO_WM_TEMPLATE_CATEGORY" val="basetag"/>
  <p:tag name="KSO_WM_TEMPLATE_INDEX" val="20164241"/>
</p:tagLst>
</file>

<file path=ppt/tags/tag43.xml><?xml version="1.0" encoding="utf-8"?>
<p:tagLst xmlns:p="http://schemas.openxmlformats.org/presentationml/2006/main">
  <p:tag name="KSO_WM_TAG_VERSION" val="1.0"/>
  <p:tag name="KSO_WM_TEMPLATE_CATEGORY" val="basetag"/>
  <p:tag name="KSO_WM_TEMPLATE_INDEX" val="20164241"/>
</p:tagLst>
</file>

<file path=ppt/tags/tag44.xml><?xml version="1.0" encoding="utf-8"?>
<p:tagLst xmlns:p="http://schemas.openxmlformats.org/presentationml/2006/main">
  <p:tag name="KSO_WM_TEMPLATE_CATEGORY" val="basetag"/>
  <p:tag name="KSO_WM_TEMPLATE_INDEX" val="20164241"/>
  <p:tag name="KSO_WM_TAG_VERSION" val="1.0"/>
  <p:tag name="KSO_WM_TEMPLATE_THUMBS_INDEX" val="1、6、7、8、11、18、19、21、22、23、28、30、31、32、34"/>
  <p:tag name="KSO_WM_BEAUTIFY_FLAG" val="#wm#"/>
</p:tagLst>
</file>

<file path=ppt/tags/tag45.xml><?xml version="1.0" encoding="utf-8"?>
<p:tagLst xmlns:p="http://schemas.openxmlformats.org/presentationml/2006/main">
  <p:tag name="KSO_WM_TAG_VERSION" val="1.0"/>
  <p:tag name="KSO_WM_TEMPLATE_CATEGORY" val="custom"/>
  <p:tag name="KSO_WM_TEMPLATE_INDEX" val="20186841"/>
</p:tagLst>
</file>

<file path=ppt/tags/tag46.xml><?xml version="1.0" encoding="utf-8"?>
<p:tagLst xmlns:p="http://schemas.openxmlformats.org/presentationml/2006/main">
  <p:tag name="KSO_WM_TAG_VERSION" val="1.0"/>
  <p:tag name="KSO_WM_TEMPLATE_CATEGORY" val="custom"/>
  <p:tag name="KSO_WM_TEMPLATE_INDEX" val="20186841"/>
</p:tagLst>
</file>

<file path=ppt/tags/tag47.xml><?xml version="1.0" encoding="utf-8"?>
<p:tagLst xmlns:p="http://schemas.openxmlformats.org/presentationml/2006/main">
  <p:tag name="KSO_WM_TEMPLATE_CATEGORY" val="custom"/>
  <p:tag name="KSO_WM_TEMPLATE_INDEX" val="20186841"/>
  <p:tag name="KSO_WM_TAG_VERSION" val="1.0"/>
  <p:tag name="KSO_WM_TEMPLATE_THUMBS_INDEX" val="1、6、10、16、19、20、23"/>
  <p:tag name="KSO_WM_BEAUTIFY_FLAG" val="#wm#"/>
</p:tagLst>
</file>

<file path=ppt/tags/tag48.xml><?xml version="1.0" encoding="utf-8"?>
<p:tagLst xmlns:p="http://schemas.openxmlformats.org/presentationml/2006/main">
  <p:tag name="KSO_WM_TEMPLATE_CATEGORY" val="basetag"/>
  <p:tag name="KSO_WM_TEMPLATE_INDEX" val="20164241"/>
</p:tagLst>
</file>

<file path=ppt/tags/tag49.xml><?xml version="1.0" encoding="utf-8"?>
<p:tagLst xmlns:p="http://schemas.openxmlformats.org/presentationml/2006/main">
  <p:tag name="KSO_WM_TEMPLATE_CATEGORY" val="basetag"/>
  <p:tag name="KSO_WM_TEMPLATE_INDEX" val="20164241"/>
</p:tagLst>
</file>

<file path=ppt/tags/tag5.xml><?xml version="1.0" encoding="utf-8"?>
<p:tagLst xmlns:p="http://schemas.openxmlformats.org/presentationml/2006/main">
  <p:tag name="KSO_WM_TAG_VERSION" val="1.0"/>
  <p:tag name="KSO_WM_BEAUTIFY_FLAG" val="#wm#"/>
  <p:tag name="KSO_WM_UNIT_TYPE" val="i"/>
  <p:tag name="KSO_WM_UNIT_ID" val="special20163155_1*i*4"/>
  <p:tag name="KSO_WM_TEMPLATE_CATEGORY" val="special"/>
  <p:tag name="KSO_WM_TEMPLATE_INDEX" val="20163155"/>
  <p:tag name="KSO_WM_UNIT_INDEX" val="4"/>
</p:tagLst>
</file>

<file path=ppt/tags/tag50.xml><?xml version="1.0" encoding="utf-8"?>
<p:tagLst xmlns:p="http://schemas.openxmlformats.org/presentationml/2006/main">
  <p:tag name="KSO_WM_BEAUTIFY_FLAG" val="#wm#"/>
  <p:tag name="KSO_WM_TEMPLATE_CATEGORY" val="basetag"/>
  <p:tag name="KSO_WM_TEMPLATE_INDEX" val="20164241"/>
</p:tagLst>
</file>

<file path=ppt/tags/tag51.xml><?xml version="1.0" encoding="utf-8"?>
<p:tagLst xmlns:p="http://schemas.openxmlformats.org/presentationml/2006/main">
  <p:tag name="KSO_WM_TEMPLATE_CATEGORY" val="basetag"/>
  <p:tag name="KSO_WM_TEMPLATE_INDEX" val="20164241"/>
</p:tagLst>
</file>

<file path=ppt/tags/tag52.xml><?xml version="1.0" encoding="utf-8"?>
<p:tagLst xmlns:p="http://schemas.openxmlformats.org/presentationml/2006/main">
  <p:tag name="KSO_WM_TEMPLATE_CATEGORY" val="basetag"/>
  <p:tag name="KSO_WM_TEMPLATE_INDEX" val="20164241"/>
</p:tagLst>
</file>

<file path=ppt/tags/tag53.xml><?xml version="1.0" encoding="utf-8"?>
<p:tagLst xmlns:p="http://schemas.openxmlformats.org/presentationml/2006/main">
  <p:tag name="KSO_WM_TEMPLATE_CATEGORY" val="basetag"/>
  <p:tag name="KSO_WM_TEMPLATE_INDEX" val="20164241"/>
</p:tagLst>
</file>

<file path=ppt/tags/tag54.xml><?xml version="1.0" encoding="utf-8"?>
<p:tagLst xmlns:p="http://schemas.openxmlformats.org/presentationml/2006/main">
  <p:tag name="KSO_WM_TEMPLATE_CATEGORY" val="basetag"/>
  <p:tag name="KSO_WM_TEMPLATE_INDEX" val="20164241"/>
</p:tagLst>
</file>

<file path=ppt/tags/tag55.xml><?xml version="1.0" encoding="utf-8"?>
<p:tagLst xmlns:p="http://schemas.openxmlformats.org/presentationml/2006/main">
  <p:tag name="KSO_WM_TEMPLATE_CATEGORY" val="basetag"/>
  <p:tag name="KSO_WM_TEMPLATE_INDEX" val="20164241"/>
</p:tagLst>
</file>

<file path=ppt/tags/tag56.xml><?xml version="1.0" encoding="utf-8"?>
<p:tagLst xmlns:p="http://schemas.openxmlformats.org/presentationml/2006/main">
  <p:tag name="KSO_WM_TEMPLATE_CATEGORY" val="basetag"/>
  <p:tag name="KSO_WM_TEMPLATE_INDEX" val="20164241"/>
</p:tagLst>
</file>

<file path=ppt/tags/tag57.xml><?xml version="1.0" encoding="utf-8"?>
<p:tagLst xmlns:p="http://schemas.openxmlformats.org/presentationml/2006/main">
  <p:tag name="KSO_WM_TEMPLATE_CATEGORY" val="basetag"/>
  <p:tag name="KSO_WM_TEMPLATE_INDEX" val="20164241"/>
</p:tagLst>
</file>

<file path=ppt/tags/tag58.xml><?xml version="1.0" encoding="utf-8"?>
<p:tagLst xmlns:p="http://schemas.openxmlformats.org/presentationml/2006/main">
  <p:tag name="KSO_WM_TEMPLATE_CATEGORY" val="basetag"/>
  <p:tag name="KSO_WM_TEMPLATE_INDEX" val="20164241"/>
</p:tagLst>
</file>

<file path=ppt/tags/tag59.xml><?xml version="1.0" encoding="utf-8"?>
<p:tagLst xmlns:p="http://schemas.openxmlformats.org/presentationml/2006/main">
  <p:tag name="KSO_WM_TEMPLATE_CATEGORY" val="basetag"/>
  <p:tag name="KSO_WM_TEMPLATE_INDEX" val="20164241"/>
</p:tagLst>
</file>

<file path=ppt/tags/tag6.xml><?xml version="1.0" encoding="utf-8"?>
<p:tagLst xmlns:p="http://schemas.openxmlformats.org/presentationml/2006/main">
  <p:tag name="KSO_WM_TAG_VERSION" val="1.0"/>
  <p:tag name="KSO_WM_BEAUTIFY_FLAG" val="#wm#"/>
  <p:tag name="KSO_WM_UNIT_TYPE" val="i"/>
  <p:tag name="KSO_WM_UNIT_ID" val="special20163155_1*i*5"/>
  <p:tag name="KSO_WM_TEMPLATE_CATEGORY" val="special"/>
  <p:tag name="KSO_WM_TEMPLATE_INDEX" val="20163155"/>
  <p:tag name="KSO_WM_UNIT_INDEX" val="5"/>
</p:tagLst>
</file>

<file path=ppt/tags/tag60.xml><?xml version="1.0" encoding="utf-8"?>
<p:tagLst xmlns:p="http://schemas.openxmlformats.org/presentationml/2006/main">
  <p:tag name="KSO_WM_TEMPLATE_CATEGORY" val="basetag"/>
  <p:tag name="KSO_WM_TEMPLATE_INDEX" val="20164241"/>
</p:tagLst>
</file>

<file path=ppt/tags/tag61.xml><?xml version="1.0" encoding="utf-8"?>
<p:tagLst xmlns:p="http://schemas.openxmlformats.org/presentationml/2006/main">
  <p:tag name="KSO_WM_TEMPLATE_CATEGORY" val="basetag"/>
  <p:tag name="KSO_WM_TEMPLATE_INDEX" val="20164241"/>
</p:tagLst>
</file>

<file path=ppt/tags/tag62.xml><?xml version="1.0" encoding="utf-8"?>
<p:tagLst xmlns:p="http://schemas.openxmlformats.org/presentationml/2006/main">
  <p:tag name="KSO_WM_TEMPLATE_CATEGORY" val="basetag"/>
  <p:tag name="KSO_WM_TEMPLATE_INDEX" val="20164241"/>
</p:tagLst>
</file>

<file path=ppt/tags/tag63.xml><?xml version="1.0" encoding="utf-8"?>
<p:tagLst xmlns:p="http://schemas.openxmlformats.org/presentationml/2006/main">
  <p:tag name="KSO_WM_TEMPLATE_CATEGORY" val="basetag"/>
  <p:tag name="KSO_WM_TEMPLATE_INDEX" val="20164241"/>
</p:tagLst>
</file>

<file path=ppt/tags/tag64.xml><?xml version="1.0" encoding="utf-8"?>
<p:tagLst xmlns:p="http://schemas.openxmlformats.org/presentationml/2006/main">
  <p:tag name="KSO_WM_BEAUTIFY_FLAG" val="#wm#"/>
  <p:tag name="KSO_WM_TEMPLATE_CATEGORY" val="basetag"/>
  <p:tag name="KSO_WM_TEMPLATE_INDEX" val="20164241"/>
</p:tagLst>
</file>

<file path=ppt/tags/tag65.xml><?xml version="1.0" encoding="utf-8"?>
<p:tagLst xmlns:p="http://schemas.openxmlformats.org/presentationml/2006/main">
  <p:tag name="KSO_WM_TEMPLATE_CATEGORY" val="basetag"/>
  <p:tag name="KSO_WM_TEMPLATE_INDEX" val="20164241"/>
</p:tagLst>
</file>

<file path=ppt/tags/tag66.xml><?xml version="1.0" encoding="utf-8"?>
<p:tagLst xmlns:p="http://schemas.openxmlformats.org/presentationml/2006/main">
  <p:tag name="KSO_WM_TEMPLATE_CATEGORY" val="basetag"/>
  <p:tag name="KSO_WM_TEMPLATE_INDEX" val="20164241"/>
</p:tagLst>
</file>

<file path=ppt/tags/tag67.xml><?xml version="1.0" encoding="utf-8"?>
<p:tagLst xmlns:p="http://schemas.openxmlformats.org/presentationml/2006/main">
  <p:tag name="KSO_WM_TEMPLATE_CATEGORY" val="basetag"/>
  <p:tag name="KSO_WM_TEMPLATE_INDEX" val="20164241"/>
</p:tagLst>
</file>

<file path=ppt/tags/tag68.xml><?xml version="1.0" encoding="utf-8"?>
<p:tagLst xmlns:p="http://schemas.openxmlformats.org/presentationml/2006/main">
  <p:tag name="KSO_WM_TEMPLATE_CATEGORY" val="basetag"/>
  <p:tag name="KSO_WM_TEMPLATE_INDEX" val="20164241"/>
</p:tagLst>
</file>

<file path=ppt/tags/tag69.xml><?xml version="1.0" encoding="utf-8"?>
<p:tagLst xmlns:p="http://schemas.openxmlformats.org/presentationml/2006/main">
  <p:tag name="KSO_WM_BEAUTIFY_FLAG" val="#wm#"/>
  <p:tag name="KSO_WM_TEMPLATE_CATEGORY" val="basetag"/>
  <p:tag name="KSO_WM_TEMPLATE_INDEX" val="20164241"/>
</p:tagLst>
</file>

<file path=ppt/tags/tag7.xml><?xml version="1.0" encoding="utf-8"?>
<p:tagLst xmlns:p="http://schemas.openxmlformats.org/presentationml/2006/main">
  <p:tag name="KSO_WM_TAG_VERSION" val="1.0"/>
  <p:tag name="KSO_WM_BEAUTIFY_FLAG" val="#wm#"/>
  <p:tag name="KSO_WM_UNIT_TYPE" val="i"/>
  <p:tag name="KSO_WM_UNIT_ID" val="special20163155_1*i*6"/>
  <p:tag name="KSO_WM_TEMPLATE_CATEGORY" val="special"/>
  <p:tag name="KSO_WM_TEMPLATE_INDEX" val="20163155"/>
  <p:tag name="KSO_WM_UNIT_INDEX" val="6"/>
</p:tagLst>
</file>

<file path=ppt/tags/tag70.xml><?xml version="1.0" encoding="utf-8"?>
<p:tagLst xmlns:p="http://schemas.openxmlformats.org/presentationml/2006/main">
  <p:tag name="KSO_WM_TEMPLATE_CATEGORY" val="basetag"/>
  <p:tag name="KSO_WM_TEMPLATE_INDEX" val="20164241"/>
</p:tagLst>
</file>

<file path=ppt/tags/tag71.xml><?xml version="1.0" encoding="utf-8"?>
<p:tagLst xmlns:p="http://schemas.openxmlformats.org/presentationml/2006/main">
  <p:tag name="KSO_WM_TEMPLATE_CATEGORY" val="basetag"/>
  <p:tag name="KSO_WM_TEMPLATE_INDEX" val="20164241"/>
</p:tagLst>
</file>

<file path=ppt/tags/tag72.xml><?xml version="1.0" encoding="utf-8"?>
<p:tagLst xmlns:p="http://schemas.openxmlformats.org/presentationml/2006/main">
  <p:tag name="KSO_WM_TEMPLATE_CATEGORY" val="basetag"/>
  <p:tag name="KSO_WM_TEMPLATE_INDEX" val="20164241"/>
</p:tagLst>
</file>

<file path=ppt/tags/tag73.xml><?xml version="1.0" encoding="utf-8"?>
<p:tagLst xmlns:p="http://schemas.openxmlformats.org/presentationml/2006/main">
  <p:tag name="KSO_WM_TEMPLATE_CATEGORY" val="basetag"/>
  <p:tag name="KSO_WM_TEMPLATE_INDEX" val="20164241"/>
</p:tagLst>
</file>

<file path=ppt/tags/tag74.xml><?xml version="1.0" encoding="utf-8"?>
<p:tagLst xmlns:p="http://schemas.openxmlformats.org/presentationml/2006/main">
  <p:tag name="KSO_WM_TEMPLATE_CATEGORY" val="basetag"/>
  <p:tag name="KSO_WM_TEMPLATE_INDEX" val="20164241"/>
</p:tagLst>
</file>

<file path=ppt/tags/tag75.xml><?xml version="1.0" encoding="utf-8"?>
<p:tagLst xmlns:p="http://schemas.openxmlformats.org/presentationml/2006/main">
  <p:tag name="KSO_WM_TEMPLATE_CATEGORY" val="basetag"/>
  <p:tag name="KSO_WM_TEMPLATE_INDEX" val="20164241"/>
</p:tagLst>
</file>

<file path=ppt/tags/tag76.xml><?xml version="1.0" encoding="utf-8"?>
<p:tagLst xmlns:p="http://schemas.openxmlformats.org/presentationml/2006/main">
  <p:tag name="KSO_WM_TEMPLATE_CATEGORY" val="basetag"/>
  <p:tag name="KSO_WM_TEMPLATE_INDEX" val="20164241"/>
</p:tagLst>
</file>

<file path=ppt/tags/tag77.xml><?xml version="1.0" encoding="utf-8"?>
<p:tagLst xmlns:p="http://schemas.openxmlformats.org/presentationml/2006/main">
  <p:tag name="KSO_WM_TEMPLATE_CATEGORY" val="basetag"/>
  <p:tag name="KSO_WM_TEMPLATE_INDEX" val="20164241"/>
</p:tagLst>
</file>

<file path=ppt/tags/tag78.xml><?xml version="1.0" encoding="utf-8"?>
<p:tagLst xmlns:p="http://schemas.openxmlformats.org/presentationml/2006/main">
  <p:tag name="KSO_WM_TEMPLATE_CATEGORY" val="basetag"/>
  <p:tag name="KSO_WM_TEMPLATE_INDEX" val="20164241"/>
</p:tagLst>
</file>

<file path=ppt/tags/tag79.xml><?xml version="1.0" encoding="utf-8"?>
<p:tagLst xmlns:p="http://schemas.openxmlformats.org/presentationml/2006/main">
  <p:tag name="KSO_WM_TEMPLATE_CATEGORY" val="basetag"/>
  <p:tag name="KSO_WM_TEMPLATE_INDEX" val="20164241"/>
</p:tagLst>
</file>

<file path=ppt/tags/tag8.xml><?xml version="1.0" encoding="utf-8"?>
<p:tagLst xmlns:p="http://schemas.openxmlformats.org/presentationml/2006/main">
  <p:tag name="KSO_WM_TAG_VERSION" val="1.0"/>
  <p:tag name="KSO_WM_BEAUTIFY_FLAG" val="#wm#"/>
  <p:tag name="KSO_WM_UNIT_TYPE" val="i"/>
  <p:tag name="KSO_WM_UNIT_ID" val="special20163155_1*i*7"/>
  <p:tag name="KSO_WM_TEMPLATE_CATEGORY" val="special"/>
  <p:tag name="KSO_WM_TEMPLATE_INDEX" val="20163155"/>
  <p:tag name="KSO_WM_UNIT_INDEX" val="7"/>
</p:tagLst>
</file>

<file path=ppt/tags/tag80.xml><?xml version="1.0" encoding="utf-8"?>
<p:tagLst xmlns:p="http://schemas.openxmlformats.org/presentationml/2006/main">
  <p:tag name="KSO_WM_TEMPLATE_CATEGORY" val="basetag"/>
  <p:tag name="KSO_WM_TEMPLATE_INDEX" val="20164241"/>
</p:tagLst>
</file>

<file path=ppt/tags/tag81.xml><?xml version="1.0" encoding="utf-8"?>
<p:tagLst xmlns:p="http://schemas.openxmlformats.org/presentationml/2006/main">
  <p:tag name="KSO_WM_TEMPLATE_CATEGORY" val="basetag"/>
  <p:tag name="KSO_WM_TEMPLATE_INDEX" val="20164241"/>
</p:tagLst>
</file>

<file path=ppt/tags/tag82.xml><?xml version="1.0" encoding="utf-8"?>
<p:tagLst xmlns:p="http://schemas.openxmlformats.org/presentationml/2006/main">
  <p:tag name="KSO_WM_TEMPLATE_CATEGORY" val="basetag"/>
  <p:tag name="KSO_WM_TEMPLATE_INDEX" val="20164241"/>
</p:tagLst>
</file>

<file path=ppt/tags/tag83.xml><?xml version="1.0" encoding="utf-8"?>
<p:tagLst xmlns:p="http://schemas.openxmlformats.org/presentationml/2006/main">
  <p:tag name="KSO_WM_TEMPLATE_CATEGORY" val="basetag"/>
  <p:tag name="KSO_WM_TEMPLATE_INDEX" val="20164241"/>
</p:tagLst>
</file>

<file path=ppt/tags/tag84.xml><?xml version="1.0" encoding="utf-8"?>
<p:tagLst xmlns:p="http://schemas.openxmlformats.org/presentationml/2006/main">
  <p:tag name="KSO_WM_TEMPLATE_CATEGORY" val="basetag"/>
  <p:tag name="KSO_WM_TEMPLATE_INDEX" val="20164241"/>
</p:tagLst>
</file>

<file path=ppt/tags/tag85.xml><?xml version="1.0" encoding="utf-8"?>
<p:tagLst xmlns:p="http://schemas.openxmlformats.org/presentationml/2006/main">
  <p:tag name="KSO_WM_TEMPLATE_CATEGORY" val="basetag"/>
  <p:tag name="KSO_WM_TEMPLATE_INDEX" val="20164241"/>
</p:tagLst>
</file>

<file path=ppt/tags/tag86.xml><?xml version="1.0" encoding="utf-8"?>
<p:tagLst xmlns:p="http://schemas.openxmlformats.org/presentationml/2006/main">
  <p:tag name="KSO_WM_TEMPLATE_CATEGORY" val="basetag"/>
  <p:tag name="KSO_WM_TEMPLATE_INDEX" val="20164241"/>
</p:tagLst>
</file>

<file path=ppt/tags/tag87.xml><?xml version="1.0" encoding="utf-8"?>
<p:tagLst xmlns:p="http://schemas.openxmlformats.org/presentationml/2006/main">
  <p:tag name="KSO_WM_TEMPLATE_CATEGORY" val="basetag"/>
  <p:tag name="KSO_WM_TEMPLATE_INDEX" val="20164241"/>
</p:tagLst>
</file>

<file path=ppt/tags/tag88.xml><?xml version="1.0" encoding="utf-8"?>
<p:tagLst xmlns:p="http://schemas.openxmlformats.org/presentationml/2006/main">
  <p:tag name="KSO_WM_TEMPLATE_CATEGORY" val="basetag"/>
  <p:tag name="KSO_WM_TEMPLATE_INDEX" val="20164241"/>
</p:tagLst>
</file>

<file path=ppt/tags/tag89.xml><?xml version="1.0" encoding="utf-8"?>
<p:tagLst xmlns:p="http://schemas.openxmlformats.org/presentationml/2006/main">
  <p:tag name="KSO_WM_TEMPLATE_CATEGORY" val="basetag"/>
  <p:tag name="KSO_WM_TEMPLATE_INDEX" val="20164241"/>
</p:tagLst>
</file>

<file path=ppt/tags/tag9.xml><?xml version="1.0" encoding="utf-8"?>
<p:tagLst xmlns:p="http://schemas.openxmlformats.org/presentationml/2006/main">
  <p:tag name="KSO_WM_TAG_VERSION" val="1.0"/>
  <p:tag name="KSO_WM_BEAUTIFY_FLAG" val="#wm#"/>
  <p:tag name="KSO_WM_UNIT_TYPE" val="i"/>
  <p:tag name="KSO_WM_UNIT_ID" val="special20163155_1*i*8"/>
  <p:tag name="KSO_WM_TEMPLATE_CATEGORY" val="special"/>
  <p:tag name="KSO_WM_TEMPLATE_INDEX" val="20163155"/>
  <p:tag name="KSO_WM_UNIT_INDEX" val="8"/>
</p:tagLst>
</file>

<file path=ppt/tags/tag90.xml><?xml version="1.0" encoding="utf-8"?>
<p:tagLst xmlns:p="http://schemas.openxmlformats.org/presentationml/2006/main">
  <p:tag name="KSO_WM_BEAUTIFY_FLAG" val="#wm#"/>
  <p:tag name="KSO_WM_TEMPLATE_CATEGORY" val="basetag"/>
  <p:tag name="KSO_WM_TEMPLATE_INDEX" val="20164241"/>
</p:tagLst>
</file>

<file path=ppt/tags/tag91.xml><?xml version="1.0" encoding="utf-8"?>
<p:tagLst xmlns:p="http://schemas.openxmlformats.org/presentationml/2006/main">
  <p:tag name="KSO_WM_TEMPLATE_CATEGORY" val="basetag"/>
  <p:tag name="KSO_WM_TEMPLATE_INDEX" val="20164241"/>
</p:tagLst>
</file>

<file path=ppt/tags/tag92.xml><?xml version="1.0" encoding="utf-8"?>
<p:tagLst xmlns:p="http://schemas.openxmlformats.org/presentationml/2006/main">
  <p:tag name="KSO_WM_TEMPLATE_CATEGORY" val="basetag"/>
  <p:tag name="KSO_WM_TEMPLATE_INDEX" val="20164241"/>
</p:tagLst>
</file>

<file path=ppt/tags/tag93.xml><?xml version="1.0" encoding="utf-8"?>
<p:tagLst xmlns:p="http://schemas.openxmlformats.org/presentationml/2006/main">
  <p:tag name="KSO_WM_TEMPLATE_CATEGORY" val="basetag"/>
  <p:tag name="KSO_WM_TEMPLATE_INDEX" val="20164241"/>
</p:tagLst>
</file>

<file path=ppt/tags/tag94.xml><?xml version="1.0" encoding="utf-8"?>
<p:tagLst xmlns:p="http://schemas.openxmlformats.org/presentationml/2006/main">
  <p:tag name="KSO_WM_TEMPLATE_CATEGORY" val="basetag"/>
  <p:tag name="KSO_WM_TEMPLATE_INDEX" val="20164241"/>
</p:tagLst>
</file>

<file path=ppt/tags/tag95.xml><?xml version="1.0" encoding="utf-8"?>
<p:tagLst xmlns:p="http://schemas.openxmlformats.org/presentationml/2006/main">
  <p:tag name="KSO_WM_TEMPLATE_CATEGORY" val="basetag"/>
  <p:tag name="KSO_WM_TEMPLATE_INDEX" val="20164241"/>
</p:tagLst>
</file>

<file path=ppt/tags/tag96.xml><?xml version="1.0" encoding="utf-8"?>
<p:tagLst xmlns:p="http://schemas.openxmlformats.org/presentationml/2006/main">
  <p:tag name="KSO_WM_TEMPLATE_CATEGORY" val="basetag"/>
  <p:tag name="KSO_WM_TEMPLATE_INDEX" val="20164241"/>
</p:tagLst>
</file>

<file path=ppt/tags/tag97.xml><?xml version="1.0" encoding="utf-8"?>
<p:tagLst xmlns:p="http://schemas.openxmlformats.org/presentationml/2006/main">
  <p:tag name="KSO_WM_TEMPLATE_CATEGORY" val="basetag"/>
  <p:tag name="KSO_WM_TEMPLATE_INDEX" val="20164241"/>
</p:tagLst>
</file>

<file path=ppt/tags/tag98.xml><?xml version="1.0" encoding="utf-8"?>
<p:tagLst xmlns:p="http://schemas.openxmlformats.org/presentationml/2006/main">
  <p:tag name="KSO_WM_TEMPLATE_CATEGORY" val="basetag"/>
  <p:tag name="KSO_WM_TEMPLATE_INDEX" val="20164241"/>
</p:tagLst>
</file>

<file path=ppt/tags/tag99.xml><?xml version="1.0" encoding="utf-8"?>
<p:tagLst xmlns:p="http://schemas.openxmlformats.org/presentationml/2006/main">
  <p:tag name="KSO_WM_TEMPLATE_CATEGORY" val="basetag"/>
  <p:tag name="KSO_WM_TEMPLATE_INDEX" val="20164241"/>
</p:tagLst>
</file>

<file path=ppt/theme/theme1.xml><?xml version="1.0" encoding="utf-8"?>
<a:theme xmlns:a="http://schemas.openxmlformats.org/drawingml/2006/main" name="basetag20163155_docer802382.通用教学课件">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1">
      <a:dk1>
        <a:srgbClr val="000000"/>
      </a:dk1>
      <a:lt1>
        <a:srgbClr val="FFFFFF"/>
      </a:lt1>
      <a:dk2>
        <a:srgbClr val="990000"/>
      </a:dk2>
      <a:lt2>
        <a:srgbClr val="FFFFFF"/>
      </a:lt2>
      <a:accent1>
        <a:srgbClr val="990000"/>
      </a:accent1>
      <a:accent2>
        <a:srgbClr val="990000"/>
      </a:accent2>
      <a:accent3>
        <a:srgbClr val="990000"/>
      </a:accent3>
      <a:accent4>
        <a:srgbClr val="990000"/>
      </a:accent4>
      <a:accent5>
        <a:srgbClr val="000000"/>
      </a:accent5>
      <a:accent6>
        <a:srgbClr val="FFFFFF"/>
      </a:accent6>
      <a:hlink>
        <a:srgbClr val="0563C1"/>
      </a:hlink>
      <a:folHlink>
        <a:srgbClr val="954F72"/>
      </a:folHlink>
    </a:clrScheme>
    <a:fontScheme name="25yhflpb">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17891</Words>
  <Application>WPS 演示</Application>
  <PresentationFormat>全屏显示(4:3)</PresentationFormat>
  <Paragraphs>1782</Paragraphs>
  <Slides>133</Slides>
  <Notes>84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10</vt:i4>
      </vt:variant>
      <vt:variant>
        <vt:lpstr>幻灯片标题</vt:lpstr>
      </vt:variant>
      <vt:variant>
        <vt:i4>133</vt:i4>
      </vt:variant>
    </vt:vector>
  </HeadingPairs>
  <TitlesOfParts>
    <vt:vector size="159" baseType="lpstr">
      <vt:lpstr>Arial</vt:lpstr>
      <vt:lpstr>宋体</vt:lpstr>
      <vt:lpstr>Wingdings</vt:lpstr>
      <vt:lpstr>Microsoft YaHei UI</vt:lpstr>
      <vt:lpstr>微软雅黑</vt:lpstr>
      <vt:lpstr>Times New Roman</vt:lpstr>
      <vt:lpstr>Symbol</vt:lpstr>
      <vt:lpstr>Arial Unicode MS</vt:lpstr>
      <vt:lpstr>Calibri</vt:lpstr>
      <vt:lpstr>仿宋_GB2312</vt:lpstr>
      <vt:lpstr>仿宋</vt:lpstr>
      <vt:lpstr>Tahoma</vt:lpstr>
      <vt:lpstr>黑体</vt:lpstr>
      <vt:lpstr>Verdana</vt:lpstr>
      <vt:lpstr>basetag20163155_docer802382.通用教学课件</vt:lpstr>
      <vt:lpstr>1_Office 主题​​</vt:lpstr>
      <vt:lpstr>Equation.3</vt:lpstr>
      <vt:lpstr>Equation.3</vt:lpstr>
      <vt:lpstr>Equation.3</vt:lpstr>
      <vt:lpstr>Equation.3</vt:lpstr>
      <vt:lpstr>Equation.3</vt:lpstr>
      <vt:lpstr>Equation.3</vt:lpstr>
      <vt:lpstr>Equation.3</vt:lpstr>
      <vt:lpstr>Equation.3</vt:lpstr>
      <vt:lpstr>Equation.KSEE3</vt:lpstr>
      <vt:lpstr>Equation.3</vt:lpstr>
      <vt:lpstr>六  树（一）</vt:lpstr>
      <vt:lpstr>主要内容</vt:lpstr>
      <vt:lpstr>树的定义</vt:lpstr>
      <vt:lpstr>树</vt:lpstr>
      <vt:lpstr>数据结构“树”</vt:lpstr>
      <vt:lpstr>PowerPoint 演示文稿</vt:lpstr>
      <vt:lpstr>PowerPoint 演示文稿</vt:lpstr>
      <vt:lpstr>PowerPoint 演示文稿</vt:lpstr>
      <vt:lpstr>自由树</vt:lpstr>
      <vt:lpstr>有根树</vt:lpstr>
      <vt:lpstr>有序树</vt:lpstr>
      <vt:lpstr>森林和有序森林</vt:lpstr>
      <vt:lpstr>森林和有序森林（续）</vt:lpstr>
      <vt:lpstr>树的递归定义</vt:lpstr>
      <vt:lpstr>有序森林的定义</vt:lpstr>
      <vt:lpstr>课堂练习</vt:lpstr>
      <vt:lpstr>二叉树</vt:lpstr>
      <vt:lpstr>二叉树</vt:lpstr>
      <vt:lpstr>二叉树的特性</vt:lpstr>
      <vt:lpstr>特性2</vt:lpstr>
      <vt:lpstr>特性3</vt:lpstr>
      <vt:lpstr>满二叉树 (full binary tree)</vt:lpstr>
      <vt:lpstr>完美二叉树（perfect binary tree ）</vt:lpstr>
      <vt:lpstr>完全二叉树(complete binary tree)</vt:lpstr>
      <vt:lpstr>另一种定义方法</vt:lpstr>
      <vt:lpstr>特性4</vt:lpstr>
      <vt:lpstr>特性5</vt:lpstr>
      <vt:lpstr>思考</vt:lpstr>
      <vt:lpstr>课堂练习</vt:lpstr>
      <vt:lpstr>二叉树描述</vt:lpstr>
      <vt:lpstr>数组描述（顺序存储）</vt:lpstr>
      <vt:lpstr>链表描述</vt:lpstr>
      <vt:lpstr>BinaryTreeNode类</vt:lpstr>
      <vt:lpstr>抽象数据类型BinaryTree</vt:lpstr>
      <vt:lpstr>抽象数据类型（续）</vt:lpstr>
      <vt:lpstr>类BinaryTree</vt:lpstr>
      <vt:lpstr>类BinaryTree（续）</vt:lpstr>
      <vt:lpstr>获取根节点数据</vt:lpstr>
      <vt:lpstr>创建树</vt:lpstr>
      <vt:lpstr>分裂树</vt:lpstr>
      <vt:lpstr>思考</vt:lpstr>
      <vt:lpstr>PowerPoint 演示文稿</vt:lpstr>
      <vt:lpstr>二叉树遍历</vt:lpstr>
      <vt:lpstr>二叉树遍历</vt:lpstr>
      <vt:lpstr>二叉树遍历</vt:lpstr>
      <vt:lpstr>标准遍历顺序</vt:lpstr>
      <vt:lpstr>先序遍历</vt:lpstr>
      <vt:lpstr>中序遍历</vt:lpstr>
      <vt:lpstr>后序遍历</vt:lpstr>
      <vt:lpstr>先序遍历表达式树-前缀表达式</vt:lpstr>
      <vt:lpstr>中序遍历表达式树-中缀表达式</vt:lpstr>
      <vt:lpstr>后序遍历表达式树-后缀表达式</vt:lpstr>
      <vt:lpstr>逐层遍历（宽度优先）</vt:lpstr>
      <vt:lpstr>由遍历顺序推导二叉树结构</vt:lpstr>
      <vt:lpstr>遍历顺序二叉树结构（续）</vt:lpstr>
      <vt:lpstr>抽象数据类型及类的扩充</vt:lpstr>
      <vt:lpstr>销毁二叉树</vt:lpstr>
      <vt:lpstr>计算高度</vt:lpstr>
      <vt:lpstr>计算高度的递归函数Height</vt:lpstr>
      <vt:lpstr>统计节点数目</vt:lpstr>
      <vt:lpstr>统计节点数目——方法二</vt:lpstr>
      <vt:lpstr>二叉树遍历小结</vt:lpstr>
      <vt:lpstr>思考</vt:lpstr>
      <vt:lpstr>优先队列</vt:lpstr>
      <vt:lpstr>队列优先队列</vt:lpstr>
      <vt:lpstr>优先队列</vt:lpstr>
      <vt:lpstr>优先队列ADT---最大</vt:lpstr>
      <vt:lpstr>优先队列的思考</vt:lpstr>
      <vt:lpstr>线性表描述最大优先队列</vt:lpstr>
      <vt:lpstr>堆及堆排序</vt:lpstr>
      <vt:lpstr>H1.堆及堆排序</vt:lpstr>
      <vt:lpstr>最小树示例</vt:lpstr>
      <vt:lpstr>堆的定义</vt:lpstr>
      <vt:lpstr>堆的描述</vt:lpstr>
      <vt:lpstr>MaxHeap类</vt:lpstr>
      <vt:lpstr>MaxHeap类</vt:lpstr>
      <vt:lpstr>构造函数</vt:lpstr>
      <vt:lpstr>最大堆的插入操作</vt:lpstr>
      <vt:lpstr>上移重整堆</vt:lpstr>
      <vt:lpstr>插入函数</vt:lpstr>
      <vt:lpstr>插入函数（续）</vt:lpstr>
      <vt:lpstr>删除操作</vt:lpstr>
      <vt:lpstr>下降过程</vt:lpstr>
      <vt:lpstr>删除函数</vt:lpstr>
      <vt:lpstr>删除函数（续）</vt:lpstr>
      <vt:lpstr>删除函数（续）</vt:lpstr>
      <vt:lpstr>最大堆的创建</vt:lpstr>
      <vt:lpstr>最大堆的创建</vt:lpstr>
      <vt:lpstr>建堆实例（思路二）</vt:lpstr>
      <vt:lpstr>建堆实例（续）</vt:lpstr>
      <vt:lpstr>建堆实例（续）</vt:lpstr>
      <vt:lpstr>建堆实例（续）</vt:lpstr>
      <vt:lpstr>建堆函数</vt:lpstr>
      <vt:lpstr>建堆函数（续）</vt:lpstr>
      <vt:lpstr>建堆函数（续）</vt:lpstr>
      <vt:lpstr>建堆复杂性分析</vt:lpstr>
      <vt:lpstr>堆排序</vt:lpstr>
      <vt:lpstr>堆排序</vt:lpstr>
      <vt:lpstr>堆排序实现</vt:lpstr>
      <vt:lpstr>堆排序实现</vt:lpstr>
      <vt:lpstr>堆排序复杂性分析</vt:lpstr>
      <vt:lpstr>堆排序复杂性分析</vt:lpstr>
      <vt:lpstr>例题</vt:lpstr>
      <vt:lpstr>H1小结</vt:lpstr>
      <vt:lpstr>霍夫曼编码</vt:lpstr>
      <vt:lpstr>文本压缩</vt:lpstr>
      <vt:lpstr>关键字编码</vt:lpstr>
      <vt:lpstr>编码实例</vt:lpstr>
      <vt:lpstr>文本段落</vt:lpstr>
      <vt:lpstr>编码后段落</vt:lpstr>
      <vt:lpstr>行程长度编码</vt:lpstr>
      <vt:lpstr>解码规则</vt:lpstr>
      <vt:lpstr>H2.霍夫曼编码</vt:lpstr>
      <vt:lpstr>霍夫曼编码方法</vt:lpstr>
      <vt:lpstr>解码方法</vt:lpstr>
      <vt:lpstr>算法</vt:lpstr>
      <vt:lpstr>算法（续）</vt:lpstr>
      <vt:lpstr>算法（续）</vt:lpstr>
      <vt:lpstr>构造霍夫曼树</vt:lpstr>
      <vt:lpstr>构造霍夫曼树</vt:lpstr>
      <vt:lpstr>构造霍夫曼树</vt:lpstr>
      <vt:lpstr>Huffman类</vt:lpstr>
      <vt:lpstr>霍夫曼树构造函数</vt:lpstr>
      <vt:lpstr>霍夫曼树构造函数（续）</vt:lpstr>
      <vt:lpstr>H2小结</vt:lpstr>
      <vt:lpstr>思考</vt:lpstr>
      <vt:lpstr>补充：二叉树与森林互转</vt:lpstr>
      <vt:lpstr>树的父指针表示法</vt:lpstr>
      <vt:lpstr>树的左孩子右兄弟表示法</vt:lpstr>
      <vt:lpstr>树转换为二叉树</vt:lpstr>
      <vt:lpstr>森林转换为二叉树</vt:lpstr>
      <vt:lpstr>森林转换为二叉树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maggie</dc:creator>
  <cp:lastModifiedBy>刘明铭</cp:lastModifiedBy>
  <cp:revision>115</cp:revision>
  <cp:lastPrinted>2017-09-11T08:45:00Z</cp:lastPrinted>
  <dcterms:created xsi:type="dcterms:W3CDTF">2017-09-04T08:16:00Z</dcterms:created>
  <dcterms:modified xsi:type="dcterms:W3CDTF">2020-10-27T07:39:32Z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2052-11.1.0.10072</vt:lpwstr>
  </property>
</Properties>
</file>