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Lst>
  <p:notesMasterIdLst>
    <p:notesMasterId r:id="rId112"/>
  </p:notesMasterIdLst>
  <p:handoutMasterIdLst>
    <p:handoutMasterId r:id="rId162"/>
  </p:handoutMasterIdLst>
  <p:sldIdLst>
    <p:sldId id="1103" r:id="rId4"/>
    <p:sldId id="1104" r:id="rId5"/>
    <p:sldId id="1259" r:id="rId6"/>
    <p:sldId id="1105" r:id="rId7"/>
    <p:sldId id="1106" r:id="rId8"/>
    <p:sldId id="1107" r:id="rId9"/>
    <p:sldId id="1108" r:id="rId10"/>
    <p:sldId id="1109" r:id="rId11"/>
    <p:sldId id="1110" r:id="rId12"/>
    <p:sldId id="1111" r:id="rId13"/>
    <p:sldId id="1112" r:id="rId14"/>
    <p:sldId id="1113" r:id="rId15"/>
    <p:sldId id="1114" r:id="rId16"/>
    <p:sldId id="1115" r:id="rId17"/>
    <p:sldId id="1116" r:id="rId18"/>
    <p:sldId id="1117" r:id="rId19"/>
    <p:sldId id="1118" r:id="rId20"/>
    <p:sldId id="1119" r:id="rId21"/>
    <p:sldId id="1120" r:id="rId22"/>
    <p:sldId id="1121" r:id="rId23"/>
    <p:sldId id="1122" r:id="rId24"/>
    <p:sldId id="1123" r:id="rId25"/>
    <p:sldId id="1124" r:id="rId26"/>
    <p:sldId id="1125" r:id="rId27"/>
    <p:sldId id="1126" r:id="rId28"/>
    <p:sldId id="1127" r:id="rId29"/>
    <p:sldId id="1128" r:id="rId30"/>
    <p:sldId id="1129" r:id="rId31"/>
    <p:sldId id="1130" r:id="rId32"/>
    <p:sldId id="1131" r:id="rId33"/>
    <p:sldId id="1132" r:id="rId34"/>
    <p:sldId id="1133" r:id="rId35"/>
    <p:sldId id="1134" r:id="rId36"/>
    <p:sldId id="1135" r:id="rId37"/>
    <p:sldId id="1136" r:id="rId38"/>
    <p:sldId id="1137" r:id="rId39"/>
    <p:sldId id="1139" r:id="rId40"/>
    <p:sldId id="1260" r:id="rId41"/>
    <p:sldId id="1140" r:id="rId42"/>
    <p:sldId id="1141" r:id="rId43"/>
    <p:sldId id="1142" r:id="rId44"/>
    <p:sldId id="1143" r:id="rId45"/>
    <p:sldId id="1144" r:id="rId46"/>
    <p:sldId id="1145" r:id="rId47"/>
    <p:sldId id="1146" r:id="rId48"/>
    <p:sldId id="1147" r:id="rId49"/>
    <p:sldId id="1148" r:id="rId50"/>
    <p:sldId id="1149" r:id="rId51"/>
    <p:sldId id="1150" r:id="rId52"/>
    <p:sldId id="1151" r:id="rId53"/>
    <p:sldId id="1152" r:id="rId54"/>
    <p:sldId id="1153" r:id="rId55"/>
    <p:sldId id="1154" r:id="rId56"/>
    <p:sldId id="1155" r:id="rId57"/>
    <p:sldId id="1156" r:id="rId58"/>
    <p:sldId id="1157" r:id="rId59"/>
    <p:sldId id="1158" r:id="rId60"/>
    <p:sldId id="1159" r:id="rId61"/>
    <p:sldId id="1160" r:id="rId62"/>
    <p:sldId id="1161" r:id="rId63"/>
    <p:sldId id="1162" r:id="rId64"/>
    <p:sldId id="1163" r:id="rId65"/>
    <p:sldId id="1164" r:id="rId66"/>
    <p:sldId id="1165" r:id="rId67"/>
    <p:sldId id="1166" r:id="rId68"/>
    <p:sldId id="1167" r:id="rId69"/>
    <p:sldId id="1168" r:id="rId70"/>
    <p:sldId id="1169" r:id="rId71"/>
    <p:sldId id="1170" r:id="rId72"/>
    <p:sldId id="1171" r:id="rId73"/>
    <p:sldId id="1172" r:id="rId74"/>
    <p:sldId id="1173" r:id="rId75"/>
    <p:sldId id="1174" r:id="rId76"/>
    <p:sldId id="1175" r:id="rId77"/>
    <p:sldId id="1176" r:id="rId78"/>
    <p:sldId id="1177" r:id="rId79"/>
    <p:sldId id="1178" r:id="rId80"/>
    <p:sldId id="1179" r:id="rId81"/>
    <p:sldId id="1180" r:id="rId82"/>
    <p:sldId id="1181" r:id="rId83"/>
    <p:sldId id="1182" r:id="rId84"/>
    <p:sldId id="1183" r:id="rId85"/>
    <p:sldId id="1184" r:id="rId86"/>
    <p:sldId id="1185" r:id="rId87"/>
    <p:sldId id="1422" r:id="rId88"/>
    <p:sldId id="1423" r:id="rId89"/>
    <p:sldId id="1425" r:id="rId90"/>
    <p:sldId id="1427" r:id="rId91"/>
    <p:sldId id="1428" r:id="rId92"/>
    <p:sldId id="1429" r:id="rId93"/>
    <p:sldId id="1430" r:id="rId94"/>
    <p:sldId id="1431" r:id="rId95"/>
    <p:sldId id="1432" r:id="rId96"/>
    <p:sldId id="1433" r:id="rId97"/>
    <p:sldId id="1434" r:id="rId98"/>
    <p:sldId id="1435" r:id="rId99"/>
    <p:sldId id="1436" r:id="rId100"/>
    <p:sldId id="1437" r:id="rId101"/>
    <p:sldId id="1438" r:id="rId102"/>
    <p:sldId id="1440" r:id="rId103"/>
    <p:sldId id="1441" r:id="rId104"/>
    <p:sldId id="1442" r:id="rId105"/>
    <p:sldId id="1443" r:id="rId106"/>
    <p:sldId id="1503" r:id="rId107"/>
    <p:sldId id="1444" r:id="rId108"/>
    <p:sldId id="1445" r:id="rId109"/>
    <p:sldId id="1446" r:id="rId110"/>
    <p:sldId id="1447" r:id="rId111"/>
    <p:sldId id="1448" r:id="rId113"/>
    <p:sldId id="1449" r:id="rId114"/>
    <p:sldId id="1450" r:id="rId115"/>
    <p:sldId id="1451" r:id="rId116"/>
    <p:sldId id="1452" r:id="rId117"/>
    <p:sldId id="1453" r:id="rId118"/>
    <p:sldId id="1454" r:id="rId119"/>
    <p:sldId id="1455" r:id="rId120"/>
    <p:sldId id="1456" r:id="rId121"/>
    <p:sldId id="1457" r:id="rId122"/>
    <p:sldId id="1458" r:id="rId123"/>
    <p:sldId id="1459" r:id="rId124"/>
    <p:sldId id="1460" r:id="rId125"/>
    <p:sldId id="1461" r:id="rId126"/>
    <p:sldId id="1468" r:id="rId127"/>
    <p:sldId id="1469" r:id="rId128"/>
    <p:sldId id="1470" r:id="rId129"/>
    <p:sldId id="1471" r:id="rId130"/>
    <p:sldId id="1472" r:id="rId131"/>
    <p:sldId id="1473" r:id="rId132"/>
    <p:sldId id="1474" r:id="rId133"/>
    <p:sldId id="1475" r:id="rId134"/>
    <p:sldId id="1476" r:id="rId135"/>
    <p:sldId id="1477" r:id="rId136"/>
    <p:sldId id="1285" r:id="rId137"/>
    <p:sldId id="1262" r:id="rId138"/>
    <p:sldId id="1263" r:id="rId139"/>
    <p:sldId id="1264" r:id="rId140"/>
    <p:sldId id="1270" r:id="rId141"/>
    <p:sldId id="1271" r:id="rId142"/>
    <p:sldId id="1272" r:id="rId143"/>
    <p:sldId id="1273" r:id="rId144"/>
    <p:sldId id="1275" r:id="rId145"/>
    <p:sldId id="1479" r:id="rId146"/>
    <p:sldId id="1480" r:id="rId147"/>
    <p:sldId id="1481" r:id="rId148"/>
    <p:sldId id="1482" r:id="rId149"/>
    <p:sldId id="1504" r:id="rId150"/>
    <p:sldId id="1506" r:id="rId151"/>
    <p:sldId id="1277" r:id="rId152"/>
    <p:sldId id="1278" r:id="rId153"/>
    <p:sldId id="1279" r:id="rId154"/>
    <p:sldId id="1281" r:id="rId155"/>
    <p:sldId id="1282" r:id="rId156"/>
    <p:sldId id="1507" r:id="rId157"/>
    <p:sldId id="1508" r:id="rId158"/>
    <p:sldId id="1509" r:id="rId159"/>
    <p:sldId id="1467" r:id="rId160"/>
    <p:sldId id="645" r:id="rId161"/>
  </p:sldIdLst>
  <p:sldSz cx="9144000" cy="6858000" type="screen4x3"/>
  <p:notesSz cx="7099300" cy="10234295"/>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B"/>
    <a:srgbClr val="45B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handoutMaster" Target="handoutMasters/handoutMaster1.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3.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notesMaster" Target="notesMasters/notesMaster1.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删除操作是指，根据key删除记录，如果B树中的记录中不存对应key的记录，则删除失败。</a:t>
            </a:r>
            <a:endParaRPr lang="zh-CN" altLang="en-US"/>
          </a:p>
          <a:p>
            <a:endParaRPr lang="zh-CN" altLang="en-US"/>
          </a:p>
          <a:p>
            <a:r>
              <a:rPr lang="zh-CN" altLang="en-US"/>
              <a:t>1）如果当前需要删除的key位于非叶子结点上，则用后继key（这里的后继key均指后继记录的意思）覆盖要删除的key，然后在后继key所在的子支中删除该后继key。此时后继key一定位于叶子结点上，这个过程和二叉搜索树删除结点的方式类似。删除这个记录后执行第2步</a:t>
            </a:r>
            <a:endParaRPr lang="zh-CN" altLang="en-US"/>
          </a:p>
          <a:p>
            <a:endParaRPr lang="zh-CN" altLang="en-US"/>
          </a:p>
          <a:p>
            <a:r>
              <a:rPr lang="zh-CN" altLang="en-US"/>
              <a:t>2）该结点key个数大于等于Math.ceil(m/2)-1，结束删除操作，否则执行第3步。</a:t>
            </a:r>
            <a:endParaRPr lang="zh-CN" altLang="en-US"/>
          </a:p>
          <a:p>
            <a:endParaRPr lang="zh-CN" altLang="en-US"/>
          </a:p>
          <a:p>
            <a:r>
              <a:rPr lang="zh-CN" altLang="en-US"/>
              <a:t>3）如果兄弟结点key个数大于Math.ceil(m/2)-1，则父结点中的key下移到该结点，兄弟结点中的一个key上移，删除操作结束。</a:t>
            </a:r>
            <a:endParaRPr lang="zh-CN" altLang="en-US"/>
          </a:p>
          <a:p>
            <a:endParaRPr lang="zh-CN" altLang="en-US"/>
          </a:p>
          <a:p>
            <a:r>
              <a:rPr lang="zh-CN" altLang="en-US"/>
              <a:t>否则，将父结点中的key下移与当前结点及它的兄弟结点中的key合并，形成一个新的结点。原父结点中的key的两个孩子指针就变成了一个孩子指针，指向这个新结点。然后当前结点的指针指向父结点，重复上第2步。</a:t>
            </a:r>
            <a:endParaRPr lang="zh-CN" altLang="en-US"/>
          </a:p>
          <a:p>
            <a:endParaRPr lang="zh-CN" altLang="en-US"/>
          </a:p>
          <a:p>
            <a:r>
              <a:rPr lang="zh-CN" altLang="en-US"/>
              <a:t>有些结点它可能即有左兄弟，又有右兄弟，那么我们任意选择一个兄弟结点进行操作即可。</a:t>
            </a:r>
            <a:endParaRPr lang="zh-CN" altLang="en-US"/>
          </a:p>
        </p:txBody>
      </p:sp>
      <p:sp>
        <p:nvSpPr>
          <p:cNvPr id="4" name="灯片编号占位符 3"/>
          <p:cNvSpPr>
            <a:spLocks noGrp="1"/>
          </p:cNvSpPr>
          <p:nvPr>
            <p:ph type="sldNum" sz="quarter" idx="5"/>
          </p:nvPr>
        </p:nvSpPr>
        <p:spPr/>
        <p:txBody>
          <a:bodyPr/>
          <a:p>
            <a:pPr rtl="0"/>
            <a:fld id="{810E1E9A-E921-4174-A0FC-51868D7AC568}" type="slidenum">
              <a:rPr lang="en-US" altLang="zh-CN" noProof="0" smtClean="0"/>
            </a:fld>
            <a:endParaRPr lang="zh-CN" alt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4"/>
            </p:custDataLst>
          </p:nvPr>
        </p:nvSpPr>
        <p:spPr>
          <a:xfrm>
            <a:off x="6061311" y="3186522"/>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5"/>
            </p:custDataLst>
          </p:nvPr>
        </p:nvCxnSpPr>
        <p:spPr>
          <a:xfrm>
            <a:off x="6024907" y="5184742"/>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7"/>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8"/>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9"/>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0"/>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任意多边形 15"/>
          <p:cNvSpPr/>
          <p:nvPr>
            <p:custDataLst>
              <p:tags r:id="rId11"/>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任意多边形 16"/>
          <p:cNvSpPr/>
          <p:nvPr>
            <p:custDataLst>
              <p:tags r:id="rId12"/>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custDataLst>
              <p:tags r:id="rId13"/>
            </p:custDataLst>
          </p:nvPr>
        </p:nvCxnSpPr>
        <p:spPr>
          <a:xfrm>
            <a:off x="233314" y="518474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2745" y="2658358"/>
            <a:ext cx="5526575" cy="1716988"/>
          </a:xfrm>
        </p:spPr>
        <p:txBody>
          <a:bodyPr anchor="b">
            <a:normAutofit/>
          </a:bodyPr>
          <a:lstStyle>
            <a:lvl1pPr algn="ctr">
              <a:defRPr sz="405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52745" y="4518222"/>
            <a:ext cx="5526575" cy="666521"/>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1+#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17"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628651" y="465139"/>
            <a:ext cx="7886700" cy="569912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7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0" y="1467487"/>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1143000" y="3086099"/>
            <a:ext cx="6858000" cy="1104902"/>
          </a:xfrm>
        </p:spPr>
        <p:txBody>
          <a:bodyPr anchor="ctr">
            <a:normAutofit/>
          </a:bodyPr>
          <a:lstStyle>
            <a:lvl1pPr algn="ctr">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4292600"/>
            <a:ext cx="6858000" cy="965199"/>
          </a:xfrm>
        </p:spPr>
        <p:txBody>
          <a:bodyPr>
            <a:normAutofit/>
          </a:bodyPr>
          <a:lstStyle>
            <a:lvl1pPr marL="0" indent="0" algn="ctr">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7FB"/>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485776" y="1947672"/>
            <a:ext cx="8172449" cy="296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normAutofit/>
          </a:bodyPr>
          <a:lstStyle/>
          <a:p>
            <a:pPr algn="ctr"/>
            <a:endParaRPr lang="zh-CN" altLang="en-US" sz="1350"/>
          </a:p>
        </p:txBody>
      </p:sp>
      <p:sp>
        <p:nvSpPr>
          <p:cNvPr id="9" name="矩形 8"/>
          <p:cNvSpPr/>
          <p:nvPr/>
        </p:nvSpPr>
        <p:spPr>
          <a:xfrm>
            <a:off x="623889" y="1673353"/>
            <a:ext cx="7886700" cy="155447"/>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623889" y="5029199"/>
            <a:ext cx="7896224" cy="154800"/>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314159" y="2286920"/>
            <a:ext cx="5196430" cy="1325564"/>
          </a:xfrm>
        </p:spPr>
        <p:txBody>
          <a:bodyPr anchor="b">
            <a:normAutofit/>
          </a:bodyPr>
          <a:lstStyle>
            <a:lvl1pPr algn="l">
              <a:defRPr sz="3600" b="1">
                <a:solidFill>
                  <a:srgbClr val="45B0C5"/>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314158" y="3663282"/>
            <a:ext cx="5205953" cy="989177"/>
          </a:xfrm>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2F7FB"/>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7" name="矩形 6"/>
          <p:cNvSpPr/>
          <p:nvPr/>
        </p:nvSpPr>
        <p:spPr>
          <a:xfrm>
            <a:off x="0" y="1466852"/>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2428874" y="1997612"/>
            <a:ext cx="4286251" cy="1614178"/>
          </a:xfrm>
        </p:spPr>
        <p:txBody>
          <a:bodyPr anchor="b">
            <a:noAutofit/>
          </a:bodyPr>
          <a:lstStyle>
            <a:lvl1pPr algn="ctr">
              <a:defRPr sz="6000" b="1">
                <a:solidFill>
                  <a:schemeClr val="bg1"/>
                </a:solidFill>
              </a:defRPr>
            </a:lvl1pPr>
          </a:lstStyle>
          <a:p>
            <a:r>
              <a:rPr lang="zh-CN" altLang="en-US" dirty="0"/>
              <a:t>编辑标题</a:t>
            </a:r>
            <a:endParaRPr lang="zh-CN" altLang="en-US" dirty="0"/>
          </a:p>
        </p:txBody>
      </p:sp>
      <p:sp>
        <p:nvSpPr>
          <p:cNvPr id="11" name="文本占位符 10"/>
          <p:cNvSpPr>
            <a:spLocks noGrp="1"/>
          </p:cNvSpPr>
          <p:nvPr>
            <p:ph type="body" sz="quarter" idx="13" hasCustomPrompt="1"/>
          </p:nvPr>
        </p:nvSpPr>
        <p:spPr>
          <a:xfrm>
            <a:off x="2428875" y="3790950"/>
            <a:ext cx="4286250" cy="1200150"/>
          </a:xfrm>
        </p:spPr>
        <p:txBody>
          <a:bodyPr>
            <a:normAutofit/>
          </a:bodyPr>
          <a:lstStyle>
            <a:lvl1pPr marL="0" indent="0" algn="ctr">
              <a:buNone/>
              <a:defRPr sz="2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p:custDataLst>
              <p:tags r:id="rId2"/>
            </p:custDataLst>
          </p:nvPr>
        </p:nvSpPr>
        <p:spPr>
          <a:xfrm>
            <a:off x="5175316" y="0"/>
            <a:ext cx="396868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custDataLst>
              <p:tags r:id="rId3"/>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flipH="1">
            <a:off x="5107626" y="-246669"/>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7590410" y="5516253"/>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456811" y="206583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p:custDataLst>
              <p:tags r:id="rId8"/>
            </p:custDataLst>
          </p:nvPr>
        </p:nvCxnSpPr>
        <p:spPr>
          <a:xfrm>
            <a:off x="6456811" y="3045781"/>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0"/>
            </p:custDataLst>
          </p:nvPr>
        </p:nvCxnSpPr>
        <p:spPr>
          <a:xfrm>
            <a:off x="6456811" y="4001249"/>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2162175" y="2527300"/>
            <a:ext cx="2809875" cy="917030"/>
          </a:xfrm>
        </p:spPr>
        <p:txBody>
          <a:bodyPr anchor="b">
            <a:normAutofit/>
          </a:bodyPr>
          <a:lstStyle>
            <a:lvl1pPr>
              <a:defRPr sz="3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162175" y="3471319"/>
            <a:ext cx="2809875" cy="568030"/>
          </a:xfrm>
        </p:spPr>
        <p:txBody>
          <a:bodyPr>
            <a:noAutofit/>
          </a:bodyPr>
          <a:lstStyle>
            <a:lvl1pPr marL="0" indent="0">
              <a:buNone/>
              <a:defRPr sz="1800">
                <a:solidFill>
                  <a:srgbClr val="1F4E7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0" name="椭圆 19"/>
          <p:cNvSpPr/>
          <p:nvPr>
            <p:custDataLst>
              <p:tags r:id="rId12"/>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custDataLst>
              <p:tags r:id="rId13"/>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custDataLst>
              <p:tags r:id="rId14"/>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custDataLst>
              <p:tags r:id="rId15"/>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16"/>
            </p:custDataLst>
          </p:nvPr>
        </p:nvSpPr>
        <p:spPr>
          <a:xfrm>
            <a:off x="980542" y="2846059"/>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3" presetClass="entr" presetSubtype="16" fill="hold" grpId="1"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ldLvl="0" animBg="1"/>
      <p:bldP spid="13" grpId="0" bldLvl="0" animBg="1"/>
      <p:bldP spid="15" grpId="0" bldLvl="0" animBg="1"/>
      <p:bldP spid="17" grpId="0" bldLvl="0" animBg="1"/>
      <p:bldP spid="20" grpId="0" animBg="1"/>
      <p:bldP spid="20" grpId="1" bldLvl="0" animBg="1"/>
      <p:bldP spid="24" grpId="0" bldLvl="0" animBg="1"/>
      <p:bldP spid="26" grpId="0" bldLvl="0" animBg="1"/>
      <p:bldP spid="28" grpId="0" bldLvl="0" animBg="1"/>
      <p:bldP spid="2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291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740432"/>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616200"/>
            <a:ext cx="3868340"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29150" y="1740432"/>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616200"/>
            <a:ext cx="3887391"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custDataLst>
              <p:tags r:id="rId4"/>
            </p:custDataLst>
          </p:nvPr>
        </p:nvSpPr>
        <p:spPr>
          <a:xfrm>
            <a:off x="6046706" y="3185887"/>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5"/>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9"/>
          <p:cNvSpPr/>
          <p:nvPr>
            <p:custDataLst>
              <p:tags r:id="rId6"/>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custDataLst>
              <p:tags r:id="rId7"/>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8"/>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9"/>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10"/>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1"/>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2"/>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265163" y="4518222"/>
            <a:ext cx="2562448" cy="666521"/>
          </a:xfrm>
        </p:spPr>
        <p:txBody>
          <a:bodyPr anchor="ct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260385" y="2639504"/>
            <a:ext cx="5531207" cy="1744085"/>
          </a:xfrm>
        </p:spPr>
        <p:txBody>
          <a:bodyPr>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2856989" y="4518222"/>
            <a:ext cx="2934603" cy="666521"/>
          </a:xfrm>
        </p:spPr>
        <p:txBody>
          <a:bodyPr anchor="ctr">
            <a:normAutofit/>
          </a:bodyPr>
          <a:lstStyle>
            <a:lvl1pPr marL="0" indent="0">
              <a:buNone/>
              <a:defRPr sz="1800"/>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7"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smtClean="0"/>
              <a:t>单击此处编辑标题</a:t>
            </a:r>
            <a:endParaRPr lang="zh-CN" altLang="en-US"/>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图片</a:t>
            </a:r>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37450" y="365125"/>
            <a:ext cx="9779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image" Target="../media/image40.png"/><Relationship Id="rId1" Type="http://schemas.openxmlformats.org/officeDocument/2006/relationships/image" Target="../media/image38.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0.xml"/><Relationship Id="rId2" Type="http://schemas.openxmlformats.org/officeDocument/2006/relationships/image" Target="../media/image38.png"/><Relationship Id="rId1" Type="http://schemas.openxmlformats.org/officeDocument/2006/relationships/image" Target="../media/image41.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39.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image" Target="../media/image43.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6.xml"/><Relationship Id="rId2" Type="http://schemas.openxmlformats.org/officeDocument/2006/relationships/image" Target="../media/image44.png"/><Relationship Id="rId1"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8.xml"/><Relationship Id="rId2" Type="http://schemas.openxmlformats.org/officeDocument/2006/relationships/image" Target="../media/image40.png"/><Relationship Id="rId1" Type="http://schemas.openxmlformats.org/officeDocument/2006/relationships/image" Target="../media/image41.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39.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45.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46.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image" Target="../media/image43.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image" Target="../media/image47.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image" Target="../media/image4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49.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image" Target="../media/image50.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80.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image" Target="../media/image51.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0.xml"/><Relationship Id="rId1" Type="http://schemas.openxmlformats.org/officeDocument/2006/relationships/image" Target="../media/image52.png"/></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image" Target="../media/image53.pn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image" Target="../media/image51.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image" Target="../media/image54.png"/></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6.xml"/><Relationship Id="rId1"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image" Target="../media/image56.png"/></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image" Target="../media/image57.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0.xml"/><Relationship Id="rId2" Type="http://schemas.openxmlformats.org/officeDocument/2006/relationships/image" Target="../media/image59.png"/><Relationship Id="rId1" Type="http://schemas.openxmlformats.org/officeDocument/2006/relationships/image" Target="../media/image58.png"/></Relationships>
</file>

<file path=ppt/slides/_rels/slide1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1.xml"/><Relationship Id="rId2" Type="http://schemas.openxmlformats.org/officeDocument/2006/relationships/image" Target="../media/image61.png"/><Relationship Id="rId1" Type="http://schemas.openxmlformats.org/officeDocument/2006/relationships/image" Target="../media/image60.png"/></Relationships>
</file>

<file path=ppt/slides/_rels/slide1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2.xml"/><Relationship Id="rId1" Type="http://schemas.openxmlformats.org/officeDocument/2006/relationships/image" Target="../media/image62.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4.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4.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image" Target="../media/image19.png"/><Relationship Id="rId1" Type="http://schemas.openxmlformats.org/officeDocument/2006/relationships/image" Target="../media/image18.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image" Target="../media/image21.png"/><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26.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image" Target="../media/image27.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28.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image" Target="../media/image2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31.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image" Target="../media/image32.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image" Target="../media/image33.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3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35.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image" Target="../media/image35.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image" Target="../media/image35.png"/></Relationships>
</file>

<file path=ppt/slides/_rels/slide9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140.xml"/><Relationship Id="rId2" Type="http://schemas.openxmlformats.org/officeDocument/2006/relationships/image" Target="../media/image36.wmf"/><Relationship Id="rId1" Type="http://schemas.openxmlformats.org/officeDocument/2006/relationships/oleObject" Target="../embeddings/oleObject2.bin"/></Relationships>
</file>

<file path=ppt/slides/_rels/slide9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image" Target="../media/image37.wmf"/><Relationship Id="rId1" Type="http://schemas.openxmlformats.org/officeDocument/2006/relationships/oleObject" Target="../embeddings/oleObject3.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142.xml"/><Relationship Id="rId3" Type="http://schemas.openxmlformats.org/officeDocument/2006/relationships/image" Target="../media/image37.wmf"/><Relationship Id="rId2" Type="http://schemas.openxmlformats.org/officeDocument/2006/relationships/oleObject" Target="../embeddings/oleObject4.bin"/><Relationship Id="rId1" Type="http://schemas.openxmlformats.org/officeDocument/2006/relationships/image" Target="../media/image38.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image" Target="../media/image39.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9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145.xml"/><Relationship Id="rId2" Type="http://schemas.openxmlformats.org/officeDocument/2006/relationships/image" Target="../media/image37.wmf"/><Relationship Id="rId1" Type="http://schemas.openxmlformats.org/officeDocument/2006/relationships/oleObject" Target="../embeddings/oleObject5.bin"/></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bg1"/>
                </a:solidFill>
                <a:latin typeface="微软雅黑" panose="020B0503020204020204" pitchFamily="34" charset="-122"/>
                <a:ea typeface="微软雅黑" panose="020B0503020204020204" pitchFamily="34" charset="-122"/>
              </a:rPr>
              <a:t>七、搜索树</a:t>
            </a:r>
            <a:endParaRPr lang="zh-CN" altLang="en-US" sz="5400" spc="-300" dirty="0" smtClean="0">
              <a:solidFill>
                <a:schemeClr val="bg1"/>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zh-CN" altLang="en-US" sz="3200" dirty="0" smtClean="0"/>
              <a:t>二叉搜索树（</a:t>
            </a:r>
            <a:r>
              <a:rPr lang="en-US" altLang="zh-CN" sz="3200" dirty="0" smtClean="0"/>
              <a:t>AVL</a:t>
            </a:r>
            <a:r>
              <a:rPr lang="zh-CN" altLang="en-US" sz="3200" dirty="0" smtClean="0"/>
              <a:t>、红黑树），</a:t>
            </a:r>
            <a:r>
              <a:rPr lang="en-US" altLang="zh-CN" sz="3200" dirty="0" smtClean="0"/>
              <a:t>B</a:t>
            </a:r>
            <a:r>
              <a:rPr lang="zh-CN" altLang="en-US" sz="3200" dirty="0" smtClean="0"/>
              <a:t>树</a:t>
            </a: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fld>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索引二叉搜索树</a:t>
            </a:r>
            <a:endParaRPr lang="zh-CN" altLang="en-US" smtClean="0"/>
          </a:p>
        </p:txBody>
      </p:sp>
      <p:sp>
        <p:nvSpPr>
          <p:cNvPr id="30723" name="Rectangle 3"/>
          <p:cNvSpPr>
            <a:spLocks noGrp="1" noChangeArrowheads="1"/>
          </p:cNvSpPr>
          <p:nvPr>
            <p:ph idx="1"/>
          </p:nvPr>
        </p:nvSpPr>
        <p:spPr/>
        <p:txBody>
          <a:bodyPr/>
          <a:lstStyle/>
          <a:p>
            <a:r>
              <a:rPr lang="zh-CN" altLang="en-US" smtClean="0"/>
              <a:t>每个节点记录一个索引值：</a:t>
            </a:r>
            <a:br>
              <a:rPr lang="zh-CN" altLang="en-US" smtClean="0"/>
            </a:br>
            <a:r>
              <a:rPr lang="zh-CN" altLang="en-US" smtClean="0"/>
              <a:t>左子树大小</a:t>
            </a:r>
            <a:r>
              <a:rPr lang="en-US" altLang="zh-CN" smtClean="0"/>
              <a:t>+1——</a:t>
            </a:r>
            <a:endParaRPr lang="en-US" altLang="zh-CN" smtClean="0"/>
          </a:p>
          <a:p>
            <a:r>
              <a:rPr lang="zh-CN" altLang="en-US" smtClean="0"/>
              <a:t>如何通过索引得到“求第</a:t>
            </a:r>
            <a:r>
              <a:rPr lang="en-US" altLang="zh-CN" smtClean="0"/>
              <a:t>k</a:t>
            </a:r>
            <a:r>
              <a:rPr lang="zh-CN" altLang="en-US" smtClean="0"/>
              <a:t>元”的高效算法</a:t>
            </a:r>
            <a:endParaRPr lang="zh-CN" altLang="en-US" smtClean="0"/>
          </a:p>
        </p:txBody>
      </p:sp>
      <p:sp>
        <p:nvSpPr>
          <p:cNvPr id="307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DFC2EF-B568-45E7-AD49-873B18AF143C}" type="slidenum">
              <a:rPr lang="en-US" altLang="en-US">
                <a:solidFill>
                  <a:srgbClr val="4B4B4B"/>
                </a:solidFill>
              </a:rPr>
            </a:fld>
            <a:endParaRPr lang="en-US" altLang="en-US">
              <a:solidFill>
                <a:srgbClr val="4B4B4B"/>
              </a:solidFill>
            </a:endParaRPr>
          </a:p>
        </p:txBody>
      </p:sp>
      <p:pic>
        <p:nvPicPr>
          <p:cNvPr id="30724" name="Picture 5" descr="ib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200400"/>
            <a:ext cx="83566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9926" name="Rectangle 6"/>
          <p:cNvSpPr>
            <a:spLocks noChangeArrowheads="1"/>
          </p:cNvSpPr>
          <p:nvPr/>
        </p:nvSpPr>
        <p:spPr bwMode="ltGray">
          <a:xfrm>
            <a:off x="4953000" y="182880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rPr>
              <a:t>节点在子树中的排名！</a:t>
            </a:r>
            <a:endParaRPr lang="zh-CN" altLang="en-US" sz="3200">
              <a:solidFill>
                <a:srgbClr val="FF0000"/>
              </a:solidFill>
              <a:latin typeface="Times New Roman" panose="02020603050405020304" pitchFamily="18"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简单情况</a:t>
            </a:r>
            <a:endParaRPr lang="zh-CN" altLang="en-US" smtClean="0"/>
          </a:p>
        </p:txBody>
      </p:sp>
      <p:sp>
        <p:nvSpPr>
          <p:cNvPr id="39939" name="Rectangle 3"/>
          <p:cNvSpPr>
            <a:spLocks noGrp="1" noChangeArrowheads="1"/>
          </p:cNvSpPr>
          <p:nvPr>
            <p:ph idx="1"/>
          </p:nvPr>
        </p:nvSpPr>
        <p:spPr/>
        <p:txBody>
          <a:bodyPr/>
          <a:lstStyle/>
          <a:p>
            <a:r>
              <a:rPr lang="zh-CN" altLang="en-US" smtClean="0"/>
              <a:t>插入节点的元素数</a:t>
            </a:r>
            <a:r>
              <a:rPr lang="en-US" altLang="zh-CN" smtClean="0"/>
              <a:t>&lt;m-1</a:t>
            </a:r>
            <a:r>
              <a:rPr lang="zh-CN" altLang="en-US" smtClean="0"/>
              <a:t>，直接插入</a:t>
            </a:r>
            <a:endParaRPr lang="zh-CN" altLang="en-US" smtClean="0"/>
          </a:p>
        </p:txBody>
      </p:sp>
      <p:sp>
        <p:nvSpPr>
          <p:cNvPr id="399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6CC65C-63AD-4AB6-91B8-BAE9EA44D037}" type="slidenum">
              <a:rPr lang="en-US" altLang="en-US">
                <a:solidFill>
                  <a:srgbClr val="4B4B4B"/>
                </a:solidFill>
              </a:rPr>
            </a:fld>
            <a:endParaRPr lang="en-US" altLang="en-US">
              <a:solidFill>
                <a:srgbClr val="4B4B4B"/>
              </a:solidFill>
            </a:endParaRPr>
          </a:p>
        </p:txBody>
      </p:sp>
      <p:pic>
        <p:nvPicPr>
          <p:cNvPr id="39940" name="Picture 4" descr="b-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320131"/>
            <a:ext cx="6935788"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btree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069" y="4668838"/>
            <a:ext cx="71294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6"/>
          <p:cNvSpPr txBox="1">
            <a:spLocks noChangeArrowheads="1"/>
          </p:cNvSpPr>
          <p:nvPr/>
        </p:nvSpPr>
        <p:spPr bwMode="ltGray">
          <a:xfrm>
            <a:off x="1815662" y="4052888"/>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dirty="0">
                <a:solidFill>
                  <a:srgbClr val="FF0000"/>
                </a:solidFill>
              </a:rPr>
              <a:t>插入</a:t>
            </a:r>
            <a:r>
              <a:rPr lang="en-US" altLang="zh-CN" dirty="0">
                <a:solidFill>
                  <a:srgbClr val="FF0000"/>
                </a:solidFill>
              </a:rPr>
              <a:t>3</a:t>
            </a:r>
            <a:endParaRPr lang="en-US" altLang="zh-CN" dirty="0">
              <a:solidFill>
                <a:srgbClr val="FF0000"/>
              </a:solidFill>
            </a:endParaRPr>
          </a:p>
        </p:txBody>
      </p:sp>
      <p:sp>
        <p:nvSpPr>
          <p:cNvPr id="39943" name="Line 7"/>
          <p:cNvSpPr>
            <a:spLocks noChangeShapeType="1"/>
          </p:cNvSpPr>
          <p:nvPr/>
        </p:nvSpPr>
        <p:spPr bwMode="ltGray">
          <a:xfrm flipH="1">
            <a:off x="4572000" y="4001294"/>
            <a:ext cx="0" cy="5334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3"/>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endParaRPr lang="zh-CN" altLang="en-US" smtClean="0"/>
          </a:p>
        </p:txBody>
      </p:sp>
      <p:sp>
        <p:nvSpPr>
          <p:cNvPr id="40963" name="Rectangle 3"/>
          <p:cNvSpPr>
            <a:spLocks noGrp="1" noChangeArrowheads="1"/>
          </p:cNvSpPr>
          <p:nvPr>
            <p:ph idx="1"/>
          </p:nvPr>
        </p:nvSpPr>
        <p:spPr/>
        <p:txBody>
          <a:bodyPr/>
          <a:lstStyle/>
          <a:p>
            <a:r>
              <a:rPr lang="zh-CN" altLang="en-US" smtClean="0"/>
              <a:t>插入节点的元素数</a:t>
            </a:r>
            <a:r>
              <a:rPr lang="zh-CN" altLang="en-US" smtClean="0">
                <a:latin typeface="宋体" panose="02010600030101010101" pitchFamily="2" charset="-122"/>
              </a:rPr>
              <a:t>＝</a:t>
            </a:r>
            <a:r>
              <a:rPr lang="en-US" altLang="zh-CN" smtClean="0"/>
              <a:t>m-1</a:t>
            </a:r>
            <a:r>
              <a:rPr lang="zh-CN" altLang="en-US" smtClean="0"/>
              <a:t>，再添加新的元素，必然超出限制，怎么办？分裂！</a:t>
            </a:r>
            <a:endParaRPr lang="zh-CN" altLang="en-US" smtClean="0"/>
          </a:p>
          <a:p>
            <a:r>
              <a:rPr lang="zh-CN" altLang="en-US" smtClean="0"/>
              <a:t>带空指针的新元素</a:t>
            </a:r>
            <a:r>
              <a:rPr lang="en-US" altLang="zh-CN" smtClean="0"/>
              <a:t>e</a:t>
            </a:r>
            <a:r>
              <a:rPr lang="zh-CN" altLang="en-US" smtClean="0"/>
              <a:t>插入饱和节点</a:t>
            </a:r>
            <a:r>
              <a:rPr lang="en-US" altLang="zh-CN" smtClean="0"/>
              <a:t>P</a:t>
            </a:r>
            <a:br>
              <a:rPr lang="en-US" altLang="zh-CN" smtClean="0"/>
            </a:br>
            <a:r>
              <a:rPr lang="en-US" altLang="zh-CN" smtClean="0">
                <a:sym typeface="Wingdings" panose="05000000000000000000" pitchFamily="2" charset="2"/>
              </a:rPr>
              <a:t></a:t>
            </a:r>
            <a:r>
              <a:rPr lang="zh-CN" altLang="en-US" smtClean="0">
                <a:sym typeface="Wingdings" panose="05000000000000000000" pitchFamily="2" charset="2"/>
              </a:rPr>
              <a:t>成为溢出节点</a:t>
            </a:r>
            <a:br>
              <a:rPr lang="zh-CN" altLang="en-US" smtClean="0">
                <a:sym typeface="Wingdings" panose="05000000000000000000" pitchFamily="2" charset="2"/>
              </a:rPr>
            </a:br>
            <a:r>
              <a:rPr lang="en-US" altLang="zh-CN" i="1" smtClean="0"/>
              <a:t>m</a:t>
            </a:r>
            <a:r>
              <a:rPr lang="zh-CN" altLang="en-US" smtClean="0"/>
              <a:t>，</a:t>
            </a:r>
            <a:r>
              <a:rPr lang="en-US" altLang="zh-CN" i="1" smtClean="0"/>
              <a:t>c</a:t>
            </a:r>
            <a:r>
              <a:rPr lang="en-US" altLang="zh-CN" baseline="-25000" smtClean="0"/>
              <a:t>0</a:t>
            </a:r>
            <a:r>
              <a:rPr lang="en-US" altLang="zh-CN" smtClean="0">
                <a:ea typeface="仿宋_GB2312" pitchFamily="49" charset="-122"/>
              </a:rPr>
              <a:t>, </a:t>
            </a:r>
            <a:r>
              <a:rPr lang="en-US" altLang="zh-CN" smtClean="0"/>
              <a:t>(</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a:t>
            </a:r>
            <a:r>
              <a:rPr lang="en-US" altLang="zh-CN" smtClean="0">
                <a:ea typeface="仿宋_GB2312" pitchFamily="49" charset="-122"/>
              </a:rPr>
              <a:t>, </a:t>
            </a:r>
            <a:r>
              <a:rPr lang="en-US" altLang="zh-CN" smtClean="0"/>
              <a:t>...</a:t>
            </a:r>
            <a:r>
              <a:rPr lang="en-US" altLang="zh-CN" smtClean="0">
                <a:ea typeface="仿宋_GB2312" pitchFamily="49" charset="-122"/>
              </a:rPr>
              <a:t>, </a:t>
            </a:r>
            <a:r>
              <a:rPr lang="en-US" altLang="zh-CN" smtClean="0"/>
              <a:t>(</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endParaRPr lang="en-US" altLang="zh-CN" smtClean="0"/>
          </a:p>
        </p:txBody>
      </p:sp>
      <p:sp>
        <p:nvSpPr>
          <p:cNvPr id="409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1E766-EB95-4084-A75D-BD548313481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endParaRPr lang="zh-CN" altLang="en-US" smtClean="0"/>
          </a:p>
        </p:txBody>
      </p:sp>
      <p:sp>
        <p:nvSpPr>
          <p:cNvPr id="41987" name="Rectangle 3"/>
          <p:cNvSpPr>
            <a:spLocks noGrp="1" noChangeArrowheads="1"/>
          </p:cNvSpPr>
          <p:nvPr>
            <p:ph idx="1"/>
          </p:nvPr>
        </p:nvSpPr>
        <p:spPr/>
        <p:txBody>
          <a:bodyPr/>
          <a:lstStyle/>
          <a:p>
            <a:r>
              <a:rPr lang="zh-CN" altLang="en-US" smtClean="0"/>
              <a:t>从</a:t>
            </a:r>
            <a:r>
              <a:rPr lang="en-US" altLang="zh-CN" i="1" smtClean="0"/>
              <a:t>e</a:t>
            </a:r>
            <a:r>
              <a:rPr lang="en-US" altLang="zh-CN" i="1" baseline="-25000" smtClean="0"/>
              <a:t>d</a:t>
            </a:r>
            <a:r>
              <a:rPr lang="zh-CN" altLang="en-US" smtClean="0"/>
              <a:t>处分裂出新节点</a:t>
            </a:r>
            <a:r>
              <a:rPr lang="en-US" altLang="zh-CN" i="1" smtClean="0"/>
              <a:t>Q</a:t>
            </a:r>
            <a:r>
              <a:rPr lang="zh-CN" altLang="en-US" smtClean="0"/>
              <a:t>：</a:t>
            </a:r>
            <a:br>
              <a:rPr lang="zh-CN" altLang="en-US" smtClean="0"/>
            </a:br>
            <a:r>
              <a:rPr lang="en-US" altLang="zh-CN" i="1" smtClean="0"/>
              <a:t>P</a:t>
            </a:r>
            <a:r>
              <a:rPr lang="zh-CN" altLang="en-US" smtClean="0"/>
              <a:t>：</a:t>
            </a:r>
            <a:r>
              <a:rPr lang="en-US" altLang="zh-CN" i="1" smtClean="0"/>
              <a:t>d</a:t>
            </a:r>
            <a:r>
              <a:rPr lang="en-US" altLang="zh-CN" smtClean="0"/>
              <a:t>-1</a:t>
            </a:r>
            <a:r>
              <a:rPr lang="zh-CN" altLang="en-US" smtClean="0"/>
              <a:t>，</a:t>
            </a:r>
            <a:r>
              <a:rPr lang="en-US" altLang="zh-CN" i="1" smtClean="0"/>
              <a:t>c</a:t>
            </a:r>
            <a:r>
              <a:rPr lang="en-US" altLang="zh-CN" baseline="-25000" smtClean="0"/>
              <a:t>0</a:t>
            </a:r>
            <a:r>
              <a:rPr lang="en-US" altLang="zh-CN" smtClean="0"/>
              <a:t>, (</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 ...,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a:t>
            </a:r>
            <a:br>
              <a:rPr lang="en-US" altLang="zh-CN" smtClean="0"/>
            </a:br>
            <a:r>
              <a:rPr lang="en-US" altLang="zh-CN" i="1" smtClean="0"/>
              <a:t>Q</a:t>
            </a:r>
            <a:r>
              <a:rPr lang="zh-CN" altLang="en-US" smtClean="0"/>
              <a:t>：</a:t>
            </a:r>
            <a:r>
              <a:rPr lang="en-US" altLang="zh-CN" i="1" smtClean="0"/>
              <a:t>m</a:t>
            </a:r>
            <a:r>
              <a:rPr lang="en-US" altLang="zh-CN" smtClean="0"/>
              <a:t>-</a:t>
            </a:r>
            <a:r>
              <a:rPr lang="en-US" altLang="zh-CN" i="1" smtClean="0"/>
              <a:t>d</a:t>
            </a:r>
            <a:r>
              <a:rPr lang="zh-CN" altLang="en-US" smtClean="0"/>
              <a:t>，</a:t>
            </a:r>
            <a:r>
              <a:rPr lang="en-US" altLang="zh-CN" i="1" smtClean="0"/>
              <a:t>c</a:t>
            </a:r>
            <a:r>
              <a:rPr lang="en-US" altLang="zh-CN" i="1" baseline="-25000" smtClean="0"/>
              <a:t>d</a:t>
            </a:r>
            <a:r>
              <a:rPr lang="en-US" altLang="zh-CN" smtClean="0"/>
              <a:t>,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 ..., (</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endParaRPr lang="en-US" altLang="zh-CN" smtClean="0"/>
          </a:p>
          <a:p>
            <a:r>
              <a:rPr lang="en-US" altLang="zh-CN" smtClean="0"/>
              <a:t>(</a:t>
            </a:r>
            <a:r>
              <a:rPr lang="en-US" altLang="zh-CN" i="1" smtClean="0"/>
              <a:t>e</a:t>
            </a:r>
            <a:r>
              <a:rPr lang="en-US" altLang="zh-CN" i="1" baseline="-25000" smtClean="0"/>
              <a:t>d</a:t>
            </a:r>
            <a:r>
              <a:rPr lang="en-US" altLang="zh-CN" smtClean="0"/>
              <a:t>, </a:t>
            </a:r>
            <a:r>
              <a:rPr lang="en-US" altLang="zh-CN" i="1" smtClean="0"/>
              <a:t>Q</a:t>
            </a:r>
            <a:r>
              <a:rPr lang="en-US" altLang="zh-CN" smtClean="0"/>
              <a:t>)</a:t>
            </a:r>
            <a:r>
              <a:rPr lang="zh-CN" altLang="en-US" smtClean="0"/>
              <a:t>提升到</a:t>
            </a:r>
            <a:r>
              <a:rPr lang="en-US" altLang="zh-CN" i="1" smtClean="0"/>
              <a:t>P</a:t>
            </a:r>
            <a:r>
              <a:rPr lang="zh-CN" altLang="en-US" smtClean="0"/>
              <a:t>的父节点中</a:t>
            </a:r>
            <a:endParaRPr lang="zh-CN" altLang="en-US" smtClean="0"/>
          </a:p>
        </p:txBody>
      </p:sp>
      <p:sp>
        <p:nvSpPr>
          <p:cNvPr id="419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11C91-C461-44F6-B45E-67F8B60DD672}"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分裂例</a:t>
            </a:r>
            <a:endParaRPr lang="zh-CN" altLang="en-US" smtClean="0"/>
          </a:p>
        </p:txBody>
      </p:sp>
      <p:sp>
        <p:nvSpPr>
          <p:cNvPr id="2" name="内容占位符 1"/>
          <p:cNvSpPr>
            <a:spLocks noGrp="1"/>
          </p:cNvSpPr>
          <p:nvPr>
            <p:ph idx="1"/>
          </p:nvPr>
        </p:nvSpPr>
        <p:spPr/>
        <p:txBody>
          <a:bodyPr/>
          <a:lstStyle/>
          <a:p>
            <a:endParaRPr lang="zh-CN" altLang="en-US" dirty="0"/>
          </a:p>
        </p:txBody>
      </p:sp>
      <p:sp>
        <p:nvSpPr>
          <p:cNvPr id="4301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C382EE-2832-4560-AA42-C96406961953}" type="slidenum">
              <a:rPr lang="en-US" altLang="en-US">
                <a:solidFill>
                  <a:srgbClr val="4B4B4B"/>
                </a:solidFill>
              </a:rPr>
            </a:fld>
            <a:endParaRPr lang="en-US" altLang="en-US">
              <a:solidFill>
                <a:srgbClr val="4B4B4B"/>
              </a:solidFill>
            </a:endParaRPr>
          </a:p>
        </p:txBody>
      </p:sp>
      <p:pic>
        <p:nvPicPr>
          <p:cNvPr id="43011" name="Picture 4" descr="btreeins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768725"/>
            <a:ext cx="89154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5"/>
          <p:cNvSpPr txBox="1">
            <a:spLocks noChangeArrowheads="1"/>
          </p:cNvSpPr>
          <p:nvPr/>
        </p:nvSpPr>
        <p:spPr bwMode="ltGray">
          <a:xfrm>
            <a:off x="914400" y="342106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插入</a:t>
            </a:r>
            <a:r>
              <a:rPr lang="en-US" altLang="zh-CN">
                <a:solidFill>
                  <a:schemeClr val="hlink"/>
                </a:solidFill>
              </a:rPr>
              <a:t>25</a:t>
            </a:r>
            <a:endParaRPr lang="en-US" altLang="zh-CN">
              <a:solidFill>
                <a:schemeClr val="hlink"/>
              </a:solidFill>
            </a:endParaRPr>
          </a:p>
        </p:txBody>
      </p:sp>
      <p:sp>
        <p:nvSpPr>
          <p:cNvPr id="43013" name="Line 6"/>
          <p:cNvSpPr>
            <a:spLocks noChangeShapeType="1"/>
          </p:cNvSpPr>
          <p:nvPr/>
        </p:nvSpPr>
        <p:spPr bwMode="ltGray">
          <a:xfrm flipV="1">
            <a:off x="2133600" y="3878263"/>
            <a:ext cx="182880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3014" name="Picture 8"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3195"/>
            <a:ext cx="7916863"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770" y="1186815"/>
            <a:ext cx="9037955" cy="4662170"/>
          </a:xfrm>
        </p:spPr>
      </p:pic>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分裂回溯</a:t>
            </a:r>
            <a:endParaRPr lang="zh-CN" altLang="en-US" smtClean="0"/>
          </a:p>
        </p:txBody>
      </p:sp>
      <p:sp>
        <p:nvSpPr>
          <p:cNvPr id="44035" name="Rectangle 3"/>
          <p:cNvSpPr>
            <a:spLocks noGrp="1" noChangeArrowheads="1"/>
          </p:cNvSpPr>
          <p:nvPr>
            <p:ph idx="1"/>
          </p:nvPr>
        </p:nvSpPr>
        <p:spPr/>
        <p:txBody>
          <a:bodyPr/>
          <a:lstStyle/>
          <a:p>
            <a:r>
              <a:rPr lang="zh-CN" altLang="en-US" smtClean="0"/>
              <a:t>分裂后，中心节点提升至父节点</a:t>
            </a:r>
            <a:r>
              <a:rPr lang="en-US" altLang="zh-CN" smtClean="0"/>
              <a:t>——</a:t>
            </a:r>
            <a:br>
              <a:rPr lang="en-US" altLang="zh-CN" smtClean="0"/>
            </a:br>
            <a:r>
              <a:rPr lang="zh-CN" altLang="en-US" smtClean="0"/>
              <a:t>可能导致父节点溢出</a:t>
            </a:r>
            <a:r>
              <a:rPr lang="en-US" altLang="zh-CN" smtClean="0"/>
              <a:t>——</a:t>
            </a:r>
            <a:br>
              <a:rPr lang="en-US" altLang="zh-CN" smtClean="0"/>
            </a:br>
            <a:r>
              <a:rPr lang="zh-CN" altLang="en-US" smtClean="0"/>
              <a:t>继续分裂，</a:t>
            </a:r>
            <a:r>
              <a:rPr lang="en-US" altLang="zh-CN" smtClean="0"/>
              <a:t>...</a:t>
            </a:r>
            <a:r>
              <a:rPr lang="zh-CN" altLang="en-US" smtClean="0"/>
              <a:t>，直至根节点</a:t>
            </a:r>
            <a:endParaRPr lang="zh-CN" altLang="en-US" smtClean="0"/>
          </a:p>
          <a:p>
            <a:r>
              <a:rPr lang="en-US" altLang="zh-CN" smtClean="0"/>
              <a:t>s</a:t>
            </a:r>
            <a:r>
              <a:rPr lang="zh-CN" altLang="en-US" smtClean="0"/>
              <a:t>次分裂，磁盘操作次数为</a:t>
            </a:r>
            <a:r>
              <a:rPr lang="en-US" altLang="zh-CN" smtClean="0"/>
              <a:t>——</a:t>
            </a:r>
            <a:br>
              <a:rPr lang="en-US" altLang="zh-CN" smtClean="0"/>
            </a:br>
            <a:r>
              <a:rPr lang="en-US" altLang="zh-CN" smtClean="0"/>
              <a:t>h</a:t>
            </a:r>
            <a:r>
              <a:rPr lang="zh-CN" altLang="en-US" smtClean="0"/>
              <a:t>（读取路径上的节点）</a:t>
            </a:r>
            <a:r>
              <a:rPr lang="en-US" altLang="zh-CN" smtClean="0"/>
              <a:t>+</a:t>
            </a:r>
            <a:br>
              <a:rPr lang="en-US" altLang="zh-CN" smtClean="0"/>
            </a:br>
            <a:r>
              <a:rPr lang="en-US" altLang="zh-CN" smtClean="0"/>
              <a:t>2s</a:t>
            </a:r>
            <a:r>
              <a:rPr lang="zh-CN" altLang="en-US" smtClean="0"/>
              <a:t>（写回两个分裂出的新节点）</a:t>
            </a:r>
            <a:r>
              <a:rPr lang="en-US" altLang="zh-CN" smtClean="0"/>
              <a:t>+</a:t>
            </a:r>
            <a:br>
              <a:rPr lang="en-US" altLang="zh-CN" smtClean="0"/>
            </a:br>
            <a:r>
              <a:rPr lang="en-US" altLang="zh-CN" smtClean="0"/>
              <a:t>1</a:t>
            </a:r>
            <a:r>
              <a:rPr lang="zh-CN" altLang="en-US" smtClean="0"/>
              <a:t>（写回根节点或未分裂节点）</a:t>
            </a:r>
            <a:br>
              <a:rPr lang="zh-CN" altLang="en-US" smtClean="0"/>
            </a:br>
            <a:r>
              <a:rPr lang="zh-CN" altLang="en-US" smtClean="0"/>
              <a:t>最多</a:t>
            </a:r>
            <a:r>
              <a:rPr lang="en-US" altLang="zh-CN" smtClean="0"/>
              <a:t>3h+1</a:t>
            </a:r>
            <a:endParaRPr lang="en-US" altLang="zh-CN" smtClean="0"/>
          </a:p>
        </p:txBody>
      </p:sp>
      <p:sp>
        <p:nvSpPr>
          <p:cNvPr id="440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9C23AA-9562-4332-840A-339B05BF712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分裂回溯例</a:t>
            </a:r>
            <a:r>
              <a:rPr lang="en-US" altLang="zh-CN" smtClean="0"/>
              <a:t>——</a:t>
            </a:r>
            <a:r>
              <a:rPr lang="zh-CN" altLang="en-US" smtClean="0"/>
              <a:t>三阶</a:t>
            </a:r>
            <a:r>
              <a:rPr lang="en-US" altLang="zh-CN" smtClean="0"/>
              <a:t>B-</a:t>
            </a:r>
            <a:r>
              <a:rPr lang="zh-CN" altLang="en-US" smtClean="0"/>
              <a:t>树</a:t>
            </a:r>
            <a:endParaRPr lang="zh-CN" altLang="en-US" smtClean="0"/>
          </a:p>
        </p:txBody>
      </p:sp>
      <p:sp>
        <p:nvSpPr>
          <p:cNvPr id="2" name="内容占位符 1"/>
          <p:cNvSpPr>
            <a:spLocks noGrp="1"/>
          </p:cNvSpPr>
          <p:nvPr>
            <p:ph idx="1"/>
          </p:nvPr>
        </p:nvSpPr>
        <p:spPr/>
        <p:txBody>
          <a:bodyPr/>
          <a:lstStyle/>
          <a:p>
            <a:endParaRPr lang="zh-CN" altLang="en-US"/>
          </a:p>
        </p:txBody>
      </p:sp>
      <p:sp>
        <p:nvSpPr>
          <p:cNvPr id="4506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5EBF52-0F1F-4860-8BC3-6DFEA0CA4E5B}" type="slidenum">
              <a:rPr lang="en-US" altLang="en-US">
                <a:solidFill>
                  <a:srgbClr val="4B4B4B"/>
                </a:solidFill>
              </a:rPr>
            </a:fld>
            <a:endParaRPr lang="en-US" altLang="en-US">
              <a:solidFill>
                <a:srgbClr val="4B4B4B"/>
              </a:solidFill>
            </a:endParaRPr>
          </a:p>
        </p:txBody>
      </p:sp>
      <p:pic>
        <p:nvPicPr>
          <p:cNvPr id="45059" name="Picture 4" descr="2-3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4478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5"/>
          <p:cNvSpPr txBox="1">
            <a:spLocks noChangeArrowheads="1"/>
          </p:cNvSpPr>
          <p:nvPr/>
        </p:nvSpPr>
        <p:spPr bwMode="ltGray">
          <a:xfrm>
            <a:off x="2057400" y="4343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插入</a:t>
            </a:r>
            <a:r>
              <a:rPr lang="en-US" altLang="zh-CN">
                <a:solidFill>
                  <a:schemeClr val="hlink"/>
                </a:solidFill>
              </a:rPr>
              <a:t>44</a:t>
            </a:r>
            <a:endParaRPr lang="en-US" altLang="zh-CN">
              <a:solidFill>
                <a:schemeClr val="hlink"/>
              </a:solidFill>
            </a:endParaRPr>
          </a:p>
        </p:txBody>
      </p:sp>
      <p:sp>
        <p:nvSpPr>
          <p:cNvPr id="45061" name="Line 6"/>
          <p:cNvSpPr>
            <a:spLocks noChangeShapeType="1"/>
          </p:cNvSpPr>
          <p:nvPr/>
        </p:nvSpPr>
        <p:spPr bwMode="ltGray">
          <a:xfrm flipH="1">
            <a:off x="4876800" y="42672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分裂回溯例（续）</a:t>
            </a:r>
            <a:endParaRPr lang="zh-CN" altLang="en-US" smtClean="0"/>
          </a:p>
        </p:txBody>
      </p:sp>
      <p:sp>
        <p:nvSpPr>
          <p:cNvPr id="2" name="内容占位符 1"/>
          <p:cNvSpPr>
            <a:spLocks noGrp="1"/>
          </p:cNvSpPr>
          <p:nvPr>
            <p:ph idx="1"/>
          </p:nvPr>
        </p:nvSpPr>
        <p:spPr/>
        <p:txBody>
          <a:bodyPr/>
          <a:lstStyle/>
          <a:p>
            <a:endParaRPr lang="zh-CN" altLang="en-US"/>
          </a:p>
        </p:txBody>
      </p:sp>
      <p:sp>
        <p:nvSpPr>
          <p:cNvPr id="460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DD6229-70CF-477B-9324-5B1FDCEEF4B5}" type="slidenum">
              <a:rPr lang="en-US" altLang="en-US">
                <a:solidFill>
                  <a:srgbClr val="4B4B4B"/>
                </a:solidFill>
              </a:rPr>
            </a:fld>
            <a:endParaRPr lang="en-US" altLang="en-US">
              <a:solidFill>
                <a:srgbClr val="4B4B4B"/>
              </a:solidFill>
            </a:endParaRPr>
          </a:p>
        </p:txBody>
      </p:sp>
      <p:pic>
        <p:nvPicPr>
          <p:cNvPr id="46083" name="Picture 4" descr="btreeins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447800"/>
            <a:ext cx="8662988"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删除操作</a:t>
            </a:r>
            <a:endParaRPr lang="zh-CN" altLang="en-US" smtClean="0"/>
          </a:p>
        </p:txBody>
      </p:sp>
      <p:sp>
        <p:nvSpPr>
          <p:cNvPr id="47107" name="Rectangle 3"/>
          <p:cNvSpPr>
            <a:spLocks noGrp="1" noChangeArrowheads="1"/>
          </p:cNvSpPr>
          <p:nvPr>
            <p:ph idx="1"/>
          </p:nvPr>
        </p:nvSpPr>
        <p:spPr/>
        <p:txBody>
          <a:bodyPr/>
          <a:lstStyle/>
          <a:p>
            <a:pPr marL="609600" indent="-609600">
              <a:buFont typeface="Wingdings" panose="05000000000000000000" pitchFamily="2" charset="2"/>
              <a:buAutoNum type="arabicParenR"/>
            </a:pPr>
            <a:r>
              <a:rPr lang="zh-CN" altLang="en-US" smtClean="0"/>
              <a:t>删除叶节点中元素</a:t>
            </a:r>
            <a:endParaRPr lang="zh-CN" altLang="en-US" smtClean="0"/>
          </a:p>
          <a:p>
            <a:pPr marL="609600" indent="-609600">
              <a:buFont typeface="Wingdings" panose="05000000000000000000" pitchFamily="2" charset="2"/>
              <a:buAutoNum type="arabicParenR"/>
            </a:pPr>
            <a:r>
              <a:rPr lang="zh-CN" altLang="en-US" smtClean="0"/>
              <a:t>删除非叶节点元素，类似</a:t>
            </a:r>
            <a:r>
              <a:rPr lang="en-US" altLang="zh-CN" smtClean="0"/>
              <a:t>AVL</a:t>
            </a:r>
            <a:r>
              <a:rPr lang="zh-CN" altLang="en-US" smtClean="0"/>
              <a:t>树，子树叶节点元素与之交换，转换为</a:t>
            </a:r>
            <a:r>
              <a:rPr lang="en-US" altLang="zh-CN" smtClean="0"/>
              <a:t>1)</a:t>
            </a:r>
            <a:endParaRPr lang="en-US" altLang="zh-CN" smtClean="0"/>
          </a:p>
          <a:p>
            <a:pPr marL="609600" indent="-609600"/>
            <a:r>
              <a:rPr lang="zh-CN" altLang="en-US" smtClean="0"/>
              <a:t>元素数目</a:t>
            </a:r>
            <a:r>
              <a:rPr lang="en-US" altLang="zh-CN" smtClean="0"/>
              <a:t>&gt;d-1</a:t>
            </a:r>
            <a:r>
              <a:rPr lang="zh-CN" altLang="en-US" smtClean="0"/>
              <a:t>，直接删除即可</a:t>
            </a:r>
            <a:endParaRPr lang="zh-CN" altLang="en-US" smtClean="0"/>
          </a:p>
          <a:p>
            <a:pPr marL="609600" indent="-609600"/>
            <a:r>
              <a:rPr lang="zh-CN" altLang="en-US" smtClean="0"/>
              <a:t>元素数目</a:t>
            </a:r>
            <a:r>
              <a:rPr lang="en-US" altLang="zh-CN" smtClean="0">
                <a:latin typeface="宋体" panose="02010600030101010101" pitchFamily="2" charset="-122"/>
              </a:rPr>
              <a:t>=</a:t>
            </a:r>
            <a:r>
              <a:rPr lang="en-US" altLang="zh-CN" smtClean="0"/>
              <a:t>d-1</a:t>
            </a:r>
            <a:r>
              <a:rPr lang="zh-CN" altLang="en-US" smtClean="0"/>
              <a:t>，删除后小于限制值</a:t>
            </a:r>
            <a:endParaRPr lang="zh-CN" altLang="en-US" smtClean="0"/>
          </a:p>
          <a:p>
            <a:pPr marL="990600" lvl="1" indent="-533400"/>
            <a:r>
              <a:rPr lang="zh-CN" altLang="en-US" smtClean="0"/>
              <a:t>借用兄弟节点“多余”的元素</a:t>
            </a:r>
            <a:endParaRPr lang="zh-CN" altLang="en-US" smtClean="0"/>
          </a:p>
          <a:p>
            <a:pPr marL="990600" lvl="1" indent="-533400"/>
            <a:r>
              <a:rPr lang="zh-CN" altLang="en-US" smtClean="0"/>
              <a:t>兄弟节点也无多余元素，合并</a:t>
            </a:r>
            <a:endParaRPr lang="zh-CN" altLang="en-US" smtClean="0"/>
          </a:p>
        </p:txBody>
      </p:sp>
      <p:sp>
        <p:nvSpPr>
          <p:cNvPr id="471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EA0D3-A027-4FAC-8431-68878651F87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借用兄弟节点</a:t>
            </a:r>
            <a:r>
              <a:rPr lang="en-US" altLang="zh-CN" smtClean="0"/>
              <a:t>m=7</a:t>
            </a:r>
            <a:endParaRPr lang="zh-CN" altLang="en-US" smtClean="0"/>
          </a:p>
        </p:txBody>
      </p:sp>
      <p:sp>
        <p:nvSpPr>
          <p:cNvPr id="2" name="内容占位符 1"/>
          <p:cNvSpPr>
            <a:spLocks noGrp="1"/>
          </p:cNvSpPr>
          <p:nvPr>
            <p:ph idx="1"/>
          </p:nvPr>
        </p:nvSpPr>
        <p:spPr/>
        <p:txBody>
          <a:bodyPr/>
          <a:lstStyle/>
          <a:p>
            <a:endParaRPr lang="zh-CN" altLang="en-US"/>
          </a:p>
        </p:txBody>
      </p:sp>
      <p:sp>
        <p:nvSpPr>
          <p:cNvPr id="4813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F2D1A2-A14D-4527-A6F2-170D098DFD1B}" type="slidenum">
              <a:rPr lang="en-US" altLang="en-US">
                <a:solidFill>
                  <a:srgbClr val="4B4B4B"/>
                </a:solidFill>
              </a:rPr>
            </a:fld>
            <a:endParaRPr lang="en-US" altLang="en-US">
              <a:solidFill>
                <a:srgbClr val="4B4B4B"/>
              </a:solidFill>
            </a:endParaRPr>
          </a:p>
        </p:txBody>
      </p:sp>
      <p:pic>
        <p:nvPicPr>
          <p:cNvPr id="48131" name="Picture 4" descr="btreeins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281113"/>
            <a:ext cx="80152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descr="btreede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05188"/>
            <a:ext cx="7913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6"/>
          <p:cNvSpPr txBox="1">
            <a:spLocks noChangeArrowheads="1"/>
          </p:cNvSpPr>
          <p:nvPr/>
        </p:nvSpPr>
        <p:spPr bwMode="ltGray">
          <a:xfrm>
            <a:off x="228600" y="3200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25</a:t>
            </a:r>
            <a:endParaRPr lang="en-US" altLang="zh-CN">
              <a:solidFill>
                <a:schemeClr val="hlink"/>
              </a:solidFill>
            </a:endParaRPr>
          </a:p>
        </p:txBody>
      </p:sp>
      <p:sp>
        <p:nvSpPr>
          <p:cNvPr id="48134" name="Line 7"/>
          <p:cNvSpPr>
            <a:spLocks noChangeShapeType="1"/>
          </p:cNvSpPr>
          <p:nvPr/>
        </p:nvSpPr>
        <p:spPr bwMode="ltGray">
          <a:xfrm flipH="1">
            <a:off x="3048000" y="31242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抽象数据类型</a:t>
            </a:r>
            <a:endParaRPr lang="zh-CN" altLang="en-US" smtClean="0"/>
          </a:p>
        </p:txBody>
      </p:sp>
      <p:sp>
        <p:nvSpPr>
          <p:cNvPr id="31747" name="Rectangle 3"/>
          <p:cNvSpPr>
            <a:spLocks noGrp="1" noChangeArrowheads="1"/>
          </p:cNvSpPr>
          <p:nvPr>
            <p:ph idx="1"/>
          </p:nvPr>
        </p:nvSpPr>
        <p:spPr/>
        <p:txBody>
          <a:bodyPr/>
          <a:lstStyle/>
          <a:p>
            <a:pPr>
              <a:spcBef>
                <a:spcPct val="10000"/>
              </a:spcBef>
              <a:buFont typeface="Wingdings" panose="05000000000000000000" pitchFamily="2" charset="2"/>
              <a:buNone/>
            </a:pPr>
            <a:r>
              <a:rPr lang="zh-CN" altLang="en-US" sz="2000" smtClean="0"/>
              <a:t>抽象数据类型</a:t>
            </a:r>
            <a:r>
              <a:rPr lang="en-US" altLang="zh-CN" sz="2000" i="1" smtClean="0"/>
              <a:t>BSTree</a:t>
            </a:r>
            <a:r>
              <a:rPr lang="en-US" altLang="zh-CN" sz="2000" smtClean="0"/>
              <a:t>{</a:t>
            </a:r>
            <a:endParaRPr lang="en-US" altLang="zh-CN" sz="2000" smtClean="0"/>
          </a:p>
          <a:p>
            <a:pPr>
              <a:spcBef>
                <a:spcPct val="10000"/>
              </a:spcBef>
              <a:buFont typeface="Wingdings" panose="05000000000000000000" pitchFamily="2" charset="2"/>
              <a:buNone/>
            </a:pPr>
            <a:r>
              <a:rPr lang="zh-CN" altLang="en-US" sz="2000" smtClean="0"/>
              <a:t>实例</a:t>
            </a:r>
            <a:endParaRPr lang="zh-CN" altLang="en-US" sz="2000" smtClean="0"/>
          </a:p>
          <a:p>
            <a:pPr>
              <a:spcBef>
                <a:spcPct val="10000"/>
              </a:spcBef>
              <a:buFont typeface="Wingdings" panose="05000000000000000000" pitchFamily="2" charset="2"/>
              <a:buNone/>
            </a:pPr>
            <a:r>
              <a:rPr lang="zh-CN" altLang="en-US" sz="2000" smtClean="0"/>
              <a:t>	二叉树，每一个节点中有一个元素，该元素有一个关键值域；所有元素的关键值各不相同；任何节点左子树的关键值小于该节点的关键值；任何节点右子树的关键值大于该节点的关键值。</a:t>
            </a:r>
            <a:endParaRPr lang="zh-CN" altLang="en-US" sz="2000" smtClean="0"/>
          </a:p>
          <a:p>
            <a:pPr>
              <a:spcBef>
                <a:spcPct val="10000"/>
              </a:spcBef>
              <a:buFont typeface="Wingdings" panose="05000000000000000000" pitchFamily="2" charset="2"/>
              <a:buNone/>
            </a:pPr>
            <a:r>
              <a:rPr lang="zh-CN" altLang="en-US" sz="2000" smtClean="0"/>
              <a:t>操作</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Create</a:t>
            </a:r>
            <a:r>
              <a:rPr lang="en-US" altLang="zh-CN" sz="2000" i="1" smtClean="0"/>
              <a:t>()</a:t>
            </a:r>
            <a:r>
              <a:rPr lang="zh-CN" altLang="en-US" sz="2000" smtClean="0"/>
              <a:t>：创建一个空的二叉搜索树</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Search(</a:t>
            </a:r>
            <a:r>
              <a:rPr lang="en-US" altLang="zh-CN" sz="2000" i="1" smtClean="0"/>
              <a:t>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中；如果操作失败则返回</a:t>
            </a:r>
            <a:r>
              <a:rPr lang="en-US" altLang="zh-CN" sz="2000" smtClean="0"/>
              <a:t>false</a:t>
            </a:r>
            <a:r>
              <a:rPr lang="zh-CN" altLang="en-US" sz="2000" smtClean="0"/>
              <a:t>，否则返回</a:t>
            </a:r>
            <a:r>
              <a:rPr lang="en-US" altLang="zh-CN" sz="2000" smtClean="0"/>
              <a:t>true</a:t>
            </a:r>
            <a:endParaRPr lang="en-US" altLang="zh-CN" sz="2000" smtClean="0"/>
          </a:p>
          <a:p>
            <a:pPr>
              <a:spcBef>
                <a:spcPct val="10000"/>
              </a:spcBef>
              <a:buFont typeface="Wingdings" panose="05000000000000000000" pitchFamily="2" charset="2"/>
              <a:buNone/>
            </a:pPr>
            <a:r>
              <a:rPr lang="en-US" altLang="zh-CN" sz="2000" i="1" smtClean="0"/>
              <a:t>	</a:t>
            </a:r>
            <a:r>
              <a:rPr lang="en-US" altLang="zh-CN" sz="2000" i="1" smtClean="0">
                <a:solidFill>
                  <a:srgbClr val="0000CC"/>
                </a:solidFill>
              </a:rPr>
              <a:t>Insert</a:t>
            </a:r>
            <a:r>
              <a:rPr lang="en-US" altLang="zh-CN" sz="2000" i="1" smtClean="0"/>
              <a:t>(e)</a:t>
            </a:r>
            <a:r>
              <a:rPr lang="zh-CN" altLang="en-US" sz="2000" smtClean="0"/>
              <a:t>：将元素</a:t>
            </a:r>
            <a:r>
              <a:rPr lang="en-US" altLang="zh-CN" sz="2000" i="1" smtClean="0"/>
              <a:t>e</a:t>
            </a:r>
            <a:r>
              <a:rPr lang="zh-CN" altLang="en-US" sz="2000" smtClean="0"/>
              <a:t>插入到搜索树中</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Delete</a:t>
            </a:r>
            <a:r>
              <a:rPr lang="en-US" altLang="zh-CN" sz="2000" i="1" smtClean="0"/>
              <a:t>(k,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Ascend</a:t>
            </a:r>
            <a:r>
              <a:rPr lang="en-US" altLang="zh-CN" sz="2000" i="1" smtClean="0"/>
              <a:t>()</a:t>
            </a:r>
            <a:r>
              <a:rPr lang="zh-CN" altLang="en-US" sz="2000" smtClean="0"/>
              <a:t>：按照关键值的升序排列输出所有元素</a:t>
            </a:r>
            <a:endParaRPr lang="zh-CN" altLang="en-US" sz="2000" smtClean="0"/>
          </a:p>
          <a:p>
            <a:pPr>
              <a:spcBef>
                <a:spcPct val="10000"/>
              </a:spcBef>
              <a:buFont typeface="Wingdings" panose="05000000000000000000" pitchFamily="2" charset="2"/>
              <a:buNone/>
            </a:pPr>
            <a:r>
              <a:rPr lang="en-US" altLang="zh-CN" sz="2000" smtClean="0"/>
              <a:t>}</a:t>
            </a:r>
            <a:endParaRPr lang="en-US" altLang="zh-CN" sz="2000" smtClean="0"/>
          </a:p>
        </p:txBody>
      </p:sp>
      <p:sp>
        <p:nvSpPr>
          <p:cNvPr id="317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1A1C87-07D9-4899-82D0-EDCB8764D528}"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借用兄弟节点</a:t>
            </a:r>
            <a:endParaRPr lang="zh-CN" altLang="en-US" smtClean="0"/>
          </a:p>
        </p:txBody>
      </p:sp>
      <p:sp>
        <p:nvSpPr>
          <p:cNvPr id="49155" name="Rectangle 3"/>
          <p:cNvSpPr>
            <a:spLocks noGrp="1" noChangeArrowheads="1"/>
          </p:cNvSpPr>
          <p:nvPr>
            <p:ph idx="1"/>
          </p:nvPr>
        </p:nvSpPr>
        <p:spPr/>
        <p:txBody>
          <a:bodyPr/>
          <a:lstStyle/>
          <a:p>
            <a:pPr marL="609600" indent="-609600"/>
            <a:r>
              <a:rPr lang="zh-CN" altLang="en-US" smtClean="0"/>
              <a:t>左（右）兄弟节点元素数</a:t>
            </a:r>
            <a:r>
              <a:rPr lang="en-US" altLang="zh-CN" smtClean="0"/>
              <a:t>&gt;d-1</a:t>
            </a:r>
            <a:endParaRPr lang="en-US" altLang="zh-CN" smtClean="0"/>
          </a:p>
          <a:p>
            <a:pPr marL="609600" indent="-609600"/>
            <a:r>
              <a:rPr lang="zh-CN" altLang="en-US" smtClean="0"/>
              <a:t>将其最右（左）元素</a:t>
            </a:r>
            <a:r>
              <a:rPr lang="zh-CN" altLang="en-US" smtClean="0">
                <a:sym typeface="Wingdings" panose="05000000000000000000" pitchFamily="2" charset="2"/>
              </a:rPr>
              <a:t>提升至父节点，</a:t>
            </a:r>
            <a:br>
              <a:rPr lang="zh-CN" altLang="en-US" smtClean="0">
                <a:sym typeface="Wingdings" panose="05000000000000000000" pitchFamily="2" charset="2"/>
              </a:rPr>
            </a:br>
            <a:r>
              <a:rPr lang="zh-CN" altLang="en-US" smtClean="0">
                <a:sym typeface="Wingdings" panose="05000000000000000000" pitchFamily="2" charset="2"/>
              </a:rPr>
              <a:t>父节点相应元素下降到删除节点</a:t>
            </a:r>
            <a:br>
              <a:rPr lang="zh-CN" altLang="en-US" smtClean="0">
                <a:sym typeface="Wingdings" panose="05000000000000000000" pitchFamily="2" charset="2"/>
              </a:rPr>
            </a:br>
            <a:r>
              <a:rPr lang="zh-CN" altLang="en-US" smtClean="0">
                <a:sym typeface="Wingdings" panose="05000000000000000000" pitchFamily="2" charset="2"/>
              </a:rPr>
              <a:t>元素数目</a:t>
            </a:r>
            <a:r>
              <a:rPr lang="en-US" altLang="zh-CN" smtClean="0">
                <a:sym typeface="Wingdings" panose="05000000000000000000" pitchFamily="2" charset="2"/>
              </a:rPr>
              <a:t>&gt;=d-1</a:t>
            </a:r>
            <a:endParaRPr lang="en-US" altLang="zh-CN" smtClean="0">
              <a:sym typeface="Wingdings" panose="05000000000000000000" pitchFamily="2" charset="2"/>
            </a:endParaRPr>
          </a:p>
          <a:p>
            <a:pPr marL="609600" indent="-609600"/>
            <a:r>
              <a:rPr lang="en-US" altLang="zh-CN" smtClean="0">
                <a:sym typeface="Wingdings" panose="05000000000000000000" pitchFamily="2" charset="2"/>
              </a:rPr>
              <a:t>6</a:t>
            </a:r>
            <a:r>
              <a:rPr lang="zh-CN" altLang="en-US" smtClean="0">
                <a:sym typeface="Wingdings" panose="05000000000000000000" pitchFamily="2" charset="2"/>
              </a:rPr>
              <a:t>次磁盘操作</a:t>
            </a:r>
            <a:endParaRPr lang="zh-CN" altLang="en-US" smtClean="0"/>
          </a:p>
        </p:txBody>
      </p:sp>
      <p:sp>
        <p:nvSpPr>
          <p:cNvPr id="491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3C0228-C33D-425C-8AD9-C3C9F0A8533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zh-CN" altLang="en-US" smtClean="0"/>
              <a:t>删除操作</a:t>
            </a:r>
            <a:r>
              <a:rPr lang="en-US" altLang="zh-CN" smtClean="0"/>
              <a:t>——</a:t>
            </a:r>
            <a:r>
              <a:rPr lang="zh-CN" altLang="en-US" smtClean="0"/>
              <a:t>与兄弟节点合并</a:t>
            </a:r>
            <a:r>
              <a:rPr lang="en-US" altLang="zh-CN" smtClean="0"/>
              <a:t>m=7</a:t>
            </a:r>
            <a:endParaRPr lang="zh-CN" altLang="en-US" smtClean="0"/>
          </a:p>
        </p:txBody>
      </p:sp>
      <p:sp>
        <p:nvSpPr>
          <p:cNvPr id="2" name="内容占位符 1"/>
          <p:cNvSpPr>
            <a:spLocks noGrp="1"/>
          </p:cNvSpPr>
          <p:nvPr>
            <p:ph idx="1"/>
          </p:nvPr>
        </p:nvSpPr>
        <p:spPr/>
        <p:txBody>
          <a:bodyPr/>
          <a:lstStyle/>
          <a:p>
            <a:endParaRPr lang="zh-CN" altLang="en-US"/>
          </a:p>
        </p:txBody>
      </p:sp>
      <p:sp>
        <p:nvSpPr>
          <p:cNvPr id="5018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76A805-F296-47B5-B67A-0524D286B2F5}" type="slidenum">
              <a:rPr lang="en-US" altLang="en-US">
                <a:solidFill>
                  <a:srgbClr val="4B4B4B"/>
                </a:solidFill>
              </a:rPr>
            </a:fld>
            <a:endParaRPr lang="en-US" altLang="en-US">
              <a:solidFill>
                <a:srgbClr val="4B4B4B"/>
              </a:solidFill>
            </a:endParaRPr>
          </a:p>
        </p:txBody>
      </p:sp>
      <p:pic>
        <p:nvPicPr>
          <p:cNvPr id="50179" name="Picture 4" descr="btreeins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433513"/>
            <a:ext cx="80152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5" descr="btree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787775"/>
            <a:ext cx="80295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6"/>
          <p:cNvSpPr txBox="1">
            <a:spLocks noChangeArrowheads="1"/>
          </p:cNvSpPr>
          <p:nvPr/>
        </p:nvSpPr>
        <p:spPr bwMode="ltGray">
          <a:xfrm>
            <a:off x="1447800" y="3352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25</a:t>
            </a:r>
            <a:endParaRPr lang="en-US" altLang="zh-CN">
              <a:solidFill>
                <a:schemeClr val="hlink"/>
              </a:solidFill>
            </a:endParaRPr>
          </a:p>
        </p:txBody>
      </p:sp>
      <p:sp>
        <p:nvSpPr>
          <p:cNvPr id="50182" name="Line 7"/>
          <p:cNvSpPr>
            <a:spLocks noChangeShapeType="1"/>
          </p:cNvSpPr>
          <p:nvPr/>
        </p:nvSpPr>
        <p:spPr bwMode="ltGray">
          <a:xfrm flipH="1">
            <a:off x="4267200" y="32766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3"/>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与兄弟节点合并</a:t>
            </a:r>
            <a:endParaRPr lang="zh-CN" altLang="en-US" smtClean="0"/>
          </a:p>
        </p:txBody>
      </p:sp>
      <p:sp>
        <p:nvSpPr>
          <p:cNvPr id="51203" name="Rectangle 3"/>
          <p:cNvSpPr>
            <a:spLocks noGrp="1" noChangeArrowheads="1"/>
          </p:cNvSpPr>
          <p:nvPr>
            <p:ph idx="1"/>
          </p:nvPr>
        </p:nvSpPr>
        <p:spPr/>
        <p:txBody>
          <a:bodyPr/>
          <a:lstStyle/>
          <a:p>
            <a:r>
              <a:rPr lang="zh-CN" altLang="en-US" smtClean="0"/>
              <a:t>本节点元素数：</a:t>
            </a:r>
            <a:r>
              <a:rPr lang="en-US" altLang="zh-CN" smtClean="0"/>
              <a:t>d-2</a:t>
            </a:r>
            <a:r>
              <a:rPr lang="zh-CN" altLang="en-US" smtClean="0"/>
              <a:t>＋</a:t>
            </a:r>
            <a:br>
              <a:rPr lang="zh-CN" altLang="en-US" smtClean="0"/>
            </a:br>
            <a:r>
              <a:rPr lang="zh-CN" altLang="en-US" smtClean="0"/>
              <a:t>兄弟节点元素数：</a:t>
            </a:r>
            <a:r>
              <a:rPr lang="en-US" altLang="zh-CN" smtClean="0"/>
              <a:t>d-1</a:t>
            </a:r>
            <a:r>
              <a:rPr lang="zh-CN" altLang="en-US" smtClean="0"/>
              <a:t>＋</a:t>
            </a:r>
            <a:br>
              <a:rPr lang="zh-CN" altLang="en-US" smtClean="0"/>
            </a:br>
            <a:r>
              <a:rPr lang="zh-CN" altLang="en-US" smtClean="0"/>
              <a:t>父节点中介于两者之间的元素：</a:t>
            </a:r>
            <a:r>
              <a:rPr lang="en-US" altLang="zh-CN" smtClean="0"/>
              <a:t>1</a:t>
            </a:r>
            <a:br>
              <a:rPr lang="en-US" altLang="zh-CN" smtClean="0"/>
            </a:br>
            <a:r>
              <a:rPr lang="en-US" altLang="zh-CN" smtClean="0"/>
              <a:t> = 2d – 2</a:t>
            </a:r>
            <a:r>
              <a:rPr lang="en-US" altLang="zh-CN" smtClean="0">
                <a:latin typeface="宋体" panose="02010600030101010101" pitchFamily="2" charset="-122"/>
              </a:rPr>
              <a:t>≤</a:t>
            </a:r>
            <a:r>
              <a:rPr lang="en-US" altLang="zh-CN" smtClean="0"/>
              <a:t>m – 1</a:t>
            </a:r>
            <a:endParaRPr lang="en-US" altLang="zh-CN" smtClean="0"/>
          </a:p>
          <a:p>
            <a:r>
              <a:rPr lang="en-US" altLang="zh-CN" smtClean="0"/>
              <a:t>5</a:t>
            </a:r>
            <a:r>
              <a:rPr lang="zh-CN" altLang="en-US" smtClean="0"/>
              <a:t>次磁盘操作</a:t>
            </a:r>
            <a:endParaRPr lang="zh-CN" altLang="en-US" smtClean="0"/>
          </a:p>
          <a:p>
            <a:endParaRPr lang="en-US" altLang="zh-CN" smtClean="0"/>
          </a:p>
        </p:txBody>
      </p:sp>
      <p:sp>
        <p:nvSpPr>
          <p:cNvPr id="512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7CBF70-249F-4302-B06A-AB2592043F31}"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合并的回溯</a:t>
            </a:r>
            <a:endParaRPr lang="zh-CN" altLang="en-US" smtClean="0"/>
          </a:p>
        </p:txBody>
      </p:sp>
      <p:sp>
        <p:nvSpPr>
          <p:cNvPr id="52227" name="Rectangle 3"/>
          <p:cNvSpPr>
            <a:spLocks noGrp="1" noChangeArrowheads="1"/>
          </p:cNvSpPr>
          <p:nvPr>
            <p:ph idx="1"/>
          </p:nvPr>
        </p:nvSpPr>
        <p:spPr/>
        <p:txBody>
          <a:bodyPr/>
          <a:lstStyle/>
          <a:p>
            <a:r>
              <a:rPr lang="zh-CN" altLang="en-US" smtClean="0"/>
              <a:t>合并：父节点元素数减少，可能</a:t>
            </a:r>
            <a:r>
              <a:rPr lang="en-US" altLang="zh-CN" smtClean="0"/>
              <a:t>&lt;d-1</a:t>
            </a:r>
            <a:endParaRPr lang="en-US" altLang="zh-CN" smtClean="0"/>
          </a:p>
          <a:p>
            <a:r>
              <a:rPr lang="zh-CN" altLang="en-US" smtClean="0"/>
              <a:t>继续前面所述的处理方法</a:t>
            </a:r>
            <a:endParaRPr lang="zh-CN" altLang="en-US" smtClean="0"/>
          </a:p>
          <a:p>
            <a:r>
              <a:rPr lang="zh-CN" altLang="en-US" smtClean="0"/>
              <a:t>可能需合并</a:t>
            </a:r>
            <a:r>
              <a:rPr lang="en-US" altLang="zh-CN" smtClean="0"/>
              <a:t>——</a:t>
            </a:r>
            <a:r>
              <a:rPr lang="zh-CN" altLang="en-US" smtClean="0"/>
              <a:t>涉及祖父节点</a:t>
            </a:r>
            <a:r>
              <a:rPr lang="en-US" altLang="zh-CN" smtClean="0"/>
              <a:t>...</a:t>
            </a:r>
            <a:endParaRPr lang="en-US" altLang="zh-CN" smtClean="0"/>
          </a:p>
          <a:p>
            <a:r>
              <a:rPr lang="zh-CN" altLang="en-US" smtClean="0"/>
              <a:t>最坏情况回溯到根节点</a:t>
            </a:r>
            <a:endParaRPr lang="zh-CN" altLang="en-US" smtClean="0"/>
          </a:p>
        </p:txBody>
      </p:sp>
      <p:sp>
        <p:nvSpPr>
          <p:cNvPr id="522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D8D1E-4F6C-4140-9DB3-43485D999EF4}"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合并的回溯</a:t>
            </a:r>
            <a:r>
              <a:rPr lang="en-US" altLang="zh-CN" smtClean="0"/>
              <a:t>m=3</a:t>
            </a:r>
            <a:endParaRPr lang="zh-CN" altLang="en-US" smtClean="0"/>
          </a:p>
        </p:txBody>
      </p:sp>
      <p:sp>
        <p:nvSpPr>
          <p:cNvPr id="2" name="内容占位符 1"/>
          <p:cNvSpPr>
            <a:spLocks noGrp="1"/>
          </p:cNvSpPr>
          <p:nvPr>
            <p:ph idx="1"/>
          </p:nvPr>
        </p:nvSpPr>
        <p:spPr/>
        <p:txBody>
          <a:bodyPr/>
          <a:lstStyle/>
          <a:p>
            <a:endParaRPr lang="zh-CN" altLang="en-US"/>
          </a:p>
        </p:txBody>
      </p:sp>
      <p:sp>
        <p:nvSpPr>
          <p:cNvPr id="532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665212-5801-4C29-9779-CD91BE4D44C0}" type="slidenum">
              <a:rPr lang="en-US" altLang="en-US">
                <a:solidFill>
                  <a:srgbClr val="4B4B4B"/>
                </a:solidFill>
              </a:rPr>
            </a:fld>
            <a:endParaRPr lang="en-US" altLang="en-US">
              <a:solidFill>
                <a:srgbClr val="4B4B4B"/>
              </a:solidFill>
            </a:endParaRPr>
          </a:p>
        </p:txBody>
      </p:sp>
      <p:pic>
        <p:nvPicPr>
          <p:cNvPr id="53251" name="Picture 4" descr="2-3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6002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2133600" y="4191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10</a:t>
            </a:r>
            <a:endParaRPr lang="en-US" altLang="zh-CN">
              <a:solidFill>
                <a:schemeClr val="hlink"/>
              </a:solidFill>
            </a:endParaRPr>
          </a:p>
        </p:txBody>
      </p:sp>
      <p:sp>
        <p:nvSpPr>
          <p:cNvPr id="53253" name="Line 6"/>
          <p:cNvSpPr>
            <a:spLocks noChangeShapeType="1"/>
          </p:cNvSpPr>
          <p:nvPr/>
        </p:nvSpPr>
        <p:spPr bwMode="ltGray">
          <a:xfrm flipH="1">
            <a:off x="4953000" y="41148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42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90B073-0EE5-463E-B31C-86FB4013A520}" type="slidenum">
              <a:rPr lang="en-US" altLang="en-US">
                <a:solidFill>
                  <a:srgbClr val="4B4B4B"/>
                </a:solidFill>
              </a:rPr>
            </a:fld>
            <a:endParaRPr lang="en-US" altLang="en-US">
              <a:solidFill>
                <a:srgbClr val="4B4B4B"/>
              </a:solidFill>
            </a:endParaRPr>
          </a:p>
        </p:txBody>
      </p:sp>
      <p:pic>
        <p:nvPicPr>
          <p:cNvPr id="54275" name="Picture 4" descr="btreedel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165" y="3020378"/>
            <a:ext cx="7856538"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6"/>
          <p:cNvSpPr txBox="1">
            <a:spLocks noChangeArrowheads="1"/>
          </p:cNvSpPr>
          <p:nvPr/>
        </p:nvSpPr>
        <p:spPr bwMode="ltGray">
          <a:xfrm>
            <a:off x="965835" y="2057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父节点采取“借用法”</a:t>
            </a:r>
            <a:endParaRPr lang="zh-CN" altLang="en-US">
              <a:solidFill>
                <a:schemeClr val="hlink"/>
              </a:solidFill>
            </a:endParaRPr>
          </a:p>
        </p:txBody>
      </p:sp>
      <p:sp>
        <p:nvSpPr>
          <p:cNvPr id="54277" name="Line 7"/>
          <p:cNvSpPr>
            <a:spLocks noChangeShapeType="1"/>
          </p:cNvSpPr>
          <p:nvPr/>
        </p:nvSpPr>
        <p:spPr bwMode="ltGray">
          <a:xfrm flipH="1">
            <a:off x="1658620" y="3361055"/>
            <a:ext cx="2059940" cy="313055"/>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53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B78E1E-96F7-45E7-ADBC-EEECEB16334E}" type="slidenum">
              <a:rPr lang="en-US" altLang="en-US">
                <a:solidFill>
                  <a:srgbClr val="4B4B4B"/>
                </a:solidFill>
              </a:rPr>
            </a:fld>
            <a:endParaRPr lang="en-US" altLang="en-US">
              <a:solidFill>
                <a:srgbClr val="4B4B4B"/>
              </a:solidFill>
            </a:endParaRPr>
          </a:p>
        </p:txBody>
      </p:sp>
      <p:pic>
        <p:nvPicPr>
          <p:cNvPr id="55299" name="Picture 4" descr="btreedel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987550"/>
            <a:ext cx="82232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63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F320AA-C5B4-4E10-A52E-11A92BAC8250}" type="slidenum">
              <a:rPr lang="en-US" altLang="en-US">
                <a:solidFill>
                  <a:srgbClr val="4B4B4B"/>
                </a:solidFill>
              </a:rPr>
            </a:fld>
            <a:endParaRPr lang="en-US" altLang="en-US">
              <a:solidFill>
                <a:srgbClr val="4B4B4B"/>
              </a:solidFill>
            </a:endParaRPr>
          </a:p>
        </p:txBody>
      </p:sp>
      <p:pic>
        <p:nvPicPr>
          <p:cNvPr id="56323" name="Picture 7" descr="btreeins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125" y="1289050"/>
            <a:ext cx="80930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5"/>
          <p:cNvSpPr txBox="1">
            <a:spLocks noChangeArrowheads="1"/>
          </p:cNvSpPr>
          <p:nvPr/>
        </p:nvSpPr>
        <p:spPr bwMode="ltGray">
          <a:xfrm>
            <a:off x="1295400" y="4572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44</a:t>
            </a:r>
            <a:endParaRPr lang="en-US" altLang="zh-CN">
              <a:solidFill>
                <a:schemeClr val="hlink"/>
              </a:solidFill>
            </a:endParaRPr>
          </a:p>
        </p:txBody>
      </p:sp>
      <p:sp>
        <p:nvSpPr>
          <p:cNvPr id="56325" name="Line 6"/>
          <p:cNvSpPr>
            <a:spLocks noChangeShapeType="1"/>
          </p:cNvSpPr>
          <p:nvPr/>
        </p:nvSpPr>
        <p:spPr bwMode="ltGray">
          <a:xfrm flipH="1">
            <a:off x="4495800" y="44958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73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818228-C1EA-4CB1-8FBC-659132BB69B1}" type="slidenum">
              <a:rPr lang="en-US" altLang="en-US">
                <a:solidFill>
                  <a:srgbClr val="4B4B4B"/>
                </a:solidFill>
              </a:rPr>
            </a:fld>
            <a:endParaRPr lang="en-US" altLang="en-US">
              <a:solidFill>
                <a:srgbClr val="4B4B4B"/>
              </a:solidFill>
            </a:endParaRPr>
          </a:p>
        </p:txBody>
      </p:sp>
      <p:pic>
        <p:nvPicPr>
          <p:cNvPr id="57347" name="Picture 4" descr="btreedel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95400"/>
            <a:ext cx="780256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7"/>
          <p:cNvSpPr txBox="1">
            <a:spLocks noChangeArrowheads="1"/>
          </p:cNvSpPr>
          <p:nvPr/>
        </p:nvSpPr>
        <p:spPr bwMode="ltGray">
          <a:xfrm>
            <a:off x="1219200" y="4724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a:solidFill>
                  <a:schemeClr val="hlink"/>
                </a:solidFill>
              </a:rPr>
              <a:t>20</a:t>
            </a:r>
            <a:r>
              <a:rPr lang="zh-CN" altLang="en-US">
                <a:solidFill>
                  <a:schemeClr val="hlink"/>
                </a:solidFill>
              </a:rPr>
              <a:t>、</a:t>
            </a:r>
            <a:r>
              <a:rPr lang="en-US" altLang="zh-CN">
                <a:solidFill>
                  <a:schemeClr val="hlink"/>
                </a:solidFill>
              </a:rPr>
              <a:t>30</a:t>
            </a:r>
            <a:r>
              <a:rPr lang="zh-CN" altLang="en-US">
                <a:solidFill>
                  <a:schemeClr val="hlink"/>
                </a:solidFill>
              </a:rPr>
              <a:t>合并</a:t>
            </a:r>
            <a:endParaRPr lang="zh-CN" altLang="en-US">
              <a:solidFill>
                <a:schemeClr val="hlink"/>
              </a:solidFill>
            </a:endParaRPr>
          </a:p>
        </p:txBody>
      </p:sp>
      <p:sp>
        <p:nvSpPr>
          <p:cNvPr id="57349" name="Line 8"/>
          <p:cNvSpPr>
            <a:spLocks noChangeShapeType="1"/>
          </p:cNvSpPr>
          <p:nvPr/>
        </p:nvSpPr>
        <p:spPr bwMode="ltGray">
          <a:xfrm flipH="1">
            <a:off x="4419600" y="46482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83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53E452-F391-4321-9C13-5AA471D1886A}" type="slidenum">
              <a:rPr lang="en-US" altLang="en-US">
                <a:solidFill>
                  <a:srgbClr val="4B4B4B"/>
                </a:solidFill>
              </a:rPr>
            </a:fld>
            <a:endParaRPr lang="en-US" altLang="en-US">
              <a:solidFill>
                <a:srgbClr val="4B4B4B"/>
              </a:solidFill>
            </a:endParaRPr>
          </a:p>
        </p:txBody>
      </p:sp>
      <p:pic>
        <p:nvPicPr>
          <p:cNvPr id="58371" name="Picture 7" descr="btreedel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 y="1323975"/>
            <a:ext cx="8115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5"/>
          <p:cNvSpPr txBox="1">
            <a:spLocks noChangeArrowheads="1"/>
          </p:cNvSpPr>
          <p:nvPr/>
        </p:nvSpPr>
        <p:spPr bwMode="ltGray">
          <a:xfrm>
            <a:off x="914400" y="4724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继续合并，根节点变空</a:t>
            </a:r>
            <a:endParaRPr lang="zh-CN" altLang="en-US">
              <a:solidFill>
                <a:schemeClr val="hlink"/>
              </a:solidFill>
            </a:endParaRPr>
          </a:p>
        </p:txBody>
      </p:sp>
      <p:sp>
        <p:nvSpPr>
          <p:cNvPr id="58373" name="Line 6"/>
          <p:cNvSpPr>
            <a:spLocks noChangeShapeType="1"/>
          </p:cNvSpPr>
          <p:nvPr/>
        </p:nvSpPr>
        <p:spPr bwMode="ltGray">
          <a:xfrm flipH="1">
            <a:off x="4572000" y="4648200"/>
            <a:ext cx="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索引二叉搜索树</a:t>
            </a:r>
            <a:endParaRPr lang="zh-CN" altLang="en-US" smtClean="0"/>
          </a:p>
        </p:txBody>
      </p:sp>
      <p:sp>
        <p:nvSpPr>
          <p:cNvPr id="32771" name="Rectangle 3"/>
          <p:cNvSpPr>
            <a:spLocks noGrp="1" noChangeArrowheads="1"/>
          </p:cNvSpPr>
          <p:nvPr>
            <p:ph idx="1"/>
          </p:nvPr>
        </p:nvSpPr>
        <p:spPr/>
        <p:txBody>
          <a:bodyPr/>
          <a:lstStyle/>
          <a:p>
            <a:pPr>
              <a:spcBef>
                <a:spcPct val="10000"/>
              </a:spcBef>
              <a:buFont typeface="Wingdings" panose="05000000000000000000" pitchFamily="2" charset="2"/>
              <a:buNone/>
            </a:pPr>
            <a:r>
              <a:rPr lang="zh-CN" altLang="en-US" sz="2000" smtClean="0"/>
              <a:t>抽象数据类型</a:t>
            </a:r>
            <a:r>
              <a:rPr lang="en-US" altLang="zh-CN" sz="2000" i="1" smtClean="0"/>
              <a:t>IndexedBSTree</a:t>
            </a:r>
            <a:r>
              <a:rPr lang="en-US" altLang="zh-CN" sz="2000" smtClean="0"/>
              <a:t>{</a:t>
            </a:r>
            <a:endParaRPr lang="en-US" altLang="zh-CN" sz="2000" smtClean="0"/>
          </a:p>
          <a:p>
            <a:pPr>
              <a:spcBef>
                <a:spcPct val="10000"/>
              </a:spcBef>
              <a:buFont typeface="Wingdings" panose="05000000000000000000" pitchFamily="2" charset="2"/>
              <a:buNone/>
            </a:pPr>
            <a:r>
              <a:rPr lang="zh-CN" altLang="en-US" sz="2000" smtClean="0"/>
              <a:t>实例</a:t>
            </a:r>
            <a:endParaRPr lang="zh-CN" altLang="en-US" sz="2000" smtClean="0"/>
          </a:p>
          <a:p>
            <a:pPr>
              <a:spcBef>
                <a:spcPct val="10000"/>
              </a:spcBef>
              <a:buFont typeface="Wingdings" panose="05000000000000000000" pitchFamily="2" charset="2"/>
              <a:buNone/>
            </a:pPr>
            <a:r>
              <a:rPr lang="zh-CN" altLang="en-US" sz="2000" smtClean="0"/>
              <a:t>	除每个节点有一个</a:t>
            </a:r>
            <a:r>
              <a:rPr lang="en-US" altLang="zh-CN" sz="2000" smtClean="0"/>
              <a:t>LeftSize</a:t>
            </a:r>
            <a:r>
              <a:rPr lang="zh-CN" altLang="en-US" sz="2000" smtClean="0"/>
              <a:t>域以外，其他与</a:t>
            </a:r>
            <a:r>
              <a:rPr lang="en-US" altLang="zh-CN" sz="2000" smtClean="0"/>
              <a:t>BSTree</a:t>
            </a:r>
            <a:r>
              <a:rPr lang="zh-CN" altLang="en-US" sz="2000" smtClean="0"/>
              <a:t>相同</a:t>
            </a:r>
            <a:endParaRPr lang="zh-CN" altLang="en-US" sz="2000" smtClean="0"/>
          </a:p>
          <a:p>
            <a:pPr>
              <a:spcBef>
                <a:spcPct val="10000"/>
              </a:spcBef>
              <a:buFont typeface="Wingdings" panose="05000000000000000000" pitchFamily="2" charset="2"/>
              <a:buNone/>
            </a:pPr>
            <a:r>
              <a:rPr lang="zh-CN" altLang="en-US" sz="2000" smtClean="0"/>
              <a:t>操作</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t>Create()</a:t>
            </a:r>
            <a:r>
              <a:rPr lang="zh-CN" altLang="en-US" sz="2000" smtClean="0"/>
              <a:t>：产生一个空的带索引的二叉搜索树</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t>Search(k,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	失败返回</a:t>
            </a:r>
            <a:r>
              <a:rPr lang="en-US" altLang="zh-CN" sz="2000" i="1" smtClean="0"/>
              <a:t>false</a:t>
            </a:r>
            <a:r>
              <a:rPr lang="zh-CN" altLang="en-US" sz="2000" smtClean="0"/>
              <a:t>，否则返回</a:t>
            </a:r>
            <a:r>
              <a:rPr lang="en-US" altLang="zh-CN" sz="2000" smtClean="0"/>
              <a:t>true</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FF0000"/>
                </a:solidFill>
              </a:rPr>
              <a:t>IndexSearch</a:t>
            </a:r>
            <a:r>
              <a:rPr lang="en-US" altLang="zh-CN" sz="2000" i="1" smtClean="0"/>
              <a:t>(k, e)</a:t>
            </a:r>
            <a:r>
              <a:rPr lang="zh-CN" altLang="en-US" sz="2000" smtClean="0"/>
              <a:t>：将第</a:t>
            </a:r>
            <a:r>
              <a:rPr lang="en-US" altLang="zh-CN" sz="2000" i="1" smtClean="0"/>
              <a:t>k</a:t>
            </a:r>
            <a:r>
              <a:rPr lang="zh-CN" altLang="en-US" sz="2000" smtClean="0"/>
              <a:t>个元素返回到</a:t>
            </a:r>
            <a:r>
              <a:rPr lang="en-US" altLang="zh-CN" sz="2000" i="1" smtClean="0"/>
              <a:t>e</a:t>
            </a:r>
            <a:r>
              <a:rPr lang="zh-CN" altLang="en-US" sz="2000" smtClean="0"/>
              <a:t>中</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t>Insert(e)</a:t>
            </a:r>
            <a:r>
              <a:rPr lang="zh-CN" altLang="en-US" sz="2000" smtClean="0"/>
              <a:t>：将元素</a:t>
            </a:r>
            <a:r>
              <a:rPr lang="en-US" altLang="zh-CN" sz="2000" i="1" smtClean="0"/>
              <a:t>e</a:t>
            </a:r>
            <a:r>
              <a:rPr lang="zh-CN" altLang="en-US" sz="2000" smtClean="0"/>
              <a:t>插入到搜索树</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t>Delete(k,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FF0000"/>
                </a:solidFill>
              </a:rPr>
              <a:t>IndexDelete</a:t>
            </a:r>
            <a:r>
              <a:rPr lang="en-US" altLang="zh-CN" sz="2000" i="1" smtClean="0"/>
              <a:t>(k, e)</a:t>
            </a:r>
            <a:r>
              <a:rPr lang="zh-CN" altLang="en-US" sz="2000" smtClean="0"/>
              <a:t>：删除第</a:t>
            </a:r>
            <a:r>
              <a:rPr lang="en-US" altLang="zh-CN" sz="2000" i="1" smtClean="0"/>
              <a:t>k</a:t>
            </a:r>
            <a:r>
              <a:rPr lang="zh-CN" altLang="en-US" sz="2000" smtClean="0"/>
              <a:t>个元素并将其返回到</a:t>
            </a:r>
            <a:r>
              <a:rPr lang="en-US" altLang="zh-CN" sz="2000" i="1" smtClean="0"/>
              <a:t>e</a:t>
            </a:r>
            <a:r>
              <a:rPr lang="zh-CN" altLang="en-US" sz="2000" smtClean="0"/>
              <a:t>中</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t>Ascend()</a:t>
            </a:r>
            <a:r>
              <a:rPr lang="zh-CN" altLang="en-US" sz="2000" smtClean="0"/>
              <a:t>：按照关键值的升序排列输出所有元素</a:t>
            </a:r>
            <a:endParaRPr lang="zh-CN" altLang="en-US" sz="2000" smtClean="0"/>
          </a:p>
          <a:p>
            <a:pPr>
              <a:spcBef>
                <a:spcPct val="10000"/>
              </a:spcBef>
              <a:buFont typeface="Wingdings" panose="05000000000000000000" pitchFamily="2" charset="2"/>
              <a:buNone/>
            </a:pPr>
            <a:r>
              <a:rPr lang="en-US" altLang="zh-CN" sz="2000" smtClean="0"/>
              <a:t>}</a:t>
            </a:r>
            <a:endParaRPr lang="en-US" altLang="zh-CN" sz="2000" smtClean="0"/>
          </a:p>
        </p:txBody>
      </p:sp>
      <p:sp>
        <p:nvSpPr>
          <p:cNvPr id="327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3E95F3-0A69-42E1-B75D-D470B3E7243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btreedel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295400"/>
            <a:ext cx="698976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3"/>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593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F96B32-F64D-4F01-BB67-F72A74D040C3}"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6042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1C1E79-53FD-46ED-BB8F-A55792525E9B}" type="slidenum">
              <a:rPr lang="en-US" altLang="en-US">
                <a:solidFill>
                  <a:srgbClr val="4B4B4B"/>
                </a:solidFill>
              </a:rPr>
            </a:fld>
            <a:endParaRPr lang="en-US" altLang="en-US">
              <a:solidFill>
                <a:srgbClr val="4B4B4B"/>
              </a:solidFill>
            </a:endParaRPr>
          </a:p>
        </p:txBody>
      </p:sp>
      <p:sp>
        <p:nvSpPr>
          <p:cNvPr id="60419" name="Text Box 7"/>
          <p:cNvSpPr txBox="1">
            <a:spLocks noChangeArrowheads="1"/>
          </p:cNvSpPr>
          <p:nvPr/>
        </p:nvSpPr>
        <p:spPr bwMode="ltGray">
          <a:xfrm>
            <a:off x="3200400" y="1295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丢弃根节点，最终结果</a:t>
            </a:r>
            <a:endParaRPr lang="zh-CN" altLang="en-US">
              <a:solidFill>
                <a:schemeClr val="hlink"/>
              </a:solidFill>
            </a:endParaRPr>
          </a:p>
        </p:txBody>
      </p:sp>
      <p:pic>
        <p:nvPicPr>
          <p:cNvPr id="60420" name="Picture 9" descr="btreedel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828800"/>
            <a:ext cx="70754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61443" name="内容占位符 2"/>
          <p:cNvSpPr>
            <a:spLocks noGrp="1"/>
          </p:cNvSpPr>
          <p:nvPr>
            <p:ph idx="1"/>
          </p:nvPr>
        </p:nvSpPr>
        <p:spPr/>
        <p:txBody>
          <a:bodyPr/>
          <a:lstStyle/>
          <a:p>
            <a:r>
              <a:rPr lang="en-US" altLang="zh-CN" smtClean="0"/>
              <a:t>m</a:t>
            </a:r>
            <a:r>
              <a:rPr lang="zh-CN" altLang="en-US" smtClean="0"/>
              <a:t>阶</a:t>
            </a:r>
            <a:r>
              <a:rPr lang="en-US" altLang="zh-CN" smtClean="0"/>
              <a:t>B</a:t>
            </a:r>
            <a:r>
              <a:rPr lang="zh-CN" altLang="en-US" smtClean="0"/>
              <a:t>树的插入</a:t>
            </a:r>
            <a:endParaRPr lang="en-US" altLang="zh-CN" smtClean="0"/>
          </a:p>
          <a:p>
            <a:pPr lvl="1"/>
            <a:r>
              <a:rPr lang="zh-CN" altLang="en-US" smtClean="0"/>
              <a:t>需考虑违背</a:t>
            </a:r>
            <a:r>
              <a:rPr lang="en-US" altLang="zh-CN" smtClean="0">
                <a:sym typeface="+mn-ea"/>
              </a:rPr>
              <a:t>m</a:t>
            </a:r>
            <a:r>
              <a:rPr lang="zh-CN" altLang="en-US" smtClean="0">
                <a:sym typeface="+mn-ea"/>
              </a:rPr>
              <a:t>阶</a:t>
            </a:r>
            <a:r>
              <a:rPr lang="en-US" altLang="zh-CN" smtClean="0">
                <a:sym typeface="+mn-ea"/>
              </a:rPr>
              <a:t>B</a:t>
            </a:r>
            <a:r>
              <a:rPr lang="zh-CN" altLang="en-US" smtClean="0">
                <a:sym typeface="+mn-ea"/>
              </a:rPr>
              <a:t>树</a:t>
            </a:r>
            <a:r>
              <a:rPr lang="zh-CN" altLang="en-US" smtClean="0"/>
              <a:t>上限的情况</a:t>
            </a:r>
            <a:endParaRPr lang="en-US" altLang="zh-CN" smtClean="0"/>
          </a:p>
          <a:p>
            <a:pPr lvl="1"/>
            <a:r>
              <a:rPr lang="zh-CN" altLang="en-US" smtClean="0"/>
              <a:t>处理方法：</a:t>
            </a:r>
            <a:r>
              <a:rPr lang="zh-CN" altLang="en-US" smtClean="0">
                <a:solidFill>
                  <a:srgbClr val="0000CC"/>
                </a:solidFill>
              </a:rPr>
              <a:t>分裂</a:t>
            </a:r>
            <a:endParaRPr lang="en-US" altLang="zh-CN" smtClean="0">
              <a:solidFill>
                <a:srgbClr val="0000CC"/>
              </a:solidFill>
            </a:endParaRPr>
          </a:p>
          <a:p>
            <a:r>
              <a:rPr lang="en-US" altLang="zh-CN" smtClean="0"/>
              <a:t>m</a:t>
            </a:r>
            <a:r>
              <a:rPr lang="zh-CN" altLang="en-US" smtClean="0"/>
              <a:t>阶</a:t>
            </a:r>
            <a:r>
              <a:rPr lang="en-US" altLang="zh-CN" smtClean="0"/>
              <a:t>B</a:t>
            </a:r>
            <a:r>
              <a:rPr lang="zh-CN" altLang="en-US" smtClean="0"/>
              <a:t>树的删除</a:t>
            </a:r>
            <a:endParaRPr lang="en-US" altLang="zh-CN" smtClean="0"/>
          </a:p>
          <a:p>
            <a:pPr lvl="1"/>
            <a:r>
              <a:rPr lang="zh-CN" altLang="en-US" smtClean="0"/>
              <a:t>需考虑违背</a:t>
            </a:r>
            <a:r>
              <a:rPr lang="en-US" altLang="zh-CN" smtClean="0"/>
              <a:t>m</a:t>
            </a:r>
            <a:r>
              <a:rPr lang="zh-CN" altLang="en-US" smtClean="0"/>
              <a:t>阶</a:t>
            </a:r>
            <a:r>
              <a:rPr lang="en-US" altLang="zh-CN" smtClean="0"/>
              <a:t>B</a:t>
            </a:r>
            <a:r>
              <a:rPr lang="zh-CN" altLang="en-US" smtClean="0"/>
              <a:t>树</a:t>
            </a:r>
            <a:r>
              <a:rPr lang="zh-CN" altLang="en-US" smtClean="0"/>
              <a:t>下限的情况</a:t>
            </a:r>
            <a:endParaRPr lang="en-US" altLang="zh-CN" smtClean="0"/>
          </a:p>
          <a:p>
            <a:pPr lvl="1"/>
            <a:r>
              <a:rPr lang="zh-CN" altLang="en-US" smtClean="0"/>
              <a:t>处理方法：</a:t>
            </a:r>
            <a:r>
              <a:rPr lang="zh-CN" altLang="en-US" smtClean="0">
                <a:solidFill>
                  <a:srgbClr val="0000CC"/>
                </a:solidFill>
              </a:rPr>
              <a:t>能借就借，不能借合并</a:t>
            </a:r>
            <a:endParaRPr lang="zh-CN" altLang="en-US" smtClean="0">
              <a:solidFill>
                <a:srgbClr val="0000CC"/>
              </a:solidFill>
            </a:endParaRPr>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4277C-3111-45B7-8703-37254E6DB40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磁盘操作次数</a:t>
            </a:r>
            <a:endParaRPr lang="zh-CN" altLang="en-US" smtClean="0"/>
          </a:p>
        </p:txBody>
      </p:sp>
      <p:sp>
        <p:nvSpPr>
          <p:cNvPr id="62467" name="Rectangle 3"/>
          <p:cNvSpPr>
            <a:spLocks noGrp="1" noChangeArrowheads="1"/>
          </p:cNvSpPr>
          <p:nvPr>
            <p:ph idx="1"/>
          </p:nvPr>
        </p:nvSpPr>
        <p:spPr/>
        <p:txBody>
          <a:bodyPr/>
          <a:lstStyle/>
          <a:p>
            <a:r>
              <a:rPr lang="zh-CN" altLang="en-US" smtClean="0"/>
              <a:t>最坏情况：</a:t>
            </a:r>
            <a:r>
              <a:rPr lang="en-US" altLang="zh-CN" smtClean="0"/>
              <a:t>h</a:t>
            </a:r>
            <a:r>
              <a:rPr lang="zh-CN" altLang="en-US" smtClean="0"/>
              <a:t>层～</a:t>
            </a:r>
            <a:r>
              <a:rPr lang="en-US" altLang="zh-CN" smtClean="0"/>
              <a:t>2</a:t>
            </a:r>
            <a:r>
              <a:rPr lang="zh-CN" altLang="en-US" smtClean="0"/>
              <a:t>层均发生合并</a:t>
            </a:r>
            <a:endParaRPr lang="zh-CN" altLang="en-US" smtClean="0"/>
          </a:p>
          <a:p>
            <a:r>
              <a:rPr lang="zh-CN" altLang="en-US" smtClean="0"/>
              <a:t>磁盘操作次数为</a:t>
            </a:r>
            <a:r>
              <a:rPr lang="en-US" altLang="zh-CN" smtClean="0"/>
              <a:t>3h-1</a:t>
            </a:r>
            <a:r>
              <a:rPr lang="zh-CN" altLang="en-US" smtClean="0"/>
              <a:t>次</a:t>
            </a:r>
            <a:r>
              <a:rPr lang="en-US" altLang="zh-CN" smtClean="0"/>
              <a:t>=</a:t>
            </a:r>
            <a:br>
              <a:rPr lang="en-US" altLang="zh-CN" smtClean="0"/>
            </a:br>
            <a:r>
              <a:rPr lang="zh-CN" altLang="en-US" smtClean="0"/>
              <a:t>搜索删除元素</a:t>
            </a:r>
            <a:r>
              <a:rPr lang="en-US" altLang="zh-CN" smtClean="0"/>
              <a:t>h</a:t>
            </a:r>
            <a:r>
              <a:rPr lang="zh-CN" altLang="en-US" smtClean="0"/>
              <a:t>次读操作</a:t>
            </a:r>
            <a:r>
              <a:rPr lang="en-US" altLang="zh-CN" smtClean="0"/>
              <a:t>+</a:t>
            </a:r>
            <a:br>
              <a:rPr lang="en-US" altLang="zh-CN" smtClean="0"/>
            </a:br>
            <a:r>
              <a:rPr lang="en-US" altLang="zh-CN" smtClean="0"/>
              <a:t>2</a:t>
            </a:r>
            <a:r>
              <a:rPr lang="zh-CN" altLang="en-US" smtClean="0"/>
              <a:t>～</a:t>
            </a:r>
            <a:r>
              <a:rPr lang="en-US" altLang="zh-CN" smtClean="0"/>
              <a:t>h</a:t>
            </a:r>
            <a:r>
              <a:rPr lang="zh-CN" altLang="en-US" smtClean="0"/>
              <a:t>层读取相邻兄弟节点</a:t>
            </a:r>
            <a:r>
              <a:rPr lang="en-US" altLang="zh-CN" smtClean="0"/>
              <a:t>h-1</a:t>
            </a:r>
            <a:r>
              <a:rPr lang="zh-CN" altLang="en-US" smtClean="0"/>
              <a:t>次</a:t>
            </a:r>
            <a:r>
              <a:rPr lang="en-US" altLang="zh-CN" smtClean="0"/>
              <a:t>+</a:t>
            </a:r>
            <a:br>
              <a:rPr lang="en-US" altLang="zh-CN" smtClean="0"/>
            </a:br>
            <a:r>
              <a:rPr lang="en-US" altLang="zh-CN" smtClean="0"/>
              <a:t>3</a:t>
            </a:r>
            <a:r>
              <a:rPr lang="zh-CN" altLang="en-US" smtClean="0"/>
              <a:t>～</a:t>
            </a:r>
            <a:r>
              <a:rPr lang="en-US" altLang="zh-CN" smtClean="0"/>
              <a:t>h</a:t>
            </a:r>
            <a:r>
              <a:rPr lang="zh-CN" altLang="en-US" smtClean="0"/>
              <a:t>层写回合并节点</a:t>
            </a:r>
            <a:r>
              <a:rPr lang="en-US" altLang="zh-CN" smtClean="0"/>
              <a:t>h-2</a:t>
            </a:r>
            <a:r>
              <a:rPr lang="zh-CN" altLang="en-US" smtClean="0"/>
              <a:t>次</a:t>
            </a:r>
            <a:r>
              <a:rPr lang="en-US" altLang="zh-CN" smtClean="0"/>
              <a:t>+</a:t>
            </a:r>
            <a:br>
              <a:rPr lang="en-US" altLang="zh-CN" smtClean="0"/>
            </a:br>
            <a:r>
              <a:rPr lang="zh-CN" altLang="en-US" smtClean="0"/>
              <a:t>写回修改后的根节点和第</a:t>
            </a:r>
            <a:r>
              <a:rPr lang="en-US" altLang="zh-CN" smtClean="0"/>
              <a:t>2</a:t>
            </a:r>
            <a:r>
              <a:rPr lang="zh-CN" altLang="en-US" smtClean="0"/>
              <a:t>层的</a:t>
            </a:r>
            <a:r>
              <a:rPr lang="en-US" altLang="zh-CN" smtClean="0"/>
              <a:t>1</a:t>
            </a:r>
            <a:r>
              <a:rPr lang="zh-CN" altLang="en-US" smtClean="0"/>
              <a:t>个节点</a:t>
            </a:r>
            <a:r>
              <a:rPr lang="en-US" altLang="zh-CN" smtClean="0"/>
              <a:t>2</a:t>
            </a:r>
            <a:r>
              <a:rPr lang="zh-CN" altLang="en-US" smtClean="0"/>
              <a:t>次</a:t>
            </a:r>
            <a:endParaRPr lang="zh-CN" altLang="en-US" smtClean="0"/>
          </a:p>
        </p:txBody>
      </p:sp>
      <p:sp>
        <p:nvSpPr>
          <p:cNvPr id="624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F585C8-64DE-42CA-9D52-3F6F58122DE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B</a:t>
            </a:r>
            <a:r>
              <a:rPr lang="en-US" altLang="zh-CN" baseline="30000" smtClean="0"/>
              <a:t>+</a:t>
            </a:r>
            <a:r>
              <a:rPr lang="zh-CN" altLang="en-US" smtClean="0"/>
              <a:t>树定义</a:t>
            </a:r>
            <a:endParaRPr lang="zh-CN" altLang="en-US" smtClean="0"/>
          </a:p>
        </p:txBody>
      </p:sp>
      <p:sp>
        <p:nvSpPr>
          <p:cNvPr id="63491" name="内容占位符 2"/>
          <p:cNvSpPr>
            <a:spLocks noGrp="1"/>
          </p:cNvSpPr>
          <p:nvPr>
            <p:ph idx="1"/>
          </p:nvPr>
        </p:nvSpPr>
        <p:spPr/>
        <p:txBody>
          <a:bodyPr/>
          <a:lstStyle/>
          <a:p>
            <a:r>
              <a:rPr lang="en-US" altLang="zh-CN" smtClean="0"/>
              <a:t>B+</a:t>
            </a:r>
            <a:r>
              <a:rPr lang="zh-CN" altLang="en-US" smtClean="0"/>
              <a:t>树与</a:t>
            </a:r>
            <a:r>
              <a:rPr lang="en-US" altLang="zh-CN" smtClean="0"/>
              <a:t>B</a:t>
            </a:r>
            <a:r>
              <a:rPr lang="zh-CN" altLang="en-US" smtClean="0"/>
              <a:t>树的区别</a:t>
            </a:r>
            <a:endParaRPr lang="en-US" altLang="zh-CN" smtClean="0"/>
          </a:p>
          <a:p>
            <a:pPr lvl="1"/>
            <a:r>
              <a:rPr lang="zh-CN" altLang="en-US" smtClean="0"/>
              <a:t>所有关键字都放在叶节点中，上层的非叶结点的关键字是其子树中最大关键字的复写</a:t>
            </a:r>
            <a:endParaRPr lang="en-US" altLang="zh-CN" smtClean="0"/>
          </a:p>
          <a:p>
            <a:pPr lvl="1"/>
            <a:r>
              <a:rPr lang="zh-CN" altLang="en-US" smtClean="0"/>
              <a:t>叶节点包含了全部关键字，且叶节点本身按关键字值从小到大链接</a:t>
            </a:r>
            <a:endParaRPr lang="zh-CN" altLang="en-US" smtClean="0"/>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5089A7-3F33-4F78-B7C3-A1C50A4D6BB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4</a:t>
            </a:r>
            <a:r>
              <a:rPr lang="zh-CN" altLang="en-US" smtClean="0"/>
              <a:t>阶</a:t>
            </a:r>
            <a:r>
              <a:rPr lang="en-US" altLang="zh-CN" smtClean="0"/>
              <a:t>B+</a:t>
            </a:r>
            <a:r>
              <a:rPr lang="zh-CN" altLang="en-US" smtClean="0"/>
              <a:t>树示例</a:t>
            </a:r>
            <a:endParaRPr lang="zh-CN" altLang="en-US" smtClean="0"/>
          </a:p>
        </p:txBody>
      </p:sp>
      <p:sp>
        <p:nvSpPr>
          <p:cNvPr id="2" name="内容占位符 1"/>
          <p:cNvSpPr>
            <a:spLocks noGrp="1"/>
          </p:cNvSpPr>
          <p:nvPr>
            <p:ph idx="1"/>
          </p:nvPr>
        </p:nvSpPr>
        <p:spPr/>
        <p:txBody>
          <a:bodyPr/>
          <a:lstStyle/>
          <a:p>
            <a:endParaRPr lang="zh-CN" altLang="en-US"/>
          </a:p>
        </p:txBody>
      </p:sp>
      <p:sp>
        <p:nvSpPr>
          <p:cNvPr id="6451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3D6959-1E31-4DD0-911C-A60A5A626492}" type="slidenum">
              <a:rPr lang="en-US" altLang="en-US">
                <a:solidFill>
                  <a:srgbClr val="4B4B4B"/>
                </a:solidFill>
              </a:rPr>
            </a:fld>
            <a:endParaRPr lang="en-US" altLang="en-US">
              <a:solidFill>
                <a:srgbClr val="4B4B4B"/>
              </a:solidFill>
            </a:endParaRPr>
          </a:p>
        </p:txBody>
      </p:sp>
      <p:sp>
        <p:nvSpPr>
          <p:cNvPr id="5" name="圆角矩形 4"/>
          <p:cNvSpPr/>
          <p:nvPr/>
        </p:nvSpPr>
        <p:spPr bwMode="auto">
          <a:xfrm>
            <a:off x="3316288" y="1455738"/>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67  84</a:t>
            </a:r>
            <a:endParaRPr lang="zh-CN" altLang="en-US" sz="1600" dirty="0">
              <a:solidFill>
                <a:schemeClr val="tx1"/>
              </a:solidFill>
            </a:endParaRPr>
          </a:p>
        </p:txBody>
      </p:sp>
      <p:sp>
        <p:nvSpPr>
          <p:cNvPr id="6" name="圆角矩形 5"/>
          <p:cNvSpPr/>
          <p:nvPr/>
        </p:nvSpPr>
        <p:spPr bwMode="auto">
          <a:xfrm>
            <a:off x="17018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15  34  47  67</a:t>
            </a:r>
            <a:endParaRPr lang="zh-CN" altLang="en-US" sz="1600" dirty="0">
              <a:solidFill>
                <a:schemeClr val="tx1"/>
              </a:solidFill>
            </a:endParaRPr>
          </a:p>
        </p:txBody>
      </p:sp>
      <p:sp>
        <p:nvSpPr>
          <p:cNvPr id="7" name="圆角矩形 6"/>
          <p:cNvSpPr/>
          <p:nvPr/>
        </p:nvSpPr>
        <p:spPr bwMode="auto">
          <a:xfrm>
            <a:off x="60071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78  84</a:t>
            </a:r>
            <a:endParaRPr lang="zh-CN" altLang="en-US" sz="1600" dirty="0">
              <a:solidFill>
                <a:schemeClr val="tx1"/>
              </a:solidFill>
            </a:endParaRPr>
          </a:p>
        </p:txBody>
      </p:sp>
      <p:sp>
        <p:nvSpPr>
          <p:cNvPr id="8" name="圆角矩形 7"/>
          <p:cNvSpPr/>
          <p:nvPr/>
        </p:nvSpPr>
        <p:spPr bwMode="auto">
          <a:xfrm>
            <a:off x="446088"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10  15</a:t>
            </a:r>
            <a:endParaRPr lang="zh-CN" altLang="en-US" sz="1600" dirty="0">
              <a:solidFill>
                <a:schemeClr val="tx1"/>
              </a:solidFill>
            </a:endParaRPr>
          </a:p>
        </p:txBody>
      </p:sp>
      <p:sp>
        <p:nvSpPr>
          <p:cNvPr id="9" name="圆角矩形 8"/>
          <p:cNvSpPr/>
          <p:nvPr/>
        </p:nvSpPr>
        <p:spPr bwMode="auto">
          <a:xfrm>
            <a:off x="1522413" y="3967163"/>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18  22  27  34</a:t>
            </a:r>
            <a:endParaRPr lang="zh-CN" altLang="en-US" sz="1600" dirty="0">
              <a:solidFill>
                <a:schemeClr val="tx1"/>
              </a:solidFill>
            </a:endParaRPr>
          </a:p>
        </p:txBody>
      </p:sp>
      <p:sp>
        <p:nvSpPr>
          <p:cNvPr id="10" name="圆角矩形 9"/>
          <p:cNvSpPr/>
          <p:nvPr/>
        </p:nvSpPr>
        <p:spPr bwMode="auto">
          <a:xfrm>
            <a:off x="3316288"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40 44 47</a:t>
            </a:r>
            <a:endParaRPr lang="zh-CN" altLang="en-US" sz="1600" dirty="0">
              <a:solidFill>
                <a:schemeClr val="tx1"/>
              </a:solidFill>
            </a:endParaRPr>
          </a:p>
        </p:txBody>
      </p:sp>
      <p:sp>
        <p:nvSpPr>
          <p:cNvPr id="11" name="圆角矩形 10"/>
          <p:cNvSpPr/>
          <p:nvPr/>
        </p:nvSpPr>
        <p:spPr bwMode="auto">
          <a:xfrm>
            <a:off x="4572000" y="396716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54  67</a:t>
            </a:r>
            <a:endParaRPr lang="zh-CN" altLang="en-US" sz="1600" dirty="0">
              <a:solidFill>
                <a:schemeClr val="tx1"/>
              </a:solidFill>
            </a:endParaRPr>
          </a:p>
        </p:txBody>
      </p:sp>
      <p:sp>
        <p:nvSpPr>
          <p:cNvPr id="12" name="圆角矩形 11"/>
          <p:cNvSpPr/>
          <p:nvPr/>
        </p:nvSpPr>
        <p:spPr bwMode="auto">
          <a:xfrm>
            <a:off x="6007100"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72 74  78</a:t>
            </a:r>
            <a:endParaRPr lang="zh-CN" altLang="en-US" sz="1600" dirty="0">
              <a:solidFill>
                <a:schemeClr val="tx1"/>
              </a:solidFill>
            </a:endParaRPr>
          </a:p>
        </p:txBody>
      </p:sp>
      <p:sp>
        <p:nvSpPr>
          <p:cNvPr id="13" name="圆角矩形 12"/>
          <p:cNvSpPr/>
          <p:nvPr/>
        </p:nvSpPr>
        <p:spPr bwMode="auto">
          <a:xfrm>
            <a:off x="7262813"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81  84</a:t>
            </a:r>
            <a:endParaRPr lang="zh-CN" altLang="en-US" sz="1600" dirty="0">
              <a:solidFill>
                <a:schemeClr val="tx1"/>
              </a:solidFill>
            </a:endParaRPr>
          </a:p>
        </p:txBody>
      </p:sp>
      <p:cxnSp>
        <p:nvCxnSpPr>
          <p:cNvPr id="64525" name="直接连接符 16"/>
          <p:cNvCxnSpPr>
            <a:cxnSpLocks noChangeShapeType="1"/>
          </p:cNvCxnSpPr>
          <p:nvPr/>
        </p:nvCxnSpPr>
        <p:spPr bwMode="auto">
          <a:xfrm rot="5400000">
            <a:off x="804862" y="3070226"/>
            <a:ext cx="1076325"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26" name="直接连接符 19"/>
          <p:cNvCxnSpPr>
            <a:cxnSpLocks noChangeShapeType="1"/>
          </p:cNvCxnSpPr>
          <p:nvPr/>
        </p:nvCxnSpPr>
        <p:spPr bwMode="auto">
          <a:xfrm rot="16200000" flipH="1">
            <a:off x="1791494" y="3159919"/>
            <a:ext cx="1076325" cy="5381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27" name="直接连接符 22"/>
          <p:cNvCxnSpPr>
            <a:cxnSpLocks noChangeShapeType="1"/>
            <a:stCxn id="6" idx="2"/>
          </p:cNvCxnSpPr>
          <p:nvPr/>
        </p:nvCxnSpPr>
        <p:spPr bwMode="auto">
          <a:xfrm rot="16200000" flipH="1">
            <a:off x="2732881" y="2666207"/>
            <a:ext cx="1076325" cy="15255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28" name="直接连接符 25"/>
          <p:cNvCxnSpPr>
            <a:cxnSpLocks noChangeShapeType="1"/>
            <a:endCxn id="11" idx="0"/>
          </p:cNvCxnSpPr>
          <p:nvPr/>
        </p:nvCxnSpPr>
        <p:spPr bwMode="auto">
          <a:xfrm>
            <a:off x="2778125" y="2890838"/>
            <a:ext cx="2243138" cy="10763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29" name="直接连接符 28"/>
          <p:cNvCxnSpPr>
            <a:cxnSpLocks noChangeShapeType="1"/>
          </p:cNvCxnSpPr>
          <p:nvPr/>
        </p:nvCxnSpPr>
        <p:spPr bwMode="auto">
          <a:xfrm rot="16200000" flipH="1">
            <a:off x="5917406" y="3159920"/>
            <a:ext cx="1076325" cy="5381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30" name="直接连接符 31"/>
          <p:cNvCxnSpPr>
            <a:cxnSpLocks noChangeShapeType="1"/>
            <a:endCxn id="13" idx="0"/>
          </p:cNvCxnSpPr>
          <p:nvPr/>
        </p:nvCxnSpPr>
        <p:spPr bwMode="auto">
          <a:xfrm>
            <a:off x="6545263" y="2890838"/>
            <a:ext cx="1166812" cy="10763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31" name="直接连接符 34"/>
          <p:cNvCxnSpPr>
            <a:cxnSpLocks noChangeShapeType="1"/>
          </p:cNvCxnSpPr>
          <p:nvPr/>
        </p:nvCxnSpPr>
        <p:spPr bwMode="auto">
          <a:xfrm>
            <a:off x="3854450" y="1814513"/>
            <a:ext cx="2511425"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32" name="直接连接符 37"/>
          <p:cNvCxnSpPr>
            <a:cxnSpLocks noChangeShapeType="1"/>
          </p:cNvCxnSpPr>
          <p:nvPr/>
        </p:nvCxnSpPr>
        <p:spPr bwMode="auto">
          <a:xfrm rot="5400000">
            <a:off x="2867819" y="1904207"/>
            <a:ext cx="717550" cy="5381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4533" name="直接箭头连接符 41"/>
          <p:cNvCxnSpPr>
            <a:cxnSpLocks noChangeShapeType="1"/>
            <a:stCxn id="8" idx="3"/>
            <a:endCxn id="9" idx="1"/>
          </p:cNvCxnSpPr>
          <p:nvPr/>
        </p:nvCxnSpPr>
        <p:spPr bwMode="auto">
          <a:xfrm>
            <a:off x="1343025" y="414655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4534" name="直接箭头连接符 43"/>
          <p:cNvCxnSpPr>
            <a:cxnSpLocks noChangeShapeType="1"/>
            <a:stCxn id="9" idx="3"/>
            <a:endCxn id="10" idx="1"/>
          </p:cNvCxnSpPr>
          <p:nvPr/>
        </p:nvCxnSpPr>
        <p:spPr bwMode="auto">
          <a:xfrm>
            <a:off x="3136900" y="414655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4535" name="直接箭头连接符 44"/>
          <p:cNvCxnSpPr>
            <a:cxnSpLocks noChangeShapeType="1"/>
            <a:stCxn id="10" idx="3"/>
            <a:endCxn id="11" idx="1"/>
          </p:cNvCxnSpPr>
          <p:nvPr/>
        </p:nvCxnSpPr>
        <p:spPr bwMode="auto">
          <a:xfrm>
            <a:off x="4392613" y="4146550"/>
            <a:ext cx="17938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4536" name="直接箭头连接符 47"/>
          <p:cNvCxnSpPr>
            <a:cxnSpLocks noChangeShapeType="1"/>
            <a:stCxn id="11" idx="3"/>
            <a:endCxn id="12" idx="1"/>
          </p:cNvCxnSpPr>
          <p:nvPr/>
        </p:nvCxnSpPr>
        <p:spPr bwMode="auto">
          <a:xfrm>
            <a:off x="5468938" y="4146550"/>
            <a:ext cx="538162"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4537" name="直接箭头连接符 50"/>
          <p:cNvCxnSpPr>
            <a:cxnSpLocks noChangeShapeType="1"/>
            <a:stCxn id="12" idx="3"/>
            <a:endCxn id="13" idx="1"/>
          </p:cNvCxnSpPr>
          <p:nvPr/>
        </p:nvCxnSpPr>
        <p:spPr bwMode="auto">
          <a:xfrm>
            <a:off x="7083425" y="414655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4538" name="直接箭头连接符 53"/>
          <p:cNvCxnSpPr>
            <a:cxnSpLocks noChangeShapeType="1"/>
          </p:cNvCxnSpPr>
          <p:nvPr/>
        </p:nvCxnSpPr>
        <p:spPr bwMode="auto">
          <a:xfrm>
            <a:off x="266700" y="414655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B</a:t>
            </a:r>
            <a:r>
              <a:rPr lang="en-US" altLang="zh-CN" baseline="30000" smtClean="0"/>
              <a:t>+</a:t>
            </a:r>
            <a:r>
              <a:rPr lang="zh-CN" altLang="en-US" smtClean="0"/>
              <a:t>树插入</a:t>
            </a:r>
            <a:endParaRPr lang="zh-CN" altLang="en-US" smtClean="0"/>
          </a:p>
        </p:txBody>
      </p:sp>
      <p:sp>
        <p:nvSpPr>
          <p:cNvPr id="65539" name="内容占位符 2"/>
          <p:cNvSpPr>
            <a:spLocks noGrp="1"/>
          </p:cNvSpPr>
          <p:nvPr>
            <p:ph idx="1"/>
          </p:nvPr>
        </p:nvSpPr>
        <p:spPr/>
        <p:txBody>
          <a:bodyPr/>
          <a:lstStyle/>
          <a:p>
            <a:r>
              <a:rPr lang="zh-CN" altLang="en-US" smtClean="0"/>
              <a:t>通过查找，在叶节点的适当位置插入元素</a:t>
            </a:r>
            <a:endParaRPr lang="en-US" altLang="zh-CN" smtClean="0"/>
          </a:p>
          <a:p>
            <a:r>
              <a:rPr lang="zh-CN" altLang="en-US" smtClean="0"/>
              <a:t>如果插入后合法，结束</a:t>
            </a:r>
            <a:endParaRPr lang="en-US" altLang="zh-CN" smtClean="0"/>
          </a:p>
          <a:p>
            <a:r>
              <a:rPr lang="zh-CN" altLang="en-US" smtClean="0"/>
              <a:t>如果插入后非法，将该叶节点均匀分裂，更新其父节点</a:t>
            </a:r>
            <a:endParaRPr lang="en-US" altLang="zh-CN" smtClean="0"/>
          </a:p>
          <a:p>
            <a:r>
              <a:rPr lang="zh-CN" altLang="en-US" smtClean="0"/>
              <a:t>递归检查其父节点在更新后是否合法，直至结束。</a:t>
            </a:r>
            <a:endParaRPr lang="zh-CN" altLang="en-US" smtClean="0"/>
          </a:p>
        </p:txBody>
      </p:sp>
      <p:sp>
        <p:nvSpPr>
          <p:cNvPr id="655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0581C3-F99E-4129-9017-321BBB7E9D2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B+</a:t>
            </a:r>
            <a:r>
              <a:rPr lang="zh-CN" altLang="en-US" smtClean="0"/>
              <a:t>树插入示例</a:t>
            </a:r>
            <a:endParaRPr lang="zh-CN" altLang="en-US" smtClean="0"/>
          </a:p>
        </p:txBody>
      </p:sp>
      <p:sp>
        <p:nvSpPr>
          <p:cNvPr id="66563"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65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094780-F68D-4E07-BD7F-F4E34F6BDE2A}" type="slidenum">
              <a:rPr lang="en-US" altLang="en-US">
                <a:solidFill>
                  <a:srgbClr val="4B4B4B"/>
                </a:solidFill>
              </a:rPr>
            </a:fld>
            <a:endParaRPr lang="en-US" altLang="en-US">
              <a:solidFill>
                <a:srgbClr val="4B4B4B"/>
              </a:solidFill>
            </a:endParaRPr>
          </a:p>
        </p:txBody>
      </p:sp>
      <p:sp>
        <p:nvSpPr>
          <p:cNvPr id="5" name="圆角矩形 4"/>
          <p:cNvSpPr/>
          <p:nvPr/>
        </p:nvSpPr>
        <p:spPr bwMode="auto">
          <a:xfrm>
            <a:off x="2778125"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1  24  39  72</a:t>
            </a:r>
            <a:endParaRPr lang="zh-CN" altLang="en-US" sz="1600" dirty="0">
              <a:solidFill>
                <a:schemeClr val="tx1"/>
              </a:solidFill>
            </a:endParaRPr>
          </a:p>
        </p:txBody>
      </p:sp>
      <p:cxnSp>
        <p:nvCxnSpPr>
          <p:cNvPr id="66566" name="直接箭头连接符 5"/>
          <p:cNvCxnSpPr>
            <a:cxnSpLocks noChangeShapeType="1"/>
          </p:cNvCxnSpPr>
          <p:nvPr/>
        </p:nvCxnSpPr>
        <p:spPr bwMode="auto">
          <a:xfrm>
            <a:off x="2598738" y="4146550"/>
            <a:ext cx="17938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66567" name="TextBox 6"/>
          <p:cNvSpPr txBox="1">
            <a:spLocks noChangeArrowheads="1"/>
          </p:cNvSpPr>
          <p:nvPr/>
        </p:nvSpPr>
        <p:spPr bwMode="auto">
          <a:xfrm>
            <a:off x="1522413" y="3070225"/>
            <a:ext cx="3408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1</a:t>
            </a:r>
            <a:r>
              <a:rPr lang="zh-CN" altLang="en-US" b="1">
                <a:solidFill>
                  <a:srgbClr val="FF0000"/>
                </a:solidFill>
              </a:rPr>
              <a:t>步：插入</a:t>
            </a:r>
            <a:r>
              <a:rPr lang="en-US" altLang="zh-CN" b="1">
                <a:solidFill>
                  <a:srgbClr val="FF0000"/>
                </a:solidFill>
              </a:rPr>
              <a:t>24,72,1,39</a:t>
            </a:r>
            <a:endParaRPr lang="zh-CN" altLang="en-US" b="1">
              <a:solidFill>
                <a:srgbClr val="F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t>B+</a:t>
            </a:r>
            <a:r>
              <a:rPr lang="zh-CN" altLang="en-US" smtClean="0"/>
              <a:t>树插入示例</a:t>
            </a:r>
            <a:endParaRPr lang="zh-CN" altLang="en-US" smtClean="0"/>
          </a:p>
        </p:txBody>
      </p:sp>
      <p:sp>
        <p:nvSpPr>
          <p:cNvPr id="67587"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75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C5D5A4-4347-4999-9859-81BF853B3997}" type="slidenum">
              <a:rPr lang="en-US" altLang="en-US">
                <a:solidFill>
                  <a:srgbClr val="4B4B4B"/>
                </a:solidFill>
              </a:rPr>
            </a:fld>
            <a:endParaRPr lang="en-US" altLang="en-US">
              <a:solidFill>
                <a:srgbClr val="4B4B4B"/>
              </a:solidFill>
            </a:endParaRPr>
          </a:p>
        </p:txBody>
      </p:sp>
      <p:sp>
        <p:nvSpPr>
          <p:cNvPr id="5" name="圆角矩形 4"/>
          <p:cNvSpPr/>
          <p:nvPr/>
        </p:nvSpPr>
        <p:spPr bwMode="auto">
          <a:xfrm>
            <a:off x="984250"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1  24  39  72</a:t>
            </a:r>
            <a:endParaRPr lang="zh-CN" altLang="en-US" sz="1600" dirty="0">
              <a:solidFill>
                <a:schemeClr val="tx1"/>
              </a:solidFill>
            </a:endParaRPr>
          </a:p>
        </p:txBody>
      </p:sp>
      <p:cxnSp>
        <p:nvCxnSpPr>
          <p:cNvPr id="67590" name="直接箭头连接符 5"/>
          <p:cNvCxnSpPr>
            <a:cxnSpLocks noChangeShapeType="1"/>
          </p:cNvCxnSpPr>
          <p:nvPr/>
        </p:nvCxnSpPr>
        <p:spPr bwMode="auto">
          <a:xfrm>
            <a:off x="804863" y="4146550"/>
            <a:ext cx="17938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67591"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2</a:t>
            </a:r>
            <a:r>
              <a:rPr lang="zh-CN" altLang="en-US" b="1">
                <a:solidFill>
                  <a:srgbClr val="FF0000"/>
                </a:solidFill>
              </a:rPr>
              <a:t>步：插入</a:t>
            </a:r>
            <a:r>
              <a:rPr lang="en-US" altLang="zh-CN" b="1">
                <a:solidFill>
                  <a:srgbClr val="FF0000"/>
                </a:solidFill>
              </a:rPr>
              <a:t>53</a:t>
            </a:r>
            <a:endParaRPr lang="zh-CN" altLang="en-US" b="1">
              <a:solidFill>
                <a:srgbClr val="FF0000"/>
              </a:solidFill>
            </a:endParaRPr>
          </a:p>
        </p:txBody>
      </p:sp>
      <p:sp>
        <p:nvSpPr>
          <p:cNvPr id="8" name="圆角矩形 7"/>
          <p:cNvSpPr/>
          <p:nvPr/>
        </p:nvSpPr>
        <p:spPr bwMode="auto">
          <a:xfrm>
            <a:off x="4033838"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a:t>
            </a:r>
            <a:endParaRPr lang="zh-CN" altLang="en-US" sz="1600" dirty="0">
              <a:solidFill>
                <a:schemeClr val="tx1"/>
              </a:solidFill>
            </a:endParaRPr>
          </a:p>
        </p:txBody>
      </p:sp>
      <p:cxnSp>
        <p:nvCxnSpPr>
          <p:cNvPr id="67593" name="直接箭头连接符 8"/>
          <p:cNvCxnSpPr>
            <a:cxnSpLocks noChangeShapeType="1"/>
          </p:cNvCxnSpPr>
          <p:nvPr/>
        </p:nvCxnSpPr>
        <p:spPr bwMode="auto">
          <a:xfrm>
            <a:off x="3854450" y="5043488"/>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0" name="圆角矩形 9"/>
          <p:cNvSpPr/>
          <p:nvPr/>
        </p:nvSpPr>
        <p:spPr bwMode="auto">
          <a:xfrm>
            <a:off x="6545263"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53  72</a:t>
            </a:r>
            <a:endParaRPr lang="zh-CN" altLang="en-US" sz="1600" dirty="0">
              <a:solidFill>
                <a:schemeClr val="tx1"/>
              </a:solidFill>
            </a:endParaRPr>
          </a:p>
        </p:txBody>
      </p:sp>
      <p:cxnSp>
        <p:nvCxnSpPr>
          <p:cNvPr id="67595" name="直接箭头连接符 10"/>
          <p:cNvCxnSpPr>
            <a:cxnSpLocks noChangeShapeType="1"/>
            <a:stCxn id="8" idx="3"/>
          </p:cNvCxnSpPr>
          <p:nvPr/>
        </p:nvCxnSpPr>
        <p:spPr bwMode="auto">
          <a:xfrm>
            <a:off x="5648325" y="5043488"/>
            <a:ext cx="89693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3" name="圆角矩形 12"/>
          <p:cNvSpPr/>
          <p:nvPr/>
        </p:nvSpPr>
        <p:spPr bwMode="auto">
          <a:xfrm>
            <a:off x="5289550" y="3608388"/>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a:t>
            </a:r>
            <a:endParaRPr lang="zh-CN" altLang="en-US" sz="1600" dirty="0">
              <a:solidFill>
                <a:schemeClr val="tx1"/>
              </a:solidFill>
            </a:endParaRPr>
          </a:p>
        </p:txBody>
      </p:sp>
      <p:cxnSp>
        <p:nvCxnSpPr>
          <p:cNvPr id="67597" name="直接连接符 15"/>
          <p:cNvCxnSpPr>
            <a:cxnSpLocks noChangeShapeType="1"/>
          </p:cNvCxnSpPr>
          <p:nvPr/>
        </p:nvCxnSpPr>
        <p:spPr bwMode="auto">
          <a:xfrm rot="5400000">
            <a:off x="4661694" y="4056857"/>
            <a:ext cx="896937"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7598" name="直接连接符 16"/>
          <p:cNvCxnSpPr>
            <a:cxnSpLocks noChangeShapeType="1"/>
          </p:cNvCxnSpPr>
          <p:nvPr/>
        </p:nvCxnSpPr>
        <p:spPr bwMode="auto">
          <a:xfrm>
            <a:off x="5827713" y="3967163"/>
            <a:ext cx="1076325" cy="89693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t>B+</a:t>
            </a:r>
            <a:r>
              <a:rPr lang="zh-CN" altLang="en-US" smtClean="0"/>
              <a:t>树插入示例</a:t>
            </a:r>
            <a:endParaRPr lang="zh-CN" altLang="en-US" smtClean="0"/>
          </a:p>
        </p:txBody>
      </p:sp>
      <p:sp>
        <p:nvSpPr>
          <p:cNvPr id="68611"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86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99AEA-059F-4B9C-B531-56EB557F3858}" type="slidenum">
              <a:rPr lang="en-US" altLang="en-US">
                <a:solidFill>
                  <a:srgbClr val="4B4B4B"/>
                </a:solidFill>
              </a:rPr>
            </a:fld>
            <a:endParaRPr lang="en-US" altLang="en-US">
              <a:solidFill>
                <a:srgbClr val="4B4B4B"/>
              </a:solidFill>
            </a:endParaRPr>
          </a:p>
        </p:txBody>
      </p:sp>
      <p:sp>
        <p:nvSpPr>
          <p:cNvPr id="68613"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3</a:t>
            </a:r>
            <a:r>
              <a:rPr lang="zh-CN" altLang="en-US" b="1">
                <a:solidFill>
                  <a:srgbClr val="FF0000"/>
                </a:solidFill>
              </a:rPr>
              <a:t>步：插入</a:t>
            </a:r>
            <a:r>
              <a:rPr lang="en-US" altLang="zh-CN" b="1">
                <a:solidFill>
                  <a:srgbClr val="FF0000"/>
                </a:solidFill>
              </a:rPr>
              <a:t>63,90,88,15</a:t>
            </a:r>
            <a:endParaRPr lang="zh-CN" altLang="en-US" b="1">
              <a:solidFill>
                <a:srgbClr val="FF0000"/>
              </a:solidFill>
            </a:endParaRPr>
          </a:p>
        </p:txBody>
      </p:sp>
      <p:sp>
        <p:nvSpPr>
          <p:cNvPr id="8" name="圆角矩形 7"/>
          <p:cNvSpPr/>
          <p:nvPr/>
        </p:nvSpPr>
        <p:spPr bwMode="auto">
          <a:xfrm>
            <a:off x="266700"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a:t>
            </a:r>
            <a:endParaRPr lang="zh-CN" altLang="en-US" sz="1600" dirty="0">
              <a:solidFill>
                <a:schemeClr val="tx1"/>
              </a:solidFill>
            </a:endParaRPr>
          </a:p>
        </p:txBody>
      </p:sp>
      <p:cxnSp>
        <p:nvCxnSpPr>
          <p:cNvPr id="68615" name="直接箭头连接符 8"/>
          <p:cNvCxnSpPr>
            <a:cxnSpLocks noChangeShapeType="1"/>
          </p:cNvCxnSpPr>
          <p:nvPr/>
        </p:nvCxnSpPr>
        <p:spPr bwMode="auto">
          <a:xfrm>
            <a:off x="87313" y="4146550"/>
            <a:ext cx="17938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0" name="圆角矩形 9"/>
          <p:cNvSpPr/>
          <p:nvPr/>
        </p:nvSpPr>
        <p:spPr bwMode="auto">
          <a:xfrm>
            <a:off x="2778125"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53  72</a:t>
            </a:r>
            <a:endParaRPr lang="zh-CN" altLang="en-US" sz="1600" dirty="0">
              <a:solidFill>
                <a:schemeClr val="tx1"/>
              </a:solidFill>
            </a:endParaRPr>
          </a:p>
        </p:txBody>
      </p:sp>
      <p:cxnSp>
        <p:nvCxnSpPr>
          <p:cNvPr id="68617" name="直接箭头连接符 10"/>
          <p:cNvCxnSpPr>
            <a:cxnSpLocks noChangeShapeType="1"/>
            <a:stCxn id="8" idx="3"/>
          </p:cNvCxnSpPr>
          <p:nvPr/>
        </p:nvCxnSpPr>
        <p:spPr bwMode="auto">
          <a:xfrm>
            <a:off x="1881188" y="4146550"/>
            <a:ext cx="89693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3" name="圆角矩形 12"/>
          <p:cNvSpPr/>
          <p:nvPr/>
        </p:nvSpPr>
        <p:spPr bwMode="auto">
          <a:xfrm>
            <a:off x="1522413" y="271145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a:t>
            </a:r>
            <a:endParaRPr lang="zh-CN" altLang="en-US" sz="1600" dirty="0">
              <a:solidFill>
                <a:schemeClr val="tx1"/>
              </a:solidFill>
            </a:endParaRPr>
          </a:p>
        </p:txBody>
      </p:sp>
      <p:cxnSp>
        <p:nvCxnSpPr>
          <p:cNvPr id="68619" name="直接连接符 15"/>
          <p:cNvCxnSpPr>
            <a:cxnSpLocks noChangeShapeType="1"/>
          </p:cNvCxnSpPr>
          <p:nvPr/>
        </p:nvCxnSpPr>
        <p:spPr bwMode="auto">
          <a:xfrm rot="5400000">
            <a:off x="894556" y="3159919"/>
            <a:ext cx="896938"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8620" name="直接连接符 16"/>
          <p:cNvCxnSpPr>
            <a:cxnSpLocks noChangeShapeType="1"/>
          </p:cNvCxnSpPr>
          <p:nvPr/>
        </p:nvCxnSpPr>
        <p:spPr bwMode="auto">
          <a:xfrm>
            <a:off x="2060575" y="3070225"/>
            <a:ext cx="1076325" cy="89693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15" name="圆角矩形 14"/>
          <p:cNvSpPr/>
          <p:nvPr/>
        </p:nvSpPr>
        <p:spPr bwMode="auto">
          <a:xfrm>
            <a:off x="4033838"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1  15  24  39</a:t>
            </a:r>
            <a:endParaRPr lang="zh-CN" altLang="en-US" sz="1600" dirty="0">
              <a:solidFill>
                <a:schemeClr val="tx1"/>
              </a:solidFill>
            </a:endParaRPr>
          </a:p>
        </p:txBody>
      </p:sp>
      <p:cxnSp>
        <p:nvCxnSpPr>
          <p:cNvPr id="68622" name="直接箭头连接符 17"/>
          <p:cNvCxnSpPr>
            <a:cxnSpLocks noChangeShapeType="1"/>
          </p:cNvCxnSpPr>
          <p:nvPr/>
        </p:nvCxnSpPr>
        <p:spPr bwMode="auto">
          <a:xfrm>
            <a:off x="3854450" y="5043488"/>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9" name="圆角矩形 18"/>
          <p:cNvSpPr/>
          <p:nvPr/>
        </p:nvSpPr>
        <p:spPr bwMode="auto">
          <a:xfrm>
            <a:off x="5827713" y="4864100"/>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53  63  72</a:t>
            </a:r>
            <a:endParaRPr lang="zh-CN" altLang="en-US" sz="1600" dirty="0">
              <a:solidFill>
                <a:schemeClr val="tx1"/>
              </a:solidFill>
            </a:endParaRPr>
          </a:p>
        </p:txBody>
      </p:sp>
      <p:cxnSp>
        <p:nvCxnSpPr>
          <p:cNvPr id="68624" name="直接箭头连接符 19"/>
          <p:cNvCxnSpPr>
            <a:cxnSpLocks noChangeShapeType="1"/>
            <a:stCxn id="15" idx="3"/>
            <a:endCxn id="19" idx="1"/>
          </p:cNvCxnSpPr>
          <p:nvPr/>
        </p:nvCxnSpPr>
        <p:spPr bwMode="auto">
          <a:xfrm>
            <a:off x="5648325" y="5043488"/>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21" name="圆角矩形 20"/>
          <p:cNvSpPr/>
          <p:nvPr/>
        </p:nvSpPr>
        <p:spPr bwMode="auto">
          <a:xfrm>
            <a:off x="5289550" y="3608388"/>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39  72  90</a:t>
            </a:r>
            <a:endParaRPr lang="zh-CN" altLang="en-US" sz="1600" dirty="0">
              <a:solidFill>
                <a:schemeClr val="tx1"/>
              </a:solidFill>
            </a:endParaRPr>
          </a:p>
        </p:txBody>
      </p:sp>
      <p:cxnSp>
        <p:nvCxnSpPr>
          <p:cNvPr id="68626" name="直接连接符 21"/>
          <p:cNvCxnSpPr>
            <a:cxnSpLocks noChangeShapeType="1"/>
          </p:cNvCxnSpPr>
          <p:nvPr/>
        </p:nvCxnSpPr>
        <p:spPr bwMode="auto">
          <a:xfrm rot="5400000">
            <a:off x="4841082" y="4236244"/>
            <a:ext cx="89693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8627" name="直接连接符 22"/>
          <p:cNvCxnSpPr>
            <a:cxnSpLocks noChangeShapeType="1"/>
          </p:cNvCxnSpPr>
          <p:nvPr/>
        </p:nvCxnSpPr>
        <p:spPr bwMode="auto">
          <a:xfrm rot="16200000" flipH="1">
            <a:off x="5738019" y="4056857"/>
            <a:ext cx="896937"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0" name="圆角矩形 29"/>
          <p:cNvSpPr/>
          <p:nvPr/>
        </p:nvSpPr>
        <p:spPr bwMode="auto">
          <a:xfrm>
            <a:off x="7262813" y="4864100"/>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8629" name="直接连接符 30"/>
          <p:cNvCxnSpPr>
            <a:cxnSpLocks noChangeShapeType="1"/>
            <a:stCxn id="21" idx="2"/>
          </p:cNvCxnSpPr>
          <p:nvPr/>
        </p:nvCxnSpPr>
        <p:spPr bwMode="auto">
          <a:xfrm rot="16200000" flipH="1">
            <a:off x="6411119" y="3653632"/>
            <a:ext cx="896937" cy="15240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8630" name="直接箭头连接符 33"/>
          <p:cNvCxnSpPr>
            <a:cxnSpLocks noChangeShapeType="1"/>
          </p:cNvCxnSpPr>
          <p:nvPr/>
        </p:nvCxnSpPr>
        <p:spPr bwMode="auto">
          <a:xfrm>
            <a:off x="7083425" y="5043488"/>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类</a:t>
            </a:r>
            <a:r>
              <a:rPr lang="en-US" altLang="zh-CN" smtClean="0"/>
              <a:t>BSTree</a:t>
            </a:r>
            <a:endParaRPr lang="en-US" altLang="zh-CN" smtClean="0"/>
          </a:p>
        </p:txBody>
      </p:sp>
      <p:sp>
        <p:nvSpPr>
          <p:cNvPr id="33795" name="Rectangle 3"/>
          <p:cNvSpPr>
            <a:spLocks noGrp="1" noChangeArrowheads="1"/>
          </p:cNvSpPr>
          <p:nvPr>
            <p:ph idx="1"/>
          </p:nvPr>
        </p:nvSpPr>
        <p:spPr/>
        <p:txBody>
          <a:bodyPr/>
          <a:lstStyle/>
          <a:p>
            <a:pPr>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class BSTree : public BinaryTree&lt;E&gt; {</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public:</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bool Search(const K&amp; k, E&amp; e) const;</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BSTree&lt;E,K&gt;&amp; Insert(const E&amp; e);</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BSTree&lt;E,K&gt;&amp; Delete(const K&amp; k, E&amp; e);</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void Ascend() {InOutput();}</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a:t>
            </a:r>
            <a:endParaRPr lang="en-US" altLang="zh-CN" smtClean="0"/>
          </a:p>
        </p:txBody>
      </p:sp>
      <p:sp>
        <p:nvSpPr>
          <p:cNvPr id="338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8439A8-FE0D-40B7-B0F1-626EB29E0849}" type="slidenum">
              <a:rPr lang="en-US" altLang="en-US">
                <a:solidFill>
                  <a:srgbClr val="4B4B4B"/>
                </a:solidFill>
              </a:rPr>
            </a:fld>
            <a:endParaRPr lang="en-US" altLang="en-US">
              <a:solidFill>
                <a:srgbClr val="4B4B4B"/>
              </a:solidFill>
            </a:endParaRPr>
          </a:p>
        </p:txBody>
      </p:sp>
      <p:sp>
        <p:nvSpPr>
          <p:cNvPr id="33796" name="Text Box 5"/>
          <p:cNvSpPr txBox="1">
            <a:spLocks noChangeArrowheads="1"/>
          </p:cNvSpPr>
          <p:nvPr/>
        </p:nvSpPr>
        <p:spPr bwMode="ltGray">
          <a:xfrm>
            <a:off x="5791200" y="6858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由二叉树类派生</a:t>
            </a:r>
            <a:endParaRPr lang="zh-CN" altLang="en-US">
              <a:solidFill>
                <a:srgbClr val="FF0000"/>
              </a:solidFill>
            </a:endParaRPr>
          </a:p>
        </p:txBody>
      </p:sp>
      <p:sp>
        <p:nvSpPr>
          <p:cNvPr id="33797" name="Line 6"/>
          <p:cNvSpPr>
            <a:spLocks noChangeShapeType="1"/>
          </p:cNvSpPr>
          <p:nvPr/>
        </p:nvSpPr>
        <p:spPr bwMode="ltGray">
          <a:xfrm flipH="1">
            <a:off x="3962400" y="1066800"/>
            <a:ext cx="2362200" cy="9144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Text Box 7"/>
          <p:cNvSpPr txBox="1">
            <a:spLocks noChangeArrowheads="1"/>
          </p:cNvSpPr>
          <p:nvPr/>
        </p:nvSpPr>
        <p:spPr bwMode="ltGray">
          <a:xfrm>
            <a:off x="3657600" y="5211763"/>
            <a:ext cx="396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升序输出：中序遍历即可</a:t>
            </a:r>
            <a:endParaRPr lang="zh-CN" altLang="en-US">
              <a:solidFill>
                <a:srgbClr val="FF0000"/>
              </a:solidFill>
            </a:endParaRPr>
          </a:p>
        </p:txBody>
      </p:sp>
      <p:sp>
        <p:nvSpPr>
          <p:cNvPr id="33799" name="Line 8"/>
          <p:cNvSpPr>
            <a:spLocks noChangeShapeType="1"/>
          </p:cNvSpPr>
          <p:nvPr/>
        </p:nvSpPr>
        <p:spPr bwMode="ltGray">
          <a:xfrm flipH="1" flipV="1">
            <a:off x="3886200" y="4602163"/>
            <a:ext cx="2590800" cy="609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B+</a:t>
            </a:r>
            <a:r>
              <a:rPr lang="zh-CN" altLang="en-US" smtClean="0"/>
              <a:t>树插入示例</a:t>
            </a:r>
            <a:endParaRPr lang="zh-CN" altLang="en-US" smtClean="0"/>
          </a:p>
        </p:txBody>
      </p:sp>
      <p:sp>
        <p:nvSpPr>
          <p:cNvPr id="69635" name="内容占位符 2"/>
          <p:cNvSpPr>
            <a:spLocks noGrp="1"/>
          </p:cNvSpPr>
          <p:nvPr>
            <p:ph idx="1"/>
          </p:nvPr>
        </p:nvSpPr>
        <p:spPr>
          <a:xfrm>
            <a:off x="628650" y="1470818"/>
            <a:ext cx="7886700" cy="4351338"/>
          </a:xfrm>
        </p:spPr>
        <p:txBody>
          <a:bodyPr/>
          <a:lstStyle/>
          <a:p>
            <a:r>
              <a:rPr lang="zh-CN" altLang="en-US" dirty="0" smtClean="0"/>
              <a:t>要求：连续插入十三个数，形成</a:t>
            </a:r>
            <a:r>
              <a:rPr lang="en-US" altLang="zh-CN" dirty="0" smtClean="0"/>
              <a:t>4</a:t>
            </a:r>
            <a:r>
              <a:rPr lang="zh-CN" altLang="en-US" dirty="0" smtClean="0"/>
              <a:t>阶</a:t>
            </a:r>
            <a:r>
              <a:rPr lang="en-US" altLang="zh-CN" dirty="0" smtClean="0"/>
              <a:t>B+</a:t>
            </a:r>
            <a:r>
              <a:rPr lang="zh-CN" altLang="en-US" dirty="0" smtClean="0"/>
              <a:t>树</a:t>
            </a:r>
            <a:r>
              <a:rPr lang="en-US" altLang="zh-CN" dirty="0" smtClean="0"/>
              <a:t>24,72,1,39,53,63,90,88,15,10,44,68,18</a:t>
            </a:r>
            <a:endParaRPr lang="zh-CN" altLang="en-US" dirty="0" smtClean="0"/>
          </a:p>
        </p:txBody>
      </p:sp>
      <p:sp>
        <p:nvSpPr>
          <p:cNvPr id="696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C19144-B091-4C97-81BA-9325C42A62FB}" type="slidenum">
              <a:rPr lang="en-US" altLang="en-US">
                <a:solidFill>
                  <a:srgbClr val="4B4B4B"/>
                </a:solidFill>
              </a:rPr>
            </a:fld>
            <a:endParaRPr lang="en-US" altLang="en-US">
              <a:solidFill>
                <a:srgbClr val="4B4B4B"/>
              </a:solidFill>
            </a:endParaRPr>
          </a:p>
        </p:txBody>
      </p:sp>
      <p:sp>
        <p:nvSpPr>
          <p:cNvPr id="69637"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4</a:t>
            </a:r>
            <a:r>
              <a:rPr lang="zh-CN" altLang="en-US" b="1">
                <a:solidFill>
                  <a:srgbClr val="FF0000"/>
                </a:solidFill>
              </a:rPr>
              <a:t>步：插入</a:t>
            </a:r>
            <a:r>
              <a:rPr lang="en-US" altLang="zh-CN" b="1">
                <a:solidFill>
                  <a:srgbClr val="FF0000"/>
                </a:solidFill>
              </a:rPr>
              <a:t>10,44</a:t>
            </a:r>
            <a:endParaRPr lang="zh-CN" altLang="en-US" b="1">
              <a:solidFill>
                <a:srgbClr val="FF0000"/>
              </a:solidFill>
            </a:endParaRPr>
          </a:p>
        </p:txBody>
      </p:sp>
      <p:sp>
        <p:nvSpPr>
          <p:cNvPr id="15" name="圆角矩形 14"/>
          <p:cNvSpPr/>
          <p:nvPr/>
        </p:nvSpPr>
        <p:spPr bwMode="auto">
          <a:xfrm>
            <a:off x="179388" y="3787775"/>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1  15  24  39</a:t>
            </a:r>
            <a:endParaRPr lang="zh-CN" altLang="en-US" sz="1600" dirty="0">
              <a:solidFill>
                <a:schemeClr val="tx1"/>
              </a:solidFill>
            </a:endParaRPr>
          </a:p>
        </p:txBody>
      </p:sp>
      <p:cxnSp>
        <p:nvCxnSpPr>
          <p:cNvPr id="69639" name="直接箭头连接符 17"/>
          <p:cNvCxnSpPr>
            <a:cxnSpLocks noChangeShapeType="1"/>
          </p:cNvCxnSpPr>
          <p:nvPr/>
        </p:nvCxnSpPr>
        <p:spPr bwMode="auto">
          <a:xfrm>
            <a:off x="0" y="3967163"/>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19" name="圆角矩形 18"/>
          <p:cNvSpPr/>
          <p:nvPr/>
        </p:nvSpPr>
        <p:spPr bwMode="auto">
          <a:xfrm>
            <a:off x="1973263" y="3787775"/>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53  63  72</a:t>
            </a:r>
            <a:endParaRPr lang="zh-CN" altLang="en-US" sz="1600" dirty="0">
              <a:solidFill>
                <a:schemeClr val="tx1"/>
              </a:solidFill>
            </a:endParaRPr>
          </a:p>
        </p:txBody>
      </p:sp>
      <p:cxnSp>
        <p:nvCxnSpPr>
          <p:cNvPr id="69641" name="直接箭头连接符 19"/>
          <p:cNvCxnSpPr>
            <a:cxnSpLocks noChangeShapeType="1"/>
            <a:stCxn id="15" idx="3"/>
            <a:endCxn id="19" idx="1"/>
          </p:cNvCxnSpPr>
          <p:nvPr/>
        </p:nvCxnSpPr>
        <p:spPr bwMode="auto">
          <a:xfrm>
            <a:off x="1793875" y="3967163"/>
            <a:ext cx="179388"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21" name="圆角矩形 20"/>
          <p:cNvSpPr/>
          <p:nvPr/>
        </p:nvSpPr>
        <p:spPr bwMode="auto">
          <a:xfrm>
            <a:off x="14351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39  72  90</a:t>
            </a:r>
            <a:endParaRPr lang="zh-CN" altLang="en-US" sz="1600" dirty="0">
              <a:solidFill>
                <a:schemeClr val="tx1"/>
              </a:solidFill>
            </a:endParaRPr>
          </a:p>
        </p:txBody>
      </p:sp>
      <p:cxnSp>
        <p:nvCxnSpPr>
          <p:cNvPr id="69643" name="直接连接符 21"/>
          <p:cNvCxnSpPr>
            <a:cxnSpLocks noChangeShapeType="1"/>
          </p:cNvCxnSpPr>
          <p:nvPr/>
        </p:nvCxnSpPr>
        <p:spPr bwMode="auto">
          <a:xfrm rot="5400000">
            <a:off x="986632" y="3159919"/>
            <a:ext cx="89693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9644" name="直接连接符 22"/>
          <p:cNvCxnSpPr>
            <a:cxnSpLocks noChangeShapeType="1"/>
          </p:cNvCxnSpPr>
          <p:nvPr/>
        </p:nvCxnSpPr>
        <p:spPr bwMode="auto">
          <a:xfrm rot="16200000" flipH="1">
            <a:off x="1883569" y="2980532"/>
            <a:ext cx="896937"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0" name="圆角矩形 29"/>
          <p:cNvSpPr/>
          <p:nvPr/>
        </p:nvSpPr>
        <p:spPr bwMode="auto">
          <a:xfrm>
            <a:off x="3408363" y="3787775"/>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9646" name="直接连接符 30"/>
          <p:cNvCxnSpPr>
            <a:cxnSpLocks noChangeShapeType="1"/>
            <a:stCxn id="21" idx="2"/>
          </p:cNvCxnSpPr>
          <p:nvPr/>
        </p:nvCxnSpPr>
        <p:spPr bwMode="auto">
          <a:xfrm rot="16200000" flipH="1">
            <a:off x="2556669" y="2577307"/>
            <a:ext cx="896937" cy="15240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9647" name="直接箭头连接符 23"/>
          <p:cNvCxnSpPr>
            <a:cxnSpLocks noChangeShapeType="1"/>
            <a:stCxn id="19" idx="3"/>
            <a:endCxn id="30" idx="1"/>
          </p:cNvCxnSpPr>
          <p:nvPr/>
        </p:nvCxnSpPr>
        <p:spPr bwMode="auto">
          <a:xfrm>
            <a:off x="3228975" y="3967163"/>
            <a:ext cx="179388" cy="0"/>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27" name="圆角矩形 26"/>
          <p:cNvSpPr/>
          <p:nvPr/>
        </p:nvSpPr>
        <p:spPr bwMode="auto">
          <a:xfrm>
            <a:off x="5110163" y="5761038"/>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24  39</a:t>
            </a:r>
            <a:endParaRPr lang="zh-CN" altLang="en-US" sz="1600" dirty="0">
              <a:solidFill>
                <a:schemeClr val="tx1"/>
              </a:solidFill>
            </a:endParaRPr>
          </a:p>
        </p:txBody>
      </p:sp>
      <p:cxnSp>
        <p:nvCxnSpPr>
          <p:cNvPr id="69649" name="直接箭头连接符 27"/>
          <p:cNvCxnSpPr>
            <a:cxnSpLocks noChangeShapeType="1"/>
          </p:cNvCxnSpPr>
          <p:nvPr/>
        </p:nvCxnSpPr>
        <p:spPr bwMode="auto">
          <a:xfrm>
            <a:off x="4930775" y="5940425"/>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29" name="圆角矩形 28"/>
          <p:cNvSpPr/>
          <p:nvPr/>
        </p:nvSpPr>
        <p:spPr bwMode="auto">
          <a:xfrm>
            <a:off x="6186488" y="5761038"/>
            <a:ext cx="1435100"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44 53  63  72</a:t>
            </a:r>
            <a:endParaRPr lang="zh-CN" altLang="en-US" sz="1600" dirty="0">
              <a:solidFill>
                <a:schemeClr val="tx1"/>
              </a:solidFill>
            </a:endParaRPr>
          </a:p>
        </p:txBody>
      </p:sp>
      <p:cxnSp>
        <p:nvCxnSpPr>
          <p:cNvPr id="69651" name="直接箭头连接符 31"/>
          <p:cNvCxnSpPr>
            <a:cxnSpLocks noChangeShapeType="1"/>
            <a:stCxn id="27" idx="3"/>
            <a:endCxn id="29" idx="1"/>
          </p:cNvCxnSpPr>
          <p:nvPr/>
        </p:nvCxnSpPr>
        <p:spPr bwMode="auto">
          <a:xfrm>
            <a:off x="6007100" y="5940425"/>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33" name="圆角矩形 32"/>
          <p:cNvSpPr/>
          <p:nvPr/>
        </p:nvSpPr>
        <p:spPr bwMode="auto">
          <a:xfrm>
            <a:off x="5468938" y="4505325"/>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15  39  72  90</a:t>
            </a:r>
            <a:endParaRPr lang="zh-CN" altLang="en-US" sz="1600" dirty="0">
              <a:solidFill>
                <a:schemeClr val="tx1"/>
              </a:solidFill>
            </a:endParaRPr>
          </a:p>
        </p:txBody>
      </p:sp>
      <p:cxnSp>
        <p:nvCxnSpPr>
          <p:cNvPr id="69653" name="直接连接符 33"/>
          <p:cNvCxnSpPr>
            <a:cxnSpLocks noChangeShapeType="1"/>
          </p:cNvCxnSpPr>
          <p:nvPr/>
        </p:nvCxnSpPr>
        <p:spPr bwMode="auto">
          <a:xfrm rot="5400000">
            <a:off x="5379244" y="5133181"/>
            <a:ext cx="89693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9654" name="直接连接符 34"/>
          <p:cNvCxnSpPr>
            <a:cxnSpLocks noChangeShapeType="1"/>
          </p:cNvCxnSpPr>
          <p:nvPr/>
        </p:nvCxnSpPr>
        <p:spPr bwMode="auto">
          <a:xfrm rot="16200000" flipH="1">
            <a:off x="6276181" y="4953794"/>
            <a:ext cx="896938"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6" name="圆角矩形 35"/>
          <p:cNvSpPr/>
          <p:nvPr/>
        </p:nvSpPr>
        <p:spPr bwMode="auto">
          <a:xfrm>
            <a:off x="7800975" y="5761038"/>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9656" name="直接连接符 36"/>
          <p:cNvCxnSpPr>
            <a:cxnSpLocks noChangeShapeType="1"/>
          </p:cNvCxnSpPr>
          <p:nvPr/>
        </p:nvCxnSpPr>
        <p:spPr bwMode="auto">
          <a:xfrm>
            <a:off x="6724650" y="4864100"/>
            <a:ext cx="1435100" cy="89693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69657" name="直接箭头连接符 37"/>
          <p:cNvCxnSpPr>
            <a:cxnSpLocks noChangeShapeType="1"/>
            <a:stCxn id="29" idx="3"/>
            <a:endCxn id="36" idx="1"/>
          </p:cNvCxnSpPr>
          <p:nvPr/>
        </p:nvCxnSpPr>
        <p:spPr bwMode="auto">
          <a:xfrm>
            <a:off x="7621588" y="5940425"/>
            <a:ext cx="179387" cy="0"/>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46" name="圆角矩形 45"/>
          <p:cNvSpPr/>
          <p:nvPr/>
        </p:nvSpPr>
        <p:spPr bwMode="auto">
          <a:xfrm>
            <a:off x="3675063" y="5761038"/>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69659" name="直接箭头连接符 46"/>
          <p:cNvCxnSpPr>
            <a:cxnSpLocks noChangeShapeType="1"/>
          </p:cNvCxnSpPr>
          <p:nvPr/>
        </p:nvCxnSpPr>
        <p:spPr bwMode="auto">
          <a:xfrm>
            <a:off x="3495675" y="5940425"/>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69660" name="直接连接符 47"/>
          <p:cNvCxnSpPr>
            <a:cxnSpLocks noChangeShapeType="1"/>
          </p:cNvCxnSpPr>
          <p:nvPr/>
        </p:nvCxnSpPr>
        <p:spPr bwMode="auto">
          <a:xfrm rot="10800000" flipV="1">
            <a:off x="4392613" y="4864100"/>
            <a:ext cx="1255712" cy="89693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B+</a:t>
            </a:r>
            <a:r>
              <a:rPr lang="zh-CN" altLang="en-US" smtClean="0"/>
              <a:t>树插入示例</a:t>
            </a:r>
            <a:endParaRPr lang="zh-CN" altLang="en-US" smtClean="0"/>
          </a:p>
        </p:txBody>
      </p:sp>
      <p:sp>
        <p:nvSpPr>
          <p:cNvPr id="70659" name="内容占位符 2"/>
          <p:cNvSpPr>
            <a:spLocks noGrp="1"/>
          </p:cNvSpPr>
          <p:nvPr>
            <p:ph idx="1"/>
          </p:nvPr>
        </p:nvSpPr>
        <p:spPr>
          <a:xfrm>
            <a:off x="628650" y="1589088"/>
            <a:ext cx="7886700" cy="4351338"/>
          </a:xfrm>
        </p:spPr>
        <p:txBody>
          <a:bodyPr/>
          <a:lstStyle/>
          <a:p>
            <a:r>
              <a:rPr lang="zh-CN" altLang="en-US" dirty="0" smtClean="0"/>
              <a:t>要求：连续插入十三个数，形成</a:t>
            </a:r>
            <a:r>
              <a:rPr lang="en-US" altLang="zh-CN" dirty="0" smtClean="0"/>
              <a:t>4</a:t>
            </a:r>
            <a:r>
              <a:rPr lang="zh-CN" altLang="en-US" dirty="0" smtClean="0"/>
              <a:t>阶</a:t>
            </a:r>
            <a:r>
              <a:rPr lang="en-US" altLang="zh-CN" dirty="0" smtClean="0"/>
              <a:t>B+</a:t>
            </a:r>
            <a:r>
              <a:rPr lang="zh-CN" altLang="en-US" dirty="0" smtClean="0"/>
              <a:t>树</a:t>
            </a:r>
            <a:r>
              <a:rPr lang="en-US" altLang="zh-CN" dirty="0" smtClean="0"/>
              <a:t>24,72,1,39,53,63,90,88,15,10,44,68,18</a:t>
            </a:r>
            <a:endParaRPr lang="zh-CN" altLang="en-US" dirty="0" smtClean="0"/>
          </a:p>
        </p:txBody>
      </p:sp>
      <p:sp>
        <p:nvSpPr>
          <p:cNvPr id="706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90BD4C-CB35-43B9-B27E-045CB04931C3}" type="slidenum">
              <a:rPr lang="en-US" altLang="en-US">
                <a:solidFill>
                  <a:srgbClr val="4B4B4B"/>
                </a:solidFill>
              </a:rPr>
            </a:fld>
            <a:endParaRPr lang="en-US" altLang="en-US">
              <a:solidFill>
                <a:srgbClr val="4B4B4B"/>
              </a:solidFill>
            </a:endParaRPr>
          </a:p>
        </p:txBody>
      </p:sp>
      <p:sp>
        <p:nvSpPr>
          <p:cNvPr id="70661" name="TextBox 6"/>
          <p:cNvSpPr txBox="1">
            <a:spLocks noChangeArrowheads="1"/>
          </p:cNvSpPr>
          <p:nvPr/>
        </p:nvSpPr>
        <p:spPr bwMode="auto">
          <a:xfrm>
            <a:off x="4346383" y="2767014"/>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rPr>
              <a:t>第</a:t>
            </a:r>
            <a:r>
              <a:rPr lang="en-US" altLang="zh-CN" b="1" dirty="0">
                <a:solidFill>
                  <a:srgbClr val="FF0000"/>
                </a:solidFill>
              </a:rPr>
              <a:t>5</a:t>
            </a:r>
            <a:r>
              <a:rPr lang="zh-CN" altLang="en-US" b="1" dirty="0">
                <a:solidFill>
                  <a:srgbClr val="FF0000"/>
                </a:solidFill>
              </a:rPr>
              <a:t>步：插入</a:t>
            </a:r>
            <a:r>
              <a:rPr lang="en-US" altLang="zh-CN" b="1" dirty="0">
                <a:solidFill>
                  <a:srgbClr val="FF0000"/>
                </a:solidFill>
              </a:rPr>
              <a:t>68,18</a:t>
            </a:r>
            <a:endParaRPr lang="zh-CN" altLang="en-US" b="1" dirty="0">
              <a:solidFill>
                <a:srgbClr val="FF0000"/>
              </a:solidFill>
            </a:endParaRPr>
          </a:p>
        </p:txBody>
      </p:sp>
      <p:sp>
        <p:nvSpPr>
          <p:cNvPr id="27" name="圆角矩形 26"/>
          <p:cNvSpPr/>
          <p:nvPr/>
        </p:nvSpPr>
        <p:spPr bwMode="auto">
          <a:xfrm>
            <a:off x="1701800" y="3787775"/>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24  39</a:t>
            </a:r>
            <a:endParaRPr lang="zh-CN" altLang="en-US" sz="1600" dirty="0">
              <a:solidFill>
                <a:schemeClr val="tx1"/>
              </a:solidFill>
            </a:endParaRPr>
          </a:p>
        </p:txBody>
      </p:sp>
      <p:cxnSp>
        <p:nvCxnSpPr>
          <p:cNvPr id="70663" name="直接箭头连接符 27"/>
          <p:cNvCxnSpPr>
            <a:cxnSpLocks noChangeShapeType="1"/>
          </p:cNvCxnSpPr>
          <p:nvPr/>
        </p:nvCxnSpPr>
        <p:spPr bwMode="auto">
          <a:xfrm>
            <a:off x="1522413" y="3967163"/>
            <a:ext cx="179387"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29" name="圆角矩形 28"/>
          <p:cNvSpPr/>
          <p:nvPr/>
        </p:nvSpPr>
        <p:spPr bwMode="auto">
          <a:xfrm>
            <a:off x="2778125" y="3787775"/>
            <a:ext cx="1435100"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44 53  63  72</a:t>
            </a:r>
            <a:endParaRPr lang="zh-CN" altLang="en-US" sz="1600" dirty="0">
              <a:solidFill>
                <a:schemeClr val="tx1"/>
              </a:solidFill>
            </a:endParaRPr>
          </a:p>
        </p:txBody>
      </p:sp>
      <p:cxnSp>
        <p:nvCxnSpPr>
          <p:cNvPr id="70665" name="直接箭头连接符 31"/>
          <p:cNvCxnSpPr>
            <a:cxnSpLocks noChangeShapeType="1"/>
            <a:stCxn id="27" idx="3"/>
            <a:endCxn id="29" idx="1"/>
          </p:cNvCxnSpPr>
          <p:nvPr/>
        </p:nvCxnSpPr>
        <p:spPr bwMode="auto">
          <a:xfrm>
            <a:off x="2598738" y="3967163"/>
            <a:ext cx="179387"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33" name="圆角矩形 32"/>
          <p:cNvSpPr/>
          <p:nvPr/>
        </p:nvSpPr>
        <p:spPr bwMode="auto">
          <a:xfrm>
            <a:off x="2060575"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15  39  72  90</a:t>
            </a:r>
            <a:endParaRPr lang="zh-CN" altLang="en-US" sz="1600" dirty="0">
              <a:solidFill>
                <a:schemeClr val="tx1"/>
              </a:solidFill>
            </a:endParaRPr>
          </a:p>
        </p:txBody>
      </p:sp>
      <p:cxnSp>
        <p:nvCxnSpPr>
          <p:cNvPr id="70667" name="直接连接符 33"/>
          <p:cNvCxnSpPr>
            <a:cxnSpLocks noChangeShapeType="1"/>
          </p:cNvCxnSpPr>
          <p:nvPr/>
        </p:nvCxnSpPr>
        <p:spPr bwMode="auto">
          <a:xfrm rot="5400000">
            <a:off x="1970882" y="3159919"/>
            <a:ext cx="89693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68" name="直接连接符 34"/>
          <p:cNvCxnSpPr>
            <a:cxnSpLocks noChangeShapeType="1"/>
          </p:cNvCxnSpPr>
          <p:nvPr/>
        </p:nvCxnSpPr>
        <p:spPr bwMode="auto">
          <a:xfrm rot="16200000" flipH="1">
            <a:off x="2867819" y="2980532"/>
            <a:ext cx="896937"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6" name="圆角矩形 35"/>
          <p:cNvSpPr/>
          <p:nvPr/>
        </p:nvSpPr>
        <p:spPr bwMode="auto">
          <a:xfrm>
            <a:off x="4392613" y="3787775"/>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70" name="直接连接符 36"/>
          <p:cNvCxnSpPr>
            <a:cxnSpLocks noChangeShapeType="1"/>
          </p:cNvCxnSpPr>
          <p:nvPr/>
        </p:nvCxnSpPr>
        <p:spPr bwMode="auto">
          <a:xfrm>
            <a:off x="3316288" y="2890838"/>
            <a:ext cx="1435100" cy="89693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71" name="直接箭头连接符 37"/>
          <p:cNvCxnSpPr>
            <a:cxnSpLocks noChangeShapeType="1"/>
            <a:stCxn id="29" idx="3"/>
            <a:endCxn id="36" idx="1"/>
          </p:cNvCxnSpPr>
          <p:nvPr/>
        </p:nvCxnSpPr>
        <p:spPr bwMode="auto">
          <a:xfrm>
            <a:off x="4213225" y="3967163"/>
            <a:ext cx="179388" cy="0"/>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46" name="圆角矩形 45"/>
          <p:cNvSpPr/>
          <p:nvPr/>
        </p:nvSpPr>
        <p:spPr bwMode="auto">
          <a:xfrm>
            <a:off x="266700" y="3787775"/>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73" name="直接箭头连接符 46"/>
          <p:cNvCxnSpPr>
            <a:cxnSpLocks noChangeShapeType="1"/>
          </p:cNvCxnSpPr>
          <p:nvPr/>
        </p:nvCxnSpPr>
        <p:spPr bwMode="auto">
          <a:xfrm>
            <a:off x="87313" y="3967163"/>
            <a:ext cx="179387" cy="1587"/>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70674" name="直接连接符 47"/>
          <p:cNvCxnSpPr>
            <a:cxnSpLocks noChangeShapeType="1"/>
          </p:cNvCxnSpPr>
          <p:nvPr/>
        </p:nvCxnSpPr>
        <p:spPr bwMode="auto">
          <a:xfrm rot="10800000" flipV="1">
            <a:off x="984250" y="2890838"/>
            <a:ext cx="1255713" cy="89693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9" name="圆角矩形 38"/>
          <p:cNvSpPr/>
          <p:nvPr/>
        </p:nvSpPr>
        <p:spPr bwMode="auto">
          <a:xfrm>
            <a:off x="4033838" y="611981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18  24  39</a:t>
            </a:r>
            <a:endParaRPr lang="zh-CN" altLang="en-US" sz="1600" dirty="0">
              <a:solidFill>
                <a:schemeClr val="tx1"/>
              </a:solidFill>
            </a:endParaRPr>
          </a:p>
        </p:txBody>
      </p:sp>
      <p:cxnSp>
        <p:nvCxnSpPr>
          <p:cNvPr id="70676" name="直接箭头连接符 39"/>
          <p:cNvCxnSpPr>
            <a:cxnSpLocks noChangeShapeType="1"/>
          </p:cNvCxnSpPr>
          <p:nvPr/>
        </p:nvCxnSpPr>
        <p:spPr bwMode="auto">
          <a:xfrm>
            <a:off x="3854450" y="629920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41" name="圆角矩形 40"/>
          <p:cNvSpPr/>
          <p:nvPr/>
        </p:nvSpPr>
        <p:spPr bwMode="auto">
          <a:xfrm>
            <a:off x="5468938"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a:t>
            </a:r>
            <a:endParaRPr lang="zh-CN" altLang="en-US" sz="1600" dirty="0">
              <a:solidFill>
                <a:schemeClr val="tx1"/>
              </a:solidFill>
            </a:endParaRPr>
          </a:p>
        </p:txBody>
      </p:sp>
      <p:cxnSp>
        <p:nvCxnSpPr>
          <p:cNvPr id="70678" name="直接箭头连接符 41"/>
          <p:cNvCxnSpPr>
            <a:cxnSpLocks noChangeShapeType="1"/>
            <a:stCxn id="39" idx="3"/>
            <a:endCxn id="41" idx="1"/>
          </p:cNvCxnSpPr>
          <p:nvPr/>
        </p:nvCxnSpPr>
        <p:spPr bwMode="auto">
          <a:xfrm>
            <a:off x="5289550" y="6299200"/>
            <a:ext cx="179388"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43" name="圆角矩形 42"/>
          <p:cNvSpPr/>
          <p:nvPr/>
        </p:nvSpPr>
        <p:spPr bwMode="auto">
          <a:xfrm>
            <a:off x="457200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15  39  63</a:t>
            </a:r>
            <a:endParaRPr lang="zh-CN" altLang="en-US" sz="1600" dirty="0">
              <a:solidFill>
                <a:schemeClr val="tx1"/>
              </a:solidFill>
            </a:endParaRPr>
          </a:p>
        </p:txBody>
      </p:sp>
      <p:cxnSp>
        <p:nvCxnSpPr>
          <p:cNvPr id="70680" name="直接连接符 43"/>
          <p:cNvCxnSpPr>
            <a:cxnSpLocks noChangeShapeType="1"/>
          </p:cNvCxnSpPr>
          <p:nvPr/>
        </p:nvCxnSpPr>
        <p:spPr bwMode="auto">
          <a:xfrm rot="5400000">
            <a:off x="4572000" y="5581650"/>
            <a:ext cx="896938"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81" name="直接连接符 44"/>
          <p:cNvCxnSpPr>
            <a:cxnSpLocks noChangeShapeType="1"/>
          </p:cNvCxnSpPr>
          <p:nvPr/>
        </p:nvCxnSpPr>
        <p:spPr bwMode="auto">
          <a:xfrm rot="16200000" flipH="1">
            <a:off x="6545263" y="5581650"/>
            <a:ext cx="896938" cy="1793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49" name="圆角矩形 48"/>
          <p:cNvSpPr/>
          <p:nvPr/>
        </p:nvSpPr>
        <p:spPr bwMode="auto">
          <a:xfrm>
            <a:off x="7800975"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83" name="直接连接符 49"/>
          <p:cNvCxnSpPr>
            <a:cxnSpLocks noChangeShapeType="1"/>
          </p:cNvCxnSpPr>
          <p:nvPr/>
        </p:nvCxnSpPr>
        <p:spPr bwMode="auto">
          <a:xfrm rot="16200000" flipH="1">
            <a:off x="7262813" y="5222875"/>
            <a:ext cx="896938" cy="89693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84" name="直接箭头连接符 50"/>
          <p:cNvCxnSpPr>
            <a:cxnSpLocks noChangeShapeType="1"/>
            <a:endCxn id="49" idx="1"/>
          </p:cNvCxnSpPr>
          <p:nvPr/>
        </p:nvCxnSpPr>
        <p:spPr bwMode="auto">
          <a:xfrm>
            <a:off x="7621588" y="6299200"/>
            <a:ext cx="179387" cy="0"/>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52" name="圆角矩形 51"/>
          <p:cNvSpPr/>
          <p:nvPr/>
        </p:nvSpPr>
        <p:spPr bwMode="auto">
          <a:xfrm>
            <a:off x="2778125"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86" name="直接箭头连接符 52"/>
          <p:cNvCxnSpPr>
            <a:cxnSpLocks noChangeShapeType="1"/>
          </p:cNvCxnSpPr>
          <p:nvPr/>
        </p:nvCxnSpPr>
        <p:spPr bwMode="auto">
          <a:xfrm>
            <a:off x="2598738" y="6299200"/>
            <a:ext cx="179387" cy="1588"/>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cxnSp>
        <p:nvCxnSpPr>
          <p:cNvPr id="70687" name="直接连接符 53"/>
          <p:cNvCxnSpPr>
            <a:cxnSpLocks noChangeShapeType="1"/>
          </p:cNvCxnSpPr>
          <p:nvPr/>
        </p:nvCxnSpPr>
        <p:spPr bwMode="auto">
          <a:xfrm rot="10800000" flipV="1">
            <a:off x="3495675" y="5222875"/>
            <a:ext cx="1255713" cy="89693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61" name="圆角矩形 60"/>
          <p:cNvSpPr/>
          <p:nvPr/>
        </p:nvSpPr>
        <p:spPr bwMode="auto">
          <a:xfrm>
            <a:off x="6724650"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68  72</a:t>
            </a:r>
            <a:endParaRPr lang="zh-CN" altLang="en-US" sz="1600" dirty="0">
              <a:solidFill>
                <a:schemeClr val="tx1"/>
              </a:solidFill>
            </a:endParaRPr>
          </a:p>
        </p:txBody>
      </p:sp>
      <p:cxnSp>
        <p:nvCxnSpPr>
          <p:cNvPr id="70689" name="直接箭头连接符 61"/>
          <p:cNvCxnSpPr>
            <a:cxnSpLocks noChangeShapeType="1"/>
          </p:cNvCxnSpPr>
          <p:nvPr/>
        </p:nvCxnSpPr>
        <p:spPr bwMode="auto">
          <a:xfrm>
            <a:off x="6545263" y="6299200"/>
            <a:ext cx="179387" cy="0"/>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63" name="圆角矩形 62"/>
          <p:cNvSpPr/>
          <p:nvPr/>
        </p:nvSpPr>
        <p:spPr bwMode="auto">
          <a:xfrm>
            <a:off x="672465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72  90</a:t>
            </a:r>
            <a:endParaRPr lang="zh-CN" altLang="en-US" sz="1600" dirty="0">
              <a:solidFill>
                <a:schemeClr val="tx1"/>
              </a:solidFill>
            </a:endParaRPr>
          </a:p>
        </p:txBody>
      </p:sp>
      <p:sp>
        <p:nvSpPr>
          <p:cNvPr id="64" name="圆角矩形 63"/>
          <p:cNvSpPr/>
          <p:nvPr/>
        </p:nvSpPr>
        <p:spPr bwMode="auto">
          <a:xfrm>
            <a:off x="5827713" y="396716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63  90</a:t>
            </a:r>
            <a:endParaRPr lang="zh-CN" altLang="en-US" sz="1600" dirty="0">
              <a:solidFill>
                <a:schemeClr val="tx1"/>
              </a:solidFill>
            </a:endParaRPr>
          </a:p>
        </p:txBody>
      </p:sp>
      <p:cxnSp>
        <p:nvCxnSpPr>
          <p:cNvPr id="70692" name="直接连接符 71"/>
          <p:cNvCxnSpPr>
            <a:cxnSpLocks noChangeShapeType="1"/>
          </p:cNvCxnSpPr>
          <p:nvPr/>
        </p:nvCxnSpPr>
        <p:spPr bwMode="auto">
          <a:xfrm rot="16200000" flipH="1">
            <a:off x="5379244" y="5312569"/>
            <a:ext cx="896938"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93" name="直接连接符 74"/>
          <p:cNvCxnSpPr>
            <a:cxnSpLocks noChangeShapeType="1"/>
          </p:cNvCxnSpPr>
          <p:nvPr/>
        </p:nvCxnSpPr>
        <p:spPr bwMode="auto">
          <a:xfrm>
            <a:off x="6365875" y="4325938"/>
            <a:ext cx="717550" cy="5381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70694" name="直接连接符 77"/>
          <p:cNvCxnSpPr>
            <a:cxnSpLocks noChangeShapeType="1"/>
          </p:cNvCxnSpPr>
          <p:nvPr/>
        </p:nvCxnSpPr>
        <p:spPr bwMode="auto">
          <a:xfrm rot="5400000">
            <a:off x="5468938" y="4325938"/>
            <a:ext cx="538162" cy="5381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B</a:t>
            </a:r>
            <a:r>
              <a:rPr lang="en-US" altLang="zh-CN" baseline="30000" smtClean="0"/>
              <a:t>+</a:t>
            </a:r>
            <a:r>
              <a:rPr lang="zh-CN" altLang="en-US" smtClean="0"/>
              <a:t>树删除</a:t>
            </a:r>
            <a:endParaRPr lang="zh-CN" altLang="en-US" smtClean="0"/>
          </a:p>
        </p:txBody>
      </p:sp>
      <p:sp>
        <p:nvSpPr>
          <p:cNvPr id="71683" name="内容占位符 2"/>
          <p:cNvSpPr>
            <a:spLocks noGrp="1"/>
          </p:cNvSpPr>
          <p:nvPr>
            <p:ph idx="1"/>
          </p:nvPr>
        </p:nvSpPr>
        <p:spPr/>
        <p:txBody>
          <a:bodyPr/>
          <a:lstStyle/>
          <a:p>
            <a:r>
              <a:rPr lang="zh-CN" altLang="en-US" smtClean="0"/>
              <a:t>首先在叶节点上进行删除</a:t>
            </a:r>
            <a:endParaRPr lang="en-US" altLang="zh-CN" smtClean="0"/>
          </a:p>
          <a:p>
            <a:r>
              <a:rPr lang="zh-CN" altLang="en-US" smtClean="0"/>
              <a:t>如果删除后该节点仍满足最小元素数要求，停止</a:t>
            </a:r>
            <a:endParaRPr lang="en-US" altLang="zh-CN" smtClean="0"/>
          </a:p>
          <a:p>
            <a:r>
              <a:rPr lang="zh-CN" altLang="en-US" smtClean="0"/>
              <a:t>如果不满足了，从兄弟节点借元素</a:t>
            </a:r>
            <a:endParaRPr lang="en-US" altLang="zh-CN" smtClean="0"/>
          </a:p>
          <a:p>
            <a:r>
              <a:rPr lang="zh-CN" altLang="en-US" smtClean="0"/>
              <a:t>如果没法借，则合并兄弟节点</a:t>
            </a:r>
            <a:endParaRPr lang="en-US" altLang="zh-CN" smtClean="0"/>
          </a:p>
          <a:p>
            <a:r>
              <a:rPr lang="zh-CN" altLang="en-US" smtClean="0"/>
              <a:t>递归考察父节点，直至结束</a:t>
            </a:r>
            <a:endParaRPr lang="zh-CN" altLang="en-US" smtClean="0"/>
          </a:p>
        </p:txBody>
      </p:sp>
      <p:sp>
        <p:nvSpPr>
          <p:cNvPr id="716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B6FB1C-5476-478A-8C7D-16B0D76570F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红黑树</a:t>
            </a:r>
            <a:endParaRPr lang="zh-CN" baseline="30000">
              <a:solidFill>
                <a:srgbClr val="45B0C5"/>
              </a:solidFill>
              <a:uFillTx/>
            </a:endParaRPr>
          </a:p>
        </p:txBody>
      </p:sp>
      <p:sp>
        <p:nvSpPr>
          <p:cNvPr id="3" name="文本占位符 2"/>
          <p:cNvSpPr>
            <a:spLocks noGrp="1"/>
          </p:cNvSpPr>
          <p:nvPr>
            <p:ph type="body" idx="1"/>
          </p:nvPr>
        </p:nvSpPr>
        <p:spPr/>
        <p:txBody>
          <a:bodyPr>
            <a:normAutofit/>
          </a:bodyPr>
          <a:p>
            <a:pPr lvl="1" indent="-342900"/>
            <a:r>
              <a:rPr lang="zh-CN" altLang="en-US" sz="1400" dirty="0" smtClean="0">
                <a:solidFill>
                  <a:schemeClr val="tx1"/>
                </a:solidFill>
                <a:sym typeface="+mn-ea"/>
              </a:rPr>
              <a:t>定义、搜索</a:t>
            </a:r>
            <a:r>
              <a:rPr lang="zh-CN" altLang="en-US" sz="1400" dirty="0" smtClean="0">
                <a:solidFill>
                  <a:schemeClr val="tx1"/>
                </a:solidFill>
              </a:rPr>
              <a:t>、</a:t>
            </a:r>
            <a:r>
              <a:rPr lang="zh-CN" altLang="en-US" sz="1400" dirty="0" smtClean="0">
                <a:solidFill>
                  <a:schemeClr val="tx1"/>
                </a:solidFill>
                <a:sym typeface="+mn-ea"/>
              </a:rPr>
              <a:t>插入</a:t>
            </a:r>
            <a:r>
              <a:rPr lang="zh-CN" altLang="en-US" sz="1400" dirty="0" smtClean="0">
                <a:solidFill>
                  <a:schemeClr val="tx1"/>
                </a:solidFill>
              </a:rPr>
              <a:t>、</a:t>
            </a:r>
            <a:r>
              <a:rPr lang="zh-CN" altLang="en-US" sz="1400" dirty="0" smtClean="0">
                <a:solidFill>
                  <a:schemeClr val="tx1"/>
                </a:solidFill>
                <a:sym typeface="+mn-ea"/>
              </a:rPr>
              <a:t>删除</a:t>
            </a:r>
            <a:r>
              <a:rPr lang="zh-CN" altLang="en-US" sz="1400" dirty="0" smtClean="0">
                <a:solidFill>
                  <a:schemeClr val="tx1"/>
                </a:solidFill>
              </a:rPr>
              <a:t>、</a:t>
            </a:r>
            <a:r>
              <a:rPr lang="en-US" altLang="zh-CN" sz="1400" dirty="0" smtClean="0">
                <a:solidFill>
                  <a:schemeClr val="tx1"/>
                </a:solidFill>
                <a:sym typeface="+mn-ea"/>
              </a:rPr>
              <a:t>B</a:t>
            </a:r>
            <a:r>
              <a:rPr lang="en-US" altLang="zh-CN" sz="1400" baseline="30000" dirty="0" smtClean="0">
                <a:solidFill>
                  <a:schemeClr val="tx1"/>
                </a:solidFill>
                <a:sym typeface="+mn-ea"/>
              </a:rPr>
              <a:t>+</a:t>
            </a:r>
            <a:r>
              <a:rPr lang="zh-CN" altLang="en-US" sz="1400" dirty="0" smtClean="0">
                <a:solidFill>
                  <a:schemeClr val="tx1"/>
                </a:solidFill>
                <a:sym typeface="+mn-ea"/>
              </a:rPr>
              <a:t>树</a:t>
            </a:r>
            <a:endParaRPr lang="zh-CN" altLang="en-US" sz="1400" dirty="0" smtClean="0">
              <a:solidFill>
                <a:schemeClr val="tx1"/>
              </a:solidFill>
              <a:sym typeface="+mn-ea"/>
            </a:endParaRPr>
          </a:p>
        </p:txBody>
      </p:sp>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红－黑树定义</a:t>
            </a:r>
            <a:endParaRPr lang="en-US" altLang="zh-CN" smtClean="0"/>
          </a:p>
        </p:txBody>
      </p:sp>
      <p:sp>
        <p:nvSpPr>
          <p:cNvPr id="73731" name="Rectangle 3"/>
          <p:cNvSpPr>
            <a:spLocks noGrp="1" noChangeArrowheads="1"/>
          </p:cNvSpPr>
          <p:nvPr>
            <p:ph type="body" idx="1"/>
          </p:nvPr>
        </p:nvSpPr>
        <p:spPr>
          <a:xfrm>
            <a:off x="1143000" y="1371600"/>
            <a:ext cx="7812088" cy="5029200"/>
          </a:xfrm>
        </p:spPr>
        <p:txBody>
          <a:bodyPr/>
          <a:lstStyle/>
          <a:p>
            <a:r>
              <a:rPr lang="zh-CN" altLang="en-US" smtClean="0"/>
              <a:t>特殊的二叉搜索树，对扩充（外部节点）的二叉搜索树，满足以下条件</a:t>
            </a:r>
            <a:endParaRPr lang="zh-CN" altLang="en-US" smtClean="0"/>
          </a:p>
          <a:p>
            <a:pPr lvl="1"/>
            <a:r>
              <a:rPr lang="en-US" altLang="zh-CN" smtClean="0"/>
              <a:t>RB1</a:t>
            </a:r>
            <a:r>
              <a:rPr lang="zh-CN" altLang="en-US" smtClean="0"/>
              <a:t>：根节点和所有外部节点的颜色是黑的</a:t>
            </a:r>
            <a:endParaRPr lang="zh-CN" altLang="en-US" smtClean="0"/>
          </a:p>
          <a:p>
            <a:pPr lvl="1"/>
            <a:r>
              <a:rPr lang="en-US" altLang="zh-CN" smtClean="0"/>
              <a:t>RB2</a:t>
            </a:r>
            <a:r>
              <a:rPr lang="zh-CN" altLang="en-US" smtClean="0"/>
              <a:t>：根至外部节点的路径上没有连续红节点</a:t>
            </a:r>
            <a:endParaRPr lang="zh-CN" altLang="en-US" smtClean="0"/>
          </a:p>
          <a:p>
            <a:pPr lvl="1"/>
            <a:r>
              <a:rPr lang="en-US" altLang="zh-CN" smtClean="0"/>
              <a:t>RB3</a:t>
            </a:r>
            <a:r>
              <a:rPr lang="zh-CN" altLang="en-US" smtClean="0"/>
              <a:t>：所有根至外部节点的路径具有相同数目的黑节点</a:t>
            </a:r>
            <a:endParaRPr lang="zh-CN" altLang="en-US" smtClean="0"/>
          </a:p>
        </p:txBody>
      </p:sp>
      <p:sp>
        <p:nvSpPr>
          <p:cNvPr id="737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FCBD3D-F09B-43A0-8C0F-8D28A1FE3FE4}"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另一种定义方式</a:t>
            </a:r>
            <a:endParaRPr lang="zh-CN" altLang="en-US" smtClean="0"/>
          </a:p>
        </p:txBody>
      </p:sp>
      <p:sp>
        <p:nvSpPr>
          <p:cNvPr id="74755" name="Rectangle 3"/>
          <p:cNvSpPr>
            <a:spLocks noGrp="1" noChangeArrowheads="1"/>
          </p:cNvSpPr>
          <p:nvPr>
            <p:ph type="body" idx="1"/>
          </p:nvPr>
        </p:nvSpPr>
        <p:spPr/>
        <p:txBody>
          <a:bodyPr/>
          <a:lstStyle/>
          <a:p>
            <a:r>
              <a:rPr lang="zh-CN" altLang="en-US" smtClean="0"/>
              <a:t>边（指针）的颜色</a:t>
            </a:r>
            <a:endParaRPr lang="zh-CN" altLang="en-US" smtClean="0"/>
          </a:p>
          <a:p>
            <a:pPr lvl="1"/>
            <a:r>
              <a:rPr lang="en-US" altLang="zh-CN" smtClean="0"/>
              <a:t>RB1’</a:t>
            </a:r>
            <a:r>
              <a:rPr lang="zh-CN" altLang="en-US" smtClean="0"/>
              <a:t>：从内部节点指向外部节点的指针是黑的</a:t>
            </a:r>
            <a:endParaRPr lang="zh-CN" altLang="en-US" smtClean="0"/>
          </a:p>
          <a:p>
            <a:pPr lvl="1"/>
            <a:r>
              <a:rPr lang="en-US" altLang="zh-CN" smtClean="0"/>
              <a:t>RB2’</a:t>
            </a:r>
            <a:r>
              <a:rPr lang="zh-CN" altLang="en-US" smtClean="0"/>
              <a:t>：从根至外部节点的路径上没有连续红指针</a:t>
            </a:r>
            <a:endParaRPr lang="zh-CN" altLang="en-US" smtClean="0"/>
          </a:p>
          <a:p>
            <a:pPr lvl="1"/>
            <a:r>
              <a:rPr lang="en-US" altLang="zh-CN" smtClean="0"/>
              <a:t>RB3’</a:t>
            </a:r>
            <a:r>
              <a:rPr lang="zh-CN" altLang="en-US" smtClean="0"/>
              <a:t>：所有根至外部节点的路径具有相同数目的黑指针</a:t>
            </a:r>
            <a:endParaRPr lang="zh-CN" altLang="en-US" smtClean="0"/>
          </a:p>
          <a:p>
            <a:r>
              <a:rPr lang="zh-CN" altLang="en-US" smtClean="0"/>
              <a:t>黑指针指向的孩子节点是黑的</a:t>
            </a:r>
            <a:br>
              <a:rPr lang="zh-CN" altLang="en-US" smtClean="0"/>
            </a:br>
            <a:r>
              <a:rPr lang="zh-CN" altLang="en-US" smtClean="0"/>
              <a:t>红指针指向的孩子节点是红的</a:t>
            </a:r>
            <a:endParaRPr lang="zh-CN" altLang="en-US" smtClean="0"/>
          </a:p>
        </p:txBody>
      </p:sp>
      <p:sp>
        <p:nvSpPr>
          <p:cNvPr id="747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2AF2ED-2C1B-4E91-83EC-22C55B71B7F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红－黑树例</a:t>
            </a:r>
            <a:endParaRPr lang="zh-CN" altLang="en-US" smtClean="0"/>
          </a:p>
        </p:txBody>
      </p:sp>
      <p:pic>
        <p:nvPicPr>
          <p:cNvPr id="75779" name="Picture 3" descr="redbl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438400"/>
            <a:ext cx="58007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p:cNvSpPr>
            <a:spLocks noGrp="1" noChangeArrowheads="1"/>
          </p:cNvSpPr>
          <p:nvPr>
            <p:ph type="body" idx="1"/>
          </p:nvPr>
        </p:nvSpPr>
        <p:spPr>
          <a:noFill/>
        </p:spPr>
        <p:txBody>
          <a:bodyPr/>
          <a:lstStyle/>
          <a:p>
            <a:r>
              <a:rPr lang="zh-CN" altLang="en-US" smtClean="0"/>
              <a:t>节点的</a:t>
            </a:r>
            <a:r>
              <a:rPr lang="zh-CN" altLang="en-US" smtClean="0">
                <a:solidFill>
                  <a:schemeClr val="accent2"/>
                </a:solidFill>
              </a:rPr>
              <a:t>阶</a:t>
            </a:r>
            <a:r>
              <a:rPr lang="zh-CN" altLang="en-US" smtClean="0"/>
              <a:t>（</a:t>
            </a:r>
            <a:r>
              <a:rPr lang="en-US" altLang="zh-CN" smtClean="0">
                <a:solidFill>
                  <a:schemeClr val="hlink"/>
                </a:solidFill>
              </a:rPr>
              <a:t>rank</a:t>
            </a:r>
            <a:r>
              <a:rPr lang="zh-CN" altLang="en-US" smtClean="0"/>
              <a:t>）：从该节点到其子树中任一外部节点的路径上的黑色指针数目</a:t>
            </a:r>
            <a:endParaRPr lang="zh-CN" altLang="en-US" smtClean="0"/>
          </a:p>
          <a:p>
            <a:endParaRPr lang="en-US" altLang="zh-CN" smtClean="0"/>
          </a:p>
        </p:txBody>
      </p:sp>
      <p:sp>
        <p:nvSpPr>
          <p:cNvPr id="7578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B0B0D5-D49C-4E22-9AB1-A06F99322B1A}"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红－黑树特性</a:t>
            </a:r>
            <a:r>
              <a:rPr lang="en-US" altLang="zh-CN" smtClean="0"/>
              <a:t>1</a:t>
            </a:r>
            <a:endParaRPr lang="en-US" altLang="zh-CN" smtClean="0"/>
          </a:p>
        </p:txBody>
      </p:sp>
      <p:sp>
        <p:nvSpPr>
          <p:cNvPr id="81923" name="Rectangle 3"/>
          <p:cNvSpPr>
            <a:spLocks noGrp="1" noChangeArrowheads="1"/>
          </p:cNvSpPr>
          <p:nvPr>
            <p:ph idx="1"/>
          </p:nvPr>
        </p:nvSpPr>
        <p:spPr/>
        <p:txBody>
          <a:bodyPr/>
          <a:lstStyle/>
          <a:p>
            <a:r>
              <a:rPr lang="zh-CN" altLang="en-US" smtClean="0"/>
              <a:t>定理</a:t>
            </a:r>
            <a:r>
              <a:rPr lang="en-US" altLang="zh-CN" smtClean="0"/>
              <a:t>11-1</a:t>
            </a:r>
            <a:r>
              <a:rPr lang="zh-CN" altLang="en-US" smtClean="0"/>
              <a:t>：设从根到外部节点的路径的长度（</a:t>
            </a:r>
            <a:r>
              <a:rPr lang="en-US" altLang="zh-CN" smtClean="0"/>
              <a:t>length</a:t>
            </a:r>
            <a:r>
              <a:rPr lang="zh-CN" altLang="en-US" smtClean="0"/>
              <a:t>）是该路径中指针的数量，若</a:t>
            </a:r>
            <a:r>
              <a:rPr lang="en-US" altLang="zh-CN" smtClean="0"/>
              <a:t>P</a:t>
            </a:r>
            <a:r>
              <a:rPr lang="zh-CN" altLang="en-US" smtClean="0"/>
              <a:t>、</a:t>
            </a:r>
            <a:r>
              <a:rPr lang="en-US" altLang="zh-CN" smtClean="0"/>
              <a:t>Q</a:t>
            </a:r>
            <a:r>
              <a:rPr lang="zh-CN" altLang="en-US" smtClean="0"/>
              <a:t>是红－黑树中两条从根至外部节点的路径，那么</a:t>
            </a:r>
            <a:r>
              <a:rPr lang="en-US" altLang="zh-CN" smtClean="0"/>
              <a:t>length(P) </a:t>
            </a:r>
            <a:r>
              <a:rPr lang="en-US" altLang="zh-CN" smtClean="0">
                <a:latin typeface="宋体" panose="02010600030101010101" pitchFamily="2" charset="-122"/>
              </a:rPr>
              <a:t>≤</a:t>
            </a:r>
            <a:r>
              <a:rPr lang="en-US" altLang="zh-CN" smtClean="0"/>
              <a:t>2length(Q)</a:t>
            </a:r>
            <a:endParaRPr lang="en-US" altLang="zh-CN" smtClean="0"/>
          </a:p>
          <a:p>
            <a:pPr>
              <a:buFont typeface="Wingdings" panose="05000000000000000000" pitchFamily="2" charset="2"/>
              <a:buNone/>
            </a:pPr>
            <a:r>
              <a:rPr lang="zh-CN" altLang="en-US" smtClean="0"/>
              <a:t>证明：</a:t>
            </a:r>
            <a:endParaRPr lang="zh-CN" altLang="en-US" smtClean="0"/>
          </a:p>
          <a:p>
            <a:pPr>
              <a:buFont typeface="Wingdings" panose="05000000000000000000" pitchFamily="2" charset="2"/>
              <a:buNone/>
            </a:pPr>
            <a:r>
              <a:rPr lang="zh-CN" altLang="en-US" smtClean="0"/>
              <a:t>设根的阶为</a:t>
            </a:r>
            <a:r>
              <a:rPr lang="en-US" altLang="zh-CN" smtClean="0"/>
              <a:t>r——</a:t>
            </a:r>
            <a:r>
              <a:rPr lang="zh-CN" altLang="en-US" smtClean="0"/>
              <a:t>黑指针数为</a:t>
            </a:r>
            <a:r>
              <a:rPr lang="en-US" altLang="zh-CN" smtClean="0"/>
              <a:t>r</a:t>
            </a:r>
            <a:endParaRPr lang="en-US" altLang="zh-CN" smtClean="0"/>
          </a:p>
        </p:txBody>
      </p:sp>
      <p:sp>
        <p:nvSpPr>
          <p:cNvPr id="819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47FA4D-C849-415F-8AC5-C862B2AF016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红－黑树特性</a:t>
            </a:r>
            <a:r>
              <a:rPr lang="en-US" altLang="zh-CN" smtClean="0"/>
              <a:t>1</a:t>
            </a:r>
            <a:endParaRPr lang="en-US" altLang="zh-CN" smtClean="0"/>
          </a:p>
        </p:txBody>
      </p:sp>
      <p:sp>
        <p:nvSpPr>
          <p:cNvPr id="82947" name="Rectangle 3"/>
          <p:cNvSpPr>
            <a:spLocks noGrp="1" noChangeArrowheads="1"/>
          </p:cNvSpPr>
          <p:nvPr>
            <p:ph idx="1"/>
          </p:nvPr>
        </p:nvSpPr>
        <p:spPr/>
        <p:txBody>
          <a:bodyPr/>
          <a:lstStyle/>
          <a:p>
            <a:pPr>
              <a:buFont typeface="Wingdings" panose="05000000000000000000" pitchFamily="2" charset="2"/>
              <a:buNone/>
            </a:pPr>
            <a:r>
              <a:rPr lang="zh-CN" altLang="en-US" smtClean="0"/>
              <a:t>由</a:t>
            </a:r>
            <a:r>
              <a:rPr lang="en-US" altLang="zh-CN" smtClean="0"/>
              <a:t>RB1’</a:t>
            </a:r>
            <a:r>
              <a:rPr lang="zh-CN" altLang="en-US" smtClean="0"/>
              <a:t>知：每条路径最后一个指针为黑色的</a:t>
            </a:r>
            <a:endParaRPr lang="zh-CN" altLang="en-US" smtClean="0"/>
          </a:p>
          <a:p>
            <a:pPr>
              <a:buFont typeface="Wingdings" panose="05000000000000000000" pitchFamily="2" charset="2"/>
              <a:buNone/>
            </a:pPr>
            <a:r>
              <a:rPr lang="zh-CN" altLang="en-US" smtClean="0"/>
              <a:t>由</a:t>
            </a:r>
            <a:r>
              <a:rPr lang="en-US" altLang="zh-CN" smtClean="0"/>
              <a:t>RB2’</a:t>
            </a:r>
            <a:r>
              <a:rPr lang="zh-CN" altLang="en-US" smtClean="0"/>
              <a:t>知：所有路径都不包含连续红指针</a:t>
            </a:r>
            <a:endParaRPr lang="zh-CN" altLang="en-US" smtClean="0"/>
          </a:p>
          <a:p>
            <a:pPr>
              <a:buFont typeface="Wingdings" panose="05000000000000000000" pitchFamily="2" charset="2"/>
              <a:buNone/>
            </a:pPr>
            <a:r>
              <a:rPr lang="zh-CN" altLang="en-US" smtClean="0">
                <a:sym typeface="Wingdings" panose="05000000000000000000" pitchFamily="2" charset="2"/>
              </a:rPr>
              <a:t>每个红指针后面都会紧跟一个黑指针</a:t>
            </a:r>
            <a:endParaRPr lang="zh-CN" altLang="en-US" smtClean="0">
              <a:sym typeface="Wingdings" panose="05000000000000000000" pitchFamily="2" charset="2"/>
            </a:endParaRPr>
          </a:p>
          <a:p>
            <a:pPr>
              <a:buFont typeface="Wingdings" panose="05000000000000000000" pitchFamily="2" charset="2"/>
              <a:buNone/>
            </a:pPr>
            <a:r>
              <a:rPr lang="zh-CN" altLang="en-US" smtClean="0">
                <a:sym typeface="Wingdings" panose="05000000000000000000" pitchFamily="2" charset="2"/>
              </a:rPr>
              <a:t>红指针数目最多为</a:t>
            </a:r>
            <a:r>
              <a:rPr lang="en-US" altLang="zh-CN" smtClean="0">
                <a:sym typeface="Wingdings" panose="05000000000000000000" pitchFamily="2" charset="2"/>
              </a:rPr>
              <a:t>r</a:t>
            </a:r>
            <a:r>
              <a:rPr lang="zh-CN" altLang="en-US" smtClean="0">
                <a:sym typeface="Wingdings" panose="05000000000000000000" pitchFamily="2" charset="2"/>
              </a:rPr>
              <a:t>指针总数在</a:t>
            </a:r>
            <a:r>
              <a:rPr lang="en-US" altLang="zh-CN" smtClean="0">
                <a:sym typeface="Wingdings" panose="05000000000000000000" pitchFamily="2" charset="2"/>
              </a:rPr>
              <a:t>r~2r</a:t>
            </a:r>
            <a:r>
              <a:rPr lang="zh-CN" altLang="en-US" smtClean="0">
                <a:sym typeface="Wingdings" panose="05000000000000000000" pitchFamily="2" charset="2"/>
              </a:rPr>
              <a:t>之间</a:t>
            </a:r>
            <a:endParaRPr lang="zh-CN" altLang="en-US" smtClean="0">
              <a:sym typeface="Wingdings" panose="05000000000000000000" pitchFamily="2" charset="2"/>
            </a:endParaRPr>
          </a:p>
          <a:p>
            <a:pPr>
              <a:buFont typeface="Wingdings" panose="05000000000000000000" pitchFamily="2" charset="2"/>
              <a:buNone/>
            </a:pPr>
            <a:r>
              <a:rPr lang="zh-CN" altLang="en-US" smtClean="0">
                <a:sym typeface="Wingdings" panose="05000000000000000000" pitchFamily="2" charset="2"/>
              </a:rPr>
              <a:t>定理得证</a:t>
            </a:r>
            <a:endParaRPr lang="zh-CN" altLang="en-US" smtClean="0"/>
          </a:p>
        </p:txBody>
      </p:sp>
      <p:sp>
        <p:nvSpPr>
          <p:cNvPr id="829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3BDA82-89FB-4F33-BB54-EBD6B0522EB9}"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红－黑树特性</a:t>
            </a:r>
            <a:r>
              <a:rPr lang="en-US" altLang="zh-CN" smtClean="0"/>
              <a:t>2</a:t>
            </a:r>
            <a:endParaRPr lang="en-US" altLang="zh-CN" smtClean="0"/>
          </a:p>
        </p:txBody>
      </p:sp>
      <p:sp>
        <p:nvSpPr>
          <p:cNvPr id="83971" name="Rectangle 3"/>
          <p:cNvSpPr>
            <a:spLocks noGrp="1" noChangeArrowheads="1"/>
          </p:cNvSpPr>
          <p:nvPr>
            <p:ph idx="1"/>
          </p:nvPr>
        </p:nvSpPr>
        <p:spPr/>
        <p:txBody>
          <a:bodyPr/>
          <a:lstStyle/>
          <a:p>
            <a:pPr marL="609600" indent="-609600"/>
            <a:r>
              <a:rPr lang="zh-CN" altLang="en-US" smtClean="0"/>
              <a:t>定理</a:t>
            </a:r>
            <a:r>
              <a:rPr lang="en-US" altLang="zh-CN" smtClean="0"/>
              <a:t>11-2</a:t>
            </a:r>
            <a:r>
              <a:rPr lang="zh-CN" altLang="en-US" smtClean="0"/>
              <a:t>：设</a:t>
            </a:r>
            <a:r>
              <a:rPr lang="en-US" altLang="zh-CN" smtClean="0"/>
              <a:t>h</a:t>
            </a:r>
            <a:r>
              <a:rPr lang="zh-CN" altLang="en-US" smtClean="0"/>
              <a:t>是一棵红－黑树的高度（不包括外部节点），</a:t>
            </a:r>
            <a:r>
              <a:rPr lang="en-US" altLang="zh-CN" smtClean="0"/>
              <a:t>n</a:t>
            </a:r>
            <a:r>
              <a:rPr lang="zh-CN" altLang="en-US" smtClean="0"/>
              <a:t>是树中内部节点的数目，而</a:t>
            </a:r>
            <a:r>
              <a:rPr lang="en-US" altLang="zh-CN" smtClean="0"/>
              <a:t>r</a:t>
            </a:r>
            <a:r>
              <a:rPr lang="zh-CN" altLang="en-US" smtClean="0"/>
              <a:t>是根节点的阶，则有</a:t>
            </a:r>
            <a:endParaRPr lang="zh-CN" altLang="en-US" smtClean="0"/>
          </a:p>
          <a:p>
            <a:pPr marL="609600" indent="-609600">
              <a:buFont typeface="Wingdings" panose="05000000000000000000" pitchFamily="2" charset="2"/>
              <a:buAutoNum type="arabicParenR"/>
            </a:pPr>
            <a:r>
              <a:rPr lang="en-US" altLang="zh-CN" smtClean="0"/>
              <a:t>h≤2r——</a:t>
            </a:r>
            <a:r>
              <a:rPr lang="zh-CN" altLang="en-US" smtClean="0"/>
              <a:t>由定理</a:t>
            </a:r>
            <a:r>
              <a:rPr lang="en-US" altLang="zh-CN" smtClean="0"/>
              <a:t>11-1</a:t>
            </a:r>
            <a:r>
              <a:rPr lang="zh-CN" altLang="en-US" smtClean="0"/>
              <a:t>显然</a:t>
            </a:r>
            <a:endParaRPr lang="zh-CN" altLang="en-US" smtClean="0"/>
          </a:p>
          <a:p>
            <a:pPr marL="609600" indent="-609600">
              <a:buFont typeface="Wingdings" panose="05000000000000000000" pitchFamily="2" charset="2"/>
              <a:buAutoNum type="arabicParenR"/>
            </a:pPr>
            <a:r>
              <a:rPr lang="en-US" altLang="zh-CN" smtClean="0"/>
              <a:t>n</a:t>
            </a:r>
            <a:r>
              <a:rPr lang="en-US" altLang="zh-CN" smtClean="0">
                <a:latin typeface="宋体" panose="02010600030101010101" pitchFamily="2" charset="-122"/>
              </a:rPr>
              <a:t>≥</a:t>
            </a:r>
            <a:r>
              <a:rPr lang="en-US" altLang="zh-CN" smtClean="0"/>
              <a:t>2</a:t>
            </a:r>
            <a:r>
              <a:rPr lang="en-US" altLang="zh-CN" baseline="30000" smtClean="0"/>
              <a:t>r</a:t>
            </a:r>
            <a:r>
              <a:rPr lang="en-US" altLang="zh-CN" smtClean="0"/>
              <a:t> – 1</a:t>
            </a:r>
            <a:endParaRPr lang="en-US" altLang="zh-CN" smtClean="0"/>
          </a:p>
          <a:p>
            <a:pPr marL="609600" indent="-609600">
              <a:buFont typeface="Wingdings" panose="05000000000000000000" pitchFamily="2" charset="2"/>
              <a:buAutoNum type="arabicParenR"/>
            </a:pPr>
            <a:r>
              <a:rPr lang="en-US" altLang="zh-CN" smtClean="0"/>
              <a:t>h≤2log</a:t>
            </a:r>
            <a:r>
              <a:rPr lang="en-US" altLang="zh-CN" baseline="-25000" smtClean="0"/>
              <a:t>2</a:t>
            </a:r>
            <a:r>
              <a:rPr lang="en-US" altLang="zh-CN" smtClean="0"/>
              <a:t>(n+1)</a:t>
            </a:r>
            <a:endParaRPr lang="en-US" altLang="zh-CN" smtClean="0"/>
          </a:p>
        </p:txBody>
      </p:sp>
      <p:sp>
        <p:nvSpPr>
          <p:cNvPr id="839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6968BC-EA18-472F-8CCF-9CEFB22A47FE}" type="slidenum">
              <a:rPr lang="en-US" altLang="en-US">
                <a:solidFill>
                  <a:srgbClr val="4B4B4B"/>
                </a:solidFill>
              </a:rPr>
            </a:fld>
            <a:endParaRPr lang="en-US" altLang="en-US">
              <a:solidFill>
                <a:srgbClr val="4B4B4B"/>
              </a:solidFill>
            </a:endParaRPr>
          </a:p>
        </p:txBody>
      </p:sp>
      <p:sp>
        <p:nvSpPr>
          <p:cNvPr id="83972" name="Text Box 4"/>
          <p:cNvSpPr txBox="1">
            <a:spLocks noChangeArrowheads="1"/>
          </p:cNvSpPr>
          <p:nvPr/>
        </p:nvSpPr>
        <p:spPr bwMode="ltGray">
          <a:xfrm>
            <a:off x="4876800" y="3581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根的阶为</a:t>
            </a:r>
            <a:r>
              <a:rPr lang="en-US" altLang="zh-CN" sz="2800">
                <a:solidFill>
                  <a:schemeClr val="hlink"/>
                </a:solidFill>
              </a:rPr>
              <a:t>r</a:t>
            </a:r>
            <a:r>
              <a:rPr lang="en-US" altLang="zh-CN" sz="2800">
                <a:solidFill>
                  <a:schemeClr val="hlink"/>
                </a:solidFill>
                <a:sym typeface="Wingdings" panose="05000000000000000000" pitchFamily="2" charset="2"/>
              </a:rPr>
              <a:t></a:t>
            </a:r>
            <a:r>
              <a:rPr lang="zh-CN" altLang="en-US" sz="2800">
                <a:solidFill>
                  <a:schemeClr val="hlink"/>
                </a:solidFill>
                <a:sym typeface="Wingdings" panose="05000000000000000000" pitchFamily="2" charset="2"/>
              </a:rPr>
              <a:t>树高至少为</a:t>
            </a:r>
            <a:r>
              <a:rPr lang="en-US" altLang="zh-CN" sz="2800">
                <a:solidFill>
                  <a:schemeClr val="hlink"/>
                </a:solidFill>
                <a:sym typeface="Wingdings" panose="05000000000000000000" pitchFamily="2" charset="2"/>
              </a:rPr>
              <a:t>r</a:t>
            </a:r>
            <a:endParaRPr lang="en-US" altLang="zh-CN" sz="2800">
              <a:solidFill>
                <a:schemeClr val="hlink"/>
              </a:solidFill>
            </a:endParaRPr>
          </a:p>
        </p:txBody>
      </p:sp>
      <p:sp>
        <p:nvSpPr>
          <p:cNvPr id="83973" name="AutoShape 5"/>
          <p:cNvSpPr>
            <a:spLocks noChangeArrowheads="1"/>
          </p:cNvSpPr>
          <p:nvPr/>
        </p:nvSpPr>
        <p:spPr bwMode="ltGray">
          <a:xfrm>
            <a:off x="3657600" y="3657600"/>
            <a:ext cx="1219200" cy="304800"/>
          </a:xfrm>
          <a:prstGeom prst="leftArrow">
            <a:avLst>
              <a:gd name="adj1" fmla="val 50000"/>
              <a:gd name="adj2" fmla="val 100000"/>
            </a:avLst>
          </a:prstGeom>
          <a:noFill/>
          <a:ln w="254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4" name="Text Box 6"/>
          <p:cNvSpPr txBox="1">
            <a:spLocks noChangeArrowheads="1"/>
          </p:cNvSpPr>
          <p:nvPr/>
        </p:nvSpPr>
        <p:spPr bwMode="ltGray">
          <a:xfrm>
            <a:off x="5257800" y="41910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由</a:t>
            </a:r>
            <a:r>
              <a:rPr lang="en-US" altLang="zh-CN" sz="2800">
                <a:solidFill>
                  <a:schemeClr val="hlink"/>
                </a:solidFill>
              </a:rPr>
              <a:t>2</a:t>
            </a:r>
            <a:r>
              <a:rPr lang="zh-CN" altLang="en-US" sz="2800">
                <a:solidFill>
                  <a:schemeClr val="hlink"/>
                </a:solidFill>
              </a:rPr>
              <a:t>可得</a:t>
            </a:r>
            <a:r>
              <a:rPr lang="en-US" altLang="zh-CN" sz="2800">
                <a:solidFill>
                  <a:schemeClr val="hlink"/>
                </a:solidFill>
              </a:rPr>
              <a:t>r</a:t>
            </a:r>
            <a:r>
              <a:rPr lang="en-US" altLang="zh-CN" sz="2800">
                <a:solidFill>
                  <a:schemeClr val="hlink"/>
                </a:solidFill>
                <a:latin typeface="Times New Roman" panose="02020603050405020304" pitchFamily="18" charset="0"/>
              </a:rPr>
              <a:t>≤log</a:t>
            </a:r>
            <a:r>
              <a:rPr lang="en-US" altLang="zh-CN" sz="2800" baseline="-25000">
                <a:solidFill>
                  <a:schemeClr val="hlink"/>
                </a:solidFill>
                <a:latin typeface="Times New Roman" panose="02020603050405020304" pitchFamily="18" charset="0"/>
              </a:rPr>
              <a:t>2</a:t>
            </a:r>
            <a:r>
              <a:rPr lang="en-US" altLang="zh-CN" sz="2800">
                <a:solidFill>
                  <a:schemeClr val="hlink"/>
                </a:solidFill>
                <a:latin typeface="Times New Roman" panose="02020603050405020304" pitchFamily="18" charset="0"/>
              </a:rPr>
              <a:t>(n+1)</a:t>
            </a:r>
            <a:r>
              <a:rPr lang="zh-CN" altLang="en-US" sz="2800">
                <a:solidFill>
                  <a:schemeClr val="hlink"/>
                </a:solidFill>
                <a:latin typeface="Times New Roman" panose="02020603050405020304" pitchFamily="18" charset="0"/>
              </a:rPr>
              <a:t>，再结合</a:t>
            </a:r>
            <a:r>
              <a:rPr lang="en-US" altLang="zh-CN" sz="2800">
                <a:solidFill>
                  <a:schemeClr val="hlink"/>
                </a:solidFill>
                <a:latin typeface="Times New Roman" panose="02020603050405020304" pitchFamily="18" charset="0"/>
              </a:rPr>
              <a:t>1</a:t>
            </a:r>
            <a:r>
              <a:rPr lang="zh-CN" altLang="en-US" sz="2800">
                <a:solidFill>
                  <a:schemeClr val="hlink"/>
                </a:solidFill>
                <a:latin typeface="Times New Roman" panose="02020603050405020304" pitchFamily="18" charset="0"/>
              </a:rPr>
              <a:t>即可得证</a:t>
            </a:r>
            <a:endParaRPr lang="zh-CN" altLang="en-US" sz="2800">
              <a:solidFill>
                <a:schemeClr val="hlink"/>
              </a:solidFill>
              <a:latin typeface="Times New Roman" panose="02020603050405020304" pitchFamily="18" charset="0"/>
            </a:endParaRPr>
          </a:p>
        </p:txBody>
      </p:sp>
      <p:sp>
        <p:nvSpPr>
          <p:cNvPr id="83975" name="AutoShape 7"/>
          <p:cNvSpPr>
            <a:spLocks noChangeArrowheads="1"/>
          </p:cNvSpPr>
          <p:nvPr/>
        </p:nvSpPr>
        <p:spPr bwMode="ltGray">
          <a:xfrm>
            <a:off x="4343400" y="4267200"/>
            <a:ext cx="990600" cy="304800"/>
          </a:xfrm>
          <a:prstGeom prst="leftArrow">
            <a:avLst>
              <a:gd name="adj1" fmla="val 50000"/>
              <a:gd name="adj2" fmla="val 81250"/>
            </a:avLst>
          </a:prstGeom>
          <a:noFill/>
          <a:ln w="254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BST</a:t>
            </a:r>
            <a:r>
              <a:rPr lang="zh-CN" altLang="en-US" smtClean="0"/>
              <a:t>搜索</a:t>
            </a:r>
            <a:endParaRPr lang="zh-CN" altLang="en-US" smtClean="0"/>
          </a:p>
        </p:txBody>
      </p:sp>
      <p:sp>
        <p:nvSpPr>
          <p:cNvPr id="34819" name="内容占位符 2"/>
          <p:cNvSpPr>
            <a:spLocks noGrp="1"/>
          </p:cNvSpPr>
          <p:nvPr>
            <p:ph idx="1"/>
          </p:nvPr>
        </p:nvSpPr>
        <p:spPr/>
        <p:txBody>
          <a:bodyPr/>
          <a:lstStyle/>
          <a:p>
            <a:r>
              <a:rPr lang="zh-CN" altLang="en-US" smtClean="0"/>
              <a:t>算法</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pPr lvl="1"/>
            <a:endParaRPr lang="en-US" altLang="zh-CN" smtClean="0"/>
          </a:p>
          <a:p>
            <a:r>
              <a:rPr lang="zh-CN" altLang="en-US" smtClean="0"/>
              <a:t>示例</a:t>
            </a:r>
            <a:endParaRPr lang="en-US" altLang="zh-CN" smtClean="0"/>
          </a:p>
          <a:p>
            <a:pPr lvl="1"/>
            <a:r>
              <a:rPr lang="zh-CN" altLang="en-US" smtClean="0"/>
              <a:t>找</a:t>
            </a:r>
            <a:r>
              <a:rPr lang="en-US" altLang="zh-CN" smtClean="0"/>
              <a:t>100</a:t>
            </a:r>
            <a:endParaRPr lang="en-US" altLang="zh-CN" smtClean="0"/>
          </a:p>
          <a:p>
            <a:pPr lvl="1"/>
            <a:r>
              <a:rPr lang="zh-CN" altLang="en-US" smtClean="0"/>
              <a:t>找</a:t>
            </a:r>
            <a:r>
              <a:rPr lang="en-US" altLang="zh-CN" smtClean="0"/>
              <a:t>40</a:t>
            </a:r>
            <a:endParaRPr lang="zh-CN" altLang="en-US" smtClean="0"/>
          </a:p>
        </p:txBody>
      </p:sp>
      <p:sp>
        <p:nvSpPr>
          <p:cNvPr id="348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F4E6DE-378B-45F1-B025-A9E2A1FB5A6E}" type="slidenum">
              <a:rPr lang="en-US" altLang="en-US">
                <a:solidFill>
                  <a:srgbClr val="4B4B4B"/>
                </a:solidFill>
              </a:rPr>
            </a:fld>
            <a:endParaRPr lang="en-US" altLang="en-US">
              <a:solidFill>
                <a:srgbClr val="4B4B4B"/>
              </a:solidFill>
            </a:endParaRPr>
          </a:p>
        </p:txBody>
      </p:sp>
      <p:grpSp>
        <p:nvGrpSpPr>
          <p:cNvPr id="34821" name="组合 67"/>
          <p:cNvGrpSpPr/>
          <p:nvPr/>
        </p:nvGrpSpPr>
        <p:grpSpPr bwMode="auto">
          <a:xfrm>
            <a:off x="5824538" y="558800"/>
            <a:ext cx="2693987" cy="3049588"/>
            <a:chOff x="266688" y="1455730"/>
            <a:chExt cx="2693268" cy="3049598"/>
          </a:xfrm>
        </p:grpSpPr>
        <p:grpSp>
          <p:nvGrpSpPr>
            <p:cNvPr id="34822" name="组合 6"/>
            <p:cNvGrpSpPr/>
            <p:nvPr/>
          </p:nvGrpSpPr>
          <p:grpSpPr bwMode="auto">
            <a:xfrm>
              <a:off x="1343016" y="1455730"/>
              <a:ext cx="358776" cy="360000"/>
              <a:chOff x="1343016" y="1455730"/>
              <a:chExt cx="358776" cy="360000"/>
            </a:xfrm>
          </p:grpSpPr>
          <p:sp>
            <p:nvSpPr>
              <p:cNvPr id="34859"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6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4823" name="组合 7"/>
            <p:cNvGrpSpPr/>
            <p:nvPr/>
          </p:nvGrpSpPr>
          <p:grpSpPr bwMode="auto">
            <a:xfrm>
              <a:off x="804852" y="1992671"/>
              <a:ext cx="358776" cy="360000"/>
              <a:chOff x="1343016" y="1455729"/>
              <a:chExt cx="358776" cy="360000"/>
            </a:xfrm>
          </p:grpSpPr>
          <p:sp>
            <p:nvSpPr>
              <p:cNvPr id="34857"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4824" name="组合 10"/>
            <p:cNvGrpSpPr/>
            <p:nvPr/>
          </p:nvGrpSpPr>
          <p:grpSpPr bwMode="auto">
            <a:xfrm>
              <a:off x="1881180" y="1993895"/>
              <a:ext cx="358776" cy="360000"/>
              <a:chOff x="1343016" y="1455729"/>
              <a:chExt cx="358776" cy="360000"/>
            </a:xfrm>
          </p:grpSpPr>
          <p:sp>
            <p:nvSpPr>
              <p:cNvPr id="34855"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4825" name="组合 13"/>
            <p:cNvGrpSpPr/>
            <p:nvPr/>
          </p:nvGrpSpPr>
          <p:grpSpPr bwMode="auto">
            <a:xfrm>
              <a:off x="266688" y="2530836"/>
              <a:ext cx="358776" cy="360000"/>
              <a:chOff x="1343016" y="1455730"/>
              <a:chExt cx="358776" cy="358778"/>
            </a:xfrm>
          </p:grpSpPr>
          <p:sp>
            <p:nvSpPr>
              <p:cNvPr id="34853"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4826" name="组合 16"/>
            <p:cNvGrpSpPr/>
            <p:nvPr/>
          </p:nvGrpSpPr>
          <p:grpSpPr bwMode="auto">
            <a:xfrm>
              <a:off x="1343016" y="2532060"/>
              <a:ext cx="358776" cy="360000"/>
              <a:chOff x="1343016" y="1455730"/>
              <a:chExt cx="358776" cy="358778"/>
            </a:xfrm>
          </p:grpSpPr>
          <p:sp>
            <p:nvSpPr>
              <p:cNvPr id="3485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2" name="TextBox 18"/>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37</a:t>
                </a:r>
                <a:endParaRPr lang="zh-CN" altLang="en-US" sz="1200" b="1"/>
              </a:p>
            </p:txBody>
          </p:sp>
        </p:grpSp>
        <p:grpSp>
          <p:nvGrpSpPr>
            <p:cNvPr id="34827" name="组合 19"/>
            <p:cNvGrpSpPr/>
            <p:nvPr/>
          </p:nvGrpSpPr>
          <p:grpSpPr bwMode="auto">
            <a:xfrm>
              <a:off x="2239956" y="2532060"/>
              <a:ext cx="720000" cy="360000"/>
              <a:chOff x="1163628" y="1455730"/>
              <a:chExt cx="720000" cy="360000"/>
            </a:xfrm>
          </p:grpSpPr>
          <p:sp>
            <p:nvSpPr>
              <p:cNvPr id="34849"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4828" name="组合 22"/>
            <p:cNvGrpSpPr/>
            <p:nvPr/>
          </p:nvGrpSpPr>
          <p:grpSpPr bwMode="auto">
            <a:xfrm>
              <a:off x="804852" y="3069000"/>
              <a:ext cx="358776" cy="360000"/>
              <a:chOff x="1343016" y="1455730"/>
              <a:chExt cx="358776" cy="358778"/>
            </a:xfrm>
          </p:grpSpPr>
          <p:sp>
            <p:nvSpPr>
              <p:cNvPr id="34847"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8" name="TextBox 24"/>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24</a:t>
                </a:r>
                <a:endParaRPr lang="zh-CN" altLang="en-US" sz="1200" b="1"/>
              </a:p>
            </p:txBody>
          </p:sp>
        </p:grpSp>
        <p:grpSp>
          <p:nvGrpSpPr>
            <p:cNvPr id="34829" name="组合 25"/>
            <p:cNvGrpSpPr/>
            <p:nvPr/>
          </p:nvGrpSpPr>
          <p:grpSpPr bwMode="auto">
            <a:xfrm>
              <a:off x="1881180" y="3070224"/>
              <a:ext cx="358776" cy="360000"/>
              <a:chOff x="1343016" y="1455730"/>
              <a:chExt cx="358776" cy="358778"/>
            </a:xfrm>
          </p:grpSpPr>
          <p:sp>
            <p:nvSpPr>
              <p:cNvPr id="34845"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6" name="TextBox 27"/>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61</a:t>
                </a:r>
                <a:endParaRPr lang="zh-CN" altLang="en-US" sz="1200" b="1"/>
              </a:p>
            </p:txBody>
          </p:sp>
        </p:grpSp>
        <p:grpSp>
          <p:nvGrpSpPr>
            <p:cNvPr id="34830" name="组合 28"/>
            <p:cNvGrpSpPr/>
            <p:nvPr/>
          </p:nvGrpSpPr>
          <p:grpSpPr bwMode="auto">
            <a:xfrm>
              <a:off x="2419344" y="3607164"/>
              <a:ext cx="358776" cy="360000"/>
              <a:chOff x="1343016" y="1455730"/>
              <a:chExt cx="358776" cy="358778"/>
            </a:xfrm>
          </p:grpSpPr>
          <p:sp>
            <p:nvSpPr>
              <p:cNvPr id="34843" name="椭圆 29"/>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4" name="TextBox 30"/>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90</a:t>
                </a:r>
                <a:endParaRPr lang="zh-CN" altLang="en-US" sz="1200" b="1"/>
              </a:p>
            </p:txBody>
          </p:sp>
        </p:grpSp>
        <p:grpSp>
          <p:nvGrpSpPr>
            <p:cNvPr id="34831" name="组合 31"/>
            <p:cNvGrpSpPr/>
            <p:nvPr/>
          </p:nvGrpSpPr>
          <p:grpSpPr bwMode="auto">
            <a:xfrm>
              <a:off x="1881180" y="4145328"/>
              <a:ext cx="358776" cy="360000"/>
              <a:chOff x="1343016" y="1455730"/>
              <a:chExt cx="358776" cy="358778"/>
            </a:xfrm>
          </p:grpSpPr>
          <p:sp>
            <p:nvSpPr>
              <p:cNvPr id="34841"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2" name="TextBox 33"/>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78</a:t>
                </a:r>
                <a:endParaRPr lang="zh-CN" altLang="en-US" sz="1200" b="1"/>
              </a:p>
            </p:txBody>
          </p:sp>
        </p:grpSp>
        <p:cxnSp>
          <p:nvCxnSpPr>
            <p:cNvPr id="34832" name="直接连接符 35"/>
            <p:cNvCxnSpPr>
              <a:cxnSpLocks noChangeShapeType="1"/>
              <a:stCxn id="34860" idx="2"/>
              <a:endCxn id="34858" idx="3"/>
            </p:cNvCxnSpPr>
            <p:nvPr/>
          </p:nvCxnSpPr>
          <p:spPr bwMode="auto">
            <a:xfrm rot="5400000">
              <a:off x="1164546" y="1814812"/>
              <a:ext cx="356941"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3" name="直接连接符 40"/>
            <p:cNvCxnSpPr>
              <a:cxnSpLocks noChangeShapeType="1"/>
              <a:stCxn id="34858" idx="2"/>
              <a:endCxn id="34854" idx="3"/>
            </p:cNvCxnSpPr>
            <p:nvPr/>
          </p:nvCxnSpPr>
          <p:spPr bwMode="auto">
            <a:xfrm rot="5400000">
              <a:off x="625770" y="2352365"/>
              <a:ext cx="358165"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4" name="直接连接符 43"/>
            <p:cNvCxnSpPr>
              <a:cxnSpLocks noChangeShapeType="1"/>
              <a:stCxn id="34860" idx="2"/>
              <a:endCxn id="34856" idx="1"/>
            </p:cNvCxnSpPr>
            <p:nvPr/>
          </p:nvCxnSpPr>
          <p:spPr bwMode="auto">
            <a:xfrm rot="16200000" flipH="1">
              <a:off x="1522710" y="1815424"/>
              <a:ext cx="358165"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5" name="直接连接符 46"/>
            <p:cNvCxnSpPr>
              <a:cxnSpLocks noChangeShapeType="1"/>
              <a:stCxn id="34856" idx="2"/>
            </p:cNvCxnSpPr>
            <p:nvPr/>
          </p:nvCxnSpPr>
          <p:spPr bwMode="auto">
            <a:xfrm rot="16200000" flipH="1">
              <a:off x="2061180" y="2353283"/>
              <a:ext cx="357553"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6" name="直接连接符 49"/>
            <p:cNvCxnSpPr>
              <a:cxnSpLocks noChangeShapeType="1"/>
              <a:stCxn id="34858" idx="2"/>
              <a:endCxn id="34852" idx="1"/>
            </p:cNvCxnSpPr>
            <p:nvPr/>
          </p:nvCxnSpPr>
          <p:spPr bwMode="auto">
            <a:xfrm rot="16200000" flipH="1">
              <a:off x="983934" y="2352977"/>
              <a:ext cx="359389"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7" name="直接连接符 52"/>
            <p:cNvCxnSpPr>
              <a:cxnSpLocks noChangeShapeType="1"/>
              <a:stCxn id="34852" idx="1"/>
              <a:endCxn id="34848" idx="0"/>
            </p:cNvCxnSpPr>
            <p:nvPr/>
          </p:nvCxnSpPr>
          <p:spPr bwMode="auto">
            <a:xfrm rot="10800000" flipV="1">
              <a:off x="984240" y="2712060"/>
              <a:ext cx="358776" cy="35694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8" name="直接连接符 57"/>
            <p:cNvCxnSpPr>
              <a:cxnSpLocks noChangeShapeType="1"/>
              <a:stCxn id="34850" idx="2"/>
              <a:endCxn id="34846" idx="3"/>
            </p:cNvCxnSpPr>
            <p:nvPr/>
          </p:nvCxnSpPr>
          <p:spPr bwMode="auto">
            <a:xfrm rot="5400000">
              <a:off x="2240874" y="2891142"/>
              <a:ext cx="358164" cy="3600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39" name="直接连接符 60"/>
            <p:cNvCxnSpPr>
              <a:cxnSpLocks noChangeShapeType="1"/>
              <a:stCxn id="34846" idx="2"/>
              <a:endCxn id="34844" idx="1"/>
            </p:cNvCxnSpPr>
            <p:nvPr/>
          </p:nvCxnSpPr>
          <p:spPr bwMode="auto">
            <a:xfrm rot="16200000" flipH="1">
              <a:off x="2061486" y="3429306"/>
              <a:ext cx="356940"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840" name="直接连接符 64"/>
            <p:cNvCxnSpPr>
              <a:cxnSpLocks noChangeShapeType="1"/>
              <a:stCxn id="34844" idx="2"/>
              <a:endCxn id="34842" idx="3"/>
            </p:cNvCxnSpPr>
            <p:nvPr/>
          </p:nvCxnSpPr>
          <p:spPr bwMode="auto">
            <a:xfrm rot="5400000">
              <a:off x="2240262" y="3966858"/>
              <a:ext cx="358164" cy="358776"/>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红－黑树的描述</a:t>
            </a:r>
            <a:endParaRPr lang="zh-CN" altLang="en-US" smtClean="0"/>
          </a:p>
        </p:txBody>
      </p:sp>
      <p:sp>
        <p:nvSpPr>
          <p:cNvPr id="84995" name="Rectangle 3"/>
          <p:cNvSpPr>
            <a:spLocks noGrp="1" noChangeArrowheads="1"/>
          </p:cNvSpPr>
          <p:nvPr>
            <p:ph idx="1"/>
          </p:nvPr>
        </p:nvSpPr>
        <p:spPr/>
        <p:txBody>
          <a:bodyPr/>
          <a:lstStyle/>
          <a:p>
            <a:r>
              <a:rPr lang="zh-CN" altLang="en-US" smtClean="0"/>
              <a:t>外部节点无需实际保存</a:t>
            </a:r>
            <a:endParaRPr lang="zh-CN" altLang="en-US" smtClean="0"/>
          </a:p>
          <a:p>
            <a:r>
              <a:rPr lang="zh-CN" altLang="en-US" smtClean="0"/>
              <a:t>每个节点需保存其颜色和两个指针的颜色</a:t>
            </a:r>
            <a:r>
              <a:rPr lang="en-US" altLang="zh-CN" smtClean="0"/>
              <a:t>——</a:t>
            </a:r>
            <a:r>
              <a:rPr lang="zh-CN" altLang="en-US" smtClean="0"/>
              <a:t>最多需</a:t>
            </a:r>
            <a:r>
              <a:rPr lang="en-US" altLang="zh-CN" smtClean="0"/>
              <a:t>3</a:t>
            </a:r>
            <a:r>
              <a:rPr lang="zh-CN" altLang="en-US" smtClean="0"/>
              <a:t>个二进制位</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0BED96-B815-4C07-83EF-EA2D248300D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mtClean="0"/>
              <a:t>红－黑树的搜索</a:t>
            </a:r>
            <a:endParaRPr lang="zh-CN" altLang="en-US" smtClean="0"/>
          </a:p>
        </p:txBody>
      </p:sp>
      <p:sp>
        <p:nvSpPr>
          <p:cNvPr id="87043" name="Rectangle 3"/>
          <p:cNvSpPr>
            <a:spLocks noGrp="1" noChangeArrowheads="1"/>
          </p:cNvSpPr>
          <p:nvPr>
            <p:ph type="body" idx="1"/>
          </p:nvPr>
        </p:nvSpPr>
        <p:spPr/>
        <p:txBody>
          <a:bodyPr/>
          <a:lstStyle/>
          <a:p>
            <a:r>
              <a:rPr lang="zh-CN" altLang="en-US" smtClean="0"/>
              <a:t>与二叉搜索树相同</a:t>
            </a:r>
            <a:endParaRPr lang="zh-CN" altLang="en-US" smtClean="0"/>
          </a:p>
          <a:p>
            <a:r>
              <a:rPr lang="zh-CN" altLang="en-US" smtClean="0"/>
              <a:t>复杂性</a:t>
            </a:r>
            <a:r>
              <a:rPr lang="en-US" altLang="zh-CN" smtClean="0"/>
              <a:t>O(logn)</a:t>
            </a:r>
            <a:endParaRPr lang="en-US" altLang="zh-CN" smtClean="0"/>
          </a:p>
        </p:txBody>
      </p:sp>
      <p:sp>
        <p:nvSpPr>
          <p:cNvPr id="870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D9D46A-0E7D-4901-A1EE-55AD52B6204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红－黑树类似</a:t>
            </a:r>
            <a:r>
              <a:rPr lang="en-US" altLang="zh-CN" smtClean="0"/>
              <a:t>4</a:t>
            </a:r>
            <a:r>
              <a:rPr lang="zh-CN" altLang="en-US" smtClean="0"/>
              <a:t>阶</a:t>
            </a:r>
            <a:r>
              <a:rPr lang="en-US" altLang="zh-CN" smtClean="0"/>
              <a:t>B</a:t>
            </a:r>
            <a:r>
              <a:rPr lang="zh-CN" altLang="en-US" smtClean="0"/>
              <a:t>树</a:t>
            </a:r>
            <a:endParaRPr lang="zh-CN" altLang="en-US" smtClean="0"/>
          </a:p>
        </p:txBody>
      </p:sp>
      <p:sp>
        <p:nvSpPr>
          <p:cNvPr id="76803" name="Rectangle 3"/>
          <p:cNvSpPr>
            <a:spLocks noGrp="1" noChangeArrowheads="1"/>
          </p:cNvSpPr>
          <p:nvPr>
            <p:ph type="body" idx="1"/>
          </p:nvPr>
        </p:nvSpPr>
        <p:spPr/>
        <p:txBody>
          <a:bodyPr/>
          <a:lstStyle/>
          <a:p>
            <a:r>
              <a:rPr lang="zh-CN" altLang="en-US" smtClean="0"/>
              <a:t>因为</a:t>
            </a:r>
            <a:r>
              <a:rPr lang="en-US" altLang="zh-CN" smtClean="0"/>
              <a:t>2-3-4</a:t>
            </a:r>
            <a:r>
              <a:rPr lang="zh-CN" altLang="en-US" smtClean="0"/>
              <a:t>树节点结构为数组，期望</a:t>
            </a:r>
            <a:r>
              <a:rPr lang="zh-CN" altLang="en-US" smtClean="0"/>
              <a:t>通过二叉树结构描述</a:t>
            </a:r>
            <a:r>
              <a:rPr lang="en-US" altLang="zh-CN" smtClean="0"/>
              <a:t>2-3-4</a:t>
            </a:r>
            <a:r>
              <a:rPr lang="zh-CN" altLang="en-US" smtClean="0"/>
              <a:t>树</a:t>
            </a:r>
            <a:endParaRPr lang="zh-CN" altLang="en-US" smtClean="0"/>
          </a:p>
          <a:p>
            <a:pPr lvl="1"/>
            <a:r>
              <a:rPr lang="en-US" altLang="zh-CN" smtClean="0"/>
              <a:t>2</a:t>
            </a:r>
            <a:r>
              <a:rPr lang="zh-CN" altLang="en-US" smtClean="0"/>
              <a:t>节点（一个关键字，两个孩子）用二叉树结构表示</a:t>
            </a:r>
            <a:endParaRPr lang="zh-CN" altLang="en-US" smtClean="0"/>
          </a:p>
          <a:p>
            <a:pPr lvl="1"/>
            <a:r>
              <a:rPr lang="en-US" altLang="zh-CN" smtClean="0"/>
              <a:t>3</a:t>
            </a:r>
            <a:r>
              <a:rPr lang="zh-CN" altLang="en-US" smtClean="0"/>
              <a:t>节点、</a:t>
            </a:r>
            <a:r>
              <a:rPr lang="en-US" altLang="zh-CN" smtClean="0"/>
              <a:t>4</a:t>
            </a:r>
            <a:r>
              <a:rPr lang="zh-CN" altLang="en-US" smtClean="0"/>
              <a:t>节点怎么办？多个关键字在二叉树中只能形成多个节点</a:t>
            </a:r>
            <a:endParaRPr lang="zh-CN" altLang="en-US" smtClean="0"/>
          </a:p>
          <a:p>
            <a:pPr lvl="1"/>
            <a:r>
              <a:rPr lang="zh-CN" altLang="en-US" smtClean="0"/>
              <a:t>用红边描述</a:t>
            </a:r>
            <a:r>
              <a:rPr lang="en-US" altLang="zh-CN" smtClean="0"/>
              <a:t>——</a:t>
            </a:r>
            <a:r>
              <a:rPr lang="zh-CN" altLang="en-US" smtClean="0"/>
              <a:t>红边连接的节点中的关键字，在</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树中是一个节点内的</a:t>
            </a:r>
            <a:endParaRPr lang="zh-CN" altLang="en-US" smtClean="0"/>
          </a:p>
        </p:txBody>
      </p:sp>
      <p:sp>
        <p:nvSpPr>
          <p:cNvPr id="768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CBC376-C289-4345-B1EC-75CA90B787C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2-3-4</a:t>
            </a:r>
            <a:r>
              <a:rPr lang="zh-CN" altLang="en-US" smtClean="0"/>
              <a:t>树的红－黑树表示</a:t>
            </a:r>
            <a:endParaRPr lang="zh-CN" altLang="en-US" smtClean="0"/>
          </a:p>
        </p:txBody>
      </p:sp>
      <p:pic>
        <p:nvPicPr>
          <p:cNvPr id="77827" name="Picture 5" descr="b-rb-4"/>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371600" y="1895475"/>
            <a:ext cx="487997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6"/>
          <p:cNvSpPr txBox="1">
            <a:spLocks noChangeArrowheads="1"/>
          </p:cNvSpPr>
          <p:nvPr/>
        </p:nvSpPr>
        <p:spPr bwMode="ltGray">
          <a:xfrm>
            <a:off x="6858000" y="2133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四节点的转换</a:t>
            </a:r>
            <a:endParaRPr lang="zh-CN" altLang="en-US">
              <a:solidFill>
                <a:schemeClr val="hlink"/>
              </a:solidFill>
            </a:endParaRPr>
          </a:p>
        </p:txBody>
      </p:sp>
      <p:sp>
        <p:nvSpPr>
          <p:cNvPr id="778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BEBD9A-188C-4091-BED5-C98C0EDE9C63}"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2-3-4</a:t>
            </a:r>
            <a:r>
              <a:rPr lang="zh-CN" altLang="en-US" smtClean="0"/>
              <a:t>树的红－黑树表示</a:t>
            </a:r>
            <a:endParaRPr lang="zh-CN" altLang="en-US" smtClean="0"/>
          </a:p>
        </p:txBody>
      </p:sp>
      <p:pic>
        <p:nvPicPr>
          <p:cNvPr id="78851" name="Picture 5" descr="b-rb-3"/>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762000" y="1895475"/>
            <a:ext cx="7038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6"/>
          <p:cNvSpPr txBox="1">
            <a:spLocks noChangeArrowheads="1"/>
          </p:cNvSpPr>
          <p:nvPr/>
        </p:nvSpPr>
        <p:spPr bwMode="ltGray">
          <a:xfrm>
            <a:off x="7162800" y="16002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三节点的转换</a:t>
            </a:r>
            <a:endParaRPr lang="zh-CN" altLang="en-US">
              <a:solidFill>
                <a:schemeClr val="hlink"/>
              </a:solidFill>
            </a:endParaRPr>
          </a:p>
        </p:txBody>
      </p:sp>
      <p:sp>
        <p:nvSpPr>
          <p:cNvPr id="78853" name="Text Box 7"/>
          <p:cNvSpPr txBox="1">
            <a:spLocks noChangeArrowheads="1"/>
          </p:cNvSpPr>
          <p:nvPr/>
        </p:nvSpPr>
        <p:spPr bwMode="ltGray">
          <a:xfrm>
            <a:off x="1676400" y="4100513"/>
            <a:ext cx="6400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即：红边实际上表示的是</a:t>
            </a:r>
            <a:r>
              <a:rPr lang="en-US" altLang="zh-CN">
                <a:solidFill>
                  <a:schemeClr val="hlink"/>
                </a:solidFill>
              </a:rPr>
              <a:t>2-3-4</a:t>
            </a:r>
            <a:r>
              <a:rPr lang="zh-CN" altLang="en-US">
                <a:solidFill>
                  <a:schemeClr val="hlink"/>
                </a:solidFill>
              </a:rPr>
              <a:t>树的同节点关系</a:t>
            </a:r>
            <a:endParaRPr lang="zh-CN" altLang="en-US">
              <a:solidFill>
                <a:schemeClr val="hlink"/>
              </a:solidFill>
            </a:endParaRPr>
          </a:p>
          <a:p>
            <a:pPr eaLnBrk="1" hangingPunct="1">
              <a:spcBef>
                <a:spcPct val="50000"/>
              </a:spcBef>
            </a:pPr>
            <a:r>
              <a:rPr lang="zh-CN" altLang="en-US">
                <a:solidFill>
                  <a:schemeClr val="hlink"/>
                </a:solidFill>
              </a:rPr>
              <a:t>黑边表示父子关系</a:t>
            </a:r>
            <a:endParaRPr lang="zh-CN" altLang="en-US">
              <a:solidFill>
                <a:schemeClr val="hlink"/>
              </a:solidFill>
            </a:endParaRPr>
          </a:p>
        </p:txBody>
      </p:sp>
      <p:sp>
        <p:nvSpPr>
          <p:cNvPr id="788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CB30C8-EFB8-4AF0-921F-D59081F0E4AD}"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redblk"/>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3124200" y="1905000"/>
            <a:ext cx="58007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
          <p:cNvSpPr>
            <a:spLocks noGrp="1" noChangeArrowheads="1"/>
          </p:cNvSpPr>
          <p:nvPr>
            <p:ph type="title"/>
          </p:nvPr>
        </p:nvSpPr>
        <p:spPr/>
        <p:txBody>
          <a:bodyPr/>
          <a:lstStyle/>
          <a:p>
            <a:r>
              <a:rPr lang="en-US" altLang="zh-CN" smtClean="0"/>
              <a:t>2-3-4</a:t>
            </a:r>
            <a:r>
              <a:rPr lang="zh-CN" altLang="en-US" smtClean="0"/>
              <a:t>树的红－黑树表示</a:t>
            </a:r>
            <a:endParaRPr lang="zh-CN" altLang="en-US" smtClean="0"/>
          </a:p>
        </p:txBody>
      </p:sp>
      <p:sp>
        <p:nvSpPr>
          <p:cNvPr id="1465349" name="AutoShape 5"/>
          <p:cNvSpPr>
            <a:spLocks noChangeArrowheads="1"/>
          </p:cNvSpPr>
          <p:nvPr/>
        </p:nvSpPr>
        <p:spPr bwMode="ltGray">
          <a:xfrm>
            <a:off x="1524000" y="1524000"/>
            <a:ext cx="1600200" cy="457200"/>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50	65</a:t>
            </a:r>
            <a:endParaRPr lang="en-US" altLang="zh-CN"/>
          </a:p>
        </p:txBody>
      </p:sp>
      <p:grpSp>
        <p:nvGrpSpPr>
          <p:cNvPr id="2" name="Group 13"/>
          <p:cNvGrpSpPr/>
          <p:nvPr/>
        </p:nvGrpSpPr>
        <p:grpSpPr bwMode="auto">
          <a:xfrm>
            <a:off x="228600" y="1981200"/>
            <a:ext cx="1371600" cy="1066800"/>
            <a:chOff x="144" y="1248"/>
            <a:chExt cx="864" cy="672"/>
          </a:xfrm>
        </p:grpSpPr>
        <p:sp>
          <p:nvSpPr>
            <p:cNvPr id="79885" name="AutoShape 7"/>
            <p:cNvSpPr>
              <a:spLocks noChangeArrowheads="1"/>
            </p:cNvSpPr>
            <p:nvPr/>
          </p:nvSpPr>
          <p:spPr bwMode="ltGray">
            <a:xfrm>
              <a:off x="144" y="1632"/>
              <a:ext cx="768" cy="288"/>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5   10</a:t>
              </a:r>
              <a:endParaRPr lang="en-US" altLang="zh-CN"/>
            </a:p>
          </p:txBody>
        </p:sp>
        <p:sp>
          <p:nvSpPr>
            <p:cNvPr id="79886" name="Line 8"/>
            <p:cNvSpPr>
              <a:spLocks noChangeShapeType="1"/>
            </p:cNvSpPr>
            <p:nvPr/>
          </p:nvSpPr>
          <p:spPr bwMode="ltGray">
            <a:xfrm flipH="1">
              <a:off x="528" y="1248"/>
              <a:ext cx="48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p:nvPr/>
        </p:nvGrpSpPr>
        <p:grpSpPr bwMode="auto">
          <a:xfrm>
            <a:off x="1676400" y="1981200"/>
            <a:ext cx="1219200" cy="1066800"/>
            <a:chOff x="1056" y="1248"/>
            <a:chExt cx="768" cy="672"/>
          </a:xfrm>
        </p:grpSpPr>
        <p:sp>
          <p:nvSpPr>
            <p:cNvPr id="79883" name="AutoShape 9"/>
            <p:cNvSpPr>
              <a:spLocks noChangeArrowheads="1"/>
            </p:cNvSpPr>
            <p:nvPr/>
          </p:nvSpPr>
          <p:spPr bwMode="ltGray">
            <a:xfrm>
              <a:off x="1056" y="1632"/>
              <a:ext cx="768" cy="288"/>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60   62</a:t>
              </a:r>
              <a:endParaRPr lang="en-US" altLang="zh-CN"/>
            </a:p>
          </p:txBody>
        </p:sp>
        <p:sp>
          <p:nvSpPr>
            <p:cNvPr id="79884" name="Line 10"/>
            <p:cNvSpPr>
              <a:spLocks noChangeShapeType="1"/>
            </p:cNvSpPr>
            <p:nvPr/>
          </p:nvSpPr>
          <p:spPr bwMode="ltGray">
            <a:xfrm flipH="1">
              <a:off x="1488" y="1248"/>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5"/>
          <p:cNvGrpSpPr/>
          <p:nvPr/>
        </p:nvGrpSpPr>
        <p:grpSpPr bwMode="auto">
          <a:xfrm>
            <a:off x="3048000" y="1981200"/>
            <a:ext cx="1219200" cy="1066800"/>
            <a:chOff x="1920" y="1248"/>
            <a:chExt cx="768" cy="672"/>
          </a:xfrm>
        </p:grpSpPr>
        <p:sp>
          <p:nvSpPr>
            <p:cNvPr id="79881" name="AutoShape 11"/>
            <p:cNvSpPr>
              <a:spLocks noChangeArrowheads="1"/>
            </p:cNvSpPr>
            <p:nvPr/>
          </p:nvSpPr>
          <p:spPr bwMode="ltGray">
            <a:xfrm>
              <a:off x="1920" y="1632"/>
              <a:ext cx="768" cy="288"/>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70   80</a:t>
              </a:r>
              <a:endParaRPr lang="en-US" altLang="zh-CN"/>
            </a:p>
          </p:txBody>
        </p:sp>
        <p:sp>
          <p:nvSpPr>
            <p:cNvPr id="79882" name="Line 12"/>
            <p:cNvSpPr>
              <a:spLocks noChangeShapeType="1"/>
            </p:cNvSpPr>
            <p:nvPr/>
          </p:nvSpPr>
          <p:spPr bwMode="ltGray">
            <a:xfrm>
              <a:off x="1920" y="1248"/>
              <a:ext cx="384"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8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0CB1AC-FDBE-4153-B78F-DE8E04AEA5D6}"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9" grpId="0" bldLvl="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几个问题</a:t>
            </a:r>
            <a:endParaRPr lang="zh-CN" altLang="en-US" smtClean="0"/>
          </a:p>
        </p:txBody>
      </p:sp>
      <p:sp>
        <p:nvSpPr>
          <p:cNvPr id="80899" name="Rectangle 3"/>
          <p:cNvSpPr>
            <a:spLocks noGrp="1" noChangeArrowheads="1"/>
          </p:cNvSpPr>
          <p:nvPr>
            <p:ph type="body" idx="1"/>
          </p:nvPr>
        </p:nvSpPr>
        <p:spPr/>
        <p:txBody>
          <a:bodyPr/>
          <a:lstStyle/>
          <a:p>
            <a:r>
              <a:rPr lang="zh-CN" altLang="en-US" dirty="0" smtClean="0"/>
              <a:t>为什么用节点和边的颜色表示是等价的？</a:t>
            </a:r>
            <a:endParaRPr lang="zh-CN" altLang="en-US" dirty="0" smtClean="0"/>
          </a:p>
          <a:p>
            <a:r>
              <a:rPr lang="zh-CN" altLang="en-US" dirty="0" smtClean="0"/>
              <a:t>为什么根和外部节点都是黑的？</a:t>
            </a:r>
            <a:endParaRPr lang="zh-CN" altLang="en-US" dirty="0" smtClean="0"/>
          </a:p>
          <a:p>
            <a:r>
              <a:rPr lang="zh-CN" altLang="en-US" dirty="0" smtClean="0"/>
              <a:t>为什么路径上没有连续红节点？</a:t>
            </a:r>
            <a:endParaRPr lang="zh-CN" altLang="en-US" dirty="0" smtClean="0"/>
          </a:p>
          <a:p>
            <a:r>
              <a:rPr lang="zh-CN" altLang="en-US" dirty="0" smtClean="0"/>
              <a:t>为什么每条路径上具有相同数量的黑指针？</a:t>
            </a:r>
            <a:endParaRPr lang="zh-CN" altLang="en-US" dirty="0" smtClean="0"/>
          </a:p>
          <a:p>
            <a:r>
              <a:rPr lang="zh-CN" altLang="en-US" dirty="0" smtClean="0"/>
              <a:t>了解了红－黑树的来历就一清二楚了</a:t>
            </a:r>
            <a:endParaRPr lang="zh-CN" altLang="en-US" dirty="0" smtClean="0"/>
          </a:p>
        </p:txBody>
      </p:sp>
      <p:sp>
        <p:nvSpPr>
          <p:cNvPr id="809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23D297-E715-4E53-B0A2-A7FEF7F9CF9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t>H2.</a:t>
            </a:r>
            <a:r>
              <a:rPr lang="zh-CN" altLang="en-US" smtClean="0"/>
              <a:t>红－黑树的插入</a:t>
            </a:r>
            <a:endParaRPr lang="zh-CN" altLang="en-US" smtClean="0"/>
          </a:p>
        </p:txBody>
      </p:sp>
      <p:sp>
        <p:nvSpPr>
          <p:cNvPr id="88067" name="Rectangle 3"/>
          <p:cNvSpPr>
            <a:spLocks noGrp="1" noChangeArrowheads="1"/>
          </p:cNvSpPr>
          <p:nvPr>
            <p:ph type="body" idx="1"/>
          </p:nvPr>
        </p:nvSpPr>
        <p:spPr/>
        <p:txBody>
          <a:bodyPr/>
          <a:lstStyle/>
          <a:p>
            <a:r>
              <a:rPr lang="zh-CN" altLang="en-US" smtClean="0"/>
              <a:t>首先还是简单的二叉搜索树插入方法</a:t>
            </a:r>
            <a:endParaRPr lang="zh-CN" altLang="en-US" smtClean="0"/>
          </a:p>
          <a:p>
            <a:r>
              <a:rPr lang="zh-CN" altLang="en-US" smtClean="0"/>
              <a:t>然后有一个着色的问题</a:t>
            </a:r>
            <a:r>
              <a:rPr lang="en-US" altLang="zh-CN" smtClean="0"/>
              <a:t>——</a:t>
            </a:r>
            <a:r>
              <a:rPr lang="zh-CN" altLang="en-US" smtClean="0"/>
              <a:t>新节点应该是黑色还是红色？</a:t>
            </a:r>
            <a:endParaRPr lang="zh-CN" altLang="en-US" smtClean="0"/>
          </a:p>
          <a:p>
            <a:r>
              <a:rPr lang="zh-CN" altLang="en-US" smtClean="0"/>
              <a:t>应该是红色，为什么？</a:t>
            </a:r>
            <a:r>
              <a:rPr lang="en-US" altLang="zh-CN" smtClean="0"/>
              <a:t>——</a:t>
            </a:r>
            <a:r>
              <a:rPr lang="zh-CN" altLang="en-US" smtClean="0"/>
              <a:t>考虑</a:t>
            </a:r>
            <a:r>
              <a:rPr lang="en-US" altLang="zh-CN" smtClean="0"/>
              <a:t>2-3-4</a:t>
            </a:r>
            <a:r>
              <a:rPr lang="zh-CN" altLang="en-US" smtClean="0"/>
              <a:t>树（</a:t>
            </a:r>
            <a:r>
              <a:rPr lang="en-US" altLang="zh-CN" smtClean="0"/>
              <a:t>B-</a:t>
            </a:r>
            <a:r>
              <a:rPr lang="zh-CN" altLang="en-US" smtClean="0"/>
              <a:t>树）的插入</a:t>
            </a:r>
            <a:endParaRPr lang="zh-CN" altLang="en-US" smtClean="0"/>
          </a:p>
          <a:p>
            <a:r>
              <a:rPr lang="zh-CN" altLang="en-US" smtClean="0"/>
              <a:t>可能会出现连续红边，显然要调整树的结构，如何调整？</a:t>
            </a:r>
            <a:r>
              <a:rPr lang="en-US" altLang="zh-CN" smtClean="0"/>
              <a:t>——</a:t>
            </a:r>
            <a:r>
              <a:rPr lang="zh-CN" altLang="en-US" smtClean="0"/>
              <a:t>考虑对应的</a:t>
            </a:r>
            <a:r>
              <a:rPr lang="en-US" altLang="zh-CN" smtClean="0"/>
              <a:t>2-3-4</a:t>
            </a:r>
            <a:r>
              <a:rPr lang="zh-CN" altLang="en-US" smtClean="0"/>
              <a:t>树（</a:t>
            </a:r>
            <a:r>
              <a:rPr lang="en-US" altLang="zh-CN" smtClean="0"/>
              <a:t>4</a:t>
            </a:r>
            <a:r>
              <a:rPr lang="zh-CN" altLang="en-US" smtClean="0"/>
              <a:t>阶</a:t>
            </a:r>
            <a:r>
              <a:rPr lang="en-US" altLang="zh-CN" smtClean="0"/>
              <a:t>B-</a:t>
            </a:r>
            <a:r>
              <a:rPr lang="zh-CN" altLang="en-US" smtClean="0"/>
              <a:t>树）插入的情况</a:t>
            </a:r>
            <a:endParaRPr lang="zh-CN" altLang="en-US" smtClean="0"/>
          </a:p>
        </p:txBody>
      </p:sp>
      <p:sp>
        <p:nvSpPr>
          <p:cNvPr id="880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CACD7F-5FCA-4232-B9B0-600B10A8223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没有连续红边的情况（最理想）</a:t>
            </a:r>
            <a:endParaRPr lang="zh-CN" altLang="en-US" smtClean="0"/>
          </a:p>
        </p:txBody>
      </p:sp>
      <p:sp>
        <p:nvSpPr>
          <p:cNvPr id="89091" name="Rectangle 3"/>
          <p:cNvSpPr>
            <a:spLocks noGrp="1" noChangeArrowheads="1"/>
          </p:cNvSpPr>
          <p:nvPr>
            <p:ph type="body" idx="1"/>
          </p:nvPr>
        </p:nvSpPr>
        <p:spPr/>
        <p:txBody>
          <a:bodyPr/>
          <a:lstStyle/>
          <a:p>
            <a:r>
              <a:rPr lang="zh-CN" altLang="en-US" smtClean="0"/>
              <a:t>对应</a:t>
            </a:r>
            <a:r>
              <a:rPr lang="en-US" altLang="zh-CN" smtClean="0"/>
              <a:t>2-3-4</a:t>
            </a:r>
            <a:r>
              <a:rPr lang="zh-CN" altLang="en-US" smtClean="0"/>
              <a:t>树的情况应该是</a:t>
            </a:r>
            <a:r>
              <a:rPr lang="en-US" altLang="zh-CN" smtClean="0"/>
              <a:t>2</a:t>
            </a:r>
            <a:r>
              <a:rPr lang="zh-CN" altLang="en-US" smtClean="0"/>
              <a:t>节点变为</a:t>
            </a:r>
            <a:r>
              <a:rPr lang="en-US" altLang="zh-CN" smtClean="0"/>
              <a:t>3</a:t>
            </a:r>
            <a:r>
              <a:rPr lang="zh-CN" altLang="en-US" smtClean="0"/>
              <a:t>节点</a:t>
            </a:r>
            <a:endParaRPr lang="zh-CN" altLang="en-US" smtClean="0"/>
          </a:p>
        </p:txBody>
      </p:sp>
      <p:pic>
        <p:nvPicPr>
          <p:cNvPr id="89092" name="Picture 4" descr="rbins1"/>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3179379" y="2543175"/>
            <a:ext cx="36957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Box 4"/>
          <p:cNvSpPr txBox="1">
            <a:spLocks noChangeArrowheads="1"/>
          </p:cNvSpPr>
          <p:nvPr/>
        </p:nvSpPr>
        <p:spPr bwMode="auto">
          <a:xfrm>
            <a:off x="3495675" y="2173288"/>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pu</a:t>
            </a:r>
            <a:endParaRPr lang="zh-CN" altLang="en-US"/>
          </a:p>
        </p:txBody>
      </p:sp>
      <p:sp>
        <p:nvSpPr>
          <p:cNvPr id="89094" name="TextBox 5"/>
          <p:cNvSpPr txBox="1">
            <a:spLocks noChangeArrowheads="1"/>
          </p:cNvSpPr>
          <p:nvPr/>
        </p:nvSpPr>
        <p:spPr bwMode="auto">
          <a:xfrm>
            <a:off x="6007100" y="2173288"/>
            <a:ext cx="717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u  pu</a:t>
            </a:r>
            <a:endParaRPr lang="zh-CN" altLang="en-US"/>
          </a:p>
        </p:txBody>
      </p:sp>
      <p:sp>
        <p:nvSpPr>
          <p:cNvPr id="8909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D43044-D08C-490B-80B1-72814C5ED63D}"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type="body" idx="1"/>
          </p:nvPr>
        </p:nvSpPr>
        <p:spPr/>
        <p:txBody>
          <a:bodyPr/>
          <a:lstStyle/>
          <a:p>
            <a:r>
              <a:rPr lang="zh-CN" altLang="en-US" smtClean="0"/>
              <a:t>祖父的另一个孩子是黑色</a:t>
            </a:r>
            <a:r>
              <a:rPr lang="en-US" altLang="zh-CN" smtClean="0"/>
              <a:t>—3</a:t>
            </a:r>
            <a:r>
              <a:rPr lang="zh-CN" altLang="en-US" smtClean="0"/>
              <a:t>节点变为</a:t>
            </a:r>
            <a:r>
              <a:rPr lang="en-US" altLang="zh-CN" smtClean="0"/>
              <a:t>4</a:t>
            </a:r>
            <a:r>
              <a:rPr lang="zh-CN" altLang="en-US" smtClean="0"/>
              <a:t>节点</a:t>
            </a:r>
            <a:endParaRPr lang="en-US" altLang="zh-CN" smtClean="0"/>
          </a:p>
          <a:p>
            <a:r>
              <a:rPr lang="zh-CN" altLang="en-US" smtClean="0">
                <a:solidFill>
                  <a:srgbClr val="0000CC"/>
                </a:solidFill>
              </a:rPr>
              <a:t>旋转变色：根黑、子红</a:t>
            </a:r>
            <a:endParaRPr lang="zh-CN" altLang="en-US" smtClean="0">
              <a:solidFill>
                <a:srgbClr val="0000CC"/>
              </a:solidFill>
            </a:endParaRPr>
          </a:p>
        </p:txBody>
      </p:sp>
      <p:pic>
        <p:nvPicPr>
          <p:cNvPr id="90114" name="Picture 5" descr="rbins2"/>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2578100" y="2703513"/>
            <a:ext cx="5402263"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p:nvPr>
        </p:nvSpPr>
        <p:spPr/>
        <p:txBody>
          <a:bodyPr/>
          <a:lstStyle/>
          <a:p>
            <a:r>
              <a:rPr lang="zh-CN" altLang="en-US" smtClean="0"/>
              <a:t>连续红边情况</a:t>
            </a:r>
            <a:r>
              <a:rPr lang="en-US" altLang="zh-CN" smtClean="0"/>
              <a:t>1</a:t>
            </a:r>
            <a:r>
              <a:rPr lang="zh-CN" altLang="en-US" smtClean="0"/>
              <a:t>：</a:t>
            </a:r>
            <a:r>
              <a:rPr lang="en-US" altLang="zh-CN" smtClean="0"/>
              <a:t>XYb</a:t>
            </a:r>
            <a:endParaRPr lang="zh-CN" altLang="en-US" smtClean="0"/>
          </a:p>
        </p:txBody>
      </p:sp>
      <p:sp>
        <p:nvSpPr>
          <p:cNvPr id="901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329694-5BA2-4E0C-95C7-3F682B72D9A3}"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平均查找长度</a:t>
            </a:r>
            <a:endParaRPr lang="zh-CN" altLang="en-US" smtClean="0"/>
          </a:p>
        </p:txBody>
      </p:sp>
      <p:sp>
        <p:nvSpPr>
          <p:cNvPr id="35843" name="内容占位符 2"/>
          <p:cNvSpPr>
            <a:spLocks noGrp="1"/>
          </p:cNvSpPr>
          <p:nvPr>
            <p:ph idx="1"/>
          </p:nvPr>
        </p:nvSpPr>
        <p:spPr>
          <a:xfrm>
            <a:off x="628650" y="4324351"/>
            <a:ext cx="7886700" cy="1852612"/>
          </a:xfrm>
        </p:spPr>
        <p:txBody>
          <a:bodyPr>
            <a:normAutofit/>
          </a:bodyPr>
          <a:lstStyle/>
          <a:p>
            <a:pPr>
              <a:buFontTx/>
              <a:buNone/>
            </a:pPr>
            <a:r>
              <a:rPr lang="en-US" altLang="zh-CN" dirty="0" smtClean="0"/>
              <a:t>ASL</a:t>
            </a:r>
            <a:r>
              <a:rPr lang="zh-CN" altLang="en-US" baseline="-25000" dirty="0" smtClean="0"/>
              <a:t>成功</a:t>
            </a:r>
            <a:r>
              <a:rPr lang="en-US" altLang="zh-CN" dirty="0" smtClean="0"/>
              <a:t>=(1*1+2*2+3*3+4*1)/7=18/7</a:t>
            </a:r>
            <a:endParaRPr lang="en-US" altLang="zh-CN" dirty="0" smtClean="0"/>
          </a:p>
          <a:p>
            <a:pPr>
              <a:buFontTx/>
              <a:buNone/>
            </a:pPr>
            <a:endParaRPr lang="en-US" altLang="zh-CN" dirty="0" smtClean="0"/>
          </a:p>
          <a:p>
            <a:pPr>
              <a:buFontTx/>
              <a:buNone/>
            </a:pPr>
            <a:r>
              <a:rPr lang="en-US" altLang="zh-CN" dirty="0" smtClean="0"/>
              <a:t>ASL</a:t>
            </a:r>
            <a:r>
              <a:rPr lang="zh-CN" altLang="en-US" baseline="-25000" dirty="0" smtClean="0"/>
              <a:t>不成功</a:t>
            </a:r>
            <a:r>
              <a:rPr lang="en-US" altLang="zh-CN" dirty="0" smtClean="0"/>
              <a:t>=(2*1+3*5+4*2)/8=25/8</a:t>
            </a:r>
            <a:endParaRPr lang="zh-CN" altLang="en-US" dirty="0" smtClean="0"/>
          </a:p>
        </p:txBody>
      </p:sp>
      <p:sp>
        <p:nvSpPr>
          <p:cNvPr id="358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85DEA4-5DD3-4C6C-BCF3-9FB7962C147A}" type="slidenum">
              <a:rPr lang="en-US" altLang="en-US">
                <a:solidFill>
                  <a:srgbClr val="4B4B4B"/>
                </a:solidFill>
              </a:rPr>
            </a:fld>
            <a:endParaRPr lang="en-US" altLang="en-US">
              <a:solidFill>
                <a:srgbClr val="4B4B4B"/>
              </a:solidFill>
            </a:endParaRPr>
          </a:p>
        </p:txBody>
      </p:sp>
      <p:grpSp>
        <p:nvGrpSpPr>
          <p:cNvPr id="35845" name="组合 6"/>
          <p:cNvGrpSpPr/>
          <p:nvPr/>
        </p:nvGrpSpPr>
        <p:grpSpPr bwMode="auto">
          <a:xfrm>
            <a:off x="1881188" y="1635125"/>
            <a:ext cx="358775" cy="360363"/>
            <a:chOff x="1343016" y="1455730"/>
            <a:chExt cx="358776" cy="360000"/>
          </a:xfrm>
        </p:grpSpPr>
        <p:sp>
          <p:nvSpPr>
            <p:cNvPr id="35913"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4"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46" name="组合 7"/>
          <p:cNvGrpSpPr/>
          <p:nvPr/>
        </p:nvGrpSpPr>
        <p:grpSpPr bwMode="auto">
          <a:xfrm>
            <a:off x="1343025" y="2171700"/>
            <a:ext cx="358775" cy="360363"/>
            <a:chOff x="1343016" y="1455729"/>
            <a:chExt cx="358776" cy="360000"/>
          </a:xfrm>
        </p:grpSpPr>
        <p:sp>
          <p:nvSpPr>
            <p:cNvPr id="35911"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2"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47" name="组合 10"/>
          <p:cNvGrpSpPr/>
          <p:nvPr/>
        </p:nvGrpSpPr>
        <p:grpSpPr bwMode="auto">
          <a:xfrm>
            <a:off x="2419350" y="2173288"/>
            <a:ext cx="358775" cy="360362"/>
            <a:chOff x="1343016" y="1455729"/>
            <a:chExt cx="358776" cy="360000"/>
          </a:xfrm>
        </p:grpSpPr>
        <p:sp>
          <p:nvSpPr>
            <p:cNvPr id="35909"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0"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48" name="组合 13"/>
          <p:cNvGrpSpPr/>
          <p:nvPr/>
        </p:nvGrpSpPr>
        <p:grpSpPr bwMode="auto">
          <a:xfrm>
            <a:off x="804863" y="2709863"/>
            <a:ext cx="358775" cy="360362"/>
            <a:chOff x="1343016" y="1455730"/>
            <a:chExt cx="358776" cy="358778"/>
          </a:xfrm>
        </p:grpSpPr>
        <p:sp>
          <p:nvSpPr>
            <p:cNvPr id="35907"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8"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49" name="组合 16"/>
          <p:cNvGrpSpPr/>
          <p:nvPr/>
        </p:nvGrpSpPr>
        <p:grpSpPr bwMode="auto">
          <a:xfrm>
            <a:off x="1343025" y="3249613"/>
            <a:ext cx="358775" cy="360362"/>
            <a:chOff x="1343016" y="1455729"/>
            <a:chExt cx="358776" cy="358779"/>
          </a:xfrm>
        </p:grpSpPr>
        <p:sp>
          <p:nvSpPr>
            <p:cNvPr id="35905"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6"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50" name="组合 19"/>
          <p:cNvGrpSpPr/>
          <p:nvPr/>
        </p:nvGrpSpPr>
        <p:grpSpPr bwMode="auto">
          <a:xfrm>
            <a:off x="2778125" y="2711450"/>
            <a:ext cx="720725" cy="360363"/>
            <a:chOff x="1163628" y="1455730"/>
            <a:chExt cx="720000" cy="360000"/>
          </a:xfrm>
        </p:grpSpPr>
        <p:sp>
          <p:nvSpPr>
            <p:cNvPr id="35903"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51" name="组合 31"/>
          <p:cNvGrpSpPr/>
          <p:nvPr/>
        </p:nvGrpSpPr>
        <p:grpSpPr bwMode="auto">
          <a:xfrm>
            <a:off x="1881188" y="2709863"/>
            <a:ext cx="358775" cy="360362"/>
            <a:chOff x="1343016" y="1455729"/>
            <a:chExt cx="358776" cy="358779"/>
          </a:xfrm>
        </p:grpSpPr>
        <p:sp>
          <p:nvSpPr>
            <p:cNvPr id="35901"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52" name="直接连接符 35"/>
          <p:cNvCxnSpPr>
            <a:cxnSpLocks noChangeShapeType="1"/>
            <a:stCxn id="35914" idx="2"/>
            <a:endCxn id="35912" idx="3"/>
          </p:cNvCxnSpPr>
          <p:nvPr/>
        </p:nvCxnSpPr>
        <p:spPr bwMode="auto">
          <a:xfrm rot="5400000">
            <a:off x="1702594"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3" name="直接连接符 40"/>
          <p:cNvCxnSpPr>
            <a:cxnSpLocks noChangeShapeType="1"/>
            <a:stCxn id="35912" idx="2"/>
            <a:endCxn id="35908" idx="3"/>
          </p:cNvCxnSpPr>
          <p:nvPr/>
        </p:nvCxnSpPr>
        <p:spPr bwMode="auto">
          <a:xfrm rot="5400000">
            <a:off x="1163638"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4" name="直接连接符 43"/>
          <p:cNvCxnSpPr>
            <a:cxnSpLocks noChangeShapeType="1"/>
            <a:stCxn id="35914" idx="2"/>
            <a:endCxn id="35910" idx="1"/>
          </p:cNvCxnSpPr>
          <p:nvPr/>
        </p:nvCxnSpPr>
        <p:spPr bwMode="auto">
          <a:xfrm rot="16200000" flipH="1">
            <a:off x="2061369"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5" name="直接连接符 46"/>
          <p:cNvCxnSpPr>
            <a:cxnSpLocks noChangeShapeType="1"/>
            <a:stCxn id="35910" idx="2"/>
          </p:cNvCxnSpPr>
          <p:nvPr/>
        </p:nvCxnSpPr>
        <p:spPr bwMode="auto">
          <a:xfrm rot="16200000" flipH="1">
            <a:off x="2599532" y="253285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6" name="直接连接符 49"/>
          <p:cNvCxnSpPr>
            <a:cxnSpLocks noChangeShapeType="1"/>
          </p:cNvCxnSpPr>
          <p:nvPr/>
        </p:nvCxnSpPr>
        <p:spPr bwMode="auto">
          <a:xfrm rot="16200000" flipH="1">
            <a:off x="984250" y="3070225"/>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35858" name="组合 6"/>
          <p:cNvGrpSpPr/>
          <p:nvPr/>
        </p:nvGrpSpPr>
        <p:grpSpPr bwMode="auto">
          <a:xfrm>
            <a:off x="6003925" y="1635125"/>
            <a:ext cx="358775" cy="360363"/>
            <a:chOff x="1343016" y="1455730"/>
            <a:chExt cx="358776" cy="360000"/>
          </a:xfrm>
        </p:grpSpPr>
        <p:sp>
          <p:nvSpPr>
            <p:cNvPr id="35899"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59" name="组合 7"/>
          <p:cNvGrpSpPr/>
          <p:nvPr/>
        </p:nvGrpSpPr>
        <p:grpSpPr bwMode="auto">
          <a:xfrm>
            <a:off x="5465763" y="2171700"/>
            <a:ext cx="358775" cy="360363"/>
            <a:chOff x="1343016" y="1455729"/>
            <a:chExt cx="358776" cy="360000"/>
          </a:xfrm>
        </p:grpSpPr>
        <p:sp>
          <p:nvSpPr>
            <p:cNvPr id="35897"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60" name="组合 10"/>
          <p:cNvGrpSpPr/>
          <p:nvPr/>
        </p:nvGrpSpPr>
        <p:grpSpPr bwMode="auto">
          <a:xfrm>
            <a:off x="6542088" y="2173288"/>
            <a:ext cx="358775" cy="360362"/>
            <a:chOff x="1343016" y="1455729"/>
            <a:chExt cx="358776" cy="360000"/>
          </a:xfrm>
        </p:grpSpPr>
        <p:sp>
          <p:nvSpPr>
            <p:cNvPr id="35895"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61" name="组合 13"/>
          <p:cNvGrpSpPr/>
          <p:nvPr/>
        </p:nvGrpSpPr>
        <p:grpSpPr bwMode="auto">
          <a:xfrm>
            <a:off x="4927600" y="2709863"/>
            <a:ext cx="358775" cy="360362"/>
            <a:chOff x="1343016" y="1455730"/>
            <a:chExt cx="358776" cy="358778"/>
          </a:xfrm>
        </p:grpSpPr>
        <p:sp>
          <p:nvSpPr>
            <p:cNvPr id="35893"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62" name="组合 16"/>
          <p:cNvGrpSpPr/>
          <p:nvPr/>
        </p:nvGrpSpPr>
        <p:grpSpPr bwMode="auto">
          <a:xfrm>
            <a:off x="5465763" y="3249613"/>
            <a:ext cx="358775" cy="360362"/>
            <a:chOff x="1343016" y="1455729"/>
            <a:chExt cx="358776" cy="358779"/>
          </a:xfrm>
        </p:grpSpPr>
        <p:sp>
          <p:nvSpPr>
            <p:cNvPr id="3589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2"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63" name="组合 19"/>
          <p:cNvGrpSpPr/>
          <p:nvPr/>
        </p:nvGrpSpPr>
        <p:grpSpPr bwMode="auto">
          <a:xfrm>
            <a:off x="6900863" y="2711450"/>
            <a:ext cx="720725" cy="360363"/>
            <a:chOff x="1163628" y="1455730"/>
            <a:chExt cx="720000" cy="360000"/>
          </a:xfrm>
        </p:grpSpPr>
        <p:sp>
          <p:nvSpPr>
            <p:cNvPr id="35889"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64" name="组合 31"/>
          <p:cNvGrpSpPr/>
          <p:nvPr/>
        </p:nvGrpSpPr>
        <p:grpSpPr bwMode="auto">
          <a:xfrm>
            <a:off x="6003925" y="2709863"/>
            <a:ext cx="358775" cy="360362"/>
            <a:chOff x="1343016" y="1455729"/>
            <a:chExt cx="358776" cy="358779"/>
          </a:xfrm>
        </p:grpSpPr>
        <p:sp>
          <p:nvSpPr>
            <p:cNvPr id="35887"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88"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65" name="直接连接符 35"/>
          <p:cNvCxnSpPr>
            <a:cxnSpLocks noChangeShapeType="1"/>
          </p:cNvCxnSpPr>
          <p:nvPr/>
        </p:nvCxnSpPr>
        <p:spPr bwMode="auto">
          <a:xfrm rot="5400000">
            <a:off x="5825332"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6" name="直接连接符 40"/>
          <p:cNvCxnSpPr>
            <a:cxnSpLocks noChangeShapeType="1"/>
          </p:cNvCxnSpPr>
          <p:nvPr/>
        </p:nvCxnSpPr>
        <p:spPr bwMode="auto">
          <a:xfrm rot="5400000">
            <a:off x="5286375"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7" name="直接连接符 43"/>
          <p:cNvCxnSpPr>
            <a:cxnSpLocks noChangeShapeType="1"/>
          </p:cNvCxnSpPr>
          <p:nvPr/>
        </p:nvCxnSpPr>
        <p:spPr bwMode="auto">
          <a:xfrm rot="16200000" flipH="1">
            <a:off x="6184107"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8" name="直接连接符 46"/>
          <p:cNvCxnSpPr>
            <a:cxnSpLocks noChangeShapeType="1"/>
          </p:cNvCxnSpPr>
          <p:nvPr/>
        </p:nvCxnSpPr>
        <p:spPr bwMode="auto">
          <a:xfrm rot="16200000" flipH="1">
            <a:off x="6722269" y="253285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9" name="直接连接符 49"/>
          <p:cNvCxnSpPr>
            <a:cxnSpLocks noChangeShapeType="1"/>
          </p:cNvCxnSpPr>
          <p:nvPr/>
        </p:nvCxnSpPr>
        <p:spPr bwMode="auto">
          <a:xfrm rot="16200000" flipH="1">
            <a:off x="5106988" y="3070225"/>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0" name="直接连接符 64"/>
          <p:cNvCxnSpPr>
            <a:cxnSpLocks noChangeShapeType="1"/>
          </p:cNvCxnSpPr>
          <p:nvPr/>
        </p:nvCxnSpPr>
        <p:spPr bwMode="auto">
          <a:xfrm rot="5400000">
            <a:off x="6362700"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1" name="矩形 71"/>
          <p:cNvSpPr>
            <a:spLocks noChangeArrowheads="1"/>
          </p:cNvSpPr>
          <p:nvPr/>
        </p:nvSpPr>
        <p:spPr bwMode="auto">
          <a:xfrm>
            <a:off x="4751388" y="3429000"/>
            <a:ext cx="179387"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2" name="矩形 72"/>
          <p:cNvSpPr>
            <a:spLocks noChangeArrowheads="1"/>
          </p:cNvSpPr>
          <p:nvPr/>
        </p:nvSpPr>
        <p:spPr bwMode="auto">
          <a:xfrm>
            <a:off x="5648325" y="2890838"/>
            <a:ext cx="179388"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3" name="直接连接符 40"/>
          <p:cNvCxnSpPr>
            <a:cxnSpLocks noChangeShapeType="1"/>
            <a:stCxn id="35894" idx="2"/>
            <a:endCxn id="35871" idx="0"/>
          </p:cNvCxnSpPr>
          <p:nvPr/>
        </p:nvCxnSpPr>
        <p:spPr bwMode="auto">
          <a:xfrm rot="5400000">
            <a:off x="4795044" y="3117056"/>
            <a:ext cx="358775" cy="26511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4" name="直接连接符 40"/>
          <p:cNvCxnSpPr>
            <a:cxnSpLocks noChangeShapeType="1"/>
            <a:stCxn id="35898" idx="2"/>
            <a:endCxn id="35872" idx="0"/>
          </p:cNvCxnSpPr>
          <p:nvPr/>
        </p:nvCxnSpPr>
        <p:spPr bwMode="auto">
          <a:xfrm rot="16200000" flipH="1">
            <a:off x="5512594" y="2664619"/>
            <a:ext cx="358775" cy="936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5" name="矩形 79"/>
          <p:cNvSpPr>
            <a:spLocks noChangeArrowheads="1"/>
          </p:cNvSpPr>
          <p:nvPr/>
        </p:nvSpPr>
        <p:spPr bwMode="auto">
          <a:xfrm>
            <a:off x="6007100"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6" name="矩形 80"/>
          <p:cNvSpPr>
            <a:spLocks noChangeArrowheads="1"/>
          </p:cNvSpPr>
          <p:nvPr/>
        </p:nvSpPr>
        <p:spPr bwMode="auto">
          <a:xfrm>
            <a:off x="6365875"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7" name="直接连接符 40"/>
          <p:cNvCxnSpPr>
            <a:cxnSpLocks noChangeShapeType="1"/>
            <a:stCxn id="35888" idx="2"/>
            <a:endCxn id="35875" idx="0"/>
          </p:cNvCxnSpPr>
          <p:nvPr/>
        </p:nvCxnSpPr>
        <p:spPr bwMode="auto">
          <a:xfrm rot="5400000">
            <a:off x="5961063" y="3206750"/>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8" name="直接连接符 40"/>
          <p:cNvCxnSpPr>
            <a:cxnSpLocks noChangeShapeType="1"/>
            <a:stCxn id="35888" idx="2"/>
            <a:endCxn id="35876" idx="0"/>
          </p:cNvCxnSpPr>
          <p:nvPr/>
        </p:nvCxnSpPr>
        <p:spPr bwMode="auto">
          <a:xfrm rot="16200000" flipH="1">
            <a:off x="6140450" y="3113088"/>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9" name="矩形 87"/>
          <p:cNvSpPr>
            <a:spLocks noChangeArrowheads="1"/>
          </p:cNvSpPr>
          <p:nvPr/>
        </p:nvSpPr>
        <p:spPr bwMode="auto">
          <a:xfrm>
            <a:off x="7083425"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0" name="矩形 88"/>
          <p:cNvSpPr>
            <a:spLocks noChangeArrowheads="1"/>
          </p:cNvSpPr>
          <p:nvPr/>
        </p:nvSpPr>
        <p:spPr bwMode="auto">
          <a:xfrm>
            <a:off x="7442200"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1" name="直接连接符 40"/>
          <p:cNvCxnSpPr>
            <a:cxnSpLocks noChangeShapeType="1"/>
            <a:endCxn id="35879" idx="0"/>
          </p:cNvCxnSpPr>
          <p:nvPr/>
        </p:nvCxnSpPr>
        <p:spPr bwMode="auto">
          <a:xfrm rot="5400000">
            <a:off x="7037388" y="3206750"/>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82" name="直接连接符 40"/>
          <p:cNvCxnSpPr>
            <a:cxnSpLocks noChangeShapeType="1"/>
            <a:endCxn id="35880" idx="0"/>
          </p:cNvCxnSpPr>
          <p:nvPr/>
        </p:nvCxnSpPr>
        <p:spPr bwMode="auto">
          <a:xfrm rot="16200000" flipH="1">
            <a:off x="7216775" y="3113088"/>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83" name="矩形 91"/>
          <p:cNvSpPr>
            <a:spLocks noChangeArrowheads="1"/>
          </p:cNvSpPr>
          <p:nvPr/>
        </p:nvSpPr>
        <p:spPr bwMode="auto">
          <a:xfrm>
            <a:off x="5468938" y="3967163"/>
            <a:ext cx="179387"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4" name="矩形 92"/>
          <p:cNvSpPr>
            <a:spLocks noChangeArrowheads="1"/>
          </p:cNvSpPr>
          <p:nvPr/>
        </p:nvSpPr>
        <p:spPr bwMode="auto">
          <a:xfrm>
            <a:off x="5827713" y="3967163"/>
            <a:ext cx="179387"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5" name="直接连接符 40"/>
          <p:cNvCxnSpPr>
            <a:cxnSpLocks noChangeShapeType="1"/>
            <a:endCxn id="35883" idx="0"/>
          </p:cNvCxnSpPr>
          <p:nvPr/>
        </p:nvCxnSpPr>
        <p:spPr bwMode="auto">
          <a:xfrm rot="5400000">
            <a:off x="5422900" y="3744913"/>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86" name="直接连接符 40"/>
          <p:cNvCxnSpPr>
            <a:cxnSpLocks noChangeShapeType="1"/>
            <a:endCxn id="35884" idx="0"/>
          </p:cNvCxnSpPr>
          <p:nvPr/>
        </p:nvCxnSpPr>
        <p:spPr bwMode="auto">
          <a:xfrm rot="16200000" flipH="1">
            <a:off x="5602287" y="3651251"/>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rbins3"/>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2825750" y="2908300"/>
            <a:ext cx="5334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2"/>
          <p:cNvSpPr>
            <a:spLocks noGrp="1" noChangeArrowheads="1"/>
          </p:cNvSpPr>
          <p:nvPr>
            <p:ph type="title"/>
          </p:nvPr>
        </p:nvSpPr>
        <p:spPr/>
        <p:txBody>
          <a:bodyPr/>
          <a:lstStyle/>
          <a:p>
            <a:r>
              <a:rPr lang="zh-CN" altLang="en-US" smtClean="0"/>
              <a:t>连续红边情况</a:t>
            </a:r>
            <a:r>
              <a:rPr lang="en-US" altLang="zh-CN" smtClean="0"/>
              <a:t>2</a:t>
            </a:r>
            <a:r>
              <a:rPr lang="zh-CN" altLang="en-US" smtClean="0"/>
              <a:t>：</a:t>
            </a:r>
            <a:r>
              <a:rPr lang="en-US" altLang="zh-CN" smtClean="0"/>
              <a:t>XYr</a:t>
            </a:r>
            <a:endParaRPr lang="zh-CN" altLang="en-US" smtClean="0"/>
          </a:p>
        </p:txBody>
      </p:sp>
      <p:sp>
        <p:nvSpPr>
          <p:cNvPr id="91140" name="Rectangle 3"/>
          <p:cNvSpPr>
            <a:spLocks noGrp="1" noChangeArrowheads="1"/>
          </p:cNvSpPr>
          <p:nvPr>
            <p:ph type="body" idx="1"/>
          </p:nvPr>
        </p:nvSpPr>
        <p:spPr/>
        <p:txBody>
          <a:bodyPr/>
          <a:lstStyle/>
          <a:p>
            <a:r>
              <a:rPr lang="zh-CN" altLang="en-US" smtClean="0"/>
              <a:t>祖父的另一个孩子是红色</a:t>
            </a:r>
            <a:r>
              <a:rPr lang="en-US" altLang="zh-CN" smtClean="0"/>
              <a:t>——</a:t>
            </a:r>
            <a:r>
              <a:rPr lang="zh-CN" altLang="en-US" smtClean="0"/>
              <a:t>溢出</a:t>
            </a:r>
            <a:endParaRPr lang="en-US" altLang="zh-CN" smtClean="0"/>
          </a:p>
          <a:p>
            <a:r>
              <a:rPr lang="zh-CN" altLang="en-US" smtClean="0">
                <a:solidFill>
                  <a:srgbClr val="0000CC"/>
                </a:solidFill>
              </a:rPr>
              <a:t>不转变色：根红、子黑</a:t>
            </a:r>
            <a:endParaRPr lang="zh-CN" altLang="en-US" smtClean="0">
              <a:solidFill>
                <a:srgbClr val="0000CC"/>
              </a:solidFill>
            </a:endParaRPr>
          </a:p>
        </p:txBody>
      </p:sp>
      <p:sp>
        <p:nvSpPr>
          <p:cNvPr id="911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020A2F-6D2B-43BB-96B1-1F2232F0FCB5}"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mtClean="0"/>
              <a:t>H2</a:t>
            </a:r>
            <a:r>
              <a:rPr lang="zh-CN" altLang="en-US" smtClean="0"/>
              <a:t>结束</a:t>
            </a:r>
            <a:endParaRPr lang="zh-CN" altLang="en-US" smtClean="0"/>
          </a:p>
        </p:txBody>
      </p:sp>
      <p:sp>
        <p:nvSpPr>
          <p:cNvPr id="93187" name="内容占位符 2"/>
          <p:cNvSpPr>
            <a:spLocks noGrp="1"/>
          </p:cNvSpPr>
          <p:nvPr>
            <p:ph idx="1"/>
          </p:nvPr>
        </p:nvSpPr>
        <p:spPr>
          <a:xfrm>
            <a:off x="917575" y="1525588"/>
            <a:ext cx="7780338" cy="4570412"/>
          </a:xfrm>
        </p:spPr>
        <p:txBody>
          <a:bodyPr/>
          <a:lstStyle/>
          <a:p>
            <a:r>
              <a:rPr lang="zh-CN" altLang="en-US" dirty="0" smtClean="0"/>
              <a:t>练习：依次插入这些</a:t>
            </a:r>
            <a:r>
              <a:rPr lang="en-US" altLang="zh-CN" dirty="0" smtClean="0"/>
              <a:t>12 1 9 2 0 11 7 19 4 15 18 5 14 13 10 16 6 3 8 17</a:t>
            </a:r>
            <a:r>
              <a:rPr lang="zh-CN" altLang="en-US" dirty="0" smtClean="0"/>
              <a:t>，生成红黑树</a:t>
            </a:r>
            <a:endParaRPr lang="zh-CN" altLang="en-US" dirty="0" smtClean="0"/>
          </a:p>
        </p:txBody>
      </p:sp>
      <p:sp>
        <p:nvSpPr>
          <p:cNvPr id="931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C86C9-31D0-4123-A323-71415F2A4349}" type="slidenum">
              <a:rPr lang="en-US" altLang="en-US">
                <a:solidFill>
                  <a:srgbClr val="4B4B4B"/>
                </a:solidFill>
              </a:rPr>
            </a:fld>
            <a:endParaRPr lang="en-US" altLang="en-US">
              <a:solidFill>
                <a:srgbClr val="4B4B4B"/>
              </a:solidFill>
            </a:endParaRPr>
          </a:p>
        </p:txBody>
      </p:sp>
      <p:pic>
        <p:nvPicPr>
          <p:cNvPr id="931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 y="2532063"/>
            <a:ext cx="85677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红－黑树的删除</a:t>
            </a:r>
            <a:endParaRPr lang="zh-CN" altLang="en-US" smtClean="0"/>
          </a:p>
        </p:txBody>
      </p:sp>
      <p:sp>
        <p:nvSpPr>
          <p:cNvPr id="94211" name="Rectangle 3"/>
          <p:cNvSpPr>
            <a:spLocks noGrp="1" noChangeArrowheads="1"/>
          </p:cNvSpPr>
          <p:nvPr>
            <p:ph type="body" idx="1"/>
          </p:nvPr>
        </p:nvSpPr>
        <p:spPr>
          <a:xfrm>
            <a:off x="1182688" y="1371600"/>
            <a:ext cx="7772400" cy="5029200"/>
          </a:xfrm>
        </p:spPr>
        <p:txBody>
          <a:bodyPr/>
          <a:lstStyle/>
          <a:p>
            <a:r>
              <a:rPr lang="zh-CN" altLang="en-US" smtClean="0"/>
              <a:t>首先还是类似二叉搜索树的方法</a:t>
            </a:r>
            <a:r>
              <a:rPr lang="en-US" altLang="zh-CN" smtClean="0"/>
              <a:t>——</a:t>
            </a:r>
            <a:br>
              <a:rPr lang="en-US" altLang="zh-CN" smtClean="0"/>
            </a:br>
            <a:r>
              <a:rPr lang="zh-CN" altLang="en-US" smtClean="0"/>
              <a:t>转化为叶节点删除</a:t>
            </a:r>
            <a:r>
              <a:rPr lang="en-US" altLang="zh-CN" smtClean="0"/>
              <a:t>——</a:t>
            </a:r>
            <a:br>
              <a:rPr lang="en-US" altLang="zh-CN" smtClean="0"/>
            </a:br>
            <a:r>
              <a:rPr lang="zh-CN" altLang="en-US" smtClean="0"/>
              <a:t>不是叶节点的，与中序遍历的后继节点交换</a:t>
            </a:r>
            <a:endParaRPr lang="zh-CN" altLang="en-US" smtClean="0"/>
          </a:p>
          <a:p>
            <a:r>
              <a:rPr lang="zh-CN" altLang="en-US" smtClean="0"/>
              <a:t>可对应</a:t>
            </a:r>
            <a:r>
              <a:rPr lang="en-US" altLang="zh-CN" smtClean="0"/>
              <a:t>2-3-4</a:t>
            </a:r>
            <a:r>
              <a:rPr lang="zh-CN" altLang="en-US" smtClean="0"/>
              <a:t>树自底向上删除算法设计红－黑树自底向上的删除算法</a:t>
            </a:r>
            <a:endParaRPr lang="zh-CN" altLang="en-US" smtClean="0"/>
          </a:p>
          <a:p>
            <a:r>
              <a:rPr lang="zh-CN" altLang="en-US" smtClean="0"/>
              <a:t>若删除红节点，结束</a:t>
            </a:r>
            <a:r>
              <a:rPr lang="en-US" altLang="zh-CN" smtClean="0"/>
              <a:t>——3</a:t>
            </a:r>
            <a:r>
              <a:rPr lang="zh-CN" altLang="en-US" smtClean="0"/>
              <a:t>节点或</a:t>
            </a:r>
            <a:r>
              <a:rPr lang="en-US" altLang="zh-CN" smtClean="0"/>
              <a:t>4</a:t>
            </a:r>
            <a:r>
              <a:rPr lang="zh-CN" altLang="en-US" smtClean="0"/>
              <a:t>节点的删除</a:t>
            </a:r>
            <a:endParaRPr lang="zh-CN" altLang="en-US" smtClean="0"/>
          </a:p>
          <a:p>
            <a:r>
              <a:rPr lang="zh-CN" altLang="en-US" smtClean="0"/>
              <a:t>若删除黑节点，调整，可能回溯</a:t>
            </a:r>
            <a:r>
              <a:rPr lang="en-US" altLang="zh-CN" smtClean="0"/>
              <a:t>——2</a:t>
            </a:r>
            <a:r>
              <a:rPr lang="zh-CN" altLang="en-US" smtClean="0"/>
              <a:t>节点的删除</a:t>
            </a:r>
            <a:endParaRPr lang="zh-CN" altLang="en-US" smtClean="0"/>
          </a:p>
        </p:txBody>
      </p:sp>
      <p:sp>
        <p:nvSpPr>
          <p:cNvPr id="942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F2213B-4D88-46E6-862E-F3A1B21D4AC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兄弟节点为黑色，兄弟儿子节点全为黑色</a:t>
            </a:r>
            <a:endParaRPr lang="zh-CN" altLang="en-US"/>
          </a:p>
        </p:txBody>
      </p:sp>
      <p:sp>
        <p:nvSpPr>
          <p:cNvPr id="3" name="内容占位符 2"/>
          <p:cNvSpPr>
            <a:spLocks noGrp="1"/>
          </p:cNvSpPr>
          <p:nvPr>
            <p:ph idx="1"/>
          </p:nvPr>
        </p:nvSpPr>
        <p:spPr/>
        <p:txBody>
          <a:bodyPr/>
          <a:p>
            <a:r>
              <a:rPr lang="en-US" altLang="zh-CN"/>
              <a:t>1)</a:t>
            </a:r>
            <a:r>
              <a:rPr lang="zh-CN" altLang="en-US"/>
              <a:t>父亲节点为红色：</a:t>
            </a:r>
            <a:endParaRPr lang="zh-CN" altLang="en-US"/>
          </a:p>
          <a:p>
            <a:pPr lvl="1"/>
            <a:r>
              <a:rPr lang="zh-CN" altLang="en-US"/>
              <a:t>重染兄弟节点为红色，父亲节点为黑色，则符合条件结束</a:t>
            </a:r>
            <a:endParaRPr lang="zh-CN" altLang="en-US"/>
          </a:p>
          <a:p>
            <a:pPr lvl="1"/>
            <a:r>
              <a:rPr lang="zh-CN" altLang="en-US"/>
              <a:t>相当于从</a:t>
            </a:r>
            <a:r>
              <a:rPr lang="en-US" altLang="zh-CN"/>
              <a:t>2,3,4</a:t>
            </a:r>
            <a:r>
              <a:rPr lang="zh-CN" altLang="en-US"/>
              <a:t>树的父节点借到节点</a:t>
            </a:r>
            <a:endParaRPr lang="zh-CN" altLang="en-US"/>
          </a:p>
          <a:p>
            <a:pPr lvl="0"/>
            <a:endParaRPr lang="zh-CN" altLang="en-US"/>
          </a:p>
          <a:p>
            <a:pPr lvl="0"/>
            <a:endParaRPr lang="zh-CN" altLang="en-US"/>
          </a:p>
          <a:p>
            <a:pPr lvl="0"/>
            <a:r>
              <a:rPr lang="en-US" altLang="zh-CN"/>
              <a:t>2)</a:t>
            </a:r>
            <a:r>
              <a:rPr lang="zh-CN" altLang="en-US"/>
              <a:t>父亲节点为黑色</a:t>
            </a:r>
            <a:endParaRPr lang="zh-CN" altLang="en-US"/>
          </a:p>
          <a:p>
            <a:pPr lvl="1"/>
            <a:r>
              <a:rPr lang="zh-CN" altLang="en-US"/>
              <a:t>重染兄弟节点为红色，则整体阶数</a:t>
            </a:r>
            <a:r>
              <a:rPr lang="en-US" altLang="zh-CN"/>
              <a:t>-1</a:t>
            </a:r>
            <a:r>
              <a:rPr lang="zh-CN" altLang="en-US"/>
              <a:t>，继续向上回溯</a:t>
            </a:r>
            <a:endParaRPr lang="zh-CN" altLang="en-US"/>
          </a:p>
          <a:p>
            <a:pPr lvl="1"/>
            <a:r>
              <a:rPr lang="zh-CN" altLang="en-US"/>
              <a:t>对</a:t>
            </a:r>
            <a:r>
              <a:rPr lang="en-US" altLang="zh-CN"/>
              <a:t>2-3-4</a:t>
            </a:r>
            <a:r>
              <a:rPr lang="zh-CN" altLang="en-US"/>
              <a:t>树相当于无法借到节点需要向父节点借，并会造成节点合并或高度</a:t>
            </a:r>
            <a:r>
              <a:rPr lang="en-US" altLang="zh-CN"/>
              <a:t>-1</a:t>
            </a:r>
            <a:r>
              <a:rPr lang="zh-CN" altLang="en-US"/>
              <a:t>。</a:t>
            </a:r>
            <a:endParaRPr lang="zh-CN" altLang="en-US"/>
          </a:p>
        </p:txBody>
      </p:sp>
      <p:pic>
        <p:nvPicPr>
          <p:cNvPr id="4" name="图片 3"/>
          <p:cNvPicPr>
            <a:picLocks noChangeAspect="1"/>
          </p:cNvPicPr>
          <p:nvPr/>
        </p:nvPicPr>
        <p:blipFill>
          <a:blip r:embed="rId1"/>
          <a:stretch>
            <a:fillRect/>
          </a:stretch>
        </p:blipFill>
        <p:spPr>
          <a:xfrm>
            <a:off x="4905375" y="2853690"/>
            <a:ext cx="3516630" cy="1423670"/>
          </a:xfrm>
          <a:prstGeom prst="rect">
            <a:avLst/>
          </a:prstGeom>
        </p:spPr>
      </p:pic>
      <p:pic>
        <p:nvPicPr>
          <p:cNvPr id="5" name="图片 4"/>
          <p:cNvPicPr>
            <a:picLocks noChangeAspect="1"/>
          </p:cNvPicPr>
          <p:nvPr/>
        </p:nvPicPr>
        <p:blipFill>
          <a:blip r:embed="rId2"/>
          <a:stretch>
            <a:fillRect/>
          </a:stretch>
        </p:blipFill>
        <p:spPr>
          <a:xfrm>
            <a:off x="5174615" y="5317490"/>
            <a:ext cx="3247390" cy="1314450"/>
          </a:xfrm>
          <a:prstGeom prst="rect">
            <a:avLst/>
          </a:prstGeom>
        </p:spPr>
      </p:pic>
    </p:spTree>
    <p:custDataLst>
      <p:tags r:id="rId3"/>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兄弟节点为黑，兄弟孩子节点非全黑色</a:t>
            </a:r>
            <a:endParaRPr lang="zh-CN" altLang="en-US"/>
          </a:p>
        </p:txBody>
      </p:sp>
      <p:sp>
        <p:nvSpPr>
          <p:cNvPr id="3" name="内容占位符 2"/>
          <p:cNvSpPr>
            <a:spLocks noGrp="1"/>
          </p:cNvSpPr>
          <p:nvPr>
            <p:ph idx="1"/>
          </p:nvPr>
        </p:nvSpPr>
        <p:spPr>
          <a:xfrm>
            <a:off x="628650" y="1490345"/>
            <a:ext cx="8091805" cy="4686935"/>
          </a:xfrm>
        </p:spPr>
        <p:txBody>
          <a:bodyPr>
            <a:normAutofit lnSpcReduction="10000"/>
          </a:bodyPr>
          <a:p>
            <a:r>
              <a:rPr lang="en-US" altLang="zh-CN"/>
              <a:t>3)</a:t>
            </a:r>
            <a:r>
              <a:rPr lang="zh-CN" altLang="en-US"/>
              <a:t>兄弟孩子中右儿子为红节点</a:t>
            </a:r>
            <a:endParaRPr lang="zh-CN" altLang="en-US"/>
          </a:p>
          <a:p>
            <a:pPr lvl="1"/>
            <a:r>
              <a:rPr lang="zh-CN" altLang="en-US"/>
              <a:t>左儿子红黑均可。经过</a:t>
            </a:r>
            <a:r>
              <a:rPr lang="en-US" altLang="zh-CN"/>
              <a:t>1</a:t>
            </a:r>
            <a:r>
              <a:rPr lang="zh-CN" altLang="en-US"/>
              <a:t>次旋转，恢复红黑特征</a:t>
            </a:r>
            <a:endParaRPr lang="zh-CN" altLang="en-US"/>
          </a:p>
          <a:p>
            <a:pPr lvl="1"/>
            <a:r>
              <a:rPr lang="zh-CN" altLang="en-US"/>
              <a:t>相当于</a:t>
            </a:r>
            <a:r>
              <a:rPr lang="en-US" altLang="zh-CN"/>
              <a:t>2-3-4</a:t>
            </a:r>
            <a:r>
              <a:rPr lang="zh-CN" altLang="en-US"/>
              <a:t>树中兄弟节点包含</a:t>
            </a:r>
            <a:r>
              <a:rPr lang="en-US" altLang="zh-CN"/>
              <a:t>2</a:t>
            </a:r>
            <a:r>
              <a:rPr lang="zh-CN" altLang="en-US"/>
              <a:t>或</a:t>
            </a:r>
            <a:r>
              <a:rPr lang="en-US" altLang="zh-CN"/>
              <a:t>3</a:t>
            </a:r>
            <a:r>
              <a:rPr lang="zh-CN" altLang="en-US"/>
              <a:t>个元素，借一个元素给兄弟节点</a:t>
            </a:r>
            <a:endParaRPr lang="zh-CN" altLang="en-US"/>
          </a:p>
          <a:p>
            <a:pPr lvl="1"/>
            <a:endParaRPr lang="zh-CN" altLang="en-US"/>
          </a:p>
          <a:p>
            <a:pPr lvl="1"/>
            <a:endParaRPr lang="zh-CN" altLang="en-US"/>
          </a:p>
          <a:p>
            <a:pPr lvl="1"/>
            <a:endParaRPr lang="zh-CN" altLang="en-US"/>
          </a:p>
          <a:p>
            <a:pPr lvl="1"/>
            <a:endParaRPr lang="zh-CN" altLang="en-US"/>
          </a:p>
          <a:p>
            <a:pPr lvl="0"/>
            <a:r>
              <a:rPr lang="en-US" altLang="zh-CN"/>
              <a:t>4)</a:t>
            </a:r>
            <a:r>
              <a:rPr lang="zh-CN" altLang="en-US"/>
              <a:t>兄弟孩子中右儿子为黑节点</a:t>
            </a:r>
            <a:endParaRPr lang="zh-CN" altLang="en-US"/>
          </a:p>
          <a:p>
            <a:pPr lvl="1"/>
            <a:r>
              <a:rPr lang="zh-CN" altLang="en-US"/>
              <a:t>对兄弟孩子进行</a:t>
            </a:r>
            <a:r>
              <a:rPr lang="en-US" altLang="zh-CN"/>
              <a:t>1</a:t>
            </a:r>
            <a:r>
              <a:rPr lang="zh-CN" altLang="en-US"/>
              <a:t>次旋转之后便成情况 </a:t>
            </a:r>
            <a:r>
              <a:rPr lang="en-US" altLang="zh-CN"/>
              <a:t>3</a:t>
            </a:r>
            <a:endParaRPr lang="en-US" altLang="zh-CN"/>
          </a:p>
          <a:p>
            <a:pPr lvl="1"/>
            <a:r>
              <a:rPr lang="zh-CN" altLang="en-US"/>
              <a:t>相当于</a:t>
            </a:r>
            <a:r>
              <a:rPr lang="en-US" altLang="zh-CN"/>
              <a:t>2-3-4</a:t>
            </a:r>
            <a:r>
              <a:rPr lang="zh-CN" altLang="en-US"/>
              <a:t>树中同一个结点</a:t>
            </a:r>
            <a:r>
              <a:rPr lang="en-US" altLang="zh-CN"/>
              <a:t>2</a:t>
            </a:r>
            <a:r>
              <a:rPr lang="zh-CN" altLang="en-US"/>
              <a:t>个元素重染色</a:t>
            </a:r>
            <a:endParaRPr lang="zh-CN" altLang="en-US"/>
          </a:p>
        </p:txBody>
      </p:sp>
      <p:pic>
        <p:nvPicPr>
          <p:cNvPr id="4" name="图片 3"/>
          <p:cNvPicPr>
            <a:picLocks noChangeAspect="1"/>
          </p:cNvPicPr>
          <p:nvPr/>
        </p:nvPicPr>
        <p:blipFill>
          <a:blip r:embed="rId1"/>
          <a:stretch>
            <a:fillRect/>
          </a:stretch>
        </p:blipFill>
        <p:spPr>
          <a:xfrm>
            <a:off x="5576570" y="2656840"/>
            <a:ext cx="3247390" cy="1352550"/>
          </a:xfrm>
          <a:prstGeom prst="rect">
            <a:avLst/>
          </a:prstGeom>
        </p:spPr>
      </p:pic>
      <p:pic>
        <p:nvPicPr>
          <p:cNvPr id="5" name="图片 4"/>
          <p:cNvPicPr>
            <a:picLocks noChangeAspect="1"/>
          </p:cNvPicPr>
          <p:nvPr/>
        </p:nvPicPr>
        <p:blipFill>
          <a:blip r:embed="rId2"/>
          <a:stretch>
            <a:fillRect/>
          </a:stretch>
        </p:blipFill>
        <p:spPr>
          <a:xfrm>
            <a:off x="6162675" y="4283075"/>
            <a:ext cx="2352675" cy="1466850"/>
          </a:xfrm>
          <a:prstGeom prst="rect">
            <a:avLst/>
          </a:prstGeom>
        </p:spPr>
      </p:pic>
    </p:spTree>
    <p:custDataLst>
      <p:tags r:id="rId3"/>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兄弟节点为红色</a:t>
            </a:r>
            <a:endParaRPr lang="zh-CN" altLang="en-US"/>
          </a:p>
        </p:txBody>
      </p:sp>
      <p:sp>
        <p:nvSpPr>
          <p:cNvPr id="3" name="内容占位符 2"/>
          <p:cNvSpPr>
            <a:spLocks noGrp="1"/>
          </p:cNvSpPr>
          <p:nvPr>
            <p:ph idx="1"/>
          </p:nvPr>
        </p:nvSpPr>
        <p:spPr/>
        <p:txBody>
          <a:bodyPr/>
          <a:p>
            <a:r>
              <a:rPr lang="en-US" altLang="zh-CN"/>
              <a:t>5)</a:t>
            </a:r>
            <a:endParaRPr lang="en-US" altLang="zh-CN"/>
          </a:p>
          <a:p>
            <a:pPr lvl="1"/>
            <a:r>
              <a:rPr lang="zh-CN" altLang="en-US"/>
              <a:t>交换父亲节点和兄弟节点颜色，并旋转</a:t>
            </a:r>
            <a:r>
              <a:rPr lang="en-US" altLang="zh-CN"/>
              <a:t>1</a:t>
            </a:r>
            <a:r>
              <a:rPr lang="zh-CN" altLang="en-US"/>
              <a:t>次，变为兄弟节点为黑色。变为情况</a:t>
            </a:r>
            <a:r>
              <a:rPr lang="en-US" altLang="zh-CN"/>
              <a:t>2</a:t>
            </a:r>
            <a:r>
              <a:rPr lang="zh-CN" altLang="en-US"/>
              <a:t>，</a:t>
            </a:r>
            <a:r>
              <a:rPr lang="en-US" altLang="zh-CN"/>
              <a:t>3</a:t>
            </a:r>
            <a:r>
              <a:rPr lang="zh-CN" altLang="en-US"/>
              <a:t>，</a:t>
            </a:r>
            <a:r>
              <a:rPr lang="en-US" altLang="zh-CN"/>
              <a:t>4</a:t>
            </a:r>
            <a:endParaRPr lang="en-US" altLang="zh-CN"/>
          </a:p>
        </p:txBody>
      </p:sp>
      <p:pic>
        <p:nvPicPr>
          <p:cNvPr id="4" name="图片 3"/>
          <p:cNvPicPr>
            <a:picLocks noChangeAspect="1"/>
          </p:cNvPicPr>
          <p:nvPr/>
        </p:nvPicPr>
        <p:blipFill>
          <a:blip r:embed="rId1"/>
          <a:stretch>
            <a:fillRect/>
          </a:stretch>
        </p:blipFill>
        <p:spPr>
          <a:xfrm>
            <a:off x="2948305" y="2771775"/>
            <a:ext cx="3247390" cy="1314450"/>
          </a:xfrm>
          <a:prstGeom prst="rect">
            <a:avLst/>
          </a:prstGeom>
        </p:spPr>
      </p:pic>
    </p:spTree>
    <p:custDataLst>
      <p:tags r:id="rId2"/>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例题</a:t>
            </a:r>
            <a:endParaRPr lang="zh-CN" altLang="en-US" smtClean="0"/>
          </a:p>
        </p:txBody>
      </p:sp>
      <p:sp>
        <p:nvSpPr>
          <p:cNvPr id="95235" name="内容占位符 2"/>
          <p:cNvSpPr>
            <a:spLocks noGrp="1"/>
          </p:cNvSpPr>
          <p:nvPr>
            <p:ph idx="1"/>
          </p:nvPr>
        </p:nvSpPr>
        <p:spPr/>
        <p:txBody>
          <a:bodyPr/>
          <a:lstStyle/>
          <a:p>
            <a:r>
              <a:rPr lang="zh-CN" altLang="zh-CN" smtClean="0"/>
              <a:t>有以下关键字：</a:t>
            </a:r>
            <a:r>
              <a:rPr lang="en-US" altLang="zh-CN" smtClean="0"/>
              <a:t>28</a:t>
            </a:r>
            <a:r>
              <a:rPr lang="zh-CN" altLang="zh-CN" smtClean="0"/>
              <a:t>，</a:t>
            </a:r>
            <a:r>
              <a:rPr lang="en-US" altLang="zh-CN" smtClean="0"/>
              <a:t>72</a:t>
            </a:r>
            <a:r>
              <a:rPr lang="zh-CN" altLang="zh-CN" smtClean="0"/>
              <a:t>，</a:t>
            </a:r>
            <a:r>
              <a:rPr lang="en-US" altLang="zh-CN" smtClean="0"/>
              <a:t>97</a:t>
            </a:r>
            <a:r>
              <a:rPr lang="zh-CN" altLang="zh-CN" smtClean="0"/>
              <a:t>，</a:t>
            </a:r>
            <a:r>
              <a:rPr lang="en-US" altLang="zh-CN" smtClean="0"/>
              <a:t>23</a:t>
            </a:r>
            <a:r>
              <a:rPr lang="zh-CN" altLang="zh-CN" smtClean="0"/>
              <a:t>，</a:t>
            </a:r>
            <a:r>
              <a:rPr lang="en-US" altLang="zh-CN" smtClean="0"/>
              <a:t>11</a:t>
            </a:r>
            <a:r>
              <a:rPr lang="zh-CN" altLang="zh-CN" smtClean="0"/>
              <a:t>，</a:t>
            </a:r>
            <a:r>
              <a:rPr lang="en-US" altLang="zh-CN" smtClean="0"/>
              <a:t>63</a:t>
            </a:r>
            <a:r>
              <a:rPr lang="zh-CN" altLang="zh-CN" smtClean="0"/>
              <a:t>，</a:t>
            </a:r>
            <a:r>
              <a:rPr lang="en-US" altLang="zh-CN" smtClean="0"/>
              <a:t>4</a:t>
            </a:r>
            <a:r>
              <a:rPr lang="zh-CN" altLang="zh-CN" smtClean="0"/>
              <a:t>，</a:t>
            </a:r>
            <a:r>
              <a:rPr lang="en-US" altLang="zh-CN" smtClean="0"/>
              <a:t>53</a:t>
            </a:r>
            <a:r>
              <a:rPr lang="zh-CN" altLang="zh-CN" smtClean="0"/>
              <a:t>，</a:t>
            </a:r>
            <a:r>
              <a:rPr lang="en-US" altLang="zh-CN" smtClean="0"/>
              <a:t>84</a:t>
            </a:r>
            <a:r>
              <a:rPr lang="zh-CN" altLang="zh-CN" smtClean="0"/>
              <a:t>，</a:t>
            </a:r>
            <a:r>
              <a:rPr lang="en-US" altLang="zh-CN" smtClean="0"/>
              <a:t>32</a:t>
            </a:r>
            <a:r>
              <a:rPr lang="zh-CN" altLang="zh-CN" smtClean="0"/>
              <a:t>，</a:t>
            </a:r>
            <a:r>
              <a:rPr lang="en-US" altLang="zh-CN" smtClean="0"/>
              <a:t>61</a:t>
            </a:r>
            <a:r>
              <a:rPr lang="zh-CN" altLang="zh-CN" smtClean="0"/>
              <a:t>，</a:t>
            </a:r>
            <a:r>
              <a:rPr lang="en-US" altLang="zh-CN" smtClean="0"/>
              <a:t>52</a:t>
            </a:r>
            <a:r>
              <a:rPr lang="zh-CN" altLang="zh-CN" smtClean="0"/>
              <a:t>，按序插入到初始为空的</a:t>
            </a:r>
            <a:r>
              <a:rPr lang="en-US" altLang="zh-CN" smtClean="0"/>
              <a:t>4</a:t>
            </a:r>
            <a:r>
              <a:rPr lang="zh-CN" altLang="zh-CN" smtClean="0"/>
              <a:t>阶</a:t>
            </a:r>
            <a:r>
              <a:rPr lang="en-US" altLang="zh-CN" smtClean="0"/>
              <a:t>B</a:t>
            </a:r>
            <a:r>
              <a:rPr lang="zh-CN" altLang="zh-CN" smtClean="0"/>
              <a:t>树中。</a:t>
            </a:r>
            <a:r>
              <a:rPr lang="zh-CN" altLang="en-US" smtClean="0"/>
              <a:t>依次绘制以下的结构</a:t>
            </a:r>
            <a:r>
              <a:rPr lang="zh-CN" altLang="zh-CN" smtClean="0"/>
              <a:t>：</a:t>
            </a:r>
            <a:endParaRPr lang="zh-CN" altLang="zh-CN" smtClean="0"/>
          </a:p>
          <a:p>
            <a:pPr lvl="1">
              <a:buFont typeface="Arial" panose="020B0604020202020204" pitchFamily="34" charset="0"/>
              <a:buNone/>
            </a:pPr>
            <a:r>
              <a:rPr lang="zh-CN" altLang="zh-CN" smtClean="0"/>
              <a:t>（</a:t>
            </a:r>
            <a:r>
              <a:rPr lang="en-US" altLang="zh-CN" smtClean="0"/>
              <a:t>1</a:t>
            </a:r>
            <a:r>
              <a:rPr lang="zh-CN" altLang="zh-CN" smtClean="0"/>
              <a:t>）</a:t>
            </a:r>
            <a:r>
              <a:rPr lang="en-US" altLang="zh-CN" smtClean="0"/>
              <a:t>4</a:t>
            </a:r>
            <a:r>
              <a:rPr lang="zh-CN" altLang="zh-CN" smtClean="0"/>
              <a:t>阶</a:t>
            </a:r>
            <a:r>
              <a:rPr lang="en-US" altLang="zh-CN" smtClean="0"/>
              <a:t>B</a:t>
            </a:r>
            <a:r>
              <a:rPr lang="zh-CN" altLang="zh-CN" smtClean="0"/>
              <a:t>树</a:t>
            </a:r>
            <a:endParaRPr lang="en-US" altLang="zh-CN" smtClean="0"/>
          </a:p>
          <a:p>
            <a:pPr lvl="1">
              <a:buFont typeface="Arial" panose="020B0604020202020204" pitchFamily="34" charset="0"/>
              <a:buNone/>
            </a:pPr>
            <a:r>
              <a:rPr lang="zh-CN" altLang="zh-CN" smtClean="0"/>
              <a:t>（</a:t>
            </a:r>
            <a:r>
              <a:rPr lang="en-US" altLang="zh-CN" smtClean="0"/>
              <a:t>2</a:t>
            </a:r>
            <a:r>
              <a:rPr lang="zh-CN" altLang="zh-CN" smtClean="0"/>
              <a:t>）红黑树</a:t>
            </a:r>
            <a:endParaRPr lang="en-US" altLang="zh-CN" smtClean="0"/>
          </a:p>
          <a:p>
            <a:pPr lvl="1">
              <a:buFont typeface="Arial" panose="020B0604020202020204" pitchFamily="34" charset="0"/>
              <a:buNone/>
            </a:pPr>
            <a:endParaRPr lang="zh-CN" altLang="en-US" smtClean="0"/>
          </a:p>
        </p:txBody>
      </p:sp>
      <p:sp>
        <p:nvSpPr>
          <p:cNvPr id="952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D541F5-30AA-4ABB-96C8-60879EE1FD8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00CC2A-844C-4FAA-8DAF-8066E58F4EDC}" type="slidenum">
              <a:rPr lang="en-US" altLang="en-US">
                <a:solidFill>
                  <a:srgbClr val="4B4B4B"/>
                </a:solidFill>
              </a:rPr>
            </a:fld>
            <a:endParaRPr lang="en-US" altLang="en-US">
              <a:solidFill>
                <a:srgbClr val="4B4B4B"/>
              </a:solidFill>
            </a:endParaRPr>
          </a:p>
        </p:txBody>
      </p:sp>
      <p:sp>
        <p:nvSpPr>
          <p:cNvPr id="5" name="矩形 4"/>
          <p:cNvSpPr/>
          <p:nvPr/>
        </p:nvSpPr>
        <p:spPr>
          <a:xfrm>
            <a:off x="3233227" y="2173284"/>
            <a:ext cx="2416046" cy="923330"/>
          </a:xfrm>
          <a:prstGeom prst="rect">
            <a:avLst/>
          </a:prstGeom>
          <a:noFill/>
        </p:spPr>
        <p:txBody>
          <a:bodyPr wrap="none">
            <a:spAutoFit/>
          </a:bodyPr>
          <a:lstStyle/>
          <a:p>
            <a:pPr algn="ctr">
              <a:defRPr/>
            </a:pPr>
            <a:r>
              <a:rPr lang="en-US" altLang="zh-CN"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rPr>
              <a:t>thanks</a:t>
            </a:r>
            <a:endParaRPr lang="zh-CN" altLang="en-US"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搜索函数</a:t>
            </a:r>
            <a:endParaRPr lang="zh-CN" altLang="en-US" smtClean="0"/>
          </a:p>
        </p:txBody>
      </p:sp>
      <p:sp>
        <p:nvSpPr>
          <p:cNvPr id="36867" name="Rectangle 3"/>
          <p:cNvSpPr>
            <a:spLocks noGrp="1" noChangeArrowheads="1"/>
          </p:cNvSpPr>
          <p:nvPr>
            <p:ph idx="1"/>
          </p:nvPr>
        </p:nvSpPr>
        <p:spPr/>
        <p:txBody>
          <a:bodyPr>
            <a:normAutofit lnSpcReduction="10000"/>
          </a:bodyPr>
          <a:lstStyle/>
          <a:p>
            <a:pPr>
              <a:buClrTx/>
              <a:buFontTx/>
              <a:buNone/>
            </a:pPr>
            <a:r>
              <a:rPr lang="en-US" altLang="zh-CN" sz="1800" smtClean="0">
                <a:solidFill>
                  <a:srgbClr val="0000FF"/>
                </a:solidFill>
                <a:latin typeface="Tahoma" panose="020B0604030504040204" pitchFamily="34" charset="0"/>
              </a:rPr>
              <a:t>template&lt;class E, class K&gt;</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bool BSTree&lt;E,K&gt;::Search(const K&amp; k, E &amp;e) const</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a:t>
            </a:r>
            <a:endParaRPr lang="en-US" altLang="zh-CN" sz="1800" smtClean="0">
              <a:solidFill>
                <a:srgbClr val="008000"/>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BinaryTreeNode&lt;E&gt; *p = root;</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while (p) </a:t>
            </a:r>
            <a:r>
              <a:rPr lang="en-US" altLang="zh-CN" sz="1800" smtClean="0">
                <a:solidFill>
                  <a:srgbClr val="008000"/>
                </a:solidFill>
                <a:latin typeface="Tahoma" panose="020B0604030504040204" pitchFamily="34" charset="0"/>
              </a:rPr>
              <a:t>// examine p-&gt;data</a:t>
            </a:r>
            <a:endParaRPr lang="en-US" altLang="zh-CN" sz="1800" smtClean="0">
              <a:solidFill>
                <a:srgbClr val="008000"/>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if (k &lt; p-&gt;data) p = p-&gt;LeftChild;</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      else if (k &gt; p-&gt;data) p = p-&gt;RightChild;</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           else {</a:t>
            </a:r>
            <a:r>
              <a:rPr lang="en-US" altLang="zh-CN" sz="1800" smtClean="0">
                <a:solidFill>
                  <a:srgbClr val="008000"/>
                </a:solidFill>
                <a:latin typeface="Tahoma" panose="020B0604030504040204" pitchFamily="34" charset="0"/>
              </a:rPr>
              <a:t>// found element</a:t>
            </a:r>
            <a:endParaRPr lang="en-US" altLang="zh-CN" sz="1800" smtClean="0">
              <a:solidFill>
                <a:srgbClr val="008000"/>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e = p-&gt;data;</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return true;}</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   return false;</a:t>
            </a:r>
            <a:endParaRPr lang="en-US" altLang="zh-CN" sz="1800" smtClean="0">
              <a:solidFill>
                <a:srgbClr val="0000FF"/>
              </a:solidFill>
              <a:latin typeface="Tahoma" panose="020B0604030504040204" pitchFamily="34" charset="0"/>
            </a:endParaRPr>
          </a:p>
          <a:p>
            <a:pPr>
              <a:buClrTx/>
              <a:buFontTx/>
              <a:buNone/>
            </a:pPr>
            <a:r>
              <a:rPr lang="en-US" altLang="zh-CN" sz="1800" smtClean="0">
                <a:solidFill>
                  <a:srgbClr val="0000FF"/>
                </a:solidFill>
                <a:latin typeface="Tahoma" panose="020B0604030504040204" pitchFamily="34" charset="0"/>
              </a:rPr>
              <a:t>}</a:t>
            </a:r>
            <a:endParaRPr lang="en-US" altLang="zh-CN" sz="1800" smtClean="0"/>
          </a:p>
        </p:txBody>
      </p:sp>
      <p:sp>
        <p:nvSpPr>
          <p:cNvPr id="368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F73251-40A0-4AE1-98CE-071BBC6A8F1D}" type="slidenum">
              <a:rPr lang="en-US" altLang="en-US">
                <a:solidFill>
                  <a:srgbClr val="4B4B4B"/>
                </a:solidFill>
              </a:rPr>
            </a:fld>
            <a:endParaRPr lang="en-US" altLang="en-US">
              <a:solidFill>
                <a:srgbClr val="4B4B4B"/>
              </a:solidFill>
            </a:endParaRPr>
          </a:p>
        </p:txBody>
      </p:sp>
      <p:sp>
        <p:nvSpPr>
          <p:cNvPr id="36868" name="Text Box 5"/>
          <p:cNvSpPr txBox="1">
            <a:spLocks noChangeArrowheads="1"/>
          </p:cNvSpPr>
          <p:nvPr/>
        </p:nvSpPr>
        <p:spPr bwMode="ltGray">
          <a:xfrm>
            <a:off x="6248400" y="3505200"/>
            <a:ext cx="274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非常简单，从根节点开始，“小左大右”即可，直至找到关键字或到达空节点</a:t>
            </a:r>
            <a:endParaRPr lang="zh-CN" altLang="en-US">
              <a:solidFill>
                <a:srgbClr val="FF0000"/>
              </a:solidFill>
            </a:endParaRPr>
          </a:p>
        </p:txBody>
      </p:sp>
      <p:sp>
        <p:nvSpPr>
          <p:cNvPr id="6" name="矩形 5"/>
          <p:cNvSpPr/>
          <p:nvPr/>
        </p:nvSpPr>
        <p:spPr>
          <a:xfrm>
            <a:off x="4033836" y="4864104"/>
            <a:ext cx="4434226"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思考：索引二叉搜索树中</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如何求第</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k</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元？</a:t>
            </a:r>
            <a:endPar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BST</a:t>
            </a:r>
            <a:r>
              <a:rPr lang="zh-CN" altLang="en-US" smtClean="0"/>
              <a:t>插入</a:t>
            </a:r>
            <a:endParaRPr lang="zh-CN" altLang="en-US" smtClean="0"/>
          </a:p>
        </p:txBody>
      </p:sp>
      <p:sp>
        <p:nvSpPr>
          <p:cNvPr id="37891" name="Rectangle 3"/>
          <p:cNvSpPr>
            <a:spLocks noGrp="1" noChangeArrowheads="1"/>
          </p:cNvSpPr>
          <p:nvPr>
            <p:ph idx="1"/>
          </p:nvPr>
        </p:nvSpPr>
        <p:spPr/>
        <p:txBody>
          <a:bodyPr/>
          <a:lstStyle/>
          <a:p>
            <a:r>
              <a:rPr lang="zh-CN" altLang="en-US" dirty="0" smtClean="0"/>
              <a:t>需先进行搜索操作</a:t>
            </a:r>
            <a:endParaRPr lang="zh-CN" altLang="en-US" dirty="0" smtClean="0"/>
          </a:p>
          <a:p>
            <a:pPr lvl="1"/>
            <a:r>
              <a:rPr lang="zh-CN" altLang="en-US" dirty="0" smtClean="0"/>
              <a:t>若成功，表明有重复关键字，插入失败</a:t>
            </a:r>
            <a:endParaRPr lang="zh-CN" altLang="en-US" dirty="0" smtClean="0"/>
          </a:p>
          <a:p>
            <a:pPr lvl="1"/>
            <a:r>
              <a:rPr lang="zh-CN" altLang="en-US" dirty="0" smtClean="0"/>
              <a:t>若失败，搜索结束的位置即为插入位置</a:t>
            </a:r>
            <a:endParaRPr lang="zh-CN" altLang="en-US" dirty="0" smtClean="0"/>
          </a:p>
        </p:txBody>
      </p:sp>
      <p:sp>
        <p:nvSpPr>
          <p:cNvPr id="378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0DE57-C67B-48FC-A756-DA01F5F3D4D1}" type="slidenum">
              <a:rPr lang="en-US" altLang="en-US">
                <a:solidFill>
                  <a:srgbClr val="4B4B4B"/>
                </a:solidFill>
              </a:rPr>
            </a:fld>
            <a:endParaRPr lang="en-US" altLang="en-US">
              <a:solidFill>
                <a:srgbClr val="4B4B4B"/>
              </a:solidFill>
            </a:endParaRPr>
          </a:p>
        </p:txBody>
      </p:sp>
      <p:pic>
        <p:nvPicPr>
          <p:cNvPr id="37892" name="Picture 5" descr="bsti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288" y="1295400"/>
            <a:ext cx="86074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6"/>
          <p:cNvSpPr txBox="1">
            <a:spLocks noChangeArrowheads="1"/>
          </p:cNvSpPr>
          <p:nvPr/>
        </p:nvSpPr>
        <p:spPr bwMode="ltGray">
          <a:xfrm>
            <a:off x="4038600" y="12954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插入</a:t>
            </a:r>
            <a:r>
              <a:rPr lang="en-US" altLang="zh-CN">
                <a:solidFill>
                  <a:srgbClr val="FF0000"/>
                </a:solidFill>
              </a:rPr>
              <a:t>35</a:t>
            </a:r>
            <a:endParaRPr lang="en-US" altLang="zh-CN">
              <a:solidFill>
                <a:srgbClr val="FF0000"/>
              </a:solidFill>
            </a:endParaRPr>
          </a:p>
        </p:txBody>
      </p:sp>
      <p:sp>
        <p:nvSpPr>
          <p:cNvPr id="37894" name="Line 7"/>
          <p:cNvSpPr>
            <a:spLocks noChangeShapeType="1"/>
          </p:cNvSpPr>
          <p:nvPr/>
        </p:nvSpPr>
        <p:spPr bwMode="ltGray">
          <a:xfrm>
            <a:off x="3505200" y="1981200"/>
            <a:ext cx="213360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矩形 6"/>
          <p:cNvSpPr/>
          <p:nvPr/>
        </p:nvSpPr>
        <p:spPr>
          <a:xfrm>
            <a:off x="804852" y="5222880"/>
            <a:ext cx="8161209"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请思考：</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为什么没被插在</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80</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的左孩子位置？</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请绘制：在上述</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BST</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中查找</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3</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和</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的查找路径？</a:t>
            </a:r>
            <a:endPar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
        <p:nvSpPr>
          <p:cNvPr id="2" name="椭圆 1"/>
          <p:cNvSpPr/>
          <p:nvPr/>
        </p:nvSpPr>
        <p:spPr>
          <a:xfrm>
            <a:off x="3657600" y="3081343"/>
            <a:ext cx="680545"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010401" y="3013025"/>
            <a:ext cx="716674"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关于</a:t>
            </a:r>
            <a:r>
              <a:rPr lang="en-US" altLang="zh-CN" smtClean="0"/>
              <a:t>BST</a:t>
            </a:r>
            <a:r>
              <a:rPr lang="zh-CN" altLang="en-US" smtClean="0"/>
              <a:t>插入的结论</a:t>
            </a:r>
            <a:endParaRPr lang="zh-CN" altLang="en-US" smtClean="0"/>
          </a:p>
        </p:txBody>
      </p:sp>
      <p:sp>
        <p:nvSpPr>
          <p:cNvPr id="38915" name="内容占位符 2"/>
          <p:cNvSpPr>
            <a:spLocks noGrp="1"/>
          </p:cNvSpPr>
          <p:nvPr>
            <p:ph idx="1"/>
          </p:nvPr>
        </p:nvSpPr>
        <p:spPr/>
        <p:txBody>
          <a:bodyPr/>
          <a:lstStyle/>
          <a:p>
            <a:r>
              <a:rPr lang="zh-CN" altLang="en-US" smtClean="0"/>
              <a:t>新插入的节点一定是一个</a:t>
            </a:r>
            <a:r>
              <a:rPr lang="zh-CN" altLang="en-US" smtClean="0">
                <a:solidFill>
                  <a:srgbClr val="FF0000"/>
                </a:solidFill>
              </a:rPr>
              <a:t>叶子节点</a:t>
            </a:r>
            <a:endParaRPr lang="en-US" altLang="zh-CN" smtClean="0">
              <a:solidFill>
                <a:srgbClr val="FF0000"/>
              </a:solidFill>
            </a:endParaRPr>
          </a:p>
          <a:p>
            <a:r>
              <a:rPr lang="zh-CN" altLang="en-US" smtClean="0"/>
              <a:t>并且是查找不成功时查找路径上访问的最后一个节点的左孩子或右孩子节点</a:t>
            </a:r>
            <a:endParaRPr lang="zh-CN" altLang="en-US" smtClean="0"/>
          </a:p>
        </p:txBody>
      </p:sp>
      <p:sp>
        <p:nvSpPr>
          <p:cNvPr id="389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2551E9-5389-4BA1-82D2-4514175354A9}"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endParaRPr lang="zh-CN" altLang="en-US" smtClean="0"/>
          </a:p>
        </p:txBody>
      </p:sp>
      <p:sp>
        <p:nvSpPr>
          <p:cNvPr id="39939" name="Rectangle 3"/>
          <p:cNvSpPr>
            <a:spLocks noGrp="1" noChangeArrowheads="1"/>
          </p:cNvSpPr>
          <p:nvPr>
            <p:ph idx="1"/>
          </p:nvPr>
        </p:nvSpPr>
        <p:spPr>
          <a:xfrm>
            <a:off x="628650" y="1354170"/>
            <a:ext cx="7886700" cy="4642453"/>
          </a:xfrm>
        </p:spPr>
        <p:txBody>
          <a:bodyPr>
            <a:noAutofit/>
          </a:bodyPr>
          <a:lstStyle/>
          <a:p>
            <a:pPr>
              <a:buClrTx/>
              <a:buFontTx/>
              <a:buNone/>
            </a:pPr>
            <a:r>
              <a:rPr lang="en-US" altLang="zh-CN" sz="1800" dirty="0" smtClean="0">
                <a:solidFill>
                  <a:srgbClr val="0000FF"/>
                </a:solidFill>
                <a:latin typeface="Tahoma" panose="020B0604030504040204" pitchFamily="34" charset="0"/>
              </a:rPr>
              <a:t>template&lt;class E, class K&gt;</a:t>
            </a:r>
            <a:endParaRPr lang="en-US" altLang="zh-CN" sz="1800" dirty="0" smtClean="0">
              <a:solidFill>
                <a:srgbClr val="0000FF"/>
              </a:solidFill>
              <a:latin typeface="Tahoma" panose="020B0604030504040204" pitchFamily="34" charset="0"/>
            </a:endParaRPr>
          </a:p>
          <a:p>
            <a:pPr>
              <a:buClrTx/>
              <a:buFontTx/>
              <a:buNone/>
            </a:pPr>
            <a:r>
              <a:rPr lang="en-US" altLang="zh-CN" sz="1800" dirty="0" err="1" smtClean="0">
                <a:solidFill>
                  <a:srgbClr val="0000FF"/>
                </a:solidFill>
                <a:latin typeface="Tahoma" panose="020B0604030504040204" pitchFamily="34" charset="0"/>
              </a:rPr>
              <a:t>BSTree</a:t>
            </a:r>
            <a:r>
              <a:rPr lang="en-US" altLang="zh-CN" sz="1800" dirty="0" smtClean="0">
                <a:solidFill>
                  <a:srgbClr val="0000FF"/>
                </a:solidFill>
                <a:latin typeface="Tahoma" panose="020B0604030504040204" pitchFamily="34" charset="0"/>
              </a:rPr>
              <a:t>&lt;E,K&gt;&amp; </a:t>
            </a:r>
            <a:r>
              <a:rPr lang="en-US" altLang="zh-CN" sz="1800" dirty="0" err="1" smtClean="0">
                <a:solidFill>
                  <a:srgbClr val="0000FF"/>
                </a:solidFill>
                <a:latin typeface="Tahoma" panose="020B0604030504040204" pitchFamily="34" charset="0"/>
              </a:rPr>
              <a:t>BSTree</a:t>
            </a:r>
            <a:r>
              <a:rPr lang="en-US" altLang="zh-CN" sz="1800" dirty="0" smtClean="0">
                <a:solidFill>
                  <a:srgbClr val="0000FF"/>
                </a:solidFill>
                <a:latin typeface="Tahoma" panose="020B0604030504040204" pitchFamily="34" charset="0"/>
              </a:rPr>
              <a:t>&lt;E,K&gt;::Insert(</a:t>
            </a:r>
            <a:r>
              <a:rPr lang="en-US" altLang="zh-CN" sz="1800" dirty="0" err="1" smtClean="0">
                <a:solidFill>
                  <a:srgbClr val="0000FF"/>
                </a:solidFill>
                <a:latin typeface="Tahoma" panose="020B0604030504040204" pitchFamily="34" charset="0"/>
              </a:rPr>
              <a:t>const</a:t>
            </a:r>
            <a:r>
              <a:rPr lang="en-US" altLang="zh-CN" sz="1800" dirty="0" smtClean="0">
                <a:solidFill>
                  <a:srgbClr val="0000FF"/>
                </a:solidFill>
                <a:latin typeface="Tahoma" panose="020B0604030504040204" pitchFamily="34" charset="0"/>
              </a:rPr>
              <a:t> E&amp; e)</a:t>
            </a:r>
            <a:endParaRPr lang="en-US" altLang="zh-CN" sz="1800" dirty="0" smtClean="0">
              <a:solidFill>
                <a:srgbClr val="0000FF"/>
              </a:solidFill>
              <a:latin typeface="Tahoma" panose="020B0604030504040204" pitchFamily="34" charset="0"/>
            </a:endParaRPr>
          </a:p>
          <a:p>
            <a:pPr>
              <a:buClrTx/>
              <a:buFontTx/>
              <a:buNone/>
            </a:pPr>
            <a:r>
              <a:rPr lang="en-US" altLang="zh-CN" sz="1800" dirty="0" smtClean="0">
                <a:solidFill>
                  <a:srgbClr val="0000FF"/>
                </a:solidFill>
                <a:latin typeface="Tahoma" panose="020B0604030504040204" pitchFamily="34" charset="0"/>
              </a:rPr>
              <a:t>{</a:t>
            </a:r>
            <a:r>
              <a:rPr lang="en-US" altLang="zh-CN" sz="1800" dirty="0" smtClean="0">
                <a:solidFill>
                  <a:srgbClr val="008000"/>
                </a:solidFill>
                <a:latin typeface="Tahoma" panose="020B0604030504040204" pitchFamily="34" charset="0"/>
              </a:rPr>
              <a:t>// Insert e if not duplicate.</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a:t>
            </a:r>
            <a:r>
              <a:rPr lang="en-US" altLang="zh-CN" sz="1800" dirty="0" err="1" smtClean="0">
                <a:solidFill>
                  <a:srgbClr val="0000FF"/>
                </a:solidFill>
                <a:latin typeface="Tahoma" panose="020B0604030504040204" pitchFamily="34" charset="0"/>
              </a:rPr>
              <a:t>BinaryTreeNode</a:t>
            </a:r>
            <a:r>
              <a:rPr lang="en-US" altLang="zh-CN" sz="1800" dirty="0" smtClean="0">
                <a:solidFill>
                  <a:srgbClr val="0000FF"/>
                </a:solidFill>
                <a:latin typeface="Tahoma" panose="020B0604030504040204" pitchFamily="34" charset="0"/>
              </a:rPr>
              <a:t>&lt;E&gt; *p = root,</a:t>
            </a:r>
            <a:r>
              <a:rPr lang="en-US" altLang="zh-CN" sz="1800" dirty="0" smtClean="0">
                <a:solidFill>
                  <a:srgbClr val="008000"/>
                </a:solidFill>
                <a:latin typeface="Tahoma" panose="020B0604030504040204" pitchFamily="34" charset="0"/>
              </a:rPr>
              <a:t>  // search pointer</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*pp = 0;</a:t>
            </a:r>
            <a:r>
              <a:rPr lang="en-US" altLang="zh-CN" sz="1800" dirty="0" smtClean="0">
                <a:solidFill>
                  <a:srgbClr val="008000"/>
                </a:solidFill>
                <a:latin typeface="Tahoma" panose="020B0604030504040204" pitchFamily="34" charset="0"/>
              </a:rPr>
              <a:t>    // parent of p</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 find place to insert</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while (p) {</a:t>
            </a:r>
            <a:r>
              <a:rPr lang="en-US" altLang="zh-CN" sz="1800" dirty="0" smtClean="0">
                <a:solidFill>
                  <a:srgbClr val="008000"/>
                </a:solidFill>
                <a:latin typeface="Tahoma" panose="020B0604030504040204" pitchFamily="34" charset="0"/>
              </a:rPr>
              <a:t>// examine p-&gt;data</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00FF"/>
                </a:solidFill>
                <a:latin typeface="Tahoma" panose="020B0604030504040204" pitchFamily="34" charset="0"/>
              </a:rPr>
              <a:t>      pp = p;</a:t>
            </a:r>
            <a:endParaRPr lang="en-US" altLang="zh-CN" sz="1800" dirty="0" smtClean="0">
              <a:solidFill>
                <a:srgbClr val="0000FF"/>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 move p to a child</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if (e &lt; p-&gt;data) p = p-&gt;</a:t>
            </a:r>
            <a:r>
              <a:rPr lang="en-US" altLang="zh-CN" sz="1800" dirty="0" err="1" smtClean="0">
                <a:solidFill>
                  <a:srgbClr val="0000FF"/>
                </a:solidFill>
                <a:latin typeface="Tahoma" panose="020B0604030504040204" pitchFamily="34" charset="0"/>
              </a:rPr>
              <a:t>LeftChild</a:t>
            </a:r>
            <a:r>
              <a:rPr lang="en-US" altLang="zh-CN" sz="1800" dirty="0" smtClean="0">
                <a:solidFill>
                  <a:srgbClr val="0000FF"/>
                </a:solidFill>
                <a:latin typeface="Tahoma" panose="020B0604030504040204" pitchFamily="34" charset="0"/>
              </a:rPr>
              <a:t>;</a:t>
            </a:r>
            <a:endParaRPr lang="en-US" altLang="zh-CN" sz="1800" dirty="0" smtClean="0">
              <a:solidFill>
                <a:srgbClr val="0000FF"/>
              </a:solidFill>
              <a:latin typeface="Tahoma" panose="020B0604030504040204" pitchFamily="34" charset="0"/>
            </a:endParaRPr>
          </a:p>
          <a:p>
            <a:pPr>
              <a:buClrTx/>
              <a:buFontTx/>
              <a:buNone/>
            </a:pPr>
            <a:r>
              <a:rPr lang="en-US" altLang="zh-CN" sz="1800" dirty="0" smtClean="0">
                <a:solidFill>
                  <a:srgbClr val="0000FF"/>
                </a:solidFill>
                <a:latin typeface="Tahoma" panose="020B0604030504040204" pitchFamily="34" charset="0"/>
              </a:rPr>
              <a:t>      else if (e &gt; p-&gt;data) p = p-&gt;</a:t>
            </a:r>
            <a:r>
              <a:rPr lang="en-US" altLang="zh-CN" sz="1800" dirty="0" err="1" smtClean="0">
                <a:solidFill>
                  <a:srgbClr val="0000FF"/>
                </a:solidFill>
                <a:latin typeface="Tahoma" panose="020B0604030504040204" pitchFamily="34" charset="0"/>
              </a:rPr>
              <a:t>RightChild</a:t>
            </a:r>
            <a:r>
              <a:rPr lang="en-US" altLang="zh-CN" sz="1800" dirty="0" smtClean="0">
                <a:solidFill>
                  <a:srgbClr val="0000FF"/>
                </a:solidFill>
                <a:latin typeface="Tahoma" panose="020B0604030504040204" pitchFamily="34" charset="0"/>
              </a:rPr>
              <a:t>;</a:t>
            </a:r>
            <a:endParaRPr lang="en-US" altLang="zh-CN" sz="1800" dirty="0" smtClean="0">
              <a:solidFill>
                <a:srgbClr val="0000FF"/>
              </a:solidFill>
              <a:latin typeface="Tahoma" panose="020B0604030504040204" pitchFamily="34" charset="0"/>
            </a:endParaRPr>
          </a:p>
          <a:p>
            <a:pPr>
              <a:buClrTx/>
              <a:buFontTx/>
              <a:buNone/>
            </a:pPr>
            <a:r>
              <a:rPr lang="en-US" altLang="zh-CN" sz="1800" dirty="0" smtClean="0">
                <a:solidFill>
                  <a:srgbClr val="0000FF"/>
                </a:solidFill>
                <a:latin typeface="Tahoma" panose="020B0604030504040204" pitchFamily="34" charset="0"/>
              </a:rPr>
              <a:t>           else throw </a:t>
            </a:r>
            <a:r>
              <a:rPr lang="en-US" altLang="zh-CN" sz="1800" dirty="0" err="1" smtClean="0">
                <a:solidFill>
                  <a:srgbClr val="0000FF"/>
                </a:solidFill>
                <a:latin typeface="Tahoma" panose="020B0604030504040204" pitchFamily="34" charset="0"/>
              </a:rPr>
              <a:t>BadInput</a:t>
            </a:r>
            <a:r>
              <a:rPr lang="en-US" altLang="zh-CN" sz="1800" dirty="0" smtClean="0">
                <a:solidFill>
                  <a:srgbClr val="0000FF"/>
                </a:solidFill>
                <a:latin typeface="Tahoma" panose="020B0604030504040204" pitchFamily="34" charset="0"/>
              </a:rPr>
              <a:t>(); </a:t>
            </a:r>
            <a:r>
              <a:rPr lang="en-US" altLang="zh-CN" sz="1800" dirty="0" smtClean="0">
                <a:solidFill>
                  <a:srgbClr val="008000"/>
                </a:solidFill>
                <a:latin typeface="Tahoma" panose="020B0604030504040204" pitchFamily="34" charset="0"/>
              </a:rPr>
              <a:t>// duplicate</a:t>
            </a:r>
            <a:endParaRPr lang="en-US" altLang="zh-CN" sz="1800" dirty="0" smtClean="0">
              <a:solidFill>
                <a:srgbClr val="008000"/>
              </a:solidFill>
              <a:latin typeface="Tahoma" panose="020B0604030504040204" pitchFamily="34" charset="0"/>
            </a:endParaRPr>
          </a:p>
          <a:p>
            <a:pPr>
              <a:buClrTx/>
              <a:buFontTx/>
              <a:buNone/>
            </a:pPr>
            <a:r>
              <a:rPr lang="en-US" altLang="zh-CN" sz="1800" dirty="0" smtClean="0">
                <a:solidFill>
                  <a:srgbClr val="0000FF"/>
                </a:solidFill>
                <a:latin typeface="Tahoma" panose="020B0604030504040204" pitchFamily="34" charset="0"/>
              </a:rPr>
              <a:t>      }</a:t>
            </a:r>
            <a:endParaRPr lang="en-US" altLang="zh-CN" sz="1800" dirty="0" smtClean="0">
              <a:solidFill>
                <a:srgbClr val="0000FF"/>
              </a:solidFill>
              <a:latin typeface="Tahoma" panose="020B0604030504040204" pitchFamily="34" charset="0"/>
            </a:endParaRPr>
          </a:p>
        </p:txBody>
      </p:sp>
      <p:sp>
        <p:nvSpPr>
          <p:cNvPr id="399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4FDA03-6569-4A97-9B96-5933398FBFA8}"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主要内容</a:t>
            </a:r>
            <a:endParaRPr lang="zh-CN" altLang="en-US" smtClean="0"/>
          </a:p>
        </p:txBody>
      </p:sp>
      <p:sp>
        <p:nvSpPr>
          <p:cNvPr id="23555" name="内容占位符 2"/>
          <p:cNvSpPr>
            <a:spLocks noGrp="1"/>
          </p:cNvSpPr>
          <p:nvPr>
            <p:ph idx="1"/>
          </p:nvPr>
        </p:nvSpPr>
        <p:spPr/>
        <p:txBody>
          <a:bodyPr/>
          <a:lstStyle/>
          <a:p>
            <a:r>
              <a:rPr lang="zh-CN" altLang="en-US" dirty="0" smtClean="0">
                <a:solidFill>
                  <a:schemeClr val="tx1"/>
                </a:solidFill>
              </a:rPr>
              <a:t>二叉搜索树</a:t>
            </a:r>
            <a:endParaRPr lang="en-US" altLang="zh-CN" dirty="0" smtClean="0">
              <a:solidFill>
                <a:schemeClr val="tx1"/>
              </a:solidFill>
            </a:endParaRPr>
          </a:p>
          <a:p>
            <a:pPr lvl="1"/>
            <a:r>
              <a:rPr lang="zh-CN" altLang="en-US" dirty="0" smtClean="0">
                <a:solidFill>
                  <a:schemeClr val="tx1"/>
                </a:solidFill>
              </a:rPr>
              <a:t>定义</a:t>
            </a:r>
            <a:endParaRPr lang="en-US" altLang="zh-CN" dirty="0" smtClean="0">
              <a:solidFill>
                <a:schemeClr val="tx1"/>
              </a:solidFill>
            </a:endParaRPr>
          </a:p>
          <a:p>
            <a:pPr lvl="1"/>
            <a:r>
              <a:rPr lang="zh-CN" altLang="en-US" dirty="0" smtClean="0">
                <a:solidFill>
                  <a:schemeClr val="tx1"/>
                </a:solidFill>
              </a:rPr>
              <a:t>搜索</a:t>
            </a:r>
            <a:endParaRPr lang="en-US" altLang="zh-CN" dirty="0" smtClean="0">
              <a:solidFill>
                <a:schemeClr val="tx1"/>
              </a:solidFill>
            </a:endParaRPr>
          </a:p>
          <a:p>
            <a:pPr lvl="1"/>
            <a:r>
              <a:rPr lang="zh-CN" altLang="en-US" dirty="0" smtClean="0">
                <a:solidFill>
                  <a:schemeClr val="tx1"/>
                </a:solidFill>
              </a:rPr>
              <a:t>插入</a:t>
            </a:r>
            <a:endParaRPr lang="en-US" altLang="zh-CN" dirty="0" smtClean="0">
              <a:solidFill>
                <a:schemeClr val="tx1"/>
              </a:solidFill>
            </a:endParaRPr>
          </a:p>
          <a:p>
            <a:pPr lvl="1"/>
            <a:r>
              <a:rPr lang="zh-CN" altLang="en-US" dirty="0" smtClean="0">
                <a:solidFill>
                  <a:schemeClr val="tx1"/>
                </a:solidFill>
              </a:rPr>
              <a:t>删除</a:t>
            </a:r>
            <a:endParaRPr lang="en-US" altLang="zh-CN" dirty="0" smtClean="0">
              <a:solidFill>
                <a:srgbClr val="FF0000"/>
              </a:solidFill>
            </a:endParaRPr>
          </a:p>
          <a:p>
            <a:r>
              <a:rPr lang="en-US" altLang="zh-CN" dirty="0" smtClean="0"/>
              <a:t>AVL</a:t>
            </a:r>
            <a:r>
              <a:rPr lang="zh-CN" altLang="en-US" dirty="0" smtClean="0"/>
              <a:t>树</a:t>
            </a:r>
            <a:endParaRPr lang="en-US" altLang="zh-CN" dirty="0" smtClean="0"/>
          </a:p>
          <a:p>
            <a:r>
              <a:rPr lang="zh-CN" altLang="en-US" dirty="0" smtClean="0"/>
              <a:t>红黑树</a:t>
            </a:r>
            <a:endParaRPr lang="en-US" altLang="zh-CN" dirty="0" smtClean="0"/>
          </a:p>
          <a:p>
            <a:r>
              <a:rPr lang="en-US" altLang="zh-CN" dirty="0"/>
              <a:t>B</a:t>
            </a:r>
            <a:r>
              <a:rPr lang="zh-CN" altLang="en-US" dirty="0"/>
              <a:t>树</a:t>
            </a:r>
            <a:endParaRPr lang="en-US" altLang="zh-CN" dirty="0"/>
          </a:p>
          <a:p>
            <a:endParaRPr lang="en-US" altLang="zh-CN" dirty="0" smtClean="0"/>
          </a:p>
        </p:txBody>
      </p:sp>
      <p:sp>
        <p:nvSpPr>
          <p:cNvPr id="235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63A7BC-CFB0-4AD7-B17C-9B938CCD39C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插入操作（续）</a:t>
            </a:r>
            <a:endParaRPr lang="zh-CN" altLang="en-US" smtClean="0"/>
          </a:p>
        </p:txBody>
      </p:sp>
      <p:sp>
        <p:nvSpPr>
          <p:cNvPr id="40963" name="Rectangle 3"/>
          <p:cNvSpPr>
            <a:spLocks noGrp="1" noChangeArrowheads="1"/>
          </p:cNvSpPr>
          <p:nvPr>
            <p:ph idx="1"/>
          </p:nvPr>
        </p:nvSpPr>
        <p:spPr/>
        <p:txBody>
          <a:bodyPr/>
          <a:lstStyle/>
          <a:p>
            <a:pPr>
              <a:buClrTx/>
              <a:buFontTx/>
              <a:buNone/>
            </a:pPr>
            <a:r>
              <a:rPr lang="en-US" altLang="zh-CN" sz="2000" dirty="0" smtClean="0">
                <a:solidFill>
                  <a:srgbClr val="008000"/>
                </a:solidFill>
                <a:latin typeface="Tahoma" panose="020B0604030504040204" pitchFamily="34" charset="0"/>
              </a:rPr>
              <a:t>   // get a node for e and attach to pp</a:t>
            </a:r>
            <a:endParaRPr lang="en-US" altLang="zh-CN" sz="2000" dirty="0" smtClean="0">
              <a:solidFill>
                <a:srgbClr val="008000"/>
              </a:solidFill>
              <a:latin typeface="Tahoma" panose="020B0604030504040204" pitchFamily="34" charset="0"/>
            </a:endParaRPr>
          </a:p>
          <a:p>
            <a:pPr>
              <a:buClrTx/>
              <a:buFontTx/>
              <a:buNone/>
            </a:pPr>
            <a:r>
              <a:rPr lang="en-US" altLang="zh-CN" sz="2000" dirty="0" smtClean="0">
                <a:solidFill>
                  <a:srgbClr val="008000"/>
                </a:solidFill>
                <a:latin typeface="Tahoma" panose="020B0604030504040204" pitchFamily="34" charset="0"/>
              </a:rPr>
              <a:t>   </a:t>
            </a:r>
            <a:r>
              <a:rPr lang="en-US" altLang="zh-CN" sz="2000" dirty="0" err="1" smtClean="0">
                <a:solidFill>
                  <a:srgbClr val="0000FF"/>
                </a:solidFill>
                <a:latin typeface="Tahoma" panose="020B0604030504040204" pitchFamily="34" charset="0"/>
              </a:rPr>
              <a:t>BinaryTreeNode</a:t>
            </a:r>
            <a:r>
              <a:rPr lang="en-US" altLang="zh-CN" sz="2000" dirty="0" smtClean="0">
                <a:solidFill>
                  <a:srgbClr val="0000FF"/>
                </a:solidFill>
                <a:latin typeface="Tahoma" panose="020B0604030504040204" pitchFamily="34" charset="0"/>
              </a:rPr>
              <a:t>&lt;E&gt; *r = new </a:t>
            </a:r>
            <a:r>
              <a:rPr lang="en-US" altLang="zh-CN" sz="2000" dirty="0" err="1" smtClean="0">
                <a:solidFill>
                  <a:srgbClr val="0000FF"/>
                </a:solidFill>
                <a:latin typeface="Tahoma" panose="020B0604030504040204" pitchFamily="34" charset="0"/>
              </a:rPr>
              <a:t>BinaryTreeNode</a:t>
            </a:r>
            <a:r>
              <a:rPr lang="en-US" altLang="zh-CN" sz="2000" dirty="0" smtClean="0">
                <a:solidFill>
                  <a:srgbClr val="0000FF"/>
                </a:solidFill>
                <a:latin typeface="Tahoma" panose="020B0604030504040204" pitchFamily="34" charset="0"/>
              </a:rPr>
              <a:t>&lt;E&gt; (e);</a:t>
            </a: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00FF"/>
                </a:solidFill>
                <a:latin typeface="Tahoma" panose="020B0604030504040204" pitchFamily="34" charset="0"/>
              </a:rPr>
              <a:t>   if (root) {</a:t>
            </a:r>
            <a:r>
              <a:rPr lang="en-US" altLang="zh-CN" sz="2000" dirty="0" smtClean="0">
                <a:solidFill>
                  <a:srgbClr val="008000"/>
                </a:solidFill>
                <a:latin typeface="Tahoma" panose="020B0604030504040204" pitchFamily="34" charset="0"/>
              </a:rPr>
              <a:t>// tree not empty</a:t>
            </a:r>
            <a:endParaRPr lang="en-US" altLang="zh-CN" sz="2000" dirty="0" smtClean="0">
              <a:solidFill>
                <a:srgbClr val="008000"/>
              </a:solidFill>
              <a:latin typeface="Tahoma" panose="020B0604030504040204" pitchFamily="34" charset="0"/>
            </a:endParaRP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if (e &lt; pp-&gt;data) pp-&gt;</a:t>
            </a:r>
            <a:r>
              <a:rPr lang="en-US" altLang="zh-CN" sz="2000" dirty="0" err="1" smtClean="0">
                <a:solidFill>
                  <a:srgbClr val="0000FF"/>
                </a:solidFill>
                <a:latin typeface="Tahoma" panose="020B0604030504040204" pitchFamily="34" charset="0"/>
              </a:rPr>
              <a:t>LeftChild</a:t>
            </a:r>
            <a:r>
              <a:rPr lang="en-US" altLang="zh-CN" sz="2000" dirty="0" smtClean="0">
                <a:solidFill>
                  <a:srgbClr val="0000FF"/>
                </a:solidFill>
                <a:latin typeface="Tahoma" panose="020B0604030504040204" pitchFamily="34" charset="0"/>
              </a:rPr>
              <a:t> = r;</a:t>
            </a: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00FF"/>
                </a:solidFill>
                <a:latin typeface="Tahoma" panose="020B0604030504040204" pitchFamily="34" charset="0"/>
              </a:rPr>
              <a:t>      else pp-&gt;</a:t>
            </a:r>
            <a:r>
              <a:rPr lang="en-US" altLang="zh-CN" sz="2000" dirty="0" err="1" smtClean="0">
                <a:solidFill>
                  <a:srgbClr val="0000FF"/>
                </a:solidFill>
                <a:latin typeface="Tahoma" panose="020B0604030504040204" pitchFamily="34" charset="0"/>
              </a:rPr>
              <a:t>RightChild</a:t>
            </a:r>
            <a:r>
              <a:rPr lang="en-US" altLang="zh-CN" sz="2000" dirty="0" smtClean="0">
                <a:solidFill>
                  <a:srgbClr val="0000FF"/>
                </a:solidFill>
                <a:latin typeface="Tahoma" panose="020B0604030504040204" pitchFamily="34" charset="0"/>
              </a:rPr>
              <a:t> = r;}</a:t>
            </a: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00FF"/>
                </a:solidFill>
                <a:latin typeface="Tahoma" panose="020B0604030504040204" pitchFamily="34" charset="0"/>
              </a:rPr>
              <a:t>   else </a:t>
            </a:r>
            <a:r>
              <a:rPr lang="en-US" altLang="zh-CN" sz="2000" dirty="0" smtClean="0">
                <a:solidFill>
                  <a:srgbClr val="008000"/>
                </a:solidFill>
                <a:latin typeface="Tahoma" panose="020B0604030504040204" pitchFamily="34" charset="0"/>
              </a:rPr>
              <a:t>// insertion into empty tree</a:t>
            </a:r>
            <a:endParaRPr lang="en-US" altLang="zh-CN" sz="2000" dirty="0" smtClean="0">
              <a:solidFill>
                <a:srgbClr val="008000"/>
              </a:solidFill>
              <a:latin typeface="Tahoma" panose="020B0604030504040204" pitchFamily="34" charset="0"/>
            </a:endParaRP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root = r;</a:t>
            </a: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return *this;</a:t>
            </a: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00FF"/>
                </a:solidFill>
                <a:latin typeface="Tahoma" panose="020B0604030504040204" pitchFamily="34" charset="0"/>
              </a:rPr>
              <a:t>}</a:t>
            </a:r>
            <a:endParaRPr lang="en-US" altLang="zh-CN" dirty="0" smtClean="0"/>
          </a:p>
        </p:txBody>
      </p:sp>
      <p:sp>
        <p:nvSpPr>
          <p:cNvPr id="409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959BC0-C353-4D18-BA8E-2792F0AF3FE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由一系列插入生成</a:t>
            </a:r>
            <a:r>
              <a:rPr lang="en-US" altLang="zh-CN" smtClean="0"/>
              <a:t>BST</a:t>
            </a:r>
            <a:endParaRPr lang="zh-CN" altLang="en-US" smtClean="0"/>
          </a:p>
        </p:txBody>
      </p:sp>
      <p:sp>
        <p:nvSpPr>
          <p:cNvPr id="41987" name="内容占位符 2"/>
          <p:cNvSpPr>
            <a:spLocks noGrp="1"/>
          </p:cNvSpPr>
          <p:nvPr>
            <p:ph idx="1"/>
          </p:nvPr>
        </p:nvSpPr>
        <p:spPr/>
        <p:txBody>
          <a:bodyPr/>
          <a:lstStyle/>
          <a:p>
            <a:r>
              <a:rPr lang="zh-CN" altLang="en-US" dirty="0" smtClean="0"/>
              <a:t>从空树出发，由序列</a:t>
            </a:r>
            <a:r>
              <a:rPr lang="en-US" altLang="zh-CN" dirty="0" smtClean="0"/>
              <a:t>{45,24,53,45,12,24,90}</a:t>
            </a:r>
            <a:r>
              <a:rPr lang="zh-CN" altLang="en-US" dirty="0" smtClean="0"/>
              <a:t>构造</a:t>
            </a:r>
            <a:r>
              <a:rPr lang="en-US" altLang="zh-CN" dirty="0" smtClean="0"/>
              <a:t>BST</a:t>
            </a:r>
            <a:endParaRPr lang="en-US" altLang="zh-CN" dirty="0" smtClean="0"/>
          </a:p>
          <a:p>
            <a:endParaRPr lang="en-US" altLang="zh-CN" dirty="0" smtClean="0"/>
          </a:p>
          <a:p>
            <a:endParaRPr lang="en-US" altLang="zh-CN" dirty="0" smtClean="0"/>
          </a:p>
          <a:p>
            <a:r>
              <a:rPr lang="zh-CN" altLang="en-US" dirty="0" smtClean="0"/>
              <a:t>上述过程本质上是将无序序列转变为有序序列的过程</a:t>
            </a:r>
            <a:endParaRPr lang="zh-CN" altLang="en-US" dirty="0" smtClean="0"/>
          </a:p>
        </p:txBody>
      </p:sp>
      <p:sp>
        <p:nvSpPr>
          <p:cNvPr id="419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070D14-BA7E-47E5-89A4-F693AD291D46}"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BST</a:t>
            </a:r>
            <a:r>
              <a:rPr lang="zh-CN" altLang="en-US" smtClean="0"/>
              <a:t>删除</a:t>
            </a:r>
            <a:endParaRPr lang="zh-CN" altLang="en-US" smtClean="0"/>
          </a:p>
        </p:txBody>
      </p:sp>
      <p:sp>
        <p:nvSpPr>
          <p:cNvPr id="43011" name="Rectangle 3"/>
          <p:cNvSpPr>
            <a:spLocks noGrp="1" noChangeArrowheads="1"/>
          </p:cNvSpPr>
          <p:nvPr>
            <p:ph idx="1"/>
          </p:nvPr>
        </p:nvSpPr>
        <p:spPr/>
        <p:txBody>
          <a:bodyPr/>
          <a:lstStyle/>
          <a:p>
            <a:pPr marL="609600" indent="-609600">
              <a:buFont typeface="Wingdings" panose="05000000000000000000" pitchFamily="2" charset="2"/>
              <a:buAutoNum type="arabicPeriod"/>
            </a:pPr>
            <a:r>
              <a:rPr lang="zh-CN" altLang="en-US" smtClean="0"/>
              <a:t>删除叶节点</a:t>
            </a:r>
            <a:endParaRPr lang="zh-CN" altLang="en-US" smtClean="0"/>
          </a:p>
          <a:p>
            <a:pPr marL="990600" lvl="1" indent="-533400"/>
            <a:r>
              <a:rPr lang="zh-CN" altLang="en-US" smtClean="0"/>
              <a:t>直接丢弃</a:t>
            </a:r>
            <a:r>
              <a:rPr lang="en-US" altLang="zh-CN" smtClean="0"/>
              <a:t>——</a:t>
            </a:r>
            <a:r>
              <a:rPr lang="zh-CN" altLang="en-US" smtClean="0"/>
              <a:t>父节点指向它的指针置为</a:t>
            </a:r>
            <a:r>
              <a:rPr lang="en-US" altLang="zh-CN" smtClean="0"/>
              <a:t>0</a:t>
            </a:r>
            <a:endParaRPr lang="en-US" altLang="zh-CN" smtClean="0"/>
          </a:p>
        </p:txBody>
      </p:sp>
      <p:sp>
        <p:nvSpPr>
          <p:cNvPr id="4301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041CA9-0DCF-46DB-A434-2CC8CCA5076D}" type="slidenum">
              <a:rPr lang="en-US" altLang="en-US">
                <a:solidFill>
                  <a:srgbClr val="4B4B4B"/>
                </a:solidFill>
              </a:rPr>
            </a:fld>
            <a:endParaRPr lang="en-US" altLang="en-US">
              <a:solidFill>
                <a:srgbClr val="4B4B4B"/>
              </a:solidFill>
            </a:endParaRPr>
          </a:p>
        </p:txBody>
      </p:sp>
      <p:pic>
        <p:nvPicPr>
          <p:cNvPr id="43012" name="Picture 4" descr="bsti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255" y="3019424"/>
            <a:ext cx="8058533" cy="237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ltGray">
          <a:xfrm>
            <a:off x="4114800" y="2514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35</a:t>
            </a:r>
            <a:endParaRPr lang="en-US" altLang="zh-CN">
              <a:solidFill>
                <a:srgbClr val="FF0000"/>
              </a:solidFill>
            </a:endParaRPr>
          </a:p>
        </p:txBody>
      </p:sp>
      <p:sp>
        <p:nvSpPr>
          <p:cNvPr id="43014" name="Line 6"/>
          <p:cNvSpPr>
            <a:spLocks noChangeShapeType="1"/>
          </p:cNvSpPr>
          <p:nvPr/>
        </p:nvSpPr>
        <p:spPr bwMode="ltGray">
          <a:xfrm>
            <a:off x="3581400" y="3200400"/>
            <a:ext cx="2133600" cy="0"/>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椭圆 7"/>
          <p:cNvSpPr/>
          <p:nvPr/>
        </p:nvSpPr>
        <p:spPr>
          <a:xfrm>
            <a:off x="3941379" y="4659398"/>
            <a:ext cx="680545"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7094484" y="4625240"/>
            <a:ext cx="716674"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删除算法（续）</a:t>
            </a:r>
            <a:endParaRPr lang="zh-CN" altLang="en-US" smtClean="0"/>
          </a:p>
        </p:txBody>
      </p:sp>
      <p:sp>
        <p:nvSpPr>
          <p:cNvPr id="44035" name="Rectangle 3"/>
          <p:cNvSpPr>
            <a:spLocks noGrp="1" noChangeArrowheads="1"/>
          </p:cNvSpPr>
          <p:nvPr>
            <p:ph idx="1"/>
          </p:nvPr>
        </p:nvSpPr>
        <p:spPr/>
        <p:txBody>
          <a:bodyPr/>
          <a:lstStyle/>
          <a:p>
            <a:pPr marL="609600" indent="-609600"/>
            <a:r>
              <a:rPr lang="zh-CN" altLang="en-US" smtClean="0"/>
              <a:t>不是叶节点：如何保持二叉搜索树特性？</a:t>
            </a:r>
            <a:r>
              <a:rPr lang="en-US" altLang="zh-CN" smtClean="0"/>
              <a:t>——</a:t>
            </a:r>
            <a:r>
              <a:rPr lang="zh-CN" altLang="en-US" smtClean="0"/>
              <a:t>删除节点</a:t>
            </a:r>
            <a:r>
              <a:rPr lang="en-US" altLang="zh-CN" smtClean="0"/>
              <a:t>p</a:t>
            </a:r>
            <a:r>
              <a:rPr lang="zh-CN" altLang="en-US" smtClean="0"/>
              <a:t>，</a:t>
            </a:r>
            <a:r>
              <a:rPr lang="en-US" altLang="zh-CN" smtClean="0"/>
              <a:t>p</a:t>
            </a:r>
            <a:r>
              <a:rPr lang="zh-CN" altLang="en-US" smtClean="0"/>
              <a:t>的子树内部调整</a:t>
            </a:r>
            <a:endParaRPr lang="zh-CN" altLang="en-US" smtClean="0"/>
          </a:p>
          <a:p>
            <a:pPr marL="609600" indent="-609600">
              <a:buFont typeface="Wingdings" panose="05000000000000000000" pitchFamily="2" charset="2"/>
              <a:buAutoNum type="arabicPeriod" startAt="2"/>
            </a:pPr>
            <a:r>
              <a:rPr lang="en-US" altLang="zh-CN" smtClean="0"/>
              <a:t>p</a:t>
            </a:r>
            <a:r>
              <a:rPr lang="zh-CN" altLang="en-US" smtClean="0"/>
              <a:t>有且只有一个非空子树</a:t>
            </a:r>
            <a:r>
              <a:rPr lang="en-US" altLang="zh-CN" smtClean="0"/>
              <a:t>t</a:t>
            </a:r>
            <a:r>
              <a:rPr lang="zh-CN" altLang="en-US" smtClean="0"/>
              <a:t>，其根为</a:t>
            </a:r>
            <a:r>
              <a:rPr lang="en-US" altLang="zh-CN" smtClean="0"/>
              <a:t>q</a:t>
            </a:r>
            <a:endParaRPr lang="en-US" altLang="zh-CN" smtClean="0"/>
          </a:p>
          <a:p>
            <a:pPr marL="990600" lvl="1" indent="-533400"/>
            <a:r>
              <a:rPr lang="zh-CN" altLang="en-US" smtClean="0"/>
              <a:t>丢弃</a:t>
            </a:r>
            <a:r>
              <a:rPr lang="en-US" altLang="zh-CN" smtClean="0"/>
              <a:t>p</a:t>
            </a:r>
            <a:r>
              <a:rPr lang="zh-CN" altLang="en-US" smtClean="0"/>
              <a:t>，以</a:t>
            </a:r>
            <a:r>
              <a:rPr lang="en-US" altLang="zh-CN" smtClean="0"/>
              <a:t>q</a:t>
            </a:r>
            <a:r>
              <a:rPr lang="zh-CN" altLang="en-US" smtClean="0"/>
              <a:t>取代</a:t>
            </a:r>
            <a:r>
              <a:rPr lang="en-US" altLang="zh-CN" smtClean="0"/>
              <a:t>p</a:t>
            </a:r>
            <a:r>
              <a:rPr lang="zh-CN" altLang="en-US" smtClean="0"/>
              <a:t>的位置</a:t>
            </a:r>
            <a:endParaRPr lang="zh-CN" altLang="en-US" smtClean="0"/>
          </a:p>
          <a:p>
            <a:pPr marL="1371600" lvl="2" indent="-457200"/>
            <a:r>
              <a:rPr lang="en-US" altLang="zh-CN" smtClean="0"/>
              <a:t>p</a:t>
            </a:r>
            <a:r>
              <a:rPr lang="zh-CN" altLang="en-US" smtClean="0"/>
              <a:t>是整个二叉搜索树的根</a:t>
            </a:r>
            <a:r>
              <a:rPr lang="en-US" altLang="zh-CN" smtClean="0"/>
              <a:t>——q</a:t>
            </a:r>
            <a:r>
              <a:rPr lang="zh-CN" altLang="en-US" smtClean="0"/>
              <a:t>作为新的根</a:t>
            </a:r>
            <a:endParaRPr lang="zh-CN" altLang="en-US" smtClean="0"/>
          </a:p>
          <a:p>
            <a:pPr marL="1371600" lvl="2" indent="-457200"/>
            <a:r>
              <a:rPr lang="zh-CN" altLang="en-US" smtClean="0"/>
              <a:t>否则</a:t>
            </a:r>
            <a:r>
              <a:rPr lang="en-US" altLang="zh-CN" smtClean="0"/>
              <a:t>——p</a:t>
            </a:r>
            <a:r>
              <a:rPr lang="zh-CN" altLang="en-US" smtClean="0"/>
              <a:t>的父节点的“指向</a:t>
            </a:r>
            <a:r>
              <a:rPr lang="en-US" altLang="zh-CN" smtClean="0"/>
              <a:t>p</a:t>
            </a:r>
            <a:r>
              <a:rPr lang="zh-CN" altLang="en-US" smtClean="0"/>
              <a:t>的指针”变为指向</a:t>
            </a:r>
            <a:r>
              <a:rPr lang="en-US" altLang="zh-CN" smtClean="0"/>
              <a:t>q</a:t>
            </a:r>
            <a:endParaRPr lang="en-US" altLang="zh-CN" smtClean="0"/>
          </a:p>
        </p:txBody>
      </p:sp>
      <p:sp>
        <p:nvSpPr>
          <p:cNvPr id="440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1F9814-D654-43B7-BD5F-62906F5ADE8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删除算法（续）</a:t>
            </a:r>
            <a:endParaRPr lang="zh-CN" altLang="en-US" smtClean="0"/>
          </a:p>
        </p:txBody>
      </p:sp>
      <p:sp>
        <p:nvSpPr>
          <p:cNvPr id="2" name="内容占位符 1"/>
          <p:cNvSpPr>
            <a:spLocks noGrp="1"/>
          </p:cNvSpPr>
          <p:nvPr>
            <p:ph idx="1"/>
          </p:nvPr>
        </p:nvSpPr>
        <p:spPr/>
        <p:txBody>
          <a:bodyPr/>
          <a:lstStyle/>
          <a:p>
            <a:endParaRPr lang="zh-CN" altLang="en-US"/>
          </a:p>
        </p:txBody>
      </p:sp>
      <p:sp>
        <p:nvSpPr>
          <p:cNvPr id="450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CB10A6-9C00-47EA-9158-448B254CD8FB}" type="slidenum">
              <a:rPr lang="en-US" altLang="en-US">
                <a:solidFill>
                  <a:srgbClr val="4B4B4B"/>
                </a:solidFill>
              </a:rPr>
            </a:fld>
            <a:endParaRPr lang="en-US" altLang="en-US">
              <a:solidFill>
                <a:srgbClr val="4B4B4B"/>
              </a:solidFill>
            </a:endParaRPr>
          </a:p>
        </p:txBody>
      </p:sp>
      <p:pic>
        <p:nvPicPr>
          <p:cNvPr id="45059" name="Picture 4" descr="bstdel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447800"/>
            <a:ext cx="86074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5"/>
          <p:cNvSpPr txBox="1">
            <a:spLocks noChangeArrowheads="1"/>
          </p:cNvSpPr>
          <p:nvPr/>
        </p:nvSpPr>
        <p:spPr bwMode="ltGray">
          <a:xfrm>
            <a:off x="3581400" y="14700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5</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2</a:t>
            </a:r>
            <a:endParaRPr lang="en-US" altLang="zh-CN">
              <a:solidFill>
                <a:srgbClr val="FF0000"/>
              </a:solidFill>
            </a:endParaRPr>
          </a:p>
        </p:txBody>
      </p:sp>
      <p:sp>
        <p:nvSpPr>
          <p:cNvPr id="45061" name="Line 6"/>
          <p:cNvSpPr>
            <a:spLocks noChangeShapeType="1"/>
          </p:cNvSpPr>
          <p:nvPr/>
        </p:nvSpPr>
        <p:spPr bwMode="ltGray">
          <a:xfrm>
            <a:off x="3657600" y="2155825"/>
            <a:ext cx="2133600" cy="158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Text Box 7"/>
          <p:cNvSpPr txBox="1">
            <a:spLocks noChangeArrowheads="1"/>
          </p:cNvSpPr>
          <p:nvPr/>
        </p:nvSpPr>
        <p:spPr bwMode="ltGray">
          <a:xfrm>
            <a:off x="838200" y="18510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p</a:t>
            </a:r>
            <a:endParaRPr lang="en-US" altLang="zh-CN">
              <a:solidFill>
                <a:srgbClr val="FF0000"/>
              </a:solidFill>
            </a:endParaRPr>
          </a:p>
        </p:txBody>
      </p:sp>
      <p:sp>
        <p:nvSpPr>
          <p:cNvPr id="45063" name="Text Box 8"/>
          <p:cNvSpPr txBox="1">
            <a:spLocks noChangeArrowheads="1"/>
          </p:cNvSpPr>
          <p:nvPr/>
        </p:nvSpPr>
        <p:spPr bwMode="ltGray">
          <a:xfrm>
            <a:off x="228600" y="26892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q</a:t>
            </a:r>
            <a:endParaRPr lang="en-US" altLang="zh-CN">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删除算法（续）</a:t>
            </a:r>
            <a:endParaRPr lang="zh-CN" altLang="en-US" smtClean="0"/>
          </a:p>
        </p:txBody>
      </p:sp>
      <p:sp>
        <p:nvSpPr>
          <p:cNvPr id="46083" name="Rectangle 3"/>
          <p:cNvSpPr>
            <a:spLocks noGrp="1" noChangeArrowheads="1"/>
          </p:cNvSpPr>
          <p:nvPr>
            <p:ph idx="1"/>
          </p:nvPr>
        </p:nvSpPr>
        <p:spPr/>
        <p:txBody>
          <a:bodyPr/>
          <a:lstStyle/>
          <a:p>
            <a:pPr marL="609600" indent="-609600">
              <a:buFont typeface="Wingdings" panose="05000000000000000000" pitchFamily="2" charset="2"/>
              <a:buAutoNum type="arabicPeriod" startAt="3"/>
            </a:pPr>
            <a:r>
              <a:rPr lang="en-US" altLang="zh-CN" smtClean="0"/>
              <a:t>p</a:t>
            </a:r>
            <a:r>
              <a:rPr lang="zh-CN" altLang="en-US" smtClean="0"/>
              <a:t>的两个子树都不空</a:t>
            </a:r>
            <a:r>
              <a:rPr lang="en-US" altLang="zh-CN" smtClean="0"/>
              <a:t>——</a:t>
            </a:r>
            <a:r>
              <a:rPr lang="zh-CN" altLang="en-US" smtClean="0"/>
              <a:t>转换为情况</a:t>
            </a:r>
            <a:r>
              <a:rPr lang="en-US" altLang="zh-CN" smtClean="0"/>
              <a:t>2</a:t>
            </a:r>
            <a:r>
              <a:rPr lang="zh-CN" altLang="en-US" smtClean="0"/>
              <a:t>（或</a:t>
            </a:r>
            <a:r>
              <a:rPr lang="en-US" altLang="zh-CN" smtClean="0"/>
              <a:t>1</a:t>
            </a:r>
            <a:r>
              <a:rPr lang="zh-CN" altLang="en-US" smtClean="0"/>
              <a:t>）</a:t>
            </a:r>
            <a:endParaRPr lang="zh-CN" altLang="en-US" smtClean="0"/>
          </a:p>
          <a:p>
            <a:pPr marL="990600" lvl="1" indent="-533400"/>
            <a:r>
              <a:rPr lang="en-US" altLang="zh-CN" smtClean="0"/>
              <a:t>p</a:t>
            </a:r>
            <a:r>
              <a:rPr lang="zh-CN" altLang="en-US" smtClean="0"/>
              <a:t>与某个节点</a:t>
            </a:r>
            <a:r>
              <a:rPr lang="en-US" altLang="zh-CN" smtClean="0"/>
              <a:t>q</a:t>
            </a:r>
            <a:r>
              <a:rPr lang="zh-CN" altLang="en-US" smtClean="0"/>
              <a:t>（满足情况</a:t>
            </a:r>
            <a:r>
              <a:rPr lang="en-US" altLang="zh-CN" smtClean="0"/>
              <a:t>2</a:t>
            </a:r>
            <a:r>
              <a:rPr lang="zh-CN" altLang="en-US" smtClean="0"/>
              <a:t>或</a:t>
            </a:r>
            <a:r>
              <a:rPr lang="en-US" altLang="zh-CN" smtClean="0"/>
              <a:t>1</a:t>
            </a:r>
            <a:r>
              <a:rPr lang="zh-CN" altLang="en-US" smtClean="0"/>
              <a:t>）交换</a:t>
            </a:r>
            <a:endParaRPr lang="zh-CN" altLang="en-US" smtClean="0">
              <a:sym typeface="Wingdings" panose="05000000000000000000" pitchFamily="2" charset="2"/>
            </a:endParaRPr>
          </a:p>
          <a:p>
            <a:pPr marL="990600" lvl="1" indent="-533400"/>
            <a:r>
              <a:rPr lang="zh-CN" altLang="en-US" smtClean="0">
                <a:sym typeface="Wingdings" panose="05000000000000000000" pitchFamily="2" charset="2"/>
              </a:rPr>
              <a:t>删除</a:t>
            </a:r>
            <a:r>
              <a:rPr lang="en-US" altLang="zh-CN" smtClean="0">
                <a:sym typeface="Wingdings" panose="05000000000000000000" pitchFamily="2" charset="2"/>
              </a:rPr>
              <a:t>p</a:t>
            </a:r>
            <a:r>
              <a:rPr lang="zh-CN" altLang="en-US" smtClean="0"/>
              <a:t>删除</a:t>
            </a:r>
            <a:r>
              <a:rPr lang="en-US" altLang="zh-CN" smtClean="0"/>
              <a:t>q</a:t>
            </a:r>
            <a:endParaRPr lang="en-US" altLang="zh-CN" smtClean="0"/>
          </a:p>
          <a:p>
            <a:pPr marL="990600" lvl="1" indent="-533400"/>
            <a:r>
              <a:rPr lang="en-US" altLang="zh-CN" smtClean="0"/>
              <a:t>q</a:t>
            </a:r>
            <a:r>
              <a:rPr lang="zh-CN" altLang="en-US" smtClean="0"/>
              <a:t>的选择准则？</a:t>
            </a:r>
            <a:r>
              <a:rPr lang="en-US" altLang="zh-CN" smtClean="0"/>
              <a:t>——</a:t>
            </a:r>
            <a:r>
              <a:rPr lang="zh-CN" altLang="en-US" smtClean="0"/>
              <a:t>替代</a:t>
            </a:r>
            <a:r>
              <a:rPr lang="en-US" altLang="zh-CN" smtClean="0"/>
              <a:t>p</a:t>
            </a:r>
            <a:r>
              <a:rPr lang="zh-CN" altLang="en-US" smtClean="0"/>
              <a:t>成为子树的根后，应当保持二叉搜索树特性</a:t>
            </a:r>
            <a:endParaRPr lang="zh-CN" altLang="en-US" smtClean="0"/>
          </a:p>
          <a:p>
            <a:pPr marL="990600" lvl="1" indent="-533400"/>
            <a:r>
              <a:rPr lang="zh-CN" altLang="en-US" smtClean="0"/>
              <a:t>左子树的最右节点或右子树的最左节点，排名恰与</a:t>
            </a:r>
            <a:r>
              <a:rPr lang="en-US" altLang="zh-CN" smtClean="0"/>
              <a:t>p</a:t>
            </a:r>
            <a:r>
              <a:rPr lang="zh-CN" altLang="en-US" smtClean="0"/>
              <a:t>相邻</a:t>
            </a:r>
            <a:r>
              <a:rPr lang="en-US" altLang="zh-CN" smtClean="0"/>
              <a:t>——</a:t>
            </a:r>
            <a:r>
              <a:rPr lang="zh-CN" altLang="en-US" smtClean="0"/>
              <a:t>之前或之后</a:t>
            </a:r>
            <a:endParaRPr lang="zh-CN" altLang="en-US" smtClean="0"/>
          </a:p>
        </p:txBody>
      </p:sp>
      <p:sp>
        <p:nvSpPr>
          <p:cNvPr id="460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75898B-1272-4E8E-9476-ECDB6C3ACA0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删除算法（续）</a:t>
            </a:r>
            <a:endParaRPr lang="zh-CN" altLang="en-US" smtClean="0"/>
          </a:p>
        </p:txBody>
      </p:sp>
      <p:sp>
        <p:nvSpPr>
          <p:cNvPr id="2" name="内容占位符 1"/>
          <p:cNvSpPr>
            <a:spLocks noGrp="1"/>
          </p:cNvSpPr>
          <p:nvPr>
            <p:ph idx="1"/>
          </p:nvPr>
        </p:nvSpPr>
        <p:spPr/>
        <p:txBody>
          <a:bodyPr/>
          <a:lstStyle/>
          <a:p>
            <a:endParaRPr lang="zh-CN" altLang="en-US"/>
          </a:p>
        </p:txBody>
      </p:sp>
      <p:sp>
        <p:nvSpPr>
          <p:cNvPr id="471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BBF830-5F8B-47A9-9240-7D52E7DB22EF}" type="slidenum">
              <a:rPr lang="en-US" altLang="en-US">
                <a:solidFill>
                  <a:srgbClr val="4B4B4B"/>
                </a:solidFill>
              </a:rPr>
            </a:fld>
            <a:endParaRPr lang="en-US" altLang="en-US">
              <a:solidFill>
                <a:srgbClr val="4B4B4B"/>
              </a:solidFill>
            </a:endParaRPr>
          </a:p>
        </p:txBody>
      </p:sp>
      <p:pic>
        <p:nvPicPr>
          <p:cNvPr id="47107" name="Picture 8" descr="bstdel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138" y="1447800"/>
            <a:ext cx="8526462"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ltGray">
          <a:xfrm>
            <a:off x="3276600" y="1371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40</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60</a:t>
            </a:r>
            <a:endParaRPr lang="en-US" altLang="zh-CN">
              <a:solidFill>
                <a:srgbClr val="FF0000"/>
              </a:solidFill>
              <a:sym typeface="Wingdings" panose="05000000000000000000" pitchFamily="2" charset="2"/>
            </a:endParaRPr>
          </a:p>
        </p:txBody>
      </p:sp>
      <p:sp>
        <p:nvSpPr>
          <p:cNvPr id="47109" name="Line 10"/>
          <p:cNvSpPr>
            <a:spLocks noChangeShapeType="1"/>
          </p:cNvSpPr>
          <p:nvPr/>
        </p:nvSpPr>
        <p:spPr bwMode="ltGray">
          <a:xfrm>
            <a:off x="3352800" y="2057400"/>
            <a:ext cx="2133600" cy="158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删除算法（续）</a:t>
            </a:r>
            <a:endParaRPr lang="zh-CN" altLang="en-US" smtClean="0"/>
          </a:p>
        </p:txBody>
      </p:sp>
      <p:sp>
        <p:nvSpPr>
          <p:cNvPr id="2" name="内容占位符 1"/>
          <p:cNvSpPr>
            <a:spLocks noGrp="1"/>
          </p:cNvSpPr>
          <p:nvPr>
            <p:ph idx="1"/>
          </p:nvPr>
        </p:nvSpPr>
        <p:spPr/>
        <p:txBody>
          <a:bodyPr/>
          <a:lstStyle/>
          <a:p>
            <a:endParaRPr lang="zh-CN" altLang="en-US"/>
          </a:p>
        </p:txBody>
      </p:sp>
      <p:sp>
        <p:nvSpPr>
          <p:cNvPr id="481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8D60B0-2000-4CF4-8724-AB0C06640E64}" type="slidenum">
              <a:rPr lang="en-US" altLang="en-US">
                <a:solidFill>
                  <a:srgbClr val="4B4B4B"/>
                </a:solidFill>
              </a:rPr>
            </a:fld>
            <a:endParaRPr lang="en-US" altLang="en-US">
              <a:solidFill>
                <a:srgbClr val="4B4B4B"/>
              </a:solidFill>
            </a:endParaRPr>
          </a:p>
        </p:txBody>
      </p:sp>
      <p:pic>
        <p:nvPicPr>
          <p:cNvPr id="48131" name="Picture 3" descr="bstdel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788" y="2360613"/>
            <a:ext cx="855821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7"/>
          <p:cNvSpPr txBox="1">
            <a:spLocks noChangeArrowheads="1"/>
          </p:cNvSpPr>
          <p:nvPr/>
        </p:nvSpPr>
        <p:spPr bwMode="ltGray">
          <a:xfrm>
            <a:off x="3962400" y="1827213"/>
            <a:ext cx="266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30</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5</a:t>
            </a:r>
            <a:endParaRPr lang="en-US" altLang="zh-CN">
              <a:solidFill>
                <a:srgbClr val="FF0000"/>
              </a:solidFill>
              <a:sym typeface="Wingdings" panose="05000000000000000000" pitchFamily="2" charset="2"/>
            </a:endParaRPr>
          </a:p>
        </p:txBody>
      </p:sp>
      <p:sp>
        <p:nvSpPr>
          <p:cNvPr id="48133" name="Line 8"/>
          <p:cNvSpPr>
            <a:spLocks noChangeShapeType="1"/>
          </p:cNvSpPr>
          <p:nvPr/>
        </p:nvSpPr>
        <p:spPr bwMode="ltGray">
          <a:xfrm>
            <a:off x="4038600" y="2513013"/>
            <a:ext cx="2133600" cy="1587"/>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4" name="Text Box 9"/>
          <p:cNvSpPr txBox="1">
            <a:spLocks noChangeArrowheads="1"/>
          </p:cNvSpPr>
          <p:nvPr/>
        </p:nvSpPr>
        <p:spPr bwMode="ltGray">
          <a:xfrm>
            <a:off x="314325" y="1550987"/>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solidFill>
                  <a:srgbClr val="FF0000"/>
                </a:solidFill>
              </a:rPr>
              <a:t>删除</a:t>
            </a:r>
            <a:r>
              <a:rPr lang="en-US" altLang="zh-CN" sz="2400" dirty="0">
                <a:solidFill>
                  <a:srgbClr val="FF0000"/>
                </a:solidFill>
              </a:rPr>
              <a:t>40</a:t>
            </a:r>
            <a:r>
              <a:rPr lang="zh-CN" altLang="en-US" sz="2400" dirty="0">
                <a:solidFill>
                  <a:srgbClr val="FF0000"/>
                </a:solidFill>
                <a:sym typeface="Wingdings" panose="05000000000000000000" pitchFamily="2" charset="2"/>
              </a:rPr>
              <a:t>的另一种方法</a:t>
            </a:r>
            <a:endParaRPr lang="zh-CN" altLang="en-US" sz="2400" dirty="0">
              <a:solidFill>
                <a:srgbClr val="FF0000"/>
              </a:solidFill>
            </a:endParaRPr>
          </a:p>
        </p:txBody>
      </p:sp>
      <p:sp>
        <p:nvSpPr>
          <p:cNvPr id="48135" name="Line 10"/>
          <p:cNvSpPr>
            <a:spLocks noChangeShapeType="1"/>
          </p:cNvSpPr>
          <p:nvPr/>
        </p:nvSpPr>
        <p:spPr bwMode="ltGray">
          <a:xfrm>
            <a:off x="76200" y="2360613"/>
            <a:ext cx="1676400" cy="1587"/>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关于删除算法的结论</a:t>
            </a:r>
            <a:endParaRPr lang="zh-CN" altLang="en-US" smtClean="0"/>
          </a:p>
        </p:txBody>
      </p:sp>
      <p:sp>
        <p:nvSpPr>
          <p:cNvPr id="49155" name="内容占位符 2"/>
          <p:cNvSpPr>
            <a:spLocks noGrp="1"/>
          </p:cNvSpPr>
          <p:nvPr>
            <p:ph idx="1"/>
          </p:nvPr>
        </p:nvSpPr>
        <p:spPr/>
        <p:txBody>
          <a:bodyPr/>
          <a:lstStyle/>
          <a:p>
            <a:r>
              <a:rPr lang="zh-CN" altLang="en-US" smtClean="0"/>
              <a:t>情况</a:t>
            </a:r>
            <a:r>
              <a:rPr lang="en-US" altLang="zh-CN" smtClean="0"/>
              <a:t>1</a:t>
            </a:r>
            <a:r>
              <a:rPr lang="zh-CN" altLang="en-US" smtClean="0"/>
              <a:t>、</a:t>
            </a:r>
            <a:r>
              <a:rPr lang="en-US" altLang="zh-CN" smtClean="0"/>
              <a:t>2</a:t>
            </a:r>
            <a:r>
              <a:rPr lang="zh-CN" altLang="en-US" smtClean="0"/>
              <a:t>无需讨论</a:t>
            </a:r>
            <a:endParaRPr lang="en-US" altLang="zh-CN" smtClean="0"/>
          </a:p>
          <a:p>
            <a:r>
              <a:rPr lang="zh-CN" altLang="en-US" smtClean="0"/>
              <a:t>情况</a:t>
            </a:r>
            <a:r>
              <a:rPr lang="en-US" altLang="zh-CN" smtClean="0"/>
              <a:t>3</a:t>
            </a:r>
            <a:r>
              <a:rPr lang="zh-CN" altLang="en-US" smtClean="0"/>
              <a:t>的算法思路其实是</a:t>
            </a:r>
            <a:endParaRPr lang="en-US" altLang="zh-CN" smtClean="0"/>
          </a:p>
          <a:p>
            <a:pPr lvl="1"/>
            <a:r>
              <a:rPr lang="zh-CN" altLang="en-US" smtClean="0"/>
              <a:t>假定被删节点是</a:t>
            </a:r>
            <a:r>
              <a:rPr lang="en-US" altLang="zh-CN" smtClean="0"/>
              <a:t>p</a:t>
            </a:r>
            <a:endParaRPr lang="en-US" altLang="zh-CN" smtClean="0"/>
          </a:p>
          <a:p>
            <a:pPr lvl="1"/>
            <a:r>
              <a:rPr lang="zh-CN" altLang="en-US" smtClean="0"/>
              <a:t>找到</a:t>
            </a:r>
            <a:r>
              <a:rPr lang="en-US" altLang="zh-CN" smtClean="0"/>
              <a:t>BST</a:t>
            </a:r>
            <a:r>
              <a:rPr lang="zh-CN" altLang="en-US" smtClean="0"/>
              <a:t>中</a:t>
            </a:r>
            <a:r>
              <a:rPr lang="en-US" altLang="zh-CN" smtClean="0"/>
              <a:t>p</a:t>
            </a:r>
            <a:r>
              <a:rPr lang="zh-CN" altLang="en-US" smtClean="0"/>
              <a:t>的直接前驱或直接后继替代它</a:t>
            </a:r>
            <a:endParaRPr lang="en-US" altLang="zh-CN" smtClean="0"/>
          </a:p>
          <a:p>
            <a:pPr lvl="1"/>
            <a:r>
              <a:rPr lang="zh-CN" altLang="en-US" smtClean="0"/>
              <a:t>一般惯例是选用直接前驱，即</a:t>
            </a:r>
            <a:r>
              <a:rPr lang="zh-CN" altLang="en-US" smtClean="0">
                <a:solidFill>
                  <a:srgbClr val="FF0000"/>
                </a:solidFill>
              </a:rPr>
              <a:t>被删节点左子树的最右节点</a:t>
            </a:r>
            <a:endParaRPr lang="zh-CN" altLang="en-US" smtClean="0">
              <a:solidFill>
                <a:srgbClr val="FF0000"/>
              </a:solidFill>
            </a:endParaRPr>
          </a:p>
        </p:txBody>
      </p:sp>
      <p:sp>
        <p:nvSpPr>
          <p:cNvPr id="491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2AF44D-D89D-4258-B0D9-54194CEE9B9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删除算法实现</a:t>
            </a:r>
            <a:endParaRPr lang="zh-CN" altLang="en-US" smtClean="0"/>
          </a:p>
        </p:txBody>
      </p:sp>
      <p:sp>
        <p:nvSpPr>
          <p:cNvPr id="50179" name="Rectangle 3"/>
          <p:cNvSpPr>
            <a:spLocks noGrp="1" noChangeArrowheads="1"/>
          </p:cNvSpPr>
          <p:nvPr>
            <p:ph idx="1"/>
          </p:nvPr>
        </p:nvSpPr>
        <p:spPr/>
        <p:txBody>
          <a:bodyPr/>
          <a:lstStyle/>
          <a:p>
            <a:pPr>
              <a:buClrTx/>
              <a:buFontTx/>
              <a:buNone/>
            </a:pPr>
            <a:r>
              <a:rPr lang="en-US" altLang="zh-CN" sz="2400" dirty="0" smtClean="0">
                <a:solidFill>
                  <a:srgbClr val="0000FF"/>
                </a:solidFill>
                <a:latin typeface="Tahoma" panose="020B0604030504040204" pitchFamily="34" charset="0"/>
              </a:rPr>
              <a:t>template&lt;class E, class K&gt;</a:t>
            </a:r>
            <a:endParaRPr lang="en-US" altLang="zh-CN" sz="2400" dirty="0" smtClean="0">
              <a:solidFill>
                <a:srgbClr val="0000FF"/>
              </a:solidFill>
              <a:latin typeface="Tahoma" panose="020B0604030504040204" pitchFamily="34" charset="0"/>
            </a:endParaRPr>
          </a:p>
          <a:p>
            <a:pPr>
              <a:buClrTx/>
              <a:buFontTx/>
              <a:buNone/>
            </a:pPr>
            <a:r>
              <a:rPr lang="en-US" altLang="zh-CN" sz="2400" dirty="0" err="1" smtClean="0">
                <a:solidFill>
                  <a:srgbClr val="0000FF"/>
                </a:solidFill>
                <a:latin typeface="Tahoma" panose="020B0604030504040204" pitchFamily="34" charset="0"/>
              </a:rPr>
              <a:t>BSTree</a:t>
            </a:r>
            <a:r>
              <a:rPr lang="en-US" altLang="zh-CN" sz="2400" dirty="0" smtClean="0">
                <a:solidFill>
                  <a:srgbClr val="0000FF"/>
                </a:solidFill>
                <a:latin typeface="Tahoma" panose="020B0604030504040204" pitchFamily="34" charset="0"/>
              </a:rPr>
              <a:t>&lt;E,K&gt;&amp; </a:t>
            </a:r>
            <a:r>
              <a:rPr lang="en-US" altLang="zh-CN" sz="2400" dirty="0" err="1" smtClean="0">
                <a:solidFill>
                  <a:srgbClr val="0000FF"/>
                </a:solidFill>
                <a:latin typeface="Tahoma" panose="020B0604030504040204" pitchFamily="34" charset="0"/>
              </a:rPr>
              <a:t>BSTree</a:t>
            </a:r>
            <a:r>
              <a:rPr lang="en-US" altLang="zh-CN" sz="2400" dirty="0" smtClean="0">
                <a:solidFill>
                  <a:srgbClr val="0000FF"/>
                </a:solidFill>
                <a:latin typeface="Tahoma" panose="020B0604030504040204" pitchFamily="34" charset="0"/>
              </a:rPr>
              <a:t>&lt;E,K&gt;</a:t>
            </a:r>
            <a:br>
              <a:rPr lang="en-US" altLang="zh-CN" sz="2400" dirty="0" smtClean="0">
                <a:solidFill>
                  <a:srgbClr val="0000FF"/>
                </a:solidFill>
                <a:latin typeface="Tahoma" panose="020B0604030504040204" pitchFamily="34" charset="0"/>
              </a:rPr>
            </a:br>
            <a:r>
              <a:rPr lang="en-US" altLang="zh-CN" sz="2400" dirty="0" smtClean="0">
                <a:solidFill>
                  <a:srgbClr val="0000FF"/>
                </a:solidFill>
                <a:latin typeface="Tahoma" panose="020B0604030504040204" pitchFamily="34" charset="0"/>
              </a:rPr>
              <a:t>::Delete(</a:t>
            </a:r>
            <a:r>
              <a:rPr lang="en-US" altLang="zh-CN" sz="2400" dirty="0" err="1" smtClean="0">
                <a:solidFill>
                  <a:srgbClr val="0000FF"/>
                </a:solidFill>
                <a:latin typeface="Tahoma" panose="020B0604030504040204" pitchFamily="34" charset="0"/>
              </a:rPr>
              <a:t>const</a:t>
            </a:r>
            <a:r>
              <a:rPr lang="en-US" altLang="zh-CN" sz="2400" dirty="0" smtClean="0">
                <a:solidFill>
                  <a:srgbClr val="0000FF"/>
                </a:solidFill>
                <a:latin typeface="Tahoma" panose="020B0604030504040204" pitchFamily="34" charset="0"/>
              </a:rPr>
              <a:t> K&amp; k, E&amp; e)</a:t>
            </a:r>
            <a:endParaRPr lang="en-US" altLang="zh-CN" sz="2400" dirty="0" smtClean="0">
              <a:solidFill>
                <a:srgbClr val="0000FF"/>
              </a:solidFill>
              <a:latin typeface="Tahoma" panose="020B0604030504040204" pitchFamily="34" charset="0"/>
            </a:endParaRPr>
          </a:p>
          <a:p>
            <a:pPr>
              <a:buClrTx/>
              <a:buFontTx/>
              <a:buNone/>
            </a:pPr>
            <a:r>
              <a:rPr lang="en-US" altLang="zh-CN" sz="2400" dirty="0" smtClean="0">
                <a:solidFill>
                  <a:srgbClr val="0000FF"/>
                </a:solidFill>
                <a:latin typeface="Tahoma" panose="020B0604030504040204" pitchFamily="34" charset="0"/>
              </a:rPr>
              <a:t>{</a:t>
            </a:r>
            <a:endParaRPr lang="en-US" altLang="zh-CN" sz="2400" dirty="0" smtClean="0">
              <a:solidFill>
                <a:srgbClr val="008000"/>
              </a:solidFill>
              <a:latin typeface="Tahoma" panose="020B0604030504040204" pitchFamily="34" charset="0"/>
            </a:endParaRPr>
          </a:p>
          <a:p>
            <a:pPr>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BinaryTreeNode</a:t>
            </a:r>
            <a:r>
              <a:rPr lang="en-US" altLang="zh-CN" sz="2400" dirty="0" smtClean="0">
                <a:solidFill>
                  <a:srgbClr val="0000FF"/>
                </a:solidFill>
                <a:latin typeface="Tahoma" panose="020B0604030504040204" pitchFamily="34" charset="0"/>
              </a:rPr>
              <a:t>&lt;E&gt; *p = root,</a:t>
            </a:r>
            <a:r>
              <a:rPr lang="en-US" altLang="zh-CN" sz="2400" dirty="0" smtClean="0">
                <a:solidFill>
                  <a:srgbClr val="008000"/>
                </a:solidFill>
                <a:latin typeface="Tahoma" panose="020B0604030504040204" pitchFamily="34" charset="0"/>
              </a:rPr>
              <a:t> </a:t>
            </a:r>
            <a:r>
              <a:rPr lang="en-US" altLang="zh-CN" sz="2400" dirty="0" smtClean="0">
                <a:solidFill>
                  <a:srgbClr val="0000FF"/>
                </a:solidFill>
                <a:latin typeface="Tahoma" panose="020B0604030504040204" pitchFamily="34" charset="0"/>
              </a:rPr>
              <a:t> </a:t>
            </a:r>
            <a:endParaRPr lang="en-US" altLang="zh-CN" sz="2400" dirty="0" smtClean="0">
              <a:solidFill>
                <a:srgbClr val="0000FF"/>
              </a:solidFill>
              <a:latin typeface="Tahoma" panose="020B0604030504040204" pitchFamily="34" charset="0"/>
            </a:endParaRPr>
          </a:p>
          <a:p>
            <a:pPr>
              <a:buClrTx/>
              <a:buFontTx/>
              <a:buNone/>
            </a:pPr>
            <a:r>
              <a:rPr lang="en-US" altLang="zh-CN" sz="2400" dirty="0" smtClean="0">
                <a:solidFill>
                  <a:srgbClr val="0000FF"/>
                </a:solidFill>
                <a:latin typeface="Tahoma" panose="020B0604030504040204" pitchFamily="34" charset="0"/>
              </a:rPr>
              <a:t>                          *pp = 0;</a:t>
            </a:r>
            <a:r>
              <a:rPr lang="en-US" altLang="zh-CN" sz="2400" dirty="0" smtClean="0">
                <a:solidFill>
                  <a:srgbClr val="008000"/>
                </a:solidFill>
                <a:latin typeface="Tahoma" panose="020B0604030504040204" pitchFamily="34" charset="0"/>
              </a:rPr>
              <a:t> </a:t>
            </a:r>
            <a:endParaRPr lang="en-US" altLang="zh-CN" sz="2400" dirty="0" smtClean="0">
              <a:solidFill>
                <a:srgbClr val="008000"/>
              </a:solidFill>
              <a:latin typeface="Tahoma" panose="020B0604030504040204" pitchFamily="34" charset="0"/>
            </a:endParaRPr>
          </a:p>
        </p:txBody>
      </p:sp>
      <p:sp>
        <p:nvSpPr>
          <p:cNvPr id="502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091298-9403-4A98-A67B-EBE46713C608}" type="slidenum">
              <a:rPr lang="en-US" altLang="en-US">
                <a:solidFill>
                  <a:srgbClr val="4B4B4B"/>
                </a:solidFill>
              </a:rPr>
            </a:fld>
            <a:endParaRPr lang="en-US" altLang="en-US">
              <a:solidFill>
                <a:srgbClr val="4B4B4B"/>
              </a:solidFill>
            </a:endParaRPr>
          </a:p>
        </p:txBody>
      </p:sp>
      <p:grpSp>
        <p:nvGrpSpPr>
          <p:cNvPr id="50180" name="组合 6"/>
          <p:cNvGrpSpPr/>
          <p:nvPr/>
        </p:nvGrpSpPr>
        <p:grpSpPr bwMode="auto">
          <a:xfrm>
            <a:off x="7258049" y="2175259"/>
            <a:ext cx="358775" cy="358775"/>
            <a:chOff x="1343016" y="1455730"/>
            <a:chExt cx="358776" cy="358778"/>
          </a:xfrm>
        </p:grpSpPr>
        <p:sp>
          <p:nvSpPr>
            <p:cNvPr id="5022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22"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1" name="组合 7"/>
          <p:cNvGrpSpPr/>
          <p:nvPr/>
        </p:nvGrpSpPr>
        <p:grpSpPr bwMode="auto">
          <a:xfrm>
            <a:off x="6719887" y="2711834"/>
            <a:ext cx="358775" cy="358775"/>
            <a:chOff x="1343016" y="1455729"/>
            <a:chExt cx="358776" cy="358779"/>
          </a:xfrm>
        </p:grpSpPr>
        <p:sp>
          <p:nvSpPr>
            <p:cNvPr id="50219"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2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2" name="组合 10"/>
          <p:cNvGrpSpPr/>
          <p:nvPr/>
        </p:nvGrpSpPr>
        <p:grpSpPr bwMode="auto">
          <a:xfrm>
            <a:off x="7796212" y="3789746"/>
            <a:ext cx="358775" cy="358775"/>
            <a:chOff x="1343016" y="1455729"/>
            <a:chExt cx="358776" cy="358779"/>
          </a:xfrm>
        </p:grpSpPr>
        <p:sp>
          <p:nvSpPr>
            <p:cNvPr id="50217"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8"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3" name="组合 13"/>
          <p:cNvGrpSpPr/>
          <p:nvPr/>
        </p:nvGrpSpPr>
        <p:grpSpPr bwMode="auto">
          <a:xfrm>
            <a:off x="6181724" y="3249996"/>
            <a:ext cx="358775" cy="360363"/>
            <a:chOff x="1343016" y="1455730"/>
            <a:chExt cx="358776" cy="358778"/>
          </a:xfrm>
        </p:grpSpPr>
        <p:sp>
          <p:nvSpPr>
            <p:cNvPr id="50215"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6"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4" name="组合 16"/>
          <p:cNvGrpSpPr/>
          <p:nvPr/>
        </p:nvGrpSpPr>
        <p:grpSpPr bwMode="auto">
          <a:xfrm>
            <a:off x="7258049" y="3251584"/>
            <a:ext cx="358775" cy="360362"/>
            <a:chOff x="1343016" y="1455730"/>
            <a:chExt cx="358776" cy="358778"/>
          </a:xfrm>
        </p:grpSpPr>
        <p:sp>
          <p:nvSpPr>
            <p:cNvPr id="50213"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5" name="组合 19"/>
          <p:cNvGrpSpPr/>
          <p:nvPr/>
        </p:nvGrpSpPr>
        <p:grpSpPr bwMode="auto">
          <a:xfrm>
            <a:off x="8154987" y="4327909"/>
            <a:ext cx="720725" cy="358775"/>
            <a:chOff x="1163628" y="1455730"/>
            <a:chExt cx="720000" cy="358778"/>
          </a:xfrm>
        </p:grpSpPr>
        <p:sp>
          <p:nvSpPr>
            <p:cNvPr id="50211"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2"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6" name="组合 22"/>
          <p:cNvGrpSpPr/>
          <p:nvPr/>
        </p:nvGrpSpPr>
        <p:grpSpPr bwMode="auto">
          <a:xfrm>
            <a:off x="5822949" y="3967546"/>
            <a:ext cx="358775" cy="360363"/>
            <a:chOff x="1343016" y="1455730"/>
            <a:chExt cx="358776" cy="358778"/>
          </a:xfrm>
        </p:grpSpPr>
        <p:sp>
          <p:nvSpPr>
            <p:cNvPr id="50209"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0"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7" name="组合 25"/>
          <p:cNvGrpSpPr/>
          <p:nvPr/>
        </p:nvGrpSpPr>
        <p:grpSpPr bwMode="auto">
          <a:xfrm>
            <a:off x="7796212" y="4866071"/>
            <a:ext cx="358775" cy="360363"/>
            <a:chOff x="1343016" y="1455730"/>
            <a:chExt cx="358776" cy="358778"/>
          </a:xfrm>
        </p:grpSpPr>
        <p:sp>
          <p:nvSpPr>
            <p:cNvPr id="50207"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08"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188" name="直接连接符 35"/>
          <p:cNvCxnSpPr>
            <a:cxnSpLocks noChangeShapeType="1"/>
          </p:cNvCxnSpPr>
          <p:nvPr/>
        </p:nvCxnSpPr>
        <p:spPr bwMode="auto">
          <a:xfrm rot="5400000">
            <a:off x="7099300" y="2513396"/>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89" name="直接连接符 40"/>
          <p:cNvCxnSpPr>
            <a:cxnSpLocks noChangeShapeType="1"/>
          </p:cNvCxnSpPr>
          <p:nvPr/>
        </p:nvCxnSpPr>
        <p:spPr bwMode="auto">
          <a:xfrm rot="5400000">
            <a:off x="6560343" y="3050765"/>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90" name="直接连接符 43"/>
          <p:cNvCxnSpPr>
            <a:cxnSpLocks noChangeShapeType="1"/>
          </p:cNvCxnSpPr>
          <p:nvPr/>
        </p:nvCxnSpPr>
        <p:spPr bwMode="auto">
          <a:xfrm rot="16200000" flipH="1">
            <a:off x="7436644" y="3611152"/>
            <a:ext cx="360362"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91" name="直接连接符 46"/>
          <p:cNvCxnSpPr>
            <a:cxnSpLocks noChangeShapeType="1"/>
          </p:cNvCxnSpPr>
          <p:nvPr/>
        </p:nvCxnSpPr>
        <p:spPr bwMode="auto">
          <a:xfrm rot="16200000" flipH="1">
            <a:off x="7976393" y="4149315"/>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92" name="直接连接符 49"/>
          <p:cNvCxnSpPr>
            <a:cxnSpLocks noChangeShapeType="1"/>
          </p:cNvCxnSpPr>
          <p:nvPr/>
        </p:nvCxnSpPr>
        <p:spPr bwMode="auto">
          <a:xfrm rot="16200000" flipH="1">
            <a:off x="6919118" y="3050765"/>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93" name="直接连接符 52"/>
          <p:cNvCxnSpPr>
            <a:cxnSpLocks noChangeShapeType="1"/>
          </p:cNvCxnSpPr>
          <p:nvPr/>
        </p:nvCxnSpPr>
        <p:spPr bwMode="auto">
          <a:xfrm rot="10800000" flipV="1">
            <a:off x="6002337" y="3611946"/>
            <a:ext cx="358775" cy="3556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0194" name="直接连接符 57"/>
          <p:cNvCxnSpPr>
            <a:cxnSpLocks noChangeShapeType="1"/>
          </p:cNvCxnSpPr>
          <p:nvPr/>
        </p:nvCxnSpPr>
        <p:spPr bwMode="auto">
          <a:xfrm rot="5400000">
            <a:off x="8155780" y="4687478"/>
            <a:ext cx="358775" cy="3603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0195" name="组合 16"/>
          <p:cNvGrpSpPr/>
          <p:nvPr/>
        </p:nvGrpSpPr>
        <p:grpSpPr bwMode="auto">
          <a:xfrm>
            <a:off x="6719887" y="3788159"/>
            <a:ext cx="358775" cy="360362"/>
            <a:chOff x="1343016" y="1455730"/>
            <a:chExt cx="358776" cy="358778"/>
          </a:xfrm>
        </p:grpSpPr>
        <p:sp>
          <p:nvSpPr>
            <p:cNvPr id="50205"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06"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196" name="直接连接符 49"/>
          <p:cNvCxnSpPr>
            <a:cxnSpLocks noChangeShapeType="1"/>
          </p:cNvCxnSpPr>
          <p:nvPr/>
        </p:nvCxnSpPr>
        <p:spPr bwMode="auto">
          <a:xfrm rot="16200000" flipH="1">
            <a:off x="6360318" y="3609565"/>
            <a:ext cx="36036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0197" name="任意多边形 51"/>
          <p:cNvSpPr>
            <a:spLocks noChangeArrowheads="1"/>
          </p:cNvSpPr>
          <p:nvPr/>
        </p:nvSpPr>
        <p:spPr bwMode="auto">
          <a:xfrm>
            <a:off x="7437437" y="2546734"/>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0198" name="直接箭头连接符 53"/>
          <p:cNvCxnSpPr>
            <a:cxnSpLocks noChangeShapeType="1"/>
          </p:cNvCxnSpPr>
          <p:nvPr/>
        </p:nvCxnSpPr>
        <p:spPr bwMode="auto">
          <a:xfrm rot="10800000" flipV="1">
            <a:off x="6899274" y="1141796"/>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0199" name="TextBox 54"/>
          <p:cNvSpPr txBox="1">
            <a:spLocks noChangeArrowheads="1"/>
          </p:cNvSpPr>
          <p:nvPr/>
        </p:nvSpPr>
        <p:spPr bwMode="auto">
          <a:xfrm>
            <a:off x="7437437" y="962409"/>
            <a:ext cx="538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0200" name="组合 7"/>
          <p:cNvGrpSpPr/>
          <p:nvPr/>
        </p:nvGrpSpPr>
        <p:grpSpPr bwMode="auto">
          <a:xfrm>
            <a:off x="6719887" y="1676784"/>
            <a:ext cx="358775" cy="358775"/>
            <a:chOff x="1343016" y="1455729"/>
            <a:chExt cx="358776" cy="358779"/>
          </a:xfrm>
        </p:grpSpPr>
        <p:sp>
          <p:nvSpPr>
            <p:cNvPr id="57"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020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201" name="直接连接符 49"/>
          <p:cNvCxnSpPr>
            <a:cxnSpLocks noChangeShapeType="1"/>
          </p:cNvCxnSpPr>
          <p:nvPr/>
        </p:nvCxnSpPr>
        <p:spPr bwMode="auto">
          <a:xfrm rot="16200000" flipH="1">
            <a:off x="6919118" y="2015715"/>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二叉搜索树</a:t>
            </a:r>
            <a:endParaRPr lang="zh-CN" altLang="en-US"/>
          </a:p>
        </p:txBody>
      </p:sp>
      <p:sp>
        <p:nvSpPr>
          <p:cNvPr id="3" name="文本占位符 2"/>
          <p:cNvSpPr>
            <a:spLocks noGrp="1"/>
          </p:cNvSpPr>
          <p:nvPr>
            <p:ph type="body" idx="1"/>
          </p:nvPr>
        </p:nvSpPr>
        <p:spPr/>
        <p:txBody>
          <a:bodyPr/>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删除算法实现（续）</a:t>
            </a:r>
            <a:endParaRPr lang="zh-CN" altLang="en-US" smtClean="0"/>
          </a:p>
        </p:txBody>
      </p:sp>
      <p:sp>
        <p:nvSpPr>
          <p:cNvPr id="51203" name="Rectangle 3"/>
          <p:cNvSpPr>
            <a:spLocks noGrp="1" noChangeArrowheads="1"/>
          </p:cNvSpPr>
          <p:nvPr>
            <p:ph idx="1"/>
          </p:nvPr>
        </p:nvSpPr>
        <p:spPr/>
        <p:txBody>
          <a:bodyPr>
            <a:normAutofit lnSpcReduction="10000"/>
          </a:bodyPr>
          <a:lstStyle/>
          <a:p>
            <a:pPr>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先搜索要删除的节点</a:t>
            </a:r>
            <a:r>
              <a:rPr lang="en-US" altLang="zh-CN" sz="2400" smtClean="0">
                <a:solidFill>
                  <a:srgbClr val="008000"/>
                </a:solidFill>
                <a:latin typeface="Tahoma" panose="020B0604030504040204" pitchFamily="34" charset="0"/>
              </a:rPr>
              <a:t>p</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while (p &amp;&amp; p-&gt;data != k)</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pp = p;</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(k &lt; p-&gt;data) </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p = p-&gt;LeftChild;</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else p = p-&gt;RightChild;</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if (!p) throw BadInput(); </a:t>
            </a:r>
            <a:r>
              <a:rPr lang="en-US" altLang="zh-CN" sz="2400" smtClean="0">
                <a:solidFill>
                  <a:srgbClr val="008000"/>
                </a:solidFill>
                <a:latin typeface="Tahoma" panose="020B0604030504040204" pitchFamily="34" charset="0"/>
              </a:rPr>
              <a:t>// no element with key k</a:t>
            </a:r>
            <a:endParaRPr lang="en-US" altLang="zh-CN" sz="2400" smtClean="0">
              <a:solidFill>
                <a:srgbClr val="008000"/>
              </a:solidFill>
              <a:latin typeface="Tahoma" panose="020B0604030504040204" pitchFamily="34" charset="0"/>
            </a:endParaRPr>
          </a:p>
        </p:txBody>
      </p:sp>
      <p:sp>
        <p:nvSpPr>
          <p:cNvPr id="512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6BFD0F-E467-437A-988A-D8BD8F6CE2F8}" type="slidenum">
              <a:rPr lang="en-US" altLang="en-US">
                <a:solidFill>
                  <a:srgbClr val="4B4B4B"/>
                </a:solidFill>
              </a:rPr>
            </a:fld>
            <a:endParaRPr lang="en-US" altLang="en-US">
              <a:solidFill>
                <a:srgbClr val="4B4B4B"/>
              </a:solidFill>
            </a:endParaRPr>
          </a:p>
        </p:txBody>
      </p:sp>
      <p:grpSp>
        <p:nvGrpSpPr>
          <p:cNvPr id="51204" name="组合 6"/>
          <p:cNvGrpSpPr/>
          <p:nvPr/>
        </p:nvGrpSpPr>
        <p:grpSpPr bwMode="auto">
          <a:xfrm>
            <a:off x="7083425" y="1276350"/>
            <a:ext cx="358775" cy="358775"/>
            <a:chOff x="1343016" y="1455730"/>
            <a:chExt cx="358776" cy="358778"/>
          </a:xfrm>
        </p:grpSpPr>
        <p:sp>
          <p:nvSpPr>
            <p:cNvPr id="51247"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8"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5" name="组合 7"/>
          <p:cNvGrpSpPr/>
          <p:nvPr/>
        </p:nvGrpSpPr>
        <p:grpSpPr bwMode="auto">
          <a:xfrm>
            <a:off x="6545263" y="1812925"/>
            <a:ext cx="358775" cy="358775"/>
            <a:chOff x="1343016" y="1455729"/>
            <a:chExt cx="358776" cy="358779"/>
          </a:xfrm>
        </p:grpSpPr>
        <p:sp>
          <p:nvSpPr>
            <p:cNvPr id="51245"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6"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6" name="组合 10"/>
          <p:cNvGrpSpPr/>
          <p:nvPr/>
        </p:nvGrpSpPr>
        <p:grpSpPr bwMode="auto">
          <a:xfrm>
            <a:off x="7621588" y="2890838"/>
            <a:ext cx="358775" cy="358775"/>
            <a:chOff x="1343016" y="1455729"/>
            <a:chExt cx="358776" cy="358779"/>
          </a:xfrm>
        </p:grpSpPr>
        <p:sp>
          <p:nvSpPr>
            <p:cNvPr id="51243"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4"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7" name="组合 13"/>
          <p:cNvGrpSpPr/>
          <p:nvPr/>
        </p:nvGrpSpPr>
        <p:grpSpPr bwMode="auto">
          <a:xfrm>
            <a:off x="6007100" y="2351088"/>
            <a:ext cx="358775" cy="360362"/>
            <a:chOff x="1343016" y="1455730"/>
            <a:chExt cx="358776" cy="358778"/>
          </a:xfrm>
        </p:grpSpPr>
        <p:sp>
          <p:nvSpPr>
            <p:cNvPr id="51241"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2"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8" name="组合 16"/>
          <p:cNvGrpSpPr/>
          <p:nvPr/>
        </p:nvGrpSpPr>
        <p:grpSpPr bwMode="auto">
          <a:xfrm>
            <a:off x="7083425" y="2352675"/>
            <a:ext cx="358775" cy="360363"/>
            <a:chOff x="1343016" y="1455730"/>
            <a:chExt cx="358776" cy="358778"/>
          </a:xfrm>
        </p:grpSpPr>
        <p:sp>
          <p:nvSpPr>
            <p:cNvPr id="51239"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0"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9" name="组合 19"/>
          <p:cNvGrpSpPr/>
          <p:nvPr/>
        </p:nvGrpSpPr>
        <p:grpSpPr bwMode="auto">
          <a:xfrm>
            <a:off x="7980363" y="3429000"/>
            <a:ext cx="720725" cy="358775"/>
            <a:chOff x="1163628" y="1455730"/>
            <a:chExt cx="720000" cy="358778"/>
          </a:xfrm>
        </p:grpSpPr>
        <p:sp>
          <p:nvSpPr>
            <p:cNvPr id="51237"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8"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10" name="组合 22"/>
          <p:cNvGrpSpPr/>
          <p:nvPr/>
        </p:nvGrpSpPr>
        <p:grpSpPr bwMode="auto">
          <a:xfrm>
            <a:off x="5648325" y="3068638"/>
            <a:ext cx="358775" cy="360362"/>
            <a:chOff x="1343016" y="1455730"/>
            <a:chExt cx="358776" cy="358778"/>
          </a:xfrm>
        </p:grpSpPr>
        <p:sp>
          <p:nvSpPr>
            <p:cNvPr id="51235"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6"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11" name="组合 25"/>
          <p:cNvGrpSpPr/>
          <p:nvPr/>
        </p:nvGrpSpPr>
        <p:grpSpPr bwMode="auto">
          <a:xfrm>
            <a:off x="7621588" y="3967163"/>
            <a:ext cx="358775" cy="360362"/>
            <a:chOff x="1343016" y="1455730"/>
            <a:chExt cx="358776" cy="358778"/>
          </a:xfrm>
        </p:grpSpPr>
        <p:sp>
          <p:nvSpPr>
            <p:cNvPr id="51233"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4"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12" name="直接连接符 35"/>
          <p:cNvCxnSpPr>
            <a:cxnSpLocks noChangeShapeType="1"/>
          </p:cNvCxnSpPr>
          <p:nvPr/>
        </p:nvCxnSpPr>
        <p:spPr bwMode="auto">
          <a:xfrm rot="5400000">
            <a:off x="6925469" y="1613694"/>
            <a:ext cx="31591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3" name="直接连接符 40"/>
          <p:cNvCxnSpPr>
            <a:cxnSpLocks noChangeShapeType="1"/>
          </p:cNvCxnSpPr>
          <p:nvPr/>
        </p:nvCxnSpPr>
        <p:spPr bwMode="auto">
          <a:xfrm rot="5400000">
            <a:off x="6386513" y="2151062"/>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4" name="直接连接符 43"/>
          <p:cNvCxnSpPr>
            <a:cxnSpLocks noChangeShapeType="1"/>
          </p:cNvCxnSpPr>
          <p:nvPr/>
        </p:nvCxnSpPr>
        <p:spPr bwMode="auto">
          <a:xfrm rot="16200000" flipH="1">
            <a:off x="7262813" y="2711450"/>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5" name="直接连接符 46"/>
          <p:cNvCxnSpPr>
            <a:cxnSpLocks noChangeShapeType="1"/>
          </p:cNvCxnSpPr>
          <p:nvPr/>
        </p:nvCxnSpPr>
        <p:spPr bwMode="auto">
          <a:xfrm rot="16200000" flipH="1">
            <a:off x="7801769" y="325040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6" name="直接连接符 49"/>
          <p:cNvCxnSpPr>
            <a:cxnSpLocks noChangeShapeType="1"/>
          </p:cNvCxnSpPr>
          <p:nvPr/>
        </p:nvCxnSpPr>
        <p:spPr bwMode="auto">
          <a:xfrm rot="16200000" flipH="1">
            <a:off x="6744494" y="2151856"/>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7" name="直接连接符 52"/>
          <p:cNvCxnSpPr>
            <a:cxnSpLocks noChangeShapeType="1"/>
          </p:cNvCxnSpPr>
          <p:nvPr/>
        </p:nvCxnSpPr>
        <p:spPr bwMode="auto">
          <a:xfrm rot="10800000" flipV="1">
            <a:off x="5827713" y="2711450"/>
            <a:ext cx="358775" cy="3571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18" name="直接连接符 57"/>
          <p:cNvCxnSpPr>
            <a:cxnSpLocks noChangeShapeType="1"/>
          </p:cNvCxnSpPr>
          <p:nvPr/>
        </p:nvCxnSpPr>
        <p:spPr bwMode="auto">
          <a:xfrm rot="5400000">
            <a:off x="7981950" y="3787776"/>
            <a:ext cx="357187" cy="3603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1219" name="组合 16"/>
          <p:cNvGrpSpPr/>
          <p:nvPr/>
        </p:nvGrpSpPr>
        <p:grpSpPr bwMode="auto">
          <a:xfrm>
            <a:off x="6545263" y="2889250"/>
            <a:ext cx="358775" cy="360363"/>
            <a:chOff x="1343016" y="1455730"/>
            <a:chExt cx="358776" cy="358778"/>
          </a:xfrm>
        </p:grpSpPr>
        <p:sp>
          <p:nvSpPr>
            <p:cNvPr id="5123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20" name="直接连接符 49"/>
          <p:cNvCxnSpPr>
            <a:cxnSpLocks noChangeShapeType="1"/>
          </p:cNvCxnSpPr>
          <p:nvPr/>
        </p:nvCxnSpPr>
        <p:spPr bwMode="auto">
          <a:xfrm rot="16200000" flipH="1">
            <a:off x="6184901" y="2709862"/>
            <a:ext cx="36195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1221" name="任意多边形 38"/>
          <p:cNvSpPr>
            <a:spLocks noChangeArrowheads="1"/>
          </p:cNvSpPr>
          <p:nvPr/>
        </p:nvSpPr>
        <p:spPr bwMode="auto">
          <a:xfrm>
            <a:off x="7262813" y="1646238"/>
            <a:ext cx="1116012" cy="519112"/>
          </a:xfrm>
          <a:custGeom>
            <a:avLst/>
            <a:gdLst>
              <a:gd name="T0" fmla="*/ 0 w 1116419"/>
              <a:gd name="T1" fmla="*/ 0 h 518208"/>
              <a:gd name="T2" fmla="*/ 201575 w 1116419"/>
              <a:gd name="T3" fmla="*/ 21487 h 518208"/>
              <a:gd name="T4" fmla="*/ 233406 w 1116419"/>
              <a:gd name="T5" fmla="*/ 42978 h 518208"/>
              <a:gd name="T6" fmla="*/ 265232 w 1116419"/>
              <a:gd name="T7" fmla="*/ 53722 h 518208"/>
              <a:gd name="T8" fmla="*/ 297062 w 1116419"/>
              <a:gd name="T9" fmla="*/ 85955 h 518208"/>
              <a:gd name="T10" fmla="*/ 339498 w 1116419"/>
              <a:gd name="T11" fmla="*/ 150422 h 518208"/>
              <a:gd name="T12" fmla="*/ 434981 w 1116419"/>
              <a:gd name="T13" fmla="*/ 139677 h 518208"/>
              <a:gd name="T14" fmla="*/ 477420 w 1116419"/>
              <a:gd name="T15" fmla="*/ 128933 h 518208"/>
              <a:gd name="T16" fmla="*/ 551686 w 1116419"/>
              <a:gd name="T17" fmla="*/ 139677 h 518208"/>
              <a:gd name="T18" fmla="*/ 594121 w 1116419"/>
              <a:gd name="T19" fmla="*/ 204143 h 518208"/>
              <a:gd name="T20" fmla="*/ 604730 w 1116419"/>
              <a:gd name="T21" fmla="*/ 236376 h 518208"/>
              <a:gd name="T22" fmla="*/ 668387 w 1116419"/>
              <a:gd name="T23" fmla="*/ 268609 h 518208"/>
              <a:gd name="T24" fmla="*/ 774479 w 1116419"/>
              <a:gd name="T25" fmla="*/ 279354 h 518208"/>
              <a:gd name="T26" fmla="*/ 848745 w 1116419"/>
              <a:gd name="T27" fmla="*/ 365308 h 518208"/>
              <a:gd name="T28" fmla="*/ 859353 w 1116419"/>
              <a:gd name="T29" fmla="*/ 397541 h 518208"/>
              <a:gd name="T30" fmla="*/ 891182 w 1116419"/>
              <a:gd name="T31" fmla="*/ 408286 h 518208"/>
              <a:gd name="T32" fmla="*/ 944228 w 1116419"/>
              <a:gd name="T33" fmla="*/ 419029 h 518208"/>
              <a:gd name="T34" fmla="*/ 976057 w 1116419"/>
              <a:gd name="T35" fmla="*/ 440517 h 518208"/>
              <a:gd name="T36" fmla="*/ 1007885 w 1116419"/>
              <a:gd name="T37" fmla="*/ 504984 h 518208"/>
              <a:gd name="T38" fmla="*/ 1113979 w 1116419"/>
              <a:gd name="T39" fmla="*/ 5157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1222" name="直接箭头连接符 39"/>
          <p:cNvCxnSpPr>
            <a:cxnSpLocks noChangeShapeType="1"/>
          </p:cNvCxnSpPr>
          <p:nvPr/>
        </p:nvCxnSpPr>
        <p:spPr bwMode="auto">
          <a:xfrm rot="10800000" flipV="1">
            <a:off x="7442200" y="917575"/>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1223" name="TextBox 40"/>
          <p:cNvSpPr txBox="1">
            <a:spLocks noChangeArrowheads="1"/>
          </p:cNvSpPr>
          <p:nvPr/>
        </p:nvSpPr>
        <p:spPr bwMode="auto">
          <a:xfrm>
            <a:off x="7980363" y="738188"/>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1224" name="组合 7"/>
          <p:cNvGrpSpPr/>
          <p:nvPr/>
        </p:nvGrpSpPr>
        <p:grpSpPr bwMode="auto">
          <a:xfrm>
            <a:off x="6545263" y="738188"/>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123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25" name="直接连接符 49"/>
          <p:cNvCxnSpPr>
            <a:cxnSpLocks noChangeShapeType="1"/>
          </p:cNvCxnSpPr>
          <p:nvPr/>
        </p:nvCxnSpPr>
        <p:spPr bwMode="auto">
          <a:xfrm rot="16200000" flipH="1">
            <a:off x="6744494" y="1077119"/>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1226" name="直接箭头连接符 45"/>
          <p:cNvCxnSpPr>
            <a:cxnSpLocks noChangeShapeType="1"/>
          </p:cNvCxnSpPr>
          <p:nvPr/>
        </p:nvCxnSpPr>
        <p:spPr bwMode="auto">
          <a:xfrm rot="10800000" flipV="1">
            <a:off x="6904038" y="379413"/>
            <a:ext cx="538162" cy="4968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1227" name="TextBox 46"/>
          <p:cNvSpPr txBox="1">
            <a:spLocks noChangeArrowheads="1"/>
          </p:cNvSpPr>
          <p:nvPr/>
        </p:nvSpPr>
        <p:spPr bwMode="auto">
          <a:xfrm>
            <a:off x="7442200" y="2000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删除算法实现（续）</a:t>
            </a:r>
            <a:endParaRPr lang="zh-CN" altLang="en-US" smtClean="0"/>
          </a:p>
        </p:txBody>
      </p:sp>
      <p:sp>
        <p:nvSpPr>
          <p:cNvPr id="52227" name="Rectangle 3"/>
          <p:cNvSpPr>
            <a:spLocks noGrp="1" noChangeArrowheads="1"/>
          </p:cNvSpPr>
          <p:nvPr>
            <p:ph idx="1"/>
          </p:nvPr>
        </p:nvSpPr>
        <p:spPr/>
        <p:txBody>
          <a:bodyPr/>
          <a:lstStyle/>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e = p-&gt;data;</a:t>
            </a:r>
            <a:r>
              <a:rPr lang="en-US" altLang="zh-CN" sz="2400" smtClean="0">
                <a:solidFill>
                  <a:srgbClr val="008000"/>
                </a:solidFill>
                <a:latin typeface="Tahoma" panose="020B0604030504040204" pitchFamily="34" charset="0"/>
              </a:rPr>
              <a:t>  </a:t>
            </a:r>
            <a:endParaRPr lang="en-US" altLang="zh-CN" sz="2400" smtClean="0">
              <a:solidFill>
                <a:srgbClr val="008000"/>
              </a:solidFill>
              <a:latin typeface="Tahoma" panose="020B0604030504040204" pitchFamily="34" charset="0"/>
            </a:endParaRPr>
          </a:p>
          <a:p>
            <a:pPr>
              <a:buClrTx/>
              <a:buFontTx/>
              <a:buNone/>
            </a:pP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最坏情况，</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两个子树均不空，</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转换为简单情况</a:t>
            </a:r>
            <a:endParaRPr lang="zh-CN" altLang="en-US" sz="2400" smtClean="0">
              <a:solidFill>
                <a:srgbClr val="008000"/>
              </a:solidFill>
              <a:latin typeface="Tahoma" panose="020B0604030504040204" pitchFamily="34" charset="0"/>
            </a:endParaRPr>
          </a:p>
          <a:p>
            <a:pPr>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(p-&gt;LeftChild &amp;&amp; p-&gt;RightChild) {</a:t>
            </a:r>
            <a:r>
              <a:rPr lang="en-US" altLang="zh-CN" sz="2400" smtClean="0">
                <a:solidFill>
                  <a:srgbClr val="008000"/>
                </a:solidFill>
                <a:latin typeface="Tahoma" panose="020B0604030504040204" pitchFamily="34" charset="0"/>
              </a:rPr>
              <a:t>// two children</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 convert to zero or one child case</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 find largest element in left subtree of p</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endParaRPr lang="en-US" altLang="zh-CN" sz="2400" smtClean="0">
              <a:solidFill>
                <a:srgbClr val="008000"/>
              </a:solidFill>
              <a:latin typeface="Tahoma" panose="020B0604030504040204" pitchFamily="34" charset="0"/>
            </a:endParaRPr>
          </a:p>
        </p:txBody>
      </p:sp>
      <p:sp>
        <p:nvSpPr>
          <p:cNvPr id="522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712504-6685-4F85-A7B0-AC2C68EBDC37}" type="slidenum">
              <a:rPr lang="en-US" altLang="en-US">
                <a:solidFill>
                  <a:srgbClr val="4B4B4B"/>
                </a:solidFill>
              </a:rPr>
            </a:fld>
            <a:endParaRPr lang="en-US" altLang="en-US">
              <a:solidFill>
                <a:srgbClr val="4B4B4B"/>
              </a:solidFill>
            </a:endParaRPr>
          </a:p>
        </p:txBody>
      </p:sp>
      <p:grpSp>
        <p:nvGrpSpPr>
          <p:cNvPr id="52228" name="组合 6"/>
          <p:cNvGrpSpPr/>
          <p:nvPr/>
        </p:nvGrpSpPr>
        <p:grpSpPr bwMode="auto">
          <a:xfrm>
            <a:off x="7356694" y="1076325"/>
            <a:ext cx="358775" cy="358775"/>
            <a:chOff x="1343016" y="1455730"/>
            <a:chExt cx="358776" cy="358778"/>
          </a:xfrm>
        </p:grpSpPr>
        <p:sp>
          <p:nvSpPr>
            <p:cNvPr id="5227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72"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29" name="组合 7"/>
          <p:cNvGrpSpPr/>
          <p:nvPr/>
        </p:nvGrpSpPr>
        <p:grpSpPr bwMode="auto">
          <a:xfrm>
            <a:off x="6818532" y="1612900"/>
            <a:ext cx="358775" cy="358775"/>
            <a:chOff x="1343016" y="1455729"/>
            <a:chExt cx="358776" cy="358779"/>
          </a:xfrm>
        </p:grpSpPr>
        <p:sp>
          <p:nvSpPr>
            <p:cNvPr id="52269"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7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0" name="组合 10"/>
          <p:cNvGrpSpPr/>
          <p:nvPr/>
        </p:nvGrpSpPr>
        <p:grpSpPr bwMode="auto">
          <a:xfrm>
            <a:off x="7894857" y="2690813"/>
            <a:ext cx="358775" cy="358775"/>
            <a:chOff x="1343016" y="1455729"/>
            <a:chExt cx="358776" cy="358779"/>
          </a:xfrm>
        </p:grpSpPr>
        <p:sp>
          <p:nvSpPr>
            <p:cNvPr id="52267"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8"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1" name="组合 13"/>
          <p:cNvGrpSpPr/>
          <p:nvPr/>
        </p:nvGrpSpPr>
        <p:grpSpPr bwMode="auto">
          <a:xfrm>
            <a:off x="6280369" y="2151063"/>
            <a:ext cx="358775" cy="360362"/>
            <a:chOff x="1343016" y="1455730"/>
            <a:chExt cx="358776" cy="358778"/>
          </a:xfrm>
        </p:grpSpPr>
        <p:sp>
          <p:nvSpPr>
            <p:cNvPr id="52265"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6"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2" name="组合 16"/>
          <p:cNvGrpSpPr/>
          <p:nvPr/>
        </p:nvGrpSpPr>
        <p:grpSpPr bwMode="auto">
          <a:xfrm>
            <a:off x="7356694" y="2152650"/>
            <a:ext cx="358775" cy="360363"/>
            <a:chOff x="1343016" y="1455730"/>
            <a:chExt cx="358776" cy="358778"/>
          </a:xfrm>
        </p:grpSpPr>
        <p:sp>
          <p:nvSpPr>
            <p:cNvPr id="52263"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3" name="组合 19"/>
          <p:cNvGrpSpPr/>
          <p:nvPr/>
        </p:nvGrpSpPr>
        <p:grpSpPr bwMode="auto">
          <a:xfrm>
            <a:off x="8253632" y="3228975"/>
            <a:ext cx="720725" cy="358775"/>
            <a:chOff x="1163628" y="1455730"/>
            <a:chExt cx="720000" cy="358778"/>
          </a:xfrm>
        </p:grpSpPr>
        <p:sp>
          <p:nvSpPr>
            <p:cNvPr id="52261"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2"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4" name="组合 22"/>
          <p:cNvGrpSpPr/>
          <p:nvPr/>
        </p:nvGrpSpPr>
        <p:grpSpPr bwMode="auto">
          <a:xfrm>
            <a:off x="5921594" y="2868613"/>
            <a:ext cx="358775" cy="360362"/>
            <a:chOff x="1343016" y="1455730"/>
            <a:chExt cx="358776" cy="358778"/>
          </a:xfrm>
        </p:grpSpPr>
        <p:sp>
          <p:nvSpPr>
            <p:cNvPr id="52259"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0"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5" name="组合 25"/>
          <p:cNvGrpSpPr/>
          <p:nvPr/>
        </p:nvGrpSpPr>
        <p:grpSpPr bwMode="auto">
          <a:xfrm>
            <a:off x="7894857" y="3767138"/>
            <a:ext cx="358775" cy="360362"/>
            <a:chOff x="1343016" y="1455730"/>
            <a:chExt cx="358776" cy="358778"/>
          </a:xfrm>
        </p:grpSpPr>
        <p:sp>
          <p:nvSpPr>
            <p:cNvPr id="52257"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58"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36" name="直接连接符 35"/>
          <p:cNvCxnSpPr>
            <a:cxnSpLocks noChangeShapeType="1"/>
          </p:cNvCxnSpPr>
          <p:nvPr/>
        </p:nvCxnSpPr>
        <p:spPr bwMode="auto">
          <a:xfrm rot="5400000">
            <a:off x="7198738" y="1413669"/>
            <a:ext cx="31591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37" name="直接连接符 40"/>
          <p:cNvCxnSpPr>
            <a:cxnSpLocks noChangeShapeType="1"/>
          </p:cNvCxnSpPr>
          <p:nvPr/>
        </p:nvCxnSpPr>
        <p:spPr bwMode="auto">
          <a:xfrm rot="5400000">
            <a:off x="6659782" y="1951037"/>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38" name="直接连接符 43"/>
          <p:cNvCxnSpPr>
            <a:cxnSpLocks noChangeShapeType="1"/>
          </p:cNvCxnSpPr>
          <p:nvPr/>
        </p:nvCxnSpPr>
        <p:spPr bwMode="auto">
          <a:xfrm rot="16200000" flipH="1">
            <a:off x="7536082" y="2511425"/>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39" name="直接连接符 46"/>
          <p:cNvCxnSpPr>
            <a:cxnSpLocks noChangeShapeType="1"/>
          </p:cNvCxnSpPr>
          <p:nvPr/>
        </p:nvCxnSpPr>
        <p:spPr bwMode="auto">
          <a:xfrm rot="16200000" flipH="1">
            <a:off x="8075038" y="3050381"/>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40" name="直接连接符 49"/>
          <p:cNvCxnSpPr>
            <a:cxnSpLocks noChangeShapeType="1"/>
          </p:cNvCxnSpPr>
          <p:nvPr/>
        </p:nvCxnSpPr>
        <p:spPr bwMode="auto">
          <a:xfrm rot="16200000" flipH="1">
            <a:off x="7017763" y="1951831"/>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41" name="直接连接符 52"/>
          <p:cNvCxnSpPr>
            <a:cxnSpLocks noChangeShapeType="1"/>
          </p:cNvCxnSpPr>
          <p:nvPr/>
        </p:nvCxnSpPr>
        <p:spPr bwMode="auto">
          <a:xfrm rot="10800000" flipV="1">
            <a:off x="6100982" y="2511425"/>
            <a:ext cx="358775" cy="3571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42" name="直接连接符 57"/>
          <p:cNvCxnSpPr>
            <a:cxnSpLocks noChangeShapeType="1"/>
          </p:cNvCxnSpPr>
          <p:nvPr/>
        </p:nvCxnSpPr>
        <p:spPr bwMode="auto">
          <a:xfrm rot="5400000">
            <a:off x="8255219" y="3587751"/>
            <a:ext cx="357187" cy="3603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2243" name="组合 16"/>
          <p:cNvGrpSpPr/>
          <p:nvPr/>
        </p:nvGrpSpPr>
        <p:grpSpPr bwMode="auto">
          <a:xfrm>
            <a:off x="6818532" y="2689225"/>
            <a:ext cx="358775" cy="360363"/>
            <a:chOff x="1343016" y="1455730"/>
            <a:chExt cx="358776" cy="358778"/>
          </a:xfrm>
        </p:grpSpPr>
        <p:sp>
          <p:nvSpPr>
            <p:cNvPr id="52255"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56"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44" name="直接连接符 49"/>
          <p:cNvCxnSpPr>
            <a:cxnSpLocks noChangeShapeType="1"/>
          </p:cNvCxnSpPr>
          <p:nvPr/>
        </p:nvCxnSpPr>
        <p:spPr bwMode="auto">
          <a:xfrm rot="16200000" flipH="1">
            <a:off x="6458170" y="2509837"/>
            <a:ext cx="36195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2245" name="任意多边形 38"/>
          <p:cNvSpPr>
            <a:spLocks noChangeArrowheads="1"/>
          </p:cNvSpPr>
          <p:nvPr/>
        </p:nvSpPr>
        <p:spPr bwMode="auto">
          <a:xfrm>
            <a:off x="7536082" y="1446213"/>
            <a:ext cx="1116012" cy="519112"/>
          </a:xfrm>
          <a:custGeom>
            <a:avLst/>
            <a:gdLst>
              <a:gd name="T0" fmla="*/ 0 w 1116419"/>
              <a:gd name="T1" fmla="*/ 0 h 518208"/>
              <a:gd name="T2" fmla="*/ 201575 w 1116419"/>
              <a:gd name="T3" fmla="*/ 21487 h 518208"/>
              <a:gd name="T4" fmla="*/ 233406 w 1116419"/>
              <a:gd name="T5" fmla="*/ 42978 h 518208"/>
              <a:gd name="T6" fmla="*/ 265232 w 1116419"/>
              <a:gd name="T7" fmla="*/ 53722 h 518208"/>
              <a:gd name="T8" fmla="*/ 297062 w 1116419"/>
              <a:gd name="T9" fmla="*/ 85955 h 518208"/>
              <a:gd name="T10" fmla="*/ 339498 w 1116419"/>
              <a:gd name="T11" fmla="*/ 150422 h 518208"/>
              <a:gd name="T12" fmla="*/ 434981 w 1116419"/>
              <a:gd name="T13" fmla="*/ 139677 h 518208"/>
              <a:gd name="T14" fmla="*/ 477420 w 1116419"/>
              <a:gd name="T15" fmla="*/ 128933 h 518208"/>
              <a:gd name="T16" fmla="*/ 551686 w 1116419"/>
              <a:gd name="T17" fmla="*/ 139677 h 518208"/>
              <a:gd name="T18" fmla="*/ 594121 w 1116419"/>
              <a:gd name="T19" fmla="*/ 204143 h 518208"/>
              <a:gd name="T20" fmla="*/ 604730 w 1116419"/>
              <a:gd name="T21" fmla="*/ 236376 h 518208"/>
              <a:gd name="T22" fmla="*/ 668387 w 1116419"/>
              <a:gd name="T23" fmla="*/ 268609 h 518208"/>
              <a:gd name="T24" fmla="*/ 774479 w 1116419"/>
              <a:gd name="T25" fmla="*/ 279354 h 518208"/>
              <a:gd name="T26" fmla="*/ 848745 w 1116419"/>
              <a:gd name="T27" fmla="*/ 365308 h 518208"/>
              <a:gd name="T28" fmla="*/ 859353 w 1116419"/>
              <a:gd name="T29" fmla="*/ 397541 h 518208"/>
              <a:gd name="T30" fmla="*/ 891182 w 1116419"/>
              <a:gd name="T31" fmla="*/ 408286 h 518208"/>
              <a:gd name="T32" fmla="*/ 944228 w 1116419"/>
              <a:gd name="T33" fmla="*/ 419029 h 518208"/>
              <a:gd name="T34" fmla="*/ 976057 w 1116419"/>
              <a:gd name="T35" fmla="*/ 440517 h 518208"/>
              <a:gd name="T36" fmla="*/ 1007885 w 1116419"/>
              <a:gd name="T37" fmla="*/ 504984 h 518208"/>
              <a:gd name="T38" fmla="*/ 1113979 w 1116419"/>
              <a:gd name="T39" fmla="*/ 5157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2246" name="直接箭头连接符 39"/>
          <p:cNvCxnSpPr>
            <a:cxnSpLocks noChangeShapeType="1"/>
          </p:cNvCxnSpPr>
          <p:nvPr/>
        </p:nvCxnSpPr>
        <p:spPr bwMode="auto">
          <a:xfrm rot="10800000" flipV="1">
            <a:off x="7715469" y="717550"/>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2247" name="TextBox 40"/>
          <p:cNvSpPr txBox="1">
            <a:spLocks noChangeArrowheads="1"/>
          </p:cNvSpPr>
          <p:nvPr/>
        </p:nvSpPr>
        <p:spPr bwMode="auto">
          <a:xfrm>
            <a:off x="8253632" y="5381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2248" name="组合 7"/>
          <p:cNvGrpSpPr/>
          <p:nvPr/>
        </p:nvGrpSpPr>
        <p:grpSpPr bwMode="auto">
          <a:xfrm>
            <a:off x="6818532" y="538163"/>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225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49" name="直接连接符 49"/>
          <p:cNvCxnSpPr>
            <a:cxnSpLocks noChangeShapeType="1"/>
          </p:cNvCxnSpPr>
          <p:nvPr/>
        </p:nvCxnSpPr>
        <p:spPr bwMode="auto">
          <a:xfrm rot="16200000" flipH="1">
            <a:off x="7017763" y="877094"/>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2250" name="直接箭头连接符 45"/>
          <p:cNvCxnSpPr>
            <a:cxnSpLocks noChangeShapeType="1"/>
          </p:cNvCxnSpPr>
          <p:nvPr/>
        </p:nvCxnSpPr>
        <p:spPr bwMode="auto">
          <a:xfrm rot="10800000" flipV="1">
            <a:off x="7177307" y="179388"/>
            <a:ext cx="538162" cy="4968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2251" name="TextBox 46"/>
          <p:cNvSpPr txBox="1">
            <a:spLocks noChangeArrowheads="1"/>
          </p:cNvSpPr>
          <p:nvPr/>
        </p:nvSpPr>
        <p:spPr bwMode="auto">
          <a:xfrm>
            <a:off x="7715469" y="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删除算法实现（续）</a:t>
            </a:r>
            <a:endParaRPr lang="zh-CN" altLang="en-US" smtClean="0"/>
          </a:p>
        </p:txBody>
      </p:sp>
      <p:sp>
        <p:nvSpPr>
          <p:cNvPr id="53251" name="Rectangle 3"/>
          <p:cNvSpPr>
            <a:spLocks noGrp="1" noChangeArrowheads="1"/>
          </p:cNvSpPr>
          <p:nvPr>
            <p:ph idx="1"/>
          </p:nvPr>
        </p:nvSpPr>
        <p:spPr/>
        <p:txBody>
          <a:bodyPr/>
          <a:lstStyle/>
          <a:p>
            <a:pPr>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搜索左子树最右（大）节点</a:t>
            </a:r>
            <a:endParaRPr lang="zh-CN" altLang="en-US" sz="2400" smtClean="0">
              <a:solidFill>
                <a:srgbClr val="008000"/>
              </a:solidFill>
              <a:latin typeface="Tahoma" panose="020B0604030504040204" pitchFamily="34" charset="0"/>
            </a:endParaRPr>
          </a:p>
          <a:p>
            <a:pPr>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BinaryTreeNode&lt;E&gt; *s = p-&gt;LeftChild,</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*ps = p;</a:t>
            </a:r>
            <a:r>
              <a:rPr lang="en-US" altLang="zh-CN" sz="2400" smtClean="0">
                <a:solidFill>
                  <a:srgbClr val="008000"/>
                </a:solidFill>
                <a:latin typeface="Tahoma" panose="020B0604030504040204" pitchFamily="34" charset="0"/>
              </a:rPr>
              <a:t>  // parent of s</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while (s-&gt;RightChild) {</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ps = s;</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s = s-&gt;RightChild;}</a:t>
            </a:r>
            <a:endParaRPr lang="en-US" altLang="zh-CN" sz="2400" smtClean="0">
              <a:solidFill>
                <a:srgbClr val="0000FF"/>
              </a:solidFill>
              <a:latin typeface="Tahoma" panose="020B0604030504040204" pitchFamily="34" charset="0"/>
            </a:endParaRPr>
          </a:p>
          <a:p>
            <a:pPr>
              <a:buClrTx/>
              <a:buFontTx/>
              <a:buNone/>
            </a:pPr>
            <a:endParaRPr lang="en-US" altLang="zh-CN" sz="2400" smtClean="0">
              <a:solidFill>
                <a:srgbClr val="008000"/>
              </a:solidFill>
              <a:latin typeface="Tahoma" panose="020B0604030504040204" pitchFamily="34" charset="0"/>
            </a:endParaRPr>
          </a:p>
        </p:txBody>
      </p:sp>
      <p:sp>
        <p:nvSpPr>
          <p:cNvPr id="532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C2A8D6-3676-4DD2-B99D-EB00C00B5BF6}" type="slidenum">
              <a:rPr lang="en-US" altLang="en-US">
                <a:solidFill>
                  <a:srgbClr val="4B4B4B"/>
                </a:solidFill>
              </a:rPr>
            </a:fld>
            <a:endParaRPr lang="en-US" altLang="en-US">
              <a:solidFill>
                <a:srgbClr val="4B4B4B"/>
              </a:solidFill>
            </a:endParaRPr>
          </a:p>
        </p:txBody>
      </p:sp>
      <p:grpSp>
        <p:nvGrpSpPr>
          <p:cNvPr id="53252" name="组合 6"/>
          <p:cNvGrpSpPr/>
          <p:nvPr/>
        </p:nvGrpSpPr>
        <p:grpSpPr bwMode="auto">
          <a:xfrm>
            <a:off x="7083425" y="3248025"/>
            <a:ext cx="358775" cy="358775"/>
            <a:chOff x="1343016" y="1455730"/>
            <a:chExt cx="358776" cy="358778"/>
          </a:xfrm>
        </p:grpSpPr>
        <p:sp>
          <p:nvSpPr>
            <p:cNvPr id="53299"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300"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3" name="组合 7"/>
          <p:cNvGrpSpPr/>
          <p:nvPr/>
        </p:nvGrpSpPr>
        <p:grpSpPr bwMode="auto">
          <a:xfrm>
            <a:off x="6545263" y="3784600"/>
            <a:ext cx="358775" cy="358775"/>
            <a:chOff x="1343016" y="1455729"/>
            <a:chExt cx="358776" cy="358779"/>
          </a:xfrm>
        </p:grpSpPr>
        <p:sp>
          <p:nvSpPr>
            <p:cNvPr id="53297"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4" name="组合 10"/>
          <p:cNvGrpSpPr/>
          <p:nvPr/>
        </p:nvGrpSpPr>
        <p:grpSpPr bwMode="auto">
          <a:xfrm>
            <a:off x="7621588" y="4862513"/>
            <a:ext cx="358775" cy="358775"/>
            <a:chOff x="1343016" y="1455729"/>
            <a:chExt cx="358776" cy="358779"/>
          </a:xfrm>
        </p:grpSpPr>
        <p:sp>
          <p:nvSpPr>
            <p:cNvPr id="53295"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6"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5" name="组合 13"/>
          <p:cNvGrpSpPr/>
          <p:nvPr/>
        </p:nvGrpSpPr>
        <p:grpSpPr bwMode="auto">
          <a:xfrm>
            <a:off x="6007100" y="4322763"/>
            <a:ext cx="358775" cy="360362"/>
            <a:chOff x="1343016" y="1455730"/>
            <a:chExt cx="358776" cy="358778"/>
          </a:xfrm>
        </p:grpSpPr>
        <p:sp>
          <p:nvSpPr>
            <p:cNvPr id="53293"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4"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6" name="组合 16"/>
          <p:cNvGrpSpPr/>
          <p:nvPr/>
        </p:nvGrpSpPr>
        <p:grpSpPr bwMode="auto">
          <a:xfrm>
            <a:off x="7083425" y="4324350"/>
            <a:ext cx="358775" cy="360363"/>
            <a:chOff x="1343016" y="1455730"/>
            <a:chExt cx="358776" cy="358778"/>
          </a:xfrm>
        </p:grpSpPr>
        <p:sp>
          <p:nvSpPr>
            <p:cNvPr id="5329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7" name="组合 19"/>
          <p:cNvGrpSpPr/>
          <p:nvPr/>
        </p:nvGrpSpPr>
        <p:grpSpPr bwMode="auto">
          <a:xfrm>
            <a:off x="7980363" y="5400675"/>
            <a:ext cx="720725" cy="358775"/>
            <a:chOff x="1163628" y="1455730"/>
            <a:chExt cx="720000" cy="358778"/>
          </a:xfrm>
        </p:grpSpPr>
        <p:sp>
          <p:nvSpPr>
            <p:cNvPr id="53289" name="椭圆 20"/>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0"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8" name="组合 22"/>
          <p:cNvGrpSpPr/>
          <p:nvPr/>
        </p:nvGrpSpPr>
        <p:grpSpPr bwMode="auto">
          <a:xfrm>
            <a:off x="5648325" y="5040313"/>
            <a:ext cx="358775" cy="360362"/>
            <a:chOff x="1343016" y="1455730"/>
            <a:chExt cx="358776" cy="358778"/>
          </a:xfrm>
        </p:grpSpPr>
        <p:sp>
          <p:nvSpPr>
            <p:cNvPr id="53287"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8"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9" name="组合 25"/>
          <p:cNvGrpSpPr/>
          <p:nvPr/>
        </p:nvGrpSpPr>
        <p:grpSpPr bwMode="auto">
          <a:xfrm>
            <a:off x="7621588" y="5938838"/>
            <a:ext cx="358775" cy="360362"/>
            <a:chOff x="1343016" y="1455730"/>
            <a:chExt cx="358776" cy="358778"/>
          </a:xfrm>
        </p:grpSpPr>
        <p:sp>
          <p:nvSpPr>
            <p:cNvPr id="53285"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6"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60" name="直接连接符 35"/>
          <p:cNvCxnSpPr>
            <a:cxnSpLocks noChangeShapeType="1"/>
          </p:cNvCxnSpPr>
          <p:nvPr/>
        </p:nvCxnSpPr>
        <p:spPr bwMode="auto">
          <a:xfrm rot="5400000">
            <a:off x="6924676" y="3586162"/>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1" name="直接连接符 40"/>
          <p:cNvCxnSpPr>
            <a:cxnSpLocks noChangeShapeType="1"/>
          </p:cNvCxnSpPr>
          <p:nvPr/>
        </p:nvCxnSpPr>
        <p:spPr bwMode="auto">
          <a:xfrm rot="5400000">
            <a:off x="6385719" y="4123531"/>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2" name="直接连接符 43"/>
          <p:cNvCxnSpPr>
            <a:cxnSpLocks noChangeShapeType="1"/>
          </p:cNvCxnSpPr>
          <p:nvPr/>
        </p:nvCxnSpPr>
        <p:spPr bwMode="auto">
          <a:xfrm rot="16200000" flipH="1">
            <a:off x="7262019" y="4683919"/>
            <a:ext cx="36036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3" name="直接连接符 46"/>
          <p:cNvCxnSpPr>
            <a:cxnSpLocks noChangeShapeType="1"/>
          </p:cNvCxnSpPr>
          <p:nvPr/>
        </p:nvCxnSpPr>
        <p:spPr bwMode="auto">
          <a:xfrm rot="16200000" flipH="1">
            <a:off x="7801769" y="5222081"/>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4" name="直接连接符 49"/>
          <p:cNvCxnSpPr>
            <a:cxnSpLocks noChangeShapeType="1"/>
          </p:cNvCxnSpPr>
          <p:nvPr/>
        </p:nvCxnSpPr>
        <p:spPr bwMode="auto">
          <a:xfrm rot="16200000" flipH="1">
            <a:off x="6744494" y="4123531"/>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5" name="直接连接符 52"/>
          <p:cNvCxnSpPr>
            <a:cxnSpLocks noChangeShapeType="1"/>
          </p:cNvCxnSpPr>
          <p:nvPr/>
        </p:nvCxnSpPr>
        <p:spPr bwMode="auto">
          <a:xfrm rot="10800000" flipV="1">
            <a:off x="5827713" y="4684713"/>
            <a:ext cx="358775" cy="3556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66" name="直接连接符 57"/>
          <p:cNvCxnSpPr>
            <a:cxnSpLocks noChangeShapeType="1"/>
          </p:cNvCxnSpPr>
          <p:nvPr/>
        </p:nvCxnSpPr>
        <p:spPr bwMode="auto">
          <a:xfrm rot="5400000">
            <a:off x="7981156" y="5760245"/>
            <a:ext cx="358775" cy="3603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3267" name="组合 16"/>
          <p:cNvGrpSpPr/>
          <p:nvPr/>
        </p:nvGrpSpPr>
        <p:grpSpPr bwMode="auto">
          <a:xfrm>
            <a:off x="6545263" y="4860925"/>
            <a:ext cx="358775" cy="360363"/>
            <a:chOff x="1343016" y="1455730"/>
            <a:chExt cx="358776" cy="358778"/>
          </a:xfrm>
        </p:grpSpPr>
        <p:sp>
          <p:nvSpPr>
            <p:cNvPr id="53283"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68" name="直接连接符 49"/>
          <p:cNvCxnSpPr>
            <a:cxnSpLocks noChangeShapeType="1"/>
          </p:cNvCxnSpPr>
          <p:nvPr/>
        </p:nvCxnSpPr>
        <p:spPr bwMode="auto">
          <a:xfrm rot="16200000" flipH="1">
            <a:off x="6185695" y="4682331"/>
            <a:ext cx="360362"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3269" name="任意多边形 38"/>
          <p:cNvSpPr>
            <a:spLocks noChangeArrowheads="1"/>
          </p:cNvSpPr>
          <p:nvPr/>
        </p:nvSpPr>
        <p:spPr bwMode="auto">
          <a:xfrm>
            <a:off x="7262813" y="3619500"/>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3270" name="直接箭头连接符 39"/>
          <p:cNvCxnSpPr>
            <a:cxnSpLocks noChangeShapeType="1"/>
          </p:cNvCxnSpPr>
          <p:nvPr/>
        </p:nvCxnSpPr>
        <p:spPr bwMode="auto">
          <a:xfrm rot="10800000" flipV="1">
            <a:off x="7442200" y="2889250"/>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3271" name="TextBox 40"/>
          <p:cNvSpPr txBox="1">
            <a:spLocks noChangeArrowheads="1"/>
          </p:cNvSpPr>
          <p:nvPr/>
        </p:nvSpPr>
        <p:spPr bwMode="auto">
          <a:xfrm>
            <a:off x="7980363" y="27098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3272" name="组合 7"/>
          <p:cNvGrpSpPr/>
          <p:nvPr/>
        </p:nvGrpSpPr>
        <p:grpSpPr bwMode="auto">
          <a:xfrm>
            <a:off x="6545263" y="2709863"/>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3282"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73" name="直接连接符 49"/>
          <p:cNvCxnSpPr>
            <a:cxnSpLocks noChangeShapeType="1"/>
          </p:cNvCxnSpPr>
          <p:nvPr/>
        </p:nvCxnSpPr>
        <p:spPr bwMode="auto">
          <a:xfrm rot="16200000" flipH="1">
            <a:off x="6744494" y="3048794"/>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3274" name="直接箭头连接符 45"/>
          <p:cNvCxnSpPr>
            <a:cxnSpLocks noChangeShapeType="1"/>
          </p:cNvCxnSpPr>
          <p:nvPr/>
        </p:nvCxnSpPr>
        <p:spPr bwMode="auto">
          <a:xfrm rot="10800000" flipV="1">
            <a:off x="6904038" y="2351088"/>
            <a:ext cx="538162" cy="4968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3275" name="TextBox 46"/>
          <p:cNvSpPr txBox="1">
            <a:spLocks noChangeArrowheads="1"/>
          </p:cNvSpPr>
          <p:nvPr/>
        </p:nvSpPr>
        <p:spPr bwMode="auto">
          <a:xfrm>
            <a:off x="7442200" y="2173288"/>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a:endCxn id="53298" idx="1"/>
          </p:cNvCxnSpPr>
          <p:nvPr/>
        </p:nvCxnSpPr>
        <p:spPr bwMode="auto">
          <a:xfrm>
            <a:off x="6007100" y="3608388"/>
            <a:ext cx="538163" cy="315912"/>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9" name="TextBox 48"/>
          <p:cNvSpPr txBox="1">
            <a:spLocks noChangeArrowheads="1"/>
          </p:cNvSpPr>
          <p:nvPr/>
        </p:nvSpPr>
        <p:spPr bwMode="auto">
          <a:xfrm>
            <a:off x="5648325" y="3249613"/>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3" name="直接箭头连接符 52"/>
          <p:cNvCxnSpPr>
            <a:cxnSpLocks noChangeShapeType="1"/>
            <a:stCxn id="54" idx="1"/>
          </p:cNvCxnSpPr>
          <p:nvPr/>
        </p:nvCxnSpPr>
        <p:spPr bwMode="auto">
          <a:xfrm rot="10800000" flipV="1">
            <a:off x="7442200" y="3254375"/>
            <a:ext cx="717550" cy="17462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4" name="TextBox 53"/>
          <p:cNvSpPr txBox="1">
            <a:spLocks noChangeArrowheads="1"/>
          </p:cNvSpPr>
          <p:nvPr/>
        </p:nvSpPr>
        <p:spPr bwMode="auto">
          <a:xfrm>
            <a:off x="8159750" y="30702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1.48148E-6 L 0.04063 0.22268 " pathEditMode="relative" rAng="0" ptsTypes="AA">
                                      <p:cBhvr>
                                        <p:cTn id="6" dur="2000" fill="hold"/>
                                        <p:tgtEl>
                                          <p:spTgt spid="53"/>
                                        </p:tgtEl>
                                        <p:attrNameLst>
                                          <p:attrName>ppt_x</p:attrName>
                                          <p:attrName>ppt_y</p:attrName>
                                        </p:attrNameLst>
                                      </p:cBhvr>
                                      <p:rCtr x="2031" y="11134"/>
                                    </p:animMotion>
                                  </p:childTnLst>
                                </p:cTn>
                              </p:par>
                              <p:par>
                                <p:cTn id="7" presetID="0" presetClass="path" presetSubtype="0" accel="50000" decel="50000" fill="hold" grpId="0" nodeType="withEffect">
                                  <p:stCondLst>
                                    <p:cond delay="0"/>
                                  </p:stCondLst>
                                  <p:childTnLst>
                                    <p:animMotion origin="layout" path="M -1.38889E-6 2.96296E-6 L 0.03108 0.23541 " pathEditMode="relative" rAng="0" ptsTypes="AA">
                                      <p:cBhvr>
                                        <p:cTn id="8" dur="2000" fill="hold"/>
                                        <p:tgtEl>
                                          <p:spTgt spid="54"/>
                                        </p:tgtEl>
                                        <p:attrNameLst>
                                          <p:attrName>ppt_x</p:attrName>
                                          <p:attrName>ppt_y</p:attrName>
                                        </p:attrNameLst>
                                      </p:cBhvr>
                                      <p:rCtr x="1545" y="11759"/>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17726 0.23635 " pathEditMode="relative" ptsTypes="AA">
                                      <p:cBhvr>
                                        <p:cTn id="12" dur="2000" fill="hold"/>
                                        <p:tgtEl>
                                          <p:spTgt spid="48"/>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17726 0.23635 " pathEditMode="relative" ptsTypes="AA">
                                      <p:cBhvr>
                                        <p:cTn id="14" dur="2000" fill="hold"/>
                                        <p:tgtEl>
                                          <p:spTgt spid="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删除算法实现（续）</a:t>
            </a:r>
            <a:endParaRPr lang="zh-CN" altLang="en-US" smtClean="0"/>
          </a:p>
        </p:txBody>
      </p:sp>
      <p:sp>
        <p:nvSpPr>
          <p:cNvPr id="54275" name="Rectangle 3"/>
          <p:cNvSpPr>
            <a:spLocks noGrp="1" noChangeArrowheads="1"/>
          </p:cNvSpPr>
          <p:nvPr>
            <p:ph idx="1"/>
          </p:nvPr>
        </p:nvSpPr>
        <p:spPr/>
        <p:txBody>
          <a:bodyPr/>
          <a:lstStyle/>
          <a:p>
            <a:pPr>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交换</a:t>
            </a:r>
            <a:r>
              <a:rPr lang="en-US" altLang="zh-CN" sz="2000" smtClean="0">
                <a:solidFill>
                  <a:srgbClr val="008000"/>
                </a:solidFill>
                <a:latin typeface="Tahoma" panose="020B0604030504040204" pitchFamily="34" charset="0"/>
              </a:rPr>
              <a:t>p</a:t>
            </a:r>
            <a:r>
              <a:rPr lang="zh-CN" altLang="en-US" sz="2000" smtClean="0">
                <a:solidFill>
                  <a:srgbClr val="008000"/>
                </a:solidFill>
                <a:latin typeface="Tahoma" panose="020B0604030504040204" pitchFamily="34" charset="0"/>
              </a:rPr>
              <a:t>和其左子树的最右节点</a:t>
            </a:r>
            <a:endParaRPr lang="zh-CN" altLang="en-US" sz="2000" smtClean="0">
              <a:solidFill>
                <a:srgbClr val="008000"/>
              </a:solidFill>
              <a:latin typeface="Tahoma" panose="020B0604030504040204" pitchFamily="34" charset="0"/>
            </a:endParaRPr>
          </a:p>
          <a:p>
            <a:pPr>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p-&gt;data = s-&gt;data;</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p = s;</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pp = ps;}</a:t>
            </a:r>
            <a:endParaRPr lang="en-US" altLang="zh-CN" sz="2000" smtClean="0">
              <a:solidFill>
                <a:srgbClr val="0000FF"/>
              </a:solidFill>
              <a:latin typeface="Tahoma" panose="020B0604030504040204" pitchFamily="34" charset="0"/>
            </a:endParaRPr>
          </a:p>
          <a:p>
            <a:pPr>
              <a:buClrTx/>
              <a:buFontTx/>
              <a:buNone/>
            </a:pP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 p has at most one child</a:t>
            </a:r>
            <a:endParaRPr lang="en-US" altLang="zh-CN" sz="2000" smtClean="0">
              <a:solidFill>
                <a:srgbClr val="008000"/>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 save child pointer in c</a:t>
            </a:r>
            <a:endParaRPr lang="en-US" altLang="zh-CN" sz="2000" smtClean="0">
              <a:solidFill>
                <a:srgbClr val="008000"/>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BinaryTreeNode&lt;E&gt; *c;</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(p-&gt;LeftChild) c = p-&gt;LeftChild;</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else c = p-&gt;RightChild;</a:t>
            </a:r>
            <a:endParaRPr lang="en-US" altLang="zh-CN" smtClean="0"/>
          </a:p>
        </p:txBody>
      </p:sp>
      <p:sp>
        <p:nvSpPr>
          <p:cNvPr id="543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39420C-42C4-4960-9A15-6169296D4F82}" type="slidenum">
              <a:rPr lang="en-US" altLang="en-US">
                <a:solidFill>
                  <a:srgbClr val="4B4B4B"/>
                </a:solidFill>
              </a:rPr>
            </a:fld>
            <a:endParaRPr lang="en-US" altLang="en-US">
              <a:solidFill>
                <a:srgbClr val="4B4B4B"/>
              </a:solidFill>
            </a:endParaRPr>
          </a:p>
        </p:txBody>
      </p:sp>
      <p:grpSp>
        <p:nvGrpSpPr>
          <p:cNvPr id="54276" name="组合 6"/>
          <p:cNvGrpSpPr/>
          <p:nvPr/>
        </p:nvGrpSpPr>
        <p:grpSpPr bwMode="auto">
          <a:xfrm>
            <a:off x="6904038" y="2709863"/>
            <a:ext cx="358775" cy="358775"/>
            <a:chOff x="1343016" y="1455730"/>
            <a:chExt cx="358776" cy="358778"/>
          </a:xfrm>
        </p:grpSpPr>
        <p:sp>
          <p:nvSpPr>
            <p:cNvPr id="54325"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6"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7" name="组合 7"/>
          <p:cNvGrpSpPr/>
          <p:nvPr/>
        </p:nvGrpSpPr>
        <p:grpSpPr bwMode="auto">
          <a:xfrm>
            <a:off x="6365875" y="3246438"/>
            <a:ext cx="358775" cy="358775"/>
            <a:chOff x="1343016" y="1455729"/>
            <a:chExt cx="358776" cy="358779"/>
          </a:xfrm>
        </p:grpSpPr>
        <p:sp>
          <p:nvSpPr>
            <p:cNvPr id="54323"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8" name="组合 10"/>
          <p:cNvGrpSpPr/>
          <p:nvPr/>
        </p:nvGrpSpPr>
        <p:grpSpPr bwMode="auto">
          <a:xfrm>
            <a:off x="7442200" y="4324350"/>
            <a:ext cx="358775" cy="358775"/>
            <a:chOff x="1343016" y="1455729"/>
            <a:chExt cx="358776" cy="358779"/>
          </a:xfrm>
        </p:grpSpPr>
        <p:sp>
          <p:nvSpPr>
            <p:cNvPr id="54321"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2"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9" name="组合 13"/>
          <p:cNvGrpSpPr/>
          <p:nvPr/>
        </p:nvGrpSpPr>
        <p:grpSpPr bwMode="auto">
          <a:xfrm>
            <a:off x="5827713" y="3784600"/>
            <a:ext cx="358775" cy="360363"/>
            <a:chOff x="1343016" y="1455730"/>
            <a:chExt cx="358776" cy="358778"/>
          </a:xfrm>
        </p:grpSpPr>
        <p:sp>
          <p:nvSpPr>
            <p:cNvPr id="54319"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0"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0" name="组合 16"/>
          <p:cNvGrpSpPr/>
          <p:nvPr/>
        </p:nvGrpSpPr>
        <p:grpSpPr bwMode="auto">
          <a:xfrm>
            <a:off x="6904038" y="3786188"/>
            <a:ext cx="358775" cy="360362"/>
            <a:chOff x="1343016" y="1455730"/>
            <a:chExt cx="358776" cy="358778"/>
          </a:xfrm>
        </p:grpSpPr>
        <p:sp>
          <p:nvSpPr>
            <p:cNvPr id="54317"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8"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1" name="组合 19"/>
          <p:cNvGrpSpPr/>
          <p:nvPr/>
        </p:nvGrpSpPr>
        <p:grpSpPr bwMode="auto">
          <a:xfrm>
            <a:off x="7800975" y="4862513"/>
            <a:ext cx="720725" cy="358775"/>
            <a:chOff x="1163628" y="1455730"/>
            <a:chExt cx="720000" cy="358778"/>
          </a:xfrm>
        </p:grpSpPr>
        <p:sp>
          <p:nvSpPr>
            <p:cNvPr id="54315"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6"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2" name="组合 22"/>
          <p:cNvGrpSpPr/>
          <p:nvPr/>
        </p:nvGrpSpPr>
        <p:grpSpPr bwMode="auto">
          <a:xfrm>
            <a:off x="5468938" y="4502150"/>
            <a:ext cx="358775" cy="360363"/>
            <a:chOff x="1343016" y="1455730"/>
            <a:chExt cx="358776" cy="358778"/>
          </a:xfrm>
        </p:grpSpPr>
        <p:sp>
          <p:nvSpPr>
            <p:cNvPr id="54313"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4"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3" name="组合 25"/>
          <p:cNvGrpSpPr/>
          <p:nvPr/>
        </p:nvGrpSpPr>
        <p:grpSpPr bwMode="auto">
          <a:xfrm>
            <a:off x="7442200" y="5400675"/>
            <a:ext cx="358775" cy="360363"/>
            <a:chOff x="1343016" y="1455730"/>
            <a:chExt cx="358776" cy="358778"/>
          </a:xfrm>
        </p:grpSpPr>
        <p:sp>
          <p:nvSpPr>
            <p:cNvPr id="54311"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2"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84" name="直接连接符 35"/>
          <p:cNvCxnSpPr>
            <a:cxnSpLocks noChangeShapeType="1"/>
          </p:cNvCxnSpPr>
          <p:nvPr/>
        </p:nvCxnSpPr>
        <p:spPr bwMode="auto">
          <a:xfrm rot="5400000">
            <a:off x="6745288" y="3048000"/>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85" name="直接连接符 40"/>
          <p:cNvCxnSpPr>
            <a:cxnSpLocks noChangeShapeType="1"/>
          </p:cNvCxnSpPr>
          <p:nvPr/>
        </p:nvCxnSpPr>
        <p:spPr bwMode="auto">
          <a:xfrm rot="5400000">
            <a:off x="6206332" y="3585369"/>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86" name="直接连接符 43"/>
          <p:cNvCxnSpPr>
            <a:cxnSpLocks noChangeShapeType="1"/>
          </p:cNvCxnSpPr>
          <p:nvPr/>
        </p:nvCxnSpPr>
        <p:spPr bwMode="auto">
          <a:xfrm rot="16200000" flipH="1">
            <a:off x="7082632" y="4145756"/>
            <a:ext cx="360362"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87" name="直接连接符 46"/>
          <p:cNvCxnSpPr>
            <a:cxnSpLocks noChangeShapeType="1"/>
          </p:cNvCxnSpPr>
          <p:nvPr/>
        </p:nvCxnSpPr>
        <p:spPr bwMode="auto">
          <a:xfrm rot="16200000" flipH="1">
            <a:off x="7622382" y="4683919"/>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88" name="直接连接符 49"/>
          <p:cNvCxnSpPr>
            <a:cxnSpLocks noChangeShapeType="1"/>
          </p:cNvCxnSpPr>
          <p:nvPr/>
        </p:nvCxnSpPr>
        <p:spPr bwMode="auto">
          <a:xfrm rot="16200000" flipH="1">
            <a:off x="6565107" y="3585369"/>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89" name="直接连接符 52"/>
          <p:cNvCxnSpPr>
            <a:cxnSpLocks noChangeShapeType="1"/>
          </p:cNvCxnSpPr>
          <p:nvPr/>
        </p:nvCxnSpPr>
        <p:spPr bwMode="auto">
          <a:xfrm rot="10800000" flipV="1">
            <a:off x="5648325" y="4146550"/>
            <a:ext cx="358775" cy="3556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4290" name="直接连接符 57"/>
          <p:cNvCxnSpPr>
            <a:cxnSpLocks noChangeShapeType="1"/>
          </p:cNvCxnSpPr>
          <p:nvPr/>
        </p:nvCxnSpPr>
        <p:spPr bwMode="auto">
          <a:xfrm rot="5400000">
            <a:off x="7801769" y="5222081"/>
            <a:ext cx="358775" cy="3603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4291" name="组合 16"/>
          <p:cNvGrpSpPr/>
          <p:nvPr/>
        </p:nvGrpSpPr>
        <p:grpSpPr bwMode="auto">
          <a:xfrm>
            <a:off x="6365875" y="4322763"/>
            <a:ext cx="358775" cy="360362"/>
            <a:chOff x="1343016" y="1455730"/>
            <a:chExt cx="358776" cy="358778"/>
          </a:xfrm>
        </p:grpSpPr>
        <p:sp>
          <p:nvSpPr>
            <p:cNvPr id="54309"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0"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92" name="直接连接符 49"/>
          <p:cNvCxnSpPr>
            <a:cxnSpLocks noChangeShapeType="1"/>
          </p:cNvCxnSpPr>
          <p:nvPr/>
        </p:nvCxnSpPr>
        <p:spPr bwMode="auto">
          <a:xfrm rot="16200000" flipH="1">
            <a:off x="6006306" y="4144169"/>
            <a:ext cx="36036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4293" name="任意多边形 38"/>
          <p:cNvSpPr>
            <a:spLocks noChangeArrowheads="1"/>
          </p:cNvSpPr>
          <p:nvPr/>
        </p:nvSpPr>
        <p:spPr bwMode="auto">
          <a:xfrm>
            <a:off x="7083425" y="3081338"/>
            <a:ext cx="1116013" cy="517525"/>
          </a:xfrm>
          <a:custGeom>
            <a:avLst/>
            <a:gdLst>
              <a:gd name="T0" fmla="*/ 0 w 1116419"/>
              <a:gd name="T1" fmla="*/ 0 h 518208"/>
              <a:gd name="T2" fmla="*/ 201581 w 1116419"/>
              <a:gd name="T3" fmla="*/ 21097 h 518208"/>
              <a:gd name="T4" fmla="*/ 233406 w 1116419"/>
              <a:gd name="T5" fmla="*/ 42195 h 518208"/>
              <a:gd name="T6" fmla="*/ 265233 w 1116419"/>
              <a:gd name="T7" fmla="*/ 52743 h 518208"/>
              <a:gd name="T8" fmla="*/ 297064 w 1116419"/>
              <a:gd name="T9" fmla="*/ 84390 h 518208"/>
              <a:gd name="T10" fmla="*/ 339498 w 1116419"/>
              <a:gd name="T11" fmla="*/ 147683 h 518208"/>
              <a:gd name="T12" fmla="*/ 434985 w 1116419"/>
              <a:gd name="T13" fmla="*/ 137135 h 518208"/>
              <a:gd name="T14" fmla="*/ 477421 w 1116419"/>
              <a:gd name="T15" fmla="*/ 126585 h 518208"/>
              <a:gd name="T16" fmla="*/ 551687 w 1116419"/>
              <a:gd name="T17" fmla="*/ 137135 h 518208"/>
              <a:gd name="T18" fmla="*/ 594126 w 1116419"/>
              <a:gd name="T19" fmla="*/ 200427 h 518208"/>
              <a:gd name="T20" fmla="*/ 604736 w 1116419"/>
              <a:gd name="T21" fmla="*/ 232074 h 518208"/>
              <a:gd name="T22" fmla="*/ 668391 w 1116419"/>
              <a:gd name="T23" fmla="*/ 263720 h 518208"/>
              <a:gd name="T24" fmla="*/ 774485 w 1116419"/>
              <a:gd name="T25" fmla="*/ 274269 h 518208"/>
              <a:gd name="T26" fmla="*/ 848751 w 1116419"/>
              <a:gd name="T27" fmla="*/ 358658 h 518208"/>
              <a:gd name="T28" fmla="*/ 859359 w 1116419"/>
              <a:gd name="T29" fmla="*/ 390305 h 518208"/>
              <a:gd name="T30" fmla="*/ 891187 w 1116419"/>
              <a:gd name="T31" fmla="*/ 400854 h 518208"/>
              <a:gd name="T32" fmla="*/ 944234 w 1116419"/>
              <a:gd name="T33" fmla="*/ 411401 h 518208"/>
              <a:gd name="T34" fmla="*/ 976062 w 1116419"/>
              <a:gd name="T35" fmla="*/ 432498 h 518208"/>
              <a:gd name="T36" fmla="*/ 1007890 w 1116419"/>
              <a:gd name="T37" fmla="*/ 495792 h 518208"/>
              <a:gd name="T38" fmla="*/ 1113985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7262813" y="2351088"/>
            <a:ext cx="538162" cy="4968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7800975" y="21717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4296" name="组合 7"/>
          <p:cNvGrpSpPr/>
          <p:nvPr/>
        </p:nvGrpSpPr>
        <p:grpSpPr bwMode="auto">
          <a:xfrm>
            <a:off x="6365875"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430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97" name="直接连接符 49"/>
          <p:cNvCxnSpPr>
            <a:cxnSpLocks noChangeShapeType="1"/>
          </p:cNvCxnSpPr>
          <p:nvPr/>
        </p:nvCxnSpPr>
        <p:spPr bwMode="auto">
          <a:xfrm rot="16200000" flipH="1">
            <a:off x="6565107" y="2510631"/>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46" name="直接箭头连接符 45"/>
          <p:cNvCxnSpPr>
            <a:cxnSpLocks noChangeShapeType="1"/>
          </p:cNvCxnSpPr>
          <p:nvPr/>
        </p:nvCxnSpPr>
        <p:spPr bwMode="auto">
          <a:xfrm rot="10800000" flipV="1">
            <a:off x="6724650" y="1812925"/>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7262813" y="163512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54300" name="直接箭头连接符 47"/>
          <p:cNvCxnSpPr>
            <a:cxnSpLocks noChangeShapeType="1"/>
          </p:cNvCxnSpPr>
          <p:nvPr/>
        </p:nvCxnSpPr>
        <p:spPr bwMode="auto">
          <a:xfrm>
            <a:off x="7262813" y="4864100"/>
            <a:ext cx="717550" cy="1793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4301" name="TextBox 48"/>
          <p:cNvSpPr txBox="1">
            <a:spLocks noChangeArrowheads="1"/>
          </p:cNvSpPr>
          <p:nvPr/>
        </p:nvSpPr>
        <p:spPr bwMode="auto">
          <a:xfrm>
            <a:off x="7083425" y="46736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4302" name="直接箭头连接符 49"/>
          <p:cNvCxnSpPr>
            <a:cxnSpLocks noChangeShapeType="1"/>
            <a:stCxn id="54303" idx="1"/>
          </p:cNvCxnSpPr>
          <p:nvPr/>
        </p:nvCxnSpPr>
        <p:spPr bwMode="auto">
          <a:xfrm rot="10800000" flipV="1">
            <a:off x="7621588" y="4141788"/>
            <a:ext cx="717550" cy="17303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4303" name="TextBox 50"/>
          <p:cNvSpPr txBox="1">
            <a:spLocks noChangeArrowheads="1"/>
          </p:cNvSpPr>
          <p:nvPr/>
        </p:nvSpPr>
        <p:spPr bwMode="auto">
          <a:xfrm>
            <a:off x="8339138" y="3956050"/>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cxnSp>
        <p:nvCxnSpPr>
          <p:cNvPr id="54304" name="直接箭头连接符 53"/>
          <p:cNvCxnSpPr>
            <a:cxnSpLocks noChangeShapeType="1"/>
          </p:cNvCxnSpPr>
          <p:nvPr/>
        </p:nvCxnSpPr>
        <p:spPr bwMode="auto">
          <a:xfrm>
            <a:off x="6724650" y="5413375"/>
            <a:ext cx="717550" cy="1793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4305" name="TextBox 54"/>
          <p:cNvSpPr txBox="1">
            <a:spLocks noChangeArrowheads="1"/>
          </p:cNvSpPr>
          <p:nvPr/>
        </p:nvSpPr>
        <p:spPr bwMode="auto">
          <a:xfrm>
            <a:off x="6545263" y="522287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c</a:t>
            </a:r>
            <a:endParaRPr lang="zh-CN" altLang="en-US"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9844 0.31504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9844 0.31504 " pathEditMode="relative" ptsTypes="AA">
                                      <p:cBhvr>
                                        <p:cTn id="8" dur="2000" fill="hold"/>
                                        <p:tgtEl>
                                          <p:spTgt spid="40"/>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7865 0.31482 " pathEditMode="relative" ptsTypes="AA">
                                      <p:cBhvr>
                                        <p:cTn id="12" dur="2000" fill="hold"/>
                                        <p:tgtEl>
                                          <p:spTgt spid="46"/>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7865 0.31482 " pathEditMode="relative" ptsTypes="AA">
                                      <p:cBhvr>
                                        <p:cTn id="14" dur="2000" fill="hold"/>
                                        <p:tgtEl>
                                          <p:spTgt spid="4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删除算法实现（续）</a:t>
            </a:r>
            <a:endParaRPr lang="zh-CN" altLang="en-US" smtClean="0"/>
          </a:p>
        </p:txBody>
      </p:sp>
      <p:sp>
        <p:nvSpPr>
          <p:cNvPr id="55299" name="Rectangle 3"/>
          <p:cNvSpPr>
            <a:spLocks noGrp="1" noChangeArrowheads="1"/>
          </p:cNvSpPr>
          <p:nvPr>
            <p:ph idx="1"/>
          </p:nvPr>
        </p:nvSpPr>
        <p:spPr/>
        <p:txBody>
          <a:bodyPr/>
          <a:lstStyle/>
          <a:p>
            <a:pPr>
              <a:buClrTx/>
              <a:buFontTx/>
              <a:buNone/>
            </a:pPr>
            <a:r>
              <a:rPr lang="en-US" altLang="zh-CN" sz="2000" smtClean="0">
                <a:solidFill>
                  <a:srgbClr val="008000"/>
                </a:solidFill>
                <a:latin typeface="Tahoma" panose="020B0604030504040204" pitchFamily="34" charset="0"/>
              </a:rPr>
              <a:t>   // delete p</a:t>
            </a:r>
            <a:endParaRPr lang="en-US" altLang="zh-CN" sz="2000" smtClean="0">
              <a:solidFill>
                <a:srgbClr val="008000"/>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 == root) root = c;</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else {</a:t>
            </a:r>
            <a:r>
              <a:rPr lang="en-US" altLang="zh-CN" sz="2000" smtClean="0">
                <a:solidFill>
                  <a:srgbClr val="008000"/>
                </a:solidFill>
                <a:latin typeface="Tahoma" panose="020B0604030504040204" pitchFamily="34" charset="0"/>
              </a:rPr>
              <a:t>// is p left or right child of pp?</a:t>
            </a:r>
            <a:endParaRPr lang="en-US" altLang="zh-CN" sz="2000" smtClean="0">
              <a:solidFill>
                <a:srgbClr val="008000"/>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 == pp-&gt;LeftChild)</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pp-&gt;LeftChild = c;</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else pp-&gt;RightChild = c;}</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delete p;</a:t>
            </a:r>
            <a:endParaRPr lang="en-US" altLang="zh-CN" sz="2000" smtClean="0">
              <a:solidFill>
                <a:srgbClr val="0000FF"/>
              </a:solidFill>
              <a:latin typeface="Tahoma" panose="020B0604030504040204" pitchFamily="34" charset="0"/>
            </a:endParaRPr>
          </a:p>
          <a:p>
            <a:pPr>
              <a:buClrTx/>
              <a:buFontTx/>
              <a:buNone/>
            </a:pP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return *this;</a:t>
            </a: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a:t>
            </a:r>
            <a:endParaRPr lang="en-US" altLang="zh-CN" smtClean="0"/>
          </a:p>
        </p:txBody>
      </p:sp>
      <p:sp>
        <p:nvSpPr>
          <p:cNvPr id="553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448B73-8CAE-4F86-AC61-1E32F376AEA7}" type="slidenum">
              <a:rPr lang="en-US" altLang="en-US">
                <a:solidFill>
                  <a:srgbClr val="4B4B4B"/>
                </a:solidFill>
              </a:rPr>
            </a:fld>
            <a:endParaRPr lang="en-US" altLang="en-US">
              <a:solidFill>
                <a:srgbClr val="4B4B4B"/>
              </a:solidFill>
            </a:endParaRPr>
          </a:p>
        </p:txBody>
      </p:sp>
      <p:grpSp>
        <p:nvGrpSpPr>
          <p:cNvPr id="55300" name="组合 6"/>
          <p:cNvGrpSpPr/>
          <p:nvPr/>
        </p:nvGrpSpPr>
        <p:grpSpPr bwMode="auto">
          <a:xfrm>
            <a:off x="6724650" y="2709863"/>
            <a:ext cx="358775" cy="358775"/>
            <a:chOff x="1343016" y="1455730"/>
            <a:chExt cx="358776" cy="358778"/>
          </a:xfrm>
        </p:grpSpPr>
        <p:sp>
          <p:nvSpPr>
            <p:cNvPr id="55349"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50"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1" name="组合 7"/>
          <p:cNvGrpSpPr/>
          <p:nvPr/>
        </p:nvGrpSpPr>
        <p:grpSpPr bwMode="auto">
          <a:xfrm>
            <a:off x="6186488" y="3246438"/>
            <a:ext cx="358775" cy="358775"/>
            <a:chOff x="1343016" y="1455729"/>
            <a:chExt cx="358776" cy="358779"/>
          </a:xfrm>
        </p:grpSpPr>
        <p:sp>
          <p:nvSpPr>
            <p:cNvPr id="55347"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2" name="组合 10"/>
          <p:cNvGrpSpPr/>
          <p:nvPr/>
        </p:nvGrpSpPr>
        <p:grpSpPr bwMode="auto">
          <a:xfrm>
            <a:off x="7262813" y="4324350"/>
            <a:ext cx="358775" cy="358775"/>
            <a:chOff x="1343016" y="1455729"/>
            <a:chExt cx="358776" cy="358779"/>
          </a:xfrm>
        </p:grpSpPr>
        <p:sp>
          <p:nvSpPr>
            <p:cNvPr id="55345"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6"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3" name="组合 13"/>
          <p:cNvGrpSpPr/>
          <p:nvPr/>
        </p:nvGrpSpPr>
        <p:grpSpPr bwMode="auto">
          <a:xfrm>
            <a:off x="5648325" y="3784600"/>
            <a:ext cx="358775" cy="360363"/>
            <a:chOff x="1343016" y="1455730"/>
            <a:chExt cx="358776" cy="358778"/>
          </a:xfrm>
        </p:grpSpPr>
        <p:sp>
          <p:nvSpPr>
            <p:cNvPr id="55343"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4"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4" name="组合 16"/>
          <p:cNvGrpSpPr/>
          <p:nvPr/>
        </p:nvGrpSpPr>
        <p:grpSpPr bwMode="auto">
          <a:xfrm>
            <a:off x="6724650" y="3786188"/>
            <a:ext cx="358775" cy="360362"/>
            <a:chOff x="1343016" y="1455730"/>
            <a:chExt cx="358776" cy="358778"/>
          </a:xfrm>
        </p:grpSpPr>
        <p:sp>
          <p:nvSpPr>
            <p:cNvPr id="5534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7" name="组合 19"/>
          <p:cNvGrpSpPr/>
          <p:nvPr/>
        </p:nvGrpSpPr>
        <p:grpSpPr bwMode="auto">
          <a:xfrm>
            <a:off x="7621588" y="4862513"/>
            <a:ext cx="720725" cy="358775"/>
            <a:chOff x="1163628" y="1455730"/>
            <a:chExt cx="720000" cy="358778"/>
          </a:xfrm>
        </p:grpSpPr>
        <p:sp>
          <p:nvSpPr>
            <p:cNvPr id="55339"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0"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6" name="组合 22"/>
          <p:cNvGrpSpPr/>
          <p:nvPr/>
        </p:nvGrpSpPr>
        <p:grpSpPr bwMode="auto">
          <a:xfrm>
            <a:off x="5289550" y="4502150"/>
            <a:ext cx="358775" cy="360363"/>
            <a:chOff x="1343016" y="1455730"/>
            <a:chExt cx="358776" cy="358778"/>
          </a:xfrm>
        </p:grpSpPr>
        <p:sp>
          <p:nvSpPr>
            <p:cNvPr id="55337"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8"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9" name="组合 25"/>
          <p:cNvGrpSpPr/>
          <p:nvPr/>
        </p:nvGrpSpPr>
        <p:grpSpPr bwMode="auto">
          <a:xfrm>
            <a:off x="7262813" y="5400675"/>
            <a:ext cx="358775" cy="360363"/>
            <a:chOff x="1343016" y="1455730"/>
            <a:chExt cx="358776" cy="358778"/>
          </a:xfrm>
        </p:grpSpPr>
        <p:sp>
          <p:nvSpPr>
            <p:cNvPr id="55335" name="椭圆 26"/>
            <p:cNvSpPr>
              <a:spLocks noChangeArrowheads="1"/>
            </p:cNvSpPr>
            <p:nvPr/>
          </p:nvSpPr>
          <p:spPr bwMode="auto">
            <a:xfrm>
              <a:off x="1343016" y="1455732"/>
              <a:ext cx="358776" cy="358776"/>
            </a:xfrm>
            <a:prstGeom prst="ellipse">
              <a:avLst/>
            </a:prstGeom>
            <a:solidFill>
              <a:srgbClr val="FFFF00"/>
            </a:solidFill>
            <a:ln w="9525" algn="ctr">
              <a:solidFill>
                <a:schemeClr val="accent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6"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08" name="直接连接符 35"/>
          <p:cNvCxnSpPr>
            <a:cxnSpLocks noChangeShapeType="1"/>
          </p:cNvCxnSpPr>
          <p:nvPr/>
        </p:nvCxnSpPr>
        <p:spPr bwMode="auto">
          <a:xfrm rot="5400000">
            <a:off x="6565901" y="3048000"/>
            <a:ext cx="317500"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09" name="直接连接符 40"/>
          <p:cNvCxnSpPr>
            <a:cxnSpLocks noChangeShapeType="1"/>
          </p:cNvCxnSpPr>
          <p:nvPr/>
        </p:nvCxnSpPr>
        <p:spPr bwMode="auto">
          <a:xfrm rot="5400000">
            <a:off x="6026944" y="3585369"/>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10" name="直接连接符 43"/>
          <p:cNvCxnSpPr>
            <a:cxnSpLocks noChangeShapeType="1"/>
          </p:cNvCxnSpPr>
          <p:nvPr/>
        </p:nvCxnSpPr>
        <p:spPr bwMode="auto">
          <a:xfrm rot="16200000" flipH="1">
            <a:off x="6903245" y="4145756"/>
            <a:ext cx="360362"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11" name="直接连接符 46"/>
          <p:cNvCxnSpPr>
            <a:cxnSpLocks noChangeShapeType="1"/>
          </p:cNvCxnSpPr>
          <p:nvPr/>
        </p:nvCxnSpPr>
        <p:spPr bwMode="auto">
          <a:xfrm rot="16200000" flipH="1">
            <a:off x="7442994" y="4683919"/>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12" name="直接连接符 49"/>
          <p:cNvCxnSpPr>
            <a:cxnSpLocks noChangeShapeType="1"/>
          </p:cNvCxnSpPr>
          <p:nvPr/>
        </p:nvCxnSpPr>
        <p:spPr bwMode="auto">
          <a:xfrm rot="16200000" flipH="1">
            <a:off x="6385719" y="3585369"/>
            <a:ext cx="3190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13" name="直接连接符 52"/>
          <p:cNvCxnSpPr>
            <a:cxnSpLocks noChangeShapeType="1"/>
          </p:cNvCxnSpPr>
          <p:nvPr/>
        </p:nvCxnSpPr>
        <p:spPr bwMode="auto">
          <a:xfrm rot="10800000" flipV="1">
            <a:off x="5468938" y="4146550"/>
            <a:ext cx="358775" cy="35560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4" name="直接连接符 57"/>
          <p:cNvCxnSpPr>
            <a:cxnSpLocks noChangeShapeType="1"/>
          </p:cNvCxnSpPr>
          <p:nvPr/>
        </p:nvCxnSpPr>
        <p:spPr bwMode="auto">
          <a:xfrm rot="5400000">
            <a:off x="7622381" y="5222082"/>
            <a:ext cx="358775" cy="3603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5315" name="组合 16"/>
          <p:cNvGrpSpPr/>
          <p:nvPr/>
        </p:nvGrpSpPr>
        <p:grpSpPr bwMode="auto">
          <a:xfrm>
            <a:off x="6186488" y="4322763"/>
            <a:ext cx="358775" cy="360362"/>
            <a:chOff x="1343016" y="1455730"/>
            <a:chExt cx="358776" cy="358778"/>
          </a:xfrm>
        </p:grpSpPr>
        <p:sp>
          <p:nvSpPr>
            <p:cNvPr id="55333"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16" name="直接连接符 49"/>
          <p:cNvCxnSpPr>
            <a:cxnSpLocks noChangeShapeType="1"/>
          </p:cNvCxnSpPr>
          <p:nvPr/>
        </p:nvCxnSpPr>
        <p:spPr bwMode="auto">
          <a:xfrm rot="16200000" flipH="1">
            <a:off x="5826919" y="4144169"/>
            <a:ext cx="36036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55317" name="任意多边形 38"/>
          <p:cNvSpPr>
            <a:spLocks noChangeArrowheads="1"/>
          </p:cNvSpPr>
          <p:nvPr/>
        </p:nvSpPr>
        <p:spPr bwMode="auto">
          <a:xfrm>
            <a:off x="6904038" y="3081338"/>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8159750" y="4684713"/>
            <a:ext cx="358775" cy="35877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851852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5320" name="组合 7"/>
          <p:cNvGrpSpPr/>
          <p:nvPr/>
        </p:nvGrpSpPr>
        <p:grpSpPr bwMode="auto">
          <a:xfrm>
            <a:off x="6186488"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ln>
          </p:spPr>
          <p:txBody>
            <a:bodyPr lIns="0" tIns="0" rIns="182880" bIns="0"/>
            <a:lstStyle/>
            <a:p>
              <a:pPr>
                <a:spcBef>
                  <a:spcPct val="50000"/>
                </a:spcBef>
                <a:defRPr/>
              </a:pPr>
              <a:endParaRPr lang="zh-CN" altLang="en-US" sz="1000">
                <a:latin typeface="Arial" panose="020B0604020202020204" pitchFamily="34" charset="0"/>
              </a:endParaRPr>
            </a:p>
          </p:txBody>
        </p:sp>
        <p:sp>
          <p:nvSpPr>
            <p:cNvPr id="55332"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21" name="直接连接符 49"/>
          <p:cNvCxnSpPr>
            <a:cxnSpLocks noChangeShapeType="1"/>
          </p:cNvCxnSpPr>
          <p:nvPr/>
        </p:nvCxnSpPr>
        <p:spPr bwMode="auto">
          <a:xfrm rot="16200000" flipH="1">
            <a:off x="6385719" y="2510631"/>
            <a:ext cx="3190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5322" name="直接箭头连接符 45"/>
          <p:cNvCxnSpPr>
            <a:cxnSpLocks noChangeShapeType="1"/>
          </p:cNvCxnSpPr>
          <p:nvPr/>
        </p:nvCxnSpPr>
        <p:spPr bwMode="auto">
          <a:xfrm rot="10800000" flipV="1">
            <a:off x="7442200" y="3787775"/>
            <a:ext cx="538163" cy="4968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5323" name="TextBox 46"/>
          <p:cNvSpPr txBox="1">
            <a:spLocks noChangeArrowheads="1"/>
          </p:cNvSpPr>
          <p:nvPr/>
        </p:nvSpPr>
        <p:spPr bwMode="auto">
          <a:xfrm>
            <a:off x="7980363" y="3609975"/>
            <a:ext cx="538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p:cNvCxnSpPr>
          <p:nvPr/>
        </p:nvCxnSpPr>
        <p:spPr bwMode="auto">
          <a:xfrm>
            <a:off x="7083425" y="4864100"/>
            <a:ext cx="717550" cy="1793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9" name="TextBox 48"/>
          <p:cNvSpPr txBox="1">
            <a:spLocks noChangeArrowheads="1"/>
          </p:cNvSpPr>
          <p:nvPr/>
        </p:nvSpPr>
        <p:spPr bwMode="auto">
          <a:xfrm>
            <a:off x="6902450" y="46736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5326" name="直接箭头连接符 49"/>
          <p:cNvCxnSpPr>
            <a:cxnSpLocks noChangeShapeType="1"/>
            <a:stCxn id="55327" idx="1"/>
          </p:cNvCxnSpPr>
          <p:nvPr/>
        </p:nvCxnSpPr>
        <p:spPr bwMode="auto">
          <a:xfrm rot="10800000" flipV="1">
            <a:off x="7442200" y="4141788"/>
            <a:ext cx="717550" cy="17303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5327" name="TextBox 50"/>
          <p:cNvSpPr txBox="1">
            <a:spLocks noChangeArrowheads="1"/>
          </p:cNvSpPr>
          <p:nvPr/>
        </p:nvSpPr>
        <p:spPr bwMode="auto">
          <a:xfrm>
            <a:off x="8159750" y="395605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cxnSp>
        <p:nvCxnSpPr>
          <p:cNvPr id="52" name="直接箭头连接符 51"/>
          <p:cNvCxnSpPr>
            <a:cxnSpLocks noChangeShapeType="1"/>
          </p:cNvCxnSpPr>
          <p:nvPr/>
        </p:nvCxnSpPr>
        <p:spPr bwMode="auto">
          <a:xfrm>
            <a:off x="6545263" y="5413375"/>
            <a:ext cx="717550" cy="1793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53" name="TextBox 52"/>
          <p:cNvSpPr txBox="1">
            <a:spLocks noChangeArrowheads="1"/>
          </p:cNvSpPr>
          <p:nvPr/>
        </p:nvSpPr>
        <p:spPr bwMode="auto">
          <a:xfrm>
            <a:off x="6365875" y="522287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c</a:t>
            </a:r>
            <a:endParaRPr lang="zh-CN" altLang="en-US"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 0 L 0.0592 -0.07871 " pathEditMode="relative" ptsTypes="AA">
                                      <p:cBhvr>
                                        <p:cTn id="20" dur="2000" fill="hold"/>
                                        <p:tgtEl>
                                          <p:spTgt spid="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592 -0.07871 " pathEditMode="relative" ptsTypes="AA">
                                      <p:cBhvr>
                                        <p:cTn id="22" dur="2000" fill="hold"/>
                                        <p:tgtEl>
                                          <p:spTgt spid="52"/>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0592 -0.07871 " pathEditMode="relative" ptsTypes="AA">
                                      <p:cBhvr>
                                        <p:cTn id="24" dur="2000" fill="hold"/>
                                        <p:tgtEl>
                                          <p:spTgt spid="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补充：另一种删除的思路</a:t>
            </a:r>
            <a:endParaRPr lang="zh-CN" altLang="en-US" smtClean="0"/>
          </a:p>
        </p:txBody>
      </p:sp>
      <p:sp>
        <p:nvSpPr>
          <p:cNvPr id="2" name="内容占位符 1"/>
          <p:cNvSpPr>
            <a:spLocks noGrp="1"/>
          </p:cNvSpPr>
          <p:nvPr>
            <p:ph idx="1"/>
          </p:nvPr>
        </p:nvSpPr>
        <p:spPr/>
        <p:txBody>
          <a:bodyPr/>
          <a:lstStyle/>
          <a:p>
            <a:endParaRPr lang="zh-CN" altLang="en-US"/>
          </a:p>
        </p:txBody>
      </p:sp>
      <p:sp>
        <p:nvSpPr>
          <p:cNvPr id="563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B78DEF-072B-4C40-9F5C-21ADB6036845}" type="slidenum">
              <a:rPr lang="en-US" altLang="en-US">
                <a:solidFill>
                  <a:srgbClr val="4B4B4B"/>
                </a:solidFill>
              </a:rPr>
            </a:fld>
            <a:endParaRPr lang="en-US" altLang="en-US">
              <a:solidFill>
                <a:srgbClr val="4B4B4B"/>
              </a:solidFill>
            </a:endParaRPr>
          </a:p>
        </p:txBody>
      </p:sp>
      <p:grpSp>
        <p:nvGrpSpPr>
          <p:cNvPr id="56324" name="组合 6"/>
          <p:cNvGrpSpPr/>
          <p:nvPr/>
        </p:nvGrpSpPr>
        <p:grpSpPr bwMode="auto">
          <a:xfrm>
            <a:off x="1522413" y="1455738"/>
            <a:ext cx="358775" cy="360362"/>
            <a:chOff x="1343016" y="1635119"/>
            <a:chExt cx="358872" cy="360000"/>
          </a:xfrm>
        </p:grpSpPr>
        <p:sp>
          <p:nvSpPr>
            <p:cNvPr id="56412"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413" name="椭圆 5"/>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25" name="组合 7"/>
          <p:cNvGrpSpPr/>
          <p:nvPr/>
        </p:nvGrpSpPr>
        <p:grpSpPr bwMode="auto">
          <a:xfrm>
            <a:off x="1163638" y="1992313"/>
            <a:ext cx="358775" cy="360362"/>
            <a:chOff x="1343016" y="1635117"/>
            <a:chExt cx="358872" cy="360000"/>
          </a:xfrm>
        </p:grpSpPr>
        <p:sp>
          <p:nvSpPr>
            <p:cNvPr id="10" name="椭圆 9"/>
            <p:cNvSpPr/>
            <p:nvPr/>
          </p:nvSpPr>
          <p:spPr bwMode="auto">
            <a:xfrm>
              <a:off x="1343016" y="1635117"/>
              <a:ext cx="358872" cy="358415"/>
            </a:xfrm>
            <a:prstGeom prst="ellipse">
              <a:avLst/>
            </a:prstGeom>
            <a:solidFill>
              <a:srgbClr val="FFFF00"/>
            </a:solid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chemeClr val="tx1"/>
                  </a:solidFill>
                </a:ln>
                <a:latin typeface="Arial" panose="020B0604020202020204" pitchFamily="34" charset="0"/>
              </a:endParaRPr>
            </a:p>
          </p:txBody>
        </p:sp>
        <p:sp>
          <p:nvSpPr>
            <p:cNvPr id="9" name="TextBox 5"/>
            <p:cNvSpPr txBox="1">
              <a:spLocks noChangeArrowheads="1"/>
            </p:cNvSpPr>
            <p:nvPr/>
          </p:nvSpPr>
          <p:spPr bwMode="auto">
            <a:xfrm>
              <a:off x="1343016" y="1635117"/>
              <a:ext cx="358872" cy="360000"/>
            </a:xfrm>
            <a:prstGeom prst="rect">
              <a:avLst/>
            </a:prstGeom>
            <a:noFill/>
            <a:ln w="9525">
              <a:noFill/>
              <a:miter lim="800000"/>
            </a:ln>
          </p:spPr>
          <p:txBody>
            <a:bodyPr anchor="ctr" anchorCtr="1">
              <a:spAutoFit/>
            </a:bodyPr>
            <a:lstStyle/>
            <a:p>
              <a:pPr>
                <a:defRPr/>
              </a:pPr>
              <a:r>
                <a:rPr lang="en-US" altLang="zh-CN" sz="1200" b="1" dirty="0">
                  <a:ln>
                    <a:solidFill>
                      <a:schemeClr val="tx1"/>
                    </a:solidFill>
                  </a:ln>
                  <a:latin typeface="Arial" panose="020B0604020202020204" pitchFamily="34" charset="0"/>
                </a:rPr>
                <a:t>P</a:t>
              </a:r>
              <a:endParaRPr lang="zh-CN" altLang="en-US" sz="1200" b="1" dirty="0">
                <a:ln>
                  <a:solidFill>
                    <a:schemeClr val="tx1"/>
                  </a:solidFill>
                </a:ln>
                <a:latin typeface="Arial" panose="020B0604020202020204" pitchFamily="34" charset="0"/>
              </a:endParaRPr>
            </a:p>
          </p:txBody>
        </p:sp>
      </p:grpSp>
      <p:grpSp>
        <p:nvGrpSpPr>
          <p:cNvPr id="56326" name="组合 10"/>
          <p:cNvGrpSpPr/>
          <p:nvPr/>
        </p:nvGrpSpPr>
        <p:grpSpPr bwMode="auto">
          <a:xfrm>
            <a:off x="804863" y="2530475"/>
            <a:ext cx="358775" cy="360363"/>
            <a:chOff x="1343016" y="1635118"/>
            <a:chExt cx="358872" cy="360000"/>
          </a:xfrm>
        </p:grpSpPr>
        <p:sp>
          <p:nvSpPr>
            <p:cNvPr id="56408"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409" name="椭圆 12"/>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4" name="泪滴形 13"/>
          <p:cNvSpPr/>
          <p:nvPr/>
        </p:nvSpPr>
        <p:spPr bwMode="auto">
          <a:xfrm>
            <a:off x="446088"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28" name="TextBox 5"/>
          <p:cNvSpPr txBox="1">
            <a:spLocks noChangeArrowheads="1"/>
          </p:cNvSpPr>
          <p:nvPr/>
        </p:nvSpPr>
        <p:spPr bwMode="auto">
          <a:xfrm>
            <a:off x="446088" y="30686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29" name="组合 15"/>
          <p:cNvGrpSpPr/>
          <p:nvPr/>
        </p:nvGrpSpPr>
        <p:grpSpPr bwMode="auto">
          <a:xfrm>
            <a:off x="1522413" y="3427413"/>
            <a:ext cx="358775" cy="360362"/>
            <a:chOff x="1343016" y="1635117"/>
            <a:chExt cx="358872" cy="360000"/>
          </a:xfrm>
        </p:grpSpPr>
        <p:sp>
          <p:nvSpPr>
            <p:cNvPr id="56406"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407" name="椭圆 17"/>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9" name="泪滴形 18"/>
          <p:cNvSpPr/>
          <p:nvPr/>
        </p:nvSpPr>
        <p:spPr bwMode="auto">
          <a:xfrm>
            <a:off x="116363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31" name="TextBox 5"/>
          <p:cNvSpPr txBox="1">
            <a:spLocks noChangeArrowheads="1"/>
          </p:cNvSpPr>
          <p:nvPr/>
        </p:nvSpPr>
        <p:spPr bwMode="auto">
          <a:xfrm>
            <a:off x="1163638"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32" name="组合 20"/>
          <p:cNvGrpSpPr/>
          <p:nvPr/>
        </p:nvGrpSpPr>
        <p:grpSpPr bwMode="auto">
          <a:xfrm>
            <a:off x="1881188" y="3965575"/>
            <a:ext cx="358775" cy="360363"/>
            <a:chOff x="1343016" y="1635117"/>
            <a:chExt cx="358872" cy="360000"/>
          </a:xfrm>
        </p:grpSpPr>
        <p:sp>
          <p:nvSpPr>
            <p:cNvPr id="56404"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405" name="椭圆 22"/>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24" name="泪滴形 23"/>
          <p:cNvSpPr/>
          <p:nvPr/>
        </p:nvSpPr>
        <p:spPr bwMode="auto">
          <a:xfrm>
            <a:off x="1522413" y="45053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34" name="TextBox 5"/>
          <p:cNvSpPr txBox="1">
            <a:spLocks noChangeArrowheads="1"/>
          </p:cNvSpPr>
          <p:nvPr/>
        </p:nvSpPr>
        <p:spPr bwMode="auto">
          <a:xfrm>
            <a:off x="1522413" y="45037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26" name="泪滴形 25"/>
          <p:cNvSpPr/>
          <p:nvPr/>
        </p:nvSpPr>
        <p:spPr bwMode="auto">
          <a:xfrm flipH="1">
            <a:off x="1701800"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36" name="TextBox 5"/>
          <p:cNvSpPr txBox="1">
            <a:spLocks noChangeArrowheads="1"/>
          </p:cNvSpPr>
          <p:nvPr/>
        </p:nvSpPr>
        <p:spPr bwMode="auto">
          <a:xfrm flipH="1">
            <a:off x="1701800"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37" name="直接连接符 28"/>
          <p:cNvCxnSpPr>
            <a:cxnSpLocks noChangeShapeType="1"/>
            <a:stCxn id="56413" idx="4"/>
            <a:endCxn id="10" idx="7"/>
          </p:cNvCxnSpPr>
          <p:nvPr/>
        </p:nvCxnSpPr>
        <p:spPr bwMode="auto">
          <a:xfrm rot="5400000">
            <a:off x="1470819" y="1813719"/>
            <a:ext cx="230187"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38" name="直接连接符 30"/>
          <p:cNvCxnSpPr>
            <a:cxnSpLocks noChangeShapeType="1"/>
            <a:stCxn id="10" idx="4"/>
            <a:endCxn id="56409" idx="7"/>
          </p:cNvCxnSpPr>
          <p:nvPr/>
        </p:nvCxnSpPr>
        <p:spPr bwMode="auto">
          <a:xfrm rot="5400000">
            <a:off x="1111250" y="2351088"/>
            <a:ext cx="231775"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39" name="直接连接符 33"/>
          <p:cNvCxnSpPr>
            <a:cxnSpLocks noChangeShapeType="1"/>
            <a:stCxn id="56409" idx="4"/>
          </p:cNvCxnSpPr>
          <p:nvPr/>
        </p:nvCxnSpPr>
        <p:spPr bwMode="auto">
          <a:xfrm rot="5400000">
            <a:off x="804069" y="2890044"/>
            <a:ext cx="180975" cy="1793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40" name="直接连接符 36"/>
          <p:cNvCxnSpPr>
            <a:cxnSpLocks noChangeShapeType="1"/>
          </p:cNvCxnSpPr>
          <p:nvPr/>
        </p:nvCxnSpPr>
        <p:spPr bwMode="auto">
          <a:xfrm rot="5400000">
            <a:off x="1521619" y="3788569"/>
            <a:ext cx="180975" cy="1793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41" name="直接连接符 37"/>
          <p:cNvCxnSpPr>
            <a:cxnSpLocks noChangeShapeType="1"/>
          </p:cNvCxnSpPr>
          <p:nvPr/>
        </p:nvCxnSpPr>
        <p:spPr bwMode="auto">
          <a:xfrm rot="5400000">
            <a:off x="1880394" y="4326732"/>
            <a:ext cx="180975" cy="1793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42" name="直接连接符 38"/>
          <p:cNvCxnSpPr>
            <a:cxnSpLocks noChangeShapeType="1"/>
            <a:stCxn id="56407" idx="4"/>
            <a:endCxn id="56405" idx="1"/>
          </p:cNvCxnSpPr>
          <p:nvPr/>
        </p:nvCxnSpPr>
        <p:spPr bwMode="auto">
          <a:xfrm rot="16200000" flipH="1">
            <a:off x="1701800" y="3786188"/>
            <a:ext cx="231775"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43" name="直接连接符 41"/>
          <p:cNvCxnSpPr>
            <a:cxnSpLocks noChangeShapeType="1"/>
            <a:stCxn id="10" idx="4"/>
          </p:cNvCxnSpPr>
          <p:nvPr/>
        </p:nvCxnSpPr>
        <p:spPr bwMode="auto">
          <a:xfrm rot="16200000" flipH="1">
            <a:off x="1431925" y="2262188"/>
            <a:ext cx="1809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44" name="直接连接符 44"/>
          <p:cNvCxnSpPr>
            <a:cxnSpLocks noChangeShapeType="1"/>
            <a:stCxn id="56409" idx="4"/>
            <a:endCxn id="56407" idx="1"/>
          </p:cNvCxnSpPr>
          <p:nvPr/>
        </p:nvCxnSpPr>
        <p:spPr bwMode="auto">
          <a:xfrm rot="16200000" flipH="1">
            <a:off x="984250" y="2889250"/>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cxnSp>
        <p:nvCxnSpPr>
          <p:cNvPr id="56345" name="直接连接符 47"/>
          <p:cNvCxnSpPr>
            <a:cxnSpLocks noChangeShapeType="1"/>
          </p:cNvCxnSpPr>
          <p:nvPr/>
        </p:nvCxnSpPr>
        <p:spPr bwMode="auto">
          <a:xfrm rot="16200000" flipH="1">
            <a:off x="1701800" y="1814513"/>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grpSp>
        <p:nvGrpSpPr>
          <p:cNvPr id="56346" name="组合 48"/>
          <p:cNvGrpSpPr/>
          <p:nvPr/>
        </p:nvGrpSpPr>
        <p:grpSpPr bwMode="auto">
          <a:xfrm>
            <a:off x="4340225" y="1455738"/>
            <a:ext cx="358775" cy="360362"/>
            <a:chOff x="1343016" y="1635119"/>
            <a:chExt cx="358872" cy="360000"/>
          </a:xfrm>
        </p:grpSpPr>
        <p:sp>
          <p:nvSpPr>
            <p:cNvPr id="56402"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403" name="椭圆 50"/>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47" name="组合 54"/>
          <p:cNvGrpSpPr/>
          <p:nvPr/>
        </p:nvGrpSpPr>
        <p:grpSpPr bwMode="auto">
          <a:xfrm>
            <a:off x="3622675" y="2530475"/>
            <a:ext cx="358775" cy="360363"/>
            <a:chOff x="1343016" y="1635118"/>
            <a:chExt cx="358872" cy="360000"/>
          </a:xfrm>
        </p:grpSpPr>
        <p:sp>
          <p:nvSpPr>
            <p:cNvPr id="56400"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401" name="椭圆 56"/>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58" name="泪滴形 57"/>
          <p:cNvSpPr/>
          <p:nvPr/>
        </p:nvSpPr>
        <p:spPr bwMode="auto">
          <a:xfrm>
            <a:off x="3263900"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49" name="TextBox 5"/>
          <p:cNvSpPr txBox="1">
            <a:spLocks noChangeArrowheads="1"/>
          </p:cNvSpPr>
          <p:nvPr/>
        </p:nvSpPr>
        <p:spPr bwMode="auto">
          <a:xfrm>
            <a:off x="3263900" y="30686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50" name="组合 59"/>
          <p:cNvGrpSpPr/>
          <p:nvPr/>
        </p:nvGrpSpPr>
        <p:grpSpPr bwMode="auto">
          <a:xfrm>
            <a:off x="4340225" y="3427413"/>
            <a:ext cx="358775" cy="360362"/>
            <a:chOff x="1343016" y="1635117"/>
            <a:chExt cx="358872" cy="360000"/>
          </a:xfrm>
        </p:grpSpPr>
        <p:sp>
          <p:nvSpPr>
            <p:cNvPr id="56398"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399" name="椭圆 61"/>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63" name="泪滴形 62"/>
          <p:cNvSpPr/>
          <p:nvPr/>
        </p:nvSpPr>
        <p:spPr bwMode="auto">
          <a:xfrm>
            <a:off x="398145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52" name="TextBox 5"/>
          <p:cNvSpPr txBox="1">
            <a:spLocks noChangeArrowheads="1"/>
          </p:cNvSpPr>
          <p:nvPr/>
        </p:nvSpPr>
        <p:spPr bwMode="auto">
          <a:xfrm>
            <a:off x="3981450"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53" name="组合 64"/>
          <p:cNvGrpSpPr/>
          <p:nvPr/>
        </p:nvGrpSpPr>
        <p:grpSpPr bwMode="auto">
          <a:xfrm>
            <a:off x="4033838" y="1993900"/>
            <a:ext cx="358775" cy="360363"/>
            <a:chOff x="1343016" y="1635117"/>
            <a:chExt cx="358872" cy="360000"/>
          </a:xfrm>
        </p:grpSpPr>
        <p:sp>
          <p:nvSpPr>
            <p:cNvPr id="56396"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397" name="椭圆 66"/>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70" name="泪滴形 69"/>
          <p:cNvSpPr/>
          <p:nvPr/>
        </p:nvSpPr>
        <p:spPr bwMode="auto">
          <a:xfrm flipH="1">
            <a:off x="4519613"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55" name="TextBox 5"/>
          <p:cNvSpPr txBox="1">
            <a:spLocks noChangeArrowheads="1"/>
          </p:cNvSpPr>
          <p:nvPr/>
        </p:nvSpPr>
        <p:spPr bwMode="auto">
          <a:xfrm flipH="1">
            <a:off x="4519613"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56" name="直接连接符 71"/>
          <p:cNvCxnSpPr>
            <a:cxnSpLocks noChangeShapeType="1"/>
          </p:cNvCxnSpPr>
          <p:nvPr/>
        </p:nvCxnSpPr>
        <p:spPr bwMode="auto">
          <a:xfrm rot="5400000">
            <a:off x="4288632" y="1813719"/>
            <a:ext cx="230187"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57" name="直接连接符 72"/>
          <p:cNvCxnSpPr>
            <a:cxnSpLocks noChangeShapeType="1"/>
          </p:cNvCxnSpPr>
          <p:nvPr/>
        </p:nvCxnSpPr>
        <p:spPr bwMode="auto">
          <a:xfrm rot="5400000">
            <a:off x="3929063" y="2351088"/>
            <a:ext cx="231775"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58" name="直接连接符 73"/>
          <p:cNvCxnSpPr>
            <a:cxnSpLocks noChangeShapeType="1"/>
          </p:cNvCxnSpPr>
          <p:nvPr/>
        </p:nvCxnSpPr>
        <p:spPr bwMode="auto">
          <a:xfrm rot="5400000">
            <a:off x="3621881" y="2890044"/>
            <a:ext cx="1809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59" name="直接连接符 74"/>
          <p:cNvCxnSpPr>
            <a:cxnSpLocks noChangeShapeType="1"/>
          </p:cNvCxnSpPr>
          <p:nvPr/>
        </p:nvCxnSpPr>
        <p:spPr bwMode="auto">
          <a:xfrm rot="5400000">
            <a:off x="4339431" y="3788569"/>
            <a:ext cx="1809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60" name="直接连接符 76"/>
          <p:cNvCxnSpPr>
            <a:cxnSpLocks noChangeShapeType="1"/>
          </p:cNvCxnSpPr>
          <p:nvPr/>
        </p:nvCxnSpPr>
        <p:spPr bwMode="auto">
          <a:xfrm rot="16200000" flipH="1">
            <a:off x="4519613" y="3786188"/>
            <a:ext cx="231775"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61" name="直接连接符 77"/>
          <p:cNvCxnSpPr>
            <a:cxnSpLocks noChangeShapeType="1"/>
          </p:cNvCxnSpPr>
          <p:nvPr/>
        </p:nvCxnSpPr>
        <p:spPr bwMode="auto">
          <a:xfrm rot="16200000" flipH="1">
            <a:off x="4249738" y="2262188"/>
            <a:ext cx="1809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62" name="直接连接符 78"/>
          <p:cNvCxnSpPr>
            <a:cxnSpLocks noChangeShapeType="1"/>
          </p:cNvCxnSpPr>
          <p:nvPr/>
        </p:nvCxnSpPr>
        <p:spPr bwMode="auto">
          <a:xfrm rot="16200000" flipH="1">
            <a:off x="3802063" y="2889250"/>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cxnSp>
        <p:nvCxnSpPr>
          <p:cNvPr id="56363" name="直接连接符 79"/>
          <p:cNvCxnSpPr>
            <a:cxnSpLocks noChangeShapeType="1"/>
          </p:cNvCxnSpPr>
          <p:nvPr/>
        </p:nvCxnSpPr>
        <p:spPr bwMode="auto">
          <a:xfrm rot="16200000" flipH="1">
            <a:off x="4519613" y="1814513"/>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grpSp>
        <p:nvGrpSpPr>
          <p:cNvPr id="56364" name="组合 80"/>
          <p:cNvGrpSpPr/>
          <p:nvPr/>
        </p:nvGrpSpPr>
        <p:grpSpPr bwMode="auto">
          <a:xfrm>
            <a:off x="6996113" y="1455738"/>
            <a:ext cx="358775" cy="360362"/>
            <a:chOff x="1343016" y="1635119"/>
            <a:chExt cx="358872" cy="360000"/>
          </a:xfrm>
        </p:grpSpPr>
        <p:sp>
          <p:nvSpPr>
            <p:cNvPr id="56394"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395" name="椭圆 82"/>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65" name="组合 86"/>
          <p:cNvGrpSpPr/>
          <p:nvPr/>
        </p:nvGrpSpPr>
        <p:grpSpPr bwMode="auto">
          <a:xfrm>
            <a:off x="6724650" y="1993900"/>
            <a:ext cx="358775" cy="360363"/>
            <a:chOff x="1343016" y="1635118"/>
            <a:chExt cx="358872" cy="360000"/>
          </a:xfrm>
        </p:grpSpPr>
        <p:sp>
          <p:nvSpPr>
            <p:cNvPr id="56392"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393" name="椭圆 88"/>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90" name="泪滴形 89"/>
          <p:cNvSpPr/>
          <p:nvPr/>
        </p:nvSpPr>
        <p:spPr bwMode="auto">
          <a:xfrm>
            <a:off x="6365875"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67" name="TextBox 5"/>
          <p:cNvSpPr txBox="1">
            <a:spLocks noChangeArrowheads="1"/>
          </p:cNvSpPr>
          <p:nvPr/>
        </p:nvSpPr>
        <p:spPr bwMode="auto">
          <a:xfrm>
            <a:off x="6365875"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68" name="组合 91"/>
          <p:cNvGrpSpPr/>
          <p:nvPr/>
        </p:nvGrpSpPr>
        <p:grpSpPr bwMode="auto">
          <a:xfrm>
            <a:off x="7442200" y="2890838"/>
            <a:ext cx="358775" cy="358775"/>
            <a:chOff x="1343016" y="1635117"/>
            <a:chExt cx="358872" cy="360000"/>
          </a:xfrm>
        </p:grpSpPr>
        <p:sp>
          <p:nvSpPr>
            <p:cNvPr id="56390"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391" name="椭圆 93"/>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95" name="泪滴形 94"/>
          <p:cNvSpPr/>
          <p:nvPr/>
        </p:nvSpPr>
        <p:spPr bwMode="auto">
          <a:xfrm>
            <a:off x="7083425" y="342900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70" name="TextBox 5"/>
          <p:cNvSpPr txBox="1">
            <a:spLocks noChangeArrowheads="1"/>
          </p:cNvSpPr>
          <p:nvPr/>
        </p:nvSpPr>
        <p:spPr bwMode="auto">
          <a:xfrm>
            <a:off x="7083425" y="342900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71" name="组合 96"/>
          <p:cNvGrpSpPr/>
          <p:nvPr/>
        </p:nvGrpSpPr>
        <p:grpSpPr bwMode="auto">
          <a:xfrm>
            <a:off x="7800975" y="3429000"/>
            <a:ext cx="358775" cy="358775"/>
            <a:chOff x="1343016" y="1635117"/>
            <a:chExt cx="358872" cy="360000"/>
          </a:xfrm>
        </p:grpSpPr>
        <p:sp>
          <p:nvSpPr>
            <p:cNvPr id="56388"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389" name="椭圆 98"/>
            <p:cNvSpPr>
              <a:spLocks noChangeArrowheads="1"/>
            </p:cNvSpPr>
            <p:nvPr/>
          </p:nvSpPr>
          <p:spPr bwMode="auto">
            <a:xfrm>
              <a:off x="1343016" y="1635120"/>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00" name="泪滴形 99"/>
          <p:cNvSpPr/>
          <p:nvPr/>
        </p:nvSpPr>
        <p:spPr bwMode="auto">
          <a:xfrm>
            <a:off x="744220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73" name="TextBox 5"/>
          <p:cNvSpPr txBox="1">
            <a:spLocks noChangeArrowheads="1"/>
          </p:cNvSpPr>
          <p:nvPr/>
        </p:nvSpPr>
        <p:spPr bwMode="auto">
          <a:xfrm>
            <a:off x="7442200" y="39671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102" name="泪滴形 101"/>
          <p:cNvSpPr/>
          <p:nvPr/>
        </p:nvSpPr>
        <p:spPr bwMode="auto">
          <a:xfrm flipH="1">
            <a:off x="8339138" y="3970338"/>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75" name="TextBox 5"/>
          <p:cNvSpPr txBox="1">
            <a:spLocks noChangeArrowheads="1"/>
          </p:cNvSpPr>
          <p:nvPr/>
        </p:nvSpPr>
        <p:spPr bwMode="auto">
          <a:xfrm flipH="1">
            <a:off x="8339138" y="396875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76" name="直接连接符 103"/>
          <p:cNvCxnSpPr>
            <a:cxnSpLocks noChangeShapeType="1"/>
          </p:cNvCxnSpPr>
          <p:nvPr/>
        </p:nvCxnSpPr>
        <p:spPr bwMode="auto">
          <a:xfrm rot="5400000">
            <a:off x="6944519" y="1813719"/>
            <a:ext cx="230187"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77" name="直接连接符 105"/>
          <p:cNvCxnSpPr>
            <a:cxnSpLocks noChangeShapeType="1"/>
          </p:cNvCxnSpPr>
          <p:nvPr/>
        </p:nvCxnSpPr>
        <p:spPr bwMode="auto">
          <a:xfrm rot="5400000">
            <a:off x="6723856" y="2353469"/>
            <a:ext cx="1809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78" name="直接连接符 106"/>
          <p:cNvCxnSpPr>
            <a:cxnSpLocks noChangeShapeType="1"/>
          </p:cNvCxnSpPr>
          <p:nvPr/>
        </p:nvCxnSpPr>
        <p:spPr bwMode="auto">
          <a:xfrm rot="5400000">
            <a:off x="7441406" y="3251994"/>
            <a:ext cx="1809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79" name="直接连接符 107"/>
          <p:cNvCxnSpPr>
            <a:cxnSpLocks noChangeShapeType="1"/>
          </p:cNvCxnSpPr>
          <p:nvPr/>
        </p:nvCxnSpPr>
        <p:spPr bwMode="auto">
          <a:xfrm rot="5400000">
            <a:off x="7800181" y="3790157"/>
            <a:ext cx="1809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80" name="直接连接符 108"/>
          <p:cNvCxnSpPr>
            <a:cxnSpLocks noChangeShapeType="1"/>
          </p:cNvCxnSpPr>
          <p:nvPr/>
        </p:nvCxnSpPr>
        <p:spPr bwMode="auto">
          <a:xfrm rot="16200000" flipH="1">
            <a:off x="7621588" y="3249613"/>
            <a:ext cx="231775" cy="231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81" name="直接连接符 109"/>
          <p:cNvCxnSpPr>
            <a:cxnSpLocks noChangeShapeType="1"/>
          </p:cNvCxnSpPr>
          <p:nvPr/>
        </p:nvCxnSpPr>
        <p:spPr bwMode="auto">
          <a:xfrm rot="16200000" flipH="1">
            <a:off x="8069263" y="3698875"/>
            <a:ext cx="1809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6382" name="直接连接符 110"/>
          <p:cNvCxnSpPr>
            <a:cxnSpLocks noChangeShapeType="1"/>
          </p:cNvCxnSpPr>
          <p:nvPr/>
        </p:nvCxnSpPr>
        <p:spPr bwMode="auto">
          <a:xfrm rot="16200000" flipH="1">
            <a:off x="6904038" y="2352675"/>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cxnSp>
        <p:nvCxnSpPr>
          <p:cNvPr id="56383" name="直接连接符 111"/>
          <p:cNvCxnSpPr>
            <a:cxnSpLocks noChangeShapeType="1"/>
          </p:cNvCxnSpPr>
          <p:nvPr/>
        </p:nvCxnSpPr>
        <p:spPr bwMode="auto">
          <a:xfrm rot="16200000" flipH="1">
            <a:off x="7175500" y="1814513"/>
            <a:ext cx="590550" cy="590550"/>
          </a:xfrm>
          <a:prstGeom prst="line">
            <a:avLst/>
          </a:prstGeom>
          <a:noFill/>
          <a:ln w="9525" algn="ctr">
            <a:solidFill>
              <a:schemeClr val="accent1"/>
            </a:solidFill>
            <a:prstDash val="dash"/>
            <a:round/>
          </a:ln>
          <a:extLst>
            <a:ext uri="{909E8E84-426E-40DD-AFC4-6F175D3DCCD1}">
              <a14:hiddenFill xmlns:a14="http://schemas.microsoft.com/office/drawing/2010/main">
                <a:noFill/>
              </a14:hiddenFill>
            </a:ext>
          </a:extLst>
        </p:spPr>
      </p:cxnSp>
      <p:sp>
        <p:nvSpPr>
          <p:cNvPr id="113" name="泪滴形 112"/>
          <p:cNvSpPr/>
          <p:nvPr/>
        </p:nvSpPr>
        <p:spPr bwMode="auto">
          <a:xfrm flipH="1">
            <a:off x="475138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panose="020B0604020202020204" pitchFamily="34" charset="0"/>
            </a:endParaRPr>
          </a:p>
        </p:txBody>
      </p:sp>
      <p:sp>
        <p:nvSpPr>
          <p:cNvPr id="56385" name="TextBox 5"/>
          <p:cNvSpPr txBox="1">
            <a:spLocks noChangeArrowheads="1"/>
          </p:cNvSpPr>
          <p:nvPr/>
        </p:nvSpPr>
        <p:spPr bwMode="auto">
          <a:xfrm flipH="1">
            <a:off x="4751388"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56386" name="TextBox 114"/>
          <p:cNvSpPr txBox="1">
            <a:spLocks noChangeArrowheads="1"/>
          </p:cNvSpPr>
          <p:nvPr/>
        </p:nvSpPr>
        <p:spPr bwMode="auto">
          <a:xfrm>
            <a:off x="1163638" y="5402263"/>
            <a:ext cx="7354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a:t>
            </a:r>
            <a:r>
              <a:rPr lang="en-US" altLang="zh-CN">
                <a:solidFill>
                  <a:srgbClr val="FF0000"/>
                </a:solidFill>
              </a:rPr>
              <a:t>BST                            </a:t>
            </a:r>
            <a:r>
              <a:rPr lang="zh-CN" altLang="en-US">
                <a:solidFill>
                  <a:srgbClr val="FF0000"/>
                </a:solidFill>
              </a:rPr>
              <a:t>思路一结果                                思路二结果</a:t>
            </a:r>
            <a:endParaRPr lang="zh-CN" altLang="en-US">
              <a:solidFill>
                <a:srgbClr val="FF0000"/>
              </a:solidFill>
            </a:endParaRPr>
          </a:p>
        </p:txBody>
      </p:sp>
      <p:sp>
        <p:nvSpPr>
          <p:cNvPr id="116" name="矩形 115"/>
          <p:cNvSpPr/>
          <p:nvPr/>
        </p:nvSpPr>
        <p:spPr>
          <a:xfrm>
            <a:off x="3495672" y="5940432"/>
            <a:ext cx="4354077"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两种思路哪种更好？</a:t>
            </a:r>
            <a:endPar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复杂性分析</a:t>
            </a:r>
            <a:endParaRPr lang="zh-CN" altLang="en-US" smtClean="0"/>
          </a:p>
        </p:txBody>
      </p:sp>
      <p:sp>
        <p:nvSpPr>
          <p:cNvPr id="57347" name="Rectangle 3"/>
          <p:cNvSpPr>
            <a:spLocks noGrp="1" noChangeArrowheads="1"/>
          </p:cNvSpPr>
          <p:nvPr>
            <p:ph idx="1"/>
          </p:nvPr>
        </p:nvSpPr>
        <p:spPr/>
        <p:txBody>
          <a:bodyPr/>
          <a:lstStyle/>
          <a:p>
            <a:r>
              <a:rPr lang="zh-CN" altLang="en-US" smtClean="0"/>
              <a:t>搜索、插入、删除的复杂性为</a:t>
            </a:r>
            <a:r>
              <a:rPr lang="en-US" altLang="zh-CN" smtClean="0"/>
              <a:t>O(h)</a:t>
            </a:r>
            <a:endParaRPr lang="en-US" altLang="zh-CN" smtClean="0"/>
          </a:p>
          <a:p>
            <a:r>
              <a:rPr lang="zh-CN" altLang="en-US" smtClean="0"/>
              <a:t>二叉搜索树的高度</a:t>
            </a:r>
            <a:r>
              <a:rPr lang="en-US" altLang="zh-CN" smtClean="0"/>
              <a:t>h</a:t>
            </a:r>
            <a:r>
              <a:rPr lang="zh-CN" altLang="en-US" smtClean="0"/>
              <a:t>，</a:t>
            </a:r>
            <a:r>
              <a:rPr lang="zh-CN" altLang="en-US" smtClean="0">
                <a:solidFill>
                  <a:schemeClr val="accent2"/>
                </a:solidFill>
              </a:rPr>
              <a:t>最坏情况为</a:t>
            </a:r>
            <a:r>
              <a:rPr lang="en-US" altLang="zh-CN" smtClean="0">
                <a:solidFill>
                  <a:schemeClr val="accent2"/>
                </a:solidFill>
              </a:rPr>
              <a:t>n</a:t>
            </a:r>
            <a:endParaRPr lang="zh-CN" altLang="en-US" smtClean="0">
              <a:solidFill>
                <a:schemeClr val="accent2"/>
              </a:solidFill>
            </a:endParaRPr>
          </a:p>
          <a:p>
            <a:r>
              <a:rPr lang="zh-CN" altLang="en-US" smtClean="0"/>
              <a:t>可证明，若搜索、插入、删除是随机的，</a:t>
            </a:r>
            <a:r>
              <a:rPr lang="zh-CN" altLang="en-US" smtClean="0">
                <a:solidFill>
                  <a:schemeClr val="accent2"/>
                </a:solidFill>
              </a:rPr>
              <a:t>平均情况为</a:t>
            </a:r>
            <a:r>
              <a:rPr lang="en-US" altLang="zh-CN" smtClean="0">
                <a:solidFill>
                  <a:schemeClr val="accent2"/>
                </a:solidFill>
              </a:rPr>
              <a:t>O(logn)</a:t>
            </a:r>
            <a:endParaRPr lang="en-US" altLang="zh-CN" smtClean="0">
              <a:solidFill>
                <a:schemeClr val="accent2"/>
              </a:solidFill>
            </a:endParaRPr>
          </a:p>
          <a:p>
            <a:r>
              <a:rPr lang="zh-CN" altLang="en-US" smtClean="0"/>
              <a:t>而升序输出为</a:t>
            </a:r>
            <a:r>
              <a:rPr lang="en-US" altLang="zh-CN" smtClean="0"/>
              <a:t>O(n)</a:t>
            </a:r>
            <a:endParaRPr lang="en-US" altLang="zh-CN" smtClean="0"/>
          </a:p>
        </p:txBody>
      </p:sp>
      <p:sp>
        <p:nvSpPr>
          <p:cNvPr id="573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9E8AAE-579F-46A4-BC79-235B3A0869E4}"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动机</a:t>
            </a:r>
            <a:endParaRPr lang="zh-CN" altLang="en-US" smtClean="0"/>
          </a:p>
        </p:txBody>
      </p:sp>
      <p:sp>
        <p:nvSpPr>
          <p:cNvPr id="59395" name="内容占位符 2"/>
          <p:cNvSpPr>
            <a:spLocks noGrp="1"/>
          </p:cNvSpPr>
          <p:nvPr>
            <p:ph idx="1"/>
          </p:nvPr>
        </p:nvSpPr>
        <p:spPr>
          <a:xfrm>
            <a:off x="628650" y="3908789"/>
            <a:ext cx="7886700" cy="2268174"/>
          </a:xfrm>
        </p:spPr>
        <p:txBody>
          <a:bodyPr/>
          <a:lstStyle/>
          <a:p>
            <a:pPr>
              <a:buFontTx/>
              <a:buNone/>
            </a:pPr>
            <a:r>
              <a:rPr lang="en-US" altLang="zh-CN" dirty="0" smtClean="0">
                <a:solidFill>
                  <a:srgbClr val="FF0000"/>
                </a:solidFill>
              </a:rPr>
              <a:t>ASL=14/6                                                  ASL=21/6</a:t>
            </a:r>
            <a:endParaRPr lang="en-US" altLang="zh-CN" dirty="0" smtClean="0">
              <a:solidFill>
                <a:srgbClr val="FF0000"/>
              </a:solidFill>
            </a:endParaRPr>
          </a:p>
          <a:p>
            <a:pPr>
              <a:buFontTx/>
              <a:buNone/>
            </a:pPr>
            <a:endParaRPr lang="en-US" altLang="zh-CN" dirty="0" smtClean="0"/>
          </a:p>
          <a:p>
            <a:pPr algn="ctr">
              <a:buFontTx/>
              <a:buNone/>
            </a:pPr>
            <a:r>
              <a:rPr lang="zh-CN" altLang="en-US" dirty="0" smtClean="0"/>
              <a:t>直观感受：</a:t>
            </a:r>
            <a:r>
              <a:rPr lang="en-US" altLang="zh-CN" dirty="0" smtClean="0"/>
              <a:t>BST</a:t>
            </a:r>
            <a:r>
              <a:rPr lang="zh-CN" altLang="en-US" dirty="0" smtClean="0"/>
              <a:t>越扁平越好！</a:t>
            </a:r>
            <a:endParaRPr lang="zh-CN" altLang="en-US" dirty="0" smtClean="0"/>
          </a:p>
        </p:txBody>
      </p:sp>
      <p:sp>
        <p:nvSpPr>
          <p:cNvPr id="593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2ACF8B-6F61-4765-A1DC-2526BEB5DC9D}" type="slidenum">
              <a:rPr lang="en-US" altLang="en-US">
                <a:solidFill>
                  <a:srgbClr val="4B4B4B"/>
                </a:solidFill>
              </a:rPr>
            </a:fld>
            <a:endParaRPr lang="en-US" altLang="en-US">
              <a:solidFill>
                <a:srgbClr val="4B4B4B"/>
              </a:solidFill>
            </a:endParaRPr>
          </a:p>
        </p:txBody>
      </p:sp>
      <p:grpSp>
        <p:nvGrpSpPr>
          <p:cNvPr id="59397" name="组合 6"/>
          <p:cNvGrpSpPr/>
          <p:nvPr/>
        </p:nvGrpSpPr>
        <p:grpSpPr bwMode="auto">
          <a:xfrm>
            <a:off x="1881188" y="1635125"/>
            <a:ext cx="358775" cy="360363"/>
            <a:chOff x="1343016" y="1455730"/>
            <a:chExt cx="358776" cy="360000"/>
          </a:xfrm>
        </p:grpSpPr>
        <p:sp>
          <p:nvSpPr>
            <p:cNvPr id="59441"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42"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59398" name="组合 7"/>
          <p:cNvGrpSpPr/>
          <p:nvPr/>
        </p:nvGrpSpPr>
        <p:grpSpPr bwMode="auto">
          <a:xfrm>
            <a:off x="1343025" y="2171700"/>
            <a:ext cx="358775" cy="360363"/>
            <a:chOff x="1343016" y="1455729"/>
            <a:chExt cx="358776" cy="360000"/>
          </a:xfrm>
        </p:grpSpPr>
        <p:sp>
          <p:nvSpPr>
            <p:cNvPr id="59439"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40"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59399" name="组合 10"/>
          <p:cNvGrpSpPr/>
          <p:nvPr/>
        </p:nvGrpSpPr>
        <p:grpSpPr bwMode="auto">
          <a:xfrm>
            <a:off x="2419350" y="2173288"/>
            <a:ext cx="358775" cy="360362"/>
            <a:chOff x="1343016" y="1455729"/>
            <a:chExt cx="358776" cy="360000"/>
          </a:xfrm>
        </p:grpSpPr>
        <p:sp>
          <p:nvSpPr>
            <p:cNvPr id="59437"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8"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59400" name="组合 13"/>
          <p:cNvGrpSpPr/>
          <p:nvPr/>
        </p:nvGrpSpPr>
        <p:grpSpPr bwMode="auto">
          <a:xfrm>
            <a:off x="804863" y="2709863"/>
            <a:ext cx="358775" cy="360362"/>
            <a:chOff x="1343016" y="1455730"/>
            <a:chExt cx="358776" cy="358778"/>
          </a:xfrm>
        </p:grpSpPr>
        <p:sp>
          <p:nvSpPr>
            <p:cNvPr id="59435"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6"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59401" name="组合 19"/>
          <p:cNvGrpSpPr/>
          <p:nvPr/>
        </p:nvGrpSpPr>
        <p:grpSpPr bwMode="auto">
          <a:xfrm>
            <a:off x="2778125" y="2711450"/>
            <a:ext cx="720725" cy="360363"/>
            <a:chOff x="1163628" y="1455730"/>
            <a:chExt cx="720000" cy="360000"/>
          </a:xfrm>
        </p:grpSpPr>
        <p:sp>
          <p:nvSpPr>
            <p:cNvPr id="59433"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59402" name="组合 31"/>
          <p:cNvGrpSpPr/>
          <p:nvPr/>
        </p:nvGrpSpPr>
        <p:grpSpPr bwMode="auto">
          <a:xfrm>
            <a:off x="1881188" y="2709863"/>
            <a:ext cx="358775" cy="360362"/>
            <a:chOff x="1343016" y="1455729"/>
            <a:chExt cx="358776" cy="358779"/>
          </a:xfrm>
        </p:grpSpPr>
        <p:sp>
          <p:nvSpPr>
            <p:cNvPr id="59431"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59403" name="直接连接符 35"/>
          <p:cNvCxnSpPr>
            <a:cxnSpLocks noChangeShapeType="1"/>
            <a:stCxn id="59442" idx="2"/>
            <a:endCxn id="59440" idx="3"/>
          </p:cNvCxnSpPr>
          <p:nvPr/>
        </p:nvCxnSpPr>
        <p:spPr bwMode="auto">
          <a:xfrm rot="5400000">
            <a:off x="1702594"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04" name="直接连接符 40"/>
          <p:cNvCxnSpPr>
            <a:cxnSpLocks noChangeShapeType="1"/>
            <a:stCxn id="59440" idx="2"/>
            <a:endCxn id="59436" idx="3"/>
          </p:cNvCxnSpPr>
          <p:nvPr/>
        </p:nvCxnSpPr>
        <p:spPr bwMode="auto">
          <a:xfrm rot="5400000">
            <a:off x="1163638"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05" name="直接连接符 43"/>
          <p:cNvCxnSpPr>
            <a:cxnSpLocks noChangeShapeType="1"/>
            <a:stCxn id="59442" idx="2"/>
            <a:endCxn id="59438" idx="1"/>
          </p:cNvCxnSpPr>
          <p:nvPr/>
        </p:nvCxnSpPr>
        <p:spPr bwMode="auto">
          <a:xfrm rot="16200000" flipH="1">
            <a:off x="2061369"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06" name="直接连接符 46"/>
          <p:cNvCxnSpPr>
            <a:cxnSpLocks noChangeShapeType="1"/>
            <a:stCxn id="59438" idx="2"/>
          </p:cNvCxnSpPr>
          <p:nvPr/>
        </p:nvCxnSpPr>
        <p:spPr bwMode="auto">
          <a:xfrm rot="16200000" flipH="1">
            <a:off x="2599532" y="253285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0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9408" name="组合 6"/>
          <p:cNvGrpSpPr/>
          <p:nvPr/>
        </p:nvGrpSpPr>
        <p:grpSpPr bwMode="auto">
          <a:xfrm>
            <a:off x="4748213" y="379413"/>
            <a:ext cx="358775" cy="360362"/>
            <a:chOff x="1343016" y="1455729"/>
            <a:chExt cx="358776" cy="360001"/>
          </a:xfrm>
        </p:grpSpPr>
        <p:sp>
          <p:nvSpPr>
            <p:cNvPr id="59429"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0" name="TextBox 5"/>
            <p:cNvSpPr txBox="1">
              <a:spLocks noChangeArrowheads="1"/>
            </p:cNvSpPr>
            <p:nvPr/>
          </p:nvSpPr>
          <p:spPr bwMode="auto">
            <a:xfrm>
              <a:off x="1343016" y="1455729"/>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59409" name="组合 34"/>
          <p:cNvGrpSpPr/>
          <p:nvPr/>
        </p:nvGrpSpPr>
        <p:grpSpPr bwMode="auto">
          <a:xfrm>
            <a:off x="5286375" y="917575"/>
            <a:ext cx="358775" cy="360363"/>
            <a:chOff x="1343016" y="1455728"/>
            <a:chExt cx="358776" cy="360001"/>
          </a:xfrm>
        </p:grpSpPr>
        <p:sp>
          <p:nvSpPr>
            <p:cNvPr id="59427" name="椭圆 35"/>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8" name="TextBox 36"/>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59410" name="组合 37"/>
          <p:cNvGrpSpPr/>
          <p:nvPr/>
        </p:nvGrpSpPr>
        <p:grpSpPr bwMode="auto">
          <a:xfrm>
            <a:off x="5645150" y="1455738"/>
            <a:ext cx="720725" cy="360362"/>
            <a:chOff x="1163628" y="1455729"/>
            <a:chExt cx="720000" cy="360001"/>
          </a:xfrm>
        </p:grpSpPr>
        <p:sp>
          <p:nvSpPr>
            <p:cNvPr id="59425" name="椭圆 3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6" name="TextBox 39"/>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cxnSp>
        <p:nvCxnSpPr>
          <p:cNvPr id="59411" name="直接连接符 43"/>
          <p:cNvCxnSpPr>
            <a:cxnSpLocks noChangeShapeType="1"/>
          </p:cNvCxnSpPr>
          <p:nvPr/>
        </p:nvCxnSpPr>
        <p:spPr bwMode="auto">
          <a:xfrm rot="16200000" flipH="1">
            <a:off x="4928394" y="738981"/>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12" name="直接连接符 46"/>
          <p:cNvCxnSpPr>
            <a:cxnSpLocks noChangeShapeType="1"/>
          </p:cNvCxnSpPr>
          <p:nvPr/>
        </p:nvCxnSpPr>
        <p:spPr bwMode="auto">
          <a:xfrm rot="16200000" flipH="1">
            <a:off x="5466557" y="127714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9413" name="组合 46"/>
          <p:cNvGrpSpPr/>
          <p:nvPr/>
        </p:nvGrpSpPr>
        <p:grpSpPr bwMode="auto">
          <a:xfrm>
            <a:off x="6362700" y="1992313"/>
            <a:ext cx="358775" cy="360362"/>
            <a:chOff x="1343016" y="1455728"/>
            <a:chExt cx="358776" cy="360001"/>
          </a:xfrm>
        </p:grpSpPr>
        <p:sp>
          <p:nvSpPr>
            <p:cNvPr id="59423" name="椭圆 4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4" name="TextBox 48"/>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grpSp>
        <p:nvGrpSpPr>
          <p:cNvPr id="59414" name="组合 49"/>
          <p:cNvGrpSpPr/>
          <p:nvPr/>
        </p:nvGrpSpPr>
        <p:grpSpPr bwMode="auto">
          <a:xfrm>
            <a:off x="6721475" y="2530475"/>
            <a:ext cx="720725" cy="360363"/>
            <a:chOff x="1163628" y="1455729"/>
            <a:chExt cx="720000" cy="360001"/>
          </a:xfrm>
        </p:grpSpPr>
        <p:sp>
          <p:nvSpPr>
            <p:cNvPr id="59421" name="椭圆 5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2" name="TextBox 51"/>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cxnSp>
        <p:nvCxnSpPr>
          <p:cNvPr id="59415" name="直接连接符 52"/>
          <p:cNvCxnSpPr>
            <a:cxnSpLocks noChangeShapeType="1"/>
          </p:cNvCxnSpPr>
          <p:nvPr/>
        </p:nvCxnSpPr>
        <p:spPr bwMode="auto">
          <a:xfrm rot="16200000" flipH="1">
            <a:off x="6003925" y="181451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59416" name="直接连接符 46"/>
          <p:cNvCxnSpPr>
            <a:cxnSpLocks noChangeShapeType="1"/>
          </p:cNvCxnSpPr>
          <p:nvPr/>
        </p:nvCxnSpPr>
        <p:spPr bwMode="auto">
          <a:xfrm rot="16200000" flipH="1">
            <a:off x="6542882" y="2351881"/>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59417" name="组合 54"/>
          <p:cNvGrpSpPr/>
          <p:nvPr/>
        </p:nvGrpSpPr>
        <p:grpSpPr bwMode="auto">
          <a:xfrm>
            <a:off x="7259638" y="3068638"/>
            <a:ext cx="720725" cy="360362"/>
            <a:chOff x="1163628" y="1455730"/>
            <a:chExt cx="720000" cy="360000"/>
          </a:xfrm>
        </p:grpSpPr>
        <p:sp>
          <p:nvSpPr>
            <p:cNvPr id="59419" name="椭圆 55"/>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0" name="TextBox 56"/>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cxnSp>
        <p:nvCxnSpPr>
          <p:cNvPr id="59418" name="直接连接符 46"/>
          <p:cNvCxnSpPr>
            <a:cxnSpLocks noChangeShapeType="1"/>
          </p:cNvCxnSpPr>
          <p:nvPr/>
        </p:nvCxnSpPr>
        <p:spPr bwMode="auto">
          <a:xfrm rot="16200000" flipH="1">
            <a:off x="7081044" y="289004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AVL</a:t>
            </a:r>
            <a:r>
              <a:rPr lang="zh-CN" altLang="en-US"/>
              <a:t>树</a:t>
            </a:r>
            <a:endParaRPr lang="zh-CN" altLang="en-US"/>
          </a:p>
        </p:txBody>
      </p:sp>
      <p:sp>
        <p:nvSpPr>
          <p:cNvPr id="3" name="文本占位符 2"/>
          <p:cNvSpPr>
            <a:spLocks noGrp="1"/>
          </p:cNvSpPr>
          <p:nvPr>
            <p:ph type="body" idx="1"/>
          </p:nvPr>
        </p:nvSpPr>
        <p:spPr/>
        <p:txBody>
          <a:bodyPr/>
          <a:p>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AVL</a:t>
            </a:r>
            <a:r>
              <a:rPr lang="zh-CN" altLang="en-US" smtClean="0"/>
              <a:t>树</a:t>
            </a:r>
            <a:endParaRPr lang="zh-CN" altLang="en-US" smtClean="0"/>
          </a:p>
        </p:txBody>
      </p:sp>
      <p:sp>
        <p:nvSpPr>
          <p:cNvPr id="60419" name="Rectangle 3"/>
          <p:cNvSpPr>
            <a:spLocks noGrp="1" noChangeArrowheads="1"/>
          </p:cNvSpPr>
          <p:nvPr>
            <p:ph idx="1"/>
          </p:nvPr>
        </p:nvSpPr>
        <p:spPr/>
        <p:txBody>
          <a:bodyPr/>
          <a:lstStyle/>
          <a:p>
            <a:pPr marL="609600" indent="-609600"/>
            <a:r>
              <a:rPr lang="zh-CN" altLang="en-US" smtClean="0"/>
              <a:t>如何提高二叉搜索树的最坏情况？</a:t>
            </a:r>
            <a:endParaRPr lang="zh-CN" altLang="en-US" smtClean="0"/>
          </a:p>
          <a:p>
            <a:pPr marL="609600" indent="-609600"/>
            <a:r>
              <a:rPr lang="zh-CN" altLang="en-US" smtClean="0"/>
              <a:t>树高最坏情况保持在</a:t>
            </a:r>
            <a:r>
              <a:rPr lang="en-US" altLang="zh-CN" smtClean="0"/>
              <a:t>O(logn)</a:t>
            </a:r>
            <a:endParaRPr lang="en-US" altLang="zh-CN" smtClean="0"/>
          </a:p>
          <a:p>
            <a:pPr marL="609600" indent="-609600"/>
            <a:r>
              <a:rPr lang="en-US" altLang="zh-CN" smtClean="0"/>
              <a:t>AVL</a:t>
            </a:r>
            <a:r>
              <a:rPr lang="zh-CN" altLang="en-US" smtClean="0"/>
              <a:t>树</a:t>
            </a:r>
            <a:r>
              <a:rPr lang="en-US" altLang="zh-CN" smtClean="0"/>
              <a:t>——</a:t>
            </a:r>
            <a:r>
              <a:rPr lang="zh-CN" altLang="en-US" smtClean="0"/>
              <a:t>一种平衡树</a:t>
            </a:r>
            <a:endParaRPr lang="zh-CN" altLang="en-US" smtClean="0"/>
          </a:p>
          <a:p>
            <a:pPr marL="609600" indent="-609600"/>
            <a:r>
              <a:rPr lang="en-US" altLang="zh-CN" smtClean="0"/>
              <a:t>1962</a:t>
            </a:r>
            <a:r>
              <a:rPr lang="zh-CN" altLang="en-US" smtClean="0"/>
              <a:t>年，</a:t>
            </a:r>
            <a:r>
              <a:rPr lang="en-US" altLang="zh-CN" smtClean="0">
                <a:solidFill>
                  <a:schemeClr val="hlink"/>
                </a:solidFill>
              </a:rPr>
              <a:t>A</a:t>
            </a:r>
            <a:r>
              <a:rPr lang="en-US" altLang="zh-CN" smtClean="0"/>
              <a:t>delson-</a:t>
            </a:r>
            <a:r>
              <a:rPr lang="en-US" altLang="zh-CN" smtClean="0">
                <a:solidFill>
                  <a:schemeClr val="hlink"/>
                </a:solidFill>
              </a:rPr>
              <a:t>V</a:t>
            </a:r>
            <a:r>
              <a:rPr lang="en-US" altLang="zh-CN" smtClean="0"/>
              <a:t>elskii</a:t>
            </a:r>
            <a:r>
              <a:rPr lang="zh-CN" altLang="en-US" smtClean="0"/>
              <a:t>和</a:t>
            </a:r>
            <a:r>
              <a:rPr lang="en-US" altLang="zh-CN" smtClean="0">
                <a:solidFill>
                  <a:schemeClr val="hlink"/>
                </a:solidFill>
              </a:rPr>
              <a:t>L</a:t>
            </a:r>
            <a:r>
              <a:rPr lang="en-US" altLang="zh-CN" smtClean="0"/>
              <a:t>andis</a:t>
            </a:r>
            <a:endParaRPr lang="en-US" altLang="zh-CN" smtClean="0"/>
          </a:p>
        </p:txBody>
      </p:sp>
      <p:sp>
        <p:nvSpPr>
          <p:cNvPr id="604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E4C06E-ADA8-4D77-A100-2AF3046F176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BST</a:t>
            </a:r>
            <a:r>
              <a:rPr lang="zh-CN" altLang="en-US" smtClean="0"/>
              <a:t>定义</a:t>
            </a:r>
            <a:endParaRPr lang="zh-CN" altLang="en-US" smtClean="0"/>
          </a:p>
        </p:txBody>
      </p:sp>
      <p:sp>
        <p:nvSpPr>
          <p:cNvPr id="24579" name="Rectangle 3"/>
          <p:cNvSpPr>
            <a:spLocks noGrp="1" noChangeArrowheads="1"/>
          </p:cNvSpPr>
          <p:nvPr>
            <p:ph idx="1"/>
          </p:nvPr>
        </p:nvSpPr>
        <p:spPr/>
        <p:txBody>
          <a:bodyPr/>
          <a:lstStyle/>
          <a:p>
            <a:pPr marL="533400" indent="-533400"/>
            <a:r>
              <a:rPr lang="zh-CN" altLang="en-US" smtClean="0">
                <a:solidFill>
                  <a:schemeClr val="accent2"/>
                </a:solidFill>
              </a:rPr>
              <a:t>定义：二叉搜索树</a:t>
            </a:r>
            <a:r>
              <a:rPr lang="zh-CN" altLang="en-US" smtClean="0"/>
              <a:t>（</a:t>
            </a:r>
            <a:r>
              <a:rPr lang="en-US" altLang="zh-CN" smtClean="0">
                <a:solidFill>
                  <a:schemeClr val="hlink"/>
                </a:solidFill>
              </a:rPr>
              <a:t>binary search tree</a:t>
            </a:r>
            <a:r>
              <a:rPr lang="zh-CN" altLang="en-US" smtClean="0"/>
              <a:t>）是一棵二叉树，可能为空，如果非空的话，应满足以下特征：</a:t>
            </a:r>
            <a:endParaRPr lang="zh-CN" altLang="en-US" smtClean="0"/>
          </a:p>
          <a:p>
            <a:pPr marL="533400" indent="-533400">
              <a:buFont typeface="Wingdings" panose="05000000000000000000" pitchFamily="2" charset="2"/>
              <a:buAutoNum type="arabicParenR"/>
            </a:pPr>
            <a:r>
              <a:rPr lang="zh-CN" altLang="en-US" smtClean="0"/>
              <a:t>每个元素有一个关键值，并且没有任意两个元素有相同的关键值；因此，所有的关键值都是唯一的</a:t>
            </a:r>
            <a:endParaRPr lang="zh-CN" altLang="en-US" smtClean="0"/>
          </a:p>
        </p:txBody>
      </p:sp>
      <p:sp>
        <p:nvSpPr>
          <p:cNvPr id="245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06AFC-5F91-4EB6-B9E0-4E47F929672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定义</a:t>
            </a:r>
            <a:endParaRPr lang="zh-CN" altLang="en-US" smtClean="0"/>
          </a:p>
        </p:txBody>
      </p:sp>
      <p:sp>
        <p:nvSpPr>
          <p:cNvPr id="61443" name="Rectangle 3"/>
          <p:cNvSpPr>
            <a:spLocks noGrp="1" noChangeArrowheads="1"/>
          </p:cNvSpPr>
          <p:nvPr>
            <p:ph idx="1"/>
          </p:nvPr>
        </p:nvSpPr>
        <p:spPr/>
        <p:txBody>
          <a:bodyPr/>
          <a:lstStyle/>
          <a:p>
            <a:pPr marL="609600" indent="-609600"/>
            <a:r>
              <a:rPr lang="zh-CN" altLang="en-US" smtClean="0"/>
              <a:t>空二叉树是</a:t>
            </a:r>
            <a:r>
              <a:rPr lang="en-US" altLang="zh-CN" smtClean="0">
                <a:solidFill>
                  <a:schemeClr val="accent2"/>
                </a:solidFill>
              </a:rPr>
              <a:t>AVL</a:t>
            </a:r>
            <a:r>
              <a:rPr lang="zh-CN" altLang="en-US" smtClean="0">
                <a:solidFill>
                  <a:schemeClr val="accent2"/>
                </a:solidFill>
              </a:rPr>
              <a:t>树</a:t>
            </a:r>
            <a:r>
              <a:rPr lang="zh-CN" altLang="en-US" smtClean="0"/>
              <a:t>；</a:t>
            </a:r>
            <a:br>
              <a:rPr lang="zh-CN" altLang="en-US" smtClean="0"/>
            </a:br>
            <a:r>
              <a:rPr lang="zh-CN" altLang="en-US" smtClean="0"/>
              <a:t>如果</a:t>
            </a:r>
            <a:r>
              <a:rPr lang="en-US" altLang="zh-CN" smtClean="0"/>
              <a:t>T</a:t>
            </a:r>
            <a:r>
              <a:rPr lang="zh-CN" altLang="en-US" smtClean="0"/>
              <a:t>是一棵非空的二叉树，</a:t>
            </a:r>
            <a:br>
              <a:rPr lang="zh-CN" altLang="en-US" smtClean="0"/>
            </a:b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分别是其左子树和右子树，</a:t>
            </a:r>
            <a:br>
              <a:rPr lang="zh-CN" altLang="en-US" smtClean="0"/>
            </a:br>
            <a:r>
              <a:rPr lang="zh-CN" altLang="en-US" smtClean="0"/>
              <a:t>那么满足以下条件，</a:t>
            </a:r>
            <a:r>
              <a:rPr lang="en-US" altLang="zh-CN" i="1" smtClean="0"/>
              <a:t>T</a:t>
            </a:r>
            <a:r>
              <a:rPr lang="zh-CN" altLang="en-US" smtClean="0"/>
              <a:t>是一棵</a:t>
            </a:r>
            <a:r>
              <a:rPr lang="en-US" altLang="zh-CN" smtClean="0"/>
              <a:t>AVL</a:t>
            </a:r>
            <a:r>
              <a:rPr lang="zh-CN" altLang="en-US" smtClean="0"/>
              <a:t>树：</a:t>
            </a:r>
            <a:endParaRPr lang="zh-CN" altLang="en-US" smtClean="0"/>
          </a:p>
          <a:p>
            <a:pPr marL="990600" lvl="1" indent="-533400">
              <a:buFont typeface="Wingdings" panose="05000000000000000000" pitchFamily="2" charset="2"/>
              <a:buAutoNum type="arabicParenR"/>
            </a:pP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是</a:t>
            </a:r>
            <a:r>
              <a:rPr lang="en-US" altLang="zh-CN" smtClean="0"/>
              <a:t>AVL</a:t>
            </a:r>
            <a:r>
              <a:rPr lang="zh-CN" altLang="en-US" smtClean="0"/>
              <a:t>树</a:t>
            </a:r>
            <a:endParaRPr lang="zh-CN" altLang="en-US" smtClean="0"/>
          </a:p>
          <a:p>
            <a:pPr marL="990600" lvl="1" indent="-533400">
              <a:buFont typeface="Wingdings" panose="05000000000000000000" pitchFamily="2" charset="2"/>
              <a:buAutoNum type="arabicParenR"/>
            </a:pPr>
            <a:r>
              <a:rPr lang="en-US" altLang="zh-CN"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en-US" altLang="zh-CN" i="1" smtClean="0">
                <a:solidFill>
                  <a:srgbClr val="FF0000"/>
                </a:solidFill>
              </a:rPr>
              <a:t>-h</a:t>
            </a:r>
            <a:r>
              <a:rPr lang="en-US" altLang="zh-CN" i="1" baseline="-25000" smtClean="0">
                <a:solidFill>
                  <a:srgbClr val="FF0000"/>
                </a:solidFill>
              </a:rPr>
              <a:t>R</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zh-CN" altLang="en-US" smtClean="0">
                <a:solidFill>
                  <a:srgbClr val="FF0000"/>
                </a:solidFill>
              </a:rPr>
              <a:t>和</a:t>
            </a:r>
            <a:r>
              <a:rPr lang="en-US" altLang="zh-CN" i="1" smtClean="0">
                <a:solidFill>
                  <a:srgbClr val="FF0000"/>
                </a:solidFill>
              </a:rPr>
              <a:t>h</a:t>
            </a:r>
            <a:r>
              <a:rPr lang="en-US" altLang="zh-CN" i="1" baseline="-25000" smtClean="0">
                <a:solidFill>
                  <a:srgbClr val="FF0000"/>
                </a:solidFill>
              </a:rPr>
              <a:t>R</a:t>
            </a:r>
            <a:r>
              <a:rPr lang="zh-CN" altLang="en-US" smtClean="0">
                <a:solidFill>
                  <a:srgbClr val="FF0000"/>
                </a:solidFill>
              </a:rPr>
              <a:t>分别是左子树和右子树的高度</a:t>
            </a:r>
            <a:endParaRPr lang="zh-CN" altLang="en-US" smtClean="0">
              <a:solidFill>
                <a:srgbClr val="FF0000"/>
              </a:solidFill>
            </a:endParaRPr>
          </a:p>
          <a:p>
            <a:pPr marL="609600" indent="-609600"/>
            <a:r>
              <a:rPr lang="en-US" altLang="zh-CN" smtClean="0"/>
              <a:t>AVL</a:t>
            </a:r>
            <a:r>
              <a:rPr lang="zh-CN" altLang="en-US" smtClean="0"/>
              <a:t>搜索树</a:t>
            </a:r>
            <a:endParaRPr lang="zh-CN" altLang="en-US" smtClean="0"/>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6F6BFD-18A8-4E34-A234-4DEC6A46D641}"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t>AVL</a:t>
            </a:r>
            <a:r>
              <a:rPr lang="zh-CN" altLang="en-US" smtClean="0"/>
              <a:t>树例</a:t>
            </a:r>
            <a:endParaRPr lang="zh-CN" altLang="en-US" smtClean="0"/>
          </a:p>
        </p:txBody>
      </p:sp>
      <p:sp>
        <p:nvSpPr>
          <p:cNvPr id="2" name="内容占位符 1"/>
          <p:cNvSpPr>
            <a:spLocks noGrp="1"/>
          </p:cNvSpPr>
          <p:nvPr>
            <p:ph idx="1"/>
          </p:nvPr>
        </p:nvSpPr>
        <p:spPr/>
        <p:txBody>
          <a:bodyPr/>
          <a:lstStyle/>
          <a:p>
            <a:endParaRPr lang="zh-CN" altLang="en-US"/>
          </a:p>
        </p:txBody>
      </p:sp>
      <p:sp>
        <p:nvSpPr>
          <p:cNvPr id="6247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90511B-9A89-402B-A86F-2EEA3EF97E2D}" type="slidenum">
              <a:rPr lang="en-US" altLang="en-US">
                <a:solidFill>
                  <a:srgbClr val="4B4B4B"/>
                </a:solidFill>
              </a:rPr>
            </a:fld>
            <a:endParaRPr lang="en-US" altLang="en-US">
              <a:solidFill>
                <a:srgbClr val="4B4B4B"/>
              </a:solidFill>
            </a:endParaRPr>
          </a:p>
        </p:txBody>
      </p:sp>
      <p:pic>
        <p:nvPicPr>
          <p:cNvPr id="62467" name="Picture 4" descr="b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295400"/>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5" descr="bst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6888163"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 Box 6"/>
          <p:cNvSpPr txBox="1">
            <a:spLocks noChangeArrowheads="1"/>
          </p:cNvSpPr>
          <p:nvPr/>
        </p:nvSpPr>
        <p:spPr bwMode="ltGray">
          <a:xfrm>
            <a:off x="6172200" y="2667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不是</a:t>
            </a:r>
            <a:endParaRPr lang="zh-CN" altLang="en-US">
              <a:solidFill>
                <a:schemeClr val="hlink"/>
              </a:solidFill>
            </a:endParaRPr>
          </a:p>
        </p:txBody>
      </p:sp>
      <p:sp>
        <p:nvSpPr>
          <p:cNvPr id="62470" name="Line 7"/>
          <p:cNvSpPr>
            <a:spLocks noChangeShapeType="1"/>
          </p:cNvSpPr>
          <p:nvPr/>
        </p:nvSpPr>
        <p:spPr bwMode="ltGray">
          <a:xfrm flipV="1">
            <a:off x="6705600" y="2133600"/>
            <a:ext cx="685800" cy="7620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AVL</a:t>
            </a:r>
            <a:r>
              <a:rPr lang="zh-CN" altLang="en-US" smtClean="0"/>
              <a:t>树的特性</a:t>
            </a:r>
            <a:endParaRPr lang="zh-CN" altLang="en-US" smtClean="0"/>
          </a:p>
        </p:txBody>
      </p:sp>
      <p:sp>
        <p:nvSpPr>
          <p:cNvPr id="63491" name="Rectangle 3"/>
          <p:cNvSpPr>
            <a:spLocks noGrp="1" noChangeArrowheads="1"/>
          </p:cNvSpPr>
          <p:nvPr>
            <p:ph idx="1"/>
          </p:nvPr>
        </p:nvSpPr>
        <p:spPr/>
        <p:txBody>
          <a:bodyPr>
            <a:normAutofit fontScale="92500" lnSpcReduction="10000"/>
          </a:bodyPr>
          <a:lstStyle/>
          <a:p>
            <a:pPr marL="533400" indent="-533400">
              <a:buFont typeface="Wingdings" panose="05000000000000000000" pitchFamily="2" charset="2"/>
              <a:buAutoNum type="arabicPeriod"/>
            </a:pPr>
            <a:r>
              <a:rPr lang="en-US" altLang="zh-CN" dirty="0" smtClean="0"/>
              <a:t>n</a:t>
            </a:r>
            <a:r>
              <a:rPr lang="zh-CN" altLang="en-US" dirty="0" smtClean="0"/>
              <a:t>个元素（节点）的</a:t>
            </a:r>
            <a:r>
              <a:rPr lang="en-US" altLang="zh-CN" dirty="0" smtClean="0"/>
              <a:t>AVL</a:t>
            </a:r>
            <a:r>
              <a:rPr lang="zh-CN" altLang="en-US" dirty="0" smtClean="0"/>
              <a:t>树的高度是</a:t>
            </a:r>
            <a:r>
              <a:rPr lang="en-US" altLang="zh-CN" dirty="0" smtClean="0"/>
              <a:t>O(</a:t>
            </a:r>
            <a:r>
              <a:rPr lang="en-US" altLang="zh-CN" dirty="0" err="1" smtClean="0"/>
              <a:t>logn</a:t>
            </a:r>
            <a:r>
              <a:rPr lang="en-US" altLang="zh-CN" dirty="0" smtClean="0"/>
              <a:t>)</a:t>
            </a:r>
            <a:endParaRPr lang="en-US" altLang="zh-CN" dirty="0" smtClean="0"/>
          </a:p>
          <a:p>
            <a:pPr marL="533400" indent="-533400">
              <a:buFont typeface="Wingdings" panose="05000000000000000000" pitchFamily="2" charset="2"/>
              <a:buAutoNum type="arabicPeriod"/>
            </a:pPr>
            <a:r>
              <a:rPr lang="zh-CN" altLang="en-US" dirty="0" smtClean="0"/>
              <a:t>对于每一个</a:t>
            </a:r>
            <a:r>
              <a:rPr lang="en-US" altLang="zh-CN" i="1" dirty="0" smtClean="0"/>
              <a:t>n</a:t>
            </a:r>
            <a:r>
              <a:rPr lang="zh-CN" altLang="en-US" dirty="0" smtClean="0"/>
              <a:t>（</a:t>
            </a:r>
            <a:r>
              <a:rPr lang="en-US" altLang="zh-CN" i="1" dirty="0" smtClean="0"/>
              <a:t>n</a:t>
            </a:r>
            <a:r>
              <a:rPr lang="en-US" altLang="zh-CN" dirty="0" smtClean="0"/>
              <a:t>≥0</a:t>
            </a:r>
            <a:r>
              <a:rPr lang="zh-CN" altLang="en-US" dirty="0" smtClean="0"/>
              <a:t>）值，都存在一棵</a:t>
            </a:r>
            <a:r>
              <a:rPr lang="en-US" altLang="zh-CN" dirty="0" smtClean="0"/>
              <a:t>AVL</a:t>
            </a:r>
            <a:r>
              <a:rPr lang="zh-CN" altLang="en-US" dirty="0" smtClean="0"/>
              <a:t>树（保证任何时刻，插入操作都是可完成的）</a:t>
            </a:r>
            <a:endParaRPr lang="zh-CN" altLang="en-US" dirty="0" smtClean="0"/>
          </a:p>
          <a:p>
            <a:pPr marL="533400" indent="-533400">
              <a:buFont typeface="Wingdings" panose="05000000000000000000" pitchFamily="2" charset="2"/>
              <a:buAutoNum type="arabicPeriod"/>
            </a:pPr>
            <a:r>
              <a:rPr lang="zh-CN" altLang="en-US" dirty="0" smtClean="0"/>
              <a:t>一棵</a:t>
            </a:r>
            <a:r>
              <a:rPr lang="en-US" altLang="zh-CN" i="1" dirty="0" smtClean="0"/>
              <a:t>n</a:t>
            </a:r>
            <a:r>
              <a:rPr lang="zh-CN" altLang="en-US" dirty="0" smtClean="0"/>
              <a:t>元素的</a:t>
            </a:r>
            <a:r>
              <a:rPr lang="en-US" altLang="zh-CN" dirty="0" smtClean="0"/>
              <a:t>AVL</a:t>
            </a:r>
            <a:r>
              <a:rPr lang="zh-CN" altLang="en-US" dirty="0" smtClean="0"/>
              <a:t>搜索树能在</a:t>
            </a:r>
            <a:r>
              <a:rPr lang="en-US" altLang="zh-CN" dirty="0" smtClean="0"/>
              <a:t>O(</a:t>
            </a:r>
            <a:r>
              <a:rPr lang="zh-CN" altLang="en-US" dirty="0" smtClean="0"/>
              <a:t>高度</a:t>
            </a:r>
            <a:r>
              <a:rPr lang="en-US" altLang="zh-CN" dirty="0" smtClean="0"/>
              <a:t>)=O(</a:t>
            </a:r>
            <a:r>
              <a:rPr lang="en-US" altLang="zh-CN" dirty="0" err="1" smtClean="0"/>
              <a:t>log</a:t>
            </a:r>
            <a:r>
              <a:rPr lang="en-US" altLang="zh-CN" i="1" dirty="0" err="1" smtClean="0"/>
              <a:t>n</a:t>
            </a:r>
            <a:r>
              <a:rPr lang="en-US" altLang="zh-CN" dirty="0" smtClean="0"/>
              <a:t>)</a:t>
            </a:r>
            <a:r>
              <a:rPr lang="zh-CN" altLang="en-US" dirty="0" smtClean="0"/>
              <a:t>的时间内完成搜索。</a:t>
            </a:r>
            <a:endParaRPr lang="en-US" altLang="zh-CN" dirty="0" smtClean="0"/>
          </a:p>
          <a:p>
            <a:pPr marL="609600" indent="-609600">
              <a:buFont typeface="Wingdings" panose="05000000000000000000" pitchFamily="2" charset="2"/>
              <a:buAutoNum type="arabicPeriod" startAt="4"/>
            </a:pPr>
            <a:r>
              <a:rPr lang="zh-CN" altLang="en-US" dirty="0"/>
              <a:t>将一个新元素插入到一棵</a:t>
            </a:r>
            <a:r>
              <a:rPr lang="en-US" altLang="zh-CN" i="1" dirty="0"/>
              <a:t>n</a:t>
            </a:r>
            <a:r>
              <a:rPr lang="zh-CN" altLang="en-US" dirty="0"/>
              <a:t>元素的</a:t>
            </a:r>
            <a:r>
              <a:rPr lang="en-US" altLang="zh-CN" dirty="0"/>
              <a:t>AVL</a:t>
            </a:r>
            <a:r>
              <a:rPr lang="zh-CN" altLang="en-US" dirty="0"/>
              <a:t>搜索树中，可得到一棵</a:t>
            </a:r>
            <a:r>
              <a:rPr lang="en-US" altLang="zh-CN" i="1" dirty="0"/>
              <a:t>n</a:t>
            </a:r>
            <a:r>
              <a:rPr lang="en-US" altLang="zh-CN" dirty="0"/>
              <a:t>+1</a:t>
            </a:r>
            <a:r>
              <a:rPr lang="zh-CN" altLang="en-US" dirty="0"/>
              <a:t>元素的</a:t>
            </a:r>
            <a:r>
              <a:rPr lang="en-US" altLang="zh-CN" dirty="0"/>
              <a:t>AVL</a:t>
            </a:r>
            <a:r>
              <a:rPr lang="zh-CN" altLang="en-US" dirty="0"/>
              <a:t>树，这种插入过程可以在</a:t>
            </a:r>
            <a:r>
              <a:rPr lang="en-US" altLang="zh-CN" dirty="0"/>
              <a:t>O(</a:t>
            </a:r>
            <a:r>
              <a:rPr lang="en-US" altLang="zh-CN" dirty="0" err="1"/>
              <a:t>log</a:t>
            </a:r>
            <a:r>
              <a:rPr lang="en-US" altLang="zh-CN" i="1" dirty="0" err="1"/>
              <a:t>n</a:t>
            </a:r>
            <a:r>
              <a:rPr lang="en-US" altLang="zh-CN" dirty="0"/>
              <a:t>)</a:t>
            </a:r>
            <a:r>
              <a:rPr lang="zh-CN" altLang="en-US" dirty="0"/>
              <a:t>时间内完成</a:t>
            </a:r>
            <a:endParaRPr lang="zh-CN" altLang="en-US" dirty="0"/>
          </a:p>
          <a:p>
            <a:pPr marL="609600" indent="-609600">
              <a:buFont typeface="Wingdings" panose="05000000000000000000" pitchFamily="2" charset="2"/>
              <a:buAutoNum type="arabicPeriod" startAt="4"/>
            </a:pPr>
            <a:r>
              <a:rPr lang="zh-CN" altLang="en-US" dirty="0"/>
              <a:t>从一棵</a:t>
            </a:r>
            <a:r>
              <a:rPr lang="en-US" altLang="zh-CN" i="1" dirty="0"/>
              <a:t>n</a:t>
            </a:r>
            <a:r>
              <a:rPr lang="zh-CN" altLang="en-US" dirty="0"/>
              <a:t>元素的</a:t>
            </a:r>
            <a:r>
              <a:rPr lang="en-US" altLang="zh-CN" dirty="0"/>
              <a:t>AVL</a:t>
            </a:r>
            <a:r>
              <a:rPr lang="zh-CN" altLang="en-US" dirty="0"/>
              <a:t>搜索树中删除一个元素，可得到一棵</a:t>
            </a:r>
            <a:r>
              <a:rPr lang="en-US" altLang="zh-CN" i="1" dirty="0"/>
              <a:t>n</a:t>
            </a:r>
            <a:r>
              <a:rPr lang="en-US" altLang="zh-CN" dirty="0"/>
              <a:t>-1</a:t>
            </a:r>
            <a:r>
              <a:rPr lang="zh-CN" altLang="en-US" dirty="0"/>
              <a:t>元素的</a:t>
            </a:r>
            <a:r>
              <a:rPr lang="en-US" altLang="zh-CN" dirty="0"/>
              <a:t>AVL</a:t>
            </a:r>
            <a:r>
              <a:rPr lang="zh-CN" altLang="en-US" dirty="0"/>
              <a:t>树，这种删除过程可以在</a:t>
            </a:r>
            <a:r>
              <a:rPr lang="en-US" altLang="zh-CN" dirty="0"/>
              <a:t>O(</a:t>
            </a:r>
            <a:r>
              <a:rPr lang="en-US" altLang="zh-CN" dirty="0" err="1"/>
              <a:t>log</a:t>
            </a:r>
            <a:r>
              <a:rPr lang="en-US" altLang="zh-CN" i="1" dirty="0" err="1"/>
              <a:t>n</a:t>
            </a:r>
            <a:r>
              <a:rPr lang="en-US" altLang="zh-CN" dirty="0"/>
              <a:t>)</a:t>
            </a:r>
            <a:r>
              <a:rPr lang="zh-CN" altLang="en-US" dirty="0"/>
              <a:t>时间内</a:t>
            </a:r>
            <a:r>
              <a:rPr lang="zh-CN" altLang="en-US" dirty="0" smtClean="0"/>
              <a:t>完成</a:t>
            </a:r>
            <a:endParaRPr lang="zh-CN" altLang="en-US" dirty="0"/>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E676F4-CD0E-4C55-A240-5FF8AAF47BF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AVL</a:t>
            </a:r>
            <a:r>
              <a:rPr lang="zh-CN" altLang="en-US" smtClean="0"/>
              <a:t>树的高度</a:t>
            </a:r>
            <a:endParaRPr lang="zh-CN" altLang="en-US" smtClean="0"/>
          </a:p>
        </p:txBody>
      </p:sp>
      <p:sp>
        <p:nvSpPr>
          <p:cNvPr id="65539" name="Rectangle 3"/>
          <p:cNvSpPr>
            <a:spLocks noGrp="1" noChangeArrowheads="1"/>
          </p:cNvSpPr>
          <p:nvPr>
            <p:ph idx="1"/>
          </p:nvPr>
        </p:nvSpPr>
        <p:spPr/>
        <p:txBody>
          <a:bodyPr/>
          <a:lstStyle/>
          <a:p>
            <a:r>
              <a:rPr lang="zh-CN" altLang="en-US" smtClean="0"/>
              <a:t>高度</a:t>
            </a:r>
            <a:r>
              <a:rPr lang="en-US" altLang="zh-CN" smtClean="0"/>
              <a:t>——</a:t>
            </a:r>
            <a:r>
              <a:rPr lang="zh-CN" altLang="en-US" smtClean="0"/>
              <a:t>复杂性</a:t>
            </a:r>
            <a:endParaRPr lang="zh-CN" altLang="en-US" smtClean="0"/>
          </a:p>
          <a:p>
            <a:r>
              <a:rPr lang="zh-CN" altLang="en-US" smtClean="0"/>
              <a:t>显然，平均情况不会低于随机二叉搜索树，</a:t>
            </a:r>
            <a:r>
              <a:rPr lang="en-US" altLang="zh-CN" smtClean="0"/>
              <a:t>O(logn)</a:t>
            </a:r>
            <a:endParaRPr lang="en-US" altLang="zh-CN" smtClean="0"/>
          </a:p>
          <a:p>
            <a:r>
              <a:rPr lang="zh-CN" altLang="en-US" smtClean="0"/>
              <a:t>最坏情况呢，如果也是</a:t>
            </a:r>
            <a:r>
              <a:rPr lang="en-US" altLang="zh-CN" smtClean="0"/>
              <a:t>O(n)</a:t>
            </a:r>
            <a:r>
              <a:rPr lang="zh-CN" altLang="en-US" smtClean="0"/>
              <a:t>，就失去改进的意义了</a:t>
            </a:r>
            <a:endParaRPr lang="zh-CN" altLang="en-US" smtClean="0"/>
          </a:p>
          <a:p>
            <a:r>
              <a:rPr lang="en-US" altLang="zh-CN" smtClean="0"/>
              <a:t>n</a:t>
            </a:r>
            <a:r>
              <a:rPr lang="zh-CN" altLang="en-US" smtClean="0"/>
              <a:t>个节点的</a:t>
            </a:r>
            <a:r>
              <a:rPr lang="en-US" altLang="zh-CN" smtClean="0"/>
              <a:t>AVL</a:t>
            </a:r>
            <a:r>
              <a:rPr lang="zh-CN" altLang="en-US" smtClean="0"/>
              <a:t>树的高度最高是多少？</a:t>
            </a:r>
            <a:endParaRPr lang="zh-CN" altLang="en-US" smtClean="0"/>
          </a:p>
        </p:txBody>
      </p:sp>
      <p:sp>
        <p:nvSpPr>
          <p:cNvPr id="655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1CA24C-5E90-4590-9743-B54FE62AF60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问题变换</a:t>
            </a:r>
            <a:endParaRPr lang="zh-CN" altLang="en-US" smtClean="0"/>
          </a:p>
        </p:txBody>
      </p:sp>
      <p:sp>
        <p:nvSpPr>
          <p:cNvPr id="66563" name="Rectangle 3"/>
          <p:cNvSpPr>
            <a:spLocks noGrp="1" noChangeArrowheads="1"/>
          </p:cNvSpPr>
          <p:nvPr>
            <p:ph idx="1"/>
          </p:nvPr>
        </p:nvSpPr>
        <p:spPr/>
        <p:txBody>
          <a:bodyPr/>
          <a:lstStyle/>
          <a:p>
            <a:r>
              <a:rPr lang="zh-CN" altLang="en-US" smtClean="0">
                <a:sym typeface="Wingdings" panose="05000000000000000000" pitchFamily="2" charset="2"/>
              </a:rPr>
              <a:t>高度为</a:t>
            </a:r>
            <a:r>
              <a:rPr lang="en-US" altLang="zh-CN" smtClean="0">
                <a:sym typeface="Wingdings" panose="05000000000000000000" pitchFamily="2" charset="2"/>
              </a:rPr>
              <a:t>h</a:t>
            </a:r>
            <a:r>
              <a:rPr lang="zh-CN" altLang="en-US" smtClean="0">
                <a:sym typeface="Wingdings" panose="05000000000000000000" pitchFamily="2" charset="2"/>
              </a:rPr>
              <a:t>的</a:t>
            </a:r>
            <a:r>
              <a:rPr lang="en-US" altLang="zh-CN" smtClean="0">
                <a:sym typeface="Wingdings" panose="05000000000000000000" pitchFamily="2" charset="2"/>
              </a:rPr>
              <a:t>AVL</a:t>
            </a:r>
            <a:r>
              <a:rPr lang="zh-CN" altLang="en-US" smtClean="0">
                <a:sym typeface="Wingdings" panose="05000000000000000000" pitchFamily="2" charset="2"/>
              </a:rPr>
              <a:t>树的最少节点数</a:t>
            </a:r>
            <a:endParaRPr lang="zh-CN" altLang="en-US" smtClean="0">
              <a:sym typeface="Wingdings" panose="05000000000000000000" pitchFamily="2" charset="2"/>
            </a:endParaRPr>
          </a:p>
          <a:p>
            <a:pPr lvl="1"/>
            <a:r>
              <a:rPr lang="en-US" altLang="zh-CN" smtClean="0"/>
              <a:t>F</a:t>
            </a:r>
            <a:r>
              <a:rPr lang="en-US" altLang="zh-CN" baseline="-25000" smtClean="0"/>
              <a:t>h</a:t>
            </a:r>
            <a:r>
              <a:rPr lang="zh-CN" altLang="en-US" smtClean="0"/>
              <a:t>表示高度为</a:t>
            </a:r>
            <a:r>
              <a:rPr lang="en-US" altLang="zh-CN" smtClean="0"/>
              <a:t>h</a:t>
            </a:r>
            <a:r>
              <a:rPr lang="zh-CN" altLang="en-US" smtClean="0"/>
              <a:t>的节点数最少的</a:t>
            </a:r>
            <a:r>
              <a:rPr lang="en-US" altLang="zh-CN" smtClean="0"/>
              <a:t>AVL</a:t>
            </a:r>
            <a:r>
              <a:rPr lang="zh-CN" altLang="en-US" smtClean="0"/>
              <a:t>树</a:t>
            </a:r>
            <a:endParaRPr lang="zh-CN" altLang="en-US" smtClean="0"/>
          </a:p>
          <a:p>
            <a:pPr lvl="1"/>
            <a:r>
              <a:rPr lang="zh-CN" altLang="en-US" smtClean="0"/>
              <a:t>左、右子树也是</a:t>
            </a:r>
            <a:r>
              <a:rPr lang="en-US" altLang="zh-CN" smtClean="0"/>
              <a:t>AVL</a:t>
            </a:r>
            <a:r>
              <a:rPr lang="zh-CN" altLang="en-US" smtClean="0"/>
              <a:t>树，高度一个为</a:t>
            </a:r>
            <a:r>
              <a:rPr lang="en-US" altLang="zh-CN" smtClean="0"/>
              <a:t>h-1</a:t>
            </a:r>
            <a:r>
              <a:rPr lang="zh-CN" altLang="en-US" smtClean="0"/>
              <a:t>，另一个为</a:t>
            </a:r>
            <a:r>
              <a:rPr lang="en-US" altLang="zh-CN" smtClean="0"/>
              <a:t>h-1</a:t>
            </a:r>
            <a:r>
              <a:rPr lang="zh-CN" altLang="en-US" smtClean="0"/>
              <a:t>或</a:t>
            </a:r>
            <a:r>
              <a:rPr lang="en-US" altLang="zh-CN" smtClean="0"/>
              <a:t>h-2</a:t>
            </a:r>
            <a:endParaRPr lang="en-US" altLang="zh-CN" smtClean="0"/>
          </a:p>
          <a:p>
            <a:pPr lvl="1"/>
            <a:r>
              <a:rPr lang="en-US" altLang="zh-CN" smtClean="0"/>
              <a:t>F</a:t>
            </a:r>
            <a:r>
              <a:rPr lang="en-US" altLang="zh-CN" baseline="-25000" smtClean="0"/>
              <a:t>h</a:t>
            </a:r>
            <a:r>
              <a:rPr lang="zh-CN" altLang="en-US" smtClean="0"/>
              <a:t>节点数最少</a:t>
            </a:r>
            <a:r>
              <a:rPr lang="zh-CN" altLang="en-US" smtClean="0">
                <a:sym typeface="Wingdings" panose="05000000000000000000" pitchFamily="2" charset="2"/>
              </a:rPr>
              <a:t>子树中分别为</a:t>
            </a:r>
            <a:r>
              <a:rPr lang="en-US" altLang="zh-CN" smtClean="0">
                <a:sym typeface="Wingdings" panose="05000000000000000000" pitchFamily="2" charset="2"/>
              </a:rPr>
              <a:t>F</a:t>
            </a:r>
            <a:r>
              <a:rPr lang="en-US" altLang="zh-CN" baseline="-25000" smtClean="0">
                <a:sym typeface="Wingdings" panose="05000000000000000000" pitchFamily="2" charset="2"/>
              </a:rPr>
              <a:t>h-1</a:t>
            </a:r>
            <a:r>
              <a:rPr lang="zh-CN" altLang="en-US" smtClean="0">
                <a:sym typeface="Wingdings" panose="05000000000000000000" pitchFamily="2" charset="2"/>
              </a:rPr>
              <a:t>和</a:t>
            </a:r>
            <a:r>
              <a:rPr lang="en-US" altLang="zh-CN" smtClean="0">
                <a:sym typeface="Wingdings" panose="05000000000000000000" pitchFamily="2" charset="2"/>
              </a:rPr>
              <a:t>F</a:t>
            </a:r>
            <a:r>
              <a:rPr lang="en-US" altLang="zh-CN" baseline="-25000" smtClean="0">
                <a:sym typeface="Wingdings" panose="05000000000000000000" pitchFamily="2" charset="2"/>
              </a:rPr>
              <a:t>h-2</a:t>
            </a:r>
            <a:endParaRPr lang="en-US" altLang="zh-CN" baseline="-25000" smtClean="0">
              <a:sym typeface="Wingdings" panose="05000000000000000000" pitchFamily="2" charset="2"/>
            </a:endParaRPr>
          </a:p>
          <a:p>
            <a:pPr lvl="1"/>
            <a:r>
              <a:rPr lang="en-US" altLang="zh-CN" smtClean="0">
                <a:sym typeface="Wingdings" panose="05000000000000000000" pitchFamily="2" charset="2"/>
              </a:rPr>
              <a:t>|F</a:t>
            </a:r>
            <a:r>
              <a:rPr lang="en-US" altLang="zh-CN" baseline="-25000" smtClean="0">
                <a:sym typeface="Wingdings" panose="05000000000000000000" pitchFamily="2" charset="2"/>
              </a:rPr>
              <a:t>h</a:t>
            </a:r>
            <a:r>
              <a:rPr lang="en-US" altLang="zh-CN" smtClean="0">
                <a:sym typeface="Wingdings" panose="05000000000000000000" pitchFamily="2" charset="2"/>
              </a:rPr>
              <a:t>|=|F</a:t>
            </a:r>
            <a:r>
              <a:rPr lang="en-US" altLang="zh-CN" baseline="-25000" smtClean="0">
                <a:sym typeface="Wingdings" panose="05000000000000000000" pitchFamily="2" charset="2"/>
              </a:rPr>
              <a:t>h-1</a:t>
            </a:r>
            <a:r>
              <a:rPr lang="en-US" altLang="zh-CN" smtClean="0">
                <a:sym typeface="Wingdings" panose="05000000000000000000" pitchFamily="2" charset="2"/>
              </a:rPr>
              <a:t>|+|F</a:t>
            </a:r>
            <a:r>
              <a:rPr lang="en-US" altLang="zh-CN" baseline="-25000" smtClean="0">
                <a:sym typeface="Wingdings" panose="05000000000000000000" pitchFamily="2" charset="2"/>
              </a:rPr>
              <a:t>h-2</a:t>
            </a:r>
            <a:r>
              <a:rPr lang="en-US" altLang="zh-CN" smtClean="0">
                <a:sym typeface="Wingdings" panose="05000000000000000000" pitchFamily="2" charset="2"/>
              </a:rPr>
              <a:t>|+1</a:t>
            </a:r>
            <a:endParaRPr lang="en-US" altLang="zh-CN" smtClean="0">
              <a:sym typeface="Wingdings" panose="05000000000000000000" pitchFamily="2" charset="2"/>
            </a:endParaRPr>
          </a:p>
        </p:txBody>
      </p:sp>
      <p:sp>
        <p:nvSpPr>
          <p:cNvPr id="665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F63EFA-AEE9-4C12-9714-CBE45053DBE2}"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AVL</a:t>
            </a:r>
            <a:r>
              <a:rPr lang="zh-CN" altLang="en-US" smtClean="0"/>
              <a:t>树的高度（续）</a:t>
            </a:r>
            <a:endParaRPr lang="zh-CN" altLang="en-US" smtClean="0"/>
          </a:p>
        </p:txBody>
      </p:sp>
      <p:sp>
        <p:nvSpPr>
          <p:cNvPr id="1028" name="Rectangle 3"/>
          <p:cNvSpPr>
            <a:spLocks noGrp="1" noChangeArrowheads="1"/>
          </p:cNvSpPr>
          <p:nvPr>
            <p:ph idx="1"/>
          </p:nvPr>
        </p:nvSpPr>
        <p:spPr/>
        <p:txBody>
          <a:bodyPr/>
          <a:lstStyle/>
          <a:p>
            <a:r>
              <a:rPr lang="en-US" altLang="zh-CN" dirty="0" smtClean="0">
                <a:sym typeface="Wingdings" panose="05000000000000000000" pitchFamily="2" charset="2"/>
              </a:rPr>
              <a:t>|</a:t>
            </a:r>
            <a:r>
              <a:rPr lang="en-US" altLang="zh-CN" dirty="0" err="1" smtClean="0">
                <a:sym typeface="Wingdings" panose="05000000000000000000" pitchFamily="2" charset="2"/>
              </a:rPr>
              <a:t>F</a:t>
            </a:r>
            <a:r>
              <a:rPr lang="en-US" altLang="zh-CN" baseline="-25000" dirty="0" err="1" smtClean="0">
                <a:sym typeface="Wingdings" panose="05000000000000000000" pitchFamily="2" charset="2"/>
              </a:rPr>
              <a:t>h</a:t>
            </a:r>
            <a:r>
              <a:rPr lang="en-US" altLang="zh-CN" dirty="0" smtClean="0">
                <a:sym typeface="Wingdings" panose="05000000000000000000" pitchFamily="2" charset="2"/>
              </a:rPr>
              <a:t>|+1=|F</a:t>
            </a:r>
            <a:r>
              <a:rPr lang="en-US" altLang="zh-CN" baseline="-25000" dirty="0" smtClean="0">
                <a:sym typeface="Wingdings" panose="05000000000000000000" pitchFamily="2" charset="2"/>
              </a:rPr>
              <a:t>h-1</a:t>
            </a:r>
            <a:r>
              <a:rPr lang="en-US" altLang="zh-CN" dirty="0" smtClean="0">
                <a:sym typeface="Wingdings" panose="05000000000000000000" pitchFamily="2" charset="2"/>
              </a:rPr>
              <a:t>|+1+|F</a:t>
            </a:r>
            <a:r>
              <a:rPr lang="en-US" altLang="zh-CN" baseline="-25000" dirty="0" smtClean="0">
                <a:sym typeface="Wingdings" panose="05000000000000000000" pitchFamily="2" charset="2"/>
              </a:rPr>
              <a:t>h-2</a:t>
            </a:r>
            <a:r>
              <a:rPr lang="en-US" altLang="zh-CN" dirty="0" smtClean="0">
                <a:sym typeface="Wingdings" panose="05000000000000000000" pitchFamily="2" charset="2"/>
              </a:rPr>
              <a:t>|+1</a:t>
            </a:r>
            <a:r>
              <a:rPr lang="zh-CN" altLang="en-US" dirty="0" smtClean="0">
                <a:sym typeface="Wingdings" panose="05000000000000000000" pitchFamily="2" charset="2"/>
              </a:rPr>
              <a:t>：菲波那契数列！</a:t>
            </a:r>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r>
              <a:rPr lang="en-US" altLang="zh-CN" dirty="0" smtClean="0">
                <a:sym typeface="Wingdings" panose="05000000000000000000" pitchFamily="2" charset="2"/>
              </a:rPr>
              <a:t>h</a:t>
            </a:r>
            <a:r>
              <a:rPr lang="en-US" altLang="zh-CN" dirty="0" smtClean="0">
                <a:latin typeface="宋体" panose="02010600030101010101" pitchFamily="2" charset="-122"/>
                <a:sym typeface="Wingdings" panose="05000000000000000000" pitchFamily="2" charset="2"/>
              </a:rPr>
              <a:t>≈</a:t>
            </a:r>
            <a:r>
              <a:rPr lang="en-US" altLang="zh-CN" dirty="0" smtClean="0">
                <a:sym typeface="Wingdings" panose="05000000000000000000" pitchFamily="2" charset="2"/>
              </a:rPr>
              <a:t>1.44log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|F</a:t>
            </a:r>
            <a:r>
              <a:rPr lang="en-US" altLang="zh-CN" baseline="-25000" dirty="0" smtClean="0">
                <a:sym typeface="Wingdings" panose="05000000000000000000" pitchFamily="2" charset="2"/>
              </a:rPr>
              <a:t>h</a:t>
            </a:r>
            <a:r>
              <a:rPr lang="en-US" altLang="zh-CN" dirty="0" smtClean="0">
                <a:sym typeface="Wingdings" panose="05000000000000000000" pitchFamily="2" charset="2"/>
              </a:rPr>
              <a:t>|=l.44log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n=O(</a:t>
            </a:r>
            <a:r>
              <a:rPr lang="en-US" altLang="zh-CN" dirty="0" err="1" smtClean="0">
                <a:sym typeface="Wingdings" panose="05000000000000000000" pitchFamily="2" charset="2"/>
              </a:rPr>
              <a:t>logn</a:t>
            </a:r>
            <a:r>
              <a:rPr lang="en-US" altLang="zh-CN" dirty="0" smtClean="0">
                <a:sym typeface="Wingdings" panose="05000000000000000000" pitchFamily="2" charset="2"/>
              </a:rPr>
              <a:t>)</a:t>
            </a:r>
            <a:endParaRPr lang="en-US" altLang="zh-CN" dirty="0" smtClean="0">
              <a:sym typeface="Wingdings" panose="05000000000000000000" pitchFamily="2" charset="2"/>
            </a:endParaRPr>
          </a:p>
        </p:txBody>
      </p:sp>
      <p:sp>
        <p:nvSpPr>
          <p:cNvPr id="10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CDC26-B283-42D6-AD96-EBB35AA03AF8}" type="slidenum">
              <a:rPr lang="en-US" altLang="en-US">
                <a:solidFill>
                  <a:srgbClr val="4B4B4B"/>
                </a:solidFill>
              </a:rPr>
            </a:fld>
            <a:endParaRPr lang="en-US" altLang="en-US">
              <a:solidFill>
                <a:srgbClr val="4B4B4B"/>
              </a:solidFill>
            </a:endParaRPr>
          </a:p>
        </p:txBody>
      </p:sp>
      <p:graphicFrame>
        <p:nvGraphicFramePr>
          <p:cNvPr id="1026" name="Object 2"/>
          <p:cNvGraphicFramePr>
            <a:graphicFrameLocks noChangeAspect="1"/>
          </p:cNvGraphicFramePr>
          <p:nvPr/>
        </p:nvGraphicFramePr>
        <p:xfrm>
          <a:off x="1581807" y="2296510"/>
          <a:ext cx="4025900" cy="1431925"/>
        </p:xfrm>
        <a:graphic>
          <a:graphicData uri="http://schemas.openxmlformats.org/presentationml/2006/ole">
            <mc:AlternateContent xmlns:mc="http://schemas.openxmlformats.org/markup-compatibility/2006">
              <mc:Choice xmlns:v="urn:schemas-microsoft-com:vml" Requires="v">
                <p:oleObj spid="_x0000_s16411" name="Equation" r:id="rId1" imgW="1497965" imgH="533400" progId="Equation.3">
                  <p:embed/>
                </p:oleObj>
              </mc:Choice>
              <mc:Fallback>
                <p:oleObj name="Equation" r:id="rId1" imgW="1497965" imgH="533400" progId="Equation.3">
                  <p:embed/>
                  <p:pic>
                    <p:nvPicPr>
                      <p:cNvPr id="0" name="图片 16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807" y="2296510"/>
                        <a:ext cx="40259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关于</a:t>
            </a:r>
            <a:r>
              <a:rPr lang="en-US" altLang="zh-CN" smtClean="0"/>
              <a:t>AVL</a:t>
            </a:r>
            <a:r>
              <a:rPr lang="zh-CN" altLang="en-US" smtClean="0"/>
              <a:t>树的一组值</a:t>
            </a:r>
            <a:endParaRPr lang="zh-CN" altLang="en-US" smtClean="0"/>
          </a:p>
        </p:txBody>
      </p:sp>
      <p:sp>
        <p:nvSpPr>
          <p:cNvPr id="67587" name="内容占位符 2"/>
          <p:cNvSpPr>
            <a:spLocks noGrp="1"/>
          </p:cNvSpPr>
          <p:nvPr>
            <p:ph idx="1"/>
          </p:nvPr>
        </p:nvSpPr>
        <p:spPr/>
        <p:txBody>
          <a:bodyPr/>
          <a:lstStyle/>
          <a:p>
            <a:r>
              <a:rPr lang="zh-CN" altLang="en-US" smtClean="0"/>
              <a:t>高度为</a:t>
            </a:r>
            <a:r>
              <a:rPr lang="en-US" altLang="zh-CN" smtClean="0"/>
              <a:t>h</a:t>
            </a:r>
            <a:r>
              <a:rPr lang="zh-CN" altLang="en-US" smtClean="0"/>
              <a:t>的</a:t>
            </a:r>
            <a:r>
              <a:rPr lang="en-US" altLang="zh-CN" smtClean="0"/>
              <a:t>AVL</a:t>
            </a:r>
            <a:r>
              <a:rPr lang="zh-CN" altLang="en-US" smtClean="0"/>
              <a:t>树最少有几个节点？</a:t>
            </a:r>
            <a:endParaRPr lang="en-US" altLang="zh-CN" smtClean="0"/>
          </a:p>
          <a:p>
            <a:endParaRPr lang="en-US" altLang="zh-CN" smtClean="0"/>
          </a:p>
        </p:txBody>
      </p:sp>
      <p:sp>
        <p:nvSpPr>
          <p:cNvPr id="675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58FAB4-E240-4455-BD34-D34F1DD15485}" type="slidenum">
              <a:rPr lang="en-US" altLang="en-US">
                <a:solidFill>
                  <a:srgbClr val="4B4B4B"/>
                </a:solidFill>
              </a:rPr>
            </a:fld>
            <a:endParaRPr lang="en-US" altLang="en-US">
              <a:solidFill>
                <a:srgbClr val="4B4B4B"/>
              </a:solidFill>
            </a:endParaRPr>
          </a:p>
        </p:txBody>
      </p:sp>
      <p:graphicFrame>
        <p:nvGraphicFramePr>
          <p:cNvPr id="5" name="表格 4"/>
          <p:cNvGraphicFramePr>
            <a:graphicFrameLocks noGrp="1"/>
          </p:cNvGraphicFramePr>
          <p:nvPr/>
        </p:nvGraphicFramePr>
        <p:xfrm>
          <a:off x="446088" y="2890838"/>
          <a:ext cx="8280396" cy="1112838"/>
        </p:xfrm>
        <a:graphic>
          <a:graphicData uri="http://schemas.openxmlformats.org/drawingml/2006/table">
            <a:tbl>
              <a:tblPr bandRow="1">
                <a:tableStyleId>{5C22544A-7EE6-4342-B048-85BDC9FD1C3A}</a:tableStyleId>
              </a:tblPr>
              <a:tblGrid>
                <a:gridCol w="1080052"/>
                <a:gridCol w="900043"/>
                <a:gridCol w="900043"/>
                <a:gridCol w="900043"/>
                <a:gridCol w="900043"/>
                <a:gridCol w="900043"/>
                <a:gridCol w="900043"/>
                <a:gridCol w="900043"/>
                <a:gridCol w="900043"/>
              </a:tblGrid>
              <a:tr h="370946">
                <a:tc>
                  <a:txBody>
                    <a:bodyPr/>
                    <a:lstStyle/>
                    <a:p>
                      <a:pPr algn="ctr"/>
                      <a:r>
                        <a:rPr lang="en-US" altLang="zh-CN" sz="1800" i="1" dirty="0" smtClean="0"/>
                        <a:t>h</a:t>
                      </a:r>
                      <a:endParaRPr lang="zh-CN" altLang="en-US" sz="1800" i="1" dirty="0"/>
                    </a:p>
                  </a:txBody>
                  <a:tcPr marL="91444" marR="91444" marT="45733" marB="45733" anchor="ctr"/>
                </a:tc>
                <a:tc>
                  <a:txBody>
                    <a:bodyPr/>
                    <a:lstStyle/>
                    <a:p>
                      <a:pPr algn="ctr"/>
                      <a:r>
                        <a:rPr lang="en-US" altLang="zh-CN" sz="1800" dirty="0" smtClean="0"/>
                        <a:t>1</a:t>
                      </a:r>
                      <a:endParaRPr lang="zh-CN" altLang="en-US" sz="1800" dirty="0"/>
                    </a:p>
                  </a:txBody>
                  <a:tcPr marL="91444" marR="91444" marT="45733" marB="45733" anchor="ctr"/>
                </a:tc>
                <a:tc>
                  <a:txBody>
                    <a:bodyPr/>
                    <a:lstStyle/>
                    <a:p>
                      <a:pPr algn="ctr"/>
                      <a:r>
                        <a:rPr lang="en-US" altLang="zh-CN" sz="1800" dirty="0" smtClean="0"/>
                        <a:t>2</a:t>
                      </a:r>
                      <a:endParaRPr lang="zh-CN" altLang="en-US" sz="1800" dirty="0"/>
                    </a:p>
                  </a:txBody>
                  <a:tcPr marL="91444" marR="91444" marT="45733" marB="45733" anchor="ctr"/>
                </a:tc>
                <a:tc>
                  <a:txBody>
                    <a:bodyPr/>
                    <a:lstStyle/>
                    <a:p>
                      <a:pPr algn="ctr"/>
                      <a:r>
                        <a:rPr lang="en-US" altLang="zh-CN" sz="1800" dirty="0" smtClean="0"/>
                        <a:t>3</a:t>
                      </a:r>
                      <a:endParaRPr lang="zh-CN" altLang="en-US" sz="1800" dirty="0"/>
                    </a:p>
                  </a:txBody>
                  <a:tcPr marL="91444" marR="91444" marT="45733" marB="45733" anchor="ctr"/>
                </a:tc>
                <a:tc>
                  <a:txBody>
                    <a:bodyPr/>
                    <a:lstStyle/>
                    <a:p>
                      <a:pPr algn="ctr"/>
                      <a:r>
                        <a:rPr lang="en-US" altLang="zh-CN" sz="1800" dirty="0" smtClean="0"/>
                        <a:t>4</a:t>
                      </a:r>
                      <a:endParaRPr lang="zh-CN" altLang="en-US" sz="1800" dirty="0"/>
                    </a:p>
                  </a:txBody>
                  <a:tcPr marL="91444" marR="91444" marT="45733" marB="45733" anchor="ctr"/>
                </a:tc>
                <a:tc>
                  <a:txBody>
                    <a:bodyPr/>
                    <a:lstStyle/>
                    <a:p>
                      <a:pPr algn="ctr"/>
                      <a:r>
                        <a:rPr lang="en-US" altLang="zh-CN" sz="1800" dirty="0" smtClean="0"/>
                        <a:t>5</a:t>
                      </a:r>
                      <a:endParaRPr lang="zh-CN" altLang="en-US" sz="1800" dirty="0"/>
                    </a:p>
                  </a:txBody>
                  <a:tcPr marL="91444" marR="91444" marT="45733" marB="45733" anchor="ctr"/>
                </a:tc>
                <a:tc>
                  <a:txBody>
                    <a:bodyPr/>
                    <a:lstStyle/>
                    <a:p>
                      <a:pPr algn="ctr"/>
                      <a:r>
                        <a:rPr lang="en-US" altLang="zh-CN" sz="1800" dirty="0" smtClean="0"/>
                        <a:t>6</a:t>
                      </a:r>
                      <a:endParaRPr lang="zh-CN" altLang="en-US" sz="1800" dirty="0"/>
                    </a:p>
                  </a:txBody>
                  <a:tcPr marL="91444" marR="91444" marT="45733" marB="45733" anchor="ctr"/>
                </a:tc>
                <a:tc>
                  <a:txBody>
                    <a:bodyPr/>
                    <a:lstStyle/>
                    <a:p>
                      <a:pPr algn="ctr"/>
                      <a:r>
                        <a:rPr lang="en-US" altLang="zh-CN" sz="1800" dirty="0" smtClean="0"/>
                        <a:t>7</a:t>
                      </a:r>
                      <a:endParaRPr lang="zh-CN" altLang="en-US" sz="1800" dirty="0"/>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tr>
              <a:tr h="370946">
                <a:tc rowSpan="2">
                  <a:txBody>
                    <a:bodyPr/>
                    <a:lstStyle/>
                    <a:p>
                      <a:pPr algn="ctr"/>
                      <a:r>
                        <a:rPr lang="en-US" altLang="zh-CN" sz="1800" i="1" dirty="0" err="1" smtClean="0"/>
                        <a:t>MinNum</a:t>
                      </a:r>
                      <a:endParaRPr lang="zh-CN" altLang="en-US" sz="1800" i="1" dirty="0"/>
                    </a:p>
                  </a:txBody>
                  <a:tcPr marL="91444" marR="91444" marT="45733" marB="45733" anchor="ctr"/>
                </a:tc>
                <a:tc>
                  <a:txBody>
                    <a:bodyPr/>
                    <a:lstStyle/>
                    <a:p>
                      <a:pPr algn="ctr"/>
                      <a:r>
                        <a:rPr lang="en-US" altLang="zh-CN" sz="1400" b="1" dirty="0" smtClean="0"/>
                        <a:t>1</a:t>
                      </a:r>
                      <a:endParaRPr lang="zh-CN" altLang="en-US" sz="1400" b="1" dirty="0"/>
                    </a:p>
                  </a:txBody>
                  <a:tcPr marL="91444" marR="91444" marT="45733" marB="45733" anchor="ctr"/>
                </a:tc>
                <a:tc>
                  <a:txBody>
                    <a:bodyPr/>
                    <a:lstStyle/>
                    <a:p>
                      <a:pPr algn="ctr"/>
                      <a:r>
                        <a:rPr lang="en-US" altLang="zh-CN" sz="1400" b="1" dirty="0" smtClean="0"/>
                        <a:t>1+1</a:t>
                      </a:r>
                      <a:endParaRPr lang="zh-CN" altLang="en-US" sz="1400" b="1" dirty="0"/>
                    </a:p>
                  </a:txBody>
                  <a:tcPr marL="91444" marR="91444" marT="45733" marB="45733" anchor="ctr"/>
                </a:tc>
                <a:tc>
                  <a:txBody>
                    <a:bodyPr/>
                    <a:lstStyle/>
                    <a:p>
                      <a:pPr algn="ctr"/>
                      <a:r>
                        <a:rPr lang="en-US" altLang="zh-CN" sz="1400" b="1" dirty="0" smtClean="0"/>
                        <a:t>1+2+1</a:t>
                      </a:r>
                      <a:endParaRPr lang="zh-CN" altLang="en-US" sz="1400" b="1" dirty="0"/>
                    </a:p>
                  </a:txBody>
                  <a:tcPr marL="91444" marR="91444" marT="45733" marB="45733" anchor="ctr"/>
                </a:tc>
                <a:tc>
                  <a:txBody>
                    <a:bodyPr/>
                    <a:lstStyle/>
                    <a:p>
                      <a:pPr algn="ctr"/>
                      <a:r>
                        <a:rPr lang="en-US" altLang="zh-CN" sz="1400" b="1" dirty="0" smtClean="0"/>
                        <a:t>2+4+1</a:t>
                      </a:r>
                      <a:endParaRPr lang="zh-CN" altLang="en-US" sz="1400" b="1" dirty="0"/>
                    </a:p>
                  </a:txBody>
                  <a:tcPr marL="91444" marR="91444" marT="45733" marB="45733" anchor="ctr"/>
                </a:tc>
                <a:tc>
                  <a:txBody>
                    <a:bodyPr/>
                    <a:lstStyle/>
                    <a:p>
                      <a:pPr algn="ctr"/>
                      <a:r>
                        <a:rPr lang="en-US" altLang="zh-CN" sz="1400" b="1" dirty="0" smtClean="0"/>
                        <a:t>4+7+1</a:t>
                      </a:r>
                      <a:endParaRPr lang="zh-CN" altLang="en-US" sz="1400" b="1" dirty="0"/>
                    </a:p>
                  </a:txBody>
                  <a:tcPr marL="91444" marR="91444" marT="45733" marB="45733" anchor="ctr"/>
                </a:tc>
                <a:tc>
                  <a:txBody>
                    <a:bodyPr/>
                    <a:lstStyle/>
                    <a:p>
                      <a:pPr algn="ctr"/>
                      <a:r>
                        <a:rPr lang="en-US" altLang="zh-CN" sz="1400" b="1" dirty="0" smtClean="0"/>
                        <a:t>7+12+1</a:t>
                      </a:r>
                      <a:endParaRPr lang="zh-CN" altLang="en-US" sz="1400" b="1" dirty="0"/>
                    </a:p>
                  </a:txBody>
                  <a:tcPr marL="91444" marR="91444" marT="45733" marB="45733" anchor="ctr"/>
                </a:tc>
                <a:tc>
                  <a:txBody>
                    <a:bodyPr/>
                    <a:lstStyle/>
                    <a:p>
                      <a:pPr algn="ctr"/>
                      <a:r>
                        <a:rPr lang="en-US" altLang="zh-CN" sz="1400" b="1" dirty="0" smtClean="0"/>
                        <a:t>12+20+1</a:t>
                      </a:r>
                      <a:endParaRPr lang="zh-CN" altLang="en-US" sz="1400" b="1" dirty="0"/>
                    </a:p>
                  </a:txBody>
                  <a:tcPr marL="91444" marR="91444" marT="45733" marB="45733" anchor="ctr"/>
                </a:tc>
                <a:tc>
                  <a:txBody>
                    <a:bodyPr/>
                    <a:lstStyle/>
                    <a:p>
                      <a:pPr algn="ctr"/>
                      <a:r>
                        <a:rPr lang="en-US" altLang="zh-CN" sz="1800" b="0" dirty="0" smtClean="0"/>
                        <a:t>……</a:t>
                      </a:r>
                      <a:endParaRPr lang="zh-CN" altLang="en-US" sz="1800" b="0" dirty="0"/>
                    </a:p>
                  </a:txBody>
                  <a:tcPr marL="91444" marR="91444" marT="45733" marB="45733" anchor="ctr"/>
                </a:tc>
              </a:tr>
              <a:tr h="370946">
                <a:tc vMerge="1">
                  <a:tcPr anchor="ctr"/>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7</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12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20</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33</a:t>
                      </a:r>
                      <a:endParaRPr lang="zh-CN" altLang="en-US" sz="1800" dirty="0">
                        <a:solidFill>
                          <a:srgbClr val="FF0000"/>
                        </a:solidFill>
                      </a:endParaRPr>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t>AVL</a:t>
            </a:r>
            <a:r>
              <a:rPr lang="zh-CN" altLang="en-US" smtClean="0"/>
              <a:t>树的描述</a:t>
            </a:r>
            <a:endParaRPr lang="zh-CN" altLang="en-US" smtClean="0"/>
          </a:p>
        </p:txBody>
      </p:sp>
      <p:sp>
        <p:nvSpPr>
          <p:cNvPr id="68611" name="Rectangle 3"/>
          <p:cNvSpPr>
            <a:spLocks noGrp="1" noChangeArrowheads="1"/>
          </p:cNvSpPr>
          <p:nvPr>
            <p:ph idx="1"/>
          </p:nvPr>
        </p:nvSpPr>
        <p:spPr/>
        <p:txBody>
          <a:bodyPr/>
          <a:lstStyle/>
          <a:p>
            <a:r>
              <a:rPr lang="zh-CN" altLang="en-US" smtClean="0"/>
              <a:t>与</a:t>
            </a:r>
            <a:r>
              <a:rPr lang="en-US" altLang="zh-CN" smtClean="0"/>
              <a:t>BSTree</a:t>
            </a:r>
            <a:r>
              <a:rPr lang="zh-CN" altLang="en-US" smtClean="0"/>
              <a:t>类相似，增加平衡因子域</a:t>
            </a:r>
            <a:r>
              <a:rPr lang="en-US" altLang="zh-CN" smtClean="0"/>
              <a:t>bf</a:t>
            </a:r>
            <a:endParaRPr lang="en-US" altLang="zh-CN" smtClean="0"/>
          </a:p>
          <a:p>
            <a:pPr lvl="1"/>
            <a:r>
              <a:rPr lang="zh-CN" altLang="en-US" smtClean="0"/>
              <a:t>左子树的高度</a:t>
            </a:r>
            <a:r>
              <a:rPr lang="en-US" altLang="zh-CN" smtClean="0"/>
              <a:t>-</a:t>
            </a:r>
            <a:r>
              <a:rPr lang="zh-CN" altLang="en-US" smtClean="0"/>
              <a:t>右子树的高度</a:t>
            </a:r>
            <a:endParaRPr lang="zh-CN" altLang="en-US" smtClean="0"/>
          </a:p>
        </p:txBody>
      </p:sp>
      <p:sp>
        <p:nvSpPr>
          <p:cNvPr id="6861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A85391-3288-4054-AA2C-A5C27825BF1F}" type="slidenum">
              <a:rPr lang="en-US" altLang="en-US">
                <a:solidFill>
                  <a:srgbClr val="4B4B4B"/>
                </a:solidFill>
              </a:rPr>
            </a:fld>
            <a:endParaRPr lang="en-US" altLang="en-US">
              <a:solidFill>
                <a:srgbClr val="4B4B4B"/>
              </a:solidFill>
            </a:endParaRPr>
          </a:p>
        </p:txBody>
      </p:sp>
      <p:pic>
        <p:nvPicPr>
          <p:cNvPr id="68612" name="Picture 4" descr="avl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578" y="3048001"/>
            <a:ext cx="8574723" cy="227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请写出下述各节点的平衡因子</a:t>
            </a:r>
            <a:endParaRPr lang="zh-CN" altLang="en-US" smtClean="0"/>
          </a:p>
        </p:txBody>
      </p:sp>
      <p:sp>
        <p:nvSpPr>
          <p:cNvPr id="2" name="内容占位符 1"/>
          <p:cNvSpPr>
            <a:spLocks noGrp="1"/>
          </p:cNvSpPr>
          <p:nvPr>
            <p:ph idx="1"/>
          </p:nvPr>
        </p:nvSpPr>
        <p:spPr/>
        <p:txBody>
          <a:bodyPr/>
          <a:lstStyle/>
          <a:p>
            <a:endParaRPr lang="zh-CN" altLang="en-US"/>
          </a:p>
        </p:txBody>
      </p:sp>
      <p:sp>
        <p:nvSpPr>
          <p:cNvPr id="6963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191E5A-8993-41A9-A4FB-FA866A0C8E1B}" type="slidenum">
              <a:rPr lang="en-US" altLang="en-US">
                <a:solidFill>
                  <a:srgbClr val="4B4B4B"/>
                </a:solidFill>
              </a:rPr>
            </a:fld>
            <a:endParaRPr lang="en-US" altLang="en-US">
              <a:solidFill>
                <a:srgbClr val="4B4B4B"/>
              </a:solidFill>
            </a:endParaRPr>
          </a:p>
        </p:txBody>
      </p:sp>
      <p:pic>
        <p:nvPicPr>
          <p:cNvPr id="69635" name="Picture 4" descr="b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924" y="1580357"/>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bst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8" y="3894535"/>
            <a:ext cx="6888163"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3879988" y="5308618"/>
            <a:ext cx="534580" cy="56159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6539105" y="5295033"/>
            <a:ext cx="562960" cy="56159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AVL</a:t>
            </a:r>
            <a:r>
              <a:rPr lang="zh-CN" altLang="en-US" smtClean="0"/>
              <a:t>搜索</a:t>
            </a:r>
            <a:endParaRPr lang="zh-CN" altLang="en-US" smtClean="0"/>
          </a:p>
        </p:txBody>
      </p:sp>
      <p:sp>
        <p:nvSpPr>
          <p:cNvPr id="70659" name="内容占位符 2"/>
          <p:cNvSpPr>
            <a:spLocks noGrp="1"/>
          </p:cNvSpPr>
          <p:nvPr>
            <p:ph idx="1"/>
          </p:nvPr>
        </p:nvSpPr>
        <p:spPr/>
        <p:txBody>
          <a:bodyPr/>
          <a:lstStyle/>
          <a:p>
            <a:r>
              <a:rPr lang="zh-CN" altLang="en-US" smtClean="0"/>
              <a:t>与一般的二叉搜索树一致</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endParaRPr lang="zh-CN" altLang="en-US" smtClean="0"/>
          </a:p>
        </p:txBody>
      </p:sp>
      <p:sp>
        <p:nvSpPr>
          <p:cNvPr id="706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B7D779-55BD-4103-AA35-011CE1CFD23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BST</a:t>
            </a:r>
            <a:r>
              <a:rPr lang="zh-CN" altLang="en-US" smtClean="0"/>
              <a:t>定义</a:t>
            </a:r>
            <a:endParaRPr lang="zh-CN" altLang="en-US" smtClean="0"/>
          </a:p>
        </p:txBody>
      </p:sp>
      <p:sp>
        <p:nvSpPr>
          <p:cNvPr id="25603"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根节点左子树的关键值（如果有的话）小于根节点的关键值</a:t>
            </a:r>
            <a:endParaRPr lang="zh-CN" altLang="en-US" smtClean="0"/>
          </a:p>
          <a:p>
            <a:pPr marL="609600" indent="-609600">
              <a:buFont typeface="Wingdings" panose="05000000000000000000" pitchFamily="2" charset="2"/>
              <a:buAutoNum type="arabicParenR" startAt="2"/>
            </a:pPr>
            <a:r>
              <a:rPr lang="zh-CN" altLang="en-US" smtClean="0"/>
              <a:t>根节点右子树的关键值（如果有的话）大于根节点的关键值</a:t>
            </a:r>
            <a:endParaRPr lang="zh-CN" altLang="en-US" smtClean="0"/>
          </a:p>
          <a:p>
            <a:pPr marL="609600" indent="-609600">
              <a:buFont typeface="Wingdings" panose="05000000000000000000" pitchFamily="2" charset="2"/>
              <a:buAutoNum type="arabicParenR" startAt="2"/>
            </a:pPr>
            <a:r>
              <a:rPr lang="zh-CN" altLang="en-US" smtClean="0"/>
              <a:t>根节点的左右子树也都是二叉搜索树</a:t>
            </a:r>
            <a:endParaRPr lang="zh-CN" altLang="en-US" smtClean="0"/>
          </a:p>
        </p:txBody>
      </p:sp>
      <p:sp>
        <p:nvSpPr>
          <p:cNvPr id="256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A6B96F-D57E-4D7A-BE17-F8247527ADE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AVL</a:t>
            </a:r>
            <a:r>
              <a:rPr lang="zh-CN" altLang="en-US" smtClean="0"/>
              <a:t>插入</a:t>
            </a:r>
            <a:endParaRPr lang="zh-CN" altLang="en-US" smtClean="0"/>
          </a:p>
        </p:txBody>
      </p:sp>
      <p:sp>
        <p:nvSpPr>
          <p:cNvPr id="71683" name="Rectangle 3"/>
          <p:cNvSpPr>
            <a:spLocks noGrp="1" noChangeArrowheads="1"/>
          </p:cNvSpPr>
          <p:nvPr>
            <p:ph idx="1"/>
          </p:nvPr>
        </p:nvSpPr>
        <p:spPr/>
        <p:txBody>
          <a:bodyPr/>
          <a:lstStyle/>
          <a:p>
            <a:r>
              <a:rPr lang="zh-CN" altLang="en-US" smtClean="0"/>
              <a:t>首先利用二叉搜索树的插入算法</a:t>
            </a:r>
            <a:endParaRPr lang="zh-CN" altLang="en-US" smtClean="0"/>
          </a:p>
          <a:p>
            <a:r>
              <a:rPr lang="zh-CN" altLang="en-US" smtClean="0"/>
              <a:t>可能出现不平衡的情况</a:t>
            </a:r>
            <a:r>
              <a:rPr lang="zh-CN" altLang="en-US" smtClean="0">
                <a:sym typeface="Wingdings" panose="05000000000000000000" pitchFamily="2" charset="2"/>
              </a:rPr>
              <a:t></a:t>
            </a:r>
            <a:r>
              <a:rPr lang="zh-CN" altLang="en-US" smtClean="0"/>
              <a:t>调整结构</a:t>
            </a:r>
            <a:endParaRPr lang="zh-CN" altLang="en-US" smtClean="0"/>
          </a:p>
        </p:txBody>
      </p:sp>
      <p:sp>
        <p:nvSpPr>
          <p:cNvPr id="716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D28CB6-38F3-4FB1-9034-693CA2A44FA2}" type="slidenum">
              <a:rPr lang="en-US" altLang="en-US">
                <a:solidFill>
                  <a:srgbClr val="4B4B4B"/>
                </a:solidFill>
              </a:rPr>
            </a:fld>
            <a:endParaRPr lang="en-US" altLang="en-US">
              <a:solidFill>
                <a:srgbClr val="4B4B4B"/>
              </a:solidFill>
            </a:endParaRPr>
          </a:p>
        </p:txBody>
      </p:sp>
      <p:pic>
        <p:nvPicPr>
          <p:cNvPr id="71684" name="Picture 4" descr="avlins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3039268"/>
            <a:ext cx="88392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 Box 5"/>
          <p:cNvSpPr txBox="1">
            <a:spLocks noChangeArrowheads="1"/>
          </p:cNvSpPr>
          <p:nvPr/>
        </p:nvSpPr>
        <p:spPr bwMode="ltGray">
          <a:xfrm>
            <a:off x="3162300" y="3431383"/>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solidFill>
                  <a:srgbClr val="FF0000"/>
                </a:solidFill>
              </a:rPr>
              <a:t>插入</a:t>
            </a:r>
            <a:r>
              <a:rPr lang="en-US" altLang="zh-CN" dirty="0">
                <a:solidFill>
                  <a:srgbClr val="FF0000"/>
                </a:solidFill>
              </a:rPr>
              <a:t>32</a:t>
            </a:r>
            <a:r>
              <a:rPr lang="zh-CN" altLang="en-US" dirty="0">
                <a:solidFill>
                  <a:srgbClr val="FF0000"/>
                </a:solidFill>
              </a:rPr>
              <a:t>后的调整</a:t>
            </a:r>
            <a:endParaRPr lang="zh-CN" altLang="en-US" dirty="0">
              <a:solidFill>
                <a:srgbClr val="FF0000"/>
              </a:solidFill>
            </a:endParaRPr>
          </a:p>
        </p:txBody>
      </p:sp>
      <p:sp>
        <p:nvSpPr>
          <p:cNvPr id="71686" name="Line 6"/>
          <p:cNvSpPr>
            <a:spLocks noChangeShapeType="1"/>
          </p:cNvSpPr>
          <p:nvPr/>
        </p:nvSpPr>
        <p:spPr bwMode="ltGray">
          <a:xfrm>
            <a:off x="3352800" y="3276600"/>
            <a:ext cx="2133600" cy="158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插入导致的不平衡树的特性</a:t>
            </a:r>
            <a:endParaRPr lang="zh-CN" altLang="en-US" smtClean="0"/>
          </a:p>
        </p:txBody>
      </p:sp>
      <p:sp>
        <p:nvSpPr>
          <p:cNvPr id="72707"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dirty="0" smtClean="0"/>
              <a:t>不平衡树中的平衡因子的值限于</a:t>
            </a:r>
            <a:r>
              <a:rPr lang="en-US" altLang="zh-CN" dirty="0" smtClean="0"/>
              <a:t>-2</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1</a:t>
            </a:r>
            <a:r>
              <a:rPr lang="zh-CN" altLang="en-US" dirty="0" smtClean="0"/>
              <a:t>和</a:t>
            </a:r>
            <a:r>
              <a:rPr lang="en-US" altLang="zh-CN" dirty="0" smtClean="0"/>
              <a:t>2</a:t>
            </a:r>
            <a:endParaRPr lang="en-US" altLang="zh-CN" dirty="0" smtClean="0"/>
          </a:p>
          <a:p>
            <a:pPr marL="533400" indent="-533400">
              <a:buFont typeface="Wingdings" panose="05000000000000000000" pitchFamily="2" charset="2"/>
              <a:buAutoNum type="arabicParenR"/>
            </a:pPr>
            <a:r>
              <a:rPr lang="zh-CN" altLang="en-US" dirty="0" smtClean="0"/>
              <a:t>平衡因子值为</a:t>
            </a:r>
            <a:r>
              <a:rPr lang="en-US" altLang="zh-CN" dirty="0" smtClean="0"/>
              <a:t>2</a:t>
            </a:r>
            <a:r>
              <a:rPr lang="zh-CN" altLang="en-US" dirty="0" smtClean="0"/>
              <a:t>的节点，在插入前其平衡因子为</a:t>
            </a:r>
            <a:r>
              <a:rPr lang="en-US" altLang="zh-CN" dirty="0" smtClean="0"/>
              <a:t>1</a:t>
            </a:r>
            <a:r>
              <a:rPr lang="zh-CN" altLang="en-US" dirty="0" smtClean="0"/>
              <a:t>；类似的，平衡因子值为</a:t>
            </a:r>
            <a:r>
              <a:rPr lang="en-US" altLang="zh-CN" dirty="0" smtClean="0"/>
              <a:t>-2</a:t>
            </a:r>
            <a:r>
              <a:rPr lang="zh-CN" altLang="en-US" dirty="0" smtClean="0"/>
              <a:t>的，插入前为</a:t>
            </a:r>
            <a:r>
              <a:rPr lang="en-US" altLang="zh-CN" dirty="0" smtClean="0"/>
              <a:t>-1</a:t>
            </a:r>
            <a:endParaRPr lang="en-US" altLang="zh-CN" dirty="0" smtClean="0"/>
          </a:p>
          <a:p>
            <a:pPr marL="609600" indent="-609600">
              <a:buFont typeface="Wingdings" panose="05000000000000000000" pitchFamily="2" charset="2"/>
              <a:buAutoNum type="arabicParenR" startAt="3"/>
            </a:pPr>
            <a:r>
              <a:rPr lang="zh-CN" altLang="en-US" dirty="0"/>
              <a:t>只有从根到新插入节点路径上的节点，其平衡因子才会在插入操作后发生改变</a:t>
            </a:r>
            <a:endParaRPr lang="zh-CN" altLang="en-US" dirty="0"/>
          </a:p>
          <a:p>
            <a:pPr marL="609600" indent="-609600">
              <a:buFont typeface="Wingdings" panose="05000000000000000000" pitchFamily="2" charset="2"/>
              <a:buAutoNum type="arabicParenR" startAt="3"/>
            </a:pPr>
            <a:r>
              <a:rPr lang="zh-CN" altLang="en-US" dirty="0">
                <a:solidFill>
                  <a:schemeClr val="accent1"/>
                </a:solidFill>
                <a:effectLst>
                  <a:outerShdw blurRad="38100" dist="25400" dir="5400000" algn="ctr" rotWithShape="0">
                    <a:srgbClr val="6E747A">
                      <a:alpha val="43000"/>
                    </a:srgbClr>
                  </a:outerShdw>
                </a:effectLst>
              </a:rPr>
              <a:t>假设</a:t>
            </a:r>
            <a:r>
              <a:rPr lang="en-US" altLang="zh-CN" i="1" dirty="0">
                <a:solidFill>
                  <a:srgbClr val="FF0000"/>
                </a:solidFill>
                <a:effectLst>
                  <a:outerShdw blurRad="38100" dist="25400" dir="5400000" algn="ctr" rotWithShape="0">
                    <a:srgbClr val="6E747A">
                      <a:alpha val="43000"/>
                    </a:srgbClr>
                  </a:outerShdw>
                </a:effectLst>
              </a:rPr>
              <a:t>A</a:t>
            </a:r>
            <a:r>
              <a:rPr lang="zh-CN" altLang="en-US" dirty="0">
                <a:solidFill>
                  <a:schemeClr val="accent1"/>
                </a:solidFill>
                <a:effectLst>
                  <a:outerShdw blurRad="38100" dist="25400" dir="5400000" algn="ctr" rotWithShape="0">
                    <a:srgbClr val="6E747A">
                      <a:alpha val="43000"/>
                    </a:srgbClr>
                  </a:outerShdw>
                </a:effectLst>
              </a:rPr>
              <a:t>是离新插入节点最近的，平衡因子为</a:t>
            </a:r>
            <a:r>
              <a:rPr lang="en-US" altLang="zh-CN" dirty="0">
                <a:solidFill>
                  <a:schemeClr val="accent1"/>
                </a:solidFill>
                <a:effectLst>
                  <a:outerShdw blurRad="38100" dist="25400" dir="5400000" algn="ctr" rotWithShape="0">
                    <a:srgbClr val="6E747A">
                      <a:alpha val="43000"/>
                    </a:srgbClr>
                  </a:outerShdw>
                </a:effectLst>
              </a:rPr>
              <a:t>-2</a:t>
            </a:r>
            <a:r>
              <a:rPr lang="zh-CN" altLang="en-US" dirty="0">
                <a:solidFill>
                  <a:schemeClr val="accent1"/>
                </a:solidFill>
                <a:effectLst>
                  <a:outerShdw blurRad="38100" dist="25400" dir="5400000" algn="ctr" rotWithShape="0">
                    <a:srgbClr val="6E747A">
                      <a:alpha val="43000"/>
                    </a:srgbClr>
                  </a:outerShdw>
                </a:effectLst>
              </a:rPr>
              <a:t>或</a:t>
            </a:r>
            <a:r>
              <a:rPr lang="en-US" altLang="zh-CN" dirty="0">
                <a:solidFill>
                  <a:schemeClr val="accent1"/>
                </a:solidFill>
                <a:effectLst>
                  <a:outerShdw blurRad="38100" dist="25400" dir="5400000" algn="ctr" rotWithShape="0">
                    <a:srgbClr val="6E747A">
                      <a:alpha val="43000"/>
                    </a:srgbClr>
                  </a:outerShdw>
                </a:effectLst>
              </a:rPr>
              <a:t>2</a:t>
            </a:r>
            <a:r>
              <a:rPr lang="zh-CN" altLang="en-US" dirty="0">
                <a:solidFill>
                  <a:schemeClr val="accent1"/>
                </a:solidFill>
                <a:effectLst>
                  <a:outerShdw blurRad="38100" dist="25400" dir="5400000" algn="ctr" rotWithShape="0">
                    <a:srgbClr val="6E747A">
                      <a:alpha val="43000"/>
                    </a:srgbClr>
                  </a:outerShdw>
                </a:effectLst>
              </a:rPr>
              <a:t>的祖先节点，则在插入前，从</a:t>
            </a:r>
            <a:r>
              <a:rPr lang="en-US" altLang="zh-CN" i="1" dirty="0">
                <a:solidFill>
                  <a:schemeClr val="accent1"/>
                </a:solidFill>
                <a:effectLst>
                  <a:outerShdw blurRad="38100" dist="25400" dir="5400000" algn="ctr" rotWithShape="0">
                    <a:srgbClr val="6E747A">
                      <a:alpha val="43000"/>
                    </a:srgbClr>
                  </a:outerShdw>
                </a:effectLst>
              </a:rPr>
              <a:t>A</a:t>
            </a:r>
            <a:r>
              <a:rPr lang="zh-CN" altLang="en-US" dirty="0">
                <a:solidFill>
                  <a:schemeClr val="accent1"/>
                </a:solidFill>
                <a:effectLst>
                  <a:outerShdw blurRad="38100" dist="25400" dir="5400000" algn="ctr" rotWithShape="0">
                    <a:srgbClr val="6E747A">
                      <a:alpha val="43000"/>
                    </a:srgbClr>
                  </a:outerShdw>
                </a:effectLst>
              </a:rPr>
              <a:t>到新插入节点的路径上，所有节点的平衡因子都是</a:t>
            </a:r>
            <a:r>
              <a:rPr lang="en-US" altLang="zh-CN" dirty="0">
                <a:solidFill>
                  <a:srgbClr val="FF0000"/>
                </a:solidFill>
                <a:effectLst>
                  <a:outerShdw blurRad="38100" dist="25400" dir="5400000" algn="ctr" rotWithShape="0">
                    <a:srgbClr val="6E747A">
                      <a:alpha val="43000"/>
                    </a:srgbClr>
                  </a:outerShdw>
                </a:effectLst>
              </a:rPr>
              <a:t>0</a:t>
            </a:r>
            <a:endParaRPr lang="en-US" altLang="zh-CN" dirty="0">
              <a:solidFill>
                <a:schemeClr val="accent1"/>
              </a:solidFill>
              <a:effectLst>
                <a:outerShdw blurRad="38100" dist="25400" dir="5400000" algn="ctr" rotWithShape="0">
                  <a:srgbClr val="6E747A">
                    <a:alpha val="43000"/>
                  </a:srgbClr>
                </a:outerShdw>
              </a:effectLst>
            </a:endParaRPr>
          </a:p>
          <a:p>
            <a:pPr marL="0" indent="0">
              <a:buNone/>
            </a:pPr>
            <a:endParaRPr lang="en-US" altLang="zh-CN" dirty="0" smtClean="0">
              <a:solidFill>
                <a:schemeClr val="accent1"/>
              </a:solidFill>
              <a:effectLst>
                <a:outerShdw blurRad="38100" dist="25400" dir="5400000" algn="ctr" rotWithShape="0">
                  <a:srgbClr val="6E747A">
                    <a:alpha val="43000"/>
                  </a:srgbClr>
                </a:outerShdw>
              </a:effectLst>
            </a:endParaRPr>
          </a:p>
        </p:txBody>
      </p:sp>
      <p:sp>
        <p:nvSpPr>
          <p:cNvPr id="727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7148B7-FBBA-44D5-9372-C6E8CE08057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寻找“</a:t>
            </a:r>
            <a:r>
              <a:rPr lang="en-US" altLang="zh-CN" smtClean="0"/>
              <a:t>A”</a:t>
            </a:r>
            <a:r>
              <a:rPr lang="zh-CN" altLang="en-US" smtClean="0"/>
              <a:t>－寻找“</a:t>
            </a:r>
            <a:r>
              <a:rPr lang="en-US" altLang="zh-CN" smtClean="0"/>
              <a:t>X”</a:t>
            </a:r>
            <a:endParaRPr lang="en-US" altLang="zh-CN" smtClean="0"/>
          </a:p>
        </p:txBody>
      </p:sp>
      <p:sp>
        <p:nvSpPr>
          <p:cNvPr id="74755" name="Rectangle 3"/>
          <p:cNvSpPr>
            <a:spLocks noGrp="1" noChangeArrowheads="1"/>
          </p:cNvSpPr>
          <p:nvPr>
            <p:ph idx="1"/>
          </p:nvPr>
        </p:nvSpPr>
        <p:spPr/>
        <p:txBody>
          <a:bodyPr/>
          <a:lstStyle/>
          <a:p>
            <a:r>
              <a:rPr lang="zh-CN" altLang="en-US" dirty="0" smtClean="0"/>
              <a:t>插入操作前，</a:t>
            </a:r>
            <a:r>
              <a:rPr lang="en-US" altLang="zh-CN" dirty="0" smtClean="0"/>
              <a:t>bf(A)</a:t>
            </a:r>
            <a:r>
              <a:rPr lang="zh-CN" altLang="en-US" dirty="0" smtClean="0"/>
              <a:t>必然为</a:t>
            </a:r>
            <a:r>
              <a:rPr lang="en-US" altLang="zh-CN" dirty="0" smtClean="0"/>
              <a:t>1</a:t>
            </a:r>
            <a:r>
              <a:rPr lang="zh-CN" altLang="en-US" dirty="0" smtClean="0"/>
              <a:t>或</a:t>
            </a:r>
            <a:r>
              <a:rPr lang="en-US" altLang="zh-CN" dirty="0" smtClean="0"/>
              <a:t>-1</a:t>
            </a:r>
            <a:endParaRPr lang="en-US" altLang="zh-CN" dirty="0" smtClean="0"/>
          </a:p>
          <a:p>
            <a:r>
              <a:rPr lang="en-US" altLang="zh-CN" dirty="0" smtClean="0"/>
              <a:t>X——</a:t>
            </a:r>
            <a:r>
              <a:rPr lang="zh-CN" altLang="en-US" dirty="0" smtClean="0"/>
              <a:t>这样的节点中的“最后”一个</a:t>
            </a:r>
            <a:endParaRPr lang="zh-CN" altLang="en-US" dirty="0" smtClean="0"/>
          </a:p>
          <a:p>
            <a:r>
              <a:rPr lang="en-US" altLang="zh-CN" dirty="0" smtClean="0"/>
              <a:t>32</a:t>
            </a:r>
            <a:r>
              <a:rPr lang="zh-CN" altLang="en-US" dirty="0" smtClean="0"/>
              <a:t>插入右图，</a:t>
            </a:r>
            <a:r>
              <a:rPr lang="en-US" altLang="zh-CN" dirty="0" smtClean="0"/>
              <a:t>X——40</a:t>
            </a:r>
            <a:endParaRPr lang="en-US" altLang="zh-CN" dirty="0" smtClean="0"/>
          </a:p>
        </p:txBody>
      </p:sp>
      <p:sp>
        <p:nvSpPr>
          <p:cNvPr id="7475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A6BC7C-A9B5-4538-A7EC-B1EE64853D78}" type="slidenum">
              <a:rPr lang="en-US" altLang="en-US">
                <a:solidFill>
                  <a:srgbClr val="4B4B4B"/>
                </a:solidFill>
              </a:rPr>
            </a:fld>
            <a:endParaRPr lang="en-US" altLang="en-US">
              <a:solidFill>
                <a:srgbClr val="4B4B4B"/>
              </a:solidFill>
            </a:endParaRPr>
          </a:p>
        </p:txBody>
      </p:sp>
      <p:pic>
        <p:nvPicPr>
          <p:cNvPr id="74756" name="Picture 5" descr="avl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63" y="3782191"/>
            <a:ext cx="77485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寻找“</a:t>
            </a:r>
            <a:r>
              <a:rPr lang="en-US" altLang="zh-CN" smtClean="0"/>
              <a:t>A” </a:t>
            </a:r>
            <a:r>
              <a:rPr lang="zh-CN" altLang="en-US" smtClean="0"/>
              <a:t>－寻找“</a:t>
            </a:r>
            <a:r>
              <a:rPr lang="en-US" altLang="zh-CN" smtClean="0"/>
              <a:t>X”</a:t>
            </a:r>
            <a:endParaRPr lang="en-US" altLang="zh-CN" smtClean="0"/>
          </a:p>
        </p:txBody>
      </p:sp>
      <p:sp>
        <p:nvSpPr>
          <p:cNvPr id="75779" name="Rectangle 3"/>
          <p:cNvSpPr>
            <a:spLocks noGrp="1" noChangeArrowheads="1"/>
          </p:cNvSpPr>
          <p:nvPr>
            <p:ph idx="1"/>
          </p:nvPr>
        </p:nvSpPr>
        <p:spPr/>
        <p:txBody>
          <a:bodyPr/>
          <a:lstStyle/>
          <a:p>
            <a:r>
              <a:rPr lang="en-US" altLang="zh-CN" dirty="0" smtClean="0"/>
              <a:t>22</a:t>
            </a:r>
            <a:r>
              <a:rPr lang="zh-CN" altLang="en-US" dirty="0" smtClean="0"/>
              <a:t>、</a:t>
            </a:r>
            <a:r>
              <a:rPr lang="en-US" altLang="zh-CN" dirty="0" smtClean="0"/>
              <a:t>28</a:t>
            </a:r>
            <a:r>
              <a:rPr lang="zh-CN" altLang="en-US" dirty="0" smtClean="0"/>
              <a:t>、</a:t>
            </a:r>
            <a:r>
              <a:rPr lang="en-US" altLang="zh-CN" dirty="0" smtClean="0"/>
              <a:t>50</a:t>
            </a:r>
            <a:r>
              <a:rPr lang="zh-CN" altLang="en-US" dirty="0" smtClean="0"/>
              <a:t>插入左图，</a:t>
            </a:r>
            <a:r>
              <a:rPr lang="en-US" altLang="zh-CN" dirty="0" smtClean="0"/>
              <a:t>X——25</a:t>
            </a:r>
            <a:endParaRPr lang="en-US" altLang="zh-CN" dirty="0" smtClean="0"/>
          </a:p>
          <a:p>
            <a:r>
              <a:rPr lang="en-US" altLang="zh-CN" dirty="0" smtClean="0"/>
              <a:t>10</a:t>
            </a:r>
            <a:r>
              <a:rPr lang="zh-CN" altLang="en-US" dirty="0" smtClean="0"/>
              <a:t>、</a:t>
            </a:r>
            <a:r>
              <a:rPr lang="en-US" altLang="zh-CN" dirty="0" smtClean="0"/>
              <a:t>14</a:t>
            </a:r>
            <a:r>
              <a:rPr lang="zh-CN" altLang="en-US" dirty="0" smtClean="0"/>
              <a:t>、</a:t>
            </a:r>
            <a:r>
              <a:rPr lang="en-US" altLang="zh-CN" dirty="0" smtClean="0"/>
              <a:t>16</a:t>
            </a:r>
            <a:r>
              <a:rPr lang="zh-CN" altLang="en-US" dirty="0" smtClean="0"/>
              <a:t>、</a:t>
            </a:r>
            <a:r>
              <a:rPr lang="en-US" altLang="zh-CN" dirty="0" smtClean="0"/>
              <a:t>19</a:t>
            </a:r>
            <a:r>
              <a:rPr lang="zh-CN" altLang="en-US" dirty="0" smtClean="0"/>
              <a:t>插入左图，</a:t>
            </a:r>
            <a:r>
              <a:rPr lang="en-US" altLang="zh-CN" dirty="0" smtClean="0"/>
              <a:t>X——</a:t>
            </a:r>
            <a:r>
              <a:rPr lang="zh-CN" altLang="en-US" dirty="0" smtClean="0"/>
              <a:t>不存在</a:t>
            </a:r>
            <a:endParaRPr lang="zh-CN" altLang="en-US" dirty="0" smtClean="0"/>
          </a:p>
          <a:p>
            <a:r>
              <a:rPr lang="en-US" altLang="zh-CN" dirty="0" smtClean="0"/>
              <a:t>X</a:t>
            </a:r>
            <a:r>
              <a:rPr lang="zh-CN" altLang="en-US" dirty="0" smtClean="0"/>
              <a:t>不存在</a:t>
            </a:r>
            <a:r>
              <a:rPr lang="en-US" altLang="zh-CN" dirty="0" smtClean="0"/>
              <a:t>——bf</a:t>
            </a:r>
            <a:r>
              <a:rPr lang="zh-CN" altLang="en-US" dirty="0" smtClean="0"/>
              <a:t>值全为</a:t>
            </a:r>
            <a:r>
              <a:rPr lang="en-US" altLang="zh-CN" dirty="0" smtClean="0"/>
              <a:t>0</a:t>
            </a:r>
            <a:r>
              <a:rPr lang="zh-CN" altLang="en-US" dirty="0" smtClean="0"/>
              <a:t>，插入不会导致不平衡</a:t>
            </a:r>
            <a:endParaRPr lang="zh-CN" altLang="en-US" dirty="0" smtClean="0"/>
          </a:p>
        </p:txBody>
      </p:sp>
      <p:sp>
        <p:nvSpPr>
          <p:cNvPr id="7578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296E2A-A6DC-45B6-8D1C-6AAD677F3B6A}" type="slidenum">
              <a:rPr lang="en-US" altLang="en-US">
                <a:solidFill>
                  <a:srgbClr val="4B4B4B"/>
                </a:solidFill>
              </a:rPr>
            </a:fld>
            <a:endParaRPr lang="en-US" altLang="en-US">
              <a:solidFill>
                <a:srgbClr val="4B4B4B"/>
              </a:solidFill>
            </a:endParaRPr>
          </a:p>
        </p:txBody>
      </p:sp>
      <p:pic>
        <p:nvPicPr>
          <p:cNvPr id="75780" name="Picture 4" descr="avl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47" y="3708619"/>
            <a:ext cx="77485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endParaRPr lang="zh-CN" altLang="en-US" smtClean="0"/>
          </a:p>
        </p:txBody>
      </p:sp>
      <p:sp>
        <p:nvSpPr>
          <p:cNvPr id="76803" name="Rectangle 3"/>
          <p:cNvSpPr>
            <a:spLocks noGrp="1" noChangeArrowheads="1"/>
          </p:cNvSpPr>
          <p:nvPr>
            <p:ph idx="1"/>
          </p:nvPr>
        </p:nvSpPr>
        <p:spPr/>
        <p:txBody>
          <a:bodyPr/>
          <a:lstStyle/>
          <a:p>
            <a:pPr>
              <a:lnSpc>
                <a:spcPct val="150000"/>
              </a:lnSpc>
            </a:pPr>
            <a:r>
              <a:rPr lang="en-US" altLang="zh-CN" dirty="0" smtClean="0"/>
              <a:t>X</a:t>
            </a:r>
            <a:r>
              <a:rPr lang="zh-CN" altLang="en-US" dirty="0" smtClean="0"/>
              <a:t>的后代节点</a:t>
            </a:r>
            <a:r>
              <a:rPr lang="en-US" altLang="zh-CN" dirty="0" smtClean="0"/>
              <a:t>bf</a:t>
            </a:r>
            <a:r>
              <a:rPr lang="zh-CN" altLang="en-US" dirty="0" smtClean="0"/>
              <a:t>值全为</a:t>
            </a:r>
            <a:r>
              <a:rPr lang="en-US" altLang="zh-CN" dirty="0" smtClean="0"/>
              <a:t>0</a:t>
            </a:r>
            <a:br>
              <a:rPr lang="en-US" altLang="zh-CN" dirty="0" smtClean="0"/>
            </a:br>
            <a:r>
              <a:rPr lang="en-US" altLang="zh-CN" dirty="0" smtClean="0">
                <a:sym typeface="Wingdings" panose="05000000000000000000" pitchFamily="2" charset="2"/>
              </a:rPr>
              <a:t></a:t>
            </a:r>
            <a:r>
              <a:rPr lang="zh-CN" altLang="en-US" dirty="0" smtClean="0">
                <a:sym typeface="Wingdings" panose="05000000000000000000" pitchFamily="2" charset="2"/>
              </a:rPr>
              <a:t>插入后子树高度必然发生改变</a:t>
            </a:r>
            <a:br>
              <a:rPr lang="zh-CN" altLang="en-US" dirty="0" smtClean="0">
                <a:sym typeface="Wingdings" panose="05000000000000000000" pitchFamily="2" charset="2"/>
              </a:rPr>
            </a:br>
            <a:r>
              <a:rPr lang="zh-CN" altLang="en-US" dirty="0" smtClean="0">
                <a:sym typeface="Wingdings" panose="05000000000000000000" pitchFamily="2" charset="2"/>
              </a:rPr>
              <a:t></a:t>
            </a:r>
            <a:r>
              <a:rPr lang="en-US" altLang="zh-CN" dirty="0" smtClean="0">
                <a:sym typeface="Wingdings" panose="05000000000000000000" pitchFamily="2" charset="2"/>
              </a:rPr>
              <a:t>X</a:t>
            </a:r>
            <a:r>
              <a:rPr lang="zh-CN" altLang="en-US" dirty="0" smtClean="0">
                <a:sym typeface="Wingdings" panose="05000000000000000000" pitchFamily="2" charset="2"/>
              </a:rPr>
              <a:t>的</a:t>
            </a:r>
            <a:r>
              <a:rPr lang="en-US" altLang="zh-CN" dirty="0" smtClean="0">
                <a:sym typeface="Wingdings" panose="05000000000000000000" pitchFamily="2" charset="2"/>
              </a:rPr>
              <a:t>bf</a:t>
            </a:r>
            <a:r>
              <a:rPr lang="zh-CN" altLang="en-US" dirty="0" smtClean="0">
                <a:sym typeface="Wingdings" panose="05000000000000000000" pitchFamily="2" charset="2"/>
              </a:rPr>
              <a:t>值必然发生改变，变化为</a:t>
            </a:r>
            <a:r>
              <a:rPr lang="en-US" altLang="zh-CN" dirty="0" smtClean="0">
                <a:sym typeface="Wingdings" panose="05000000000000000000" pitchFamily="2" charset="2"/>
              </a:rPr>
              <a:t>±1</a:t>
            </a:r>
            <a:endParaRPr lang="en-US" altLang="zh-CN" dirty="0" smtClean="0"/>
          </a:p>
        </p:txBody>
      </p:sp>
      <p:sp>
        <p:nvSpPr>
          <p:cNvPr id="7680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FB7A82-3C9E-4A3A-A308-40BE2A8EEFAB}" type="slidenum">
              <a:rPr lang="en-US" altLang="en-US">
                <a:solidFill>
                  <a:srgbClr val="4B4B4B"/>
                </a:solidFill>
              </a:rPr>
            </a:fld>
            <a:endParaRPr lang="en-US" altLang="en-US">
              <a:solidFill>
                <a:srgbClr val="4B4B4B"/>
              </a:solidFill>
            </a:endParaRPr>
          </a:p>
        </p:txBody>
      </p:sp>
      <p:pic>
        <p:nvPicPr>
          <p:cNvPr id="76804" name="Picture 7" descr="avlins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8083" y="3944938"/>
            <a:ext cx="622935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2501106" y="4402235"/>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426420" y="4379736"/>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endParaRPr lang="zh-CN" altLang="en-US" smtClean="0"/>
          </a:p>
        </p:txBody>
      </p:sp>
      <p:sp>
        <p:nvSpPr>
          <p:cNvPr id="77827" name="Rectangle 3"/>
          <p:cNvSpPr>
            <a:spLocks noGrp="1" noChangeArrowheads="1"/>
          </p:cNvSpPr>
          <p:nvPr>
            <p:ph idx="1"/>
          </p:nvPr>
        </p:nvSpPr>
        <p:spPr>
          <a:xfrm>
            <a:off x="1133147" y="3927694"/>
            <a:ext cx="7886700" cy="4351338"/>
          </a:xfrm>
        </p:spPr>
        <p:txBody>
          <a:bodyPr/>
          <a:lstStyle/>
          <a:p>
            <a:pPr>
              <a:lnSpc>
                <a:spcPct val="150000"/>
              </a:lnSpc>
            </a:pPr>
            <a:r>
              <a:rPr lang="en-US" altLang="zh-CN" dirty="0" smtClean="0">
                <a:sym typeface="Wingdings" panose="05000000000000000000" pitchFamily="2" charset="2"/>
              </a:rPr>
              <a:t></a:t>
            </a:r>
            <a:r>
              <a:rPr lang="zh-CN" altLang="en-US" dirty="0" smtClean="0">
                <a:sym typeface="Wingdings" panose="05000000000000000000" pitchFamily="2" charset="2"/>
              </a:rPr>
              <a:t>仍旧平衡的</a:t>
            </a:r>
            <a:r>
              <a:rPr lang="zh-CN" altLang="en-US" dirty="0" smtClean="0"/>
              <a:t>唯一可能</a:t>
            </a:r>
            <a:r>
              <a:rPr lang="en-US" altLang="zh-CN" dirty="0" smtClean="0"/>
              <a:t>——</a:t>
            </a:r>
            <a:r>
              <a:rPr lang="zh-CN" altLang="en-US" dirty="0" smtClean="0"/>
              <a:t>插入后</a:t>
            </a:r>
            <a:r>
              <a:rPr lang="en-US" altLang="zh-CN" dirty="0" smtClean="0"/>
              <a:t>bf(X)=0</a:t>
            </a:r>
            <a:endParaRPr lang="en-US" altLang="zh-CN" dirty="0" smtClean="0"/>
          </a:p>
          <a:p>
            <a:pPr>
              <a:lnSpc>
                <a:spcPct val="150000"/>
              </a:lnSpc>
            </a:pPr>
            <a:r>
              <a:rPr lang="en-US" altLang="zh-CN" dirty="0" smtClean="0">
                <a:sym typeface="Wingdings" panose="05000000000000000000" pitchFamily="2" charset="2"/>
              </a:rPr>
              <a:t></a:t>
            </a:r>
            <a:r>
              <a:rPr lang="zh-CN" altLang="en-US" dirty="0" smtClean="0">
                <a:sym typeface="Wingdings" panose="05000000000000000000" pitchFamily="2" charset="2"/>
              </a:rPr>
              <a:t>插入前后以</a:t>
            </a:r>
            <a:r>
              <a:rPr lang="en-US" altLang="zh-CN" dirty="0" smtClean="0">
                <a:sym typeface="Wingdings" panose="05000000000000000000" pitchFamily="2" charset="2"/>
              </a:rPr>
              <a:t>X</a:t>
            </a:r>
            <a:r>
              <a:rPr lang="zh-CN" altLang="en-US" dirty="0" smtClean="0">
                <a:sym typeface="Wingdings" panose="05000000000000000000" pitchFamily="2" charset="2"/>
              </a:rPr>
              <a:t>为根的子树的高度未改变</a:t>
            </a:r>
            <a:endParaRPr lang="zh-CN" altLang="en-US" dirty="0" smtClean="0">
              <a:sym typeface="Wingdings" panose="05000000000000000000" pitchFamily="2" charset="2"/>
            </a:endParaRPr>
          </a:p>
          <a:p>
            <a:pPr>
              <a:lnSpc>
                <a:spcPct val="150000"/>
              </a:lnSpc>
            </a:pPr>
            <a:r>
              <a:rPr lang="zh-CN" altLang="en-US" dirty="0" smtClean="0">
                <a:sym typeface="Wingdings" panose="05000000000000000000" pitchFamily="2" charset="2"/>
              </a:rPr>
              <a:t>新元素必然插入原来较矮的那棵子树</a:t>
            </a:r>
            <a:endParaRPr lang="zh-CN" altLang="en-US" dirty="0" smtClean="0">
              <a:sym typeface="Wingdings" panose="05000000000000000000" pitchFamily="2" charset="2"/>
            </a:endParaRPr>
          </a:p>
        </p:txBody>
      </p:sp>
      <p:sp>
        <p:nvSpPr>
          <p:cNvPr id="778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7ACEC-8522-4B85-8F68-A7FC592DB8D3}" type="slidenum">
              <a:rPr lang="en-US" altLang="en-US">
                <a:solidFill>
                  <a:srgbClr val="4B4B4B"/>
                </a:solidFill>
              </a:rPr>
            </a:fld>
            <a:endParaRPr lang="en-US" altLang="en-US">
              <a:solidFill>
                <a:srgbClr val="4B4B4B"/>
              </a:solidFill>
            </a:endParaRPr>
          </a:p>
        </p:txBody>
      </p:sp>
      <p:pic>
        <p:nvPicPr>
          <p:cNvPr id="77828" name="Picture 4" descr="avlins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295400"/>
            <a:ext cx="622935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2396003" y="1764139"/>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325257" y="1711709"/>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descr="avlins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0462" y="3418490"/>
            <a:ext cx="22748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zh-CN" smtClean="0"/>
              <a:t>X</a:t>
            </a:r>
            <a:r>
              <a:rPr lang="zh-CN" altLang="en-US" smtClean="0"/>
              <a:t>变为</a:t>
            </a:r>
            <a:r>
              <a:rPr lang="en-US" altLang="zh-CN" smtClean="0"/>
              <a:t>A</a:t>
            </a:r>
            <a:r>
              <a:rPr lang="en-US" altLang="zh-CN" smtClean="0">
                <a:sym typeface="Wingdings" panose="05000000000000000000" pitchFamily="2" charset="2"/>
              </a:rPr>
              <a:t></a:t>
            </a:r>
            <a:r>
              <a:rPr lang="zh-CN" altLang="en-US" smtClean="0">
                <a:sym typeface="Wingdings" panose="05000000000000000000" pitchFamily="2" charset="2"/>
              </a:rPr>
              <a:t>找到了</a:t>
            </a:r>
            <a:r>
              <a:rPr lang="en-US" altLang="zh-CN" smtClean="0">
                <a:sym typeface="Wingdings" panose="05000000000000000000" pitchFamily="2" charset="2"/>
              </a:rPr>
              <a:t>A</a:t>
            </a:r>
            <a:endParaRPr lang="en-US" altLang="zh-CN" smtClean="0"/>
          </a:p>
        </p:txBody>
      </p:sp>
      <p:sp>
        <p:nvSpPr>
          <p:cNvPr id="78852" name="Rectangle 3"/>
          <p:cNvSpPr>
            <a:spLocks noGrp="1" noChangeArrowheads="1"/>
          </p:cNvSpPr>
          <p:nvPr>
            <p:ph idx="1"/>
          </p:nvPr>
        </p:nvSpPr>
        <p:spPr/>
        <p:txBody>
          <a:bodyPr/>
          <a:lstStyle/>
          <a:p>
            <a:pPr>
              <a:lnSpc>
                <a:spcPct val="120000"/>
              </a:lnSpc>
            </a:pPr>
            <a:r>
              <a:rPr lang="en-US" altLang="zh-CN" dirty="0" smtClean="0"/>
              <a:t>bf</a:t>
            </a:r>
            <a:r>
              <a:rPr lang="zh-CN" altLang="en-US" dirty="0" smtClean="0"/>
              <a:t>值由</a:t>
            </a:r>
            <a:r>
              <a:rPr lang="en-US" altLang="zh-CN" dirty="0" smtClean="0"/>
              <a:t>-1</a:t>
            </a:r>
            <a:r>
              <a:rPr lang="zh-CN" altLang="en-US" dirty="0" smtClean="0"/>
              <a:t>变为</a:t>
            </a:r>
            <a:r>
              <a:rPr lang="en-US" altLang="zh-CN" dirty="0" smtClean="0"/>
              <a:t>-2</a:t>
            </a:r>
            <a:r>
              <a:rPr lang="zh-CN" altLang="en-US" dirty="0" smtClean="0"/>
              <a:t>（或</a:t>
            </a:r>
            <a:r>
              <a:rPr lang="en-US" altLang="zh-CN" dirty="0" smtClean="0"/>
              <a:t>1</a:t>
            </a:r>
            <a:r>
              <a:rPr lang="zh-CN" altLang="en-US" dirty="0" smtClean="0"/>
              <a:t>变为</a:t>
            </a:r>
            <a:r>
              <a:rPr lang="en-US" altLang="zh-CN" dirty="0" smtClean="0"/>
              <a:t>2</a:t>
            </a:r>
            <a:r>
              <a:rPr lang="zh-CN" altLang="en-US" dirty="0" smtClean="0"/>
              <a:t>）</a:t>
            </a:r>
            <a:endParaRPr lang="zh-CN" altLang="en-US" dirty="0" smtClean="0"/>
          </a:p>
          <a:p>
            <a:pPr>
              <a:lnSpc>
                <a:spcPct val="120000"/>
              </a:lnSpc>
            </a:pPr>
            <a:r>
              <a:rPr lang="zh-CN" altLang="en-US" dirty="0" smtClean="0">
                <a:sym typeface="Wingdings" panose="05000000000000000000" pitchFamily="2" charset="2"/>
              </a:rPr>
              <a:t>新节点插入了较高的那棵子树</a:t>
            </a:r>
            <a:endParaRPr lang="zh-CN" altLang="en-US" dirty="0" smtClean="0">
              <a:sym typeface="Wingdings" panose="05000000000000000000" pitchFamily="2" charset="2"/>
            </a:endParaRPr>
          </a:p>
          <a:p>
            <a:pPr lvl="1">
              <a:lnSpc>
                <a:spcPct val="120000"/>
              </a:lnSpc>
            </a:pPr>
            <a:r>
              <a:rPr lang="en-US" altLang="zh-CN" dirty="0" smtClean="0"/>
              <a:t>L</a:t>
            </a:r>
            <a:r>
              <a:rPr lang="zh-CN" altLang="en-US" dirty="0" smtClean="0"/>
              <a:t>型不平衡：左子树较高，新节点插入左子树</a:t>
            </a:r>
            <a:endParaRPr lang="zh-CN" altLang="en-US" dirty="0" smtClean="0"/>
          </a:p>
          <a:p>
            <a:pPr lvl="2">
              <a:lnSpc>
                <a:spcPct val="120000"/>
              </a:lnSpc>
            </a:pPr>
            <a:r>
              <a:rPr lang="en-US" altLang="zh-CN" dirty="0" smtClean="0"/>
              <a:t>LL</a:t>
            </a:r>
            <a:r>
              <a:rPr lang="zh-CN" altLang="en-US" dirty="0" smtClean="0"/>
              <a:t>：新节点插入左子树的左子树</a:t>
            </a:r>
            <a:endParaRPr lang="zh-CN" altLang="en-US" dirty="0" smtClean="0"/>
          </a:p>
          <a:p>
            <a:pPr lvl="2">
              <a:lnSpc>
                <a:spcPct val="120000"/>
              </a:lnSpc>
            </a:pPr>
            <a:r>
              <a:rPr lang="en-US" altLang="zh-CN" dirty="0" smtClean="0"/>
              <a:t>LR</a:t>
            </a:r>
            <a:r>
              <a:rPr lang="zh-CN" altLang="en-US" dirty="0" smtClean="0"/>
              <a:t>：插入左子树的右子树</a:t>
            </a:r>
            <a:endParaRPr lang="zh-CN" altLang="en-US" dirty="0" smtClean="0"/>
          </a:p>
          <a:p>
            <a:pPr lvl="1">
              <a:lnSpc>
                <a:spcPct val="120000"/>
              </a:lnSpc>
            </a:pPr>
            <a:r>
              <a:rPr lang="en-US" altLang="zh-CN" dirty="0" smtClean="0"/>
              <a:t>R</a:t>
            </a:r>
            <a:r>
              <a:rPr lang="zh-CN" altLang="en-US" dirty="0" smtClean="0"/>
              <a:t>型不平衡：</a:t>
            </a:r>
            <a:r>
              <a:rPr lang="en-US" altLang="zh-CN" dirty="0" smtClean="0"/>
              <a:t>RL</a:t>
            </a:r>
            <a:r>
              <a:rPr lang="zh-CN" altLang="en-US" dirty="0" smtClean="0"/>
              <a:t>、</a:t>
            </a:r>
            <a:r>
              <a:rPr lang="en-US" altLang="zh-CN" dirty="0" smtClean="0"/>
              <a:t>RR</a:t>
            </a:r>
            <a:endParaRPr lang="en-US" altLang="zh-CN" dirty="0" smtClean="0"/>
          </a:p>
        </p:txBody>
      </p:sp>
      <p:sp>
        <p:nvSpPr>
          <p:cNvPr id="7885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83693C-81DB-4E16-8EBC-5F0BCBDA2E3F}" type="slidenum">
              <a:rPr lang="en-US" altLang="en-US">
                <a:solidFill>
                  <a:srgbClr val="4B4B4B"/>
                </a:solidFill>
              </a:rPr>
            </a:fld>
            <a:endParaRPr lang="en-US" altLang="en-US">
              <a:solidFill>
                <a:srgbClr val="4B4B4B"/>
              </a:solidFill>
            </a:endParaRPr>
          </a:p>
        </p:txBody>
      </p:sp>
      <p:sp>
        <p:nvSpPr>
          <p:cNvPr id="2" name="椭圆 1"/>
          <p:cNvSpPr/>
          <p:nvPr/>
        </p:nvSpPr>
        <p:spPr>
          <a:xfrm>
            <a:off x="7062597" y="3804225"/>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sym typeface="+mn-ea"/>
              </a:rPr>
              <a:t>2</a:t>
            </a:r>
            <a:endParaRPr lang="zh-CN" altLang="en-US"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LL</a:t>
            </a:r>
            <a:r>
              <a:rPr lang="zh-CN" altLang="en-US" smtClean="0"/>
              <a:t>型不平衡及其调整方法</a:t>
            </a:r>
            <a:endParaRPr lang="zh-CN" altLang="en-US" smtClean="0"/>
          </a:p>
        </p:txBody>
      </p:sp>
      <p:sp>
        <p:nvSpPr>
          <p:cNvPr id="79875" name="Rectangle 3"/>
          <p:cNvSpPr>
            <a:spLocks noGrp="1" noChangeArrowheads="1"/>
          </p:cNvSpPr>
          <p:nvPr>
            <p:ph idx="1"/>
          </p:nvPr>
        </p:nvSpPr>
        <p:spPr/>
        <p:txBody>
          <a:bodyPr/>
          <a:lstStyle/>
          <a:p>
            <a:r>
              <a:rPr lang="zh-CN" altLang="en-US" smtClean="0"/>
              <a:t>旋转后保持搜索树特性</a:t>
            </a:r>
            <a:endParaRPr lang="zh-CN" altLang="en-US" smtClean="0"/>
          </a:p>
          <a:p>
            <a:pPr lvl="1"/>
            <a:r>
              <a:rPr lang="en-US" altLang="zh-CN" smtClean="0"/>
              <a:t>B'</a:t>
            </a:r>
            <a:r>
              <a:rPr lang="en-US" altLang="zh-CN" baseline="-25000" smtClean="0"/>
              <a:t>L</a:t>
            </a:r>
            <a:r>
              <a:rPr lang="en-US" altLang="zh-CN" smtClean="0"/>
              <a:t>&lt;B&lt;B</a:t>
            </a:r>
            <a:r>
              <a:rPr lang="en-US" altLang="zh-CN" baseline="-25000" smtClean="0"/>
              <a:t>R</a:t>
            </a:r>
            <a:r>
              <a:rPr lang="en-US" altLang="zh-CN" smtClean="0"/>
              <a:t>&lt;A&lt;A</a:t>
            </a:r>
            <a:r>
              <a:rPr lang="en-US" altLang="zh-CN" baseline="-25000" smtClean="0"/>
              <a:t>R</a:t>
            </a:r>
            <a:endParaRPr lang="en-US" altLang="zh-CN" smtClean="0"/>
          </a:p>
          <a:p>
            <a:r>
              <a:rPr lang="zh-CN" altLang="en-US" smtClean="0"/>
              <a:t>单旋转：</a:t>
            </a:r>
            <a:r>
              <a:rPr lang="en-US" altLang="zh-CN" smtClean="0"/>
              <a:t>RR——</a:t>
            </a:r>
            <a:r>
              <a:rPr lang="zh-CN" altLang="en-US" smtClean="0"/>
              <a:t>对称的</a:t>
            </a:r>
            <a:endParaRPr lang="zh-CN" altLang="en-US" smtClean="0"/>
          </a:p>
        </p:txBody>
      </p:sp>
      <p:sp>
        <p:nvSpPr>
          <p:cNvPr id="7987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D728AE-9894-4B0A-89A4-BB8C3F42CB12}" type="slidenum">
              <a:rPr lang="en-US" altLang="en-US">
                <a:solidFill>
                  <a:srgbClr val="4B4B4B"/>
                </a:solidFill>
              </a:rPr>
            </a:fld>
            <a:endParaRPr lang="en-US" altLang="en-US">
              <a:solidFill>
                <a:srgbClr val="4B4B4B"/>
              </a:solidFill>
            </a:endParaRPr>
          </a:p>
        </p:txBody>
      </p:sp>
      <p:grpSp>
        <p:nvGrpSpPr>
          <p:cNvPr id="2" name="组合 1"/>
          <p:cNvGrpSpPr/>
          <p:nvPr/>
        </p:nvGrpSpPr>
        <p:grpSpPr>
          <a:xfrm>
            <a:off x="412750" y="3251201"/>
            <a:ext cx="8731250" cy="2925762"/>
            <a:chOff x="228600" y="1265238"/>
            <a:chExt cx="8731250" cy="2925762"/>
          </a:xfrm>
        </p:grpSpPr>
        <p:pic>
          <p:nvPicPr>
            <p:cNvPr id="79876" name="Picture 5" descr="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265238"/>
              <a:ext cx="87312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34459" y="157124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28650" y="245627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650473"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44664"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409439"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89832"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custDataLst>
      <p:tags r:id="rId2"/>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单旋转例</a:t>
            </a:r>
            <a:endParaRPr lang="zh-CN" altLang="en-US" smtClean="0"/>
          </a:p>
        </p:txBody>
      </p:sp>
      <p:sp>
        <p:nvSpPr>
          <p:cNvPr id="809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99536-9508-44EE-B753-F89EC3E6B70B}" type="slidenum">
              <a:rPr lang="en-US" altLang="en-US">
                <a:solidFill>
                  <a:srgbClr val="4B4B4B"/>
                </a:solidFill>
              </a:rPr>
            </a:fld>
            <a:endParaRPr lang="en-US" altLang="en-US">
              <a:solidFill>
                <a:srgbClr val="4B4B4B"/>
              </a:solidFill>
            </a:endParaRPr>
          </a:p>
        </p:txBody>
      </p:sp>
      <p:pic>
        <p:nvPicPr>
          <p:cNvPr id="80900" name="Picture 4" descr="avlinse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676400"/>
            <a:ext cx="80613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9621" name="Rectangle 5"/>
          <p:cNvSpPr>
            <a:spLocks noChangeArrowheads="1"/>
          </p:cNvSpPr>
          <p:nvPr/>
        </p:nvSpPr>
        <p:spPr bwMode="ltGray">
          <a:xfrm>
            <a:off x="4427538" y="1341438"/>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19621"/>
                                        </p:tgtEl>
                                        <p:attrNameLst>
                                          <p:attrName>ppt_x</p:attrName>
                                        </p:attrNameLst>
                                      </p:cBhvr>
                                      <p:tavLst>
                                        <p:tav tm="0">
                                          <p:val>
                                            <p:strVal val="ppt_x"/>
                                          </p:val>
                                        </p:tav>
                                        <p:tav tm="100000">
                                          <p:val>
                                            <p:strVal val="ppt_x"/>
                                          </p:val>
                                        </p:tav>
                                      </p:tavLst>
                                    </p:anim>
                                    <p:anim calcmode="lin" valueType="num">
                                      <p:cBhvr additive="base">
                                        <p:cTn id="7" dur="500"/>
                                        <p:tgtEl>
                                          <p:spTgt spid="1519621"/>
                                        </p:tgtEl>
                                        <p:attrNameLst>
                                          <p:attrName>ppt_y</p:attrName>
                                        </p:attrNameLst>
                                      </p:cBhvr>
                                      <p:tavLst>
                                        <p:tav tm="0">
                                          <p:val>
                                            <p:strVal val="ppt_y"/>
                                          </p:val>
                                        </p:tav>
                                        <p:tav tm="100000">
                                          <p:val>
                                            <p:strVal val="1+ppt_h/2"/>
                                          </p:val>
                                        </p:tav>
                                      </p:tavLst>
                                    </p:anim>
                                    <p:set>
                                      <p:cBhvr>
                                        <p:cTn id="8" dur="1" fill="hold">
                                          <p:stCondLst>
                                            <p:cond delay="499"/>
                                          </p:stCondLst>
                                        </p:cTn>
                                        <p:tgtEl>
                                          <p:spTgt spid="15196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LR</a:t>
            </a:r>
            <a:r>
              <a:rPr lang="zh-CN" altLang="en-US" smtClean="0"/>
              <a:t>型不平衡及其调整方法</a:t>
            </a:r>
            <a:endParaRPr lang="zh-CN" altLang="en-US" smtClean="0"/>
          </a:p>
        </p:txBody>
      </p:sp>
      <p:sp>
        <p:nvSpPr>
          <p:cNvPr id="81923" name="Rectangle 3"/>
          <p:cNvSpPr>
            <a:spLocks noGrp="1" noChangeArrowheads="1"/>
          </p:cNvSpPr>
          <p:nvPr>
            <p:ph idx="1"/>
          </p:nvPr>
        </p:nvSpPr>
        <p:spPr>
          <a:xfrm>
            <a:off x="692670" y="4521969"/>
            <a:ext cx="7886700" cy="1675172"/>
          </a:xfrm>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endParaRPr lang="en-US" altLang="zh-CN" sz="2400" smtClean="0">
              <a:sym typeface="Wingdings" panose="05000000000000000000" pitchFamily="2" charset="2"/>
            </a:endParaRPr>
          </a:p>
          <a:p>
            <a:r>
              <a:rPr lang="en-US" altLang="zh-CN" smtClean="0">
                <a:sym typeface="Wingdings" panose="05000000000000000000" pitchFamily="2" charset="2"/>
              </a:rPr>
              <a:t>RL——</a:t>
            </a:r>
            <a:r>
              <a:rPr lang="zh-CN" altLang="en-US" smtClean="0">
                <a:sym typeface="Wingdings" panose="05000000000000000000" pitchFamily="2" charset="2"/>
              </a:rPr>
              <a:t>对称</a:t>
            </a:r>
            <a:endParaRPr lang="zh-CN" altLang="en-US" smtClean="0">
              <a:sym typeface="Wingdings" panose="05000000000000000000" pitchFamily="2" charset="2"/>
            </a:endParaRPr>
          </a:p>
        </p:txBody>
      </p:sp>
      <p:sp>
        <p:nvSpPr>
          <p:cNvPr id="8192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753E2A-D17A-49A6-BCC7-01BEB306594D}" type="slidenum">
              <a:rPr lang="en-US" altLang="en-US">
                <a:solidFill>
                  <a:srgbClr val="4B4B4B"/>
                </a:solidFill>
              </a:rPr>
            </a:fld>
            <a:endParaRPr lang="en-US" altLang="en-US">
              <a:solidFill>
                <a:srgbClr val="4B4B4B"/>
              </a:solidFill>
            </a:endParaRPr>
          </a:p>
        </p:txBody>
      </p:sp>
      <p:grpSp>
        <p:nvGrpSpPr>
          <p:cNvPr id="2" name="组合 1"/>
          <p:cNvGrpSpPr/>
          <p:nvPr/>
        </p:nvGrpSpPr>
        <p:grpSpPr>
          <a:xfrm>
            <a:off x="585788" y="1295400"/>
            <a:ext cx="7720012" cy="2819400"/>
            <a:chOff x="585788" y="1295400"/>
            <a:chExt cx="7720012" cy="2819400"/>
          </a:xfrm>
        </p:grpSpPr>
        <p:pic>
          <p:nvPicPr>
            <p:cNvPr id="81924" name="Picture 5" descr="l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788" y="1295400"/>
              <a:ext cx="772001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502624" y="1593072"/>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966241" y="2322459"/>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246782" y="1528807"/>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710399" y="2258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4196448" y="3020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6990940" y="1495448"/>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另一种定义</a:t>
            </a:r>
            <a:endParaRPr lang="zh-CN" altLang="en-US" smtClean="0"/>
          </a:p>
        </p:txBody>
      </p:sp>
      <p:sp>
        <p:nvSpPr>
          <p:cNvPr id="26627" name="Rectangle 3"/>
          <p:cNvSpPr>
            <a:spLocks noGrp="1" noChangeArrowheads="1"/>
          </p:cNvSpPr>
          <p:nvPr>
            <p:ph idx="1"/>
          </p:nvPr>
        </p:nvSpPr>
        <p:spPr/>
        <p:txBody>
          <a:bodyPr/>
          <a:lstStyle/>
          <a:p>
            <a:pPr marL="609600" indent="-609600"/>
            <a:r>
              <a:rPr lang="zh-CN" altLang="en-US" smtClean="0"/>
              <a:t>目标：高效的有序输出</a:t>
            </a:r>
            <a:endParaRPr lang="zh-CN" altLang="en-US" smtClean="0"/>
          </a:p>
          <a:p>
            <a:pPr marL="609600" indent="-609600"/>
            <a:r>
              <a:rPr lang="zh-CN" altLang="en-US" smtClean="0"/>
              <a:t>一棵二叉树，如果其</a:t>
            </a:r>
            <a:r>
              <a:rPr lang="zh-CN" altLang="en-US" smtClean="0">
                <a:solidFill>
                  <a:schemeClr val="accent2"/>
                </a:solidFill>
              </a:rPr>
              <a:t>中序遍历</a:t>
            </a:r>
            <a:r>
              <a:rPr lang="zh-CN" altLang="en-US" smtClean="0"/>
              <a:t>的结果，得到的是关键值按</a:t>
            </a:r>
            <a:r>
              <a:rPr lang="zh-CN" altLang="en-US" smtClean="0">
                <a:solidFill>
                  <a:schemeClr val="accent2"/>
                </a:solidFill>
              </a:rPr>
              <a:t>升序</a:t>
            </a:r>
            <a:r>
              <a:rPr lang="zh-CN" altLang="en-US" smtClean="0"/>
              <a:t>排列的列表，则它是二叉搜索树</a:t>
            </a:r>
            <a:endParaRPr lang="zh-CN" altLang="en-US" smtClean="0"/>
          </a:p>
        </p:txBody>
      </p:sp>
      <p:sp>
        <p:nvSpPr>
          <p:cNvPr id="266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7C76F9-BE70-4383-ADB5-E6D5C4B20AF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5" descr="avlinse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0" y="1792605"/>
            <a:ext cx="8258503"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0646" name="Rectangle 6"/>
          <p:cNvSpPr>
            <a:spLocks noChangeArrowheads="1"/>
          </p:cNvSpPr>
          <p:nvPr/>
        </p:nvSpPr>
        <p:spPr bwMode="ltGray">
          <a:xfrm>
            <a:off x="4453890" y="1766570"/>
            <a:ext cx="4312920" cy="32994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46" name="Rectangle 2"/>
          <p:cNvSpPr>
            <a:spLocks noGrp="1" noChangeArrowheads="1"/>
          </p:cNvSpPr>
          <p:nvPr>
            <p:ph type="title"/>
          </p:nvPr>
        </p:nvSpPr>
        <p:spPr/>
        <p:txBody>
          <a:bodyPr/>
          <a:lstStyle/>
          <a:p>
            <a:r>
              <a:rPr lang="zh-CN" altLang="en-US" smtClean="0"/>
              <a:t>双旋转例</a:t>
            </a:r>
            <a:endParaRPr lang="zh-CN" altLang="en-US" smtClean="0"/>
          </a:p>
        </p:txBody>
      </p:sp>
      <p:sp>
        <p:nvSpPr>
          <p:cNvPr id="829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E7DB5-C60F-4552-A9B0-9DD1779F5C41}"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20646"/>
                                        </p:tgtEl>
                                        <p:attrNameLst>
                                          <p:attrName>ppt_x</p:attrName>
                                        </p:attrNameLst>
                                      </p:cBhvr>
                                      <p:tavLst>
                                        <p:tav tm="0">
                                          <p:val>
                                            <p:strVal val="ppt_x"/>
                                          </p:val>
                                        </p:tav>
                                        <p:tav tm="100000">
                                          <p:val>
                                            <p:strVal val="ppt_x"/>
                                          </p:val>
                                        </p:tav>
                                      </p:tavLst>
                                    </p:anim>
                                    <p:anim calcmode="lin" valueType="num">
                                      <p:cBhvr additive="base">
                                        <p:cTn id="7" dur="500"/>
                                        <p:tgtEl>
                                          <p:spTgt spid="1520646"/>
                                        </p:tgtEl>
                                        <p:attrNameLst>
                                          <p:attrName>ppt_y</p:attrName>
                                        </p:attrNameLst>
                                      </p:cBhvr>
                                      <p:tavLst>
                                        <p:tav tm="0">
                                          <p:val>
                                            <p:strVal val="ppt_y"/>
                                          </p:val>
                                        </p:tav>
                                        <p:tav tm="100000">
                                          <p:val>
                                            <p:strVal val="1+ppt_h/2"/>
                                          </p:val>
                                        </p:tav>
                                      </p:tavLst>
                                    </p:anim>
                                    <p:set>
                                      <p:cBhvr>
                                        <p:cTn id="8" dur="1" fill="hold">
                                          <p:stCondLst>
                                            <p:cond delay="499"/>
                                          </p:stCondLst>
                                        </p:cTn>
                                        <p:tgtEl>
                                          <p:spTgt spid="15206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6"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5" descr="avlinse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741488"/>
            <a:ext cx="8393113"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1670" name="Rectangle 6"/>
          <p:cNvSpPr>
            <a:spLocks noChangeArrowheads="1"/>
          </p:cNvSpPr>
          <p:nvPr/>
        </p:nvSpPr>
        <p:spPr bwMode="ltGray">
          <a:xfrm>
            <a:off x="4670425" y="1742440"/>
            <a:ext cx="4104005" cy="31343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0" name="Rectangle 2"/>
          <p:cNvSpPr>
            <a:spLocks noGrp="1" noChangeArrowheads="1"/>
          </p:cNvSpPr>
          <p:nvPr>
            <p:ph type="title"/>
          </p:nvPr>
        </p:nvSpPr>
        <p:spPr/>
        <p:txBody>
          <a:bodyPr/>
          <a:lstStyle/>
          <a:p>
            <a:r>
              <a:rPr lang="zh-CN" altLang="en-US" smtClean="0"/>
              <a:t>双旋转例</a:t>
            </a:r>
            <a:endParaRPr lang="zh-CN" altLang="en-US" smtClean="0"/>
          </a:p>
        </p:txBody>
      </p:sp>
      <p:sp>
        <p:nvSpPr>
          <p:cNvPr id="839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55D0B5-B244-4CE4-9863-313247EBDEE9}"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21670"/>
                                        </p:tgtEl>
                                        <p:attrNameLst>
                                          <p:attrName>ppt_x</p:attrName>
                                        </p:attrNameLst>
                                      </p:cBhvr>
                                      <p:tavLst>
                                        <p:tav tm="0">
                                          <p:val>
                                            <p:strVal val="ppt_x"/>
                                          </p:val>
                                        </p:tav>
                                        <p:tav tm="100000">
                                          <p:val>
                                            <p:strVal val="ppt_x"/>
                                          </p:val>
                                        </p:tav>
                                      </p:tavLst>
                                    </p:anim>
                                    <p:anim calcmode="lin" valueType="num">
                                      <p:cBhvr additive="base">
                                        <p:cTn id="7" dur="500"/>
                                        <p:tgtEl>
                                          <p:spTgt spid="1521670"/>
                                        </p:tgtEl>
                                        <p:attrNameLst>
                                          <p:attrName>ppt_y</p:attrName>
                                        </p:attrNameLst>
                                      </p:cBhvr>
                                      <p:tavLst>
                                        <p:tav tm="0">
                                          <p:val>
                                            <p:strVal val="ppt_y"/>
                                          </p:val>
                                        </p:tav>
                                        <p:tav tm="100000">
                                          <p:val>
                                            <p:strVal val="1+ppt_h/2"/>
                                          </p:val>
                                        </p:tav>
                                      </p:tavLst>
                                    </p:anim>
                                    <p:set>
                                      <p:cBhvr>
                                        <p:cTn id="8" dur="1" fill="hold">
                                          <p:stCondLst>
                                            <p:cond delay="499"/>
                                          </p:stCondLst>
                                        </p:cTn>
                                        <p:tgtEl>
                                          <p:spTgt spid="1521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7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AVL</a:t>
            </a:r>
            <a:r>
              <a:rPr lang="zh-CN" altLang="en-US" smtClean="0"/>
              <a:t>树插入算法</a:t>
            </a:r>
            <a:endParaRPr lang="zh-CN" altLang="en-US" smtClean="0"/>
          </a:p>
        </p:txBody>
      </p:sp>
      <p:sp>
        <p:nvSpPr>
          <p:cNvPr id="84995"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smtClean="0"/>
              <a:t>从根节点开始搜索，确定插入位置</a:t>
            </a:r>
            <a:endParaRPr lang="zh-CN" altLang="en-US" smtClean="0"/>
          </a:p>
          <a:p>
            <a:pPr marL="914400" lvl="1" indent="-457200"/>
            <a:r>
              <a:rPr lang="zh-CN" altLang="en-US" smtClean="0"/>
              <a:t>同时寻找最后的平衡因子为</a:t>
            </a:r>
            <a:r>
              <a:rPr lang="en-US" altLang="zh-CN" smtClean="0"/>
              <a:t>-1</a:t>
            </a:r>
            <a:r>
              <a:rPr lang="zh-CN" altLang="en-US" smtClean="0"/>
              <a:t>或</a:t>
            </a:r>
            <a:r>
              <a:rPr lang="en-US" altLang="zh-CN" smtClean="0"/>
              <a:t>1</a:t>
            </a:r>
            <a:r>
              <a:rPr lang="zh-CN" altLang="en-US" smtClean="0"/>
              <a:t>的节点，记为</a:t>
            </a:r>
            <a:r>
              <a:rPr lang="en-US" altLang="zh-CN" i="1" smtClean="0"/>
              <a:t>A </a:t>
            </a:r>
            <a:endParaRPr lang="en-US" altLang="zh-CN" smtClean="0"/>
          </a:p>
          <a:p>
            <a:pPr marL="914400" lvl="1" indent="-457200"/>
            <a:r>
              <a:rPr lang="zh-CN" altLang="en-US" smtClean="0"/>
              <a:t>若找到相同关键字的元素，插入失败</a:t>
            </a:r>
            <a:endParaRPr lang="zh-CN" altLang="en-US" smtClean="0"/>
          </a:p>
          <a:p>
            <a:pPr marL="533400" indent="-533400">
              <a:buFont typeface="Wingdings" panose="05000000000000000000" pitchFamily="2" charset="2"/>
              <a:buAutoNum type="arabicParenR"/>
            </a:pPr>
            <a:r>
              <a:rPr lang="zh-CN" altLang="en-US" smtClean="0"/>
              <a:t>若没有这样的节点</a:t>
            </a:r>
            <a:r>
              <a:rPr lang="en-US" altLang="zh-CN" i="1" smtClean="0"/>
              <a:t>A</a:t>
            </a:r>
            <a:r>
              <a:rPr lang="en-US" altLang="zh-CN" smtClean="0"/>
              <a:t>——</a:t>
            </a:r>
            <a:r>
              <a:rPr lang="zh-CN" altLang="en-US" smtClean="0"/>
              <a:t>插入后平衡</a:t>
            </a:r>
            <a:endParaRPr lang="zh-CN" altLang="en-US" smtClean="0"/>
          </a:p>
          <a:p>
            <a:pPr marL="914400" lvl="1" indent="-457200"/>
            <a:r>
              <a:rPr lang="zh-CN" altLang="en-US" smtClean="0"/>
              <a:t>从根节点重新遍历一次，修改平衡因子，然后终止</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55E782-20DB-4384-BA16-57D498817C4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AVL</a:t>
            </a:r>
            <a:r>
              <a:rPr lang="zh-CN" altLang="en-US" smtClean="0"/>
              <a:t>树插入算法</a:t>
            </a:r>
            <a:endParaRPr lang="zh-CN" altLang="en-US" smtClean="0"/>
          </a:p>
        </p:txBody>
      </p:sp>
      <p:sp>
        <p:nvSpPr>
          <p:cNvPr id="86019" name="Rectangle 3"/>
          <p:cNvSpPr>
            <a:spLocks noGrp="1" noChangeArrowheads="1"/>
          </p:cNvSpPr>
          <p:nvPr>
            <p:ph idx="1"/>
          </p:nvPr>
        </p:nvSpPr>
        <p:spPr/>
        <p:txBody>
          <a:bodyPr/>
          <a:lstStyle/>
          <a:p>
            <a:pPr marL="609600" indent="-609600">
              <a:buFont typeface="Wingdings" panose="05000000000000000000" pitchFamily="2" charset="2"/>
              <a:buAutoNum type="arabicParenR" startAt="3"/>
            </a:pPr>
            <a:r>
              <a:rPr lang="zh-CN" altLang="en-US" smtClean="0"/>
              <a:t>若</a:t>
            </a:r>
            <a:r>
              <a:rPr lang="en-US" altLang="zh-CN" i="1" smtClean="0"/>
              <a:t>bf</a:t>
            </a:r>
            <a:r>
              <a:rPr lang="en-US" altLang="zh-CN" smtClean="0"/>
              <a:t>(A)=1</a:t>
            </a:r>
            <a:r>
              <a:rPr lang="zh-CN" altLang="en-US" smtClean="0"/>
              <a:t>且新节点插入</a:t>
            </a:r>
            <a:r>
              <a:rPr lang="en-US" altLang="zh-CN" smtClean="0"/>
              <a:t>A</a:t>
            </a:r>
            <a:r>
              <a:rPr lang="zh-CN" altLang="en-US" smtClean="0"/>
              <a:t>的右子树，</a:t>
            </a:r>
            <a:br>
              <a:rPr lang="zh-CN" altLang="en-US" smtClean="0"/>
            </a:br>
            <a:r>
              <a:rPr lang="zh-CN" altLang="en-US" smtClean="0"/>
              <a:t>或</a:t>
            </a:r>
            <a:r>
              <a:rPr lang="en-US" altLang="zh-CN" i="1" smtClean="0"/>
              <a:t>bf</a:t>
            </a:r>
            <a:r>
              <a:rPr lang="en-US" altLang="zh-CN" smtClean="0"/>
              <a:t>(A)=-1</a:t>
            </a:r>
            <a:r>
              <a:rPr lang="zh-CN" altLang="en-US" smtClean="0"/>
              <a:t>且新节点插入</a:t>
            </a:r>
            <a:r>
              <a:rPr lang="en-US" altLang="zh-CN" smtClean="0"/>
              <a:t>A</a:t>
            </a:r>
            <a:r>
              <a:rPr lang="zh-CN" altLang="en-US" smtClean="0"/>
              <a:t>的左子树</a:t>
            </a:r>
            <a:br>
              <a:rPr lang="zh-CN" altLang="en-US" smtClean="0"/>
            </a:br>
            <a:r>
              <a:rPr lang="zh-CN" altLang="en-US" smtClean="0">
                <a:sym typeface="Wingdings" panose="05000000000000000000" pitchFamily="2" charset="2"/>
              </a:rPr>
              <a:t></a:t>
            </a:r>
            <a:r>
              <a:rPr lang="en-US" altLang="zh-CN" smtClean="0"/>
              <a:t>A</a:t>
            </a:r>
            <a:r>
              <a:rPr lang="en-US" altLang="zh-CN" i="1" smtClean="0"/>
              <a:t> </a:t>
            </a:r>
            <a:r>
              <a:rPr lang="zh-CN" altLang="en-US" smtClean="0"/>
              <a:t>的新平衡因子是</a:t>
            </a:r>
            <a:r>
              <a:rPr lang="en-US" altLang="zh-CN" smtClean="0"/>
              <a:t>0</a:t>
            </a:r>
            <a:endParaRPr lang="en-US" altLang="zh-CN" smtClean="0"/>
          </a:p>
          <a:p>
            <a:pPr marL="990600" lvl="1" indent="-533400"/>
            <a:r>
              <a:rPr lang="zh-CN" altLang="en-US" smtClean="0"/>
              <a:t>修改从</a:t>
            </a:r>
            <a:r>
              <a:rPr lang="en-US" altLang="zh-CN" smtClean="0"/>
              <a:t>A </a:t>
            </a:r>
            <a:r>
              <a:rPr lang="zh-CN" altLang="en-US" smtClean="0"/>
              <a:t>到新节点路径中节点的平衡因子，然后终止</a:t>
            </a:r>
            <a:endParaRPr lang="zh-CN" altLang="en-US" smtClean="0"/>
          </a:p>
          <a:p>
            <a:pPr marL="609600" indent="-609600">
              <a:buFont typeface="Wingdings" panose="05000000000000000000" pitchFamily="2" charset="2"/>
              <a:buAutoNum type="arabicParenR" startAt="3"/>
            </a:pPr>
            <a:r>
              <a:rPr lang="zh-CN" altLang="en-US" smtClean="0"/>
              <a:t>不平衡情况</a:t>
            </a:r>
            <a:endParaRPr lang="zh-CN" altLang="en-US" smtClean="0"/>
          </a:p>
          <a:p>
            <a:pPr marL="990600" lvl="1" indent="-533400"/>
            <a:r>
              <a:rPr lang="zh-CN" altLang="en-US" smtClean="0"/>
              <a:t>确定不平衡类型，并执行相应的旋转</a:t>
            </a:r>
            <a:endParaRPr lang="zh-CN" altLang="en-US" smtClean="0"/>
          </a:p>
          <a:p>
            <a:pPr marL="990600" lvl="1" indent="-533400"/>
            <a:r>
              <a:rPr lang="zh-CN" altLang="en-US" smtClean="0"/>
              <a:t>在从新子树根节点至新插入节点路径中，根据旋转需要修改相应的平衡因子</a:t>
            </a:r>
            <a:endParaRPr lang="zh-CN" altLang="en-US" smtClean="0"/>
          </a:p>
        </p:txBody>
      </p:sp>
      <p:sp>
        <p:nvSpPr>
          <p:cNvPr id="860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E5BB26-86A6-47FF-AC62-7B617F00984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AVL</a:t>
            </a:r>
            <a:r>
              <a:rPr lang="zh-CN" altLang="en-US" smtClean="0"/>
              <a:t>插入小结</a:t>
            </a:r>
            <a:endParaRPr lang="zh-CN" altLang="en-US" smtClean="0"/>
          </a:p>
        </p:txBody>
      </p:sp>
      <p:sp>
        <p:nvSpPr>
          <p:cNvPr id="87043" name="内容占位符 2"/>
          <p:cNvSpPr>
            <a:spLocks noGrp="1"/>
          </p:cNvSpPr>
          <p:nvPr>
            <p:ph idx="1"/>
          </p:nvPr>
        </p:nvSpPr>
        <p:spPr/>
        <p:txBody>
          <a:bodyPr/>
          <a:lstStyle/>
          <a:p>
            <a:r>
              <a:rPr lang="zh-CN" altLang="en-US" smtClean="0"/>
              <a:t>不平衡共分四种情况</a:t>
            </a:r>
            <a:endParaRPr lang="en-US" altLang="zh-CN" smtClean="0"/>
          </a:p>
          <a:p>
            <a:pPr lvl="1"/>
            <a:r>
              <a:rPr lang="en-US" altLang="zh-CN" smtClean="0"/>
              <a:t>LL</a:t>
            </a:r>
            <a:r>
              <a:rPr lang="zh-CN" altLang="en-US" smtClean="0"/>
              <a:t>与</a:t>
            </a:r>
            <a:r>
              <a:rPr lang="en-US" altLang="zh-CN" smtClean="0"/>
              <a:t>RR</a:t>
            </a:r>
            <a:r>
              <a:rPr lang="zh-CN" altLang="en-US" smtClean="0"/>
              <a:t>对称：一次旋转</a:t>
            </a:r>
            <a:endParaRPr lang="en-US" altLang="zh-CN" smtClean="0"/>
          </a:p>
          <a:p>
            <a:pPr lvl="1"/>
            <a:r>
              <a:rPr lang="en-US" altLang="zh-CN" smtClean="0"/>
              <a:t>LR</a:t>
            </a:r>
            <a:r>
              <a:rPr lang="zh-CN" altLang="en-US" smtClean="0"/>
              <a:t>与</a:t>
            </a:r>
            <a:r>
              <a:rPr lang="en-US" altLang="zh-CN" smtClean="0"/>
              <a:t>RL</a:t>
            </a:r>
            <a:r>
              <a:rPr lang="zh-CN" altLang="en-US" smtClean="0"/>
              <a:t>对称：两次旋转</a:t>
            </a:r>
            <a:endParaRPr lang="en-US" altLang="zh-CN" smtClean="0"/>
          </a:p>
          <a:p>
            <a:pPr lvl="1"/>
            <a:endParaRPr lang="en-US" altLang="zh-CN" smtClean="0"/>
          </a:p>
          <a:p>
            <a:r>
              <a:rPr lang="zh-CN" altLang="en-US" smtClean="0"/>
              <a:t>关键是找到距离插入点最近的</a:t>
            </a:r>
            <a:r>
              <a:rPr lang="zh-CN" altLang="en-US" smtClean="0">
                <a:solidFill>
                  <a:srgbClr val="FF0000"/>
                </a:solidFill>
              </a:rPr>
              <a:t>不平衡节点</a:t>
            </a:r>
            <a:r>
              <a:rPr lang="zh-CN" altLang="en-US" smtClean="0"/>
              <a:t>！</a:t>
            </a:r>
            <a:endParaRPr lang="zh-CN" altLang="en-US" smtClean="0"/>
          </a:p>
        </p:txBody>
      </p:sp>
      <p:sp>
        <p:nvSpPr>
          <p:cNvPr id="870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3AB71-D43C-4973-B237-907F34975784}"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一次旋转示例（</a:t>
            </a:r>
            <a:r>
              <a:rPr lang="en-US" altLang="zh-CN" smtClean="0"/>
              <a:t>RR</a:t>
            </a:r>
            <a:r>
              <a:rPr lang="zh-CN" altLang="en-US" smtClean="0"/>
              <a:t>）</a:t>
            </a:r>
            <a:endParaRPr lang="zh-CN" altLang="en-US" smtClean="0"/>
          </a:p>
        </p:txBody>
      </p:sp>
      <p:pic>
        <p:nvPicPr>
          <p:cNvPr id="8806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00405" y="1384935"/>
            <a:ext cx="3161030" cy="4095750"/>
          </a:xfrm>
          <a:noFill/>
        </p:spPr>
      </p:pic>
      <p:sp>
        <p:nvSpPr>
          <p:cNvPr id="8806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D0F54C-92E6-4A9A-BE75-4A25A4D13DC7}" type="slidenum">
              <a:rPr lang="en-US" altLang="en-US">
                <a:solidFill>
                  <a:srgbClr val="4B4B4B"/>
                </a:solidFill>
              </a:rPr>
            </a:fld>
            <a:endParaRPr lang="en-US" altLang="en-US">
              <a:solidFill>
                <a:srgbClr val="4B4B4B"/>
              </a:solidFill>
            </a:endParaRPr>
          </a:p>
        </p:txBody>
      </p:sp>
      <p:pic>
        <p:nvPicPr>
          <p:cNvPr id="880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133" y="1384935"/>
            <a:ext cx="3417887"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两次旋转示例（</a:t>
            </a:r>
            <a:r>
              <a:rPr lang="en-US" altLang="zh-CN" smtClean="0"/>
              <a:t>RL</a:t>
            </a:r>
            <a:r>
              <a:rPr lang="zh-CN" altLang="en-US" smtClean="0"/>
              <a:t>）</a:t>
            </a:r>
            <a:endParaRPr lang="zh-CN" altLang="en-US" smtClean="0"/>
          </a:p>
        </p:txBody>
      </p:sp>
      <p:pic>
        <p:nvPicPr>
          <p:cNvPr id="8909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484505" y="1759585"/>
            <a:ext cx="3825875" cy="3338830"/>
          </a:xfrm>
          <a:noFill/>
        </p:spPr>
      </p:pic>
      <p:sp>
        <p:nvSpPr>
          <p:cNvPr id="8909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401ECD-8D97-496D-BA74-16766B755016}" type="slidenum">
              <a:rPr lang="en-US" altLang="en-US">
                <a:solidFill>
                  <a:srgbClr val="4B4B4B"/>
                </a:solidFill>
              </a:rPr>
            </a:fld>
            <a:endParaRPr lang="en-US" altLang="en-US">
              <a:solidFill>
                <a:srgbClr val="4B4B4B"/>
              </a:solidFill>
            </a:endParaRPr>
          </a:p>
        </p:txBody>
      </p:sp>
      <p:pic>
        <p:nvPicPr>
          <p:cNvPr id="890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193" y="1759268"/>
            <a:ext cx="37433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小练习</a:t>
            </a:r>
            <a:endParaRPr lang="zh-CN" altLang="en-US" smtClean="0"/>
          </a:p>
        </p:txBody>
      </p:sp>
      <p:sp>
        <p:nvSpPr>
          <p:cNvPr id="90115" name="内容占位符 2"/>
          <p:cNvSpPr>
            <a:spLocks noGrp="1"/>
          </p:cNvSpPr>
          <p:nvPr>
            <p:ph idx="1"/>
          </p:nvPr>
        </p:nvSpPr>
        <p:spPr/>
        <p:txBody>
          <a:bodyPr/>
          <a:lstStyle/>
          <a:p>
            <a:r>
              <a:rPr lang="zh-CN" altLang="en-US" smtClean="0"/>
              <a:t>请将元素</a:t>
            </a:r>
            <a:r>
              <a:rPr lang="en-US" altLang="zh-CN" smtClean="0"/>
              <a:t>52</a:t>
            </a:r>
            <a:r>
              <a:rPr lang="zh-CN" altLang="en-US" smtClean="0"/>
              <a:t>插入到如下</a:t>
            </a:r>
            <a:r>
              <a:rPr lang="en-US" altLang="zh-CN" smtClean="0"/>
              <a:t>AVL</a:t>
            </a:r>
            <a:r>
              <a:rPr lang="zh-CN" altLang="en-US" smtClean="0"/>
              <a:t>树中，生成新的</a:t>
            </a:r>
            <a:r>
              <a:rPr lang="en-US" altLang="zh-CN" smtClean="0"/>
              <a:t>AVL</a:t>
            </a:r>
            <a:r>
              <a:rPr lang="zh-CN" altLang="en-US" smtClean="0"/>
              <a:t>树</a:t>
            </a:r>
            <a:endParaRPr lang="zh-CN" altLang="en-US" smtClean="0"/>
          </a:p>
        </p:txBody>
      </p:sp>
      <p:sp>
        <p:nvSpPr>
          <p:cNvPr id="901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131EC-4042-41CC-9F5F-DFB3CA94922F}" type="slidenum">
              <a:rPr lang="en-US" altLang="en-US">
                <a:solidFill>
                  <a:srgbClr val="4B4B4B"/>
                </a:solidFill>
              </a:rPr>
            </a:fld>
            <a:endParaRPr lang="en-US" altLang="en-US">
              <a:solidFill>
                <a:srgbClr val="4B4B4B"/>
              </a:solidFill>
            </a:endParaRPr>
          </a:p>
        </p:txBody>
      </p:sp>
      <p:grpSp>
        <p:nvGrpSpPr>
          <p:cNvPr id="90117" name="组合 6"/>
          <p:cNvGrpSpPr/>
          <p:nvPr/>
        </p:nvGrpSpPr>
        <p:grpSpPr bwMode="auto">
          <a:xfrm>
            <a:off x="3851275" y="2889250"/>
            <a:ext cx="358775" cy="360363"/>
            <a:chOff x="1343016" y="1455730"/>
            <a:chExt cx="358776" cy="360000"/>
          </a:xfrm>
        </p:grpSpPr>
        <p:sp>
          <p:nvSpPr>
            <p:cNvPr id="90134"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5"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90118" name="组合 8"/>
          <p:cNvGrpSpPr/>
          <p:nvPr/>
        </p:nvGrpSpPr>
        <p:grpSpPr bwMode="auto">
          <a:xfrm>
            <a:off x="3313113" y="3425825"/>
            <a:ext cx="358775" cy="360363"/>
            <a:chOff x="1343016" y="1455729"/>
            <a:chExt cx="358776" cy="360000"/>
          </a:xfrm>
        </p:grpSpPr>
        <p:sp>
          <p:nvSpPr>
            <p:cNvPr id="90132" name="椭圆 9"/>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3" name="TextBox 10"/>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90119" name="组合 11"/>
          <p:cNvGrpSpPr/>
          <p:nvPr/>
        </p:nvGrpSpPr>
        <p:grpSpPr bwMode="auto">
          <a:xfrm>
            <a:off x="4389438" y="3427413"/>
            <a:ext cx="358775" cy="360362"/>
            <a:chOff x="1343016" y="1455729"/>
            <a:chExt cx="358776" cy="360000"/>
          </a:xfrm>
        </p:grpSpPr>
        <p:sp>
          <p:nvSpPr>
            <p:cNvPr id="90130" name="椭圆 1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1" name="TextBox 13"/>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90120" name="组合 17"/>
          <p:cNvGrpSpPr/>
          <p:nvPr/>
        </p:nvGrpSpPr>
        <p:grpSpPr bwMode="auto">
          <a:xfrm>
            <a:off x="4748213" y="3965575"/>
            <a:ext cx="720725" cy="360363"/>
            <a:chOff x="1163628" y="1455730"/>
            <a:chExt cx="720000" cy="360000"/>
          </a:xfrm>
        </p:grpSpPr>
        <p:sp>
          <p:nvSpPr>
            <p:cNvPr id="90128" name="椭圆 1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29" name="TextBox 19"/>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90121" name="组合 31"/>
          <p:cNvGrpSpPr/>
          <p:nvPr/>
        </p:nvGrpSpPr>
        <p:grpSpPr bwMode="auto">
          <a:xfrm>
            <a:off x="3851275" y="3963988"/>
            <a:ext cx="358775" cy="360362"/>
            <a:chOff x="1343016" y="1455729"/>
            <a:chExt cx="358776" cy="358779"/>
          </a:xfrm>
        </p:grpSpPr>
        <p:sp>
          <p:nvSpPr>
            <p:cNvPr id="90126"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27"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90122" name="直接连接符 35"/>
          <p:cNvCxnSpPr>
            <a:cxnSpLocks noChangeShapeType="1"/>
          </p:cNvCxnSpPr>
          <p:nvPr/>
        </p:nvCxnSpPr>
        <p:spPr bwMode="auto">
          <a:xfrm rot="5400000">
            <a:off x="3672682" y="3248819"/>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90123" name="直接连接符 43"/>
          <p:cNvCxnSpPr>
            <a:cxnSpLocks noChangeShapeType="1"/>
          </p:cNvCxnSpPr>
          <p:nvPr/>
        </p:nvCxnSpPr>
        <p:spPr bwMode="auto">
          <a:xfrm rot="16200000" flipH="1">
            <a:off x="4030663" y="324961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90124" name="直接连接符 46"/>
          <p:cNvCxnSpPr>
            <a:cxnSpLocks noChangeShapeType="1"/>
          </p:cNvCxnSpPr>
          <p:nvPr/>
        </p:nvCxnSpPr>
        <p:spPr bwMode="auto">
          <a:xfrm rot="16200000" flipH="1">
            <a:off x="4569619" y="3786981"/>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90125" name="直接连接符 64"/>
          <p:cNvCxnSpPr>
            <a:cxnSpLocks noChangeShapeType="1"/>
          </p:cNvCxnSpPr>
          <p:nvPr/>
        </p:nvCxnSpPr>
        <p:spPr bwMode="auto">
          <a:xfrm rot="5400000">
            <a:off x="4210050" y="3786188"/>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练习</a:t>
            </a:r>
            <a:endParaRPr lang="zh-CN" altLang="en-US" smtClean="0"/>
          </a:p>
        </p:txBody>
      </p:sp>
      <p:sp>
        <p:nvSpPr>
          <p:cNvPr id="91139" name="内容占位符 2"/>
          <p:cNvSpPr>
            <a:spLocks noGrp="1"/>
          </p:cNvSpPr>
          <p:nvPr>
            <p:ph idx="1"/>
          </p:nvPr>
        </p:nvSpPr>
        <p:spPr/>
        <p:txBody>
          <a:bodyPr/>
          <a:lstStyle/>
          <a:p>
            <a:r>
              <a:rPr lang="zh-CN" altLang="en-US" dirty="0" smtClean="0"/>
              <a:t>设有一个关键字序列</a:t>
            </a:r>
            <a:r>
              <a:rPr lang="en-US" altLang="zh-CN" dirty="0" smtClean="0"/>
              <a:t>{55,31,11,37,46,73,63,2,7}</a:t>
            </a:r>
            <a:endParaRPr lang="en-US" altLang="zh-CN" dirty="0" smtClean="0"/>
          </a:p>
          <a:p>
            <a:pPr lvl="1"/>
            <a:r>
              <a:rPr lang="zh-CN" altLang="en-US" dirty="0" smtClean="0"/>
              <a:t>从空树开始构造平衡二叉树，画出每加入一个新节点时二叉树的形态。若发生不平衡，指明需做的旋转类型及旋转结果</a:t>
            </a:r>
            <a:endParaRPr lang="en-US" altLang="zh-CN" dirty="0" smtClean="0"/>
          </a:p>
          <a:p>
            <a:pPr lvl="1"/>
            <a:r>
              <a:rPr lang="zh-CN" altLang="en-US" dirty="0" smtClean="0"/>
              <a:t>计算最终平衡二叉树在等概率下的查找成功平均查找长度和查找不成功平均查找长度</a:t>
            </a:r>
            <a:endParaRPr lang="zh-CN" altLang="en-US" dirty="0" smtClean="0"/>
          </a:p>
        </p:txBody>
      </p:sp>
      <p:sp>
        <p:nvSpPr>
          <p:cNvPr id="911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7AB29-F13B-4E43-A54F-1E453B36A2F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avld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8888" y="2543504"/>
            <a:ext cx="3822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ChangeArrowheads="1"/>
          </p:cNvSpPr>
          <p:nvPr/>
        </p:nvSpPr>
        <p:spPr bwMode="auto">
          <a:xfrm>
            <a:off x="1182688"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Char char="m"/>
            </a:pPr>
            <a:endParaRPr lang="zh-CN" altLang="en-US" sz="2800" dirty="0">
              <a:latin typeface="Times New Roman" panose="02020603050405020304" pitchFamily="18" charset="0"/>
              <a:sym typeface="Wingdings" panose="05000000000000000000" pitchFamily="2" charset="2"/>
            </a:endParaRPr>
          </a:p>
        </p:txBody>
      </p:sp>
      <p:sp>
        <p:nvSpPr>
          <p:cNvPr id="2" name="标题 1"/>
          <p:cNvSpPr>
            <a:spLocks noGrp="1"/>
          </p:cNvSpPr>
          <p:nvPr>
            <p:ph type="title"/>
          </p:nvPr>
        </p:nvSpPr>
        <p:spPr/>
        <p:txBody>
          <a:bodyPr/>
          <a:lstStyle/>
          <a:p>
            <a:r>
              <a:rPr lang="en-US" altLang="zh-CN" b="1" dirty="0">
                <a:latin typeface="黑体" panose="02010609060101010101" charset="-122"/>
                <a:ea typeface="黑体" panose="02010609060101010101" charset="-122"/>
              </a:rPr>
              <a:t>AVL</a:t>
            </a:r>
            <a:r>
              <a:rPr lang="zh-CN" altLang="en-US" b="1" dirty="0" smtClean="0">
                <a:latin typeface="黑体" panose="02010609060101010101" charset="-122"/>
                <a:ea typeface="黑体" panose="02010609060101010101" charset="-122"/>
              </a:rPr>
              <a:t>删除</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首先执行二叉搜索树的删除，如不平衡</a:t>
            </a:r>
            <a:r>
              <a:rPr lang="zh-CN" altLang="en-US" dirty="0">
                <a:sym typeface="Wingdings" panose="05000000000000000000" pitchFamily="2" charset="2"/>
              </a:rPr>
              <a:t>则调整</a:t>
            </a:r>
            <a:endParaRPr lang="zh-CN" altLang="en-US" dirty="0">
              <a:sym typeface="Wingdings" panose="05000000000000000000" pitchFamily="2" charset="2"/>
            </a:endParaRPr>
          </a:p>
          <a:p>
            <a:r>
              <a:rPr lang="zh-CN" altLang="en-US" dirty="0">
                <a:sym typeface="Wingdings" panose="05000000000000000000" pitchFamily="2" charset="2"/>
              </a:rPr>
              <a:t>从删除节点的父节点</a:t>
            </a:r>
            <a:br>
              <a:rPr lang="zh-CN" altLang="en-US" dirty="0">
                <a:sym typeface="Wingdings" panose="05000000000000000000" pitchFamily="2" charset="2"/>
              </a:rPr>
            </a:br>
            <a:r>
              <a:rPr lang="zh-CN" altLang="en-US" dirty="0">
                <a:sym typeface="Wingdings" panose="05000000000000000000" pitchFamily="2" charset="2"/>
              </a:rPr>
              <a:t>开始到根节点，对路径</a:t>
            </a:r>
            <a:br>
              <a:rPr lang="zh-CN" altLang="en-US" dirty="0">
                <a:sym typeface="Wingdings" panose="05000000000000000000" pitchFamily="2" charset="2"/>
              </a:rPr>
            </a:br>
            <a:r>
              <a:rPr lang="zh-CN" altLang="en-US" dirty="0">
                <a:sym typeface="Wingdings" panose="05000000000000000000" pitchFamily="2" charset="2"/>
              </a:rPr>
              <a:t>上的每个节点</a:t>
            </a:r>
            <a:r>
              <a:rPr lang="en-US" altLang="zh-CN" dirty="0">
                <a:sym typeface="Wingdings" panose="05000000000000000000" pitchFamily="2" charset="2"/>
              </a:rPr>
              <a:t>q</a:t>
            </a:r>
            <a:r>
              <a:rPr lang="zh-CN" altLang="en-US" dirty="0">
                <a:sym typeface="Wingdings" panose="05000000000000000000" pitchFamily="2" charset="2"/>
              </a:rPr>
              <a:t>，</a:t>
            </a:r>
            <a:br>
              <a:rPr lang="zh-CN" altLang="en-US" dirty="0">
                <a:sym typeface="Wingdings" panose="05000000000000000000" pitchFamily="2" charset="2"/>
              </a:rPr>
            </a:br>
            <a:r>
              <a:rPr lang="zh-CN" altLang="en-US" dirty="0">
                <a:sym typeface="Wingdings" panose="05000000000000000000" pitchFamily="2" charset="2"/>
              </a:rPr>
              <a:t>根据新的平衡因子，</a:t>
            </a:r>
            <a:br>
              <a:rPr lang="zh-CN" altLang="en-US" dirty="0">
                <a:sym typeface="Wingdings" panose="05000000000000000000" pitchFamily="2" charset="2"/>
              </a:rPr>
            </a:br>
            <a:r>
              <a:rPr lang="zh-CN" altLang="en-US" dirty="0">
                <a:sym typeface="Wingdings" panose="05000000000000000000" pitchFamily="2" charset="2"/>
              </a:rPr>
              <a:t>判断子树高度变化，</a:t>
            </a:r>
            <a:br>
              <a:rPr lang="zh-CN" altLang="en-US" dirty="0">
                <a:sym typeface="Wingdings" panose="05000000000000000000" pitchFamily="2" charset="2"/>
              </a:rPr>
            </a:br>
            <a:r>
              <a:rPr lang="zh-CN" altLang="en-US" dirty="0">
                <a:sym typeface="Wingdings" panose="05000000000000000000" pitchFamily="2" charset="2"/>
              </a:rPr>
              <a:t>调整方法，</a:t>
            </a:r>
            <a:br>
              <a:rPr lang="zh-CN" altLang="en-US" dirty="0">
                <a:sym typeface="Wingdings" panose="05000000000000000000" pitchFamily="2" charset="2"/>
              </a:rPr>
            </a:br>
            <a:r>
              <a:rPr lang="zh-CN" altLang="en-US" dirty="0">
                <a:sym typeface="Wingdings" panose="05000000000000000000" pitchFamily="2" charset="2"/>
              </a:rPr>
              <a:t>以及是否继续调整过程</a:t>
            </a:r>
            <a:endParaRPr lang="zh-CN" altLang="en-US" dirty="0">
              <a:sym typeface="Wingdings" panose="05000000000000000000" pitchFamily="2" charset="2"/>
            </a:endParaRPr>
          </a:p>
        </p:txBody>
      </p:sp>
      <p:sp>
        <p:nvSpPr>
          <p:cNvPr id="9216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4D4131-B21E-4E22-B655-82A5ED4DAB41}"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别名</a:t>
            </a:r>
            <a:endParaRPr lang="zh-CN" altLang="en-US" smtClean="0"/>
          </a:p>
        </p:txBody>
      </p:sp>
      <p:sp>
        <p:nvSpPr>
          <p:cNvPr id="27651" name="内容占位符 2"/>
          <p:cNvSpPr>
            <a:spLocks noGrp="1"/>
          </p:cNvSpPr>
          <p:nvPr>
            <p:ph idx="1"/>
          </p:nvPr>
        </p:nvSpPr>
        <p:spPr/>
        <p:txBody>
          <a:bodyPr/>
          <a:lstStyle/>
          <a:p>
            <a:r>
              <a:rPr lang="zh-CN" altLang="en-US" smtClean="0"/>
              <a:t>二叉搜索树</a:t>
            </a:r>
            <a:endParaRPr lang="en-US" altLang="zh-CN" smtClean="0"/>
          </a:p>
          <a:p>
            <a:pPr>
              <a:buFontTx/>
              <a:buNone/>
            </a:pPr>
            <a:r>
              <a:rPr lang="en-US" altLang="zh-CN" smtClean="0"/>
              <a:t>=</a:t>
            </a:r>
            <a:r>
              <a:rPr lang="zh-CN" altLang="en-US" smtClean="0"/>
              <a:t>二叉排序树</a:t>
            </a:r>
            <a:endParaRPr lang="en-US" altLang="zh-CN" smtClean="0"/>
          </a:p>
          <a:p>
            <a:pPr>
              <a:buFontTx/>
              <a:buNone/>
            </a:pPr>
            <a:r>
              <a:rPr lang="en-US" altLang="zh-CN" smtClean="0"/>
              <a:t>=</a:t>
            </a:r>
            <a:r>
              <a:rPr lang="zh-CN" altLang="en-US" smtClean="0"/>
              <a:t>二叉查找树</a:t>
            </a:r>
            <a:endParaRPr lang="en-US" altLang="zh-CN" smtClean="0"/>
          </a:p>
          <a:p>
            <a:pPr>
              <a:buFontTx/>
              <a:buNone/>
            </a:pPr>
            <a:r>
              <a:rPr lang="en-US" altLang="zh-CN" smtClean="0"/>
              <a:t>=BST</a:t>
            </a:r>
            <a:r>
              <a:rPr lang="zh-CN" altLang="en-US" smtClean="0"/>
              <a:t>（</a:t>
            </a:r>
            <a:r>
              <a:rPr lang="en-US" altLang="zh-CN" smtClean="0">
                <a:solidFill>
                  <a:srgbClr val="FF0000"/>
                </a:solidFill>
              </a:rPr>
              <a:t>B</a:t>
            </a:r>
            <a:r>
              <a:rPr lang="en-US" altLang="zh-CN" smtClean="0"/>
              <a:t>inary </a:t>
            </a:r>
            <a:r>
              <a:rPr lang="en-US" altLang="zh-CN" smtClean="0">
                <a:solidFill>
                  <a:srgbClr val="FF0000"/>
                </a:solidFill>
              </a:rPr>
              <a:t>S</a:t>
            </a:r>
            <a:r>
              <a:rPr lang="en-US" altLang="zh-CN" smtClean="0"/>
              <a:t>earch </a:t>
            </a:r>
            <a:r>
              <a:rPr lang="en-US" altLang="zh-CN" smtClean="0">
                <a:solidFill>
                  <a:srgbClr val="FF0000"/>
                </a:solidFill>
              </a:rPr>
              <a:t>T</a:t>
            </a:r>
            <a:r>
              <a:rPr lang="en-US" altLang="zh-CN" smtClean="0"/>
              <a:t>ree</a:t>
            </a:r>
            <a:r>
              <a:rPr lang="zh-CN" altLang="en-US" smtClean="0"/>
              <a:t>）</a:t>
            </a:r>
            <a:endParaRPr lang="zh-CN" altLang="en-US" smtClean="0"/>
          </a:p>
        </p:txBody>
      </p:sp>
      <p:sp>
        <p:nvSpPr>
          <p:cNvPr id="276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C28F79-7D50-4664-84A3-27672321720B}"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zh-CN" altLang="en-US" smtClean="0"/>
              <a:t>根据删除后</a:t>
            </a:r>
            <a:r>
              <a:rPr lang="en-US" altLang="zh-CN" smtClean="0"/>
              <a:t>q</a:t>
            </a:r>
            <a:r>
              <a:rPr lang="zh-CN" altLang="en-US" smtClean="0"/>
              <a:t>的平衡因子进行调整</a:t>
            </a:r>
            <a:endParaRPr lang="zh-CN" altLang="en-US" smtClean="0"/>
          </a:p>
        </p:txBody>
      </p:sp>
      <p:sp>
        <p:nvSpPr>
          <p:cNvPr id="93187" name="Rectangle 3"/>
          <p:cNvSpPr>
            <a:spLocks noGrp="1" noChangeArrowheads="1"/>
          </p:cNvSpPr>
          <p:nvPr>
            <p:ph idx="1"/>
          </p:nvPr>
        </p:nvSpPr>
        <p:spPr/>
        <p:txBody>
          <a:bodyPr/>
          <a:lstStyle/>
          <a:p>
            <a:pPr marL="609600" indent="-609600">
              <a:buFont typeface="Wingdings" panose="05000000000000000000" pitchFamily="2" charset="2"/>
              <a:buAutoNum type="arabicParenR"/>
            </a:pPr>
            <a:r>
              <a:rPr lang="en-US" altLang="zh-CN" smtClean="0"/>
              <a:t>0</a:t>
            </a:r>
            <a:r>
              <a:rPr lang="zh-CN" altLang="en-US" smtClean="0">
                <a:sym typeface="Wingdings" panose="05000000000000000000" pitchFamily="2" charset="2"/>
              </a:rPr>
              <a:t>：子树平衡，无需调整，但其高度减少了</a:t>
            </a:r>
            <a:r>
              <a:rPr lang="en-US" altLang="zh-CN" smtClean="0">
                <a:sym typeface="Wingdings" panose="05000000000000000000" pitchFamily="2" charset="2"/>
              </a:rPr>
              <a:t>1</a:t>
            </a:r>
            <a:r>
              <a:rPr lang="zh-CN" altLang="en-US" smtClean="0">
                <a:sym typeface="Wingdings" panose="05000000000000000000" pitchFamily="2" charset="2"/>
              </a:rPr>
              <a:t>，需继续向上，改变祖先节点平衡因子，继续修正过程</a:t>
            </a:r>
            <a:endParaRPr lang="zh-CN" altLang="en-US" smtClean="0">
              <a:sym typeface="Wingdings" panose="05000000000000000000" pitchFamily="2" charset="2"/>
            </a:endParaRPr>
          </a:p>
          <a:p>
            <a:pPr marL="609600" indent="-609600">
              <a:buFont typeface="Wingdings" panose="05000000000000000000" pitchFamily="2" charset="2"/>
              <a:buAutoNum type="arabicParenR"/>
            </a:pPr>
            <a:r>
              <a:rPr lang="en-US" altLang="zh-CN" smtClean="0">
                <a:sym typeface="Wingdings" panose="05000000000000000000" pitchFamily="2" charset="2"/>
              </a:rPr>
              <a:t>1</a:t>
            </a:r>
            <a:r>
              <a:rPr lang="zh-CN" altLang="en-US" smtClean="0">
                <a:sym typeface="Wingdings" panose="05000000000000000000" pitchFamily="2" charset="2"/>
              </a:rPr>
              <a:t>或</a:t>
            </a:r>
            <a:r>
              <a:rPr lang="en-US" altLang="zh-CN" smtClean="0">
                <a:sym typeface="Wingdings" panose="05000000000000000000" pitchFamily="2" charset="2"/>
              </a:rPr>
              <a:t>-1</a:t>
            </a:r>
            <a:r>
              <a:rPr lang="zh-CN" altLang="en-US" smtClean="0">
                <a:sym typeface="Wingdings" panose="05000000000000000000" pitchFamily="2" charset="2"/>
              </a:rPr>
              <a:t>：子树平衡，且高度未变，修正过程终止</a:t>
            </a:r>
            <a:endParaRPr lang="zh-CN" altLang="en-US" smtClean="0">
              <a:sym typeface="Wingdings" panose="05000000000000000000" pitchFamily="2" charset="2"/>
            </a:endParaRPr>
          </a:p>
          <a:p>
            <a:pPr marL="609600" indent="-609600">
              <a:buFont typeface="Wingdings" panose="05000000000000000000" pitchFamily="2" charset="2"/>
              <a:buAutoNum type="arabicParenR"/>
            </a:pPr>
            <a:r>
              <a:rPr lang="en-US" altLang="zh-CN" smtClean="0">
                <a:sym typeface="Wingdings" panose="05000000000000000000" pitchFamily="2" charset="2"/>
              </a:rPr>
              <a:t>2</a:t>
            </a:r>
            <a:r>
              <a:rPr lang="zh-CN" altLang="en-US" smtClean="0">
                <a:sym typeface="Wingdings" panose="05000000000000000000" pitchFamily="2" charset="2"/>
              </a:rPr>
              <a:t>或</a:t>
            </a:r>
            <a:r>
              <a:rPr lang="en-US" altLang="zh-CN" smtClean="0">
                <a:sym typeface="Wingdings" panose="05000000000000000000" pitchFamily="2" charset="2"/>
              </a:rPr>
              <a:t>-2</a:t>
            </a:r>
            <a:r>
              <a:rPr lang="zh-CN" altLang="en-US" smtClean="0">
                <a:sym typeface="Wingdings" panose="05000000000000000000" pitchFamily="2" charset="2"/>
              </a:rPr>
              <a:t>：子树不平衡，需调整，根据调整结果判断是否继续向上修正过程</a:t>
            </a:r>
            <a:endParaRPr lang="zh-CN" altLang="en-US" smtClean="0"/>
          </a:p>
        </p:txBody>
      </p:sp>
      <p:sp>
        <p:nvSpPr>
          <p:cNvPr id="931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DCC3CA-89A0-4572-B573-0505AF4D8ED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不平衡子树的调整方法</a:t>
            </a:r>
            <a:endParaRPr lang="zh-CN" altLang="en-US" smtClean="0"/>
          </a:p>
        </p:txBody>
      </p:sp>
      <p:sp>
        <p:nvSpPr>
          <p:cNvPr id="94211" name="Rectangle 3"/>
          <p:cNvSpPr>
            <a:spLocks noGrp="1" noChangeArrowheads="1"/>
          </p:cNvSpPr>
          <p:nvPr>
            <p:ph idx="1"/>
          </p:nvPr>
        </p:nvSpPr>
        <p:spPr/>
        <p:txBody>
          <a:bodyPr/>
          <a:lstStyle/>
          <a:p>
            <a:r>
              <a:rPr lang="zh-CN" altLang="en-US" smtClean="0"/>
              <a:t>不失一般性，假定删除发生在</a:t>
            </a:r>
            <a:r>
              <a:rPr lang="en-US" altLang="zh-CN" smtClean="0"/>
              <a:t>q</a:t>
            </a:r>
            <a:r>
              <a:rPr lang="zh-CN" altLang="en-US" smtClean="0"/>
              <a:t>的右子树，</a:t>
            </a:r>
            <a:r>
              <a:rPr lang="en-US" altLang="zh-CN" smtClean="0"/>
              <a:t>R</a:t>
            </a:r>
            <a:r>
              <a:rPr lang="zh-CN" altLang="en-US" smtClean="0"/>
              <a:t>型不平衡</a:t>
            </a:r>
            <a:endParaRPr lang="zh-CN" altLang="en-US" smtClean="0"/>
          </a:p>
          <a:p>
            <a:pPr lvl="1"/>
            <a:r>
              <a:rPr lang="zh-CN" altLang="en-US" smtClean="0"/>
              <a:t>删除前</a:t>
            </a:r>
            <a:r>
              <a:rPr lang="en-US" altLang="zh-CN" smtClean="0"/>
              <a:t>bf(A)=1</a:t>
            </a:r>
            <a:r>
              <a:rPr lang="zh-CN" altLang="en-US" smtClean="0"/>
              <a:t>，删除后</a:t>
            </a:r>
            <a:r>
              <a:rPr lang="en-US" altLang="zh-CN" smtClean="0"/>
              <a:t>bf(A)=2</a:t>
            </a:r>
            <a:endParaRPr lang="en-US" altLang="zh-CN" smtClean="0"/>
          </a:p>
          <a:p>
            <a:pPr lvl="1"/>
            <a:r>
              <a:rPr lang="zh-CN" altLang="en-US" smtClean="0"/>
              <a:t>令</a:t>
            </a:r>
            <a:r>
              <a:rPr lang="en-US" altLang="zh-CN" smtClean="0"/>
              <a:t>q</a:t>
            </a:r>
            <a:r>
              <a:rPr lang="zh-CN" altLang="en-US" smtClean="0"/>
              <a:t>的左子树为</a:t>
            </a:r>
            <a:r>
              <a:rPr lang="en-US" altLang="zh-CN" smtClean="0"/>
              <a:t>p</a:t>
            </a:r>
            <a:endParaRPr lang="en-US" altLang="zh-CN" smtClean="0"/>
          </a:p>
          <a:p>
            <a:pPr lvl="2"/>
            <a:r>
              <a:rPr lang="en-US" altLang="zh-CN" smtClean="0"/>
              <a:t>bf(p)=0</a:t>
            </a:r>
            <a:r>
              <a:rPr lang="zh-CN" altLang="en-US" smtClean="0"/>
              <a:t>，</a:t>
            </a:r>
            <a:r>
              <a:rPr lang="en-US" altLang="zh-CN" smtClean="0"/>
              <a:t>R0</a:t>
            </a:r>
            <a:r>
              <a:rPr lang="zh-CN" altLang="en-US" smtClean="0"/>
              <a:t>型不平衡</a:t>
            </a:r>
            <a:endParaRPr lang="zh-CN" altLang="en-US" smtClean="0"/>
          </a:p>
          <a:p>
            <a:pPr lvl="2"/>
            <a:r>
              <a:rPr lang="en-US" altLang="zh-CN" smtClean="0"/>
              <a:t>bf(p)=1</a:t>
            </a:r>
            <a:r>
              <a:rPr lang="zh-CN" altLang="en-US" smtClean="0"/>
              <a:t>，</a:t>
            </a:r>
            <a:r>
              <a:rPr lang="en-US" altLang="zh-CN" smtClean="0"/>
              <a:t>R1</a:t>
            </a:r>
            <a:r>
              <a:rPr lang="zh-CN" altLang="en-US" smtClean="0"/>
              <a:t>型不平衡</a:t>
            </a:r>
            <a:endParaRPr lang="zh-CN" altLang="en-US" smtClean="0"/>
          </a:p>
          <a:p>
            <a:pPr lvl="2"/>
            <a:r>
              <a:rPr lang="en-US" altLang="zh-CN" smtClean="0"/>
              <a:t>bf(p)=-1</a:t>
            </a:r>
            <a:r>
              <a:rPr lang="zh-CN" altLang="en-US" smtClean="0"/>
              <a:t>，</a:t>
            </a:r>
            <a:r>
              <a:rPr lang="en-US" altLang="zh-CN" smtClean="0"/>
              <a:t>R-1</a:t>
            </a:r>
            <a:r>
              <a:rPr lang="zh-CN" altLang="en-US" smtClean="0"/>
              <a:t>型不平衡</a:t>
            </a:r>
            <a:endParaRPr lang="zh-CN" altLang="en-US" smtClean="0"/>
          </a:p>
          <a:p>
            <a:r>
              <a:rPr lang="zh-CN" altLang="en-US" smtClean="0"/>
              <a:t>删除发生在左子树的情况类似</a:t>
            </a:r>
            <a:endParaRPr lang="zh-CN" altLang="en-US" smtClean="0"/>
          </a:p>
        </p:txBody>
      </p:sp>
      <p:sp>
        <p:nvSpPr>
          <p:cNvPr id="942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7E37E8-B960-40E2-AA79-05191256018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smtClean="0"/>
              <a:t>R0</a:t>
            </a:r>
            <a:r>
              <a:rPr lang="zh-CN" altLang="en-US" dirty="0" smtClean="0"/>
              <a:t>型不平衡的调整</a:t>
            </a:r>
            <a:endParaRPr lang="zh-CN" altLang="en-US" dirty="0" smtClean="0"/>
          </a:p>
        </p:txBody>
      </p:sp>
      <p:sp>
        <p:nvSpPr>
          <p:cNvPr id="95235" name="Rectangle 3"/>
          <p:cNvSpPr>
            <a:spLocks noGrp="1" noChangeArrowheads="1"/>
          </p:cNvSpPr>
          <p:nvPr>
            <p:ph idx="1"/>
          </p:nvPr>
        </p:nvSpPr>
        <p:spPr/>
        <p:txBody>
          <a:bodyPr/>
          <a:lstStyle/>
          <a:p>
            <a:r>
              <a:rPr lang="zh-CN" altLang="en-US" dirty="0" smtClean="0"/>
              <a:t>高度未变，祖先平衡因子不需调整</a:t>
            </a:r>
            <a:endParaRPr lang="zh-CN" altLang="en-US" dirty="0" smtClean="0"/>
          </a:p>
          <a:p>
            <a:r>
              <a:rPr lang="zh-CN" altLang="en-US" dirty="0" smtClean="0"/>
              <a:t>与</a:t>
            </a:r>
            <a:r>
              <a:rPr lang="en-US" altLang="zh-CN" dirty="0" smtClean="0"/>
              <a:t>LL</a:t>
            </a:r>
            <a:r>
              <a:rPr lang="zh-CN" altLang="en-US" dirty="0" smtClean="0"/>
              <a:t>旋转类似</a:t>
            </a:r>
            <a:endParaRPr lang="zh-CN" altLang="en-US" dirty="0" smtClean="0"/>
          </a:p>
        </p:txBody>
      </p:sp>
      <p:sp>
        <p:nvSpPr>
          <p:cNvPr id="9523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8DE209-E411-4D57-BDBA-140AFBD34DE7}" type="slidenum">
              <a:rPr lang="en-US" altLang="en-US">
                <a:solidFill>
                  <a:srgbClr val="4B4B4B"/>
                </a:solidFill>
              </a:rPr>
            </a:fld>
            <a:endParaRPr lang="en-US" altLang="en-US">
              <a:solidFill>
                <a:srgbClr val="4B4B4B"/>
              </a:solidFill>
            </a:endParaRPr>
          </a:p>
        </p:txBody>
      </p:sp>
      <p:pic>
        <p:nvPicPr>
          <p:cNvPr id="95236" name="Picture 4" descr="r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214" y="2932114"/>
            <a:ext cx="874871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12404" y="329725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81428" y="422612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549070" y="325521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18094" y="418408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262437" y="324470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34744" y="4103432"/>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t>R1</a:t>
            </a:r>
            <a:r>
              <a:rPr lang="zh-CN" altLang="en-US" smtClean="0"/>
              <a:t>型不平衡的调整</a:t>
            </a:r>
            <a:endParaRPr lang="zh-CN" altLang="en-US" smtClean="0"/>
          </a:p>
        </p:txBody>
      </p:sp>
      <p:sp>
        <p:nvSpPr>
          <p:cNvPr id="96259" name="Rectangle 3"/>
          <p:cNvSpPr>
            <a:spLocks noGrp="1" noChangeArrowheads="1"/>
          </p:cNvSpPr>
          <p:nvPr>
            <p:ph idx="1"/>
          </p:nvPr>
        </p:nvSpPr>
        <p:spPr/>
        <p:txBody>
          <a:bodyPr/>
          <a:lstStyle/>
          <a:p>
            <a:r>
              <a:rPr lang="zh-CN" altLang="en-US" smtClean="0"/>
              <a:t>高度减少</a:t>
            </a:r>
            <a:r>
              <a:rPr lang="en-US" altLang="zh-CN" smtClean="0"/>
              <a:t>1</a:t>
            </a:r>
            <a:r>
              <a:rPr lang="zh-CN" altLang="en-US" smtClean="0"/>
              <a:t>，继续修正过程</a:t>
            </a:r>
            <a:endParaRPr lang="zh-CN" altLang="en-US" smtClean="0"/>
          </a:p>
          <a:p>
            <a:r>
              <a:rPr lang="zh-CN" altLang="en-US" smtClean="0"/>
              <a:t>与</a:t>
            </a:r>
            <a:r>
              <a:rPr lang="en-US" altLang="zh-CN" smtClean="0"/>
              <a:t>LL</a:t>
            </a:r>
            <a:r>
              <a:rPr lang="zh-CN" altLang="en-US" smtClean="0"/>
              <a:t>旋转类似</a:t>
            </a:r>
            <a:endParaRPr lang="zh-CN" altLang="en-US" smtClean="0"/>
          </a:p>
        </p:txBody>
      </p:sp>
      <p:sp>
        <p:nvSpPr>
          <p:cNvPr id="9626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625605-B686-414A-8CAC-3707D15FEF50}" type="slidenum">
              <a:rPr lang="en-US" altLang="en-US">
                <a:solidFill>
                  <a:srgbClr val="4B4B4B"/>
                </a:solidFill>
              </a:rPr>
            </a:fld>
            <a:endParaRPr lang="en-US" altLang="en-US">
              <a:solidFill>
                <a:srgbClr val="4B4B4B"/>
              </a:solidFill>
            </a:endParaRPr>
          </a:p>
        </p:txBody>
      </p:sp>
      <p:pic>
        <p:nvPicPr>
          <p:cNvPr id="96260" name="Picture 5" descr="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728278"/>
            <a:ext cx="8716963"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56437" y="302531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725461" y="395418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593103" y="313042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63483" y="395418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306470" y="311991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sym typeface="+mn-ea"/>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78777" y="3978635"/>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t>R-1</a:t>
            </a:r>
            <a:r>
              <a:rPr lang="zh-CN" altLang="en-US" smtClean="0"/>
              <a:t>型不平衡的调整</a:t>
            </a:r>
            <a:endParaRPr lang="zh-CN" altLang="en-US" smtClean="0"/>
          </a:p>
        </p:txBody>
      </p:sp>
      <p:sp>
        <p:nvSpPr>
          <p:cNvPr id="97283" name="Rectangle 3"/>
          <p:cNvSpPr>
            <a:spLocks noGrp="1" noChangeArrowheads="1"/>
          </p:cNvSpPr>
          <p:nvPr>
            <p:ph idx="1"/>
          </p:nvPr>
        </p:nvSpPr>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h-2</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h-2</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endParaRPr lang="en-US" altLang="zh-CN" sz="2400" smtClean="0">
              <a:sym typeface="Wingdings" panose="05000000000000000000" pitchFamily="2" charset="2"/>
            </a:endParaRPr>
          </a:p>
          <a:p>
            <a:r>
              <a:rPr lang="zh-CN" altLang="en-US" sz="2400" smtClean="0">
                <a:sym typeface="Wingdings" panose="05000000000000000000" pitchFamily="2" charset="2"/>
              </a:rPr>
              <a:t>高度减少</a:t>
            </a:r>
            <a:r>
              <a:rPr lang="en-US" altLang="zh-CN" sz="2400" smtClean="0">
                <a:sym typeface="Wingdings" panose="05000000000000000000" pitchFamily="2" charset="2"/>
              </a:rPr>
              <a:t>1</a:t>
            </a:r>
            <a:r>
              <a:rPr lang="zh-CN" altLang="en-US" sz="2400" smtClean="0">
                <a:sym typeface="Wingdings" panose="05000000000000000000" pitchFamily="2" charset="2"/>
              </a:rPr>
              <a:t>，需继续修正过程</a:t>
            </a:r>
            <a:endParaRPr lang="zh-CN" altLang="en-US" sz="2400" smtClean="0">
              <a:sym typeface="Wingdings" panose="05000000000000000000" pitchFamily="2" charset="2"/>
            </a:endParaRPr>
          </a:p>
          <a:p>
            <a:r>
              <a:rPr lang="zh-CN" altLang="en-US" sz="2400" smtClean="0">
                <a:sym typeface="Wingdings" panose="05000000000000000000" pitchFamily="2" charset="2"/>
              </a:rPr>
              <a:t>与</a:t>
            </a:r>
            <a:r>
              <a:rPr lang="en-US" altLang="zh-CN" sz="2400" smtClean="0">
                <a:sym typeface="Wingdings" panose="05000000000000000000" pitchFamily="2" charset="2"/>
              </a:rPr>
              <a:t>LR</a:t>
            </a:r>
            <a:r>
              <a:rPr lang="zh-CN" altLang="en-US" sz="2400" smtClean="0">
                <a:sym typeface="Wingdings" panose="05000000000000000000" pitchFamily="2" charset="2"/>
              </a:rPr>
              <a:t>旋转类似</a:t>
            </a:r>
            <a:endParaRPr lang="zh-CN" altLang="en-US" sz="2400" smtClean="0">
              <a:sym typeface="Wingdings" panose="05000000000000000000" pitchFamily="2" charset="2"/>
            </a:endParaRPr>
          </a:p>
        </p:txBody>
      </p:sp>
      <p:sp>
        <p:nvSpPr>
          <p:cNvPr id="9728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28FEFA-189C-4829-9601-A9A7C07ACEE4}" type="slidenum">
              <a:rPr lang="en-US" altLang="en-US">
                <a:solidFill>
                  <a:srgbClr val="4B4B4B"/>
                </a:solidFill>
              </a:rPr>
            </a:fld>
            <a:endParaRPr lang="en-US" altLang="en-US">
              <a:solidFill>
                <a:srgbClr val="4B4B4B"/>
              </a:solidFill>
            </a:endParaRPr>
          </a:p>
        </p:txBody>
      </p:sp>
      <p:pic>
        <p:nvPicPr>
          <p:cNvPr id="97284" name="Picture 5" descr="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475" y="3934778"/>
            <a:ext cx="77692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613563" y="415879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1104437" y="496464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350894" y="420465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sym typeface="+mn-ea"/>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805705" y="4892777"/>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044438" y="4113553"/>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642446" y="4873298"/>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1524603" y="5625793"/>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4300004" y="5625793"/>
            <a:ext cx="420166" cy="47659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sym typeface="+mn-ea"/>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4" name="椭圆 13"/>
          <p:cNvSpPr/>
          <p:nvPr/>
        </p:nvSpPr>
        <p:spPr>
          <a:xfrm>
            <a:off x="6389592" y="4892777"/>
            <a:ext cx="420166" cy="4555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例题：初始状态</a:t>
            </a:r>
            <a:endParaRPr lang="zh-CN" altLang="en-US" smtClean="0"/>
          </a:p>
        </p:txBody>
      </p:sp>
      <p:pic>
        <p:nvPicPr>
          <p:cNvPr id="9830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1408386" y="1513490"/>
            <a:ext cx="6568965" cy="4311100"/>
          </a:xfrm>
          <a:noFill/>
        </p:spPr>
      </p:pic>
      <p:sp>
        <p:nvSpPr>
          <p:cNvPr id="9830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91B3F-518D-41F2-A8C9-A8F2F7CA58D8}"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删除</a:t>
            </a:r>
            <a:r>
              <a:rPr lang="en-US" altLang="zh-CN" smtClean="0"/>
              <a:t>p</a:t>
            </a:r>
            <a:endParaRPr lang="zh-CN" altLang="en-US" smtClean="0"/>
          </a:p>
        </p:txBody>
      </p:sp>
      <p:pic>
        <p:nvPicPr>
          <p:cNvPr id="9933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2175641" y="1569842"/>
            <a:ext cx="5108028" cy="3979593"/>
          </a:xfrm>
          <a:noFill/>
        </p:spPr>
      </p:pic>
      <p:sp>
        <p:nvSpPr>
          <p:cNvPr id="9933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53040E-836C-4AA4-BF5E-B4B42B2348C7}"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判断平衡性</a:t>
            </a:r>
            <a:endParaRPr lang="zh-CN" altLang="en-US" smtClean="0"/>
          </a:p>
        </p:txBody>
      </p:sp>
      <p:pic>
        <p:nvPicPr>
          <p:cNvPr id="10035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1698317" y="1387366"/>
            <a:ext cx="5779068" cy="4214647"/>
          </a:xfrm>
          <a:noFill/>
        </p:spPr>
      </p:pic>
      <p:sp>
        <p:nvSpPr>
          <p:cNvPr id="10035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C4040C-4FC3-49A2-ACD6-E319148D47A2}"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上一级仍然不平衡</a:t>
            </a:r>
            <a:endParaRPr lang="zh-CN" altLang="en-US" smtClean="0"/>
          </a:p>
        </p:txBody>
      </p:sp>
      <p:pic>
        <p:nvPicPr>
          <p:cNvPr id="10138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484289" y="1576551"/>
            <a:ext cx="7244909" cy="3815255"/>
          </a:xfrm>
          <a:noFill/>
        </p:spPr>
      </p:pic>
      <p:sp>
        <p:nvSpPr>
          <p:cNvPr id="10137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29E1A9-C685-4EC8-9AD0-DF1D3306179F}"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最终结果</a:t>
            </a:r>
            <a:endParaRPr lang="zh-CN" altLang="en-US" smtClean="0"/>
          </a:p>
        </p:txBody>
      </p:sp>
      <p:pic>
        <p:nvPicPr>
          <p:cNvPr id="10240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38787" y="1690689"/>
            <a:ext cx="7666425" cy="3459380"/>
          </a:xfrm>
          <a:noFill/>
        </p:spPr>
      </p:pic>
      <p:sp>
        <p:nvSpPr>
          <p:cNvPr id="10240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55CF5-AEE0-40B7-923A-F361A201F609}"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2867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03F404-DEC3-4873-B11C-5553D53EC192}" type="slidenum">
              <a:rPr lang="en-US" altLang="en-US">
                <a:solidFill>
                  <a:srgbClr val="4B4B4B"/>
                </a:solidFill>
              </a:rPr>
            </a:fld>
            <a:endParaRPr lang="en-US" altLang="en-US">
              <a:solidFill>
                <a:srgbClr val="4B4B4B"/>
              </a:solidFill>
            </a:endParaRPr>
          </a:p>
        </p:txBody>
      </p:sp>
      <p:pic>
        <p:nvPicPr>
          <p:cNvPr id="28675" name="Picture 4" descr="b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362200"/>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3"/>
          <p:cNvSpPr txBox="1">
            <a:spLocks noChangeArrowheads="1"/>
          </p:cNvSpPr>
          <p:nvPr/>
        </p:nvSpPr>
        <p:spPr bwMode="auto">
          <a:xfrm>
            <a:off x="1701800" y="4684713"/>
            <a:ext cx="699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不是                                          是                                           是</a:t>
            </a:r>
            <a:endParaRPr lang="zh-CN" altLang="en-US" b="1">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AVL</a:t>
            </a:r>
            <a:r>
              <a:rPr lang="zh-CN" altLang="en-US" smtClean="0"/>
              <a:t>删除小结</a:t>
            </a:r>
            <a:endParaRPr lang="zh-CN" altLang="en-US" smtClean="0"/>
          </a:p>
        </p:txBody>
      </p:sp>
      <p:sp>
        <p:nvSpPr>
          <p:cNvPr id="103427" name="内容占位符 2"/>
          <p:cNvSpPr>
            <a:spLocks noGrp="1"/>
          </p:cNvSpPr>
          <p:nvPr>
            <p:ph idx="1"/>
          </p:nvPr>
        </p:nvSpPr>
        <p:spPr/>
        <p:txBody>
          <a:bodyPr/>
          <a:lstStyle/>
          <a:p>
            <a:r>
              <a:rPr lang="zh-CN" altLang="en-US" smtClean="0"/>
              <a:t>不平衡共分三种情况</a:t>
            </a:r>
            <a:endParaRPr lang="en-US" altLang="zh-CN" smtClean="0"/>
          </a:p>
          <a:p>
            <a:pPr lvl="1"/>
            <a:r>
              <a:rPr lang="zh-CN" altLang="en-US" smtClean="0"/>
              <a:t>一次旋转即停止</a:t>
            </a:r>
            <a:endParaRPr lang="en-US" altLang="zh-CN" smtClean="0"/>
          </a:p>
          <a:p>
            <a:pPr lvl="1"/>
            <a:r>
              <a:rPr lang="zh-CN" altLang="en-US" smtClean="0"/>
              <a:t>一次旋转不平衡</a:t>
            </a:r>
            <a:endParaRPr lang="en-US" altLang="zh-CN" smtClean="0"/>
          </a:p>
          <a:p>
            <a:pPr lvl="1"/>
            <a:r>
              <a:rPr lang="zh-CN" altLang="en-US" smtClean="0"/>
              <a:t>两次旋转不平衡</a:t>
            </a:r>
            <a:endParaRPr lang="en-US" altLang="zh-CN" smtClean="0"/>
          </a:p>
          <a:p>
            <a:pPr lvl="1"/>
            <a:endParaRPr lang="en-US" altLang="zh-CN" smtClean="0"/>
          </a:p>
          <a:p>
            <a:r>
              <a:rPr lang="zh-CN" altLang="en-US" smtClean="0"/>
              <a:t>关键是考察不平衡节点的</a:t>
            </a:r>
            <a:r>
              <a:rPr lang="zh-CN" altLang="en-US" smtClean="0">
                <a:solidFill>
                  <a:srgbClr val="FF0000"/>
                </a:solidFill>
              </a:rPr>
              <a:t>另一棵子树</a:t>
            </a:r>
            <a:r>
              <a:rPr lang="zh-CN" altLang="en-US" smtClean="0"/>
              <a:t>！</a:t>
            </a:r>
            <a:endParaRPr lang="zh-CN" altLang="en-US" smtClean="0"/>
          </a:p>
        </p:txBody>
      </p:sp>
      <p:sp>
        <p:nvSpPr>
          <p:cNvPr id="1034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6C3D5D-BA97-4C51-8EB5-456F9279FFA2}"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一次旋转即停止</a:t>
            </a:r>
            <a:endParaRPr lang="zh-CN" altLang="en-US" smtClean="0"/>
          </a:p>
        </p:txBody>
      </p:sp>
      <p:pic>
        <p:nvPicPr>
          <p:cNvPr id="10445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34925" y="2006600"/>
            <a:ext cx="9074150" cy="3234690"/>
          </a:xfrm>
          <a:noFill/>
        </p:spPr>
      </p:pic>
      <p:sp>
        <p:nvSpPr>
          <p:cNvPr id="10445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93F4C0-98A1-42CC-832A-97CCC85F1664}"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一次旋转不平衡</a:t>
            </a:r>
            <a:endParaRPr lang="zh-CN" altLang="en-US" smtClean="0"/>
          </a:p>
        </p:txBody>
      </p:sp>
      <p:pic>
        <p:nvPicPr>
          <p:cNvPr id="10547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246380" y="1697990"/>
            <a:ext cx="8686165" cy="3221355"/>
          </a:xfrm>
          <a:noFill/>
        </p:spPr>
      </p:pic>
      <p:sp>
        <p:nvSpPr>
          <p:cNvPr id="10547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98D906-9CF0-47C2-AA20-ECC944CCD595}"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两次旋转不平衡</a:t>
            </a:r>
            <a:endParaRPr lang="zh-CN" altLang="en-US" smtClean="0"/>
          </a:p>
        </p:txBody>
      </p:sp>
      <p:pic>
        <p:nvPicPr>
          <p:cNvPr id="10650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237658" y="2112579"/>
            <a:ext cx="8906342" cy="2899350"/>
          </a:xfrm>
          <a:noFill/>
        </p:spPr>
      </p:pic>
      <p:sp>
        <p:nvSpPr>
          <p:cNvPr id="1064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B36F2-3B36-42B8-BCB3-81A0EB87B3F1}" type="slidenum">
              <a:rPr lang="en-US" altLang="en-US">
                <a:solidFill>
                  <a:srgbClr val="4B4B4B"/>
                </a:solidFill>
              </a:rPr>
            </a:fld>
            <a:endParaRPr lang="en-US" altLang="en-US">
              <a:solidFill>
                <a:srgbClr val="4B4B4B"/>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练习</a:t>
            </a:r>
            <a:endParaRPr lang="zh-CN" altLang="en-US" smtClean="0"/>
          </a:p>
        </p:txBody>
      </p:sp>
      <p:sp>
        <p:nvSpPr>
          <p:cNvPr id="107523" name="内容占位符 2"/>
          <p:cNvSpPr>
            <a:spLocks noGrp="1"/>
          </p:cNvSpPr>
          <p:nvPr>
            <p:ph idx="1"/>
          </p:nvPr>
        </p:nvSpPr>
        <p:spPr/>
        <p:txBody>
          <a:bodyPr/>
          <a:lstStyle/>
          <a:p>
            <a:r>
              <a:rPr lang="zh-CN" altLang="en-US" smtClean="0"/>
              <a:t>在如图</a:t>
            </a:r>
            <a:r>
              <a:rPr lang="en-US" altLang="zh-CN" smtClean="0"/>
              <a:t>AVL</a:t>
            </a:r>
            <a:r>
              <a:rPr lang="zh-CN" altLang="en-US" smtClean="0"/>
              <a:t>树中依次删除</a:t>
            </a:r>
            <a:r>
              <a:rPr lang="en-US" altLang="zh-CN" smtClean="0"/>
              <a:t>22,3,10,9</a:t>
            </a:r>
            <a:r>
              <a:rPr lang="zh-CN" altLang="en-US" smtClean="0"/>
              <a:t>，画出每步处理后树的形态</a:t>
            </a:r>
            <a:endParaRPr lang="zh-CN" altLang="en-US" smtClean="0"/>
          </a:p>
          <a:p>
            <a:r>
              <a:rPr lang="en-US" altLang="zh-CN" smtClean="0"/>
              <a:t>BST</a:t>
            </a:r>
            <a:r>
              <a:rPr lang="zh-CN" altLang="en-US" smtClean="0"/>
              <a:t>的删除方式为删除最大前驱</a:t>
            </a:r>
            <a:endParaRPr lang="zh-CN" altLang="en-US" smtClean="0"/>
          </a:p>
        </p:txBody>
      </p:sp>
      <p:sp>
        <p:nvSpPr>
          <p:cNvPr id="1075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4E9D35-22FA-4579-A9DF-647CBA7C3B23}" type="slidenum">
              <a:rPr lang="en-US" altLang="en-US">
                <a:solidFill>
                  <a:srgbClr val="4B4B4B"/>
                </a:solidFill>
              </a:rPr>
            </a:fld>
            <a:endParaRPr lang="en-US" altLang="en-US">
              <a:solidFill>
                <a:srgbClr val="4B4B4B"/>
              </a:solidFill>
            </a:endParaRPr>
          </a:p>
        </p:txBody>
      </p:sp>
      <p:grpSp>
        <p:nvGrpSpPr>
          <p:cNvPr id="107525" name="组合 6"/>
          <p:cNvGrpSpPr/>
          <p:nvPr/>
        </p:nvGrpSpPr>
        <p:grpSpPr bwMode="auto">
          <a:xfrm>
            <a:off x="5289550" y="2433909"/>
            <a:ext cx="358775" cy="360363"/>
            <a:chOff x="1343016" y="1455729"/>
            <a:chExt cx="358776" cy="360001"/>
          </a:xfrm>
        </p:grpSpPr>
        <p:sp>
          <p:nvSpPr>
            <p:cNvPr id="107570"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71" name="TextBox 5"/>
            <p:cNvSpPr txBox="1">
              <a:spLocks noChangeArrowheads="1"/>
            </p:cNvSpPr>
            <p:nvPr/>
          </p:nvSpPr>
          <p:spPr bwMode="auto">
            <a:xfrm>
              <a:off x="1343016" y="1455729"/>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17</a:t>
              </a:r>
              <a:endParaRPr lang="zh-CN" altLang="en-US" sz="1200" b="1"/>
            </a:p>
          </p:txBody>
        </p:sp>
      </p:grpSp>
      <p:grpSp>
        <p:nvGrpSpPr>
          <p:cNvPr id="107526" name="组合 7"/>
          <p:cNvGrpSpPr/>
          <p:nvPr/>
        </p:nvGrpSpPr>
        <p:grpSpPr bwMode="auto">
          <a:xfrm>
            <a:off x="4392613" y="2970484"/>
            <a:ext cx="358775" cy="360363"/>
            <a:chOff x="1343016" y="1455728"/>
            <a:chExt cx="358776" cy="360001"/>
          </a:xfrm>
        </p:grpSpPr>
        <p:sp>
          <p:nvSpPr>
            <p:cNvPr id="107568"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9" name="TextBox 9"/>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13</a:t>
              </a:r>
              <a:endParaRPr lang="zh-CN" altLang="en-US" sz="1200" b="1"/>
            </a:p>
          </p:txBody>
        </p:sp>
      </p:grpSp>
      <p:grpSp>
        <p:nvGrpSpPr>
          <p:cNvPr id="107527" name="组合 10"/>
          <p:cNvGrpSpPr/>
          <p:nvPr/>
        </p:nvGrpSpPr>
        <p:grpSpPr bwMode="auto">
          <a:xfrm>
            <a:off x="6186488" y="2972072"/>
            <a:ext cx="358775" cy="360362"/>
            <a:chOff x="1343016" y="1455728"/>
            <a:chExt cx="358776" cy="360001"/>
          </a:xfrm>
        </p:grpSpPr>
        <p:sp>
          <p:nvSpPr>
            <p:cNvPr id="107566"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7" name="TextBox 12"/>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22</a:t>
              </a:r>
              <a:endParaRPr lang="zh-CN" altLang="en-US" sz="1200" b="1"/>
            </a:p>
          </p:txBody>
        </p:sp>
      </p:grpSp>
      <p:grpSp>
        <p:nvGrpSpPr>
          <p:cNvPr id="107528" name="组合 13"/>
          <p:cNvGrpSpPr/>
          <p:nvPr/>
        </p:nvGrpSpPr>
        <p:grpSpPr bwMode="auto">
          <a:xfrm>
            <a:off x="3854450" y="3508647"/>
            <a:ext cx="358775" cy="360362"/>
            <a:chOff x="1343016" y="1455729"/>
            <a:chExt cx="358776" cy="358779"/>
          </a:xfrm>
        </p:grpSpPr>
        <p:sp>
          <p:nvSpPr>
            <p:cNvPr id="107564"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5" name="TextBox 15"/>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9</a:t>
              </a:r>
              <a:endParaRPr lang="zh-CN" altLang="en-US" sz="1200" b="1"/>
            </a:p>
          </p:txBody>
        </p:sp>
      </p:grpSp>
      <p:grpSp>
        <p:nvGrpSpPr>
          <p:cNvPr id="107529" name="组合 16"/>
          <p:cNvGrpSpPr/>
          <p:nvPr/>
        </p:nvGrpSpPr>
        <p:grpSpPr bwMode="auto">
          <a:xfrm>
            <a:off x="4930775" y="3510234"/>
            <a:ext cx="358775" cy="360363"/>
            <a:chOff x="1343016" y="1455729"/>
            <a:chExt cx="358776" cy="358779"/>
          </a:xfrm>
        </p:grpSpPr>
        <p:sp>
          <p:nvSpPr>
            <p:cNvPr id="107562"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3"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16</a:t>
              </a:r>
              <a:endParaRPr lang="zh-CN" altLang="en-US" sz="1200" b="1"/>
            </a:p>
          </p:txBody>
        </p:sp>
      </p:grpSp>
      <p:grpSp>
        <p:nvGrpSpPr>
          <p:cNvPr id="107530" name="组合 19"/>
          <p:cNvGrpSpPr/>
          <p:nvPr/>
        </p:nvGrpSpPr>
        <p:grpSpPr bwMode="auto">
          <a:xfrm>
            <a:off x="6365875" y="3510234"/>
            <a:ext cx="720725" cy="360363"/>
            <a:chOff x="1163628" y="1455729"/>
            <a:chExt cx="720000" cy="360001"/>
          </a:xfrm>
        </p:grpSpPr>
        <p:sp>
          <p:nvSpPr>
            <p:cNvPr id="107560"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1" name="TextBox 21"/>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27</a:t>
              </a:r>
              <a:endParaRPr lang="zh-CN" altLang="en-US" sz="1200" b="1"/>
            </a:p>
          </p:txBody>
        </p:sp>
      </p:grpSp>
      <p:grpSp>
        <p:nvGrpSpPr>
          <p:cNvPr id="107531" name="组合 22"/>
          <p:cNvGrpSpPr/>
          <p:nvPr/>
        </p:nvGrpSpPr>
        <p:grpSpPr bwMode="auto">
          <a:xfrm>
            <a:off x="4751388" y="4048397"/>
            <a:ext cx="358775" cy="360362"/>
            <a:chOff x="1343016" y="1455729"/>
            <a:chExt cx="358776" cy="358779"/>
          </a:xfrm>
        </p:grpSpPr>
        <p:sp>
          <p:nvSpPr>
            <p:cNvPr id="107558"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9"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15</a:t>
              </a:r>
              <a:endParaRPr lang="zh-CN" altLang="en-US" sz="1200" b="1"/>
            </a:p>
          </p:txBody>
        </p:sp>
      </p:grpSp>
      <p:grpSp>
        <p:nvGrpSpPr>
          <p:cNvPr id="107532" name="组合 25"/>
          <p:cNvGrpSpPr/>
          <p:nvPr/>
        </p:nvGrpSpPr>
        <p:grpSpPr bwMode="auto">
          <a:xfrm>
            <a:off x="5827713" y="3508647"/>
            <a:ext cx="358775" cy="360362"/>
            <a:chOff x="1343016" y="1455729"/>
            <a:chExt cx="358776" cy="358779"/>
          </a:xfrm>
        </p:grpSpPr>
        <p:sp>
          <p:nvSpPr>
            <p:cNvPr id="107556"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7" name="TextBox 27"/>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20</a:t>
              </a:r>
              <a:endParaRPr lang="zh-CN" altLang="en-US" sz="1200" b="1"/>
            </a:p>
          </p:txBody>
        </p:sp>
      </p:grpSp>
      <p:grpSp>
        <p:nvGrpSpPr>
          <p:cNvPr id="107533" name="组合 28"/>
          <p:cNvGrpSpPr/>
          <p:nvPr/>
        </p:nvGrpSpPr>
        <p:grpSpPr bwMode="auto">
          <a:xfrm>
            <a:off x="4213225" y="4048397"/>
            <a:ext cx="358775" cy="360362"/>
            <a:chOff x="1343016" y="1455729"/>
            <a:chExt cx="358776" cy="358779"/>
          </a:xfrm>
        </p:grpSpPr>
        <p:sp>
          <p:nvSpPr>
            <p:cNvPr id="107554" name="椭圆 29"/>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5" name="TextBox 30"/>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107534" name="组合 31"/>
          <p:cNvGrpSpPr/>
          <p:nvPr/>
        </p:nvGrpSpPr>
        <p:grpSpPr bwMode="auto">
          <a:xfrm>
            <a:off x="3495675" y="4048397"/>
            <a:ext cx="358775" cy="360362"/>
            <a:chOff x="1343016" y="1455729"/>
            <a:chExt cx="358776" cy="358779"/>
          </a:xfrm>
        </p:grpSpPr>
        <p:sp>
          <p:nvSpPr>
            <p:cNvPr id="107552"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3"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cxnSp>
        <p:nvCxnSpPr>
          <p:cNvPr id="107535" name="直接连接符 35"/>
          <p:cNvCxnSpPr>
            <a:cxnSpLocks noChangeShapeType="1"/>
            <a:endCxn id="107569" idx="3"/>
          </p:cNvCxnSpPr>
          <p:nvPr/>
        </p:nvCxnSpPr>
        <p:spPr bwMode="auto">
          <a:xfrm rot="10800000" flipV="1">
            <a:off x="4751388" y="2794272"/>
            <a:ext cx="717550" cy="3571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36" name="直接连接符 40"/>
          <p:cNvCxnSpPr>
            <a:cxnSpLocks noChangeShapeType="1"/>
            <a:stCxn id="107569" idx="2"/>
            <a:endCxn id="107565" idx="0"/>
          </p:cNvCxnSpPr>
          <p:nvPr/>
        </p:nvCxnSpPr>
        <p:spPr bwMode="auto">
          <a:xfrm rot="5400000">
            <a:off x="4214019" y="3150666"/>
            <a:ext cx="177800" cy="538162"/>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37" name="直接连接符 43"/>
          <p:cNvCxnSpPr>
            <a:cxnSpLocks noChangeShapeType="1"/>
          </p:cNvCxnSpPr>
          <p:nvPr/>
        </p:nvCxnSpPr>
        <p:spPr bwMode="auto">
          <a:xfrm rot="16200000" flipH="1">
            <a:off x="5649119" y="2614091"/>
            <a:ext cx="357187" cy="7175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38" name="直接连接符 46"/>
          <p:cNvCxnSpPr>
            <a:cxnSpLocks noChangeShapeType="1"/>
            <a:endCxn id="107561" idx="0"/>
          </p:cNvCxnSpPr>
          <p:nvPr/>
        </p:nvCxnSpPr>
        <p:spPr bwMode="auto">
          <a:xfrm>
            <a:off x="6365875" y="3330847"/>
            <a:ext cx="360363" cy="179387"/>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39" name="直接连接符 49"/>
          <p:cNvCxnSpPr>
            <a:cxnSpLocks noChangeShapeType="1"/>
            <a:stCxn id="107569" idx="2"/>
            <a:endCxn id="107563" idx="0"/>
          </p:cNvCxnSpPr>
          <p:nvPr/>
        </p:nvCxnSpPr>
        <p:spPr bwMode="auto">
          <a:xfrm rot="16200000" flipH="1">
            <a:off x="4751388" y="3151459"/>
            <a:ext cx="179387" cy="5381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40" name="直接连接符 52"/>
          <p:cNvCxnSpPr>
            <a:cxnSpLocks noChangeShapeType="1"/>
            <a:stCxn id="107563" idx="2"/>
            <a:endCxn id="107559" idx="0"/>
          </p:cNvCxnSpPr>
          <p:nvPr/>
        </p:nvCxnSpPr>
        <p:spPr bwMode="auto">
          <a:xfrm rot="5400000">
            <a:off x="4931569" y="3869803"/>
            <a:ext cx="177800"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41" name="直接连接符 57"/>
          <p:cNvCxnSpPr>
            <a:cxnSpLocks noChangeShapeType="1"/>
            <a:endCxn id="107557" idx="0"/>
          </p:cNvCxnSpPr>
          <p:nvPr/>
        </p:nvCxnSpPr>
        <p:spPr bwMode="auto">
          <a:xfrm rot="10800000" flipV="1">
            <a:off x="6007100" y="3332434"/>
            <a:ext cx="358775" cy="17621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42" name="直接连接符 60"/>
          <p:cNvCxnSpPr>
            <a:cxnSpLocks noChangeShapeType="1"/>
            <a:stCxn id="107565" idx="2"/>
            <a:endCxn id="107555" idx="0"/>
          </p:cNvCxnSpPr>
          <p:nvPr/>
        </p:nvCxnSpPr>
        <p:spPr bwMode="auto">
          <a:xfrm rot="16200000" flipH="1">
            <a:off x="4123532" y="3779315"/>
            <a:ext cx="1793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107543" name="直接连接符 64"/>
          <p:cNvCxnSpPr>
            <a:cxnSpLocks noChangeShapeType="1"/>
            <a:stCxn id="107565" idx="2"/>
            <a:endCxn id="107553" idx="0"/>
          </p:cNvCxnSpPr>
          <p:nvPr/>
        </p:nvCxnSpPr>
        <p:spPr bwMode="auto">
          <a:xfrm rot="5400000">
            <a:off x="3764757" y="3779315"/>
            <a:ext cx="1793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107544" name="组合 22"/>
          <p:cNvGrpSpPr/>
          <p:nvPr/>
        </p:nvGrpSpPr>
        <p:grpSpPr bwMode="auto">
          <a:xfrm>
            <a:off x="3854450" y="4584972"/>
            <a:ext cx="358775" cy="360362"/>
            <a:chOff x="1343016" y="1455729"/>
            <a:chExt cx="358776" cy="358779"/>
          </a:xfrm>
        </p:grpSpPr>
        <p:sp>
          <p:nvSpPr>
            <p:cNvPr id="107550"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1"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a:t>
              </a:r>
              <a:endParaRPr lang="zh-CN" altLang="en-US" sz="1200" b="1"/>
            </a:p>
          </p:txBody>
        </p:sp>
      </p:grpSp>
      <p:cxnSp>
        <p:nvCxnSpPr>
          <p:cNvPr id="107545" name="直接连接符 52"/>
          <p:cNvCxnSpPr>
            <a:cxnSpLocks noChangeShapeType="1"/>
            <a:stCxn id="107555" idx="2"/>
            <a:endCxn id="107551" idx="0"/>
          </p:cNvCxnSpPr>
          <p:nvPr/>
        </p:nvCxnSpPr>
        <p:spPr bwMode="auto">
          <a:xfrm rot="5400000">
            <a:off x="4125119" y="4317478"/>
            <a:ext cx="176213"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107546" name="组合 22"/>
          <p:cNvGrpSpPr/>
          <p:nvPr/>
        </p:nvGrpSpPr>
        <p:grpSpPr bwMode="auto">
          <a:xfrm>
            <a:off x="5468938" y="4048397"/>
            <a:ext cx="358775" cy="358775"/>
            <a:chOff x="1343016" y="1455729"/>
            <a:chExt cx="358776" cy="358779"/>
          </a:xfrm>
        </p:grpSpPr>
        <p:sp>
          <p:nvSpPr>
            <p:cNvPr id="107548"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49"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18</a:t>
              </a:r>
              <a:endParaRPr lang="zh-CN" altLang="en-US" sz="1200" b="1"/>
            </a:p>
          </p:txBody>
        </p:sp>
      </p:grpSp>
      <p:cxnSp>
        <p:nvCxnSpPr>
          <p:cNvPr id="107547" name="直接连接符 52"/>
          <p:cNvCxnSpPr>
            <a:cxnSpLocks noChangeShapeType="1"/>
            <a:endCxn id="107549" idx="0"/>
          </p:cNvCxnSpPr>
          <p:nvPr/>
        </p:nvCxnSpPr>
        <p:spPr bwMode="auto">
          <a:xfrm rot="10800000" flipV="1">
            <a:off x="5648325" y="3869009"/>
            <a:ext cx="358775" cy="1793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en-US"/>
              <a:t>树 </a:t>
            </a:r>
            <a:r>
              <a:rPr lang="en-US" altLang="zh-CN"/>
              <a:t>B</a:t>
            </a:r>
            <a:r>
              <a:rPr lang="en-US" altLang="zh-CN" baseline="30000">
                <a:solidFill>
                  <a:srgbClr val="45B0C5"/>
                </a:solidFill>
                <a:uFillTx/>
              </a:rPr>
              <a:t>+</a:t>
            </a:r>
            <a:r>
              <a:rPr lang="en-US" altLang="zh-CN">
                <a:solidFill>
                  <a:srgbClr val="45B0C5"/>
                </a:solidFill>
              </a:rPr>
              <a:t>树</a:t>
            </a:r>
            <a:endParaRPr lang="zh-CN" altLang="en-US" baseline="30000">
              <a:solidFill>
                <a:srgbClr val="45B0C5"/>
              </a:solidFill>
              <a:uFillTx/>
            </a:endParaRPr>
          </a:p>
        </p:txBody>
      </p:sp>
      <p:sp>
        <p:nvSpPr>
          <p:cNvPr id="3" name="文本占位符 2"/>
          <p:cNvSpPr>
            <a:spLocks noGrp="1"/>
          </p:cNvSpPr>
          <p:nvPr>
            <p:ph type="body" idx="1"/>
          </p:nvPr>
        </p:nvSpPr>
        <p:spPr/>
        <p:txBody>
          <a:bodyPr>
            <a:normAutofit/>
          </a:bodyPr>
          <a:p>
            <a:pPr lvl="1" indent="-342900"/>
            <a:r>
              <a:rPr lang="zh-CN" altLang="en-US" sz="1400" dirty="0" smtClean="0">
                <a:solidFill>
                  <a:schemeClr val="tx1"/>
                </a:solidFill>
                <a:sym typeface="+mn-ea"/>
              </a:rPr>
              <a:t>定义、搜索</a:t>
            </a:r>
            <a:r>
              <a:rPr lang="zh-CN" altLang="en-US" sz="1400" dirty="0" smtClean="0">
                <a:solidFill>
                  <a:schemeClr val="tx1"/>
                </a:solidFill>
              </a:rPr>
              <a:t>、</a:t>
            </a:r>
            <a:r>
              <a:rPr lang="zh-CN" altLang="en-US" sz="1400" dirty="0" smtClean="0">
                <a:solidFill>
                  <a:schemeClr val="tx1"/>
                </a:solidFill>
                <a:sym typeface="+mn-ea"/>
              </a:rPr>
              <a:t>插入</a:t>
            </a:r>
            <a:r>
              <a:rPr lang="zh-CN" altLang="en-US" sz="1400" dirty="0" smtClean="0">
                <a:solidFill>
                  <a:schemeClr val="tx1"/>
                </a:solidFill>
              </a:rPr>
              <a:t>、</a:t>
            </a:r>
            <a:r>
              <a:rPr lang="zh-CN" altLang="en-US" sz="1400" dirty="0" smtClean="0">
                <a:solidFill>
                  <a:schemeClr val="tx1"/>
                </a:solidFill>
                <a:sym typeface="+mn-ea"/>
              </a:rPr>
              <a:t>删除</a:t>
            </a:r>
            <a:r>
              <a:rPr lang="zh-CN" altLang="en-US" sz="1400" dirty="0" smtClean="0">
                <a:solidFill>
                  <a:schemeClr val="tx1"/>
                </a:solidFill>
              </a:rPr>
              <a:t>、</a:t>
            </a:r>
            <a:r>
              <a:rPr lang="en-US" altLang="zh-CN" sz="1400" dirty="0" smtClean="0">
                <a:solidFill>
                  <a:schemeClr val="tx1"/>
                </a:solidFill>
                <a:sym typeface="+mn-ea"/>
              </a:rPr>
              <a:t>B</a:t>
            </a:r>
            <a:r>
              <a:rPr lang="en-US" altLang="zh-CN" sz="1400" baseline="30000" dirty="0" smtClean="0">
                <a:solidFill>
                  <a:schemeClr val="tx1"/>
                </a:solidFill>
                <a:sym typeface="+mn-ea"/>
              </a:rPr>
              <a:t>+</a:t>
            </a:r>
            <a:r>
              <a:rPr lang="zh-CN" altLang="en-US" sz="1400" dirty="0" smtClean="0">
                <a:solidFill>
                  <a:schemeClr val="tx1"/>
                </a:solidFill>
                <a:sym typeface="+mn-ea"/>
              </a:rPr>
              <a:t>树</a:t>
            </a:r>
            <a:endParaRPr lang="zh-CN" altLang="en-US" sz="1400" dirty="0" smtClean="0">
              <a:solidFill>
                <a:schemeClr val="tx1"/>
              </a:solidFill>
              <a:sym typeface="+mn-ea"/>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动机：建立索引</a:t>
            </a:r>
            <a:endParaRPr lang="zh-CN" altLang="en-US" smtClean="0"/>
          </a:p>
        </p:txBody>
      </p:sp>
      <p:sp>
        <p:nvSpPr>
          <p:cNvPr id="27651" name="内容占位符 2"/>
          <p:cNvSpPr>
            <a:spLocks noGrp="1"/>
          </p:cNvSpPr>
          <p:nvPr>
            <p:ph idx="1"/>
          </p:nvPr>
        </p:nvSpPr>
        <p:spPr/>
        <p:txBody>
          <a:bodyPr/>
          <a:lstStyle/>
          <a:p>
            <a:r>
              <a:rPr lang="zh-CN" altLang="en-US" smtClean="0"/>
              <a:t>当数据</a:t>
            </a:r>
            <a:r>
              <a:rPr lang="zh-CN" altLang="en-US" smtClean="0">
                <a:solidFill>
                  <a:srgbClr val="0000CC"/>
                </a:solidFill>
              </a:rPr>
              <a:t>元素数目较大</a:t>
            </a:r>
            <a:r>
              <a:rPr lang="zh-CN" altLang="en-US" smtClean="0"/>
              <a:t>时，不能一次读入内存，可以把所有</a:t>
            </a:r>
            <a:r>
              <a:rPr lang="en-US" altLang="zh-CN" smtClean="0"/>
              <a:t>n</a:t>
            </a:r>
            <a:r>
              <a:rPr lang="zh-CN" altLang="en-US" smtClean="0"/>
              <a:t>个元素分为</a:t>
            </a:r>
            <a:r>
              <a:rPr lang="en-US" altLang="zh-CN" smtClean="0"/>
              <a:t>b</a:t>
            </a:r>
            <a:r>
              <a:rPr lang="zh-CN" altLang="en-US" smtClean="0"/>
              <a:t>个子块存放</a:t>
            </a:r>
            <a:endParaRPr lang="en-US" altLang="zh-CN" smtClean="0"/>
          </a:p>
          <a:p>
            <a:r>
              <a:rPr lang="zh-CN" altLang="en-US" smtClean="0"/>
              <a:t>建立索引表，其中每一项是索引项，记录了各子块中最大的关键值</a:t>
            </a:r>
            <a:endParaRPr lang="en-US" altLang="zh-CN" smtClean="0"/>
          </a:p>
          <a:p>
            <a:r>
              <a:rPr lang="zh-CN" altLang="en-US" smtClean="0"/>
              <a:t>此时，索引项与子块一一对应，</a:t>
            </a:r>
            <a:r>
              <a:rPr lang="zh-CN" altLang="en-US" smtClean="0">
                <a:solidFill>
                  <a:srgbClr val="FF0000"/>
                </a:solidFill>
              </a:rPr>
              <a:t>便于查找</a:t>
            </a:r>
            <a:r>
              <a:rPr lang="zh-CN" altLang="en-US" smtClean="0"/>
              <a:t>！</a:t>
            </a:r>
            <a:endParaRPr lang="en-US" altLang="zh-CN" smtClean="0"/>
          </a:p>
          <a:p>
            <a:r>
              <a:rPr lang="zh-CN" altLang="en-US" smtClean="0"/>
              <a:t>当</a:t>
            </a:r>
            <a:r>
              <a:rPr lang="zh-CN" altLang="en-US" smtClean="0">
                <a:solidFill>
                  <a:srgbClr val="0000CC"/>
                </a:solidFill>
              </a:rPr>
              <a:t>元素数目特别大</a:t>
            </a:r>
            <a:r>
              <a:rPr lang="zh-CN" altLang="en-US" smtClean="0"/>
              <a:t>时，索引也不能一次读入内存，可以建立索引的索引（</a:t>
            </a:r>
            <a:r>
              <a:rPr lang="zh-CN" altLang="en-US" smtClean="0">
                <a:solidFill>
                  <a:srgbClr val="FF0000"/>
                </a:solidFill>
              </a:rPr>
              <a:t>多级索引</a:t>
            </a:r>
            <a:r>
              <a:rPr lang="zh-CN" altLang="en-US" smtClean="0"/>
              <a:t>）</a:t>
            </a:r>
            <a:endParaRPr lang="zh-CN" altLang="en-US" smtClean="0"/>
          </a:p>
        </p:txBody>
      </p:sp>
      <p:sp>
        <p:nvSpPr>
          <p:cNvPr id="276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98862-9EBB-417D-B5DD-82460A89D1D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535940" y="1162685"/>
            <a:ext cx="958215" cy="1325880"/>
          </a:xfrm>
        </p:spPr>
        <p:txBody>
          <a:bodyPr>
            <a:normAutofit fontScale="90000"/>
          </a:bodyPr>
          <a:lstStyle/>
          <a:p>
            <a:r>
              <a:rPr lang="zh-CN" altLang="en-US" dirty="0" smtClean="0"/>
              <a:t>索引示例</a:t>
            </a:r>
            <a:endParaRPr lang="zh-CN" altLang="en-US" dirty="0" smtClean="0"/>
          </a:p>
        </p:txBody>
      </p:sp>
      <p:sp>
        <p:nvSpPr>
          <p:cNvPr id="297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93E64-A717-41C1-BA37-3D4982D103E7}" type="slidenum">
              <a:rPr lang="en-US" altLang="en-US">
                <a:solidFill>
                  <a:srgbClr val="4B4B4B"/>
                </a:solidFill>
              </a:rPr>
            </a:fld>
            <a:endParaRPr lang="en-US" altLang="en-US">
              <a:solidFill>
                <a:srgbClr val="4B4B4B"/>
              </a:solidFill>
            </a:endParaRPr>
          </a:p>
        </p:txBody>
      </p:sp>
      <p:pic>
        <p:nvPicPr>
          <p:cNvPr id="29701" name="Picture 2" descr="http://www.neb-china.com/nebsite/userFiles/10%287%29.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3392" y="439738"/>
            <a:ext cx="5988050" cy="60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m</a:t>
            </a:r>
            <a:r>
              <a:rPr lang="zh-CN" altLang="en-US" smtClean="0"/>
              <a:t>叉搜索树</a:t>
            </a:r>
            <a:endParaRPr lang="zh-CN" altLang="en-US" smtClean="0"/>
          </a:p>
        </p:txBody>
      </p:sp>
      <p:sp>
        <p:nvSpPr>
          <p:cNvPr id="31747" name="Rectangle 3"/>
          <p:cNvSpPr>
            <a:spLocks noGrp="1" noChangeArrowheads="1"/>
          </p:cNvSpPr>
          <p:nvPr>
            <p:ph idx="1"/>
          </p:nvPr>
        </p:nvSpPr>
        <p:spPr/>
        <p:txBody>
          <a:bodyPr/>
          <a:lstStyle/>
          <a:p>
            <a:pPr marL="533400" indent="-5334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叉搜索树</a:t>
            </a:r>
            <a:r>
              <a:rPr lang="zh-CN" altLang="en-US" smtClean="0"/>
              <a:t>（</a:t>
            </a:r>
            <a:r>
              <a:rPr lang="en-US" altLang="zh-CN" i="1" smtClean="0">
                <a:solidFill>
                  <a:schemeClr val="hlink"/>
                </a:solidFill>
              </a:rPr>
              <a:t>m</a:t>
            </a:r>
            <a:r>
              <a:rPr lang="en-US" altLang="zh-CN" smtClean="0">
                <a:solidFill>
                  <a:schemeClr val="hlink"/>
                </a:solidFill>
              </a:rPr>
              <a:t>-way search tree</a:t>
            </a:r>
            <a:r>
              <a:rPr lang="zh-CN" altLang="en-US" smtClean="0"/>
              <a:t>）可以是一棵空树，</a:t>
            </a:r>
            <a:br>
              <a:rPr lang="zh-CN" altLang="en-US" smtClean="0"/>
            </a:br>
            <a:r>
              <a:rPr lang="zh-CN" altLang="en-US" smtClean="0"/>
              <a:t>如果非空，它必须满足：</a:t>
            </a:r>
            <a:endParaRPr lang="zh-CN" altLang="en-US" smtClean="0"/>
          </a:p>
          <a:p>
            <a:pPr marL="533400" indent="-533400">
              <a:buFont typeface="Wingdings" panose="05000000000000000000" pitchFamily="2" charset="2"/>
              <a:buAutoNum type="arabicParenR"/>
            </a:pPr>
            <a:r>
              <a:rPr lang="zh-CN" altLang="en-US" smtClean="0"/>
              <a:t>在相应的扩充搜索树中（用外部节点替换零指针），</a:t>
            </a:r>
            <a:r>
              <a:rPr lang="zh-CN" altLang="en-US" smtClean="0">
                <a:solidFill>
                  <a:srgbClr val="FF0000"/>
                </a:solidFill>
              </a:rPr>
              <a:t>每个内部节点最多可以有</a:t>
            </a:r>
            <a:r>
              <a:rPr lang="en-US" altLang="zh-CN" i="1" smtClean="0">
                <a:solidFill>
                  <a:srgbClr val="FF0000"/>
                </a:solidFill>
              </a:rPr>
              <a:t>m</a:t>
            </a:r>
            <a:r>
              <a:rPr lang="zh-CN" altLang="en-US" smtClean="0">
                <a:solidFill>
                  <a:srgbClr val="FF0000"/>
                </a:solidFill>
              </a:rPr>
              <a:t>个子女及</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m</a:t>
            </a:r>
            <a:r>
              <a:rPr lang="en-US" altLang="zh-CN" smtClean="0">
                <a:solidFill>
                  <a:srgbClr val="FF0000"/>
                </a:solidFill>
              </a:rPr>
              <a:t>-1</a:t>
            </a:r>
            <a:r>
              <a:rPr lang="zh-CN" altLang="en-US" smtClean="0">
                <a:solidFill>
                  <a:srgbClr val="FF0000"/>
                </a:solidFill>
              </a:rPr>
              <a:t>个元素</a:t>
            </a:r>
            <a:r>
              <a:rPr lang="zh-CN" altLang="en-US" smtClean="0"/>
              <a:t>（外部节点不含元素和子女）</a:t>
            </a:r>
            <a:endParaRPr lang="zh-CN" altLang="en-US" smtClean="0"/>
          </a:p>
        </p:txBody>
      </p:sp>
      <p:sp>
        <p:nvSpPr>
          <p:cNvPr id="317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7E6E10-C4DF-4251-9D4F-2151FCBEF45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m</a:t>
            </a:r>
            <a:r>
              <a:rPr lang="zh-CN" altLang="en-US" smtClean="0"/>
              <a:t>叉搜索树</a:t>
            </a:r>
            <a:endParaRPr lang="zh-CN" altLang="en-US" smtClean="0"/>
          </a:p>
        </p:txBody>
      </p:sp>
      <p:sp>
        <p:nvSpPr>
          <p:cNvPr id="32771"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每个含</a:t>
            </a:r>
            <a:r>
              <a:rPr lang="en-US" altLang="zh-CN" i="1" smtClean="0"/>
              <a:t>p</a:t>
            </a:r>
            <a:r>
              <a:rPr lang="zh-CN" altLang="en-US" smtClean="0"/>
              <a:t>个元素的节点，有</a:t>
            </a:r>
            <a:r>
              <a:rPr lang="en-US" altLang="zh-CN" i="1" smtClean="0"/>
              <a:t>p</a:t>
            </a:r>
            <a:r>
              <a:rPr lang="en-US" altLang="zh-CN" smtClean="0"/>
              <a:t>+1</a:t>
            </a:r>
            <a:r>
              <a:rPr lang="zh-CN" altLang="en-US" smtClean="0"/>
              <a:t>个子女</a:t>
            </a:r>
            <a:endParaRPr lang="zh-CN" altLang="en-US" smtClean="0"/>
          </a:p>
          <a:p>
            <a:pPr marL="609600" indent="-609600">
              <a:buFont typeface="Wingdings" panose="05000000000000000000" pitchFamily="2" charset="2"/>
              <a:buAutoNum type="arabicParenR" startAt="2"/>
            </a:pPr>
            <a:r>
              <a:rPr lang="zh-CN" altLang="en-US" smtClean="0"/>
              <a:t>考察含</a:t>
            </a:r>
            <a:r>
              <a:rPr lang="en-US" altLang="zh-CN" i="1" smtClean="0"/>
              <a:t>p</a:t>
            </a:r>
            <a:r>
              <a:rPr lang="zh-CN" altLang="en-US" smtClean="0"/>
              <a:t>个元素的任意节点</a:t>
            </a:r>
            <a:endParaRPr lang="zh-CN" altLang="en-US" smtClean="0"/>
          </a:p>
          <a:p>
            <a:pPr marL="990600" lvl="1" indent="-533400"/>
            <a:r>
              <a:rPr lang="zh-CN" altLang="en-US" smtClean="0"/>
              <a:t>设</a:t>
            </a:r>
            <a:r>
              <a:rPr lang="en-US" altLang="zh-CN" i="1" smtClean="0"/>
              <a:t>k</a:t>
            </a:r>
            <a:r>
              <a:rPr lang="en-US" altLang="zh-CN" baseline="-25000" smtClean="0"/>
              <a:t>1</a:t>
            </a:r>
            <a:r>
              <a:rPr lang="en-US" altLang="zh-CN" smtClean="0"/>
              <a:t>, ..., </a:t>
            </a:r>
            <a:r>
              <a:rPr lang="en-US" altLang="zh-CN" i="1" smtClean="0"/>
              <a:t>k</a:t>
            </a:r>
            <a:r>
              <a:rPr lang="en-US" altLang="zh-CN" i="1" baseline="-25000" smtClean="0"/>
              <a:t>p</a:t>
            </a:r>
            <a:r>
              <a:rPr lang="zh-CN" altLang="en-US" smtClean="0"/>
              <a:t>是这些元素的关键值，元素按关键字</a:t>
            </a:r>
            <a:r>
              <a:rPr lang="zh-CN" altLang="en-US" smtClean="0">
                <a:solidFill>
                  <a:srgbClr val="FF0000"/>
                </a:solidFill>
              </a:rPr>
              <a:t>升序</a:t>
            </a:r>
            <a:r>
              <a:rPr lang="zh-CN" altLang="en-US" smtClean="0"/>
              <a:t>排列，即有</a:t>
            </a:r>
            <a:r>
              <a:rPr lang="en-US" altLang="zh-CN" i="1" smtClean="0"/>
              <a:t>k</a:t>
            </a:r>
            <a:r>
              <a:rPr lang="en-US" altLang="zh-CN" baseline="-25000" smtClean="0"/>
              <a:t>1</a:t>
            </a:r>
            <a:r>
              <a:rPr lang="en-US" altLang="zh-CN" smtClean="0"/>
              <a:t>&lt;</a:t>
            </a:r>
            <a:r>
              <a:rPr lang="en-US" altLang="zh-CN" i="1" smtClean="0"/>
              <a:t>k</a:t>
            </a:r>
            <a:r>
              <a:rPr lang="en-US" altLang="zh-CN" baseline="-25000" smtClean="0"/>
              <a:t>2</a:t>
            </a:r>
            <a:r>
              <a:rPr lang="en-US" altLang="zh-CN" smtClean="0"/>
              <a:t>&lt;...&lt;</a:t>
            </a:r>
            <a:r>
              <a:rPr lang="en-US" altLang="zh-CN" i="1" smtClean="0"/>
              <a:t>k</a:t>
            </a:r>
            <a:r>
              <a:rPr lang="en-US" altLang="zh-CN" i="1" baseline="-25000" smtClean="0"/>
              <a:t>p</a:t>
            </a:r>
            <a:br>
              <a:rPr lang="en-US" altLang="zh-CN" i="1" baseline="-25000" smtClean="0"/>
            </a:br>
            <a:r>
              <a:rPr lang="zh-CN" altLang="en-US" smtClean="0"/>
              <a:t>设</a:t>
            </a:r>
            <a:r>
              <a:rPr lang="en-US" altLang="zh-CN" i="1" smtClean="0"/>
              <a:t>c</a:t>
            </a:r>
            <a:r>
              <a:rPr lang="en-US" altLang="zh-CN" baseline="-25000" smtClean="0"/>
              <a:t>0</a:t>
            </a:r>
            <a:r>
              <a:rPr lang="en-US" altLang="zh-CN" smtClean="0"/>
              <a:t>, </a:t>
            </a:r>
            <a:r>
              <a:rPr lang="en-US" altLang="zh-CN" i="1" smtClean="0"/>
              <a:t>c</a:t>
            </a:r>
            <a:r>
              <a:rPr lang="en-US" altLang="zh-CN" baseline="-25000" smtClean="0"/>
              <a:t>1</a:t>
            </a:r>
            <a:r>
              <a:rPr lang="en-US" altLang="zh-CN" smtClean="0"/>
              <a:t>, ..., </a:t>
            </a:r>
            <a:r>
              <a:rPr lang="en-US" altLang="zh-CN" i="1" smtClean="0"/>
              <a:t>c</a:t>
            </a:r>
            <a:r>
              <a:rPr lang="en-US" altLang="zh-CN" i="1" baseline="-25000" smtClean="0"/>
              <a:t>p</a:t>
            </a:r>
            <a:r>
              <a:rPr lang="zh-CN" altLang="en-US" smtClean="0"/>
              <a:t>是节点的</a:t>
            </a:r>
            <a:r>
              <a:rPr lang="en-US" altLang="zh-CN" i="1" smtClean="0"/>
              <a:t>p</a:t>
            </a:r>
            <a:r>
              <a:rPr lang="en-US" altLang="zh-CN" smtClean="0"/>
              <a:t>+1</a:t>
            </a:r>
            <a:r>
              <a:rPr lang="zh-CN" altLang="en-US" smtClean="0"/>
              <a:t>个孩子</a:t>
            </a:r>
            <a:endParaRPr lang="zh-CN" altLang="en-US" smtClean="0"/>
          </a:p>
          <a:p>
            <a:pPr marL="1371600" lvl="2" indent="-457200"/>
            <a:r>
              <a:rPr lang="zh-CN" altLang="en-US" smtClean="0"/>
              <a:t>以</a:t>
            </a:r>
            <a:r>
              <a:rPr lang="en-US" altLang="zh-CN" i="1" smtClean="0"/>
              <a:t>c</a:t>
            </a:r>
            <a:r>
              <a:rPr lang="en-US" altLang="zh-CN" baseline="-25000" smtClean="0"/>
              <a:t>0</a:t>
            </a:r>
            <a:r>
              <a:rPr lang="zh-CN" altLang="en-US" smtClean="0"/>
              <a:t>为根的子树中的元素关键值小于</a:t>
            </a:r>
            <a:r>
              <a:rPr lang="en-US" altLang="zh-CN" i="1" smtClean="0"/>
              <a:t>k</a:t>
            </a:r>
            <a:r>
              <a:rPr lang="en-US" altLang="zh-CN" baseline="-25000" smtClean="0"/>
              <a:t>1</a:t>
            </a:r>
            <a:endParaRPr lang="en-US" altLang="zh-CN" baseline="-25000" smtClean="0"/>
          </a:p>
          <a:p>
            <a:pPr marL="1371600" lvl="2" indent="-457200"/>
            <a:r>
              <a:rPr lang="zh-CN" altLang="en-US" smtClean="0"/>
              <a:t>以</a:t>
            </a:r>
            <a:r>
              <a:rPr lang="en-US" altLang="zh-CN" i="1" smtClean="0"/>
              <a:t>c</a:t>
            </a:r>
            <a:r>
              <a:rPr lang="en-US" altLang="zh-CN" i="1" baseline="-25000" smtClean="0"/>
              <a:t>p</a:t>
            </a:r>
            <a:r>
              <a:rPr lang="zh-CN" altLang="en-US" smtClean="0"/>
              <a:t>为根的子树中的元素关键值大于</a:t>
            </a:r>
            <a:r>
              <a:rPr lang="en-US" altLang="zh-CN" i="1" smtClean="0"/>
              <a:t>k</a:t>
            </a:r>
            <a:r>
              <a:rPr lang="en-US" altLang="zh-CN" i="1" baseline="-25000" smtClean="0"/>
              <a:t>p</a:t>
            </a:r>
            <a:endParaRPr lang="en-US" altLang="zh-CN" i="1" baseline="-25000" smtClean="0"/>
          </a:p>
          <a:p>
            <a:pPr marL="1371600" lvl="2" indent="-457200"/>
            <a:r>
              <a:rPr lang="zh-CN" altLang="en-US" smtClean="0"/>
              <a:t>并且以</a:t>
            </a:r>
            <a:r>
              <a:rPr lang="en-US" altLang="zh-CN" i="1" smtClean="0"/>
              <a:t>c</a:t>
            </a:r>
            <a:r>
              <a:rPr lang="en-US" altLang="zh-CN" i="1" baseline="-25000" smtClean="0"/>
              <a:t>i</a:t>
            </a:r>
            <a:r>
              <a:rPr lang="zh-CN" altLang="en-US" smtClean="0"/>
              <a:t>为根的子树中的元素关键值会大于</a:t>
            </a:r>
            <a:r>
              <a:rPr lang="en-US" altLang="zh-CN" i="1" smtClean="0"/>
              <a:t>k</a:t>
            </a:r>
            <a:r>
              <a:rPr lang="en-US" altLang="zh-CN" baseline="-25000" smtClean="0"/>
              <a:t>i</a:t>
            </a:r>
            <a:r>
              <a:rPr lang="zh-CN" altLang="en-US" smtClean="0"/>
              <a:t>而小于</a:t>
            </a:r>
            <a:r>
              <a:rPr lang="en-US" altLang="zh-CN" i="1" smtClean="0"/>
              <a:t>k</a:t>
            </a:r>
            <a:r>
              <a:rPr lang="en-US" altLang="zh-CN" baseline="-25000" smtClean="0"/>
              <a:t>i+1</a:t>
            </a:r>
            <a:r>
              <a:rPr lang="zh-CN" altLang="en-US" smtClean="0"/>
              <a:t>，其中</a:t>
            </a:r>
            <a:r>
              <a:rPr lang="en-US" altLang="zh-CN" smtClean="0"/>
              <a:t>1≤</a:t>
            </a:r>
            <a:r>
              <a:rPr lang="en-US" altLang="zh-CN" i="1" smtClean="0"/>
              <a:t>i</a:t>
            </a:r>
            <a:r>
              <a:rPr lang="en-US" altLang="zh-CN" smtClean="0"/>
              <a:t>≤</a:t>
            </a:r>
            <a:r>
              <a:rPr lang="en-US" altLang="zh-CN" i="1" smtClean="0"/>
              <a:t>p</a:t>
            </a:r>
            <a:endParaRPr lang="en-US" altLang="zh-CN" smtClean="0"/>
          </a:p>
        </p:txBody>
      </p:sp>
      <p:sp>
        <p:nvSpPr>
          <p:cNvPr id="327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886C2-E646-4E71-B3AC-B2900C97C659}"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例</a:t>
            </a:r>
            <a:endParaRPr lang="zh-CN" altLang="en-US" smtClean="0"/>
          </a:p>
        </p:txBody>
      </p:sp>
      <p:sp>
        <p:nvSpPr>
          <p:cNvPr id="2" name="内容占位符 1"/>
          <p:cNvSpPr>
            <a:spLocks noGrp="1"/>
          </p:cNvSpPr>
          <p:nvPr>
            <p:ph idx="1"/>
          </p:nvPr>
        </p:nvSpPr>
        <p:spPr/>
        <p:txBody>
          <a:bodyPr/>
          <a:lstStyle/>
          <a:p>
            <a:endParaRPr lang="zh-CN" altLang="en-US"/>
          </a:p>
        </p:txBody>
      </p:sp>
      <p:sp>
        <p:nvSpPr>
          <p:cNvPr id="296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63E55A-60EE-4F19-A288-14191FCE5DAC}" type="slidenum">
              <a:rPr lang="en-US" altLang="en-US">
                <a:solidFill>
                  <a:srgbClr val="4B4B4B"/>
                </a:solidFill>
              </a:rPr>
            </a:fld>
            <a:endParaRPr lang="en-US" altLang="en-US">
              <a:solidFill>
                <a:srgbClr val="4B4B4B"/>
              </a:solidFill>
            </a:endParaRPr>
          </a:p>
        </p:txBody>
      </p:sp>
      <p:grpSp>
        <p:nvGrpSpPr>
          <p:cNvPr id="29700" name="组合 67"/>
          <p:cNvGrpSpPr/>
          <p:nvPr/>
        </p:nvGrpSpPr>
        <p:grpSpPr bwMode="auto">
          <a:xfrm>
            <a:off x="801688" y="1455741"/>
            <a:ext cx="4644955" cy="4534242"/>
            <a:chOff x="266688" y="1455732"/>
            <a:chExt cx="2693268" cy="3049596"/>
          </a:xfrm>
        </p:grpSpPr>
        <p:grpSp>
          <p:nvGrpSpPr>
            <p:cNvPr id="29737" name="组合 6"/>
            <p:cNvGrpSpPr/>
            <p:nvPr/>
          </p:nvGrpSpPr>
          <p:grpSpPr bwMode="auto">
            <a:xfrm>
              <a:off x="1343016" y="1455732"/>
              <a:ext cx="358776" cy="358776"/>
              <a:chOff x="1343016" y="1455732"/>
              <a:chExt cx="358776" cy="358776"/>
            </a:xfrm>
          </p:grpSpPr>
          <p:sp>
            <p:nvSpPr>
              <p:cNvPr id="29774"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75" name="TextBox 5"/>
              <p:cNvSpPr txBox="1">
                <a:spLocks noChangeArrowheads="1"/>
              </p:cNvSpPr>
              <p:nvPr/>
            </p:nvSpPr>
            <p:spPr bwMode="auto">
              <a:xfrm>
                <a:off x="1343016" y="1511529"/>
                <a:ext cx="358776"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45</a:t>
                </a:r>
                <a:endParaRPr lang="zh-CN" altLang="en-US" b="1"/>
              </a:p>
            </p:txBody>
          </p:sp>
        </p:grpSp>
        <p:grpSp>
          <p:nvGrpSpPr>
            <p:cNvPr id="29738" name="组合 7"/>
            <p:cNvGrpSpPr/>
            <p:nvPr/>
          </p:nvGrpSpPr>
          <p:grpSpPr bwMode="auto">
            <a:xfrm>
              <a:off x="804852" y="1992674"/>
              <a:ext cx="358776" cy="358776"/>
              <a:chOff x="1343016" y="1455732"/>
              <a:chExt cx="358776" cy="358776"/>
            </a:xfrm>
          </p:grpSpPr>
          <p:sp>
            <p:nvSpPr>
              <p:cNvPr id="29772"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73" name="TextBox 9"/>
              <p:cNvSpPr txBox="1">
                <a:spLocks noChangeArrowheads="1"/>
              </p:cNvSpPr>
              <p:nvPr/>
            </p:nvSpPr>
            <p:spPr bwMode="auto">
              <a:xfrm>
                <a:off x="1343016" y="1511529"/>
                <a:ext cx="358776"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12</a:t>
                </a:r>
                <a:endParaRPr lang="zh-CN" altLang="en-US" b="1"/>
              </a:p>
            </p:txBody>
          </p:sp>
        </p:grpSp>
        <p:grpSp>
          <p:nvGrpSpPr>
            <p:cNvPr id="29739" name="组合 10"/>
            <p:cNvGrpSpPr/>
            <p:nvPr/>
          </p:nvGrpSpPr>
          <p:grpSpPr bwMode="auto">
            <a:xfrm>
              <a:off x="1881180" y="1993898"/>
              <a:ext cx="358776" cy="358776"/>
              <a:chOff x="1343016" y="1455732"/>
              <a:chExt cx="358776" cy="358776"/>
            </a:xfrm>
          </p:grpSpPr>
          <p:sp>
            <p:nvSpPr>
              <p:cNvPr id="29770"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71" name="TextBox 12"/>
              <p:cNvSpPr txBox="1">
                <a:spLocks noChangeArrowheads="1"/>
              </p:cNvSpPr>
              <p:nvPr/>
            </p:nvSpPr>
            <p:spPr bwMode="auto">
              <a:xfrm>
                <a:off x="1343016" y="1511529"/>
                <a:ext cx="358776"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53</a:t>
                </a:r>
                <a:endParaRPr lang="zh-CN" altLang="en-US" b="1"/>
              </a:p>
            </p:txBody>
          </p:sp>
        </p:grpSp>
        <p:grpSp>
          <p:nvGrpSpPr>
            <p:cNvPr id="29740" name="组合 13"/>
            <p:cNvGrpSpPr/>
            <p:nvPr/>
          </p:nvGrpSpPr>
          <p:grpSpPr bwMode="auto">
            <a:xfrm>
              <a:off x="266688" y="2530838"/>
              <a:ext cx="358776" cy="359998"/>
              <a:chOff x="1343016" y="1455732"/>
              <a:chExt cx="358776" cy="358776"/>
            </a:xfrm>
          </p:grpSpPr>
          <p:sp>
            <p:nvSpPr>
              <p:cNvPr id="29768"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69" name="TextBox 15"/>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a:t>
                </a:r>
                <a:endParaRPr lang="zh-CN" altLang="en-US" b="1"/>
              </a:p>
            </p:txBody>
          </p:sp>
        </p:grpSp>
        <p:grpSp>
          <p:nvGrpSpPr>
            <p:cNvPr id="29741" name="组合 16"/>
            <p:cNvGrpSpPr/>
            <p:nvPr/>
          </p:nvGrpSpPr>
          <p:grpSpPr bwMode="auto">
            <a:xfrm>
              <a:off x="1343016" y="2532062"/>
              <a:ext cx="358776" cy="359998"/>
              <a:chOff x="1343016" y="1455732"/>
              <a:chExt cx="358776" cy="358776"/>
            </a:xfrm>
          </p:grpSpPr>
          <p:sp>
            <p:nvSpPr>
              <p:cNvPr id="29766"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67" name="TextBox 18"/>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37</a:t>
                </a:r>
                <a:endParaRPr lang="zh-CN" altLang="en-US" b="1"/>
              </a:p>
            </p:txBody>
          </p:sp>
        </p:grpSp>
        <p:grpSp>
          <p:nvGrpSpPr>
            <p:cNvPr id="29742" name="组合 19"/>
            <p:cNvGrpSpPr/>
            <p:nvPr/>
          </p:nvGrpSpPr>
          <p:grpSpPr bwMode="auto">
            <a:xfrm>
              <a:off x="2239956" y="2532062"/>
              <a:ext cx="720000" cy="358776"/>
              <a:chOff x="1163628" y="1455732"/>
              <a:chExt cx="720000" cy="358776"/>
            </a:xfrm>
          </p:grpSpPr>
          <p:sp>
            <p:nvSpPr>
              <p:cNvPr id="29764"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65" name="TextBox 21"/>
              <p:cNvSpPr txBox="1">
                <a:spLocks noChangeArrowheads="1"/>
              </p:cNvSpPr>
              <p:nvPr/>
            </p:nvSpPr>
            <p:spPr bwMode="auto">
              <a:xfrm>
                <a:off x="1163628" y="1511529"/>
                <a:ext cx="720000"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100</a:t>
                </a:r>
                <a:endParaRPr lang="zh-CN" altLang="en-US" b="1"/>
              </a:p>
            </p:txBody>
          </p:sp>
        </p:grpSp>
        <p:grpSp>
          <p:nvGrpSpPr>
            <p:cNvPr id="29743" name="组合 22"/>
            <p:cNvGrpSpPr/>
            <p:nvPr/>
          </p:nvGrpSpPr>
          <p:grpSpPr bwMode="auto">
            <a:xfrm>
              <a:off x="804852" y="3069002"/>
              <a:ext cx="358776" cy="359998"/>
              <a:chOff x="1343016" y="1455732"/>
              <a:chExt cx="358776" cy="358776"/>
            </a:xfrm>
          </p:grpSpPr>
          <p:sp>
            <p:nvSpPr>
              <p:cNvPr id="29762" name="椭圆 23"/>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63" name="TextBox 24"/>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24</a:t>
                </a:r>
                <a:endParaRPr lang="zh-CN" altLang="en-US" b="1"/>
              </a:p>
            </p:txBody>
          </p:sp>
        </p:grpSp>
        <p:grpSp>
          <p:nvGrpSpPr>
            <p:cNvPr id="29744" name="组合 25"/>
            <p:cNvGrpSpPr/>
            <p:nvPr/>
          </p:nvGrpSpPr>
          <p:grpSpPr bwMode="auto">
            <a:xfrm>
              <a:off x="1881180" y="3070226"/>
              <a:ext cx="358776" cy="359998"/>
              <a:chOff x="1343016" y="1455732"/>
              <a:chExt cx="358776" cy="358776"/>
            </a:xfrm>
          </p:grpSpPr>
          <p:sp>
            <p:nvSpPr>
              <p:cNvPr id="29760" name="椭圆 26"/>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61" name="TextBox 27"/>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61</a:t>
                </a:r>
                <a:endParaRPr lang="zh-CN" altLang="en-US" b="1"/>
              </a:p>
            </p:txBody>
          </p:sp>
        </p:grpSp>
        <p:grpSp>
          <p:nvGrpSpPr>
            <p:cNvPr id="29745" name="组合 28"/>
            <p:cNvGrpSpPr/>
            <p:nvPr/>
          </p:nvGrpSpPr>
          <p:grpSpPr bwMode="auto">
            <a:xfrm>
              <a:off x="2419344" y="3607166"/>
              <a:ext cx="358776" cy="359998"/>
              <a:chOff x="1343016" y="1455732"/>
              <a:chExt cx="358776" cy="358776"/>
            </a:xfrm>
          </p:grpSpPr>
          <p:sp>
            <p:nvSpPr>
              <p:cNvPr id="29758" name="椭圆 29"/>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59" name="TextBox 30"/>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90</a:t>
                </a:r>
                <a:endParaRPr lang="zh-CN" altLang="en-US" b="1"/>
              </a:p>
            </p:txBody>
          </p:sp>
        </p:grpSp>
        <p:grpSp>
          <p:nvGrpSpPr>
            <p:cNvPr id="29746" name="组合 31"/>
            <p:cNvGrpSpPr/>
            <p:nvPr/>
          </p:nvGrpSpPr>
          <p:grpSpPr bwMode="auto">
            <a:xfrm>
              <a:off x="1881180" y="4145330"/>
              <a:ext cx="358776" cy="359998"/>
              <a:chOff x="1343016" y="1455732"/>
              <a:chExt cx="358776" cy="358776"/>
            </a:xfrm>
          </p:grpSpPr>
          <p:sp>
            <p:nvSpPr>
              <p:cNvPr id="29756"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200"/>
              </a:p>
            </p:txBody>
          </p:sp>
          <p:sp>
            <p:nvSpPr>
              <p:cNvPr id="29757" name="TextBox 33"/>
              <p:cNvSpPr txBox="1">
                <a:spLocks noChangeArrowheads="1"/>
              </p:cNvSpPr>
              <p:nvPr/>
            </p:nvSpPr>
            <p:spPr bwMode="auto">
              <a:xfrm>
                <a:off x="1343016" y="1511340"/>
                <a:ext cx="358776" cy="24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78</a:t>
                </a:r>
                <a:endParaRPr lang="zh-CN" altLang="en-US" b="1"/>
              </a:p>
            </p:txBody>
          </p:sp>
        </p:grpSp>
        <p:cxnSp>
          <p:nvCxnSpPr>
            <p:cNvPr id="29747" name="直接连接符 35"/>
            <p:cNvCxnSpPr>
              <a:cxnSpLocks noChangeShapeType="1"/>
              <a:stCxn id="29775" idx="2"/>
              <a:endCxn id="29773" idx="3"/>
            </p:cNvCxnSpPr>
            <p:nvPr/>
          </p:nvCxnSpPr>
          <p:spPr bwMode="auto">
            <a:xfrm flipH="1">
              <a:off x="1163628" y="1759931"/>
              <a:ext cx="358776" cy="412741"/>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48" name="直接连接符 40"/>
            <p:cNvCxnSpPr>
              <a:cxnSpLocks noChangeShapeType="1"/>
              <a:stCxn id="29773" idx="2"/>
              <a:endCxn id="29769" idx="3"/>
            </p:cNvCxnSpPr>
            <p:nvPr/>
          </p:nvCxnSpPr>
          <p:spPr bwMode="auto">
            <a:xfrm flipH="1">
              <a:off x="625464" y="2296872"/>
              <a:ext cx="358776" cy="413964"/>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49" name="直接连接符 43"/>
            <p:cNvCxnSpPr>
              <a:cxnSpLocks noChangeShapeType="1"/>
              <a:stCxn id="29775" idx="2"/>
              <a:endCxn id="29771" idx="1"/>
            </p:cNvCxnSpPr>
            <p:nvPr/>
          </p:nvCxnSpPr>
          <p:spPr bwMode="auto">
            <a:xfrm>
              <a:off x="1522404" y="1759931"/>
              <a:ext cx="358776" cy="41396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0" name="直接连接符 46"/>
            <p:cNvCxnSpPr>
              <a:cxnSpLocks noChangeShapeType="1"/>
              <a:stCxn id="29771" idx="2"/>
            </p:cNvCxnSpPr>
            <p:nvPr/>
          </p:nvCxnSpPr>
          <p:spPr bwMode="auto">
            <a:xfrm>
              <a:off x="2060568" y="2298097"/>
              <a:ext cx="358776" cy="413351"/>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1" name="直接连接符 49"/>
            <p:cNvCxnSpPr>
              <a:cxnSpLocks noChangeShapeType="1"/>
              <a:stCxn id="29773" idx="2"/>
              <a:endCxn id="29767" idx="1"/>
            </p:cNvCxnSpPr>
            <p:nvPr/>
          </p:nvCxnSpPr>
          <p:spPr bwMode="auto">
            <a:xfrm>
              <a:off x="984240" y="2296872"/>
              <a:ext cx="358776" cy="41518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2" name="直接连接符 52"/>
            <p:cNvCxnSpPr>
              <a:cxnSpLocks noChangeShapeType="1"/>
              <a:stCxn id="29767" idx="1"/>
              <a:endCxn id="29763" idx="0"/>
            </p:cNvCxnSpPr>
            <p:nvPr/>
          </p:nvCxnSpPr>
          <p:spPr bwMode="auto">
            <a:xfrm flipH="1">
              <a:off x="984240" y="2712061"/>
              <a:ext cx="358776" cy="412738"/>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3" name="直接连接符 57"/>
            <p:cNvCxnSpPr>
              <a:cxnSpLocks noChangeShapeType="1"/>
              <a:stCxn id="29765" idx="2"/>
              <a:endCxn id="29761" idx="3"/>
            </p:cNvCxnSpPr>
            <p:nvPr/>
          </p:nvCxnSpPr>
          <p:spPr bwMode="auto">
            <a:xfrm flipH="1">
              <a:off x="2239956" y="2836261"/>
              <a:ext cx="360000" cy="413964"/>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4" name="直接连接符 60"/>
            <p:cNvCxnSpPr>
              <a:cxnSpLocks noChangeShapeType="1"/>
              <a:stCxn id="29761" idx="2"/>
              <a:endCxn id="29759" idx="1"/>
            </p:cNvCxnSpPr>
            <p:nvPr/>
          </p:nvCxnSpPr>
          <p:spPr bwMode="auto">
            <a:xfrm>
              <a:off x="2060568" y="3374425"/>
              <a:ext cx="358776" cy="41274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29755" name="直接连接符 64"/>
            <p:cNvCxnSpPr>
              <a:cxnSpLocks noChangeShapeType="1"/>
              <a:stCxn id="29759" idx="2"/>
              <a:endCxn id="29757" idx="3"/>
            </p:cNvCxnSpPr>
            <p:nvPr/>
          </p:nvCxnSpPr>
          <p:spPr bwMode="auto">
            <a:xfrm flipH="1">
              <a:off x="2239956" y="3911366"/>
              <a:ext cx="358776" cy="4139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例：</a:t>
            </a:r>
            <a:r>
              <a:rPr lang="en-US" altLang="zh-CN" smtClean="0"/>
              <a:t>7</a:t>
            </a:r>
            <a:r>
              <a:rPr lang="zh-CN" altLang="en-US" smtClean="0"/>
              <a:t>叉搜索树</a:t>
            </a:r>
            <a:endParaRPr lang="zh-CN" altLang="en-US" smtClean="0"/>
          </a:p>
        </p:txBody>
      </p:sp>
      <p:sp>
        <p:nvSpPr>
          <p:cNvPr id="33795" name="Rectangle 3"/>
          <p:cNvSpPr>
            <a:spLocks noGrp="1" noChangeArrowheads="1"/>
          </p:cNvSpPr>
          <p:nvPr>
            <p:ph idx="1"/>
          </p:nvPr>
        </p:nvSpPr>
        <p:spPr/>
        <p:txBody>
          <a:bodyPr/>
          <a:lstStyle/>
          <a:p>
            <a:r>
              <a:rPr lang="zh-CN" altLang="en-US" smtClean="0">
                <a:solidFill>
                  <a:srgbClr val="FF0000"/>
                </a:solidFill>
              </a:rPr>
              <a:t>搜索</a:t>
            </a:r>
            <a:r>
              <a:rPr lang="zh-CN" altLang="en-US" smtClean="0"/>
              <a:t>操作</a:t>
            </a:r>
            <a:endParaRPr lang="zh-CN" altLang="en-US" smtClean="0"/>
          </a:p>
          <a:p>
            <a:pPr lvl="1"/>
            <a:r>
              <a:rPr lang="zh-CN" altLang="en-US" smtClean="0"/>
              <a:t>从根节点开始，向下搜索</a:t>
            </a:r>
            <a:endParaRPr lang="zh-CN" altLang="en-US" smtClean="0"/>
          </a:p>
          <a:p>
            <a:pPr lvl="1"/>
            <a:r>
              <a:rPr lang="zh-CN" altLang="en-US" smtClean="0"/>
              <a:t>对每个节点，若目标关键字</a:t>
            </a:r>
            <a:r>
              <a:rPr lang="en-US" altLang="zh-CN" smtClean="0"/>
              <a:t>k</a:t>
            </a:r>
            <a:endParaRPr lang="en-US" altLang="zh-CN" smtClean="0"/>
          </a:p>
          <a:p>
            <a:pPr lvl="2"/>
            <a:r>
              <a:rPr lang="zh-CN" altLang="en-US" smtClean="0"/>
              <a:t>＝</a:t>
            </a:r>
            <a:r>
              <a:rPr lang="en-US" altLang="zh-CN" smtClean="0"/>
              <a:t>k</a:t>
            </a:r>
            <a:r>
              <a:rPr lang="en-US" altLang="zh-CN" baseline="-25000" smtClean="0"/>
              <a:t>i</a:t>
            </a:r>
            <a:r>
              <a:rPr lang="zh-CN" altLang="en-US" smtClean="0"/>
              <a:t>，搜索成功</a:t>
            </a:r>
            <a:endParaRPr lang="zh-CN" altLang="en-US" smtClean="0"/>
          </a:p>
          <a:p>
            <a:pPr lvl="2"/>
            <a:r>
              <a:rPr lang="en-US" altLang="zh-CN" smtClean="0"/>
              <a:t>k</a:t>
            </a:r>
            <a:r>
              <a:rPr lang="en-US" altLang="zh-CN" baseline="-25000" smtClean="0"/>
              <a:t>i</a:t>
            </a:r>
            <a:r>
              <a:rPr lang="en-US" altLang="zh-CN" smtClean="0"/>
              <a:t>&lt;k&lt;k</a:t>
            </a:r>
            <a:r>
              <a:rPr lang="en-US" altLang="zh-CN" baseline="-25000" smtClean="0"/>
              <a:t>i+1</a:t>
            </a:r>
            <a:r>
              <a:rPr lang="zh-CN" altLang="en-US" smtClean="0"/>
              <a:t>，在子树</a:t>
            </a:r>
            <a:r>
              <a:rPr lang="en-US" altLang="zh-CN" smtClean="0"/>
              <a:t>i</a:t>
            </a:r>
            <a:r>
              <a:rPr lang="zh-CN" altLang="en-US" smtClean="0"/>
              <a:t>中继续寻找</a:t>
            </a:r>
            <a:endParaRPr lang="zh-CN" altLang="en-US" smtClean="0"/>
          </a:p>
          <a:p>
            <a:pPr lvl="1"/>
            <a:r>
              <a:rPr lang="zh-CN" altLang="en-US" smtClean="0"/>
              <a:t>到达外部节点</a:t>
            </a:r>
            <a:r>
              <a:rPr lang="en-US" altLang="zh-CN" smtClean="0"/>
              <a:t>——</a:t>
            </a:r>
            <a:r>
              <a:rPr lang="zh-CN" altLang="en-US" smtClean="0"/>
              <a:t>失败：搜索</a:t>
            </a:r>
            <a:r>
              <a:rPr lang="en-US" altLang="zh-CN" smtClean="0"/>
              <a:t>31</a:t>
            </a:r>
            <a:endParaRPr lang="en-US" altLang="zh-CN" smtClean="0"/>
          </a:p>
        </p:txBody>
      </p:sp>
      <p:sp>
        <p:nvSpPr>
          <p:cNvPr id="337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418C9B-8BE8-4948-B00E-319B2AE2DB09}" type="slidenum">
              <a:rPr lang="en-US" altLang="en-US">
                <a:solidFill>
                  <a:srgbClr val="4B4B4B"/>
                </a:solidFill>
              </a:rPr>
            </a:fld>
            <a:endParaRPr lang="en-US" altLang="en-US">
              <a:solidFill>
                <a:srgbClr val="4B4B4B"/>
              </a:solidFill>
            </a:endParaRPr>
          </a:p>
        </p:txBody>
      </p:sp>
      <p:pic>
        <p:nvPicPr>
          <p:cNvPr id="33796" name="Picture 4" descr="7ary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779" y="412682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4"/>
          <p:cNvSpPr txBox="1">
            <a:spLocks noChangeArrowheads="1"/>
          </p:cNvSpPr>
          <p:nvPr/>
        </p:nvSpPr>
        <p:spPr bwMode="auto">
          <a:xfrm>
            <a:off x="5289550" y="558800"/>
            <a:ext cx="3228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0000"/>
                </a:solidFill>
              </a:rPr>
              <a:t>m=7</a:t>
            </a:r>
            <a:endParaRPr lang="en-US" altLang="zh-CN">
              <a:solidFill>
                <a:srgbClr val="FF0000"/>
              </a:solidFill>
            </a:endParaRPr>
          </a:p>
          <a:p>
            <a:pPr eaLnBrk="1" hangingPunct="1"/>
            <a:r>
              <a:rPr lang="zh-CN" altLang="en-US">
                <a:solidFill>
                  <a:srgbClr val="FF0000"/>
                </a:solidFill>
              </a:rPr>
              <a:t>检验条件</a:t>
            </a:r>
            <a:r>
              <a:rPr lang="en-US" altLang="zh-CN">
                <a:solidFill>
                  <a:srgbClr val="FF0000"/>
                </a:solidFill>
              </a:rPr>
              <a:t>1</a:t>
            </a:r>
            <a:r>
              <a:rPr lang="zh-CN" altLang="en-US">
                <a:solidFill>
                  <a:srgbClr val="FF0000"/>
                </a:solidFill>
              </a:rPr>
              <a:t>、</a:t>
            </a:r>
            <a:r>
              <a:rPr lang="en-US" altLang="zh-CN">
                <a:solidFill>
                  <a:srgbClr val="FF0000"/>
                </a:solidFill>
              </a:rPr>
              <a:t>2</a:t>
            </a:r>
            <a:r>
              <a:rPr lang="zh-CN" altLang="en-US">
                <a:solidFill>
                  <a:srgbClr val="FF0000"/>
                </a:solidFill>
              </a:rPr>
              <a:t>、</a:t>
            </a:r>
            <a:r>
              <a:rPr lang="en-US" altLang="zh-CN">
                <a:solidFill>
                  <a:srgbClr val="FF0000"/>
                </a:solidFill>
              </a:rPr>
              <a:t>3</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例</a:t>
            </a:r>
            <a:endParaRPr lang="zh-CN" altLang="en-US" smtClean="0"/>
          </a:p>
        </p:txBody>
      </p:sp>
      <p:sp>
        <p:nvSpPr>
          <p:cNvPr id="34819" name="Rectangle 3"/>
          <p:cNvSpPr>
            <a:spLocks noGrp="1" noChangeArrowheads="1"/>
          </p:cNvSpPr>
          <p:nvPr>
            <p:ph idx="1"/>
          </p:nvPr>
        </p:nvSpPr>
        <p:spPr/>
        <p:txBody>
          <a:bodyPr/>
          <a:lstStyle/>
          <a:p>
            <a:r>
              <a:rPr lang="zh-CN" altLang="en-US" smtClean="0">
                <a:solidFill>
                  <a:srgbClr val="FF0000"/>
                </a:solidFill>
              </a:rPr>
              <a:t>插入</a:t>
            </a:r>
            <a:r>
              <a:rPr lang="zh-CN" altLang="en-US" smtClean="0"/>
              <a:t>操作</a:t>
            </a:r>
            <a:endParaRPr lang="zh-CN" altLang="en-US" smtClean="0"/>
          </a:p>
          <a:p>
            <a:pPr lvl="1"/>
            <a:r>
              <a:rPr lang="zh-CN" altLang="en-US" smtClean="0"/>
              <a:t>先进行搜索：成功，插入失败；否则，在失败位置（最后的一个内部节点）进行插入</a:t>
            </a:r>
            <a:endParaRPr lang="zh-CN" altLang="en-US" smtClean="0"/>
          </a:p>
          <a:p>
            <a:pPr lvl="1"/>
            <a:r>
              <a:rPr lang="zh-CN" altLang="en-US" smtClean="0"/>
              <a:t>元素数</a:t>
            </a:r>
            <a:r>
              <a:rPr lang="en-US" altLang="zh-CN" smtClean="0"/>
              <a:t>&lt;m-1</a:t>
            </a:r>
            <a:r>
              <a:rPr lang="zh-CN" altLang="en-US" smtClean="0"/>
              <a:t>，直接插入：插入</a:t>
            </a:r>
            <a:r>
              <a:rPr lang="en-US" altLang="zh-CN" smtClean="0"/>
              <a:t>31</a:t>
            </a:r>
            <a:endParaRPr lang="en-US" altLang="zh-CN" smtClean="0"/>
          </a:p>
          <a:p>
            <a:pPr lvl="1"/>
            <a:r>
              <a:rPr lang="en-US" altLang="zh-CN" smtClean="0">
                <a:latin typeface="宋体" panose="02010600030101010101" pitchFamily="2" charset="-122"/>
              </a:rPr>
              <a:t>≥</a:t>
            </a:r>
            <a:r>
              <a:rPr lang="en-US" altLang="zh-CN" smtClean="0"/>
              <a:t>m-1</a:t>
            </a:r>
            <a:r>
              <a:rPr lang="zh-CN" altLang="en-US" smtClean="0">
                <a:latin typeface="宋体" panose="02010600030101010101" pitchFamily="2" charset="-122"/>
              </a:rPr>
              <a:t>，生成新孩子节点：插入</a:t>
            </a:r>
            <a:r>
              <a:rPr lang="en-US" altLang="zh-CN" smtClean="0"/>
              <a:t>65</a:t>
            </a:r>
            <a:endParaRPr lang="en-US" altLang="zh-CN" smtClean="0"/>
          </a:p>
        </p:txBody>
      </p:sp>
      <p:sp>
        <p:nvSpPr>
          <p:cNvPr id="3482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6A9CD-7988-41A5-8997-1EBC85238D52}" type="slidenum">
              <a:rPr lang="en-US" altLang="en-US">
                <a:solidFill>
                  <a:srgbClr val="4B4B4B"/>
                </a:solidFill>
              </a:rPr>
            </a:fld>
            <a:endParaRPr lang="en-US" altLang="en-US">
              <a:solidFill>
                <a:srgbClr val="4B4B4B"/>
              </a:solidFill>
            </a:endParaRPr>
          </a:p>
        </p:txBody>
      </p:sp>
      <p:pic>
        <p:nvPicPr>
          <p:cNvPr id="34820" name="Picture 4" descr="7ary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19" y="403383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792470" y="2967990"/>
            <a:ext cx="2722880" cy="1198880"/>
          </a:xfrm>
          <a:prstGeom prst="rect">
            <a:avLst/>
          </a:prstGeom>
          <a:noFill/>
        </p:spPr>
        <p:txBody>
          <a:bodyPr wrap="square" rtlCol="0" anchor="t">
            <a:spAutoFit/>
          </a:bodyPr>
          <a:p>
            <a:r>
              <a:rPr lang="zh-CN" altLang="en-US">
                <a:solidFill>
                  <a:srgbClr val="FF0000"/>
                </a:solidFill>
              </a:rPr>
              <a:t>思考：空</a:t>
            </a:r>
            <a:r>
              <a:rPr lang="en-US">
                <a:solidFill>
                  <a:srgbClr val="FF0000"/>
                </a:solidFill>
              </a:rPr>
              <a:t>M</a:t>
            </a:r>
            <a:r>
              <a:rPr lang="zh-CN" altLang="en-US">
                <a:solidFill>
                  <a:srgbClr val="FF0000"/>
                </a:solidFill>
              </a:rPr>
              <a:t>叉搜索树，连续</a:t>
            </a:r>
            <a:r>
              <a:rPr lang="zh-CN" altLang="en-US">
                <a:solidFill>
                  <a:srgbClr val="FF0000"/>
                </a:solidFill>
              </a:rPr>
              <a:t>插入</a:t>
            </a:r>
            <a:r>
              <a:rPr lang="en-US" altLang="zh-CN">
                <a:solidFill>
                  <a:srgbClr val="FF0000"/>
                </a:solidFill>
              </a:rPr>
              <a:t>N</a:t>
            </a:r>
            <a:r>
              <a:rPr lang="zh-CN" altLang="en-US">
                <a:solidFill>
                  <a:srgbClr val="FF0000"/>
                </a:solidFill>
              </a:rPr>
              <a:t>个</a:t>
            </a:r>
            <a:r>
              <a:rPr lang="en-US" altLang="zh-CN">
                <a:solidFill>
                  <a:srgbClr val="FF0000"/>
                </a:solidFill>
              </a:rPr>
              <a:t>Key</a:t>
            </a:r>
            <a:r>
              <a:rPr lang="zh-CN" altLang="en-US">
                <a:solidFill>
                  <a:srgbClr val="FF0000"/>
                </a:solidFill>
              </a:rPr>
              <a:t>时高度最高为？</a:t>
            </a:r>
            <a:endParaRPr lang="zh-CN" altLang="en-US">
              <a:solidFill>
                <a:srgbClr val="FF0000"/>
              </a:solidFill>
            </a:endParaRPr>
          </a:p>
          <a:p>
            <a:r>
              <a:rPr lang="zh-CN" altLang="en-US">
                <a:solidFill>
                  <a:srgbClr val="FF0000"/>
                </a:solidFill>
              </a:rPr>
              <a:t>外部节点高度为</a:t>
            </a:r>
            <a:r>
              <a:rPr lang="en-US" altLang="zh-CN">
                <a:solidFill>
                  <a:srgbClr val="FF0000"/>
                </a:solidFill>
              </a:rPr>
              <a:t>0.</a:t>
            </a:r>
            <a:endParaRPr lang="en-US" altLang="zh-CN">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例</a:t>
            </a:r>
            <a:endParaRPr lang="zh-CN" altLang="en-US" smtClean="0"/>
          </a:p>
        </p:txBody>
      </p:sp>
      <p:sp>
        <p:nvSpPr>
          <p:cNvPr id="35843" name="Rectangle 3"/>
          <p:cNvSpPr>
            <a:spLocks noGrp="1" noChangeArrowheads="1"/>
          </p:cNvSpPr>
          <p:nvPr>
            <p:ph idx="1"/>
          </p:nvPr>
        </p:nvSpPr>
        <p:spPr/>
        <p:txBody>
          <a:bodyPr/>
          <a:lstStyle/>
          <a:p>
            <a:r>
              <a:rPr lang="zh-CN" altLang="en-US" smtClean="0">
                <a:solidFill>
                  <a:srgbClr val="FF0000"/>
                </a:solidFill>
              </a:rPr>
              <a:t>删除</a:t>
            </a:r>
            <a:r>
              <a:rPr lang="zh-CN" altLang="en-US" smtClean="0"/>
              <a:t>操作</a:t>
            </a:r>
            <a:endParaRPr lang="zh-CN" altLang="en-US" smtClean="0"/>
          </a:p>
          <a:p>
            <a:pPr lvl="1"/>
            <a:r>
              <a:rPr lang="zh-CN" altLang="en-US" smtClean="0"/>
              <a:t>先进行搜索，找到元素后进行删除</a:t>
            </a:r>
            <a:endParaRPr lang="zh-CN" altLang="en-US" smtClean="0"/>
          </a:p>
          <a:p>
            <a:pPr lvl="1"/>
            <a:r>
              <a:rPr lang="zh-CN" altLang="en-US" smtClean="0"/>
              <a:t>左右子树均为空，直接进行删除：删除</a:t>
            </a:r>
            <a:r>
              <a:rPr lang="en-US" altLang="zh-CN" smtClean="0"/>
              <a:t>20</a:t>
            </a:r>
            <a:endParaRPr lang="en-US" altLang="zh-CN" smtClean="0"/>
          </a:p>
          <a:p>
            <a:pPr lvl="1"/>
            <a:r>
              <a:rPr lang="zh-CN" altLang="en-US" smtClean="0"/>
              <a:t>不都为空，子树中元素提升，替代被删除元素：删除</a:t>
            </a:r>
            <a:r>
              <a:rPr lang="en-US" altLang="zh-CN" smtClean="0"/>
              <a:t>10</a:t>
            </a:r>
            <a:endParaRPr lang="en-US" altLang="zh-CN" smtClean="0"/>
          </a:p>
        </p:txBody>
      </p:sp>
      <p:sp>
        <p:nvSpPr>
          <p:cNvPr id="3584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3F860-E45C-46A0-9827-22CDDDE5A6FA}" type="slidenum">
              <a:rPr lang="en-US" altLang="en-US">
                <a:solidFill>
                  <a:srgbClr val="4B4B4B"/>
                </a:solidFill>
              </a:rPr>
            </a:fld>
            <a:endParaRPr lang="en-US" altLang="en-US">
              <a:solidFill>
                <a:srgbClr val="4B4B4B"/>
              </a:solidFill>
            </a:endParaRPr>
          </a:p>
        </p:txBody>
      </p:sp>
      <p:pic>
        <p:nvPicPr>
          <p:cNvPr id="35844" name="Picture 4" descr="7ary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278" y="3987343"/>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m</a:t>
            </a:r>
            <a:r>
              <a:rPr lang="zh-CN" altLang="en-US" smtClean="0"/>
              <a:t>叉搜索树的高度</a:t>
            </a:r>
            <a:endParaRPr lang="zh-CN" altLang="en-US" smtClean="0"/>
          </a:p>
        </p:txBody>
      </p:sp>
      <p:sp>
        <p:nvSpPr>
          <p:cNvPr id="1028" name="Rectangle 3"/>
          <p:cNvSpPr>
            <a:spLocks noGrp="1" noChangeArrowheads="1"/>
          </p:cNvSpPr>
          <p:nvPr>
            <p:ph idx="1"/>
          </p:nvPr>
        </p:nvSpPr>
        <p:spPr/>
        <p:txBody>
          <a:bodyPr/>
          <a:lstStyle/>
          <a:p>
            <a:r>
              <a:rPr lang="zh-CN" altLang="en-US" smtClean="0"/>
              <a:t>高度为</a:t>
            </a:r>
            <a:r>
              <a:rPr lang="en-US" altLang="zh-CN" smtClean="0"/>
              <a:t>h</a:t>
            </a:r>
            <a:r>
              <a:rPr lang="zh-CN" altLang="en-US" smtClean="0"/>
              <a:t>，最少</a:t>
            </a:r>
            <a:r>
              <a:rPr lang="en-US" altLang="zh-CN" smtClean="0"/>
              <a:t>h</a:t>
            </a:r>
            <a:r>
              <a:rPr lang="zh-CN" altLang="en-US" smtClean="0"/>
              <a:t>个元素，最多</a:t>
            </a:r>
            <a:r>
              <a:rPr lang="en-US" altLang="zh-CN" smtClean="0"/>
              <a:t>m</a:t>
            </a:r>
            <a:r>
              <a:rPr lang="en-US" altLang="zh-CN" baseline="30000" smtClean="0"/>
              <a:t>h </a:t>
            </a:r>
            <a:r>
              <a:rPr lang="en-US" altLang="zh-CN" smtClean="0"/>
              <a:t>- 1</a:t>
            </a:r>
            <a:endParaRPr lang="en-US" altLang="zh-CN" smtClean="0"/>
          </a:p>
          <a:p>
            <a:pPr lvl="1"/>
            <a:r>
              <a:rPr lang="en-US" altLang="zh-CN" smtClean="0"/>
              <a:t>1</a:t>
            </a:r>
            <a:r>
              <a:rPr lang="zh-CN" altLang="en-US" smtClean="0"/>
              <a:t>层～</a:t>
            </a:r>
            <a:r>
              <a:rPr lang="en-US" altLang="zh-CN" smtClean="0"/>
              <a:t>h-1</a:t>
            </a:r>
            <a:r>
              <a:rPr lang="zh-CN" altLang="en-US" smtClean="0"/>
              <a:t>层的每个节点孩子数都是</a:t>
            </a:r>
            <a:r>
              <a:rPr lang="en-US" altLang="zh-CN" smtClean="0"/>
              <a:t>m</a:t>
            </a:r>
            <a:br>
              <a:rPr lang="en-US" altLang="zh-CN" smtClean="0"/>
            </a:br>
            <a:r>
              <a:rPr lang="en-US" altLang="zh-CN" smtClean="0"/>
              <a:t>h</a:t>
            </a:r>
            <a:r>
              <a:rPr lang="zh-CN" altLang="en-US" smtClean="0"/>
              <a:t>层节点无孩子，节点总数</a:t>
            </a:r>
            <a:br>
              <a:rPr lang="zh-CN" altLang="en-US" smtClean="0"/>
            </a:br>
            <a:r>
              <a:rPr lang="zh-CN" altLang="en-US" smtClean="0"/>
              <a:t>每个节点</a:t>
            </a:r>
            <a:r>
              <a:rPr lang="en-US" altLang="zh-CN" smtClean="0"/>
              <a:t>m-1</a:t>
            </a:r>
            <a:r>
              <a:rPr lang="zh-CN" altLang="en-US" smtClean="0"/>
              <a:t>个元素</a:t>
            </a:r>
            <a:br>
              <a:rPr lang="zh-CN" altLang="en-US" smtClean="0"/>
            </a:br>
            <a:r>
              <a:rPr lang="en-US" altLang="zh-CN" smtClean="0"/>
              <a:t>key</a:t>
            </a:r>
            <a:r>
              <a:rPr lang="zh-CN" altLang="en-US" smtClean="0"/>
              <a:t>总数</a:t>
            </a:r>
            <a:r>
              <a:rPr lang="en-US" altLang="zh-CN" smtClean="0"/>
              <a:t>m</a:t>
            </a:r>
            <a:r>
              <a:rPr lang="en-US" altLang="zh-CN" baseline="30000" smtClean="0"/>
              <a:t>h</a:t>
            </a:r>
            <a:r>
              <a:rPr lang="en-US" altLang="zh-CN" smtClean="0"/>
              <a:t>-1</a:t>
            </a:r>
            <a:endParaRPr lang="en-US" altLang="zh-CN" smtClean="0"/>
          </a:p>
          <a:p>
            <a:r>
              <a:rPr lang="en-US" altLang="zh-CN" smtClean="0"/>
              <a:t>n</a:t>
            </a:r>
            <a:r>
              <a:rPr lang="zh-CN" altLang="en-US" smtClean="0"/>
              <a:t>个</a:t>
            </a:r>
            <a:r>
              <a:rPr lang="en-US" altLang="zh-CN" smtClean="0"/>
              <a:t>key</a:t>
            </a:r>
            <a:r>
              <a:rPr lang="zh-CN" altLang="en-US" smtClean="0"/>
              <a:t>，高度</a:t>
            </a:r>
            <a:r>
              <a:rPr lang="en-US" altLang="zh-CN" smtClean="0"/>
              <a:t>n</a:t>
            </a:r>
            <a:r>
              <a:rPr lang="zh-CN" altLang="en-US" smtClean="0"/>
              <a:t>～</a:t>
            </a:r>
            <a:r>
              <a:rPr lang="en-US" altLang="zh-CN" smtClean="0"/>
              <a:t>log</a:t>
            </a:r>
            <a:r>
              <a:rPr lang="en-US" altLang="zh-CN" baseline="-25000" smtClean="0"/>
              <a:t>m</a:t>
            </a:r>
            <a:r>
              <a:rPr lang="en-US" altLang="zh-CN" smtClean="0"/>
              <a:t>(n+1)</a:t>
            </a:r>
            <a:endParaRPr lang="en-US" altLang="zh-CN" smtClean="0"/>
          </a:p>
          <a:p>
            <a:r>
              <a:rPr lang="zh-CN" altLang="en-US" smtClean="0"/>
              <a:t>与二叉搜索树类似，最坏情况很差</a:t>
            </a:r>
            <a:r>
              <a:rPr lang="en-US" altLang="zh-CN" smtClean="0"/>
              <a:t>——</a:t>
            </a:r>
            <a:br>
              <a:rPr lang="en-US" altLang="zh-CN" smtClean="0"/>
            </a:br>
            <a:r>
              <a:rPr lang="en-US" altLang="zh-CN" smtClean="0">
                <a:solidFill>
                  <a:srgbClr val="0000CC"/>
                </a:solidFill>
              </a:rPr>
              <a:t>m</a:t>
            </a:r>
            <a:r>
              <a:rPr lang="zh-CN" altLang="en-US" smtClean="0">
                <a:solidFill>
                  <a:srgbClr val="0000CC"/>
                </a:solidFill>
              </a:rPr>
              <a:t>叉平衡搜索树，保证总有对数的复杂性</a:t>
            </a:r>
            <a:endParaRPr lang="zh-CN" altLang="en-US" smtClean="0">
              <a:solidFill>
                <a:srgbClr val="0000CC"/>
              </a:solidFill>
            </a:endParaRPr>
          </a:p>
        </p:txBody>
      </p:sp>
      <p:sp>
        <p:nvSpPr>
          <p:cNvPr id="10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34BE5A-F0A5-4CE1-BCD9-33F631B084EB}" type="slidenum">
              <a:rPr lang="en-US" altLang="en-US">
                <a:solidFill>
                  <a:srgbClr val="4B4B4B"/>
                </a:solidFill>
              </a:rPr>
            </a:fld>
            <a:endParaRPr lang="en-US" altLang="en-US">
              <a:solidFill>
                <a:srgbClr val="4B4B4B"/>
              </a:solidFill>
            </a:endParaRPr>
          </a:p>
        </p:txBody>
      </p:sp>
      <p:graphicFrame>
        <p:nvGraphicFramePr>
          <p:cNvPr id="1026" name="Object 2"/>
          <p:cNvGraphicFramePr>
            <a:graphicFrameLocks noChangeAspect="1"/>
          </p:cNvGraphicFramePr>
          <p:nvPr/>
        </p:nvGraphicFramePr>
        <p:xfrm>
          <a:off x="6096000" y="2286000"/>
          <a:ext cx="2819400" cy="812800"/>
        </p:xfrm>
        <a:graphic>
          <a:graphicData uri="http://schemas.openxmlformats.org/presentationml/2006/ole">
            <mc:AlternateContent xmlns:mc="http://schemas.openxmlformats.org/markup-compatibility/2006">
              <mc:Choice xmlns:v="urn:schemas-microsoft-com:vml" Requires="v">
                <p:oleObj spid="_x0000_s25603" name="Equation" r:id="rId1" imgW="1497965" imgH="431800" progId="Equation.3">
                  <p:embed/>
                </p:oleObj>
              </mc:Choice>
              <mc:Fallback>
                <p:oleObj name="Equation" r:id="rId1" imgW="1497965" imgH="431800" progId="Equation.3">
                  <p:embed/>
                  <p:pic>
                    <p:nvPicPr>
                      <p:cNvPr id="0" name="图片 256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6000"/>
                        <a:ext cx="2819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H1.m</a:t>
            </a:r>
            <a:r>
              <a:rPr lang="zh-CN" altLang="en-US" smtClean="0"/>
              <a:t>阶</a:t>
            </a:r>
            <a:r>
              <a:rPr lang="en-US" altLang="zh-CN" smtClean="0"/>
              <a:t>B-</a:t>
            </a:r>
            <a:r>
              <a:rPr lang="zh-CN" altLang="en-US" smtClean="0"/>
              <a:t>树</a:t>
            </a:r>
            <a:endParaRPr lang="zh-CN" altLang="en-US" smtClean="0"/>
          </a:p>
        </p:txBody>
      </p:sp>
      <p:sp>
        <p:nvSpPr>
          <p:cNvPr id="2052" name="Rectangle 3"/>
          <p:cNvSpPr>
            <a:spLocks noGrp="1" noChangeArrowheads="1"/>
          </p:cNvSpPr>
          <p:nvPr>
            <p:ph idx="1"/>
          </p:nvPr>
        </p:nvSpPr>
        <p:spPr/>
        <p:txBody>
          <a:bodyPr/>
          <a:lstStyle/>
          <a:p>
            <a:pPr marL="609600" indent="-6096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阶</a:t>
            </a:r>
            <a:r>
              <a:rPr lang="en-US" altLang="zh-CN" i="1" smtClean="0">
                <a:solidFill>
                  <a:srgbClr val="0000FF"/>
                </a:solidFill>
              </a:rPr>
              <a:t>B</a:t>
            </a:r>
            <a:r>
              <a:rPr lang="en-US" altLang="zh-CN" smtClean="0">
                <a:solidFill>
                  <a:srgbClr val="0000FF"/>
                </a:solidFill>
              </a:rPr>
              <a:t>-</a:t>
            </a:r>
            <a:r>
              <a:rPr lang="zh-CN" altLang="en-US" smtClean="0">
                <a:solidFill>
                  <a:srgbClr val="0000FF"/>
                </a:solidFill>
              </a:rPr>
              <a:t>树</a:t>
            </a:r>
            <a:r>
              <a:rPr lang="zh-CN" altLang="en-US" smtClean="0"/>
              <a:t>（</a:t>
            </a:r>
            <a:r>
              <a:rPr lang="en-US" altLang="zh-CN" smtClean="0">
                <a:solidFill>
                  <a:schemeClr val="hlink"/>
                </a:solidFill>
              </a:rPr>
              <a:t>B-Tree of order m</a:t>
            </a:r>
            <a:r>
              <a:rPr lang="zh-CN" altLang="en-US" smtClean="0"/>
              <a:t>）是一棵</a:t>
            </a:r>
            <a:r>
              <a:rPr lang="en-US" altLang="zh-CN" i="1" smtClean="0"/>
              <a:t>m</a:t>
            </a:r>
            <a:r>
              <a:rPr lang="zh-CN" altLang="en-US" smtClean="0"/>
              <a:t>叉搜索树，如果</a:t>
            </a:r>
            <a:r>
              <a:rPr lang="en-US" altLang="zh-CN" smtClean="0"/>
              <a:t>B-</a:t>
            </a:r>
            <a:r>
              <a:rPr lang="zh-CN" altLang="en-US" smtClean="0"/>
              <a:t>树非空，那么相应的扩充树满足下列特征：</a:t>
            </a:r>
            <a:endParaRPr lang="zh-CN" altLang="en-US" smtClean="0"/>
          </a:p>
          <a:p>
            <a:pPr marL="990600" lvl="1" indent="-533400">
              <a:buFont typeface="Wingdings" panose="05000000000000000000" pitchFamily="2" charset="2"/>
              <a:buAutoNum type="arabicParenR"/>
            </a:pPr>
            <a:r>
              <a:rPr lang="zh-CN" altLang="en-US" smtClean="0">
                <a:solidFill>
                  <a:srgbClr val="FF0000"/>
                </a:solidFill>
              </a:rPr>
              <a:t>根节点至少有</a:t>
            </a:r>
            <a:r>
              <a:rPr lang="en-US" altLang="zh-CN" smtClean="0">
                <a:solidFill>
                  <a:srgbClr val="FF0000"/>
                </a:solidFill>
              </a:rPr>
              <a:t>2</a:t>
            </a:r>
            <a:r>
              <a:rPr lang="zh-CN" altLang="en-US" smtClean="0">
                <a:solidFill>
                  <a:srgbClr val="FF0000"/>
                </a:solidFill>
              </a:rPr>
              <a:t>个孩子</a:t>
            </a:r>
            <a:endParaRPr lang="zh-CN" altLang="en-US" smtClean="0">
              <a:solidFill>
                <a:srgbClr val="FF0000"/>
              </a:solidFill>
            </a:endParaRPr>
          </a:p>
          <a:p>
            <a:pPr marL="990600" lvl="1" indent="-533400">
              <a:buFont typeface="Wingdings" panose="05000000000000000000" pitchFamily="2" charset="2"/>
              <a:buAutoNum type="arabicParenR"/>
            </a:pPr>
            <a:r>
              <a:rPr lang="zh-CN" altLang="en-US" smtClean="0">
                <a:solidFill>
                  <a:srgbClr val="FF0000"/>
                </a:solidFill>
              </a:rPr>
              <a:t>除根节点外，所有内部节点至少有              个孩子</a:t>
            </a:r>
            <a:endParaRPr lang="zh-CN" altLang="en-US" smtClean="0">
              <a:solidFill>
                <a:srgbClr val="FF0000"/>
              </a:solidFill>
            </a:endParaRPr>
          </a:p>
          <a:p>
            <a:pPr marL="990600" lvl="1" indent="-533400">
              <a:buFont typeface="Wingdings" panose="05000000000000000000" pitchFamily="2" charset="2"/>
              <a:buAutoNum type="arabicParenR"/>
            </a:pPr>
            <a:r>
              <a:rPr lang="zh-CN" altLang="en-US" smtClean="0">
                <a:solidFill>
                  <a:srgbClr val="FF0000"/>
                </a:solidFill>
              </a:rPr>
              <a:t>所有外部节点位于同一层上</a:t>
            </a:r>
            <a:endParaRPr lang="zh-CN" altLang="en-US" smtClean="0">
              <a:solidFill>
                <a:srgbClr val="FF0000"/>
              </a:solidFill>
            </a:endParaRPr>
          </a:p>
          <a:p>
            <a:pPr marL="609600" indent="-609600"/>
            <a:endParaRPr lang="en-US" altLang="zh-CN" smtClean="0"/>
          </a:p>
        </p:txBody>
      </p:sp>
      <p:sp>
        <p:nvSpPr>
          <p:cNvPr id="205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13B42F-29F7-4A94-BD46-5199766A2DC6}" type="slidenum">
              <a:rPr lang="en-US" altLang="en-US">
                <a:solidFill>
                  <a:srgbClr val="4B4B4B"/>
                </a:solidFill>
              </a:rPr>
            </a:fld>
            <a:endParaRPr lang="en-US" altLang="en-US">
              <a:solidFill>
                <a:srgbClr val="4B4B4B"/>
              </a:solidFill>
            </a:endParaRPr>
          </a:p>
        </p:txBody>
      </p:sp>
      <p:graphicFrame>
        <p:nvGraphicFramePr>
          <p:cNvPr id="2050" name="Object 2"/>
          <p:cNvGraphicFramePr>
            <a:graphicFrameLocks noChangeAspect="1"/>
          </p:cNvGraphicFramePr>
          <p:nvPr/>
        </p:nvGraphicFramePr>
        <p:xfrm>
          <a:off x="5537518" y="3251518"/>
          <a:ext cx="990600" cy="525462"/>
        </p:xfrm>
        <a:graphic>
          <a:graphicData uri="http://schemas.openxmlformats.org/presentationml/2006/ole">
            <mc:AlternateContent xmlns:mc="http://schemas.openxmlformats.org/markup-compatibility/2006">
              <mc:Choice xmlns:v="urn:schemas-microsoft-com:vml" Requires="v">
                <p:oleObj spid="_x0000_s26627" name="Equation" r:id="rId1" imgW="431800" imgH="228600" progId="Equation.3">
                  <p:embed/>
                </p:oleObj>
              </mc:Choice>
              <mc:Fallback>
                <p:oleObj name="Equation" r:id="rId1" imgW="431800" imgH="228600" progId="Equation.3">
                  <p:embed/>
                  <p:pic>
                    <p:nvPicPr>
                      <p:cNvPr id="0" name="图片 26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518" y="3251518"/>
                        <a:ext cx="9906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7</a:t>
            </a:r>
            <a:r>
              <a:rPr lang="zh-CN" altLang="en-US" smtClean="0"/>
              <a:t>阶</a:t>
            </a:r>
            <a:r>
              <a:rPr lang="en-US" altLang="zh-CN" smtClean="0"/>
              <a:t>B-</a:t>
            </a:r>
            <a:r>
              <a:rPr lang="zh-CN" altLang="en-US" smtClean="0"/>
              <a:t>树例</a:t>
            </a:r>
            <a:endParaRPr lang="zh-CN" altLang="en-US" smtClean="0"/>
          </a:p>
        </p:txBody>
      </p:sp>
      <p:sp>
        <p:nvSpPr>
          <p:cNvPr id="2" name="内容占位符 1"/>
          <p:cNvSpPr>
            <a:spLocks noGrp="1"/>
          </p:cNvSpPr>
          <p:nvPr>
            <p:ph idx="1"/>
          </p:nvPr>
        </p:nvSpPr>
        <p:spPr/>
        <p:txBody>
          <a:bodyPr/>
          <a:lstStyle/>
          <a:p>
            <a:endParaRPr lang="zh-CN" altLang="en-US"/>
          </a:p>
        </p:txBody>
      </p:sp>
      <p:sp>
        <p:nvSpPr>
          <p:cNvPr id="307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A9E72C-DB76-41CB-B3C5-893336F5E216}" type="slidenum">
              <a:rPr lang="en-US" altLang="en-US">
                <a:solidFill>
                  <a:srgbClr val="4B4B4B"/>
                </a:solidFill>
              </a:rPr>
            </a:fld>
            <a:endParaRPr lang="en-US" altLang="en-US">
              <a:solidFill>
                <a:srgbClr val="4B4B4B"/>
              </a:solidFill>
            </a:endParaRPr>
          </a:p>
        </p:txBody>
      </p:sp>
      <p:pic>
        <p:nvPicPr>
          <p:cNvPr id="3076" name="Picture 5" descr="b-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25" y="1635125"/>
            <a:ext cx="8918575"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3"/>
          <p:cNvSpPr txBox="1">
            <a:spLocks noChangeArrowheads="1"/>
          </p:cNvSpPr>
          <p:nvPr/>
        </p:nvSpPr>
        <p:spPr bwMode="auto">
          <a:xfrm>
            <a:off x="5289550" y="3967163"/>
            <a:ext cx="34083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arenR"/>
            </a:pPr>
            <a:r>
              <a:rPr lang="zh-CN" altLang="en-US">
                <a:solidFill>
                  <a:srgbClr val="FF0000"/>
                </a:solidFill>
              </a:rPr>
              <a:t>根节点至少有</a:t>
            </a:r>
            <a:r>
              <a:rPr lang="en-US" altLang="zh-CN">
                <a:solidFill>
                  <a:srgbClr val="FF0000"/>
                </a:solidFill>
              </a:rPr>
              <a:t>2</a:t>
            </a:r>
            <a:r>
              <a:rPr lang="zh-CN" altLang="en-US">
                <a:solidFill>
                  <a:srgbClr val="FF0000"/>
                </a:solidFill>
              </a:rPr>
              <a:t>个孩子</a:t>
            </a:r>
            <a:endParaRPr lang="zh-CN" altLang="en-US">
              <a:solidFill>
                <a:srgbClr val="FF0000"/>
              </a:solidFill>
            </a:endParaRPr>
          </a:p>
          <a:p>
            <a:pPr eaLnBrk="1" hangingPunct="1">
              <a:buFont typeface="Wingdings" panose="05000000000000000000" pitchFamily="2" charset="2"/>
              <a:buAutoNum type="arabicParenR"/>
            </a:pPr>
            <a:r>
              <a:rPr lang="zh-CN" altLang="en-US">
                <a:solidFill>
                  <a:srgbClr val="FF0000"/>
                </a:solidFill>
              </a:rPr>
              <a:t>除根节点外，所有内部节点至少有           个孩子</a:t>
            </a:r>
            <a:endParaRPr lang="zh-CN" altLang="en-US">
              <a:solidFill>
                <a:srgbClr val="FF0000"/>
              </a:solidFill>
            </a:endParaRPr>
          </a:p>
          <a:p>
            <a:pPr eaLnBrk="1" hangingPunct="1">
              <a:buFont typeface="Wingdings" panose="05000000000000000000" pitchFamily="2" charset="2"/>
              <a:buAutoNum type="arabicParenR"/>
            </a:pPr>
            <a:r>
              <a:rPr lang="zh-CN" altLang="en-US">
                <a:solidFill>
                  <a:srgbClr val="FF0000"/>
                </a:solidFill>
              </a:rPr>
              <a:t>所有外部节点位于同一层上</a:t>
            </a:r>
            <a:endParaRPr lang="zh-CN" altLang="en-US"/>
          </a:p>
        </p:txBody>
      </p:sp>
      <p:graphicFrame>
        <p:nvGraphicFramePr>
          <p:cNvPr id="3074" name="Object 2"/>
          <p:cNvGraphicFramePr>
            <a:graphicFrameLocks noChangeAspect="1"/>
          </p:cNvGraphicFramePr>
          <p:nvPr/>
        </p:nvGraphicFramePr>
        <p:xfrm>
          <a:off x="6904038" y="4518025"/>
          <a:ext cx="652462" cy="346075"/>
        </p:xfrm>
        <a:graphic>
          <a:graphicData uri="http://schemas.openxmlformats.org/presentationml/2006/ole">
            <mc:AlternateContent xmlns:mc="http://schemas.openxmlformats.org/markup-compatibility/2006">
              <mc:Choice xmlns:v="urn:schemas-microsoft-com:vml" Requires="v">
                <p:oleObj spid="_x0000_s27651" name="Equation" r:id="rId2" imgW="431800" imgH="228600" progId="Equation.3">
                  <p:embed/>
                </p:oleObj>
              </mc:Choice>
              <mc:Fallback>
                <p:oleObj name="Equation" r:id="rId2" imgW="431800" imgH="228600" progId="Equation.3">
                  <p:embed/>
                  <p:pic>
                    <p:nvPicPr>
                      <p:cNvPr id="0" name="图片 276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38" y="4518025"/>
                        <a:ext cx="65246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25475" y="3967163"/>
            <a:ext cx="3587750" cy="2586037"/>
          </a:xfrm>
          <a:prstGeom prst="rect">
            <a:avLst/>
          </a:prstGeom>
          <a:noFill/>
        </p:spPr>
        <p:txBody>
          <a:bodyPr>
            <a:spAutoFit/>
          </a:bodyPr>
          <a:lstStyle/>
          <a:p>
            <a:pPr>
              <a:defRPr/>
            </a:pP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）在扩充搜索树中，每个内部节点最多可以有</a:t>
            </a:r>
            <a:r>
              <a:rPr lang="en-US" altLang="zh-CN" i="1" dirty="0">
                <a:solidFill>
                  <a:srgbClr val="0000CC"/>
                </a:solidFill>
                <a:latin typeface="Arial" panose="020B0604020202020204" pitchFamily="34" charset="0"/>
              </a:rPr>
              <a:t>m</a:t>
            </a:r>
            <a:r>
              <a:rPr lang="zh-CN" altLang="en-US" dirty="0">
                <a:solidFill>
                  <a:srgbClr val="0000CC"/>
                </a:solidFill>
                <a:latin typeface="Arial" panose="020B0604020202020204" pitchFamily="34" charset="0"/>
              </a:rPr>
              <a:t>个子女及</a:t>
            </a: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a:t>
            </a:r>
            <a:r>
              <a:rPr lang="en-US" altLang="zh-CN" i="1" dirty="0">
                <a:solidFill>
                  <a:srgbClr val="0000CC"/>
                </a:solidFill>
                <a:latin typeface="Arial" panose="020B0604020202020204" pitchFamily="34" charset="0"/>
              </a:rPr>
              <a:t>m</a:t>
            </a: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个元素</a:t>
            </a:r>
            <a:endParaRPr lang="en-US" altLang="zh-CN" dirty="0">
              <a:solidFill>
                <a:srgbClr val="0000CC"/>
              </a:solidFill>
              <a:latin typeface="Arial" panose="020B0604020202020204" pitchFamily="34" charset="0"/>
            </a:endParaRPr>
          </a:p>
          <a:p>
            <a:pPr marL="609600" indent="-609600">
              <a:defRPr/>
            </a:pPr>
            <a:r>
              <a:rPr lang="en-US" altLang="zh-CN" dirty="0">
                <a:solidFill>
                  <a:srgbClr val="0000CC"/>
                </a:solidFill>
                <a:latin typeface="Arial" panose="020B0604020202020204" pitchFamily="34" charset="0"/>
              </a:rPr>
              <a:t>2</a:t>
            </a:r>
            <a:r>
              <a:rPr lang="zh-CN" altLang="en-US" dirty="0">
                <a:solidFill>
                  <a:srgbClr val="0000CC"/>
                </a:solidFill>
                <a:latin typeface="Arial" panose="020B0604020202020204" pitchFamily="34" charset="0"/>
              </a:rPr>
              <a:t>）每个含</a:t>
            </a:r>
            <a:r>
              <a:rPr lang="en-US" altLang="zh-CN" i="1" dirty="0">
                <a:solidFill>
                  <a:srgbClr val="0000CC"/>
                </a:solidFill>
                <a:latin typeface="Arial" panose="020B0604020202020204" pitchFamily="34" charset="0"/>
              </a:rPr>
              <a:t>p</a:t>
            </a:r>
            <a:r>
              <a:rPr lang="zh-CN" altLang="en-US" dirty="0">
                <a:solidFill>
                  <a:srgbClr val="0000CC"/>
                </a:solidFill>
                <a:latin typeface="Arial" panose="020B0604020202020204" pitchFamily="34" charset="0"/>
              </a:rPr>
              <a:t>个元素的节点，有</a:t>
            </a:r>
            <a:r>
              <a:rPr lang="en-US" altLang="zh-CN" i="1" dirty="0">
                <a:solidFill>
                  <a:srgbClr val="0000CC"/>
                </a:solidFill>
                <a:latin typeface="Arial" panose="020B0604020202020204" pitchFamily="34" charset="0"/>
              </a:rPr>
              <a:t>p</a:t>
            </a:r>
            <a:r>
              <a:rPr lang="en-US" altLang="zh-CN" dirty="0">
                <a:solidFill>
                  <a:srgbClr val="0000CC"/>
                </a:solidFill>
                <a:latin typeface="Arial" panose="020B0604020202020204" pitchFamily="34" charset="0"/>
              </a:rPr>
              <a:t>+1</a:t>
            </a:r>
            <a:endParaRPr lang="en-US" altLang="zh-CN"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个子女</a:t>
            </a:r>
            <a:endParaRPr lang="zh-CN" altLang="en-US" dirty="0">
              <a:solidFill>
                <a:srgbClr val="0000CC"/>
              </a:solidFill>
              <a:latin typeface="Arial" panose="020B0604020202020204" pitchFamily="34" charset="0"/>
            </a:endParaRPr>
          </a:p>
          <a:p>
            <a:pPr marL="609600" indent="-609600">
              <a:defRPr/>
            </a:pPr>
            <a:r>
              <a:rPr lang="en-US" altLang="zh-CN" dirty="0">
                <a:solidFill>
                  <a:srgbClr val="0000CC"/>
                </a:solidFill>
                <a:latin typeface="Arial" panose="020B0604020202020204" pitchFamily="34" charset="0"/>
              </a:rPr>
              <a:t>3</a:t>
            </a:r>
            <a:r>
              <a:rPr lang="zh-CN" altLang="en-US" dirty="0">
                <a:solidFill>
                  <a:srgbClr val="0000CC"/>
                </a:solidFill>
                <a:latin typeface="Arial" panose="020B0604020202020204" pitchFamily="34" charset="0"/>
              </a:rPr>
              <a:t>）考察含</a:t>
            </a:r>
            <a:r>
              <a:rPr lang="en-US" altLang="zh-CN" i="1" dirty="0">
                <a:solidFill>
                  <a:srgbClr val="0000CC"/>
                </a:solidFill>
                <a:latin typeface="Arial" panose="020B0604020202020204" pitchFamily="34" charset="0"/>
              </a:rPr>
              <a:t>p</a:t>
            </a:r>
            <a:r>
              <a:rPr lang="zh-CN" altLang="en-US" dirty="0">
                <a:solidFill>
                  <a:srgbClr val="0000CC"/>
                </a:solidFill>
                <a:latin typeface="Arial" panose="020B0604020202020204" pitchFamily="34" charset="0"/>
              </a:rPr>
              <a:t>个元素的任意节点以</a:t>
            </a:r>
            <a:r>
              <a:rPr lang="en-US" altLang="zh-CN" i="1" dirty="0" err="1">
                <a:solidFill>
                  <a:srgbClr val="0000CC"/>
                </a:solidFill>
                <a:latin typeface="Arial" panose="020B0604020202020204" pitchFamily="34" charset="0"/>
              </a:rPr>
              <a:t>c</a:t>
            </a:r>
            <a:r>
              <a:rPr lang="en-US" altLang="zh-CN" i="1" baseline="-25000" dirty="0" err="1">
                <a:solidFill>
                  <a:srgbClr val="0000CC"/>
                </a:solidFill>
                <a:latin typeface="Arial" panose="020B0604020202020204" pitchFamily="34" charset="0"/>
              </a:rPr>
              <a:t>i</a:t>
            </a:r>
            <a:endParaRPr lang="en-US" altLang="zh-CN" i="1" baseline="-25000"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为根的子树中的元素关键值会大</a:t>
            </a:r>
            <a:endParaRPr lang="en-US" altLang="zh-CN"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于</a:t>
            </a:r>
            <a:r>
              <a:rPr lang="en-US" altLang="zh-CN" i="1" dirty="0" err="1">
                <a:solidFill>
                  <a:srgbClr val="0000CC"/>
                </a:solidFill>
                <a:latin typeface="Arial" panose="020B0604020202020204" pitchFamily="34" charset="0"/>
              </a:rPr>
              <a:t>k</a:t>
            </a:r>
            <a:r>
              <a:rPr lang="en-US" altLang="zh-CN" baseline="-25000" dirty="0" err="1">
                <a:solidFill>
                  <a:srgbClr val="0000CC"/>
                </a:solidFill>
                <a:latin typeface="Arial" panose="020B0604020202020204" pitchFamily="34" charset="0"/>
              </a:rPr>
              <a:t>i</a:t>
            </a:r>
            <a:r>
              <a:rPr lang="zh-CN" altLang="en-US" dirty="0">
                <a:solidFill>
                  <a:srgbClr val="0000CC"/>
                </a:solidFill>
                <a:latin typeface="Arial" panose="020B0604020202020204" pitchFamily="34" charset="0"/>
              </a:rPr>
              <a:t>而小于</a:t>
            </a:r>
            <a:r>
              <a:rPr lang="en-US" altLang="zh-CN" i="1" dirty="0">
                <a:solidFill>
                  <a:srgbClr val="0000CC"/>
                </a:solidFill>
                <a:latin typeface="Arial" panose="020B0604020202020204" pitchFamily="34" charset="0"/>
              </a:rPr>
              <a:t>k</a:t>
            </a:r>
            <a:r>
              <a:rPr lang="en-US" altLang="zh-CN" baseline="-25000" dirty="0">
                <a:solidFill>
                  <a:srgbClr val="0000CC"/>
                </a:solidFill>
                <a:latin typeface="Arial" panose="020B0604020202020204" pitchFamily="34" charset="0"/>
              </a:rPr>
              <a:t>i+1</a:t>
            </a:r>
            <a:r>
              <a:rPr lang="zh-CN" altLang="en-US" dirty="0">
                <a:solidFill>
                  <a:srgbClr val="0000CC"/>
                </a:solidFill>
                <a:latin typeface="Arial" panose="020B0604020202020204" pitchFamily="34" charset="0"/>
              </a:rPr>
              <a:t>，其中</a:t>
            </a:r>
            <a:r>
              <a:rPr lang="en-US" altLang="zh-CN" dirty="0">
                <a:solidFill>
                  <a:srgbClr val="0000CC"/>
                </a:solidFill>
                <a:latin typeface="Arial" panose="020B0604020202020204" pitchFamily="34" charset="0"/>
              </a:rPr>
              <a:t>1≤</a:t>
            </a:r>
            <a:r>
              <a:rPr lang="en-US" altLang="zh-CN" i="1" dirty="0">
                <a:solidFill>
                  <a:srgbClr val="0000CC"/>
                </a:solidFill>
                <a:latin typeface="Arial" panose="020B0604020202020204" pitchFamily="34" charset="0"/>
              </a:rPr>
              <a:t>i</a:t>
            </a:r>
            <a:r>
              <a:rPr lang="en-US" altLang="zh-CN" dirty="0">
                <a:solidFill>
                  <a:srgbClr val="0000CC"/>
                </a:solidFill>
                <a:latin typeface="Arial" panose="020B0604020202020204" pitchFamily="34" charset="0"/>
              </a:rPr>
              <a:t>≤</a:t>
            </a:r>
            <a:r>
              <a:rPr lang="en-US" altLang="zh-CN" i="1" dirty="0">
                <a:solidFill>
                  <a:srgbClr val="0000CC"/>
                </a:solidFill>
                <a:latin typeface="Arial" panose="020B0604020202020204" pitchFamily="34" charset="0"/>
              </a:rPr>
              <a:t>p</a:t>
            </a:r>
            <a:endParaRPr lang="zh-CN" altLang="en-US" dirty="0">
              <a:solidFill>
                <a:srgbClr val="0000CC"/>
              </a:solidFill>
              <a:latin typeface="Arial" panose="020B0604020202020204" pitchFamily="34" charset="0"/>
            </a:endParaRPr>
          </a:p>
          <a:p>
            <a:pPr>
              <a:defRPr/>
            </a:pPr>
            <a:endParaRPr lang="zh-CN" altLang="en-US" dirty="0">
              <a:solidFill>
                <a:srgbClr val="0000CC"/>
              </a:solidFill>
              <a:latin typeface="Arial" panose="020B0604020202020204" pitchFamily="34" charset="0"/>
            </a:endParaRPr>
          </a:p>
        </p:txBody>
      </p:sp>
    </p:spTree>
    <p:custDataLst>
      <p:tags r:id="rId4"/>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例</a:t>
            </a:r>
            <a:endParaRPr lang="zh-CN" altLang="en-US" smtClean="0"/>
          </a:p>
        </p:txBody>
      </p:sp>
      <p:sp>
        <p:nvSpPr>
          <p:cNvPr id="36867" name="Rectangle 3"/>
          <p:cNvSpPr>
            <a:spLocks noGrp="1" noChangeArrowheads="1"/>
          </p:cNvSpPr>
          <p:nvPr>
            <p:ph idx="1"/>
          </p:nvPr>
        </p:nvSpPr>
        <p:spPr/>
        <p:txBody>
          <a:bodyPr/>
          <a:lstStyle/>
          <a:p>
            <a:r>
              <a:rPr lang="zh-CN" altLang="en-US" smtClean="0"/>
              <a:t>二阶</a:t>
            </a:r>
            <a:r>
              <a:rPr lang="en-US" altLang="zh-CN" smtClean="0"/>
              <a:t>B-</a:t>
            </a:r>
            <a:r>
              <a:rPr lang="zh-CN" altLang="en-US" smtClean="0"/>
              <a:t>树：满二叉树（完美二叉树）</a:t>
            </a:r>
            <a:endParaRPr lang="zh-CN" altLang="en-US" smtClean="0"/>
          </a:p>
          <a:p>
            <a:r>
              <a:rPr lang="zh-CN" altLang="en-US" smtClean="0">
                <a:solidFill>
                  <a:srgbClr val="0000CC"/>
                </a:solidFill>
              </a:rPr>
              <a:t>三阶</a:t>
            </a:r>
            <a:r>
              <a:rPr lang="en-US" altLang="zh-CN" smtClean="0">
                <a:solidFill>
                  <a:srgbClr val="0000CC"/>
                </a:solidFill>
              </a:rPr>
              <a:t>B-</a:t>
            </a:r>
            <a:r>
              <a:rPr lang="zh-CN" altLang="en-US" smtClean="0">
                <a:solidFill>
                  <a:srgbClr val="0000CC"/>
                </a:solidFill>
              </a:rPr>
              <a:t>树：</a:t>
            </a:r>
            <a:r>
              <a:rPr lang="en-US" altLang="zh-CN" smtClean="0">
                <a:solidFill>
                  <a:srgbClr val="0000CC"/>
                </a:solidFill>
              </a:rPr>
              <a:t>2-3</a:t>
            </a:r>
            <a:r>
              <a:rPr lang="zh-CN" altLang="en-US" smtClean="0">
                <a:solidFill>
                  <a:srgbClr val="0000CC"/>
                </a:solidFill>
              </a:rPr>
              <a:t>树</a:t>
            </a:r>
            <a:endParaRPr lang="zh-CN" altLang="en-US" smtClean="0">
              <a:solidFill>
                <a:srgbClr val="0000CC"/>
              </a:solidFill>
            </a:endParaRPr>
          </a:p>
          <a:p>
            <a:r>
              <a:rPr lang="zh-CN" altLang="en-US" smtClean="0"/>
              <a:t>四阶</a:t>
            </a:r>
            <a:r>
              <a:rPr lang="en-US" altLang="zh-CN" smtClean="0"/>
              <a:t>B-</a:t>
            </a:r>
            <a:r>
              <a:rPr lang="zh-CN" altLang="en-US" smtClean="0"/>
              <a:t>树：</a:t>
            </a:r>
            <a:r>
              <a:rPr lang="en-US" altLang="zh-CN" smtClean="0">
                <a:solidFill>
                  <a:srgbClr val="FF0000"/>
                </a:solidFill>
              </a:rPr>
              <a:t>2-3-4</a:t>
            </a:r>
            <a:r>
              <a:rPr lang="zh-CN" altLang="en-US" smtClean="0">
                <a:solidFill>
                  <a:srgbClr val="FF0000"/>
                </a:solidFill>
              </a:rPr>
              <a:t>树</a:t>
            </a:r>
            <a:endParaRPr lang="zh-CN" altLang="en-US" smtClean="0">
              <a:solidFill>
                <a:srgbClr val="FF0000"/>
              </a:solidFill>
            </a:endParaRPr>
          </a:p>
        </p:txBody>
      </p:sp>
      <p:sp>
        <p:nvSpPr>
          <p:cNvPr id="3687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95B530-9422-476C-AF6F-8CBF259FE895}" type="slidenum">
              <a:rPr lang="en-US" altLang="en-US">
                <a:solidFill>
                  <a:srgbClr val="4B4B4B"/>
                </a:solidFill>
              </a:rPr>
            </a:fld>
            <a:endParaRPr lang="en-US" altLang="en-US">
              <a:solidFill>
                <a:srgbClr val="4B4B4B"/>
              </a:solidFill>
            </a:endParaRPr>
          </a:p>
        </p:txBody>
      </p:sp>
      <p:pic>
        <p:nvPicPr>
          <p:cNvPr id="36868" name="Picture 4" descr="2-3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3274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69" name="直接箭头连接符 5"/>
          <p:cNvCxnSpPr>
            <a:cxnSpLocks noChangeShapeType="1"/>
          </p:cNvCxnSpPr>
          <p:nvPr/>
        </p:nvCxnSpPr>
        <p:spPr bwMode="auto">
          <a:xfrm rot="10800000" flipV="1">
            <a:off x="4213225" y="2532063"/>
            <a:ext cx="1076325" cy="538162"/>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36870" name="TextBox 6"/>
          <p:cNvSpPr txBox="1">
            <a:spLocks noChangeArrowheads="1"/>
          </p:cNvSpPr>
          <p:nvPr/>
        </p:nvSpPr>
        <p:spPr bwMode="auto">
          <a:xfrm>
            <a:off x="5468938" y="2352675"/>
            <a:ext cx="3587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问题</a:t>
            </a:r>
            <a:r>
              <a:rPr lang="en-US" altLang="zh-CN">
                <a:solidFill>
                  <a:srgbClr val="FF0000"/>
                </a:solidFill>
              </a:rPr>
              <a:t>1</a:t>
            </a:r>
            <a:r>
              <a:rPr lang="zh-CN" altLang="en-US">
                <a:solidFill>
                  <a:srgbClr val="FF0000"/>
                </a:solidFill>
              </a:rPr>
              <a:t>：</a:t>
            </a:r>
            <a:r>
              <a:rPr lang="en-US" altLang="zh-CN">
                <a:solidFill>
                  <a:srgbClr val="FF0000"/>
                </a:solidFill>
              </a:rPr>
              <a:t>2-3-4</a:t>
            </a:r>
            <a:r>
              <a:rPr lang="zh-CN" altLang="en-US">
                <a:solidFill>
                  <a:srgbClr val="FF0000"/>
                </a:solidFill>
              </a:rPr>
              <a:t>树中有几种节点？</a:t>
            </a:r>
            <a:endParaRPr lang="en-US" altLang="zh-CN">
              <a:solidFill>
                <a:srgbClr val="FF0000"/>
              </a:solidFill>
            </a:endParaRPr>
          </a:p>
          <a:p>
            <a:pPr eaLnBrk="1" hangingPunct="1"/>
            <a:r>
              <a:rPr lang="zh-CN" altLang="en-US">
                <a:solidFill>
                  <a:srgbClr val="FF0000"/>
                </a:solidFill>
              </a:rPr>
              <a:t>问题</a:t>
            </a:r>
            <a:r>
              <a:rPr lang="en-US" altLang="zh-CN">
                <a:solidFill>
                  <a:srgbClr val="FF0000"/>
                </a:solidFill>
              </a:rPr>
              <a:t>2</a:t>
            </a:r>
            <a:r>
              <a:rPr lang="zh-CN" altLang="en-US">
                <a:solidFill>
                  <a:srgbClr val="FF0000"/>
                </a:solidFill>
              </a:rPr>
              <a:t>：这些节点如何存储？</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重新整理</a:t>
            </a:r>
            <a:r>
              <a:rPr lang="en-US" altLang="zh-CN" smtClean="0"/>
              <a:t>m</a:t>
            </a:r>
            <a:r>
              <a:rPr lang="zh-CN" altLang="en-US" smtClean="0"/>
              <a:t>阶</a:t>
            </a:r>
            <a:r>
              <a:rPr lang="en-US" altLang="zh-CN" smtClean="0"/>
              <a:t>B</a:t>
            </a:r>
            <a:r>
              <a:rPr lang="zh-CN" altLang="en-US" smtClean="0"/>
              <a:t>树特征</a:t>
            </a:r>
            <a:endParaRPr lang="zh-CN" altLang="en-US" smtClean="0"/>
          </a:p>
        </p:txBody>
      </p:sp>
      <p:sp>
        <p:nvSpPr>
          <p:cNvPr id="37891" name="内容占位符 2"/>
          <p:cNvSpPr>
            <a:spLocks noGrp="1"/>
          </p:cNvSpPr>
          <p:nvPr>
            <p:ph idx="1"/>
          </p:nvPr>
        </p:nvSpPr>
        <p:spPr>
          <a:xfrm>
            <a:off x="628650" y="1635125"/>
            <a:ext cx="6275387" cy="4351338"/>
          </a:xfrm>
        </p:spPr>
        <p:txBody>
          <a:bodyPr/>
          <a:lstStyle/>
          <a:p>
            <a:pPr marL="514350" indent="-514350">
              <a:buFontTx/>
              <a:buAutoNum type="arabicPeriod"/>
            </a:pPr>
            <a:r>
              <a:rPr lang="zh-CN" altLang="en-US" dirty="0" smtClean="0"/>
              <a:t>每个节点至多有</a:t>
            </a:r>
            <a:r>
              <a:rPr lang="en-US" altLang="zh-CN" dirty="0" smtClean="0"/>
              <a:t>m</a:t>
            </a:r>
            <a:r>
              <a:rPr lang="zh-CN" altLang="en-US" dirty="0" smtClean="0"/>
              <a:t>棵子树</a:t>
            </a:r>
            <a:endParaRPr lang="en-US" altLang="zh-CN" dirty="0" smtClean="0"/>
          </a:p>
          <a:p>
            <a:pPr marL="514350" indent="-514350">
              <a:buFontTx/>
              <a:buAutoNum type="arabicPeriod"/>
            </a:pPr>
            <a:r>
              <a:rPr lang="zh-CN" altLang="en-US" dirty="0" smtClean="0"/>
              <a:t>若根节点有子树，则至少有</a:t>
            </a:r>
            <a:r>
              <a:rPr lang="en-US" altLang="zh-CN" dirty="0" smtClean="0"/>
              <a:t>2</a:t>
            </a:r>
            <a:r>
              <a:rPr lang="zh-CN" altLang="en-US" dirty="0" smtClean="0"/>
              <a:t>棵子树</a:t>
            </a:r>
            <a:endParaRPr lang="en-US" altLang="zh-CN" dirty="0" smtClean="0"/>
          </a:p>
          <a:p>
            <a:pPr marL="514350" indent="-514350">
              <a:buFontTx/>
              <a:buAutoNum type="arabicPeriod"/>
            </a:pPr>
            <a:r>
              <a:rPr lang="zh-CN" altLang="en-US" dirty="0" smtClean="0"/>
              <a:t>除根节点外，每个节点至少有</a:t>
            </a:r>
            <a:r>
              <a:rPr lang="en-US" altLang="zh-CN" dirty="0" smtClean="0"/>
              <a:t>ceil(m/2)</a:t>
            </a:r>
            <a:r>
              <a:rPr lang="zh-CN" altLang="en-US" dirty="0" smtClean="0"/>
              <a:t>棵子树</a:t>
            </a:r>
            <a:endParaRPr lang="en-US" altLang="zh-CN" dirty="0" smtClean="0"/>
          </a:p>
          <a:p>
            <a:pPr marL="514350" indent="-514350">
              <a:buFontTx/>
              <a:buAutoNum type="arabicPeriod"/>
            </a:pPr>
            <a:r>
              <a:rPr lang="zh-CN" altLang="en-US" dirty="0" smtClean="0"/>
              <a:t>子树与它的索引有确定的大小关系</a:t>
            </a:r>
            <a:endParaRPr lang="en-US" altLang="zh-CN" dirty="0" smtClean="0"/>
          </a:p>
          <a:p>
            <a:pPr marL="514350" indent="-514350">
              <a:buFontTx/>
              <a:buAutoNum type="arabicPeriod"/>
            </a:pPr>
            <a:r>
              <a:rPr lang="zh-CN" altLang="en-US" dirty="0" smtClean="0"/>
              <a:t>所有外部节点在同一层上</a:t>
            </a:r>
            <a:endParaRPr lang="zh-CN" altLang="en-US" dirty="0" smtClean="0"/>
          </a:p>
        </p:txBody>
      </p:sp>
      <p:sp>
        <p:nvSpPr>
          <p:cNvPr id="378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C1856B-6EBF-45B9-A5C0-9A51D4E98DA8}" type="slidenum">
              <a:rPr lang="en-US" altLang="en-US">
                <a:solidFill>
                  <a:srgbClr val="4B4B4B"/>
                </a:solidFill>
              </a:rPr>
            </a:fld>
            <a:endParaRPr lang="en-US" altLang="en-US">
              <a:solidFill>
                <a:srgbClr val="4B4B4B"/>
              </a:solidFill>
            </a:endParaRPr>
          </a:p>
        </p:txBody>
      </p:sp>
      <p:sp>
        <p:nvSpPr>
          <p:cNvPr id="37893" name="右大括号 4"/>
          <p:cNvSpPr/>
          <p:nvPr/>
        </p:nvSpPr>
        <p:spPr bwMode="auto">
          <a:xfrm>
            <a:off x="7083425" y="1635125"/>
            <a:ext cx="358775" cy="1854309"/>
          </a:xfrm>
          <a:prstGeom prst="rightBrace">
            <a:avLst>
              <a:gd name="adj1" fmla="val 8326"/>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4" name="右大括号 5"/>
          <p:cNvSpPr/>
          <p:nvPr/>
        </p:nvSpPr>
        <p:spPr bwMode="auto">
          <a:xfrm>
            <a:off x="7083425" y="3668823"/>
            <a:ext cx="358775" cy="477728"/>
          </a:xfrm>
          <a:prstGeom prst="rightBrace">
            <a:avLst>
              <a:gd name="adj1" fmla="val 8333"/>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5" name="右大括号 6"/>
          <p:cNvSpPr/>
          <p:nvPr/>
        </p:nvSpPr>
        <p:spPr bwMode="auto">
          <a:xfrm>
            <a:off x="7096508" y="4303792"/>
            <a:ext cx="358775" cy="455641"/>
          </a:xfrm>
          <a:prstGeom prst="rightBrace">
            <a:avLst>
              <a:gd name="adj1" fmla="val 8333"/>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6" name="TextBox 7"/>
          <p:cNvSpPr txBox="1">
            <a:spLocks noChangeArrowheads="1"/>
          </p:cNvSpPr>
          <p:nvPr/>
        </p:nvSpPr>
        <p:spPr bwMode="auto">
          <a:xfrm>
            <a:off x="7621588" y="235267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个数要求</a:t>
            </a:r>
            <a:endParaRPr lang="zh-CN" altLang="en-US" b="1">
              <a:solidFill>
                <a:srgbClr val="0000CC"/>
              </a:solidFill>
            </a:endParaRPr>
          </a:p>
        </p:txBody>
      </p:sp>
      <p:sp>
        <p:nvSpPr>
          <p:cNvPr id="37897" name="TextBox 8"/>
          <p:cNvSpPr txBox="1">
            <a:spLocks noChangeArrowheads="1"/>
          </p:cNvSpPr>
          <p:nvPr/>
        </p:nvSpPr>
        <p:spPr bwMode="auto">
          <a:xfrm>
            <a:off x="7621588" y="3776663"/>
            <a:ext cx="1255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大小要求</a:t>
            </a:r>
            <a:endParaRPr lang="zh-CN" altLang="en-US" b="1">
              <a:solidFill>
                <a:srgbClr val="0000CC"/>
              </a:solidFill>
            </a:endParaRPr>
          </a:p>
        </p:txBody>
      </p:sp>
      <p:sp>
        <p:nvSpPr>
          <p:cNvPr id="37898" name="TextBox 9"/>
          <p:cNvSpPr txBox="1">
            <a:spLocks noChangeArrowheads="1"/>
          </p:cNvSpPr>
          <p:nvPr/>
        </p:nvSpPr>
        <p:spPr bwMode="auto">
          <a:xfrm>
            <a:off x="7621588" y="438954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CC"/>
                </a:solidFill>
              </a:rPr>
              <a:t>层次要求</a:t>
            </a:r>
            <a:endParaRPr lang="zh-CN" altLang="en-US" b="1" dirty="0">
              <a:solidFill>
                <a:srgbClr val="0000CC"/>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B-</a:t>
            </a:r>
            <a:r>
              <a:rPr lang="zh-CN" altLang="en-US" dirty="0" smtClean="0"/>
              <a:t>树的高度</a:t>
            </a:r>
            <a:endParaRPr lang="zh-CN" altLang="en-US" dirty="0" smtClean="0"/>
          </a:p>
        </p:txBody>
      </p:sp>
      <p:sp>
        <p:nvSpPr>
          <p:cNvPr id="4100" name="Rectangle 3"/>
          <p:cNvSpPr>
            <a:spLocks noGrp="1" noChangeArrowheads="1"/>
          </p:cNvSpPr>
          <p:nvPr>
            <p:ph idx="1"/>
          </p:nvPr>
        </p:nvSpPr>
        <p:spPr/>
        <p:txBody>
          <a:bodyPr/>
          <a:lstStyle/>
          <a:p>
            <a:pPr marL="533400" indent="-533400"/>
            <a:r>
              <a:rPr lang="zh-CN" altLang="en-US" dirty="0" smtClean="0"/>
              <a:t>定理</a:t>
            </a:r>
            <a:r>
              <a:rPr lang="en-US" altLang="zh-CN" dirty="0" smtClean="0"/>
              <a:t>11-3  </a:t>
            </a:r>
            <a:br>
              <a:rPr lang="en-US" altLang="zh-CN" dirty="0" smtClean="0"/>
            </a:br>
            <a:r>
              <a:rPr lang="zh-CN" altLang="en-US" dirty="0" smtClean="0"/>
              <a:t>设</a:t>
            </a:r>
            <a:r>
              <a:rPr lang="en-US" altLang="zh-CN" i="1" dirty="0" smtClean="0"/>
              <a:t>T</a:t>
            </a:r>
            <a:r>
              <a:rPr lang="zh-CN" altLang="en-US" dirty="0" smtClean="0"/>
              <a:t>是一棵高度为</a:t>
            </a:r>
            <a:r>
              <a:rPr lang="en-US" altLang="zh-CN" i="1" dirty="0" smtClean="0"/>
              <a:t>h</a:t>
            </a:r>
            <a:r>
              <a:rPr lang="zh-CN" altLang="en-US" dirty="0" smtClean="0"/>
              <a:t>的</a:t>
            </a:r>
            <a:r>
              <a:rPr lang="en-US" altLang="zh-CN" i="1" dirty="0" smtClean="0"/>
              <a:t>m</a:t>
            </a:r>
            <a:r>
              <a:rPr lang="zh-CN" altLang="en-US" dirty="0" smtClean="0"/>
              <a:t>阶</a:t>
            </a:r>
            <a:r>
              <a:rPr lang="en-US" altLang="zh-CN" dirty="0" smtClean="0"/>
              <a:t>B-</a:t>
            </a:r>
            <a:r>
              <a:rPr lang="zh-CN" altLang="en-US" dirty="0" smtClean="0"/>
              <a:t>树</a:t>
            </a:r>
            <a:br>
              <a:rPr lang="zh-CN" altLang="en-US" dirty="0" smtClean="0"/>
            </a:br>
            <a:r>
              <a:rPr lang="en-US" altLang="zh-CN" i="1" dirty="0" smtClean="0"/>
              <a:t>d</a:t>
            </a:r>
            <a:r>
              <a:rPr lang="en-US" altLang="zh-CN" dirty="0" smtClean="0"/>
              <a:t>=          </a:t>
            </a:r>
            <a:r>
              <a:rPr lang="zh-CN" altLang="en-US" dirty="0" smtClean="0"/>
              <a:t>且</a:t>
            </a:r>
            <a:r>
              <a:rPr lang="en-US" altLang="zh-CN" i="1" dirty="0" smtClean="0"/>
              <a:t>n</a:t>
            </a:r>
            <a:r>
              <a:rPr lang="zh-CN" altLang="en-US" dirty="0" smtClean="0"/>
              <a:t>是</a:t>
            </a:r>
            <a:r>
              <a:rPr lang="en-US" altLang="zh-CN" i="1" dirty="0" smtClean="0"/>
              <a:t>T</a:t>
            </a:r>
            <a:r>
              <a:rPr lang="zh-CN" altLang="en-US" dirty="0" smtClean="0"/>
              <a:t>中的元素个数，则</a:t>
            </a:r>
            <a:endParaRPr lang="zh-CN" altLang="en-US" dirty="0" smtClean="0"/>
          </a:p>
          <a:p>
            <a:pPr marL="914400" lvl="1" indent="-457200">
              <a:buFont typeface="Wingdings" panose="05000000000000000000" pitchFamily="2" charset="2"/>
              <a:buAutoNum type="arabicParenR"/>
            </a:pP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-1≤</a:t>
            </a:r>
            <a:r>
              <a:rPr lang="en-US" altLang="zh-CN" i="1" dirty="0" smtClean="0"/>
              <a:t>n</a:t>
            </a:r>
            <a:r>
              <a:rPr lang="en-US" altLang="zh-CN" dirty="0" smtClean="0"/>
              <a:t>≤</a:t>
            </a:r>
            <a:r>
              <a:rPr lang="en-US" altLang="zh-CN" i="1" dirty="0" smtClean="0"/>
              <a:t>m</a:t>
            </a:r>
            <a:r>
              <a:rPr lang="en-US" altLang="zh-CN" i="1" baseline="30000" dirty="0" smtClean="0"/>
              <a:t>h</a:t>
            </a:r>
            <a:r>
              <a:rPr lang="en-US" altLang="zh-CN" dirty="0" smtClean="0"/>
              <a:t>-1</a:t>
            </a:r>
            <a:endParaRPr lang="en-US" altLang="zh-CN" dirty="0" smtClean="0"/>
          </a:p>
          <a:p>
            <a:pPr marL="914400" lvl="1" indent="-457200">
              <a:buFont typeface="Wingdings" panose="05000000000000000000" pitchFamily="2" charset="2"/>
              <a:buAutoNum type="arabicParenR"/>
            </a:pPr>
            <a:r>
              <a:rPr lang="en-US" altLang="zh-CN" dirty="0" err="1" smtClean="0"/>
              <a:t>log</a:t>
            </a:r>
            <a:r>
              <a:rPr lang="en-US" altLang="zh-CN" i="1" baseline="-25000" dirty="0" err="1" smtClean="0"/>
              <a:t>m</a:t>
            </a:r>
            <a:r>
              <a:rPr lang="en-US" altLang="zh-CN" dirty="0" smtClean="0"/>
              <a:t>(</a:t>
            </a:r>
            <a:r>
              <a:rPr lang="en-US" altLang="zh-CN" i="1" dirty="0" smtClean="0"/>
              <a:t>n</a:t>
            </a:r>
            <a:r>
              <a:rPr lang="en-US" altLang="zh-CN" dirty="0" smtClean="0"/>
              <a:t>+1)≤</a:t>
            </a:r>
            <a:r>
              <a:rPr lang="en-US" altLang="zh-CN" i="1" dirty="0" err="1" smtClean="0"/>
              <a:t>h</a:t>
            </a:r>
            <a:r>
              <a:rPr lang="en-US" altLang="zh-CN" dirty="0" err="1" smtClean="0"/>
              <a:t>≤log</a:t>
            </a:r>
            <a:r>
              <a:rPr lang="en-US" altLang="zh-CN" i="1" baseline="-25000" dirty="0" err="1" smtClean="0"/>
              <a:t>d</a:t>
            </a:r>
            <a:r>
              <a:rPr lang="en-US" altLang="zh-CN" dirty="0" smtClean="0"/>
              <a:t>((</a:t>
            </a:r>
            <a:r>
              <a:rPr lang="en-US" altLang="zh-CN" i="1" dirty="0" smtClean="0"/>
              <a:t>n</a:t>
            </a:r>
            <a:r>
              <a:rPr lang="en-US" altLang="zh-CN" dirty="0" smtClean="0"/>
              <a:t>+1)/2)+1</a:t>
            </a:r>
            <a:endParaRPr lang="en-US" altLang="zh-CN" dirty="0" smtClean="0"/>
          </a:p>
        </p:txBody>
      </p:sp>
      <p:sp>
        <p:nvSpPr>
          <p:cNvPr id="410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9D6040-46DE-4586-B3A9-9FC7FA6E5C39}" type="slidenum">
              <a:rPr lang="en-US" altLang="en-US">
                <a:solidFill>
                  <a:srgbClr val="4B4B4B"/>
                </a:solidFill>
              </a:rPr>
            </a:fld>
            <a:endParaRPr lang="en-US" altLang="en-US">
              <a:solidFill>
                <a:srgbClr val="4B4B4B"/>
              </a:solidFill>
            </a:endParaRPr>
          </a:p>
        </p:txBody>
      </p:sp>
      <p:graphicFrame>
        <p:nvGraphicFramePr>
          <p:cNvPr id="4098" name="Object 2"/>
          <p:cNvGraphicFramePr>
            <a:graphicFrameLocks noChangeAspect="1"/>
          </p:cNvGraphicFramePr>
          <p:nvPr/>
        </p:nvGraphicFramePr>
        <p:xfrm>
          <a:off x="1642241" y="2493788"/>
          <a:ext cx="798032" cy="422767"/>
        </p:xfrm>
        <a:graphic>
          <a:graphicData uri="http://schemas.openxmlformats.org/presentationml/2006/ole">
            <mc:AlternateContent xmlns:mc="http://schemas.openxmlformats.org/markup-compatibility/2006">
              <mc:Choice xmlns:v="urn:schemas-microsoft-com:vml" Requires="v">
                <p:oleObj spid="_x0000_s28675" name="Equation" r:id="rId1" imgW="431800" imgH="228600" progId="Equation.3">
                  <p:embed/>
                </p:oleObj>
              </mc:Choice>
              <mc:Fallback>
                <p:oleObj name="Equation" r:id="rId1" imgW="431800" imgH="228600" progId="Equation.3">
                  <p:embed/>
                  <p:pic>
                    <p:nvPicPr>
                      <p:cNvPr id="0" name="图片 286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241" y="2493788"/>
                        <a:ext cx="798032" cy="422767"/>
                      </a:xfrm>
                      <a:prstGeom prst="rect">
                        <a:avLst/>
                      </a:prstGeom>
                      <a:noFill/>
                      <a:ln>
                        <a:noFill/>
                      </a:ln>
                      <a:effec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证明</a:t>
            </a:r>
            <a:endParaRPr lang="zh-CN" altLang="en-US" smtClean="0"/>
          </a:p>
        </p:txBody>
      </p:sp>
      <p:sp>
        <p:nvSpPr>
          <p:cNvPr id="38915" name="Rectangle 3"/>
          <p:cNvSpPr>
            <a:spLocks noGrp="1" noChangeArrowheads="1"/>
          </p:cNvSpPr>
          <p:nvPr>
            <p:ph idx="1"/>
          </p:nvPr>
        </p:nvSpPr>
        <p:spPr/>
        <p:txBody>
          <a:bodyPr/>
          <a:lstStyle/>
          <a:p>
            <a:pPr marL="533400" indent="-533400">
              <a:buFont typeface="Wingdings" panose="05000000000000000000" pitchFamily="2" charset="2"/>
              <a:buNone/>
            </a:pPr>
            <a:r>
              <a:rPr lang="en-US" altLang="zh-CN" i="1" dirty="0" smtClean="0"/>
              <a:t>	n</a:t>
            </a:r>
            <a:r>
              <a:rPr lang="zh-CN" altLang="en-US" dirty="0" smtClean="0"/>
              <a:t>的上限，由</a:t>
            </a:r>
            <a:r>
              <a:rPr lang="en-US" altLang="zh-CN" i="1" dirty="0" smtClean="0"/>
              <a:t>T</a:t>
            </a:r>
            <a:r>
              <a:rPr lang="zh-CN" altLang="en-US" dirty="0" smtClean="0"/>
              <a:t>是一棵</a:t>
            </a:r>
            <a:r>
              <a:rPr lang="en-US" altLang="zh-CN" i="1" dirty="0" smtClean="0"/>
              <a:t>m</a:t>
            </a:r>
            <a:r>
              <a:rPr lang="zh-CN" altLang="en-US" dirty="0" smtClean="0"/>
              <a:t>叉搜索树，得证</a:t>
            </a:r>
            <a:br>
              <a:rPr lang="zh-CN" altLang="en-US" dirty="0" smtClean="0"/>
            </a:br>
            <a:r>
              <a:rPr lang="zh-CN" altLang="en-US" dirty="0" smtClean="0"/>
              <a:t>对于下限，扩充</a:t>
            </a:r>
            <a:r>
              <a:rPr lang="en-US" altLang="zh-CN" dirty="0" smtClean="0"/>
              <a:t>B-</a:t>
            </a:r>
            <a:r>
              <a:rPr lang="zh-CN" altLang="en-US" dirty="0" smtClean="0"/>
              <a:t>树的外部节点都在</a:t>
            </a:r>
            <a:r>
              <a:rPr lang="en-US" altLang="zh-CN" i="1" dirty="0" smtClean="0"/>
              <a:t>h</a:t>
            </a:r>
            <a:r>
              <a:rPr lang="en-US" altLang="zh-CN" dirty="0" smtClean="0"/>
              <a:t>+1</a:t>
            </a:r>
            <a:r>
              <a:rPr lang="zh-CN" altLang="en-US" dirty="0" smtClean="0"/>
              <a:t>层。</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i="1" dirty="0" smtClean="0"/>
              <a:t>h</a:t>
            </a:r>
            <a:r>
              <a:rPr lang="en-US" altLang="zh-CN" dirty="0" smtClean="0"/>
              <a:t>+1</a:t>
            </a:r>
            <a:r>
              <a:rPr lang="zh-CN" altLang="en-US" dirty="0" smtClean="0"/>
              <a:t>层的节点最小数目是</a:t>
            </a:r>
            <a:r>
              <a:rPr lang="en-US" altLang="zh-CN" dirty="0" smtClean="0"/>
              <a:t>1</a:t>
            </a:r>
            <a:r>
              <a:rPr lang="zh-CN" altLang="en-US" dirty="0" smtClean="0"/>
              <a:t>，</a:t>
            </a:r>
            <a:r>
              <a:rPr lang="en-US" altLang="zh-CN" dirty="0" smtClean="0"/>
              <a:t>2</a:t>
            </a:r>
            <a:r>
              <a:rPr lang="zh-CN" altLang="en-US" dirty="0" smtClean="0"/>
              <a:t>，</a:t>
            </a:r>
            <a:r>
              <a:rPr lang="en-US" altLang="zh-CN" dirty="0" smtClean="0"/>
              <a:t>2</a:t>
            </a:r>
            <a:r>
              <a:rPr lang="en-US" altLang="zh-CN" i="1" dirty="0" smtClean="0"/>
              <a:t>d</a:t>
            </a:r>
            <a:r>
              <a:rPr lang="zh-CN" altLang="en-US" dirty="0" smtClean="0"/>
              <a:t>，</a:t>
            </a:r>
            <a:r>
              <a:rPr lang="en-US" altLang="zh-CN" dirty="0" smtClean="0"/>
              <a:t>2</a:t>
            </a:r>
            <a:r>
              <a:rPr lang="en-US" altLang="zh-CN" i="1" dirty="0" smtClean="0"/>
              <a:t>d</a:t>
            </a:r>
            <a:r>
              <a:rPr lang="en-US" altLang="zh-CN" baseline="30000" dirty="0" smtClean="0"/>
              <a:t>2</a:t>
            </a:r>
            <a:r>
              <a:rPr lang="zh-CN" altLang="en-US" dirty="0" smtClean="0"/>
              <a:t>，</a:t>
            </a:r>
            <a:r>
              <a:rPr lang="en-US" altLang="zh-CN" dirty="0" smtClean="0"/>
              <a:t>...</a:t>
            </a:r>
            <a:r>
              <a:rPr lang="zh-CN" altLang="en-US" dirty="0" smtClean="0"/>
              <a:t>，</a:t>
            </a:r>
            <a:r>
              <a:rPr lang="en-US" altLang="zh-CN" dirty="0" smtClean="0"/>
              <a:t>2</a:t>
            </a:r>
            <a:r>
              <a:rPr lang="en-US" altLang="zh-CN" i="1" dirty="0" smtClean="0"/>
              <a:t>d</a:t>
            </a:r>
            <a:r>
              <a:rPr lang="en-US" altLang="zh-CN" i="1" baseline="30000" dirty="0" smtClean="0"/>
              <a:t>h</a:t>
            </a:r>
            <a:r>
              <a:rPr lang="en-US" altLang="zh-CN" baseline="30000" dirty="0" smtClean="0"/>
              <a:t>-1</a:t>
            </a:r>
            <a:r>
              <a:rPr lang="zh-CN" altLang="en-US" dirty="0" smtClean="0"/>
              <a:t>，</a:t>
            </a:r>
            <a:br>
              <a:rPr lang="zh-CN" altLang="en-US" dirty="0" smtClean="0"/>
            </a:br>
            <a:r>
              <a:rPr lang="zh-CN" altLang="en-US" dirty="0" smtClean="0">
                <a:sym typeface="Wingdings" panose="05000000000000000000" pitchFamily="2" charset="2"/>
              </a:rPr>
              <a:t></a:t>
            </a:r>
            <a:r>
              <a:rPr lang="en-US" altLang="zh-CN" dirty="0" smtClean="0"/>
              <a:t>B-</a:t>
            </a:r>
            <a:r>
              <a:rPr lang="zh-CN" altLang="en-US" dirty="0" smtClean="0"/>
              <a:t>树中外部节点的最小数是</a:t>
            </a:r>
            <a:r>
              <a:rPr lang="en-US" altLang="zh-CN" dirty="0" smtClean="0"/>
              <a:t>2</a:t>
            </a:r>
            <a:r>
              <a:rPr lang="en-US" altLang="zh-CN" i="1" dirty="0" smtClean="0"/>
              <a:t>d</a:t>
            </a:r>
            <a:r>
              <a:rPr lang="en-US" altLang="zh-CN" i="1" baseline="30000" dirty="0" smtClean="0"/>
              <a:t>h</a:t>
            </a:r>
            <a:r>
              <a:rPr lang="en-US" altLang="zh-CN" baseline="30000" dirty="0" smtClean="0"/>
              <a:t>-1</a:t>
            </a:r>
            <a:br>
              <a:rPr lang="en-US" altLang="zh-CN" dirty="0" smtClean="0"/>
            </a:br>
            <a:r>
              <a:rPr lang="zh-CN" altLang="en-US" dirty="0" smtClean="0">
                <a:solidFill>
                  <a:srgbClr val="FF0000"/>
                </a:solidFill>
              </a:rPr>
              <a:t>外部节点的数量比元素的个数多</a:t>
            </a:r>
            <a:r>
              <a:rPr lang="en-US" altLang="zh-CN" dirty="0" smtClean="0">
                <a:solidFill>
                  <a:srgbClr val="FF0000"/>
                </a:solidFill>
              </a:rPr>
              <a:t>1</a:t>
            </a:r>
            <a:br>
              <a:rPr lang="en-US" altLang="zh-CN" dirty="0" smtClean="0"/>
            </a:br>
            <a:r>
              <a:rPr lang="en-US" altLang="zh-CN" dirty="0" smtClean="0">
                <a:sym typeface="Wingdings" panose="05000000000000000000" pitchFamily="2" charset="2"/>
              </a:rPr>
              <a:t></a:t>
            </a:r>
            <a:r>
              <a:rPr lang="en-US" altLang="zh-CN" i="1" dirty="0" smtClean="0"/>
              <a:t>n</a:t>
            </a: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-1</a:t>
            </a:r>
            <a:r>
              <a:rPr lang="zh-CN" altLang="en-US" dirty="0" smtClean="0"/>
              <a:t>从</a:t>
            </a:r>
            <a:r>
              <a:rPr lang="en-US" altLang="zh-CN" dirty="0" smtClean="0"/>
              <a:t>1)</a:t>
            </a:r>
            <a:r>
              <a:rPr lang="zh-CN" altLang="en-US" dirty="0" smtClean="0"/>
              <a:t>直接可以得到</a:t>
            </a:r>
            <a:r>
              <a:rPr lang="en-US" altLang="zh-CN" dirty="0" smtClean="0"/>
              <a:t>2 )</a:t>
            </a:r>
            <a:endParaRPr lang="en-US" altLang="zh-CN" dirty="0" smtClean="0"/>
          </a:p>
        </p:txBody>
      </p:sp>
      <p:sp>
        <p:nvSpPr>
          <p:cNvPr id="389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326C1-8992-4C1D-9FAA-517793D3B272}"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00.xml><?xml version="1.0" encoding="utf-8"?>
<p:tagLst xmlns:p="http://schemas.openxmlformats.org/presentationml/2006/main">
  <p:tag name="KSO_WM_TEMPLATE_CATEGORY" val="basetag"/>
  <p:tag name="KSO_WM_TEMPLATE_INDEX" val="20164241"/>
</p:tagLst>
</file>

<file path=ppt/tags/tag101.xml><?xml version="1.0" encoding="utf-8"?>
<p:tagLst xmlns:p="http://schemas.openxmlformats.org/presentationml/2006/main">
  <p:tag name="KSO_WM_TEMPLATE_CATEGORY" val="basetag"/>
  <p:tag name="KSO_WM_TEMPLATE_INDEX" val="20164241"/>
</p:tagLst>
</file>

<file path=ppt/tags/tag102.xml><?xml version="1.0" encoding="utf-8"?>
<p:tagLst xmlns:p="http://schemas.openxmlformats.org/presentationml/2006/main">
  <p:tag name="KSO_WM_TEMPLATE_CATEGORY" val="basetag"/>
  <p:tag name="KSO_WM_TEMPLATE_INDEX" val="20164241"/>
</p:tagLst>
</file>

<file path=ppt/tags/tag103.xml><?xml version="1.0" encoding="utf-8"?>
<p:tagLst xmlns:p="http://schemas.openxmlformats.org/presentationml/2006/main">
  <p:tag name="KSO_WM_TEMPLATE_CATEGORY" val="basetag"/>
  <p:tag name="KSO_WM_TEMPLATE_INDEX" val="20164241"/>
</p:tagLst>
</file>

<file path=ppt/tags/tag104.xml><?xml version="1.0" encoding="utf-8"?>
<p:tagLst xmlns:p="http://schemas.openxmlformats.org/presentationml/2006/main">
  <p:tag name="KSO_WM_TEMPLATE_CATEGORY" val="basetag"/>
  <p:tag name="KSO_WM_TEMPLATE_INDEX" val="20164241"/>
</p:tagLst>
</file>

<file path=ppt/tags/tag105.xml><?xml version="1.0" encoding="utf-8"?>
<p:tagLst xmlns:p="http://schemas.openxmlformats.org/presentationml/2006/main">
  <p:tag name="KSO_WM_TEMPLATE_CATEGORY" val="basetag"/>
  <p:tag name="KSO_WM_TEMPLATE_INDEX" val="20164241"/>
</p:tagLst>
</file>

<file path=ppt/tags/tag106.xml><?xml version="1.0" encoding="utf-8"?>
<p:tagLst xmlns:p="http://schemas.openxmlformats.org/presentationml/2006/main">
  <p:tag name="KSO_WM_TEMPLATE_CATEGORY" val="basetag"/>
  <p:tag name="KSO_WM_TEMPLATE_INDEX" val="20164241"/>
</p:tagLst>
</file>

<file path=ppt/tags/tag107.xml><?xml version="1.0" encoding="utf-8"?>
<p:tagLst xmlns:p="http://schemas.openxmlformats.org/presentationml/2006/main">
  <p:tag name="KSO_WM_TEMPLATE_CATEGORY" val="basetag"/>
  <p:tag name="KSO_WM_TEMPLATE_INDEX" val="20164241"/>
</p:tagLst>
</file>

<file path=ppt/tags/tag108.xml><?xml version="1.0" encoding="utf-8"?>
<p:tagLst xmlns:p="http://schemas.openxmlformats.org/presentationml/2006/main">
  <p:tag name="KSO_WM_TEMPLATE_CATEGORY" val="basetag"/>
  <p:tag name="KSO_WM_TEMPLATE_INDEX" val="20164241"/>
</p:tagLst>
</file>

<file path=ppt/tags/tag109.xml><?xml version="1.0" encoding="utf-8"?>
<p:tagLst xmlns:p="http://schemas.openxmlformats.org/presentationml/2006/main">
  <p:tag name="KSO_WM_TEMPLATE_CATEGORY" val="basetag"/>
  <p:tag name="KSO_WM_TEMPLATE_INDEX" val="20164241"/>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10.xml><?xml version="1.0" encoding="utf-8"?>
<p:tagLst xmlns:p="http://schemas.openxmlformats.org/presentationml/2006/main">
  <p:tag name="KSO_WM_TEMPLATE_CATEGORY" val="basetag"/>
  <p:tag name="KSO_WM_TEMPLATE_INDEX" val="20164241"/>
</p:tagLst>
</file>

<file path=ppt/tags/tag111.xml><?xml version="1.0" encoding="utf-8"?>
<p:tagLst xmlns:p="http://schemas.openxmlformats.org/presentationml/2006/main">
  <p:tag name="KSO_WM_TEMPLATE_CATEGORY" val="basetag"/>
  <p:tag name="KSO_WM_TEMPLATE_INDEX" val="20164241"/>
</p:tagLst>
</file>

<file path=ppt/tags/tag112.xml><?xml version="1.0" encoding="utf-8"?>
<p:tagLst xmlns:p="http://schemas.openxmlformats.org/presentationml/2006/main">
  <p:tag name="KSO_WM_TEMPLATE_CATEGORY" val="basetag"/>
  <p:tag name="KSO_WM_TEMPLATE_INDEX" val="20164241"/>
</p:tagLst>
</file>

<file path=ppt/tags/tag113.xml><?xml version="1.0" encoding="utf-8"?>
<p:tagLst xmlns:p="http://schemas.openxmlformats.org/presentationml/2006/main">
  <p:tag name="KSO_WM_TEMPLATE_CATEGORY" val="basetag"/>
  <p:tag name="KSO_WM_TEMPLATE_INDEX" val="20164241"/>
</p:tagLst>
</file>

<file path=ppt/tags/tag114.xml><?xml version="1.0" encoding="utf-8"?>
<p:tagLst xmlns:p="http://schemas.openxmlformats.org/presentationml/2006/main">
  <p:tag name="KSO_WM_TEMPLATE_CATEGORY" val="basetag"/>
  <p:tag name="KSO_WM_TEMPLATE_INDEX" val="20164241"/>
</p:tagLst>
</file>

<file path=ppt/tags/tag115.xml><?xml version="1.0" encoding="utf-8"?>
<p:tagLst xmlns:p="http://schemas.openxmlformats.org/presentationml/2006/main">
  <p:tag name="KSO_WM_TEMPLATE_CATEGORY" val="basetag"/>
  <p:tag name="KSO_WM_TEMPLATE_INDEX" val="20164241"/>
</p:tagLst>
</file>

<file path=ppt/tags/tag116.xml><?xml version="1.0" encoding="utf-8"?>
<p:tagLst xmlns:p="http://schemas.openxmlformats.org/presentationml/2006/main">
  <p:tag name="KSO_WM_TEMPLATE_CATEGORY" val="basetag"/>
  <p:tag name="KSO_WM_TEMPLATE_INDEX" val="20164241"/>
</p:tagLst>
</file>

<file path=ppt/tags/tag117.xml><?xml version="1.0" encoding="utf-8"?>
<p:tagLst xmlns:p="http://schemas.openxmlformats.org/presentationml/2006/main">
  <p:tag name="KSO_WM_TEMPLATE_CATEGORY" val="basetag"/>
  <p:tag name="KSO_WM_TEMPLATE_INDEX" val="20164241"/>
</p:tagLst>
</file>

<file path=ppt/tags/tag118.xml><?xml version="1.0" encoding="utf-8"?>
<p:tagLst xmlns:p="http://schemas.openxmlformats.org/presentationml/2006/main">
  <p:tag name="KSO_WM_TEMPLATE_CATEGORY" val="basetag"/>
  <p:tag name="KSO_WM_TEMPLATE_INDEX" val="20164241"/>
</p:tagLst>
</file>

<file path=ppt/tags/tag119.xml><?xml version="1.0" encoding="utf-8"?>
<p:tagLst xmlns:p="http://schemas.openxmlformats.org/presentationml/2006/main">
  <p:tag name="KSO_WM_TEMPLATE_CATEGORY" val="basetag"/>
  <p:tag name="KSO_WM_TEMPLATE_INDEX" val="20164241"/>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20.xml><?xml version="1.0" encoding="utf-8"?>
<p:tagLst xmlns:p="http://schemas.openxmlformats.org/presentationml/2006/main">
  <p:tag name="KSO_WM_TEMPLATE_CATEGORY" val="basetag"/>
  <p:tag name="KSO_WM_TEMPLATE_INDEX" val="20164241"/>
</p:tagLst>
</file>

<file path=ppt/tags/tag121.xml><?xml version="1.0" encoding="utf-8"?>
<p:tagLst xmlns:p="http://schemas.openxmlformats.org/presentationml/2006/main">
  <p:tag name="KSO_WM_TEMPLATE_CATEGORY" val="basetag"/>
  <p:tag name="KSO_WM_TEMPLATE_INDEX" val="20164241"/>
</p:tagLst>
</file>

<file path=ppt/tags/tag122.xml><?xml version="1.0" encoding="utf-8"?>
<p:tagLst xmlns:p="http://schemas.openxmlformats.org/presentationml/2006/main">
  <p:tag name="KSO_WM_TEMPLATE_CATEGORY" val="basetag"/>
  <p:tag name="KSO_WM_TEMPLATE_INDEX" val="20164241"/>
</p:tagLst>
</file>

<file path=ppt/tags/tag123.xml><?xml version="1.0" encoding="utf-8"?>
<p:tagLst xmlns:p="http://schemas.openxmlformats.org/presentationml/2006/main">
  <p:tag name="KSO_WM_TEMPLATE_CATEGORY" val="basetag"/>
  <p:tag name="KSO_WM_TEMPLATE_INDEX" val="20164241"/>
</p:tagLst>
</file>

<file path=ppt/tags/tag124.xml><?xml version="1.0" encoding="utf-8"?>
<p:tagLst xmlns:p="http://schemas.openxmlformats.org/presentationml/2006/main">
  <p:tag name="KSO_WM_TEMPLATE_CATEGORY" val="basetag"/>
  <p:tag name="KSO_WM_TEMPLATE_INDEX" val="20164241"/>
</p:tagLst>
</file>

<file path=ppt/tags/tag125.xml><?xml version="1.0" encoding="utf-8"?>
<p:tagLst xmlns:p="http://schemas.openxmlformats.org/presentationml/2006/main">
  <p:tag name="KSO_WM_TEMPLATE_CATEGORY" val="basetag"/>
  <p:tag name="KSO_WM_TEMPLATE_INDEX" val="20164241"/>
</p:tagLst>
</file>

<file path=ppt/tags/tag126.xml><?xml version="1.0" encoding="utf-8"?>
<p:tagLst xmlns:p="http://schemas.openxmlformats.org/presentationml/2006/main">
  <p:tag name="KSO_WM_TEMPLATE_CATEGORY" val="basetag"/>
  <p:tag name="KSO_WM_TEMPLATE_INDEX" val="20164241"/>
</p:tagLst>
</file>

<file path=ppt/tags/tag127.xml><?xml version="1.0" encoding="utf-8"?>
<p:tagLst xmlns:p="http://schemas.openxmlformats.org/presentationml/2006/main">
  <p:tag name="KSO_WM_TEMPLATE_CATEGORY" val="basetag"/>
  <p:tag name="KSO_WM_TEMPLATE_INDEX" val="20164241"/>
</p:tagLst>
</file>

<file path=ppt/tags/tag128.xml><?xml version="1.0" encoding="utf-8"?>
<p:tagLst xmlns:p="http://schemas.openxmlformats.org/presentationml/2006/main">
  <p:tag name="KSO_WM_TEMPLATE_CATEGORY" val="basetag"/>
  <p:tag name="KSO_WM_TEMPLATE_INDEX" val="20164241"/>
</p:tagLst>
</file>

<file path=ppt/tags/tag129.xml><?xml version="1.0" encoding="utf-8"?>
<p:tagLst xmlns:p="http://schemas.openxmlformats.org/presentationml/2006/main">
  <p:tag name="KSO_WM_TEMPLATE_CATEGORY" val="basetag"/>
  <p:tag name="KSO_WM_TEMPLATE_INDEX" val="2016424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30.xml><?xml version="1.0" encoding="utf-8"?>
<p:tagLst xmlns:p="http://schemas.openxmlformats.org/presentationml/2006/main">
  <p:tag name="KSO_WM_TEMPLATE_CATEGORY" val="basetag"/>
  <p:tag name="KSO_WM_TEMPLATE_INDEX" val="20164241"/>
</p:tagLst>
</file>

<file path=ppt/tags/tag131.xml><?xml version="1.0" encoding="utf-8"?>
<p:tagLst xmlns:p="http://schemas.openxmlformats.org/presentationml/2006/main">
  <p:tag name="KSO_WM_TEMPLATE_CATEGORY" val="basetag"/>
  <p:tag name="KSO_WM_TEMPLATE_INDEX" val="20164241"/>
</p:tagLst>
</file>

<file path=ppt/tags/tag132.xml><?xml version="1.0" encoding="utf-8"?>
<p:tagLst xmlns:p="http://schemas.openxmlformats.org/presentationml/2006/main">
  <p:tag name="KSO_WM_BEAUTIFY_FLAG" val="#wm#"/>
  <p:tag name="KSO_WM_TEMPLATE_CATEGORY" val="basetag"/>
  <p:tag name="KSO_WM_TEMPLATE_INDEX" val="20164241"/>
</p:tagLst>
</file>

<file path=ppt/tags/tag133.xml><?xml version="1.0" encoding="utf-8"?>
<p:tagLst xmlns:p="http://schemas.openxmlformats.org/presentationml/2006/main">
  <p:tag name="KSO_WM_TEMPLATE_CATEGORY" val="basetag"/>
  <p:tag name="KSO_WM_TEMPLATE_INDEX" val="20164241"/>
</p:tagLst>
</file>

<file path=ppt/tags/tag134.xml><?xml version="1.0" encoding="utf-8"?>
<p:tagLst xmlns:p="http://schemas.openxmlformats.org/presentationml/2006/main">
  <p:tag name="KSO_WM_TEMPLATE_CATEGORY" val="basetag"/>
  <p:tag name="KSO_WM_TEMPLATE_INDEX" val="20164241"/>
</p:tagLst>
</file>

<file path=ppt/tags/tag135.xml><?xml version="1.0" encoding="utf-8"?>
<p:tagLst xmlns:p="http://schemas.openxmlformats.org/presentationml/2006/main">
  <p:tag name="KSO_WM_TEMPLATE_CATEGORY" val="basetag"/>
  <p:tag name="KSO_WM_TEMPLATE_INDEX" val="20164241"/>
</p:tagLst>
</file>

<file path=ppt/tags/tag136.xml><?xml version="1.0" encoding="utf-8"?>
<p:tagLst xmlns:p="http://schemas.openxmlformats.org/presentationml/2006/main">
  <p:tag name="KSO_WM_TEMPLATE_CATEGORY" val="basetag"/>
  <p:tag name="KSO_WM_TEMPLATE_INDEX" val="20164241"/>
</p:tagLst>
</file>

<file path=ppt/tags/tag137.xml><?xml version="1.0" encoding="utf-8"?>
<p:tagLst xmlns:p="http://schemas.openxmlformats.org/presentationml/2006/main">
  <p:tag name="KSO_WM_TEMPLATE_CATEGORY" val="basetag"/>
  <p:tag name="KSO_WM_TEMPLATE_INDEX" val="20164241"/>
</p:tagLst>
</file>

<file path=ppt/tags/tag138.xml><?xml version="1.0" encoding="utf-8"?>
<p:tagLst xmlns:p="http://schemas.openxmlformats.org/presentationml/2006/main">
  <p:tag name="KSO_WM_TEMPLATE_CATEGORY" val="basetag"/>
  <p:tag name="KSO_WM_TEMPLATE_INDEX" val="20164241"/>
</p:tagLst>
</file>

<file path=ppt/tags/tag139.xml><?xml version="1.0" encoding="utf-8"?>
<p:tagLst xmlns:p="http://schemas.openxmlformats.org/presentationml/2006/main">
  <p:tag name="KSO_WM_TEMPLATE_CATEGORY" val="basetag"/>
  <p:tag name="KSO_WM_TEMPLATE_INDEX" val="20164241"/>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40.xml><?xml version="1.0" encoding="utf-8"?>
<p:tagLst xmlns:p="http://schemas.openxmlformats.org/presentationml/2006/main">
  <p:tag name="KSO_WM_TEMPLATE_CATEGORY" val="basetag"/>
  <p:tag name="KSO_WM_TEMPLATE_INDEX" val="20164241"/>
</p:tagLst>
</file>

<file path=ppt/tags/tag141.xml><?xml version="1.0" encoding="utf-8"?>
<p:tagLst xmlns:p="http://schemas.openxmlformats.org/presentationml/2006/main">
  <p:tag name="KSO_WM_TEMPLATE_CATEGORY" val="basetag"/>
  <p:tag name="KSO_WM_TEMPLATE_INDEX" val="20164241"/>
</p:tagLst>
</file>

<file path=ppt/tags/tag142.xml><?xml version="1.0" encoding="utf-8"?>
<p:tagLst xmlns:p="http://schemas.openxmlformats.org/presentationml/2006/main">
  <p:tag name="KSO_WM_TEMPLATE_CATEGORY" val="basetag"/>
  <p:tag name="KSO_WM_TEMPLATE_INDEX" val="20164241"/>
</p:tagLst>
</file>

<file path=ppt/tags/tag143.xml><?xml version="1.0" encoding="utf-8"?>
<p:tagLst xmlns:p="http://schemas.openxmlformats.org/presentationml/2006/main">
  <p:tag name="KSO_WM_TEMPLATE_CATEGORY" val="basetag"/>
  <p:tag name="KSO_WM_TEMPLATE_INDEX" val="20164241"/>
</p:tagLst>
</file>

<file path=ppt/tags/tag144.xml><?xml version="1.0" encoding="utf-8"?>
<p:tagLst xmlns:p="http://schemas.openxmlformats.org/presentationml/2006/main">
  <p:tag name="KSO_WM_TEMPLATE_CATEGORY" val="basetag"/>
  <p:tag name="KSO_WM_TEMPLATE_INDEX" val="20164241"/>
</p:tagLst>
</file>

<file path=ppt/tags/tag145.xml><?xml version="1.0" encoding="utf-8"?>
<p:tagLst xmlns:p="http://schemas.openxmlformats.org/presentationml/2006/main">
  <p:tag name="KSO_WM_TEMPLATE_CATEGORY" val="basetag"/>
  <p:tag name="KSO_WM_TEMPLATE_INDEX" val="20164241"/>
</p:tagLst>
</file>

<file path=ppt/tags/tag146.xml><?xml version="1.0" encoding="utf-8"?>
<p:tagLst xmlns:p="http://schemas.openxmlformats.org/presentationml/2006/main">
  <p:tag name="KSO_WM_TEMPLATE_CATEGORY" val="basetag"/>
  <p:tag name="KSO_WM_TEMPLATE_INDEX" val="20164241"/>
</p:tagLst>
</file>

<file path=ppt/tags/tag147.xml><?xml version="1.0" encoding="utf-8"?>
<p:tagLst xmlns:p="http://schemas.openxmlformats.org/presentationml/2006/main">
  <p:tag name="KSO_WM_TEMPLATE_CATEGORY" val="basetag"/>
  <p:tag name="KSO_WM_TEMPLATE_INDEX" val="20164241"/>
</p:tagLst>
</file>

<file path=ppt/tags/tag148.xml><?xml version="1.0" encoding="utf-8"?>
<p:tagLst xmlns:p="http://schemas.openxmlformats.org/presentationml/2006/main">
  <p:tag name="KSO_WM_TEMPLATE_CATEGORY" val="basetag"/>
  <p:tag name="KSO_WM_TEMPLATE_INDEX" val="20164241"/>
</p:tagLst>
</file>

<file path=ppt/tags/tag149.xml><?xml version="1.0" encoding="utf-8"?>
<p:tagLst xmlns:p="http://schemas.openxmlformats.org/presentationml/2006/main">
  <p:tag name="KSO_WM_TEMPLATE_CATEGORY" val="basetag"/>
  <p:tag name="KSO_WM_TEMPLATE_INDEX" val="20164241"/>
</p:tagLst>
</file>

<file path=ppt/tags/tag15.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50.xml><?xml version="1.0" encoding="utf-8"?>
<p:tagLst xmlns:p="http://schemas.openxmlformats.org/presentationml/2006/main">
  <p:tag name="KSO_WM_TEMPLATE_CATEGORY" val="basetag"/>
  <p:tag name="KSO_WM_TEMPLATE_INDEX" val="20164241"/>
</p:tagLst>
</file>

<file path=ppt/tags/tag151.xml><?xml version="1.0" encoding="utf-8"?>
<p:tagLst xmlns:p="http://schemas.openxmlformats.org/presentationml/2006/main">
  <p:tag name="KSO_WM_TEMPLATE_CATEGORY" val="basetag"/>
  <p:tag name="KSO_WM_TEMPLATE_INDEX" val="20164241"/>
</p:tagLst>
</file>

<file path=ppt/tags/tag152.xml><?xml version="1.0" encoding="utf-8"?>
<p:tagLst xmlns:p="http://schemas.openxmlformats.org/presentationml/2006/main">
  <p:tag name="KSO_WM_TEMPLATE_CATEGORY" val="basetag"/>
  <p:tag name="KSO_WM_TEMPLATE_INDEX" val="20164241"/>
</p:tagLst>
</file>

<file path=ppt/tags/tag153.xml><?xml version="1.0" encoding="utf-8"?>
<p:tagLst xmlns:p="http://schemas.openxmlformats.org/presentationml/2006/main">
  <p:tag name="KSO_WM_TEMPLATE_CATEGORY" val="basetag"/>
  <p:tag name="KSO_WM_TEMPLATE_INDEX" val="20164241"/>
</p:tagLst>
</file>

<file path=ppt/tags/tag154.xml><?xml version="1.0" encoding="utf-8"?>
<p:tagLst xmlns:p="http://schemas.openxmlformats.org/presentationml/2006/main">
  <p:tag name="KSO_WM_TEMPLATE_CATEGORY" val="basetag"/>
  <p:tag name="KSO_WM_TEMPLATE_INDEX" val="20164241"/>
</p:tagLst>
</file>

<file path=ppt/tags/tag155.xml><?xml version="1.0" encoding="utf-8"?>
<p:tagLst xmlns:p="http://schemas.openxmlformats.org/presentationml/2006/main">
  <p:tag name="KSO_WM_TEMPLATE_CATEGORY" val="basetag"/>
  <p:tag name="KSO_WM_TEMPLATE_INDEX" val="20164241"/>
</p:tagLst>
</file>

<file path=ppt/tags/tag156.xml><?xml version="1.0" encoding="utf-8"?>
<p:tagLst xmlns:p="http://schemas.openxmlformats.org/presentationml/2006/main">
  <p:tag name="KSO_WM_TEMPLATE_CATEGORY" val="basetag"/>
  <p:tag name="KSO_WM_TEMPLATE_INDEX" val="20164241"/>
</p:tagLst>
</file>

<file path=ppt/tags/tag157.xml><?xml version="1.0" encoding="utf-8"?>
<p:tagLst xmlns:p="http://schemas.openxmlformats.org/presentationml/2006/main">
  <p:tag name="KSO_WM_TEMPLATE_CATEGORY" val="basetag"/>
  <p:tag name="KSO_WM_TEMPLATE_INDEX" val="20164241"/>
</p:tagLst>
</file>

<file path=ppt/tags/tag158.xml><?xml version="1.0" encoding="utf-8"?>
<p:tagLst xmlns:p="http://schemas.openxmlformats.org/presentationml/2006/main">
  <p:tag name="KSO_WM_TEMPLATE_CATEGORY" val="basetag"/>
  <p:tag name="KSO_WM_TEMPLATE_INDEX" val="20164241"/>
</p:tagLst>
</file>

<file path=ppt/tags/tag159.xml><?xml version="1.0" encoding="utf-8"?>
<p:tagLst xmlns:p="http://schemas.openxmlformats.org/presentationml/2006/main">
  <p:tag name="KSO_WM_TEMPLATE_CATEGORY" val="basetag"/>
  <p:tag name="KSO_WM_TEMPLATE_INDEX" val="20164241"/>
</p:tagLst>
</file>

<file path=ppt/tags/tag16.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60.xml><?xml version="1.0" encoding="utf-8"?>
<p:tagLst xmlns:p="http://schemas.openxmlformats.org/presentationml/2006/main">
  <p:tag name="KSO_WM_TEMPLATE_CATEGORY" val="basetag"/>
  <p:tag name="KSO_WM_TEMPLATE_INDEX" val="20164241"/>
</p:tagLst>
</file>

<file path=ppt/tags/tag161.xml><?xml version="1.0" encoding="utf-8"?>
<p:tagLst xmlns:p="http://schemas.openxmlformats.org/presentationml/2006/main">
  <p:tag name="KSO_WM_TEMPLATE_CATEGORY" val="basetag"/>
  <p:tag name="KSO_WM_TEMPLATE_INDEX" val="20164241"/>
</p:tagLst>
</file>

<file path=ppt/tags/tag162.xml><?xml version="1.0" encoding="utf-8"?>
<p:tagLst xmlns:p="http://schemas.openxmlformats.org/presentationml/2006/main">
  <p:tag name="KSO_WM_TEMPLATE_CATEGORY" val="basetag"/>
  <p:tag name="KSO_WM_TEMPLATE_INDEX" val="20164241"/>
</p:tagLst>
</file>

<file path=ppt/tags/tag163.xml><?xml version="1.0" encoding="utf-8"?>
<p:tagLst xmlns:p="http://schemas.openxmlformats.org/presentationml/2006/main">
  <p:tag name="KSO_WM_TEMPLATE_CATEGORY" val="basetag"/>
  <p:tag name="KSO_WM_TEMPLATE_INDEX" val="20164241"/>
</p:tagLst>
</file>

<file path=ppt/tags/tag164.xml><?xml version="1.0" encoding="utf-8"?>
<p:tagLst xmlns:p="http://schemas.openxmlformats.org/presentationml/2006/main">
  <p:tag name="KSO_WM_TEMPLATE_CATEGORY" val="basetag"/>
  <p:tag name="KSO_WM_TEMPLATE_INDEX" val="20164241"/>
</p:tagLst>
</file>

<file path=ppt/tags/tag165.xml><?xml version="1.0" encoding="utf-8"?>
<p:tagLst xmlns:p="http://schemas.openxmlformats.org/presentationml/2006/main">
  <p:tag name="KSO_WM_TEMPLATE_CATEGORY" val="basetag"/>
  <p:tag name="KSO_WM_TEMPLATE_INDEX" val="20164241"/>
</p:tagLst>
</file>

<file path=ppt/tags/tag166.xml><?xml version="1.0" encoding="utf-8"?>
<p:tagLst xmlns:p="http://schemas.openxmlformats.org/presentationml/2006/main">
  <p:tag name="KSO_WM_TEMPLATE_CATEGORY" val="basetag"/>
  <p:tag name="KSO_WM_TEMPLATE_INDEX" val="20164241"/>
</p:tagLst>
</file>

<file path=ppt/tags/tag167.xml><?xml version="1.0" encoding="utf-8"?>
<p:tagLst xmlns:p="http://schemas.openxmlformats.org/presentationml/2006/main">
  <p:tag name="KSO_WM_TEMPLATE_CATEGORY" val="basetag"/>
  <p:tag name="KSO_WM_TEMPLATE_INDEX" val="20164241"/>
</p:tagLst>
</file>

<file path=ppt/tags/tag168.xml><?xml version="1.0" encoding="utf-8"?>
<p:tagLst xmlns:p="http://schemas.openxmlformats.org/presentationml/2006/main">
  <p:tag name="KSO_WM_TEMPLATE_CATEGORY" val="basetag"/>
  <p:tag name="KSO_WM_TEMPLATE_INDEX" val="20164241"/>
</p:tagLst>
</file>

<file path=ppt/tags/tag169.xml><?xml version="1.0" encoding="utf-8"?>
<p:tagLst xmlns:p="http://schemas.openxmlformats.org/presentationml/2006/main">
  <p:tag name="KSO_WM_TEMPLATE_CATEGORY" val="basetag"/>
  <p:tag name="KSO_WM_TEMPLATE_INDEX" val="20164241"/>
</p:tagLst>
</file>

<file path=ppt/tags/tag17.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70.xml><?xml version="1.0" encoding="utf-8"?>
<p:tagLst xmlns:p="http://schemas.openxmlformats.org/presentationml/2006/main">
  <p:tag name="KSO_WM_TEMPLATE_CATEGORY" val="basetag"/>
  <p:tag name="KSO_WM_TEMPLATE_INDEX" val="20164241"/>
</p:tagLst>
</file>

<file path=ppt/tags/tag171.xml><?xml version="1.0" encoding="utf-8"?>
<p:tagLst xmlns:p="http://schemas.openxmlformats.org/presentationml/2006/main">
  <p:tag name="KSO_WM_TEMPLATE_CATEGORY" val="basetag"/>
  <p:tag name="KSO_WM_TEMPLATE_INDEX" val="20164241"/>
</p:tagLst>
</file>

<file path=ppt/tags/tag172.xml><?xml version="1.0" encoding="utf-8"?>
<p:tagLst xmlns:p="http://schemas.openxmlformats.org/presentationml/2006/main">
  <p:tag name="KSO_WM_TEMPLATE_CATEGORY" val="basetag"/>
  <p:tag name="KSO_WM_TEMPLATE_INDEX" val="20164241"/>
</p:tagLst>
</file>

<file path=ppt/tags/tag173.xml><?xml version="1.0" encoding="utf-8"?>
<p:tagLst xmlns:p="http://schemas.openxmlformats.org/presentationml/2006/main">
  <p:tag name="KSO_WM_TEMPLATE_CATEGORY" val="basetag"/>
  <p:tag name="KSO_WM_TEMPLATE_INDEX" val="20164241"/>
</p:tagLst>
</file>

<file path=ppt/tags/tag174.xml><?xml version="1.0" encoding="utf-8"?>
<p:tagLst xmlns:p="http://schemas.openxmlformats.org/presentationml/2006/main">
  <p:tag name="KSO_WM_TEMPLATE_CATEGORY" val="basetag"/>
  <p:tag name="KSO_WM_TEMPLATE_INDEX" val="20164241"/>
</p:tagLst>
</file>

<file path=ppt/tags/tag175.xml><?xml version="1.0" encoding="utf-8"?>
<p:tagLst xmlns:p="http://schemas.openxmlformats.org/presentationml/2006/main">
  <p:tag name="KSO_WM_TEMPLATE_CATEGORY" val="basetag"/>
  <p:tag name="KSO_WM_TEMPLATE_INDEX" val="20164241"/>
</p:tagLst>
</file>

<file path=ppt/tags/tag176.xml><?xml version="1.0" encoding="utf-8"?>
<p:tagLst xmlns:p="http://schemas.openxmlformats.org/presentationml/2006/main">
  <p:tag name="KSO_WM_TEMPLATE_CATEGORY" val="basetag"/>
  <p:tag name="KSO_WM_TEMPLATE_INDEX" val="20164241"/>
</p:tagLst>
</file>

<file path=ppt/tags/tag177.xml><?xml version="1.0" encoding="utf-8"?>
<p:tagLst xmlns:p="http://schemas.openxmlformats.org/presentationml/2006/main">
  <p:tag name="KSO_WM_TEMPLATE_CATEGORY" val="basetag"/>
  <p:tag name="KSO_WM_TEMPLATE_INDEX" val="20164241"/>
</p:tagLst>
</file>

<file path=ppt/tags/tag178.xml><?xml version="1.0" encoding="utf-8"?>
<p:tagLst xmlns:p="http://schemas.openxmlformats.org/presentationml/2006/main">
  <p:tag name="KSO_WM_TEMPLATE_CATEGORY" val="basetag"/>
  <p:tag name="KSO_WM_TEMPLATE_INDEX" val="20164241"/>
</p:tagLst>
</file>

<file path=ppt/tags/tag179.xml><?xml version="1.0" encoding="utf-8"?>
<p:tagLst xmlns:p="http://schemas.openxmlformats.org/presentationml/2006/main">
  <p:tag name="KSO_WM_TEMPLATE_CATEGORY" val="basetag"/>
  <p:tag name="KSO_WM_TEMPLATE_INDEX" val="20164241"/>
</p:tagLst>
</file>

<file path=ppt/tags/tag18.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180.xml><?xml version="1.0" encoding="utf-8"?>
<p:tagLst xmlns:p="http://schemas.openxmlformats.org/presentationml/2006/main">
  <p:tag name="KSO_WM_BEAUTIFY_FLAG" val="#wm#"/>
  <p:tag name="KSO_WM_TEMPLATE_CATEGORY" val="basetag"/>
  <p:tag name="KSO_WM_TEMPLATE_INDEX" val="20164241"/>
</p:tagLst>
</file>

<file path=ppt/tags/tag181.xml><?xml version="1.0" encoding="utf-8"?>
<p:tagLst xmlns:p="http://schemas.openxmlformats.org/presentationml/2006/main">
  <p:tag name="KSO_WM_TEMPLATE_CATEGORY" val="basetag"/>
  <p:tag name="KSO_WM_TEMPLATE_INDEX" val="20164241"/>
</p:tagLst>
</file>

<file path=ppt/tags/tag182.xml><?xml version="1.0" encoding="utf-8"?>
<p:tagLst xmlns:p="http://schemas.openxmlformats.org/presentationml/2006/main">
  <p:tag name="KSO_WM_TEMPLATE_CATEGORY" val="basetag"/>
  <p:tag name="KSO_WM_TEMPLATE_INDEX" val="20164241"/>
</p:tagLst>
</file>

<file path=ppt/tags/tag183.xml><?xml version="1.0" encoding="utf-8"?>
<p:tagLst xmlns:p="http://schemas.openxmlformats.org/presentationml/2006/main">
  <p:tag name="KSO_WM_TEMPLATE_CATEGORY" val="basetag"/>
  <p:tag name="KSO_WM_TEMPLATE_INDEX" val="20164241"/>
</p:tagLst>
</file>

<file path=ppt/tags/tag184.xml><?xml version="1.0" encoding="utf-8"?>
<p:tagLst xmlns:p="http://schemas.openxmlformats.org/presentationml/2006/main">
  <p:tag name="KSO_WM_TEMPLATE_CATEGORY" val="basetag"/>
  <p:tag name="KSO_WM_TEMPLATE_INDEX" val="20164241"/>
</p:tagLst>
</file>

<file path=ppt/tags/tag185.xml><?xml version="1.0" encoding="utf-8"?>
<p:tagLst xmlns:p="http://schemas.openxmlformats.org/presentationml/2006/main">
  <p:tag name="KSO_WM_TEMPLATE_CATEGORY" val="basetag"/>
  <p:tag name="KSO_WM_TEMPLATE_INDEX" val="20164241"/>
</p:tagLst>
</file>

<file path=ppt/tags/tag186.xml><?xml version="1.0" encoding="utf-8"?>
<p:tagLst xmlns:p="http://schemas.openxmlformats.org/presentationml/2006/main">
  <p:tag name="KSO_WM_TEMPLATE_CATEGORY" val="basetag"/>
  <p:tag name="KSO_WM_TEMPLATE_INDEX" val="20164241"/>
</p:tagLst>
</file>

<file path=ppt/tags/tag187.xml><?xml version="1.0" encoding="utf-8"?>
<p:tagLst xmlns:p="http://schemas.openxmlformats.org/presentationml/2006/main">
  <p:tag name="KSO_WM_TEMPLATE_CATEGORY" val="basetag"/>
  <p:tag name="KSO_WM_TEMPLATE_INDEX" val="20164241"/>
</p:tagLst>
</file>

<file path=ppt/tags/tag188.xml><?xml version="1.0" encoding="utf-8"?>
<p:tagLst xmlns:p="http://schemas.openxmlformats.org/presentationml/2006/main">
  <p:tag name="KSO_WM_TEMPLATE_CATEGORY" val="basetag"/>
  <p:tag name="KSO_WM_TEMPLATE_INDEX" val="20164241"/>
</p:tagLst>
</file>

<file path=ppt/tags/tag189.xml><?xml version="1.0" encoding="utf-8"?>
<p:tagLst xmlns:p="http://schemas.openxmlformats.org/presentationml/2006/main">
  <p:tag name="KSO_WM_TEMPLATE_CATEGORY" val="basetag"/>
  <p:tag name="KSO_WM_TEMPLATE_INDEX" val="20164241"/>
</p:tagLst>
</file>

<file path=ppt/tags/tag19.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190.xml><?xml version="1.0" encoding="utf-8"?>
<p:tagLst xmlns:p="http://schemas.openxmlformats.org/presentationml/2006/main">
  <p:tag name="KSO_WM_TEMPLATE_CATEGORY" val="basetag"/>
  <p:tag name="KSO_WM_TEMPLATE_INDEX" val="20164241"/>
</p:tagLst>
</file>

<file path=ppt/tags/tag191.xml><?xml version="1.0" encoding="utf-8"?>
<p:tagLst xmlns:p="http://schemas.openxmlformats.org/presentationml/2006/main">
  <p:tag name="KSO_WM_TEMPLATE_CATEGORY" val="basetag"/>
  <p:tag name="KSO_WM_TEMPLATE_INDEX" val="20164241"/>
</p:tagLst>
</file>

<file path=ppt/tags/tag192.xml><?xml version="1.0" encoding="utf-8"?>
<p:tagLst xmlns:p="http://schemas.openxmlformats.org/presentationml/2006/main">
  <p:tag name="KSO_WM_TEMPLATE_CATEGORY" val="basetag"/>
  <p:tag name="KSO_WM_TEMPLATE_INDEX" val="20164241"/>
</p:tagLst>
</file>

<file path=ppt/tags/tag193.xml><?xml version="1.0" encoding="utf-8"?>
<p:tagLst xmlns:p="http://schemas.openxmlformats.org/presentationml/2006/main">
  <p:tag name="KSO_WM_TEMPLATE_CATEGORY" val="basetag"/>
  <p:tag name="KSO_WM_TEMPLATE_INDEX" val="20164241"/>
</p:tagLst>
</file>

<file path=ppt/tags/tag194.xml><?xml version="1.0" encoding="utf-8"?>
<p:tagLst xmlns:p="http://schemas.openxmlformats.org/presentationml/2006/main">
  <p:tag name="KSO_WM_TEMPLATE_CATEGORY" val="basetag"/>
  <p:tag name="KSO_WM_TEMPLATE_INDEX" val="20164241"/>
</p:tagLst>
</file>

<file path=ppt/tags/tag195.xml><?xml version="1.0" encoding="utf-8"?>
<p:tagLst xmlns:p="http://schemas.openxmlformats.org/presentationml/2006/main">
  <p:tag name="KSO_WM_TEMPLATE_CATEGORY" val="basetag"/>
  <p:tag name="KSO_WM_TEMPLATE_INDEX" val="20164241"/>
</p:tagLst>
</file>

<file path=ppt/tags/tag196.xml><?xml version="1.0" encoding="utf-8"?>
<p:tagLst xmlns:p="http://schemas.openxmlformats.org/presentationml/2006/main">
  <p:tag name="KSO_WM_TEMPLATE_CATEGORY" val="basetag"/>
  <p:tag name="KSO_WM_TEMPLATE_INDEX" val="20164241"/>
</p:tagLst>
</file>

<file path=ppt/tags/tag197.xml><?xml version="1.0" encoding="utf-8"?>
<p:tagLst xmlns:p="http://schemas.openxmlformats.org/presentationml/2006/main">
  <p:tag name="KSO_WM_TEMPLATE_CATEGORY" val="basetag"/>
  <p:tag name="KSO_WM_TEMPLATE_INDEX" val="20164241"/>
</p:tagLst>
</file>

<file path=ppt/tags/tag198.xml><?xml version="1.0" encoding="utf-8"?>
<p:tagLst xmlns:p="http://schemas.openxmlformats.org/presentationml/2006/main">
  <p:tag name="KSO_WM_TEMPLATE_CATEGORY" val="basetag"/>
  <p:tag name="KSO_WM_TEMPLATE_INDEX" val="20164241"/>
</p:tagLst>
</file>

<file path=ppt/tags/tag199.xml><?xml version="1.0" encoding="utf-8"?>
<p:tagLst xmlns:p="http://schemas.openxmlformats.org/presentationml/2006/main">
  <p:tag name="KSO_WM_TEMPLATE_CATEGORY" val="basetag"/>
  <p:tag name="KSO_WM_TEMPLATE_INDEX" val="20164241"/>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00.xml><?xml version="1.0" encoding="utf-8"?>
<p:tagLst xmlns:p="http://schemas.openxmlformats.org/presentationml/2006/main">
  <p:tag name="KSO_WM_BEAUTIFY_FLAG" val="#wm#"/>
  <p:tag name="KSO_WM_TEMPLATE_CATEGORY" val="basetag"/>
  <p:tag name="KSO_WM_TEMPLATE_INDEX" val="20164241"/>
</p:tagLst>
</file>

<file path=ppt/tags/tag201.xml><?xml version="1.0" encoding="utf-8"?>
<p:tagLst xmlns:p="http://schemas.openxmlformats.org/presentationml/2006/main">
  <p:tag name="KSO_WM_BEAUTIFY_FLAG" val="#wm#"/>
  <p:tag name="KSO_WM_TEMPLATE_CATEGORY" val="basetag"/>
  <p:tag name="KSO_WM_TEMPLATE_INDEX" val="20164241"/>
</p:tagLst>
</file>

<file path=ppt/tags/tag202.xml><?xml version="1.0" encoding="utf-8"?>
<p:tagLst xmlns:p="http://schemas.openxmlformats.org/presentationml/2006/main">
  <p:tag name="KSO_WM_BEAUTIFY_FLAG" val="#wm#"/>
  <p:tag name="KSO_WM_TEMPLATE_CATEGORY" val="basetag"/>
  <p:tag name="KSO_WM_TEMPLATE_INDEX" val="20164241"/>
</p:tagLst>
</file>

<file path=ppt/tags/tag203.xml><?xml version="1.0" encoding="utf-8"?>
<p:tagLst xmlns:p="http://schemas.openxmlformats.org/presentationml/2006/main">
  <p:tag name="KSO_WM_TEMPLATE_CATEGORY" val="basetag"/>
  <p:tag name="KSO_WM_TEMPLATE_INDEX" val="20164241"/>
</p:tagLst>
</file>

<file path=ppt/tags/tag204.xml><?xml version="1.0" encoding="utf-8"?>
<p:tagLst xmlns:p="http://schemas.openxmlformats.org/presentationml/2006/main">
  <p:tag name="KSO_WM_TEMPLATE_CATEGORY" val="basetag"/>
  <p:tag name="KSO_WM_TEMPLATE_INDEX" val="20164241"/>
</p:tagLst>
</file>

<file path=ppt/tags/tag21.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2.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3.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4.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5.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6.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7.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8.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9.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4.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5.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6.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7.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41.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2.xml><?xml version="1.0" encoding="utf-8"?>
<p:tagLst xmlns:p="http://schemas.openxmlformats.org/presentationml/2006/main">
  <p:tag name="KSO_WM_TAG_VERSION" val="1.0"/>
  <p:tag name="KSO_WM_TEMPLATE_CATEGORY" val="basetag"/>
  <p:tag name="KSO_WM_TEMPLATE_INDEX" val="20164241"/>
</p:tagLst>
</file>

<file path=ppt/tags/tag43.xml><?xml version="1.0" encoding="utf-8"?>
<p:tagLst xmlns:p="http://schemas.openxmlformats.org/presentationml/2006/main">
  <p:tag name="KSO_WM_TAG_VERSION" val="1.0"/>
  <p:tag name="KSO_WM_TEMPLATE_CATEGORY" val="basetag"/>
  <p:tag name="KSO_WM_TEMPLATE_INDEX" val="20164241"/>
</p:tagLst>
</file>

<file path=ppt/tags/tag44.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45.xml><?xml version="1.0" encoding="utf-8"?>
<p:tagLst xmlns:p="http://schemas.openxmlformats.org/presentationml/2006/main">
  <p:tag name="KSO_WM_TAG_VERSION" val="1.0"/>
  <p:tag name="KSO_WM_TEMPLATE_CATEGORY" val="custom"/>
  <p:tag name="KSO_WM_TEMPLATE_INDEX" val="20186841"/>
</p:tagLst>
</file>

<file path=ppt/tags/tag46.xml><?xml version="1.0" encoding="utf-8"?>
<p:tagLst xmlns:p="http://schemas.openxmlformats.org/presentationml/2006/main">
  <p:tag name="KSO_WM_TAG_VERSION" val="1.0"/>
  <p:tag name="KSO_WM_TEMPLATE_CATEGORY" val="custom"/>
  <p:tag name="KSO_WM_TEMPLATE_INDEX" val="20186841"/>
</p:tagLst>
</file>

<file path=ppt/tags/tag47.xml><?xml version="1.0" encoding="utf-8"?>
<p:tagLst xmlns:p="http://schemas.openxmlformats.org/presentationml/2006/main">
  <p:tag name="KSO_WM_TEMPLATE_CATEGORY" val="custom"/>
  <p:tag name="KSO_WM_TEMPLATE_INDEX" val="20186841"/>
  <p:tag name="KSO_WM_TAG_VERSION" val="1.0"/>
  <p:tag name="KSO_WM_TEMPLATE_THUMBS_INDEX" val="1、6、10、16、19、20、23"/>
  <p:tag name="KSO_WM_BEAUTIFY_FLAG" val="#wm#"/>
</p:tagLst>
</file>

<file path=ppt/tags/tag48.xml><?xml version="1.0" encoding="utf-8"?>
<p:tagLst xmlns:p="http://schemas.openxmlformats.org/presentationml/2006/main">
  <p:tag name="KSO_WM_TEMPLATE_CATEGORY" val="basetag"/>
  <p:tag name="KSO_WM_TEMPLATE_INDEX" val="20164241"/>
</p:tagLst>
</file>

<file path=ppt/tags/tag49.xml><?xml version="1.0" encoding="utf-8"?>
<p:tagLst xmlns:p="http://schemas.openxmlformats.org/presentationml/2006/main">
  <p:tag name="KSO_WM_TEMPLATE_CATEGORY" val="basetag"/>
  <p:tag name="KSO_WM_TEMPLATE_INDEX" val="20164241"/>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4241"/>
</p:tagLst>
</file>

<file path=ppt/tags/tag51.xml><?xml version="1.0" encoding="utf-8"?>
<p:tagLst xmlns:p="http://schemas.openxmlformats.org/presentationml/2006/main">
  <p:tag name="KSO_WM_TEMPLATE_CATEGORY" val="basetag"/>
  <p:tag name="KSO_WM_TEMPLATE_INDEX" val="20164241"/>
</p:tagLst>
</file>

<file path=ppt/tags/tag52.xml><?xml version="1.0" encoding="utf-8"?>
<p:tagLst xmlns:p="http://schemas.openxmlformats.org/presentationml/2006/main">
  <p:tag name="KSO_WM_TEMPLATE_CATEGORY" val="basetag"/>
  <p:tag name="KSO_WM_TEMPLATE_INDEX" val="20164241"/>
</p:tagLst>
</file>

<file path=ppt/tags/tag53.xml><?xml version="1.0" encoding="utf-8"?>
<p:tagLst xmlns:p="http://schemas.openxmlformats.org/presentationml/2006/main">
  <p:tag name="KSO_WM_TEMPLATE_CATEGORY" val="basetag"/>
  <p:tag name="KSO_WM_TEMPLATE_INDEX" val="20164241"/>
</p:tagLst>
</file>

<file path=ppt/tags/tag54.xml><?xml version="1.0" encoding="utf-8"?>
<p:tagLst xmlns:p="http://schemas.openxmlformats.org/presentationml/2006/main">
  <p:tag name="KSO_WM_TEMPLATE_CATEGORY" val="basetag"/>
  <p:tag name="KSO_WM_TEMPLATE_INDEX" val="20164241"/>
</p:tagLst>
</file>

<file path=ppt/tags/tag55.xml><?xml version="1.0" encoding="utf-8"?>
<p:tagLst xmlns:p="http://schemas.openxmlformats.org/presentationml/2006/main">
  <p:tag name="KSO_WM_TEMPLATE_CATEGORY" val="basetag"/>
  <p:tag name="KSO_WM_TEMPLATE_INDEX" val="20164241"/>
</p:tagLst>
</file>

<file path=ppt/tags/tag56.xml><?xml version="1.0" encoding="utf-8"?>
<p:tagLst xmlns:p="http://schemas.openxmlformats.org/presentationml/2006/main">
  <p:tag name="KSO_WM_TEMPLATE_CATEGORY" val="basetag"/>
  <p:tag name="KSO_WM_TEMPLATE_INDEX" val="20164241"/>
</p:tagLst>
</file>

<file path=ppt/tags/tag57.xml><?xml version="1.0" encoding="utf-8"?>
<p:tagLst xmlns:p="http://schemas.openxmlformats.org/presentationml/2006/main">
  <p:tag name="KSO_WM_TEMPLATE_CATEGORY" val="basetag"/>
  <p:tag name="KSO_WM_TEMPLATE_INDEX" val="20164241"/>
</p:tagLst>
</file>

<file path=ppt/tags/tag58.xml><?xml version="1.0" encoding="utf-8"?>
<p:tagLst xmlns:p="http://schemas.openxmlformats.org/presentationml/2006/main">
  <p:tag name="KSO_WM_TEMPLATE_CATEGORY" val="basetag"/>
  <p:tag name="KSO_WM_TEMPLATE_INDEX" val="20164241"/>
</p:tagLst>
</file>

<file path=ppt/tags/tag59.xml><?xml version="1.0" encoding="utf-8"?>
<p:tagLst xmlns:p="http://schemas.openxmlformats.org/presentationml/2006/main">
  <p:tag name="KSO_WM_TEMPLATE_CATEGORY" val="basetag"/>
  <p:tag name="KSO_WM_TEMPLATE_INDEX" val="20164241"/>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TEMPLATE_CATEGORY" val="basetag"/>
  <p:tag name="KSO_WM_TEMPLATE_INDEX" val="20164241"/>
</p:tagLst>
</file>

<file path=ppt/tags/tag61.xml><?xml version="1.0" encoding="utf-8"?>
<p:tagLst xmlns:p="http://schemas.openxmlformats.org/presentationml/2006/main">
  <p:tag name="KSO_WM_TEMPLATE_CATEGORY" val="basetag"/>
  <p:tag name="KSO_WM_TEMPLATE_INDEX" val="20164241"/>
</p:tagLst>
</file>

<file path=ppt/tags/tag62.xml><?xml version="1.0" encoding="utf-8"?>
<p:tagLst xmlns:p="http://schemas.openxmlformats.org/presentationml/2006/main">
  <p:tag name="KSO_WM_TEMPLATE_CATEGORY" val="basetag"/>
  <p:tag name="KSO_WM_TEMPLATE_INDEX" val="20164241"/>
</p:tagLst>
</file>

<file path=ppt/tags/tag63.xml><?xml version="1.0" encoding="utf-8"?>
<p:tagLst xmlns:p="http://schemas.openxmlformats.org/presentationml/2006/main">
  <p:tag name="KSO_WM_TEMPLATE_CATEGORY" val="basetag"/>
  <p:tag name="KSO_WM_TEMPLATE_INDEX" val="20164241"/>
</p:tagLst>
</file>

<file path=ppt/tags/tag64.xml><?xml version="1.0" encoding="utf-8"?>
<p:tagLst xmlns:p="http://schemas.openxmlformats.org/presentationml/2006/main">
  <p:tag name="KSO_WM_TEMPLATE_CATEGORY" val="basetag"/>
  <p:tag name="KSO_WM_TEMPLATE_INDEX" val="20164241"/>
</p:tagLst>
</file>

<file path=ppt/tags/tag65.xml><?xml version="1.0" encoding="utf-8"?>
<p:tagLst xmlns:p="http://schemas.openxmlformats.org/presentationml/2006/main">
  <p:tag name="KSO_WM_TEMPLATE_CATEGORY" val="basetag"/>
  <p:tag name="KSO_WM_TEMPLATE_INDEX" val="20164241"/>
</p:tagLst>
</file>

<file path=ppt/tags/tag66.xml><?xml version="1.0" encoding="utf-8"?>
<p:tagLst xmlns:p="http://schemas.openxmlformats.org/presentationml/2006/main">
  <p:tag name="KSO_WM_TEMPLATE_CATEGORY" val="basetag"/>
  <p:tag name="KSO_WM_TEMPLATE_INDEX" val="20164241"/>
</p:tagLst>
</file>

<file path=ppt/tags/tag67.xml><?xml version="1.0" encoding="utf-8"?>
<p:tagLst xmlns:p="http://schemas.openxmlformats.org/presentationml/2006/main">
  <p:tag name="KSO_WM_TEMPLATE_CATEGORY" val="basetag"/>
  <p:tag name="KSO_WM_TEMPLATE_INDEX" val="20164241"/>
</p:tagLst>
</file>

<file path=ppt/tags/tag68.xml><?xml version="1.0" encoding="utf-8"?>
<p:tagLst xmlns:p="http://schemas.openxmlformats.org/presentationml/2006/main">
  <p:tag name="KSO_WM_TEMPLATE_CATEGORY" val="basetag"/>
  <p:tag name="KSO_WM_TEMPLATE_INDEX" val="20164241"/>
</p:tagLst>
</file>

<file path=ppt/tags/tag69.xml><?xml version="1.0" encoding="utf-8"?>
<p:tagLst xmlns:p="http://schemas.openxmlformats.org/presentationml/2006/main">
  <p:tag name="KSO_WM_TEMPLATE_CATEGORY" val="basetag"/>
  <p:tag name="KSO_WM_TEMPLATE_INDEX" val="20164241"/>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TEMPLATE_CATEGORY" val="basetag"/>
  <p:tag name="KSO_WM_TEMPLATE_INDEX" val="20164241"/>
</p:tagLst>
</file>

<file path=ppt/tags/tag71.xml><?xml version="1.0" encoding="utf-8"?>
<p:tagLst xmlns:p="http://schemas.openxmlformats.org/presentationml/2006/main">
  <p:tag name="KSO_WM_TEMPLATE_CATEGORY" val="basetag"/>
  <p:tag name="KSO_WM_TEMPLATE_INDEX" val="20164241"/>
</p:tagLst>
</file>

<file path=ppt/tags/tag72.xml><?xml version="1.0" encoding="utf-8"?>
<p:tagLst xmlns:p="http://schemas.openxmlformats.org/presentationml/2006/main">
  <p:tag name="KSO_WM_TEMPLATE_CATEGORY" val="basetag"/>
  <p:tag name="KSO_WM_TEMPLATE_INDEX" val="20164241"/>
</p:tagLst>
</file>

<file path=ppt/tags/tag73.xml><?xml version="1.0" encoding="utf-8"?>
<p:tagLst xmlns:p="http://schemas.openxmlformats.org/presentationml/2006/main">
  <p:tag name="KSO_WM_TEMPLATE_CATEGORY" val="basetag"/>
  <p:tag name="KSO_WM_TEMPLATE_INDEX" val="20164241"/>
</p:tagLst>
</file>

<file path=ppt/tags/tag74.xml><?xml version="1.0" encoding="utf-8"?>
<p:tagLst xmlns:p="http://schemas.openxmlformats.org/presentationml/2006/main">
  <p:tag name="KSO_WM_TEMPLATE_CATEGORY" val="basetag"/>
  <p:tag name="KSO_WM_TEMPLATE_INDEX" val="20164241"/>
</p:tagLst>
</file>

<file path=ppt/tags/tag75.xml><?xml version="1.0" encoding="utf-8"?>
<p:tagLst xmlns:p="http://schemas.openxmlformats.org/presentationml/2006/main">
  <p:tag name="KSO_WM_TEMPLATE_CATEGORY" val="basetag"/>
  <p:tag name="KSO_WM_TEMPLATE_INDEX" val="20164241"/>
</p:tagLst>
</file>

<file path=ppt/tags/tag76.xml><?xml version="1.0" encoding="utf-8"?>
<p:tagLst xmlns:p="http://schemas.openxmlformats.org/presentationml/2006/main">
  <p:tag name="KSO_WM_TEMPLATE_CATEGORY" val="basetag"/>
  <p:tag name="KSO_WM_TEMPLATE_INDEX" val="20164241"/>
</p:tagLst>
</file>

<file path=ppt/tags/tag77.xml><?xml version="1.0" encoding="utf-8"?>
<p:tagLst xmlns:p="http://schemas.openxmlformats.org/presentationml/2006/main">
  <p:tag name="KSO_WM_TEMPLATE_CATEGORY" val="basetag"/>
  <p:tag name="KSO_WM_TEMPLATE_INDEX" val="20164241"/>
</p:tagLst>
</file>

<file path=ppt/tags/tag78.xml><?xml version="1.0" encoding="utf-8"?>
<p:tagLst xmlns:p="http://schemas.openxmlformats.org/presentationml/2006/main">
  <p:tag name="KSO_WM_TEMPLATE_CATEGORY" val="basetag"/>
  <p:tag name="KSO_WM_TEMPLATE_INDEX" val="20164241"/>
</p:tagLst>
</file>

<file path=ppt/tags/tag79.xml><?xml version="1.0" encoding="utf-8"?>
<p:tagLst xmlns:p="http://schemas.openxmlformats.org/presentationml/2006/main">
  <p:tag name="KSO_WM_TEMPLATE_CATEGORY" val="basetag"/>
  <p:tag name="KSO_WM_TEMPLATE_INDEX" val="20164241"/>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80.xml><?xml version="1.0" encoding="utf-8"?>
<p:tagLst xmlns:p="http://schemas.openxmlformats.org/presentationml/2006/main">
  <p:tag name="KSO_WM_TEMPLATE_CATEGORY" val="basetag"/>
  <p:tag name="KSO_WM_TEMPLATE_INDEX" val="20164241"/>
</p:tagLst>
</file>

<file path=ppt/tags/tag81.xml><?xml version="1.0" encoding="utf-8"?>
<p:tagLst xmlns:p="http://schemas.openxmlformats.org/presentationml/2006/main">
  <p:tag name="KSO_WM_TEMPLATE_CATEGORY" val="basetag"/>
  <p:tag name="KSO_WM_TEMPLATE_INDEX" val="20164241"/>
</p:tagLst>
</file>

<file path=ppt/tags/tag82.xml><?xml version="1.0" encoding="utf-8"?>
<p:tagLst xmlns:p="http://schemas.openxmlformats.org/presentationml/2006/main">
  <p:tag name="KSO_WM_TEMPLATE_CATEGORY" val="basetag"/>
  <p:tag name="KSO_WM_TEMPLATE_INDEX" val="20164241"/>
</p:tagLst>
</file>

<file path=ppt/tags/tag83.xml><?xml version="1.0" encoding="utf-8"?>
<p:tagLst xmlns:p="http://schemas.openxmlformats.org/presentationml/2006/main">
  <p:tag name="KSO_WM_TEMPLATE_CATEGORY" val="basetag"/>
  <p:tag name="KSO_WM_TEMPLATE_INDEX" val="20164241"/>
</p:tagLst>
</file>

<file path=ppt/tags/tag84.xml><?xml version="1.0" encoding="utf-8"?>
<p:tagLst xmlns:p="http://schemas.openxmlformats.org/presentationml/2006/main">
  <p:tag name="KSO_WM_TEMPLATE_CATEGORY" val="basetag"/>
  <p:tag name="KSO_WM_TEMPLATE_INDEX" val="20164241"/>
</p:tagLst>
</file>

<file path=ppt/tags/tag85.xml><?xml version="1.0" encoding="utf-8"?>
<p:tagLst xmlns:p="http://schemas.openxmlformats.org/presentationml/2006/main">
  <p:tag name="KSO_WM_BEAUTIFY_FLAG" val="#wm#"/>
  <p:tag name="KSO_WM_TEMPLATE_CATEGORY" val="basetag"/>
  <p:tag name="KSO_WM_TEMPLATE_INDEX" val="20164241"/>
</p:tagLst>
</file>

<file path=ppt/tags/tag86.xml><?xml version="1.0" encoding="utf-8"?>
<p:tagLst xmlns:p="http://schemas.openxmlformats.org/presentationml/2006/main">
  <p:tag name="KSO_WM_TEMPLATE_CATEGORY" val="basetag"/>
  <p:tag name="KSO_WM_TEMPLATE_INDEX" val="20164241"/>
</p:tagLst>
</file>

<file path=ppt/tags/tag87.xml><?xml version="1.0" encoding="utf-8"?>
<p:tagLst xmlns:p="http://schemas.openxmlformats.org/presentationml/2006/main">
  <p:tag name="KSO_WM_TEMPLATE_CATEGORY" val="basetag"/>
  <p:tag name="KSO_WM_TEMPLATE_INDEX" val="20164241"/>
</p:tagLst>
</file>

<file path=ppt/tags/tag88.xml><?xml version="1.0" encoding="utf-8"?>
<p:tagLst xmlns:p="http://schemas.openxmlformats.org/presentationml/2006/main">
  <p:tag name="KSO_WM_TEMPLATE_CATEGORY" val="basetag"/>
  <p:tag name="KSO_WM_TEMPLATE_INDEX" val="20164241"/>
</p:tagLst>
</file>

<file path=ppt/tags/tag89.xml><?xml version="1.0" encoding="utf-8"?>
<p:tagLst xmlns:p="http://schemas.openxmlformats.org/presentationml/2006/main">
  <p:tag name="KSO_WM_TEMPLATE_CATEGORY" val="basetag"/>
  <p:tag name="KSO_WM_TEMPLATE_INDEX" val="20164241"/>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90.xml><?xml version="1.0" encoding="utf-8"?>
<p:tagLst xmlns:p="http://schemas.openxmlformats.org/presentationml/2006/main">
  <p:tag name="KSO_WM_TEMPLATE_CATEGORY" val="basetag"/>
  <p:tag name="KSO_WM_TEMPLATE_INDEX" val="20164241"/>
</p:tagLst>
</file>

<file path=ppt/tags/tag91.xml><?xml version="1.0" encoding="utf-8"?>
<p:tagLst xmlns:p="http://schemas.openxmlformats.org/presentationml/2006/main">
  <p:tag name="KSO_WM_TEMPLATE_CATEGORY" val="basetag"/>
  <p:tag name="KSO_WM_TEMPLATE_INDEX" val="20164241"/>
</p:tagLst>
</file>

<file path=ppt/tags/tag92.xml><?xml version="1.0" encoding="utf-8"?>
<p:tagLst xmlns:p="http://schemas.openxmlformats.org/presentationml/2006/main">
  <p:tag name="KSO_WM_TEMPLATE_CATEGORY" val="basetag"/>
  <p:tag name="KSO_WM_TEMPLATE_INDEX" val="20164241"/>
</p:tagLst>
</file>

<file path=ppt/tags/tag93.xml><?xml version="1.0" encoding="utf-8"?>
<p:tagLst xmlns:p="http://schemas.openxmlformats.org/presentationml/2006/main">
  <p:tag name="KSO_WM_TEMPLATE_CATEGORY" val="basetag"/>
  <p:tag name="KSO_WM_TEMPLATE_INDEX" val="20164241"/>
</p:tagLst>
</file>

<file path=ppt/tags/tag94.xml><?xml version="1.0" encoding="utf-8"?>
<p:tagLst xmlns:p="http://schemas.openxmlformats.org/presentationml/2006/main">
  <p:tag name="KSO_WM_TEMPLATE_CATEGORY" val="basetag"/>
  <p:tag name="KSO_WM_TEMPLATE_INDEX" val="20164241"/>
</p:tagLst>
</file>

<file path=ppt/tags/tag95.xml><?xml version="1.0" encoding="utf-8"?>
<p:tagLst xmlns:p="http://schemas.openxmlformats.org/presentationml/2006/main">
  <p:tag name="KSO_WM_TEMPLATE_CATEGORY" val="basetag"/>
  <p:tag name="KSO_WM_TEMPLATE_INDEX" val="20164241"/>
</p:tagLst>
</file>

<file path=ppt/tags/tag96.xml><?xml version="1.0" encoding="utf-8"?>
<p:tagLst xmlns:p="http://schemas.openxmlformats.org/presentationml/2006/main">
  <p:tag name="KSO_WM_TEMPLATE_CATEGORY" val="basetag"/>
  <p:tag name="KSO_WM_TEMPLATE_INDEX" val="20164241"/>
</p:tagLst>
</file>

<file path=ppt/tags/tag97.xml><?xml version="1.0" encoding="utf-8"?>
<p:tagLst xmlns:p="http://schemas.openxmlformats.org/presentationml/2006/main">
  <p:tag name="KSO_WM_TEMPLATE_CATEGORY" val="basetag"/>
  <p:tag name="KSO_WM_TEMPLATE_INDEX" val="20164241"/>
</p:tagLst>
</file>

<file path=ppt/tags/tag98.xml><?xml version="1.0" encoding="utf-8"?>
<p:tagLst xmlns:p="http://schemas.openxmlformats.org/presentationml/2006/main">
  <p:tag name="KSO_WM_TEMPLATE_CATEGORY" val="basetag"/>
  <p:tag name="KSO_WM_TEMPLATE_INDEX" val="20164241"/>
</p:tagLst>
</file>

<file path=ppt/tags/tag99.xml><?xml version="1.0" encoding="utf-8"?>
<p:tagLst xmlns:p="http://schemas.openxmlformats.org/presentationml/2006/main">
  <p:tag name="KSO_WM_TEMPLATE_CATEGORY" val="basetag"/>
  <p:tag name="KSO_WM_TEMPLATE_INDEX" val="20164241"/>
</p:tagLst>
</file>

<file path=ppt/theme/theme1.xml><?xml version="1.0" encoding="utf-8"?>
<a:theme xmlns:a="http://schemas.openxmlformats.org/drawingml/2006/main" name="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fontScheme name="25yhflpb">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13254</Words>
  <Application>WPS 演示</Application>
  <PresentationFormat>全屏显示(4:3)</PresentationFormat>
  <Paragraphs>1749</Paragraphs>
  <Slides>157</Slides>
  <Notes>84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157</vt:i4>
      </vt:variant>
    </vt:vector>
  </HeadingPairs>
  <TitlesOfParts>
    <vt:vector size="176" baseType="lpstr">
      <vt:lpstr>Arial</vt:lpstr>
      <vt:lpstr>宋体</vt:lpstr>
      <vt:lpstr>Wingdings</vt:lpstr>
      <vt:lpstr>Microsoft YaHei UI</vt:lpstr>
      <vt:lpstr>微软雅黑</vt:lpstr>
      <vt:lpstr>Times New Roman</vt:lpstr>
      <vt:lpstr>Arial Unicode MS</vt:lpstr>
      <vt:lpstr>Calibri</vt:lpstr>
      <vt:lpstr>Tahoma</vt:lpstr>
      <vt:lpstr>黑体</vt:lpstr>
      <vt:lpstr>仿宋_GB2312</vt:lpstr>
      <vt:lpstr>仿宋</vt:lpstr>
      <vt:lpstr>basetag20163155_docer802382.通用教学课件</vt:lpstr>
      <vt:lpstr>1_Office 主题​​</vt:lpstr>
      <vt:lpstr>Equation.3</vt:lpstr>
      <vt:lpstr>Equation.3</vt:lpstr>
      <vt:lpstr>Equation.3</vt:lpstr>
      <vt:lpstr>Equation.3</vt:lpstr>
      <vt:lpstr>Equation.3</vt:lpstr>
      <vt:lpstr>七、搜索树</vt:lpstr>
      <vt:lpstr>主要内容</vt:lpstr>
      <vt:lpstr>二叉搜索树</vt:lpstr>
      <vt:lpstr>BST定义</vt:lpstr>
      <vt:lpstr>BST定义</vt:lpstr>
      <vt:lpstr>另一种定义</vt:lpstr>
      <vt:lpstr>别名</vt:lpstr>
      <vt:lpstr>例</vt:lpstr>
      <vt:lpstr>例</vt:lpstr>
      <vt:lpstr>索引二叉搜索树</vt:lpstr>
      <vt:lpstr>抽象数据类型</vt:lpstr>
      <vt:lpstr>索引二叉搜索树</vt:lpstr>
      <vt:lpstr>类BSTree</vt:lpstr>
      <vt:lpstr>BST搜索</vt:lpstr>
      <vt:lpstr>平均查找长度</vt:lpstr>
      <vt:lpstr>搜索函数</vt:lpstr>
      <vt:lpstr>BST插入</vt:lpstr>
      <vt:lpstr>关于BST插入的结论</vt:lpstr>
      <vt:lpstr>插入操作</vt:lpstr>
      <vt:lpstr>插入操作（续）</vt:lpstr>
      <vt:lpstr>由一系列插入生成BST</vt:lpstr>
      <vt:lpstr>BST删除</vt:lpstr>
      <vt:lpstr>删除算法（续）</vt:lpstr>
      <vt:lpstr>删除算法（续）</vt:lpstr>
      <vt:lpstr>删除算法（续）</vt:lpstr>
      <vt:lpstr>删除算法（续）</vt:lpstr>
      <vt:lpstr>删除算法（续）</vt:lpstr>
      <vt:lpstr>关于删除算法的结论</vt:lpstr>
      <vt:lpstr>删除算法实现</vt:lpstr>
      <vt:lpstr>删除算法实现（续）</vt:lpstr>
      <vt:lpstr>删除算法实现（续）</vt:lpstr>
      <vt:lpstr>删除算法实现（续）</vt:lpstr>
      <vt:lpstr>删除算法实现（续）</vt:lpstr>
      <vt:lpstr>删除算法实现（续）</vt:lpstr>
      <vt:lpstr>补充：另一种删除的思路</vt:lpstr>
      <vt:lpstr>复杂性分析</vt:lpstr>
      <vt:lpstr>动机</vt:lpstr>
      <vt:lpstr>AVL树</vt:lpstr>
      <vt:lpstr>AVL树</vt:lpstr>
      <vt:lpstr>定义</vt:lpstr>
      <vt:lpstr>AVL树例</vt:lpstr>
      <vt:lpstr>AVL树的特性</vt:lpstr>
      <vt:lpstr>AVL树的高度</vt:lpstr>
      <vt:lpstr>问题变换</vt:lpstr>
      <vt:lpstr>AVL树的高度（续）</vt:lpstr>
      <vt:lpstr>关于AVL树的一组值</vt:lpstr>
      <vt:lpstr>AVL树的描述</vt:lpstr>
      <vt:lpstr>请写出下述各节点的平衡因子</vt:lpstr>
      <vt:lpstr>AVL搜索</vt:lpstr>
      <vt:lpstr>AVL插入</vt:lpstr>
      <vt:lpstr>插入导致的不平衡树的特性</vt:lpstr>
      <vt:lpstr>寻找“A”－寻找“X”</vt:lpstr>
      <vt:lpstr>寻找“A” －寻找“X”</vt:lpstr>
      <vt:lpstr>X未变为A——插入后平衡</vt:lpstr>
      <vt:lpstr>X未变为A——插入后平衡</vt:lpstr>
      <vt:lpstr>X变为A找到了A</vt:lpstr>
      <vt:lpstr>LL型不平衡及其调整方法</vt:lpstr>
      <vt:lpstr>单旋转例</vt:lpstr>
      <vt:lpstr>LR型不平衡及其调整方法</vt:lpstr>
      <vt:lpstr>双旋转例</vt:lpstr>
      <vt:lpstr>双旋转例</vt:lpstr>
      <vt:lpstr>AVL树插入算法</vt:lpstr>
      <vt:lpstr>AVL树插入算法</vt:lpstr>
      <vt:lpstr>AVL插入小结</vt:lpstr>
      <vt:lpstr>一次旋转示例（RR）</vt:lpstr>
      <vt:lpstr>两次旋转示例（RL）</vt:lpstr>
      <vt:lpstr>小练习</vt:lpstr>
      <vt:lpstr>练习</vt:lpstr>
      <vt:lpstr>AVL删除</vt:lpstr>
      <vt:lpstr>根据删除后q的平衡因子进行调整</vt:lpstr>
      <vt:lpstr>不平衡子树的调整方法</vt:lpstr>
      <vt:lpstr>R0型不平衡的调整</vt:lpstr>
      <vt:lpstr>R1型不平衡的调整</vt:lpstr>
      <vt:lpstr>R-1型不平衡的调整</vt:lpstr>
      <vt:lpstr>例题：初始状态</vt:lpstr>
      <vt:lpstr>删除p</vt:lpstr>
      <vt:lpstr>判断平衡性</vt:lpstr>
      <vt:lpstr>上一级仍然不平衡</vt:lpstr>
      <vt:lpstr>最终结果</vt:lpstr>
      <vt:lpstr>AVL删除小结</vt:lpstr>
      <vt:lpstr>一次旋转即停止</vt:lpstr>
      <vt:lpstr>一次旋转不平衡</vt:lpstr>
      <vt:lpstr>两次旋转不平衡</vt:lpstr>
      <vt:lpstr>练习</vt:lpstr>
      <vt:lpstr>B树 B+树</vt:lpstr>
      <vt:lpstr>动机：建立索引</vt:lpstr>
      <vt:lpstr>索引示例</vt:lpstr>
      <vt:lpstr>m叉搜索树</vt:lpstr>
      <vt:lpstr>m叉搜索树</vt:lpstr>
      <vt:lpstr>例：7叉搜索树</vt:lpstr>
      <vt:lpstr>例</vt:lpstr>
      <vt:lpstr>例</vt:lpstr>
      <vt:lpstr>m叉搜索树的高度</vt:lpstr>
      <vt:lpstr>H1.m阶B-树</vt:lpstr>
      <vt:lpstr>7阶B-树例</vt:lpstr>
      <vt:lpstr>例</vt:lpstr>
      <vt:lpstr>重新整理m阶B树特征</vt:lpstr>
      <vt:lpstr>B-树的高度</vt:lpstr>
      <vt:lpstr>证明</vt:lpstr>
      <vt:lpstr>插入操作——简单情况</vt:lpstr>
      <vt:lpstr>插入操作——分裂</vt:lpstr>
      <vt:lpstr>插入操作——分裂</vt:lpstr>
      <vt:lpstr>分裂例</vt:lpstr>
      <vt:lpstr>PowerPoint 演示文稿</vt:lpstr>
      <vt:lpstr>插入操作——分裂回溯</vt:lpstr>
      <vt:lpstr>分裂回溯例——三阶B-树</vt:lpstr>
      <vt:lpstr>分裂回溯例（续）</vt:lpstr>
      <vt:lpstr>删除操作</vt:lpstr>
      <vt:lpstr>删除操作——借用兄弟节点m=7</vt:lpstr>
      <vt:lpstr>删除操作——借用兄弟节点</vt:lpstr>
      <vt:lpstr>删除操作——与兄弟节点合并m=7</vt:lpstr>
      <vt:lpstr>删除操作——与兄弟节点合并</vt:lpstr>
      <vt:lpstr>删除操作——合并的回溯</vt:lpstr>
      <vt:lpstr>删除操作——合并的回溯m=3</vt:lpstr>
      <vt:lpstr>删除操作——例</vt:lpstr>
      <vt:lpstr>删除操作——例</vt:lpstr>
      <vt:lpstr>删除操作——例</vt:lpstr>
      <vt:lpstr>删除操作——例</vt:lpstr>
      <vt:lpstr>删除操作——例</vt:lpstr>
      <vt:lpstr>删除操作——例</vt:lpstr>
      <vt:lpstr>删除操作——例</vt:lpstr>
      <vt:lpstr>H1小结</vt:lpstr>
      <vt:lpstr>磁盘操作次数</vt:lpstr>
      <vt:lpstr>B+树定义</vt:lpstr>
      <vt:lpstr>4阶B+树示例</vt:lpstr>
      <vt:lpstr>B+树插入</vt:lpstr>
      <vt:lpstr>B+树插入示例</vt:lpstr>
      <vt:lpstr>B+树插入示例</vt:lpstr>
      <vt:lpstr>B+树插入示例</vt:lpstr>
      <vt:lpstr>B+树插入示例</vt:lpstr>
      <vt:lpstr>B+树插入示例</vt:lpstr>
      <vt:lpstr>B+树删除</vt:lpstr>
      <vt:lpstr>红黑树</vt:lpstr>
      <vt:lpstr>红－黑树定义</vt:lpstr>
      <vt:lpstr>另一种定义方式</vt:lpstr>
      <vt:lpstr>红－黑树例</vt:lpstr>
      <vt:lpstr>红－黑树特性1</vt:lpstr>
      <vt:lpstr>红－黑树特性1</vt:lpstr>
      <vt:lpstr>红－黑树特性2</vt:lpstr>
      <vt:lpstr>红－黑树的描述</vt:lpstr>
      <vt:lpstr>红－黑树的搜索</vt:lpstr>
      <vt:lpstr>红－黑树类似4阶B树</vt:lpstr>
      <vt:lpstr>2-3-4树的红－黑树表示</vt:lpstr>
      <vt:lpstr>2-3-4树的红－黑树表示</vt:lpstr>
      <vt:lpstr>2-3-4树的红－黑树表示</vt:lpstr>
      <vt:lpstr>几个问题</vt:lpstr>
      <vt:lpstr>H2.红－黑树的插入</vt:lpstr>
      <vt:lpstr>没有连续红边的情况（最理想）</vt:lpstr>
      <vt:lpstr>连续红边情况1：XYb</vt:lpstr>
      <vt:lpstr>连续红边情况2：XYr</vt:lpstr>
      <vt:lpstr>H2结束</vt:lpstr>
      <vt:lpstr>红－黑树的删除</vt:lpstr>
      <vt:lpstr>兄弟节点为黑色，兄弟儿子节点全为黑色</vt:lpstr>
      <vt:lpstr>兄弟节点为黑，兄弟孩子节点非全黑色</vt:lpstr>
      <vt:lpstr>兄弟节点为红色</vt:lpstr>
      <vt:lpstr>例题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刘明铭</cp:lastModifiedBy>
  <cp:revision>116</cp:revision>
  <cp:lastPrinted>2017-09-11T08:45:00Z</cp:lastPrinted>
  <dcterms:created xsi:type="dcterms:W3CDTF">2017-09-04T08:16:00Z</dcterms:created>
  <dcterms:modified xsi:type="dcterms:W3CDTF">2020-11-17T03:42:51Z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2052-11.1.0.9513</vt:lpwstr>
  </property>
</Properties>
</file>