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410" r:id="rId3"/>
    <p:sldId id="411" r:id="rId4"/>
    <p:sldId id="417" r:id="rId6"/>
    <p:sldId id="415" r:id="rId7"/>
    <p:sldId id="419" r:id="rId8"/>
    <p:sldId id="4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</a:t>
            </a:r>
            <a:r>
              <a:rPr lang="en-US" altLang="zh-CN"/>
              <a:t>M</a:t>
            </a:r>
            <a:r>
              <a:rPr lang="zh-CN" altLang="en-US"/>
              <a:t>算法</a:t>
            </a:r>
            <a:r>
              <a:rPr lang="en-US" altLang="zh-CN"/>
              <a:t>SS</a:t>
            </a:r>
            <a:r>
              <a:rPr lang="en-US" altLang="zh-CN"/>
              <a:t>[]</a:t>
            </a:r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南开大学软件学院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8268335" cy="4759325"/>
          </a:xfrm>
        </p:spPr>
        <p:txBody>
          <a:bodyPr/>
          <a:p>
            <a:r>
              <a:rPr lang="en-US" altLang="zh-CN"/>
              <a:t>SS[j]</a:t>
            </a:r>
            <a:r>
              <a:t>的含义为当前位置</a:t>
            </a:r>
            <a:r>
              <a:rPr lang="en-US" altLang="zh-CN"/>
              <a:t>P[0,j]</a:t>
            </a:r>
            <a:r>
              <a:t>的后缀与模式串匹配</a:t>
            </a:r>
            <a:r>
              <a:rPr lang="en-US" altLang="zh-CN"/>
              <a:t>P[0,m-1]</a:t>
            </a:r>
            <a:r>
              <a:t>的后缀最大匹配</a:t>
            </a:r>
            <a:r>
              <a:t>长度。</a:t>
            </a:r>
          </a:p>
          <a:p>
            <a:r>
              <a:rPr lang="en-US" altLang="zh-CN"/>
              <a:t>SS[]</a:t>
            </a:r>
            <a:r>
              <a:t>可以构造</a:t>
            </a:r>
            <a:r>
              <a:rPr lang="en-US" altLang="zh-CN"/>
              <a:t>GS[]</a:t>
            </a:r>
            <a:endParaRPr lang="en-US" altLang="zh-CN"/>
          </a:p>
        </p:txBody>
      </p:sp>
      <p:sp>
        <p:nvSpPr>
          <p:cNvPr id="1128451" name="AutoShape 3"/>
          <p:cNvSpPr/>
          <p:nvPr/>
        </p:nvSpPr>
        <p:spPr>
          <a:xfrm>
            <a:off x="3254137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5352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/>
          <p:cNvSpPr/>
          <p:nvPr>
            <p:custDataLst>
              <p:tags r:id="rId1"/>
            </p:custDataLst>
          </p:nvPr>
        </p:nvSpPr>
        <p:spPr>
          <a:xfrm>
            <a:off x="3254137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363275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AutoShape 14"/>
          <p:cNvSpPr/>
          <p:nvPr/>
        </p:nvSpPr>
        <p:spPr>
          <a:xfrm>
            <a:off x="286567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4920" y="395986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53964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98285" y="398208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P[0,8]==P[0,8]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64920" y="353949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5" name="左箭头 4"/>
          <p:cNvSpPr/>
          <p:nvPr/>
        </p:nvSpPr>
        <p:spPr>
          <a:xfrm>
            <a:off x="6304280" y="4078605"/>
            <a:ext cx="264160" cy="132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84115" y="4739005"/>
            <a:ext cx="1506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j=7</a:t>
            </a:r>
            <a:endParaRPr lang="en-US" altLang="zh-CN" sz="1600"/>
          </a:p>
          <a:p>
            <a:pPr algn="ctr"/>
            <a:r>
              <a:rPr lang="en-US" altLang="zh-CN" sz="1600"/>
              <a:t>P[8,8]!=P[7,7]</a:t>
            </a:r>
            <a:endParaRPr lang="en-US" altLang="zh-CN" sz="1600"/>
          </a:p>
        </p:txBody>
      </p:sp>
      <p:sp>
        <p:nvSpPr>
          <p:cNvPr id="7" name="上箭头 6"/>
          <p:cNvSpPr/>
          <p:nvPr/>
        </p:nvSpPr>
        <p:spPr>
          <a:xfrm>
            <a:off x="5646420" y="4441825"/>
            <a:ext cx="76200" cy="2971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58335" y="4739005"/>
            <a:ext cx="1699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j=6</a:t>
            </a:r>
            <a:endParaRPr lang="en-US" altLang="zh-CN" sz="1600"/>
          </a:p>
          <a:p>
            <a:pPr algn="ctr"/>
            <a:r>
              <a:rPr lang="en-US" altLang="zh-CN" sz="1600"/>
              <a:t>P[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</a:rPr>
              <a:t>5,8</a:t>
            </a:r>
            <a:r>
              <a:rPr lang="en-US" altLang="zh-CN" sz="1600"/>
              <a:t>]==P[</a:t>
            </a:r>
            <a:r>
              <a:rPr lang="en-US" altLang="zh-CN" sz="1600">
                <a:solidFill>
                  <a:schemeClr val="tx2"/>
                </a:solidFill>
              </a:rPr>
              <a:t>3,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altLang="zh-CN" sz="1600"/>
              <a:t>]</a:t>
            </a:r>
            <a:endParaRPr lang="en-US" altLang="zh-CN" sz="1600"/>
          </a:p>
          <a:p>
            <a:pPr algn="ctr"/>
            <a:r>
              <a:rPr lang="zh-CN" altLang="en-US" sz="1600"/>
              <a:t>且</a:t>
            </a:r>
            <a:r>
              <a:rPr lang="en-US" altLang="zh-CN" sz="1600"/>
              <a:t>P[4,4]!=P[2,2]</a:t>
            </a:r>
            <a:endParaRPr lang="zh-CN" altLang="en-US" sz="1600"/>
          </a:p>
        </p:txBody>
      </p:sp>
      <p:sp>
        <p:nvSpPr>
          <p:cNvPr id="16" name="上箭头 15"/>
          <p:cNvSpPr/>
          <p:nvPr/>
        </p:nvSpPr>
        <p:spPr>
          <a:xfrm>
            <a:off x="5269865" y="4441825"/>
            <a:ext cx="76200" cy="2971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曲线连接符 16"/>
          <p:cNvCxnSpPr/>
          <p:nvPr/>
        </p:nvCxnSpPr>
        <p:spPr>
          <a:xfrm rot="10800000">
            <a:off x="5478780" y="4904105"/>
            <a:ext cx="363220" cy="165100"/>
          </a:xfrm>
          <a:prstGeom prst="curvedConnector3">
            <a:avLst>
              <a:gd name="adj1" fmla="val 49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13" idx="2"/>
          </p:cNvCxnSpPr>
          <p:nvPr/>
        </p:nvCxnSpPr>
        <p:spPr>
          <a:xfrm rot="16200000">
            <a:off x="4763770" y="4536440"/>
            <a:ext cx="763905" cy="3238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02320" y="3843655"/>
            <a:ext cx="293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SS[m-1]=m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含义为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P[0,m-1]==P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[0,m-1]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78955" y="473900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含义为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P[m-1,m-1]!=P[j,j]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，即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P[0,m-1]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P[0,j]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重叠后缀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最大长度为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0</a:t>
            </a:r>
            <a:endParaRPr lang="en-US" altLang="zh-CN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5145" y="5568950"/>
            <a:ext cx="293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即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P[0,m-1]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P[0,j]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的重叠后缀最大长度为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4=(8-5+1)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3" name="AutoShape 3"/>
          <p:cNvSpPr/>
          <p:nvPr/>
        </p:nvSpPr>
        <p:spPr>
          <a:xfrm>
            <a:off x="3240802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AutoShape 4"/>
          <p:cNvSpPr/>
          <p:nvPr/>
        </p:nvSpPr>
        <p:spPr>
          <a:xfrm>
            <a:off x="3619421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AutoShape 5"/>
          <p:cNvSpPr/>
          <p:nvPr/>
        </p:nvSpPr>
        <p:spPr>
          <a:xfrm>
            <a:off x="3998040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AutoShape 6"/>
          <p:cNvSpPr/>
          <p:nvPr/>
        </p:nvSpPr>
        <p:spPr>
          <a:xfrm>
            <a:off x="4375468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AutoShape 7"/>
          <p:cNvSpPr/>
          <p:nvPr/>
        </p:nvSpPr>
        <p:spPr>
          <a:xfrm>
            <a:off x="4754086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AutoShape 8"/>
          <p:cNvSpPr/>
          <p:nvPr/>
        </p:nvSpPr>
        <p:spPr>
          <a:xfrm>
            <a:off x="5132705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AutoShape 9"/>
          <p:cNvSpPr/>
          <p:nvPr/>
        </p:nvSpPr>
        <p:spPr>
          <a:xfrm>
            <a:off x="5508943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AutoShape 14"/>
          <p:cNvSpPr/>
          <p:nvPr/>
        </p:nvSpPr>
        <p:spPr>
          <a:xfrm>
            <a:off x="2858056" y="3154839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AutoShape 9"/>
          <p:cNvSpPr/>
          <p:nvPr/>
        </p:nvSpPr>
        <p:spPr>
          <a:xfrm>
            <a:off x="5917248" y="3159284"/>
            <a:ext cx="323850" cy="323850"/>
          </a:xfrm>
          <a:prstGeom prst="roundRect">
            <a:avLst>
              <a:gd name="adj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73325" y="3132455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49" grpId="1"/>
      <p:bldP spid="48" grpId="0" bldLvl="0" animBg="1"/>
      <p:bldP spid="49" grpId="2"/>
      <p:bldP spid="5" grpId="0" bldLvl="0" animBg="1"/>
      <p:bldP spid="14" grpId="0" bldLvl="0" animBg="1"/>
      <p:bldP spid="6" grpId="1"/>
      <p:bldP spid="7" grpId="0" bldLvl="0" animBg="1"/>
      <p:bldP spid="6" grpId="3"/>
      <p:bldP spid="13" grpId="0" bldLvl="0" animBg="1"/>
      <p:bldP spid="15" grpId="1"/>
      <p:bldP spid="16" grpId="0" bldLvl="0" animBg="1"/>
      <p:bldP spid="15" grpId="3"/>
      <p:bldP spid="7" grpId="1" bldLvl="0" animBg="1"/>
      <p:bldP spid="6" grpId="4"/>
      <p:bldP spid="21" grpId="0"/>
      <p:bldP spid="21" grpId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/>
        </p:nvGrpSpPr>
        <p:grpSpPr>
          <a:xfrm>
            <a:off x="2874645" y="3028315"/>
            <a:ext cx="3383280" cy="323850"/>
            <a:chOff x="4527" y="7107"/>
            <a:chExt cx="5328" cy="510"/>
          </a:xfrm>
        </p:grpSpPr>
        <p:sp>
          <p:nvSpPr>
            <p:cNvPr id="23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SS[]</a:t>
            </a:r>
            <a:r>
              <a:t>的获取</a:t>
            </a:r>
          </a:p>
        </p:txBody>
      </p:sp>
      <p:sp>
        <p:nvSpPr>
          <p:cNvPr id="1128451" name="AutoShape 3"/>
          <p:cNvSpPr/>
          <p:nvPr/>
        </p:nvSpPr>
        <p:spPr>
          <a:xfrm>
            <a:off x="3254137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4920" y="395986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25897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325882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6" name="上箭头 5"/>
          <p:cNvSpPr/>
          <p:nvPr/>
        </p:nvSpPr>
        <p:spPr>
          <a:xfrm>
            <a:off x="5569585" y="3582670"/>
            <a:ext cx="243840" cy="376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11035" y="2032000"/>
            <a:ext cx="29362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定义子串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P[0,j]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的后缀段与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P[0,m]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相同长度后缀比较，获取最大长度。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为了避免重复比较，可以利用之前的比较结果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37860" y="2816225"/>
            <a:ext cx="3810" cy="342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02605" y="2816225"/>
            <a:ext cx="3810" cy="342265"/>
          </a:xfrm>
          <a:prstGeom prst="straightConnector1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4825365" y="2117725"/>
            <a:ext cx="777240" cy="261620"/>
          </a:xfrm>
          <a:prstGeom prst="wedgeRoundRectCallout">
            <a:avLst>
              <a:gd name="adj1" fmla="val 49221"/>
              <a:gd name="adj2" fmla="val 215776"/>
              <a:gd name="adj3" fmla="val 16667"/>
            </a:avLst>
          </a:prstGeom>
          <a:solidFill>
            <a:srgbClr val="FF0000"/>
          </a:solidFill>
          <a:ln w="12700" cap="rnd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2"/>
                </a:solidFill>
              </a:rPr>
              <a:t>后缀起</a:t>
            </a:r>
            <a:r>
              <a:rPr lang="en-US" altLang="zh-CN" sz="1200">
                <a:solidFill>
                  <a:schemeClr val="bg2"/>
                </a:solidFill>
              </a:rPr>
              <a:t>l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779135" y="2082800"/>
            <a:ext cx="797560" cy="261620"/>
          </a:xfrm>
          <a:prstGeom prst="wedgeRoundRectCallout">
            <a:avLst>
              <a:gd name="adj1" fmla="val -54498"/>
              <a:gd name="adj2" fmla="val 225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后缀止</a:t>
            </a:r>
            <a:r>
              <a:rPr lang="en-US" altLang="zh-CN" sz="1200"/>
              <a:t>h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7106920" y="3508375"/>
            <a:ext cx="29362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需要比较的字符可以从后缀段长度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-l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推导出来：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P[l]==P[m-1-(h-l)]?</a:t>
            </a:r>
            <a:endParaRPr 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21705" y="2569210"/>
            <a:ext cx="989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P[8]!=P[7]</a:t>
            </a:r>
            <a:endParaRPr lang="en-US" sz="1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>
              <a:buNone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sym typeface="+mn-ea"/>
              </a:rPr>
              <a:t>&amp;&amp;h-l==0</a:t>
            </a:r>
            <a:endParaRPr lang="en-US" altLang="zh-CN" sz="1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22320" y="2510155"/>
            <a:ext cx="1503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P[l]==P[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m-1-(h-l)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56610" y="2510155"/>
            <a:ext cx="1503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P[l]!=P[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m-1-(h-l)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14925" y="4328160"/>
            <a:ext cx="4546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h-l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91430" y="4588510"/>
            <a:ext cx="13188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已知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P[5]==P[7]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且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m-1-hi&gt;hi-j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SS[5]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为SS[7]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79240" y="4742180"/>
            <a:ext cx="101219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hi-j&gt;=m-1-hi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重置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hi=j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ss[j]=hi-low;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30500" y="1983740"/>
            <a:ext cx="1503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l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j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重合，开启新一轮字符比对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703830" y="2117725"/>
            <a:ext cx="1503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字符比对结束，整理最长后缀段的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SS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数据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1615 0.000000 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1510 0.001296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370 L -0.030156 -0.000185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198 0.001204 L -0.055990 0.001296 " pathEditMode="relative" rAng="0" ptsTypes="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37 0.001574 L -0.088542 0.001574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812 0.001204 L -0.117396 0.001204 " pathEditMode="relative" ptsTypes="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500 0.001204 L -0.150156 0.001204 " pathEditMode="relative" ptsTypes="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1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7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6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02 0.000463 L -0.062917 0.000463 " pathEditMode="relative" ptsTypes="">
                                      <p:cBhvr>
                                        <p:cTn id="1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04 0.000000 L -0.094219 0.000000 " pathEditMode="relative" ptsTypes="">
                                      <p:cBhvr>
                                        <p:cTn id="2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0677 0.000833 " pathEditMode="relative" rAng="0" ptsTypes="">
                                      <p:cBhvr>
                                        <p:cTn id="2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19 0.000000 L -0.123646 0.000000 " pathEditMode="relative" ptsTypes="">
                                      <p:cBhvr>
                                        <p:cTn id="2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646 0.000000 L -0.154167 0.000000 " pathEditMode="relative" ptsTypes="">
                                      <p:cBhvr>
                                        <p:cTn id="2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14" grpId="1" bldLvl="0" animBg="1"/>
      <p:bldP spid="20" grpId="0"/>
      <p:bldP spid="17" grpId="0" bldLvl="0" animBg="1"/>
      <p:bldP spid="18" grpId="0" bldLvl="0" animBg="1"/>
      <p:bldP spid="20" grpId="1"/>
      <p:bldP spid="22" grpId="0"/>
      <p:bldP spid="22" grpId="1"/>
      <p:bldP spid="1128453" grpId="0" bldLvl="0" animBg="1"/>
      <p:bldP spid="1128455" grpId="0" bldLvl="0" animBg="1"/>
      <p:bldP spid="1128454" grpId="0" bldLvl="0" animBg="1"/>
      <p:bldP spid="1128456" grpId="0" bldLvl="0" animBg="1"/>
      <p:bldP spid="1128455" grpId="1" bldLvl="0" animBg="1"/>
      <p:bldP spid="1128457" grpId="0" bldLvl="0" animBg="1"/>
      <p:bldP spid="1128456" grpId="1" bldLvl="0" animBg="1"/>
      <p:bldP spid="40" grpId="0" bldLvl="0" animBg="1"/>
      <p:bldP spid="1128452" grpId="0" bldLvl="0" animBg="1"/>
      <p:bldP spid="1128454" grpId="1" bldLvl="0" animBg="1"/>
      <p:bldP spid="22" grpId="2"/>
      <p:bldP spid="31" grpId="0"/>
      <p:bldP spid="13" grpId="0" bldLvl="0" animBg="1"/>
      <p:bldP spid="35" grpId="0"/>
      <p:bldP spid="6" grpId="0" bldLvl="0" animBg="1"/>
      <p:bldP spid="6" grpId="1" bldLvl="0" animBg="1"/>
      <p:bldP spid="36" grpId="0"/>
      <p:bldP spid="35" grpId="1"/>
      <p:bldP spid="1128455" grpId="2" bldLvl="0" animBg="1"/>
      <p:bldP spid="1128457" grpId="1" bldLvl="0" animBg="1"/>
      <p:bldP spid="12" grpId="0" bldLvl="0" animBg="1"/>
      <p:bldP spid="1128454" grpId="2" bldLvl="0" animBg="1"/>
      <p:bldP spid="1128456" grpId="2" bldLvl="0" animBg="1"/>
      <p:bldP spid="38" grpId="0"/>
      <p:bldP spid="6" grpId="2" bldLvl="0" animBg="1"/>
      <p:bldP spid="11" grpId="0" bldLvl="0" animBg="1"/>
      <p:bldP spid="38" grpId="1"/>
      <p:bldP spid="6" grpId="3" bldLvl="0" animBg="1"/>
      <p:bldP spid="6" grpId="4" bldLvl="0" animBg="1"/>
      <p:bldP spid="41" grpId="0"/>
      <p:bldP spid="10" grpId="0" bldLvl="0" animBg="1"/>
      <p:bldP spid="43" grpId="0"/>
      <p:bldP spid="43" grpId="1"/>
      <p:bldP spid="1128453" grpId="1" bldLvl="0" animBg="1"/>
      <p:bldP spid="1128454" grpId="3" bldLvl="0" animBg="1"/>
      <p:bldP spid="1128455" grpId="3" bldLvl="0" animBg="1"/>
      <p:bldP spid="1128456" grpId="3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/>
        </p:nvGrpSpPr>
        <p:grpSpPr>
          <a:xfrm>
            <a:off x="2871470" y="3014980"/>
            <a:ext cx="3383280" cy="323850"/>
            <a:chOff x="4527" y="7107"/>
            <a:chExt cx="5328" cy="510"/>
          </a:xfrm>
        </p:grpSpPr>
        <p:sp>
          <p:nvSpPr>
            <p:cNvPr id="23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SS[]</a:t>
            </a:r>
            <a:r>
              <a:t>的获取</a:t>
            </a:r>
          </a:p>
        </p:txBody>
      </p:sp>
      <p:sp>
        <p:nvSpPr>
          <p:cNvPr id="1128451" name="AutoShape 3"/>
          <p:cNvSpPr/>
          <p:nvPr/>
        </p:nvSpPr>
        <p:spPr>
          <a:xfrm>
            <a:off x="3254137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2756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1375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88803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67421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6040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2278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1391" y="32545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1375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8880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67421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6040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2278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4920" y="395986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0583" y="325897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0583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325882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6" name="上箭头 5"/>
          <p:cNvSpPr/>
          <p:nvPr/>
        </p:nvSpPr>
        <p:spPr>
          <a:xfrm>
            <a:off x="3672840" y="3605530"/>
            <a:ext cx="243840" cy="376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306060" y="2816225"/>
            <a:ext cx="3810" cy="342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92855" y="2816225"/>
            <a:ext cx="3810" cy="342265"/>
          </a:xfrm>
          <a:prstGeom prst="straightConnector1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22320" y="2510155"/>
            <a:ext cx="1503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P[l]==P[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m-1-(h-l)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22320" y="2297430"/>
            <a:ext cx="15030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P[l]!=P[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m-1-(h-l)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4" name="AutoShape 3"/>
          <p:cNvSpPr/>
          <p:nvPr>
            <p:custDataLst>
              <p:tags r:id="rId1"/>
            </p:custDataLst>
          </p:nvPr>
        </p:nvSpPr>
        <p:spPr>
          <a:xfrm>
            <a:off x="3254137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AutoShape 4"/>
          <p:cNvSpPr/>
          <p:nvPr/>
        </p:nvSpPr>
        <p:spPr>
          <a:xfrm>
            <a:off x="363275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AutoShape 14"/>
          <p:cNvSpPr/>
          <p:nvPr/>
        </p:nvSpPr>
        <p:spPr>
          <a:xfrm>
            <a:off x="2865676" y="398224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25975" y="2294255"/>
            <a:ext cx="9893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&amp;&amp;h-l==0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8960" y="2418080"/>
            <a:ext cx="989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l==0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到达头部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,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整理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SS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54375" y="4385310"/>
            <a:ext cx="4546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h-l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193925" y="4724400"/>
            <a:ext cx="1598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SS[m - 1 - (hi - j)]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或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hi-low(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需要重置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hi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-0.000459 L -0.120885 -0.00045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3802 0.000000 " pathEditMode="relative" ptsTypes="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85 -0.000643 L -0.147031 -0.000643 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1615 0.000000 " pathEditMode="relative" ptsTypes="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4 -0.001667 L -0.061875 -0.001667 " pathEditMode="relative" ptsTypes="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1128452" grpId="0" animBg="1"/>
      <p:bldP spid="40" grpId="0" animBg="1"/>
      <p:bldP spid="31" grpId="0"/>
      <p:bldP spid="47" grpId="0"/>
      <p:bldP spid="47" grpId="1"/>
      <p:bldP spid="45" grpId="0" animBg="1"/>
      <p:bldP spid="6" grpId="0" animBg="1"/>
      <p:bldP spid="22" grpId="0"/>
      <p:bldP spid="1128451" grpId="0" animBg="1"/>
      <p:bldP spid="40" grpId="1" animBg="1"/>
      <p:bldP spid="1128457" grpId="0" animBg="1"/>
      <p:bldP spid="1128462" grpId="0" animBg="1"/>
      <p:bldP spid="3" grpId="0"/>
      <p:bldP spid="3" grpId="1"/>
      <p:bldP spid="44" grpId="0" animBg="1"/>
      <p:bldP spid="35" grpId="0"/>
      <p:bldP spid="35" grpId="1"/>
      <p:bldP spid="38" grpId="0"/>
      <p:bldP spid="38" grpId="1"/>
      <p:bldP spid="46" grpId="0" animBg="1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/>
        </p:nvGrpSpPr>
        <p:grpSpPr>
          <a:xfrm>
            <a:off x="2874645" y="1995170"/>
            <a:ext cx="3383280" cy="323850"/>
            <a:chOff x="4527" y="7107"/>
            <a:chExt cx="5328" cy="510"/>
          </a:xfrm>
        </p:grpSpPr>
        <p:sp>
          <p:nvSpPr>
            <p:cNvPr id="23" name="AutoShape 3"/>
            <p:cNvSpPr/>
            <p:nvPr/>
          </p:nvSpPr>
          <p:spPr>
            <a:xfrm>
              <a:off x="5130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1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AutoShape 4"/>
            <p:cNvSpPr/>
            <p:nvPr/>
          </p:nvSpPr>
          <p:spPr>
            <a:xfrm>
              <a:off x="5726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AutoShape 5"/>
            <p:cNvSpPr/>
            <p:nvPr/>
          </p:nvSpPr>
          <p:spPr>
            <a:xfrm>
              <a:off x="632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3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AutoShape 6"/>
            <p:cNvSpPr/>
            <p:nvPr/>
          </p:nvSpPr>
          <p:spPr>
            <a:xfrm>
              <a:off x="691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4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AutoShape 7"/>
            <p:cNvSpPr/>
            <p:nvPr/>
          </p:nvSpPr>
          <p:spPr>
            <a:xfrm>
              <a:off x="7513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5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AutoShape 8"/>
            <p:cNvSpPr/>
            <p:nvPr/>
          </p:nvSpPr>
          <p:spPr>
            <a:xfrm>
              <a:off x="8109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6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AutoShape 9"/>
            <p:cNvSpPr/>
            <p:nvPr/>
          </p:nvSpPr>
          <p:spPr>
            <a:xfrm>
              <a:off x="8702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7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AutoShape 14"/>
            <p:cNvSpPr/>
            <p:nvPr/>
          </p:nvSpPr>
          <p:spPr>
            <a:xfrm>
              <a:off x="4527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0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AutoShape 9"/>
            <p:cNvSpPr/>
            <p:nvPr/>
          </p:nvSpPr>
          <p:spPr>
            <a:xfrm>
              <a:off x="9345" y="7107"/>
              <a:ext cx="510" cy="510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8</a:t>
              </a:r>
              <a:endPara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SS[]</a:t>
            </a:r>
            <a:r>
              <a:t>的获取</a:t>
            </a:r>
          </a:p>
        </p:txBody>
      </p:sp>
      <p:sp>
        <p:nvSpPr>
          <p:cNvPr id="1128451" name="AutoShape 3"/>
          <p:cNvSpPr/>
          <p:nvPr/>
        </p:nvSpPr>
        <p:spPr>
          <a:xfrm>
            <a:off x="3257312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5931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4550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91978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70596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9215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5453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4566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4550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91978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70596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9215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5453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8095" y="294005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3758" y="22391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3758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8095" y="223901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44" name="AutoShape 3"/>
          <p:cNvSpPr/>
          <p:nvPr>
            <p:custDataLst>
              <p:tags r:id="rId1"/>
            </p:custDataLst>
          </p:nvPr>
        </p:nvSpPr>
        <p:spPr>
          <a:xfrm>
            <a:off x="3257312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45" name="AutoShape 4"/>
          <p:cNvSpPr/>
          <p:nvPr/>
        </p:nvSpPr>
        <p:spPr>
          <a:xfrm>
            <a:off x="3635931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46" name="AutoShape 14"/>
          <p:cNvSpPr/>
          <p:nvPr/>
        </p:nvSpPr>
        <p:spPr>
          <a:xfrm>
            <a:off x="2868851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351927" y="4266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43020" y="4266565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为比较得出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9" name="AutoShape 9"/>
          <p:cNvSpPr/>
          <p:nvPr/>
        </p:nvSpPr>
        <p:spPr>
          <a:xfrm>
            <a:off x="3351848" y="477662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843020" y="4732020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为推断得出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1" name="AutoShape 6"/>
          <p:cNvSpPr/>
          <p:nvPr/>
        </p:nvSpPr>
        <p:spPr>
          <a:xfrm>
            <a:off x="3351848" y="53062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46195" y="5268595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为推断得出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SS[]</a:t>
            </a:r>
            <a:r>
              <a:t>的获取</a:t>
            </a:r>
          </a:p>
        </p:txBody>
      </p:sp>
      <p:sp>
        <p:nvSpPr>
          <p:cNvPr id="1128451" name="AutoShape 3"/>
          <p:cNvSpPr/>
          <p:nvPr/>
        </p:nvSpPr>
        <p:spPr>
          <a:xfrm>
            <a:off x="3257312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3635931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4014550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4391978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4770596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5149215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5525453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2874566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4014550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" name="AutoShape 6"/>
          <p:cNvSpPr/>
          <p:nvPr/>
        </p:nvSpPr>
        <p:spPr>
          <a:xfrm>
            <a:off x="4391978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4770596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3" name="AutoShape 8"/>
          <p:cNvSpPr/>
          <p:nvPr/>
        </p:nvSpPr>
        <p:spPr>
          <a:xfrm>
            <a:off x="5149215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5525453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4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8095" y="294005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SS[]</a:t>
            </a:r>
            <a:endParaRPr lang="en-US" altLang="zh-CN"/>
          </a:p>
        </p:txBody>
      </p:sp>
      <p:sp>
        <p:nvSpPr>
          <p:cNvPr id="40" name="AutoShape 9"/>
          <p:cNvSpPr/>
          <p:nvPr/>
        </p:nvSpPr>
        <p:spPr>
          <a:xfrm>
            <a:off x="5933758" y="22391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9"/>
          <p:cNvSpPr/>
          <p:nvPr/>
        </p:nvSpPr>
        <p:spPr>
          <a:xfrm>
            <a:off x="5933758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8095" y="2239010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P[]</a:t>
            </a:r>
            <a:endParaRPr lang="en-US" altLang="zh-CN"/>
          </a:p>
        </p:txBody>
      </p:sp>
      <p:sp>
        <p:nvSpPr>
          <p:cNvPr id="44" name="AutoShape 3"/>
          <p:cNvSpPr/>
          <p:nvPr>
            <p:custDataLst>
              <p:tags r:id="rId1"/>
            </p:custDataLst>
          </p:nvPr>
        </p:nvSpPr>
        <p:spPr>
          <a:xfrm>
            <a:off x="3257312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45" name="AutoShape 4"/>
          <p:cNvSpPr/>
          <p:nvPr/>
        </p:nvSpPr>
        <p:spPr>
          <a:xfrm>
            <a:off x="3635931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6" name="AutoShape 14"/>
          <p:cNvSpPr/>
          <p:nvPr/>
        </p:nvSpPr>
        <p:spPr>
          <a:xfrm>
            <a:off x="2868851" y="296243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南开大学软件学院</a:t>
            </a:r>
            <a:endParaRPr lang="zh-CN" altLang="en-US"/>
          </a:p>
        </p:txBody>
      </p:sp>
      <p:sp>
        <p:nvSpPr>
          <p:cNvPr id="57" name="AutoShape 3"/>
          <p:cNvSpPr/>
          <p:nvPr>
            <p:custDataLst>
              <p:tags r:id="rId2"/>
            </p:custDataLst>
          </p:nvPr>
        </p:nvSpPr>
        <p:spPr>
          <a:xfrm>
            <a:off x="3351927" y="4266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43020" y="4266565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为比较得出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9" name="AutoShape 9"/>
          <p:cNvSpPr/>
          <p:nvPr/>
        </p:nvSpPr>
        <p:spPr>
          <a:xfrm>
            <a:off x="3351848" y="477662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843020" y="4732020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为推断得出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1" name="AutoShape 6"/>
          <p:cNvSpPr/>
          <p:nvPr/>
        </p:nvSpPr>
        <p:spPr>
          <a:xfrm>
            <a:off x="3351848" y="530621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46195" y="5268595"/>
            <a:ext cx="2936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为推断得出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705362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7083981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7462600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AutoShape 6"/>
          <p:cNvSpPr/>
          <p:nvPr/>
        </p:nvSpPr>
        <p:spPr>
          <a:xfrm>
            <a:off x="7840028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14"/>
          <p:cNvSpPr/>
          <p:nvPr/>
        </p:nvSpPr>
        <p:spPr>
          <a:xfrm>
            <a:off x="6322616" y="223472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AutoShape 6"/>
          <p:cNvSpPr/>
          <p:nvPr/>
        </p:nvSpPr>
        <p:spPr>
          <a:xfrm>
            <a:off x="6346508" y="29605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1" name="AutoShape 7"/>
          <p:cNvSpPr/>
          <p:nvPr/>
        </p:nvSpPr>
        <p:spPr>
          <a:xfrm>
            <a:off x="6725126" y="2960529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AutoShape 8"/>
          <p:cNvSpPr/>
          <p:nvPr/>
        </p:nvSpPr>
        <p:spPr>
          <a:xfrm>
            <a:off x="7103745" y="29605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</a:rPr>
              <a:t>2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30" name="AutoShape 9"/>
          <p:cNvSpPr/>
          <p:nvPr/>
        </p:nvSpPr>
        <p:spPr>
          <a:xfrm>
            <a:off x="7479983" y="29605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1" name="AutoShape 9"/>
          <p:cNvSpPr/>
          <p:nvPr/>
        </p:nvSpPr>
        <p:spPr>
          <a:xfrm>
            <a:off x="7888288" y="29605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12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6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演示</Application>
  <PresentationFormat>宽屏</PresentationFormat>
  <Paragraphs>413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Times New Roman</vt:lpstr>
      <vt:lpstr>Consolas</vt:lpstr>
      <vt:lpstr>Arial Unicode MS</vt:lpstr>
      <vt:lpstr>Calibri</vt:lpstr>
      <vt:lpstr>Office 主题​​</vt:lpstr>
      <vt:lpstr>BM算法SS[]推导</vt:lpstr>
      <vt:lpstr>SS[]</vt:lpstr>
      <vt:lpstr>SS[]的获取</vt:lpstr>
      <vt:lpstr>SS[]的获取</vt:lpstr>
      <vt:lpstr>SS[]的获取</vt:lpstr>
      <vt:lpstr>SS[]的获取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171</cp:revision>
  <dcterms:created xsi:type="dcterms:W3CDTF">2019-06-19T02:08:00Z</dcterms:created>
  <dcterms:modified xsi:type="dcterms:W3CDTF">2021-10-20T03:34:04Z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  <property fmtid="{D5CDD505-2E9C-101B-9397-08002B2CF9AE}" pid="3" name="ICV">
    <vt:lpwstr>AB46DD787ACF4C4E98B448DF137EE51B</vt:lpwstr>
  </property>
</Properties>
</file>