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410" r:id="rId4"/>
    <p:sldId id="411" r:id="rId6"/>
    <p:sldId id="412" r:id="rId7"/>
    <p:sldId id="415" r:id="rId8"/>
    <p:sldId id="413" r:id="rId9"/>
    <p:sldId id="416" r:id="rId10"/>
    <p:sldId id="418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7"/>
        <p:guide pos="391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85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30724" name="Rectangle 3"/>
          <p:cNvSpPr/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南开大学软件学院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南开大学软件学院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南开大学软件学院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BM</a:t>
            </a:r>
            <a:r>
              <a:rPr lang="zh-CN" altLang="en-US"/>
              <a:t>算法</a:t>
            </a:r>
            <a:r>
              <a:rPr lang="zh-CN" altLang="en-US"/>
              <a:t>，</a:t>
            </a:r>
            <a:r>
              <a:rPr lang="en-US" altLang="zh-CN"/>
              <a:t>SS</a:t>
            </a:r>
            <a:r>
              <a:rPr lang="zh-CN" altLang="en-US"/>
              <a:t>推导</a:t>
            </a:r>
            <a:r>
              <a:rPr lang="en-US" altLang="zh-CN"/>
              <a:t>GS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南开大学软件学院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组合 44"/>
          <p:cNvGrpSpPr/>
          <p:nvPr/>
        </p:nvGrpSpPr>
        <p:grpSpPr>
          <a:xfrm>
            <a:off x="2874645" y="3277870"/>
            <a:ext cx="3383280" cy="323850"/>
            <a:chOff x="4527" y="7107"/>
            <a:chExt cx="5328" cy="510"/>
          </a:xfrm>
        </p:grpSpPr>
        <p:sp>
          <p:nvSpPr>
            <p:cNvPr id="46" name="AutoShape 3"/>
            <p:cNvSpPr/>
            <p:nvPr/>
          </p:nvSpPr>
          <p:spPr>
            <a:xfrm>
              <a:off x="5130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7" name="AutoShape 4"/>
            <p:cNvSpPr/>
            <p:nvPr/>
          </p:nvSpPr>
          <p:spPr>
            <a:xfrm>
              <a:off x="5726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2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0" name="AutoShape 5"/>
            <p:cNvSpPr/>
            <p:nvPr/>
          </p:nvSpPr>
          <p:spPr>
            <a:xfrm>
              <a:off x="6322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3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1" name="AutoShape 6"/>
            <p:cNvSpPr/>
            <p:nvPr/>
          </p:nvSpPr>
          <p:spPr>
            <a:xfrm>
              <a:off x="6917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4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2" name="AutoShape 7"/>
            <p:cNvSpPr/>
            <p:nvPr/>
          </p:nvSpPr>
          <p:spPr>
            <a:xfrm>
              <a:off x="7513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3" name="AutoShape 8"/>
            <p:cNvSpPr/>
            <p:nvPr/>
          </p:nvSpPr>
          <p:spPr>
            <a:xfrm>
              <a:off x="8109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6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4" name="AutoShape 9"/>
            <p:cNvSpPr/>
            <p:nvPr/>
          </p:nvSpPr>
          <p:spPr>
            <a:xfrm>
              <a:off x="8702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5" name="AutoShape 14"/>
            <p:cNvSpPr/>
            <p:nvPr/>
          </p:nvSpPr>
          <p:spPr>
            <a:xfrm>
              <a:off x="4527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6" name="AutoShape 9"/>
            <p:cNvSpPr/>
            <p:nvPr/>
          </p:nvSpPr>
          <p:spPr>
            <a:xfrm>
              <a:off x="9345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8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GS</a:t>
            </a:r>
            <a:r>
              <a:rPr>
                <a:sym typeface="+mn-ea"/>
              </a:rPr>
              <a:t>含义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9662795" cy="4759325"/>
          </a:xfrm>
        </p:spPr>
        <p:txBody>
          <a:bodyPr/>
          <a:p>
            <a:r>
              <a:rPr lang="en-US" altLang="zh-CN"/>
              <a:t>GS</a:t>
            </a:r>
            <a:r>
              <a:t>含义为</a:t>
            </a:r>
            <a:r>
              <a:rPr lang="en-US" altLang="zh-CN"/>
              <a:t>BM</a:t>
            </a:r>
            <a:r>
              <a:t>算法中失配情况下，最安全的最大</a:t>
            </a:r>
            <a:r>
              <a:t>平移距离。可以由</a:t>
            </a:r>
            <a:r>
              <a:rPr lang="en-US" altLang="zh-CN"/>
              <a:t>SS</a:t>
            </a:r>
            <a:r>
              <a:t>推导。</a:t>
            </a:r>
          </a:p>
          <a:p>
            <a:r>
              <a:t>设当失配时模式字符串的下标为</a:t>
            </a:r>
            <a:r>
              <a:rPr lang="en-US" altLang="zh-CN"/>
              <a:t>j</a:t>
            </a:r>
            <a:r>
              <a:t>，与模式串匹配的长度为</a:t>
            </a:r>
            <a:r>
              <a:rPr lang="en-US" altLang="zh-CN"/>
              <a:t>q=m-j-1</a:t>
            </a:r>
            <a:r>
              <a:t>，下一个候选为</a:t>
            </a:r>
            <a:r>
              <a:rPr>
                <a:solidFill>
                  <a:srgbClr val="FF0000"/>
                </a:solidFill>
              </a:rPr>
              <a:t>最短平移距离</a:t>
            </a:r>
            <a:r>
              <a:t>，并且符合最大后缀长度</a:t>
            </a:r>
            <a:r>
              <a:rPr>
                <a:solidFill>
                  <a:srgbClr val="FF0000"/>
                </a:solidFill>
              </a:rPr>
              <a:t>恰好为</a:t>
            </a: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t>的子串与已匹配的后缀对齐。</a:t>
            </a:r>
          </a:p>
          <a:p>
            <a:endParaRPr lang="en-US" altLang="zh-CN"/>
          </a:p>
        </p:txBody>
      </p:sp>
      <p:sp>
        <p:nvSpPr>
          <p:cNvPr id="1128451" name="AutoShape 3"/>
          <p:cNvSpPr/>
          <p:nvPr/>
        </p:nvSpPr>
        <p:spPr>
          <a:xfrm>
            <a:off x="3254137" y="35352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2" name="AutoShape 4"/>
          <p:cNvSpPr/>
          <p:nvPr/>
        </p:nvSpPr>
        <p:spPr>
          <a:xfrm>
            <a:off x="3632756" y="35352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3" name="AutoShape 5"/>
          <p:cNvSpPr/>
          <p:nvPr/>
        </p:nvSpPr>
        <p:spPr>
          <a:xfrm>
            <a:off x="4011375" y="35352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4" name="AutoShape 6"/>
          <p:cNvSpPr/>
          <p:nvPr/>
        </p:nvSpPr>
        <p:spPr>
          <a:xfrm>
            <a:off x="4388803" y="35352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5" name="AutoShape 7"/>
          <p:cNvSpPr/>
          <p:nvPr/>
        </p:nvSpPr>
        <p:spPr>
          <a:xfrm>
            <a:off x="4767421" y="35352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6" name="AutoShape 8"/>
          <p:cNvSpPr/>
          <p:nvPr/>
        </p:nvSpPr>
        <p:spPr>
          <a:xfrm>
            <a:off x="5146040" y="35352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7" name="AutoShape 9"/>
          <p:cNvSpPr/>
          <p:nvPr/>
        </p:nvSpPr>
        <p:spPr>
          <a:xfrm>
            <a:off x="5522278" y="35352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2" name="AutoShape 14"/>
          <p:cNvSpPr/>
          <p:nvPr/>
        </p:nvSpPr>
        <p:spPr>
          <a:xfrm>
            <a:off x="2871391" y="35352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AutoShape 3"/>
          <p:cNvSpPr/>
          <p:nvPr>
            <p:custDataLst>
              <p:tags r:id="rId1"/>
            </p:custDataLst>
          </p:nvPr>
        </p:nvSpPr>
        <p:spPr>
          <a:xfrm>
            <a:off x="3254137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AutoShape 4"/>
          <p:cNvSpPr/>
          <p:nvPr/>
        </p:nvSpPr>
        <p:spPr>
          <a:xfrm>
            <a:off x="3632756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AutoShape 5"/>
          <p:cNvSpPr/>
          <p:nvPr/>
        </p:nvSpPr>
        <p:spPr>
          <a:xfrm>
            <a:off x="4011375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AutoShape 6"/>
          <p:cNvSpPr/>
          <p:nvPr/>
        </p:nvSpPr>
        <p:spPr>
          <a:xfrm>
            <a:off x="4388803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AutoShape 7"/>
          <p:cNvSpPr/>
          <p:nvPr/>
        </p:nvSpPr>
        <p:spPr>
          <a:xfrm>
            <a:off x="4767421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AutoShape 8"/>
          <p:cNvSpPr/>
          <p:nvPr/>
        </p:nvSpPr>
        <p:spPr>
          <a:xfrm>
            <a:off x="5146040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AutoShape 9"/>
          <p:cNvSpPr/>
          <p:nvPr/>
        </p:nvSpPr>
        <p:spPr>
          <a:xfrm>
            <a:off x="5522278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AutoShape 14"/>
          <p:cNvSpPr/>
          <p:nvPr/>
        </p:nvSpPr>
        <p:spPr>
          <a:xfrm>
            <a:off x="2865676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64920" y="3959860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SS[]</a:t>
            </a:r>
            <a:endParaRPr lang="en-US" altLang="zh-CN"/>
          </a:p>
        </p:txBody>
      </p:sp>
      <p:sp>
        <p:nvSpPr>
          <p:cNvPr id="40" name="AutoShape 9"/>
          <p:cNvSpPr/>
          <p:nvPr/>
        </p:nvSpPr>
        <p:spPr>
          <a:xfrm>
            <a:off x="5930583" y="35396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AutoShape 9"/>
          <p:cNvSpPr/>
          <p:nvPr/>
        </p:nvSpPr>
        <p:spPr>
          <a:xfrm>
            <a:off x="5930583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4920" y="3539490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P[]</a:t>
            </a:r>
            <a:endParaRPr lang="en-US" altLang="zh-CN"/>
          </a:p>
        </p:txBody>
      </p:sp>
      <p:sp>
        <p:nvSpPr>
          <p:cNvPr id="57" name="AutoShape 3"/>
          <p:cNvSpPr/>
          <p:nvPr>
            <p:custDataLst>
              <p:tags r:id="rId2"/>
            </p:custDataLst>
          </p:nvPr>
        </p:nvSpPr>
        <p:spPr>
          <a:xfrm>
            <a:off x="3256042" y="439435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7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AutoShape 4"/>
          <p:cNvSpPr/>
          <p:nvPr/>
        </p:nvSpPr>
        <p:spPr>
          <a:xfrm>
            <a:off x="3634661" y="439435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7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AutoShape 5"/>
          <p:cNvSpPr/>
          <p:nvPr/>
        </p:nvSpPr>
        <p:spPr>
          <a:xfrm>
            <a:off x="4013280" y="439435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7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AutoShape 6"/>
          <p:cNvSpPr/>
          <p:nvPr/>
        </p:nvSpPr>
        <p:spPr>
          <a:xfrm>
            <a:off x="4390708" y="439435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1" name="AutoShape 7"/>
          <p:cNvSpPr/>
          <p:nvPr/>
        </p:nvSpPr>
        <p:spPr>
          <a:xfrm>
            <a:off x="4769326" y="439435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7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2" name="AutoShape 8"/>
          <p:cNvSpPr/>
          <p:nvPr/>
        </p:nvSpPr>
        <p:spPr>
          <a:xfrm>
            <a:off x="5149215" y="439435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3" name="AutoShape 9"/>
          <p:cNvSpPr/>
          <p:nvPr/>
        </p:nvSpPr>
        <p:spPr>
          <a:xfrm>
            <a:off x="5524183" y="439435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4" name="AutoShape 14"/>
          <p:cNvSpPr/>
          <p:nvPr/>
        </p:nvSpPr>
        <p:spPr>
          <a:xfrm>
            <a:off x="2867581" y="439435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7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66825" y="4371975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GS[]</a:t>
            </a:r>
            <a:endParaRPr lang="en-US" altLang="zh-CN"/>
          </a:p>
        </p:txBody>
      </p:sp>
      <p:sp>
        <p:nvSpPr>
          <p:cNvPr id="66" name="AutoShape 9"/>
          <p:cNvSpPr/>
          <p:nvPr/>
        </p:nvSpPr>
        <p:spPr>
          <a:xfrm>
            <a:off x="5932488" y="439435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30390" y="3277870"/>
            <a:ext cx="33413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设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P[7]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处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失配，那么搜索串的对齐位置的值一定不为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，而模式串中不存在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0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前面不为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的情况，所以原有已比较位置一定与模式串不能有任何重叠，所以可以整体平移。即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平移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9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位。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43020" y="4866640"/>
            <a:ext cx="29362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P[6]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失配，就可以查找后缀匹配长度恰好为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8-6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的位置，就是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，而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距离尾部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最近，所以平移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8-4=4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位即可。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8445" y="4866640"/>
            <a:ext cx="3377565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  <a:sym typeface="+mn-ea"/>
              </a:rPr>
              <a:t>对于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sym typeface="+mn-ea"/>
              </a:rPr>
              <a:t>SS[j]==j+1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  <a:sym typeface="+mn-ea"/>
              </a:rPr>
              <a:t>情况，也就是模式字符串前缀和后缀的最大匹配长度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sym typeface="+mn-ea"/>
              </a:rPr>
              <a:t>q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  <a:sym typeface="+mn-ea"/>
              </a:rPr>
              <a:t>，那么平移后前缀能对齐原有后缀位置，也是一个能够正确匹配的位置，也就是如果在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sym typeface="+mn-ea"/>
              </a:rPr>
              <a:t>P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  <a:sym typeface="+mn-ea"/>
              </a:rPr>
              <a:t>的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sym typeface="+mn-ea"/>
              </a:rPr>
              <a:t>m-q-1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  <a:sym typeface="+mn-ea"/>
              </a:rPr>
              <a:t>以及之前的位置失配，都可以通过平移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sym typeface="+mn-ea"/>
              </a:rPr>
              <a:t>m-q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  <a:sym typeface="+mn-ea"/>
              </a:rPr>
              <a:t>长度，让前缀平移到能够匹配的位置，但不一定是最安全的平移距离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  <a:sym typeface="+mn-ea"/>
              </a:rPr>
              <a:t>。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南开大学软件学院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autoRev="1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5" dur="250" autoRev="1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250" autoRev="1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autoRev="1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50" autoRev="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autoRev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autoRev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250" autoRev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autoRev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autoRev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250" autoRev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250" autoRev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50" autoRev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0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  <p:bldP spid="1128457" grpId="0" animBg="1"/>
      <p:bldP spid="63" grpId="0" animBg="1"/>
      <p:bldP spid="1128456" grpId="0" animBg="1"/>
      <p:bldP spid="62" grpId="0" animBg="1"/>
      <p:bldP spid="19" grpId="0"/>
      <p:bldP spid="19" grpId="1"/>
      <p:bldP spid="2" grpId="0"/>
      <p:bldP spid="2" grpId="1"/>
      <p:bldP spid="8" grpId="0" animBg="1"/>
      <p:bldP spid="5" grpId="0"/>
      <p:bldP spid="5" grpId="1"/>
      <p:bldP spid="58" grpId="0" animBg="1"/>
      <p:bldP spid="57" grpId="0" animBg="1"/>
      <p:bldP spid="64" grpId="0" animBg="1"/>
      <p:bldP spid="59" grpId="0" animBg="1"/>
      <p:bldP spid="60" grpId="0" animBg="1"/>
      <p:bldP spid="61" grpId="0" animBg="1"/>
      <p:bldP spid="6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GS</a:t>
            </a:r>
            <a:r>
              <a:t>推导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1851660"/>
          </a:xfrm>
        </p:spPr>
        <p:txBody>
          <a:bodyPr/>
          <a:p>
            <a:r>
              <a:rPr lang="zh-CN" altLang="en-US"/>
              <a:t>由</a:t>
            </a:r>
            <a:r>
              <a:rPr lang="en-US" altLang="zh-CN"/>
              <a:t>SS</a:t>
            </a:r>
            <a:r>
              <a:t>推导</a:t>
            </a:r>
            <a:r>
              <a:rPr lang="en-US" altLang="zh-CN"/>
              <a:t>GS</a:t>
            </a:r>
            <a:r>
              <a:t>，可以从成功匹配吸取经验，还可以从</a:t>
            </a:r>
            <a:r>
              <a:rPr>
                <a:solidFill>
                  <a:srgbClr val="FF0000"/>
                </a:solidFill>
              </a:rPr>
              <a:t>失败</a:t>
            </a:r>
            <a:r>
              <a:t>匹配吸取经验</a:t>
            </a:r>
          </a:p>
          <a:p>
            <a:pPr lvl="1"/>
            <a:r>
              <a:t>成功：已经匹配成功的后缀必须能够和模式字符串中完全匹配上。同时还必须满足下面失败条件</a:t>
            </a:r>
          </a:p>
          <a:p>
            <a:pPr lvl="1"/>
            <a:r>
              <a:t>失败：当前失配的字符串中字符为</a:t>
            </a:r>
            <a:r>
              <a:rPr lang="en-US" altLang="zh-CN"/>
              <a:t>X</a:t>
            </a:r>
            <a:r>
              <a:t>【</a:t>
            </a:r>
            <a:r>
              <a:rPr lang="en-US" altLang="zh-CN"/>
              <a:t>...</a:t>
            </a:r>
            <a:r>
              <a:t>】，模式字符串中为</a:t>
            </a:r>
            <a:r>
              <a:rPr lang="en-US" altLang="zh-CN"/>
              <a:t>Y</a:t>
            </a:r>
            <a:r>
              <a:t>【</a:t>
            </a:r>
            <a:r>
              <a:rPr lang="en-US" altLang="zh-CN"/>
              <a:t>...</a:t>
            </a:r>
            <a:r>
              <a:t>】，那么下一个匹配位移的位置一定不是包含</a:t>
            </a:r>
            <a:r>
              <a:rPr lang="en-US" altLang="zh-CN">
                <a:sym typeface="+mn-ea"/>
              </a:rPr>
              <a:t>Y</a:t>
            </a:r>
            <a:r>
              <a:rPr>
                <a:sym typeface="+mn-ea"/>
              </a:rPr>
              <a:t>【</a:t>
            </a:r>
            <a:r>
              <a:rPr lang="en-US" altLang="zh-CN">
                <a:sym typeface="+mn-ea"/>
              </a:rPr>
              <a:t>...</a:t>
            </a:r>
            <a:r>
              <a:rPr>
                <a:sym typeface="+mn-ea"/>
              </a:rPr>
              <a:t>】的位置。也就是需要位移到最长重叠后缀长度与【</a:t>
            </a:r>
            <a:r>
              <a:rPr lang="en-US" altLang="zh-CN">
                <a:sym typeface="+mn-ea"/>
              </a:rPr>
              <a:t>...</a:t>
            </a:r>
            <a:r>
              <a:rPr>
                <a:sym typeface="+mn-ea"/>
              </a:rPr>
              <a:t>】长度完全一致的位置。如果可重叠长度大于</a:t>
            </a:r>
            <a:r>
              <a:rPr>
                <a:sym typeface="+mn-ea"/>
              </a:rPr>
              <a:t>【</a:t>
            </a:r>
            <a:r>
              <a:rPr lang="en-US" altLang="zh-CN">
                <a:sym typeface="+mn-ea"/>
              </a:rPr>
              <a:t>...</a:t>
            </a:r>
            <a:r>
              <a:rPr>
                <a:sym typeface="+mn-ea"/>
              </a:rPr>
              <a:t>】的长度也一定不能匹配。</a:t>
            </a:r>
            <a:endParaRPr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569085" y="4548505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SS[]</a:t>
            </a:r>
            <a:endParaRPr lang="en-US" altLang="zh-CN"/>
          </a:p>
        </p:txBody>
      </p:sp>
      <p:grpSp>
        <p:nvGrpSpPr>
          <p:cNvPr id="45" name="组合 44"/>
          <p:cNvGrpSpPr/>
          <p:nvPr/>
        </p:nvGrpSpPr>
        <p:grpSpPr>
          <a:xfrm rot="0">
            <a:off x="3178810" y="4848860"/>
            <a:ext cx="3383280" cy="323850"/>
            <a:chOff x="4527" y="7107"/>
            <a:chExt cx="5328" cy="510"/>
          </a:xfrm>
        </p:grpSpPr>
        <p:sp>
          <p:nvSpPr>
            <p:cNvPr id="46" name="AutoShape 3"/>
            <p:cNvSpPr/>
            <p:nvPr/>
          </p:nvSpPr>
          <p:spPr>
            <a:xfrm>
              <a:off x="5130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7" name="AutoShape 4"/>
            <p:cNvSpPr/>
            <p:nvPr/>
          </p:nvSpPr>
          <p:spPr>
            <a:xfrm>
              <a:off x="5726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2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0" name="AutoShape 5"/>
            <p:cNvSpPr/>
            <p:nvPr/>
          </p:nvSpPr>
          <p:spPr>
            <a:xfrm>
              <a:off x="6322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3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1" name="AutoShape 6"/>
            <p:cNvSpPr/>
            <p:nvPr/>
          </p:nvSpPr>
          <p:spPr>
            <a:xfrm>
              <a:off x="6917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4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2" name="AutoShape 7"/>
            <p:cNvSpPr/>
            <p:nvPr/>
          </p:nvSpPr>
          <p:spPr>
            <a:xfrm>
              <a:off x="7513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3" name="AutoShape 8"/>
            <p:cNvSpPr/>
            <p:nvPr/>
          </p:nvSpPr>
          <p:spPr>
            <a:xfrm>
              <a:off x="8109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6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4" name="AutoShape 9"/>
            <p:cNvSpPr/>
            <p:nvPr/>
          </p:nvSpPr>
          <p:spPr>
            <a:xfrm>
              <a:off x="8702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5" name="AutoShape 14"/>
            <p:cNvSpPr/>
            <p:nvPr/>
          </p:nvSpPr>
          <p:spPr>
            <a:xfrm>
              <a:off x="4527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6" name="AutoShape 9"/>
            <p:cNvSpPr/>
            <p:nvPr/>
          </p:nvSpPr>
          <p:spPr>
            <a:xfrm>
              <a:off x="9345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8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128451" name="AutoShape 3"/>
          <p:cNvSpPr/>
          <p:nvPr/>
        </p:nvSpPr>
        <p:spPr>
          <a:xfrm>
            <a:off x="3558540" y="412369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2" name="AutoShape 4"/>
          <p:cNvSpPr/>
          <p:nvPr/>
        </p:nvSpPr>
        <p:spPr>
          <a:xfrm>
            <a:off x="3937000" y="412369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3" name="AutoShape 5"/>
          <p:cNvSpPr/>
          <p:nvPr/>
        </p:nvSpPr>
        <p:spPr>
          <a:xfrm>
            <a:off x="4315460" y="412369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4" name="AutoShape 6"/>
          <p:cNvSpPr/>
          <p:nvPr/>
        </p:nvSpPr>
        <p:spPr>
          <a:xfrm>
            <a:off x="4693285" y="412369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5" name="AutoShape 7"/>
          <p:cNvSpPr/>
          <p:nvPr/>
        </p:nvSpPr>
        <p:spPr>
          <a:xfrm>
            <a:off x="5071745" y="412369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6" name="AutoShape 8"/>
          <p:cNvSpPr/>
          <p:nvPr/>
        </p:nvSpPr>
        <p:spPr>
          <a:xfrm>
            <a:off x="5450205" y="412369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7" name="AutoShape 9"/>
          <p:cNvSpPr/>
          <p:nvPr/>
        </p:nvSpPr>
        <p:spPr>
          <a:xfrm>
            <a:off x="5826760" y="412369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2" name="AutoShape 14"/>
          <p:cNvSpPr/>
          <p:nvPr/>
        </p:nvSpPr>
        <p:spPr>
          <a:xfrm>
            <a:off x="3175635" y="412369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AutoShape 3"/>
          <p:cNvSpPr/>
          <p:nvPr>
            <p:custDataLst>
              <p:tags r:id="rId1"/>
            </p:custDataLst>
          </p:nvPr>
        </p:nvSpPr>
        <p:spPr>
          <a:xfrm>
            <a:off x="3558540" y="45707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AutoShape 4"/>
          <p:cNvSpPr/>
          <p:nvPr/>
        </p:nvSpPr>
        <p:spPr>
          <a:xfrm>
            <a:off x="3937000" y="45707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AutoShape 5"/>
          <p:cNvSpPr/>
          <p:nvPr/>
        </p:nvSpPr>
        <p:spPr>
          <a:xfrm>
            <a:off x="4315460" y="45707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AutoShape 6"/>
          <p:cNvSpPr/>
          <p:nvPr/>
        </p:nvSpPr>
        <p:spPr>
          <a:xfrm>
            <a:off x="4693285" y="45707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AutoShape 7"/>
          <p:cNvSpPr/>
          <p:nvPr/>
        </p:nvSpPr>
        <p:spPr>
          <a:xfrm>
            <a:off x="5071745" y="45707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AutoShape 8"/>
          <p:cNvSpPr/>
          <p:nvPr/>
        </p:nvSpPr>
        <p:spPr>
          <a:xfrm>
            <a:off x="5450205" y="45707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AutoShape 9"/>
          <p:cNvSpPr/>
          <p:nvPr/>
        </p:nvSpPr>
        <p:spPr>
          <a:xfrm>
            <a:off x="5826760" y="45707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AutoShape 14"/>
          <p:cNvSpPr/>
          <p:nvPr/>
        </p:nvSpPr>
        <p:spPr>
          <a:xfrm>
            <a:off x="3169920" y="45707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0" name="AutoShape 9"/>
          <p:cNvSpPr/>
          <p:nvPr/>
        </p:nvSpPr>
        <p:spPr>
          <a:xfrm>
            <a:off x="6196965" y="41281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AutoShape 9"/>
          <p:cNvSpPr/>
          <p:nvPr/>
        </p:nvSpPr>
        <p:spPr>
          <a:xfrm>
            <a:off x="6196965" y="45707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69085" y="4128135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P[]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8892540" y="3604895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S[]</a:t>
            </a:r>
            <a:endParaRPr lang="en-US" altLang="zh-CN"/>
          </a:p>
        </p:txBody>
      </p:sp>
      <p:grpSp>
        <p:nvGrpSpPr>
          <p:cNvPr id="34" name="组合 33"/>
          <p:cNvGrpSpPr/>
          <p:nvPr/>
        </p:nvGrpSpPr>
        <p:grpSpPr>
          <a:xfrm>
            <a:off x="2781300" y="3644900"/>
            <a:ext cx="5665470" cy="323850"/>
            <a:chOff x="4875" y="6250"/>
            <a:chExt cx="8922" cy="510"/>
          </a:xfrm>
        </p:grpSpPr>
        <p:sp>
          <p:nvSpPr>
            <p:cNvPr id="27" name="AutoShape 3"/>
            <p:cNvSpPr/>
            <p:nvPr/>
          </p:nvSpPr>
          <p:spPr>
            <a:xfrm>
              <a:off x="10841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8" name="AutoShape 4"/>
            <p:cNvSpPr/>
            <p:nvPr/>
          </p:nvSpPr>
          <p:spPr>
            <a:xfrm>
              <a:off x="11437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AutoShape 5"/>
            <p:cNvSpPr/>
            <p:nvPr/>
          </p:nvSpPr>
          <p:spPr>
            <a:xfrm>
              <a:off x="12033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" name="AutoShape 6"/>
            <p:cNvSpPr/>
            <p:nvPr/>
          </p:nvSpPr>
          <p:spPr>
            <a:xfrm>
              <a:off x="12628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" name="AutoShape 3"/>
            <p:cNvSpPr/>
            <p:nvPr/>
          </p:nvSpPr>
          <p:spPr>
            <a:xfrm>
              <a:off x="6104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AutoShape 4"/>
            <p:cNvSpPr/>
            <p:nvPr/>
          </p:nvSpPr>
          <p:spPr>
            <a:xfrm>
              <a:off x="6700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AutoShape 5"/>
            <p:cNvSpPr/>
            <p:nvPr/>
          </p:nvSpPr>
          <p:spPr>
            <a:xfrm>
              <a:off x="7296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5" name="AutoShape 6"/>
            <p:cNvSpPr/>
            <p:nvPr/>
          </p:nvSpPr>
          <p:spPr>
            <a:xfrm>
              <a:off x="7891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AutoShape 7"/>
            <p:cNvSpPr/>
            <p:nvPr/>
          </p:nvSpPr>
          <p:spPr>
            <a:xfrm>
              <a:off x="8487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7" name="AutoShape 8"/>
            <p:cNvSpPr/>
            <p:nvPr/>
          </p:nvSpPr>
          <p:spPr>
            <a:xfrm>
              <a:off x="9083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AutoShape 9"/>
            <p:cNvSpPr/>
            <p:nvPr/>
          </p:nvSpPr>
          <p:spPr>
            <a:xfrm>
              <a:off x="9676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AutoShape 14"/>
            <p:cNvSpPr/>
            <p:nvPr/>
          </p:nvSpPr>
          <p:spPr>
            <a:xfrm>
              <a:off x="5501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AutoShape 9"/>
            <p:cNvSpPr/>
            <p:nvPr/>
          </p:nvSpPr>
          <p:spPr>
            <a:xfrm>
              <a:off x="10263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AutoShape 14"/>
            <p:cNvSpPr/>
            <p:nvPr/>
          </p:nvSpPr>
          <p:spPr>
            <a:xfrm>
              <a:off x="4875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...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3" name="AutoShape 14"/>
            <p:cNvSpPr/>
            <p:nvPr/>
          </p:nvSpPr>
          <p:spPr>
            <a:xfrm>
              <a:off x="13287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...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7613650" y="3973830"/>
            <a:ext cx="31076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匹配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个字符以后失配，那么移到最长匹配后缀长度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&gt;2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的位置的结果必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然是失配。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12440" y="5086985"/>
            <a:ext cx="29362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移到左侧最近的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最长匹配后缀长度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=2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的位置的才有可能匹配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759190" y="852805"/>
            <a:ext cx="29362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移到较远的最长匹配后缀长度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=2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的位置的有可能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错过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匹配，是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不安全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的平移距离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6" name="页脚占位符 3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704455" y="5000625"/>
            <a:ext cx="3107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&lt;2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的位置的结果必然是失配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?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是否正确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912360" y="3244850"/>
            <a:ext cx="236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匹配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个字符以后失配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35937 0.00212963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8646 -0.000833333 L -0.186927 -0.000740741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9792 0.00287037 " pathEditMode="relative" ptsTypes="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9792 0.00138889 L -0.246458 0.000740741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  <p:bldP spid="25" grpId="0"/>
      <p:bldP spid="26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SS[j]==j+1时，非安全候选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1099820"/>
          </a:xfrm>
        </p:spPr>
        <p:txBody>
          <a:bodyPr>
            <a:normAutofit lnSpcReduction="10000"/>
          </a:bodyPr>
          <a:p>
            <a:r>
              <a:rPr lang="zh-CN" altLang="en-US"/>
              <a:t>对于SS[j]==j+1，也就是模式字符串前缀和后缀的最大匹配长度q，那么平移后前缀能对齐原有后缀位置，也是一个能够正确匹配的位置，也就是如果在P的m-q-1以及之前的位置失配，都可以通过平移m-q长度，让前缀平移到能够匹配的位置，但不一定是最安全的平移长度。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883410" y="3168650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SS[]</a:t>
            </a:r>
            <a:endParaRPr lang="en-US" altLang="zh-CN"/>
          </a:p>
        </p:txBody>
      </p:sp>
      <p:grpSp>
        <p:nvGrpSpPr>
          <p:cNvPr id="45" name="组合 44"/>
          <p:cNvGrpSpPr/>
          <p:nvPr/>
        </p:nvGrpSpPr>
        <p:grpSpPr>
          <a:xfrm rot="0">
            <a:off x="3486150" y="2921000"/>
            <a:ext cx="3383280" cy="323850"/>
            <a:chOff x="4527" y="7107"/>
            <a:chExt cx="5328" cy="510"/>
          </a:xfrm>
        </p:grpSpPr>
        <p:sp>
          <p:nvSpPr>
            <p:cNvPr id="46" name="AutoShape 3"/>
            <p:cNvSpPr/>
            <p:nvPr/>
          </p:nvSpPr>
          <p:spPr>
            <a:xfrm>
              <a:off x="5130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7" name="AutoShape 4"/>
            <p:cNvSpPr/>
            <p:nvPr/>
          </p:nvSpPr>
          <p:spPr>
            <a:xfrm>
              <a:off x="5726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2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0" name="AutoShape 5"/>
            <p:cNvSpPr/>
            <p:nvPr/>
          </p:nvSpPr>
          <p:spPr>
            <a:xfrm>
              <a:off x="6322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3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1" name="AutoShape 6"/>
            <p:cNvSpPr/>
            <p:nvPr/>
          </p:nvSpPr>
          <p:spPr>
            <a:xfrm>
              <a:off x="6917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4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2" name="AutoShape 7"/>
            <p:cNvSpPr/>
            <p:nvPr/>
          </p:nvSpPr>
          <p:spPr>
            <a:xfrm>
              <a:off x="7513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3" name="AutoShape 8"/>
            <p:cNvSpPr/>
            <p:nvPr/>
          </p:nvSpPr>
          <p:spPr>
            <a:xfrm>
              <a:off x="8109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6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4" name="AutoShape 9"/>
            <p:cNvSpPr/>
            <p:nvPr/>
          </p:nvSpPr>
          <p:spPr>
            <a:xfrm>
              <a:off x="8702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5" name="AutoShape 14"/>
            <p:cNvSpPr/>
            <p:nvPr/>
          </p:nvSpPr>
          <p:spPr>
            <a:xfrm>
              <a:off x="4527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6" name="AutoShape 9"/>
            <p:cNvSpPr/>
            <p:nvPr/>
          </p:nvSpPr>
          <p:spPr>
            <a:xfrm>
              <a:off x="9345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8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8" name="AutoShape 3"/>
          <p:cNvSpPr/>
          <p:nvPr>
            <p:custDataLst>
              <p:tags r:id="rId1"/>
            </p:custDataLst>
          </p:nvPr>
        </p:nvSpPr>
        <p:spPr>
          <a:xfrm>
            <a:off x="3862705" y="319087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AutoShape 4"/>
          <p:cNvSpPr/>
          <p:nvPr/>
        </p:nvSpPr>
        <p:spPr>
          <a:xfrm>
            <a:off x="4241165" y="319087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AutoShape 5"/>
          <p:cNvSpPr/>
          <p:nvPr/>
        </p:nvSpPr>
        <p:spPr>
          <a:xfrm>
            <a:off x="4619625" y="319087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AutoShape 6"/>
          <p:cNvSpPr/>
          <p:nvPr/>
        </p:nvSpPr>
        <p:spPr>
          <a:xfrm>
            <a:off x="4998085" y="319087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AutoShape 7"/>
          <p:cNvSpPr/>
          <p:nvPr/>
        </p:nvSpPr>
        <p:spPr>
          <a:xfrm>
            <a:off x="5376545" y="319087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AutoShape 8"/>
          <p:cNvSpPr/>
          <p:nvPr/>
        </p:nvSpPr>
        <p:spPr>
          <a:xfrm>
            <a:off x="5755005" y="319087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AutoShape 9"/>
          <p:cNvSpPr/>
          <p:nvPr/>
        </p:nvSpPr>
        <p:spPr>
          <a:xfrm>
            <a:off x="6133465" y="319087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AutoShape 14"/>
          <p:cNvSpPr/>
          <p:nvPr/>
        </p:nvSpPr>
        <p:spPr>
          <a:xfrm>
            <a:off x="3489881" y="319087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AutoShape 9"/>
          <p:cNvSpPr/>
          <p:nvPr/>
        </p:nvSpPr>
        <p:spPr>
          <a:xfrm>
            <a:off x="6510973" y="319087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7" name="AutoShape 3"/>
          <p:cNvSpPr/>
          <p:nvPr>
            <p:custDataLst>
              <p:tags r:id="rId2"/>
            </p:custDataLst>
          </p:nvPr>
        </p:nvSpPr>
        <p:spPr>
          <a:xfrm>
            <a:off x="3875167" y="362156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AutoShape 4"/>
          <p:cNvSpPr/>
          <p:nvPr/>
        </p:nvSpPr>
        <p:spPr>
          <a:xfrm>
            <a:off x="4253786" y="362156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AutoShape 5"/>
          <p:cNvSpPr/>
          <p:nvPr/>
        </p:nvSpPr>
        <p:spPr>
          <a:xfrm>
            <a:off x="4632405" y="362156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AutoShape 6"/>
          <p:cNvSpPr/>
          <p:nvPr/>
        </p:nvSpPr>
        <p:spPr>
          <a:xfrm>
            <a:off x="5009833" y="362156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1" name="AutoShape 7"/>
          <p:cNvSpPr/>
          <p:nvPr/>
        </p:nvSpPr>
        <p:spPr>
          <a:xfrm>
            <a:off x="5388451" y="362156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2" name="AutoShape 8"/>
          <p:cNvSpPr/>
          <p:nvPr/>
        </p:nvSpPr>
        <p:spPr>
          <a:xfrm>
            <a:off x="5768340" y="362156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3" name="AutoShape 9"/>
          <p:cNvSpPr/>
          <p:nvPr/>
        </p:nvSpPr>
        <p:spPr>
          <a:xfrm>
            <a:off x="6143308" y="362156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4" name="AutoShape 14"/>
          <p:cNvSpPr/>
          <p:nvPr/>
        </p:nvSpPr>
        <p:spPr>
          <a:xfrm>
            <a:off x="3489881" y="362156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883410" y="3599180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GS[]</a:t>
            </a:r>
            <a:endParaRPr lang="en-US" altLang="zh-CN"/>
          </a:p>
        </p:txBody>
      </p:sp>
      <p:sp>
        <p:nvSpPr>
          <p:cNvPr id="66" name="AutoShape 9"/>
          <p:cNvSpPr/>
          <p:nvPr/>
        </p:nvSpPr>
        <p:spPr>
          <a:xfrm>
            <a:off x="6510973" y="362156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49285" y="3109595"/>
            <a:ext cx="29362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GS[]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初始值为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m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，也是一个不安全的候选平移距离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28451" name="AutoShape 3"/>
          <p:cNvSpPr/>
          <p:nvPr/>
        </p:nvSpPr>
        <p:spPr>
          <a:xfrm>
            <a:off x="3872627" y="41016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2" name="AutoShape 4"/>
          <p:cNvSpPr/>
          <p:nvPr/>
        </p:nvSpPr>
        <p:spPr>
          <a:xfrm>
            <a:off x="4251246" y="41016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3" name="AutoShape 5"/>
          <p:cNvSpPr/>
          <p:nvPr/>
        </p:nvSpPr>
        <p:spPr>
          <a:xfrm>
            <a:off x="4629865" y="41016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4" name="AutoShape 6"/>
          <p:cNvSpPr/>
          <p:nvPr/>
        </p:nvSpPr>
        <p:spPr>
          <a:xfrm>
            <a:off x="5007293" y="41016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5" name="AutoShape 7"/>
          <p:cNvSpPr/>
          <p:nvPr/>
        </p:nvSpPr>
        <p:spPr>
          <a:xfrm>
            <a:off x="5385911" y="41016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6" name="AutoShape 8"/>
          <p:cNvSpPr/>
          <p:nvPr/>
        </p:nvSpPr>
        <p:spPr>
          <a:xfrm>
            <a:off x="5764530" y="41016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7" name="AutoShape 9"/>
          <p:cNvSpPr/>
          <p:nvPr/>
        </p:nvSpPr>
        <p:spPr>
          <a:xfrm>
            <a:off x="6140768" y="41016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2" name="AutoShape 14"/>
          <p:cNvSpPr/>
          <p:nvPr/>
        </p:nvSpPr>
        <p:spPr>
          <a:xfrm>
            <a:off x="3489881" y="41016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0" name="AutoShape 9"/>
          <p:cNvSpPr/>
          <p:nvPr/>
        </p:nvSpPr>
        <p:spPr>
          <a:xfrm>
            <a:off x="6510973" y="411559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21510" y="4105910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P[]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8249285" y="4039235"/>
            <a:ext cx="29362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4~0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位置失配时，通过平移（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9-4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）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=5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个位置，一定是可以匹配的。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486785" y="3620770"/>
            <a:ext cx="2605405" cy="323850"/>
            <a:chOff x="5491" y="5438"/>
            <a:chExt cx="4103" cy="510"/>
          </a:xfrm>
        </p:grpSpPr>
        <p:sp>
          <p:nvSpPr>
            <p:cNvPr id="24" name="AutoShape 3"/>
            <p:cNvSpPr/>
            <p:nvPr>
              <p:custDataLst>
                <p:tags r:id="rId3"/>
              </p:custDataLst>
            </p:nvPr>
          </p:nvSpPr>
          <p:spPr>
            <a:xfrm>
              <a:off x="6103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" name="AutoShape 4"/>
            <p:cNvSpPr/>
            <p:nvPr/>
          </p:nvSpPr>
          <p:spPr>
            <a:xfrm>
              <a:off x="6699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7" name="AutoShape 5"/>
            <p:cNvSpPr/>
            <p:nvPr/>
          </p:nvSpPr>
          <p:spPr>
            <a:xfrm>
              <a:off x="7295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8" name="AutoShape 6"/>
            <p:cNvSpPr/>
            <p:nvPr/>
          </p:nvSpPr>
          <p:spPr>
            <a:xfrm>
              <a:off x="7890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AutoShape 7"/>
            <p:cNvSpPr/>
            <p:nvPr/>
          </p:nvSpPr>
          <p:spPr>
            <a:xfrm>
              <a:off x="8486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9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" name="AutoShape 8"/>
            <p:cNvSpPr/>
            <p:nvPr/>
          </p:nvSpPr>
          <p:spPr>
            <a:xfrm>
              <a:off x="9084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9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2" name="AutoShape 14"/>
            <p:cNvSpPr/>
            <p:nvPr/>
          </p:nvSpPr>
          <p:spPr>
            <a:xfrm>
              <a:off x="5491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204085" y="5075555"/>
            <a:ext cx="64503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6~0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位置失配时，通过平移（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9-2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）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=7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个位置，一定是可以匹配的。对于【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0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】一定平移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5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个是更安全的。否则有可能遗漏。这里通过一个指针记录已经设置了哪些值而并不需要重新设置。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484245" y="3624580"/>
            <a:ext cx="2605405" cy="323850"/>
            <a:chOff x="5491" y="5438"/>
            <a:chExt cx="4103" cy="510"/>
          </a:xfrm>
        </p:grpSpPr>
        <p:sp>
          <p:nvSpPr>
            <p:cNvPr id="36" name="AutoShape 3"/>
            <p:cNvSpPr/>
            <p:nvPr>
              <p:custDataLst>
                <p:tags r:id="rId4"/>
              </p:custDataLst>
            </p:nvPr>
          </p:nvSpPr>
          <p:spPr>
            <a:xfrm>
              <a:off x="6103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8" name="AutoShape 4"/>
            <p:cNvSpPr/>
            <p:nvPr/>
          </p:nvSpPr>
          <p:spPr>
            <a:xfrm>
              <a:off x="6699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9" name="AutoShape 5"/>
            <p:cNvSpPr/>
            <p:nvPr/>
          </p:nvSpPr>
          <p:spPr>
            <a:xfrm>
              <a:off x="7295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1" name="AutoShape 6"/>
            <p:cNvSpPr/>
            <p:nvPr/>
          </p:nvSpPr>
          <p:spPr>
            <a:xfrm>
              <a:off x="7890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2" name="AutoShape 7"/>
            <p:cNvSpPr/>
            <p:nvPr/>
          </p:nvSpPr>
          <p:spPr>
            <a:xfrm>
              <a:off x="8486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3" name="AutoShape 8"/>
            <p:cNvSpPr/>
            <p:nvPr/>
          </p:nvSpPr>
          <p:spPr>
            <a:xfrm>
              <a:off x="9084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4" name="AutoShape 14"/>
            <p:cNvSpPr/>
            <p:nvPr/>
          </p:nvSpPr>
          <p:spPr>
            <a:xfrm>
              <a:off x="5491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7" name="页脚占位符 6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南开大学软件学院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3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50" autoRev="1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3" dur="250" autoRev="1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" dur="250" autoRev="1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50" autoRev="1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autoRev="1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8" dur="250" autoRev="1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250" autoRev="1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50" autoRev="1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50" autoRev="1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3" dur="250" autoRev="1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250" autoRev="1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50" autoRev="1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250" autoRev="1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8" dur="250" autoRev="1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" dur="250" autoRev="1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50" autoRev="1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50" autoRev="1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3" dur="250" autoRev="1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250" autoRev="1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50" autoRev="1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0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50" autoRev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5" dur="250" autoRev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250" autoRev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50" autoRev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250" autoRev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0" dur="250" autoRev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250" autoRev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50" autoRev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250" autoRev="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5" dur="250" autoRev="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" dur="250" autoRev="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50" autoRev="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250" autoRev="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0" dur="250" autoRev="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250" autoRev="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50" autoRev="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250" autoRev="1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5" dur="250" autoRev="1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6" dur="250" autoRev="1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250" autoRev="1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250" autoRev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0" dur="250" autoRev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" dur="250" autoRev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50" autoRev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7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8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  <p:bldP spid="25" grpId="0"/>
      <p:bldP spid="25" grpId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66" grpId="0" bldLvl="0" animBg="1"/>
      <p:bldP spid="8" grpId="0" bldLvl="0" animBg="1"/>
      <p:bldP spid="62" grpId="1" bldLvl="0" animBg="1"/>
      <p:bldP spid="61" grpId="1" bldLvl="0" animBg="1"/>
      <p:bldP spid="60" grpId="1" bldLvl="0" animBg="1"/>
      <p:bldP spid="59" grpId="1" bldLvl="0" animBg="1"/>
      <p:bldP spid="58" grpId="1" bldLvl="0" animBg="1"/>
      <p:bldP spid="57" grpId="1" bldLvl="0" animBg="1"/>
      <p:bldP spid="64" grpId="1" bldLvl="0" animBg="1"/>
      <p:bldP spid="1128456" grpId="0" bldLvl="0" animBg="1"/>
      <p:bldP spid="1128455" grpId="0" bldLvl="0" animBg="1"/>
      <p:bldP spid="1128454" grpId="0" bldLvl="0" animBg="1"/>
      <p:bldP spid="1128453" grpId="0" bldLvl="0" animBg="1"/>
      <p:bldP spid="1128452" grpId="0" bldLvl="0" animBg="1"/>
      <p:bldP spid="1128451" grpId="0" bldLvl="0" animBg="1"/>
      <p:bldP spid="1128462" grpId="0" bldLvl="0" animBg="1"/>
      <p:bldP spid="22" grpId="0"/>
      <p:bldP spid="22" grpId="1"/>
      <p:bldP spid="57" grpId="2" bldLvl="0" animBg="1"/>
      <p:bldP spid="58" grpId="2" bldLvl="0" animBg="1"/>
      <p:bldP spid="59" grpId="2" bldLvl="0" animBg="1"/>
      <p:bldP spid="60" grpId="2" bldLvl="0" animBg="1"/>
      <p:bldP spid="61" grpId="2" bldLvl="0" animBg="1"/>
      <p:bldP spid="62" grpId="2" bldLvl="0" animBg="1"/>
      <p:bldP spid="64" grpId="2" bldLvl="0" animBg="1"/>
      <p:bldP spid="10" grpId="0" bldLvl="0" animBg="1"/>
      <p:bldP spid="34" grpId="0"/>
      <p:bldP spid="3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GS</a:t>
            </a:r>
            <a:r>
              <a:t>推导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569085" y="4548505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SS[]</a:t>
            </a:r>
            <a:endParaRPr lang="en-US" altLang="zh-CN"/>
          </a:p>
        </p:txBody>
      </p:sp>
      <p:grpSp>
        <p:nvGrpSpPr>
          <p:cNvPr id="45" name="组合 44"/>
          <p:cNvGrpSpPr/>
          <p:nvPr/>
        </p:nvGrpSpPr>
        <p:grpSpPr>
          <a:xfrm rot="0">
            <a:off x="3178810" y="4848860"/>
            <a:ext cx="3383280" cy="323850"/>
            <a:chOff x="4527" y="7107"/>
            <a:chExt cx="5328" cy="510"/>
          </a:xfrm>
        </p:grpSpPr>
        <p:sp>
          <p:nvSpPr>
            <p:cNvPr id="46" name="AutoShape 3"/>
            <p:cNvSpPr/>
            <p:nvPr/>
          </p:nvSpPr>
          <p:spPr>
            <a:xfrm>
              <a:off x="5130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7" name="AutoShape 4"/>
            <p:cNvSpPr/>
            <p:nvPr/>
          </p:nvSpPr>
          <p:spPr>
            <a:xfrm>
              <a:off x="5726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2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0" name="AutoShape 5"/>
            <p:cNvSpPr/>
            <p:nvPr/>
          </p:nvSpPr>
          <p:spPr>
            <a:xfrm>
              <a:off x="6322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3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1" name="AutoShape 6"/>
            <p:cNvSpPr/>
            <p:nvPr/>
          </p:nvSpPr>
          <p:spPr>
            <a:xfrm>
              <a:off x="6917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4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2" name="AutoShape 7"/>
            <p:cNvSpPr/>
            <p:nvPr/>
          </p:nvSpPr>
          <p:spPr>
            <a:xfrm>
              <a:off x="7513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3" name="AutoShape 8"/>
            <p:cNvSpPr/>
            <p:nvPr/>
          </p:nvSpPr>
          <p:spPr>
            <a:xfrm>
              <a:off x="8109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6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4" name="AutoShape 9"/>
            <p:cNvSpPr/>
            <p:nvPr/>
          </p:nvSpPr>
          <p:spPr>
            <a:xfrm>
              <a:off x="8702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5" name="AutoShape 14"/>
            <p:cNvSpPr/>
            <p:nvPr/>
          </p:nvSpPr>
          <p:spPr>
            <a:xfrm>
              <a:off x="4527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6" name="AutoShape 9"/>
            <p:cNvSpPr/>
            <p:nvPr/>
          </p:nvSpPr>
          <p:spPr>
            <a:xfrm>
              <a:off x="9345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8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128451" name="AutoShape 3"/>
          <p:cNvSpPr/>
          <p:nvPr/>
        </p:nvSpPr>
        <p:spPr>
          <a:xfrm>
            <a:off x="3558540" y="412369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2" name="AutoShape 4"/>
          <p:cNvSpPr/>
          <p:nvPr/>
        </p:nvSpPr>
        <p:spPr>
          <a:xfrm>
            <a:off x="3937000" y="412369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3" name="AutoShape 5"/>
          <p:cNvSpPr/>
          <p:nvPr/>
        </p:nvSpPr>
        <p:spPr>
          <a:xfrm>
            <a:off x="4315460" y="412369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4" name="AutoShape 6"/>
          <p:cNvSpPr/>
          <p:nvPr/>
        </p:nvSpPr>
        <p:spPr>
          <a:xfrm>
            <a:off x="4693285" y="412369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5" name="AutoShape 7"/>
          <p:cNvSpPr/>
          <p:nvPr/>
        </p:nvSpPr>
        <p:spPr>
          <a:xfrm>
            <a:off x="5071745" y="412369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6" name="AutoShape 8"/>
          <p:cNvSpPr/>
          <p:nvPr/>
        </p:nvSpPr>
        <p:spPr>
          <a:xfrm>
            <a:off x="5450205" y="412369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7" name="AutoShape 9"/>
          <p:cNvSpPr/>
          <p:nvPr/>
        </p:nvSpPr>
        <p:spPr>
          <a:xfrm>
            <a:off x="5826760" y="412369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2" name="AutoShape 14"/>
          <p:cNvSpPr/>
          <p:nvPr/>
        </p:nvSpPr>
        <p:spPr>
          <a:xfrm>
            <a:off x="3175635" y="412369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AutoShape 3"/>
          <p:cNvSpPr/>
          <p:nvPr>
            <p:custDataLst>
              <p:tags r:id="rId1"/>
            </p:custDataLst>
          </p:nvPr>
        </p:nvSpPr>
        <p:spPr>
          <a:xfrm>
            <a:off x="3558540" y="45707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AutoShape 4"/>
          <p:cNvSpPr/>
          <p:nvPr/>
        </p:nvSpPr>
        <p:spPr>
          <a:xfrm>
            <a:off x="3937000" y="45707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AutoShape 5"/>
          <p:cNvSpPr/>
          <p:nvPr/>
        </p:nvSpPr>
        <p:spPr>
          <a:xfrm>
            <a:off x="4315460" y="45707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AutoShape 6"/>
          <p:cNvSpPr/>
          <p:nvPr/>
        </p:nvSpPr>
        <p:spPr>
          <a:xfrm>
            <a:off x="4693285" y="45707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AutoShape 7"/>
          <p:cNvSpPr/>
          <p:nvPr/>
        </p:nvSpPr>
        <p:spPr>
          <a:xfrm>
            <a:off x="5071745" y="45707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AutoShape 8"/>
          <p:cNvSpPr/>
          <p:nvPr/>
        </p:nvSpPr>
        <p:spPr>
          <a:xfrm>
            <a:off x="5450205" y="45707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AutoShape 9"/>
          <p:cNvSpPr/>
          <p:nvPr/>
        </p:nvSpPr>
        <p:spPr>
          <a:xfrm>
            <a:off x="5826760" y="45707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AutoShape 14"/>
          <p:cNvSpPr/>
          <p:nvPr/>
        </p:nvSpPr>
        <p:spPr>
          <a:xfrm>
            <a:off x="3169920" y="45707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0" name="AutoShape 9"/>
          <p:cNvSpPr/>
          <p:nvPr/>
        </p:nvSpPr>
        <p:spPr>
          <a:xfrm>
            <a:off x="6196965" y="41281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AutoShape 9"/>
          <p:cNvSpPr/>
          <p:nvPr/>
        </p:nvSpPr>
        <p:spPr>
          <a:xfrm>
            <a:off x="6196965" y="45707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69085" y="4128135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P[]</a:t>
            </a:r>
            <a:endParaRPr lang="en-US" altLang="zh-CN"/>
          </a:p>
        </p:txBody>
      </p:sp>
      <p:grpSp>
        <p:nvGrpSpPr>
          <p:cNvPr id="34" name="组合 33"/>
          <p:cNvGrpSpPr/>
          <p:nvPr/>
        </p:nvGrpSpPr>
        <p:grpSpPr>
          <a:xfrm>
            <a:off x="2781300" y="3644900"/>
            <a:ext cx="5665470" cy="323850"/>
            <a:chOff x="4875" y="6250"/>
            <a:chExt cx="8922" cy="510"/>
          </a:xfrm>
        </p:grpSpPr>
        <p:sp>
          <p:nvSpPr>
            <p:cNvPr id="27" name="AutoShape 3"/>
            <p:cNvSpPr/>
            <p:nvPr/>
          </p:nvSpPr>
          <p:spPr>
            <a:xfrm>
              <a:off x="10841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8" name="AutoShape 4"/>
            <p:cNvSpPr/>
            <p:nvPr/>
          </p:nvSpPr>
          <p:spPr>
            <a:xfrm>
              <a:off x="11437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AutoShape 5"/>
            <p:cNvSpPr/>
            <p:nvPr/>
          </p:nvSpPr>
          <p:spPr>
            <a:xfrm>
              <a:off x="12033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" name="AutoShape 6"/>
            <p:cNvSpPr/>
            <p:nvPr/>
          </p:nvSpPr>
          <p:spPr>
            <a:xfrm>
              <a:off x="12628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" name="AutoShape 3"/>
            <p:cNvSpPr/>
            <p:nvPr/>
          </p:nvSpPr>
          <p:spPr>
            <a:xfrm>
              <a:off x="6104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AutoShape 4"/>
            <p:cNvSpPr/>
            <p:nvPr/>
          </p:nvSpPr>
          <p:spPr>
            <a:xfrm>
              <a:off x="6700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AutoShape 5"/>
            <p:cNvSpPr/>
            <p:nvPr/>
          </p:nvSpPr>
          <p:spPr>
            <a:xfrm>
              <a:off x="7296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5" name="AutoShape 6"/>
            <p:cNvSpPr/>
            <p:nvPr/>
          </p:nvSpPr>
          <p:spPr>
            <a:xfrm>
              <a:off x="7891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6" name="AutoShape 7"/>
            <p:cNvSpPr/>
            <p:nvPr/>
          </p:nvSpPr>
          <p:spPr>
            <a:xfrm>
              <a:off x="8487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7" name="AutoShape 8"/>
            <p:cNvSpPr/>
            <p:nvPr/>
          </p:nvSpPr>
          <p:spPr>
            <a:xfrm>
              <a:off x="9083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8" name="AutoShape 9"/>
            <p:cNvSpPr/>
            <p:nvPr/>
          </p:nvSpPr>
          <p:spPr>
            <a:xfrm>
              <a:off x="9676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AutoShape 14"/>
            <p:cNvSpPr/>
            <p:nvPr/>
          </p:nvSpPr>
          <p:spPr>
            <a:xfrm>
              <a:off x="5501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AutoShape 9"/>
            <p:cNvSpPr/>
            <p:nvPr/>
          </p:nvSpPr>
          <p:spPr>
            <a:xfrm>
              <a:off x="10263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AutoShape 14"/>
            <p:cNvSpPr/>
            <p:nvPr/>
          </p:nvSpPr>
          <p:spPr>
            <a:xfrm>
              <a:off x="4875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...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3" name="AutoShape 14"/>
            <p:cNvSpPr/>
            <p:nvPr/>
          </p:nvSpPr>
          <p:spPr>
            <a:xfrm>
              <a:off x="13287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...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7613650" y="3973830"/>
            <a:ext cx="31076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此种情况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j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越大越安全，从后向前遍历的原因是避免重复赋值。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6" name="页脚占位符 3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24" name="内容占位符 23"/>
          <p:cNvSpPr/>
          <p:nvPr>
            <p:ph idx="1"/>
          </p:nvPr>
        </p:nvSpPr>
        <p:spPr>
          <a:xfrm>
            <a:off x="608330" y="1490345"/>
            <a:ext cx="10968990" cy="1734185"/>
          </a:xfrm>
        </p:spPr>
        <p:txBody>
          <a:bodyPr/>
          <a:p>
            <a:r>
              <a:rPr lang="en-US" altLang="zh-CN"/>
              <a:t>ss[j]=j+1</a:t>
            </a:r>
            <a:r>
              <a:t>非安全候选</a:t>
            </a:r>
            <a:endParaRPr lang="en-US" altLang="zh-CN"/>
          </a:p>
        </p:txBody>
      </p:sp>
      <p:sp>
        <p:nvSpPr>
          <p:cNvPr id="57" name="AutoShape 3"/>
          <p:cNvSpPr/>
          <p:nvPr>
            <p:custDataLst>
              <p:tags r:id="rId2"/>
            </p:custDataLst>
          </p:nvPr>
        </p:nvSpPr>
        <p:spPr>
          <a:xfrm>
            <a:off x="3557032" y="509476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AutoShape 4"/>
          <p:cNvSpPr/>
          <p:nvPr/>
        </p:nvSpPr>
        <p:spPr>
          <a:xfrm>
            <a:off x="3935651" y="509476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AutoShape 5"/>
          <p:cNvSpPr/>
          <p:nvPr/>
        </p:nvSpPr>
        <p:spPr>
          <a:xfrm>
            <a:off x="4314270" y="509476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AutoShape 6"/>
          <p:cNvSpPr/>
          <p:nvPr/>
        </p:nvSpPr>
        <p:spPr>
          <a:xfrm>
            <a:off x="4691698" y="509476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1" name="AutoShape 7"/>
          <p:cNvSpPr/>
          <p:nvPr/>
        </p:nvSpPr>
        <p:spPr>
          <a:xfrm>
            <a:off x="5070316" y="509476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2" name="AutoShape 8"/>
          <p:cNvSpPr/>
          <p:nvPr/>
        </p:nvSpPr>
        <p:spPr>
          <a:xfrm>
            <a:off x="5450205" y="509476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3" name="AutoShape 9"/>
          <p:cNvSpPr/>
          <p:nvPr/>
        </p:nvSpPr>
        <p:spPr>
          <a:xfrm>
            <a:off x="5825173" y="509476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4" name="AutoShape 14"/>
          <p:cNvSpPr/>
          <p:nvPr/>
        </p:nvSpPr>
        <p:spPr>
          <a:xfrm>
            <a:off x="3171746" y="509476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110615" y="5072380"/>
            <a:ext cx="199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GS[]</a:t>
            </a:r>
            <a:r>
              <a:rPr lang="zh-CN" altLang="en-US"/>
              <a:t>按</a:t>
            </a:r>
            <a:r>
              <a:rPr lang="en-US" altLang="zh-CN"/>
              <a:t>j=3</a:t>
            </a:r>
            <a:r>
              <a:rPr lang="zh-CN" altLang="en-US"/>
              <a:t>设置</a:t>
            </a:r>
            <a:endParaRPr lang="zh-CN" altLang="en-US"/>
          </a:p>
        </p:txBody>
      </p:sp>
      <p:sp>
        <p:nvSpPr>
          <p:cNvPr id="66" name="AutoShape 9"/>
          <p:cNvSpPr/>
          <p:nvPr/>
        </p:nvSpPr>
        <p:spPr>
          <a:xfrm>
            <a:off x="6192838" y="509476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168650" y="5116830"/>
            <a:ext cx="2605405" cy="323850"/>
            <a:chOff x="5491" y="5438"/>
            <a:chExt cx="4103" cy="510"/>
          </a:xfrm>
        </p:grpSpPr>
        <p:sp>
          <p:nvSpPr>
            <p:cNvPr id="38" name="AutoShape 3"/>
            <p:cNvSpPr/>
            <p:nvPr>
              <p:custDataLst>
                <p:tags r:id="rId3"/>
              </p:custDataLst>
            </p:nvPr>
          </p:nvSpPr>
          <p:spPr>
            <a:xfrm>
              <a:off x="6103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9" name="AutoShape 4"/>
            <p:cNvSpPr/>
            <p:nvPr/>
          </p:nvSpPr>
          <p:spPr>
            <a:xfrm>
              <a:off x="6699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1" name="AutoShape 5"/>
            <p:cNvSpPr/>
            <p:nvPr/>
          </p:nvSpPr>
          <p:spPr>
            <a:xfrm>
              <a:off x="7295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2" name="AutoShape 6"/>
            <p:cNvSpPr/>
            <p:nvPr/>
          </p:nvSpPr>
          <p:spPr>
            <a:xfrm>
              <a:off x="7890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3" name="AutoShape 7"/>
            <p:cNvSpPr/>
            <p:nvPr/>
          </p:nvSpPr>
          <p:spPr>
            <a:xfrm>
              <a:off x="8486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9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4" name="AutoShape 8"/>
            <p:cNvSpPr/>
            <p:nvPr/>
          </p:nvSpPr>
          <p:spPr>
            <a:xfrm>
              <a:off x="9084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9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9" name="AutoShape 14"/>
            <p:cNvSpPr/>
            <p:nvPr/>
          </p:nvSpPr>
          <p:spPr>
            <a:xfrm>
              <a:off x="5491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168650" y="5440680"/>
            <a:ext cx="2605405" cy="323850"/>
            <a:chOff x="5491" y="5438"/>
            <a:chExt cx="4103" cy="510"/>
          </a:xfrm>
        </p:grpSpPr>
        <p:sp>
          <p:nvSpPr>
            <p:cNvPr id="68" name="AutoShape 3"/>
            <p:cNvSpPr/>
            <p:nvPr>
              <p:custDataLst>
                <p:tags r:id="rId4"/>
              </p:custDataLst>
            </p:nvPr>
          </p:nvSpPr>
          <p:spPr>
            <a:xfrm>
              <a:off x="6103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9" name="AutoShape 4"/>
            <p:cNvSpPr/>
            <p:nvPr/>
          </p:nvSpPr>
          <p:spPr>
            <a:xfrm>
              <a:off x="6699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0" name="AutoShape 5"/>
            <p:cNvSpPr/>
            <p:nvPr/>
          </p:nvSpPr>
          <p:spPr>
            <a:xfrm>
              <a:off x="7295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1" name="AutoShape 6"/>
            <p:cNvSpPr/>
            <p:nvPr/>
          </p:nvSpPr>
          <p:spPr>
            <a:xfrm>
              <a:off x="7890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2" name="AutoShape 7"/>
            <p:cNvSpPr/>
            <p:nvPr/>
          </p:nvSpPr>
          <p:spPr>
            <a:xfrm>
              <a:off x="8486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3" name="AutoShape 8"/>
            <p:cNvSpPr/>
            <p:nvPr/>
          </p:nvSpPr>
          <p:spPr>
            <a:xfrm>
              <a:off x="9084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4" name="AutoShape 14"/>
            <p:cNvSpPr/>
            <p:nvPr/>
          </p:nvSpPr>
          <p:spPr>
            <a:xfrm>
              <a:off x="5491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1111250" y="5440680"/>
            <a:ext cx="199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GS[]</a:t>
            </a:r>
            <a:r>
              <a:rPr lang="zh-CN" altLang="en-US"/>
              <a:t>按</a:t>
            </a:r>
            <a:r>
              <a:rPr lang="en-US" altLang="zh-CN"/>
              <a:t>j=1</a:t>
            </a:r>
            <a:r>
              <a:rPr lang="zh-CN" altLang="en-US"/>
              <a:t>设置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19583 0.001944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55781 0.000278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3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继续设置安全距离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1099820"/>
          </a:xfrm>
        </p:spPr>
        <p:txBody>
          <a:bodyPr>
            <a:normAutofit lnSpcReduction="10000"/>
          </a:bodyPr>
          <a:p>
            <a:r>
              <a:rPr lang="zh-CN" altLang="en-US"/>
              <a:t>设已经匹配了</a:t>
            </a:r>
            <a:r>
              <a:rPr lang="en-US" altLang="zh-CN"/>
              <a:t>q</a:t>
            </a:r>
            <a:r>
              <a:t>个字符。那么已匹配的后缀尾部，对齐模式串中</a:t>
            </a:r>
            <a:r>
              <a:rPr lang="en-US" altLang="zh-CN"/>
              <a:t>ss[j]=q</a:t>
            </a:r>
            <a:r>
              <a:t>的位置，都可以作为候选。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473835" y="2978150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SS[]</a:t>
            </a:r>
            <a:endParaRPr lang="en-US" altLang="zh-CN"/>
          </a:p>
        </p:txBody>
      </p:sp>
      <p:grpSp>
        <p:nvGrpSpPr>
          <p:cNvPr id="45" name="组合 44"/>
          <p:cNvGrpSpPr/>
          <p:nvPr/>
        </p:nvGrpSpPr>
        <p:grpSpPr>
          <a:xfrm rot="0">
            <a:off x="3076575" y="2654300"/>
            <a:ext cx="3383280" cy="323850"/>
            <a:chOff x="4527" y="7107"/>
            <a:chExt cx="5328" cy="510"/>
          </a:xfrm>
        </p:grpSpPr>
        <p:sp>
          <p:nvSpPr>
            <p:cNvPr id="46" name="AutoShape 3"/>
            <p:cNvSpPr/>
            <p:nvPr/>
          </p:nvSpPr>
          <p:spPr>
            <a:xfrm>
              <a:off x="5130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7" name="AutoShape 4"/>
            <p:cNvSpPr/>
            <p:nvPr/>
          </p:nvSpPr>
          <p:spPr>
            <a:xfrm>
              <a:off x="5726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2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0" name="AutoShape 5"/>
            <p:cNvSpPr/>
            <p:nvPr/>
          </p:nvSpPr>
          <p:spPr>
            <a:xfrm>
              <a:off x="6322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3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1" name="AutoShape 6"/>
            <p:cNvSpPr/>
            <p:nvPr/>
          </p:nvSpPr>
          <p:spPr>
            <a:xfrm>
              <a:off x="6917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4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2" name="AutoShape 7"/>
            <p:cNvSpPr/>
            <p:nvPr/>
          </p:nvSpPr>
          <p:spPr>
            <a:xfrm>
              <a:off x="7513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3" name="AutoShape 8"/>
            <p:cNvSpPr/>
            <p:nvPr/>
          </p:nvSpPr>
          <p:spPr>
            <a:xfrm>
              <a:off x="8109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6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4" name="AutoShape 9"/>
            <p:cNvSpPr/>
            <p:nvPr/>
          </p:nvSpPr>
          <p:spPr>
            <a:xfrm>
              <a:off x="8702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5" name="AutoShape 14"/>
            <p:cNvSpPr/>
            <p:nvPr/>
          </p:nvSpPr>
          <p:spPr>
            <a:xfrm>
              <a:off x="4527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6" name="AutoShape 9"/>
            <p:cNvSpPr/>
            <p:nvPr/>
          </p:nvSpPr>
          <p:spPr>
            <a:xfrm>
              <a:off x="9345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8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8" name="AutoShape 3"/>
          <p:cNvSpPr/>
          <p:nvPr>
            <p:custDataLst>
              <p:tags r:id="rId1"/>
            </p:custDataLst>
          </p:nvPr>
        </p:nvSpPr>
        <p:spPr>
          <a:xfrm>
            <a:off x="3463290" y="300037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AutoShape 4"/>
          <p:cNvSpPr/>
          <p:nvPr/>
        </p:nvSpPr>
        <p:spPr>
          <a:xfrm>
            <a:off x="3841750" y="300037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AutoShape 5"/>
          <p:cNvSpPr/>
          <p:nvPr/>
        </p:nvSpPr>
        <p:spPr>
          <a:xfrm>
            <a:off x="4220210" y="300037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AutoShape 6"/>
          <p:cNvSpPr/>
          <p:nvPr/>
        </p:nvSpPr>
        <p:spPr>
          <a:xfrm>
            <a:off x="4598035" y="300037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AutoShape 7"/>
          <p:cNvSpPr/>
          <p:nvPr/>
        </p:nvSpPr>
        <p:spPr>
          <a:xfrm>
            <a:off x="4976495" y="300037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AutoShape 8"/>
          <p:cNvSpPr/>
          <p:nvPr/>
        </p:nvSpPr>
        <p:spPr>
          <a:xfrm>
            <a:off x="5354955" y="300037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AutoShape 9"/>
          <p:cNvSpPr/>
          <p:nvPr/>
        </p:nvSpPr>
        <p:spPr>
          <a:xfrm>
            <a:off x="5731510" y="300037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AutoShape 14"/>
          <p:cNvSpPr/>
          <p:nvPr/>
        </p:nvSpPr>
        <p:spPr>
          <a:xfrm>
            <a:off x="3074670" y="300037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AutoShape 9"/>
          <p:cNvSpPr/>
          <p:nvPr/>
        </p:nvSpPr>
        <p:spPr>
          <a:xfrm>
            <a:off x="6101715" y="300037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3" name="AutoShape 9"/>
          <p:cNvSpPr/>
          <p:nvPr/>
        </p:nvSpPr>
        <p:spPr>
          <a:xfrm>
            <a:off x="5733733" y="343106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473835" y="3408680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GS[]</a:t>
            </a:r>
            <a:endParaRPr lang="en-US" altLang="zh-CN"/>
          </a:p>
        </p:txBody>
      </p:sp>
      <p:sp>
        <p:nvSpPr>
          <p:cNvPr id="66" name="AutoShape 9"/>
          <p:cNvSpPr/>
          <p:nvPr/>
        </p:nvSpPr>
        <p:spPr>
          <a:xfrm>
            <a:off x="6111558" y="343106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39305" y="2816860"/>
            <a:ext cx="38639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设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P[6]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处失配，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q=2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ss[6]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ss[1]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均为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，串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对齐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P[6]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需要平移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8-6=2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，对齐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P[1]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需要平移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8-1=7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个位置。显然平移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个位置一定比平移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7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个位置安全。平移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7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个有可能产生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遗漏。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28451" name="AutoShape 3"/>
          <p:cNvSpPr/>
          <p:nvPr/>
        </p:nvSpPr>
        <p:spPr>
          <a:xfrm>
            <a:off x="3453527" y="39206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2" name="AutoShape 4"/>
          <p:cNvSpPr/>
          <p:nvPr/>
        </p:nvSpPr>
        <p:spPr>
          <a:xfrm>
            <a:off x="3832146" y="39206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3" name="AutoShape 5"/>
          <p:cNvSpPr/>
          <p:nvPr/>
        </p:nvSpPr>
        <p:spPr>
          <a:xfrm>
            <a:off x="4210765" y="39206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4" name="AutoShape 6"/>
          <p:cNvSpPr/>
          <p:nvPr/>
        </p:nvSpPr>
        <p:spPr>
          <a:xfrm>
            <a:off x="4588193" y="39206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5" name="AutoShape 7"/>
          <p:cNvSpPr/>
          <p:nvPr/>
        </p:nvSpPr>
        <p:spPr>
          <a:xfrm>
            <a:off x="4966811" y="39206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6" name="AutoShape 8"/>
          <p:cNvSpPr/>
          <p:nvPr/>
        </p:nvSpPr>
        <p:spPr>
          <a:xfrm>
            <a:off x="5345430" y="39206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7" name="AutoShape 9"/>
          <p:cNvSpPr/>
          <p:nvPr/>
        </p:nvSpPr>
        <p:spPr>
          <a:xfrm>
            <a:off x="5721668" y="39206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2" name="AutoShape 14"/>
          <p:cNvSpPr/>
          <p:nvPr/>
        </p:nvSpPr>
        <p:spPr>
          <a:xfrm>
            <a:off x="3070781" y="39206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0" name="AutoShape 9"/>
          <p:cNvSpPr/>
          <p:nvPr/>
        </p:nvSpPr>
        <p:spPr>
          <a:xfrm>
            <a:off x="6101398" y="392509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02410" y="3924935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P[]</a:t>
            </a:r>
            <a:endParaRPr lang="en-US" altLang="zh-CN"/>
          </a:p>
        </p:txBody>
      </p:sp>
      <p:sp>
        <p:nvSpPr>
          <p:cNvPr id="36" name="AutoShape 3"/>
          <p:cNvSpPr/>
          <p:nvPr>
            <p:custDataLst>
              <p:tags r:id="rId2"/>
            </p:custDataLst>
          </p:nvPr>
        </p:nvSpPr>
        <p:spPr>
          <a:xfrm>
            <a:off x="3460750" y="343090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AutoShape 4"/>
          <p:cNvSpPr/>
          <p:nvPr/>
        </p:nvSpPr>
        <p:spPr>
          <a:xfrm>
            <a:off x="3839210" y="343090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AutoShape 5"/>
          <p:cNvSpPr/>
          <p:nvPr/>
        </p:nvSpPr>
        <p:spPr>
          <a:xfrm>
            <a:off x="4217670" y="343090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AutoShape 6"/>
          <p:cNvSpPr/>
          <p:nvPr/>
        </p:nvSpPr>
        <p:spPr>
          <a:xfrm>
            <a:off x="4595495" y="343090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" name="AutoShape 7"/>
          <p:cNvSpPr/>
          <p:nvPr/>
        </p:nvSpPr>
        <p:spPr>
          <a:xfrm>
            <a:off x="4973955" y="343090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7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3" name="AutoShape 8"/>
          <p:cNvSpPr/>
          <p:nvPr/>
        </p:nvSpPr>
        <p:spPr>
          <a:xfrm>
            <a:off x="5353685" y="343090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7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4" name="AutoShape 14"/>
          <p:cNvSpPr/>
          <p:nvPr/>
        </p:nvSpPr>
        <p:spPr>
          <a:xfrm>
            <a:off x="3072130" y="343090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92145" y="2009140"/>
            <a:ext cx="74218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为了保证平移距离更安全，从前向后遍历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SS[]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。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SS[]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中相同的值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j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越大平移距离越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安全，可以覆盖掉前面不安全的平移距离。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81020" y="4556125"/>
            <a:ext cx="29362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ss[j]==0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，没有匹配后缀，也就是对于第一个即失配字符，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可以越过已比较的串长度即为（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m-j-1)</a:t>
            </a:r>
            <a:endParaRPr lang="en-US" altLang="zh-CN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" name="AutoShape 9"/>
          <p:cNvSpPr/>
          <p:nvPr/>
        </p:nvSpPr>
        <p:spPr>
          <a:xfrm>
            <a:off x="6100763" y="342471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17260" y="4556125"/>
            <a:ext cx="29362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ss[j]==2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P[m-2-1]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，即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P[6]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处失配时，可以平移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m-1-j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，即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m-ss[j]-j+1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个位置。</a:t>
            </a:r>
            <a:endParaRPr lang="en-US" altLang="zh-CN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5" name="AutoShape 9"/>
          <p:cNvSpPr/>
          <p:nvPr/>
        </p:nvSpPr>
        <p:spPr>
          <a:xfrm>
            <a:off x="6111558" y="34532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6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AutoShape 9"/>
          <p:cNvSpPr/>
          <p:nvPr/>
        </p:nvSpPr>
        <p:spPr>
          <a:xfrm>
            <a:off x="6135688" y="343106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AutoShape 9"/>
          <p:cNvSpPr/>
          <p:nvPr/>
        </p:nvSpPr>
        <p:spPr>
          <a:xfrm>
            <a:off x="6110605" y="3434080"/>
            <a:ext cx="323850" cy="33337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AutoShape 8"/>
          <p:cNvSpPr/>
          <p:nvPr/>
        </p:nvSpPr>
        <p:spPr>
          <a:xfrm>
            <a:off x="5350510" y="343408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11875" y="5478145"/>
            <a:ext cx="1027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None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GS[6]=7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139305" y="5478145"/>
            <a:ext cx="1224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被覆盖为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2</a:t>
            </a:r>
            <a:endParaRPr lang="zh-CN" altLang="en-US"/>
          </a:p>
        </p:txBody>
      </p:sp>
      <p:sp>
        <p:nvSpPr>
          <p:cNvPr id="23" name="AutoShape 9"/>
          <p:cNvSpPr/>
          <p:nvPr/>
        </p:nvSpPr>
        <p:spPr>
          <a:xfrm>
            <a:off x="6132830" y="3437255"/>
            <a:ext cx="323850" cy="33337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7" name="页脚占位符 6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南开大学软件学院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" dur="2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7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4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50" autoRev="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1" dur="250" autoRev="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" dur="250" autoRev="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250" autoRev="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8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250" autoRev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3" dur="250" autoRev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4" dur="250" autoRev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50" autoRev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0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9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2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1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2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  <p:bldP spid="1128456" grpId="0" bldLvl="0" animBg="1"/>
      <p:bldP spid="25" grpId="0"/>
      <p:bldP spid="25" grpId="1"/>
      <p:bldP spid="30" grpId="0" bldLvl="0" animBg="1"/>
      <p:bldP spid="4" grpId="0"/>
      <p:bldP spid="4" grpId="1"/>
      <p:bldP spid="5" grpId="1"/>
      <p:bldP spid="6" grpId="0" bldLvl="0" animBg="1"/>
      <p:bldP spid="6" grpId="1" bldLvl="0" animBg="1"/>
      <p:bldP spid="8" grpId="0" bldLvl="0" animBg="1"/>
      <p:bldP spid="5" grpId="2"/>
      <p:bldP spid="7" grpId="1"/>
      <p:bldP spid="7" grpId="2"/>
      <p:bldP spid="43" grpId="0" bldLvl="0" animBg="1"/>
      <p:bldP spid="9" grpId="0" bldLvl="0" animBg="1"/>
      <p:bldP spid="15" grpId="0" bldLvl="0" animBg="1"/>
      <p:bldP spid="15" grpId="1" bldLvl="0" animBg="1"/>
      <p:bldP spid="10" grpId="0" bldLvl="0" animBg="1"/>
      <p:bldP spid="41" grpId="0" bldLvl="0" animBg="1"/>
      <p:bldP spid="11" grpId="0" bldLvl="0" animBg="1"/>
      <p:bldP spid="16" grpId="0" bldLvl="0" animBg="1"/>
      <p:bldP spid="16" grpId="1" bldLvl="0" animBg="1"/>
      <p:bldP spid="12" grpId="0" bldLvl="0" animBg="1"/>
      <p:bldP spid="17" grpId="0" bldLvl="0" animBg="1"/>
      <p:bldP spid="17" grpId="1" bldLvl="0" animBg="1"/>
      <p:bldP spid="13" grpId="0" bldLvl="0" animBg="1"/>
      <p:bldP spid="18" grpId="0" bldLvl="0" animBg="1"/>
      <p:bldP spid="18" grpId="1" bldLvl="0" animBg="1"/>
      <p:bldP spid="19" grpId="0"/>
      <p:bldP spid="20" grpId="0"/>
      <p:bldP spid="14" grpId="0" bldLvl="0" animBg="1"/>
      <p:bldP spid="23" grpId="0" bldLvl="0" animBg="1"/>
      <p:bldP spid="23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GS</a:t>
            </a:r>
            <a:r>
              <a:t>推导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539875" y="3401060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SS[]</a:t>
            </a:r>
            <a:endParaRPr lang="en-US" altLang="zh-CN"/>
          </a:p>
        </p:txBody>
      </p:sp>
      <p:grpSp>
        <p:nvGrpSpPr>
          <p:cNvPr id="45" name="组合 44"/>
          <p:cNvGrpSpPr/>
          <p:nvPr/>
        </p:nvGrpSpPr>
        <p:grpSpPr>
          <a:xfrm rot="0">
            <a:off x="3149600" y="3701415"/>
            <a:ext cx="3383280" cy="323850"/>
            <a:chOff x="4527" y="7107"/>
            <a:chExt cx="5328" cy="510"/>
          </a:xfrm>
        </p:grpSpPr>
        <p:sp>
          <p:nvSpPr>
            <p:cNvPr id="46" name="AutoShape 3"/>
            <p:cNvSpPr/>
            <p:nvPr/>
          </p:nvSpPr>
          <p:spPr>
            <a:xfrm>
              <a:off x="5130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7" name="AutoShape 4"/>
            <p:cNvSpPr/>
            <p:nvPr/>
          </p:nvSpPr>
          <p:spPr>
            <a:xfrm>
              <a:off x="5726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2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0" name="AutoShape 5"/>
            <p:cNvSpPr/>
            <p:nvPr/>
          </p:nvSpPr>
          <p:spPr>
            <a:xfrm>
              <a:off x="6322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3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1" name="AutoShape 6"/>
            <p:cNvSpPr/>
            <p:nvPr/>
          </p:nvSpPr>
          <p:spPr>
            <a:xfrm>
              <a:off x="6917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4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2" name="AutoShape 7"/>
            <p:cNvSpPr/>
            <p:nvPr/>
          </p:nvSpPr>
          <p:spPr>
            <a:xfrm>
              <a:off x="7513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3" name="AutoShape 8"/>
            <p:cNvSpPr/>
            <p:nvPr/>
          </p:nvSpPr>
          <p:spPr>
            <a:xfrm>
              <a:off x="8109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6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4" name="AutoShape 9"/>
            <p:cNvSpPr/>
            <p:nvPr/>
          </p:nvSpPr>
          <p:spPr>
            <a:xfrm>
              <a:off x="8702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5" name="AutoShape 14"/>
            <p:cNvSpPr/>
            <p:nvPr/>
          </p:nvSpPr>
          <p:spPr>
            <a:xfrm>
              <a:off x="4527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6" name="AutoShape 9"/>
            <p:cNvSpPr/>
            <p:nvPr/>
          </p:nvSpPr>
          <p:spPr>
            <a:xfrm>
              <a:off x="9345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8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128451" name="AutoShape 3"/>
          <p:cNvSpPr/>
          <p:nvPr/>
        </p:nvSpPr>
        <p:spPr>
          <a:xfrm>
            <a:off x="3529330" y="29762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2" name="AutoShape 4"/>
          <p:cNvSpPr/>
          <p:nvPr/>
        </p:nvSpPr>
        <p:spPr>
          <a:xfrm>
            <a:off x="3907790" y="29762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3" name="AutoShape 5"/>
          <p:cNvSpPr/>
          <p:nvPr/>
        </p:nvSpPr>
        <p:spPr>
          <a:xfrm>
            <a:off x="4286250" y="29762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4" name="AutoShape 6"/>
          <p:cNvSpPr/>
          <p:nvPr/>
        </p:nvSpPr>
        <p:spPr>
          <a:xfrm>
            <a:off x="4664075" y="29762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5" name="AutoShape 7"/>
          <p:cNvSpPr/>
          <p:nvPr/>
        </p:nvSpPr>
        <p:spPr>
          <a:xfrm>
            <a:off x="5042535" y="29762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6" name="AutoShape 8"/>
          <p:cNvSpPr/>
          <p:nvPr/>
        </p:nvSpPr>
        <p:spPr>
          <a:xfrm>
            <a:off x="5420995" y="29762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7" name="AutoShape 9"/>
          <p:cNvSpPr/>
          <p:nvPr/>
        </p:nvSpPr>
        <p:spPr>
          <a:xfrm>
            <a:off x="5797550" y="29762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2" name="AutoShape 14"/>
          <p:cNvSpPr/>
          <p:nvPr/>
        </p:nvSpPr>
        <p:spPr>
          <a:xfrm>
            <a:off x="3146425" y="29762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AutoShape 3"/>
          <p:cNvSpPr/>
          <p:nvPr>
            <p:custDataLst>
              <p:tags r:id="rId1"/>
            </p:custDataLst>
          </p:nvPr>
        </p:nvSpPr>
        <p:spPr>
          <a:xfrm>
            <a:off x="3529330" y="342328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9" name="AutoShape 4"/>
          <p:cNvSpPr/>
          <p:nvPr/>
        </p:nvSpPr>
        <p:spPr>
          <a:xfrm>
            <a:off x="3907790" y="342328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AutoShape 5"/>
          <p:cNvSpPr/>
          <p:nvPr/>
        </p:nvSpPr>
        <p:spPr>
          <a:xfrm>
            <a:off x="4286250" y="342328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AutoShape 6"/>
          <p:cNvSpPr/>
          <p:nvPr/>
        </p:nvSpPr>
        <p:spPr>
          <a:xfrm>
            <a:off x="4664075" y="342328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AutoShape 7"/>
          <p:cNvSpPr/>
          <p:nvPr/>
        </p:nvSpPr>
        <p:spPr>
          <a:xfrm>
            <a:off x="5042535" y="342328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AutoShape 8"/>
          <p:cNvSpPr/>
          <p:nvPr/>
        </p:nvSpPr>
        <p:spPr>
          <a:xfrm>
            <a:off x="5420995" y="342328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AutoShape 9"/>
          <p:cNvSpPr/>
          <p:nvPr/>
        </p:nvSpPr>
        <p:spPr>
          <a:xfrm>
            <a:off x="5797550" y="342328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AutoShape 14"/>
          <p:cNvSpPr/>
          <p:nvPr/>
        </p:nvSpPr>
        <p:spPr>
          <a:xfrm>
            <a:off x="3140710" y="342328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0" name="AutoShape 9"/>
          <p:cNvSpPr/>
          <p:nvPr/>
        </p:nvSpPr>
        <p:spPr>
          <a:xfrm>
            <a:off x="6167755" y="298069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AutoShape 9"/>
          <p:cNvSpPr/>
          <p:nvPr/>
        </p:nvSpPr>
        <p:spPr>
          <a:xfrm>
            <a:off x="6167755" y="342328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9875" y="2980690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P[]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8863330" y="2457450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S[]</a:t>
            </a:r>
            <a:endParaRPr lang="en-US" altLang="zh-CN"/>
          </a:p>
        </p:txBody>
      </p:sp>
      <p:grpSp>
        <p:nvGrpSpPr>
          <p:cNvPr id="34" name="组合 33"/>
          <p:cNvGrpSpPr/>
          <p:nvPr/>
        </p:nvGrpSpPr>
        <p:grpSpPr>
          <a:xfrm>
            <a:off x="2752090" y="2497455"/>
            <a:ext cx="5665470" cy="323850"/>
            <a:chOff x="4875" y="6250"/>
            <a:chExt cx="8922" cy="510"/>
          </a:xfrm>
        </p:grpSpPr>
        <p:sp>
          <p:nvSpPr>
            <p:cNvPr id="27" name="AutoShape 3"/>
            <p:cNvSpPr/>
            <p:nvPr/>
          </p:nvSpPr>
          <p:spPr>
            <a:xfrm>
              <a:off x="10841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8" name="AutoShape 4"/>
            <p:cNvSpPr/>
            <p:nvPr/>
          </p:nvSpPr>
          <p:spPr>
            <a:xfrm>
              <a:off x="11437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AutoShape 5"/>
            <p:cNvSpPr/>
            <p:nvPr/>
          </p:nvSpPr>
          <p:spPr>
            <a:xfrm>
              <a:off x="12033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" name="AutoShape 6"/>
            <p:cNvSpPr/>
            <p:nvPr/>
          </p:nvSpPr>
          <p:spPr>
            <a:xfrm>
              <a:off x="12628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" name="AutoShape 3"/>
            <p:cNvSpPr/>
            <p:nvPr/>
          </p:nvSpPr>
          <p:spPr>
            <a:xfrm>
              <a:off x="6104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AutoShape 4"/>
            <p:cNvSpPr/>
            <p:nvPr/>
          </p:nvSpPr>
          <p:spPr>
            <a:xfrm>
              <a:off x="6700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AutoShape 5"/>
            <p:cNvSpPr/>
            <p:nvPr/>
          </p:nvSpPr>
          <p:spPr>
            <a:xfrm>
              <a:off x="7296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5" name="AutoShape 6"/>
            <p:cNvSpPr/>
            <p:nvPr/>
          </p:nvSpPr>
          <p:spPr>
            <a:xfrm>
              <a:off x="7891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6" name="AutoShape 7"/>
            <p:cNvSpPr/>
            <p:nvPr/>
          </p:nvSpPr>
          <p:spPr>
            <a:xfrm>
              <a:off x="8487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7" name="AutoShape 8"/>
            <p:cNvSpPr/>
            <p:nvPr/>
          </p:nvSpPr>
          <p:spPr>
            <a:xfrm>
              <a:off x="9078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8" name="AutoShape 9"/>
            <p:cNvSpPr/>
            <p:nvPr/>
          </p:nvSpPr>
          <p:spPr>
            <a:xfrm>
              <a:off x="9676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AutoShape 14"/>
            <p:cNvSpPr/>
            <p:nvPr/>
          </p:nvSpPr>
          <p:spPr>
            <a:xfrm>
              <a:off x="5501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AutoShape 9"/>
            <p:cNvSpPr/>
            <p:nvPr/>
          </p:nvSpPr>
          <p:spPr>
            <a:xfrm>
              <a:off x="10263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AutoShape 14"/>
            <p:cNvSpPr/>
            <p:nvPr/>
          </p:nvSpPr>
          <p:spPr>
            <a:xfrm>
              <a:off x="4875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...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3" name="AutoShape 14"/>
            <p:cNvSpPr/>
            <p:nvPr/>
          </p:nvSpPr>
          <p:spPr>
            <a:xfrm>
              <a:off x="13287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...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6" name="页脚占位符 3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24" name="内容占位符 23"/>
          <p:cNvSpPr/>
          <p:nvPr>
            <p:ph idx="1"/>
          </p:nvPr>
        </p:nvSpPr>
        <p:spPr>
          <a:xfrm>
            <a:off x="608330" y="1490345"/>
            <a:ext cx="10968990" cy="1734185"/>
          </a:xfrm>
        </p:spPr>
        <p:txBody>
          <a:bodyPr/>
          <a:p>
            <a:r>
              <a:rPr lang="en-US" altLang="zh-CN"/>
              <a:t>ss[j]=j+1</a:t>
            </a:r>
            <a:r>
              <a:t>非安全候选</a:t>
            </a:r>
            <a:endParaRPr lang="en-US" altLang="zh-CN"/>
          </a:p>
        </p:txBody>
      </p:sp>
      <p:sp>
        <p:nvSpPr>
          <p:cNvPr id="57" name="AutoShape 3"/>
          <p:cNvSpPr/>
          <p:nvPr>
            <p:custDataLst>
              <p:tags r:id="rId2"/>
            </p:custDataLst>
          </p:nvPr>
        </p:nvSpPr>
        <p:spPr>
          <a:xfrm>
            <a:off x="3527822" y="394731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AutoShape 4"/>
          <p:cNvSpPr/>
          <p:nvPr/>
        </p:nvSpPr>
        <p:spPr>
          <a:xfrm>
            <a:off x="3906441" y="394731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AutoShape 5"/>
          <p:cNvSpPr/>
          <p:nvPr/>
        </p:nvSpPr>
        <p:spPr>
          <a:xfrm>
            <a:off x="4285060" y="394731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AutoShape 6"/>
          <p:cNvSpPr/>
          <p:nvPr/>
        </p:nvSpPr>
        <p:spPr>
          <a:xfrm>
            <a:off x="4662488" y="394731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1" name="AutoShape 7"/>
          <p:cNvSpPr/>
          <p:nvPr/>
        </p:nvSpPr>
        <p:spPr>
          <a:xfrm>
            <a:off x="5041106" y="394731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2" name="AutoShape 8"/>
          <p:cNvSpPr/>
          <p:nvPr/>
        </p:nvSpPr>
        <p:spPr>
          <a:xfrm>
            <a:off x="5420995" y="394731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3" name="AutoShape 9"/>
          <p:cNvSpPr/>
          <p:nvPr/>
        </p:nvSpPr>
        <p:spPr>
          <a:xfrm>
            <a:off x="5795963" y="394731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4" name="AutoShape 14"/>
          <p:cNvSpPr/>
          <p:nvPr/>
        </p:nvSpPr>
        <p:spPr>
          <a:xfrm>
            <a:off x="3142536" y="394731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081405" y="3924935"/>
            <a:ext cx="199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GS[]</a:t>
            </a:r>
            <a:r>
              <a:rPr lang="zh-CN" altLang="en-US"/>
              <a:t>按</a:t>
            </a:r>
            <a:r>
              <a:rPr lang="en-US" altLang="zh-CN"/>
              <a:t>j=3</a:t>
            </a:r>
            <a:r>
              <a:rPr lang="zh-CN" altLang="en-US"/>
              <a:t>设置</a:t>
            </a:r>
            <a:endParaRPr lang="zh-CN" altLang="en-US"/>
          </a:p>
        </p:txBody>
      </p:sp>
      <p:sp>
        <p:nvSpPr>
          <p:cNvPr id="66" name="AutoShape 9"/>
          <p:cNvSpPr/>
          <p:nvPr/>
        </p:nvSpPr>
        <p:spPr>
          <a:xfrm>
            <a:off x="6163628" y="394731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139440" y="3969385"/>
            <a:ext cx="2605405" cy="323850"/>
            <a:chOff x="5491" y="5438"/>
            <a:chExt cx="4103" cy="510"/>
          </a:xfrm>
        </p:grpSpPr>
        <p:sp>
          <p:nvSpPr>
            <p:cNvPr id="38" name="AutoShape 3"/>
            <p:cNvSpPr/>
            <p:nvPr>
              <p:custDataLst>
                <p:tags r:id="rId3"/>
              </p:custDataLst>
            </p:nvPr>
          </p:nvSpPr>
          <p:spPr>
            <a:xfrm>
              <a:off x="6103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9" name="AutoShape 4"/>
            <p:cNvSpPr/>
            <p:nvPr/>
          </p:nvSpPr>
          <p:spPr>
            <a:xfrm>
              <a:off x="6699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1" name="AutoShape 5"/>
            <p:cNvSpPr/>
            <p:nvPr/>
          </p:nvSpPr>
          <p:spPr>
            <a:xfrm>
              <a:off x="7295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2" name="AutoShape 6"/>
            <p:cNvSpPr/>
            <p:nvPr/>
          </p:nvSpPr>
          <p:spPr>
            <a:xfrm>
              <a:off x="7890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3" name="AutoShape 7"/>
            <p:cNvSpPr/>
            <p:nvPr/>
          </p:nvSpPr>
          <p:spPr>
            <a:xfrm>
              <a:off x="8486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9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4" name="AutoShape 8"/>
            <p:cNvSpPr/>
            <p:nvPr/>
          </p:nvSpPr>
          <p:spPr>
            <a:xfrm>
              <a:off x="9084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2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9" name="AutoShape 14"/>
            <p:cNvSpPr/>
            <p:nvPr/>
          </p:nvSpPr>
          <p:spPr>
            <a:xfrm>
              <a:off x="5491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139440" y="4293235"/>
            <a:ext cx="2605405" cy="323850"/>
            <a:chOff x="5491" y="5438"/>
            <a:chExt cx="4103" cy="510"/>
          </a:xfrm>
        </p:grpSpPr>
        <p:sp>
          <p:nvSpPr>
            <p:cNvPr id="68" name="AutoShape 3"/>
            <p:cNvSpPr/>
            <p:nvPr>
              <p:custDataLst>
                <p:tags r:id="rId4"/>
              </p:custDataLst>
            </p:nvPr>
          </p:nvSpPr>
          <p:spPr>
            <a:xfrm>
              <a:off x="6103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9" name="AutoShape 4"/>
            <p:cNvSpPr/>
            <p:nvPr/>
          </p:nvSpPr>
          <p:spPr>
            <a:xfrm>
              <a:off x="6699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0" name="AutoShape 5"/>
            <p:cNvSpPr/>
            <p:nvPr/>
          </p:nvSpPr>
          <p:spPr>
            <a:xfrm>
              <a:off x="7295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1" name="AutoShape 6"/>
            <p:cNvSpPr/>
            <p:nvPr/>
          </p:nvSpPr>
          <p:spPr>
            <a:xfrm>
              <a:off x="7890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2" name="AutoShape 7"/>
            <p:cNvSpPr/>
            <p:nvPr/>
          </p:nvSpPr>
          <p:spPr>
            <a:xfrm>
              <a:off x="8486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3" name="AutoShape 8"/>
            <p:cNvSpPr/>
            <p:nvPr/>
          </p:nvSpPr>
          <p:spPr>
            <a:xfrm>
              <a:off x="9084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50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4" name="AutoShape 14"/>
            <p:cNvSpPr/>
            <p:nvPr/>
          </p:nvSpPr>
          <p:spPr>
            <a:xfrm>
              <a:off x="5491" y="543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1082040" y="4293235"/>
            <a:ext cx="199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GS[]</a:t>
            </a:r>
            <a:r>
              <a:rPr lang="zh-CN" altLang="en-US"/>
              <a:t>按</a:t>
            </a:r>
            <a:r>
              <a:rPr lang="en-US" altLang="zh-CN"/>
              <a:t>j=2</a:t>
            </a:r>
            <a:r>
              <a:rPr lang="zh-CN" altLang="en-US"/>
              <a:t>设置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21270" y="3032760"/>
            <a:ext cx="3107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此种情况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j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越大越安全，所以从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0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开始遍历赋值。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19583 0.001944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1979 0.000741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3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3" name="组合 82"/>
          <p:cNvGrpSpPr/>
          <p:nvPr/>
        </p:nvGrpSpPr>
        <p:grpSpPr>
          <a:xfrm>
            <a:off x="2816860" y="2141220"/>
            <a:ext cx="4531360" cy="323850"/>
            <a:chOff x="4450" y="4701"/>
            <a:chExt cx="7136" cy="510"/>
          </a:xfrm>
        </p:grpSpPr>
        <p:sp>
          <p:nvSpPr>
            <p:cNvPr id="46" name="AutoShape 3"/>
            <p:cNvSpPr/>
            <p:nvPr/>
          </p:nvSpPr>
          <p:spPr>
            <a:xfrm>
              <a:off x="5053" y="4701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7" name="AutoShape 4"/>
            <p:cNvSpPr/>
            <p:nvPr/>
          </p:nvSpPr>
          <p:spPr>
            <a:xfrm>
              <a:off x="5649" y="4701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2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0" name="AutoShape 5"/>
            <p:cNvSpPr/>
            <p:nvPr/>
          </p:nvSpPr>
          <p:spPr>
            <a:xfrm>
              <a:off x="6245" y="4701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3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1" name="AutoShape 6"/>
            <p:cNvSpPr/>
            <p:nvPr/>
          </p:nvSpPr>
          <p:spPr>
            <a:xfrm>
              <a:off x="6840" y="4701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4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2" name="AutoShape 7"/>
            <p:cNvSpPr/>
            <p:nvPr/>
          </p:nvSpPr>
          <p:spPr>
            <a:xfrm>
              <a:off x="7436" y="4701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3" name="AutoShape 8"/>
            <p:cNvSpPr/>
            <p:nvPr/>
          </p:nvSpPr>
          <p:spPr>
            <a:xfrm>
              <a:off x="8032" y="4701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6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4" name="AutoShape 9"/>
            <p:cNvSpPr/>
            <p:nvPr/>
          </p:nvSpPr>
          <p:spPr>
            <a:xfrm>
              <a:off x="8625" y="4701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5" name="AutoShape 14"/>
            <p:cNvSpPr/>
            <p:nvPr/>
          </p:nvSpPr>
          <p:spPr>
            <a:xfrm>
              <a:off x="4450" y="4701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6" name="AutoShape 9"/>
            <p:cNvSpPr/>
            <p:nvPr/>
          </p:nvSpPr>
          <p:spPr>
            <a:xfrm>
              <a:off x="9268" y="4701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8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0" name="AutoShape 8"/>
            <p:cNvSpPr/>
            <p:nvPr/>
          </p:nvSpPr>
          <p:spPr>
            <a:xfrm>
              <a:off x="9840" y="4701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9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1" name="AutoShape 9"/>
            <p:cNvSpPr/>
            <p:nvPr/>
          </p:nvSpPr>
          <p:spPr>
            <a:xfrm>
              <a:off x="10433" y="4701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10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2" name="AutoShape 9"/>
            <p:cNvSpPr/>
            <p:nvPr/>
          </p:nvSpPr>
          <p:spPr>
            <a:xfrm>
              <a:off x="11076" y="4701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11</a:t>
              </a:r>
              <a:endPara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GS</a:t>
            </a:r>
            <a:r>
              <a:t>练习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207135" y="1840865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SS[]</a:t>
            </a:r>
            <a:endParaRPr lang="en-US" altLang="zh-CN"/>
          </a:p>
        </p:txBody>
      </p:sp>
      <p:sp>
        <p:nvSpPr>
          <p:cNvPr id="1128451" name="AutoShape 3"/>
          <p:cNvSpPr/>
          <p:nvPr/>
        </p:nvSpPr>
        <p:spPr>
          <a:xfrm>
            <a:off x="3196590" y="14160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2" name="AutoShape 4"/>
          <p:cNvSpPr/>
          <p:nvPr/>
        </p:nvSpPr>
        <p:spPr>
          <a:xfrm>
            <a:off x="3575050" y="14160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3" name="AutoShape 5"/>
          <p:cNvSpPr/>
          <p:nvPr/>
        </p:nvSpPr>
        <p:spPr>
          <a:xfrm>
            <a:off x="3953510" y="14160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4" name="AutoShape 6"/>
          <p:cNvSpPr/>
          <p:nvPr/>
        </p:nvSpPr>
        <p:spPr>
          <a:xfrm>
            <a:off x="4331335" y="14160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5" name="AutoShape 7"/>
          <p:cNvSpPr/>
          <p:nvPr/>
        </p:nvSpPr>
        <p:spPr>
          <a:xfrm>
            <a:off x="4709795" y="14160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6" name="AutoShape 8"/>
          <p:cNvSpPr/>
          <p:nvPr/>
        </p:nvSpPr>
        <p:spPr>
          <a:xfrm>
            <a:off x="5088255" y="14160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7" name="AutoShape 9"/>
          <p:cNvSpPr/>
          <p:nvPr/>
        </p:nvSpPr>
        <p:spPr>
          <a:xfrm>
            <a:off x="5464810" y="14160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2" name="AutoShape 14"/>
          <p:cNvSpPr/>
          <p:nvPr/>
        </p:nvSpPr>
        <p:spPr>
          <a:xfrm>
            <a:off x="2813685" y="14160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AutoShape 3"/>
          <p:cNvSpPr/>
          <p:nvPr/>
        </p:nvSpPr>
        <p:spPr>
          <a:xfrm>
            <a:off x="3196590" y="1863090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9" name="AutoShape 4"/>
          <p:cNvSpPr/>
          <p:nvPr/>
        </p:nvSpPr>
        <p:spPr>
          <a:xfrm>
            <a:off x="3575050" y="186309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0" name="AutoShape 5"/>
          <p:cNvSpPr/>
          <p:nvPr/>
        </p:nvSpPr>
        <p:spPr>
          <a:xfrm>
            <a:off x="3953510" y="1863090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AutoShape 6"/>
          <p:cNvSpPr/>
          <p:nvPr/>
        </p:nvSpPr>
        <p:spPr>
          <a:xfrm>
            <a:off x="4331335" y="1863090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AutoShape 7"/>
          <p:cNvSpPr/>
          <p:nvPr/>
        </p:nvSpPr>
        <p:spPr>
          <a:xfrm>
            <a:off x="4709795" y="1863090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3" name="AutoShape 8"/>
          <p:cNvSpPr/>
          <p:nvPr/>
        </p:nvSpPr>
        <p:spPr>
          <a:xfrm>
            <a:off x="5088255" y="186309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4" name="AutoShape 9"/>
          <p:cNvSpPr/>
          <p:nvPr/>
        </p:nvSpPr>
        <p:spPr>
          <a:xfrm>
            <a:off x="5464810" y="1863090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30" name="AutoShape 14"/>
          <p:cNvSpPr/>
          <p:nvPr/>
        </p:nvSpPr>
        <p:spPr>
          <a:xfrm>
            <a:off x="2807970" y="186309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0" name="AutoShape 9"/>
          <p:cNvSpPr/>
          <p:nvPr/>
        </p:nvSpPr>
        <p:spPr>
          <a:xfrm>
            <a:off x="5835015" y="142049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AutoShape 9"/>
          <p:cNvSpPr/>
          <p:nvPr/>
        </p:nvSpPr>
        <p:spPr>
          <a:xfrm>
            <a:off x="5835015" y="1863090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7135" y="1420495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P[]</a:t>
            </a:r>
            <a:endParaRPr lang="en-US" altLang="zh-CN"/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6" name="页脚占位符 3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661035" y="2933700"/>
            <a:ext cx="199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GS[]</a:t>
            </a:r>
            <a:r>
              <a:rPr lang="zh-CN" altLang="en-US"/>
              <a:t>按</a:t>
            </a:r>
            <a:r>
              <a:rPr lang="en-US" altLang="zh-CN"/>
              <a:t>j=5</a:t>
            </a:r>
            <a:r>
              <a:rPr lang="zh-CN" altLang="en-US"/>
              <a:t>设置</a:t>
            </a:r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661035" y="3485515"/>
            <a:ext cx="199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GS[]</a:t>
            </a:r>
            <a:r>
              <a:rPr lang="zh-CN" altLang="en-US"/>
              <a:t>按</a:t>
            </a:r>
            <a:r>
              <a:rPr lang="en-US" altLang="zh-CN"/>
              <a:t>j=2</a:t>
            </a:r>
            <a:r>
              <a:rPr lang="zh-CN" altLang="en-US"/>
              <a:t>设置</a:t>
            </a:r>
            <a:endParaRPr lang="zh-CN" altLang="en-US"/>
          </a:p>
        </p:txBody>
      </p:sp>
      <p:sp>
        <p:nvSpPr>
          <p:cNvPr id="26" name="AutoShape 8"/>
          <p:cNvSpPr/>
          <p:nvPr/>
        </p:nvSpPr>
        <p:spPr>
          <a:xfrm>
            <a:off x="6217920" y="141160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AutoShape 9"/>
          <p:cNvSpPr/>
          <p:nvPr/>
        </p:nvSpPr>
        <p:spPr>
          <a:xfrm>
            <a:off x="6594475" y="141160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6" name="AutoShape 9"/>
          <p:cNvSpPr/>
          <p:nvPr/>
        </p:nvSpPr>
        <p:spPr>
          <a:xfrm>
            <a:off x="6964680" y="14160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7" name="AutoShape 9"/>
          <p:cNvSpPr/>
          <p:nvPr/>
        </p:nvSpPr>
        <p:spPr>
          <a:xfrm>
            <a:off x="6216015" y="185674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8" name="AutoShape 9"/>
          <p:cNvSpPr/>
          <p:nvPr/>
        </p:nvSpPr>
        <p:spPr>
          <a:xfrm>
            <a:off x="6595745" y="1856740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79" name="AutoShape 9"/>
          <p:cNvSpPr/>
          <p:nvPr/>
        </p:nvSpPr>
        <p:spPr>
          <a:xfrm>
            <a:off x="6964680" y="184086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2809875" y="2386965"/>
            <a:ext cx="4478655" cy="323850"/>
            <a:chOff x="4439" y="5088"/>
            <a:chExt cx="7053" cy="510"/>
          </a:xfrm>
        </p:grpSpPr>
        <p:sp>
          <p:nvSpPr>
            <p:cNvPr id="57" name="AutoShape 3"/>
            <p:cNvSpPr/>
            <p:nvPr>
              <p:custDataLst>
                <p:tags r:id="rId1"/>
              </p:custDataLst>
            </p:nvPr>
          </p:nvSpPr>
          <p:spPr>
            <a:xfrm>
              <a:off x="5046" y="508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12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8" name="AutoShape 4"/>
            <p:cNvSpPr/>
            <p:nvPr/>
          </p:nvSpPr>
          <p:spPr>
            <a:xfrm>
              <a:off x="5642" y="508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12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9" name="AutoShape 5"/>
            <p:cNvSpPr/>
            <p:nvPr/>
          </p:nvSpPr>
          <p:spPr>
            <a:xfrm>
              <a:off x="6238" y="508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12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0" name="AutoShape 6"/>
            <p:cNvSpPr/>
            <p:nvPr/>
          </p:nvSpPr>
          <p:spPr>
            <a:xfrm>
              <a:off x="6833" y="508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12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1" name="AutoShape 7"/>
            <p:cNvSpPr/>
            <p:nvPr/>
          </p:nvSpPr>
          <p:spPr>
            <a:xfrm>
              <a:off x="7429" y="508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12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2" name="AutoShape 8"/>
            <p:cNvSpPr/>
            <p:nvPr/>
          </p:nvSpPr>
          <p:spPr>
            <a:xfrm>
              <a:off x="8027" y="508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12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3" name="AutoShape 9"/>
            <p:cNvSpPr/>
            <p:nvPr/>
          </p:nvSpPr>
          <p:spPr>
            <a:xfrm>
              <a:off x="8618" y="508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12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4" name="AutoShape 14"/>
            <p:cNvSpPr/>
            <p:nvPr/>
          </p:nvSpPr>
          <p:spPr>
            <a:xfrm>
              <a:off x="4439" y="508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12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6" name="AutoShape 9"/>
            <p:cNvSpPr/>
            <p:nvPr/>
          </p:nvSpPr>
          <p:spPr>
            <a:xfrm>
              <a:off x="9197" y="508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12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4" name="AutoShape 8"/>
            <p:cNvSpPr/>
            <p:nvPr/>
          </p:nvSpPr>
          <p:spPr>
            <a:xfrm>
              <a:off x="9812" y="508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12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5" name="AutoShape 9"/>
            <p:cNvSpPr/>
            <p:nvPr/>
          </p:nvSpPr>
          <p:spPr>
            <a:xfrm>
              <a:off x="10403" y="508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12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6" name="AutoShape 9"/>
            <p:cNvSpPr/>
            <p:nvPr/>
          </p:nvSpPr>
          <p:spPr>
            <a:xfrm>
              <a:off x="10982" y="5088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12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1003935" y="2342515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GS[]</a:t>
            </a:r>
            <a:r>
              <a:rPr lang="zh-CN" altLang="en-US"/>
              <a:t>初始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7627620" y="1818640"/>
            <a:ext cx="2176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ss[j]=j+1</a:t>
            </a:r>
            <a:r>
              <a:rPr>
                <a:sym typeface="+mn-ea"/>
              </a:rPr>
              <a:t>非安全候选</a:t>
            </a:r>
            <a:endParaRPr lang="zh-CN" altLang="en-US"/>
          </a:p>
        </p:txBody>
      </p:sp>
      <p:grpSp>
        <p:nvGrpSpPr>
          <p:cNvPr id="104" name="组合 103"/>
          <p:cNvGrpSpPr/>
          <p:nvPr/>
        </p:nvGrpSpPr>
        <p:grpSpPr>
          <a:xfrm>
            <a:off x="2816860" y="2955925"/>
            <a:ext cx="2602230" cy="323850"/>
            <a:chOff x="4450" y="5984"/>
            <a:chExt cx="4098" cy="510"/>
          </a:xfrm>
        </p:grpSpPr>
        <p:sp>
          <p:nvSpPr>
            <p:cNvPr id="91" name="AutoShape 3"/>
            <p:cNvSpPr/>
            <p:nvPr>
              <p:custDataLst>
                <p:tags r:id="rId2"/>
              </p:custDataLst>
            </p:nvPr>
          </p:nvSpPr>
          <p:spPr>
            <a:xfrm>
              <a:off x="5057" y="5984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92" name="AutoShape 4"/>
            <p:cNvSpPr/>
            <p:nvPr/>
          </p:nvSpPr>
          <p:spPr>
            <a:xfrm>
              <a:off x="5653" y="5984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93" name="AutoShape 5"/>
            <p:cNvSpPr/>
            <p:nvPr/>
          </p:nvSpPr>
          <p:spPr>
            <a:xfrm>
              <a:off x="6249" y="5984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94" name="AutoShape 6"/>
            <p:cNvSpPr/>
            <p:nvPr/>
          </p:nvSpPr>
          <p:spPr>
            <a:xfrm>
              <a:off x="6844" y="5984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95" name="AutoShape 7"/>
            <p:cNvSpPr/>
            <p:nvPr/>
          </p:nvSpPr>
          <p:spPr>
            <a:xfrm>
              <a:off x="7440" y="5984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96" name="AutoShape 8"/>
            <p:cNvSpPr/>
            <p:nvPr/>
          </p:nvSpPr>
          <p:spPr>
            <a:xfrm>
              <a:off x="8038" y="5984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98" name="AutoShape 14"/>
            <p:cNvSpPr/>
            <p:nvPr/>
          </p:nvSpPr>
          <p:spPr>
            <a:xfrm>
              <a:off x="4450" y="5984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470525" y="2955925"/>
            <a:ext cx="1824990" cy="323850"/>
            <a:chOff x="8629" y="5984"/>
            <a:chExt cx="2874" cy="51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7" name="AutoShape 9"/>
            <p:cNvSpPr/>
            <p:nvPr/>
          </p:nvSpPr>
          <p:spPr>
            <a:xfrm>
              <a:off x="8629" y="5984"/>
              <a:ext cx="510" cy="510"/>
            </a:xfrm>
            <a:prstGeom prst="roundRect">
              <a:avLst>
                <a:gd name="adj" fmla="val 16667"/>
              </a:avLst>
            </a:prstGeom>
            <a:grpFill/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12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99" name="AutoShape 9"/>
            <p:cNvSpPr/>
            <p:nvPr/>
          </p:nvSpPr>
          <p:spPr>
            <a:xfrm>
              <a:off x="9208" y="5984"/>
              <a:ext cx="510" cy="510"/>
            </a:xfrm>
            <a:prstGeom prst="roundRect">
              <a:avLst>
                <a:gd name="adj" fmla="val 16667"/>
              </a:avLst>
            </a:prstGeom>
            <a:grpFill/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12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0" name="AutoShape 8"/>
            <p:cNvSpPr/>
            <p:nvPr/>
          </p:nvSpPr>
          <p:spPr>
            <a:xfrm>
              <a:off x="9823" y="5984"/>
              <a:ext cx="510" cy="510"/>
            </a:xfrm>
            <a:prstGeom prst="roundRect">
              <a:avLst>
                <a:gd name="adj" fmla="val 16667"/>
              </a:avLst>
            </a:prstGeom>
            <a:grpFill/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12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1" name="AutoShape 9"/>
            <p:cNvSpPr/>
            <p:nvPr/>
          </p:nvSpPr>
          <p:spPr>
            <a:xfrm>
              <a:off x="10414" y="5984"/>
              <a:ext cx="510" cy="510"/>
            </a:xfrm>
            <a:prstGeom prst="roundRect">
              <a:avLst>
                <a:gd name="adj" fmla="val 16667"/>
              </a:avLst>
            </a:prstGeom>
            <a:grpFill/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12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2" name="AutoShape 9"/>
            <p:cNvSpPr/>
            <p:nvPr/>
          </p:nvSpPr>
          <p:spPr>
            <a:xfrm>
              <a:off x="10993" y="5984"/>
              <a:ext cx="510" cy="510"/>
            </a:xfrm>
            <a:prstGeom prst="roundRect">
              <a:avLst>
                <a:gd name="adj" fmla="val 16667"/>
              </a:avLst>
            </a:prstGeom>
            <a:grpFill/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12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854960" y="3485515"/>
            <a:ext cx="2602230" cy="323850"/>
            <a:chOff x="4450" y="5984"/>
            <a:chExt cx="4098" cy="510"/>
          </a:xfrm>
        </p:grpSpPr>
        <p:sp>
          <p:nvSpPr>
            <p:cNvPr id="106" name="AutoShape 3"/>
            <p:cNvSpPr/>
            <p:nvPr>
              <p:custDataLst>
                <p:tags r:id="rId3"/>
              </p:custDataLst>
            </p:nvPr>
          </p:nvSpPr>
          <p:spPr>
            <a:xfrm>
              <a:off x="5057" y="5984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7" name="AutoShape 4"/>
            <p:cNvSpPr/>
            <p:nvPr/>
          </p:nvSpPr>
          <p:spPr>
            <a:xfrm>
              <a:off x="5653" y="5984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8" name="AutoShape 5"/>
            <p:cNvSpPr/>
            <p:nvPr/>
          </p:nvSpPr>
          <p:spPr>
            <a:xfrm>
              <a:off x="6249" y="5984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9" name="AutoShape 6"/>
            <p:cNvSpPr/>
            <p:nvPr/>
          </p:nvSpPr>
          <p:spPr>
            <a:xfrm>
              <a:off x="6844" y="5984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10" name="AutoShape 7"/>
            <p:cNvSpPr/>
            <p:nvPr/>
          </p:nvSpPr>
          <p:spPr>
            <a:xfrm>
              <a:off x="7440" y="5984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11" name="AutoShape 8"/>
            <p:cNvSpPr/>
            <p:nvPr/>
          </p:nvSpPr>
          <p:spPr>
            <a:xfrm>
              <a:off x="8038" y="5984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12" name="AutoShape 14"/>
            <p:cNvSpPr/>
            <p:nvPr/>
          </p:nvSpPr>
          <p:spPr>
            <a:xfrm>
              <a:off x="4450" y="5984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5508625" y="3485515"/>
            <a:ext cx="1824990" cy="323850"/>
            <a:chOff x="8629" y="5984"/>
            <a:chExt cx="2874" cy="51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4" name="AutoShape 9"/>
            <p:cNvSpPr/>
            <p:nvPr/>
          </p:nvSpPr>
          <p:spPr>
            <a:xfrm>
              <a:off x="8629" y="5984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15" name="AutoShape 9"/>
            <p:cNvSpPr/>
            <p:nvPr/>
          </p:nvSpPr>
          <p:spPr>
            <a:xfrm>
              <a:off x="9208" y="5984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16" name="AutoShape 8"/>
            <p:cNvSpPr/>
            <p:nvPr/>
          </p:nvSpPr>
          <p:spPr>
            <a:xfrm>
              <a:off x="9823" y="5984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17" name="AutoShape 9"/>
            <p:cNvSpPr/>
            <p:nvPr/>
          </p:nvSpPr>
          <p:spPr>
            <a:xfrm>
              <a:off x="10414" y="5984"/>
              <a:ext cx="510" cy="510"/>
            </a:xfrm>
            <a:prstGeom prst="roundRect">
              <a:avLst>
                <a:gd name="adj" fmla="val 16667"/>
              </a:avLst>
            </a:prstGeom>
            <a:grpFill/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12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18" name="AutoShape 9"/>
            <p:cNvSpPr/>
            <p:nvPr/>
          </p:nvSpPr>
          <p:spPr>
            <a:xfrm>
              <a:off x="10993" y="5984"/>
              <a:ext cx="510" cy="510"/>
            </a:xfrm>
            <a:prstGeom prst="roundRect">
              <a:avLst>
                <a:gd name="adj" fmla="val 16667"/>
              </a:avLst>
            </a:prstGeom>
            <a:grpFill/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12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19" name="文本框 118"/>
          <p:cNvSpPr txBox="1"/>
          <p:nvPr/>
        </p:nvSpPr>
        <p:spPr>
          <a:xfrm>
            <a:off x="661670" y="4122420"/>
            <a:ext cx="1854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遍历</a:t>
            </a:r>
            <a:r>
              <a:rPr lang="en-US" altLang="zh-CN"/>
              <a:t>ss</a:t>
            </a:r>
            <a:r>
              <a:rPr lang="zh-CN" altLang="en-US"/>
              <a:t>值：值分别为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20" name="文本框 119"/>
          <p:cNvSpPr txBox="1"/>
          <p:nvPr/>
        </p:nvSpPr>
        <p:spPr>
          <a:xfrm>
            <a:off x="8075930" y="4122420"/>
            <a:ext cx="34023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ss</a:t>
            </a:r>
            <a:r>
              <a:rPr lang="zh-CN" altLang="en-US">
                <a:sym typeface="+mn-ea"/>
              </a:rPr>
              <a:t>值为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更新</a:t>
            </a:r>
            <a:r>
              <a:rPr lang="en-US" altLang="zh-CN">
                <a:sym typeface="+mn-ea"/>
              </a:rPr>
              <a:t>GS[m-1-0]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m-1-j,j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ss</a:t>
            </a:r>
            <a:r>
              <a:rPr lang="zh-CN" altLang="en-US">
                <a:sym typeface="+mn-ea"/>
              </a:rPr>
              <a:t>下</a:t>
            </a:r>
            <a:r>
              <a:rPr lang="zh-CN" altLang="en-US">
                <a:sym typeface="+mn-ea"/>
              </a:rPr>
              <a:t>标</a:t>
            </a:r>
            <a:endParaRPr lang="zh-CN" altLang="en-US">
              <a:sym typeface="+mn-ea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2869565" y="4122420"/>
            <a:ext cx="4110990" cy="323850"/>
            <a:chOff x="4694" y="7821"/>
            <a:chExt cx="6474" cy="510"/>
          </a:xfrm>
        </p:grpSpPr>
        <p:sp>
          <p:nvSpPr>
            <p:cNvPr id="122" name="AutoShape 3"/>
            <p:cNvSpPr/>
            <p:nvPr>
              <p:custDataLst>
                <p:tags r:id="rId4"/>
              </p:custDataLst>
            </p:nvPr>
          </p:nvSpPr>
          <p:spPr>
            <a:xfrm>
              <a:off x="5301" y="7821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3" name="AutoShape 4"/>
            <p:cNvSpPr/>
            <p:nvPr/>
          </p:nvSpPr>
          <p:spPr>
            <a:xfrm>
              <a:off x="5897" y="7821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4" name="AutoShape 5"/>
            <p:cNvSpPr/>
            <p:nvPr/>
          </p:nvSpPr>
          <p:spPr>
            <a:xfrm>
              <a:off x="6493" y="7821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5" name="AutoShape 6"/>
            <p:cNvSpPr/>
            <p:nvPr/>
          </p:nvSpPr>
          <p:spPr>
            <a:xfrm>
              <a:off x="7088" y="7821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6" name="AutoShape 7"/>
            <p:cNvSpPr/>
            <p:nvPr/>
          </p:nvSpPr>
          <p:spPr>
            <a:xfrm>
              <a:off x="7684" y="7821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7" name="AutoShape 8"/>
            <p:cNvSpPr/>
            <p:nvPr/>
          </p:nvSpPr>
          <p:spPr>
            <a:xfrm>
              <a:off x="8282" y="7821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8" name="AutoShape 14"/>
            <p:cNvSpPr/>
            <p:nvPr/>
          </p:nvSpPr>
          <p:spPr>
            <a:xfrm>
              <a:off x="4694" y="7821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30" name="AutoShape 9"/>
            <p:cNvSpPr/>
            <p:nvPr/>
          </p:nvSpPr>
          <p:spPr>
            <a:xfrm>
              <a:off x="8873" y="7821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31" name="AutoShape 9"/>
            <p:cNvSpPr/>
            <p:nvPr/>
          </p:nvSpPr>
          <p:spPr>
            <a:xfrm>
              <a:off x="9452" y="7821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32" name="AutoShape 8"/>
            <p:cNvSpPr/>
            <p:nvPr/>
          </p:nvSpPr>
          <p:spPr>
            <a:xfrm>
              <a:off x="10067" y="7821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33" name="AutoShape 9"/>
            <p:cNvSpPr/>
            <p:nvPr/>
          </p:nvSpPr>
          <p:spPr>
            <a:xfrm>
              <a:off x="10658" y="7821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12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34" name="AutoShape 9"/>
          <p:cNvSpPr/>
          <p:nvPr/>
        </p:nvSpPr>
        <p:spPr>
          <a:xfrm>
            <a:off x="7024370" y="4122420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8067040" y="4902835"/>
            <a:ext cx="35007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含义为与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最后一个字符不同的</a:t>
            </a:r>
            <a:r>
              <a:rPr lang="zh-CN" altLang="en-US">
                <a:sym typeface="+mn-ea"/>
              </a:rPr>
              <a:t>字符</a:t>
            </a:r>
            <a:endParaRPr lang="zh-CN" altLang="en-US">
              <a:sym typeface="+mn-ea"/>
            </a:endParaRPr>
          </a:p>
        </p:txBody>
      </p:sp>
      <p:sp>
        <p:nvSpPr>
          <p:cNvPr id="137" name="AutoShape 9"/>
          <p:cNvSpPr/>
          <p:nvPr/>
        </p:nvSpPr>
        <p:spPr>
          <a:xfrm>
            <a:off x="7024370" y="4122420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38" name="AutoShape 9"/>
          <p:cNvSpPr/>
          <p:nvPr/>
        </p:nvSpPr>
        <p:spPr>
          <a:xfrm>
            <a:off x="7009765" y="4122420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39" name="AutoShape 9"/>
          <p:cNvSpPr/>
          <p:nvPr/>
        </p:nvSpPr>
        <p:spPr>
          <a:xfrm>
            <a:off x="7009765" y="4122420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grpSp>
        <p:nvGrpSpPr>
          <p:cNvPr id="153" name="组合 152"/>
          <p:cNvGrpSpPr/>
          <p:nvPr/>
        </p:nvGrpSpPr>
        <p:grpSpPr>
          <a:xfrm>
            <a:off x="2884170" y="4578985"/>
            <a:ext cx="3735705" cy="323850"/>
            <a:chOff x="4556" y="8540"/>
            <a:chExt cx="5883" cy="510"/>
          </a:xfrm>
        </p:grpSpPr>
        <p:sp>
          <p:nvSpPr>
            <p:cNvPr id="141" name="AutoShape 3"/>
            <p:cNvSpPr/>
            <p:nvPr/>
          </p:nvSpPr>
          <p:spPr>
            <a:xfrm>
              <a:off x="5163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42" name="AutoShape 4"/>
            <p:cNvSpPr/>
            <p:nvPr/>
          </p:nvSpPr>
          <p:spPr>
            <a:xfrm>
              <a:off x="5759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43" name="AutoShape 5"/>
            <p:cNvSpPr/>
            <p:nvPr/>
          </p:nvSpPr>
          <p:spPr>
            <a:xfrm>
              <a:off x="6355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44" name="AutoShape 6"/>
            <p:cNvSpPr/>
            <p:nvPr/>
          </p:nvSpPr>
          <p:spPr>
            <a:xfrm>
              <a:off x="6950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45" name="AutoShape 7"/>
            <p:cNvSpPr/>
            <p:nvPr/>
          </p:nvSpPr>
          <p:spPr>
            <a:xfrm>
              <a:off x="7546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46" name="AutoShape 8"/>
            <p:cNvSpPr/>
            <p:nvPr/>
          </p:nvSpPr>
          <p:spPr>
            <a:xfrm>
              <a:off x="8144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47" name="AutoShape 14"/>
            <p:cNvSpPr/>
            <p:nvPr/>
          </p:nvSpPr>
          <p:spPr>
            <a:xfrm>
              <a:off x="4556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48" name="AutoShape 9"/>
            <p:cNvSpPr/>
            <p:nvPr/>
          </p:nvSpPr>
          <p:spPr>
            <a:xfrm>
              <a:off x="8735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49" name="AutoShape 9"/>
            <p:cNvSpPr/>
            <p:nvPr/>
          </p:nvSpPr>
          <p:spPr>
            <a:xfrm>
              <a:off x="9314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50" name="AutoShape 8"/>
            <p:cNvSpPr/>
            <p:nvPr/>
          </p:nvSpPr>
          <p:spPr>
            <a:xfrm>
              <a:off x="9929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52" name="AutoShape 9"/>
          <p:cNvSpPr/>
          <p:nvPr/>
        </p:nvSpPr>
        <p:spPr>
          <a:xfrm>
            <a:off x="7046595" y="457898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54" name="AutoShape 9"/>
          <p:cNvSpPr/>
          <p:nvPr/>
        </p:nvSpPr>
        <p:spPr>
          <a:xfrm>
            <a:off x="6722745" y="457898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55" name="AutoShape 9"/>
          <p:cNvSpPr/>
          <p:nvPr/>
        </p:nvSpPr>
        <p:spPr>
          <a:xfrm>
            <a:off x="6722745" y="457898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4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56" name="AutoShape 9"/>
          <p:cNvSpPr/>
          <p:nvPr/>
        </p:nvSpPr>
        <p:spPr>
          <a:xfrm>
            <a:off x="6693535" y="457898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2906395" y="5063490"/>
            <a:ext cx="3735705" cy="323850"/>
            <a:chOff x="4556" y="8540"/>
            <a:chExt cx="5883" cy="510"/>
          </a:xfrm>
        </p:grpSpPr>
        <p:sp>
          <p:nvSpPr>
            <p:cNvPr id="158" name="AutoShape 3"/>
            <p:cNvSpPr/>
            <p:nvPr/>
          </p:nvSpPr>
          <p:spPr>
            <a:xfrm>
              <a:off x="5163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59" name="AutoShape 4"/>
            <p:cNvSpPr/>
            <p:nvPr/>
          </p:nvSpPr>
          <p:spPr>
            <a:xfrm>
              <a:off x="5759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60" name="AutoShape 5"/>
            <p:cNvSpPr/>
            <p:nvPr/>
          </p:nvSpPr>
          <p:spPr>
            <a:xfrm>
              <a:off x="6355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61" name="AutoShape 6"/>
            <p:cNvSpPr/>
            <p:nvPr/>
          </p:nvSpPr>
          <p:spPr>
            <a:xfrm>
              <a:off x="6950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62" name="AutoShape 7"/>
            <p:cNvSpPr/>
            <p:nvPr/>
          </p:nvSpPr>
          <p:spPr>
            <a:xfrm>
              <a:off x="7546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63" name="AutoShape 8"/>
            <p:cNvSpPr/>
            <p:nvPr/>
          </p:nvSpPr>
          <p:spPr>
            <a:xfrm>
              <a:off x="8144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64" name="AutoShape 14"/>
            <p:cNvSpPr/>
            <p:nvPr/>
          </p:nvSpPr>
          <p:spPr>
            <a:xfrm>
              <a:off x="4556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65" name="AutoShape 9"/>
            <p:cNvSpPr/>
            <p:nvPr/>
          </p:nvSpPr>
          <p:spPr>
            <a:xfrm>
              <a:off x="8735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66" name="AutoShape 9"/>
            <p:cNvSpPr/>
            <p:nvPr/>
          </p:nvSpPr>
          <p:spPr>
            <a:xfrm>
              <a:off x="9314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67" name="AutoShape 8"/>
            <p:cNvSpPr/>
            <p:nvPr/>
          </p:nvSpPr>
          <p:spPr>
            <a:xfrm>
              <a:off x="9929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69" name="AutoShape 9"/>
          <p:cNvSpPr/>
          <p:nvPr/>
        </p:nvSpPr>
        <p:spPr>
          <a:xfrm>
            <a:off x="7046595" y="5063490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70" name="AutoShape 9"/>
          <p:cNvSpPr/>
          <p:nvPr/>
        </p:nvSpPr>
        <p:spPr>
          <a:xfrm>
            <a:off x="6722745" y="5063490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72" name="AutoShape 9"/>
          <p:cNvSpPr/>
          <p:nvPr/>
        </p:nvSpPr>
        <p:spPr>
          <a:xfrm>
            <a:off x="6708140" y="5063490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73" name="AutoShape 9"/>
          <p:cNvSpPr/>
          <p:nvPr/>
        </p:nvSpPr>
        <p:spPr>
          <a:xfrm>
            <a:off x="6318250" y="5063490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6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2906395" y="5631815"/>
            <a:ext cx="3735705" cy="323850"/>
            <a:chOff x="4556" y="8540"/>
            <a:chExt cx="5883" cy="510"/>
          </a:xfrm>
        </p:grpSpPr>
        <p:sp>
          <p:nvSpPr>
            <p:cNvPr id="175" name="AutoShape 3"/>
            <p:cNvSpPr/>
            <p:nvPr/>
          </p:nvSpPr>
          <p:spPr>
            <a:xfrm>
              <a:off x="5163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76" name="AutoShape 4"/>
            <p:cNvSpPr/>
            <p:nvPr/>
          </p:nvSpPr>
          <p:spPr>
            <a:xfrm>
              <a:off x="5759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77" name="AutoShape 5"/>
            <p:cNvSpPr/>
            <p:nvPr/>
          </p:nvSpPr>
          <p:spPr>
            <a:xfrm>
              <a:off x="6355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78" name="AutoShape 6"/>
            <p:cNvSpPr/>
            <p:nvPr/>
          </p:nvSpPr>
          <p:spPr>
            <a:xfrm>
              <a:off x="6950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79" name="AutoShape 7"/>
            <p:cNvSpPr/>
            <p:nvPr/>
          </p:nvSpPr>
          <p:spPr>
            <a:xfrm>
              <a:off x="7546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80" name="AutoShape 8"/>
            <p:cNvSpPr/>
            <p:nvPr/>
          </p:nvSpPr>
          <p:spPr>
            <a:xfrm>
              <a:off x="8144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81" name="AutoShape 14"/>
            <p:cNvSpPr/>
            <p:nvPr/>
          </p:nvSpPr>
          <p:spPr>
            <a:xfrm>
              <a:off x="4556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7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82" name="AutoShape 9"/>
            <p:cNvSpPr/>
            <p:nvPr/>
          </p:nvSpPr>
          <p:spPr>
            <a:xfrm>
              <a:off x="8735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83" name="AutoShape 9"/>
            <p:cNvSpPr/>
            <p:nvPr/>
          </p:nvSpPr>
          <p:spPr>
            <a:xfrm>
              <a:off x="9314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84" name="AutoShape 8"/>
            <p:cNvSpPr/>
            <p:nvPr/>
          </p:nvSpPr>
          <p:spPr>
            <a:xfrm>
              <a:off x="9929" y="854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6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86" name="AutoShape 9"/>
          <p:cNvSpPr/>
          <p:nvPr/>
        </p:nvSpPr>
        <p:spPr>
          <a:xfrm>
            <a:off x="7046595" y="563181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87" name="AutoShape 9"/>
          <p:cNvSpPr/>
          <p:nvPr/>
        </p:nvSpPr>
        <p:spPr>
          <a:xfrm>
            <a:off x="6685915" y="563181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88" name="AutoShape 9"/>
          <p:cNvSpPr/>
          <p:nvPr/>
        </p:nvSpPr>
        <p:spPr>
          <a:xfrm>
            <a:off x="6685915" y="563181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89" name="AutoShape 9"/>
          <p:cNvSpPr/>
          <p:nvPr/>
        </p:nvSpPr>
        <p:spPr>
          <a:xfrm>
            <a:off x="5162550" y="563181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7703185" y="2795270"/>
            <a:ext cx="34023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&gt;=5</a:t>
            </a:r>
            <a:r>
              <a:rPr lang="zh-CN" altLang="en-US">
                <a:sym typeface="+mn-ea"/>
              </a:rPr>
              <a:t>个成功匹配时都可以对齐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的前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个</a:t>
            </a:r>
            <a:r>
              <a:rPr lang="zh-CN" altLang="en-US">
                <a:sym typeface="+mn-ea"/>
              </a:rPr>
              <a:t>字母</a:t>
            </a:r>
            <a:endParaRPr lang="zh-CN" altLang="en-US">
              <a:sym typeface="+mn-ea"/>
            </a:endParaRPr>
          </a:p>
        </p:txBody>
      </p:sp>
      <p:grpSp>
        <p:nvGrpSpPr>
          <p:cNvPr id="191" name="组合 190"/>
          <p:cNvGrpSpPr/>
          <p:nvPr/>
        </p:nvGrpSpPr>
        <p:grpSpPr>
          <a:xfrm>
            <a:off x="2792730" y="798830"/>
            <a:ext cx="5665470" cy="323850"/>
            <a:chOff x="4875" y="6250"/>
            <a:chExt cx="8922" cy="510"/>
          </a:xfrm>
        </p:grpSpPr>
        <p:sp>
          <p:nvSpPr>
            <p:cNvPr id="192" name="AutoShape 3"/>
            <p:cNvSpPr/>
            <p:nvPr/>
          </p:nvSpPr>
          <p:spPr>
            <a:xfrm>
              <a:off x="10841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93" name="AutoShape 4"/>
            <p:cNvSpPr/>
            <p:nvPr/>
          </p:nvSpPr>
          <p:spPr>
            <a:xfrm>
              <a:off x="11437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94" name="AutoShape 5"/>
            <p:cNvSpPr/>
            <p:nvPr/>
          </p:nvSpPr>
          <p:spPr>
            <a:xfrm>
              <a:off x="12033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5" name="AutoShape 6"/>
            <p:cNvSpPr/>
            <p:nvPr/>
          </p:nvSpPr>
          <p:spPr>
            <a:xfrm>
              <a:off x="12628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6" name="AutoShape 3"/>
            <p:cNvSpPr/>
            <p:nvPr/>
          </p:nvSpPr>
          <p:spPr>
            <a:xfrm>
              <a:off x="6104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7" name="AutoShape 4"/>
            <p:cNvSpPr/>
            <p:nvPr/>
          </p:nvSpPr>
          <p:spPr>
            <a:xfrm>
              <a:off x="6700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8" name="AutoShape 5"/>
            <p:cNvSpPr/>
            <p:nvPr/>
          </p:nvSpPr>
          <p:spPr>
            <a:xfrm>
              <a:off x="7296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9" name="AutoShape 6"/>
            <p:cNvSpPr/>
            <p:nvPr/>
          </p:nvSpPr>
          <p:spPr>
            <a:xfrm>
              <a:off x="7891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0" name="AutoShape 7"/>
            <p:cNvSpPr/>
            <p:nvPr/>
          </p:nvSpPr>
          <p:spPr>
            <a:xfrm>
              <a:off x="8487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1" name="AutoShape 8"/>
            <p:cNvSpPr/>
            <p:nvPr/>
          </p:nvSpPr>
          <p:spPr>
            <a:xfrm>
              <a:off x="9083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2" name="AutoShape 9"/>
            <p:cNvSpPr/>
            <p:nvPr/>
          </p:nvSpPr>
          <p:spPr>
            <a:xfrm>
              <a:off x="9676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3" name="AutoShape 14"/>
            <p:cNvSpPr/>
            <p:nvPr/>
          </p:nvSpPr>
          <p:spPr>
            <a:xfrm>
              <a:off x="5501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4" name="AutoShape 9"/>
            <p:cNvSpPr/>
            <p:nvPr/>
          </p:nvSpPr>
          <p:spPr>
            <a:xfrm>
              <a:off x="10263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5" name="AutoShape 14"/>
            <p:cNvSpPr/>
            <p:nvPr/>
          </p:nvSpPr>
          <p:spPr>
            <a:xfrm>
              <a:off x="4875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...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6" name="AutoShape 14"/>
            <p:cNvSpPr/>
            <p:nvPr/>
          </p:nvSpPr>
          <p:spPr>
            <a:xfrm>
              <a:off x="13287" y="62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...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2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2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3594 0.000925926 " pathEditMode="relative" rAng="0" ptsTypes="">
                                      <p:cBhvr>
                                        <p:cTn id="34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  <p:bldP spid="89" grpId="0"/>
      <p:bldP spid="89" grpId="1"/>
      <p:bldP spid="11" grpId="0" bldLvl="0" animBg="1"/>
      <p:bldP spid="11" grpId="1" animBg="1"/>
      <p:bldP spid="65" grpId="0"/>
      <p:bldP spid="65" grpId="1"/>
      <p:bldP spid="8" grpId="0" bldLvl="0" animBg="1"/>
      <p:bldP spid="8" grpId="1" animBg="1"/>
      <p:bldP spid="75" grpId="0"/>
      <p:bldP spid="75" grpId="1"/>
      <p:bldP spid="119" grpId="0"/>
      <p:bldP spid="119" grpId="1"/>
      <p:bldP spid="120" grpId="0"/>
      <p:bldP spid="120" grpId="1"/>
      <p:bldP spid="30" grpId="0" bldLvl="0" animBg="1"/>
      <p:bldP spid="30" grpId="1" animBg="1"/>
      <p:bldP spid="134" grpId="1" animBg="1"/>
      <p:bldP spid="136" grpId="0"/>
      <p:bldP spid="136" grpId="1"/>
      <p:bldP spid="134" grpId="2" bldLvl="0" animBg="1"/>
      <p:bldP spid="9" grpId="0" bldLvl="0" animBg="1"/>
      <p:bldP spid="137" grpId="0" bldLvl="0" animBg="1"/>
      <p:bldP spid="13" grpId="0" bldLvl="0" animBg="1"/>
      <p:bldP spid="138" grpId="0" bldLvl="0" animBg="1"/>
      <p:bldP spid="77" grpId="0" bldLvl="0" animBg="1"/>
      <p:bldP spid="139" grpId="0" bldLvl="0" animBg="1"/>
      <p:bldP spid="10" grpId="0" bldLvl="0" animBg="1"/>
      <p:bldP spid="152" grpId="0" bldLvl="0" animBg="1"/>
      <p:bldP spid="154" grpId="0" bldLvl="0" animBg="1"/>
      <p:bldP spid="155" grpId="0" bldLvl="0" animBg="1"/>
      <p:bldP spid="14" grpId="0" bldLvl="0" animBg="1"/>
      <p:bldP spid="78" grpId="0" bldLvl="0" animBg="1"/>
      <p:bldP spid="156" grpId="0" bldLvl="0" animBg="1"/>
      <p:bldP spid="169" grpId="0" bldLvl="0" animBg="1"/>
      <p:bldP spid="170" grpId="0" bldLvl="0" animBg="1"/>
      <p:bldP spid="172" grpId="0" bldLvl="0" animBg="1"/>
      <p:bldP spid="8" grpId="2" bldLvl="0" animBg="1"/>
      <p:bldP spid="12" grpId="0" bldLvl="0" animBg="1"/>
      <p:bldP spid="173" grpId="0" bldLvl="0" animBg="1"/>
      <p:bldP spid="186" grpId="0" bldLvl="0" animBg="1"/>
      <p:bldP spid="187" grpId="0" bldLvl="0" animBg="1"/>
      <p:bldP spid="188" grpId="0" bldLvl="0" animBg="1"/>
      <p:bldP spid="189" grpId="0" bldLvl="0" animBg="1"/>
      <p:bldP spid="11" grpId="2" animBg="1"/>
      <p:bldP spid="48" grpId="0" animBg="1"/>
      <p:bldP spid="8" grpId="3" animBg="1"/>
      <p:bldP spid="11" grpId="3" animBg="1"/>
      <p:bldP spid="190" grpId="0"/>
      <p:bldP spid="190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65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6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67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68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69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7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7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73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7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75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7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77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78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79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8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8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83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8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85.xml><?xml version="1.0" encoding="utf-8"?>
<p:tagLst xmlns:p="http://schemas.openxmlformats.org/presentationml/2006/main">
  <p:tag name="KSO_WPP_MARK_KEY" val="a7c5624d-dcf2-4443-8738-1cc5f1445d90"/>
  <p:tag name="COMMONDATA" val="eyJoZGlkIjoiMmE4YzUwZGQ3ZGEyYzI4YjAzOWE1ZmUxNzdlZWVkNzk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2231</Words>
  <Application>WPS 演示</Application>
  <PresentationFormat>宽屏</PresentationFormat>
  <Paragraphs>1052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Times New Roman</vt:lpstr>
      <vt:lpstr>Consolas</vt:lpstr>
      <vt:lpstr>Arial Unicode MS</vt:lpstr>
      <vt:lpstr>Calibri</vt:lpstr>
      <vt:lpstr>Office 主题​​</vt:lpstr>
      <vt:lpstr>BM算法，SS推导GS</vt:lpstr>
      <vt:lpstr>GS含义</vt:lpstr>
      <vt:lpstr>GS推导</vt:lpstr>
      <vt:lpstr>SS[j]==j+1时，非安全候选</vt:lpstr>
      <vt:lpstr>GS推导</vt:lpstr>
      <vt:lpstr>继续设置安全距离</vt:lpstr>
      <vt:lpstr>GS推导</vt:lpstr>
      <vt:lpstr>GS推导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maggie</dc:creator>
  <cp:lastModifiedBy>刘明铭</cp:lastModifiedBy>
  <cp:revision>186</cp:revision>
  <dcterms:created xsi:type="dcterms:W3CDTF">2019-06-19T02:08:00Z</dcterms:created>
  <dcterms:modified xsi:type="dcterms:W3CDTF">2022-10-11T17:00:22Z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89BD8F08F8FF4A27977765EAB24A0B5A</vt:lpwstr>
  </property>
</Properties>
</file>