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09" r:id="rId3"/>
    <p:sldId id="415" r:id="rId4"/>
    <p:sldId id="416" r:id="rId5"/>
    <p:sldId id="417" r:id="rId7"/>
    <p:sldId id="418" r:id="rId8"/>
    <p:sldId id="414" r:id="rId9"/>
    <p:sldId id="411" r:id="rId10"/>
    <p:sldId id="412" r:id="rId11"/>
    <p:sldId id="41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0724" name="Rectangle 3"/>
          <p:cNvSpPr/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0724" name="Rectangle 3"/>
          <p:cNvSpPr/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0724" name="Rectangle 3"/>
          <p:cNvSpPr/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0724" name="Rectangle 3"/>
          <p:cNvSpPr/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0724" name="Rectangle 3"/>
          <p:cNvSpPr/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0724" name="Rectangle 3"/>
          <p:cNvSpPr/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南开大学软件学院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南开大学软件学院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南开大学软件学院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KMP</a:t>
            </a:r>
            <a:r>
              <a:rPr lang="zh-CN" altLang="en-US"/>
              <a:t>算法的</a:t>
            </a:r>
            <a:r>
              <a:rPr lang="en-US" altLang="zh-CN"/>
              <a:t>next</a:t>
            </a:r>
            <a:r>
              <a:rPr lang="zh-CN" altLang="en-US"/>
              <a:t>推导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南开大学软件学院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字符串存储从下标</a:t>
            </a:r>
            <a:r>
              <a:rPr lang="en-US" altLang="zh-CN"/>
              <a:t>1</a:t>
            </a:r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next[1,j]</a:t>
            </a:r>
            <a:r>
              <a:t>推导</a:t>
            </a:r>
            <a:r>
              <a:rPr lang="en-US" altLang="zh-CN"/>
              <a:t>next[j+1]</a:t>
            </a:r>
            <a:endParaRPr lang="en-US" altLang="zh-CN"/>
          </a:p>
        </p:txBody>
      </p:sp>
      <p:sp>
        <p:nvSpPr>
          <p:cNvPr id="1128451" name="AutoShape 3"/>
          <p:cNvSpPr/>
          <p:nvPr/>
        </p:nvSpPr>
        <p:spPr>
          <a:xfrm>
            <a:off x="3254137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632756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011375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388803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767421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146040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522278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871391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3254137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632756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011375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388803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767421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146040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522278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2833291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上箭头 34"/>
          <p:cNvSpPr/>
          <p:nvPr/>
        </p:nvSpPr>
        <p:spPr>
          <a:xfrm>
            <a:off x="2896870" y="3954780"/>
            <a:ext cx="196850" cy="367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6" name="下箭头 35"/>
          <p:cNvSpPr/>
          <p:nvPr/>
        </p:nvSpPr>
        <p:spPr>
          <a:xfrm>
            <a:off x="2503170" y="3129915"/>
            <a:ext cx="196215" cy="425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69620" y="359664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t=next[j]</a:t>
            </a:r>
            <a:endParaRPr lang="en-US" altLang="zh-CN"/>
          </a:p>
        </p:txBody>
      </p:sp>
      <p:sp>
        <p:nvSpPr>
          <p:cNvPr id="40" name="AutoShape 9"/>
          <p:cNvSpPr/>
          <p:nvPr/>
        </p:nvSpPr>
        <p:spPr>
          <a:xfrm>
            <a:off x="5930583" y="356441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41550" y="243078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t=0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82670" y="245618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p[j]==p[t]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87750" y="2795270"/>
            <a:ext cx="1002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p[j]!=p[t]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691380" y="2799080"/>
            <a:ext cx="1133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t=next[t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774565" y="2473960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next[j]=t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5930583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" y="1468755"/>
            <a:ext cx="1308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j=1;</a:t>
            </a:r>
            <a:endParaRPr lang="en-US" altLang="zh-CN"/>
          </a:p>
          <a:p>
            <a:pPr algn="l"/>
            <a:r>
              <a:rPr lang="en-US" altLang="zh-CN"/>
              <a:t>next[j]=0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416165" y="1012825"/>
            <a:ext cx="45466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t=0</a:t>
            </a:r>
            <a:r>
              <a:rPr lang="zh-CN" altLang="en-US">
                <a:solidFill>
                  <a:srgbClr val="FF0000"/>
                </a:solidFill>
              </a:rPr>
              <a:t>，含义为回溯到模式串头</a:t>
            </a:r>
            <a:r>
              <a:rPr lang="zh-CN" altLang="en-US">
                <a:solidFill>
                  <a:schemeClr val="tx1"/>
                </a:solidFill>
              </a:rPr>
              <a:t>（只有</a:t>
            </a:r>
            <a:r>
              <a:rPr lang="en-US" altLang="zh-CN">
                <a:solidFill>
                  <a:schemeClr val="tx1"/>
                </a:solidFill>
              </a:rPr>
              <a:t>next[1]</a:t>
            </a:r>
            <a:r>
              <a:rPr lang="zh-CN" altLang="en-US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++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++t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，即next[++j]=++t。</a:t>
            </a:r>
            <a:r>
              <a:rPr lang="zh-CN" altLang="en-US">
                <a:solidFill>
                  <a:srgbClr val="FF0000"/>
                </a:solidFill>
              </a:rPr>
              <a:t>含义为当前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所指向的前面字符串中，前缀和后缀无可</a:t>
            </a:r>
            <a:r>
              <a:rPr lang="zh-CN" altLang="en-US">
                <a:solidFill>
                  <a:srgbClr val="FF0000"/>
                </a:solidFill>
              </a:rPr>
              <a:t>重叠子串。</a:t>
            </a:r>
            <a:endParaRPr lang="en-US" altLang="zh-CN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t&gt;0,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且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p[j]==p[t],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则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next[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++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j]=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++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t;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即原有已匹配子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串增长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个长度。比较的是前一个字符，但是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再设置值，含义为当前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的前部串，前缀和后缀的可重叠长度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t&gt;0</a:t>
            </a:r>
            <a:r>
              <a:rPr lang="zh-CN" altLang="en-US">
                <a:sym typeface="+mn-ea"/>
              </a:rPr>
              <a:t>，且</a:t>
            </a:r>
            <a:r>
              <a:rPr lang="en-US" altLang="zh-CN">
                <a:sym typeface="+mn-ea"/>
              </a:rPr>
              <a:t>p[j]!=p[t]</a:t>
            </a:r>
            <a:r>
              <a:rPr lang="zh-CN" altLang="en-US">
                <a:sym typeface="+mn-ea"/>
              </a:rPr>
              <a:t>则回溯</a:t>
            </a:r>
            <a:r>
              <a:rPr lang="en-US" altLang="zh-CN">
                <a:sym typeface="+mn-ea"/>
              </a:rPr>
              <a:t>t=next[t]</a:t>
            </a:r>
            <a:r>
              <a:rPr lang="zh-CN" altLang="en-US">
                <a:sym typeface="+mn-ea"/>
              </a:rPr>
              <a:t>，直到以下两种情况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p[j]==p[t]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，即回溯到第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种情况。到可以匹配的后缀，则在原有匹配后缀长度加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回溯到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t=0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，即未有符合重叠子串，则为第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种情况。</a:t>
            </a:r>
            <a:endParaRPr lang="en-US" altLang="zh-CN"/>
          </a:p>
          <a:p>
            <a:pPr marL="342900" indent="-342900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" name="AutoShape 9"/>
          <p:cNvSpPr/>
          <p:nvPr/>
        </p:nvSpPr>
        <p:spPr>
          <a:xfrm>
            <a:off x="2412048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AutoShape 9"/>
          <p:cNvSpPr/>
          <p:nvPr/>
        </p:nvSpPr>
        <p:spPr>
          <a:xfrm>
            <a:off x="2438718" y="3555524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8260" y="5695315"/>
            <a:ext cx="79679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数组中数据的含义为，如果当前位置失配，模式字符串需要回溯的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位置。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主串指针无需回溯。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2964 L 0.032187 -0.002964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2292 -0.000648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860 0.000000 L -0.003036 0.000000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479 -0.003426 L 0.064323 -0.003426 " pathEditMode="relative" ptsTypes="">
                                      <p:cBhvr>
                                        <p:cTn id="5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531 0.000000 " pathEditMode="relative" ptsTypes="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927 -0.000648 L 0.064479 -0.000648 " pathEditMode="relative" ptsTypes="">
                                      <p:cBhvr>
                                        <p:cTn id="8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667 -0.003426 L 0.099219 -0.003426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67 -0.002222 L 0.026615 -0.002222 " pathEditMode="relative" ptsTypes="">
                                      <p:cBhvr>
                                        <p:cTn id="1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542 -0.005000 L 0.125781 -0.005000 " pathEditMode="relative" ptsTypes="">
                                      <p:cBhvr>
                                        <p:cTn id="1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23 -0.002222 L 0.061510 -0.002222 " pathEditMode="relative" ptsTypes="">
                                      <p:cBhvr>
                                        <p:cTn id="1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7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4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7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9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73 -0.005000 L 0.157969 -0.005000 " pathEditMode="relative" ptsTypes="">
                                      <p:cBhvr>
                                        <p:cTn id="1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031 0.001759 L 0.096771 0.000000 " pathEditMode="relative" ptsTypes="">
                                      <p:cBhvr>
                                        <p:cTn id="14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5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5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946 -0.002222 L 0.129425 -0.002222 " pathEditMode="relative" rAng="0" ptsTypes="">
                                      <p:cBhvr>
                                        <p:cTn id="1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260 -0.005000 L 0.187500 -0.005000 " pathEditMode="relative" ptsTypes="">
                                      <p:cBhvr>
                                        <p:cTn id="16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594 -0.006944 L 0.061510 -0.006944 " pathEditMode="relative" ptsTypes="">
                                      <p:cBhvr>
                                        <p:cTn id="19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67 -0.006944 L 0.099063 -0.002222 " pathEditMode="relative" ptsTypes="">
                                      <p:cBhvr>
                                        <p:cTn id="20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711 -0.005276 L 0.219898 -0.005276 " pathEditMode="relative" rAng="0" ptsTypes="">
                                      <p:cBhvr>
                                        <p:cTn id="20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9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406 -0.006944 L 0.031979 -0.006944 " pathEditMode="relative" ptsTypes="">
                                      <p:cBhvr>
                                        <p:cTn id="2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3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823 0.000000 L 0.000000 0.000000 " pathEditMode="relative" ptsTypes="">
                                      <p:cBhvr>
                                        <p:cTn id="2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744 -0.005276 L 0.257296 -0.005276 " pathEditMode="relative" rAng="0" ptsTypes="">
                                      <p:cBhvr>
                                        <p:cTn id="2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5" grpId="0" bldLvl="0" animBg="1"/>
      <p:bldP spid="35" grpId="1" animBg="1"/>
      <p:bldP spid="36" grpId="0" bldLvl="0" animBg="1"/>
      <p:bldP spid="41" grpId="0"/>
      <p:bldP spid="8" grpId="1" bldLvl="0" animBg="1"/>
      <p:bldP spid="35" grpId="2" bldLvl="0" animBg="1"/>
      <p:bldP spid="36" grpId="1" bldLvl="0" animBg="1"/>
      <p:bldP spid="45" grpId="0"/>
      <p:bldP spid="45" grpId="1"/>
      <p:bldP spid="44" grpId="0"/>
      <p:bldP spid="36" grpId="2" bldLvl="0" animBg="1"/>
      <p:bldP spid="41" grpId="1"/>
      <p:bldP spid="35" grpId="3" bldLvl="0" animBg="1"/>
      <p:bldP spid="36" grpId="3" bldLvl="0" animBg="1"/>
      <p:bldP spid="9" grpId="0" bldLvl="0" animBg="1"/>
      <p:bldP spid="44" grpId="1"/>
      <p:bldP spid="45" grpId="2"/>
      <p:bldP spid="43" grpId="0"/>
      <p:bldP spid="36" grpId="4" bldLvl="0" animBg="1"/>
      <p:bldP spid="35" grpId="4" bldLvl="0" animBg="1"/>
      <p:bldP spid="46" grpId="0"/>
      <p:bldP spid="10" grpId="0" bldLvl="0" animBg="1"/>
      <p:bldP spid="41" grpId="2"/>
      <p:bldP spid="43" grpId="1"/>
      <p:bldP spid="46" grpId="1"/>
      <p:bldP spid="44" grpId="2"/>
      <p:bldP spid="45" grpId="3"/>
      <p:bldP spid="36" grpId="5" bldLvl="0" animBg="1"/>
      <p:bldP spid="44" grpId="3"/>
      <p:bldP spid="45" grpId="4"/>
      <p:bldP spid="43" grpId="2"/>
      <p:bldP spid="46" grpId="2"/>
      <p:bldP spid="11" grpId="0" bldLvl="0" animBg="1"/>
      <p:bldP spid="35" grpId="5" bldLvl="0" animBg="1"/>
      <p:bldP spid="36" grpId="6" bldLvl="0" animBg="1"/>
      <p:bldP spid="43" grpId="3"/>
      <p:bldP spid="46" grpId="3"/>
      <p:bldP spid="35" grpId="6" bldLvl="0" animBg="1"/>
      <p:bldP spid="43" grpId="4"/>
      <p:bldP spid="46" grpId="4"/>
      <p:bldP spid="36" grpId="7" bldLvl="0" animBg="1"/>
      <p:bldP spid="35" grpId="7" bldLvl="0" animBg="1"/>
      <p:bldP spid="13" grpId="0" bldLvl="0" animBg="1"/>
      <p:bldP spid="43" grpId="5"/>
      <p:bldP spid="46" grpId="5"/>
      <p:bldP spid="44" grpId="4"/>
      <p:bldP spid="45" grpId="5"/>
      <p:bldP spid="36" grpId="8" bldLvl="0" animBg="1"/>
      <p:bldP spid="44" grpId="5"/>
      <p:bldP spid="45" grpId="6"/>
      <p:bldP spid="43" grpId="6"/>
      <p:bldP spid="46" grpId="6"/>
      <p:bldP spid="36" grpId="9" bldLvl="0" animBg="1"/>
      <p:bldP spid="35" grpId="8" bldLvl="0" animBg="1"/>
      <p:bldP spid="14" grpId="0" bldLvl="0" animBg="1"/>
      <p:bldP spid="43" grpId="7"/>
      <p:bldP spid="46" grpId="7"/>
      <p:bldP spid="44" grpId="6"/>
      <p:bldP spid="45" grpId="7"/>
      <p:bldP spid="36" grpId="10" bldLvl="0" animBg="1"/>
      <p:bldP spid="44" grpId="7"/>
      <p:bldP spid="36" grpId="11" bldLvl="0" animBg="1"/>
      <p:bldP spid="41" grpId="3"/>
      <p:bldP spid="35" grpId="9" bldLvl="0" animBg="1"/>
      <p:bldP spid="12" grpId="0" bldLvl="0" animBg="1"/>
      <p:bldP spid="48" grpId="0" bldLvl="0" animBg="1"/>
      <p:bldP spid="49" grpId="1"/>
      <p:bldP spid="9" grpId="1" bldLvl="0" animBg="1"/>
      <p:bldP spid="10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next[1,j]</a:t>
            </a:r>
            <a:r>
              <a:t>推导</a:t>
            </a:r>
            <a:r>
              <a:rPr lang="en-US" altLang="zh-CN"/>
              <a:t>next[j+1]</a:t>
            </a:r>
            <a:endParaRPr lang="en-US" altLang="zh-CN"/>
          </a:p>
        </p:txBody>
      </p:sp>
      <p:sp>
        <p:nvSpPr>
          <p:cNvPr id="1128451" name="AutoShape 3"/>
          <p:cNvSpPr/>
          <p:nvPr/>
        </p:nvSpPr>
        <p:spPr>
          <a:xfrm>
            <a:off x="2865517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244136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3622755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000183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378801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4757420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133658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444671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2865517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244136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3622755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000183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378801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4757420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2444671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上箭头 34"/>
          <p:cNvSpPr/>
          <p:nvPr/>
        </p:nvSpPr>
        <p:spPr>
          <a:xfrm>
            <a:off x="2508250" y="4310380"/>
            <a:ext cx="196850" cy="367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6" name="下箭头 35"/>
          <p:cNvSpPr/>
          <p:nvPr/>
        </p:nvSpPr>
        <p:spPr>
          <a:xfrm>
            <a:off x="2508250" y="3035300"/>
            <a:ext cx="196215" cy="425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675640" y="386080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t=next[j]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7416165" y="1012825"/>
            <a:ext cx="4546600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t=-1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，含义为回溯到模式串头前</a:t>
            </a:r>
            <a:r>
              <a:rPr lang="zh-CN" altLang="en-US">
                <a:sym typeface="+mn-ea"/>
              </a:rPr>
              <a:t>（只有</a:t>
            </a:r>
            <a:r>
              <a:rPr lang="en-US" altLang="zh-CN">
                <a:sym typeface="+mn-ea"/>
              </a:rPr>
              <a:t>next[0]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++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++t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，即next[++j]=++t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。含义为当前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所指向的前面字符串中，前缀和后缀无可重叠子串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en-US" altLang="zh-CN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t&gt;=0,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且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p[j]==p[t],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则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next[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++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j]=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++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t;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即原有匹配串增长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个长度。比较的是前一个字符，但是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再设置值，含义为当前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的前部串，前缀和后缀的可重叠长度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t&gt;=0</a:t>
            </a:r>
            <a:r>
              <a:rPr lang="zh-CN" altLang="en-US">
                <a:sym typeface="+mn-ea"/>
              </a:rPr>
              <a:t>，且</a:t>
            </a:r>
            <a:r>
              <a:rPr lang="en-US" altLang="zh-CN">
                <a:sym typeface="+mn-ea"/>
              </a:rPr>
              <a:t>p[j]!=p[t]</a:t>
            </a:r>
            <a:r>
              <a:rPr lang="zh-CN" altLang="en-US">
                <a:sym typeface="+mn-ea"/>
              </a:rPr>
              <a:t>则回溯</a:t>
            </a:r>
            <a:r>
              <a:rPr lang="en-US" altLang="zh-CN">
                <a:sym typeface="+mn-ea"/>
              </a:rPr>
              <a:t>t=next[t]</a:t>
            </a:r>
            <a:r>
              <a:rPr lang="zh-CN" altLang="en-US">
                <a:sym typeface="+mn-ea"/>
              </a:rPr>
              <a:t>，直到以下两种情况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p[j]==p[t]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，即回溯到第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种情况。到可以匹配的后缀，则在原有匹配后缀长度加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回溯到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t=-1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，即未有符合重叠子串，则为第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种情况。</a:t>
            </a:r>
            <a:endParaRPr lang="en-US" altLang="zh-CN"/>
          </a:p>
          <a:p>
            <a:pPr marL="342900" indent="-342900"/>
            <a:endParaRPr lang="zh-CN" altLang="en-US"/>
          </a:p>
        </p:txBody>
      </p:sp>
      <p:sp>
        <p:nvSpPr>
          <p:cNvPr id="40" name="AutoShape 9"/>
          <p:cNvSpPr/>
          <p:nvPr/>
        </p:nvSpPr>
        <p:spPr>
          <a:xfrm>
            <a:off x="5541963" y="39098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89430" y="252984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t=0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94050" y="239141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p[j]==p[t]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20720" y="2687320"/>
            <a:ext cx="1002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p[j]!=p[t]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324350" y="2691130"/>
            <a:ext cx="1133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t=next[t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385945" y="2409190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next[j]=t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76550" y="3460750"/>
            <a:ext cx="1836420" cy="323850"/>
            <a:chOff x="4564" y="5450"/>
            <a:chExt cx="2892" cy="510"/>
          </a:xfrm>
        </p:grpSpPr>
        <p:sp>
          <p:nvSpPr>
            <p:cNvPr id="2" name="AutoShape 3"/>
            <p:cNvSpPr/>
            <p:nvPr/>
          </p:nvSpPr>
          <p:spPr>
            <a:xfrm>
              <a:off x="5159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" name="AutoShape 4"/>
            <p:cNvSpPr/>
            <p:nvPr/>
          </p:nvSpPr>
          <p:spPr>
            <a:xfrm>
              <a:off x="5755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" name="AutoShape 5"/>
            <p:cNvSpPr/>
            <p:nvPr/>
          </p:nvSpPr>
          <p:spPr>
            <a:xfrm>
              <a:off x="6351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" name="AutoShape 6"/>
            <p:cNvSpPr/>
            <p:nvPr/>
          </p:nvSpPr>
          <p:spPr>
            <a:xfrm>
              <a:off x="6946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...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AutoShape 14"/>
            <p:cNvSpPr/>
            <p:nvPr/>
          </p:nvSpPr>
          <p:spPr>
            <a:xfrm>
              <a:off x="4564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14" name="AutoShape 9"/>
          <p:cNvSpPr/>
          <p:nvPr/>
        </p:nvSpPr>
        <p:spPr>
          <a:xfrm>
            <a:off x="1996758" y="4757579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AutoShape 9"/>
          <p:cNvSpPr/>
          <p:nvPr/>
        </p:nvSpPr>
        <p:spPr>
          <a:xfrm>
            <a:off x="2023428" y="3909854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2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2187 0.000000 " pathEditMode="relative" ptsTypes="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4948 -0.00138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87 0.000000 L 0.000000 0.000000 " pathEditMode="relative" ptsTypes="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 0.000185 L 0.034791 0.000000 " pathEditMode="relative" rAng="0" ptsTypes=""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479 -0.003426 L 0.064323 -0.003426 " pathEditMode="relative" ptsTypes="">
                                      <p:cBhvr>
                                        <p:cTn id="6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3630 0.000000 L 0.065817 0.000000 " pathEditMode="relative" rAng="0" ptsTypes="">
                                      <p:cBhvr>
                                        <p:cTn id="6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479 0.000000 " pathEditMode="relative" ptsTypes="">
                                      <p:cBhvr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2 -0.001389 L 0.095729 -0.001389 " pathEditMode="relative" ptsTypes="">
                                      <p:cBhvr>
                                        <p:cTn id="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667 -0.003426 L 0.099219 -0.003426 " pathEditMode="relative" rAng="0" ptsTypes="">
                                      <p:cBhvr>
                                        <p:cTn id="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052 0.000000 L 0.061510 0.001204 " pathEditMode="relative" rAng="0" ptsTypes="">
                                      <p:cBhvr>
                                        <p:cTn id="1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542 -0.005000 L 0.125781 -0.005000 " pathEditMode="relative" ptsTypes="">
                                      <p:cBhvr>
                                        <p:cTn id="1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365 -0.001389 L 0.125260 -0.001389 " pathEditMode="relative" ptsTypes="">
                                      <p:cBhvr>
                                        <p:cTn id="1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7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7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5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260 -0.001389 L 0.154792 -0.001389 " pathEditMode="relative" ptsTypes="">
                                      <p:cBhvr>
                                        <p:cTn id="1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73 -0.005000 L 0.157969 -0.005000 " pathEditMode="relative" ptsTypes="">
                                      <p:cBhvr>
                                        <p:cTn id="16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7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0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7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260 -0.005000 L 0.187500 -0.005000 " pathEditMode="relative" ptsTypes="">
                                      <p:cBhvr>
                                        <p:cTn id="17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792 -0.001389 L 0.186979 -0.001389 " pathEditMode="relative" ptsTypes="">
                                      <p:cBhvr>
                                        <p:cTn id="17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5" grpId="0" bldLvl="0" animBg="1"/>
      <p:bldP spid="35" grpId="1" animBg="1"/>
      <p:bldP spid="36" grpId="0" bldLvl="0" animBg="1"/>
      <p:bldP spid="41" grpId="0"/>
      <p:bldP spid="8" grpId="1" bldLvl="0" animBg="1"/>
      <p:bldP spid="35" grpId="2" bldLvl="0" animBg="1"/>
      <p:bldP spid="45" grpId="0"/>
      <p:bldP spid="45" grpId="1"/>
      <p:bldP spid="44" grpId="0"/>
      <p:bldP spid="41" grpId="1"/>
      <p:bldP spid="35" grpId="3" bldLvl="0" animBg="1"/>
      <p:bldP spid="9" grpId="0" bldLvl="0" animBg="1"/>
      <p:bldP spid="44" grpId="1"/>
      <p:bldP spid="45" grpId="2"/>
      <p:bldP spid="43" grpId="0"/>
      <p:bldP spid="35" grpId="4" bldLvl="0" animBg="1"/>
      <p:bldP spid="46" grpId="0"/>
      <p:bldP spid="10" grpId="0" bldLvl="0" animBg="1"/>
      <p:bldP spid="41" grpId="2"/>
      <p:bldP spid="43" grpId="1"/>
      <p:bldP spid="46" grpId="1"/>
      <p:bldP spid="44" grpId="2"/>
      <p:bldP spid="45" grpId="3"/>
      <p:bldP spid="44" grpId="3"/>
      <p:bldP spid="45" grpId="4"/>
      <p:bldP spid="43" grpId="2"/>
      <p:bldP spid="46" grpId="2"/>
      <p:bldP spid="11" grpId="0" bldLvl="0" animBg="1"/>
      <p:bldP spid="35" grpId="5" bldLvl="0" animBg="1"/>
      <p:bldP spid="43" grpId="3"/>
      <p:bldP spid="46" grpId="3"/>
      <p:bldP spid="35" grpId="6" bldLvl="0" animBg="1"/>
      <p:bldP spid="43" grpId="4"/>
      <p:bldP spid="46" grpId="4"/>
      <p:bldP spid="35" grpId="7" bldLvl="0" animBg="1"/>
      <p:bldP spid="13" grpId="0" bldLvl="0" animBg="1"/>
      <p:bldP spid="12" grpId="0" bldLvl="0" animBg="1"/>
      <p:bldP spid="36" grpId="1" bldLvl="0" animBg="1"/>
      <p:bldP spid="36" grpId="2" bldLvl="0" animBg="1"/>
      <p:bldP spid="36" grpId="3" bldLvl="0" animBg="1"/>
      <p:bldP spid="36" grpId="5" bldLvl="0" animBg="1"/>
      <p:bldP spid="36" grpId="6" bldLvl="0" animBg="1"/>
      <p:bldP spid="36" grpId="7" bldLvl="0" animBg="1"/>
      <p:bldP spid="36" grpId="8" bldLvl="0" animBg="1"/>
      <p:bldP spid="36" grpId="9" bldLvl="0" animBg="1"/>
      <p:bldP spid="30" grpId="0" bldLvl="0" animBg="1"/>
      <p:bldP spid="8" grpId="2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next[1,j]</a:t>
            </a:r>
            <a:r>
              <a:t>推导</a:t>
            </a:r>
            <a:r>
              <a:rPr lang="en-US" altLang="zh-CN"/>
              <a:t>next[j+1]</a:t>
            </a:r>
            <a:endParaRPr lang="en-US" altLang="zh-CN"/>
          </a:p>
        </p:txBody>
      </p:sp>
      <p:sp>
        <p:nvSpPr>
          <p:cNvPr id="1128451" name="AutoShape 3"/>
          <p:cNvSpPr/>
          <p:nvPr/>
        </p:nvSpPr>
        <p:spPr>
          <a:xfrm>
            <a:off x="2865517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244136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3622755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000183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378801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4757420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133658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444671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2865517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244136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3622755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000183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378801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4757420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133658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2444671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上箭头 34"/>
          <p:cNvSpPr/>
          <p:nvPr/>
        </p:nvSpPr>
        <p:spPr>
          <a:xfrm>
            <a:off x="4792980" y="4305300"/>
            <a:ext cx="196850" cy="367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6" name="下箭头 35"/>
          <p:cNvSpPr/>
          <p:nvPr/>
        </p:nvSpPr>
        <p:spPr>
          <a:xfrm>
            <a:off x="4821555" y="3035300"/>
            <a:ext cx="196215" cy="425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7447915" y="1012825"/>
            <a:ext cx="4514850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t=0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，含义为回溯到模式串头前</a:t>
            </a:r>
            <a:r>
              <a:rPr lang="zh-CN" altLang="en-US">
                <a:sym typeface="+mn-ea"/>
              </a:rPr>
              <a:t>（只有</a:t>
            </a:r>
            <a:r>
              <a:rPr lang="en-US" altLang="zh-CN">
                <a:sym typeface="+mn-ea"/>
              </a:rPr>
              <a:t>next[1]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++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++t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即next[++j]=++t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。含义为当前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所指向的前面字符串中，前缀和后缀无可重叠子串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en-US" altLang="zh-CN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t&gt;0,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且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p[j]==p[t],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则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next[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++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j]=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++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t;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即原有匹配串增长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个长度。比较的是前一个字符，但是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再设置值，含义为当前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的前部串，前缀和后缀的可重叠长度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t&gt;0</a:t>
            </a:r>
            <a:r>
              <a:rPr lang="zh-CN" altLang="en-US">
                <a:solidFill>
                  <a:schemeClr val="tx1"/>
                </a:solidFill>
              </a:rPr>
              <a:t>，且</a:t>
            </a:r>
            <a:r>
              <a:rPr lang="en-US" altLang="zh-CN">
                <a:solidFill>
                  <a:schemeClr val="tx1"/>
                </a:solidFill>
              </a:rPr>
              <a:t>p[j]!=p[t]</a:t>
            </a:r>
            <a:r>
              <a:rPr lang="zh-CN" altLang="en-US">
                <a:solidFill>
                  <a:schemeClr val="tx1"/>
                </a:solidFill>
              </a:rPr>
              <a:t>则回溯</a:t>
            </a:r>
            <a:r>
              <a:rPr lang="en-US" altLang="zh-CN">
                <a:solidFill>
                  <a:schemeClr val="tx1"/>
                </a:solidFill>
              </a:rPr>
              <a:t>t=next[t]</a:t>
            </a:r>
            <a:r>
              <a:rPr lang="zh-CN" altLang="en-US">
                <a:solidFill>
                  <a:schemeClr val="tx1"/>
                </a:solidFill>
              </a:rPr>
              <a:t>，直到以下两种情况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p[j]==p[t]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，即回溯到第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种情况。到可以匹配的后缀，则在原有匹配后缀长度加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回溯到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t=0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，即未有符合重叠子串，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则为第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种情况。</a:t>
            </a:r>
            <a:endParaRPr lang="en-US" altLang="zh-CN"/>
          </a:p>
          <a:p>
            <a:pPr marL="342900" indent="-342900"/>
            <a:endParaRPr lang="zh-CN" altLang="en-US"/>
          </a:p>
        </p:txBody>
      </p:sp>
      <p:sp>
        <p:nvSpPr>
          <p:cNvPr id="40" name="AutoShape 9"/>
          <p:cNvSpPr/>
          <p:nvPr/>
        </p:nvSpPr>
        <p:spPr>
          <a:xfrm>
            <a:off x="5541963" y="39098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43350" y="303530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t=0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94050" y="239141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p[j]==p[t]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20720" y="2687320"/>
            <a:ext cx="1002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p[j]!=p[t]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324350" y="2691130"/>
            <a:ext cx="1133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t=next[t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385945" y="2409190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next[j]=t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5541963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19500" y="3460750"/>
            <a:ext cx="1836420" cy="323850"/>
            <a:chOff x="5700" y="5450"/>
            <a:chExt cx="2892" cy="510"/>
          </a:xfrm>
        </p:grpSpPr>
        <p:sp>
          <p:nvSpPr>
            <p:cNvPr id="2" name="AutoShape 3"/>
            <p:cNvSpPr/>
            <p:nvPr/>
          </p:nvSpPr>
          <p:spPr>
            <a:xfrm>
              <a:off x="6295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" name="AutoShape 4"/>
            <p:cNvSpPr/>
            <p:nvPr/>
          </p:nvSpPr>
          <p:spPr>
            <a:xfrm>
              <a:off x="6891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" name="AutoShape 5"/>
            <p:cNvSpPr/>
            <p:nvPr/>
          </p:nvSpPr>
          <p:spPr>
            <a:xfrm>
              <a:off x="7487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" name="AutoShape 6"/>
            <p:cNvSpPr/>
            <p:nvPr/>
          </p:nvSpPr>
          <p:spPr>
            <a:xfrm>
              <a:off x="8082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...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AutoShape 14"/>
            <p:cNvSpPr/>
            <p:nvPr/>
          </p:nvSpPr>
          <p:spPr>
            <a:xfrm>
              <a:off x="5700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17" name="AutoShape 9"/>
          <p:cNvSpPr/>
          <p:nvPr/>
        </p:nvSpPr>
        <p:spPr>
          <a:xfrm>
            <a:off x="1996758" y="4753134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AutoShape 9"/>
          <p:cNvSpPr/>
          <p:nvPr/>
        </p:nvSpPr>
        <p:spPr>
          <a:xfrm>
            <a:off x="2023428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0729 0.001204 " pathEditMode="relative" rAng="0" ptsTypes="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3" dur="20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2135 -0.001389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2187 0.000000 " pathEditMode="relative" ptsTypes=""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95 0.001574 L 0.126378 0.001574 " pathEditMode="relative" rAng="0" ptsTypes="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7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104 0.001204 L 0.157344 0.001204 " pathEditMode="relative" rAng="0" ptsTypes="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84" dur="20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92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19 -0.001019 L 0.061250 -0.001019 " pathEditMode="relative" ptsTypes="">
                                      <p:cBhvr>
                                        <p:cTn id="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979 -0.001481 L 0.061667 -0.001389 " pathEditMode="relative" rAng="0" ptsTypes="">
                                      <p:cBhvr>
                                        <p:cTn id="10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/>
      <p:bldP spid="45" grpId="1"/>
      <p:bldP spid="44" grpId="0"/>
      <p:bldP spid="45" grpId="2"/>
      <p:bldP spid="44" grpId="1"/>
      <p:bldP spid="45" grpId="3"/>
      <p:bldP spid="43" grpId="0"/>
      <p:bldP spid="46" grpId="0"/>
      <p:bldP spid="36" grpId="0" bldLvl="0" animBg="1"/>
      <p:bldP spid="35" grpId="2" bldLvl="0" animBg="1"/>
      <p:bldP spid="14" grpId="0" bldLvl="0" animBg="1"/>
      <p:bldP spid="43" grpId="1"/>
      <p:bldP spid="46" grpId="1"/>
      <p:bldP spid="44" grpId="2"/>
      <p:bldP spid="45" grpId="4"/>
      <p:bldP spid="9" grpId="0" bldLvl="0" animBg="1"/>
      <p:bldP spid="41" grpId="0"/>
      <p:bldP spid="35" grpId="3" bldLvl="0" animBg="1"/>
      <p:bldP spid="36" grpId="1" bldLvl="0" animBg="1"/>
      <p:bldP spid="48" grpId="0" bldLvl="0" animBg="1"/>
      <p:bldP spid="10" grpId="0" bldLvl="0" animBg="1"/>
      <p:bldP spid="44" grpId="3"/>
      <p:bldP spid="45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字符串存储从下标</a:t>
            </a:r>
            <a:r>
              <a:rPr lang="en-US" altLang="zh-CN"/>
              <a:t>0</a:t>
            </a:r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next[0,j]</a:t>
            </a:r>
            <a:r>
              <a:t>推导</a:t>
            </a:r>
            <a:r>
              <a:rPr lang="en-US" altLang="zh-CN"/>
              <a:t>next[j+1]</a:t>
            </a:r>
            <a:endParaRPr lang="en-US" altLang="zh-CN"/>
          </a:p>
        </p:txBody>
      </p:sp>
      <p:sp>
        <p:nvSpPr>
          <p:cNvPr id="1128451" name="AutoShape 3"/>
          <p:cNvSpPr/>
          <p:nvPr/>
        </p:nvSpPr>
        <p:spPr>
          <a:xfrm>
            <a:off x="3254137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632756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011375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388803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767421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146040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522278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871391" y="35599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3254137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632756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011375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388803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767421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146040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522278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2833291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上箭头 34"/>
          <p:cNvSpPr/>
          <p:nvPr/>
        </p:nvSpPr>
        <p:spPr>
          <a:xfrm>
            <a:off x="2896870" y="3954780"/>
            <a:ext cx="196850" cy="367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6" name="下箭头 35"/>
          <p:cNvSpPr/>
          <p:nvPr/>
        </p:nvSpPr>
        <p:spPr>
          <a:xfrm>
            <a:off x="2503170" y="3129915"/>
            <a:ext cx="196215" cy="425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69620" y="359664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t=next[j]</a:t>
            </a:r>
            <a:endParaRPr lang="en-US" altLang="zh-CN"/>
          </a:p>
        </p:txBody>
      </p:sp>
      <p:sp>
        <p:nvSpPr>
          <p:cNvPr id="40" name="AutoShape 9"/>
          <p:cNvSpPr/>
          <p:nvPr/>
        </p:nvSpPr>
        <p:spPr>
          <a:xfrm>
            <a:off x="5930583" y="356441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41550" y="243078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t&lt;0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82670" y="245618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p[j]==p[t]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87750" y="2795270"/>
            <a:ext cx="1002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p[j]!=p[t]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691380" y="2799080"/>
            <a:ext cx="1133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t=next[t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774565" y="2473960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next[j]=t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5930583" y="44032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" y="1468755"/>
            <a:ext cx="1308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j=0;</a:t>
            </a:r>
            <a:endParaRPr lang="en-US" altLang="zh-CN"/>
          </a:p>
          <a:p>
            <a:pPr algn="l"/>
            <a:r>
              <a:rPr lang="en-US" altLang="zh-CN"/>
              <a:t>next[j]=-1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416165" y="1012825"/>
            <a:ext cx="45466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t=-1</a:t>
            </a:r>
            <a:r>
              <a:rPr lang="zh-CN" altLang="en-US">
                <a:solidFill>
                  <a:srgbClr val="FF0000"/>
                </a:solidFill>
              </a:rPr>
              <a:t>，含义为回溯到模式串头前</a:t>
            </a:r>
            <a:r>
              <a:rPr lang="zh-CN" altLang="en-US">
                <a:solidFill>
                  <a:schemeClr val="tx1"/>
                </a:solidFill>
              </a:rPr>
              <a:t>（只有</a:t>
            </a:r>
            <a:r>
              <a:rPr lang="en-US" altLang="zh-CN">
                <a:solidFill>
                  <a:schemeClr val="tx1"/>
                </a:solidFill>
              </a:rPr>
              <a:t>next[0]</a:t>
            </a:r>
            <a:r>
              <a:rPr lang="zh-CN" altLang="en-US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-1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++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++t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，即next[++j]=++t。</a:t>
            </a:r>
            <a:r>
              <a:rPr lang="zh-CN" altLang="en-US">
                <a:solidFill>
                  <a:srgbClr val="FF0000"/>
                </a:solidFill>
              </a:rPr>
              <a:t>含义为当前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所指向的前面字符串中，前缀和后缀无可</a:t>
            </a:r>
            <a:r>
              <a:rPr lang="zh-CN" altLang="en-US">
                <a:solidFill>
                  <a:srgbClr val="FF0000"/>
                </a:solidFill>
              </a:rPr>
              <a:t>重叠子串。</a:t>
            </a:r>
            <a:endParaRPr lang="en-US" altLang="zh-CN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t&gt;=0,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且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p[j]==p[t],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则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next[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++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j]=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++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t;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即原有已匹配子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串增长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个长度。比较的是前一个字符，但是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再设置值，含义为当前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的前部串，前缀和后缀的可重叠长度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t&gt;=0</a:t>
            </a:r>
            <a:r>
              <a:rPr lang="zh-CN" altLang="en-US">
                <a:sym typeface="+mn-ea"/>
              </a:rPr>
              <a:t>，且</a:t>
            </a:r>
            <a:r>
              <a:rPr lang="en-US" altLang="zh-CN">
                <a:sym typeface="+mn-ea"/>
              </a:rPr>
              <a:t>p[j]!=p[t]</a:t>
            </a:r>
            <a:r>
              <a:rPr lang="zh-CN" altLang="en-US">
                <a:sym typeface="+mn-ea"/>
              </a:rPr>
              <a:t>则回溯</a:t>
            </a:r>
            <a:r>
              <a:rPr lang="en-US" altLang="zh-CN">
                <a:sym typeface="+mn-ea"/>
              </a:rPr>
              <a:t>t=next[t]</a:t>
            </a:r>
            <a:r>
              <a:rPr lang="zh-CN" altLang="en-US">
                <a:sym typeface="+mn-ea"/>
              </a:rPr>
              <a:t>，直到以下两种情况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p[j]==p[t]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，即回溯到第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种情况。到可以匹配的后缀，则在原有匹配后缀长度加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回溯到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t=-1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，即未有符合重叠子串，则为第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种情况。</a:t>
            </a:r>
            <a:endParaRPr lang="en-US" altLang="zh-CN"/>
          </a:p>
          <a:p>
            <a:pPr marL="342900" indent="-342900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2964 L 0.032187 -0.002964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2292 -0.000648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860 0.000000 L -0.003036 0.000000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479 -0.003426 L 0.064323 -0.003426 " pathEditMode="relative" ptsTypes="">
                                      <p:cBhvr>
                                        <p:cTn id="5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531 0.000000 " pathEditMode="relative" ptsTypes="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927 -0.000648 L 0.064479 -0.000648 " pathEditMode="relative" ptsTypes="">
                                      <p:cBhvr>
                                        <p:cTn id="8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667 -0.003426 L 0.099219 -0.003426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67 -0.002222 L 0.026615 -0.002222 " pathEditMode="relative" ptsTypes="">
                                      <p:cBhvr>
                                        <p:cTn id="1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542 -0.005000 L 0.125781 -0.005000 " pathEditMode="relative" ptsTypes="">
                                      <p:cBhvr>
                                        <p:cTn id="1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23 -0.002222 L 0.061510 -0.002222 " pathEditMode="relative" ptsTypes="">
                                      <p:cBhvr>
                                        <p:cTn id="1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7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4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7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9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73 -0.005000 L 0.157969 -0.005000 " pathEditMode="relative" ptsTypes="">
                                      <p:cBhvr>
                                        <p:cTn id="1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031 0.001759 L 0.096771 0.000000 " pathEditMode="relative" ptsTypes="">
                                      <p:cBhvr>
                                        <p:cTn id="14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5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5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946 -0.002222 L 0.129425 -0.002222 " pathEditMode="relative" rAng="0" ptsTypes="">
                                      <p:cBhvr>
                                        <p:cTn id="1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260 -0.005000 L 0.187500 -0.005000 " pathEditMode="relative" ptsTypes="">
                                      <p:cBhvr>
                                        <p:cTn id="16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594 -0.006944 L 0.061510 -0.006944 " pathEditMode="relative" ptsTypes="">
                                      <p:cBhvr>
                                        <p:cTn id="19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67 -0.006944 L 0.099063 -0.002222 " pathEditMode="relative" ptsTypes="">
                                      <p:cBhvr>
                                        <p:cTn id="20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711 -0.005276 L 0.219898 -0.005276 " pathEditMode="relative" rAng="0" ptsTypes="">
                                      <p:cBhvr>
                                        <p:cTn id="20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9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406 -0.006944 L 0.031979 -0.006944 " pathEditMode="relative" ptsTypes="">
                                      <p:cBhvr>
                                        <p:cTn id="2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3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823 0.000000 L 0.000000 0.000000 " pathEditMode="relative" ptsTypes="">
                                      <p:cBhvr>
                                        <p:cTn id="2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744 -0.005276 L 0.257296 -0.005276 " pathEditMode="relative" rAng="0" ptsTypes="">
                                      <p:cBhvr>
                                        <p:cTn id="2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5" grpId="0" bldLvl="0" animBg="1"/>
      <p:bldP spid="35" grpId="1" animBg="1"/>
      <p:bldP spid="36" grpId="0" bldLvl="0" animBg="1"/>
      <p:bldP spid="41" grpId="0"/>
      <p:bldP spid="8" grpId="1" bldLvl="0" animBg="1"/>
      <p:bldP spid="35" grpId="2" bldLvl="0" animBg="1"/>
      <p:bldP spid="36" grpId="1" bldLvl="0" animBg="1"/>
      <p:bldP spid="45" grpId="0"/>
      <p:bldP spid="45" grpId="1"/>
      <p:bldP spid="44" grpId="0"/>
      <p:bldP spid="36" grpId="2" bldLvl="0" animBg="1"/>
      <p:bldP spid="41" grpId="1"/>
      <p:bldP spid="35" grpId="3" bldLvl="0" animBg="1"/>
      <p:bldP spid="36" grpId="3" bldLvl="0" animBg="1"/>
      <p:bldP spid="9" grpId="0" bldLvl="0" animBg="1"/>
      <p:bldP spid="44" grpId="1"/>
      <p:bldP spid="45" grpId="2"/>
      <p:bldP spid="43" grpId="0"/>
      <p:bldP spid="36" grpId="4" bldLvl="0" animBg="1"/>
      <p:bldP spid="35" grpId="4" bldLvl="0" animBg="1"/>
      <p:bldP spid="46" grpId="0"/>
      <p:bldP spid="10" grpId="0" bldLvl="0" animBg="1"/>
      <p:bldP spid="41" grpId="2"/>
      <p:bldP spid="43" grpId="1"/>
      <p:bldP spid="46" grpId="1"/>
      <p:bldP spid="44" grpId="2"/>
      <p:bldP spid="45" grpId="3"/>
      <p:bldP spid="36" grpId="5" bldLvl="0" animBg="1"/>
      <p:bldP spid="44" grpId="3"/>
      <p:bldP spid="45" grpId="4"/>
      <p:bldP spid="43" grpId="2"/>
      <p:bldP spid="46" grpId="2"/>
      <p:bldP spid="11" grpId="0" bldLvl="0" animBg="1"/>
      <p:bldP spid="35" grpId="5" bldLvl="0" animBg="1"/>
      <p:bldP spid="36" grpId="6" bldLvl="0" animBg="1"/>
      <p:bldP spid="43" grpId="3"/>
      <p:bldP spid="46" grpId="3"/>
      <p:bldP spid="35" grpId="6" bldLvl="0" animBg="1"/>
      <p:bldP spid="43" grpId="4"/>
      <p:bldP spid="46" grpId="4"/>
      <p:bldP spid="36" grpId="7" bldLvl="0" animBg="1"/>
      <p:bldP spid="35" grpId="7" bldLvl="0" animBg="1"/>
      <p:bldP spid="13" grpId="0" bldLvl="0" animBg="1"/>
      <p:bldP spid="43" grpId="5"/>
      <p:bldP spid="46" grpId="5"/>
      <p:bldP spid="44" grpId="4"/>
      <p:bldP spid="45" grpId="5"/>
      <p:bldP spid="36" grpId="8" bldLvl="0" animBg="1"/>
      <p:bldP spid="44" grpId="5"/>
      <p:bldP spid="45" grpId="6"/>
      <p:bldP spid="43" grpId="6"/>
      <p:bldP spid="46" grpId="6"/>
      <p:bldP spid="36" grpId="9" bldLvl="0" animBg="1"/>
      <p:bldP spid="35" grpId="8" bldLvl="0" animBg="1"/>
      <p:bldP spid="14" grpId="0" bldLvl="0" animBg="1"/>
      <p:bldP spid="43" grpId="7"/>
      <p:bldP spid="46" grpId="7"/>
      <p:bldP spid="44" grpId="6"/>
      <p:bldP spid="45" grpId="7"/>
      <p:bldP spid="36" grpId="10" bldLvl="0" animBg="1"/>
      <p:bldP spid="44" grpId="7"/>
      <p:bldP spid="36" grpId="11" bldLvl="0" animBg="1"/>
      <p:bldP spid="41" grpId="3"/>
      <p:bldP spid="35" grpId="9" bldLvl="0" animBg="1"/>
      <p:bldP spid="12" grpId="0" bldLvl="0" animBg="1"/>
      <p:bldP spid="48" grpId="0" bldLvl="0" animBg="1"/>
      <p:bldP spid="49" grpId="1"/>
      <p:bldP spid="9" grpId="1" bldLvl="0" animBg="1"/>
      <p:bldP spid="10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next[0,j]</a:t>
            </a:r>
            <a:r>
              <a:t>推导</a:t>
            </a:r>
            <a:r>
              <a:rPr lang="en-US" altLang="zh-CN"/>
              <a:t>next[j+1]</a:t>
            </a:r>
            <a:endParaRPr lang="en-US" altLang="zh-CN"/>
          </a:p>
        </p:txBody>
      </p:sp>
      <p:sp>
        <p:nvSpPr>
          <p:cNvPr id="1128451" name="AutoShape 3"/>
          <p:cNvSpPr/>
          <p:nvPr/>
        </p:nvSpPr>
        <p:spPr>
          <a:xfrm>
            <a:off x="2865517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244136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3622755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000183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378801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4757420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133658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444671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2865517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244136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3622755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000183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378801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4757420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2444671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上箭头 34"/>
          <p:cNvSpPr/>
          <p:nvPr/>
        </p:nvSpPr>
        <p:spPr>
          <a:xfrm>
            <a:off x="2508250" y="4310380"/>
            <a:ext cx="196850" cy="367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6" name="下箭头 35"/>
          <p:cNvSpPr/>
          <p:nvPr/>
        </p:nvSpPr>
        <p:spPr>
          <a:xfrm>
            <a:off x="2508250" y="3035300"/>
            <a:ext cx="196215" cy="425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675640" y="386080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t=next[j]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7416165" y="1012825"/>
            <a:ext cx="4546600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t=-1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，含义为回溯到模式串头前</a:t>
            </a:r>
            <a:r>
              <a:rPr lang="zh-CN" altLang="en-US">
                <a:sym typeface="+mn-ea"/>
              </a:rPr>
              <a:t>（只有</a:t>
            </a:r>
            <a:r>
              <a:rPr lang="en-US" altLang="zh-CN">
                <a:sym typeface="+mn-ea"/>
              </a:rPr>
              <a:t>next[0]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++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++t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，即next[++j]=++t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。含义为当前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所指向的前面字符串中，前缀和后缀无可重叠子串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en-US" altLang="zh-CN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t&gt;=0,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且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p[j]==p[t],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则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next[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++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j]=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++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t;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即原有匹配串增长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个长度。比较的是前一个字符，但是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再设置值，含义为当前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的前部串，前缀和后缀的可重叠长度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t&gt;=0</a:t>
            </a:r>
            <a:r>
              <a:rPr lang="zh-CN" altLang="en-US">
                <a:sym typeface="+mn-ea"/>
              </a:rPr>
              <a:t>，且</a:t>
            </a:r>
            <a:r>
              <a:rPr lang="en-US" altLang="zh-CN">
                <a:sym typeface="+mn-ea"/>
              </a:rPr>
              <a:t>p[j]!=p[t]</a:t>
            </a:r>
            <a:r>
              <a:rPr lang="zh-CN" altLang="en-US">
                <a:sym typeface="+mn-ea"/>
              </a:rPr>
              <a:t>则回溯</a:t>
            </a:r>
            <a:r>
              <a:rPr lang="en-US" altLang="zh-CN">
                <a:sym typeface="+mn-ea"/>
              </a:rPr>
              <a:t>t=next[t]</a:t>
            </a:r>
            <a:r>
              <a:rPr lang="zh-CN" altLang="en-US">
                <a:sym typeface="+mn-ea"/>
              </a:rPr>
              <a:t>，直到以下两种情况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p[j]==p[t]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，即回溯到第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种情况。到可以匹配的后缀，则在原有匹配后缀长度加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回溯到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t=-1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，即未有符合重叠子串，则为第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种情况。</a:t>
            </a:r>
            <a:endParaRPr lang="en-US" altLang="zh-CN"/>
          </a:p>
          <a:p>
            <a:pPr marL="342900" indent="-342900"/>
            <a:endParaRPr lang="zh-CN" altLang="en-US"/>
          </a:p>
        </p:txBody>
      </p:sp>
      <p:sp>
        <p:nvSpPr>
          <p:cNvPr id="40" name="AutoShape 9"/>
          <p:cNvSpPr/>
          <p:nvPr/>
        </p:nvSpPr>
        <p:spPr>
          <a:xfrm>
            <a:off x="5541963" y="39098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89430" y="252984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t&lt;0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94050" y="239141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p[j]==p[t]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20720" y="2687320"/>
            <a:ext cx="1002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p[j]!=p[t]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324350" y="2691130"/>
            <a:ext cx="1133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t=next[t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385945" y="2409190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next[j]=t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76550" y="3460750"/>
            <a:ext cx="1836420" cy="323850"/>
            <a:chOff x="4564" y="5450"/>
            <a:chExt cx="2892" cy="510"/>
          </a:xfrm>
        </p:grpSpPr>
        <p:sp>
          <p:nvSpPr>
            <p:cNvPr id="2" name="AutoShape 3"/>
            <p:cNvSpPr/>
            <p:nvPr/>
          </p:nvSpPr>
          <p:spPr>
            <a:xfrm>
              <a:off x="5159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" name="AutoShape 4"/>
            <p:cNvSpPr/>
            <p:nvPr/>
          </p:nvSpPr>
          <p:spPr>
            <a:xfrm>
              <a:off x="5755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" name="AutoShape 5"/>
            <p:cNvSpPr/>
            <p:nvPr/>
          </p:nvSpPr>
          <p:spPr>
            <a:xfrm>
              <a:off x="6351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" name="AutoShape 6"/>
            <p:cNvSpPr/>
            <p:nvPr/>
          </p:nvSpPr>
          <p:spPr>
            <a:xfrm>
              <a:off x="6946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...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AutoShape 14"/>
            <p:cNvSpPr/>
            <p:nvPr/>
          </p:nvSpPr>
          <p:spPr>
            <a:xfrm>
              <a:off x="4564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2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2187 0.000000 " pathEditMode="relative" ptsTypes="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4948 -0.00138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87 0.000000 L 0.000000 0.000000 " pathEditMode="relative" ptsTypes="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 0.000185 L 0.034791 0.000000 " pathEditMode="relative" rAng="0" ptsTypes=""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479 -0.003426 L 0.064323 -0.003426 " pathEditMode="relative" ptsTypes="">
                                      <p:cBhvr>
                                        <p:cTn id="6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3630 0.000000 L 0.065817 0.000000 " pathEditMode="relative" rAng="0" ptsTypes="">
                                      <p:cBhvr>
                                        <p:cTn id="6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479 0.000000 " pathEditMode="relative" ptsTypes="">
                                      <p:cBhvr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2 -0.001389 L 0.095729 -0.001389 " pathEditMode="relative" ptsTypes="">
                                      <p:cBhvr>
                                        <p:cTn id="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667 -0.003426 L 0.099219 -0.003426 " pathEditMode="relative" rAng="0" ptsTypes="">
                                      <p:cBhvr>
                                        <p:cTn id="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052 0.000000 L 0.061510 0.001204 " pathEditMode="relative" rAng="0" ptsTypes="">
                                      <p:cBhvr>
                                        <p:cTn id="1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542 -0.005000 L 0.125781 -0.005000 " pathEditMode="relative" ptsTypes="">
                                      <p:cBhvr>
                                        <p:cTn id="1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365 -0.001389 L 0.125260 -0.001389 " pathEditMode="relative" ptsTypes="">
                                      <p:cBhvr>
                                        <p:cTn id="1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7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7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5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260 -0.001389 L 0.154792 -0.001389 " pathEditMode="relative" ptsTypes="">
                                      <p:cBhvr>
                                        <p:cTn id="1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73 -0.005000 L 0.157969 -0.005000 " pathEditMode="relative" ptsTypes="">
                                      <p:cBhvr>
                                        <p:cTn id="16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7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0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7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260 -0.005000 L 0.187500 -0.005000 " pathEditMode="relative" ptsTypes="">
                                      <p:cBhvr>
                                        <p:cTn id="17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792 -0.001389 L 0.186979 -0.001389 " pathEditMode="relative" ptsTypes="">
                                      <p:cBhvr>
                                        <p:cTn id="17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5" grpId="0" bldLvl="0" animBg="1"/>
      <p:bldP spid="35" grpId="1" animBg="1"/>
      <p:bldP spid="36" grpId="0" bldLvl="0" animBg="1"/>
      <p:bldP spid="41" grpId="0"/>
      <p:bldP spid="8" grpId="1" bldLvl="0" animBg="1"/>
      <p:bldP spid="35" grpId="2" bldLvl="0" animBg="1"/>
      <p:bldP spid="45" grpId="0"/>
      <p:bldP spid="45" grpId="1"/>
      <p:bldP spid="44" grpId="0"/>
      <p:bldP spid="41" grpId="1"/>
      <p:bldP spid="35" grpId="3" bldLvl="0" animBg="1"/>
      <p:bldP spid="9" grpId="0" bldLvl="0" animBg="1"/>
      <p:bldP spid="44" grpId="1"/>
      <p:bldP spid="45" grpId="2"/>
      <p:bldP spid="43" grpId="0"/>
      <p:bldP spid="35" grpId="4" bldLvl="0" animBg="1"/>
      <p:bldP spid="46" grpId="0"/>
      <p:bldP spid="10" grpId="0" bldLvl="0" animBg="1"/>
      <p:bldP spid="41" grpId="2"/>
      <p:bldP spid="43" grpId="1"/>
      <p:bldP spid="46" grpId="1"/>
      <p:bldP spid="44" grpId="2"/>
      <p:bldP spid="45" grpId="3"/>
      <p:bldP spid="44" grpId="3"/>
      <p:bldP spid="45" grpId="4"/>
      <p:bldP spid="43" grpId="2"/>
      <p:bldP spid="46" grpId="2"/>
      <p:bldP spid="11" grpId="0" bldLvl="0" animBg="1"/>
      <p:bldP spid="35" grpId="5" bldLvl="0" animBg="1"/>
      <p:bldP spid="43" grpId="3"/>
      <p:bldP spid="46" grpId="3"/>
      <p:bldP spid="35" grpId="6" bldLvl="0" animBg="1"/>
      <p:bldP spid="43" grpId="4"/>
      <p:bldP spid="46" grpId="4"/>
      <p:bldP spid="35" grpId="7" bldLvl="0" animBg="1"/>
      <p:bldP spid="13" grpId="0" bldLvl="0" animBg="1"/>
      <p:bldP spid="12" grpId="0" bldLvl="0" animBg="1"/>
      <p:bldP spid="36" grpId="1" animBg="1"/>
      <p:bldP spid="36" grpId="2" animBg="1"/>
      <p:bldP spid="36" grpId="3" animBg="1"/>
      <p:bldP spid="36" grpId="5" animBg="1"/>
      <p:bldP spid="36" grpId="6" animBg="1"/>
      <p:bldP spid="36" grpId="7" animBg="1"/>
      <p:bldP spid="36" grpId="8" animBg="1"/>
      <p:bldP spid="36" grpId="9" animBg="1"/>
      <p:bldP spid="30" grpId="0" animBg="1"/>
      <p:bldP spid="8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next[0,j]</a:t>
            </a:r>
            <a:r>
              <a:t>推导</a:t>
            </a:r>
            <a:r>
              <a:rPr lang="en-US" altLang="zh-CN"/>
              <a:t>next[j+1]</a:t>
            </a:r>
            <a:endParaRPr lang="en-US" altLang="zh-CN"/>
          </a:p>
        </p:txBody>
      </p:sp>
      <p:sp>
        <p:nvSpPr>
          <p:cNvPr id="1128451" name="AutoShape 3"/>
          <p:cNvSpPr/>
          <p:nvPr/>
        </p:nvSpPr>
        <p:spPr>
          <a:xfrm>
            <a:off x="2865517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244136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3622755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000183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378801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4757420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133658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444671" y="390540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2865517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244136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3622755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000183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378801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4757420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133658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2444671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上箭头 34"/>
          <p:cNvSpPr/>
          <p:nvPr/>
        </p:nvSpPr>
        <p:spPr>
          <a:xfrm>
            <a:off x="4792980" y="4305300"/>
            <a:ext cx="196850" cy="367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6" name="下箭头 35"/>
          <p:cNvSpPr/>
          <p:nvPr/>
        </p:nvSpPr>
        <p:spPr>
          <a:xfrm>
            <a:off x="4821555" y="3035300"/>
            <a:ext cx="196215" cy="425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7447915" y="1012825"/>
            <a:ext cx="451485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t=-1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，含义为回溯到模式串头前</a:t>
            </a:r>
            <a:r>
              <a:rPr lang="zh-CN" altLang="en-US">
                <a:sym typeface="+mn-ea"/>
              </a:rPr>
              <a:t>（只有</a:t>
            </a:r>
            <a:r>
              <a:rPr lang="en-US" altLang="zh-CN">
                <a:sym typeface="+mn-ea"/>
              </a:rPr>
              <a:t>next[0]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++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++t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即next[++j]=++t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。含义为当前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所指向的前面字符串中，前缀和后缀无可重叠子串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en-US" altLang="zh-CN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t&gt;=0,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且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p[j]==p[t],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则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next[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++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j]=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</a:rPr>
              <a:t>++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t;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即原有匹配串增长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个长度。比较的是前一个字符，但是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再设置值，含义为当前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的前部串，前缀和后缀的可重叠长度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t&gt;=0</a:t>
            </a:r>
            <a:r>
              <a:rPr lang="zh-CN" altLang="en-US">
                <a:solidFill>
                  <a:schemeClr val="tx1"/>
                </a:solidFill>
              </a:rPr>
              <a:t>，且</a:t>
            </a:r>
            <a:r>
              <a:rPr lang="en-US" altLang="zh-CN">
                <a:solidFill>
                  <a:schemeClr val="tx1"/>
                </a:solidFill>
              </a:rPr>
              <a:t>p[j]!=p[t]</a:t>
            </a:r>
            <a:r>
              <a:rPr lang="zh-CN" altLang="en-US">
                <a:solidFill>
                  <a:schemeClr val="tx1"/>
                </a:solidFill>
              </a:rPr>
              <a:t>则回溯</a:t>
            </a:r>
            <a:r>
              <a:rPr lang="en-US" altLang="zh-CN">
                <a:solidFill>
                  <a:schemeClr val="tx1"/>
                </a:solidFill>
              </a:rPr>
              <a:t>t=next[t]</a:t>
            </a:r>
            <a:r>
              <a:rPr lang="zh-CN" altLang="en-US">
                <a:solidFill>
                  <a:schemeClr val="tx1"/>
                </a:solidFill>
              </a:rPr>
              <a:t>，直到以下两种情况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p[j]==p[t]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，即回溯到第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种情况。到可以匹配的后缀，则在原有匹配后缀长度加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回溯到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t=-1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，即未有符合重叠子串，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则为第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种情况。</a:t>
            </a:r>
            <a:endParaRPr lang="en-US" altLang="zh-CN"/>
          </a:p>
          <a:p>
            <a:pPr marL="342900" indent="-342900"/>
            <a:endParaRPr lang="zh-CN" altLang="en-US"/>
          </a:p>
        </p:txBody>
      </p:sp>
      <p:sp>
        <p:nvSpPr>
          <p:cNvPr id="40" name="AutoShape 9"/>
          <p:cNvSpPr/>
          <p:nvPr/>
        </p:nvSpPr>
        <p:spPr>
          <a:xfrm>
            <a:off x="5541963" y="39098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43350" y="303530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t&lt;0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94050" y="239141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p[j]==p[t]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20720" y="2687320"/>
            <a:ext cx="1002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p[j]!=p[t]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324350" y="2691130"/>
            <a:ext cx="1133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t=next[t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385945" y="2409190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next[j]=t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5541963" y="474868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19500" y="3460750"/>
            <a:ext cx="1836420" cy="323850"/>
            <a:chOff x="5700" y="5450"/>
            <a:chExt cx="2892" cy="510"/>
          </a:xfrm>
        </p:grpSpPr>
        <p:sp>
          <p:nvSpPr>
            <p:cNvPr id="2" name="AutoShape 3"/>
            <p:cNvSpPr/>
            <p:nvPr/>
          </p:nvSpPr>
          <p:spPr>
            <a:xfrm>
              <a:off x="6295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" name="AutoShape 4"/>
            <p:cNvSpPr/>
            <p:nvPr/>
          </p:nvSpPr>
          <p:spPr>
            <a:xfrm>
              <a:off x="6891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" name="AutoShape 5"/>
            <p:cNvSpPr/>
            <p:nvPr/>
          </p:nvSpPr>
          <p:spPr>
            <a:xfrm>
              <a:off x="7487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" name="AutoShape 6"/>
            <p:cNvSpPr/>
            <p:nvPr/>
          </p:nvSpPr>
          <p:spPr>
            <a:xfrm>
              <a:off x="8082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...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AutoShape 14"/>
            <p:cNvSpPr/>
            <p:nvPr/>
          </p:nvSpPr>
          <p:spPr>
            <a:xfrm>
              <a:off x="5700" y="5450"/>
              <a:ext cx="510" cy="510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 w="28575" cap="flat" cmpd="sng">
              <a:solidFill>
                <a:srgbClr val="C0C0C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pPr algn="ctr"/>
              <a:r>
                <a:rPr lang="en-US" altLang="zh-CN" sz="15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0729 0.001204 " pathEditMode="relative" rAng="0" ptsTypes="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3" dur="20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2135 -0.001389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2187 0.000000 " pathEditMode="relative" ptsTypes=""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95 0.001574 L 0.126378 0.001574 " pathEditMode="relative" rAng="0" ptsTypes="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7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104 0.001204 L 0.157344 0.001204 " pathEditMode="relative" rAng="0" ptsTypes="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84" dur="20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92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19 -0.001019 L 0.061250 -0.001019 " pathEditMode="relative" ptsTypes="">
                                      <p:cBhvr>
                                        <p:cTn id="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979 -0.001481 L 0.061667 -0.001389 " pathEditMode="relative" rAng="0" ptsTypes="">
                                      <p:cBhvr>
                                        <p:cTn id="10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/>
      <p:bldP spid="45" grpId="1"/>
      <p:bldP spid="44" grpId="0"/>
      <p:bldP spid="45" grpId="2"/>
      <p:bldP spid="44" grpId="1"/>
      <p:bldP spid="45" grpId="3"/>
      <p:bldP spid="43" grpId="0"/>
      <p:bldP spid="46" grpId="0"/>
      <p:bldP spid="36" grpId="0" animBg="1"/>
      <p:bldP spid="35" grpId="2" animBg="1"/>
      <p:bldP spid="14" grpId="0" animBg="1"/>
      <p:bldP spid="43" grpId="1"/>
      <p:bldP spid="46" grpId="1"/>
      <p:bldP spid="44" grpId="2"/>
      <p:bldP spid="45" grpId="4"/>
      <p:bldP spid="9" grpId="0" animBg="1"/>
      <p:bldP spid="41" grpId="0"/>
      <p:bldP spid="35" grpId="3" animBg="1"/>
      <p:bldP spid="36" grpId="1" animBg="1"/>
      <p:bldP spid="48" grpId="0" animBg="1"/>
      <p:bldP spid="10" grpId="0" animBg="1"/>
      <p:bldP spid="44" grpId="3"/>
      <p:bldP spid="45" grpId="5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2413</Words>
  <Application>WPS 演示</Application>
  <PresentationFormat>宽屏</PresentationFormat>
  <Paragraphs>441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Times New Roman</vt:lpstr>
      <vt:lpstr>Consolas</vt:lpstr>
      <vt:lpstr>Arial Unicode MS</vt:lpstr>
      <vt:lpstr>Calibri</vt:lpstr>
      <vt:lpstr>Office 主题​​</vt:lpstr>
      <vt:lpstr>KMP算法的next推导</vt:lpstr>
      <vt:lpstr>字符串存储从下标0开始</vt:lpstr>
      <vt:lpstr>由next[0,j]推导next[j+1]</vt:lpstr>
      <vt:lpstr>由next[0,j]推导next[j+1]</vt:lpstr>
      <vt:lpstr>由next[0,j]推导next[j+1]</vt:lpstr>
      <vt:lpstr>PowerPoint 演示文稿</vt:lpstr>
      <vt:lpstr>由next[0,j]推导next[j+1]</vt:lpstr>
      <vt:lpstr>由next[0,j]推导next[j+1]</vt:lpstr>
      <vt:lpstr>由next[0,j]推导next[j+1]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刘明铭</cp:lastModifiedBy>
  <cp:revision>191</cp:revision>
  <dcterms:created xsi:type="dcterms:W3CDTF">2019-06-19T02:08:00Z</dcterms:created>
  <dcterms:modified xsi:type="dcterms:W3CDTF">2021-10-12T07:44:47Z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1190F855DF904BD4962841FDB37D4618</vt:lpwstr>
  </property>
</Properties>
</file>