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0" r:id="rId4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709" tIns="47854" rIns="95709" bIns="47854" anchor="b"/>
          <a:p>
            <a:pPr lvl="0" algn="r" defTabSz="957580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709" tIns="47854" rIns="95709" bIns="47854" anchor="b"/>
          <a:p>
            <a:pPr lvl="0" algn="r" defTabSz="957580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kruskal算法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回路检测的并查集算法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union</a:t>
            </a:r>
            <a:r>
              <a:t>实现策略</a:t>
            </a:r>
            <a:r>
              <a:rPr lang="en-US" altLang="zh-CN"/>
              <a:t>-</a:t>
            </a:r>
            <a:r>
              <a:t>其他优化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3815"/>
            <a:ext cx="6584950" cy="4935855"/>
          </a:xfrm>
        </p:spPr>
        <p:txBody>
          <a:bodyPr>
            <a:normAutofit/>
          </a:bodyPr>
          <a:p>
            <a:r>
              <a:t>基于</a:t>
            </a:r>
            <a:r>
              <a:rPr lang="en-US" altLang="zh-CN"/>
              <a:t>size</a:t>
            </a:r>
            <a:r>
              <a:t>优化</a:t>
            </a:r>
          </a:p>
          <a:p>
            <a:pPr lvl="1"/>
            <a:r>
              <a:t>更新</a:t>
            </a:r>
            <a:r>
              <a:rPr lang="en-US" altLang="zh-CN"/>
              <a:t>size</a:t>
            </a:r>
            <a:r>
              <a:t>比较小的树</a:t>
            </a:r>
            <a:r>
              <a:t>的根节点，连接到</a:t>
            </a:r>
            <a:r>
              <a:rPr lang="en-US" altLang="zh-CN"/>
              <a:t>size</a:t>
            </a:r>
            <a:r>
              <a:t>比较大的树上</a:t>
            </a:r>
          </a:p>
          <a:p>
            <a:pPr lvl="0"/>
            <a:r>
              <a:t>路径压缩</a:t>
            </a:r>
          </a:p>
          <a:p>
            <a:pPr lvl="1"/>
            <a:r>
              <a:t>压缩策略</a:t>
            </a:r>
            <a:r>
              <a:rPr lang="en-US" altLang="zh-CN"/>
              <a:t>1</a:t>
            </a:r>
            <a:r>
              <a:t>：</a:t>
            </a:r>
            <a:r>
              <a:rPr lang="en-US" altLang="zh-CN"/>
              <a:t>find</a:t>
            </a:r>
            <a:r>
              <a:t>过程中，把所有结点途径的</a:t>
            </a:r>
            <a:r>
              <a:rPr lang="en-US" altLang="zh-CN"/>
              <a:t>parent</a:t>
            </a:r>
            <a:r>
              <a:t>都设为树的根节点</a:t>
            </a:r>
            <a:br/>
            <a:r>
              <a:t>使用递归实现</a:t>
            </a:r>
          </a:p>
          <a:p>
            <a:pPr lvl="1"/>
            <a:r>
              <a:t>压缩策略</a:t>
            </a:r>
            <a:r>
              <a:rPr lang="en-US" altLang="zh-CN"/>
              <a:t>2</a:t>
            </a:r>
            <a:r>
              <a:t>：</a:t>
            </a:r>
            <a:r>
              <a:rPr lang="en-US" altLang="zh-CN"/>
              <a:t>path-split,find</a:t>
            </a:r>
            <a:r>
              <a:t>过程中全部途径结点的父节点均设为其祖父结点。迭代实现</a:t>
            </a:r>
          </a:p>
          <a:p>
            <a:pPr lvl="1"/>
            <a:r>
              <a:t>压缩策略</a:t>
            </a:r>
            <a:r>
              <a:rPr lang="en-US" altLang="zh-CN"/>
              <a:t>3</a:t>
            </a:r>
            <a:r>
              <a:t>：</a:t>
            </a:r>
            <a:r>
              <a:rPr lang="en-US" altLang="zh-CN"/>
              <a:t>path-halves,find</a:t>
            </a:r>
            <a:r>
              <a:t>过程中间隔设置途径结点的父节点为祖父结点。</a:t>
            </a:r>
            <a:r>
              <a:rPr>
                <a:sym typeface="+mn-ea"/>
              </a:rPr>
              <a:t>迭代实现</a:t>
            </a:r>
            <a:endParaRPr>
              <a:sym typeface="+mn-ea"/>
            </a:endParaRPr>
          </a:p>
          <a:p>
            <a:pPr lvl="0"/>
            <a:r>
              <a:t>建议优化：</a:t>
            </a:r>
          </a:p>
          <a:p>
            <a:pPr lvl="1"/>
            <a:r>
              <a:t>基于</a:t>
            </a:r>
            <a:r>
              <a:rPr lang="en-US" altLang="zh-CN"/>
              <a:t>rank+[path-split</a:t>
            </a:r>
            <a:r>
              <a:t>或者</a:t>
            </a:r>
            <a:r>
              <a:rPr lang="en-US" altLang="zh-CN"/>
              <a:t>path-halves]</a:t>
            </a:r>
            <a:endParaRPr lang="en-US" altLang="zh-CN"/>
          </a:p>
        </p:txBody>
      </p:sp>
      <p:sp>
        <p:nvSpPr>
          <p:cNvPr id="43" name="Oval 24"/>
          <p:cNvSpPr>
            <a:spLocks noChangeArrowheads="1"/>
          </p:cNvSpPr>
          <p:nvPr/>
        </p:nvSpPr>
        <p:spPr bwMode="auto">
          <a:xfrm flipH="1">
            <a:off x="8487410" y="131381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Oval 24"/>
          <p:cNvSpPr>
            <a:spLocks noChangeArrowheads="1"/>
          </p:cNvSpPr>
          <p:nvPr/>
        </p:nvSpPr>
        <p:spPr bwMode="auto">
          <a:xfrm flipH="1">
            <a:off x="8268335" y="174371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Oval 24"/>
          <p:cNvSpPr>
            <a:spLocks noChangeArrowheads="1"/>
          </p:cNvSpPr>
          <p:nvPr/>
        </p:nvSpPr>
        <p:spPr bwMode="auto">
          <a:xfrm flipH="1">
            <a:off x="8775065" y="174371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7" name="AutoShape 26"/>
          <p:cNvCxnSpPr>
            <a:stCxn id="45" idx="0"/>
            <a:endCxn id="43" idx="5"/>
          </p:cNvCxnSpPr>
          <p:nvPr/>
        </p:nvCxnSpPr>
        <p:spPr>
          <a:xfrm flipV="1">
            <a:off x="8411845" y="1560195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8" name="AutoShape 26"/>
          <p:cNvCxnSpPr>
            <a:endCxn id="43" idx="3"/>
          </p:cNvCxnSpPr>
          <p:nvPr/>
        </p:nvCxnSpPr>
        <p:spPr>
          <a:xfrm flipH="1" flipV="1">
            <a:off x="8733155" y="1560195"/>
            <a:ext cx="12763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9" name="Oval 24"/>
          <p:cNvSpPr>
            <a:spLocks noChangeArrowheads="1"/>
          </p:cNvSpPr>
          <p:nvPr/>
        </p:nvSpPr>
        <p:spPr bwMode="auto">
          <a:xfrm flipH="1">
            <a:off x="9622790" y="131381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Oval 24"/>
          <p:cNvSpPr>
            <a:spLocks noChangeArrowheads="1"/>
          </p:cNvSpPr>
          <p:nvPr/>
        </p:nvSpPr>
        <p:spPr bwMode="auto">
          <a:xfrm flipH="1">
            <a:off x="9403715" y="174371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Oval 24"/>
          <p:cNvSpPr>
            <a:spLocks noChangeArrowheads="1"/>
          </p:cNvSpPr>
          <p:nvPr/>
        </p:nvSpPr>
        <p:spPr bwMode="auto">
          <a:xfrm flipH="1">
            <a:off x="9910445" y="174371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2" name="AutoShape 26"/>
          <p:cNvCxnSpPr>
            <a:stCxn id="60" idx="0"/>
            <a:endCxn id="59" idx="5"/>
          </p:cNvCxnSpPr>
          <p:nvPr/>
        </p:nvCxnSpPr>
        <p:spPr>
          <a:xfrm flipV="1">
            <a:off x="9547225" y="1560195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3" name="AutoShape 26"/>
          <p:cNvCxnSpPr>
            <a:endCxn id="59" idx="3"/>
          </p:cNvCxnSpPr>
          <p:nvPr/>
        </p:nvCxnSpPr>
        <p:spPr>
          <a:xfrm flipH="1" flipV="1">
            <a:off x="9868535" y="1560195"/>
            <a:ext cx="12763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4" name="Oval 24"/>
          <p:cNvSpPr>
            <a:spLocks noChangeArrowheads="1"/>
          </p:cNvSpPr>
          <p:nvPr/>
        </p:nvSpPr>
        <p:spPr bwMode="auto">
          <a:xfrm flipH="1">
            <a:off x="10619105" y="145478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Oval 24"/>
          <p:cNvSpPr>
            <a:spLocks noChangeArrowheads="1"/>
          </p:cNvSpPr>
          <p:nvPr/>
        </p:nvSpPr>
        <p:spPr bwMode="auto">
          <a:xfrm flipH="1">
            <a:off x="7767320" y="9258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Oval 24"/>
          <p:cNvSpPr>
            <a:spLocks noChangeArrowheads="1"/>
          </p:cNvSpPr>
          <p:nvPr/>
        </p:nvSpPr>
        <p:spPr bwMode="auto">
          <a:xfrm flipH="1">
            <a:off x="7302500" y="172974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7" name="AutoShape 26"/>
          <p:cNvCxnSpPr>
            <a:stCxn id="66" idx="0"/>
            <a:endCxn id="65" idx="5"/>
          </p:cNvCxnSpPr>
          <p:nvPr/>
        </p:nvCxnSpPr>
        <p:spPr>
          <a:xfrm flipV="1">
            <a:off x="7446010" y="1172210"/>
            <a:ext cx="363220" cy="55753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8" name="Oval 24"/>
          <p:cNvSpPr>
            <a:spLocks noChangeArrowheads="1"/>
          </p:cNvSpPr>
          <p:nvPr/>
        </p:nvSpPr>
        <p:spPr bwMode="auto">
          <a:xfrm flipH="1">
            <a:off x="7809230" y="172974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9" name="AutoShape 26"/>
          <p:cNvCxnSpPr>
            <a:stCxn id="68" idx="0"/>
            <a:endCxn id="65" idx="3"/>
          </p:cNvCxnSpPr>
          <p:nvPr/>
        </p:nvCxnSpPr>
        <p:spPr>
          <a:xfrm flipV="1">
            <a:off x="7952740" y="1172210"/>
            <a:ext cx="60325" cy="55753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0" name="直接箭头连接符 69"/>
          <p:cNvCxnSpPr>
            <a:stCxn id="43" idx="6"/>
            <a:endCxn id="65" idx="1"/>
          </p:cNvCxnSpPr>
          <p:nvPr/>
        </p:nvCxnSpPr>
        <p:spPr>
          <a:xfrm flipH="1" flipV="1">
            <a:off x="8013065" y="968375"/>
            <a:ext cx="474345" cy="490220"/>
          </a:xfrm>
          <a:prstGeom prst="straightConnector1">
            <a:avLst/>
          </a:prstGeom>
          <a:ln w="317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9" idx="7"/>
            <a:endCxn id="65" idx="0"/>
          </p:cNvCxnSpPr>
          <p:nvPr/>
        </p:nvCxnSpPr>
        <p:spPr>
          <a:xfrm flipH="1" flipV="1">
            <a:off x="7910830" y="925830"/>
            <a:ext cx="1753870" cy="430530"/>
          </a:xfrm>
          <a:prstGeom prst="straightConnector1">
            <a:avLst/>
          </a:prstGeom>
          <a:ln w="317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Oval 24"/>
          <p:cNvSpPr>
            <a:spLocks noChangeArrowheads="1"/>
          </p:cNvSpPr>
          <p:nvPr/>
        </p:nvSpPr>
        <p:spPr bwMode="auto">
          <a:xfrm flipH="1">
            <a:off x="8774906" y="236664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0" name="AutoShape 26"/>
          <p:cNvCxnSpPr>
            <a:stCxn id="112" idx="0"/>
            <a:endCxn id="109" idx="4"/>
          </p:cNvCxnSpPr>
          <p:nvPr/>
        </p:nvCxnSpPr>
        <p:spPr>
          <a:xfrm flipV="1">
            <a:off x="8917940" y="2655570"/>
            <a:ext cx="0" cy="1682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11" name="Oval 24"/>
          <p:cNvSpPr>
            <a:spLocks noChangeArrowheads="1"/>
          </p:cNvSpPr>
          <p:nvPr/>
        </p:nvSpPr>
        <p:spPr bwMode="auto">
          <a:xfrm flipH="1">
            <a:off x="8774906" y="41516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" name="Oval 24"/>
          <p:cNvSpPr>
            <a:spLocks noChangeArrowheads="1"/>
          </p:cNvSpPr>
          <p:nvPr/>
        </p:nvSpPr>
        <p:spPr bwMode="auto">
          <a:xfrm flipH="1">
            <a:off x="8774906" y="282384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3" name="AutoShape 26"/>
          <p:cNvCxnSpPr>
            <a:stCxn id="111" idx="0"/>
            <a:endCxn id="115" idx="4"/>
          </p:cNvCxnSpPr>
          <p:nvPr/>
        </p:nvCxnSpPr>
        <p:spPr>
          <a:xfrm flipV="1">
            <a:off x="8917940" y="3971925"/>
            <a:ext cx="0" cy="17970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14" name="Oval 24"/>
          <p:cNvSpPr>
            <a:spLocks noChangeArrowheads="1"/>
          </p:cNvSpPr>
          <p:nvPr/>
        </p:nvSpPr>
        <p:spPr bwMode="auto">
          <a:xfrm flipH="1">
            <a:off x="8774906" y="325310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5" name="Oval 24"/>
          <p:cNvSpPr>
            <a:spLocks noChangeArrowheads="1"/>
          </p:cNvSpPr>
          <p:nvPr/>
        </p:nvSpPr>
        <p:spPr bwMode="auto">
          <a:xfrm flipH="1">
            <a:off x="8774906" y="368300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6" name="AutoShape 26"/>
          <p:cNvCxnSpPr>
            <a:stCxn id="115" idx="0"/>
            <a:endCxn id="114" idx="4"/>
          </p:cNvCxnSpPr>
          <p:nvPr/>
        </p:nvCxnSpPr>
        <p:spPr>
          <a:xfrm flipV="1">
            <a:off x="8917940" y="3542030"/>
            <a:ext cx="0" cy="14097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17" name="直接箭头连接符 116"/>
          <p:cNvCxnSpPr>
            <a:stCxn id="114" idx="0"/>
            <a:endCxn id="112" idx="4"/>
          </p:cNvCxnSpPr>
          <p:nvPr/>
        </p:nvCxnSpPr>
        <p:spPr>
          <a:xfrm flipV="1">
            <a:off x="8917940" y="3112770"/>
            <a:ext cx="0" cy="14033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18" name="任意多边形 117"/>
          <p:cNvSpPr/>
          <p:nvPr/>
        </p:nvSpPr>
        <p:spPr>
          <a:xfrm>
            <a:off x="9062720" y="2528570"/>
            <a:ext cx="210185" cy="894715"/>
          </a:xfrm>
          <a:custGeom>
            <a:avLst/>
            <a:gdLst>
              <a:gd name="connisteX0" fmla="*/ 51721 w 397835"/>
              <a:gd name="connsiteY0" fmla="*/ 894931 h 894931"/>
              <a:gd name="connisteX1" fmla="*/ 397796 w 397835"/>
              <a:gd name="connsiteY1" fmla="*/ 311366 h 894931"/>
              <a:gd name="connisteX2" fmla="*/ 32036 w 397835"/>
              <a:gd name="connsiteY2" fmla="*/ 24981 h 894931"/>
              <a:gd name="connisteX3" fmla="*/ 32036 w 397835"/>
              <a:gd name="connsiteY3" fmla="*/ 24981 h 894931"/>
              <a:gd name="connisteX4" fmla="*/ 21876 w 397835"/>
              <a:gd name="connsiteY4" fmla="*/ 14821 h 89493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97836" h="894932">
                <a:moveTo>
                  <a:pt x="51721" y="894932"/>
                </a:moveTo>
                <a:cubicBezTo>
                  <a:pt x="128556" y="783807"/>
                  <a:pt x="401606" y="485357"/>
                  <a:pt x="397796" y="311367"/>
                </a:cubicBezTo>
                <a:cubicBezTo>
                  <a:pt x="393986" y="137377"/>
                  <a:pt x="105061" y="82132"/>
                  <a:pt x="32036" y="24982"/>
                </a:cubicBezTo>
                <a:cubicBezTo>
                  <a:pt x="-40989" y="-32168"/>
                  <a:pt x="33941" y="26887"/>
                  <a:pt x="32036" y="24982"/>
                </a:cubicBezTo>
                <a:cubicBezTo>
                  <a:pt x="30131" y="23077"/>
                  <a:pt x="23781" y="16727"/>
                  <a:pt x="21876" y="14822"/>
                </a:cubicBezTo>
              </a:path>
            </a:pathLst>
          </a:cu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任意多边形 119"/>
          <p:cNvSpPr/>
          <p:nvPr/>
        </p:nvSpPr>
        <p:spPr>
          <a:xfrm>
            <a:off x="8467090" y="2528570"/>
            <a:ext cx="306070" cy="1275715"/>
          </a:xfrm>
          <a:custGeom>
            <a:avLst/>
            <a:gdLst>
              <a:gd name="connisteX0" fmla="*/ 375929 w 385454"/>
              <a:gd name="connsiteY0" fmla="*/ 1275715 h 1275715"/>
              <a:gd name="connisteX1" fmla="*/ 9 w 385454"/>
              <a:gd name="connsiteY1" fmla="*/ 633095 h 1275715"/>
              <a:gd name="connisteX2" fmla="*/ 385454 w 385454"/>
              <a:gd name="connsiteY2" fmla="*/ 0 h 1275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85454" h="1275715">
                <a:moveTo>
                  <a:pt x="375929" y="1275715"/>
                </a:moveTo>
                <a:cubicBezTo>
                  <a:pt x="292744" y="1160145"/>
                  <a:pt x="-1896" y="888365"/>
                  <a:pt x="9" y="633095"/>
                </a:cubicBezTo>
                <a:cubicBezTo>
                  <a:pt x="1914" y="377825"/>
                  <a:pt x="300999" y="113665"/>
                  <a:pt x="385454" y="0"/>
                </a:cubicBezTo>
              </a:path>
            </a:pathLst>
          </a:cu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rtlCol="0" anchor="ctr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1" name="任意多边形 120"/>
          <p:cNvSpPr/>
          <p:nvPr/>
        </p:nvSpPr>
        <p:spPr>
          <a:xfrm>
            <a:off x="9060180" y="2469515"/>
            <a:ext cx="464820" cy="1789430"/>
          </a:xfrm>
          <a:custGeom>
            <a:avLst/>
            <a:gdLst>
              <a:gd name="connisteX0" fmla="*/ 10160 w 596430"/>
              <a:gd name="connsiteY0" fmla="*/ 1789430 h 1789430"/>
              <a:gd name="connisteX1" fmla="*/ 514350 w 596430"/>
              <a:gd name="connsiteY1" fmla="*/ 1028065 h 1789430"/>
              <a:gd name="connisteX2" fmla="*/ 523875 w 596430"/>
              <a:gd name="connsiteY2" fmla="*/ 256540 h 1789430"/>
              <a:gd name="connisteX3" fmla="*/ 0 w 596430"/>
              <a:gd name="connsiteY3" fmla="*/ 0 h 17894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96430" h="1789430">
                <a:moveTo>
                  <a:pt x="10160" y="1789430"/>
                </a:moveTo>
                <a:cubicBezTo>
                  <a:pt x="110490" y="1652270"/>
                  <a:pt x="411480" y="1334770"/>
                  <a:pt x="514350" y="1028065"/>
                </a:cubicBezTo>
                <a:cubicBezTo>
                  <a:pt x="617220" y="721360"/>
                  <a:pt x="626745" y="462280"/>
                  <a:pt x="523875" y="256540"/>
                </a:cubicBezTo>
                <a:cubicBezTo>
                  <a:pt x="421005" y="50800"/>
                  <a:pt x="104775" y="35560"/>
                  <a:pt x="0" y="0"/>
                </a:cubicBezTo>
              </a:path>
            </a:pathLst>
          </a:cu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rtlCol="0" anchor="ctr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2" name="Oval 24"/>
          <p:cNvSpPr>
            <a:spLocks noChangeArrowheads="1"/>
          </p:cNvSpPr>
          <p:nvPr/>
        </p:nvSpPr>
        <p:spPr bwMode="auto">
          <a:xfrm flipH="1">
            <a:off x="10028396" y="300990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3" name="AutoShape 26"/>
          <p:cNvCxnSpPr>
            <a:stCxn id="125" idx="0"/>
            <a:endCxn id="122" idx="4"/>
          </p:cNvCxnSpPr>
          <p:nvPr/>
        </p:nvCxnSpPr>
        <p:spPr>
          <a:xfrm flipV="1">
            <a:off x="10171430" y="3298825"/>
            <a:ext cx="0" cy="1682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24" name="Oval 24"/>
          <p:cNvSpPr>
            <a:spLocks noChangeArrowheads="1"/>
          </p:cNvSpPr>
          <p:nvPr/>
        </p:nvSpPr>
        <p:spPr bwMode="auto">
          <a:xfrm flipH="1">
            <a:off x="10028396" y="479488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" name="Oval 24"/>
          <p:cNvSpPr>
            <a:spLocks noChangeArrowheads="1"/>
          </p:cNvSpPr>
          <p:nvPr/>
        </p:nvSpPr>
        <p:spPr bwMode="auto">
          <a:xfrm flipH="1">
            <a:off x="10028396" y="346710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6" name="AutoShape 26"/>
          <p:cNvCxnSpPr>
            <a:stCxn id="124" idx="0"/>
            <a:endCxn id="128" idx="4"/>
          </p:cNvCxnSpPr>
          <p:nvPr/>
        </p:nvCxnSpPr>
        <p:spPr>
          <a:xfrm flipV="1">
            <a:off x="10171430" y="4615180"/>
            <a:ext cx="0" cy="17970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27" name="Oval 24"/>
          <p:cNvSpPr>
            <a:spLocks noChangeArrowheads="1"/>
          </p:cNvSpPr>
          <p:nvPr/>
        </p:nvSpPr>
        <p:spPr bwMode="auto">
          <a:xfrm flipH="1">
            <a:off x="10028396" y="389636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8" name="Oval 24"/>
          <p:cNvSpPr>
            <a:spLocks noChangeArrowheads="1"/>
          </p:cNvSpPr>
          <p:nvPr/>
        </p:nvSpPr>
        <p:spPr bwMode="auto">
          <a:xfrm flipH="1">
            <a:off x="10028396" y="432625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9" name="AutoShape 26"/>
          <p:cNvCxnSpPr>
            <a:stCxn id="128" idx="0"/>
            <a:endCxn id="127" idx="4"/>
          </p:cNvCxnSpPr>
          <p:nvPr/>
        </p:nvCxnSpPr>
        <p:spPr>
          <a:xfrm flipV="1">
            <a:off x="10161905" y="4185285"/>
            <a:ext cx="0" cy="14097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0" name="直接箭头连接符 129"/>
          <p:cNvCxnSpPr>
            <a:stCxn id="127" idx="0"/>
            <a:endCxn id="125" idx="4"/>
          </p:cNvCxnSpPr>
          <p:nvPr/>
        </p:nvCxnSpPr>
        <p:spPr>
          <a:xfrm flipV="1">
            <a:off x="10161905" y="3756025"/>
            <a:ext cx="0" cy="14033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1" name="任意多边形 130"/>
          <p:cNvSpPr/>
          <p:nvPr/>
        </p:nvSpPr>
        <p:spPr>
          <a:xfrm>
            <a:off x="10316210" y="4023360"/>
            <a:ext cx="210185" cy="894715"/>
          </a:xfrm>
          <a:custGeom>
            <a:avLst/>
            <a:gdLst>
              <a:gd name="connisteX0" fmla="*/ 51721 w 397835"/>
              <a:gd name="connsiteY0" fmla="*/ 894931 h 894931"/>
              <a:gd name="connisteX1" fmla="*/ 397796 w 397835"/>
              <a:gd name="connsiteY1" fmla="*/ 311366 h 894931"/>
              <a:gd name="connisteX2" fmla="*/ 32036 w 397835"/>
              <a:gd name="connsiteY2" fmla="*/ 24981 h 894931"/>
              <a:gd name="connisteX3" fmla="*/ 32036 w 397835"/>
              <a:gd name="connsiteY3" fmla="*/ 24981 h 894931"/>
              <a:gd name="connisteX4" fmla="*/ 21876 w 397835"/>
              <a:gd name="connsiteY4" fmla="*/ 14821 h 89493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97836" h="894932">
                <a:moveTo>
                  <a:pt x="51721" y="894932"/>
                </a:moveTo>
                <a:cubicBezTo>
                  <a:pt x="128556" y="783807"/>
                  <a:pt x="401606" y="485357"/>
                  <a:pt x="397796" y="311367"/>
                </a:cubicBezTo>
                <a:cubicBezTo>
                  <a:pt x="393986" y="137377"/>
                  <a:pt x="105061" y="82132"/>
                  <a:pt x="32036" y="24982"/>
                </a:cubicBezTo>
                <a:cubicBezTo>
                  <a:pt x="-40989" y="-32168"/>
                  <a:pt x="33941" y="26887"/>
                  <a:pt x="32036" y="24982"/>
                </a:cubicBezTo>
                <a:cubicBezTo>
                  <a:pt x="30131" y="23077"/>
                  <a:pt x="23781" y="16727"/>
                  <a:pt x="21876" y="14822"/>
                </a:cubicBezTo>
              </a:path>
            </a:pathLst>
          </a:cu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任意多边形 131"/>
          <p:cNvSpPr/>
          <p:nvPr/>
        </p:nvSpPr>
        <p:spPr>
          <a:xfrm>
            <a:off x="9789795" y="3542030"/>
            <a:ext cx="236855" cy="905510"/>
          </a:xfrm>
          <a:custGeom>
            <a:avLst/>
            <a:gdLst>
              <a:gd name="connisteX0" fmla="*/ 375929 w 385454"/>
              <a:gd name="connsiteY0" fmla="*/ 1275715 h 1275715"/>
              <a:gd name="connisteX1" fmla="*/ 9 w 385454"/>
              <a:gd name="connsiteY1" fmla="*/ 633095 h 1275715"/>
              <a:gd name="connisteX2" fmla="*/ 385454 w 385454"/>
              <a:gd name="connsiteY2" fmla="*/ 0 h 1275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85454" h="1275715">
                <a:moveTo>
                  <a:pt x="375929" y="1275715"/>
                </a:moveTo>
                <a:cubicBezTo>
                  <a:pt x="292744" y="1160145"/>
                  <a:pt x="-1896" y="888365"/>
                  <a:pt x="9" y="633095"/>
                </a:cubicBezTo>
                <a:cubicBezTo>
                  <a:pt x="1914" y="377825"/>
                  <a:pt x="300999" y="113665"/>
                  <a:pt x="385454" y="0"/>
                </a:cubicBezTo>
              </a:path>
            </a:pathLst>
          </a:cu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rtlCol="0" anchor="ctr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4" name="任意多边形 133"/>
          <p:cNvSpPr/>
          <p:nvPr/>
        </p:nvSpPr>
        <p:spPr>
          <a:xfrm>
            <a:off x="10316210" y="3077210"/>
            <a:ext cx="210185" cy="894715"/>
          </a:xfrm>
          <a:custGeom>
            <a:avLst/>
            <a:gdLst>
              <a:gd name="connisteX0" fmla="*/ 51721 w 397835"/>
              <a:gd name="connsiteY0" fmla="*/ 894931 h 894931"/>
              <a:gd name="connisteX1" fmla="*/ 397796 w 397835"/>
              <a:gd name="connsiteY1" fmla="*/ 311366 h 894931"/>
              <a:gd name="connisteX2" fmla="*/ 32036 w 397835"/>
              <a:gd name="connsiteY2" fmla="*/ 24981 h 894931"/>
              <a:gd name="connisteX3" fmla="*/ 32036 w 397835"/>
              <a:gd name="connsiteY3" fmla="*/ 24981 h 894931"/>
              <a:gd name="connisteX4" fmla="*/ 21876 w 397835"/>
              <a:gd name="connsiteY4" fmla="*/ 14821 h 89493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97836" h="894932">
                <a:moveTo>
                  <a:pt x="51721" y="894932"/>
                </a:moveTo>
                <a:cubicBezTo>
                  <a:pt x="128556" y="783807"/>
                  <a:pt x="401606" y="485357"/>
                  <a:pt x="397796" y="311367"/>
                </a:cubicBezTo>
                <a:cubicBezTo>
                  <a:pt x="393986" y="137377"/>
                  <a:pt x="105061" y="82132"/>
                  <a:pt x="32036" y="24982"/>
                </a:cubicBezTo>
                <a:cubicBezTo>
                  <a:pt x="-40989" y="-32168"/>
                  <a:pt x="33941" y="26887"/>
                  <a:pt x="32036" y="24982"/>
                </a:cubicBezTo>
                <a:cubicBezTo>
                  <a:pt x="30131" y="23077"/>
                  <a:pt x="23781" y="16727"/>
                  <a:pt x="21876" y="14822"/>
                </a:cubicBezTo>
              </a:path>
            </a:pathLst>
          </a:cu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Oval 24"/>
          <p:cNvSpPr>
            <a:spLocks noChangeArrowheads="1"/>
          </p:cNvSpPr>
          <p:nvPr/>
        </p:nvSpPr>
        <p:spPr bwMode="auto">
          <a:xfrm flipH="1">
            <a:off x="11328876" y="313436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6" name="AutoShape 26"/>
          <p:cNvCxnSpPr>
            <a:stCxn id="138" idx="0"/>
            <a:endCxn id="135" idx="5"/>
          </p:cNvCxnSpPr>
          <p:nvPr/>
        </p:nvCxnSpPr>
        <p:spPr>
          <a:xfrm flipV="1">
            <a:off x="11049635" y="3380740"/>
            <a:ext cx="320675" cy="25654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7" name="Oval 24"/>
          <p:cNvSpPr>
            <a:spLocks noChangeArrowheads="1"/>
          </p:cNvSpPr>
          <p:nvPr/>
        </p:nvSpPr>
        <p:spPr bwMode="auto">
          <a:xfrm flipH="1">
            <a:off x="11709876" y="416496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8" name="Oval 24"/>
          <p:cNvSpPr>
            <a:spLocks noChangeArrowheads="1"/>
          </p:cNvSpPr>
          <p:nvPr/>
        </p:nvSpPr>
        <p:spPr bwMode="auto">
          <a:xfrm flipH="1">
            <a:off x="10906601" y="363728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9" name="AutoShape 26"/>
          <p:cNvCxnSpPr>
            <a:stCxn id="137" idx="0"/>
            <a:endCxn id="140" idx="4"/>
          </p:cNvCxnSpPr>
          <p:nvPr/>
        </p:nvCxnSpPr>
        <p:spPr>
          <a:xfrm flipV="1">
            <a:off x="11852910" y="3932555"/>
            <a:ext cx="635" cy="23241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40" name="Oval 24"/>
          <p:cNvSpPr>
            <a:spLocks noChangeArrowheads="1"/>
          </p:cNvSpPr>
          <p:nvPr/>
        </p:nvSpPr>
        <p:spPr bwMode="auto">
          <a:xfrm flipH="1">
            <a:off x="11710511" y="36436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1" name="Oval 24"/>
          <p:cNvSpPr>
            <a:spLocks noChangeArrowheads="1"/>
          </p:cNvSpPr>
          <p:nvPr/>
        </p:nvSpPr>
        <p:spPr bwMode="auto">
          <a:xfrm flipH="1">
            <a:off x="10906601" y="41516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2" name="AutoShape 26"/>
          <p:cNvCxnSpPr>
            <a:stCxn id="141" idx="0"/>
            <a:endCxn id="138" idx="4"/>
          </p:cNvCxnSpPr>
          <p:nvPr/>
        </p:nvCxnSpPr>
        <p:spPr>
          <a:xfrm flipV="1">
            <a:off x="11049635" y="3926205"/>
            <a:ext cx="0" cy="2254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43" name="直接箭头连接符 142"/>
          <p:cNvCxnSpPr>
            <a:stCxn id="140" idx="0"/>
            <a:endCxn id="135" idx="3"/>
          </p:cNvCxnSpPr>
          <p:nvPr/>
        </p:nvCxnSpPr>
        <p:spPr>
          <a:xfrm flipH="1" flipV="1">
            <a:off x="11574145" y="3380740"/>
            <a:ext cx="279400" cy="26289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47" name="Oval 24"/>
          <p:cNvSpPr>
            <a:spLocks noChangeArrowheads="1"/>
          </p:cNvSpPr>
          <p:nvPr/>
        </p:nvSpPr>
        <p:spPr bwMode="auto">
          <a:xfrm flipH="1">
            <a:off x="7227411" y="442404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8" name="AutoShape 26"/>
          <p:cNvCxnSpPr>
            <a:stCxn id="150" idx="0"/>
            <a:endCxn id="147" idx="4"/>
          </p:cNvCxnSpPr>
          <p:nvPr/>
        </p:nvCxnSpPr>
        <p:spPr>
          <a:xfrm flipV="1">
            <a:off x="7370445" y="4712970"/>
            <a:ext cx="0" cy="1682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49" name="Oval 24"/>
          <p:cNvSpPr>
            <a:spLocks noChangeArrowheads="1"/>
          </p:cNvSpPr>
          <p:nvPr/>
        </p:nvSpPr>
        <p:spPr bwMode="auto">
          <a:xfrm flipH="1">
            <a:off x="7227411" y="62090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0" name="Oval 24"/>
          <p:cNvSpPr>
            <a:spLocks noChangeArrowheads="1"/>
          </p:cNvSpPr>
          <p:nvPr/>
        </p:nvSpPr>
        <p:spPr bwMode="auto">
          <a:xfrm flipH="1">
            <a:off x="7227411" y="488124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1" name="AutoShape 26"/>
          <p:cNvCxnSpPr>
            <a:stCxn id="149" idx="0"/>
            <a:endCxn id="153" idx="4"/>
          </p:cNvCxnSpPr>
          <p:nvPr/>
        </p:nvCxnSpPr>
        <p:spPr>
          <a:xfrm flipV="1">
            <a:off x="7370445" y="6029325"/>
            <a:ext cx="0" cy="17970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52" name="Oval 24"/>
          <p:cNvSpPr>
            <a:spLocks noChangeArrowheads="1"/>
          </p:cNvSpPr>
          <p:nvPr/>
        </p:nvSpPr>
        <p:spPr bwMode="auto">
          <a:xfrm flipH="1">
            <a:off x="7227411" y="531050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" name="Oval 24"/>
          <p:cNvSpPr>
            <a:spLocks noChangeArrowheads="1"/>
          </p:cNvSpPr>
          <p:nvPr/>
        </p:nvSpPr>
        <p:spPr bwMode="auto">
          <a:xfrm flipH="1">
            <a:off x="7227411" y="574040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4" name="AutoShape 26"/>
          <p:cNvCxnSpPr>
            <a:stCxn id="153" idx="0"/>
            <a:endCxn id="152" idx="4"/>
          </p:cNvCxnSpPr>
          <p:nvPr/>
        </p:nvCxnSpPr>
        <p:spPr>
          <a:xfrm flipV="1">
            <a:off x="7370445" y="5599430"/>
            <a:ext cx="0" cy="14097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55" name="直接箭头连接符 154"/>
          <p:cNvCxnSpPr>
            <a:stCxn id="152" idx="0"/>
            <a:endCxn id="150" idx="4"/>
          </p:cNvCxnSpPr>
          <p:nvPr/>
        </p:nvCxnSpPr>
        <p:spPr>
          <a:xfrm flipV="1">
            <a:off x="7370445" y="5170170"/>
            <a:ext cx="0" cy="14033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56" name="任意多边形 155"/>
          <p:cNvSpPr/>
          <p:nvPr/>
        </p:nvSpPr>
        <p:spPr>
          <a:xfrm>
            <a:off x="7515225" y="5437505"/>
            <a:ext cx="210185" cy="894715"/>
          </a:xfrm>
          <a:custGeom>
            <a:avLst/>
            <a:gdLst>
              <a:gd name="connisteX0" fmla="*/ 51721 w 397835"/>
              <a:gd name="connsiteY0" fmla="*/ 894931 h 894931"/>
              <a:gd name="connisteX1" fmla="*/ 397796 w 397835"/>
              <a:gd name="connsiteY1" fmla="*/ 311366 h 894931"/>
              <a:gd name="connisteX2" fmla="*/ 32036 w 397835"/>
              <a:gd name="connsiteY2" fmla="*/ 24981 h 894931"/>
              <a:gd name="connisteX3" fmla="*/ 32036 w 397835"/>
              <a:gd name="connsiteY3" fmla="*/ 24981 h 894931"/>
              <a:gd name="connisteX4" fmla="*/ 21876 w 397835"/>
              <a:gd name="connsiteY4" fmla="*/ 14821 h 89493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97836" h="894932">
                <a:moveTo>
                  <a:pt x="51721" y="894932"/>
                </a:moveTo>
                <a:cubicBezTo>
                  <a:pt x="128556" y="783807"/>
                  <a:pt x="401606" y="485357"/>
                  <a:pt x="397796" y="311367"/>
                </a:cubicBezTo>
                <a:cubicBezTo>
                  <a:pt x="393986" y="137377"/>
                  <a:pt x="105061" y="82132"/>
                  <a:pt x="32036" y="24982"/>
                </a:cubicBezTo>
                <a:cubicBezTo>
                  <a:pt x="-40989" y="-32168"/>
                  <a:pt x="33941" y="26887"/>
                  <a:pt x="32036" y="24982"/>
                </a:cubicBezTo>
                <a:cubicBezTo>
                  <a:pt x="30131" y="23077"/>
                  <a:pt x="23781" y="16727"/>
                  <a:pt x="21876" y="14822"/>
                </a:cubicBezTo>
              </a:path>
            </a:pathLst>
          </a:cu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任意多边形 157"/>
          <p:cNvSpPr/>
          <p:nvPr/>
        </p:nvSpPr>
        <p:spPr>
          <a:xfrm>
            <a:off x="7515225" y="4491355"/>
            <a:ext cx="210185" cy="894715"/>
          </a:xfrm>
          <a:custGeom>
            <a:avLst/>
            <a:gdLst>
              <a:gd name="connisteX0" fmla="*/ 51721 w 397835"/>
              <a:gd name="connsiteY0" fmla="*/ 894931 h 894931"/>
              <a:gd name="connisteX1" fmla="*/ 397796 w 397835"/>
              <a:gd name="connsiteY1" fmla="*/ 311366 h 894931"/>
              <a:gd name="connisteX2" fmla="*/ 32036 w 397835"/>
              <a:gd name="connsiteY2" fmla="*/ 24981 h 894931"/>
              <a:gd name="connisteX3" fmla="*/ 32036 w 397835"/>
              <a:gd name="connsiteY3" fmla="*/ 24981 h 894931"/>
              <a:gd name="connisteX4" fmla="*/ 21876 w 397835"/>
              <a:gd name="connsiteY4" fmla="*/ 14821 h 89493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97836" h="894932">
                <a:moveTo>
                  <a:pt x="51721" y="894932"/>
                </a:moveTo>
                <a:cubicBezTo>
                  <a:pt x="128556" y="783807"/>
                  <a:pt x="401606" y="485357"/>
                  <a:pt x="397796" y="311367"/>
                </a:cubicBezTo>
                <a:cubicBezTo>
                  <a:pt x="393986" y="137377"/>
                  <a:pt x="105061" y="82132"/>
                  <a:pt x="32036" y="24982"/>
                </a:cubicBezTo>
                <a:cubicBezTo>
                  <a:pt x="-40989" y="-32168"/>
                  <a:pt x="33941" y="26887"/>
                  <a:pt x="32036" y="24982"/>
                </a:cubicBezTo>
                <a:cubicBezTo>
                  <a:pt x="30131" y="23077"/>
                  <a:pt x="23781" y="16727"/>
                  <a:pt x="21876" y="14822"/>
                </a:cubicBezTo>
              </a:path>
            </a:pathLst>
          </a:cu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Oval 24"/>
          <p:cNvSpPr>
            <a:spLocks noChangeArrowheads="1"/>
          </p:cNvSpPr>
          <p:nvPr/>
        </p:nvSpPr>
        <p:spPr bwMode="auto">
          <a:xfrm flipH="1">
            <a:off x="8527891" y="454850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0" name="AutoShape 26"/>
          <p:cNvCxnSpPr>
            <a:stCxn id="162" idx="0"/>
            <a:endCxn id="159" idx="5"/>
          </p:cNvCxnSpPr>
          <p:nvPr/>
        </p:nvCxnSpPr>
        <p:spPr>
          <a:xfrm flipV="1">
            <a:off x="8248650" y="4794885"/>
            <a:ext cx="320675" cy="25654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61" name="Oval 24"/>
          <p:cNvSpPr>
            <a:spLocks noChangeArrowheads="1"/>
          </p:cNvSpPr>
          <p:nvPr/>
        </p:nvSpPr>
        <p:spPr bwMode="auto">
          <a:xfrm flipH="1">
            <a:off x="9334976" y="552577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2" name="Oval 24"/>
          <p:cNvSpPr>
            <a:spLocks noChangeArrowheads="1"/>
          </p:cNvSpPr>
          <p:nvPr/>
        </p:nvSpPr>
        <p:spPr bwMode="auto">
          <a:xfrm flipH="1">
            <a:off x="8105616" y="50514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3" name="AutoShape 26"/>
          <p:cNvCxnSpPr>
            <a:stCxn id="161" idx="0"/>
            <a:endCxn id="164" idx="2"/>
          </p:cNvCxnSpPr>
          <p:nvPr/>
        </p:nvCxnSpPr>
        <p:spPr>
          <a:xfrm flipH="1" flipV="1">
            <a:off x="9196705" y="5202555"/>
            <a:ext cx="281305" cy="3232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64" name="Oval 24"/>
          <p:cNvSpPr>
            <a:spLocks noChangeArrowheads="1"/>
          </p:cNvSpPr>
          <p:nvPr/>
        </p:nvSpPr>
        <p:spPr bwMode="auto">
          <a:xfrm flipH="1">
            <a:off x="8909526" y="505777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5" name="Oval 24"/>
          <p:cNvSpPr>
            <a:spLocks noChangeArrowheads="1"/>
          </p:cNvSpPr>
          <p:nvPr/>
        </p:nvSpPr>
        <p:spPr bwMode="auto">
          <a:xfrm flipH="1">
            <a:off x="8466931" y="552577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6" name="AutoShape 26"/>
          <p:cNvCxnSpPr>
            <a:stCxn id="165" idx="0"/>
            <a:endCxn id="164" idx="6"/>
          </p:cNvCxnSpPr>
          <p:nvPr/>
        </p:nvCxnSpPr>
        <p:spPr>
          <a:xfrm flipV="1">
            <a:off x="8609965" y="5202555"/>
            <a:ext cx="299085" cy="3232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67" name="直接箭头连接符 166"/>
          <p:cNvCxnSpPr>
            <a:stCxn id="164" idx="0"/>
            <a:endCxn id="159" idx="3"/>
          </p:cNvCxnSpPr>
          <p:nvPr/>
        </p:nvCxnSpPr>
        <p:spPr>
          <a:xfrm flipH="1" flipV="1">
            <a:off x="8773160" y="4794885"/>
            <a:ext cx="279400" cy="26289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18" grpId="0" bldLvl="0" animBg="1"/>
      <p:bldP spid="121" grpId="0" bldLvl="0" animBg="1"/>
      <p:bldP spid="109" grpId="0" animBg="1"/>
      <p:bldP spid="111" grpId="0" animBg="1"/>
      <p:bldP spid="112" grpId="0" animBg="1"/>
      <p:bldP spid="114" grpId="0" animBg="1"/>
      <p:bldP spid="115" grpId="0" animBg="1"/>
      <p:bldP spid="132" grpId="0" bldLvl="0" animBg="1"/>
      <p:bldP spid="131" grpId="0" bldLvl="0" animBg="1"/>
      <p:bldP spid="122" grpId="0" bldLvl="0" animBg="1"/>
      <p:bldP spid="124" grpId="0" bldLvl="0" animBg="1"/>
      <p:bldP spid="125" grpId="0" bldLvl="0" animBg="1"/>
      <p:bldP spid="127" grpId="0" bldLvl="0" animBg="1"/>
      <p:bldP spid="128" grpId="0" bldLvl="0" animBg="1"/>
      <p:bldP spid="109" grpId="1" animBg="1"/>
      <p:bldP spid="111" grpId="1" animBg="1"/>
      <p:bldP spid="112" grpId="1" animBg="1"/>
      <p:bldP spid="114" grpId="1" animBg="1"/>
      <p:bldP spid="115" grpId="1" animBg="1"/>
      <p:bldP spid="118" grpId="2" animBg="1"/>
      <p:bldP spid="120" grpId="2" animBg="1"/>
      <p:bldP spid="121" grpId="2" animBg="1"/>
      <p:bldP spid="134" grpId="1" bldLvl="0" animBg="1"/>
      <p:bldP spid="135" grpId="0" animBg="1"/>
      <p:bldP spid="137" grpId="0" animBg="1"/>
      <p:bldP spid="138" grpId="0" animBg="1"/>
      <p:bldP spid="140" grpId="0" animBg="1"/>
      <p:bldP spid="141" grpId="0" animBg="1"/>
      <p:bldP spid="156" grpId="0" bldLvl="0" animBg="1"/>
      <p:bldP spid="147" grpId="0" bldLvl="0" animBg="1"/>
      <p:bldP spid="149" grpId="0" bldLvl="0" animBg="1"/>
      <p:bldP spid="150" grpId="0" bldLvl="0" animBg="1"/>
      <p:bldP spid="152" grpId="0" bldLvl="0" animBg="1"/>
      <p:bldP spid="153" grpId="0" bldLvl="0" animBg="1"/>
      <p:bldP spid="158" grpId="1" bldLvl="0" animBg="1"/>
      <p:bldP spid="159" grpId="0" bldLvl="0" animBg="1"/>
      <p:bldP spid="161" grpId="0" bldLvl="0" animBg="1"/>
      <p:bldP spid="162" grpId="0" bldLvl="0" animBg="1"/>
      <p:bldP spid="164" grpId="0" bldLvl="0" animBg="1"/>
      <p:bldP spid="165" grpId="0" bldLvl="0" animBg="1"/>
      <p:bldP spid="122" grpId="1" animBg="1"/>
      <p:bldP spid="124" grpId="1" animBg="1"/>
      <p:bldP spid="125" grpId="1" animBg="1"/>
      <p:bldP spid="127" grpId="1" animBg="1"/>
      <p:bldP spid="128" grpId="1" animBg="1"/>
      <p:bldP spid="131" grpId="2" animBg="1"/>
      <p:bldP spid="132" grpId="2" animBg="1"/>
      <p:bldP spid="134" grpId="2" animBg="1"/>
      <p:bldP spid="135" grpId="1" animBg="1"/>
      <p:bldP spid="137" grpId="1" animBg="1"/>
      <p:bldP spid="138" grpId="1" animBg="1"/>
      <p:bldP spid="140" grpId="1" animBg="1"/>
      <p:bldP spid="14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并查集应用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连通性</a:t>
            </a:r>
            <a:r>
              <a:rPr lang="en-US" altLang="zh-CN" dirty="0"/>
              <a:t>/</a:t>
            </a:r>
            <a:r>
              <a:rPr dirty="0"/>
              <a:t>相关性等</a:t>
            </a:r>
            <a:endParaRPr dirty="0"/>
          </a:p>
          <a:p>
            <a:r>
              <a:rPr dirty="0"/>
              <a:t>回路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kruskal算法框架</a:t>
            </a:r>
            <a:endParaRPr lang="zh-CN" altLang="en-US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608330" y="1490345"/>
            <a:ext cx="10801985" cy="4759325"/>
          </a:xfrm>
        </p:spPr>
        <p:txBody>
          <a:bodyPr vert="horz" wrap="none" lIns="144000" tIns="72000" rIns="0" bIns="72000" numCol="1" anchor="t" anchorCtr="0" compatLnSpc="1">
            <a:normAutofit lnSpcReduction="20000"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1350645" algn="l"/>
                <a:tab pos="17049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维护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的一个森林：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= (V; E')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Arial Unicode MS" pitchFamily="34" charset="-122"/>
                <a:cs typeface="Arial Unicode MS" pitchFamily="34" charset="-122"/>
              </a:rPr>
              <a:t>⊆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= (V;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初始化：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= (V;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Arial Unicode MS" pitchFamily="34" charset="-122"/>
                <a:cs typeface="Arial Unicode MS" pitchFamily="34" charset="-122"/>
                <a:sym typeface="Symbol" panose="05050102010706020507" pitchFamily="18" charset="2"/>
              </a:rPr>
              <a:t>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包含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棵树（各含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个顶点）和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条边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将所有边按照代价排序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1350645" algn="l"/>
                <a:tab pos="17049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迭代：	找到当前最廉价的边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的顶点来自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中不同的树，则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令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E' = E'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Arial Unicode MS" pitchFamily="34" charset="-122"/>
                <a:cs typeface="Arial Unicode MS" pitchFamily="34" charset="-122"/>
              </a:rPr>
              <a:t>∪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{e}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，然后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将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联接的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棵树合二为一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注意：引入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不致造成回路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1350645" algn="l"/>
                <a:tab pos="17049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重复上述过程，直到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成为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棵树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1350645" algn="l"/>
                <a:tab pos="17049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整个过程共迭代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次，选出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条边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6868" name="Oval 4"/>
          <p:cNvSpPr>
            <a:spLocks noChangeAspect="1"/>
          </p:cNvSpPr>
          <p:nvPr/>
        </p:nvSpPr>
        <p:spPr>
          <a:xfrm flipH="1">
            <a:off x="8832850" y="4003675"/>
            <a:ext cx="287338" cy="287338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869" name="AutoShape 5"/>
          <p:cNvCxnSpPr>
            <a:stCxn id="676870" idx="2"/>
            <a:endCxn id="676868" idx="6"/>
          </p:cNvCxnSpPr>
          <p:nvPr/>
        </p:nvCxnSpPr>
        <p:spPr>
          <a:xfrm>
            <a:off x="8415338" y="4146550"/>
            <a:ext cx="404812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870" name="Oval 6"/>
          <p:cNvSpPr>
            <a:spLocks noChangeAspect="1"/>
          </p:cNvSpPr>
          <p:nvPr/>
        </p:nvSpPr>
        <p:spPr>
          <a:xfrm flipH="1">
            <a:off x="8112125" y="4003675"/>
            <a:ext cx="287338" cy="287338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sp>
        <p:nvSpPr>
          <p:cNvPr id="676871" name="Oval 7"/>
          <p:cNvSpPr>
            <a:spLocks noChangeAspect="1"/>
          </p:cNvSpPr>
          <p:nvPr/>
        </p:nvSpPr>
        <p:spPr>
          <a:xfrm flipH="1">
            <a:off x="9264650" y="4437063"/>
            <a:ext cx="144463" cy="144462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872" name="AutoShape 8"/>
          <p:cNvCxnSpPr>
            <a:stCxn id="676868" idx="3"/>
            <a:endCxn id="676871" idx="7"/>
          </p:cNvCxnSpPr>
          <p:nvPr/>
        </p:nvCxnSpPr>
        <p:spPr>
          <a:xfrm>
            <a:off x="9078913" y="4262438"/>
            <a:ext cx="207962" cy="1809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873" name="Oval 9"/>
          <p:cNvSpPr>
            <a:spLocks noChangeAspect="1"/>
          </p:cNvSpPr>
          <p:nvPr/>
        </p:nvSpPr>
        <p:spPr>
          <a:xfrm flipH="1">
            <a:off x="9264650" y="3643313"/>
            <a:ext cx="144463" cy="144462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874" name="AutoShape 10"/>
          <p:cNvCxnSpPr>
            <a:stCxn id="676868" idx="1"/>
            <a:endCxn id="676873" idx="5"/>
          </p:cNvCxnSpPr>
          <p:nvPr/>
        </p:nvCxnSpPr>
        <p:spPr>
          <a:xfrm flipV="1">
            <a:off x="9078913" y="3779838"/>
            <a:ext cx="207962" cy="2508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875" name="Oval 11"/>
          <p:cNvSpPr>
            <a:spLocks noChangeAspect="1"/>
          </p:cNvSpPr>
          <p:nvPr/>
        </p:nvSpPr>
        <p:spPr>
          <a:xfrm flipH="1">
            <a:off x="9264650" y="4795838"/>
            <a:ext cx="144463" cy="144462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876" name="AutoShape 12"/>
          <p:cNvCxnSpPr>
            <a:stCxn id="676871" idx="4"/>
            <a:endCxn id="676875" idx="0"/>
          </p:cNvCxnSpPr>
          <p:nvPr/>
        </p:nvCxnSpPr>
        <p:spPr>
          <a:xfrm>
            <a:off x="9337675" y="4595813"/>
            <a:ext cx="0" cy="1857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877" name="Oval 13"/>
          <p:cNvSpPr>
            <a:spLocks noChangeAspect="1"/>
          </p:cNvSpPr>
          <p:nvPr/>
        </p:nvSpPr>
        <p:spPr>
          <a:xfrm flipH="1">
            <a:off x="9625013" y="4437063"/>
            <a:ext cx="144462" cy="144462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878" name="AutoShape 14"/>
          <p:cNvCxnSpPr>
            <a:stCxn id="676877" idx="6"/>
            <a:endCxn id="676871" idx="2"/>
          </p:cNvCxnSpPr>
          <p:nvPr/>
        </p:nvCxnSpPr>
        <p:spPr>
          <a:xfrm flipH="1">
            <a:off x="9424988" y="4508500"/>
            <a:ext cx="18732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879" name="Oval 15"/>
          <p:cNvSpPr>
            <a:spLocks noChangeAspect="1"/>
          </p:cNvSpPr>
          <p:nvPr/>
        </p:nvSpPr>
        <p:spPr>
          <a:xfrm flipH="1">
            <a:off x="9983788" y="4076700"/>
            <a:ext cx="144462" cy="144463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880" name="AutoShape 16"/>
          <p:cNvCxnSpPr>
            <a:stCxn id="676879" idx="5"/>
            <a:endCxn id="676877" idx="1"/>
          </p:cNvCxnSpPr>
          <p:nvPr/>
        </p:nvCxnSpPr>
        <p:spPr>
          <a:xfrm flipH="1">
            <a:off x="9748838" y="4213225"/>
            <a:ext cx="257175" cy="2301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881" name="Oval 17"/>
          <p:cNvSpPr>
            <a:spLocks noChangeAspect="1"/>
          </p:cNvSpPr>
          <p:nvPr/>
        </p:nvSpPr>
        <p:spPr>
          <a:xfrm flipH="1">
            <a:off x="9839325" y="4652963"/>
            <a:ext cx="144463" cy="144462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882" name="AutoShape 18"/>
          <p:cNvCxnSpPr>
            <a:stCxn id="676881" idx="7"/>
            <a:endCxn id="676877" idx="3"/>
          </p:cNvCxnSpPr>
          <p:nvPr/>
        </p:nvCxnSpPr>
        <p:spPr>
          <a:xfrm flipH="1" flipV="1">
            <a:off x="9748838" y="4573588"/>
            <a:ext cx="112712" cy="857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883" name="Oval 19"/>
          <p:cNvSpPr>
            <a:spLocks noChangeAspect="1"/>
          </p:cNvSpPr>
          <p:nvPr/>
        </p:nvSpPr>
        <p:spPr>
          <a:xfrm flipH="1">
            <a:off x="9625013" y="5013325"/>
            <a:ext cx="144462" cy="144463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884" name="AutoShape 20"/>
          <p:cNvCxnSpPr>
            <a:stCxn id="676883" idx="1"/>
            <a:endCxn id="676881" idx="5"/>
          </p:cNvCxnSpPr>
          <p:nvPr/>
        </p:nvCxnSpPr>
        <p:spPr>
          <a:xfrm flipV="1">
            <a:off x="9748838" y="4789488"/>
            <a:ext cx="112712" cy="23018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885" name="Oval 21"/>
          <p:cNvSpPr>
            <a:spLocks noChangeAspect="1"/>
          </p:cNvSpPr>
          <p:nvPr/>
        </p:nvSpPr>
        <p:spPr>
          <a:xfrm flipH="1">
            <a:off x="9480550" y="3859213"/>
            <a:ext cx="144463" cy="144462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886" name="AutoShape 22"/>
          <p:cNvCxnSpPr>
            <a:stCxn id="676885" idx="7"/>
            <a:endCxn id="676873" idx="3"/>
          </p:cNvCxnSpPr>
          <p:nvPr/>
        </p:nvCxnSpPr>
        <p:spPr>
          <a:xfrm flipH="1" flipV="1">
            <a:off x="9388475" y="3779838"/>
            <a:ext cx="114300" cy="857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887" name="Oval 23"/>
          <p:cNvSpPr>
            <a:spLocks noChangeAspect="1"/>
          </p:cNvSpPr>
          <p:nvPr/>
        </p:nvSpPr>
        <p:spPr>
          <a:xfrm flipH="1">
            <a:off x="7896225" y="4941888"/>
            <a:ext cx="144463" cy="144462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888" name="AutoShape 24"/>
          <p:cNvCxnSpPr>
            <a:stCxn id="676870" idx="5"/>
            <a:endCxn id="676893" idx="1"/>
          </p:cNvCxnSpPr>
          <p:nvPr/>
        </p:nvCxnSpPr>
        <p:spPr>
          <a:xfrm flipH="1">
            <a:off x="8018463" y="4262438"/>
            <a:ext cx="136525" cy="10795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889" name="Oval 25"/>
          <p:cNvSpPr>
            <a:spLocks noChangeAspect="1"/>
          </p:cNvSpPr>
          <p:nvPr/>
        </p:nvSpPr>
        <p:spPr>
          <a:xfrm flipH="1">
            <a:off x="7896225" y="5300663"/>
            <a:ext cx="144463" cy="144462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890" name="AutoShape 26"/>
          <p:cNvCxnSpPr>
            <a:stCxn id="676887" idx="4"/>
            <a:endCxn id="676889" idx="0"/>
          </p:cNvCxnSpPr>
          <p:nvPr/>
        </p:nvCxnSpPr>
        <p:spPr>
          <a:xfrm>
            <a:off x="7969250" y="5100638"/>
            <a:ext cx="0" cy="1857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891" name="Oval 27"/>
          <p:cNvSpPr>
            <a:spLocks noChangeAspect="1"/>
          </p:cNvSpPr>
          <p:nvPr/>
        </p:nvSpPr>
        <p:spPr>
          <a:xfrm flipH="1">
            <a:off x="8186738" y="4724400"/>
            <a:ext cx="144462" cy="144463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892" name="AutoShape 28"/>
          <p:cNvCxnSpPr>
            <a:stCxn id="676891" idx="5"/>
            <a:endCxn id="676887" idx="1"/>
          </p:cNvCxnSpPr>
          <p:nvPr/>
        </p:nvCxnSpPr>
        <p:spPr>
          <a:xfrm flipH="1">
            <a:off x="8020050" y="4860925"/>
            <a:ext cx="188913" cy="873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893" name="Oval 29"/>
          <p:cNvSpPr>
            <a:spLocks noChangeAspect="1"/>
          </p:cNvSpPr>
          <p:nvPr/>
        </p:nvSpPr>
        <p:spPr>
          <a:xfrm flipH="1">
            <a:off x="7894638" y="4364038"/>
            <a:ext cx="144462" cy="144462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894" name="AutoShape 30"/>
          <p:cNvCxnSpPr>
            <a:stCxn id="676893" idx="3"/>
            <a:endCxn id="676891" idx="7"/>
          </p:cNvCxnSpPr>
          <p:nvPr/>
        </p:nvCxnSpPr>
        <p:spPr>
          <a:xfrm>
            <a:off x="8018463" y="4500563"/>
            <a:ext cx="190500" cy="23018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895" name="Oval 31"/>
          <p:cNvSpPr>
            <a:spLocks noChangeAspect="1"/>
          </p:cNvSpPr>
          <p:nvPr/>
        </p:nvSpPr>
        <p:spPr>
          <a:xfrm flipH="1">
            <a:off x="8472488" y="4940300"/>
            <a:ext cx="144462" cy="144463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896" name="AutoShape 32"/>
          <p:cNvCxnSpPr>
            <a:stCxn id="676895" idx="7"/>
            <a:endCxn id="676891" idx="3"/>
          </p:cNvCxnSpPr>
          <p:nvPr/>
        </p:nvCxnSpPr>
        <p:spPr>
          <a:xfrm flipH="1" flipV="1">
            <a:off x="8310563" y="4860925"/>
            <a:ext cx="184150" cy="857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897" name="Oval 33"/>
          <p:cNvSpPr>
            <a:spLocks noChangeAspect="1"/>
          </p:cNvSpPr>
          <p:nvPr/>
        </p:nvSpPr>
        <p:spPr>
          <a:xfrm flipH="1">
            <a:off x="8472488" y="5300663"/>
            <a:ext cx="144462" cy="144462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898" name="AutoShape 34"/>
          <p:cNvCxnSpPr>
            <a:stCxn id="676897" idx="0"/>
            <a:endCxn id="676895" idx="4"/>
          </p:cNvCxnSpPr>
          <p:nvPr/>
        </p:nvCxnSpPr>
        <p:spPr>
          <a:xfrm flipV="1">
            <a:off x="8545513" y="5099050"/>
            <a:ext cx="0" cy="1873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76899" name="AutoShape 35"/>
          <p:cNvCxnSpPr>
            <a:stCxn id="676870" idx="7"/>
            <a:endCxn id="676900" idx="3"/>
          </p:cNvCxnSpPr>
          <p:nvPr/>
        </p:nvCxnSpPr>
        <p:spPr>
          <a:xfrm flipH="1" flipV="1">
            <a:off x="8018463" y="3924300"/>
            <a:ext cx="136525" cy="1063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900" name="Oval 36"/>
          <p:cNvSpPr>
            <a:spLocks noChangeAspect="1"/>
          </p:cNvSpPr>
          <p:nvPr/>
        </p:nvSpPr>
        <p:spPr>
          <a:xfrm flipH="1">
            <a:off x="7894638" y="3787775"/>
            <a:ext cx="144462" cy="144463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901" name="AutoShape 37"/>
          <p:cNvCxnSpPr>
            <a:stCxn id="676870" idx="6"/>
            <a:endCxn id="676902" idx="2"/>
          </p:cNvCxnSpPr>
          <p:nvPr/>
        </p:nvCxnSpPr>
        <p:spPr>
          <a:xfrm flipH="1">
            <a:off x="7767638" y="4146550"/>
            <a:ext cx="331787" cy="15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902" name="Oval 38"/>
          <p:cNvSpPr>
            <a:spLocks noChangeAspect="1"/>
          </p:cNvSpPr>
          <p:nvPr/>
        </p:nvSpPr>
        <p:spPr>
          <a:xfrm flipH="1">
            <a:off x="7607300" y="4076700"/>
            <a:ext cx="144463" cy="144463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sp>
        <p:nvSpPr>
          <p:cNvPr id="676903" name="Oval 39"/>
          <p:cNvSpPr>
            <a:spLocks noChangeAspect="1"/>
          </p:cNvSpPr>
          <p:nvPr/>
        </p:nvSpPr>
        <p:spPr>
          <a:xfrm flipH="1">
            <a:off x="8183563" y="3500438"/>
            <a:ext cx="144462" cy="144462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904" name="AutoShape 40"/>
          <p:cNvCxnSpPr>
            <a:stCxn id="676903" idx="5"/>
            <a:endCxn id="676900" idx="1"/>
          </p:cNvCxnSpPr>
          <p:nvPr/>
        </p:nvCxnSpPr>
        <p:spPr>
          <a:xfrm flipH="1">
            <a:off x="8018463" y="3636963"/>
            <a:ext cx="187325" cy="157162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905" name="Oval 41"/>
          <p:cNvSpPr>
            <a:spLocks noChangeAspect="1"/>
          </p:cNvSpPr>
          <p:nvPr/>
        </p:nvSpPr>
        <p:spPr>
          <a:xfrm flipH="1">
            <a:off x="7175500" y="4076700"/>
            <a:ext cx="144463" cy="144463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906" name="AutoShape 42"/>
          <p:cNvCxnSpPr>
            <a:stCxn id="676902" idx="6"/>
            <a:endCxn id="676905" idx="2"/>
          </p:cNvCxnSpPr>
          <p:nvPr/>
        </p:nvCxnSpPr>
        <p:spPr>
          <a:xfrm flipH="1">
            <a:off x="7335838" y="4148138"/>
            <a:ext cx="258762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907" name="Oval 43"/>
          <p:cNvSpPr>
            <a:spLocks noChangeAspect="1"/>
          </p:cNvSpPr>
          <p:nvPr/>
        </p:nvSpPr>
        <p:spPr>
          <a:xfrm flipH="1">
            <a:off x="7319963" y="3787775"/>
            <a:ext cx="144462" cy="144463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908" name="AutoShape 44"/>
          <p:cNvCxnSpPr>
            <a:stCxn id="676902" idx="7"/>
            <a:endCxn id="676907" idx="3"/>
          </p:cNvCxnSpPr>
          <p:nvPr/>
        </p:nvCxnSpPr>
        <p:spPr>
          <a:xfrm flipH="1" flipV="1">
            <a:off x="7443788" y="3924300"/>
            <a:ext cx="185737" cy="15875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909" name="Oval 45"/>
          <p:cNvSpPr>
            <a:spLocks noChangeAspect="1"/>
          </p:cNvSpPr>
          <p:nvPr/>
        </p:nvSpPr>
        <p:spPr>
          <a:xfrm flipH="1">
            <a:off x="7607300" y="4724400"/>
            <a:ext cx="144463" cy="144463"/>
          </a:xfrm>
          <a:prstGeom prst="ellipse">
            <a:avLst/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676910" name="AutoShape 46"/>
          <p:cNvCxnSpPr>
            <a:stCxn id="676893" idx="5"/>
            <a:endCxn id="676909" idx="1"/>
          </p:cNvCxnSpPr>
          <p:nvPr/>
        </p:nvCxnSpPr>
        <p:spPr>
          <a:xfrm flipH="1">
            <a:off x="7731125" y="4500563"/>
            <a:ext cx="185738" cy="23018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68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" fill="hold"/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6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768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6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768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" fill="hold"/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7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768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300" fill="hold"/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7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768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72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768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300" fill="hold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300" fill="hold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73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6768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6768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6768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74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768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300" fill="hold"/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300" fill="hold"/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7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6768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6768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6768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7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6768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6768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6768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300" fill="hold"/>
                                        <p:tgtEl>
                                          <p:spTgt spid="6768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300" fill="hold"/>
                                        <p:tgtEl>
                                          <p:spTgt spid="6768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6768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6768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77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6768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6768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6768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78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6768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6768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6768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300" fill="hold"/>
                                        <p:tgtEl>
                                          <p:spTgt spid="6768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300" fill="hold"/>
                                        <p:tgtEl>
                                          <p:spTgt spid="6768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6768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6768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79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6768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6768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6768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80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6768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6768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6768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6768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300" fill="hold"/>
                                        <p:tgtEl>
                                          <p:spTgt spid="6768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300" fill="hold"/>
                                        <p:tgtEl>
                                          <p:spTgt spid="6768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6768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81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6768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6768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6768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82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6768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6768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6768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300" fill="hold"/>
                                        <p:tgtEl>
                                          <p:spTgt spid="6768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300" fill="hold"/>
                                        <p:tgtEl>
                                          <p:spTgt spid="6768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6768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6768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83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6768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300" fill="hold"/>
                                        <p:tgtEl>
                                          <p:spTgt spid="6768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6768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8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6768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6768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6768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300" fill="hold"/>
                                        <p:tgtEl>
                                          <p:spTgt spid="6768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300" fill="hold"/>
                                        <p:tgtEl>
                                          <p:spTgt spid="6768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6768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6768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85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6768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6768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6768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86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6768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6768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6768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300" fill="hold"/>
                                        <p:tgtEl>
                                          <p:spTgt spid="6768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300" fill="hold"/>
                                        <p:tgtEl>
                                          <p:spTgt spid="6768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6768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6768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87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6768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6768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6768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88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6768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6768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6768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6768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300" fill="hold"/>
                                        <p:tgtEl>
                                          <p:spTgt spid="6768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300" fill="hold"/>
                                        <p:tgtEl>
                                          <p:spTgt spid="6768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6768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89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6768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6768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6768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90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6768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300" fill="hold"/>
                                        <p:tgtEl>
                                          <p:spTgt spid="6768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6768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300" fill="hold"/>
                                        <p:tgtEl>
                                          <p:spTgt spid="6768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300" fill="hold"/>
                                        <p:tgtEl>
                                          <p:spTgt spid="6768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6768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6768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91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6768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300" fill="hold"/>
                                        <p:tgtEl>
                                          <p:spTgt spid="6768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6768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92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6768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6768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6768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300" fill="hold"/>
                                        <p:tgtEl>
                                          <p:spTgt spid="6768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300" fill="hold"/>
                                        <p:tgtEl>
                                          <p:spTgt spid="676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6768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6768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93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6768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300" fill="hold"/>
                                        <p:tgtEl>
                                          <p:spTgt spid="6768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7" dur="300" fill="hold"/>
                                        <p:tgtEl>
                                          <p:spTgt spid="6768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94"/>
                  </p:tgtEl>
                </p:cond>
              </p:nextCondLst>
            </p:seq>
            <p:seq concurrent="1" nextAc="seek">
              <p:cTn id="248" restart="whenNotActive" fill="hold" evtFilter="cancelBubble" nodeType="interactiveSeq">
                <p:stCondLst>
                  <p:cond evt="onClick" delay="0">
                    <p:tgtEl>
                      <p:spTgt spid="6768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300" fill="hold"/>
                                        <p:tgtEl>
                                          <p:spTgt spid="6768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6768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300" fill="hold"/>
                                        <p:tgtEl>
                                          <p:spTgt spid="6768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300" fill="hold"/>
                                        <p:tgtEl>
                                          <p:spTgt spid="6768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300" fill="hold"/>
                                        <p:tgtEl>
                                          <p:spTgt spid="6768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9" dur="300" fill="hold"/>
                                        <p:tgtEl>
                                          <p:spTgt spid="6768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95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6768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300" fill="hold"/>
                                        <p:tgtEl>
                                          <p:spTgt spid="6768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5" dur="300" fill="hold"/>
                                        <p:tgtEl>
                                          <p:spTgt spid="6768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96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6768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300" fill="hold"/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300" fill="hold"/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300" fill="hold"/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97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6768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300" fill="hold"/>
                                        <p:tgtEl>
                                          <p:spTgt spid="6768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3" dur="300" fill="hold"/>
                                        <p:tgtEl>
                                          <p:spTgt spid="6768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98"/>
                  </p:tgtEl>
                </p:cond>
              </p:nextCondLst>
            </p:seq>
            <p:seq concurrent="1" nextAc="seek">
              <p:cTn id="284" restart="whenNotActive" fill="hold" evtFilter="cancelBubble" nodeType="interactiveSeq">
                <p:stCondLst>
                  <p:cond evt="onClick" delay="0">
                    <p:tgtEl>
                      <p:spTgt spid="6768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300" fill="hold"/>
                                        <p:tgtEl>
                                          <p:spTgt spid="6768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9" dur="300" fill="hold"/>
                                        <p:tgtEl>
                                          <p:spTgt spid="6768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899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6769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300" fill="hold"/>
                                        <p:tgtEl>
                                          <p:spTgt spid="6769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5" dur="300" fill="hold"/>
                                        <p:tgtEl>
                                          <p:spTgt spid="6769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6769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8" dur="300" fill="hold"/>
                                        <p:tgtEl>
                                          <p:spTgt spid="6769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300" fill="hold"/>
                                        <p:tgtEl>
                                          <p:spTgt spid="6769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1" dur="300" fill="hold"/>
                                        <p:tgtEl>
                                          <p:spTgt spid="6769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900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6769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300" fill="hold"/>
                                        <p:tgtEl>
                                          <p:spTgt spid="6769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6769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901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6769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300" fill="hold"/>
                                        <p:tgtEl>
                                          <p:spTgt spid="6769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6769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300" fill="hold"/>
                                        <p:tgtEl>
                                          <p:spTgt spid="6769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300" fill="hold"/>
                                        <p:tgtEl>
                                          <p:spTgt spid="6769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300" fill="hold"/>
                                        <p:tgtEl>
                                          <p:spTgt spid="6769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9" dur="300" fill="hold"/>
                                        <p:tgtEl>
                                          <p:spTgt spid="6769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902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6769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300" fill="hold"/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5" dur="300" fill="hold"/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300" fill="hold"/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8" dur="300" fill="hold"/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300" fill="hold"/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1" dur="300" fill="hold"/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903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6769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6769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6769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904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6769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300" fill="hold"/>
                                        <p:tgtEl>
                                          <p:spTgt spid="6769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3" dur="300" fill="hold"/>
                                        <p:tgtEl>
                                          <p:spTgt spid="6769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300" fill="hold"/>
                                        <p:tgtEl>
                                          <p:spTgt spid="6769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6" dur="300" fill="hold"/>
                                        <p:tgtEl>
                                          <p:spTgt spid="6769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300" fill="hold"/>
                                        <p:tgtEl>
                                          <p:spTgt spid="6769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6769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905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6769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300" fill="hold"/>
                                        <p:tgtEl>
                                          <p:spTgt spid="6769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5" dur="300" fill="hold"/>
                                        <p:tgtEl>
                                          <p:spTgt spid="6769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906"/>
                  </p:tgtEl>
                </p:cond>
              </p:nextCondLst>
            </p:seq>
            <p:seq concurrent="1" nextAc="seek">
              <p:cTn id="356" restart="whenNotActive" fill="hold" evtFilter="cancelBubble" nodeType="interactiveSeq">
                <p:stCondLst>
                  <p:cond evt="onClick" delay="0">
                    <p:tgtEl>
                      <p:spTgt spid="6769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7" fill="hold">
                      <p:stCondLst>
                        <p:cond delay="0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300" fill="hold"/>
                                        <p:tgtEl>
                                          <p:spTgt spid="6769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1" dur="300" fill="hold"/>
                                        <p:tgtEl>
                                          <p:spTgt spid="6769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300" fill="hold"/>
                                        <p:tgtEl>
                                          <p:spTgt spid="6769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4" dur="300" fill="hold"/>
                                        <p:tgtEl>
                                          <p:spTgt spid="6769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300" fill="hold"/>
                                        <p:tgtEl>
                                          <p:spTgt spid="6769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7" dur="300" fill="hold"/>
                                        <p:tgtEl>
                                          <p:spTgt spid="6769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907"/>
                  </p:tgtEl>
                </p:cond>
              </p:nextCondLst>
            </p:seq>
            <p:seq concurrent="1" nextAc="seek">
              <p:cTn id="368" restart="whenNotActive" fill="hold" evtFilter="cancelBubble" nodeType="interactiveSeq">
                <p:stCondLst>
                  <p:cond evt="onClick" delay="0">
                    <p:tgtEl>
                      <p:spTgt spid="6769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9" fill="hold">
                      <p:stCondLst>
                        <p:cond delay="0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300" fill="hold"/>
                                        <p:tgtEl>
                                          <p:spTgt spid="6769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3" dur="300" fill="hold"/>
                                        <p:tgtEl>
                                          <p:spTgt spid="6769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908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6769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300" fill="hold"/>
                                        <p:tgtEl>
                                          <p:spTgt spid="6769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9" dur="300" fill="hold"/>
                                        <p:tgtEl>
                                          <p:spTgt spid="6769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300" fill="hold"/>
                                        <p:tgtEl>
                                          <p:spTgt spid="6769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2" dur="300" fill="hold"/>
                                        <p:tgtEl>
                                          <p:spTgt spid="6769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300" fill="hold"/>
                                        <p:tgtEl>
                                          <p:spTgt spid="6769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5" dur="300" fill="hold"/>
                                        <p:tgtEl>
                                          <p:spTgt spid="6769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909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6769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300" fill="hold"/>
                                        <p:tgtEl>
                                          <p:spTgt spid="6769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1" dur="300" fill="hold"/>
                                        <p:tgtEl>
                                          <p:spTgt spid="6769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910"/>
                  </p:tgtEl>
                </p:cond>
              </p:nextCondLst>
            </p:seq>
          </p:childTnLst>
        </p:cTn>
      </p:par>
    </p:tnLst>
    <p:bldLst>
      <p:bldP spid="676868" grpId="0" bldLvl="0" animBg="1"/>
      <p:bldP spid="676870" grpId="0" bldLvl="0" animBg="1"/>
      <p:bldP spid="676871" grpId="0" bldLvl="0" animBg="1"/>
      <p:bldP spid="676873" grpId="0" bldLvl="0" animBg="1"/>
      <p:bldP spid="676875" grpId="0" bldLvl="0" animBg="1"/>
      <p:bldP spid="676877" grpId="0" bldLvl="0" animBg="1"/>
      <p:bldP spid="676879" grpId="0" bldLvl="0" animBg="1"/>
      <p:bldP spid="676881" grpId="0" bldLvl="0" animBg="1"/>
      <p:bldP spid="676883" grpId="0" bldLvl="0" animBg="1"/>
      <p:bldP spid="676885" grpId="0" bldLvl="0" animBg="1"/>
      <p:bldP spid="676887" grpId="0" bldLvl="0" animBg="1"/>
      <p:bldP spid="676889" grpId="0" bldLvl="0" animBg="1"/>
      <p:bldP spid="676891" grpId="0" bldLvl="0" animBg="1"/>
      <p:bldP spid="676893" grpId="0" bldLvl="0" animBg="1"/>
      <p:bldP spid="676895" grpId="0" bldLvl="0" animBg="1"/>
      <p:bldP spid="676897" grpId="0" bldLvl="0" animBg="1"/>
      <p:bldP spid="676900" grpId="0" bldLvl="0" animBg="1"/>
      <p:bldP spid="676902" grpId="0" bldLvl="0" animBg="1"/>
      <p:bldP spid="676903" grpId="0" bldLvl="0" animBg="1"/>
      <p:bldP spid="676905" grpId="0" bldLvl="0" animBg="1"/>
      <p:bldP spid="676907" grpId="0" bldLvl="0" animBg="1"/>
      <p:bldP spid="67690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正确性</a:t>
            </a:r>
            <a:endParaRPr lang="zh-CN" altLang="en-US"/>
          </a:p>
        </p:txBody>
      </p:sp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982345" algn="l"/>
                <a:tab pos="135064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定理：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Kruskal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引入的每条边都属于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某棵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MST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982345" algn="l"/>
                <a:tab pos="135064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= (u, v)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的引入导致树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的合并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982345" algn="l"/>
                <a:tab pos="135064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若：将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(T; V\T)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视作原网络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的割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 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当属该割的一条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跨边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982345" algn="l"/>
                <a:tab pos="135064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在确定应引入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之前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该割的所有跨边都经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Kruskal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考察，且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只可能因不短于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而被淘汰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982345" algn="l"/>
                <a:tab pos="135064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故：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当属该割的一条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极短跨边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982345" algn="l"/>
                <a:tab pos="1350645" algn="l"/>
                <a:tab pos="7980045" algn="r"/>
              </a:tabLst>
              <a:defRPr/>
            </a:pP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4288" name="Oval 16"/>
          <p:cNvSpPr>
            <a:spLocks noChangeArrowheads="1"/>
          </p:cNvSpPr>
          <p:nvPr/>
        </p:nvSpPr>
        <p:spPr bwMode="auto">
          <a:xfrm flipH="1">
            <a:off x="7105650" y="2493963"/>
            <a:ext cx="1150938" cy="1150938"/>
          </a:xfrm>
          <a:prstGeom prst="ellipse">
            <a:avLst/>
          </a:prstGeom>
          <a:solidFill>
            <a:srgbClr val="808080"/>
          </a:solidFill>
          <a:ln w="28575" cap="rnd" algn="ctr">
            <a:solidFill>
              <a:srgbClr val="333333"/>
            </a:solidFill>
            <a:prstDash val="sysDot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4279" name="Oval 7"/>
          <p:cNvSpPr/>
          <p:nvPr/>
        </p:nvSpPr>
        <p:spPr>
          <a:xfrm>
            <a:off x="8975725" y="2493963"/>
            <a:ext cx="1150938" cy="1150937"/>
          </a:xfrm>
          <a:prstGeom prst="ellipse">
            <a:avLst/>
          </a:prstGeom>
          <a:solidFill>
            <a:srgbClr val="EAEAEA"/>
          </a:solidFill>
          <a:ln w="28575" cap="rnd" cmpd="sng">
            <a:solidFill>
              <a:srgbClr val="808080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ctr"/>
          <a:p>
            <a:pPr algn="r"/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94280" name="Oval 8"/>
          <p:cNvSpPr>
            <a:spLocks noChangeArrowheads="1"/>
          </p:cNvSpPr>
          <p:nvPr/>
        </p:nvSpPr>
        <p:spPr bwMode="auto">
          <a:xfrm flipH="1">
            <a:off x="9409113" y="292735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4284" name="Oval 12"/>
          <p:cNvSpPr/>
          <p:nvPr/>
        </p:nvSpPr>
        <p:spPr>
          <a:xfrm>
            <a:off x="8040688" y="3933825"/>
            <a:ext cx="1150937" cy="1150938"/>
          </a:xfrm>
          <a:prstGeom prst="ellipse">
            <a:avLst/>
          </a:prstGeom>
          <a:solidFill>
            <a:srgbClr val="EAEAEA"/>
          </a:solidFill>
          <a:ln w="28575" cap="rnd" cmpd="sng">
            <a:solidFill>
              <a:srgbClr val="808080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ctr"/>
          <a:p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94289" name="Oval 17"/>
          <p:cNvSpPr>
            <a:spLocks noChangeAspect="1"/>
          </p:cNvSpPr>
          <p:nvPr/>
        </p:nvSpPr>
        <p:spPr>
          <a:xfrm>
            <a:off x="7535863" y="2925763"/>
            <a:ext cx="287337" cy="287337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/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u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694292" name="AutoShape 20"/>
          <p:cNvCxnSpPr>
            <a:stCxn id="694289" idx="6"/>
            <a:endCxn id="694280" idx="6"/>
          </p:cNvCxnSpPr>
          <p:nvPr/>
        </p:nvCxnSpPr>
        <p:spPr>
          <a:xfrm>
            <a:off x="7837488" y="3070225"/>
            <a:ext cx="1558925" cy="1588"/>
          </a:xfrm>
          <a:prstGeom prst="curvedConnector3">
            <a:avLst>
              <a:gd name="adj1" fmla="val 49898"/>
            </a:avLst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94293" name="Oval 21"/>
          <p:cNvSpPr>
            <a:spLocks noChangeArrowheads="1"/>
          </p:cNvSpPr>
          <p:nvPr/>
        </p:nvSpPr>
        <p:spPr bwMode="auto">
          <a:xfrm>
            <a:off x="8472488" y="3070225"/>
            <a:ext cx="287338" cy="28733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4294" name="Oval 22"/>
          <p:cNvSpPr>
            <a:spLocks noChangeAspect="1"/>
          </p:cNvSpPr>
          <p:nvPr/>
        </p:nvSpPr>
        <p:spPr>
          <a:xfrm>
            <a:off x="7608888" y="2709863"/>
            <a:ext cx="144462" cy="144462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/>
          <a:p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94295" name="Oval 23"/>
          <p:cNvSpPr>
            <a:spLocks noChangeAspect="1" noChangeArrowheads="1"/>
          </p:cNvSpPr>
          <p:nvPr/>
        </p:nvSpPr>
        <p:spPr bwMode="auto">
          <a:xfrm flipH="1">
            <a:off x="9480550" y="2709863"/>
            <a:ext cx="144463" cy="144463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4303" name="Oval 31"/>
          <p:cNvSpPr>
            <a:spLocks noChangeAspect="1"/>
          </p:cNvSpPr>
          <p:nvPr/>
        </p:nvSpPr>
        <p:spPr>
          <a:xfrm>
            <a:off x="7608888" y="3286125"/>
            <a:ext cx="144462" cy="144463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/>
          <a:p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94304" name="Oval 32"/>
          <p:cNvSpPr>
            <a:spLocks noChangeAspect="1" noChangeArrowheads="1"/>
          </p:cNvSpPr>
          <p:nvPr/>
        </p:nvSpPr>
        <p:spPr bwMode="auto">
          <a:xfrm flipH="1">
            <a:off x="9480550" y="3286125"/>
            <a:ext cx="144463" cy="144463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4305" name="Oval 33"/>
          <p:cNvSpPr>
            <a:spLocks noChangeAspect="1" noChangeArrowheads="1"/>
          </p:cNvSpPr>
          <p:nvPr/>
        </p:nvSpPr>
        <p:spPr bwMode="auto">
          <a:xfrm flipH="1">
            <a:off x="8256588" y="4438650"/>
            <a:ext cx="144463" cy="144463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4306" name="Oval 34"/>
          <p:cNvSpPr>
            <a:spLocks noChangeAspect="1" noChangeArrowheads="1"/>
          </p:cNvSpPr>
          <p:nvPr/>
        </p:nvSpPr>
        <p:spPr bwMode="auto">
          <a:xfrm flipH="1">
            <a:off x="8831263" y="4438650"/>
            <a:ext cx="144463" cy="144463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94307" name="AutoShape 35"/>
          <p:cNvCxnSpPr>
            <a:stCxn id="694304" idx="5"/>
            <a:endCxn id="694306" idx="1"/>
          </p:cNvCxnSpPr>
          <p:nvPr/>
        </p:nvCxnSpPr>
        <p:spPr>
          <a:xfrm flipH="1">
            <a:off x="8955088" y="3422650"/>
            <a:ext cx="547687" cy="1022350"/>
          </a:xfrm>
          <a:prstGeom prst="straightConnector1">
            <a:avLst/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94308" name="AutoShape 36"/>
          <p:cNvCxnSpPr>
            <a:stCxn id="694303" idx="5"/>
            <a:endCxn id="694305" idx="7"/>
          </p:cNvCxnSpPr>
          <p:nvPr/>
        </p:nvCxnSpPr>
        <p:spPr>
          <a:xfrm>
            <a:off x="7732713" y="3424238"/>
            <a:ext cx="546100" cy="1020762"/>
          </a:xfrm>
          <a:prstGeom prst="straightConnector1">
            <a:avLst/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" name="AutoShape 35"/>
          <p:cNvCxnSpPr/>
          <p:nvPr/>
        </p:nvCxnSpPr>
        <p:spPr>
          <a:xfrm flipH="1" flipV="1">
            <a:off x="7731760" y="2738755"/>
            <a:ext cx="1769745" cy="20955"/>
          </a:xfrm>
          <a:prstGeom prst="straightConnector1">
            <a:avLst/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" name="Oval 21"/>
          <p:cNvSpPr>
            <a:spLocks noChangeArrowheads="1"/>
          </p:cNvSpPr>
          <p:nvPr/>
        </p:nvSpPr>
        <p:spPr bwMode="auto">
          <a:xfrm>
            <a:off x="8471853" y="2472055"/>
            <a:ext cx="287338" cy="28733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e'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Oval 21"/>
          <p:cNvSpPr>
            <a:spLocks noChangeArrowheads="1"/>
          </p:cNvSpPr>
          <p:nvPr/>
        </p:nvSpPr>
        <p:spPr bwMode="auto">
          <a:xfrm>
            <a:off x="7609205" y="1814195"/>
            <a:ext cx="2411095" cy="28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e'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以及其他连接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的边一定长于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942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300" fill="hold"/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" dur="300" fill="hold"/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00" fill="hold"/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7" dur="300" fill="hold"/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300" fill="hold"/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300" fill="hold"/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4279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6942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300" fill="hold"/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300" fill="hold"/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300" fill="hold"/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300" fill="hold"/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4280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942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300" fill="hold"/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300" fill="hold"/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1" dur="300" fill="hold"/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300" fill="hold"/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300" fill="hold"/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4284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6942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300" fill="hold"/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300" fill="hold"/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300" fill="hold"/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300" fill="hold"/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300" fill="hold"/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4288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6942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300" fill="hold"/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" dur="300" fill="hold"/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300" fill="hold"/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5" dur="300" fill="hold"/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300" fill="hold"/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300" fill="hold"/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4289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6942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300" fill="hold"/>
                                        <p:tgtEl>
                                          <p:spTgt spid="694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300" fill="hold"/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300" fill="hold"/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4292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6942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300" fill="hold"/>
                                        <p:tgtEl>
                                          <p:spTgt spid="694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300" fill="hold"/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300" fill="hold"/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4293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6942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300" fill="hold"/>
                                        <p:tgtEl>
                                          <p:spTgt spid="694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" dur="300" fill="hold"/>
                                        <p:tgtEl>
                                          <p:spTgt spid="694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694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3" dur="300" fill="hold"/>
                                        <p:tgtEl>
                                          <p:spTgt spid="694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300" fill="hold"/>
                                        <p:tgtEl>
                                          <p:spTgt spid="694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300" fill="hold"/>
                                        <p:tgtEl>
                                          <p:spTgt spid="694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4294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6942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300" fill="hold"/>
                                        <p:tgtEl>
                                          <p:spTgt spid="694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300" fill="hold"/>
                                        <p:tgtEl>
                                          <p:spTgt spid="694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694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300" fill="hold"/>
                                        <p:tgtEl>
                                          <p:spTgt spid="694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300" fill="hold"/>
                                        <p:tgtEl>
                                          <p:spTgt spid="6942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6942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4295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6943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300" fill="hold"/>
                                        <p:tgtEl>
                                          <p:spTgt spid="694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4" dur="300" fill="hold"/>
                                        <p:tgtEl>
                                          <p:spTgt spid="694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694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7" dur="300" fill="hold"/>
                                        <p:tgtEl>
                                          <p:spTgt spid="694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300" fill="hold"/>
                                        <p:tgtEl>
                                          <p:spTgt spid="694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300" fill="hold"/>
                                        <p:tgtEl>
                                          <p:spTgt spid="694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4303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6943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300" fill="hold"/>
                                        <p:tgtEl>
                                          <p:spTgt spid="694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300" fill="hold"/>
                                        <p:tgtEl>
                                          <p:spTgt spid="694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694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300" fill="hold"/>
                                        <p:tgtEl>
                                          <p:spTgt spid="694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300" fill="hold"/>
                                        <p:tgtEl>
                                          <p:spTgt spid="694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2" dur="300" fill="hold"/>
                                        <p:tgtEl>
                                          <p:spTgt spid="694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4304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6943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300" fill="hold"/>
                                        <p:tgtEl>
                                          <p:spTgt spid="694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" dur="300" fill="hold"/>
                                        <p:tgtEl>
                                          <p:spTgt spid="694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694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300" fill="hold"/>
                                        <p:tgtEl>
                                          <p:spTgt spid="694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300" fill="hold"/>
                                        <p:tgtEl>
                                          <p:spTgt spid="6943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4" dur="300" fill="hold"/>
                                        <p:tgtEl>
                                          <p:spTgt spid="6943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4305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6943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300" fill="hold"/>
                                        <p:tgtEl>
                                          <p:spTgt spid="694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300" fill="hold"/>
                                        <p:tgtEl>
                                          <p:spTgt spid="694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694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300" fill="hold"/>
                                        <p:tgtEl>
                                          <p:spTgt spid="6943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300" fill="hold"/>
                                        <p:tgtEl>
                                          <p:spTgt spid="694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6" dur="300" fill="hold"/>
                                        <p:tgtEl>
                                          <p:spTgt spid="6943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4306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694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300" fill="hold"/>
                                        <p:tgtEl>
                                          <p:spTgt spid="6943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" dur="300" fill="hold"/>
                                        <p:tgtEl>
                                          <p:spTgt spid="6943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4307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6943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300" fill="hold"/>
                                        <p:tgtEl>
                                          <p:spTgt spid="6943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8" dur="300" fill="hold"/>
                                        <p:tgtEl>
                                          <p:spTgt spid="6943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4308"/>
                  </p:tgtEl>
                </p:cond>
              </p:nextCondLst>
            </p:seq>
            <p:seq concurrent="1" nextAc="seek">
              <p:cTn id="16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" fill="hold">
                      <p:stCondLst>
                        <p:cond delay="0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94288" grpId="0" bldLvl="0" animBg="1"/>
      <p:bldP spid="694279" grpId="0" bldLvl="0" animBg="1"/>
      <p:bldP spid="694280" grpId="0" bldLvl="0" animBg="1"/>
      <p:bldP spid="694284" grpId="0" bldLvl="0" animBg="1"/>
      <p:bldP spid="694289" grpId="0" bldLvl="0" animBg="1"/>
      <p:bldP spid="694293" grpId="0" bldLvl="0" animBg="1"/>
      <p:bldP spid="694293" grpId="1" bldLvl="0" animBg="1"/>
      <p:bldP spid="694294" grpId="0" bldLvl="0" animBg="1"/>
      <p:bldP spid="694295" grpId="0" bldLvl="0" animBg="1"/>
      <p:bldP spid="694303" grpId="0" bldLvl="0" animBg="1"/>
      <p:bldP spid="694304" grpId="0" bldLvl="0" animBg="1"/>
      <p:bldP spid="694305" grpId="0" bldLvl="0" animBg="1"/>
      <p:bldP spid="694306" grpId="0" bldLvl="0" animBg="1"/>
      <p:bldP spid="4" grpId="0" bldLvl="0" animBg="1"/>
      <p:bldP spid="4" grpId="1" bldLvl="0" animBg="1"/>
      <p:bldP spid="5" grpId="0" bldLvl="0" animBg="1"/>
      <p:bldP spid="5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回路检测</a:t>
            </a:r>
            <a:r>
              <a:rPr lang="en-US" altLang="zh-CN"/>
              <a:t>-</a:t>
            </a:r>
            <a:r>
              <a:t>并查集【</a:t>
            </a:r>
            <a:r>
              <a:rPr lang="en-US" altLang="zh-CN"/>
              <a:t>union find set (disjoint set)</a:t>
            </a:r>
            <a:r>
              <a:t>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7103110" cy="548005"/>
          </a:xfrm>
        </p:spPr>
        <p:txBody>
          <a:bodyPr>
            <a:normAutofit fontScale="90000"/>
          </a:bodyPr>
          <a:p>
            <a:r>
              <a:rPr lang="en-US" altLang="zh-CN"/>
              <a:t>MST</a:t>
            </a:r>
            <a:r>
              <a:t>中</a:t>
            </a:r>
            <a:r>
              <a:rPr lang="zh-CN" altLang="en-US"/>
              <a:t>增加的边，两个顶点</a:t>
            </a:r>
            <a:r>
              <a:rPr lang="zh-CN" altLang="en-US"/>
              <a:t>如果在同一个集合中那么一定存在回路</a:t>
            </a:r>
            <a:endParaRPr lang="zh-CN" altLang="en-US"/>
          </a:p>
        </p:txBody>
      </p:sp>
      <p:sp>
        <p:nvSpPr>
          <p:cNvPr id="10244" name="AutoShape 4"/>
          <p:cNvSpPr/>
          <p:nvPr/>
        </p:nvSpPr>
        <p:spPr>
          <a:xfrm rot="5400000">
            <a:off x="7573963" y="1482090"/>
            <a:ext cx="3600450" cy="403225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2700" cap="flat" cmpd="sng">
            <a:solidFill>
              <a:srgbClr val="333333"/>
            </a:solidFill>
            <a:prstDash val="lgDash"/>
            <a:headEnd type="none" w="med" len="med"/>
            <a:tailEnd type="none" w="med" len="med"/>
          </a:ln>
        </p:spPr>
        <p:txBody>
          <a:bodyPr wrap="none" lIns="36000" tIns="36000" rIns="36000" bIns="36000" anchor="ctr" anchorCtr="1"/>
          <a:p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0245" name="Group 5"/>
          <p:cNvGrpSpPr/>
          <p:nvPr/>
        </p:nvGrpSpPr>
        <p:grpSpPr>
          <a:xfrm>
            <a:off x="8942388" y="2129790"/>
            <a:ext cx="863600" cy="865188"/>
            <a:chOff x="3515" y="1071"/>
            <a:chExt cx="544" cy="545"/>
          </a:xfrm>
        </p:grpSpPr>
        <p:sp>
          <p:nvSpPr>
            <p:cNvPr id="10270" name="Oval 6"/>
            <p:cNvSpPr/>
            <p:nvPr/>
          </p:nvSpPr>
          <p:spPr>
            <a:xfrm>
              <a:off x="3515" y="1071"/>
              <a:ext cx="544" cy="545"/>
            </a:xfrm>
            <a:prstGeom prst="ellipse">
              <a:avLst/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36000" tIns="36000" rIns="36000" bIns="3600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271" name="Text Box 7"/>
            <p:cNvSpPr txBox="1"/>
            <p:nvPr/>
          </p:nvSpPr>
          <p:spPr>
            <a:xfrm>
              <a:off x="3515" y="1253"/>
              <a:ext cx="544" cy="18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36000" tIns="36000" rIns="36000" bIns="36000" anchor="ctr" anchorCtr="1"/>
            <a:p>
              <a:r>
                <a:rPr lang="en-US" altLang="zh-CN" sz="1600" b="1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{1,4,</a:t>
              </a:r>
              <a:r>
                <a:rPr lang="en-US" altLang="zh-CN" sz="16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8</a:t>
              </a:r>
              <a:r>
                <a:rPr lang="en-US" altLang="zh-CN" sz="1600" b="1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}</a:t>
              </a:r>
              <a:endPara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46" name="Group 8"/>
          <p:cNvGrpSpPr/>
          <p:nvPr/>
        </p:nvGrpSpPr>
        <p:grpSpPr>
          <a:xfrm>
            <a:off x="7645400" y="2129790"/>
            <a:ext cx="863600" cy="865188"/>
            <a:chOff x="4150" y="3249"/>
            <a:chExt cx="544" cy="545"/>
          </a:xfrm>
        </p:grpSpPr>
        <p:sp>
          <p:nvSpPr>
            <p:cNvPr id="10268" name="Oval 9"/>
            <p:cNvSpPr/>
            <p:nvPr/>
          </p:nvSpPr>
          <p:spPr>
            <a:xfrm>
              <a:off x="4150" y="3249"/>
              <a:ext cx="544" cy="545"/>
            </a:xfrm>
            <a:prstGeom prst="ellipse">
              <a:avLst/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36000" tIns="36000" rIns="36000" bIns="3600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269" name="Text Box 10"/>
            <p:cNvSpPr txBox="1"/>
            <p:nvPr/>
          </p:nvSpPr>
          <p:spPr>
            <a:xfrm>
              <a:off x="4150" y="3431"/>
              <a:ext cx="544" cy="18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36000" tIns="36000" rIns="36000" bIns="36000" anchor="ctr" anchorCtr="1"/>
            <a:p>
              <a:r>
                <a:rPr lang="en-US" altLang="zh-CN" sz="1600" b="1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{0,</a:t>
              </a:r>
              <a:r>
                <a:rPr lang="en-US" altLang="zh-CN" sz="16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 b="1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,9}</a:t>
              </a:r>
              <a:endPara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2571" name="Group 11"/>
          <p:cNvGrpSpPr/>
          <p:nvPr/>
        </p:nvGrpSpPr>
        <p:grpSpPr>
          <a:xfrm>
            <a:off x="10237788" y="3714115"/>
            <a:ext cx="863600" cy="865188"/>
            <a:chOff x="4876" y="1071"/>
            <a:chExt cx="544" cy="545"/>
          </a:xfrm>
        </p:grpSpPr>
        <p:sp>
          <p:nvSpPr>
            <p:cNvPr id="10266" name="Oval 12"/>
            <p:cNvSpPr/>
            <p:nvPr/>
          </p:nvSpPr>
          <p:spPr>
            <a:xfrm>
              <a:off x="4876" y="1071"/>
              <a:ext cx="544" cy="545"/>
            </a:xfrm>
            <a:prstGeom prst="ellipse">
              <a:avLst/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36000" tIns="36000" rIns="36000" bIns="3600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267" name="Text Box 13"/>
            <p:cNvSpPr txBox="1"/>
            <p:nvPr/>
          </p:nvSpPr>
          <p:spPr>
            <a:xfrm>
              <a:off x="4876" y="1253"/>
              <a:ext cx="544" cy="18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36000" tIns="36000" rIns="36000" bIns="36000" anchor="ctr" anchorCtr="1"/>
            <a:p>
              <a:r>
                <a:rPr lang="en-US" altLang="zh-CN" sz="1600" b="1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{</a:t>
              </a:r>
              <a:r>
                <a:rPr lang="en-US" altLang="zh-CN" sz="16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 b="1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}</a:t>
              </a:r>
              <a:endPara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48" name="Group 14"/>
          <p:cNvGrpSpPr/>
          <p:nvPr/>
        </p:nvGrpSpPr>
        <p:grpSpPr>
          <a:xfrm>
            <a:off x="10237788" y="2129790"/>
            <a:ext cx="863600" cy="865188"/>
            <a:chOff x="3515" y="2432"/>
            <a:chExt cx="544" cy="545"/>
          </a:xfrm>
        </p:grpSpPr>
        <p:sp>
          <p:nvSpPr>
            <p:cNvPr id="10264" name="Oval 15"/>
            <p:cNvSpPr/>
            <p:nvPr/>
          </p:nvSpPr>
          <p:spPr>
            <a:xfrm>
              <a:off x="3515" y="2432"/>
              <a:ext cx="544" cy="545"/>
            </a:xfrm>
            <a:prstGeom prst="ellipse">
              <a:avLst/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36000" tIns="36000" rIns="36000" bIns="3600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265" name="Text Box 16"/>
            <p:cNvSpPr txBox="1"/>
            <p:nvPr/>
          </p:nvSpPr>
          <p:spPr>
            <a:xfrm>
              <a:off x="3515" y="2614"/>
              <a:ext cx="544" cy="18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36000" tIns="36000" rIns="36000" bIns="36000" anchor="ctr" anchorCtr="1"/>
            <a:p>
              <a:r>
                <a:rPr lang="en-US" altLang="zh-CN" sz="1600" b="1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{</a:t>
              </a:r>
              <a:r>
                <a:rPr lang="en-US" altLang="zh-CN" sz="16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 b="1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}</a:t>
              </a:r>
              <a:endPara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2577" name="Group 17"/>
          <p:cNvGrpSpPr/>
          <p:nvPr/>
        </p:nvGrpSpPr>
        <p:grpSpPr>
          <a:xfrm>
            <a:off x="7645400" y="3714115"/>
            <a:ext cx="863600" cy="865188"/>
            <a:chOff x="4876" y="2432"/>
            <a:chExt cx="544" cy="545"/>
          </a:xfrm>
        </p:grpSpPr>
        <p:sp>
          <p:nvSpPr>
            <p:cNvPr id="10262" name="Oval 18"/>
            <p:cNvSpPr/>
            <p:nvPr/>
          </p:nvSpPr>
          <p:spPr>
            <a:xfrm>
              <a:off x="4876" y="2432"/>
              <a:ext cx="544" cy="545"/>
            </a:xfrm>
            <a:prstGeom prst="ellipse">
              <a:avLst/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36000" tIns="36000" rIns="36000" bIns="3600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263" name="Text Box 19"/>
            <p:cNvSpPr txBox="1"/>
            <p:nvPr/>
          </p:nvSpPr>
          <p:spPr>
            <a:xfrm>
              <a:off x="4876" y="2614"/>
              <a:ext cx="544" cy="18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36000" tIns="36000" rIns="36000" bIns="36000" anchor="ctr" anchorCtr="1"/>
            <a:p>
              <a:r>
                <a:rPr lang="en-US" altLang="zh-CN" sz="1600" b="1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{2,</a:t>
              </a:r>
              <a:r>
                <a:rPr lang="en-US" altLang="zh-CN" sz="16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 b="1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}</a:t>
              </a:r>
              <a:endPara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962580" name="Text Box 20"/>
          <p:cNvSpPr txBox="1"/>
          <p:nvPr/>
        </p:nvSpPr>
        <p:spPr>
          <a:xfrm>
            <a:off x="7789863" y="1266190"/>
            <a:ext cx="863600" cy="287338"/>
          </a:xfrm>
          <a:prstGeom prst="rect">
            <a:avLst/>
          </a:prstGeom>
          <a:noFill/>
          <a:ln w="25400">
            <a:noFill/>
          </a:ln>
        </p:spPr>
        <p:txBody>
          <a:bodyPr lIns="36000" tIns="36000" rIns="36000" bIns="3600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find(0)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62581" name="Text Box 21"/>
          <p:cNvSpPr txBox="1"/>
          <p:nvPr/>
        </p:nvSpPr>
        <p:spPr>
          <a:xfrm>
            <a:off x="8655050" y="1266190"/>
            <a:ext cx="659765" cy="287655"/>
          </a:xfrm>
          <a:prstGeom prst="rect">
            <a:avLst/>
          </a:prstGeom>
          <a:noFill/>
          <a:ln w="25400">
            <a:noFill/>
          </a:ln>
        </p:spPr>
        <p:txBody>
          <a:bodyPr lIns="36000" tIns="36000" rIns="36000" bIns="3600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962582" name="AutoShape 22"/>
          <p:cNvCxnSpPr>
            <a:stCxn id="962580" idx="2"/>
            <a:endCxn id="10268" idx="7"/>
          </p:cNvCxnSpPr>
          <p:nvPr/>
        </p:nvCxnSpPr>
        <p:spPr>
          <a:xfrm>
            <a:off x="8221980" y="1553845"/>
            <a:ext cx="160655" cy="70294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62583" name="AutoShape 23"/>
          <p:cNvCxnSpPr>
            <a:stCxn id="10268" idx="7"/>
          </p:cNvCxnSpPr>
          <p:nvPr/>
        </p:nvCxnSpPr>
        <p:spPr>
          <a:xfrm flipV="1">
            <a:off x="8382635" y="1490345"/>
            <a:ext cx="506095" cy="76644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62584" name="Text Box 24"/>
          <p:cNvSpPr txBox="1"/>
          <p:nvPr/>
        </p:nvSpPr>
        <p:spPr>
          <a:xfrm>
            <a:off x="8655050" y="5563553"/>
            <a:ext cx="1438275" cy="311150"/>
          </a:xfrm>
          <a:prstGeom prst="rect">
            <a:avLst/>
          </a:prstGeom>
          <a:noFill/>
          <a:ln w="25400">
            <a:noFill/>
          </a:ln>
        </p:spPr>
        <p:txBody>
          <a:bodyPr lIns="36000" tIns="36000" rIns="36000" bIns="3600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union(2,6)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962585" name="AutoShape 25"/>
          <p:cNvCxnSpPr>
            <a:stCxn id="962584" idx="0"/>
            <a:endCxn id="10266" idx="3"/>
          </p:cNvCxnSpPr>
          <p:nvPr/>
        </p:nvCxnSpPr>
        <p:spPr>
          <a:xfrm flipV="1">
            <a:off x="9374188" y="4452303"/>
            <a:ext cx="989965" cy="11112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62586" name="AutoShape 26"/>
          <p:cNvCxnSpPr>
            <a:stCxn id="962584" idx="0"/>
            <a:endCxn id="10262" idx="5"/>
          </p:cNvCxnSpPr>
          <p:nvPr/>
        </p:nvCxnSpPr>
        <p:spPr>
          <a:xfrm flipH="1" flipV="1">
            <a:off x="8382318" y="4452303"/>
            <a:ext cx="991870" cy="11112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62587" name="AutoShape 27"/>
          <p:cNvCxnSpPr/>
          <p:nvPr/>
        </p:nvCxnSpPr>
        <p:spPr>
          <a:xfrm>
            <a:off x="8479155" y="4146868"/>
            <a:ext cx="433388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62588" name="AutoShape 28"/>
          <p:cNvCxnSpPr/>
          <p:nvPr/>
        </p:nvCxnSpPr>
        <p:spPr>
          <a:xfrm flipH="1">
            <a:off x="9776143" y="4146868"/>
            <a:ext cx="43180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grpSp>
        <p:nvGrpSpPr>
          <p:cNvPr id="962589" name="Group 29"/>
          <p:cNvGrpSpPr/>
          <p:nvPr/>
        </p:nvGrpSpPr>
        <p:grpSpPr>
          <a:xfrm>
            <a:off x="8942388" y="3712528"/>
            <a:ext cx="863600" cy="865187"/>
            <a:chOff x="4876" y="1071"/>
            <a:chExt cx="544" cy="545"/>
          </a:xfrm>
        </p:grpSpPr>
        <p:sp>
          <p:nvSpPr>
            <p:cNvPr id="10260" name="Oval 30"/>
            <p:cNvSpPr/>
            <p:nvPr/>
          </p:nvSpPr>
          <p:spPr>
            <a:xfrm>
              <a:off x="4876" y="1071"/>
              <a:ext cx="544" cy="545"/>
            </a:xfrm>
            <a:prstGeom prst="ellipse">
              <a:avLst/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36000" tIns="36000" rIns="36000" bIns="3600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261" name="Text Box 31"/>
            <p:cNvSpPr txBox="1"/>
            <p:nvPr/>
          </p:nvSpPr>
          <p:spPr>
            <a:xfrm>
              <a:off x="4876" y="1253"/>
              <a:ext cx="544" cy="18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36000" tIns="36000" rIns="36000" bIns="36000" anchor="ctr" anchorCtr="1"/>
            <a:p>
              <a:r>
                <a:rPr lang="en-US" altLang="zh-CN" sz="1600" b="1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{2,</a:t>
              </a:r>
              <a:r>
                <a:rPr lang="en-US" altLang="zh-CN" sz="1600" b="1" u="sng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 b="1" dirty="0">
                  <a:solidFill>
                    <a:schemeClr val="bg1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,6}</a:t>
              </a:r>
              <a:endPara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54744" name="Oval 24"/>
          <p:cNvSpPr>
            <a:spLocks noChangeArrowheads="1"/>
          </p:cNvSpPr>
          <p:nvPr/>
        </p:nvSpPr>
        <p:spPr bwMode="auto">
          <a:xfrm flipH="1">
            <a:off x="2613025" y="452183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val 24"/>
          <p:cNvSpPr>
            <a:spLocks noChangeArrowheads="1"/>
          </p:cNvSpPr>
          <p:nvPr/>
        </p:nvSpPr>
        <p:spPr bwMode="auto">
          <a:xfrm flipH="1">
            <a:off x="2393950" y="49517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 flipH="1">
            <a:off x="2900680" y="49517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AutoShape 26"/>
          <p:cNvCxnSpPr>
            <a:stCxn id="4" idx="0"/>
            <a:endCxn id="1054744" idx="5"/>
          </p:cNvCxnSpPr>
          <p:nvPr/>
        </p:nvCxnSpPr>
        <p:spPr>
          <a:xfrm flipV="1">
            <a:off x="2537460" y="4758690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" name="AutoShape 26"/>
          <p:cNvCxnSpPr>
            <a:endCxn id="1054744" idx="3"/>
          </p:cNvCxnSpPr>
          <p:nvPr/>
        </p:nvCxnSpPr>
        <p:spPr>
          <a:xfrm flipH="1" flipV="1">
            <a:off x="2858770" y="4758690"/>
            <a:ext cx="12763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" name="Oval 24"/>
          <p:cNvSpPr>
            <a:spLocks noChangeArrowheads="1"/>
          </p:cNvSpPr>
          <p:nvPr/>
        </p:nvSpPr>
        <p:spPr bwMode="auto">
          <a:xfrm flipH="1">
            <a:off x="3748405" y="452183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 flipH="1">
            <a:off x="3529330" y="49517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 flipH="1">
            <a:off x="4036060" y="49517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26"/>
          <p:cNvCxnSpPr>
            <a:stCxn id="9" idx="0"/>
            <a:endCxn id="8" idx="5"/>
          </p:cNvCxnSpPr>
          <p:nvPr/>
        </p:nvCxnSpPr>
        <p:spPr>
          <a:xfrm flipV="1">
            <a:off x="3672840" y="4758690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2" name="AutoShape 26"/>
          <p:cNvCxnSpPr>
            <a:endCxn id="8" idx="3"/>
          </p:cNvCxnSpPr>
          <p:nvPr/>
        </p:nvCxnSpPr>
        <p:spPr>
          <a:xfrm flipH="1" flipV="1">
            <a:off x="3994150" y="4758690"/>
            <a:ext cx="12763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" name="Oval 24"/>
          <p:cNvSpPr>
            <a:spLocks noChangeArrowheads="1"/>
          </p:cNvSpPr>
          <p:nvPr/>
        </p:nvSpPr>
        <p:spPr bwMode="auto">
          <a:xfrm flipH="1">
            <a:off x="5240020" y="466280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 flipH="1">
            <a:off x="1256665" y="447929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 flipH="1">
            <a:off x="1037590" y="490918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" name="AutoShape 26"/>
          <p:cNvCxnSpPr>
            <a:stCxn id="15" idx="0"/>
            <a:endCxn id="14" idx="5"/>
          </p:cNvCxnSpPr>
          <p:nvPr/>
        </p:nvCxnSpPr>
        <p:spPr>
          <a:xfrm flipV="1">
            <a:off x="1181100" y="4716145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7" name="Oval 24"/>
          <p:cNvSpPr>
            <a:spLocks noChangeArrowheads="1"/>
          </p:cNvSpPr>
          <p:nvPr/>
        </p:nvSpPr>
        <p:spPr bwMode="auto">
          <a:xfrm flipH="1">
            <a:off x="1856740" y="462026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 flipH="1">
            <a:off x="3300095" y="29959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 flipH="1">
            <a:off x="2613025" y="330644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 flipH="1">
            <a:off x="4121785" y="323469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1" name="AutoShape 26"/>
          <p:cNvCxnSpPr>
            <a:stCxn id="19" idx="1"/>
            <a:endCxn id="18" idx="6"/>
          </p:cNvCxnSpPr>
          <p:nvPr/>
        </p:nvCxnSpPr>
        <p:spPr>
          <a:xfrm flipV="1">
            <a:off x="2858770" y="3150235"/>
            <a:ext cx="441325" cy="208280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AutoShape 26"/>
          <p:cNvCxnSpPr>
            <a:stCxn id="20" idx="7"/>
            <a:endCxn id="18" idx="2"/>
          </p:cNvCxnSpPr>
          <p:nvPr/>
        </p:nvCxnSpPr>
        <p:spPr>
          <a:xfrm flipH="1" flipV="1">
            <a:off x="3587750" y="3150235"/>
            <a:ext cx="575945" cy="136525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Oval 24"/>
          <p:cNvSpPr>
            <a:spLocks noChangeArrowheads="1"/>
          </p:cNvSpPr>
          <p:nvPr/>
        </p:nvSpPr>
        <p:spPr bwMode="auto">
          <a:xfrm flipH="1">
            <a:off x="1783080" y="252349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 flipH="1">
            <a:off x="1037590" y="291592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 flipH="1">
            <a:off x="2695575" y="248094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" name="AutoShape 26"/>
          <p:cNvCxnSpPr>
            <a:stCxn id="24" idx="0"/>
            <a:endCxn id="23" idx="6"/>
          </p:cNvCxnSpPr>
          <p:nvPr/>
        </p:nvCxnSpPr>
        <p:spPr>
          <a:xfrm flipV="1">
            <a:off x="1181100" y="2677795"/>
            <a:ext cx="601980" cy="247650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AutoShape 26"/>
          <p:cNvCxnSpPr>
            <a:stCxn id="25" idx="6"/>
            <a:endCxn id="23" idx="2"/>
          </p:cNvCxnSpPr>
          <p:nvPr/>
        </p:nvCxnSpPr>
        <p:spPr>
          <a:xfrm flipH="1">
            <a:off x="2070735" y="2635250"/>
            <a:ext cx="624840" cy="42545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Oval 24"/>
          <p:cNvSpPr>
            <a:spLocks noChangeArrowheads="1"/>
          </p:cNvSpPr>
          <p:nvPr/>
        </p:nvSpPr>
        <p:spPr bwMode="auto">
          <a:xfrm flipH="1">
            <a:off x="3759835" y="248094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 flipH="1">
            <a:off x="2325370" y="354838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 flipH="1">
            <a:off x="1478280" y="35528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1" name="AutoShape 26"/>
          <p:cNvCxnSpPr>
            <a:stCxn id="30" idx="2"/>
            <a:endCxn id="29" idx="6"/>
          </p:cNvCxnSpPr>
          <p:nvPr/>
        </p:nvCxnSpPr>
        <p:spPr>
          <a:xfrm flipV="1">
            <a:off x="1765935" y="3702685"/>
            <a:ext cx="559435" cy="4445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Oval 24"/>
          <p:cNvSpPr>
            <a:spLocks noChangeArrowheads="1"/>
          </p:cNvSpPr>
          <p:nvPr/>
        </p:nvSpPr>
        <p:spPr bwMode="auto">
          <a:xfrm flipH="1">
            <a:off x="3188335" y="376999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21"/>
          <p:cNvSpPr txBox="1"/>
          <p:nvPr/>
        </p:nvSpPr>
        <p:spPr>
          <a:xfrm>
            <a:off x="2959100" y="3060065"/>
            <a:ext cx="121920" cy="287655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txBody>
          <a:bodyPr lIns="36000" tIns="36000" rIns="36000" bIns="3600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4" name="Text Box 21"/>
          <p:cNvSpPr txBox="1"/>
          <p:nvPr/>
        </p:nvSpPr>
        <p:spPr>
          <a:xfrm>
            <a:off x="2325370" y="2544445"/>
            <a:ext cx="121920" cy="287655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txBody>
          <a:bodyPr lIns="36000" tIns="36000" rIns="36000" bIns="3600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5" name="Text Box 21"/>
          <p:cNvSpPr txBox="1"/>
          <p:nvPr/>
        </p:nvSpPr>
        <p:spPr>
          <a:xfrm>
            <a:off x="1478280" y="2647950"/>
            <a:ext cx="121920" cy="287655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txBody>
          <a:bodyPr lIns="36000" tIns="36000" rIns="36000" bIns="3600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6" name="Text Box 21"/>
          <p:cNvSpPr txBox="1"/>
          <p:nvPr/>
        </p:nvSpPr>
        <p:spPr>
          <a:xfrm>
            <a:off x="3790315" y="2995930"/>
            <a:ext cx="121920" cy="287655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txBody>
          <a:bodyPr lIns="36000" tIns="36000" rIns="36000" bIns="3600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7" name="Text Box 21"/>
          <p:cNvSpPr txBox="1"/>
          <p:nvPr/>
        </p:nvSpPr>
        <p:spPr>
          <a:xfrm>
            <a:off x="1939290" y="3548380"/>
            <a:ext cx="121920" cy="287655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txBody>
          <a:bodyPr lIns="36000" tIns="36000" rIns="36000" bIns="3600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38" name="AutoShape 26"/>
          <p:cNvCxnSpPr>
            <a:stCxn id="29" idx="2"/>
            <a:endCxn id="32" idx="6"/>
          </p:cNvCxnSpPr>
          <p:nvPr/>
        </p:nvCxnSpPr>
        <p:spPr>
          <a:xfrm>
            <a:off x="2613025" y="3702685"/>
            <a:ext cx="575310" cy="221615"/>
          </a:xfrm>
          <a:prstGeom prst="straightConnector1">
            <a:avLst/>
          </a:prstGeom>
          <a:ln w="317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 Box 21"/>
          <p:cNvSpPr txBox="1"/>
          <p:nvPr/>
        </p:nvSpPr>
        <p:spPr>
          <a:xfrm>
            <a:off x="2816860" y="3639820"/>
            <a:ext cx="121920" cy="287655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txBody>
          <a:bodyPr lIns="36000" tIns="36000" rIns="36000" bIns="3600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40" name="AutoShape 26"/>
          <p:cNvCxnSpPr>
            <a:stCxn id="24" idx="4"/>
            <a:endCxn id="30" idx="7"/>
          </p:cNvCxnSpPr>
          <p:nvPr/>
        </p:nvCxnSpPr>
        <p:spPr>
          <a:xfrm>
            <a:off x="1181100" y="3214370"/>
            <a:ext cx="339090" cy="390525"/>
          </a:xfrm>
          <a:prstGeom prst="straightConnector1">
            <a:avLst/>
          </a:prstGeom>
          <a:ln w="317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Text Box 21"/>
          <p:cNvSpPr txBox="1"/>
          <p:nvPr/>
        </p:nvSpPr>
        <p:spPr>
          <a:xfrm>
            <a:off x="1256665" y="3265170"/>
            <a:ext cx="121920" cy="287655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txBody>
          <a:bodyPr lIns="36000" tIns="36000" rIns="36000" bIns="3600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42" name="AutoShape 26"/>
          <p:cNvCxnSpPr>
            <a:stCxn id="23" idx="4"/>
            <a:endCxn id="30" idx="1"/>
          </p:cNvCxnSpPr>
          <p:nvPr/>
        </p:nvCxnSpPr>
        <p:spPr>
          <a:xfrm flipH="1">
            <a:off x="1724025" y="2821940"/>
            <a:ext cx="202565" cy="782955"/>
          </a:xfrm>
          <a:prstGeom prst="straightConnector1">
            <a:avLst/>
          </a:prstGeom>
          <a:ln w="317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 Box 21"/>
          <p:cNvSpPr txBox="1"/>
          <p:nvPr/>
        </p:nvSpPr>
        <p:spPr>
          <a:xfrm>
            <a:off x="1734820" y="3141345"/>
            <a:ext cx="121920" cy="207645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txBody>
          <a:bodyPr lIns="36000" tIns="36000" rIns="36000" bIns="3600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>
            <a:stCxn id="19" idx="2"/>
            <a:endCxn id="20" idx="5"/>
          </p:cNvCxnSpPr>
          <p:nvPr/>
        </p:nvCxnSpPr>
        <p:spPr>
          <a:xfrm>
            <a:off x="2900680" y="3460750"/>
            <a:ext cx="1263015" cy="29845"/>
          </a:xfrm>
          <a:prstGeom prst="line">
            <a:avLst/>
          </a:prstGeom>
          <a:ln w="317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5" idx="3"/>
            <a:endCxn id="18" idx="7"/>
          </p:cNvCxnSpPr>
          <p:nvPr/>
        </p:nvCxnSpPr>
        <p:spPr>
          <a:xfrm>
            <a:off x="2941320" y="2736850"/>
            <a:ext cx="400685" cy="311150"/>
          </a:xfrm>
          <a:prstGeom prst="line">
            <a:avLst/>
          </a:prstGeom>
          <a:ln w="317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5" idx="2"/>
            <a:endCxn id="28" idx="6"/>
          </p:cNvCxnSpPr>
          <p:nvPr/>
        </p:nvCxnSpPr>
        <p:spPr>
          <a:xfrm>
            <a:off x="2983230" y="2635250"/>
            <a:ext cx="776605" cy="0"/>
          </a:xfrm>
          <a:prstGeom prst="line">
            <a:avLst/>
          </a:prstGeom>
          <a:ln w="317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8" idx="1"/>
            <a:endCxn id="28" idx="5"/>
          </p:cNvCxnSpPr>
          <p:nvPr/>
        </p:nvCxnSpPr>
        <p:spPr>
          <a:xfrm flipV="1">
            <a:off x="3545840" y="2736850"/>
            <a:ext cx="255905" cy="311150"/>
          </a:xfrm>
          <a:prstGeom prst="line">
            <a:avLst/>
          </a:prstGeom>
          <a:ln w="317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 Box 21"/>
          <p:cNvSpPr txBox="1"/>
          <p:nvPr/>
        </p:nvSpPr>
        <p:spPr>
          <a:xfrm>
            <a:off x="3300095" y="2485390"/>
            <a:ext cx="245110" cy="287655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txBody>
          <a:bodyPr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11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49" name="Text Box 21"/>
          <p:cNvSpPr txBox="1"/>
          <p:nvPr/>
        </p:nvSpPr>
        <p:spPr>
          <a:xfrm>
            <a:off x="3568700" y="2784475"/>
            <a:ext cx="229235" cy="216535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txBody>
          <a:bodyPr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1" name="Text Box 21"/>
          <p:cNvSpPr txBox="1"/>
          <p:nvPr/>
        </p:nvSpPr>
        <p:spPr>
          <a:xfrm>
            <a:off x="3054985" y="2769870"/>
            <a:ext cx="245110" cy="287655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txBody>
          <a:bodyPr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13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52" name="Text Box 21"/>
          <p:cNvSpPr txBox="1"/>
          <p:nvPr/>
        </p:nvSpPr>
        <p:spPr>
          <a:xfrm>
            <a:off x="3377565" y="3342640"/>
            <a:ext cx="229235" cy="216535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txBody>
          <a:bodyPr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3" name="AutoShape 26"/>
          <p:cNvCxnSpPr>
            <a:stCxn id="17" idx="6"/>
            <a:endCxn id="14" idx="2"/>
          </p:cNvCxnSpPr>
          <p:nvPr/>
        </p:nvCxnSpPr>
        <p:spPr>
          <a:xfrm flipH="1" flipV="1">
            <a:off x="1544320" y="4624070"/>
            <a:ext cx="312420" cy="14097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4" name="Text Box 20"/>
          <p:cNvSpPr txBox="1"/>
          <p:nvPr/>
        </p:nvSpPr>
        <p:spPr>
          <a:xfrm>
            <a:off x="9123363" y="1331595"/>
            <a:ext cx="863600" cy="287338"/>
          </a:xfrm>
          <a:prstGeom prst="rect">
            <a:avLst/>
          </a:prstGeom>
          <a:noFill/>
          <a:ln w="25400">
            <a:noFill/>
          </a:ln>
        </p:spPr>
        <p:txBody>
          <a:bodyPr lIns="36000" tIns="36000" rIns="36000" bIns="3600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find(9)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55" name="AutoShape 22"/>
          <p:cNvCxnSpPr>
            <a:stCxn id="54" idx="2"/>
            <a:endCxn id="10268" idx="7"/>
          </p:cNvCxnSpPr>
          <p:nvPr/>
        </p:nvCxnSpPr>
        <p:spPr>
          <a:xfrm flipH="1">
            <a:off x="8382635" y="1619250"/>
            <a:ext cx="1172845" cy="63754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8c8c8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96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625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并查集的原理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303520" cy="4759325"/>
          </a:xfrm>
        </p:spPr>
        <p:txBody>
          <a:bodyPr/>
          <a:p>
            <a:r>
              <a:rPr lang="zh-CN" altLang="en-US"/>
              <a:t>可以通过维护森林实现</a:t>
            </a:r>
            <a:endParaRPr lang="zh-CN" altLang="en-US"/>
          </a:p>
          <a:p>
            <a:r>
              <a:rPr lang="zh-CN" altLang="en-US"/>
              <a:t>每一棵</a:t>
            </a:r>
            <a:r>
              <a:rPr lang="zh-CN" altLang="en-US"/>
              <a:t>树代表一个集合</a:t>
            </a:r>
            <a:endParaRPr lang="zh-CN" altLang="en-US"/>
          </a:p>
          <a:p>
            <a:r>
              <a:rPr lang="zh-CN" altLang="en-US"/>
              <a:t>如果两个结点的所在的树的根节点一致，那么就属于同一个集合</a:t>
            </a:r>
            <a:endParaRPr lang="zh-CN" altLang="en-US"/>
          </a:p>
          <a:p>
            <a:r>
              <a:rPr lang="zh-CN" altLang="en-US"/>
              <a:t>主要操作</a:t>
            </a:r>
            <a:endParaRPr lang="zh-CN" altLang="en-US"/>
          </a:p>
          <a:p>
            <a:pPr lvl="1"/>
            <a:r>
              <a:rPr lang="en-US" altLang="zh-CN"/>
              <a:t>find //</a:t>
            </a:r>
            <a:r>
              <a:t>查找根节点</a:t>
            </a:r>
            <a:endParaRPr lang="en-US" altLang="zh-CN"/>
          </a:p>
          <a:p>
            <a:pPr lvl="1"/>
            <a:r>
              <a:rPr lang="en-US" altLang="zh-CN"/>
              <a:t>union//</a:t>
            </a:r>
            <a:r>
              <a:t>根据两个顶点的关系，加入到某一个集合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1054744" name="Oval 24"/>
          <p:cNvSpPr>
            <a:spLocks noChangeArrowheads="1"/>
          </p:cNvSpPr>
          <p:nvPr/>
        </p:nvSpPr>
        <p:spPr bwMode="auto">
          <a:xfrm flipH="1">
            <a:off x="7487920" y="328422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val 24"/>
          <p:cNvSpPr>
            <a:spLocks noChangeArrowheads="1"/>
          </p:cNvSpPr>
          <p:nvPr/>
        </p:nvSpPr>
        <p:spPr bwMode="auto">
          <a:xfrm flipH="1">
            <a:off x="7268845" y="371411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 flipH="1">
            <a:off x="7775575" y="371411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AutoShape 26"/>
          <p:cNvCxnSpPr>
            <a:stCxn id="4" idx="0"/>
            <a:endCxn id="1054744" idx="5"/>
          </p:cNvCxnSpPr>
          <p:nvPr/>
        </p:nvCxnSpPr>
        <p:spPr>
          <a:xfrm flipV="1">
            <a:off x="7412355" y="3530600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" name="AutoShape 26"/>
          <p:cNvCxnSpPr>
            <a:endCxn id="1054744" idx="3"/>
          </p:cNvCxnSpPr>
          <p:nvPr/>
        </p:nvCxnSpPr>
        <p:spPr>
          <a:xfrm flipH="1" flipV="1">
            <a:off x="7733665" y="3530600"/>
            <a:ext cx="12763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" name="Oval 24"/>
          <p:cNvSpPr>
            <a:spLocks noChangeArrowheads="1"/>
          </p:cNvSpPr>
          <p:nvPr/>
        </p:nvSpPr>
        <p:spPr bwMode="auto">
          <a:xfrm flipH="1">
            <a:off x="8623300" y="328422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 flipH="1">
            <a:off x="8404225" y="371411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 flipH="1">
            <a:off x="8910955" y="371411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26"/>
          <p:cNvCxnSpPr>
            <a:stCxn id="9" idx="0"/>
            <a:endCxn id="8" idx="5"/>
          </p:cNvCxnSpPr>
          <p:nvPr/>
        </p:nvCxnSpPr>
        <p:spPr>
          <a:xfrm flipV="1">
            <a:off x="8547735" y="3530600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2" name="AutoShape 26"/>
          <p:cNvCxnSpPr>
            <a:endCxn id="8" idx="3"/>
          </p:cNvCxnSpPr>
          <p:nvPr/>
        </p:nvCxnSpPr>
        <p:spPr>
          <a:xfrm flipH="1" flipV="1">
            <a:off x="8869045" y="3530600"/>
            <a:ext cx="12763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" name="Oval 24"/>
          <p:cNvSpPr>
            <a:spLocks noChangeArrowheads="1"/>
          </p:cNvSpPr>
          <p:nvPr/>
        </p:nvSpPr>
        <p:spPr bwMode="auto">
          <a:xfrm flipH="1">
            <a:off x="9619615" y="342519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 flipH="1">
            <a:off x="6522085" y="32702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 flipH="1">
            <a:off x="6303010" y="370014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" name="AutoShape 26"/>
          <p:cNvCxnSpPr>
            <a:stCxn id="15" idx="0"/>
            <a:endCxn id="14" idx="5"/>
          </p:cNvCxnSpPr>
          <p:nvPr/>
        </p:nvCxnSpPr>
        <p:spPr>
          <a:xfrm flipV="1">
            <a:off x="6456045" y="3516630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7" name="Oval 24"/>
          <p:cNvSpPr>
            <a:spLocks noChangeArrowheads="1"/>
          </p:cNvSpPr>
          <p:nvPr/>
        </p:nvSpPr>
        <p:spPr bwMode="auto">
          <a:xfrm flipH="1">
            <a:off x="6809740" y="370014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AutoShape 26"/>
          <p:cNvCxnSpPr>
            <a:stCxn id="17" idx="0"/>
            <a:endCxn id="14" idx="3"/>
          </p:cNvCxnSpPr>
          <p:nvPr/>
        </p:nvCxnSpPr>
        <p:spPr>
          <a:xfrm flipH="1" flipV="1">
            <a:off x="6777355" y="3516630"/>
            <a:ext cx="185420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并查集的实现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通过树来进行维护，</a:t>
            </a:r>
            <a:r>
              <a:rPr lang="en-US" altLang="zh-CN"/>
              <a:t>n</a:t>
            </a:r>
            <a:r>
              <a:t>个顶点最多有</a:t>
            </a:r>
            <a:r>
              <a:rPr lang="en-US" altLang="zh-CN"/>
              <a:t>n-1</a:t>
            </a:r>
            <a:r>
              <a:t>条边。</a:t>
            </a:r>
          </a:p>
          <a:p>
            <a:r>
              <a:t>在集合中除了根节点其余结点一定有且只有一个父节点。</a:t>
            </a:r>
          </a:p>
          <a:p>
            <a:r>
              <a:t>可以通过一个长度为</a:t>
            </a:r>
            <a:r>
              <a:rPr lang="en-US" altLang="zh-CN"/>
              <a:t>n</a:t>
            </a:r>
            <a:r>
              <a:t>的数组</a:t>
            </a:r>
            <a:r>
              <a:rPr lang="en-US" altLang="zh-CN"/>
              <a:t>parent[n]</a:t>
            </a:r>
            <a:r>
              <a:t>，每个都记录其父结点，就可以串联成树</a:t>
            </a:r>
          </a:p>
          <a:p/>
          <a:p/>
          <a:p/>
          <a:p/>
          <a:p/>
          <a:p>
            <a:r>
              <a:rPr lang="en-US" altLang="zh-CN"/>
              <a:t>find</a:t>
            </a:r>
            <a:r>
              <a:t>方法实现简单，</a:t>
            </a:r>
            <a:r>
              <a:rPr lang="en-US" altLang="zh-CN"/>
              <a:t>while(v_key=!parent[v_key]){v_key=parent[v_key];} return v_key;w'h</a:t>
            </a:r>
            <a:endParaRPr lang="en-US" altLang="zh-CN"/>
          </a:p>
        </p:txBody>
      </p:sp>
      <p:sp>
        <p:nvSpPr>
          <p:cNvPr id="1054744" name="Oval 24"/>
          <p:cNvSpPr>
            <a:spLocks noChangeArrowheads="1"/>
          </p:cNvSpPr>
          <p:nvPr/>
        </p:nvSpPr>
        <p:spPr bwMode="auto">
          <a:xfrm flipH="1">
            <a:off x="4937125" y="318579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val 24"/>
          <p:cNvSpPr>
            <a:spLocks noChangeArrowheads="1"/>
          </p:cNvSpPr>
          <p:nvPr/>
        </p:nvSpPr>
        <p:spPr bwMode="auto">
          <a:xfrm flipH="1">
            <a:off x="4718050" y="361569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 flipH="1">
            <a:off x="5224780" y="361569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AutoShape 26"/>
          <p:cNvCxnSpPr>
            <a:stCxn id="4" idx="0"/>
            <a:endCxn id="1054744" idx="5"/>
          </p:cNvCxnSpPr>
          <p:nvPr/>
        </p:nvCxnSpPr>
        <p:spPr>
          <a:xfrm flipV="1">
            <a:off x="4861560" y="3432175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" name="AutoShape 26"/>
          <p:cNvCxnSpPr>
            <a:endCxn id="1054744" idx="3"/>
          </p:cNvCxnSpPr>
          <p:nvPr/>
        </p:nvCxnSpPr>
        <p:spPr>
          <a:xfrm flipH="1" flipV="1">
            <a:off x="5182870" y="3432175"/>
            <a:ext cx="12763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" name="Oval 24"/>
          <p:cNvSpPr>
            <a:spLocks noChangeArrowheads="1"/>
          </p:cNvSpPr>
          <p:nvPr/>
        </p:nvSpPr>
        <p:spPr bwMode="auto">
          <a:xfrm flipH="1">
            <a:off x="6072505" y="318579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 flipH="1">
            <a:off x="5853430" y="361569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 flipH="1">
            <a:off x="6360160" y="361569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26"/>
          <p:cNvCxnSpPr>
            <a:stCxn id="9" idx="0"/>
            <a:endCxn id="8" idx="5"/>
          </p:cNvCxnSpPr>
          <p:nvPr/>
        </p:nvCxnSpPr>
        <p:spPr>
          <a:xfrm flipV="1">
            <a:off x="5996940" y="3432175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2" name="AutoShape 26"/>
          <p:cNvCxnSpPr>
            <a:endCxn id="8" idx="3"/>
          </p:cNvCxnSpPr>
          <p:nvPr/>
        </p:nvCxnSpPr>
        <p:spPr>
          <a:xfrm flipH="1" flipV="1">
            <a:off x="6318250" y="3432175"/>
            <a:ext cx="12763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" name="Oval 24"/>
          <p:cNvSpPr>
            <a:spLocks noChangeArrowheads="1"/>
          </p:cNvSpPr>
          <p:nvPr/>
        </p:nvSpPr>
        <p:spPr bwMode="auto">
          <a:xfrm flipH="1">
            <a:off x="7068820" y="332676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 flipH="1">
            <a:off x="3971290" y="31718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 flipH="1">
            <a:off x="3752215" y="360172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" name="AutoShape 26"/>
          <p:cNvCxnSpPr>
            <a:stCxn id="15" idx="0"/>
            <a:endCxn id="14" idx="5"/>
          </p:cNvCxnSpPr>
          <p:nvPr/>
        </p:nvCxnSpPr>
        <p:spPr>
          <a:xfrm flipV="1">
            <a:off x="3895725" y="3418205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7" name="Oval 24"/>
          <p:cNvSpPr>
            <a:spLocks noChangeArrowheads="1"/>
          </p:cNvSpPr>
          <p:nvPr/>
        </p:nvSpPr>
        <p:spPr bwMode="auto">
          <a:xfrm flipH="1">
            <a:off x="4258945" y="360172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AutoShape 26"/>
          <p:cNvCxnSpPr>
            <a:stCxn id="17" idx="0"/>
            <a:endCxn id="14" idx="3"/>
          </p:cNvCxnSpPr>
          <p:nvPr/>
        </p:nvCxnSpPr>
        <p:spPr>
          <a:xfrm flipH="1" flipV="1">
            <a:off x="4217035" y="3418205"/>
            <a:ext cx="185420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6" name="AutoShape 3"/>
          <p:cNvSpPr/>
          <p:nvPr/>
        </p:nvSpPr>
        <p:spPr>
          <a:xfrm>
            <a:off x="3908425" y="4206240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1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AutoShape 4"/>
          <p:cNvSpPr/>
          <p:nvPr/>
        </p:nvSpPr>
        <p:spPr>
          <a:xfrm>
            <a:off x="4286885" y="4206240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AutoShape 5"/>
          <p:cNvSpPr/>
          <p:nvPr/>
        </p:nvSpPr>
        <p:spPr>
          <a:xfrm>
            <a:off x="4665345" y="4206240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3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AutoShape 6"/>
          <p:cNvSpPr/>
          <p:nvPr/>
        </p:nvSpPr>
        <p:spPr>
          <a:xfrm>
            <a:off x="5043170" y="4206240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4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2" name="AutoShape 7"/>
          <p:cNvSpPr/>
          <p:nvPr/>
        </p:nvSpPr>
        <p:spPr>
          <a:xfrm>
            <a:off x="5421630" y="4206240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5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AutoShape 8"/>
          <p:cNvSpPr/>
          <p:nvPr/>
        </p:nvSpPr>
        <p:spPr>
          <a:xfrm>
            <a:off x="5800090" y="4206240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6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4" name="AutoShape 9"/>
          <p:cNvSpPr/>
          <p:nvPr/>
        </p:nvSpPr>
        <p:spPr>
          <a:xfrm>
            <a:off x="6176645" y="4206240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7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" name="AutoShape 14"/>
          <p:cNvSpPr/>
          <p:nvPr/>
        </p:nvSpPr>
        <p:spPr>
          <a:xfrm>
            <a:off x="3525520" y="4206240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0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6" name="AutoShape 9"/>
          <p:cNvSpPr/>
          <p:nvPr/>
        </p:nvSpPr>
        <p:spPr>
          <a:xfrm>
            <a:off x="6546850" y="4206240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8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AutoShape 3"/>
          <p:cNvSpPr/>
          <p:nvPr>
            <p:custDataLst>
              <p:tags r:id="rId1"/>
            </p:custDataLst>
          </p:nvPr>
        </p:nvSpPr>
        <p:spPr>
          <a:xfrm>
            <a:off x="3902075" y="44761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AutoShape 4"/>
          <p:cNvSpPr/>
          <p:nvPr/>
        </p:nvSpPr>
        <p:spPr>
          <a:xfrm>
            <a:off x="4280535" y="44761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AutoShape 5"/>
          <p:cNvSpPr/>
          <p:nvPr/>
        </p:nvSpPr>
        <p:spPr>
          <a:xfrm>
            <a:off x="4658995" y="44761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AutoShape 6"/>
          <p:cNvSpPr/>
          <p:nvPr/>
        </p:nvSpPr>
        <p:spPr>
          <a:xfrm>
            <a:off x="5037455" y="44761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AutoShape 7"/>
          <p:cNvSpPr/>
          <p:nvPr/>
        </p:nvSpPr>
        <p:spPr>
          <a:xfrm>
            <a:off x="5415915" y="44761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AutoShape 8"/>
          <p:cNvSpPr/>
          <p:nvPr/>
        </p:nvSpPr>
        <p:spPr>
          <a:xfrm>
            <a:off x="5794375" y="44761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AutoShape 9"/>
          <p:cNvSpPr/>
          <p:nvPr/>
        </p:nvSpPr>
        <p:spPr>
          <a:xfrm>
            <a:off x="6172835" y="44761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3529251" y="44761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6550343" y="44761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AutoShape 9"/>
          <p:cNvSpPr/>
          <p:nvPr/>
        </p:nvSpPr>
        <p:spPr>
          <a:xfrm>
            <a:off x="6908800" y="4206240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9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AutoShape 9"/>
          <p:cNvSpPr/>
          <p:nvPr/>
        </p:nvSpPr>
        <p:spPr>
          <a:xfrm>
            <a:off x="6908483" y="44761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05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1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250" autoRev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6" dur="250" autoRev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250" autoRev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50" autoRev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6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1" grpId="0" animBg="1"/>
      <p:bldP spid="20" grpId="0" animBg="1"/>
      <p:bldP spid="24" grpId="0" animBg="1"/>
      <p:bldP spid="1054744" grpId="0" animBg="1"/>
      <p:bldP spid="4" grpId="0" animBg="1"/>
      <p:bldP spid="5" grpId="0" animBg="1"/>
      <p:bldP spid="30" grpId="0" animBg="1"/>
      <p:bldP spid="27" grpId="0" animBg="1"/>
      <p:bldP spid="23" grpId="0" animBg="1"/>
      <p:bldP spid="8" grpId="0" animBg="1"/>
      <p:bldP spid="9" grpId="0" animBg="1"/>
      <p:bldP spid="10" grpId="0" animBg="1"/>
      <p:bldP spid="19" grpId="0" animBg="1"/>
      <p:bldP spid="22" grpId="0" animBg="1"/>
      <p:bldP spid="48" grpId="0" animBg="1"/>
      <p:bldP spid="1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union</a:t>
            </a:r>
            <a:r>
              <a:t>实现策略</a:t>
            </a:r>
            <a:r>
              <a:rPr lang="en-US" altLang="zh-CN"/>
              <a:t>-quick find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3111500"/>
            <a:ext cx="10968990" cy="3138170"/>
          </a:xfrm>
        </p:spPr>
        <p:txBody>
          <a:bodyPr/>
          <a:p>
            <a:r>
              <a:t>保持树高为</a:t>
            </a:r>
            <a:r>
              <a:rPr lang="en-US" altLang="zh-CN"/>
              <a:t>2</a:t>
            </a:r>
            <a:endParaRPr lang="en-US" altLang="zh-CN"/>
          </a:p>
          <a:p>
            <a:r>
              <a:t>合并两棵树</a:t>
            </a:r>
            <a:r>
              <a:rPr lang="en-US" altLang="zh-CN"/>
              <a:t>T1,T2</a:t>
            </a:r>
            <a:r>
              <a:t>时，把</a:t>
            </a:r>
            <a:r>
              <a:rPr lang="en-US" altLang="zh-CN"/>
              <a:t>T2</a:t>
            </a:r>
            <a:r>
              <a:t>的全部结点的父节点设为</a:t>
            </a:r>
            <a:r>
              <a:rPr lang="en-US" altLang="zh-CN"/>
              <a:t>T1</a:t>
            </a:r>
            <a:r>
              <a:t>的根节点</a:t>
            </a:r>
          </a:p>
          <a:p>
            <a:r>
              <a:rPr lang="en-US" altLang="zh-CN"/>
              <a:t>union(6,0)</a:t>
            </a:r>
            <a:endParaRPr lang="en-US" altLang="zh-CN"/>
          </a:p>
          <a:p>
            <a:pPr lvl="1"/>
            <a:r>
              <a:rPr lang="en-US" altLang="zh-CN"/>
              <a:t>find(6)-&gt;3</a:t>
            </a:r>
            <a:endParaRPr lang="en-US" altLang="zh-CN"/>
          </a:p>
          <a:p>
            <a:pPr lvl="1"/>
            <a:r>
              <a:rPr lang="en-US" altLang="zh-CN"/>
              <a:t>find(0)-&gt;5</a:t>
            </a:r>
            <a:endParaRPr lang="en-US" altLang="zh-CN"/>
          </a:p>
          <a:p>
            <a:pPr lvl="1"/>
            <a:r>
              <a:t>更新父节点为</a:t>
            </a:r>
            <a:r>
              <a:rPr lang="en-US" altLang="zh-CN"/>
              <a:t>5</a:t>
            </a:r>
            <a:r>
              <a:t>的全部结点的父节点为</a:t>
            </a:r>
            <a:r>
              <a:rPr lang="en-US" altLang="zh-CN"/>
              <a:t>3</a:t>
            </a:r>
            <a:endParaRPr lang="en-US" altLang="zh-CN"/>
          </a:p>
          <a:p>
            <a:pPr lvl="1"/>
            <a:r>
              <a:rPr lang="en-US" altLang="zh-CN"/>
              <a:t>find</a:t>
            </a:r>
            <a:r>
              <a:t>时间复杂度为</a:t>
            </a:r>
            <a:r>
              <a:rPr lang="en-US" altLang="zh-CN"/>
              <a:t>O(1),union</a:t>
            </a:r>
            <a:r>
              <a:t>时间复杂度为</a:t>
            </a:r>
            <a:r>
              <a:rPr lang="en-US" altLang="zh-CN"/>
              <a:t>O(n)</a:t>
            </a:r>
            <a:endParaRPr lang="en-US" altLang="zh-CN"/>
          </a:p>
        </p:txBody>
      </p:sp>
      <p:sp>
        <p:nvSpPr>
          <p:cNvPr id="1054744" name="Oval 24"/>
          <p:cNvSpPr>
            <a:spLocks noChangeArrowheads="1"/>
          </p:cNvSpPr>
          <p:nvPr/>
        </p:nvSpPr>
        <p:spPr bwMode="auto">
          <a:xfrm flipH="1">
            <a:off x="3117850" y="13703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val 24"/>
          <p:cNvSpPr>
            <a:spLocks noChangeArrowheads="1"/>
          </p:cNvSpPr>
          <p:nvPr/>
        </p:nvSpPr>
        <p:spPr bwMode="auto">
          <a:xfrm flipH="1">
            <a:off x="2898775" y="18002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 flipH="1">
            <a:off x="3405505" y="18002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AutoShape 26"/>
          <p:cNvCxnSpPr>
            <a:stCxn id="4" idx="0"/>
            <a:endCxn id="1054744" idx="5"/>
          </p:cNvCxnSpPr>
          <p:nvPr/>
        </p:nvCxnSpPr>
        <p:spPr>
          <a:xfrm flipV="1">
            <a:off x="3042285" y="1616710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" name="AutoShape 26"/>
          <p:cNvCxnSpPr>
            <a:endCxn id="1054744" idx="3"/>
          </p:cNvCxnSpPr>
          <p:nvPr/>
        </p:nvCxnSpPr>
        <p:spPr>
          <a:xfrm flipH="1" flipV="1">
            <a:off x="3363595" y="1616710"/>
            <a:ext cx="12763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" name="Oval 24"/>
          <p:cNvSpPr>
            <a:spLocks noChangeArrowheads="1"/>
          </p:cNvSpPr>
          <p:nvPr/>
        </p:nvSpPr>
        <p:spPr bwMode="auto">
          <a:xfrm flipH="1">
            <a:off x="4253230" y="13703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 flipH="1">
            <a:off x="4034155" y="18002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 flipH="1">
            <a:off x="4540885" y="18002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26"/>
          <p:cNvCxnSpPr>
            <a:stCxn id="9" idx="0"/>
            <a:endCxn id="8" idx="5"/>
          </p:cNvCxnSpPr>
          <p:nvPr/>
        </p:nvCxnSpPr>
        <p:spPr>
          <a:xfrm flipV="1">
            <a:off x="4177665" y="1616710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2" name="AutoShape 26"/>
          <p:cNvCxnSpPr>
            <a:endCxn id="8" idx="3"/>
          </p:cNvCxnSpPr>
          <p:nvPr/>
        </p:nvCxnSpPr>
        <p:spPr>
          <a:xfrm flipH="1" flipV="1">
            <a:off x="4498975" y="1616710"/>
            <a:ext cx="12763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" name="Oval 24"/>
          <p:cNvSpPr>
            <a:spLocks noChangeArrowheads="1"/>
          </p:cNvSpPr>
          <p:nvPr/>
        </p:nvSpPr>
        <p:spPr bwMode="auto">
          <a:xfrm flipH="1">
            <a:off x="5249545" y="151130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 flipH="1">
            <a:off x="2152015" y="135636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 flipH="1">
            <a:off x="1932940" y="178625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" name="AutoShape 26"/>
          <p:cNvCxnSpPr>
            <a:stCxn id="15" idx="0"/>
            <a:endCxn id="14" idx="5"/>
          </p:cNvCxnSpPr>
          <p:nvPr/>
        </p:nvCxnSpPr>
        <p:spPr>
          <a:xfrm flipV="1">
            <a:off x="2076450" y="1602740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7" name="Oval 24"/>
          <p:cNvSpPr>
            <a:spLocks noChangeArrowheads="1"/>
          </p:cNvSpPr>
          <p:nvPr/>
        </p:nvSpPr>
        <p:spPr bwMode="auto">
          <a:xfrm flipH="1">
            <a:off x="2439670" y="178625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AutoShape 26"/>
          <p:cNvCxnSpPr>
            <a:stCxn id="17" idx="0"/>
            <a:endCxn id="14" idx="3"/>
          </p:cNvCxnSpPr>
          <p:nvPr/>
        </p:nvCxnSpPr>
        <p:spPr>
          <a:xfrm flipH="1" flipV="1">
            <a:off x="2397760" y="1602740"/>
            <a:ext cx="185420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6" name="AutoShape 3"/>
          <p:cNvSpPr/>
          <p:nvPr/>
        </p:nvSpPr>
        <p:spPr>
          <a:xfrm>
            <a:off x="2212975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1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AutoShape 4"/>
          <p:cNvSpPr/>
          <p:nvPr/>
        </p:nvSpPr>
        <p:spPr>
          <a:xfrm>
            <a:off x="2591435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AutoShape 5"/>
          <p:cNvSpPr/>
          <p:nvPr/>
        </p:nvSpPr>
        <p:spPr>
          <a:xfrm>
            <a:off x="2969895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3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AutoShape 6"/>
          <p:cNvSpPr/>
          <p:nvPr/>
        </p:nvSpPr>
        <p:spPr>
          <a:xfrm>
            <a:off x="334772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4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2" name="AutoShape 7"/>
          <p:cNvSpPr/>
          <p:nvPr/>
        </p:nvSpPr>
        <p:spPr>
          <a:xfrm>
            <a:off x="372618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5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AutoShape 8"/>
          <p:cNvSpPr/>
          <p:nvPr/>
        </p:nvSpPr>
        <p:spPr>
          <a:xfrm>
            <a:off x="410464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6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4" name="AutoShape 9"/>
          <p:cNvSpPr/>
          <p:nvPr/>
        </p:nvSpPr>
        <p:spPr>
          <a:xfrm>
            <a:off x="4481195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7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" name="AutoShape 14"/>
          <p:cNvSpPr/>
          <p:nvPr/>
        </p:nvSpPr>
        <p:spPr>
          <a:xfrm>
            <a:off x="183007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0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6" name="AutoShape 9"/>
          <p:cNvSpPr/>
          <p:nvPr/>
        </p:nvSpPr>
        <p:spPr>
          <a:xfrm>
            <a:off x="485140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8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AutoShape 3"/>
          <p:cNvSpPr/>
          <p:nvPr>
            <p:custDataLst>
              <p:tags r:id="rId1"/>
            </p:custDataLst>
          </p:nvPr>
        </p:nvSpPr>
        <p:spPr>
          <a:xfrm>
            <a:off x="220662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AutoShape 4"/>
          <p:cNvSpPr/>
          <p:nvPr/>
        </p:nvSpPr>
        <p:spPr>
          <a:xfrm>
            <a:off x="258508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AutoShape 5"/>
          <p:cNvSpPr/>
          <p:nvPr/>
        </p:nvSpPr>
        <p:spPr>
          <a:xfrm>
            <a:off x="296354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AutoShape 6"/>
          <p:cNvSpPr/>
          <p:nvPr/>
        </p:nvSpPr>
        <p:spPr>
          <a:xfrm>
            <a:off x="334200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AutoShape 7"/>
          <p:cNvSpPr/>
          <p:nvPr/>
        </p:nvSpPr>
        <p:spPr>
          <a:xfrm>
            <a:off x="372046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AutoShape 8"/>
          <p:cNvSpPr/>
          <p:nvPr/>
        </p:nvSpPr>
        <p:spPr>
          <a:xfrm>
            <a:off x="409892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AutoShape 9"/>
          <p:cNvSpPr/>
          <p:nvPr/>
        </p:nvSpPr>
        <p:spPr>
          <a:xfrm>
            <a:off x="447738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1833801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4854893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AutoShape 9"/>
          <p:cNvSpPr/>
          <p:nvPr/>
        </p:nvSpPr>
        <p:spPr>
          <a:xfrm>
            <a:off x="521335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9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AutoShape 9"/>
          <p:cNvSpPr/>
          <p:nvPr/>
        </p:nvSpPr>
        <p:spPr>
          <a:xfrm>
            <a:off x="5213033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AutoShape 7"/>
          <p:cNvSpPr/>
          <p:nvPr/>
        </p:nvSpPr>
        <p:spPr>
          <a:xfrm>
            <a:off x="3724275" y="23876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AutoShape 14"/>
          <p:cNvSpPr/>
          <p:nvPr/>
        </p:nvSpPr>
        <p:spPr>
          <a:xfrm>
            <a:off x="1837611" y="23876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AutoShape 9"/>
          <p:cNvSpPr/>
          <p:nvPr/>
        </p:nvSpPr>
        <p:spPr>
          <a:xfrm>
            <a:off x="5216843" y="23876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 flipH="1">
            <a:off x="3491230" y="183896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Oval 24"/>
          <p:cNvSpPr>
            <a:spLocks noChangeArrowheads="1"/>
          </p:cNvSpPr>
          <p:nvPr/>
        </p:nvSpPr>
        <p:spPr bwMode="auto">
          <a:xfrm flipH="1">
            <a:off x="2609850" y="18529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Oval 24"/>
          <p:cNvSpPr>
            <a:spLocks noChangeArrowheads="1"/>
          </p:cNvSpPr>
          <p:nvPr/>
        </p:nvSpPr>
        <p:spPr bwMode="auto">
          <a:xfrm flipH="1">
            <a:off x="3037840" y="18529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5" name="AutoShape 26"/>
          <p:cNvCxnSpPr>
            <a:stCxn id="33" idx="0"/>
          </p:cNvCxnSpPr>
          <p:nvPr/>
        </p:nvCxnSpPr>
        <p:spPr>
          <a:xfrm flipH="1" flipV="1">
            <a:off x="2639060" y="1495425"/>
            <a:ext cx="114300" cy="35750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" name="AutoShape 26"/>
          <p:cNvCxnSpPr>
            <a:stCxn id="34" idx="7"/>
            <a:endCxn id="37" idx="3"/>
          </p:cNvCxnSpPr>
          <p:nvPr/>
        </p:nvCxnSpPr>
        <p:spPr>
          <a:xfrm flipH="1" flipV="1">
            <a:off x="2684145" y="1473200"/>
            <a:ext cx="395605" cy="4222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7" name="Oval 24"/>
          <p:cNvSpPr>
            <a:spLocks noChangeArrowheads="1"/>
          </p:cNvSpPr>
          <p:nvPr/>
        </p:nvSpPr>
        <p:spPr bwMode="auto">
          <a:xfrm flipH="1">
            <a:off x="2438400" y="122682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Oval 24"/>
          <p:cNvSpPr>
            <a:spLocks noChangeArrowheads="1"/>
          </p:cNvSpPr>
          <p:nvPr/>
        </p:nvSpPr>
        <p:spPr bwMode="auto">
          <a:xfrm flipH="1">
            <a:off x="1644015" y="183896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9" name="AutoShape 26"/>
          <p:cNvCxnSpPr>
            <a:stCxn id="38" idx="0"/>
            <a:endCxn id="37" idx="5"/>
          </p:cNvCxnSpPr>
          <p:nvPr/>
        </p:nvCxnSpPr>
        <p:spPr>
          <a:xfrm flipV="1">
            <a:off x="1787525" y="1473200"/>
            <a:ext cx="692785" cy="36576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0" name="Oval 24"/>
          <p:cNvSpPr>
            <a:spLocks noChangeArrowheads="1"/>
          </p:cNvSpPr>
          <p:nvPr/>
        </p:nvSpPr>
        <p:spPr bwMode="auto">
          <a:xfrm flipH="1">
            <a:off x="2150745" y="183896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1" name="AutoShape 26"/>
          <p:cNvCxnSpPr>
            <a:stCxn id="40" idx="0"/>
            <a:endCxn id="37" idx="4"/>
          </p:cNvCxnSpPr>
          <p:nvPr/>
        </p:nvCxnSpPr>
        <p:spPr>
          <a:xfrm flipV="1">
            <a:off x="2294255" y="1515745"/>
            <a:ext cx="287655" cy="3232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" name="直接箭头连接符 41"/>
          <p:cNvCxnSpPr>
            <a:stCxn id="32" idx="7"/>
            <a:endCxn id="37" idx="2"/>
          </p:cNvCxnSpPr>
          <p:nvPr/>
        </p:nvCxnSpPr>
        <p:spPr>
          <a:xfrm flipH="1" flipV="1">
            <a:off x="2726055" y="1371600"/>
            <a:ext cx="807085" cy="509905"/>
          </a:xfrm>
          <a:prstGeom prst="straightConnector1">
            <a:avLst/>
          </a:prstGeom>
          <a:ln w="317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054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0" grpId="1" animBg="1"/>
      <p:bldP spid="23" grpId="0" animBg="1"/>
      <p:bldP spid="27" grpId="0" animBg="1"/>
      <p:bldP spid="29" grpId="2" bldLvl="0" animBg="1"/>
      <p:bldP spid="28" grpId="1" bldLvl="0" animBg="1"/>
      <p:bldP spid="31" grpId="1" bldLvl="0" animBg="1"/>
      <p:bldP spid="1054744" grpId="0" animBg="1"/>
      <p:bldP spid="4" grpId="0" animBg="1"/>
      <p:bldP spid="5" grpId="0" animBg="1"/>
      <p:bldP spid="14" grpId="0" animBg="1"/>
      <p:bldP spid="15" grpId="0" animBg="1"/>
      <p:bldP spid="17" grpId="0" animBg="1"/>
      <p:bldP spid="32" grpId="0" bldLvl="0" animBg="1"/>
      <p:bldP spid="33" grpId="0" bldLvl="0" animBg="1"/>
      <p:bldP spid="34" grpId="0" bldLvl="0" animBg="1"/>
      <p:bldP spid="37" grpId="0" bldLvl="0" animBg="1"/>
      <p:bldP spid="38" grpId="0" bldLvl="0" animBg="1"/>
      <p:bldP spid="4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union</a:t>
            </a:r>
            <a:r>
              <a:t>实现策略</a:t>
            </a:r>
            <a:r>
              <a:rPr lang="en-US" altLang="zh-CN"/>
              <a:t>-quick union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3111500"/>
            <a:ext cx="10968990" cy="3138170"/>
          </a:xfrm>
        </p:spPr>
        <p:txBody>
          <a:bodyPr/>
          <a:p>
            <a:r>
              <a:t>合并两棵树</a:t>
            </a:r>
            <a:r>
              <a:rPr lang="en-US" altLang="zh-CN"/>
              <a:t>T1,T2</a:t>
            </a:r>
            <a:r>
              <a:t>时，把</a:t>
            </a:r>
            <a:r>
              <a:rPr lang="en-US" altLang="zh-CN"/>
              <a:t>T2</a:t>
            </a:r>
            <a:r>
              <a:t>的根</a:t>
            </a:r>
            <a:r>
              <a:t>结点的</a:t>
            </a:r>
            <a:r>
              <a:t>父节点设为</a:t>
            </a:r>
            <a:r>
              <a:rPr lang="en-US" altLang="zh-CN"/>
              <a:t>T1</a:t>
            </a:r>
            <a:r>
              <a:t>的根节点</a:t>
            </a:r>
          </a:p>
          <a:p>
            <a:r>
              <a:rPr lang="en-US" altLang="zh-CN"/>
              <a:t>union(6,0)</a:t>
            </a:r>
            <a:endParaRPr lang="en-US" altLang="zh-CN"/>
          </a:p>
          <a:p>
            <a:pPr lvl="1"/>
            <a:r>
              <a:rPr lang="en-US" altLang="zh-CN"/>
              <a:t>find(6)-&gt;3</a:t>
            </a:r>
            <a:endParaRPr lang="en-US" altLang="zh-CN"/>
          </a:p>
          <a:p>
            <a:pPr lvl="1"/>
            <a:r>
              <a:rPr lang="en-US" altLang="zh-CN"/>
              <a:t>find(0)-&gt;5</a:t>
            </a:r>
            <a:endParaRPr lang="en-US" altLang="zh-CN"/>
          </a:p>
          <a:p>
            <a:pPr lvl="1"/>
            <a:r>
              <a:t>更新</a:t>
            </a:r>
            <a:r>
              <a:rPr lang="en-US" altLang="zh-CN"/>
              <a:t>5</a:t>
            </a:r>
            <a:r>
              <a:t>的父节点为</a:t>
            </a:r>
            <a:r>
              <a:rPr lang="en-US" altLang="zh-CN"/>
              <a:t>3</a:t>
            </a:r>
            <a:endParaRPr lang="en-US" altLang="zh-CN"/>
          </a:p>
          <a:p>
            <a:pPr lvl="1"/>
            <a:r>
              <a:rPr lang="en-US" altLang="zh-CN"/>
              <a:t>find</a:t>
            </a:r>
            <a:r>
              <a:t>时间复杂度最差为</a:t>
            </a:r>
            <a:r>
              <a:rPr lang="en-US" altLang="zh-CN"/>
              <a:t>O(n)</a:t>
            </a:r>
            <a:r>
              <a:t>【刚好插入一个链表式树</a:t>
            </a:r>
            <a:r>
              <a:t>】</a:t>
            </a:r>
            <a:r>
              <a:rPr lang="en-US" altLang="zh-CN"/>
              <a:t>,union</a:t>
            </a:r>
            <a:r>
              <a:t>时间复杂度为</a:t>
            </a:r>
            <a:r>
              <a:rPr lang="en-US" altLang="zh-CN"/>
              <a:t>O(n)</a:t>
            </a:r>
            <a:endParaRPr lang="en-US" altLang="zh-CN"/>
          </a:p>
        </p:txBody>
      </p:sp>
      <p:sp>
        <p:nvSpPr>
          <p:cNvPr id="1054744" name="Oval 24"/>
          <p:cNvSpPr>
            <a:spLocks noChangeArrowheads="1"/>
          </p:cNvSpPr>
          <p:nvPr/>
        </p:nvSpPr>
        <p:spPr bwMode="auto">
          <a:xfrm flipH="1">
            <a:off x="3117850" y="13703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val 24"/>
          <p:cNvSpPr>
            <a:spLocks noChangeArrowheads="1"/>
          </p:cNvSpPr>
          <p:nvPr/>
        </p:nvSpPr>
        <p:spPr bwMode="auto">
          <a:xfrm flipH="1">
            <a:off x="2898775" y="18002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 flipH="1">
            <a:off x="3405505" y="18002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AutoShape 26"/>
          <p:cNvCxnSpPr>
            <a:stCxn id="4" idx="0"/>
            <a:endCxn id="1054744" idx="5"/>
          </p:cNvCxnSpPr>
          <p:nvPr/>
        </p:nvCxnSpPr>
        <p:spPr>
          <a:xfrm flipV="1">
            <a:off x="3042285" y="1616710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" name="AutoShape 26"/>
          <p:cNvCxnSpPr>
            <a:endCxn id="1054744" idx="3"/>
          </p:cNvCxnSpPr>
          <p:nvPr/>
        </p:nvCxnSpPr>
        <p:spPr>
          <a:xfrm flipH="1" flipV="1">
            <a:off x="3363595" y="1616710"/>
            <a:ext cx="12763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" name="Oval 24"/>
          <p:cNvSpPr>
            <a:spLocks noChangeArrowheads="1"/>
          </p:cNvSpPr>
          <p:nvPr/>
        </p:nvSpPr>
        <p:spPr bwMode="auto">
          <a:xfrm flipH="1">
            <a:off x="4253230" y="13703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 flipH="1">
            <a:off x="4034155" y="18002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 flipH="1">
            <a:off x="4540885" y="18002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26"/>
          <p:cNvCxnSpPr>
            <a:stCxn id="9" idx="0"/>
            <a:endCxn id="8" idx="5"/>
          </p:cNvCxnSpPr>
          <p:nvPr/>
        </p:nvCxnSpPr>
        <p:spPr>
          <a:xfrm flipV="1">
            <a:off x="4177665" y="1616710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2" name="AutoShape 26"/>
          <p:cNvCxnSpPr>
            <a:endCxn id="8" idx="3"/>
          </p:cNvCxnSpPr>
          <p:nvPr/>
        </p:nvCxnSpPr>
        <p:spPr>
          <a:xfrm flipH="1" flipV="1">
            <a:off x="4498975" y="1616710"/>
            <a:ext cx="12763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" name="Oval 24"/>
          <p:cNvSpPr>
            <a:spLocks noChangeArrowheads="1"/>
          </p:cNvSpPr>
          <p:nvPr/>
        </p:nvSpPr>
        <p:spPr bwMode="auto">
          <a:xfrm flipH="1">
            <a:off x="5249545" y="151130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 flipH="1">
            <a:off x="2152015" y="135636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 flipH="1">
            <a:off x="1932940" y="178625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" name="AutoShape 26"/>
          <p:cNvCxnSpPr>
            <a:stCxn id="15" idx="0"/>
            <a:endCxn id="14" idx="5"/>
          </p:cNvCxnSpPr>
          <p:nvPr/>
        </p:nvCxnSpPr>
        <p:spPr>
          <a:xfrm flipV="1">
            <a:off x="2076450" y="1602740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7" name="Oval 24"/>
          <p:cNvSpPr>
            <a:spLocks noChangeArrowheads="1"/>
          </p:cNvSpPr>
          <p:nvPr/>
        </p:nvSpPr>
        <p:spPr bwMode="auto">
          <a:xfrm flipH="1">
            <a:off x="2439670" y="178625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AutoShape 26"/>
          <p:cNvCxnSpPr>
            <a:stCxn id="17" idx="0"/>
            <a:endCxn id="14" idx="3"/>
          </p:cNvCxnSpPr>
          <p:nvPr/>
        </p:nvCxnSpPr>
        <p:spPr>
          <a:xfrm flipH="1" flipV="1">
            <a:off x="2397760" y="1602740"/>
            <a:ext cx="185420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6" name="AutoShape 3"/>
          <p:cNvSpPr/>
          <p:nvPr/>
        </p:nvSpPr>
        <p:spPr>
          <a:xfrm>
            <a:off x="2212975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1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AutoShape 4"/>
          <p:cNvSpPr/>
          <p:nvPr/>
        </p:nvSpPr>
        <p:spPr>
          <a:xfrm>
            <a:off x="2591435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AutoShape 5"/>
          <p:cNvSpPr/>
          <p:nvPr/>
        </p:nvSpPr>
        <p:spPr>
          <a:xfrm>
            <a:off x="2969895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3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AutoShape 6"/>
          <p:cNvSpPr/>
          <p:nvPr/>
        </p:nvSpPr>
        <p:spPr>
          <a:xfrm>
            <a:off x="334772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4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2" name="AutoShape 7"/>
          <p:cNvSpPr/>
          <p:nvPr/>
        </p:nvSpPr>
        <p:spPr>
          <a:xfrm>
            <a:off x="372618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5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AutoShape 8"/>
          <p:cNvSpPr/>
          <p:nvPr/>
        </p:nvSpPr>
        <p:spPr>
          <a:xfrm>
            <a:off x="410464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6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4" name="AutoShape 9"/>
          <p:cNvSpPr/>
          <p:nvPr/>
        </p:nvSpPr>
        <p:spPr>
          <a:xfrm>
            <a:off x="4481195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7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" name="AutoShape 14"/>
          <p:cNvSpPr/>
          <p:nvPr/>
        </p:nvSpPr>
        <p:spPr>
          <a:xfrm>
            <a:off x="183007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0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6" name="AutoShape 9"/>
          <p:cNvSpPr/>
          <p:nvPr/>
        </p:nvSpPr>
        <p:spPr>
          <a:xfrm>
            <a:off x="485140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8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AutoShape 3"/>
          <p:cNvSpPr/>
          <p:nvPr>
            <p:custDataLst>
              <p:tags r:id="rId1"/>
            </p:custDataLst>
          </p:nvPr>
        </p:nvSpPr>
        <p:spPr>
          <a:xfrm>
            <a:off x="220662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AutoShape 4"/>
          <p:cNvSpPr/>
          <p:nvPr/>
        </p:nvSpPr>
        <p:spPr>
          <a:xfrm>
            <a:off x="258508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AutoShape 5"/>
          <p:cNvSpPr/>
          <p:nvPr/>
        </p:nvSpPr>
        <p:spPr>
          <a:xfrm>
            <a:off x="296354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AutoShape 6"/>
          <p:cNvSpPr/>
          <p:nvPr/>
        </p:nvSpPr>
        <p:spPr>
          <a:xfrm>
            <a:off x="334200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AutoShape 7"/>
          <p:cNvSpPr/>
          <p:nvPr/>
        </p:nvSpPr>
        <p:spPr>
          <a:xfrm>
            <a:off x="372046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AutoShape 8"/>
          <p:cNvSpPr/>
          <p:nvPr/>
        </p:nvSpPr>
        <p:spPr>
          <a:xfrm>
            <a:off x="409892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AutoShape 9"/>
          <p:cNvSpPr/>
          <p:nvPr/>
        </p:nvSpPr>
        <p:spPr>
          <a:xfrm>
            <a:off x="447738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1833801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4854893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AutoShape 9"/>
          <p:cNvSpPr/>
          <p:nvPr/>
        </p:nvSpPr>
        <p:spPr>
          <a:xfrm>
            <a:off x="521335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9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AutoShape 9"/>
          <p:cNvSpPr/>
          <p:nvPr/>
        </p:nvSpPr>
        <p:spPr>
          <a:xfrm>
            <a:off x="5213033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AutoShape 7"/>
          <p:cNvSpPr/>
          <p:nvPr/>
        </p:nvSpPr>
        <p:spPr>
          <a:xfrm>
            <a:off x="3724275" y="23876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1054744" idx="6"/>
            <a:endCxn id="14" idx="1"/>
          </p:cNvCxnSpPr>
          <p:nvPr/>
        </p:nvCxnSpPr>
        <p:spPr>
          <a:xfrm flipH="1" flipV="1">
            <a:off x="2397125" y="1398905"/>
            <a:ext cx="720725" cy="116205"/>
          </a:xfrm>
          <a:prstGeom prst="straightConnector1">
            <a:avLst/>
          </a:prstGeom>
          <a:ln w="317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Oval 24"/>
          <p:cNvSpPr>
            <a:spLocks noChangeArrowheads="1"/>
          </p:cNvSpPr>
          <p:nvPr/>
        </p:nvSpPr>
        <p:spPr bwMode="auto">
          <a:xfrm flipH="1">
            <a:off x="10201116" y="302958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4" name="AutoShape 26"/>
          <p:cNvCxnSpPr>
            <a:stCxn id="78" idx="0"/>
            <a:endCxn id="71" idx="4"/>
          </p:cNvCxnSpPr>
          <p:nvPr/>
        </p:nvCxnSpPr>
        <p:spPr>
          <a:xfrm flipV="1">
            <a:off x="10344150" y="3318510"/>
            <a:ext cx="0" cy="1682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7" name="Oval 24"/>
          <p:cNvSpPr>
            <a:spLocks noChangeArrowheads="1"/>
          </p:cNvSpPr>
          <p:nvPr/>
        </p:nvSpPr>
        <p:spPr bwMode="auto">
          <a:xfrm flipH="1">
            <a:off x="10201116" y="481457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Oval 24"/>
          <p:cNvSpPr>
            <a:spLocks noChangeArrowheads="1"/>
          </p:cNvSpPr>
          <p:nvPr/>
        </p:nvSpPr>
        <p:spPr bwMode="auto">
          <a:xfrm flipH="1">
            <a:off x="10201116" y="348678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9" name="AutoShape 26"/>
          <p:cNvCxnSpPr>
            <a:stCxn id="77" idx="0"/>
            <a:endCxn id="83" idx="4"/>
          </p:cNvCxnSpPr>
          <p:nvPr/>
        </p:nvCxnSpPr>
        <p:spPr>
          <a:xfrm flipV="1">
            <a:off x="10344150" y="4634865"/>
            <a:ext cx="0" cy="17970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2" name="Oval 24"/>
          <p:cNvSpPr>
            <a:spLocks noChangeArrowheads="1"/>
          </p:cNvSpPr>
          <p:nvPr/>
        </p:nvSpPr>
        <p:spPr bwMode="auto">
          <a:xfrm flipH="1">
            <a:off x="10201116" y="391604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Oval 24"/>
          <p:cNvSpPr>
            <a:spLocks noChangeArrowheads="1"/>
          </p:cNvSpPr>
          <p:nvPr/>
        </p:nvSpPr>
        <p:spPr bwMode="auto">
          <a:xfrm flipH="1">
            <a:off x="10201116" y="434594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4" name="AutoShape 26"/>
          <p:cNvCxnSpPr>
            <a:stCxn id="83" idx="0"/>
            <a:endCxn id="82" idx="4"/>
          </p:cNvCxnSpPr>
          <p:nvPr/>
        </p:nvCxnSpPr>
        <p:spPr>
          <a:xfrm flipV="1">
            <a:off x="10344150" y="4204970"/>
            <a:ext cx="0" cy="14097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7" name="直接箭头连接符 86"/>
          <p:cNvCxnSpPr>
            <a:stCxn id="82" idx="0"/>
            <a:endCxn id="78" idx="4"/>
          </p:cNvCxnSpPr>
          <p:nvPr/>
        </p:nvCxnSpPr>
        <p:spPr>
          <a:xfrm flipV="1">
            <a:off x="10344150" y="3775710"/>
            <a:ext cx="0" cy="14033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30" grpId="0" bldLvl="0" animBg="1"/>
      <p:bldP spid="30" grpId="1" bldLvl="0" animBg="1"/>
      <p:bldP spid="23" grpId="0" bldLvl="0" animBg="1"/>
      <p:bldP spid="27" grpId="0" bldLvl="0" animBg="1"/>
      <p:bldP spid="28" grpId="1" bldLvl="0" animBg="1"/>
      <p:bldP spid="71" grpId="0" animBg="1"/>
      <p:bldP spid="77" grpId="0" animBg="1"/>
      <p:bldP spid="78" grpId="0" animBg="1"/>
      <p:bldP spid="82" grpId="0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union</a:t>
            </a:r>
            <a:r>
              <a:t>实现策略</a:t>
            </a:r>
            <a:r>
              <a:rPr lang="en-US" altLang="zh-CN"/>
              <a:t>-quick union</a:t>
            </a:r>
            <a:r>
              <a:t>优化</a:t>
            </a:r>
            <a:r>
              <a:rPr lang="en-US" altLang="zh-CN"/>
              <a:t>-</a:t>
            </a:r>
            <a:r>
              <a:t>基于</a:t>
            </a:r>
            <a:r>
              <a:rPr lang="en-US" altLang="zh-CN"/>
              <a:t>rank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3348990"/>
            <a:ext cx="10968990" cy="2900680"/>
          </a:xfrm>
        </p:spPr>
        <p:txBody>
          <a:bodyPr>
            <a:normAutofit lnSpcReduction="10000"/>
          </a:bodyPr>
          <a:p>
            <a:r>
              <a:rPr lang="en-US" altLang="zh-CN"/>
              <a:t>quick union</a:t>
            </a:r>
            <a:r>
              <a:t>基础上，记录根节点</a:t>
            </a:r>
            <a:r>
              <a:rPr lang="en-US" altLang="zh-CN"/>
              <a:t>rank</a:t>
            </a:r>
            <a:r>
              <a:t>，把树合并到</a:t>
            </a:r>
            <a:r>
              <a:rPr lang="en-US" altLang="zh-CN"/>
              <a:t>rank</a:t>
            </a:r>
            <a:r>
              <a:t>更高的树上</a:t>
            </a:r>
          </a:p>
          <a:p>
            <a:r>
              <a:rPr lang="en-US" altLang="zh-CN"/>
              <a:t>union(1,7)</a:t>
            </a:r>
            <a:endParaRPr lang="en-US" altLang="zh-CN"/>
          </a:p>
          <a:p>
            <a:pPr lvl="1"/>
            <a:r>
              <a:rPr lang="en-US" altLang="zh-CN"/>
              <a:t>find(1)-&gt;8</a:t>
            </a:r>
            <a:r>
              <a:t>，</a:t>
            </a:r>
            <a:r>
              <a:rPr lang="en-US" altLang="zh-CN"/>
              <a:t>rank[8]=2</a:t>
            </a:r>
            <a:endParaRPr lang="en-US" altLang="zh-CN"/>
          </a:p>
          <a:p>
            <a:pPr lvl="1"/>
            <a:r>
              <a:rPr lang="en-US" altLang="zh-CN"/>
              <a:t>find(7)-&gt;7,</a:t>
            </a:r>
            <a:r>
              <a:rPr lang="en-US" altLang="zh-CN">
                <a:sym typeface="+mn-ea"/>
              </a:rPr>
              <a:t>rank[7]=1</a:t>
            </a:r>
            <a:endParaRPr lang="en-US" altLang="zh-CN"/>
          </a:p>
          <a:p>
            <a:pPr lvl="1"/>
            <a:r>
              <a:t>更新</a:t>
            </a:r>
            <a:r>
              <a:rPr lang="en-US" altLang="zh-CN"/>
              <a:t>7</a:t>
            </a:r>
            <a:r>
              <a:t>的父节点为</a:t>
            </a:r>
            <a:r>
              <a:rPr lang="en-US" altLang="zh-CN"/>
              <a:t>8</a:t>
            </a:r>
            <a:r>
              <a:t>，此时</a:t>
            </a:r>
            <a:r>
              <a:rPr lang="en-US" altLang="zh-CN"/>
              <a:t>rank</a:t>
            </a:r>
            <a:r>
              <a:t>不变。如果两棵树</a:t>
            </a:r>
            <a:r>
              <a:rPr lang="en-US" altLang="zh-CN"/>
              <a:t>rank</a:t>
            </a:r>
            <a:r>
              <a:t>一致，可以链到任意一个根节点，被链接的根节点</a:t>
            </a:r>
            <a:r>
              <a:rPr lang="en-US" altLang="zh-CN"/>
              <a:t>rank+1</a:t>
            </a:r>
            <a:endParaRPr lang="en-US" altLang="zh-CN"/>
          </a:p>
          <a:p>
            <a:pPr lvl="1"/>
            <a:r>
              <a:rPr lang="en-US" altLang="zh-CN"/>
              <a:t>union</a:t>
            </a:r>
            <a:r>
              <a:t>和</a:t>
            </a:r>
            <a:r>
              <a:rPr lang="en-US" altLang="zh-CN"/>
              <a:t>find</a:t>
            </a:r>
            <a:r>
              <a:t>的</a:t>
            </a:r>
            <a:r>
              <a:rPr lang="en-US" altLang="zh-CN"/>
              <a:t>n</a:t>
            </a:r>
            <a:r>
              <a:t>次操作，平均每次的时间复杂度为</a:t>
            </a:r>
            <a:r>
              <a:rPr lang="en-US" altLang="zh-CN"/>
              <a:t>O(α(n)) α(n)</a:t>
            </a:r>
            <a:r>
              <a:t>为逆Ackermann函数 实际问题中有意义的</a:t>
            </a:r>
            <a:r>
              <a:rPr lang="en-US" altLang="zh-CN"/>
              <a:t>n</a:t>
            </a:r>
            <a:r>
              <a:t>，α(</a:t>
            </a:r>
            <a:r>
              <a:rPr lang="en-US" altLang="zh-CN"/>
              <a:t>n</a:t>
            </a:r>
            <a:r>
              <a:t>)≤4</a:t>
            </a:r>
          </a:p>
        </p:txBody>
      </p:sp>
      <p:sp>
        <p:nvSpPr>
          <p:cNvPr id="1054744" name="Oval 24"/>
          <p:cNvSpPr>
            <a:spLocks noChangeArrowheads="1"/>
          </p:cNvSpPr>
          <p:nvPr/>
        </p:nvSpPr>
        <p:spPr bwMode="auto">
          <a:xfrm flipH="1">
            <a:off x="3117850" y="13703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val 24"/>
          <p:cNvSpPr>
            <a:spLocks noChangeArrowheads="1"/>
          </p:cNvSpPr>
          <p:nvPr/>
        </p:nvSpPr>
        <p:spPr bwMode="auto">
          <a:xfrm flipH="1">
            <a:off x="2898775" y="18002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 flipH="1">
            <a:off x="3405505" y="18002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AutoShape 26"/>
          <p:cNvCxnSpPr>
            <a:stCxn id="4" idx="0"/>
            <a:endCxn id="1054744" idx="5"/>
          </p:cNvCxnSpPr>
          <p:nvPr/>
        </p:nvCxnSpPr>
        <p:spPr>
          <a:xfrm flipV="1">
            <a:off x="3042285" y="1616710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" name="AutoShape 26"/>
          <p:cNvCxnSpPr>
            <a:endCxn id="1054744" idx="3"/>
          </p:cNvCxnSpPr>
          <p:nvPr/>
        </p:nvCxnSpPr>
        <p:spPr>
          <a:xfrm flipH="1" flipV="1">
            <a:off x="3363595" y="1616710"/>
            <a:ext cx="12763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" name="Oval 24"/>
          <p:cNvSpPr>
            <a:spLocks noChangeArrowheads="1"/>
          </p:cNvSpPr>
          <p:nvPr/>
        </p:nvSpPr>
        <p:spPr bwMode="auto">
          <a:xfrm flipH="1">
            <a:off x="4253230" y="137033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 flipH="1">
            <a:off x="4034155" y="18002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 flipH="1">
            <a:off x="4540885" y="18002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26"/>
          <p:cNvCxnSpPr>
            <a:stCxn id="9" idx="0"/>
            <a:endCxn id="8" idx="5"/>
          </p:cNvCxnSpPr>
          <p:nvPr/>
        </p:nvCxnSpPr>
        <p:spPr>
          <a:xfrm flipV="1">
            <a:off x="4177665" y="1616710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2" name="AutoShape 26"/>
          <p:cNvCxnSpPr>
            <a:endCxn id="8" idx="3"/>
          </p:cNvCxnSpPr>
          <p:nvPr/>
        </p:nvCxnSpPr>
        <p:spPr>
          <a:xfrm flipH="1" flipV="1">
            <a:off x="4498975" y="1616710"/>
            <a:ext cx="12763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" name="Oval 24"/>
          <p:cNvSpPr>
            <a:spLocks noChangeArrowheads="1"/>
          </p:cNvSpPr>
          <p:nvPr/>
        </p:nvSpPr>
        <p:spPr bwMode="auto">
          <a:xfrm flipH="1">
            <a:off x="5249545" y="151130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 flipH="1">
            <a:off x="2152015" y="135636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 flipH="1">
            <a:off x="1932940" y="178625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" name="AutoShape 26"/>
          <p:cNvCxnSpPr>
            <a:stCxn id="15" idx="0"/>
            <a:endCxn id="14" idx="5"/>
          </p:cNvCxnSpPr>
          <p:nvPr/>
        </p:nvCxnSpPr>
        <p:spPr>
          <a:xfrm flipV="1">
            <a:off x="2076450" y="1602740"/>
            <a:ext cx="117475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7" name="Oval 24"/>
          <p:cNvSpPr>
            <a:spLocks noChangeArrowheads="1"/>
          </p:cNvSpPr>
          <p:nvPr/>
        </p:nvSpPr>
        <p:spPr bwMode="auto">
          <a:xfrm flipH="1">
            <a:off x="2439670" y="178625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AutoShape 26"/>
          <p:cNvCxnSpPr>
            <a:stCxn id="17" idx="0"/>
            <a:endCxn id="14" idx="3"/>
          </p:cNvCxnSpPr>
          <p:nvPr/>
        </p:nvCxnSpPr>
        <p:spPr>
          <a:xfrm flipH="1" flipV="1">
            <a:off x="2397760" y="1602740"/>
            <a:ext cx="185420" cy="1835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6" name="AutoShape 3"/>
          <p:cNvSpPr/>
          <p:nvPr/>
        </p:nvSpPr>
        <p:spPr>
          <a:xfrm>
            <a:off x="2212975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1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AutoShape 4"/>
          <p:cNvSpPr/>
          <p:nvPr/>
        </p:nvSpPr>
        <p:spPr>
          <a:xfrm>
            <a:off x="2591435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AutoShape 5"/>
          <p:cNvSpPr/>
          <p:nvPr/>
        </p:nvSpPr>
        <p:spPr>
          <a:xfrm>
            <a:off x="2969895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3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AutoShape 6"/>
          <p:cNvSpPr/>
          <p:nvPr/>
        </p:nvSpPr>
        <p:spPr>
          <a:xfrm>
            <a:off x="334772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4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2" name="AutoShape 7"/>
          <p:cNvSpPr/>
          <p:nvPr/>
        </p:nvSpPr>
        <p:spPr>
          <a:xfrm>
            <a:off x="372618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5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AutoShape 8"/>
          <p:cNvSpPr/>
          <p:nvPr/>
        </p:nvSpPr>
        <p:spPr>
          <a:xfrm>
            <a:off x="410464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6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4" name="AutoShape 9"/>
          <p:cNvSpPr/>
          <p:nvPr/>
        </p:nvSpPr>
        <p:spPr>
          <a:xfrm>
            <a:off x="4481195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7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" name="AutoShape 14"/>
          <p:cNvSpPr/>
          <p:nvPr/>
        </p:nvSpPr>
        <p:spPr>
          <a:xfrm>
            <a:off x="183007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0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6" name="AutoShape 9"/>
          <p:cNvSpPr/>
          <p:nvPr/>
        </p:nvSpPr>
        <p:spPr>
          <a:xfrm>
            <a:off x="485140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8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AutoShape 3"/>
          <p:cNvSpPr/>
          <p:nvPr>
            <p:custDataLst>
              <p:tags r:id="rId1"/>
            </p:custDataLst>
          </p:nvPr>
        </p:nvSpPr>
        <p:spPr>
          <a:xfrm>
            <a:off x="220662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AutoShape 4"/>
          <p:cNvSpPr/>
          <p:nvPr/>
        </p:nvSpPr>
        <p:spPr>
          <a:xfrm>
            <a:off x="258508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AutoShape 5"/>
          <p:cNvSpPr/>
          <p:nvPr/>
        </p:nvSpPr>
        <p:spPr>
          <a:xfrm>
            <a:off x="296354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AutoShape 6"/>
          <p:cNvSpPr/>
          <p:nvPr/>
        </p:nvSpPr>
        <p:spPr>
          <a:xfrm>
            <a:off x="334200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AutoShape 7"/>
          <p:cNvSpPr/>
          <p:nvPr/>
        </p:nvSpPr>
        <p:spPr>
          <a:xfrm>
            <a:off x="372046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AutoShape 8"/>
          <p:cNvSpPr/>
          <p:nvPr/>
        </p:nvSpPr>
        <p:spPr>
          <a:xfrm>
            <a:off x="409892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AutoShape 9"/>
          <p:cNvSpPr/>
          <p:nvPr/>
        </p:nvSpPr>
        <p:spPr>
          <a:xfrm>
            <a:off x="447738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1833801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4854893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AutoShape 9"/>
          <p:cNvSpPr/>
          <p:nvPr/>
        </p:nvSpPr>
        <p:spPr>
          <a:xfrm>
            <a:off x="5213350" y="212788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9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AutoShape 9"/>
          <p:cNvSpPr/>
          <p:nvPr/>
        </p:nvSpPr>
        <p:spPr>
          <a:xfrm>
            <a:off x="5213033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AutoShape 7"/>
          <p:cNvSpPr/>
          <p:nvPr/>
        </p:nvSpPr>
        <p:spPr>
          <a:xfrm>
            <a:off x="3724275" y="23876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3560" y="2375535"/>
            <a:ext cx="1084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parent[n]</a:t>
            </a:r>
            <a:endParaRPr lang="en-US">
              <a:sym typeface="+mn-ea"/>
            </a:endParaRPr>
          </a:p>
        </p:txBody>
      </p:sp>
      <p:sp>
        <p:nvSpPr>
          <p:cNvPr id="31" name="AutoShape 3"/>
          <p:cNvSpPr/>
          <p:nvPr>
            <p:custDataLst>
              <p:tags r:id="rId2"/>
            </p:custDataLst>
          </p:nvPr>
        </p:nvSpPr>
        <p:spPr>
          <a:xfrm>
            <a:off x="2206625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AutoShape 4"/>
          <p:cNvSpPr/>
          <p:nvPr/>
        </p:nvSpPr>
        <p:spPr>
          <a:xfrm>
            <a:off x="2585085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AutoShape 5"/>
          <p:cNvSpPr/>
          <p:nvPr/>
        </p:nvSpPr>
        <p:spPr>
          <a:xfrm>
            <a:off x="2963545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AutoShape 6"/>
          <p:cNvSpPr/>
          <p:nvPr/>
        </p:nvSpPr>
        <p:spPr>
          <a:xfrm>
            <a:off x="3342005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AutoShape 7"/>
          <p:cNvSpPr/>
          <p:nvPr/>
        </p:nvSpPr>
        <p:spPr>
          <a:xfrm>
            <a:off x="3720465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6" name="AutoShape 8"/>
          <p:cNvSpPr/>
          <p:nvPr/>
        </p:nvSpPr>
        <p:spPr>
          <a:xfrm>
            <a:off x="4098925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AutoShape 9"/>
          <p:cNvSpPr/>
          <p:nvPr/>
        </p:nvSpPr>
        <p:spPr>
          <a:xfrm>
            <a:off x="4477385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AutoShape 14"/>
          <p:cNvSpPr/>
          <p:nvPr/>
        </p:nvSpPr>
        <p:spPr>
          <a:xfrm>
            <a:off x="1833801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AutoShape 9"/>
          <p:cNvSpPr/>
          <p:nvPr/>
        </p:nvSpPr>
        <p:spPr>
          <a:xfrm>
            <a:off x="4854893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AutoShape 9"/>
          <p:cNvSpPr/>
          <p:nvPr/>
        </p:nvSpPr>
        <p:spPr>
          <a:xfrm>
            <a:off x="5213033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AutoShape 7"/>
          <p:cNvSpPr/>
          <p:nvPr/>
        </p:nvSpPr>
        <p:spPr>
          <a:xfrm>
            <a:off x="3724275" y="27336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8330" y="2743835"/>
            <a:ext cx="881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rank[n]</a:t>
            </a:r>
            <a:endParaRPr lang="en-US">
              <a:sym typeface="+mn-ea"/>
            </a:endParaRPr>
          </a:p>
        </p:txBody>
      </p:sp>
      <p:sp>
        <p:nvSpPr>
          <p:cNvPr id="44" name="AutoShape 9"/>
          <p:cNvSpPr/>
          <p:nvPr/>
        </p:nvSpPr>
        <p:spPr>
          <a:xfrm>
            <a:off x="4458335" y="23907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9" grpId="0" animBg="1"/>
      <p:bldP spid="25" grpId="0" animBg="1"/>
      <p:bldP spid="37" grpId="0" animBg="1"/>
      <p:bldP spid="44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9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7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1790</Words>
  <Application>WPS 演示</Application>
  <PresentationFormat>宽屏</PresentationFormat>
  <Paragraphs>579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Arial Unicode MS</vt:lpstr>
      <vt:lpstr>Symbol</vt:lpstr>
      <vt:lpstr>Calibri</vt:lpstr>
      <vt:lpstr>楷体_GB2312</vt:lpstr>
      <vt:lpstr>Times New Roman</vt:lpstr>
      <vt:lpstr>Consolas</vt:lpstr>
      <vt:lpstr>新宋体</vt:lpstr>
      <vt:lpstr>黑体</vt:lpstr>
      <vt:lpstr>Arial Unicode MS</vt:lpstr>
      <vt:lpstr>Office 主题​​</vt:lpstr>
      <vt:lpstr>kruskal算法</vt:lpstr>
      <vt:lpstr>kruskal算法框架</vt:lpstr>
      <vt:lpstr>正确性</vt:lpstr>
      <vt:lpstr>回路检测-并查集【union find set (disjoint set)】</vt:lpstr>
      <vt:lpstr>并查集的原理</vt:lpstr>
      <vt:lpstr>并查集的实现</vt:lpstr>
      <vt:lpstr>union实现策略-quick find</vt:lpstr>
      <vt:lpstr>union实现策略-quick union</vt:lpstr>
      <vt:lpstr>union实现策略-quick union优化-基于rank</vt:lpstr>
      <vt:lpstr>union实现策略-其他优化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刘明铭</cp:lastModifiedBy>
  <cp:revision>161</cp:revision>
  <dcterms:created xsi:type="dcterms:W3CDTF">2019-06-19T02:08:00Z</dcterms:created>
  <dcterms:modified xsi:type="dcterms:W3CDTF">2020-11-28T18:02:54Z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