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14" r:id="rId5"/>
    <p:sldId id="295" r:id="rId6"/>
    <p:sldId id="262" r:id="rId7"/>
    <p:sldId id="263" r:id="rId8"/>
    <p:sldId id="316" r:id="rId9"/>
    <p:sldId id="265" r:id="rId10"/>
    <p:sldId id="266" r:id="rId11"/>
    <p:sldId id="319" r:id="rId12"/>
    <p:sldId id="278" r:id="rId13"/>
    <p:sldId id="303" r:id="rId14"/>
    <p:sldId id="304" r:id="rId15"/>
    <p:sldId id="344" r:id="rId16"/>
    <p:sldId id="279" r:id="rId17"/>
    <p:sldId id="305" r:id="rId18"/>
    <p:sldId id="280" r:id="rId19"/>
    <p:sldId id="307" r:id="rId20"/>
    <p:sldId id="281" r:id="rId21"/>
    <p:sldId id="306" r:id="rId22"/>
    <p:sldId id="282" r:id="rId23"/>
    <p:sldId id="297" r:id="rId24"/>
    <p:sldId id="298" r:id="rId25"/>
    <p:sldId id="310" r:id="rId26"/>
    <p:sldId id="300" r:id="rId27"/>
    <p:sldId id="301" r:id="rId28"/>
    <p:sldId id="299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315"/>
  </p:normalViewPr>
  <p:slideViewPr>
    <p:cSldViewPr snapToGrid="0" showGuides="1">
      <p:cViewPr varScale="1">
        <p:scale>
          <a:sx n="55" d="100"/>
          <a:sy n="55" d="100"/>
        </p:scale>
        <p:origin x="-1584" y="-84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随着计算机应用领域的扩张，</a:t>
            </a:r>
            <a:r>
              <a:rPr lang="en-US" altLang="zh-CN" dirty="0"/>
              <a:t>I/O</a:t>
            </a:r>
            <a:r>
              <a:rPr lang="zh-CN" altLang="en-US" dirty="0"/>
              <a:t>设备的种类和数量越来越多，人们希望随时增添或减撤设备，对此分散连接的方式无能为力</a:t>
            </a:r>
            <a:endParaRPr lang="en-US" altLang="zh-CN" dirty="0"/>
          </a:p>
          <a:p>
            <a:pPr lvl="0"/>
            <a:r>
              <a:rPr lang="zh-CN" altLang="en-US" dirty="0"/>
              <a:t>分散连接好比村村通公路，总线连接好比国道公路、高速公路</a:t>
            </a:r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系统总线是</a:t>
            </a:r>
            <a:r>
              <a:rPr lang="en-US" altLang="zh-CN" dirty="0"/>
              <a:t>CPU</a:t>
            </a:r>
            <a:r>
              <a:rPr lang="zh-CN" altLang="en-US" dirty="0"/>
              <a:t>、主存、</a:t>
            </a:r>
            <a:r>
              <a:rPr lang="en-US" altLang="zh-CN" dirty="0"/>
              <a:t>I/O</a:t>
            </a:r>
            <a:r>
              <a:rPr lang="zh-CN" altLang="en-US" dirty="0"/>
              <a:t>设备（通过</a:t>
            </a:r>
            <a:r>
              <a:rPr lang="en-US" altLang="zh-CN" dirty="0"/>
              <a:t>I/O</a:t>
            </a:r>
            <a:r>
              <a:rPr lang="zh-CN" altLang="en-US" dirty="0"/>
              <a:t>接口）各大部件之间的信息传输线，这些部件多安装在主板或者插件板上，又称为板级总线或板间总线</a:t>
            </a:r>
            <a:endParaRPr lang="en-US" altLang="zh-CN" dirty="0"/>
          </a:p>
          <a:p>
            <a:pPr lvl="0"/>
            <a:r>
              <a:rPr lang="zh-CN" altLang="en-US" dirty="0"/>
              <a:t>数据总线的位数称为数据总线宽度，如果总线宽度是</a:t>
            </a:r>
            <a:r>
              <a:rPr lang="en-US" altLang="zh-CN" dirty="0"/>
              <a:t>8</a:t>
            </a:r>
            <a:r>
              <a:rPr lang="zh-CN" altLang="en-US" dirty="0"/>
              <a:t>位，指令字长是</a:t>
            </a:r>
            <a:r>
              <a:rPr lang="en-US" altLang="zh-CN" dirty="0"/>
              <a:t>16</a:t>
            </a:r>
            <a:r>
              <a:rPr lang="zh-CN" altLang="en-US" dirty="0"/>
              <a:t>位，则</a:t>
            </a:r>
            <a:r>
              <a:rPr lang="en-US" altLang="zh-CN" dirty="0"/>
              <a:t>CPU</a:t>
            </a:r>
            <a:r>
              <a:rPr lang="zh-CN" altLang="en-US" dirty="0"/>
              <a:t>在取指阶段必须两次访问主存</a:t>
            </a:r>
            <a:endParaRPr lang="en-US" altLang="zh-CN" dirty="0"/>
          </a:p>
          <a:p>
            <a:pPr lvl="0"/>
            <a:r>
              <a:rPr lang="zh-CN" altLang="en-US" dirty="0"/>
              <a:t>存储器读：将指定存储单元中的数据读到存储总线上</a:t>
            </a:r>
            <a:endParaRPr lang="en-US" altLang="zh-CN" dirty="0"/>
          </a:p>
          <a:p>
            <a:pPr lvl="0"/>
            <a:r>
              <a:rPr lang="zh-CN" altLang="en-US" dirty="0"/>
              <a:t>总线允许表示需要获取总线使用权的部件已获得了控制权</a:t>
            </a:r>
            <a:endParaRPr lang="en-US" altLang="zh-CN" dirty="0"/>
          </a:p>
          <a:p>
            <a:pPr lvl="0"/>
            <a:r>
              <a:rPr lang="zh-CN" altLang="en-US" dirty="0"/>
              <a:t>中断响应表示中断请求已被接收</a:t>
            </a:r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总线带宽是指总线的数据传输速率，即单位时间内总线上传输的数据的位数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总线复用是为了提高总线利用率进行的优化设计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总线负载能力即驱动能力，是指当总线接上负载后，总线输入输出的逻辑电平是否能保持在额定的正常范围内，不同的电路对总线的负载时不同的，通常用可连接扩增电路板数来反映总线的驱动能力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电源电压是指用</a:t>
            </a:r>
            <a:r>
              <a:rPr lang="en-US" altLang="zh-CN" dirty="0"/>
              <a:t>5V</a:t>
            </a:r>
            <a:r>
              <a:rPr lang="zh-CN" altLang="en-US" dirty="0"/>
              <a:t>还是</a:t>
            </a:r>
            <a:r>
              <a:rPr lang="en-US" altLang="zh-CN" dirty="0"/>
              <a:t>3.3V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多总线结构和总线通信控制，都是为了解决部件速度不一致带来的问题</a:t>
            </a:r>
            <a:endParaRPr lang="en-US" altLang="zh-CN" dirty="0"/>
          </a:p>
          <a:p>
            <a:pPr lvl="0"/>
            <a:r>
              <a:rPr lang="zh-CN" altLang="en-US" dirty="0"/>
              <a:t>对于分离式通信来说，通信双方都是主模块</a:t>
            </a:r>
            <a:endParaRPr lang="zh-CN" altLang="en-US" dirty="0"/>
          </a:p>
        </p:txBody>
      </p:sp>
      <p:sp>
        <p:nvSpPr>
          <p:cNvPr id="880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这里的设备地址线实际上是控制线</a:t>
            </a:r>
            <a:endParaRPr lang="en-US" altLang="zh-CN" dirty="0"/>
          </a:p>
          <a:p>
            <a:pPr lvl="0"/>
            <a:r>
              <a:rPr lang="zh-CN" altLang="en-US" dirty="0"/>
              <a:t>总线控制部件接到</a:t>
            </a:r>
            <a:r>
              <a:rPr lang="en-US" altLang="zh-CN" dirty="0"/>
              <a:t>BR</a:t>
            </a:r>
            <a:r>
              <a:rPr lang="zh-CN" altLang="en-US" dirty="0"/>
              <a:t>送来的总线请求信号后，在总线未被占用的情况下，计数器开始计数，并通过设备地址线，向各设备发出一组地址信号，当某个请求使用总线的设备地址与计数值一致时，获得总线使用权</a:t>
            </a:r>
            <a:endParaRPr lang="zh-CN" altLang="en-US" dirty="0"/>
          </a:p>
        </p:txBody>
      </p:sp>
      <p:sp>
        <p:nvSpPr>
          <p:cNvPr id="89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3.1  </a:t>
            </a:r>
            <a:r>
              <a:rPr lang="zh-CN" altLang="en-US" b="1" dirty="0"/>
              <a:t>总线的基本概念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/>
          </a:p>
        </p:txBody>
      </p:sp>
      <p:sp>
        <p:nvSpPr>
          <p:cNvPr id="5123" name="AutoShape 11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4" name="Text Box 3"/>
          <p:cNvSpPr txBox="1"/>
          <p:nvPr/>
        </p:nvSpPr>
        <p:spPr>
          <a:xfrm>
            <a:off x="593725" y="1365250"/>
            <a:ext cx="426593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一、为什么要使用总线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9975" y="2214563"/>
            <a:ext cx="7067550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五大部件之间需要信号连接通路；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两种连接方式：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分散连接：连线十分复杂，且不能解决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设备和主机之间连接的灵活性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总线连接：能够满足随时增减设备的需要</a:t>
            </a: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3.5  </a:t>
            </a:r>
            <a:r>
              <a:rPr lang="zh-CN" altLang="en-US" b="1" dirty="0"/>
              <a:t>总线控制</a:t>
            </a:r>
            <a:endParaRPr lang="zh-CN" altLang="en-US" b="1" dirty="0"/>
          </a:p>
        </p:txBody>
      </p:sp>
      <p:sp>
        <p:nvSpPr>
          <p:cNvPr id="33795" name="AutoShape 1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3796" name="Text Box 21"/>
          <p:cNvSpPr txBox="1"/>
          <p:nvPr/>
        </p:nvSpPr>
        <p:spPr>
          <a:xfrm>
            <a:off x="806450" y="1439863"/>
            <a:ext cx="7493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marL="357505" lvl="0" indent="-35750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总线控制包括 </a:t>
            </a:r>
            <a:r>
              <a:rPr lang="zh-CN" altLang="en-US" sz="2800" b="1" dirty="0">
                <a:solidFill>
                  <a:srgbClr val="00B050"/>
                </a:solidFill>
                <a:highlight>
                  <a:srgbClr val="FFFF00"/>
                </a:highlight>
              </a:rPr>
              <a:t>判优控制</a:t>
            </a:r>
            <a:r>
              <a:rPr lang="zh-CN" altLang="en-US" sz="2800" b="1" dirty="0">
                <a:solidFill>
                  <a:srgbClr val="00B050"/>
                </a:solidFill>
              </a:rPr>
              <a:t> </a:t>
            </a:r>
            <a:r>
              <a:rPr lang="zh-CN" altLang="en-US" sz="2800" dirty="0"/>
              <a:t>和 </a:t>
            </a:r>
            <a:r>
              <a:rPr lang="zh-CN" altLang="en-US" sz="2800" b="1" dirty="0">
                <a:solidFill>
                  <a:srgbClr val="00B050"/>
                </a:solidFill>
              </a:rPr>
              <a:t>通信控制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AutoShape 1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34819" name="Group 24"/>
          <p:cNvGrpSpPr/>
          <p:nvPr/>
        </p:nvGrpSpPr>
        <p:grpSpPr>
          <a:xfrm>
            <a:off x="381000" y="866775"/>
            <a:ext cx="8478838" cy="5649913"/>
            <a:chOff x="240" y="624"/>
            <a:chExt cx="5341" cy="3559"/>
          </a:xfrm>
        </p:grpSpPr>
        <p:sp>
          <p:nvSpPr>
            <p:cNvPr id="34820" name="Text Box 3"/>
            <p:cNvSpPr txBox="1"/>
            <p:nvPr/>
          </p:nvSpPr>
          <p:spPr>
            <a:xfrm>
              <a:off x="240" y="624"/>
              <a:ext cx="2491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latin typeface="Times New Roman" panose="02020603050405020304" pitchFamily="18" charset="0"/>
                </a:rPr>
                <a:t>一、总线判优控制</a:t>
              </a:r>
              <a:r>
                <a:rPr lang="zh-CN" altLang="en-US" sz="3600" dirty="0">
                  <a:highlight>
                    <a:srgbClr val="FFFF00"/>
                  </a:highlight>
                  <a:sym typeface="+mn-ea"/>
                </a:rPr>
                <a:t>（考）</a:t>
              </a:r>
              <a:endParaRPr lang="zh-CN" altLang="en-US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21" name="Text Box 8"/>
            <p:cNvSpPr txBox="1"/>
            <p:nvPr/>
          </p:nvSpPr>
          <p:spPr>
            <a:xfrm>
              <a:off x="561" y="1625"/>
              <a:ext cx="2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主设备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模块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22" name="Text Box 9"/>
            <p:cNvSpPr txBox="1"/>
            <p:nvPr/>
          </p:nvSpPr>
          <p:spPr>
            <a:xfrm>
              <a:off x="2292" y="1517"/>
              <a:ext cx="3289" cy="5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500" b="1" dirty="0">
                  <a:latin typeface="Times New Roman" panose="02020603050405020304" pitchFamily="18" charset="0"/>
                </a:rPr>
                <a:t>对总线有</a:t>
              </a:r>
              <a:r>
                <a:rPr lang="zh-CN" altLang="en-US" sz="25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控制权，可以启动总线上的信息传送</a:t>
              </a:r>
              <a:endPara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823" name="Group 10"/>
            <p:cNvGrpSpPr/>
            <p:nvPr/>
          </p:nvGrpSpPr>
          <p:grpSpPr>
            <a:xfrm>
              <a:off x="561" y="2060"/>
              <a:ext cx="4807" cy="543"/>
              <a:chOff x="384" y="2012"/>
              <a:chExt cx="4807" cy="543"/>
            </a:xfrm>
          </p:grpSpPr>
          <p:sp>
            <p:nvSpPr>
              <p:cNvPr id="34826" name="Text Box 11"/>
              <p:cNvSpPr txBox="1"/>
              <p:nvPr/>
            </p:nvSpPr>
            <p:spPr>
              <a:xfrm>
                <a:off x="384" y="2063"/>
                <a:ext cx="15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从设备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模块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27" name="Text Box 12"/>
              <p:cNvSpPr txBox="1"/>
              <p:nvPr/>
            </p:nvSpPr>
            <p:spPr>
              <a:xfrm>
                <a:off x="2115" y="2012"/>
                <a:ext cx="3076" cy="5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5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无总线控制权，</a:t>
                </a:r>
                <a:r>
                  <a:rPr lang="zh-CN" altLang="en-US" sz="2500" b="1" dirty="0">
                    <a:latin typeface="Times New Roman" panose="02020603050405020304" pitchFamily="18" charset="0"/>
                  </a:rPr>
                  <a:t>只能</a:t>
                </a:r>
                <a:r>
                  <a:rPr lang="zh-CN" altLang="en-US" sz="25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响应 </a:t>
                </a:r>
                <a:r>
                  <a:rPr lang="zh-CN" altLang="en-US" sz="2500" b="1" dirty="0">
                    <a:latin typeface="Times New Roman" panose="02020603050405020304" pitchFamily="18" charset="0"/>
                  </a:rPr>
                  <a:t>从主设备发来的总线命令</a:t>
                </a:r>
                <a:endParaRPr lang="zh-CN" altLang="en-US" sz="25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824" name="Text Box 13"/>
            <p:cNvSpPr txBox="1"/>
            <p:nvPr/>
          </p:nvSpPr>
          <p:spPr>
            <a:xfrm>
              <a:off x="561" y="1104"/>
              <a:ext cx="37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1.  </a:t>
              </a:r>
              <a:r>
                <a:rPr lang="zh-CN" altLang="en-US" b="1" dirty="0">
                  <a:latin typeface="宋体" panose="02010600030101010101" pitchFamily="2" charset="-122"/>
                </a:rPr>
                <a:t>总线上的各类设备可分为：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25" name="Text Box 23"/>
            <p:cNvSpPr txBox="1"/>
            <p:nvPr/>
          </p:nvSpPr>
          <p:spPr>
            <a:xfrm>
              <a:off x="653" y="2613"/>
              <a:ext cx="4875" cy="15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68605" lvl="0" indent="-268605" ea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en-US" altLang="zh-CN" sz="1800" dirty="0"/>
                <a:t> </a:t>
              </a:r>
              <a:r>
                <a:rPr lang="zh-CN" altLang="en-US" sz="2400" dirty="0"/>
                <a:t>总线上的信息传送由主设备启动，如某个主设备要与另一个从设备进行通信，由主设备发出总线请求信号</a:t>
              </a:r>
              <a:endParaRPr lang="zh-CN" altLang="en-US" sz="2400" dirty="0"/>
            </a:p>
            <a:p>
              <a:pPr marL="268605" lvl="0" indent="-268605" ea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zh-CN" altLang="en-US" sz="2400" dirty="0"/>
                <a:t>总线判优控制：</a:t>
              </a:r>
              <a:r>
                <a:rPr lang="zh-CN" altLang="en-US" sz="2400" dirty="0">
                  <a:highlight>
                    <a:srgbClr val="FFFF00"/>
                  </a:highlight>
                </a:rPr>
                <a:t>如果多个主设备同时要使用总线，就由总线控制器的判优、仲裁逻辑按照一定的优先等级顺序，确定哪个主设备能使用总线，获得总线使用权的主设备能启动信息传递</a:t>
              </a:r>
              <a:endParaRPr lang="zh-CN" altLang="en-US" sz="2400" dirty="0"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842" name="Group 4"/>
          <p:cNvGrpSpPr/>
          <p:nvPr/>
        </p:nvGrpSpPr>
        <p:grpSpPr>
          <a:xfrm>
            <a:off x="890588" y="3113088"/>
            <a:ext cx="7200900" cy="2185987"/>
            <a:chOff x="561" y="2544"/>
            <a:chExt cx="4396" cy="1335"/>
          </a:xfrm>
        </p:grpSpPr>
        <p:sp>
          <p:nvSpPr>
            <p:cNvPr id="35844" name="Text Box 5"/>
            <p:cNvSpPr txBox="1"/>
            <p:nvPr/>
          </p:nvSpPr>
          <p:spPr>
            <a:xfrm>
              <a:off x="561" y="3235"/>
              <a:ext cx="2314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总线判优控制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5" name="Text Box 6"/>
            <p:cNvSpPr txBox="1"/>
            <p:nvPr/>
          </p:nvSpPr>
          <p:spPr>
            <a:xfrm>
              <a:off x="2479" y="3600"/>
              <a:ext cx="673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分布式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6" name="Text Box 7"/>
            <p:cNvSpPr txBox="1"/>
            <p:nvPr/>
          </p:nvSpPr>
          <p:spPr>
            <a:xfrm>
              <a:off x="2479" y="2880"/>
              <a:ext cx="673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集中式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7" name="AutoShape 8"/>
            <p:cNvSpPr/>
            <p:nvPr/>
          </p:nvSpPr>
          <p:spPr>
            <a:xfrm>
              <a:off x="2352" y="3006"/>
              <a:ext cx="144" cy="720"/>
            </a:xfrm>
            <a:prstGeom prst="leftBrace">
              <a:avLst>
                <a:gd name="adj1" fmla="val 4166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48" name="Text Box 9"/>
            <p:cNvSpPr txBox="1"/>
            <p:nvPr/>
          </p:nvSpPr>
          <p:spPr>
            <a:xfrm>
              <a:off x="3535" y="2544"/>
              <a:ext cx="861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链式查询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9" name="Text Box 10"/>
            <p:cNvSpPr txBox="1"/>
            <p:nvPr/>
          </p:nvSpPr>
          <p:spPr>
            <a:xfrm>
              <a:off x="3535" y="2918"/>
              <a:ext cx="1422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计数器定时查询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0" name="Text Box 11"/>
            <p:cNvSpPr txBox="1"/>
            <p:nvPr/>
          </p:nvSpPr>
          <p:spPr>
            <a:xfrm>
              <a:off x="3535" y="3293"/>
              <a:ext cx="1235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独立请求方式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51" name="AutoShape 12"/>
            <p:cNvSpPr/>
            <p:nvPr/>
          </p:nvSpPr>
          <p:spPr>
            <a:xfrm>
              <a:off x="3391" y="265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35843" name="Text Box 13"/>
          <p:cNvSpPr txBox="1"/>
          <p:nvPr/>
        </p:nvSpPr>
        <p:spPr>
          <a:xfrm>
            <a:off x="971550" y="1182688"/>
            <a:ext cx="7224713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7800" lvl="0" indent="-177800" eaLnBrk="1" hangingPunct="1">
              <a:spcBef>
                <a:spcPct val="50000"/>
              </a:spcBef>
            </a:pPr>
            <a:r>
              <a:rPr lang="zh-CN" altLang="en-US" sz="2800" dirty="0"/>
              <a:t>总线判优控制有集中式和分布式两种方式，前者将控制逻辑集中在一处（如</a:t>
            </a:r>
            <a:r>
              <a:rPr lang="en-US" altLang="zh-CN" sz="2800" dirty="0"/>
              <a:t>CPU</a:t>
            </a:r>
            <a:r>
              <a:rPr lang="zh-CN" altLang="en-US" sz="2800" dirty="0"/>
              <a:t>），后者将控制逻辑分散在与总线连接的各个部件或设备上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529590"/>
            <a:ext cx="8719820" cy="5366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593725" y="501650"/>
            <a:ext cx="44100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</a:rPr>
              <a:t>链式查询方式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36884" name="Rectangle 4"/>
            <p:cNvSpPr/>
            <p:nvPr/>
          </p:nvSpPr>
          <p:spPr>
            <a:xfrm>
              <a:off x="288" y="1152"/>
              <a:ext cx="624" cy="278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总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线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控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制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部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件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5" name="Line 5"/>
            <p:cNvSpPr/>
            <p:nvPr/>
          </p:nvSpPr>
          <p:spPr>
            <a:xfrm>
              <a:off x="912" y="1440"/>
              <a:ext cx="403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6" name="Line 6"/>
            <p:cNvSpPr/>
            <p:nvPr/>
          </p:nvSpPr>
          <p:spPr>
            <a:xfrm>
              <a:off x="912" y="1776"/>
              <a:ext cx="403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7" name="Line 7"/>
            <p:cNvSpPr/>
            <p:nvPr/>
          </p:nvSpPr>
          <p:spPr>
            <a:xfrm>
              <a:off x="912" y="2112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36888" name="Line 8"/>
            <p:cNvSpPr/>
            <p:nvPr/>
          </p:nvSpPr>
          <p:spPr>
            <a:xfrm>
              <a:off x="912" y="2448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36889" name="Rectangle 9"/>
            <p:cNvSpPr/>
            <p:nvPr/>
          </p:nvSpPr>
          <p:spPr>
            <a:xfrm>
              <a:off x="1440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90" name="Text Box 10"/>
            <p:cNvSpPr txBox="1"/>
            <p:nvPr/>
          </p:nvSpPr>
          <p:spPr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1" name="Line 11"/>
            <p:cNvSpPr/>
            <p:nvPr/>
          </p:nvSpPr>
          <p:spPr>
            <a:xfrm flipV="1">
              <a:off x="1584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892" name="Line 12"/>
            <p:cNvSpPr/>
            <p:nvPr/>
          </p:nvSpPr>
          <p:spPr>
            <a:xfrm flipV="1">
              <a:off x="1824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893" name="Line 13"/>
            <p:cNvSpPr/>
            <p:nvPr/>
          </p:nvSpPr>
          <p:spPr>
            <a:xfrm>
              <a:off x="2064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6894" name="Line 14"/>
            <p:cNvSpPr/>
            <p:nvPr/>
          </p:nvSpPr>
          <p:spPr>
            <a:xfrm>
              <a:off x="2304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6895" name="Line 15"/>
            <p:cNvSpPr/>
            <p:nvPr/>
          </p:nvSpPr>
          <p:spPr>
            <a:xfrm flipV="1">
              <a:off x="2736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896" name="Line 16"/>
            <p:cNvSpPr/>
            <p:nvPr/>
          </p:nvSpPr>
          <p:spPr>
            <a:xfrm flipV="1">
              <a:off x="2976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897" name="Line 17"/>
            <p:cNvSpPr/>
            <p:nvPr/>
          </p:nvSpPr>
          <p:spPr>
            <a:xfrm>
              <a:off x="3216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6898" name="Line 18"/>
            <p:cNvSpPr/>
            <p:nvPr/>
          </p:nvSpPr>
          <p:spPr>
            <a:xfrm>
              <a:off x="3456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6899" name="Line 19"/>
            <p:cNvSpPr/>
            <p:nvPr/>
          </p:nvSpPr>
          <p:spPr>
            <a:xfrm flipV="1">
              <a:off x="4128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900" name="Line 20"/>
            <p:cNvSpPr/>
            <p:nvPr/>
          </p:nvSpPr>
          <p:spPr>
            <a:xfrm flipV="1">
              <a:off x="4368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901" name="Line 21"/>
            <p:cNvSpPr/>
            <p:nvPr/>
          </p:nvSpPr>
          <p:spPr>
            <a:xfrm>
              <a:off x="4608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6902" name="Line 22"/>
            <p:cNvSpPr/>
            <p:nvPr/>
          </p:nvSpPr>
          <p:spPr>
            <a:xfrm>
              <a:off x="4848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6903" name="Text Box 23"/>
            <p:cNvSpPr txBox="1"/>
            <p:nvPr/>
          </p:nvSpPr>
          <p:spPr>
            <a:xfrm>
              <a:off x="1110" y="1817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BS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04" name="Text Box 24"/>
            <p:cNvSpPr txBox="1"/>
            <p:nvPr/>
          </p:nvSpPr>
          <p:spPr>
            <a:xfrm>
              <a:off x="1110" y="2153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05" name="Freeform 25"/>
            <p:cNvSpPr/>
            <p:nvPr/>
          </p:nvSpPr>
          <p:spPr>
            <a:xfrm>
              <a:off x="912" y="3360"/>
              <a:ext cx="720" cy="432"/>
            </a:xfrm>
            <a:custGeom>
              <a:avLst/>
              <a:gdLst>
                <a:gd name="txL" fmla="*/ 0 w 720"/>
                <a:gd name="txT" fmla="*/ 0 h 240"/>
                <a:gd name="txR" fmla="*/ 720 w 720"/>
                <a:gd name="txB" fmla="*/ 240 h 240"/>
              </a:gdLst>
              <a:ahLst/>
              <a:cxnLst>
                <a:cxn ang="0">
                  <a:pos x="0" y="2147483647"/>
                </a:cxn>
                <a:cxn ang="0">
                  <a:pos x="720" y="2147483647"/>
                </a:cxn>
                <a:cxn ang="0">
                  <a:pos x="720" y="0"/>
                </a:cxn>
              </a:cxnLst>
              <a:rect l="txL" t="txT" r="txR" b="tx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06" name="Rectangle 26"/>
            <p:cNvSpPr/>
            <p:nvPr/>
          </p:nvSpPr>
          <p:spPr>
            <a:xfrm>
              <a:off x="2640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07" name="Rectangle 27"/>
            <p:cNvSpPr/>
            <p:nvPr/>
          </p:nvSpPr>
          <p:spPr>
            <a:xfrm>
              <a:off x="4032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08" name="Freeform 28"/>
            <p:cNvSpPr/>
            <p:nvPr/>
          </p:nvSpPr>
          <p:spPr>
            <a:xfrm>
              <a:off x="1632" y="3216"/>
              <a:ext cx="672" cy="144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84792" y="48"/>
                </a:cxn>
                <a:cxn ang="0">
                  <a:pos x="508477" y="0"/>
                </a:cxn>
                <a:cxn ang="0">
                  <a:pos x="847883" y="48"/>
                </a:cxn>
                <a:cxn ang="0">
                  <a:pos x="932055" y="144"/>
                </a:cxn>
              </a:cxnLst>
              <a:rect l="txL" t="txT" r="txR" b="tx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09" name="Freeform 29"/>
            <p:cNvSpPr/>
            <p:nvPr/>
          </p:nvSpPr>
          <p:spPr>
            <a:xfrm>
              <a:off x="2304" y="3360"/>
              <a:ext cx="528" cy="432"/>
            </a:xfrm>
            <a:custGeom>
              <a:avLst/>
              <a:gdLst>
                <a:gd name="txL" fmla="*/ 0 w 720"/>
                <a:gd name="txT" fmla="*/ 0 h 240"/>
                <a:gd name="txR" fmla="*/ 720 w 720"/>
                <a:gd name="txB" fmla="*/ 240 h 240"/>
              </a:gdLst>
              <a:ahLst/>
              <a:cxnLst>
                <a:cxn ang="0">
                  <a:pos x="0" y="2147483647"/>
                </a:cxn>
                <a:cxn ang="0">
                  <a:pos x="1" y="2147483647"/>
                </a:cxn>
                <a:cxn ang="0">
                  <a:pos x="1" y="0"/>
                </a:cxn>
              </a:cxnLst>
              <a:rect l="txL" t="txT" r="txR" b="tx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10" name="Line 30"/>
            <p:cNvSpPr/>
            <p:nvPr/>
          </p:nvSpPr>
          <p:spPr>
            <a:xfrm>
              <a:off x="230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911" name="Freeform 31"/>
            <p:cNvSpPr/>
            <p:nvPr/>
          </p:nvSpPr>
          <p:spPr>
            <a:xfrm>
              <a:off x="2832" y="3216"/>
              <a:ext cx="672" cy="144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84792" y="48"/>
                </a:cxn>
                <a:cxn ang="0">
                  <a:pos x="508477" y="0"/>
                </a:cxn>
                <a:cxn ang="0">
                  <a:pos x="847883" y="48"/>
                </a:cxn>
                <a:cxn ang="0">
                  <a:pos x="932055" y="144"/>
                </a:cxn>
              </a:cxnLst>
              <a:rect l="txL" t="txT" r="txR" b="tx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12" name="Freeform 32"/>
            <p:cNvSpPr/>
            <p:nvPr/>
          </p:nvSpPr>
          <p:spPr>
            <a:xfrm>
              <a:off x="4224" y="3216"/>
              <a:ext cx="672" cy="144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84792" y="48"/>
                </a:cxn>
                <a:cxn ang="0">
                  <a:pos x="508477" y="0"/>
                </a:cxn>
                <a:cxn ang="0">
                  <a:pos x="847883" y="48"/>
                </a:cxn>
                <a:cxn ang="0">
                  <a:pos x="932055" y="144"/>
                </a:cxn>
              </a:cxnLst>
              <a:rect l="txL" t="txT" r="txR" b="tx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13" name="Line 33"/>
            <p:cNvSpPr/>
            <p:nvPr/>
          </p:nvSpPr>
          <p:spPr>
            <a:xfrm>
              <a:off x="350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914" name="Line 34"/>
            <p:cNvSpPr/>
            <p:nvPr/>
          </p:nvSpPr>
          <p:spPr>
            <a:xfrm>
              <a:off x="4896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915" name="Line 35"/>
            <p:cNvSpPr/>
            <p:nvPr/>
          </p:nvSpPr>
          <p:spPr>
            <a:xfrm>
              <a:off x="4896" y="3792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6916" name="Text Box 36"/>
            <p:cNvSpPr txBox="1"/>
            <p:nvPr/>
          </p:nvSpPr>
          <p:spPr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17" name="Text Box 37"/>
            <p:cNvSpPr txBox="1"/>
            <p:nvPr/>
          </p:nvSpPr>
          <p:spPr>
            <a:xfrm>
              <a:off x="1110" y="3509"/>
              <a:ext cx="3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18" name="Line 38"/>
            <p:cNvSpPr/>
            <p:nvPr/>
          </p:nvSpPr>
          <p:spPr>
            <a:xfrm>
              <a:off x="3504" y="3792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9" name="Line 39"/>
            <p:cNvSpPr/>
            <p:nvPr/>
          </p:nvSpPr>
          <p:spPr>
            <a:xfrm flipV="1">
              <a:off x="422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36920" name="Group 40"/>
            <p:cNvGrpSpPr/>
            <p:nvPr/>
          </p:nvGrpSpPr>
          <p:grpSpPr>
            <a:xfrm>
              <a:off x="3168" y="403"/>
              <a:ext cx="2468" cy="1493"/>
              <a:chOff x="3168" y="403"/>
              <a:chExt cx="2468" cy="1493"/>
            </a:xfrm>
          </p:grpSpPr>
          <p:sp>
            <p:nvSpPr>
              <p:cNvPr id="36921" name="Text Box 41"/>
              <p:cNvSpPr txBox="1"/>
              <p:nvPr/>
            </p:nvSpPr>
            <p:spPr>
              <a:xfrm>
                <a:off x="4944" y="1272"/>
                <a:ext cx="6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数据线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2" name="Text Box 42"/>
              <p:cNvSpPr txBox="1"/>
              <p:nvPr/>
            </p:nvSpPr>
            <p:spPr>
              <a:xfrm>
                <a:off x="4944" y="1608"/>
                <a:ext cx="6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地址线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3" name="Text Box 43"/>
              <p:cNvSpPr txBox="1"/>
              <p:nvPr/>
            </p:nvSpPr>
            <p:spPr>
              <a:xfrm>
                <a:off x="3168" y="403"/>
                <a:ext cx="1708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BS</a:t>
                </a:r>
                <a:r>
                  <a:rPr lang="en-US" altLang="zh-CN" sz="800" b="1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－总线忙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BR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－总线请求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BG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－总线同意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8716" name="Line 44"/>
          <p:cNvSpPr/>
          <p:nvPr/>
        </p:nvSpPr>
        <p:spPr>
          <a:xfrm flipH="1">
            <a:off x="1447800" y="3352800"/>
            <a:ext cx="32766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8717" name="Line 45"/>
          <p:cNvSpPr/>
          <p:nvPr/>
        </p:nvSpPr>
        <p:spPr>
          <a:xfrm>
            <a:off x="1447800" y="3886200"/>
            <a:ext cx="51054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grpSp>
        <p:nvGrpSpPr>
          <p:cNvPr id="4" name="Group 46"/>
          <p:cNvGrpSpPr/>
          <p:nvPr/>
        </p:nvGrpSpPr>
        <p:grpSpPr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36882" name="Line 47"/>
            <p:cNvSpPr/>
            <p:nvPr/>
          </p:nvSpPr>
          <p:spPr>
            <a:xfrm flipV="1">
              <a:off x="2736" y="1296"/>
              <a:ext cx="0" cy="3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6883" name="Line 48"/>
            <p:cNvSpPr/>
            <p:nvPr/>
          </p:nvSpPr>
          <p:spPr>
            <a:xfrm flipV="1">
              <a:off x="4128" y="1296"/>
              <a:ext cx="0" cy="3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28721" name="Line 49"/>
          <p:cNvSpPr/>
          <p:nvPr/>
        </p:nvSpPr>
        <p:spPr>
          <a:xfrm flipV="1">
            <a:off x="25908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8722" name="Line 50"/>
          <p:cNvSpPr/>
          <p:nvPr/>
        </p:nvSpPr>
        <p:spPr>
          <a:xfrm>
            <a:off x="1447800" y="6019800"/>
            <a:ext cx="11430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3" name="Freeform 51"/>
          <p:cNvSpPr/>
          <p:nvPr/>
        </p:nvSpPr>
        <p:spPr>
          <a:xfrm>
            <a:off x="2590800" y="5105400"/>
            <a:ext cx="1066800" cy="228600"/>
          </a:xfrm>
          <a:custGeom>
            <a:avLst/>
            <a:gdLst>
              <a:gd name="txL" fmla="*/ 0 w 528"/>
              <a:gd name="txT" fmla="*/ 0 h 144"/>
              <a:gd name="txR" fmla="*/ 528 w 528"/>
              <a:gd name="txB" fmla="*/ 144 h 1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724" name="Line 52"/>
          <p:cNvSpPr/>
          <p:nvPr/>
        </p:nvSpPr>
        <p:spPr>
          <a:xfrm>
            <a:off x="36576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8725" name="Line 53"/>
          <p:cNvSpPr/>
          <p:nvPr/>
        </p:nvSpPr>
        <p:spPr>
          <a:xfrm>
            <a:off x="3657600" y="6019800"/>
            <a:ext cx="8382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6" name="Line 54"/>
          <p:cNvSpPr/>
          <p:nvPr/>
        </p:nvSpPr>
        <p:spPr>
          <a:xfrm flipV="1">
            <a:off x="44958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8727" name="Line 55"/>
          <p:cNvSpPr/>
          <p:nvPr/>
        </p:nvSpPr>
        <p:spPr>
          <a:xfrm flipV="1">
            <a:off x="4724400" y="3352800"/>
            <a:ext cx="0" cy="1143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3.5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29" name="Rectangle 57"/>
          <p:cNvSpPr/>
          <p:nvPr/>
        </p:nvSpPr>
        <p:spPr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接口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0" name="AutoShape 5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" name="圆角矩形标注 2"/>
          <p:cNvSpPr/>
          <p:nvPr/>
        </p:nvSpPr>
        <p:spPr>
          <a:xfrm>
            <a:off x="2606675" y="1225550"/>
            <a:ext cx="1755775" cy="812800"/>
          </a:xfrm>
          <a:prstGeom prst="wedgeRoundRectCallout">
            <a:avLst>
              <a:gd name="adj1" fmla="val 66552"/>
              <a:gd name="adj2" fmla="val 33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控制总线中有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根用于总线判优控制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链式查询方式的特点：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只需要</a:t>
            </a:r>
            <a:r>
              <a:rPr lang="en-US" altLang="zh-CN" dirty="0"/>
              <a:t>3</a:t>
            </a:r>
            <a:r>
              <a:rPr lang="zh-CN" altLang="en-US" dirty="0"/>
              <a:t>根控制线，就能按照一定优先级次序实现总线控制；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离总线控制部件最近的</a:t>
            </a:r>
            <a:r>
              <a:rPr lang="en-US" altLang="zh-CN" dirty="0"/>
              <a:t>I/O</a:t>
            </a:r>
            <a:r>
              <a:rPr lang="zh-CN" altLang="en-US" dirty="0"/>
              <a:t>设备具有最高优先级；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容易扩充设备；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对电路故障敏感；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优先级固定，优先级低的设备难以获得请求。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38984" name="Rectangle 3"/>
            <p:cNvSpPr/>
            <p:nvPr/>
          </p:nvSpPr>
          <p:spPr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85" name="Text Box 4"/>
            <p:cNvSpPr txBox="1"/>
            <p:nvPr/>
          </p:nvSpPr>
          <p:spPr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38953" name="Text Box 6"/>
            <p:cNvSpPr txBox="1"/>
            <p:nvPr/>
          </p:nvSpPr>
          <p:spPr>
            <a:xfrm>
              <a:off x="3152" y="403"/>
              <a:ext cx="1497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BS</a:t>
              </a:r>
              <a:r>
                <a:rPr lang="en-US" altLang="zh-CN" sz="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－总线忙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BR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－总线请求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54" name="Rectangle 7"/>
            <p:cNvSpPr/>
            <p:nvPr/>
          </p:nvSpPr>
          <p:spPr>
            <a:xfrm>
              <a:off x="816" y="864"/>
              <a:ext cx="576" cy="316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总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线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控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制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部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件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55" name="Line 8"/>
            <p:cNvSpPr/>
            <p:nvPr/>
          </p:nvSpPr>
          <p:spPr>
            <a:xfrm>
              <a:off x="1392" y="1536"/>
              <a:ext cx="436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6" name="Text Box 9"/>
            <p:cNvSpPr txBox="1"/>
            <p:nvPr/>
          </p:nvSpPr>
          <p:spPr>
            <a:xfrm>
              <a:off x="4608" y="866"/>
              <a:ext cx="6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</a:rPr>
                <a:t>数据线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57" name="Line 10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8" name="Text Box 11"/>
            <p:cNvSpPr txBox="1"/>
            <p:nvPr/>
          </p:nvSpPr>
          <p:spPr>
            <a:xfrm>
              <a:off x="4608" y="1250"/>
              <a:ext cx="6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</a:rPr>
                <a:t>地址线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59" name="Line 12"/>
            <p:cNvSpPr/>
            <p:nvPr/>
          </p:nvSpPr>
          <p:spPr>
            <a:xfrm>
              <a:off x="1392" y="2304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38960" name="Line 13"/>
            <p:cNvSpPr/>
            <p:nvPr/>
          </p:nvSpPr>
          <p:spPr>
            <a:xfrm>
              <a:off x="1392" y="2688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38961" name="Rectangle 14"/>
            <p:cNvSpPr/>
            <p:nvPr/>
          </p:nvSpPr>
          <p:spPr>
            <a:xfrm>
              <a:off x="1920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62" name="Text Box 15"/>
            <p:cNvSpPr txBox="1"/>
            <p:nvPr/>
          </p:nvSpPr>
          <p:spPr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63" name="Text Box 16"/>
            <p:cNvSpPr txBox="1"/>
            <p:nvPr/>
          </p:nvSpPr>
          <p:spPr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BS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64" name="Text Box 17"/>
            <p:cNvSpPr txBox="1"/>
            <p:nvPr/>
          </p:nvSpPr>
          <p:spPr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65" name="Rectangle 18"/>
            <p:cNvSpPr/>
            <p:nvPr/>
          </p:nvSpPr>
          <p:spPr>
            <a:xfrm>
              <a:off x="3120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66" name="Rectangle 19"/>
            <p:cNvSpPr/>
            <p:nvPr/>
          </p:nvSpPr>
          <p:spPr>
            <a:xfrm>
              <a:off x="4512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67" name="Line 20"/>
            <p:cNvSpPr/>
            <p:nvPr/>
          </p:nvSpPr>
          <p:spPr>
            <a:xfrm>
              <a:off x="1392" y="1152"/>
              <a:ext cx="436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8" name="Text Box 21"/>
            <p:cNvSpPr txBox="1"/>
            <p:nvPr/>
          </p:nvSpPr>
          <p:spPr>
            <a:xfrm>
              <a:off x="4220" y="1634"/>
              <a:ext cx="82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</a:rPr>
                <a:t>设备地址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69" name="Line 22"/>
            <p:cNvSpPr/>
            <p:nvPr/>
          </p:nvSpPr>
          <p:spPr>
            <a:xfrm flipV="1">
              <a:off x="2064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70" name="Line 23"/>
            <p:cNvSpPr/>
            <p:nvPr/>
          </p:nvSpPr>
          <p:spPr>
            <a:xfrm flipV="1">
              <a:off x="2256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71" name="Line 24"/>
            <p:cNvSpPr/>
            <p:nvPr/>
          </p:nvSpPr>
          <p:spPr>
            <a:xfrm>
              <a:off x="2448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72" name="Line 25"/>
            <p:cNvSpPr/>
            <p:nvPr/>
          </p:nvSpPr>
          <p:spPr>
            <a:xfrm>
              <a:off x="2640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73" name="Line 26"/>
            <p:cNvSpPr/>
            <p:nvPr/>
          </p:nvSpPr>
          <p:spPr>
            <a:xfrm>
              <a:off x="2832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74" name="Line 27"/>
            <p:cNvSpPr/>
            <p:nvPr/>
          </p:nvSpPr>
          <p:spPr>
            <a:xfrm flipV="1">
              <a:off x="3264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75" name="Line 28"/>
            <p:cNvSpPr/>
            <p:nvPr/>
          </p:nvSpPr>
          <p:spPr>
            <a:xfrm flipV="1">
              <a:off x="3456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76" name="Line 29"/>
            <p:cNvSpPr/>
            <p:nvPr/>
          </p:nvSpPr>
          <p:spPr>
            <a:xfrm>
              <a:off x="3648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77" name="Line 30"/>
            <p:cNvSpPr/>
            <p:nvPr/>
          </p:nvSpPr>
          <p:spPr>
            <a:xfrm>
              <a:off x="3840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78" name="Line 31"/>
            <p:cNvSpPr/>
            <p:nvPr/>
          </p:nvSpPr>
          <p:spPr>
            <a:xfrm>
              <a:off x="4032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79" name="Line 32"/>
            <p:cNvSpPr/>
            <p:nvPr/>
          </p:nvSpPr>
          <p:spPr>
            <a:xfrm flipV="1">
              <a:off x="4608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80" name="Line 33"/>
            <p:cNvSpPr/>
            <p:nvPr/>
          </p:nvSpPr>
          <p:spPr>
            <a:xfrm flipV="1">
              <a:off x="4800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81" name="Line 34"/>
            <p:cNvSpPr/>
            <p:nvPr/>
          </p:nvSpPr>
          <p:spPr>
            <a:xfrm>
              <a:off x="4992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82" name="Line 35"/>
            <p:cNvSpPr/>
            <p:nvPr/>
          </p:nvSpPr>
          <p:spPr>
            <a:xfrm>
              <a:off x="5184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38983" name="Line 36"/>
            <p:cNvSpPr/>
            <p:nvPr/>
          </p:nvSpPr>
          <p:spPr>
            <a:xfrm>
              <a:off x="5376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</p:grpSp>
      <p:sp>
        <p:nvSpPr>
          <p:cNvPr id="38916" name="Text Box 37"/>
          <p:cNvSpPr txBox="1"/>
          <p:nvPr/>
        </p:nvSpPr>
        <p:spPr>
          <a:xfrm>
            <a:off x="228600" y="425450"/>
            <a:ext cx="54959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</a:rPr>
              <a:t>计数器定时查询方式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38948" name="Group 39"/>
            <p:cNvGrpSpPr/>
            <p:nvPr/>
          </p:nvGrpSpPr>
          <p:grpSpPr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38950" name="Line 40"/>
              <p:cNvSpPr/>
              <p:nvPr/>
            </p:nvSpPr>
            <p:spPr>
              <a:xfrm>
                <a:off x="2736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38951" name="Line 41"/>
              <p:cNvSpPr/>
              <p:nvPr/>
            </p:nvSpPr>
            <p:spPr>
              <a:xfrm>
                <a:off x="3936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38952" name="Line 42"/>
              <p:cNvSpPr/>
              <p:nvPr/>
            </p:nvSpPr>
            <p:spPr>
              <a:xfrm>
                <a:off x="5280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38949" name="Line 43"/>
            <p:cNvSpPr/>
            <p:nvPr/>
          </p:nvSpPr>
          <p:spPr>
            <a:xfrm>
              <a:off x="1680" y="2160"/>
              <a:ext cx="43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44"/>
          <p:cNvGrpSpPr/>
          <p:nvPr/>
        </p:nvGrpSpPr>
        <p:grpSpPr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38943" name="Group 45"/>
            <p:cNvGrpSpPr/>
            <p:nvPr/>
          </p:nvGrpSpPr>
          <p:grpSpPr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38945" name="Line 46"/>
              <p:cNvSpPr/>
              <p:nvPr/>
            </p:nvSpPr>
            <p:spPr>
              <a:xfrm>
                <a:off x="24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38946" name="Line 47"/>
              <p:cNvSpPr/>
              <p:nvPr/>
            </p:nvSpPr>
            <p:spPr>
              <a:xfrm>
                <a:off x="36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38947" name="Line 48"/>
              <p:cNvSpPr/>
              <p:nvPr/>
            </p:nvSpPr>
            <p:spPr>
              <a:xfrm>
                <a:off x="4992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38944" name="Line 49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762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46" name="Line 50"/>
          <p:cNvSpPr/>
          <p:nvPr/>
        </p:nvSpPr>
        <p:spPr>
          <a:xfrm flipV="1">
            <a:off x="5486400" y="3657600"/>
            <a:ext cx="0" cy="1524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8" name="Group 51"/>
          <p:cNvGrpSpPr/>
          <p:nvPr/>
        </p:nvGrpSpPr>
        <p:grpSpPr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38941" name="Line 52"/>
            <p:cNvSpPr/>
            <p:nvPr/>
          </p:nvSpPr>
          <p:spPr>
            <a:xfrm flipV="1">
              <a:off x="4608" y="2688"/>
              <a:ext cx="0" cy="57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8942" name="Line 53"/>
            <p:cNvSpPr/>
            <p:nvPr/>
          </p:nvSpPr>
          <p:spPr>
            <a:xfrm flipV="1">
              <a:off x="3264" y="2688"/>
              <a:ext cx="0" cy="57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29750" name="Line 54"/>
          <p:cNvSpPr/>
          <p:nvPr/>
        </p:nvSpPr>
        <p:spPr>
          <a:xfrm>
            <a:off x="2209800" y="4267200"/>
            <a:ext cx="51054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grpSp>
        <p:nvGrpSpPr>
          <p:cNvPr id="9" name="Group 55"/>
          <p:cNvGrpSpPr/>
          <p:nvPr/>
        </p:nvGrpSpPr>
        <p:grpSpPr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38936" name="Group 56"/>
            <p:cNvGrpSpPr/>
            <p:nvPr/>
          </p:nvGrpSpPr>
          <p:grpSpPr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38938" name="Line 57"/>
              <p:cNvSpPr/>
              <p:nvPr/>
            </p:nvSpPr>
            <p:spPr>
              <a:xfrm>
                <a:off x="24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38939" name="Line 58"/>
              <p:cNvSpPr/>
              <p:nvPr/>
            </p:nvSpPr>
            <p:spPr>
              <a:xfrm>
                <a:off x="36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38940" name="Line 59"/>
              <p:cNvSpPr/>
              <p:nvPr/>
            </p:nvSpPr>
            <p:spPr>
              <a:xfrm>
                <a:off x="4992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38937" name="Line 60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57" name="Line 61"/>
          <p:cNvSpPr/>
          <p:nvPr/>
        </p:nvSpPr>
        <p:spPr>
          <a:xfrm>
            <a:off x="2209800" y="3657600"/>
            <a:ext cx="32766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29758" name="Rectangle 62"/>
          <p:cNvSpPr/>
          <p:nvPr/>
        </p:nvSpPr>
        <p:spPr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接口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3.5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64"/>
          <p:cNvGrpSpPr/>
          <p:nvPr/>
        </p:nvGrpSpPr>
        <p:grpSpPr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38932" name="Rectangle 65"/>
            <p:cNvSpPr/>
            <p:nvPr/>
          </p:nvSpPr>
          <p:spPr>
            <a:xfrm>
              <a:off x="192" y="2352"/>
              <a:ext cx="384" cy="480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8933" name="Group 66"/>
            <p:cNvGrpSpPr/>
            <p:nvPr/>
          </p:nvGrpSpPr>
          <p:grpSpPr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38934" name="Text Box 67"/>
              <p:cNvSpPr txBox="1"/>
              <p:nvPr/>
            </p:nvSpPr>
            <p:spPr>
              <a:xfrm>
                <a:off x="45" y="3053"/>
                <a:ext cx="62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4680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计数器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5" name="AutoShape 68"/>
              <p:cNvSpPr/>
              <p:nvPr/>
            </p:nvSpPr>
            <p:spPr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765" name="Text Box 69"/>
          <p:cNvSpPr txBox="1"/>
          <p:nvPr/>
        </p:nvSpPr>
        <p:spPr>
          <a:xfrm>
            <a:off x="6705600" y="2590800"/>
            <a:ext cx="1611313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设备地址</a:t>
            </a:r>
            <a:endParaRPr lang="zh-CN" altLang="en-US" sz="2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70"/>
          <p:cNvGrpSpPr/>
          <p:nvPr/>
        </p:nvGrpSpPr>
        <p:grpSpPr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38930" name="Rectangle 71"/>
            <p:cNvSpPr/>
            <p:nvPr/>
          </p:nvSpPr>
          <p:spPr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31" name="Text Box 72"/>
            <p:cNvSpPr txBox="1"/>
            <p:nvPr/>
          </p:nvSpPr>
          <p:spPr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29" name="AutoShape 7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8" grpId="0" animBg="1"/>
      <p:bldP spid="297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457200" y="1025525"/>
            <a:ext cx="8229600" cy="4525963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计数器定时查询的特点：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优先级有多种可能：</a:t>
            </a:r>
            <a:r>
              <a:rPr lang="zh-CN" altLang="en-US" dirty="0">
                <a:solidFill>
                  <a:srgbClr val="00B050"/>
                </a:solidFill>
              </a:rPr>
              <a:t>固定</a:t>
            </a:r>
            <a:r>
              <a:rPr lang="en-US" altLang="zh-CN" dirty="0"/>
              <a:t>—</a:t>
            </a:r>
            <a:r>
              <a:rPr lang="zh-CN" altLang="en-US" dirty="0"/>
              <a:t>计数每次从</a:t>
            </a:r>
            <a:r>
              <a:rPr lang="en-US" altLang="zh-CN" dirty="0"/>
              <a:t>0</a:t>
            </a:r>
            <a:r>
              <a:rPr lang="zh-CN" altLang="en-US" dirty="0"/>
              <a:t>开始；</a:t>
            </a:r>
            <a:r>
              <a:rPr lang="zh-CN" altLang="en-US" dirty="0">
                <a:solidFill>
                  <a:srgbClr val="00B050"/>
                </a:solidFill>
              </a:rPr>
              <a:t>循环</a:t>
            </a:r>
            <a:r>
              <a:rPr lang="en-US" altLang="zh-CN" dirty="0"/>
              <a:t>—</a:t>
            </a:r>
            <a:r>
              <a:rPr lang="zh-CN" altLang="en-US" dirty="0"/>
              <a:t>每次计数从上一次计数的终点开始；</a:t>
            </a:r>
            <a:r>
              <a:rPr lang="zh-CN" altLang="en-US" dirty="0">
                <a:solidFill>
                  <a:srgbClr val="00B050"/>
                </a:solidFill>
              </a:rPr>
              <a:t>可变</a:t>
            </a:r>
            <a:r>
              <a:rPr lang="en-US" altLang="zh-CN" dirty="0"/>
              <a:t>—</a:t>
            </a:r>
            <a:r>
              <a:rPr lang="zh-CN" altLang="en-US" dirty="0"/>
              <a:t>计数器初值由程序设定。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对电路故障不敏感；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增加了</a:t>
            </a:r>
            <a:r>
              <a:rPr lang="zh-CN" altLang="en-US" dirty="0">
                <a:solidFill>
                  <a:srgbClr val="00B050"/>
                </a:solidFill>
              </a:rPr>
              <a:t>控制线</a:t>
            </a:r>
            <a:r>
              <a:rPr lang="zh-CN" altLang="en-US" dirty="0"/>
              <a:t>数量，需要        根</a:t>
            </a:r>
            <a:r>
              <a:rPr lang="zh-CN" altLang="en-US" dirty="0">
                <a:solidFill>
                  <a:srgbClr val="00B050"/>
                </a:solidFill>
              </a:rPr>
              <a:t>设备地址线</a:t>
            </a:r>
            <a:r>
              <a:rPr lang="zh-CN" altLang="en-US" dirty="0"/>
              <a:t>，    为设备数量 ；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控制更为复杂。</a:t>
            </a:r>
            <a:endParaRPr lang="zh-CN" altLang="en-US" dirty="0"/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5310188" y="3541713"/>
          <a:ext cx="722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6400" imgH="228600" progId="Equation.DSMT4">
                  <p:embed/>
                </p:oleObj>
              </mc:Choice>
              <mc:Fallback>
                <p:oleObj name="" r:id="rId1" imgW="4064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0188" y="3541713"/>
                        <a:ext cx="7223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8437563" y="3602038"/>
          <a:ext cx="2254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7000" imgH="139700" progId="Equation.DSMT4">
                  <p:embed/>
                </p:oleObj>
              </mc:Choice>
              <mc:Fallback>
                <p:oleObj name="" r:id="rId3" imgW="127000" imgH="139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7563" y="3602038"/>
                        <a:ext cx="225425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81000" y="5943600"/>
            <a:ext cx="1098550" cy="609600"/>
            <a:chOff x="240" y="3744"/>
            <a:chExt cx="692" cy="384"/>
          </a:xfrm>
        </p:grpSpPr>
        <p:sp>
          <p:nvSpPr>
            <p:cNvPr id="41003" name="Text Box 3"/>
            <p:cNvSpPr txBox="1"/>
            <p:nvPr/>
          </p:nvSpPr>
          <p:spPr>
            <a:xfrm>
              <a:off x="240" y="3792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排队器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04" name="AutoShape 4"/>
            <p:cNvSpPr/>
            <p:nvPr/>
          </p:nvSpPr>
          <p:spPr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41001" name="AutoShape 6"/>
            <p:cNvSpPr/>
            <p:nvPr/>
          </p:nvSpPr>
          <p:spPr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2" name="Text Box 7"/>
            <p:cNvSpPr txBox="1"/>
            <p:nvPr/>
          </p:nvSpPr>
          <p:spPr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排队器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64" name="Text Box 8"/>
          <p:cNvSpPr txBox="1"/>
          <p:nvPr/>
        </p:nvSpPr>
        <p:spPr>
          <a:xfrm>
            <a:off x="365125" y="349250"/>
            <a:ext cx="42068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</a:rPr>
              <a:t>独立请求方式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292100" y="442913"/>
            <a:ext cx="8694738" cy="5348287"/>
            <a:chOff x="184" y="279"/>
            <a:chExt cx="5477" cy="3369"/>
          </a:xfrm>
        </p:grpSpPr>
        <p:sp>
          <p:nvSpPr>
            <p:cNvPr id="40973" name="Rectangle 10"/>
            <p:cNvSpPr/>
            <p:nvPr/>
          </p:nvSpPr>
          <p:spPr>
            <a:xfrm>
              <a:off x="184" y="912"/>
              <a:ext cx="528" cy="2640"/>
            </a:xfrm>
            <a:prstGeom prst="rect">
              <a:avLst/>
            </a:prstGeom>
            <a:noFill/>
            <a:ln w="571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总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线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控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制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部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件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4" name="Line 11"/>
            <p:cNvSpPr/>
            <p:nvPr/>
          </p:nvSpPr>
          <p:spPr>
            <a:xfrm>
              <a:off x="712" y="1296"/>
              <a:ext cx="4280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5" name="Text Box 12"/>
            <p:cNvSpPr txBox="1"/>
            <p:nvPr/>
          </p:nvSpPr>
          <p:spPr>
            <a:xfrm>
              <a:off x="4969" y="885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数据线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Text Box 13"/>
            <p:cNvSpPr txBox="1"/>
            <p:nvPr/>
          </p:nvSpPr>
          <p:spPr>
            <a:xfrm>
              <a:off x="4969" y="1151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地址线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14"/>
            <p:cNvSpPr/>
            <p:nvPr/>
          </p:nvSpPr>
          <p:spPr>
            <a:xfrm>
              <a:off x="1240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8" name="Rectangle 15"/>
            <p:cNvSpPr/>
            <p:nvPr/>
          </p:nvSpPr>
          <p:spPr>
            <a:xfrm>
              <a:off x="2440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9" name="Rectangle 16"/>
            <p:cNvSpPr/>
            <p:nvPr/>
          </p:nvSpPr>
          <p:spPr>
            <a:xfrm>
              <a:off x="3888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80" name="Line 17"/>
            <p:cNvSpPr/>
            <p:nvPr/>
          </p:nvSpPr>
          <p:spPr>
            <a:xfrm>
              <a:off x="712" y="1056"/>
              <a:ext cx="4280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1" name="Freeform 18"/>
            <p:cNvSpPr/>
            <p:nvPr/>
          </p:nvSpPr>
          <p:spPr>
            <a:xfrm>
              <a:off x="720" y="1536"/>
              <a:ext cx="3552" cy="158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22325903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2" name="Freeform 19"/>
            <p:cNvSpPr/>
            <p:nvPr/>
          </p:nvSpPr>
          <p:spPr>
            <a:xfrm>
              <a:off x="720" y="1776"/>
              <a:ext cx="3312" cy="134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406" y="0"/>
                </a:cxn>
                <a:cxn ang="0">
                  <a:pos x="406" y="137046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3" name="Freeform 20"/>
            <p:cNvSpPr/>
            <p:nvPr/>
          </p:nvSpPr>
          <p:spPr>
            <a:xfrm>
              <a:off x="720" y="2736"/>
              <a:ext cx="672" cy="38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4" name="Freeform 21"/>
            <p:cNvSpPr/>
            <p:nvPr/>
          </p:nvSpPr>
          <p:spPr>
            <a:xfrm>
              <a:off x="720" y="2256"/>
              <a:ext cx="1968" cy="86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5" name="Freeform 22"/>
            <p:cNvSpPr/>
            <p:nvPr/>
          </p:nvSpPr>
          <p:spPr>
            <a:xfrm>
              <a:off x="720" y="2016"/>
              <a:ext cx="2160" cy="110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308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6" name="Freeform 23"/>
            <p:cNvSpPr/>
            <p:nvPr/>
          </p:nvSpPr>
          <p:spPr>
            <a:xfrm>
              <a:off x="720" y="2496"/>
              <a:ext cx="864" cy="62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7" name="Text Box 24"/>
            <p:cNvSpPr txBox="1"/>
            <p:nvPr/>
          </p:nvSpPr>
          <p:spPr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8" name="Text Box 25"/>
            <p:cNvSpPr txBox="1"/>
            <p:nvPr/>
          </p:nvSpPr>
          <p:spPr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BR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0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89" name="Text Box 26"/>
            <p:cNvSpPr txBox="1"/>
            <p:nvPr/>
          </p:nvSpPr>
          <p:spPr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BG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0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0" name="Text Box 27"/>
            <p:cNvSpPr txBox="1"/>
            <p:nvPr/>
          </p:nvSpPr>
          <p:spPr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BR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1" name="Text Box 28"/>
            <p:cNvSpPr txBox="1"/>
            <p:nvPr/>
          </p:nvSpPr>
          <p:spPr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BG</a:t>
              </a:r>
              <a:r>
                <a:rPr lang="en-US" altLang="zh-CN" sz="2000" b="1" baseline="-20000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2" name="Text Box 29"/>
            <p:cNvSpPr txBox="1"/>
            <p:nvPr/>
          </p:nvSpPr>
          <p:spPr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BR</a:t>
              </a:r>
              <a:r>
                <a:rPr lang="en-US" altLang="zh-CN" sz="2000" b="1" i="1" baseline="-20000" dirty="0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3" name="Text Box 30"/>
            <p:cNvSpPr txBox="1"/>
            <p:nvPr/>
          </p:nvSpPr>
          <p:spPr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BG</a:t>
              </a:r>
              <a:r>
                <a:rPr lang="en-US" altLang="zh-CN" sz="2000" b="1" i="1" baseline="-20000" dirty="0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00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4" name="Line 31"/>
            <p:cNvSpPr/>
            <p:nvPr/>
          </p:nvSpPr>
          <p:spPr>
            <a:xfrm>
              <a:off x="1824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0995" name="Line 32"/>
            <p:cNvSpPr/>
            <p:nvPr/>
          </p:nvSpPr>
          <p:spPr>
            <a:xfrm>
              <a:off x="2064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0996" name="Line 33"/>
            <p:cNvSpPr/>
            <p:nvPr/>
          </p:nvSpPr>
          <p:spPr>
            <a:xfrm>
              <a:off x="3120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0997" name="Line 34"/>
            <p:cNvSpPr/>
            <p:nvPr/>
          </p:nvSpPr>
          <p:spPr>
            <a:xfrm>
              <a:off x="4512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0998" name="Line 35"/>
            <p:cNvSpPr/>
            <p:nvPr/>
          </p:nvSpPr>
          <p:spPr>
            <a:xfrm>
              <a:off x="3360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0999" name="Line 36"/>
            <p:cNvSpPr/>
            <p:nvPr/>
          </p:nvSpPr>
          <p:spPr>
            <a:xfrm>
              <a:off x="4752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1000" name="Text Box 37"/>
            <p:cNvSpPr txBox="1"/>
            <p:nvPr/>
          </p:nvSpPr>
          <p:spPr>
            <a:xfrm>
              <a:off x="3072" y="279"/>
              <a:ext cx="148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BG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－总线同意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BR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－总线请求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40970" name="Freeform 39"/>
            <p:cNvSpPr/>
            <p:nvPr/>
          </p:nvSpPr>
          <p:spPr>
            <a:xfrm>
              <a:off x="720" y="1776"/>
              <a:ext cx="3312" cy="134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406" y="0"/>
                </a:cxn>
                <a:cxn ang="0">
                  <a:pos x="406" y="137046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1" name="Freeform 40"/>
            <p:cNvSpPr/>
            <p:nvPr/>
          </p:nvSpPr>
          <p:spPr>
            <a:xfrm>
              <a:off x="720" y="2256"/>
              <a:ext cx="1968" cy="86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2" name="Freeform 41"/>
            <p:cNvSpPr/>
            <p:nvPr/>
          </p:nvSpPr>
          <p:spPr>
            <a:xfrm>
              <a:off x="720" y="2736"/>
              <a:ext cx="672" cy="38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62" name="Freeform 42"/>
          <p:cNvSpPr/>
          <p:nvPr/>
        </p:nvSpPr>
        <p:spPr>
          <a:xfrm>
            <a:off x="1143000" y="2438400"/>
            <a:ext cx="5638800" cy="2514600"/>
          </a:xfrm>
          <a:custGeom>
            <a:avLst/>
            <a:gdLst>
              <a:gd name="txL" fmla="*/ 0 w 3552"/>
              <a:gd name="txT" fmla="*/ 0 h 1152"/>
              <a:gd name="txR" fmla="*/ 3552 w 3552"/>
              <a:gd name="txB" fmla="*/ 1152 h 1152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3.5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9" name="AutoShape 4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57200" y="1001713"/>
            <a:ext cx="8229600" cy="45259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独立请求方式特点：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响应速度快，因为</a:t>
            </a:r>
            <a:r>
              <a:rPr lang="en-US" altLang="zh-CN" dirty="0"/>
              <a:t>BG</a:t>
            </a:r>
            <a:r>
              <a:rPr lang="zh-CN" altLang="en-US" dirty="0"/>
              <a:t>信号与设备一一对应；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优先级次序控制灵活（用程序改变）；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增加了控制线数量（</a:t>
            </a:r>
            <a:r>
              <a:rPr lang="en-US" altLang="zh-CN" dirty="0"/>
              <a:t>2n</a:t>
            </a:r>
            <a:r>
              <a:rPr lang="zh-CN" altLang="en-US" dirty="0"/>
              <a:t>根），控制比较复杂。</a:t>
            </a: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4"/>
          <p:cNvSpPr txBox="1"/>
          <p:nvPr/>
        </p:nvSpPr>
        <p:spPr>
          <a:xfrm>
            <a:off x="617538" y="887413"/>
            <a:ext cx="72231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二、什么是总线</a:t>
            </a:r>
            <a:r>
              <a:rPr lang="zh-CN" altLang="en-US" sz="20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612775" y="2830513"/>
            <a:ext cx="7818438" cy="189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三、总线上信息的传送 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900" dirty="0">
                <a:solidFill>
                  <a:srgbClr val="0070C0"/>
                </a:solidFill>
                <a:latin typeface="Times New Roman" panose="02020603050405020304" pitchFamily="18" charset="0"/>
              </a:rPr>
              <a:t>总线中可以包含多条传输线路</a:t>
            </a:r>
            <a:endParaRPr lang="en-US" altLang="zh-CN" sz="19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900" dirty="0">
                <a:solidFill>
                  <a:srgbClr val="0070C0"/>
                </a:solidFill>
                <a:latin typeface="Times New Roman" panose="02020603050405020304" pitchFamily="18" charset="0"/>
              </a:rPr>
              <a:t>为传输</a:t>
            </a:r>
            <a:r>
              <a:rPr lang="zh-CN" alt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一串二进制代码</a:t>
            </a:r>
            <a:r>
              <a:rPr lang="zh-CN" altLang="en-US" sz="1900" dirty="0">
                <a:solidFill>
                  <a:srgbClr val="0070C0"/>
                </a:solidFill>
                <a:latin typeface="Times New Roman" panose="02020603050405020304" pitchFamily="18" charset="0"/>
              </a:rPr>
              <a:t>信息，可以而靠一条数据线传递信息（</a:t>
            </a:r>
            <a:r>
              <a:rPr lang="zh-CN" altLang="en-US" sz="19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串行</a:t>
            </a:r>
            <a:r>
              <a:rPr lang="zh-CN" altLang="en-US" sz="1900" dirty="0">
                <a:solidFill>
                  <a:srgbClr val="0070C0"/>
                </a:solidFill>
                <a:latin typeface="Times New Roman" panose="02020603050405020304" pitchFamily="18" charset="0"/>
              </a:rPr>
              <a:t>），也可以由多条线一起传输信息（</a:t>
            </a:r>
            <a:r>
              <a:rPr lang="zh-CN" altLang="en-US" sz="19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1900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9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344613" y="1724025"/>
            <a:ext cx="6759575" cy="1162050"/>
            <a:chOff x="877" y="1665"/>
            <a:chExt cx="4259" cy="733"/>
          </a:xfrm>
        </p:grpSpPr>
        <p:sp>
          <p:nvSpPr>
            <p:cNvPr id="6233" name="Text Box 7"/>
            <p:cNvSpPr txBox="1"/>
            <p:nvPr/>
          </p:nvSpPr>
          <p:spPr>
            <a:xfrm>
              <a:off x="877" y="1665"/>
              <a:ext cx="42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总线是连接多个部件的公共信息传输线，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234" name="Text Box 8"/>
            <p:cNvSpPr txBox="1"/>
            <p:nvPr/>
          </p:nvSpPr>
          <p:spPr>
            <a:xfrm>
              <a:off x="893" y="2068"/>
              <a:ext cx="418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是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各个部件共享的传输介质</a:t>
              </a:r>
              <a:endPara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53" name="Line 9"/>
          <p:cNvSpPr/>
          <p:nvPr/>
        </p:nvSpPr>
        <p:spPr>
          <a:xfrm>
            <a:off x="35052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Line 10"/>
          <p:cNvSpPr/>
          <p:nvPr/>
        </p:nvSpPr>
        <p:spPr>
          <a:xfrm>
            <a:off x="38100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Line 11"/>
          <p:cNvSpPr/>
          <p:nvPr/>
        </p:nvSpPr>
        <p:spPr>
          <a:xfrm>
            <a:off x="41148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6" name="Line 12"/>
          <p:cNvSpPr/>
          <p:nvPr/>
        </p:nvSpPr>
        <p:spPr>
          <a:xfrm>
            <a:off x="44196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7" name="Line 13"/>
          <p:cNvSpPr/>
          <p:nvPr/>
        </p:nvSpPr>
        <p:spPr>
          <a:xfrm>
            <a:off x="47244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8" name="Line 14"/>
          <p:cNvSpPr/>
          <p:nvPr/>
        </p:nvSpPr>
        <p:spPr>
          <a:xfrm>
            <a:off x="50292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9" name="Line 15"/>
          <p:cNvSpPr/>
          <p:nvPr/>
        </p:nvSpPr>
        <p:spPr>
          <a:xfrm>
            <a:off x="53340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0" name="Line 16"/>
          <p:cNvSpPr/>
          <p:nvPr/>
        </p:nvSpPr>
        <p:spPr>
          <a:xfrm>
            <a:off x="56388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3" name="Text Box 19"/>
          <p:cNvSpPr txBox="1"/>
          <p:nvPr/>
        </p:nvSpPr>
        <p:spPr>
          <a:xfrm>
            <a:off x="2076450" y="4662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串行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6225" name="Line 21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6" name="Line 22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7" name="Line 23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8" name="Line 24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9" name="Line 25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0" name="Line 26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1" name="Line 27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2" name="Line 28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9"/>
          <p:cNvGrpSpPr/>
          <p:nvPr/>
        </p:nvGrpSpPr>
        <p:grpSpPr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6217" name="Line 30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8" name="Line 31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9" name="Line 32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0" name="Line 33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1" name="Line 34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2" name="Line 35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3" name="Line 36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4" name="Line 37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38"/>
          <p:cNvGrpSpPr/>
          <p:nvPr/>
        </p:nvGrpSpPr>
        <p:grpSpPr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6209" name="Line 39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0" name="Line 40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1" name="Line 41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2" name="Line 42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3" name="Line 43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4" name="Line 44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5" name="Line 45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6" name="Line 46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47"/>
          <p:cNvGrpSpPr/>
          <p:nvPr/>
        </p:nvGrpSpPr>
        <p:grpSpPr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6201" name="Line 48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2" name="Line 49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3" name="Line 50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4" name="Line 51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5" name="Line 52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6" name="Line 53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7" name="Line 54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8" name="Line 55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56"/>
          <p:cNvGrpSpPr/>
          <p:nvPr/>
        </p:nvGrpSpPr>
        <p:grpSpPr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6193" name="Line 57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4" name="Line 58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5" name="Line 59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6" name="Line 60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7" name="Line 61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8" name="Line 62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9" name="Line 63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0" name="Line 64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65"/>
          <p:cNvGrpSpPr/>
          <p:nvPr/>
        </p:nvGrpSpPr>
        <p:grpSpPr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6185" name="Line 66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6" name="Line 67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7" name="Line 68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8" name="Line 69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9" name="Line 70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0" name="Line 71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1" name="Line 72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2" name="Line 73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74"/>
          <p:cNvGrpSpPr/>
          <p:nvPr/>
        </p:nvGrpSpPr>
        <p:grpSpPr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6177" name="Line 75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8" name="Line 76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9" name="Line 77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0" name="Line 78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1" name="Line 79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2" name="Line 80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3" name="Line 81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4" name="Line 82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83"/>
          <p:cNvGrpSpPr/>
          <p:nvPr/>
        </p:nvGrpSpPr>
        <p:grpSpPr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6169" name="Line 84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0" name="Line 85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1" name="Line 86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2" name="Line 87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3" name="Line 88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4" name="Line 89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5" name="Line 90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6" name="Line 91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254" name="Text Box 110"/>
          <p:cNvSpPr txBox="1"/>
          <p:nvPr/>
        </p:nvSpPr>
        <p:spPr>
          <a:xfrm>
            <a:off x="2076450" y="56530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并行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67" name="AutoShape 11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" name="圆角矩形标注 11"/>
          <p:cNvSpPr/>
          <p:nvPr/>
        </p:nvSpPr>
        <p:spPr>
          <a:xfrm>
            <a:off x="4533900" y="107950"/>
            <a:ext cx="4056063" cy="1474788"/>
          </a:xfrm>
          <a:prstGeom prst="wedgeRoundRectCallout">
            <a:avLst>
              <a:gd name="adj1" fmla="val -12874"/>
              <a:gd name="adj2" fmla="val 587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与公路上可以同时跑很多汽车不一样，电路上一个时刻只能传递一个信号，为了避免信号冲突，同一时刻只允许一个部件向总线发送信息，可以有多个部件接收同时接受相同的信息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63" grpId="0"/>
      <p:bldP spid="6254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34" name="Group 19"/>
          <p:cNvGrpSpPr/>
          <p:nvPr/>
        </p:nvGrpSpPr>
        <p:grpSpPr>
          <a:xfrm>
            <a:off x="373063" y="792163"/>
            <a:ext cx="8567737" cy="3322637"/>
            <a:chOff x="439" y="759"/>
            <a:chExt cx="5397" cy="2093"/>
          </a:xfrm>
        </p:grpSpPr>
        <p:sp>
          <p:nvSpPr>
            <p:cNvPr id="44037" name="Text Box 5"/>
            <p:cNvSpPr txBox="1"/>
            <p:nvPr/>
          </p:nvSpPr>
          <p:spPr>
            <a:xfrm>
              <a:off x="2207" y="772"/>
              <a:ext cx="3408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5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主模块申请使用总线</a:t>
              </a:r>
              <a:r>
                <a:rPr lang="zh-CN" altLang="en-US" sz="2500" b="1" dirty="0">
                  <a:latin typeface="Times New Roman" panose="02020603050405020304" pitchFamily="18" charset="0"/>
                </a:rPr>
                <a:t>，总线仲裁决定</a:t>
              </a:r>
              <a:endParaRPr lang="zh-CN" altLang="en-US" sz="2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38" name="Text Box 6"/>
            <p:cNvSpPr txBox="1"/>
            <p:nvPr/>
          </p:nvSpPr>
          <p:spPr>
            <a:xfrm>
              <a:off x="1639" y="1201"/>
              <a:ext cx="4128" cy="7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500" b="1" dirty="0">
                  <a:latin typeface="Times New Roman" panose="02020603050405020304" pitchFamily="18" charset="0"/>
                </a:rPr>
                <a:t>获得总线使用权的主模块， 通过总线给出要访问的从模块</a:t>
              </a:r>
              <a:r>
                <a:rPr lang="zh-CN" altLang="en-US" sz="25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地址 和 控制</a:t>
              </a:r>
              <a:r>
                <a:rPr lang="zh-CN" altLang="en-US" sz="2500" b="1" dirty="0">
                  <a:latin typeface="Times New Roman" panose="02020603050405020304" pitchFamily="18" charset="0"/>
                </a:rPr>
                <a:t>命令，启动参与本次传输的从模块</a:t>
              </a:r>
              <a:endParaRPr lang="zh-CN" altLang="en-US" sz="2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39" name="Text Box 7"/>
            <p:cNvSpPr txBox="1"/>
            <p:nvPr/>
          </p:nvSpPr>
          <p:spPr>
            <a:xfrm>
              <a:off x="1708" y="2003"/>
              <a:ext cx="4128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500" b="1" dirty="0">
                  <a:latin typeface="Times New Roman" panose="02020603050405020304" pitchFamily="18" charset="0"/>
                </a:rPr>
                <a:t>主模块和从模块 经过</a:t>
              </a:r>
              <a:r>
                <a:rPr lang="zh-CN" altLang="en-US" sz="25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数据总线</a:t>
              </a:r>
              <a:r>
                <a:rPr lang="zh-CN" altLang="en-US" sz="2500" b="1" dirty="0">
                  <a:latin typeface="Times New Roman" panose="02020603050405020304" pitchFamily="18" charset="0"/>
                </a:rPr>
                <a:t>交换数据</a:t>
              </a:r>
              <a:endParaRPr lang="zh-CN" altLang="en-US" sz="25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Text Box 8"/>
            <p:cNvSpPr txBox="1"/>
            <p:nvPr/>
          </p:nvSpPr>
          <p:spPr>
            <a:xfrm>
              <a:off x="1708" y="2525"/>
              <a:ext cx="41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主模块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撤消有关信息，出让总线使用权 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4041" name="Group 9"/>
            <p:cNvGrpSpPr/>
            <p:nvPr/>
          </p:nvGrpSpPr>
          <p:grpSpPr>
            <a:xfrm>
              <a:off x="631" y="759"/>
              <a:ext cx="2024" cy="2093"/>
              <a:chOff x="624" y="1862"/>
              <a:chExt cx="2024" cy="2093"/>
            </a:xfrm>
          </p:grpSpPr>
          <p:sp>
            <p:nvSpPr>
              <p:cNvPr id="44043" name="Text Box 10"/>
              <p:cNvSpPr txBox="1"/>
              <p:nvPr/>
            </p:nvSpPr>
            <p:spPr>
              <a:xfrm>
                <a:off x="632" y="1862"/>
                <a:ext cx="20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申请分配阶段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4" name="Text Box 11"/>
              <p:cNvSpPr txBox="1"/>
              <p:nvPr/>
            </p:nvSpPr>
            <p:spPr>
              <a:xfrm>
                <a:off x="624" y="2505"/>
                <a:ext cx="17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寻址阶段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5" name="Text Box 12"/>
              <p:cNvSpPr txBox="1"/>
              <p:nvPr/>
            </p:nvSpPr>
            <p:spPr>
              <a:xfrm>
                <a:off x="624" y="3089"/>
                <a:ext cx="14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传数阶段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6" name="Text Box 13"/>
              <p:cNvSpPr txBox="1"/>
              <p:nvPr/>
            </p:nvSpPr>
            <p:spPr>
              <a:xfrm>
                <a:off x="624" y="3628"/>
                <a:ext cx="139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结束阶段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4042" name="AutoShape 14"/>
            <p:cNvSpPr/>
            <p:nvPr/>
          </p:nvSpPr>
          <p:spPr>
            <a:xfrm>
              <a:off x="439" y="1057"/>
              <a:ext cx="144" cy="1632"/>
            </a:xfrm>
            <a:prstGeom prst="leftBrace">
              <a:avLst>
                <a:gd name="adj1" fmla="val 94444"/>
                <a:gd name="adj2" fmla="val 49264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44035" name="AutoShape 17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4036" name="Text Box 20"/>
          <p:cNvSpPr txBox="1"/>
          <p:nvPr/>
        </p:nvSpPr>
        <p:spPr>
          <a:xfrm>
            <a:off x="677863" y="4560888"/>
            <a:ext cx="7872412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68605" lvl="0" indent="-26860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B050"/>
                </a:solidFill>
              </a:rPr>
              <a:t>总线通信控制 </a:t>
            </a:r>
            <a:r>
              <a:rPr lang="zh-CN" altLang="en-US" sz="2800" dirty="0"/>
              <a:t>是指通信双方如何获知传输开始和传输结束，以及通信双方如何协调如何配合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902335" y="165735"/>
            <a:ext cx="7974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设备完成一次总线操作所用的时间称为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总线周期</a:t>
            </a:r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，总线周期可分为以下四个阶段：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479425" y="942975"/>
            <a:ext cx="8229600" cy="496093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Aft>
                <a:spcPct val="30000"/>
              </a:spcAft>
            </a:pPr>
            <a:r>
              <a:rPr lang="zh-CN" altLang="en-US" sz="2800" dirty="0"/>
              <a:t>异步通信可用于串行或者并行传送。</a:t>
            </a:r>
            <a:endParaRPr lang="zh-CN" altLang="en-US" sz="2800" dirty="0"/>
          </a:p>
          <a:p>
            <a:pPr algn="just" eaLnBrk="1" hangingPunct="1">
              <a:spcAft>
                <a:spcPct val="30000"/>
              </a:spcAft>
            </a:pPr>
            <a:r>
              <a:rPr lang="zh-CN" altLang="en-US" sz="2800" dirty="0">
                <a:solidFill>
                  <a:srgbClr val="00B050"/>
                </a:solidFill>
              </a:rPr>
              <a:t>异步串行传送</a:t>
            </a:r>
            <a:r>
              <a:rPr lang="zh-CN" altLang="en-US" sz="2800" dirty="0"/>
              <a:t>时没有同步时钟，为了传送一个字符（一串二进制代码），需要增添一些</a:t>
            </a:r>
            <a:r>
              <a:rPr lang="zh-CN" altLang="en-US" sz="2800" dirty="0">
                <a:solidFill>
                  <a:srgbClr val="00B050"/>
                </a:solidFill>
              </a:rPr>
              <a:t>附加位</a:t>
            </a:r>
            <a:r>
              <a:rPr lang="zh-CN" altLang="en-US" sz="2800" dirty="0"/>
              <a:t>，构成</a:t>
            </a:r>
            <a:r>
              <a:rPr lang="zh-CN" altLang="en-US" sz="2800" b="1" dirty="0">
                <a:solidFill>
                  <a:srgbClr val="00B050"/>
                </a:solidFill>
              </a:rPr>
              <a:t>数据帧</a:t>
            </a:r>
            <a:r>
              <a:rPr lang="zh-CN" altLang="en-US" sz="2800" dirty="0"/>
              <a:t>，格式为：</a:t>
            </a:r>
            <a:r>
              <a:rPr lang="en-US" altLang="zh-CN" sz="2800" dirty="0"/>
              <a:t>1</a:t>
            </a:r>
            <a:r>
              <a:rPr lang="zh-CN" altLang="en-US" sz="2800" dirty="0"/>
              <a:t>个起始位（低电平）、</a:t>
            </a:r>
            <a:r>
              <a:rPr lang="en-US" altLang="zh-CN" sz="2800" dirty="0"/>
              <a:t>5-8</a:t>
            </a:r>
            <a:r>
              <a:rPr lang="zh-CN" altLang="en-US" sz="2800" dirty="0"/>
              <a:t>个数据位、</a:t>
            </a:r>
            <a:r>
              <a:rPr lang="en-US" altLang="zh-CN" sz="2800" dirty="0"/>
              <a:t>1</a:t>
            </a:r>
            <a:r>
              <a:rPr lang="zh-CN" altLang="en-US" sz="2800" dirty="0"/>
              <a:t>个奇偶校验位、</a:t>
            </a:r>
            <a:r>
              <a:rPr lang="en-US" altLang="zh-CN" sz="2800" dirty="0"/>
              <a:t>1</a:t>
            </a:r>
            <a:r>
              <a:rPr lang="zh-CN" altLang="en-US" sz="2800" dirty="0"/>
              <a:t>或</a:t>
            </a:r>
            <a:r>
              <a:rPr lang="en-US" altLang="zh-CN" sz="2800" dirty="0"/>
              <a:t>1.5</a:t>
            </a:r>
            <a:r>
              <a:rPr lang="zh-CN" altLang="en-US" sz="2800" dirty="0"/>
              <a:t>或</a:t>
            </a:r>
            <a:r>
              <a:rPr lang="en-US" altLang="zh-CN" sz="2800" dirty="0"/>
              <a:t>2</a:t>
            </a:r>
            <a:r>
              <a:rPr lang="zh-CN" altLang="en-US" sz="2800" dirty="0"/>
              <a:t>个停止位（高电平）；传送时先传送字符的最低位；两帧数据之间可以是任意个空闲位（高电平）；</a:t>
            </a:r>
            <a:endParaRPr lang="zh-CN" altLang="en-US" sz="2800" dirty="0"/>
          </a:p>
          <a:p>
            <a:pPr algn="just" eaLnBrk="1" hangingPunct="1">
              <a:spcAft>
                <a:spcPct val="30000"/>
              </a:spcAft>
            </a:pPr>
            <a:r>
              <a:rPr lang="zh-CN" altLang="en-US" sz="2800" dirty="0"/>
              <a:t>为了提高传送速度，去掉上述附加位，把</a:t>
            </a:r>
            <a:r>
              <a:rPr lang="zh-CN" altLang="en-US" sz="2800" dirty="0">
                <a:solidFill>
                  <a:srgbClr val="92D050"/>
                </a:solidFill>
              </a:rPr>
              <a:t>多个字符数据</a:t>
            </a:r>
            <a:r>
              <a:rPr lang="zh-CN" altLang="en-US" sz="2800" dirty="0"/>
              <a:t>放在一起构成</a:t>
            </a:r>
            <a:r>
              <a:rPr lang="zh-CN" altLang="en-US" sz="2800" dirty="0">
                <a:solidFill>
                  <a:srgbClr val="92D050"/>
                </a:solidFill>
              </a:rPr>
              <a:t>数据块</a:t>
            </a:r>
            <a:r>
              <a:rPr lang="zh-CN" altLang="en-US" sz="2800" dirty="0"/>
              <a:t>，前面加上同步字符，连续传送，就是</a:t>
            </a:r>
            <a:r>
              <a:rPr lang="zh-CN" altLang="en-US" sz="2800" dirty="0">
                <a:solidFill>
                  <a:srgbClr val="00B050"/>
                </a:solidFill>
              </a:rPr>
              <a:t>同步串行传送</a:t>
            </a:r>
            <a:r>
              <a:rPr lang="zh-CN" altLang="en-US" sz="2800" dirty="0"/>
              <a:t>，速度更快。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异步串行通信的数据传送速率</a:t>
            </a:r>
            <a:r>
              <a:rPr lang="zh-CN" altLang="en-US" sz="40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4000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波特率：单位时间内传送的二进制数据的位数，单位：</a:t>
            </a:r>
            <a:r>
              <a:rPr lang="en-US" altLang="zh-CN" dirty="0"/>
              <a:t>bps(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；（</a:t>
            </a:r>
            <a:r>
              <a:rPr lang="en-US" altLang="zh-CN" dirty="0"/>
              <a:t>AB</a:t>
            </a:r>
            <a:r>
              <a:rPr lang="zh-CN" altLang="en-US" dirty="0"/>
              <a:t>卷）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比特率：异步串行通信单位时间内传送的二进制有效数据的位数，单位： </a:t>
            </a:r>
            <a:r>
              <a:rPr lang="en-US" altLang="zh-CN" dirty="0"/>
              <a:t>bps(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b="1" dirty="0">
                <a:solidFill>
                  <a:schemeClr val="tx1"/>
                </a:solidFill>
              </a:rPr>
              <a:t>例题</a:t>
            </a:r>
            <a:r>
              <a:rPr lang="en-US" altLang="zh-CN" sz="4000" b="1" dirty="0">
                <a:solidFill>
                  <a:schemeClr val="tx1"/>
                </a:solidFill>
              </a:rPr>
              <a:t>1</a:t>
            </a:r>
            <a:r>
              <a:rPr lang="zh-CN" altLang="en-US" sz="4000" b="1" dirty="0">
                <a:solidFill>
                  <a:schemeClr val="tx1"/>
                </a:solidFill>
              </a:rPr>
              <a:t>：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defTabSz="914400" eaLnBrk="1" hangingPunct="1">
              <a:spcBef>
                <a:spcPct val="5000"/>
              </a:spcBef>
              <a:spcAft>
                <a:spcPct val="30000"/>
              </a:spcAft>
              <a:buNone/>
              <a:tabLst>
                <a:tab pos="0" algn="l"/>
              </a:tabLst>
            </a:pPr>
            <a:r>
              <a:rPr lang="zh-CN" altLang="en-US" b="1" dirty="0"/>
              <a:t>总线的工作频率为</a:t>
            </a:r>
            <a:r>
              <a:rPr lang="en-US" altLang="zh-CN" b="1" dirty="0"/>
              <a:t>33MHz</a:t>
            </a:r>
            <a:r>
              <a:rPr lang="zh-CN" altLang="en-US" b="1" dirty="0"/>
              <a:t>，总线的宽度为</a:t>
            </a:r>
            <a:r>
              <a:rPr lang="en-US" altLang="zh-CN" b="1" dirty="0"/>
              <a:t>32</a:t>
            </a:r>
            <a:r>
              <a:rPr lang="zh-CN" altLang="en-US" b="1" dirty="0"/>
              <a:t>位，求总线的数据传输率（总线带宽）</a:t>
            </a:r>
            <a:endParaRPr lang="zh-CN" altLang="en-US" b="1" dirty="0"/>
          </a:p>
          <a:p>
            <a:pPr marL="0" indent="0" defTabSz="914400" eaLnBrk="1" hangingPunct="1">
              <a:spcBef>
                <a:spcPct val="5000"/>
              </a:spcBef>
              <a:spcAft>
                <a:spcPct val="30000"/>
              </a:spcAft>
              <a:buNone/>
              <a:tabLst>
                <a:tab pos="0" algn="l"/>
              </a:tabLst>
            </a:pPr>
            <a:r>
              <a:rPr lang="zh-CN" altLang="en-US" b="1" dirty="0"/>
              <a:t>解：由于工作频率为</a:t>
            </a:r>
            <a:r>
              <a:rPr lang="en-US" altLang="zh-CN" b="1" dirty="0"/>
              <a:t>33MHZ</a:t>
            </a:r>
            <a:r>
              <a:rPr lang="zh-CN" altLang="en-US" b="1" dirty="0"/>
              <a:t>，所以每秒能进行</a:t>
            </a:r>
            <a:r>
              <a:rPr lang="en-US" altLang="zh-CN" b="1" dirty="0"/>
              <a:t>33M</a:t>
            </a:r>
            <a:r>
              <a:rPr lang="zh-CN" altLang="en-US" b="1" dirty="0"/>
              <a:t>次传输，而每次传输能传送</a:t>
            </a:r>
            <a:r>
              <a:rPr lang="en-US" altLang="zh-CN" b="1" dirty="0"/>
              <a:t>32</a:t>
            </a:r>
            <a:r>
              <a:rPr lang="zh-CN" altLang="en-US" b="1" dirty="0"/>
              <a:t>位即</a:t>
            </a:r>
            <a:r>
              <a:rPr lang="en-US" altLang="zh-CN" b="1" dirty="0"/>
              <a:t>4</a:t>
            </a:r>
            <a:r>
              <a:rPr lang="zh-CN" altLang="en-US" b="1" dirty="0"/>
              <a:t>个字节，因此每秒传送的字节数及总线带宽为</a:t>
            </a:r>
            <a:r>
              <a:rPr lang="en-US" altLang="zh-CN" b="1" dirty="0"/>
              <a:t>33*4=132MBps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b="1" dirty="0">
                <a:solidFill>
                  <a:schemeClr val="tx1"/>
                </a:solidFill>
              </a:rPr>
              <a:t>例题</a:t>
            </a:r>
            <a:r>
              <a:rPr lang="en-US" altLang="zh-CN" sz="4000" b="1" dirty="0">
                <a:solidFill>
                  <a:schemeClr val="tx1"/>
                </a:solidFill>
              </a:rPr>
              <a:t>2</a:t>
            </a:r>
            <a:r>
              <a:rPr lang="zh-CN" altLang="en-US" sz="4000" b="1" dirty="0">
                <a:solidFill>
                  <a:schemeClr val="tx1"/>
                </a:solidFill>
              </a:rPr>
              <a:t>：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defTabSz="914400" eaLnBrk="1" hangingPunct="1">
              <a:spcBef>
                <a:spcPct val="5000"/>
              </a:spcBef>
              <a:spcAft>
                <a:spcPct val="30000"/>
              </a:spcAft>
              <a:buNone/>
              <a:tabLst>
                <a:tab pos="0" algn="l"/>
              </a:tabLst>
            </a:pPr>
            <a:r>
              <a:rPr lang="zh-CN" altLang="en-US" b="1" dirty="0"/>
              <a:t>总线的时钟频率为</a:t>
            </a:r>
            <a:r>
              <a:rPr lang="en-US" altLang="zh-CN" b="1" dirty="0"/>
              <a:t>100MHz</a:t>
            </a:r>
            <a:r>
              <a:rPr lang="zh-CN" altLang="en-US" b="1" dirty="0"/>
              <a:t>，总线的传输周期为</a:t>
            </a:r>
            <a:r>
              <a:rPr lang="en-US" altLang="zh-CN" b="1" dirty="0"/>
              <a:t>4</a:t>
            </a:r>
            <a:r>
              <a:rPr lang="zh-CN" altLang="en-US" b="1" dirty="0"/>
              <a:t>个时钟周期，总线的宽度为</a:t>
            </a:r>
            <a:r>
              <a:rPr lang="en-US" altLang="zh-CN" b="1" dirty="0"/>
              <a:t>32</a:t>
            </a:r>
            <a:r>
              <a:rPr lang="zh-CN" altLang="en-US" b="1" dirty="0"/>
              <a:t>位，求总线的数据传输率（总线带宽）</a:t>
            </a:r>
            <a:endParaRPr lang="zh-CN" altLang="en-US" b="1" dirty="0"/>
          </a:p>
          <a:p>
            <a:pPr marL="0" indent="0" defTabSz="914400" eaLnBrk="1" hangingPunct="1">
              <a:spcBef>
                <a:spcPct val="5000"/>
              </a:spcBef>
              <a:spcAft>
                <a:spcPct val="30000"/>
              </a:spcAft>
              <a:buNone/>
              <a:tabLst>
                <a:tab pos="0" algn="l"/>
              </a:tabLst>
            </a:pPr>
            <a:r>
              <a:rPr lang="zh-CN" altLang="en-US" b="1" dirty="0"/>
              <a:t>解：据原题可知：</a:t>
            </a:r>
            <a:r>
              <a:rPr lang="en-US" altLang="zh-CN" b="1" dirty="0"/>
              <a:t>1</a:t>
            </a:r>
            <a:r>
              <a:rPr lang="zh-CN" altLang="en-US" b="1" dirty="0"/>
              <a:t>秒钟有</a:t>
            </a:r>
            <a:r>
              <a:rPr lang="en-US" altLang="zh-CN" b="1" dirty="0"/>
              <a:t>100M</a:t>
            </a:r>
            <a:r>
              <a:rPr lang="zh-CN" altLang="en-US" b="1" dirty="0"/>
              <a:t>个时钟周期，有</a:t>
            </a:r>
            <a:r>
              <a:rPr lang="en-US" altLang="zh-CN" b="1" dirty="0"/>
              <a:t>25M</a:t>
            </a:r>
            <a:r>
              <a:rPr lang="zh-CN" altLang="en-US" b="1" dirty="0"/>
              <a:t>个总线周期；每个总线周期可以传送</a:t>
            </a:r>
            <a:r>
              <a:rPr lang="en-US" altLang="zh-CN" b="1" dirty="0"/>
              <a:t>4</a:t>
            </a:r>
            <a:r>
              <a:rPr lang="zh-CN" altLang="en-US" b="1" dirty="0"/>
              <a:t>个字节的数据；因此一秒钟可以传送</a:t>
            </a:r>
            <a:r>
              <a:rPr lang="en-US" altLang="zh-CN" b="1" dirty="0"/>
              <a:t>25M*4</a:t>
            </a:r>
            <a:r>
              <a:rPr lang="zh-CN" altLang="en-US" b="1" dirty="0"/>
              <a:t>个字节的数据，因此总线带宽为：</a:t>
            </a:r>
            <a:r>
              <a:rPr lang="en-US" altLang="zh-CN" b="1" dirty="0"/>
              <a:t>100MBps</a:t>
            </a:r>
            <a:endParaRPr lang="en-US" altLang="zh-CN" b="1" dirty="0"/>
          </a:p>
          <a:p>
            <a:pPr marL="0" indent="0" defTabSz="914400" eaLnBrk="1" hangingPunct="1">
              <a:spcBef>
                <a:spcPct val="5000"/>
              </a:spcBef>
              <a:spcAft>
                <a:spcPct val="30000"/>
              </a:spcAft>
              <a:buNone/>
              <a:tabLst>
                <a:tab pos="0" algn="l"/>
              </a:tabLst>
            </a:pPr>
            <a:r>
              <a:rPr lang="zh-CN" altLang="en-US" b="1" dirty="0">
                <a:solidFill>
                  <a:srgbClr val="00B050"/>
                </a:solidFill>
              </a:rPr>
              <a:t>课本上使用另一种思路进行求解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b="1" dirty="0">
                <a:solidFill>
                  <a:schemeClr val="tx1"/>
                </a:solidFill>
              </a:rPr>
              <a:t>例题</a:t>
            </a:r>
            <a:r>
              <a:rPr lang="en-US" altLang="zh-CN" sz="4000" b="1" dirty="0">
                <a:solidFill>
                  <a:schemeClr val="tx1"/>
                </a:solidFill>
              </a:rPr>
              <a:t>3</a:t>
            </a:r>
            <a:r>
              <a:rPr lang="zh-CN" altLang="en-US" sz="4000" b="1" dirty="0">
                <a:solidFill>
                  <a:schemeClr val="tx1"/>
                </a:solidFill>
              </a:rPr>
              <a:t>：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r>
              <a:rPr lang="zh-CN" altLang="en-US" b="1" dirty="0"/>
              <a:t>异步串行传输系统，每秒能传输</a:t>
            </a:r>
            <a:r>
              <a:rPr lang="en-US" altLang="zh-CN" b="1" dirty="0"/>
              <a:t>120</a:t>
            </a:r>
            <a:r>
              <a:rPr lang="zh-CN" altLang="en-US" b="1" dirty="0"/>
              <a:t>个数据帧，字符格式包含</a:t>
            </a:r>
            <a:r>
              <a:rPr lang="en-US" altLang="zh-CN" b="1" dirty="0"/>
              <a:t>1</a:t>
            </a:r>
            <a:r>
              <a:rPr lang="zh-CN" altLang="en-US" b="1" dirty="0"/>
              <a:t>个起始位、</a:t>
            </a:r>
            <a:r>
              <a:rPr lang="en-US" altLang="zh-CN" b="1" dirty="0"/>
              <a:t>7</a:t>
            </a:r>
            <a:r>
              <a:rPr lang="zh-CN" altLang="en-US" b="1" dirty="0"/>
              <a:t>个数据位、</a:t>
            </a:r>
            <a:r>
              <a:rPr lang="en-US" altLang="zh-CN" b="1" dirty="0"/>
              <a:t>1</a:t>
            </a:r>
            <a:r>
              <a:rPr lang="zh-CN" altLang="en-US" b="1" dirty="0"/>
              <a:t>个校验位、</a:t>
            </a:r>
            <a:r>
              <a:rPr lang="en-US" altLang="zh-CN" b="1" dirty="0"/>
              <a:t>1</a:t>
            </a:r>
            <a:r>
              <a:rPr lang="zh-CN" altLang="en-US" b="1" dirty="0"/>
              <a:t>个停止位，计算波特率和比特率</a:t>
            </a:r>
            <a:endParaRPr lang="zh-CN" altLang="en-US" b="1" dirty="0"/>
          </a:p>
          <a:p>
            <a:pPr mar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r>
              <a:rPr lang="zh-CN" altLang="en-US" b="1" dirty="0"/>
              <a:t>解：一帧数据包含</a:t>
            </a:r>
            <a:r>
              <a:rPr lang="en-US" altLang="zh-CN" b="1" dirty="0"/>
              <a:t>10</a:t>
            </a:r>
            <a:r>
              <a:rPr lang="zh-CN" altLang="en-US" b="1" dirty="0"/>
              <a:t>位，因此波特率为 </a:t>
            </a:r>
            <a:endParaRPr lang="zh-CN" altLang="en-US" b="1" dirty="0"/>
          </a:p>
          <a:p>
            <a:pPr mar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120*10=1200bps</a:t>
            </a:r>
            <a:endParaRPr lang="en-US" altLang="zh-CN" b="1" dirty="0"/>
          </a:p>
          <a:p>
            <a:pPr mar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每帧数据包含</a:t>
            </a:r>
            <a:r>
              <a:rPr lang="en-US" altLang="zh-CN" b="1" dirty="0"/>
              <a:t>10</a:t>
            </a:r>
            <a:r>
              <a:rPr lang="zh-CN" altLang="en-US" b="1" dirty="0"/>
              <a:t>位，其中有效数据为</a:t>
            </a:r>
            <a:r>
              <a:rPr lang="en-US" altLang="zh-CN" b="1" dirty="0"/>
              <a:t>7</a:t>
            </a:r>
            <a:r>
              <a:rPr lang="zh-CN" altLang="en-US" b="1" dirty="0"/>
              <a:t>位，因此比特率是 </a:t>
            </a:r>
            <a:r>
              <a:rPr lang="en-US" altLang="zh-CN" b="1" dirty="0"/>
              <a:t>1200*7/10=840bps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课本第</a:t>
            </a:r>
            <a:r>
              <a:rPr lang="en-US" altLang="zh-CN" dirty="0"/>
              <a:t>66</a:t>
            </a:r>
            <a:r>
              <a:rPr lang="zh-CN" altLang="en-US" dirty="0"/>
              <a:t>页</a:t>
            </a:r>
            <a:r>
              <a:rPr lang="en-US" altLang="zh-CN" dirty="0"/>
              <a:t>3.4</a:t>
            </a:r>
            <a:r>
              <a:rPr lang="zh-CN" altLang="en-US" dirty="0"/>
              <a:t>，</a:t>
            </a:r>
            <a:r>
              <a:rPr lang="en-US" altLang="zh-CN" dirty="0"/>
              <a:t>3.5</a:t>
            </a:r>
            <a:r>
              <a:rPr lang="zh-CN" altLang="en-US" dirty="0"/>
              <a:t>；第</a:t>
            </a:r>
            <a:r>
              <a:rPr lang="en-US" altLang="zh-CN" dirty="0"/>
              <a:t>67</a:t>
            </a:r>
            <a:r>
              <a:rPr lang="zh-CN" altLang="en-US" dirty="0"/>
              <a:t>页</a:t>
            </a:r>
            <a:r>
              <a:rPr lang="en-US" altLang="zh-CN" dirty="0"/>
              <a:t>3.14</a:t>
            </a:r>
            <a:r>
              <a:rPr lang="zh-CN" altLang="en-US" dirty="0"/>
              <a:t>，</a:t>
            </a:r>
            <a:r>
              <a:rPr lang="en-US" altLang="zh-CN" dirty="0"/>
              <a:t>3.15</a:t>
            </a:r>
            <a:r>
              <a:rPr lang="zh-CN" altLang="en-US" dirty="0"/>
              <a:t>，</a:t>
            </a:r>
            <a:r>
              <a:rPr lang="en-US" altLang="zh-CN" dirty="0"/>
              <a:t>3.16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3.2 </a:t>
            </a:r>
            <a:r>
              <a:rPr lang="zh-CN" altLang="en-US" b="1" dirty="0"/>
              <a:t>总线的分类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从不同角度，有不同的分类方式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按照数据传送方式：串行传输总线</a:t>
            </a:r>
            <a:r>
              <a:rPr lang="en-US" altLang="zh-CN" dirty="0"/>
              <a:t>/</a:t>
            </a:r>
            <a:r>
              <a:rPr lang="zh-CN" altLang="en-US" dirty="0"/>
              <a:t>并行传输总线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并行传输总线可按照</a:t>
            </a:r>
            <a:r>
              <a:rPr lang="zh-CN" altLang="en-US" dirty="0">
                <a:solidFill>
                  <a:srgbClr val="00B050"/>
                </a:solidFill>
              </a:rPr>
              <a:t>传输数据宽度</a:t>
            </a:r>
            <a:r>
              <a:rPr lang="zh-CN" altLang="en-US" dirty="0"/>
              <a:t>分为：</a:t>
            </a:r>
            <a:r>
              <a:rPr lang="en-US" altLang="zh-CN" dirty="0"/>
              <a:t>8/16/32/64</a:t>
            </a:r>
            <a:r>
              <a:rPr lang="zh-CN" altLang="en-US" dirty="0"/>
              <a:t>位传输总线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按照总线使用范围：计算机总线</a:t>
            </a:r>
            <a:r>
              <a:rPr lang="en-US" altLang="zh-CN" dirty="0"/>
              <a:t>/</a:t>
            </a:r>
            <a:r>
              <a:rPr lang="zh-CN" altLang="en-US" dirty="0"/>
              <a:t>测控总线</a:t>
            </a:r>
            <a:r>
              <a:rPr lang="en-US" altLang="zh-CN" dirty="0"/>
              <a:t>/</a:t>
            </a:r>
            <a:r>
              <a:rPr lang="zh-CN" altLang="en-US" dirty="0"/>
              <a:t>网络通信总线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按照连接部件</a:t>
            </a:r>
            <a:r>
              <a:rPr lang="zh-CN" altLang="en-US" dirty="0">
                <a:solidFill>
                  <a:srgbClr val="00B050"/>
                </a:solidFill>
              </a:rPr>
              <a:t>层次</a:t>
            </a:r>
            <a:r>
              <a:rPr lang="zh-CN" altLang="en-US" dirty="0"/>
              <a:t>的不同：片内总线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B050"/>
                </a:solidFill>
              </a:rPr>
              <a:t>系统总线</a:t>
            </a:r>
            <a:r>
              <a:rPr lang="en-US" altLang="zh-CN" dirty="0"/>
              <a:t>/</a:t>
            </a:r>
            <a:r>
              <a:rPr lang="zh-CN" altLang="en-US" dirty="0"/>
              <a:t>通信总线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Text Box 3"/>
          <p:cNvSpPr txBox="1"/>
          <p:nvPr/>
        </p:nvSpPr>
        <p:spPr>
          <a:xfrm>
            <a:off x="304800" y="149225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</a:rPr>
              <a:t>片内总线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304800" y="242570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</a:rPr>
              <a:t>系统总线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3048000" y="1552575"/>
            <a:ext cx="3657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芯片内部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的总线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914400" y="3228975"/>
            <a:ext cx="1741488" cy="2119313"/>
            <a:chOff x="576" y="2034"/>
            <a:chExt cx="1012" cy="1335"/>
          </a:xfrm>
        </p:grpSpPr>
        <p:sp>
          <p:nvSpPr>
            <p:cNvPr id="11280" name="Text Box 7"/>
            <p:cNvSpPr txBox="1"/>
            <p:nvPr/>
          </p:nvSpPr>
          <p:spPr>
            <a:xfrm>
              <a:off x="576" y="2034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数据总线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8"/>
            <p:cNvSpPr txBox="1"/>
            <p:nvPr/>
          </p:nvSpPr>
          <p:spPr>
            <a:xfrm>
              <a:off x="576" y="2538"/>
              <a:ext cx="9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地址总线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9"/>
            <p:cNvSpPr txBox="1"/>
            <p:nvPr/>
          </p:nvSpPr>
          <p:spPr>
            <a:xfrm>
              <a:off x="576" y="3042"/>
              <a:ext cx="9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控制总线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0" name="AutoShape 10"/>
          <p:cNvSpPr/>
          <p:nvPr/>
        </p:nvSpPr>
        <p:spPr>
          <a:xfrm>
            <a:off x="762000" y="3505200"/>
            <a:ext cx="152400" cy="1676400"/>
          </a:xfrm>
          <a:prstGeom prst="leftBrace">
            <a:avLst>
              <a:gd name="adj1" fmla="val 91666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51" name="Text Box 11"/>
          <p:cNvSpPr txBox="1"/>
          <p:nvPr/>
        </p:nvSpPr>
        <p:spPr>
          <a:xfrm>
            <a:off x="2719388" y="3121025"/>
            <a:ext cx="6096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在部件之间传输数据信息；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双向总线；</a:t>
            </a:r>
            <a:r>
              <a:rPr lang="zh-CN" altLang="en-US" sz="2200" b="1" dirty="0">
                <a:latin typeface="Times New Roman" panose="02020603050405020304" pitchFamily="18" charset="0"/>
              </a:rPr>
              <a:t> 位数是</a:t>
            </a:r>
            <a:r>
              <a:rPr lang="en-US" altLang="zh-CN" sz="2200" b="1" dirty="0">
                <a:latin typeface="Times New Roman" panose="02020603050405020304" pitchFamily="18" charset="0"/>
              </a:rPr>
              <a:t>8</a:t>
            </a:r>
            <a:r>
              <a:rPr lang="zh-CN" altLang="en-US" sz="2200" b="1" dirty="0">
                <a:latin typeface="Times New Roman" panose="02020603050405020304" pitchFamily="18" charset="0"/>
              </a:rPr>
              <a:t>的整数倍，与机器字长、存储字长有关。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10252" name="Text Box 12"/>
          <p:cNvSpPr txBox="1"/>
          <p:nvPr/>
        </p:nvSpPr>
        <p:spPr>
          <a:xfrm>
            <a:off x="2808288" y="3989388"/>
            <a:ext cx="59245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指出</a:t>
            </a:r>
            <a:r>
              <a:rPr lang="en-US" altLang="zh-CN" sz="2000" b="1" dirty="0">
                <a:latin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</a:rPr>
              <a:t>将访问的数据所在存储单元或者 </a:t>
            </a:r>
            <a:r>
              <a:rPr lang="en-US" altLang="zh-CN" sz="2000" b="1" dirty="0"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</a:rPr>
              <a:t>设备的地址；位数和存储单元个数有关；</a:t>
            </a:r>
            <a:r>
              <a:rPr lang="zh-CN" altLang="en-US" sz="20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单向输出总线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0253" name="Text Box 13"/>
          <p:cNvSpPr txBox="1"/>
          <p:nvPr/>
        </p:nvSpPr>
        <p:spPr>
          <a:xfrm>
            <a:off x="2808288" y="4724400"/>
            <a:ext cx="5846762" cy="1247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各种控制信号的传输线，</a:t>
            </a:r>
            <a:r>
              <a:rPr lang="zh-CN" altLang="en-US" sz="25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有出有入</a:t>
            </a:r>
            <a:r>
              <a:rPr lang="zh-CN" altLang="en-US" sz="2500" b="1" dirty="0">
                <a:latin typeface="Times New Roman" panose="02020603050405020304" pitchFamily="18" charset="0"/>
              </a:rPr>
              <a:t>，使得各部件按照优先级分时使用总线完成数据传输，避免冲突。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0254" name="Text Box 14"/>
          <p:cNvSpPr txBox="1"/>
          <p:nvPr/>
        </p:nvSpPr>
        <p:spPr>
          <a:xfrm>
            <a:off x="3048000" y="2487613"/>
            <a:ext cx="58118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计算机</a:t>
            </a:r>
            <a:r>
              <a:rPr lang="zh-CN" altLang="en-US" sz="2800" b="1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各大部件之间 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的信息传输线</a:t>
            </a:r>
            <a:endParaRPr lang="zh-CN" altLang="en-US" sz="28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0255" name="AutoShape 15"/>
          <p:cNvSpPr/>
          <p:nvPr/>
        </p:nvSpPr>
        <p:spPr>
          <a:xfrm>
            <a:off x="4552950" y="5932488"/>
            <a:ext cx="3352800" cy="919162"/>
          </a:xfrm>
          <a:prstGeom prst="wedgeRoundRectCallout">
            <a:avLst>
              <a:gd name="adj1" fmla="val 3181"/>
              <a:gd name="adj2" fmla="val -72815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存储器读、存储器写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总线允许、中断响应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56" name="AutoShape 16"/>
          <p:cNvSpPr/>
          <p:nvPr/>
        </p:nvSpPr>
        <p:spPr>
          <a:xfrm>
            <a:off x="406400" y="6157913"/>
            <a:ext cx="3263900" cy="514350"/>
          </a:xfrm>
          <a:prstGeom prst="wedgeRoundRectCallout">
            <a:avLst>
              <a:gd name="adj1" fmla="val 34042"/>
              <a:gd name="adj2" fmla="val -80088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中断请求、总线请求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277" name="AutoShape 17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672388" y="352425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3.2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57750" y="711200"/>
            <a:ext cx="2940050" cy="781050"/>
          </a:xfrm>
          <a:prstGeom prst="wedgeRoundRectCallout">
            <a:avLst>
              <a:gd name="adj1" fmla="val -32218"/>
              <a:gd name="adj2" fmla="val 59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内部，如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和寄存器之间、寄存器之间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50" grpId="0" animBg="1"/>
      <p:bldP spid="10251" grpId="0"/>
      <p:bldP spid="10252" grpId="0"/>
      <p:bldP spid="10253" grpId="0"/>
      <p:bldP spid="10254" grpId="0"/>
      <p:bldP spid="10255" grpId="0" animBg="1"/>
      <p:bldP spid="10256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569913" y="685800"/>
            <a:ext cx="316388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</a:t>
            </a:r>
            <a:r>
              <a:rPr lang="zh-CN" altLang="en-US" sz="3600" b="1" dirty="0">
                <a:latin typeface="Times New Roman" panose="02020603050405020304" pitchFamily="18" charset="0"/>
              </a:rPr>
              <a:t>通信总线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3549650" y="3867150"/>
            <a:ext cx="4845050" cy="1138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串行通信总线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速度慢、 距离远 、造价低 ，例如串口，可连接拨号上网、读卡器等低速设备。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3549650" y="5160963"/>
            <a:ext cx="4845050" cy="1138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并行通信总线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速度快、 距离近、 造价高，例：打印机并口。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1371600" y="469741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传输方式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270" name="AutoShape 6"/>
          <p:cNvSpPr/>
          <p:nvPr/>
        </p:nvSpPr>
        <p:spPr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3.2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371600" y="1581150"/>
            <a:ext cx="7772400" cy="1785938"/>
            <a:chOff x="864" y="996"/>
            <a:chExt cx="4896" cy="1125"/>
          </a:xfrm>
        </p:grpSpPr>
        <p:sp>
          <p:nvSpPr>
            <p:cNvPr id="12298" name="Text Box 9"/>
            <p:cNvSpPr txBox="1"/>
            <p:nvPr/>
          </p:nvSpPr>
          <p:spPr>
            <a:xfrm>
              <a:off x="864" y="996"/>
              <a:ext cx="48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用于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计算机系统之间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或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Text Box 10"/>
            <p:cNvSpPr txBox="1"/>
            <p:nvPr/>
          </p:nvSpPr>
          <p:spPr>
            <a:xfrm>
              <a:off x="864" y="1386"/>
              <a:ext cx="47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与其他系统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（如控制仪表、打印机等）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00" name="Text Box 11"/>
            <p:cNvSpPr txBox="1"/>
            <p:nvPr/>
          </p:nvSpPr>
          <p:spPr>
            <a:xfrm>
              <a:off x="864" y="1791"/>
              <a:ext cx="4130" cy="33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之间的通信，总线种类很多，差别很大。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97" name="AutoShape 1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58763" y="358775"/>
            <a:ext cx="8574087" cy="6248400"/>
          </a:xfrm>
        </p:spPr>
        <p:txBody>
          <a:bodyPr vert="horz" wrap="square" lIns="91440" tIns="45720" rIns="91440" bIns="45720" anchor="t" anchorCtr="0"/>
          <a:p>
            <a:r>
              <a:rPr lang="zh-CN" altLang="en-US" sz="3100" dirty="0"/>
              <a:t>信号传输方向：输入</a:t>
            </a:r>
            <a:r>
              <a:rPr lang="en-US" altLang="zh-CN" sz="3100" dirty="0"/>
              <a:t>/</a:t>
            </a:r>
            <a:r>
              <a:rPr lang="zh-CN" altLang="en-US" sz="3100" dirty="0"/>
              <a:t>输出，输入信号是指从外部送入</a:t>
            </a:r>
            <a:r>
              <a:rPr lang="en-US" altLang="zh-CN" sz="3100" dirty="0"/>
              <a:t>CPU</a:t>
            </a:r>
            <a:r>
              <a:rPr lang="zh-CN" altLang="en-US" sz="3100" dirty="0"/>
              <a:t>的信号，输出信号是指由</a:t>
            </a:r>
            <a:r>
              <a:rPr lang="en-US" altLang="zh-CN" sz="3100" dirty="0"/>
              <a:t>CPU</a:t>
            </a:r>
            <a:r>
              <a:rPr lang="zh-CN" altLang="en-US" sz="3100" dirty="0"/>
              <a:t>发出到其他部件的信号</a:t>
            </a:r>
            <a:endParaRPr lang="zh-CN" altLang="en-US" sz="3100" dirty="0"/>
          </a:p>
          <a:p>
            <a:r>
              <a:rPr lang="zh-CN" altLang="en-US" sz="3100" dirty="0"/>
              <a:t>地址总线：</a:t>
            </a:r>
            <a:r>
              <a:rPr lang="zh-CN" altLang="en-US" sz="3100" dirty="0">
                <a:highlight>
                  <a:srgbClr val="FFFF00"/>
                </a:highlight>
              </a:rPr>
              <a:t>单向</a:t>
            </a:r>
            <a:r>
              <a:rPr lang="zh-CN" altLang="en-US" sz="3100" dirty="0">
                <a:solidFill>
                  <a:srgbClr val="00B050"/>
                </a:solidFill>
                <a:highlight>
                  <a:srgbClr val="FFFF00"/>
                </a:highlight>
              </a:rPr>
              <a:t>输出</a:t>
            </a:r>
            <a:r>
              <a:rPr lang="zh-CN" altLang="en-US" sz="3100" dirty="0">
                <a:highlight>
                  <a:srgbClr val="FFFF00"/>
                </a:highlight>
              </a:rPr>
              <a:t>总线，数据总线：</a:t>
            </a:r>
            <a:r>
              <a:rPr lang="zh-CN" altLang="en-US" sz="3100" dirty="0">
                <a:solidFill>
                  <a:srgbClr val="92D050"/>
                </a:solidFill>
                <a:highlight>
                  <a:srgbClr val="FFFF00"/>
                </a:highlight>
              </a:rPr>
              <a:t>双向</a:t>
            </a:r>
            <a:r>
              <a:rPr lang="zh-CN" altLang="en-US" sz="3100" dirty="0">
                <a:highlight>
                  <a:srgbClr val="FFFF00"/>
                </a:highlight>
              </a:rPr>
              <a:t>传输线，控制总线：每一根是单向的输入或输出，总线整体上双向</a:t>
            </a:r>
            <a:endParaRPr lang="en-US" altLang="zh-CN" sz="3100" dirty="0">
              <a:highlight>
                <a:srgbClr val="FFFF00"/>
              </a:highlight>
            </a:endParaRPr>
          </a:p>
          <a:p>
            <a:r>
              <a:rPr lang="zh-CN" altLang="en-US" sz="3100" dirty="0"/>
              <a:t>地址总线、数据总线上，都是高电平表示代码</a:t>
            </a:r>
            <a:r>
              <a:rPr lang="en-US" altLang="zh-CN" sz="3100" dirty="0"/>
              <a:t>1</a:t>
            </a:r>
            <a:r>
              <a:rPr lang="zh-CN" altLang="en-US" sz="3100" dirty="0"/>
              <a:t>、低电平表示代码</a:t>
            </a:r>
            <a:r>
              <a:rPr lang="en-US" altLang="zh-CN" sz="3100" dirty="0"/>
              <a:t>0</a:t>
            </a:r>
            <a:endParaRPr lang="en-US" altLang="zh-CN" sz="3100" dirty="0"/>
          </a:p>
          <a:p>
            <a:r>
              <a:rPr lang="zh-CN" altLang="en-US" sz="3100" dirty="0"/>
              <a:t>控制总线：有的控制信号是高电平有效，有的是低电平有效</a:t>
            </a:r>
            <a:endParaRPr lang="zh-CN" altLang="en-US" sz="3100" dirty="0"/>
          </a:p>
          <a:p>
            <a:r>
              <a:rPr lang="zh-CN" altLang="en-US" sz="3100" dirty="0"/>
              <a:t>多数总线符合</a:t>
            </a:r>
            <a:r>
              <a:rPr lang="en-US" altLang="zh-CN" sz="3100" dirty="0"/>
              <a:t>TTL</a:t>
            </a:r>
            <a:r>
              <a:rPr lang="zh-CN" altLang="en-US" sz="3100" dirty="0"/>
              <a:t>电平，高电平为</a:t>
            </a:r>
            <a:r>
              <a:rPr lang="en-US" altLang="zh-CN" sz="3100" dirty="0"/>
              <a:t>1</a:t>
            </a:r>
            <a:r>
              <a:rPr lang="zh-CN" altLang="en-US" sz="3100" dirty="0"/>
              <a:t>，低电平为</a:t>
            </a:r>
            <a:r>
              <a:rPr lang="en-US" altLang="zh-CN" sz="3100" dirty="0"/>
              <a:t>0</a:t>
            </a:r>
            <a:r>
              <a:rPr lang="zh-CN" altLang="en-US" sz="3100" dirty="0"/>
              <a:t>，串行总线标准</a:t>
            </a:r>
            <a:r>
              <a:rPr lang="en-US" altLang="zh-CN" sz="3100" dirty="0"/>
              <a:t>RS232</a:t>
            </a:r>
            <a:r>
              <a:rPr lang="zh-CN" altLang="en-US" sz="3100" dirty="0"/>
              <a:t>例外</a:t>
            </a:r>
            <a:endParaRPr lang="zh-CN" altLang="en-US" sz="31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5"/>
          <p:cNvSpPr txBox="1"/>
          <p:nvPr/>
        </p:nvSpPr>
        <p:spPr>
          <a:xfrm>
            <a:off x="682625" y="1649413"/>
            <a:ext cx="26162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功能特性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322" name="Text Box 10"/>
          <p:cNvSpPr txBox="1"/>
          <p:nvPr/>
        </p:nvSpPr>
        <p:spPr>
          <a:xfrm>
            <a:off x="3074988" y="1649413"/>
            <a:ext cx="4968875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总线上每根传输线的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3.3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Text Box 13"/>
          <p:cNvSpPr txBox="1"/>
          <p:nvPr/>
        </p:nvSpPr>
        <p:spPr>
          <a:xfrm>
            <a:off x="1922463" y="2592388"/>
            <a:ext cx="6121400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地址总线：用来指出地址码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数据总线：用来传递数据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控制总线：用来传递控制信号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每条控制线的功能不同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326" name="AutoShape 14"/>
          <p:cNvSpPr/>
          <p:nvPr/>
        </p:nvSpPr>
        <p:spPr>
          <a:xfrm>
            <a:off x="1468438" y="3074988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6391" name="AutoShape 1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5" grpId="0"/>
      <p:bldP spid="133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593725" y="457200"/>
            <a:ext cx="56864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三、总线的性能指标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/>
          <p:nvPr/>
        </p:nvSpPr>
        <p:spPr>
          <a:xfrm>
            <a:off x="379413" y="13716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</a:rPr>
              <a:t>总线宽度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8436" name="Text Box 5"/>
          <p:cNvSpPr txBox="1"/>
          <p:nvPr/>
        </p:nvSpPr>
        <p:spPr>
          <a:xfrm>
            <a:off x="379413" y="2176463"/>
            <a:ext cx="2216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</a:rPr>
              <a:t>总线带宽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8437" name="Text Box 6"/>
          <p:cNvSpPr txBox="1"/>
          <p:nvPr/>
        </p:nvSpPr>
        <p:spPr>
          <a:xfrm>
            <a:off x="379413" y="2874963"/>
            <a:ext cx="31416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时钟同步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</a:rPr>
              <a:t>异步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8" name="Text Box 7"/>
          <p:cNvSpPr txBox="1"/>
          <p:nvPr/>
        </p:nvSpPr>
        <p:spPr>
          <a:xfrm>
            <a:off x="379413" y="3630613"/>
            <a:ext cx="2216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dist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</a:rPr>
              <a:t>总线复用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9" name="Text Box 8"/>
          <p:cNvSpPr txBox="1"/>
          <p:nvPr/>
        </p:nvSpPr>
        <p:spPr>
          <a:xfrm>
            <a:off x="346075" y="4457700"/>
            <a:ext cx="2216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</a:rPr>
              <a:t>信号线数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40" name="Text Box 9"/>
          <p:cNvSpPr txBox="1"/>
          <p:nvPr/>
        </p:nvSpPr>
        <p:spPr>
          <a:xfrm>
            <a:off x="425450" y="5254625"/>
            <a:ext cx="302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6. </a:t>
            </a:r>
            <a:r>
              <a:rPr lang="zh-CN" altLang="en-US" b="1" dirty="0">
                <a:latin typeface="Times New Roman" panose="02020603050405020304" pitchFamily="18" charset="0"/>
              </a:rPr>
              <a:t>总线控制方式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41" name="Text Box 10"/>
          <p:cNvSpPr txBox="1"/>
          <p:nvPr/>
        </p:nvSpPr>
        <p:spPr>
          <a:xfrm>
            <a:off x="449263" y="6092825"/>
            <a:ext cx="2216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7. </a:t>
            </a:r>
            <a:r>
              <a:rPr lang="zh-CN" altLang="en-US" b="1" dirty="0">
                <a:latin typeface="Times New Roman" panose="02020603050405020304" pitchFamily="18" charset="0"/>
              </a:rPr>
              <a:t>其他指标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347" name="Text Box 11"/>
          <p:cNvSpPr txBox="1"/>
          <p:nvPr/>
        </p:nvSpPr>
        <p:spPr>
          <a:xfrm>
            <a:off x="2743200" y="1446213"/>
            <a:ext cx="6116638" cy="477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总线中数据总线</a:t>
            </a:r>
            <a:r>
              <a:rPr lang="zh-CN" altLang="en-US" sz="2500" b="1" dirty="0">
                <a:latin typeface="Times New Roman" panose="02020603050405020304" pitchFamily="18" charset="0"/>
              </a:rPr>
              <a:t> 的根数，如</a:t>
            </a:r>
            <a:r>
              <a:rPr lang="en-US" altLang="zh-CN" sz="2500" b="1" dirty="0">
                <a:latin typeface="Times New Roman" panose="02020603050405020304" pitchFamily="18" charset="0"/>
              </a:rPr>
              <a:t>16</a:t>
            </a:r>
            <a:r>
              <a:rPr lang="zh-CN" altLang="en-US" sz="2500" b="1" dirty="0">
                <a:latin typeface="Times New Roman" panose="02020603050405020304" pitchFamily="18" charset="0"/>
              </a:rPr>
              <a:t>位、</a:t>
            </a:r>
            <a:r>
              <a:rPr lang="en-US" altLang="zh-CN" sz="2500" b="1" dirty="0">
                <a:latin typeface="Times New Roman" panose="02020603050405020304" pitchFamily="18" charset="0"/>
              </a:rPr>
              <a:t>32</a:t>
            </a:r>
            <a:r>
              <a:rPr lang="zh-CN" altLang="en-US" sz="2500" b="1" dirty="0">
                <a:latin typeface="Times New Roman" panose="02020603050405020304" pitchFamily="18" charset="0"/>
              </a:rPr>
              <a:t>位等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4348" name="Text Box 12"/>
          <p:cNvSpPr txBox="1"/>
          <p:nvPr/>
        </p:nvSpPr>
        <p:spPr>
          <a:xfrm>
            <a:off x="2743200" y="2224088"/>
            <a:ext cx="5359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每秒传输的最大字节数（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MBps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49" name="Text Box 13"/>
          <p:cNvSpPr txBox="1"/>
          <p:nvPr/>
        </p:nvSpPr>
        <p:spPr>
          <a:xfrm>
            <a:off x="3454400" y="2976563"/>
            <a:ext cx="5384800" cy="477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总线上数据与时钟同步</a:t>
            </a:r>
            <a:r>
              <a:rPr lang="en-US" altLang="zh-CN" sz="2500" b="1" dirty="0">
                <a:latin typeface="Times New Roman" panose="02020603050405020304" pitchFamily="18" charset="0"/>
              </a:rPr>
              <a:t>/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不同步工作</a:t>
            </a:r>
            <a:endParaRPr lang="zh-CN" altLang="en-US" sz="25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0" name="Text Box 14"/>
          <p:cNvSpPr txBox="1"/>
          <p:nvPr/>
        </p:nvSpPr>
        <p:spPr>
          <a:xfrm>
            <a:off x="2595563" y="3517900"/>
            <a:ext cx="6264275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一种信号线上分时传送两种信号：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地址线</a:t>
            </a:r>
            <a:r>
              <a:rPr lang="zh-CN" altLang="en-US" sz="2500" b="1" dirty="0">
                <a:latin typeface="Times New Roman" panose="02020603050405020304" pitchFamily="18" charset="0"/>
              </a:rPr>
              <a:t>与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数据线</a:t>
            </a:r>
            <a:r>
              <a:rPr lang="zh-CN" altLang="en-US" sz="2500" b="1" dirty="0">
                <a:latin typeface="Times New Roman" panose="02020603050405020304" pitchFamily="18" charset="0"/>
              </a:rPr>
              <a:t>共用一组线路，分时传送地址</a:t>
            </a:r>
            <a:r>
              <a:rPr lang="en-US" altLang="zh-CN" sz="2500" b="1" dirty="0">
                <a:latin typeface="Times New Roman" panose="02020603050405020304" pitchFamily="18" charset="0"/>
              </a:rPr>
              <a:t>/</a:t>
            </a:r>
            <a:r>
              <a:rPr lang="zh-CN" altLang="en-US" sz="2500" b="1" dirty="0">
                <a:latin typeface="Times New Roman" panose="02020603050405020304" pitchFamily="18" charset="0"/>
              </a:rPr>
              <a:t>数据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4351" name="Text Box 15"/>
          <p:cNvSpPr txBox="1"/>
          <p:nvPr/>
        </p:nvSpPr>
        <p:spPr>
          <a:xfrm>
            <a:off x="2641600" y="4510088"/>
            <a:ext cx="61722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地址线、数据线和控制线的总线数的 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总和</a:t>
            </a:r>
            <a:endParaRPr lang="zh-CN" altLang="en-US" sz="25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2" name="Text Box 16"/>
          <p:cNvSpPr txBox="1"/>
          <p:nvPr/>
        </p:nvSpPr>
        <p:spPr>
          <a:xfrm>
            <a:off x="2843213" y="6159500"/>
            <a:ext cx="4098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负载能力、电源电压等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3" name="Text Box 17"/>
          <p:cNvSpPr txBox="1"/>
          <p:nvPr/>
        </p:nvSpPr>
        <p:spPr>
          <a:xfrm>
            <a:off x="3521075" y="5151438"/>
            <a:ext cx="5689600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包括突发工作、自动配置、仲裁方式、逻辑方式、计数方式等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3.3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0" name="AutoShape 1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/>
      <p:bldP spid="14348" grpId="0"/>
      <p:bldP spid="14349" grpId="0"/>
      <p:bldP spid="14350" grpId="0"/>
      <p:bldP spid="14351" grpId="0"/>
      <p:bldP spid="14352" grpId="0"/>
      <p:bldP spid="143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sz="3900" dirty="0"/>
              <a:t>多总线结构的好处</a:t>
            </a:r>
            <a:endParaRPr lang="zh-CN" altLang="en-US" sz="3900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多总线结构的思路：可以将速度不同的</a:t>
            </a:r>
            <a:r>
              <a:rPr lang="en-US" altLang="zh-CN" dirty="0"/>
              <a:t>I/O</a:t>
            </a:r>
            <a:r>
              <a:rPr lang="zh-CN" altLang="en-US" dirty="0"/>
              <a:t>设备进行分类，将他们连接在不同的总线上，这就是多总线结构</a:t>
            </a:r>
            <a:endParaRPr lang="zh-CN" altLang="en-US" dirty="0"/>
          </a:p>
          <a:p>
            <a:r>
              <a:rPr lang="zh-CN" altLang="en-US" dirty="0"/>
              <a:t>多总线结构的好处：解决</a:t>
            </a:r>
            <a:r>
              <a:rPr lang="en-US" altLang="zh-CN" dirty="0"/>
              <a:t>CPU</a:t>
            </a:r>
            <a:r>
              <a:rPr lang="zh-CN" altLang="en-US" dirty="0"/>
              <a:t>、主存与</a:t>
            </a:r>
            <a:r>
              <a:rPr lang="en-US" altLang="zh-CN" dirty="0"/>
              <a:t>I/O</a:t>
            </a:r>
            <a:r>
              <a:rPr lang="zh-CN" altLang="en-US" dirty="0"/>
              <a:t>设备之间传输速率的不匹配，实现</a:t>
            </a:r>
            <a:r>
              <a:rPr lang="en-US" altLang="zh-CN" dirty="0"/>
              <a:t>CPU</a:t>
            </a:r>
            <a:r>
              <a:rPr lang="zh-CN" altLang="en-US" dirty="0"/>
              <a:t>与其他设备的相对同步，从根本上处理数据传输率的问题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8,&quot;width&quot;:11583}"/>
</p:tagLst>
</file>

<file path=ppt/tags/tag2.xml><?xml version="1.0" encoding="utf-8"?>
<p:tagLst xmlns:p="http://schemas.openxmlformats.org/presentationml/2006/main">
  <p:tag name="KSO_WPP_MARK_KEY" val="c3e6c145-d389-480d-b6c8-ce8483a737f1"/>
  <p:tag name="COMMONDATA" val="eyJoZGlkIjoiYjNiMjFmMjgzOWFkZmI5ZDgxZjNjYTg0ZWMyM2QyZG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3309</Words>
  <Application>WPS 演示</Application>
  <PresentationFormat>全屏显示(4:3)</PresentationFormat>
  <Paragraphs>363</Paragraphs>
  <Slides>26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默认设计模板</vt:lpstr>
      <vt:lpstr>Equation.DSMT4</vt:lpstr>
      <vt:lpstr>Equation.DSMT4</vt:lpstr>
      <vt:lpstr>3.1  总线的基本概念（考）</vt:lpstr>
      <vt:lpstr>PowerPoint 演示文稿</vt:lpstr>
      <vt:lpstr>3.2 总线的分类（考）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多总线结构的好处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异步串行通信的数据传送速率（考）</vt:lpstr>
      <vt:lpstr>例题1：</vt:lpstr>
      <vt:lpstr>例题2：</vt:lpstr>
      <vt:lpstr>例题3：</vt:lpstr>
      <vt:lpstr>作业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第３章  系统总线</dc:title>
  <dc:creator>USER</dc:creator>
  <cp:lastModifiedBy>李鹏</cp:lastModifiedBy>
  <cp:revision>301</cp:revision>
  <dcterms:created xsi:type="dcterms:W3CDTF">2012-05-03T00:25:00Z</dcterms:created>
  <dcterms:modified xsi:type="dcterms:W3CDTF">2023-06-15T06:30:18Z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28E6611CB4DA4FF1BB82F19BF5E20C1D</vt:lpwstr>
  </property>
  <property fmtid="{D5CDD505-2E9C-101B-9397-08002B2CF9AE}" pid="3" name="KSOProductBuildVer">
    <vt:lpwstr>2052-11.1.0.12763</vt:lpwstr>
  </property>
</Properties>
</file>