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1" r:id="rId6"/>
    <p:sldId id="323" r:id="rId7"/>
    <p:sldId id="262" r:id="rId8"/>
    <p:sldId id="326" r:id="rId9"/>
    <p:sldId id="266" r:id="rId10"/>
    <p:sldId id="334" r:id="rId11"/>
    <p:sldId id="333" r:id="rId12"/>
    <p:sldId id="329" r:id="rId13"/>
    <p:sldId id="330" r:id="rId14"/>
    <p:sldId id="311" r:id="rId15"/>
    <p:sldId id="312" r:id="rId16"/>
    <p:sldId id="313" r:id="rId17"/>
    <p:sldId id="314" r:id="rId18"/>
    <p:sldId id="332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20"/>
    <p:restoredTop sz="84848"/>
  </p:normalViewPr>
  <p:slideViewPr>
    <p:cSldViewPr snapToGrid="0" showGuides="1">
      <p:cViewPr varScale="1">
        <p:scale>
          <a:sx n="54" d="100"/>
          <a:sy n="54" d="100"/>
        </p:scale>
        <p:origin x="-1590" y="-90"/>
      </p:cViewPr>
      <p:guideLst>
        <p:guide orient="horz" pos="214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7868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A9CA4-249A-4055-AD56-18B277FBAD9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重点介绍主存储器的分类、工作原理、组成方式以及与其他部件的链接，以及高速缓存的工作原理和基本组成，掌握如何用不同的存储器组成具有层次结构的存储系统。</a:t>
            </a:r>
            <a:endParaRPr lang="en-US" altLang="zh-CN" dirty="0"/>
          </a:p>
          <a:p>
            <a:pPr lvl="0"/>
            <a:r>
              <a:rPr lang="en-US" altLang="zh-CN" dirty="0"/>
              <a:t>4.4</a:t>
            </a:r>
            <a:r>
              <a:rPr lang="zh-CN" altLang="en-US" dirty="0"/>
              <a:t> 辅助存储器 自学。</a:t>
            </a:r>
            <a:endParaRPr lang="zh-CN" altLang="en-US" dirty="0"/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缓存是静态</a:t>
            </a:r>
            <a:r>
              <a:rPr lang="en-US" altLang="zh-CN" dirty="0"/>
              <a:t>RAM</a:t>
            </a:r>
            <a:r>
              <a:rPr lang="zh-CN" altLang="en-US" dirty="0"/>
              <a:t>，动态</a:t>
            </a:r>
            <a:r>
              <a:rPr lang="en-US" altLang="zh-CN" dirty="0"/>
              <a:t>RAM</a:t>
            </a:r>
            <a:r>
              <a:rPr lang="zh-CN" altLang="en-US" dirty="0"/>
              <a:t>用电容充放电表示</a:t>
            </a:r>
            <a:r>
              <a:rPr lang="en-US" altLang="zh-CN" dirty="0"/>
              <a:t>01</a:t>
            </a:r>
            <a:r>
              <a:rPr lang="zh-CN" altLang="en-US" dirty="0"/>
              <a:t>，速度比静态的慢，二者都是使用</a:t>
            </a:r>
            <a:r>
              <a:rPr lang="en-US" altLang="zh-CN" dirty="0"/>
              <a:t>MOS</a:t>
            </a:r>
            <a:r>
              <a:rPr lang="zh-CN" altLang="en-US" dirty="0"/>
              <a:t>管构成单元电路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839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从上往下，</a:t>
            </a:r>
            <a:r>
              <a:rPr lang="en-US" altLang="zh-CN" dirty="0"/>
              <a:t>CPU</a:t>
            </a:r>
            <a:r>
              <a:rPr lang="zh-CN" altLang="en-US" dirty="0"/>
              <a:t>的访问频率越来越低</a:t>
            </a:r>
            <a:endParaRPr lang="en-US" altLang="zh-CN" dirty="0"/>
          </a:p>
          <a:p>
            <a:pPr lvl="0"/>
            <a:r>
              <a:rPr lang="zh-CN" altLang="en-US" dirty="0"/>
              <a:t>寄存器中的数在</a:t>
            </a:r>
            <a:r>
              <a:rPr lang="en-US" altLang="zh-CN" dirty="0"/>
              <a:t>CPU</a:t>
            </a:r>
            <a:r>
              <a:rPr lang="zh-CN" altLang="en-US" dirty="0"/>
              <a:t>内部参与运算，主存存放将要参与运行的程序和数据，现代计算机把缓存制作在</a:t>
            </a:r>
            <a:r>
              <a:rPr lang="en-US" altLang="zh-CN" dirty="0"/>
              <a:t>CPU</a:t>
            </a:r>
            <a:r>
              <a:rPr lang="zh-CN" altLang="en-US" dirty="0"/>
              <a:t>内部</a:t>
            </a:r>
            <a:endParaRPr lang="en-US" altLang="zh-CN" dirty="0"/>
          </a:p>
          <a:p>
            <a:pPr lvl="0"/>
            <a:r>
              <a:rPr lang="zh-CN" altLang="en-US" dirty="0"/>
              <a:t>辅存存放暂时未用到的程序和数据</a:t>
            </a:r>
            <a:endParaRPr lang="zh-CN" altLang="en-US" dirty="0"/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存储系统层次结构主要体现在缓存</a:t>
            </a:r>
            <a:r>
              <a:rPr lang="en-US" altLang="zh-CN" dirty="0"/>
              <a:t>-</a:t>
            </a:r>
            <a:r>
              <a:rPr lang="zh-CN" altLang="en-US" dirty="0"/>
              <a:t>主存和主存</a:t>
            </a:r>
            <a:r>
              <a:rPr lang="en-US" altLang="zh-CN" dirty="0"/>
              <a:t>-</a:t>
            </a:r>
            <a:r>
              <a:rPr lang="zh-CN" altLang="en-US" dirty="0"/>
              <a:t>辅存这两个存储层次上，</a:t>
            </a:r>
            <a:r>
              <a:rPr lang="en-US" altLang="zh-CN" dirty="0"/>
              <a:t>CPU</a:t>
            </a:r>
            <a:r>
              <a:rPr lang="zh-CN" altLang="en-US" dirty="0"/>
              <a:t>和缓存、主存都能交换信息，缓存可以和</a:t>
            </a:r>
            <a:r>
              <a:rPr lang="en-US" altLang="zh-CN" dirty="0"/>
              <a:t>CPU</a:t>
            </a:r>
            <a:r>
              <a:rPr lang="zh-CN" altLang="en-US" dirty="0"/>
              <a:t>、主存交换信息，主存和</a:t>
            </a:r>
            <a:r>
              <a:rPr lang="en-US" altLang="zh-CN" dirty="0"/>
              <a:t>CPU\</a:t>
            </a:r>
            <a:r>
              <a:rPr lang="zh-CN" altLang="en-US" dirty="0"/>
              <a:t>主存</a:t>
            </a:r>
            <a:r>
              <a:rPr lang="en-US" altLang="zh-CN" dirty="0"/>
              <a:t>\</a:t>
            </a:r>
            <a:r>
              <a:rPr lang="zh-CN" altLang="en-US" dirty="0"/>
              <a:t>辅存都能交换信息，辅存只能和主存交换信息</a:t>
            </a:r>
            <a:endParaRPr lang="en-US" altLang="zh-CN" dirty="0"/>
          </a:p>
          <a:p>
            <a:pPr lvl="0"/>
            <a:r>
              <a:rPr lang="zh-CN" altLang="en-US" dirty="0"/>
              <a:t>缓存主存层次解决</a:t>
            </a:r>
            <a:r>
              <a:rPr lang="en-US" altLang="zh-CN" dirty="0"/>
              <a:t>CPU</a:t>
            </a:r>
            <a:r>
              <a:rPr lang="zh-CN" altLang="en-US" dirty="0"/>
              <a:t>和主存速度不匹配的问题，主存和缓存之间的数据调动是硬件自动完成，对程序员透明，从</a:t>
            </a:r>
            <a:r>
              <a:rPr lang="en-US" altLang="zh-CN" dirty="0"/>
              <a:t>CPU</a:t>
            </a:r>
            <a:r>
              <a:rPr lang="zh-CN" altLang="en-US" dirty="0"/>
              <a:t>角度来看，缓存主存层次的速度接近于缓存，容量、价位接近于主存</a:t>
            </a:r>
            <a:endParaRPr lang="en-US" altLang="zh-CN" dirty="0"/>
          </a:p>
          <a:p>
            <a:pPr lvl="0"/>
            <a:r>
              <a:rPr lang="zh-CN" altLang="en-US" dirty="0"/>
              <a:t>主存辅存层次解决存储系统容量的问题，主存和辅存之间的数据调动是硬件和操作系统共同完成，主存辅存这一层次，速度接近于主存，容量价位接近辅存</a:t>
            </a:r>
            <a:endParaRPr lang="en-US" altLang="zh-CN" dirty="0"/>
          </a:p>
          <a:p>
            <a:pPr lvl="0"/>
            <a:r>
              <a:rPr lang="zh-CN" altLang="en-US" dirty="0"/>
              <a:t>主存</a:t>
            </a:r>
            <a:r>
              <a:rPr lang="en-US" altLang="zh-CN" dirty="0"/>
              <a:t>-</a:t>
            </a:r>
            <a:r>
              <a:rPr lang="zh-CN" altLang="en-US" dirty="0"/>
              <a:t>辅存层次的发展，形成了虚拟存储系统，程序员编程时可用的地址空间远大于实际的主存空间，好像面对一个大容量主存，称之为虚拟存储器，程序执行时，要把主存的虚拟地址转换成物理地址</a:t>
            </a:r>
            <a:endParaRPr lang="zh-CN" altLang="en-US" dirty="0"/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一个字占用多个存储单元，每个字节有一个字节地址，因此一个字对应多个存储地址，按照计算机组成一般规则，把最小的存储地址作为字地址。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图中方框表示字节，方框中数字表示字节地址。</a:t>
            </a:r>
            <a:endParaRPr lang="zh-CN" altLang="en-US" dirty="0"/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存取周期和存取时间的关系，类似总线周期和总线传输周期</a:t>
            </a:r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动态</a:t>
            </a:r>
            <a:r>
              <a:rPr lang="en-US" altLang="zh-CN" dirty="0"/>
              <a:t>RAM</a:t>
            </a:r>
            <a:r>
              <a:rPr lang="zh-CN" altLang="en-US" dirty="0"/>
              <a:t>行列地址可先后输送，引脚数和尺寸都变小。</a:t>
            </a:r>
            <a:endParaRPr lang="zh-CN" altLang="en-US" dirty="0"/>
          </a:p>
        </p:txBody>
      </p:sp>
      <p:sp>
        <p:nvSpPr>
          <p:cNvPr id="1065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slide" Target="slide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338138" y="584200"/>
            <a:ext cx="75628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/>
              <a:t>章  存 储 器</a:t>
            </a:r>
            <a:endParaRPr lang="zh-CN" altLang="en-US" b="1" dirty="0"/>
          </a:p>
        </p:txBody>
      </p:sp>
      <p:sp>
        <p:nvSpPr>
          <p:cNvPr id="2051" name="Text Box 3"/>
          <p:cNvSpPr txBox="1"/>
          <p:nvPr/>
        </p:nvSpPr>
        <p:spPr>
          <a:xfrm>
            <a:off x="2901950" y="2022475"/>
            <a:ext cx="25733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" action="ppaction://hlinksldjump"/>
              </a:rPr>
              <a:t>4.1  </a:t>
            </a:r>
            <a:r>
              <a:rPr lang="zh-CN" altLang="en-US" b="1" dirty="0">
                <a:latin typeface="Times New Roman" panose="02020603050405020304" pitchFamily="18" charset="0"/>
                <a:hlinkClick r:id="rId1" action="ppaction://hlinksldjump"/>
              </a:rPr>
              <a:t>概述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2" name="Text Box 4"/>
          <p:cNvSpPr txBox="1"/>
          <p:nvPr/>
        </p:nvSpPr>
        <p:spPr>
          <a:xfrm>
            <a:off x="2901950" y="3201988"/>
            <a:ext cx="38036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rId1" action="ppaction://hlinksldjump"/>
              </a:rPr>
              <a:t>4.2  </a:t>
            </a:r>
            <a:r>
              <a:rPr lang="zh-CN" altLang="en-US" b="1" dirty="0">
                <a:latin typeface="Times New Roman" panose="02020603050405020304" pitchFamily="18" charset="0"/>
                <a:hlinkClick r:id="rId1" action="ppaction://hlinksldjump"/>
              </a:rPr>
              <a:t>主存储器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3" name="Text Box 5"/>
          <p:cNvSpPr txBox="1"/>
          <p:nvPr/>
        </p:nvSpPr>
        <p:spPr>
          <a:xfrm>
            <a:off x="2901950" y="4381500"/>
            <a:ext cx="56483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" action="ppaction://noaction"/>
              </a:rPr>
              <a:t>4.3  </a:t>
            </a:r>
            <a:r>
              <a:rPr lang="zh-CN" altLang="en-US" b="1" dirty="0">
                <a:latin typeface="Times New Roman" panose="02020603050405020304" pitchFamily="18" charset="0"/>
                <a:hlinkClick r:id="" action="ppaction://noaction"/>
              </a:rPr>
              <a:t>高速缓冲存储器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4" name="AutoShape 7">
            <a:hlinkClick r:id="" action="ppaction://noaction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" name="圆角矩形标注 2"/>
          <p:cNvSpPr/>
          <p:nvPr/>
        </p:nvSpPr>
        <p:spPr>
          <a:xfrm>
            <a:off x="6061075" y="2187575"/>
            <a:ext cx="2798763" cy="2028825"/>
          </a:xfrm>
          <a:prstGeom prst="wedgeRoundRectCallout">
            <a:avLst>
              <a:gd name="adj1" fmla="val -66146"/>
              <a:gd name="adj2" fmla="val 4086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本章重点介绍主存储器的分类、工作原理、组成方式以及与其他部件的链接，介绍高速缓存的工作原理和基本组成，学习如何用不同的存储器组成具有层次结构的存储系统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Text Box 5"/>
          <p:cNvSpPr txBox="1"/>
          <p:nvPr/>
        </p:nvSpPr>
        <p:spPr>
          <a:xfrm>
            <a:off x="2901950" y="5621338"/>
            <a:ext cx="5648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hlinkClick r:id="" action="ppaction://noaction"/>
              </a:rPr>
              <a:t>4.4  </a:t>
            </a:r>
            <a:r>
              <a:rPr lang="zh-CN" altLang="en-US" b="1" dirty="0">
                <a:latin typeface="Times New Roman" panose="02020603050405020304" pitchFamily="18" charset="0"/>
                <a:hlinkClick r:id="" action="ppaction://noaction"/>
              </a:rPr>
              <a:t>辅助存储器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55"/>
          <p:cNvSpPr txBox="1"/>
          <p:nvPr/>
        </p:nvSpPr>
        <p:spPr>
          <a:xfrm>
            <a:off x="457200" y="457200"/>
            <a:ext cx="44180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2. </a:t>
            </a:r>
            <a:r>
              <a:rPr lang="zh-CN" altLang="en-US" b="1" dirty="0">
                <a:latin typeface="Times New Roman" panose="02020603050405020304" pitchFamily="18" charset="0"/>
              </a:rPr>
              <a:t>动态 </a:t>
            </a:r>
            <a:r>
              <a:rPr lang="en-US" altLang="zh-CN" b="1" dirty="0">
                <a:latin typeface="Times New Roman" panose="02020603050405020304" pitchFamily="18" charset="0"/>
              </a:rPr>
              <a:t>RAM ( DRAM 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1203" name="Text Box 55"/>
          <p:cNvSpPr txBox="1"/>
          <p:nvPr/>
        </p:nvSpPr>
        <p:spPr>
          <a:xfrm>
            <a:off x="750888" y="1357313"/>
            <a:ext cx="7821612" cy="469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动态</a:t>
            </a:r>
            <a:r>
              <a:rPr lang="en-US" altLang="zh-CN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RAM</a:t>
            </a: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靠电容存储电荷原理寄存信息，读出或维持时：有电荷为</a:t>
            </a:r>
            <a:r>
              <a:rPr lang="en-US" altLang="zh-CN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，无电荷为</a:t>
            </a:r>
            <a:r>
              <a:rPr lang="en-US" altLang="zh-CN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；写入时：对电容充电为存</a:t>
            </a:r>
            <a:r>
              <a:rPr lang="en-US" altLang="zh-CN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，放电为存</a:t>
            </a:r>
            <a:r>
              <a:rPr lang="en-US" altLang="zh-CN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；</a:t>
            </a:r>
            <a:endParaRPr lang="en-US" altLang="zh-CN" sz="29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电容上的电荷只能维持</a:t>
            </a:r>
            <a:r>
              <a:rPr lang="en-US" altLang="zh-CN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1-2ms,</a:t>
            </a: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需要在</a:t>
            </a:r>
            <a:r>
              <a:rPr lang="en-US" altLang="zh-CN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2ms</a:t>
            </a: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内对所有存储单元状态进行再生，即刷新；</a:t>
            </a:r>
            <a:endParaRPr lang="en-US" altLang="zh-CN" sz="29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动态</a:t>
            </a:r>
            <a:r>
              <a:rPr lang="en-US" altLang="zh-CN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RAM</a:t>
            </a:r>
            <a:r>
              <a:rPr lang="zh-CN" altLang="en-US" sz="29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的基本单元电路，有三管式和单管式两种。</a:t>
            </a:r>
            <a:endParaRPr lang="en-US" altLang="zh-CN" sz="29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2"/>
          <p:cNvSpPr txBox="1"/>
          <p:nvPr/>
        </p:nvSpPr>
        <p:spPr>
          <a:xfrm>
            <a:off x="0" y="152400"/>
            <a:ext cx="75152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(4)  </a:t>
            </a:r>
            <a:r>
              <a:rPr lang="zh-CN" altLang="en-US" sz="3600" b="1" dirty="0">
                <a:latin typeface="Times New Roman" panose="02020603050405020304" pitchFamily="18" charset="0"/>
              </a:rPr>
              <a:t>动态 </a:t>
            </a:r>
            <a:r>
              <a:rPr lang="en-US" altLang="zh-CN" sz="3600" b="1" dirty="0">
                <a:latin typeface="Times New Roman" panose="02020603050405020304" pitchFamily="18" charset="0"/>
              </a:rPr>
              <a:t>RAM </a:t>
            </a:r>
            <a:r>
              <a:rPr lang="zh-CN" altLang="en-US" sz="3600" b="1" dirty="0">
                <a:latin typeface="Times New Roman" panose="02020603050405020304" pitchFamily="18" charset="0"/>
              </a:rPr>
              <a:t>刷新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（考）概念和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简单计算</a:t>
            </a:r>
            <a:endParaRPr lang="zh-CN" altLang="en-US" sz="3600" dirty="0">
              <a:highlight>
                <a:srgbClr val="FFFF00"/>
              </a:highlight>
              <a:sym typeface="+mn-ea"/>
            </a:endParaRPr>
          </a:p>
        </p:txBody>
      </p:sp>
      <p:sp>
        <p:nvSpPr>
          <p:cNvPr id="3" name="Rectangle 1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4.2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TextBox 3"/>
          <p:cNvSpPr txBox="1"/>
          <p:nvPr/>
        </p:nvSpPr>
        <p:spPr>
          <a:xfrm>
            <a:off x="557213" y="1189038"/>
            <a:ext cx="8110537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动态</a:t>
            </a:r>
            <a:r>
              <a:rPr lang="en-US" altLang="zh-CN" sz="2800" dirty="0"/>
              <a:t>RAM</a:t>
            </a:r>
            <a:r>
              <a:rPr lang="zh-CN" altLang="en-US" sz="2800" dirty="0"/>
              <a:t>采用电容充放电原理寄存信息，存储单元内的原信息会慢慢消失，为此必须进行定时刷新，刷新过程是把原信息读出，由刷新放大器形成原信息并重新写入</a:t>
            </a:r>
            <a:r>
              <a:rPr lang="en-US" altLang="zh-CN" sz="2800" dirty="0"/>
              <a:t>RAM</a:t>
            </a:r>
            <a:r>
              <a:rPr lang="zh-CN" altLang="en-US" sz="2800" dirty="0"/>
              <a:t>的再生过程。</a:t>
            </a:r>
            <a:endParaRPr lang="en-US" altLang="zh-CN" sz="2800" dirty="0"/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必须在规定的时间内，对</a:t>
            </a:r>
            <a:r>
              <a:rPr lang="en-US" altLang="zh-CN" sz="2800" dirty="0"/>
              <a:t>RAM</a:t>
            </a:r>
            <a:r>
              <a:rPr lang="zh-CN" altLang="en-US" sz="2800" dirty="0"/>
              <a:t>全部单元电路做一次刷新，这就是刷新周期，一般取</a:t>
            </a:r>
            <a:r>
              <a:rPr lang="en-US" altLang="zh-CN" sz="2800" dirty="0"/>
              <a:t>2ms</a:t>
            </a:r>
            <a:endParaRPr lang="en-US" altLang="zh-CN" sz="2800" dirty="0"/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刷新逐行进行，</a:t>
            </a:r>
            <a:r>
              <a:rPr lang="zh-CN" altLang="en-US" sz="2800" dirty="0">
                <a:solidFill>
                  <a:srgbClr val="00B050"/>
                </a:solidFill>
              </a:rPr>
              <a:t>刷新一行用时一个存取周期</a:t>
            </a:r>
            <a:r>
              <a:rPr lang="zh-CN" altLang="en-US" sz="2800" dirty="0"/>
              <a:t>，在刷新周期内由专用电路完成对所有行的刷新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1" name="Text Box 3"/>
          <p:cNvSpPr txBox="1"/>
          <p:nvPr/>
        </p:nvSpPr>
        <p:spPr>
          <a:xfrm>
            <a:off x="993775" y="725488"/>
            <a:ext cx="759618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对全部存储单元集中一段时间逐行进行刷新</a:t>
            </a:r>
            <a:endParaRPr lang="zh-CN" altLang="en-US" sz="25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Text Box 5"/>
          <p:cNvSpPr txBox="1"/>
          <p:nvPr/>
        </p:nvSpPr>
        <p:spPr>
          <a:xfrm>
            <a:off x="658813" y="176213"/>
            <a:ext cx="2819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① </a:t>
            </a:r>
            <a:r>
              <a:rPr lang="zh-CN" altLang="en-US" b="1" dirty="0">
                <a:latin typeface="Times New Roman" panose="02020603050405020304" pitchFamily="18" charset="0"/>
              </a:rPr>
              <a:t>集中刷新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8375" name="Text Box 7"/>
          <p:cNvSpPr txBox="1"/>
          <p:nvPr/>
        </p:nvSpPr>
        <p:spPr>
          <a:xfrm>
            <a:off x="100013" y="6116638"/>
            <a:ext cx="61071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占比</a:t>
            </a:r>
            <a:r>
              <a:rPr lang="zh-CN" altLang="en-US" sz="2500" b="1" dirty="0">
                <a:latin typeface="Times New Roman" panose="02020603050405020304" pitchFamily="18" charset="0"/>
              </a:rPr>
              <a:t> 为     </a:t>
            </a:r>
            <a:r>
              <a:rPr lang="en-US" altLang="zh-CN" sz="2500" b="1" dirty="0">
                <a:latin typeface="Times New Roman" panose="02020603050405020304" pitchFamily="18" charset="0"/>
              </a:rPr>
              <a:t>128/4 000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×100% = 3.2%</a:t>
            </a:r>
            <a:endParaRPr lang="en-US" altLang="zh-CN" sz="25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376" name="Text Box 8"/>
          <p:cNvSpPr txBox="1"/>
          <p:nvPr/>
        </p:nvSpPr>
        <p:spPr>
          <a:xfrm>
            <a:off x="966788" y="5629275"/>
            <a:ext cx="8035925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不能进行读写操作的</a:t>
            </a:r>
            <a:r>
              <a:rPr lang="en-US" altLang="zh-CN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死区”</a:t>
            </a:r>
            <a:r>
              <a:rPr lang="zh-CN" altLang="en-US" sz="2500" b="1" dirty="0">
                <a:latin typeface="Times New Roman" panose="02020603050405020304" pitchFamily="18" charset="0"/>
              </a:rPr>
              <a:t> 为  </a:t>
            </a:r>
            <a:r>
              <a:rPr lang="en-US" altLang="zh-CN" sz="2500" b="1" dirty="0">
                <a:latin typeface="Times New Roman" panose="02020603050405020304" pitchFamily="18" charset="0"/>
              </a:rPr>
              <a:t>0.5 </a:t>
            </a:r>
            <a:r>
              <a:rPr lang="en-US" altLang="zh-CN" sz="2500" b="1" dirty="0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500" b="1" dirty="0">
                <a:latin typeface="宋体" panose="02010600030101010101" pitchFamily="2" charset="-122"/>
              </a:rPr>
              <a:t>s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×128 = 64 </a:t>
            </a:r>
            <a:r>
              <a:rPr lang="en-US" altLang="zh-CN" sz="2500" b="1" dirty="0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500" b="1" dirty="0">
                <a:latin typeface="宋体" panose="02010600030101010101" pitchFamily="2" charset="-122"/>
              </a:rPr>
              <a:t>s </a:t>
            </a:r>
            <a:endParaRPr lang="en-US" altLang="zh-CN" sz="2500" b="1" dirty="0">
              <a:latin typeface="宋体" panose="02010600030101010101" pitchFamily="2" charset="-12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615950" y="1981200"/>
            <a:ext cx="7927975" cy="3619500"/>
            <a:chOff x="388" y="1248"/>
            <a:chExt cx="4994" cy="2280"/>
          </a:xfrm>
        </p:grpSpPr>
        <p:sp>
          <p:nvSpPr>
            <p:cNvPr id="68617" name="Line 10"/>
            <p:cNvSpPr/>
            <p:nvPr/>
          </p:nvSpPr>
          <p:spPr>
            <a:xfrm flipV="1">
              <a:off x="3216" y="1271"/>
              <a:ext cx="1" cy="181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8" name="Rectangle 11"/>
            <p:cNvSpPr/>
            <p:nvPr/>
          </p:nvSpPr>
          <p:spPr>
            <a:xfrm>
              <a:off x="581" y="1662"/>
              <a:ext cx="53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19" name="Rectangle 12"/>
            <p:cNvSpPr/>
            <p:nvPr/>
          </p:nvSpPr>
          <p:spPr>
            <a:xfrm>
              <a:off x="388" y="1661"/>
              <a:ext cx="608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latin typeface="宋体" panose="02010600030101010101" pitchFamily="2" charset="-122"/>
                </a:rPr>
                <a:t>周期序号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20" name="Rectangle 13"/>
            <p:cNvSpPr/>
            <p:nvPr/>
          </p:nvSpPr>
          <p:spPr>
            <a:xfrm>
              <a:off x="527" y="2647"/>
              <a:ext cx="54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21" name="Rectangle 14"/>
            <p:cNvSpPr/>
            <p:nvPr/>
          </p:nvSpPr>
          <p:spPr>
            <a:xfrm>
              <a:off x="388" y="2478"/>
              <a:ext cx="608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latin typeface="宋体" panose="02010600030101010101" pitchFamily="2" charset="-122"/>
                </a:rPr>
                <a:t>地址序号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22" name="Line 15"/>
            <p:cNvSpPr/>
            <p:nvPr/>
          </p:nvSpPr>
          <p:spPr>
            <a:xfrm>
              <a:off x="1164" y="1248"/>
              <a:ext cx="1" cy="227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3" name="Freeform 16"/>
            <p:cNvSpPr/>
            <p:nvPr/>
          </p:nvSpPr>
          <p:spPr>
            <a:xfrm>
              <a:off x="1170" y="1821"/>
              <a:ext cx="1188" cy="1"/>
            </a:xfrm>
            <a:custGeom>
              <a:avLst/>
              <a:gdLst>
                <a:gd name="txL" fmla="*/ 0 w 1188"/>
                <a:gd name="txT" fmla="*/ 0 h 1"/>
                <a:gd name="txR" fmla="*/ 1188 w 1188"/>
                <a:gd name="txB" fmla="*/ 1 h 1"/>
              </a:gdLst>
              <a:ahLst/>
              <a:cxnLst>
                <a:cxn ang="0">
                  <a:pos x="0" y="1"/>
                </a:cxn>
                <a:cxn ang="0">
                  <a:pos x="1188" y="0"/>
                </a:cxn>
              </a:cxnLst>
              <a:rect l="txL" t="txT" r="txR" b="txB"/>
              <a:pathLst>
                <a:path w="1188" h="1">
                  <a:moveTo>
                    <a:pt x="0" y="1"/>
                  </a:moveTo>
                  <a:lnTo>
                    <a:pt x="118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4" name="Rectangle 17"/>
            <p:cNvSpPr/>
            <p:nvPr/>
          </p:nvSpPr>
          <p:spPr>
            <a:xfrm>
              <a:off x="4087" y="2096"/>
              <a:ext cx="226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25" name="Rectangle 18"/>
            <p:cNvSpPr/>
            <p:nvPr/>
          </p:nvSpPr>
          <p:spPr>
            <a:xfrm>
              <a:off x="4167" y="2148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i="1" dirty="0">
                  <a:latin typeface="Times New Roman" panose="02020603050405020304" pitchFamily="18" charset="0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26" name="Rectangle 19"/>
            <p:cNvSpPr/>
            <p:nvPr/>
          </p:nvSpPr>
          <p:spPr>
            <a:xfrm>
              <a:off x="4213" y="2238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27" name="Rectangle 20"/>
            <p:cNvSpPr/>
            <p:nvPr/>
          </p:nvSpPr>
          <p:spPr>
            <a:xfrm>
              <a:off x="1301" y="1629"/>
              <a:ext cx="14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28" name="Rectangle 21"/>
            <p:cNvSpPr/>
            <p:nvPr/>
          </p:nvSpPr>
          <p:spPr>
            <a:xfrm>
              <a:off x="1219" y="1649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29" name="Rectangle 22"/>
            <p:cNvSpPr/>
            <p:nvPr/>
          </p:nvSpPr>
          <p:spPr>
            <a:xfrm>
              <a:off x="1473" y="1619"/>
              <a:ext cx="14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30" name="Rectangle 23"/>
            <p:cNvSpPr/>
            <p:nvPr/>
          </p:nvSpPr>
          <p:spPr>
            <a:xfrm>
              <a:off x="1390" y="1649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31" name="Rectangle 24"/>
            <p:cNvSpPr/>
            <p:nvPr/>
          </p:nvSpPr>
          <p:spPr>
            <a:xfrm>
              <a:off x="1659" y="1629"/>
              <a:ext cx="14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32" name="Rectangle 25"/>
            <p:cNvSpPr/>
            <p:nvPr/>
          </p:nvSpPr>
          <p:spPr>
            <a:xfrm>
              <a:off x="1577" y="1649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33" name="Rectangle 26"/>
            <p:cNvSpPr/>
            <p:nvPr/>
          </p:nvSpPr>
          <p:spPr>
            <a:xfrm>
              <a:off x="2429" y="1593"/>
              <a:ext cx="213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34" name="Rectangle 27"/>
            <p:cNvSpPr/>
            <p:nvPr/>
          </p:nvSpPr>
          <p:spPr>
            <a:xfrm>
              <a:off x="2951" y="1644"/>
              <a:ext cx="2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3871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35" name="Rectangle 28"/>
            <p:cNvSpPr/>
            <p:nvPr/>
          </p:nvSpPr>
          <p:spPr>
            <a:xfrm>
              <a:off x="3216" y="1593"/>
              <a:ext cx="227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36" name="Rectangle 29"/>
            <p:cNvSpPr/>
            <p:nvPr/>
          </p:nvSpPr>
          <p:spPr>
            <a:xfrm>
              <a:off x="3259" y="1644"/>
              <a:ext cx="2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3872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37" name="Rectangle 30"/>
            <p:cNvSpPr/>
            <p:nvPr/>
          </p:nvSpPr>
          <p:spPr>
            <a:xfrm>
              <a:off x="4308" y="1556"/>
              <a:ext cx="148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38" name="Rectangle 31"/>
            <p:cNvSpPr/>
            <p:nvPr/>
          </p:nvSpPr>
          <p:spPr>
            <a:xfrm>
              <a:off x="4356" y="1651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39" name="Rectangle 32"/>
            <p:cNvSpPr/>
            <p:nvPr/>
          </p:nvSpPr>
          <p:spPr>
            <a:xfrm>
              <a:off x="4525" y="1556"/>
              <a:ext cx="14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40" name="Rectangle 33"/>
            <p:cNvSpPr/>
            <p:nvPr/>
          </p:nvSpPr>
          <p:spPr>
            <a:xfrm>
              <a:off x="4572" y="1651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41" name="Freeform 34"/>
            <p:cNvSpPr/>
            <p:nvPr/>
          </p:nvSpPr>
          <p:spPr>
            <a:xfrm>
              <a:off x="2796" y="1991"/>
              <a:ext cx="1" cy="703"/>
            </a:xfrm>
            <a:custGeom>
              <a:avLst/>
              <a:gdLst>
                <a:gd name="txL" fmla="*/ 0 w 1"/>
                <a:gd name="txT" fmla="*/ 0 h 703"/>
                <a:gd name="txR" fmla="*/ 1 w 1"/>
                <a:gd name="txB" fmla="*/ 703 h 703"/>
              </a:gdLst>
              <a:ahLst/>
              <a:cxnLst>
                <a:cxn ang="0">
                  <a:pos x="0" y="0"/>
                </a:cxn>
                <a:cxn ang="0">
                  <a:pos x="0" y="703"/>
                </a:cxn>
              </a:cxnLst>
              <a:rect l="txL" t="txT" r="txR" b="txB"/>
              <a:pathLst>
                <a:path w="1" h="703">
                  <a:moveTo>
                    <a:pt x="0" y="0"/>
                  </a:moveTo>
                  <a:lnTo>
                    <a:pt x="0" y="70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2" name="Rectangle 35"/>
            <p:cNvSpPr/>
            <p:nvPr/>
          </p:nvSpPr>
          <p:spPr>
            <a:xfrm>
              <a:off x="2855" y="2148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i="1" dirty="0">
                  <a:latin typeface="Times New Roman" panose="02020603050405020304" pitchFamily="18" charset="0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43" name="Rectangle 36"/>
            <p:cNvSpPr/>
            <p:nvPr/>
          </p:nvSpPr>
          <p:spPr>
            <a:xfrm>
              <a:off x="2914" y="2238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44" name="Rectangle 37"/>
            <p:cNvSpPr/>
            <p:nvPr/>
          </p:nvSpPr>
          <p:spPr>
            <a:xfrm>
              <a:off x="3070" y="2148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i="1" dirty="0">
                  <a:latin typeface="Times New Roman" panose="02020603050405020304" pitchFamily="18" charset="0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45" name="Rectangle 38"/>
            <p:cNvSpPr/>
            <p:nvPr/>
          </p:nvSpPr>
          <p:spPr>
            <a:xfrm>
              <a:off x="3129" y="2238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46" name="Rectangle 39"/>
            <p:cNvSpPr/>
            <p:nvPr/>
          </p:nvSpPr>
          <p:spPr>
            <a:xfrm>
              <a:off x="3213" y="2096"/>
              <a:ext cx="227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47" name="Rectangle 40"/>
            <p:cNvSpPr/>
            <p:nvPr/>
          </p:nvSpPr>
          <p:spPr>
            <a:xfrm>
              <a:off x="3282" y="2148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i="1" dirty="0">
                  <a:latin typeface="Times New Roman" panose="02020603050405020304" pitchFamily="18" charset="0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48" name="Rectangle 41"/>
            <p:cNvSpPr/>
            <p:nvPr/>
          </p:nvSpPr>
          <p:spPr>
            <a:xfrm>
              <a:off x="3335" y="2238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49" name="Rectangle 42"/>
            <p:cNvSpPr/>
            <p:nvPr/>
          </p:nvSpPr>
          <p:spPr>
            <a:xfrm>
              <a:off x="3418" y="2096"/>
              <a:ext cx="226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50" name="Rectangle 43"/>
            <p:cNvSpPr/>
            <p:nvPr/>
          </p:nvSpPr>
          <p:spPr>
            <a:xfrm>
              <a:off x="3484" y="2148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i="1" dirty="0">
                  <a:latin typeface="Times New Roman" panose="02020603050405020304" pitchFamily="18" charset="0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51" name="Rectangle 44"/>
            <p:cNvSpPr/>
            <p:nvPr/>
          </p:nvSpPr>
          <p:spPr>
            <a:xfrm>
              <a:off x="3544" y="2238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52" name="Line 45"/>
            <p:cNvSpPr/>
            <p:nvPr/>
          </p:nvSpPr>
          <p:spPr>
            <a:xfrm flipH="1">
              <a:off x="4098" y="1988"/>
              <a:ext cx="0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3" name="Line 46"/>
            <p:cNvSpPr/>
            <p:nvPr/>
          </p:nvSpPr>
          <p:spPr>
            <a:xfrm>
              <a:off x="2716" y="1822"/>
              <a:ext cx="999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4" name="Freeform 47"/>
            <p:cNvSpPr/>
            <p:nvPr/>
          </p:nvSpPr>
          <p:spPr>
            <a:xfrm>
              <a:off x="3966" y="1821"/>
              <a:ext cx="816" cy="1"/>
            </a:xfrm>
            <a:custGeom>
              <a:avLst/>
              <a:gdLst>
                <a:gd name="txL" fmla="*/ 0 w 816"/>
                <a:gd name="txT" fmla="*/ 0 h 1"/>
                <a:gd name="txR" fmla="*/ 816 w 816"/>
                <a:gd name="txB" fmla="*/ 1 h 1"/>
              </a:gdLst>
              <a:ahLst/>
              <a:cxnLst>
                <a:cxn ang="0">
                  <a:pos x="0" y="1"/>
                </a:cxn>
                <a:cxn ang="0">
                  <a:pos x="816" y="0"/>
                </a:cxn>
              </a:cxnLst>
              <a:rect l="txL" t="txT" r="txR" b="txB"/>
              <a:pathLst>
                <a:path w="816" h="1">
                  <a:moveTo>
                    <a:pt x="0" y="1"/>
                  </a:moveTo>
                  <a:lnTo>
                    <a:pt x="816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55" name="Rectangle 48"/>
            <p:cNvSpPr/>
            <p:nvPr/>
          </p:nvSpPr>
          <p:spPr>
            <a:xfrm>
              <a:off x="4097" y="1556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56" name="Rectangle 49"/>
            <p:cNvSpPr/>
            <p:nvPr/>
          </p:nvSpPr>
          <p:spPr>
            <a:xfrm>
              <a:off x="4009" y="1649"/>
              <a:ext cx="2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3999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57" name="Rectangle 50"/>
            <p:cNvSpPr/>
            <p:nvPr/>
          </p:nvSpPr>
          <p:spPr>
            <a:xfrm>
              <a:off x="1212" y="2467"/>
              <a:ext cx="188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58" name="Rectangle 51"/>
            <p:cNvSpPr/>
            <p:nvPr/>
          </p:nvSpPr>
          <p:spPr>
            <a:xfrm>
              <a:off x="2429" y="2454"/>
              <a:ext cx="18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59" name="Rectangle 52"/>
            <p:cNvSpPr/>
            <p:nvPr/>
          </p:nvSpPr>
          <p:spPr>
            <a:xfrm>
              <a:off x="2867" y="2516"/>
              <a:ext cx="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V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60" name="Rectangle 53"/>
            <p:cNvSpPr/>
            <p:nvPr/>
          </p:nvSpPr>
          <p:spPr>
            <a:xfrm>
              <a:off x="2945" y="2454"/>
              <a:ext cx="188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61" name="Rectangle 54"/>
            <p:cNvSpPr/>
            <p:nvPr/>
          </p:nvSpPr>
          <p:spPr>
            <a:xfrm>
              <a:off x="3051" y="2516"/>
              <a:ext cx="12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W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62" name="Rectangle 55"/>
            <p:cNvSpPr/>
            <p:nvPr/>
          </p:nvSpPr>
          <p:spPr>
            <a:xfrm>
              <a:off x="3245" y="2454"/>
              <a:ext cx="18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63" name="Rectangle 56"/>
            <p:cNvSpPr/>
            <p:nvPr/>
          </p:nvSpPr>
          <p:spPr>
            <a:xfrm>
              <a:off x="3292" y="2516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64" name="Rectangle 57"/>
            <p:cNvSpPr/>
            <p:nvPr/>
          </p:nvSpPr>
          <p:spPr>
            <a:xfrm>
              <a:off x="3427" y="2454"/>
              <a:ext cx="188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65" name="Rectangle 58"/>
            <p:cNvSpPr/>
            <p:nvPr/>
          </p:nvSpPr>
          <p:spPr>
            <a:xfrm>
              <a:off x="3494" y="2516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66" name="Rectangle 59"/>
            <p:cNvSpPr/>
            <p:nvPr/>
          </p:nvSpPr>
          <p:spPr>
            <a:xfrm>
              <a:off x="4116" y="2454"/>
              <a:ext cx="188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67" name="Rectangle 60"/>
            <p:cNvSpPr/>
            <p:nvPr/>
          </p:nvSpPr>
          <p:spPr>
            <a:xfrm>
              <a:off x="4105" y="2516"/>
              <a:ext cx="1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127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68" name="Rectangle 61"/>
            <p:cNvSpPr/>
            <p:nvPr/>
          </p:nvSpPr>
          <p:spPr>
            <a:xfrm>
              <a:off x="1791" y="1265"/>
              <a:ext cx="7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69" name="Rectangle 62"/>
            <p:cNvSpPr/>
            <p:nvPr/>
          </p:nvSpPr>
          <p:spPr>
            <a:xfrm>
              <a:off x="1781" y="1299"/>
              <a:ext cx="15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latin typeface="宋体" panose="02010600030101010101" pitchFamily="2" charset="-122"/>
                </a:rPr>
                <a:t>读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70" name="Rectangle 63"/>
            <p:cNvSpPr/>
            <p:nvPr/>
          </p:nvSpPr>
          <p:spPr>
            <a:xfrm>
              <a:off x="1940" y="1299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</a:rPr>
                <a:t>/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71" name="Rectangle 64"/>
            <p:cNvSpPr/>
            <p:nvPr/>
          </p:nvSpPr>
          <p:spPr>
            <a:xfrm>
              <a:off x="1984" y="1299"/>
              <a:ext cx="608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latin typeface="宋体" panose="02010600030101010101" pitchFamily="2" charset="-122"/>
                </a:rPr>
                <a:t>写或维持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72" name="Rectangle 65"/>
            <p:cNvSpPr/>
            <p:nvPr/>
          </p:nvSpPr>
          <p:spPr>
            <a:xfrm>
              <a:off x="3357" y="1288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73" name="Rectangle 66"/>
            <p:cNvSpPr/>
            <p:nvPr/>
          </p:nvSpPr>
          <p:spPr>
            <a:xfrm>
              <a:off x="3606" y="1299"/>
              <a:ext cx="30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latin typeface="宋体" panose="02010600030101010101" pitchFamily="2" charset="-122"/>
                </a:rPr>
                <a:t>刷新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74" name="Rectangle 67"/>
            <p:cNvSpPr/>
            <p:nvPr/>
          </p:nvSpPr>
          <p:spPr>
            <a:xfrm>
              <a:off x="4528" y="1266"/>
              <a:ext cx="70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75" name="Rectangle 68"/>
            <p:cNvSpPr/>
            <p:nvPr/>
          </p:nvSpPr>
          <p:spPr>
            <a:xfrm>
              <a:off x="4581" y="1299"/>
              <a:ext cx="15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latin typeface="宋体" panose="02010600030101010101" pitchFamily="2" charset="-122"/>
                </a:rPr>
                <a:t>读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76" name="Rectangle 69"/>
            <p:cNvSpPr/>
            <p:nvPr/>
          </p:nvSpPr>
          <p:spPr>
            <a:xfrm>
              <a:off x="4732" y="1299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</a:rPr>
                <a:t>/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77" name="Rectangle 70"/>
            <p:cNvSpPr/>
            <p:nvPr/>
          </p:nvSpPr>
          <p:spPr>
            <a:xfrm>
              <a:off x="4774" y="1299"/>
              <a:ext cx="608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latin typeface="宋体" panose="02010600030101010101" pitchFamily="2" charset="-122"/>
                </a:rPr>
                <a:t>写或维持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78" name="Rectangle 71"/>
            <p:cNvSpPr/>
            <p:nvPr/>
          </p:nvSpPr>
          <p:spPr>
            <a:xfrm>
              <a:off x="1341" y="3003"/>
              <a:ext cx="119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79" name="Rectangle 72"/>
            <p:cNvSpPr/>
            <p:nvPr/>
          </p:nvSpPr>
          <p:spPr>
            <a:xfrm>
              <a:off x="1505" y="2987"/>
              <a:ext cx="2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3872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80" name="Rectangle 73"/>
            <p:cNvSpPr/>
            <p:nvPr/>
          </p:nvSpPr>
          <p:spPr>
            <a:xfrm>
              <a:off x="1795" y="2987"/>
              <a:ext cx="38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个周期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81" name="Rectangle 74"/>
            <p:cNvSpPr/>
            <p:nvPr/>
          </p:nvSpPr>
          <p:spPr>
            <a:xfrm>
              <a:off x="2154" y="2987"/>
              <a:ext cx="71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1936 </a:t>
              </a:r>
              <a:r>
                <a:rPr lang="en-US" altLang="zh-CN" sz="1600" b="1" dirty="0">
                  <a:latin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s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）</a:t>
              </a:r>
              <a:r>
                <a:rPr lang="zh-CN" altLang="en-US" sz="800" b="1" dirty="0">
                  <a:latin typeface="宋体" panose="02010600030101010101" pitchFamily="2" charset="-122"/>
                </a:rPr>
                <a:t> </a:t>
              </a:r>
              <a:endParaRPr lang="zh-CN" altLang="en-US" sz="800" b="1" dirty="0">
                <a:latin typeface="宋体" panose="02010600030101010101" pitchFamily="2" charset="-122"/>
              </a:endParaRPr>
            </a:p>
          </p:txBody>
        </p:sp>
        <p:sp>
          <p:nvSpPr>
            <p:cNvPr id="68682" name="Rectangle 75"/>
            <p:cNvSpPr/>
            <p:nvPr/>
          </p:nvSpPr>
          <p:spPr>
            <a:xfrm>
              <a:off x="3250" y="2987"/>
              <a:ext cx="1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128</a:t>
              </a:r>
              <a:endParaRPr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83" name="Rectangle 76"/>
            <p:cNvSpPr/>
            <p:nvPr/>
          </p:nvSpPr>
          <p:spPr>
            <a:xfrm>
              <a:off x="3467" y="2987"/>
              <a:ext cx="42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6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个周期</a:t>
              </a:r>
              <a:endParaRPr lang="zh-CN" altLang="en-US" sz="16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84" name="Rectangle 77"/>
            <p:cNvSpPr/>
            <p:nvPr/>
          </p:nvSpPr>
          <p:spPr>
            <a:xfrm>
              <a:off x="3815" y="2987"/>
              <a:ext cx="58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64 </a:t>
              </a:r>
              <a:r>
                <a:rPr lang="en-US" altLang="zh-CN" sz="1600" b="1" dirty="0">
                  <a:latin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s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）</a:t>
              </a:r>
              <a:r>
                <a:rPr lang="zh-CN" altLang="en-US" sz="800" b="1" dirty="0">
                  <a:latin typeface="宋体" panose="02010600030101010101" pitchFamily="2" charset="-122"/>
                </a:rPr>
                <a:t> </a:t>
              </a:r>
              <a:endParaRPr lang="zh-CN" altLang="en-US" sz="800" b="1" dirty="0">
                <a:latin typeface="宋体" panose="02010600030101010101" pitchFamily="2" charset="-122"/>
              </a:endParaRPr>
            </a:p>
          </p:txBody>
        </p:sp>
        <p:sp>
          <p:nvSpPr>
            <p:cNvPr id="68685" name="Rectangle 78"/>
            <p:cNvSpPr/>
            <p:nvPr/>
          </p:nvSpPr>
          <p:spPr>
            <a:xfrm>
              <a:off x="2403" y="3237"/>
              <a:ext cx="1247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86" name="Rectangle 79"/>
            <p:cNvSpPr/>
            <p:nvPr/>
          </p:nvSpPr>
          <p:spPr>
            <a:xfrm>
              <a:off x="2016" y="3290"/>
              <a:ext cx="91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刷新时间间隔</a:t>
              </a:r>
              <a:endPara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87" name="Rectangle 80"/>
            <p:cNvSpPr/>
            <p:nvPr/>
          </p:nvSpPr>
          <p:spPr>
            <a:xfrm>
              <a:off x="2880" y="3290"/>
              <a:ext cx="15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（</a:t>
              </a:r>
              <a:endPara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88" name="Rectangle 81"/>
            <p:cNvSpPr/>
            <p:nvPr/>
          </p:nvSpPr>
          <p:spPr>
            <a:xfrm>
              <a:off x="3042" y="3293"/>
              <a:ext cx="455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 m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89" name="Rectangle 82"/>
            <p:cNvSpPr/>
            <p:nvPr/>
          </p:nvSpPr>
          <p:spPr>
            <a:xfrm>
              <a:off x="3303" y="3293"/>
              <a:ext cx="20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90" name="Rectangle 83"/>
            <p:cNvSpPr/>
            <p:nvPr/>
          </p:nvSpPr>
          <p:spPr>
            <a:xfrm>
              <a:off x="3351" y="3290"/>
              <a:ext cx="15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9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）</a:t>
              </a:r>
              <a:endPara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91" name="Rectangle 84"/>
            <p:cNvSpPr/>
            <p:nvPr/>
          </p:nvSpPr>
          <p:spPr>
            <a:xfrm>
              <a:off x="4697" y="2915"/>
              <a:ext cx="399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692" name="Rectangle 85"/>
            <p:cNvSpPr/>
            <p:nvPr/>
          </p:nvSpPr>
          <p:spPr>
            <a:xfrm>
              <a:off x="4572" y="3076"/>
              <a:ext cx="57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宋体" panose="02010600030101010101" pitchFamily="2" charset="-122"/>
                </a:rPr>
                <a:t>刷新序号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693" name="Freeform 86"/>
            <p:cNvSpPr/>
            <p:nvPr/>
          </p:nvSpPr>
          <p:spPr>
            <a:xfrm>
              <a:off x="4332" y="2621"/>
              <a:ext cx="421" cy="421"/>
            </a:xfrm>
            <a:custGeom>
              <a:avLst/>
              <a:gdLst>
                <a:gd name="txL" fmla="*/ 0 w 421"/>
                <a:gd name="txT" fmla="*/ 0 h 421"/>
                <a:gd name="txR" fmla="*/ 421 w 421"/>
                <a:gd name="txB" fmla="*/ 421 h 421"/>
              </a:gdLst>
              <a:ahLst/>
              <a:cxnLst>
                <a:cxn ang="0">
                  <a:pos x="421" y="421"/>
                </a:cxn>
                <a:cxn ang="0">
                  <a:pos x="0" y="0"/>
                </a:cxn>
              </a:cxnLst>
              <a:rect l="txL" t="txT" r="txR" b="txB"/>
              <a:pathLst>
                <a:path w="421" h="421">
                  <a:moveTo>
                    <a:pt x="421" y="421"/>
                  </a:move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94" name="Freeform 87"/>
            <p:cNvSpPr/>
            <p:nvPr/>
          </p:nvSpPr>
          <p:spPr>
            <a:xfrm>
              <a:off x="1161" y="3402"/>
              <a:ext cx="750" cy="1"/>
            </a:xfrm>
            <a:custGeom>
              <a:avLst/>
              <a:gdLst>
                <a:gd name="txL" fmla="*/ 0 w 750"/>
                <a:gd name="txT" fmla="*/ 0 h 1"/>
                <a:gd name="txR" fmla="*/ 750 w 750"/>
                <a:gd name="txB" fmla="*/ 1 h 1"/>
              </a:gdLst>
              <a:ahLst/>
              <a:cxnLst>
                <a:cxn ang="0">
                  <a:pos x="750" y="0"/>
                </a:cxn>
                <a:cxn ang="0">
                  <a:pos x="0" y="0"/>
                </a:cxn>
              </a:cxnLst>
              <a:rect l="txL" t="txT" r="txR" b="txB"/>
              <a:pathLst>
                <a:path w="750" h="1">
                  <a:moveTo>
                    <a:pt x="750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95" name="Line 88"/>
            <p:cNvSpPr/>
            <p:nvPr/>
          </p:nvSpPr>
          <p:spPr>
            <a:xfrm>
              <a:off x="3575" y="3391"/>
              <a:ext cx="757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8696" name="Line 89"/>
            <p:cNvSpPr/>
            <p:nvPr/>
          </p:nvSpPr>
          <p:spPr>
            <a:xfrm>
              <a:off x="1012" y="1759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8697" name="Line 90"/>
            <p:cNvSpPr/>
            <p:nvPr/>
          </p:nvSpPr>
          <p:spPr>
            <a:xfrm>
              <a:off x="1012" y="2568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8698" name="Line 91"/>
            <p:cNvSpPr/>
            <p:nvPr/>
          </p:nvSpPr>
          <p:spPr>
            <a:xfrm flipH="1">
              <a:off x="1156" y="1397"/>
              <a:ext cx="49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8699" name="Line 92"/>
            <p:cNvSpPr/>
            <p:nvPr/>
          </p:nvSpPr>
          <p:spPr>
            <a:xfrm>
              <a:off x="2712" y="1397"/>
              <a:ext cx="49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8700" name="Line 93"/>
            <p:cNvSpPr/>
            <p:nvPr/>
          </p:nvSpPr>
          <p:spPr>
            <a:xfrm flipH="1">
              <a:off x="3219" y="1395"/>
              <a:ext cx="31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8701" name="Line 94"/>
            <p:cNvSpPr/>
            <p:nvPr/>
          </p:nvSpPr>
          <p:spPr>
            <a:xfrm>
              <a:off x="3996" y="1407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8702" name="Line 95"/>
            <p:cNvSpPr/>
            <p:nvPr/>
          </p:nvSpPr>
          <p:spPr>
            <a:xfrm flipH="1">
              <a:off x="4339" y="1408"/>
              <a:ext cx="21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8703" name="Text Box 96"/>
            <p:cNvSpPr txBox="1"/>
            <p:nvPr/>
          </p:nvSpPr>
          <p:spPr>
            <a:xfrm>
              <a:off x="2422" y="1669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704" name="Text Box 97"/>
            <p:cNvSpPr txBox="1"/>
            <p:nvPr/>
          </p:nvSpPr>
          <p:spPr>
            <a:xfrm>
              <a:off x="3729" y="1665"/>
              <a:ext cx="2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705" name="Freeform 98"/>
            <p:cNvSpPr/>
            <p:nvPr/>
          </p:nvSpPr>
          <p:spPr>
            <a:xfrm>
              <a:off x="1158" y="2958"/>
              <a:ext cx="2055" cy="2"/>
            </a:xfrm>
            <a:custGeom>
              <a:avLst/>
              <a:gdLst>
                <a:gd name="txL" fmla="*/ 0 w 2055"/>
                <a:gd name="txT" fmla="*/ 0 h 2"/>
                <a:gd name="txR" fmla="*/ 2055 w 2055"/>
                <a:gd name="txB" fmla="*/ 2 h 2"/>
              </a:gdLst>
              <a:ahLst/>
              <a:cxnLst>
                <a:cxn ang="0">
                  <a:pos x="0" y="0"/>
                </a:cxn>
                <a:cxn ang="0">
                  <a:pos x="2055" y="2"/>
                </a:cxn>
              </a:cxnLst>
              <a:rect l="txL" t="txT" r="txR" b="txB"/>
              <a:pathLst>
                <a:path w="2055" h="2">
                  <a:moveTo>
                    <a:pt x="0" y="0"/>
                  </a:moveTo>
                  <a:lnTo>
                    <a:pt x="2055" y="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06" name="Line 99"/>
            <p:cNvSpPr/>
            <p:nvPr/>
          </p:nvSpPr>
          <p:spPr>
            <a:xfrm>
              <a:off x="3211" y="2959"/>
              <a:ext cx="1111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68707" name="Line 100"/>
            <p:cNvSpPr/>
            <p:nvPr/>
          </p:nvSpPr>
          <p:spPr>
            <a:xfrm>
              <a:off x="3011" y="1991"/>
              <a:ext cx="1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08" name="Line 101"/>
            <p:cNvSpPr/>
            <p:nvPr/>
          </p:nvSpPr>
          <p:spPr>
            <a:xfrm>
              <a:off x="3012" y="2434"/>
              <a:ext cx="204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68709" name="Line 102"/>
            <p:cNvSpPr/>
            <p:nvPr/>
          </p:nvSpPr>
          <p:spPr>
            <a:xfrm>
              <a:off x="3214" y="2435"/>
              <a:ext cx="2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68710" name="Line 103"/>
            <p:cNvSpPr/>
            <p:nvPr/>
          </p:nvSpPr>
          <p:spPr>
            <a:xfrm>
              <a:off x="3411" y="2435"/>
              <a:ext cx="2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68711" name="Line 104"/>
            <p:cNvSpPr/>
            <p:nvPr/>
          </p:nvSpPr>
          <p:spPr>
            <a:xfrm>
              <a:off x="4105" y="2435"/>
              <a:ext cx="2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68712" name="Line 105"/>
            <p:cNvSpPr/>
            <p:nvPr/>
          </p:nvSpPr>
          <p:spPr>
            <a:xfrm>
              <a:off x="3617" y="1991"/>
              <a:ext cx="1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13" name="Rectangle 106"/>
            <p:cNvSpPr/>
            <p:nvPr/>
          </p:nvSpPr>
          <p:spPr>
            <a:xfrm>
              <a:off x="1222" y="2127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i="1" dirty="0">
                  <a:latin typeface="Times New Roman" panose="02020603050405020304" pitchFamily="18" charset="0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714" name="Rectangle 107"/>
            <p:cNvSpPr/>
            <p:nvPr/>
          </p:nvSpPr>
          <p:spPr>
            <a:xfrm>
              <a:off x="1281" y="2216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715" name="Rectangle 108"/>
            <p:cNvSpPr/>
            <p:nvPr/>
          </p:nvSpPr>
          <p:spPr>
            <a:xfrm>
              <a:off x="1234" y="2495"/>
              <a:ext cx="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X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716" name="Freeform 109"/>
            <p:cNvSpPr/>
            <p:nvPr/>
          </p:nvSpPr>
          <p:spPr>
            <a:xfrm>
              <a:off x="1377" y="1991"/>
              <a:ext cx="1" cy="703"/>
            </a:xfrm>
            <a:custGeom>
              <a:avLst/>
              <a:gdLst>
                <a:gd name="txL" fmla="*/ 0 w 1"/>
                <a:gd name="txT" fmla="*/ 0 h 703"/>
                <a:gd name="txR" fmla="*/ 1 w 1"/>
                <a:gd name="txB" fmla="*/ 703 h 703"/>
              </a:gdLst>
              <a:ahLst/>
              <a:cxnLst>
                <a:cxn ang="0">
                  <a:pos x="1" y="0"/>
                </a:cxn>
                <a:cxn ang="0">
                  <a:pos x="0" y="703"/>
                </a:cxn>
              </a:cxnLst>
              <a:rect l="txL" t="txT" r="txR" b="txB"/>
              <a:pathLst>
                <a:path w="1" h="703">
                  <a:moveTo>
                    <a:pt x="1" y="0"/>
                  </a:moveTo>
                  <a:lnTo>
                    <a:pt x="0" y="70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7" name="Rectangle 110"/>
            <p:cNvSpPr/>
            <p:nvPr/>
          </p:nvSpPr>
          <p:spPr>
            <a:xfrm>
              <a:off x="1425" y="2473"/>
              <a:ext cx="1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8718" name="Rectangle 111"/>
            <p:cNvSpPr/>
            <p:nvPr/>
          </p:nvSpPr>
          <p:spPr>
            <a:xfrm>
              <a:off x="1435" y="2131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900" b="1" i="1" dirty="0">
                  <a:latin typeface="Times New Roman" panose="02020603050405020304" pitchFamily="18" charset="0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8719" name="Rectangle 112"/>
            <p:cNvSpPr/>
            <p:nvPr/>
          </p:nvSpPr>
          <p:spPr>
            <a:xfrm>
              <a:off x="1494" y="2222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720" name="Rectangle 113"/>
            <p:cNvSpPr/>
            <p:nvPr/>
          </p:nvSpPr>
          <p:spPr>
            <a:xfrm>
              <a:off x="1447" y="2495"/>
              <a:ext cx="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Y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8721" name="Line 114"/>
            <p:cNvSpPr/>
            <p:nvPr/>
          </p:nvSpPr>
          <p:spPr>
            <a:xfrm>
              <a:off x="1591" y="1991"/>
              <a:ext cx="1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2" name="Line 115"/>
            <p:cNvSpPr/>
            <p:nvPr/>
          </p:nvSpPr>
          <p:spPr>
            <a:xfrm>
              <a:off x="1385" y="2435"/>
              <a:ext cx="2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68723" name="Line 116"/>
            <p:cNvSpPr/>
            <p:nvPr/>
          </p:nvSpPr>
          <p:spPr>
            <a:xfrm>
              <a:off x="3427" y="1991"/>
              <a:ext cx="1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4" name="Text Box 117"/>
            <p:cNvSpPr txBox="1"/>
            <p:nvPr/>
          </p:nvSpPr>
          <p:spPr>
            <a:xfrm>
              <a:off x="1980" y="2311"/>
              <a:ext cx="38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725" name="Text Box 118"/>
            <p:cNvSpPr txBox="1"/>
            <p:nvPr/>
          </p:nvSpPr>
          <p:spPr>
            <a:xfrm>
              <a:off x="3747" y="2321"/>
              <a:ext cx="38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726" name="Freeform 119"/>
            <p:cNvSpPr/>
            <p:nvPr/>
          </p:nvSpPr>
          <p:spPr>
            <a:xfrm>
              <a:off x="4332" y="1253"/>
              <a:ext cx="3" cy="2275"/>
            </a:xfrm>
            <a:custGeom>
              <a:avLst/>
              <a:gdLst>
                <a:gd name="txL" fmla="*/ 0 w 3"/>
                <a:gd name="txT" fmla="*/ 0 h 2275"/>
                <a:gd name="txR" fmla="*/ 3 w 3"/>
                <a:gd name="txB" fmla="*/ 2275 h 2275"/>
              </a:gdLst>
              <a:ahLst/>
              <a:cxnLst>
                <a:cxn ang="0">
                  <a:pos x="3" y="0"/>
                </a:cxn>
                <a:cxn ang="0">
                  <a:pos x="0" y="2275"/>
                </a:cxn>
              </a:cxnLst>
              <a:rect l="txL" t="txT" r="txR" b="txB"/>
              <a:pathLst>
                <a:path w="3" h="2275">
                  <a:moveTo>
                    <a:pt x="3" y="0"/>
                  </a:moveTo>
                  <a:lnTo>
                    <a:pt x="0" y="227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7" name="Line 120"/>
            <p:cNvSpPr/>
            <p:nvPr/>
          </p:nvSpPr>
          <p:spPr>
            <a:xfrm flipH="1">
              <a:off x="4549" y="1988"/>
              <a:ext cx="0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8" name="Line 121"/>
            <p:cNvSpPr/>
            <p:nvPr/>
          </p:nvSpPr>
          <p:spPr>
            <a:xfrm flipH="1">
              <a:off x="4756" y="1988"/>
              <a:ext cx="0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729" name="Freeform 122"/>
            <p:cNvSpPr/>
            <p:nvPr/>
          </p:nvSpPr>
          <p:spPr>
            <a:xfrm>
              <a:off x="1156" y="2435"/>
              <a:ext cx="203" cy="1"/>
            </a:xfrm>
            <a:custGeom>
              <a:avLst/>
              <a:gdLst>
                <a:gd name="txL" fmla="*/ 0 w 203"/>
                <a:gd name="txT" fmla="*/ 0 h 1"/>
                <a:gd name="txR" fmla="*/ 203 w 203"/>
                <a:gd name="txB" fmla="*/ 1 h 1"/>
              </a:gdLst>
              <a:ahLst/>
              <a:cxnLst>
                <a:cxn ang="0">
                  <a:pos x="0" y="1"/>
                </a:cxn>
                <a:cxn ang="0">
                  <a:pos x="203" y="0"/>
                </a:cxn>
              </a:cxnLst>
              <a:rect l="txL" t="txT" r="txR" b="txB"/>
              <a:pathLst>
                <a:path w="203" h="1">
                  <a:moveTo>
                    <a:pt x="0" y="1"/>
                  </a:moveTo>
                  <a:lnTo>
                    <a:pt x="203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30" name="Freeform 123"/>
            <p:cNvSpPr/>
            <p:nvPr/>
          </p:nvSpPr>
          <p:spPr>
            <a:xfrm>
              <a:off x="2787" y="2432"/>
              <a:ext cx="211" cy="4"/>
            </a:xfrm>
            <a:custGeom>
              <a:avLst/>
              <a:gdLst>
                <a:gd name="txL" fmla="*/ 0 w 211"/>
                <a:gd name="txT" fmla="*/ 0 h 4"/>
                <a:gd name="txR" fmla="*/ 211 w 211"/>
                <a:gd name="txB" fmla="*/ 4 h 4"/>
              </a:gdLst>
              <a:ahLst/>
              <a:cxnLst>
                <a:cxn ang="0">
                  <a:pos x="0" y="4"/>
                </a:cxn>
                <a:cxn ang="0">
                  <a:pos x="211" y="0"/>
                </a:cxn>
              </a:cxnLst>
              <a:rect l="txL" t="txT" r="txR" b="txB"/>
              <a:pathLst>
                <a:path w="211" h="4">
                  <a:moveTo>
                    <a:pt x="0" y="4"/>
                  </a:moveTo>
                  <a:lnTo>
                    <a:pt x="211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8493" name="Text Box 125"/>
          <p:cNvSpPr txBox="1"/>
          <p:nvPr/>
        </p:nvSpPr>
        <p:spPr>
          <a:xfrm>
            <a:off x="1042988" y="1363663"/>
            <a:ext cx="7391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以</a:t>
            </a:r>
            <a:r>
              <a:rPr lang="en-US" altLang="zh-CN" sz="2400" b="1" dirty="0">
                <a:latin typeface="Times New Roman" panose="02020603050405020304" pitchFamily="18" charset="0"/>
              </a:rPr>
              <a:t>128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128 </a:t>
            </a:r>
            <a:r>
              <a:rPr lang="zh-CN" altLang="en-US" sz="2400" b="1" dirty="0">
                <a:latin typeface="Times New Roman" panose="02020603050405020304" pitchFamily="18" charset="0"/>
              </a:rPr>
              <a:t>矩阵为例，存取周期为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0.5 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400" b="1" dirty="0">
                <a:latin typeface="Times New Roman" panose="02020603050405020304" pitchFamily="18" charset="0"/>
              </a:rPr>
              <a:t>s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8616" name="AutoShape 12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5" grpId="0"/>
      <p:bldP spid="58376" grpId="0"/>
      <p:bldP spid="584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ext Box 2"/>
          <p:cNvSpPr txBox="1"/>
          <p:nvPr/>
        </p:nvSpPr>
        <p:spPr>
          <a:xfrm>
            <a:off x="1371600" y="4830763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宋体" panose="02010600030101010101" pitchFamily="2" charset="-12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+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R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833563" y="5470525"/>
            <a:ext cx="2057400" cy="1082675"/>
            <a:chOff x="1200" y="3350"/>
            <a:chExt cx="1296" cy="682"/>
          </a:xfrm>
        </p:grpSpPr>
        <p:sp>
          <p:nvSpPr>
            <p:cNvPr id="69688" name="Line 4"/>
            <p:cNvSpPr/>
            <p:nvPr/>
          </p:nvSpPr>
          <p:spPr>
            <a:xfrm>
              <a:off x="1536" y="3350"/>
              <a:ext cx="0" cy="336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9689" name="Line 5"/>
            <p:cNvSpPr/>
            <p:nvPr/>
          </p:nvSpPr>
          <p:spPr>
            <a:xfrm>
              <a:off x="2064" y="3350"/>
              <a:ext cx="0" cy="336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9690" name="Text Box 6"/>
            <p:cNvSpPr txBox="1"/>
            <p:nvPr/>
          </p:nvSpPr>
          <p:spPr>
            <a:xfrm>
              <a:off x="1200" y="3705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读写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91" name="Text Box 7"/>
            <p:cNvSpPr txBox="1"/>
            <p:nvPr/>
          </p:nvSpPr>
          <p:spPr>
            <a:xfrm>
              <a:off x="1776" y="3705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刷新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9400" name="Text Box 8"/>
          <p:cNvSpPr txBox="1"/>
          <p:nvPr/>
        </p:nvSpPr>
        <p:spPr>
          <a:xfrm>
            <a:off x="4191000" y="4951413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无 “死区”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Text Box 9"/>
          <p:cNvSpPr txBox="1"/>
          <p:nvPr/>
        </p:nvSpPr>
        <p:spPr>
          <a:xfrm>
            <a:off x="228600" y="242888"/>
            <a:ext cx="6705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_GB2312" pitchFamily="49" charset="-122"/>
              </a:rPr>
              <a:t>②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分散刷新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2" name="Text Box 10"/>
          <p:cNvSpPr txBox="1"/>
          <p:nvPr/>
        </p:nvSpPr>
        <p:spPr>
          <a:xfrm>
            <a:off x="3705225" y="5703888"/>
            <a:ext cx="5464175" cy="1054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等效存取周期变为 </a:t>
            </a:r>
            <a:r>
              <a:rPr lang="en-US" altLang="zh-CN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0.5 </a:t>
            </a:r>
            <a:r>
              <a:rPr lang="en-US" altLang="zh-CN" sz="25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s + 0.5 </a:t>
            </a:r>
            <a:r>
              <a:rPr lang="en-US" altLang="zh-CN" sz="25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s</a:t>
            </a:r>
            <a:endParaRPr lang="en-US" altLang="zh-CN" sz="25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系统速度降低</a:t>
            </a:r>
            <a:r>
              <a:rPr lang="en-US" altLang="zh-CN" sz="2500" b="1" dirty="0">
                <a:latin typeface="宋体" panose="02010600030101010101" pitchFamily="2" charset="-122"/>
              </a:rPr>
              <a:t> </a:t>
            </a:r>
            <a:endParaRPr lang="en-US" altLang="zh-CN" sz="2500" b="1" dirty="0">
              <a:latin typeface="Times New Roman" panose="02020603050405020304" pitchFamily="18" charset="0"/>
            </a:endParaRPr>
          </a:p>
        </p:txBody>
      </p:sp>
      <p:sp>
        <p:nvSpPr>
          <p:cNvPr id="59404" name="Text Box 12"/>
          <p:cNvSpPr txBox="1"/>
          <p:nvPr/>
        </p:nvSpPr>
        <p:spPr>
          <a:xfrm>
            <a:off x="608013" y="822325"/>
            <a:ext cx="7812087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把对每行存储单元的刷新分散到每个存取周期，访存一次刷新一行，以 </a:t>
            </a:r>
            <a:r>
              <a:rPr lang="en-US" altLang="zh-CN" sz="2500" b="1" dirty="0">
                <a:latin typeface="Times New Roman" panose="02020603050405020304" pitchFamily="18" charset="0"/>
              </a:rPr>
              <a:t>128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×128 </a:t>
            </a:r>
            <a:r>
              <a:rPr lang="zh-CN" altLang="en-US" sz="2500" b="1" dirty="0">
                <a:latin typeface="Times New Roman" panose="02020603050405020304" pitchFamily="18" charset="0"/>
              </a:rPr>
              <a:t>矩阵为例：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69640" name="AutoShape 1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52400" y="1801813"/>
            <a:ext cx="8458200" cy="2922587"/>
            <a:chOff x="96" y="1135"/>
            <a:chExt cx="5328" cy="1841"/>
          </a:xfrm>
        </p:grpSpPr>
        <p:grpSp>
          <p:nvGrpSpPr>
            <p:cNvPr id="69643" name="Group 15"/>
            <p:cNvGrpSpPr/>
            <p:nvPr/>
          </p:nvGrpSpPr>
          <p:grpSpPr>
            <a:xfrm>
              <a:off x="96" y="1135"/>
              <a:ext cx="5328" cy="1841"/>
              <a:chOff x="96" y="1135"/>
              <a:chExt cx="5328" cy="1841"/>
            </a:xfrm>
          </p:grpSpPr>
          <p:sp>
            <p:nvSpPr>
              <p:cNvPr id="69645" name="Line 16"/>
              <p:cNvSpPr/>
              <p:nvPr/>
            </p:nvSpPr>
            <p:spPr>
              <a:xfrm>
                <a:off x="96" y="1716"/>
                <a:ext cx="159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6" name="Line 17"/>
              <p:cNvSpPr/>
              <p:nvPr/>
            </p:nvSpPr>
            <p:spPr>
              <a:xfrm>
                <a:off x="416" y="1163"/>
                <a:ext cx="1" cy="181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7" name="Line 18"/>
              <p:cNvSpPr/>
              <p:nvPr/>
            </p:nvSpPr>
            <p:spPr>
              <a:xfrm>
                <a:off x="794" y="1163"/>
                <a:ext cx="1" cy="10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8" name="Line 19"/>
              <p:cNvSpPr/>
              <p:nvPr/>
            </p:nvSpPr>
            <p:spPr>
              <a:xfrm>
                <a:off x="1172" y="1163"/>
                <a:ext cx="1" cy="146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9" name="Rectangle 20"/>
              <p:cNvSpPr/>
              <p:nvPr/>
            </p:nvSpPr>
            <p:spPr>
              <a:xfrm>
                <a:off x="467" y="1135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W/R</a:t>
                </a:r>
                <a:endParaRPr lang="en-US" altLang="zh-CN" sz="17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0" name="Line 21"/>
              <p:cNvSpPr/>
              <p:nvPr/>
            </p:nvSpPr>
            <p:spPr>
              <a:xfrm>
                <a:off x="1550" y="1163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51" name="Rectangle 22"/>
              <p:cNvSpPr/>
              <p:nvPr/>
            </p:nvSpPr>
            <p:spPr>
              <a:xfrm>
                <a:off x="825" y="1227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REF</a:t>
                </a:r>
                <a:endParaRPr lang="en-US" altLang="zh-CN" sz="17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2" name="Rectangle 23"/>
              <p:cNvSpPr/>
              <p:nvPr/>
            </p:nvSpPr>
            <p:spPr>
              <a:xfrm>
                <a:off x="920" y="1502"/>
                <a:ext cx="68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3" name="Rectangle 24"/>
              <p:cNvSpPr/>
              <p:nvPr/>
            </p:nvSpPr>
            <p:spPr>
              <a:xfrm>
                <a:off x="1221" y="1135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W/R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4" name="Rectangle 25"/>
              <p:cNvSpPr/>
              <p:nvPr/>
            </p:nvSpPr>
            <p:spPr>
              <a:xfrm>
                <a:off x="874" y="1750"/>
                <a:ext cx="53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5" name="Rectangle 26"/>
              <p:cNvSpPr/>
              <p:nvPr/>
            </p:nvSpPr>
            <p:spPr>
              <a:xfrm>
                <a:off x="944" y="1853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500" b="1" dirty="0">
                    <a:latin typeface="Times New Roman" panose="02020603050405020304" pitchFamily="18" charset="0"/>
                  </a:rPr>
                  <a:t>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6" name="Rectangle 27"/>
              <p:cNvSpPr/>
              <p:nvPr/>
            </p:nvSpPr>
            <p:spPr>
              <a:xfrm>
                <a:off x="520" y="1750"/>
                <a:ext cx="53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7" name="Rectangle 28"/>
              <p:cNvSpPr/>
              <p:nvPr/>
            </p:nvSpPr>
            <p:spPr>
              <a:xfrm>
                <a:off x="604" y="1853"/>
                <a:ext cx="113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500" b="1" dirty="0">
                    <a:latin typeface="Times New Roman" panose="02020603050405020304" pitchFamily="18" charset="0"/>
                  </a:rPr>
                  <a:t>M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8" name="Rectangle 29"/>
              <p:cNvSpPr/>
              <p:nvPr/>
            </p:nvSpPr>
            <p:spPr>
              <a:xfrm>
                <a:off x="761" y="2239"/>
                <a:ext cx="53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9" name="Rectangle 30"/>
              <p:cNvSpPr/>
              <p:nvPr/>
            </p:nvSpPr>
            <p:spPr>
              <a:xfrm>
                <a:off x="830" y="2342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500" b="1" dirty="0">
                    <a:latin typeface="Times New Roman" panose="02020603050405020304" pitchFamily="18" charset="0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0" name="Line 31"/>
              <p:cNvSpPr/>
              <p:nvPr/>
            </p:nvSpPr>
            <p:spPr>
              <a:xfrm>
                <a:off x="2180" y="1716"/>
                <a:ext cx="324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61" name="Line 32"/>
              <p:cNvSpPr/>
              <p:nvPr/>
            </p:nvSpPr>
            <p:spPr>
              <a:xfrm>
                <a:off x="2273" y="1163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62" name="Line 33"/>
              <p:cNvSpPr/>
              <p:nvPr/>
            </p:nvSpPr>
            <p:spPr>
              <a:xfrm>
                <a:off x="2651" y="1163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63" name="Line 34"/>
              <p:cNvSpPr/>
              <p:nvPr/>
            </p:nvSpPr>
            <p:spPr>
              <a:xfrm>
                <a:off x="3025" y="1163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64" name="Line 35"/>
              <p:cNvSpPr/>
              <p:nvPr/>
            </p:nvSpPr>
            <p:spPr>
              <a:xfrm>
                <a:off x="3403" y="1163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65" name="Freeform 36"/>
              <p:cNvSpPr/>
              <p:nvPr/>
            </p:nvSpPr>
            <p:spPr>
              <a:xfrm>
                <a:off x="3778" y="1161"/>
                <a:ext cx="5" cy="1812"/>
              </a:xfrm>
              <a:custGeom>
                <a:avLst/>
                <a:gdLst>
                  <a:gd name="txL" fmla="*/ 0 w 5"/>
                  <a:gd name="txT" fmla="*/ 0 h 1812"/>
                  <a:gd name="txR" fmla="*/ 5 w 5"/>
                  <a:gd name="txB" fmla="*/ 1812 h 1812"/>
                </a:gdLst>
                <a:ahLst/>
                <a:cxnLst>
                  <a:cxn ang="0">
                    <a:pos x="0" y="0"/>
                  </a:cxn>
                  <a:cxn ang="0">
                    <a:pos x="5" y="1812"/>
                  </a:cxn>
                </a:cxnLst>
                <a:rect l="txL" t="txT" r="txR" b="txB"/>
                <a:pathLst>
                  <a:path w="5" h="1812">
                    <a:moveTo>
                      <a:pt x="0" y="0"/>
                    </a:moveTo>
                    <a:lnTo>
                      <a:pt x="5" y="1812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66" name="Freeform 37"/>
              <p:cNvSpPr/>
              <p:nvPr/>
            </p:nvSpPr>
            <p:spPr>
              <a:xfrm>
                <a:off x="4153" y="1163"/>
                <a:ext cx="6" cy="1111"/>
              </a:xfrm>
              <a:custGeom>
                <a:avLst/>
                <a:gdLst>
                  <a:gd name="txL" fmla="*/ 0 w 5"/>
                  <a:gd name="txT" fmla="*/ 0 h 1111"/>
                  <a:gd name="txR" fmla="*/ 5 w 5"/>
                  <a:gd name="txB" fmla="*/ 1111 h 1111"/>
                </a:gdLst>
                <a:ahLst/>
                <a:cxnLst>
                  <a:cxn ang="0">
                    <a:pos x="0" y="0"/>
                  </a:cxn>
                  <a:cxn ang="0">
                    <a:pos x="24601" y="1111"/>
                  </a:cxn>
                </a:cxnLst>
                <a:rect l="txL" t="txT" r="txR" b="txB"/>
                <a:pathLst>
                  <a:path w="5" h="1111">
                    <a:moveTo>
                      <a:pt x="0" y="0"/>
                    </a:moveTo>
                    <a:lnTo>
                      <a:pt x="5" y="1111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9667" name="Rectangle 38"/>
              <p:cNvSpPr/>
              <p:nvPr/>
            </p:nvSpPr>
            <p:spPr>
              <a:xfrm>
                <a:off x="2705" y="1227"/>
                <a:ext cx="271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REF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8" name="Rectangle 39"/>
              <p:cNvSpPr/>
              <p:nvPr/>
            </p:nvSpPr>
            <p:spPr>
              <a:xfrm>
                <a:off x="2729" y="1502"/>
                <a:ext cx="204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126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9" name="Rectangle 40"/>
              <p:cNvSpPr/>
              <p:nvPr/>
            </p:nvSpPr>
            <p:spPr>
              <a:xfrm>
                <a:off x="3443" y="1227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REF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0" name="Rectangle 41"/>
              <p:cNvSpPr/>
              <p:nvPr/>
            </p:nvSpPr>
            <p:spPr>
              <a:xfrm>
                <a:off x="3466" y="1502"/>
                <a:ext cx="204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127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1" name="Line 42"/>
              <p:cNvSpPr/>
              <p:nvPr/>
            </p:nvSpPr>
            <p:spPr>
              <a:xfrm>
                <a:off x="4531" y="1163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72" name="Line 43"/>
              <p:cNvSpPr/>
              <p:nvPr/>
            </p:nvSpPr>
            <p:spPr>
              <a:xfrm>
                <a:off x="4909" y="1163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73" name="Line 44"/>
              <p:cNvSpPr/>
              <p:nvPr/>
            </p:nvSpPr>
            <p:spPr>
              <a:xfrm>
                <a:off x="5283" y="1163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74" name="Rectangle 45"/>
              <p:cNvSpPr/>
              <p:nvPr/>
            </p:nvSpPr>
            <p:spPr>
              <a:xfrm>
                <a:off x="4953" y="1227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REF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5" name="Rectangle 46"/>
              <p:cNvSpPr/>
              <p:nvPr/>
            </p:nvSpPr>
            <p:spPr>
              <a:xfrm>
                <a:off x="2327" y="1135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W/R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6" name="Rectangle 47"/>
              <p:cNvSpPr/>
              <p:nvPr/>
            </p:nvSpPr>
            <p:spPr>
              <a:xfrm>
                <a:off x="3082" y="1135"/>
                <a:ext cx="273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W/R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7" name="Rectangle 48"/>
              <p:cNvSpPr/>
              <p:nvPr/>
            </p:nvSpPr>
            <p:spPr>
              <a:xfrm>
                <a:off x="3825" y="1135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W/R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8" name="Rectangle 49"/>
              <p:cNvSpPr/>
              <p:nvPr/>
            </p:nvSpPr>
            <p:spPr>
              <a:xfrm>
                <a:off x="4582" y="1135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700" b="1" dirty="0">
                    <a:latin typeface="Times New Roman" panose="02020603050405020304" pitchFamily="18" charset="0"/>
                  </a:rPr>
                  <a:t>W/R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9" name="Rectangle 50"/>
              <p:cNvSpPr/>
              <p:nvPr/>
            </p:nvSpPr>
            <p:spPr>
              <a:xfrm>
                <a:off x="1154" y="2753"/>
                <a:ext cx="6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宋体" panose="02010600030101010101" pitchFamily="2" charset="-122"/>
                  </a:rPr>
                  <a:t>刷新间隔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80" name="Rectangle 51"/>
              <p:cNvSpPr/>
              <p:nvPr/>
            </p:nvSpPr>
            <p:spPr>
              <a:xfrm>
                <a:off x="1882" y="2749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128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81" name="Rectangle 52"/>
              <p:cNvSpPr/>
              <p:nvPr/>
            </p:nvSpPr>
            <p:spPr>
              <a:xfrm>
                <a:off x="2178" y="2753"/>
                <a:ext cx="80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宋体" panose="02010600030101010101" pitchFamily="2" charset="-122"/>
                  </a:rPr>
                  <a:t>个存取周期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82" name="Line 53"/>
              <p:cNvSpPr/>
              <p:nvPr/>
            </p:nvSpPr>
            <p:spPr>
              <a:xfrm flipH="1">
                <a:off x="416" y="2845"/>
                <a:ext cx="52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69683" name="Line 54"/>
              <p:cNvSpPr/>
              <p:nvPr/>
            </p:nvSpPr>
            <p:spPr>
              <a:xfrm>
                <a:off x="3268" y="2845"/>
                <a:ext cx="5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69684" name="Text Box 55"/>
              <p:cNvSpPr txBox="1"/>
              <p:nvPr/>
            </p:nvSpPr>
            <p:spPr>
              <a:xfrm>
                <a:off x="1708" y="1530"/>
                <a:ext cx="61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85" name="Line 56"/>
              <p:cNvSpPr/>
              <p:nvPr/>
            </p:nvSpPr>
            <p:spPr>
              <a:xfrm>
                <a:off x="416" y="2464"/>
                <a:ext cx="75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69686" name="Line 57"/>
              <p:cNvSpPr/>
              <p:nvPr/>
            </p:nvSpPr>
            <p:spPr>
              <a:xfrm>
                <a:off x="403" y="2030"/>
                <a:ext cx="38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69687" name="Line 58"/>
              <p:cNvSpPr/>
              <p:nvPr/>
            </p:nvSpPr>
            <p:spPr>
              <a:xfrm>
                <a:off x="790" y="2029"/>
                <a:ext cx="38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</p:grpSp>
        <p:sp>
          <p:nvSpPr>
            <p:cNvPr id="69644" name="Text Box 59"/>
            <p:cNvSpPr txBox="1"/>
            <p:nvPr/>
          </p:nvSpPr>
          <p:spPr>
            <a:xfrm>
              <a:off x="1754" y="1471"/>
              <a:ext cx="499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3000" b="1" dirty="0">
                  <a:latin typeface="Times New Roman" panose="02020603050405020304" pitchFamily="18" charset="0"/>
                </a:rPr>
                <a:t>…</a:t>
              </a:r>
              <a:endParaRPr lang="en-US" altLang="zh-CN" sz="30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4" name="矩形标注 3"/>
          <p:cNvSpPr/>
          <p:nvPr/>
        </p:nvSpPr>
        <p:spPr>
          <a:xfrm>
            <a:off x="6288088" y="4167188"/>
            <a:ext cx="2301875" cy="925513"/>
          </a:xfrm>
          <a:prstGeom prst="wedgeRectCallout">
            <a:avLst>
              <a:gd name="adj1" fmla="val -38179"/>
              <a:gd name="adj2" fmla="val 106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每隔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128us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刷新一遍，降低整个系统的效率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400" grpId="0"/>
      <p:bldP spid="59402" grpId="0"/>
      <p:bldP spid="59404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ext Box 2"/>
          <p:cNvSpPr txBox="1"/>
          <p:nvPr/>
        </p:nvSpPr>
        <p:spPr>
          <a:xfrm>
            <a:off x="107950" y="533400"/>
            <a:ext cx="82994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③ 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异步刷新（分散刷新与集中刷新相结合）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0419" name="Text Box 3"/>
          <p:cNvSpPr txBox="1"/>
          <p:nvPr/>
        </p:nvSpPr>
        <p:spPr>
          <a:xfrm>
            <a:off x="609600" y="1341438"/>
            <a:ext cx="7980363" cy="862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把对每行存储单元的刷新均匀分散到一个刷新周期内完成，对于 </a:t>
            </a:r>
            <a:r>
              <a:rPr lang="en-US" altLang="zh-CN" sz="2500" b="1" dirty="0">
                <a:latin typeface="Times New Roman" panose="02020603050405020304" pitchFamily="18" charset="0"/>
              </a:rPr>
              <a:t>128 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×128 </a:t>
            </a:r>
            <a:r>
              <a:rPr lang="zh-CN" altLang="en-US" sz="2500" b="1" dirty="0">
                <a:latin typeface="Times New Roman" panose="02020603050405020304" pitchFamily="18" charset="0"/>
              </a:rPr>
              <a:t>的存储芯片</a:t>
            </a:r>
            <a:r>
              <a:rPr lang="zh-CN" altLang="en-US" sz="25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zh-CN" altLang="en-US" sz="2500" b="1" dirty="0">
                <a:latin typeface="Times New Roman" panose="02020603050405020304" pitchFamily="18" charset="0"/>
              </a:rPr>
              <a:t>存取周期为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0.5 </a:t>
            </a:r>
            <a:r>
              <a:rPr lang="en-US" altLang="zh-CN" sz="2500" b="1" dirty="0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500" b="1" dirty="0">
                <a:latin typeface="宋体" panose="02010600030101010101" pitchFamily="2" charset="-122"/>
              </a:rPr>
              <a:t>s 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609600" y="6059488"/>
            <a:ext cx="868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若将刷新安排在指令译码阶段，不会出现 “死区”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0421" name="Text Box 5"/>
          <p:cNvSpPr txBox="1"/>
          <p:nvPr/>
        </p:nvSpPr>
        <p:spPr>
          <a:xfrm>
            <a:off x="4876800" y="5484813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死区” 为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0.5 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800" b="1" dirty="0">
                <a:latin typeface="宋体" panose="02010600030101010101" pitchFamily="2" charset="-122"/>
              </a:rPr>
              <a:t> </a:t>
            </a:r>
            <a:endParaRPr lang="en-US" altLang="zh-CN" sz="800" b="1" dirty="0">
              <a:latin typeface="宋体" panose="02010600030101010101" pitchFamily="2" charset="-122"/>
            </a:endParaRPr>
          </a:p>
        </p:txBody>
      </p:sp>
      <p:sp>
        <p:nvSpPr>
          <p:cNvPr id="60422" name="Text Box 6"/>
          <p:cNvSpPr txBox="1"/>
          <p:nvPr/>
        </p:nvSpPr>
        <p:spPr>
          <a:xfrm>
            <a:off x="609600" y="2219325"/>
            <a:ext cx="7700963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刷新周期</a:t>
            </a:r>
            <a:r>
              <a:rPr lang="en-US" altLang="zh-CN" sz="2500" b="1" dirty="0">
                <a:latin typeface="Times New Roman" panose="02020603050405020304" pitchFamily="18" charset="0"/>
              </a:rPr>
              <a:t>2ms, </a:t>
            </a:r>
            <a:r>
              <a:rPr lang="zh-CN" altLang="en-US" sz="2500" b="1" dirty="0">
                <a:latin typeface="Times New Roman" panose="02020603050405020304" pitchFamily="18" charset="0"/>
              </a:rPr>
              <a:t>每隔 </a:t>
            </a:r>
            <a:r>
              <a:rPr lang="en-US" altLang="zh-CN" sz="2500" b="1" dirty="0">
                <a:latin typeface="Times New Roman" panose="02020603050405020304" pitchFamily="18" charset="0"/>
              </a:rPr>
              <a:t>2ms/128=</a:t>
            </a:r>
            <a:r>
              <a:rPr lang="en-US" altLang="zh-CN" sz="25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15.6 </a:t>
            </a:r>
            <a:r>
              <a:rPr lang="en-US" altLang="zh-CN" sz="2500" b="1" dirty="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500" b="1" dirty="0">
                <a:solidFill>
                  <a:schemeClr val="folHlink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</a:rPr>
              <a:t>刷新一行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60423" name="Text Box 7"/>
          <p:cNvSpPr txBox="1"/>
          <p:nvPr/>
        </p:nvSpPr>
        <p:spPr>
          <a:xfrm>
            <a:off x="609600" y="5484813"/>
            <a:ext cx="701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每行每隔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 ms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刷新一次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0664" name="Rectangle 9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679450" y="3241675"/>
          <a:ext cx="756126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943350" imgH="990600" progId="Visio.Drawing.11">
                  <p:embed/>
                </p:oleObj>
              </mc:Choice>
              <mc:Fallback>
                <p:oleObj name="" r:id="rId1" imgW="3943350" imgH="9906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9450" y="3241675"/>
                        <a:ext cx="7561263" cy="2016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AutoShape 11">
            <a:hlinkClick r:id="rId3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0" grpId="0"/>
      <p:bldP spid="60421" grpId="0"/>
      <p:bldP spid="60422" grpId="0"/>
      <p:bldP spid="604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ext Box 2"/>
          <p:cNvSpPr txBox="1"/>
          <p:nvPr/>
        </p:nvSpPr>
        <p:spPr>
          <a:xfrm>
            <a:off x="457200" y="533400"/>
            <a:ext cx="6858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3. </a:t>
            </a:r>
            <a:r>
              <a:rPr lang="zh-CN" altLang="en-US" b="1" dirty="0">
                <a:latin typeface="Times New Roman" panose="02020603050405020304" pitchFamily="18" charset="0"/>
              </a:rPr>
              <a:t>动态 </a:t>
            </a:r>
            <a:r>
              <a:rPr lang="en-US" altLang="zh-CN" b="1" dirty="0">
                <a:latin typeface="Times New Roman" panose="02020603050405020304" pitchFamily="18" charset="0"/>
              </a:rPr>
              <a:t>RAM </a:t>
            </a:r>
            <a:r>
              <a:rPr lang="zh-CN" altLang="en-US" b="1" dirty="0">
                <a:latin typeface="Times New Roman" panose="02020603050405020304" pitchFamily="18" charset="0"/>
              </a:rPr>
              <a:t>和静态 </a:t>
            </a:r>
            <a:r>
              <a:rPr lang="en-US" altLang="zh-CN" b="1" dirty="0">
                <a:latin typeface="Times New Roman" panose="02020603050405020304" pitchFamily="18" charset="0"/>
              </a:rPr>
              <a:t>RAM </a:t>
            </a:r>
            <a:r>
              <a:rPr lang="zh-CN" altLang="en-US" b="1" dirty="0">
                <a:latin typeface="Times New Roman" panose="02020603050405020304" pitchFamily="18" charset="0"/>
              </a:rPr>
              <a:t>的比较重要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（考）（考）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352800" y="1249363"/>
            <a:ext cx="4648200" cy="457200"/>
            <a:chOff x="2112" y="787"/>
            <a:chExt cx="2928" cy="288"/>
          </a:xfrm>
        </p:grpSpPr>
        <p:sp>
          <p:nvSpPr>
            <p:cNvPr id="71720" name="Text Box 4"/>
            <p:cNvSpPr txBox="1"/>
            <p:nvPr/>
          </p:nvSpPr>
          <p:spPr>
            <a:xfrm>
              <a:off x="2112" y="787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DRAM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21" name="Text Box 5"/>
            <p:cNvSpPr txBox="1"/>
            <p:nvPr/>
          </p:nvSpPr>
          <p:spPr>
            <a:xfrm>
              <a:off x="3504" y="787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SRAM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446" name="Text Box 6"/>
          <p:cNvSpPr txBox="1"/>
          <p:nvPr/>
        </p:nvSpPr>
        <p:spPr>
          <a:xfrm>
            <a:off x="1219200" y="185896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存储原理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47" name="Text Box 7"/>
          <p:cNvSpPr txBox="1"/>
          <p:nvPr/>
        </p:nvSpPr>
        <p:spPr>
          <a:xfrm>
            <a:off x="1219200" y="253841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集成度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48" name="Text Box 8"/>
          <p:cNvSpPr txBox="1"/>
          <p:nvPr/>
        </p:nvSpPr>
        <p:spPr>
          <a:xfrm>
            <a:off x="1219200" y="321945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芯片引脚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49" name="Text Box 9"/>
          <p:cNvSpPr txBox="1"/>
          <p:nvPr/>
        </p:nvSpPr>
        <p:spPr>
          <a:xfrm>
            <a:off x="1219200" y="390048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功耗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50" name="Text Box 10"/>
          <p:cNvSpPr txBox="1"/>
          <p:nvPr/>
        </p:nvSpPr>
        <p:spPr>
          <a:xfrm>
            <a:off x="1219200" y="4581525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价格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51" name="Text Box 11"/>
          <p:cNvSpPr txBox="1"/>
          <p:nvPr/>
        </p:nvSpPr>
        <p:spPr>
          <a:xfrm>
            <a:off x="1219200" y="526256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速度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52" name="Text Box 12"/>
          <p:cNvSpPr txBox="1"/>
          <p:nvPr/>
        </p:nvSpPr>
        <p:spPr>
          <a:xfrm>
            <a:off x="1219200" y="59436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刷新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3429000" y="1858963"/>
            <a:ext cx="4648200" cy="457200"/>
            <a:chOff x="2160" y="1171"/>
            <a:chExt cx="2928" cy="288"/>
          </a:xfrm>
        </p:grpSpPr>
        <p:sp>
          <p:nvSpPr>
            <p:cNvPr id="71718" name="Text Box 14"/>
            <p:cNvSpPr txBox="1"/>
            <p:nvPr/>
          </p:nvSpPr>
          <p:spPr>
            <a:xfrm>
              <a:off x="2160" y="1171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电容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9" name="Text Box 15"/>
            <p:cNvSpPr txBox="1"/>
            <p:nvPr/>
          </p:nvSpPr>
          <p:spPr>
            <a:xfrm>
              <a:off x="3552" y="1171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触发器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3429000" y="2538413"/>
            <a:ext cx="4648200" cy="457200"/>
            <a:chOff x="2160" y="1599"/>
            <a:chExt cx="2928" cy="288"/>
          </a:xfrm>
        </p:grpSpPr>
        <p:sp>
          <p:nvSpPr>
            <p:cNvPr id="71716" name="Text Box 17"/>
            <p:cNvSpPr txBox="1"/>
            <p:nvPr/>
          </p:nvSpPr>
          <p:spPr>
            <a:xfrm>
              <a:off x="2160" y="1599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7" name="Text Box 18"/>
            <p:cNvSpPr txBox="1"/>
            <p:nvPr/>
          </p:nvSpPr>
          <p:spPr>
            <a:xfrm>
              <a:off x="3552" y="1599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429000" y="3219450"/>
            <a:ext cx="4648200" cy="457200"/>
            <a:chOff x="2160" y="2028"/>
            <a:chExt cx="2928" cy="288"/>
          </a:xfrm>
        </p:grpSpPr>
        <p:sp>
          <p:nvSpPr>
            <p:cNvPr id="71714" name="Text Box 20"/>
            <p:cNvSpPr txBox="1"/>
            <p:nvPr/>
          </p:nvSpPr>
          <p:spPr>
            <a:xfrm>
              <a:off x="2160" y="2028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少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5" name="Text Box 21"/>
            <p:cNvSpPr txBox="1"/>
            <p:nvPr/>
          </p:nvSpPr>
          <p:spPr>
            <a:xfrm>
              <a:off x="3552" y="2028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3429000" y="3900488"/>
            <a:ext cx="4648200" cy="457200"/>
            <a:chOff x="2160" y="2457"/>
            <a:chExt cx="2928" cy="288"/>
          </a:xfrm>
        </p:grpSpPr>
        <p:sp>
          <p:nvSpPr>
            <p:cNvPr id="71712" name="Text Box 23"/>
            <p:cNvSpPr txBox="1"/>
            <p:nvPr/>
          </p:nvSpPr>
          <p:spPr>
            <a:xfrm>
              <a:off x="2160" y="2457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3" name="Text Box 24"/>
            <p:cNvSpPr txBox="1"/>
            <p:nvPr/>
          </p:nvSpPr>
          <p:spPr>
            <a:xfrm>
              <a:off x="3552" y="2457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大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5"/>
          <p:cNvGrpSpPr/>
          <p:nvPr/>
        </p:nvGrpSpPr>
        <p:grpSpPr>
          <a:xfrm>
            <a:off x="3429000" y="4581525"/>
            <a:ext cx="4648200" cy="457200"/>
            <a:chOff x="2160" y="2886"/>
            <a:chExt cx="2928" cy="288"/>
          </a:xfrm>
        </p:grpSpPr>
        <p:sp>
          <p:nvSpPr>
            <p:cNvPr id="71710" name="Text Box 26"/>
            <p:cNvSpPr txBox="1"/>
            <p:nvPr/>
          </p:nvSpPr>
          <p:spPr>
            <a:xfrm>
              <a:off x="2160" y="2886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1" name="Text Box 27"/>
            <p:cNvSpPr txBox="1"/>
            <p:nvPr/>
          </p:nvSpPr>
          <p:spPr>
            <a:xfrm>
              <a:off x="3552" y="2886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8"/>
          <p:cNvGrpSpPr/>
          <p:nvPr/>
        </p:nvGrpSpPr>
        <p:grpSpPr>
          <a:xfrm>
            <a:off x="3429000" y="5262563"/>
            <a:ext cx="4648200" cy="457200"/>
            <a:chOff x="2160" y="3315"/>
            <a:chExt cx="2928" cy="288"/>
          </a:xfrm>
        </p:grpSpPr>
        <p:sp>
          <p:nvSpPr>
            <p:cNvPr id="71708" name="Text Box 29"/>
            <p:cNvSpPr txBox="1"/>
            <p:nvPr/>
          </p:nvSpPr>
          <p:spPr>
            <a:xfrm>
              <a:off x="2160" y="3315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慢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9" name="Text Box 30"/>
            <p:cNvSpPr txBox="1"/>
            <p:nvPr/>
          </p:nvSpPr>
          <p:spPr>
            <a:xfrm>
              <a:off x="3552" y="3315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快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3429000" y="5943600"/>
            <a:ext cx="4648200" cy="457200"/>
            <a:chOff x="2160" y="3744"/>
            <a:chExt cx="2928" cy="288"/>
          </a:xfrm>
        </p:grpSpPr>
        <p:sp>
          <p:nvSpPr>
            <p:cNvPr id="71706" name="Text Box 32"/>
            <p:cNvSpPr txBox="1"/>
            <p:nvPr/>
          </p:nvSpPr>
          <p:spPr>
            <a:xfrm>
              <a:off x="2160" y="3744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7" name="Text Box 33"/>
            <p:cNvSpPr txBox="1"/>
            <p:nvPr/>
          </p:nvSpPr>
          <p:spPr>
            <a:xfrm>
              <a:off x="3552" y="3744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无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34"/>
          <p:cNvGrpSpPr/>
          <p:nvPr/>
        </p:nvGrpSpPr>
        <p:grpSpPr>
          <a:xfrm>
            <a:off x="2362200" y="1201738"/>
            <a:ext cx="1066800" cy="550862"/>
            <a:chOff x="1488" y="757"/>
            <a:chExt cx="672" cy="347"/>
          </a:xfrm>
        </p:grpSpPr>
        <p:sp>
          <p:nvSpPr>
            <p:cNvPr id="71704" name="AutoShape 35"/>
            <p:cNvSpPr/>
            <p:nvPr/>
          </p:nvSpPr>
          <p:spPr>
            <a:xfrm>
              <a:off x="1488" y="768"/>
              <a:ext cx="672" cy="336"/>
            </a:xfrm>
            <a:prstGeom prst="wedgeRoundRectCallout">
              <a:avLst>
                <a:gd name="adj1" fmla="val 97306"/>
                <a:gd name="adj2" fmla="val -259"/>
                <a:gd name="adj3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5" name="Text Box 36"/>
            <p:cNvSpPr txBox="1"/>
            <p:nvPr/>
          </p:nvSpPr>
          <p:spPr>
            <a:xfrm>
              <a:off x="1528" y="757"/>
              <a:ext cx="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主存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7"/>
          <p:cNvGrpSpPr/>
          <p:nvPr/>
        </p:nvGrpSpPr>
        <p:grpSpPr>
          <a:xfrm>
            <a:off x="7772400" y="1676400"/>
            <a:ext cx="1219200" cy="561975"/>
            <a:chOff x="4896" y="1104"/>
            <a:chExt cx="816" cy="384"/>
          </a:xfrm>
        </p:grpSpPr>
        <p:sp>
          <p:nvSpPr>
            <p:cNvPr id="71702" name="AutoShape 38"/>
            <p:cNvSpPr/>
            <p:nvPr/>
          </p:nvSpPr>
          <p:spPr>
            <a:xfrm>
              <a:off x="4896" y="1104"/>
              <a:ext cx="816" cy="384"/>
            </a:xfrm>
            <a:prstGeom prst="wedgeRoundRectCallout">
              <a:avLst>
                <a:gd name="adj1" fmla="val -106250"/>
                <a:gd name="adj2" fmla="val -56509"/>
                <a:gd name="adj3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3" name="Text Box 39"/>
            <p:cNvSpPr txBox="1"/>
            <p:nvPr/>
          </p:nvSpPr>
          <p:spPr>
            <a:xfrm>
              <a:off x="4992" y="1104"/>
              <a:ext cx="634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缓存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4.2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1" name="AutoShape 41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7" grpId="0"/>
      <p:bldP spid="61448" grpId="0"/>
      <p:bldP spid="61449" grpId="0"/>
      <p:bldP spid="61450" grpId="0"/>
      <p:bldP spid="61451" grpId="0"/>
      <p:bldP spid="614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5175" y="1374775"/>
            <a:ext cx="63119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3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12800" marR="0" indent="-812800" defTabSz="914400" eaLnBrk="1" hangingPunct="1">
              <a:buClrTx/>
              <a:buSzTx/>
              <a:buFontTx/>
              <a:buAutoNum type="ea1ChsPeriod"/>
              <a:defRPr/>
            </a:pPr>
            <a:r>
              <a:rPr kumimoji="0" lang="en-US" altLang="zh-CN" sz="3200" kern="1200" cap="none" spc="0" normalizeH="0" baseline="0" noProof="0" dirty="0">
                <a:latin typeface="+mn-ea"/>
                <a:ea typeface="+mn-ea"/>
                <a:cs typeface="+mn-cs"/>
              </a:rPr>
              <a:t>150</a:t>
            </a:r>
            <a:r>
              <a:rPr kumimoji="0" lang="zh-CN" altLang="en-US" sz="3200" kern="1200" cap="none" spc="0" normalizeH="0" baseline="0" noProof="0" dirty="0">
                <a:latin typeface="+mn-ea"/>
                <a:ea typeface="+mn-ea"/>
                <a:cs typeface="+mn-cs"/>
              </a:rPr>
              <a:t>页第</a:t>
            </a:r>
            <a:r>
              <a:rPr kumimoji="0" lang="en-US" altLang="zh-CN" sz="3200" kern="1200" cap="none" spc="0" normalizeH="0" baseline="0" noProof="0" dirty="0"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3200" kern="1200" cap="none" spc="0" normalizeH="0" baseline="0" noProof="0" dirty="0"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3200" kern="1200" cap="none" spc="0" normalizeH="0" baseline="0" noProof="0" dirty="0"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3200" kern="1200" cap="none" spc="0" normalizeH="0" baseline="0" noProof="0" dirty="0">
                <a:latin typeface="+mn-ea"/>
                <a:ea typeface="+mn-ea"/>
                <a:cs typeface="+mn-cs"/>
              </a:rPr>
              <a:t>题；</a:t>
            </a:r>
            <a:endParaRPr kumimoji="0" lang="en-US" altLang="zh-CN" sz="3200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zh-CN" altLang="en-US" sz="3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44925" y="5640388"/>
            <a:ext cx="2786063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主存的后援存储器，存放暂时不用的内容，不能与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CPU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直接交换信息。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76388" y="4532313"/>
            <a:ext cx="5276850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高速缓冲存储器（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Cache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349250" y="3500438"/>
            <a:ext cx="592138" cy="15541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存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576388" y="2195513"/>
            <a:ext cx="2216150" cy="4281487"/>
            <a:chOff x="993" y="1383"/>
            <a:chExt cx="1396" cy="2697"/>
          </a:xfrm>
        </p:grpSpPr>
        <p:sp>
          <p:nvSpPr>
            <p:cNvPr id="6172" name="Text Box 7"/>
            <p:cNvSpPr txBox="1"/>
            <p:nvPr/>
          </p:nvSpPr>
          <p:spPr>
            <a:xfrm>
              <a:off x="993" y="1383"/>
              <a:ext cx="11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主存储器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3" name="Text Box 8"/>
            <p:cNvSpPr txBox="1"/>
            <p:nvPr/>
          </p:nvSpPr>
          <p:spPr>
            <a:xfrm>
              <a:off x="993" y="3715"/>
              <a:ext cx="1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辅助存储器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53" name="AutoShape 9"/>
          <p:cNvSpPr/>
          <p:nvPr/>
        </p:nvSpPr>
        <p:spPr>
          <a:xfrm>
            <a:off x="1092200" y="2460625"/>
            <a:ext cx="431800" cy="3833813"/>
          </a:xfrm>
          <a:prstGeom prst="leftBrace">
            <a:avLst>
              <a:gd name="adj1" fmla="val 73988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3" name="Group 10"/>
          <p:cNvGrpSpPr/>
          <p:nvPr/>
        </p:nvGrpSpPr>
        <p:grpSpPr>
          <a:xfrm>
            <a:off x="5334000" y="2403475"/>
            <a:ext cx="3455988" cy="1917700"/>
            <a:chOff x="3350" y="1499"/>
            <a:chExt cx="2177" cy="1208"/>
          </a:xfrm>
        </p:grpSpPr>
        <p:sp>
          <p:nvSpPr>
            <p:cNvPr id="6168" name="Text Box 11"/>
            <p:cNvSpPr txBox="1"/>
            <p:nvPr/>
          </p:nvSpPr>
          <p:spPr>
            <a:xfrm>
              <a:off x="3350" y="1499"/>
              <a:ext cx="12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MROM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9" name="Text Box 12"/>
            <p:cNvSpPr txBox="1"/>
            <p:nvPr/>
          </p:nvSpPr>
          <p:spPr>
            <a:xfrm>
              <a:off x="3350" y="1805"/>
              <a:ext cx="11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PROM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0" name="Text Box 13"/>
            <p:cNvSpPr txBox="1"/>
            <p:nvPr/>
          </p:nvSpPr>
          <p:spPr>
            <a:xfrm>
              <a:off x="3350" y="2112"/>
              <a:ext cx="1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EPROM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1" name="Text Box 14"/>
            <p:cNvSpPr txBox="1"/>
            <p:nvPr/>
          </p:nvSpPr>
          <p:spPr>
            <a:xfrm>
              <a:off x="3350" y="2419"/>
              <a:ext cx="21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EEPROM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59" name="AutoShape 15"/>
          <p:cNvSpPr/>
          <p:nvPr/>
        </p:nvSpPr>
        <p:spPr>
          <a:xfrm>
            <a:off x="5041900" y="2590800"/>
            <a:ext cx="292100" cy="1484313"/>
          </a:xfrm>
          <a:prstGeom prst="leftBrace">
            <a:avLst>
              <a:gd name="adj1" fmla="val 4234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4" name="Group 16"/>
          <p:cNvGrpSpPr/>
          <p:nvPr/>
        </p:nvGrpSpPr>
        <p:grpSpPr>
          <a:xfrm>
            <a:off x="3776663" y="1296988"/>
            <a:ext cx="1052512" cy="2347912"/>
            <a:chOff x="2379" y="817"/>
            <a:chExt cx="663" cy="1479"/>
          </a:xfrm>
        </p:grpSpPr>
        <p:sp>
          <p:nvSpPr>
            <p:cNvPr id="6166" name="Text Box 17"/>
            <p:cNvSpPr txBox="1"/>
            <p:nvPr/>
          </p:nvSpPr>
          <p:spPr>
            <a:xfrm>
              <a:off x="2379" y="817"/>
              <a:ext cx="6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RAM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7" name="Text Box 18"/>
            <p:cNvSpPr txBox="1"/>
            <p:nvPr/>
          </p:nvSpPr>
          <p:spPr>
            <a:xfrm>
              <a:off x="2379" y="1969"/>
              <a:ext cx="6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ROM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63" name="AutoShape 19"/>
          <p:cNvSpPr/>
          <p:nvPr/>
        </p:nvSpPr>
        <p:spPr>
          <a:xfrm>
            <a:off x="3462338" y="1535113"/>
            <a:ext cx="271462" cy="1893887"/>
          </a:xfrm>
          <a:prstGeom prst="leftBrace">
            <a:avLst>
              <a:gd name="adj1" fmla="val 58138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5" name="Group 20"/>
          <p:cNvGrpSpPr/>
          <p:nvPr/>
        </p:nvGrpSpPr>
        <p:grpSpPr>
          <a:xfrm>
            <a:off x="5254625" y="990600"/>
            <a:ext cx="2311400" cy="1119188"/>
            <a:chOff x="3310" y="624"/>
            <a:chExt cx="1456" cy="705"/>
          </a:xfrm>
        </p:grpSpPr>
        <p:sp>
          <p:nvSpPr>
            <p:cNvPr id="6164" name="Text Box 21"/>
            <p:cNvSpPr txBox="1"/>
            <p:nvPr/>
          </p:nvSpPr>
          <p:spPr>
            <a:xfrm>
              <a:off x="3310" y="624"/>
              <a:ext cx="1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静态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RAM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5" name="Text Box 22"/>
            <p:cNvSpPr txBox="1"/>
            <p:nvPr/>
          </p:nvSpPr>
          <p:spPr>
            <a:xfrm>
              <a:off x="3310" y="1041"/>
              <a:ext cx="10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动态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RAM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AutoShape 23"/>
          <p:cNvSpPr/>
          <p:nvPr/>
        </p:nvSpPr>
        <p:spPr>
          <a:xfrm>
            <a:off x="5041900" y="1143000"/>
            <a:ext cx="207963" cy="784225"/>
          </a:xfrm>
          <a:prstGeom prst="leftBrace">
            <a:avLst>
              <a:gd name="adj1" fmla="val 3142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57" name="Text Box 24"/>
          <p:cNvSpPr txBox="1"/>
          <p:nvPr/>
        </p:nvSpPr>
        <p:spPr>
          <a:xfrm>
            <a:off x="369888" y="273050"/>
            <a:ext cx="717613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 </a:t>
            </a:r>
            <a:r>
              <a:rPr lang="zh-CN" altLang="en-US" sz="3600" b="1" dirty="0">
                <a:latin typeface="Times New Roman" panose="02020603050405020304" pitchFamily="18" charset="0"/>
              </a:rPr>
              <a:t>按在计算机中的作用分类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6158" name="AutoShape 2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" name="矩形标注 9"/>
          <p:cNvSpPr/>
          <p:nvPr/>
        </p:nvSpPr>
        <p:spPr>
          <a:xfrm>
            <a:off x="1524000" y="1120775"/>
            <a:ext cx="1684338" cy="97472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直接交换信息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711325" y="5146675"/>
            <a:ext cx="59848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用于速度不同的</a:t>
            </a:r>
            <a:r>
              <a:rPr lang="en-US" altLang="zh-CN" sz="2000" dirty="0">
                <a:solidFill>
                  <a:srgbClr val="00B050"/>
                </a:solidFill>
              </a:rPr>
              <a:t>CPU/</a:t>
            </a:r>
            <a:r>
              <a:rPr lang="zh-CN" altLang="en-US" sz="2000" dirty="0">
                <a:solidFill>
                  <a:srgbClr val="00B050"/>
                </a:solidFill>
              </a:rPr>
              <a:t>主存之间作为缓冲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8" name="对话气泡: 矩形 6"/>
          <p:cNvSpPr/>
          <p:nvPr/>
        </p:nvSpPr>
        <p:spPr>
          <a:xfrm>
            <a:off x="6816725" y="4413250"/>
            <a:ext cx="1198563" cy="534988"/>
          </a:xfrm>
          <a:prstGeom prst="wedgeRectCallout">
            <a:avLst>
              <a:gd name="adj1" fmla="val -75688"/>
              <a:gd name="adj2" fmla="val 39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对话气泡: 圆角矩形 7"/>
          <p:cNvSpPr/>
          <p:nvPr/>
        </p:nvSpPr>
        <p:spPr>
          <a:xfrm>
            <a:off x="6815138" y="5640388"/>
            <a:ext cx="1339850" cy="708025"/>
          </a:xfrm>
          <a:prstGeom prst="wedgeRoundRectCallout">
            <a:avLst>
              <a:gd name="adj1" fmla="val -71362"/>
              <a:gd name="adj2" fmla="val 35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磁盘、磁带、光盘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254875" y="546100"/>
            <a:ext cx="1600200" cy="2563813"/>
          </a:xfrm>
          <a:prstGeom prst="wedgeRoundRectCallout">
            <a:avLst>
              <a:gd name="adj1" fmla="val -60813"/>
              <a:gd name="adj2" fmla="val 23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计算机中并不只有一个或一类存储器，而是包含由多种多个存储器组成的存储器系统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9" grpId="0"/>
      <p:bldP spid="6153" grpId="0" animBg="1"/>
      <p:bldP spid="6159" grpId="0" animBg="1"/>
      <p:bldP spid="6163" grpId="0" animBg="1"/>
      <p:bldP spid="6" grpId="0" animBg="1"/>
      <p:bldP spid="10" grpId="0" animBg="1"/>
      <p:bldP spid="7" grpId="0"/>
      <p:bldP spid="8" grpId="0" animBg="1"/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6"/>
          <p:cNvSpPr txBox="1"/>
          <p:nvPr/>
        </p:nvSpPr>
        <p:spPr>
          <a:xfrm>
            <a:off x="-790575" y="52530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171" name="Text Box 43"/>
          <p:cNvSpPr txBox="1"/>
          <p:nvPr/>
        </p:nvSpPr>
        <p:spPr>
          <a:xfrm>
            <a:off x="368300" y="427038"/>
            <a:ext cx="794766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</a:rPr>
              <a:t>二、存储器的层次结构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>
                <a:latin typeface="Times New Roman" panose="02020603050405020304" pitchFamily="18" charset="0"/>
              </a:rPr>
              <a:t>重点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>
                <a:latin typeface="Times New Roman" panose="02020603050405020304" pitchFamily="18" charset="0"/>
              </a:rPr>
              <a:t>概念</a:t>
            </a:r>
            <a:r>
              <a:rPr lang="zh-CN" altLang="en-US" sz="3600" b="1" dirty="0">
                <a:latin typeface="Times New Roman" panose="02020603050405020304" pitchFamily="18" charset="0"/>
              </a:rPr>
              <a:t>问答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7172" name="AutoShape 6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7173" name="Group 65"/>
          <p:cNvGrpSpPr/>
          <p:nvPr/>
        </p:nvGrpSpPr>
        <p:grpSpPr>
          <a:xfrm>
            <a:off x="952500" y="1279525"/>
            <a:ext cx="6648450" cy="1341438"/>
            <a:chOff x="551" y="814"/>
            <a:chExt cx="4188" cy="845"/>
          </a:xfrm>
        </p:grpSpPr>
        <p:grpSp>
          <p:nvGrpSpPr>
            <p:cNvPr id="7174" name="Group 37"/>
            <p:cNvGrpSpPr/>
            <p:nvPr/>
          </p:nvGrpSpPr>
          <p:grpSpPr>
            <a:xfrm>
              <a:off x="1361" y="1277"/>
              <a:ext cx="3378" cy="382"/>
              <a:chOff x="3562" y="1248"/>
              <a:chExt cx="3378" cy="382"/>
            </a:xfrm>
          </p:grpSpPr>
          <p:sp>
            <p:nvSpPr>
              <p:cNvPr id="7177" name="Text Box 38"/>
              <p:cNvSpPr txBox="1"/>
              <p:nvPr/>
            </p:nvSpPr>
            <p:spPr>
              <a:xfrm>
                <a:off x="3562" y="1261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速度</a:t>
                </a:r>
                <a:endPara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8" name="Text Box 39"/>
              <p:cNvSpPr txBox="1"/>
              <p:nvPr/>
            </p:nvSpPr>
            <p:spPr>
              <a:xfrm>
                <a:off x="4206" y="1261"/>
                <a:ext cx="5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容量</a:t>
                </a:r>
                <a:endPara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9" name="Text Box 40"/>
              <p:cNvSpPr txBox="1"/>
              <p:nvPr/>
            </p:nvSpPr>
            <p:spPr>
              <a:xfrm>
                <a:off x="4796" y="1262"/>
                <a:ext cx="2144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l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价格  位</a:t>
                </a:r>
                <a:r>
                  <a:rPr lang="zh-CN" altLang="en-US" sz="2800" dirty="0">
                    <a:highlight>
                      <a:srgbClr val="FFFF00"/>
                    </a:highlight>
                    <a:sym typeface="+mn-ea"/>
                  </a:rPr>
                  <a:t>（考）</a:t>
                </a:r>
                <a:endPara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0" name="Text Box 41"/>
              <p:cNvSpPr txBox="1"/>
              <p:nvPr/>
            </p:nvSpPr>
            <p:spPr>
              <a:xfrm>
                <a:off x="5199" y="1248"/>
                <a:ext cx="3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／</a:t>
                </a:r>
                <a:endPara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75" name="Text Box 42"/>
            <p:cNvSpPr txBox="1"/>
            <p:nvPr/>
          </p:nvSpPr>
          <p:spPr>
            <a:xfrm>
              <a:off x="551" y="814"/>
              <a:ext cx="34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存储器有三个主要性能指标：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Text Box 2"/>
          <p:cNvSpPr txBox="1"/>
          <p:nvPr/>
        </p:nvSpPr>
        <p:spPr>
          <a:xfrm>
            <a:off x="8001000" y="2693988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高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001000" y="3346450"/>
            <a:ext cx="490538" cy="2566988"/>
            <a:chOff x="5040" y="2108"/>
            <a:chExt cx="309" cy="1617"/>
          </a:xfrm>
        </p:grpSpPr>
        <p:sp>
          <p:nvSpPr>
            <p:cNvPr id="8252" name="Text Box 4"/>
            <p:cNvSpPr txBox="1"/>
            <p:nvPr/>
          </p:nvSpPr>
          <p:spPr>
            <a:xfrm>
              <a:off x="5040" y="3437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53" name="Line 5"/>
            <p:cNvSpPr/>
            <p:nvPr/>
          </p:nvSpPr>
          <p:spPr>
            <a:xfrm>
              <a:off x="5220" y="2108"/>
              <a:ext cx="0" cy="12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8196" name="Text Box 6"/>
          <p:cNvSpPr txBox="1"/>
          <p:nvPr/>
        </p:nvSpPr>
        <p:spPr>
          <a:xfrm>
            <a:off x="-790575" y="52530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6983" name="Text Box 7"/>
          <p:cNvSpPr txBox="1"/>
          <p:nvPr/>
        </p:nvSpPr>
        <p:spPr>
          <a:xfrm>
            <a:off x="6945313" y="2693988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6945313" y="3346450"/>
            <a:ext cx="490537" cy="2566988"/>
            <a:chOff x="4375" y="2108"/>
            <a:chExt cx="309" cy="1617"/>
          </a:xfrm>
        </p:grpSpPr>
        <p:sp>
          <p:nvSpPr>
            <p:cNvPr id="8250" name="Text Box 9"/>
            <p:cNvSpPr txBox="1"/>
            <p:nvPr/>
          </p:nvSpPr>
          <p:spPr>
            <a:xfrm>
              <a:off x="4375" y="3437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大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51" name="Line 10"/>
            <p:cNvSpPr/>
            <p:nvPr/>
          </p:nvSpPr>
          <p:spPr>
            <a:xfrm>
              <a:off x="4548" y="2108"/>
              <a:ext cx="0" cy="12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26987" name="Text Box 11"/>
          <p:cNvSpPr txBox="1"/>
          <p:nvPr/>
        </p:nvSpPr>
        <p:spPr>
          <a:xfrm>
            <a:off x="5889625" y="2693988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快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5889625" y="3346450"/>
            <a:ext cx="490538" cy="2566988"/>
            <a:chOff x="3710" y="2108"/>
            <a:chExt cx="309" cy="1617"/>
          </a:xfrm>
        </p:grpSpPr>
        <p:sp>
          <p:nvSpPr>
            <p:cNvPr id="8248" name="Text Box 13"/>
            <p:cNvSpPr txBox="1"/>
            <p:nvPr/>
          </p:nvSpPr>
          <p:spPr>
            <a:xfrm>
              <a:off x="3710" y="3437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慢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49" name="Line 14"/>
            <p:cNvSpPr/>
            <p:nvPr/>
          </p:nvSpPr>
          <p:spPr>
            <a:xfrm>
              <a:off x="3852" y="2108"/>
              <a:ext cx="0" cy="12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5"/>
          <p:cNvGrpSpPr/>
          <p:nvPr/>
        </p:nvGrpSpPr>
        <p:grpSpPr>
          <a:xfrm>
            <a:off x="4235450" y="4543425"/>
            <a:ext cx="1284288" cy="1287463"/>
            <a:chOff x="2668" y="2862"/>
            <a:chExt cx="809" cy="811"/>
          </a:xfrm>
        </p:grpSpPr>
        <p:sp>
          <p:nvSpPr>
            <p:cNvPr id="8244" name="Text Box 16"/>
            <p:cNvSpPr txBox="1"/>
            <p:nvPr/>
          </p:nvSpPr>
          <p:spPr>
            <a:xfrm>
              <a:off x="3026" y="3063"/>
              <a:ext cx="346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辅存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45" name="Line 17"/>
            <p:cNvSpPr/>
            <p:nvPr/>
          </p:nvSpPr>
          <p:spPr>
            <a:xfrm rot="10800000">
              <a:off x="3180" y="2862"/>
              <a:ext cx="0" cy="20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sm" len="sm"/>
            </a:ln>
          </p:spPr>
        </p:sp>
        <p:sp>
          <p:nvSpPr>
            <p:cNvPr id="8246" name="Line 18"/>
            <p:cNvSpPr/>
            <p:nvPr/>
          </p:nvSpPr>
          <p:spPr>
            <a:xfrm>
              <a:off x="3180" y="3483"/>
              <a:ext cx="0" cy="179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sm" len="sm"/>
            </a:ln>
          </p:spPr>
        </p:sp>
        <p:sp>
          <p:nvSpPr>
            <p:cNvPr id="8247" name="Freeform 19"/>
            <p:cNvSpPr/>
            <p:nvPr/>
          </p:nvSpPr>
          <p:spPr>
            <a:xfrm>
              <a:off x="2668" y="3672"/>
              <a:ext cx="809" cy="1"/>
            </a:xfrm>
            <a:custGeom>
              <a:avLst/>
              <a:gdLst>
                <a:gd name="txL" fmla="*/ 0 w 809"/>
                <a:gd name="txT" fmla="*/ 0 h 1"/>
                <a:gd name="txR" fmla="*/ 809 w 809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809" y="0"/>
                </a:cxn>
              </a:cxnLst>
              <a:rect l="txL" t="txT" r="txR" b="txB"/>
              <a:pathLst>
                <a:path w="809" h="1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490538" y="2519363"/>
            <a:ext cx="3810000" cy="3330575"/>
            <a:chOff x="309" y="1587"/>
            <a:chExt cx="2400" cy="2098"/>
          </a:xfrm>
        </p:grpSpPr>
        <p:sp>
          <p:nvSpPr>
            <p:cNvPr id="8228" name="Freeform 21"/>
            <p:cNvSpPr/>
            <p:nvPr/>
          </p:nvSpPr>
          <p:spPr>
            <a:xfrm>
              <a:off x="618" y="3141"/>
              <a:ext cx="1785" cy="1"/>
            </a:xfrm>
            <a:custGeom>
              <a:avLst/>
              <a:gdLst>
                <a:gd name="txL" fmla="*/ 0 w 1785"/>
                <a:gd name="txT" fmla="*/ 0 h 1"/>
                <a:gd name="txR" fmla="*/ 1785 w 1785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1785" y="0"/>
                </a:cxn>
              </a:cxnLst>
              <a:rect l="txL" t="txT" r="txR" b="txB"/>
              <a:pathLst>
                <a:path w="1785" h="1">
                  <a:moveTo>
                    <a:pt x="0" y="0"/>
                  </a:moveTo>
                  <a:lnTo>
                    <a:pt x="1785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9" name="Freeform 22"/>
            <p:cNvSpPr/>
            <p:nvPr/>
          </p:nvSpPr>
          <p:spPr>
            <a:xfrm>
              <a:off x="777" y="2871"/>
              <a:ext cx="1464" cy="1"/>
            </a:xfrm>
            <a:custGeom>
              <a:avLst/>
              <a:gdLst>
                <a:gd name="txL" fmla="*/ 0 w 1464"/>
                <a:gd name="txT" fmla="*/ 0 h 1"/>
                <a:gd name="txR" fmla="*/ 1464 w 1464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1464" y="0"/>
                </a:cxn>
              </a:cxnLst>
              <a:rect l="txL" t="txT" r="txR" b="txB"/>
              <a:pathLst>
                <a:path w="1464" h="1">
                  <a:moveTo>
                    <a:pt x="0" y="0"/>
                  </a:moveTo>
                  <a:lnTo>
                    <a:pt x="1464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0" name="Freeform 23"/>
            <p:cNvSpPr/>
            <p:nvPr/>
          </p:nvSpPr>
          <p:spPr>
            <a:xfrm>
              <a:off x="1065" y="2352"/>
              <a:ext cx="876" cy="3"/>
            </a:xfrm>
            <a:custGeom>
              <a:avLst/>
              <a:gdLst>
                <a:gd name="txL" fmla="*/ 0 w 876"/>
                <a:gd name="txT" fmla="*/ 0 h 3"/>
                <a:gd name="txR" fmla="*/ 876 w 876"/>
                <a:gd name="txB" fmla="*/ 3 h 3"/>
              </a:gdLst>
              <a:ahLst/>
              <a:cxnLst>
                <a:cxn ang="0">
                  <a:pos x="0" y="0"/>
                </a:cxn>
                <a:cxn ang="0">
                  <a:pos x="876" y="3"/>
                </a:cxn>
              </a:cxnLst>
              <a:rect l="txL" t="txT" r="txR" b="txB"/>
              <a:pathLst>
                <a:path w="876" h="3">
                  <a:moveTo>
                    <a:pt x="0" y="0"/>
                  </a:moveTo>
                  <a:lnTo>
                    <a:pt x="876" y="3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1" name="Text Box 24"/>
            <p:cNvSpPr txBox="1"/>
            <p:nvPr/>
          </p:nvSpPr>
          <p:spPr>
            <a:xfrm>
              <a:off x="1148" y="2081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寄存器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2" name="Text Box 25"/>
            <p:cNvSpPr txBox="1"/>
            <p:nvPr/>
          </p:nvSpPr>
          <p:spPr>
            <a:xfrm>
              <a:off x="1244" y="2333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缓存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3" name="Text Box 26"/>
            <p:cNvSpPr txBox="1"/>
            <p:nvPr/>
          </p:nvSpPr>
          <p:spPr>
            <a:xfrm>
              <a:off x="1244" y="2593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主存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4" name="Text Box 27"/>
            <p:cNvSpPr txBox="1"/>
            <p:nvPr/>
          </p:nvSpPr>
          <p:spPr>
            <a:xfrm>
              <a:off x="1244" y="2861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磁盘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5" name="Text Box 28"/>
            <p:cNvSpPr txBox="1"/>
            <p:nvPr/>
          </p:nvSpPr>
          <p:spPr>
            <a:xfrm>
              <a:off x="1244" y="3141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光盘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6" name="Text Box 29"/>
            <p:cNvSpPr txBox="1"/>
            <p:nvPr/>
          </p:nvSpPr>
          <p:spPr>
            <a:xfrm>
              <a:off x="1244" y="3397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磁带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37" name="Freeform 30"/>
            <p:cNvSpPr/>
            <p:nvPr/>
          </p:nvSpPr>
          <p:spPr>
            <a:xfrm>
              <a:off x="309" y="3672"/>
              <a:ext cx="2397" cy="1"/>
            </a:xfrm>
            <a:custGeom>
              <a:avLst/>
              <a:gdLst>
                <a:gd name="txL" fmla="*/ 0 w 2397"/>
                <a:gd name="txT" fmla="*/ 0 h 1"/>
                <a:gd name="txR" fmla="*/ 2397 w 2397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2397" y="0"/>
                </a:cxn>
              </a:cxnLst>
              <a:rect l="txL" t="txT" r="txR" b="txB"/>
              <a:pathLst>
                <a:path w="2397" h="1">
                  <a:moveTo>
                    <a:pt x="0" y="0"/>
                  </a:moveTo>
                  <a:lnTo>
                    <a:pt x="2397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8" name="Freeform 31"/>
            <p:cNvSpPr/>
            <p:nvPr/>
          </p:nvSpPr>
          <p:spPr>
            <a:xfrm>
              <a:off x="1512" y="1599"/>
              <a:ext cx="1197" cy="2073"/>
            </a:xfrm>
            <a:custGeom>
              <a:avLst/>
              <a:gdLst>
                <a:gd name="txL" fmla="*/ 0 w 1197"/>
                <a:gd name="txT" fmla="*/ 0 h 2073"/>
                <a:gd name="txR" fmla="*/ 1197 w 1197"/>
                <a:gd name="txB" fmla="*/ 2073 h 2073"/>
              </a:gdLst>
              <a:ahLst/>
              <a:cxnLst>
                <a:cxn ang="0">
                  <a:pos x="0" y="0"/>
                </a:cxn>
                <a:cxn ang="0">
                  <a:pos x="1197" y="2073"/>
                </a:cxn>
              </a:cxnLst>
              <a:rect l="txL" t="txT" r="txR" b="txB"/>
              <a:pathLst>
                <a:path w="1197" h="2073">
                  <a:moveTo>
                    <a:pt x="0" y="0"/>
                  </a:moveTo>
                  <a:lnTo>
                    <a:pt x="1197" y="2073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9" name="Freeform 32"/>
            <p:cNvSpPr/>
            <p:nvPr/>
          </p:nvSpPr>
          <p:spPr>
            <a:xfrm>
              <a:off x="456" y="3417"/>
              <a:ext cx="2103" cy="3"/>
            </a:xfrm>
            <a:custGeom>
              <a:avLst/>
              <a:gdLst>
                <a:gd name="txL" fmla="*/ 0 w 2103"/>
                <a:gd name="txT" fmla="*/ 0 h 3"/>
                <a:gd name="txR" fmla="*/ 2103 w 2103"/>
                <a:gd name="txB" fmla="*/ 3 h 3"/>
              </a:gdLst>
              <a:ahLst/>
              <a:cxnLst>
                <a:cxn ang="0">
                  <a:pos x="0" y="0"/>
                </a:cxn>
                <a:cxn ang="0">
                  <a:pos x="2103" y="3"/>
                </a:cxn>
              </a:cxnLst>
              <a:rect l="txL" t="txT" r="txR" b="txB"/>
              <a:pathLst>
                <a:path w="2103" h="3">
                  <a:moveTo>
                    <a:pt x="0" y="0"/>
                  </a:moveTo>
                  <a:lnTo>
                    <a:pt x="2103" y="3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0" name="Freeform 33"/>
            <p:cNvSpPr/>
            <p:nvPr/>
          </p:nvSpPr>
          <p:spPr>
            <a:xfrm>
              <a:off x="912" y="2625"/>
              <a:ext cx="1191" cy="1"/>
            </a:xfrm>
            <a:custGeom>
              <a:avLst/>
              <a:gdLst>
                <a:gd name="txL" fmla="*/ 0 w 1191"/>
                <a:gd name="txT" fmla="*/ 0 h 1"/>
                <a:gd name="txR" fmla="*/ 1191 w 1191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1191" y="0"/>
                </a:cxn>
              </a:cxnLst>
              <a:rect l="txL" t="txT" r="txR" b="txB"/>
              <a:pathLst>
                <a:path w="1191" h="1">
                  <a:moveTo>
                    <a:pt x="0" y="0"/>
                  </a:moveTo>
                  <a:lnTo>
                    <a:pt x="1191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1" name="Text Box 34"/>
            <p:cNvSpPr txBox="1"/>
            <p:nvPr/>
          </p:nvSpPr>
          <p:spPr>
            <a:xfrm>
              <a:off x="1244" y="3141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光盘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42" name="Text Box 35"/>
            <p:cNvSpPr txBox="1"/>
            <p:nvPr/>
          </p:nvSpPr>
          <p:spPr>
            <a:xfrm>
              <a:off x="1244" y="3397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磁带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43" name="Freeform 36"/>
            <p:cNvSpPr/>
            <p:nvPr/>
          </p:nvSpPr>
          <p:spPr>
            <a:xfrm>
              <a:off x="309" y="1587"/>
              <a:ext cx="1203" cy="2085"/>
            </a:xfrm>
            <a:custGeom>
              <a:avLst/>
              <a:gdLst>
                <a:gd name="txL" fmla="*/ 0 w 1203"/>
                <a:gd name="txT" fmla="*/ 0 h 2085"/>
                <a:gd name="txR" fmla="*/ 1203 w 1203"/>
                <a:gd name="txB" fmla="*/ 2085 h 2085"/>
              </a:gdLst>
              <a:ahLst/>
              <a:cxnLst>
                <a:cxn ang="0">
                  <a:pos x="1203" y="0"/>
                </a:cxn>
                <a:cxn ang="0">
                  <a:pos x="0" y="2085"/>
                </a:cxn>
              </a:cxnLst>
              <a:rect l="txL" t="txT" r="txR" b="txB"/>
              <a:pathLst>
                <a:path w="1203" h="2085">
                  <a:moveTo>
                    <a:pt x="1203" y="0"/>
                  </a:moveTo>
                  <a:lnTo>
                    <a:pt x="0" y="2085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654675" y="1981200"/>
            <a:ext cx="3392488" cy="541338"/>
            <a:chOff x="3562" y="1248"/>
            <a:chExt cx="2137" cy="341"/>
          </a:xfrm>
        </p:grpSpPr>
        <p:sp>
          <p:nvSpPr>
            <p:cNvPr id="8224" name="Text Box 38"/>
            <p:cNvSpPr txBox="1"/>
            <p:nvPr/>
          </p:nvSpPr>
          <p:spPr>
            <a:xfrm>
              <a:off x="3562" y="1261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速度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5" name="Text Box 39"/>
            <p:cNvSpPr txBox="1"/>
            <p:nvPr/>
          </p:nvSpPr>
          <p:spPr>
            <a:xfrm>
              <a:off x="4206" y="1261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容量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6" name="Text Box 40"/>
            <p:cNvSpPr txBox="1"/>
            <p:nvPr/>
          </p:nvSpPr>
          <p:spPr>
            <a:xfrm>
              <a:off x="4796" y="1262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价格  位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7" name="Text Box 41"/>
            <p:cNvSpPr txBox="1"/>
            <p:nvPr/>
          </p:nvSpPr>
          <p:spPr>
            <a:xfrm>
              <a:off x="5199" y="124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／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7018" name="Text Box 42"/>
          <p:cNvSpPr txBox="1"/>
          <p:nvPr/>
        </p:nvSpPr>
        <p:spPr>
          <a:xfrm>
            <a:off x="919163" y="1274763"/>
            <a:ext cx="55880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latin typeface="Times New Roman" panose="02020603050405020304" pitchFamily="18" charset="0"/>
              </a:rPr>
              <a:t>存储器三个主要特性的关系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2413000" y="2527300"/>
            <a:ext cx="1468438" cy="1208088"/>
            <a:chOff x="1520" y="1592"/>
            <a:chExt cx="925" cy="761"/>
          </a:xfrm>
        </p:grpSpPr>
        <p:sp>
          <p:nvSpPr>
            <p:cNvPr id="8219" name="Freeform 45"/>
            <p:cNvSpPr/>
            <p:nvPr/>
          </p:nvSpPr>
          <p:spPr>
            <a:xfrm>
              <a:off x="1944" y="2352"/>
              <a:ext cx="468" cy="1"/>
            </a:xfrm>
            <a:custGeom>
              <a:avLst/>
              <a:gdLst>
                <a:gd name="txL" fmla="*/ 0 w 468"/>
                <a:gd name="txT" fmla="*/ 0 h 1"/>
                <a:gd name="txR" fmla="*/ 468 w 468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468" y="1"/>
                </a:cxn>
              </a:cxnLst>
              <a:rect l="txL" t="txT" r="txR" b="txB"/>
              <a:pathLst>
                <a:path w="468" h="1">
                  <a:moveTo>
                    <a:pt x="0" y="0"/>
                  </a:moveTo>
                  <a:lnTo>
                    <a:pt x="468" y="1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0" name="Freeform 46"/>
            <p:cNvSpPr/>
            <p:nvPr/>
          </p:nvSpPr>
          <p:spPr>
            <a:xfrm>
              <a:off x="2172" y="1592"/>
              <a:ext cx="1" cy="217"/>
            </a:xfrm>
            <a:custGeom>
              <a:avLst/>
              <a:gdLst>
                <a:gd name="txL" fmla="*/ 0 w 1"/>
                <a:gd name="txT" fmla="*/ 0 h 217"/>
                <a:gd name="txR" fmla="*/ 1 w 1"/>
                <a:gd name="txB" fmla="*/ 217 h 217"/>
              </a:gdLst>
              <a:ahLst/>
              <a:cxnLst>
                <a:cxn ang="0">
                  <a:pos x="0" y="217"/>
                </a:cxn>
                <a:cxn ang="0">
                  <a:pos x="0" y="0"/>
                </a:cxn>
              </a:cxnLst>
              <a:rect l="txL" t="txT" r="txR" b="txB"/>
              <a:pathLst>
                <a:path w="1" h="217">
                  <a:moveTo>
                    <a:pt x="0" y="21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1" name="Freeform 47"/>
            <p:cNvSpPr/>
            <p:nvPr/>
          </p:nvSpPr>
          <p:spPr>
            <a:xfrm>
              <a:off x="2184" y="2142"/>
              <a:ext cx="1" cy="201"/>
            </a:xfrm>
            <a:custGeom>
              <a:avLst/>
              <a:gdLst>
                <a:gd name="txL" fmla="*/ 0 w 1"/>
                <a:gd name="txT" fmla="*/ 0 h 201"/>
                <a:gd name="txR" fmla="*/ 1 w 1"/>
                <a:gd name="txB" fmla="*/ 201 h 201"/>
              </a:gdLst>
              <a:ahLst/>
              <a:cxnLst>
                <a:cxn ang="0">
                  <a:pos x="0" y="0"/>
                </a:cxn>
                <a:cxn ang="0">
                  <a:pos x="1" y="201"/>
                </a:cxn>
              </a:cxnLst>
              <a:rect l="txL" t="txT" r="txR" b="txB"/>
              <a:pathLst>
                <a:path w="1" h="201">
                  <a:moveTo>
                    <a:pt x="0" y="0"/>
                  </a:moveTo>
                  <a:lnTo>
                    <a:pt x="1" y="201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2" name="Text Box 48"/>
            <p:cNvSpPr txBox="1"/>
            <p:nvPr/>
          </p:nvSpPr>
          <p:spPr>
            <a:xfrm>
              <a:off x="1934" y="1826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CPU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3" name="Line 49"/>
            <p:cNvSpPr/>
            <p:nvPr/>
          </p:nvSpPr>
          <p:spPr>
            <a:xfrm>
              <a:off x="1520" y="1593"/>
              <a:ext cx="87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Group 50"/>
          <p:cNvGrpSpPr/>
          <p:nvPr/>
        </p:nvGrpSpPr>
        <p:grpSpPr>
          <a:xfrm>
            <a:off x="3284538" y="2509838"/>
            <a:ext cx="1416050" cy="1662112"/>
            <a:chOff x="2069" y="1581"/>
            <a:chExt cx="892" cy="1047"/>
          </a:xfrm>
        </p:grpSpPr>
        <p:sp>
          <p:nvSpPr>
            <p:cNvPr id="8214" name="Freeform 51"/>
            <p:cNvSpPr/>
            <p:nvPr/>
          </p:nvSpPr>
          <p:spPr>
            <a:xfrm>
              <a:off x="2069" y="2627"/>
              <a:ext cx="882" cy="1"/>
            </a:xfrm>
            <a:custGeom>
              <a:avLst/>
              <a:gdLst>
                <a:gd name="txL" fmla="*/ 0 w 882"/>
                <a:gd name="txT" fmla="*/ 0 h 1"/>
                <a:gd name="txR" fmla="*/ 882 w 882"/>
                <a:gd name="txB" fmla="*/ 1 h 1"/>
              </a:gdLst>
              <a:ahLst/>
              <a:cxnLst>
                <a:cxn ang="0">
                  <a:pos x="0" y="1"/>
                </a:cxn>
                <a:cxn ang="0">
                  <a:pos x="882" y="0"/>
                </a:cxn>
              </a:cxnLst>
              <a:rect l="txL" t="txT" r="txR" b="txB"/>
              <a:pathLst>
                <a:path w="882" h="1">
                  <a:moveTo>
                    <a:pt x="0" y="1"/>
                  </a:moveTo>
                  <a:lnTo>
                    <a:pt x="882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5" name="Line 52"/>
            <p:cNvSpPr/>
            <p:nvPr/>
          </p:nvSpPr>
          <p:spPr>
            <a:xfrm rot="10800000">
              <a:off x="2664" y="1581"/>
              <a:ext cx="0" cy="30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sm" len="sm"/>
            </a:ln>
          </p:spPr>
        </p:sp>
        <p:sp>
          <p:nvSpPr>
            <p:cNvPr id="8216" name="Line 53"/>
            <p:cNvSpPr/>
            <p:nvPr/>
          </p:nvSpPr>
          <p:spPr>
            <a:xfrm>
              <a:off x="2676" y="2321"/>
              <a:ext cx="0" cy="30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sm" len="sm"/>
            </a:ln>
          </p:spPr>
        </p:sp>
        <p:sp>
          <p:nvSpPr>
            <p:cNvPr id="8217" name="Text Box 54"/>
            <p:cNvSpPr txBox="1"/>
            <p:nvPr/>
          </p:nvSpPr>
          <p:spPr>
            <a:xfrm>
              <a:off x="2450" y="1982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CPU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8" name="Line 55"/>
            <p:cNvSpPr/>
            <p:nvPr/>
          </p:nvSpPr>
          <p:spPr>
            <a:xfrm>
              <a:off x="2390" y="1593"/>
              <a:ext cx="539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56"/>
          <p:cNvGrpSpPr/>
          <p:nvPr/>
        </p:nvGrpSpPr>
        <p:grpSpPr>
          <a:xfrm>
            <a:off x="3573463" y="2514600"/>
            <a:ext cx="1960562" cy="2044700"/>
            <a:chOff x="2251" y="1584"/>
            <a:chExt cx="1235" cy="1288"/>
          </a:xfrm>
        </p:grpSpPr>
        <p:sp>
          <p:nvSpPr>
            <p:cNvPr id="8209" name="Text Box 57"/>
            <p:cNvSpPr txBox="1"/>
            <p:nvPr/>
          </p:nvSpPr>
          <p:spPr>
            <a:xfrm>
              <a:off x="3026" y="2011"/>
              <a:ext cx="34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主机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0" name="Line 58"/>
            <p:cNvSpPr/>
            <p:nvPr/>
          </p:nvSpPr>
          <p:spPr>
            <a:xfrm>
              <a:off x="2251" y="2872"/>
              <a:ext cx="1235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1" name="Line 59"/>
            <p:cNvSpPr/>
            <p:nvPr/>
          </p:nvSpPr>
          <p:spPr>
            <a:xfrm rot="10800000">
              <a:off x="3180" y="1584"/>
              <a:ext cx="0" cy="30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sm" len="sm"/>
            </a:ln>
          </p:spPr>
        </p:sp>
        <p:sp>
          <p:nvSpPr>
            <p:cNvPr id="8212" name="Line 60"/>
            <p:cNvSpPr/>
            <p:nvPr/>
          </p:nvSpPr>
          <p:spPr>
            <a:xfrm>
              <a:off x="3180" y="2566"/>
              <a:ext cx="0" cy="30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sm" len="sm"/>
            </a:ln>
          </p:spPr>
        </p:sp>
        <p:sp>
          <p:nvSpPr>
            <p:cNvPr id="8213" name="Line 61"/>
            <p:cNvSpPr/>
            <p:nvPr/>
          </p:nvSpPr>
          <p:spPr>
            <a:xfrm>
              <a:off x="2917" y="1593"/>
              <a:ext cx="539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08" name="AutoShape 6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83" grpId="0"/>
      <p:bldP spid="126987" grpId="0"/>
      <p:bldP spid="1270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800350" y="2187575"/>
            <a:ext cx="1433513" cy="860425"/>
            <a:chOff x="1908" y="1378"/>
            <a:chExt cx="903" cy="603"/>
          </a:xfrm>
        </p:grpSpPr>
        <p:sp>
          <p:nvSpPr>
            <p:cNvPr id="9267" name="Text Box 3"/>
            <p:cNvSpPr txBox="1"/>
            <p:nvPr/>
          </p:nvSpPr>
          <p:spPr>
            <a:xfrm>
              <a:off x="2055" y="1478"/>
              <a:ext cx="756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缓存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68" name="Rectangle 4"/>
            <p:cNvSpPr/>
            <p:nvPr/>
          </p:nvSpPr>
          <p:spPr>
            <a:xfrm>
              <a:off x="1908" y="1378"/>
              <a:ext cx="893" cy="60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565150" y="2187575"/>
            <a:ext cx="5888038" cy="860425"/>
            <a:chOff x="500" y="1378"/>
            <a:chExt cx="3709" cy="603"/>
          </a:xfrm>
        </p:grpSpPr>
        <p:grpSp>
          <p:nvGrpSpPr>
            <p:cNvPr id="9261" name="Group 6"/>
            <p:cNvGrpSpPr/>
            <p:nvPr/>
          </p:nvGrpSpPr>
          <p:grpSpPr>
            <a:xfrm>
              <a:off x="500" y="1378"/>
              <a:ext cx="893" cy="602"/>
              <a:chOff x="500" y="1378"/>
              <a:chExt cx="893" cy="602"/>
            </a:xfrm>
          </p:grpSpPr>
          <p:sp>
            <p:nvSpPr>
              <p:cNvPr id="9265" name="Text Box 7"/>
              <p:cNvSpPr txBox="1"/>
              <p:nvPr/>
            </p:nvSpPr>
            <p:spPr>
              <a:xfrm>
                <a:off x="622" y="1478"/>
                <a:ext cx="77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CPU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6" name="Rectangle 8"/>
              <p:cNvSpPr/>
              <p:nvPr/>
            </p:nvSpPr>
            <p:spPr>
              <a:xfrm>
                <a:off x="500" y="1378"/>
                <a:ext cx="893" cy="602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pSp>
          <p:nvGrpSpPr>
            <p:cNvPr id="9262" name="Group 9"/>
            <p:cNvGrpSpPr/>
            <p:nvPr/>
          </p:nvGrpSpPr>
          <p:grpSpPr>
            <a:xfrm>
              <a:off x="3316" y="1378"/>
              <a:ext cx="893" cy="603"/>
              <a:chOff x="3316" y="1378"/>
              <a:chExt cx="893" cy="603"/>
            </a:xfrm>
          </p:grpSpPr>
          <p:sp>
            <p:nvSpPr>
              <p:cNvPr id="9263" name="Text Box 10"/>
              <p:cNvSpPr txBox="1"/>
              <p:nvPr/>
            </p:nvSpPr>
            <p:spPr>
              <a:xfrm>
                <a:off x="3453" y="1478"/>
                <a:ext cx="66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主存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4" name="Rectangle 11"/>
              <p:cNvSpPr/>
              <p:nvPr/>
            </p:nvSpPr>
            <p:spPr>
              <a:xfrm>
                <a:off x="3316" y="1378"/>
                <a:ext cx="893" cy="603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</p:grpSp>
      <p:grpSp>
        <p:nvGrpSpPr>
          <p:cNvPr id="6" name="Group 12"/>
          <p:cNvGrpSpPr/>
          <p:nvPr/>
        </p:nvGrpSpPr>
        <p:grpSpPr>
          <a:xfrm>
            <a:off x="7270750" y="2187575"/>
            <a:ext cx="1417638" cy="860425"/>
            <a:chOff x="4724" y="1378"/>
            <a:chExt cx="893" cy="603"/>
          </a:xfrm>
        </p:grpSpPr>
        <p:sp>
          <p:nvSpPr>
            <p:cNvPr id="9259" name="Text Box 13"/>
            <p:cNvSpPr txBox="1"/>
            <p:nvPr/>
          </p:nvSpPr>
          <p:spPr>
            <a:xfrm>
              <a:off x="4827" y="1478"/>
              <a:ext cx="756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辅存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60" name="Rectangle 14"/>
            <p:cNvSpPr/>
            <p:nvPr/>
          </p:nvSpPr>
          <p:spPr>
            <a:xfrm>
              <a:off x="4724" y="1378"/>
              <a:ext cx="893" cy="60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8207" name="Freeform 15"/>
          <p:cNvSpPr/>
          <p:nvPr/>
        </p:nvSpPr>
        <p:spPr>
          <a:xfrm>
            <a:off x="1268413" y="3048000"/>
            <a:ext cx="4513262" cy="446088"/>
          </a:xfrm>
          <a:custGeom>
            <a:avLst/>
            <a:gdLst>
              <a:gd name="txL" fmla="*/ 0 w 2610"/>
              <a:gd name="txT" fmla="*/ 0 h 282"/>
              <a:gd name="txR" fmla="*/ 2610 w 2610"/>
              <a:gd name="txB" fmla="*/ 282 h 282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610" h="282">
                <a:moveTo>
                  <a:pt x="0" y="0"/>
                </a:moveTo>
                <a:lnTo>
                  <a:pt x="0" y="282"/>
                </a:lnTo>
                <a:lnTo>
                  <a:pt x="2610" y="282"/>
                </a:lnTo>
                <a:lnTo>
                  <a:pt x="2610" y="0"/>
                </a:lnTo>
              </a:path>
            </a:pathLst>
          </a:custGeom>
          <a:noFill/>
          <a:ln w="381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8" name="Freeform 16"/>
          <p:cNvSpPr/>
          <p:nvPr/>
        </p:nvSpPr>
        <p:spPr>
          <a:xfrm rot="10800000">
            <a:off x="1250950" y="1719263"/>
            <a:ext cx="4511675" cy="447675"/>
          </a:xfrm>
          <a:custGeom>
            <a:avLst/>
            <a:gdLst>
              <a:gd name="txL" fmla="*/ 0 w 2610"/>
              <a:gd name="txT" fmla="*/ 0 h 282"/>
              <a:gd name="txR" fmla="*/ 2610 w 2610"/>
              <a:gd name="txB" fmla="*/ 282 h 282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610" h="282">
                <a:moveTo>
                  <a:pt x="0" y="0"/>
                </a:moveTo>
                <a:lnTo>
                  <a:pt x="0" y="282"/>
                </a:lnTo>
                <a:lnTo>
                  <a:pt x="2610" y="282"/>
                </a:lnTo>
                <a:lnTo>
                  <a:pt x="2610" y="0"/>
                </a:lnTo>
              </a:path>
            </a:pathLst>
          </a:custGeom>
          <a:noFill/>
          <a:ln w="381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9" name="Line 17"/>
          <p:cNvSpPr/>
          <p:nvPr/>
        </p:nvSpPr>
        <p:spPr>
          <a:xfrm>
            <a:off x="1989138" y="2490788"/>
            <a:ext cx="817562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8210" name="Line 18"/>
          <p:cNvSpPr/>
          <p:nvPr/>
        </p:nvSpPr>
        <p:spPr>
          <a:xfrm>
            <a:off x="4217988" y="2509838"/>
            <a:ext cx="817562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8211" name="Line 19"/>
          <p:cNvSpPr/>
          <p:nvPr/>
        </p:nvSpPr>
        <p:spPr>
          <a:xfrm>
            <a:off x="6465888" y="2509838"/>
            <a:ext cx="817562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8212" name="Line 20"/>
          <p:cNvSpPr/>
          <p:nvPr/>
        </p:nvSpPr>
        <p:spPr>
          <a:xfrm rot="10800000">
            <a:off x="6446838" y="2795588"/>
            <a:ext cx="817562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8213" name="Line 21"/>
          <p:cNvSpPr/>
          <p:nvPr/>
        </p:nvSpPr>
        <p:spPr>
          <a:xfrm rot="10800000">
            <a:off x="4217988" y="2795588"/>
            <a:ext cx="817562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8214" name="Line 22"/>
          <p:cNvSpPr/>
          <p:nvPr/>
        </p:nvSpPr>
        <p:spPr>
          <a:xfrm rot="10800000">
            <a:off x="1970088" y="2795588"/>
            <a:ext cx="817562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9229" name="Group 23"/>
          <p:cNvGrpSpPr/>
          <p:nvPr/>
        </p:nvGrpSpPr>
        <p:grpSpPr>
          <a:xfrm>
            <a:off x="152400" y="463550"/>
            <a:ext cx="7540625" cy="641350"/>
            <a:chOff x="170" y="292"/>
            <a:chExt cx="4750" cy="404"/>
          </a:xfrm>
        </p:grpSpPr>
        <p:sp>
          <p:nvSpPr>
            <p:cNvPr id="9256" name="Text Box 24"/>
            <p:cNvSpPr txBox="1"/>
            <p:nvPr/>
          </p:nvSpPr>
          <p:spPr>
            <a:xfrm>
              <a:off x="170" y="292"/>
              <a:ext cx="475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3600" b="1" dirty="0">
                  <a:latin typeface="Times New Roman" panose="02020603050405020304" pitchFamily="18" charset="0"/>
                </a:rPr>
                <a:t>2.  </a:t>
              </a:r>
              <a:r>
                <a:rPr lang="zh-CN" altLang="en-US" sz="3600" b="1" dirty="0">
                  <a:latin typeface="Times New Roman" panose="02020603050405020304" pitchFamily="18" charset="0"/>
                </a:rPr>
                <a:t>缓存   主存层次和主存    辅存层次</a:t>
              </a:r>
              <a:endParaRPr lang="zh-CN" altLang="en-US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7" name="Line 25"/>
            <p:cNvSpPr/>
            <p:nvPr/>
          </p:nvSpPr>
          <p:spPr>
            <a:xfrm>
              <a:off x="1188" y="503"/>
              <a:ext cx="20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8" name="Line 26"/>
            <p:cNvSpPr/>
            <p:nvPr/>
          </p:nvSpPr>
          <p:spPr>
            <a:xfrm>
              <a:off x="3438" y="503"/>
              <a:ext cx="20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27"/>
          <p:cNvGrpSpPr/>
          <p:nvPr/>
        </p:nvGrpSpPr>
        <p:grpSpPr>
          <a:xfrm>
            <a:off x="3735388" y="4129088"/>
            <a:ext cx="1974850" cy="519112"/>
            <a:chOff x="2353" y="2553"/>
            <a:chExt cx="1244" cy="327"/>
          </a:xfrm>
        </p:grpSpPr>
        <p:sp>
          <p:nvSpPr>
            <p:cNvPr id="9253" name="Text Box 28"/>
            <p:cNvSpPr txBox="1"/>
            <p:nvPr/>
          </p:nvSpPr>
          <p:spPr>
            <a:xfrm>
              <a:off x="2353" y="255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缓存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4" name="Text Box 29"/>
            <p:cNvSpPr txBox="1"/>
            <p:nvPr/>
          </p:nvSpPr>
          <p:spPr>
            <a:xfrm>
              <a:off x="3033" y="255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主存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5" name="Line 30"/>
            <p:cNvSpPr/>
            <p:nvPr/>
          </p:nvSpPr>
          <p:spPr>
            <a:xfrm>
              <a:off x="2905" y="2717"/>
              <a:ext cx="1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Group 31"/>
          <p:cNvGrpSpPr/>
          <p:nvPr/>
        </p:nvGrpSpPr>
        <p:grpSpPr>
          <a:xfrm>
            <a:off x="5907088" y="4129088"/>
            <a:ext cx="2030412" cy="519112"/>
            <a:chOff x="3721" y="2553"/>
            <a:chExt cx="1279" cy="327"/>
          </a:xfrm>
        </p:grpSpPr>
        <p:sp>
          <p:nvSpPr>
            <p:cNvPr id="9250" name="Text Box 32"/>
            <p:cNvSpPr txBox="1"/>
            <p:nvPr/>
          </p:nvSpPr>
          <p:spPr>
            <a:xfrm>
              <a:off x="4436" y="255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辅存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1" name="Text Box 33"/>
            <p:cNvSpPr txBox="1"/>
            <p:nvPr/>
          </p:nvSpPr>
          <p:spPr>
            <a:xfrm>
              <a:off x="3721" y="255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主存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2" name="Line 34"/>
            <p:cNvSpPr/>
            <p:nvPr/>
          </p:nvSpPr>
          <p:spPr>
            <a:xfrm>
              <a:off x="4275" y="2717"/>
              <a:ext cx="1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35"/>
          <p:cNvGrpSpPr/>
          <p:nvPr/>
        </p:nvGrpSpPr>
        <p:grpSpPr>
          <a:xfrm>
            <a:off x="6194425" y="4611688"/>
            <a:ext cx="815975" cy="844550"/>
            <a:chOff x="4021" y="2905"/>
            <a:chExt cx="514" cy="532"/>
          </a:xfrm>
        </p:grpSpPr>
        <p:sp>
          <p:nvSpPr>
            <p:cNvPr id="9248" name="Rectangle 36"/>
            <p:cNvSpPr/>
            <p:nvPr/>
          </p:nvSpPr>
          <p:spPr>
            <a:xfrm>
              <a:off x="4412" y="2905"/>
              <a:ext cx="122" cy="343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9249" name="AutoShape 37"/>
            <p:cNvSpPr/>
            <p:nvPr/>
          </p:nvSpPr>
          <p:spPr>
            <a:xfrm>
              <a:off x="4021" y="3190"/>
              <a:ext cx="514" cy="247"/>
            </a:xfrm>
            <a:prstGeom prst="leftArrow">
              <a:avLst>
                <a:gd name="adj1" fmla="val 50120"/>
                <a:gd name="adj2" fmla="val 41946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8230" name="Text Box 38"/>
          <p:cNvSpPr txBox="1"/>
          <p:nvPr/>
        </p:nvSpPr>
        <p:spPr>
          <a:xfrm>
            <a:off x="4379913" y="5029200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虚拟存储器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39"/>
          <p:cNvGrpSpPr/>
          <p:nvPr/>
        </p:nvGrpSpPr>
        <p:grpSpPr>
          <a:xfrm>
            <a:off x="533400" y="1808163"/>
            <a:ext cx="7232650" cy="396875"/>
            <a:chOff x="445" y="1139"/>
            <a:chExt cx="4556" cy="250"/>
          </a:xfrm>
        </p:grpSpPr>
        <p:sp>
          <p:nvSpPr>
            <p:cNvPr id="9244" name="Text Box 40"/>
            <p:cNvSpPr txBox="1"/>
            <p:nvPr/>
          </p:nvSpPr>
          <p:spPr>
            <a:xfrm>
              <a:off x="445" y="1139"/>
              <a:ext cx="4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 ns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5" name="Text Box 41"/>
            <p:cNvSpPr txBox="1"/>
            <p:nvPr/>
          </p:nvSpPr>
          <p:spPr>
            <a:xfrm>
              <a:off x="1834" y="1139"/>
              <a:ext cx="4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20 ns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6" name="Text Box 42"/>
            <p:cNvSpPr txBox="1"/>
            <p:nvPr/>
          </p:nvSpPr>
          <p:spPr>
            <a:xfrm>
              <a:off x="3203" y="1139"/>
              <a:ext cx="5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200 ns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7" name="Text Box 43"/>
            <p:cNvSpPr txBox="1"/>
            <p:nvPr/>
          </p:nvSpPr>
          <p:spPr>
            <a:xfrm>
              <a:off x="4690" y="1139"/>
              <a:ext cx="31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36" name="AutoShape 44"/>
          <p:cNvSpPr/>
          <p:nvPr/>
        </p:nvSpPr>
        <p:spPr>
          <a:xfrm>
            <a:off x="4379913" y="5576888"/>
            <a:ext cx="1130300" cy="488950"/>
          </a:xfrm>
          <a:prstGeom prst="flowChartAlternateProcess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虚地址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237" name="Text Box 45"/>
          <p:cNvSpPr txBox="1"/>
          <p:nvPr/>
        </p:nvSpPr>
        <p:spPr>
          <a:xfrm>
            <a:off x="4379913" y="615791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逻辑地址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238" name="Text Box 46"/>
          <p:cNvSpPr txBox="1"/>
          <p:nvPr/>
        </p:nvSpPr>
        <p:spPr>
          <a:xfrm>
            <a:off x="2544763" y="559276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实地址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239" name="Text Box 47"/>
          <p:cNvSpPr txBox="1"/>
          <p:nvPr/>
        </p:nvSpPr>
        <p:spPr>
          <a:xfrm>
            <a:off x="2544763" y="61579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物理地址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240" name="Text Box 48"/>
          <p:cNvSpPr txBox="1"/>
          <p:nvPr/>
        </p:nvSpPr>
        <p:spPr>
          <a:xfrm>
            <a:off x="2544763" y="50292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主存储器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242" name="Text Box 50"/>
          <p:cNvSpPr txBox="1"/>
          <p:nvPr/>
        </p:nvSpPr>
        <p:spPr>
          <a:xfrm>
            <a:off x="3921125" y="36576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（速度）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243" name="Text Box 51"/>
          <p:cNvSpPr txBox="1"/>
          <p:nvPr/>
        </p:nvSpPr>
        <p:spPr>
          <a:xfrm>
            <a:off x="6065838" y="36576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（容量）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242" name="AutoShape 5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243" name="Text Box 33"/>
          <p:cNvSpPr txBox="1"/>
          <p:nvPr/>
        </p:nvSpPr>
        <p:spPr>
          <a:xfrm>
            <a:off x="1373188" y="3889375"/>
            <a:ext cx="1627187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两个层次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三级存储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0" grpId="0"/>
      <p:bldP spid="8236" grpId="0"/>
      <p:bldP spid="8237" grpId="0"/>
      <p:bldP spid="8238" grpId="0"/>
      <p:bldP spid="8239" grpId="0"/>
      <p:bldP spid="8240" grpId="0"/>
      <p:bldP spid="8242" grpId="0"/>
      <p:bldP spid="82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Text Box 2"/>
          <p:cNvSpPr txBox="1"/>
          <p:nvPr/>
        </p:nvSpPr>
        <p:spPr>
          <a:xfrm>
            <a:off x="701675" y="2003425"/>
            <a:ext cx="40528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最高位字节</a:t>
            </a:r>
            <a:r>
              <a:rPr lang="zh-CN" altLang="en-US" sz="2400" b="1" dirty="0">
                <a:latin typeface="Times New Roman" panose="02020603050405020304" pitchFamily="18" charset="0"/>
              </a:rPr>
              <a:t>地址为字地址：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30051" name="Text Box 3"/>
          <p:cNvSpPr txBox="1"/>
          <p:nvPr/>
        </p:nvSpPr>
        <p:spPr>
          <a:xfrm>
            <a:off x="5181600" y="2008188"/>
            <a:ext cx="38862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最低位字节</a:t>
            </a:r>
            <a:r>
              <a:rPr lang="zh-CN" altLang="en-US" sz="2400" b="1" dirty="0">
                <a:latin typeface="Times New Roman" panose="02020603050405020304" pitchFamily="18" charset="0"/>
              </a:rPr>
              <a:t>地址为字地址：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30052" name="Text Box 4"/>
          <p:cNvSpPr txBox="1"/>
          <p:nvPr/>
        </p:nvSpPr>
        <p:spPr>
          <a:xfrm>
            <a:off x="1452563" y="4854575"/>
            <a:ext cx="3500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设地址线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24 </a:t>
            </a:r>
            <a:r>
              <a:rPr lang="zh-CN" altLang="en-US" sz="2400" b="1" dirty="0">
                <a:latin typeface="Times New Roman" panose="02020603050405020304" pitchFamily="18" charset="0"/>
              </a:rPr>
              <a:t>根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30053" name="Text Box 5"/>
          <p:cNvSpPr txBox="1"/>
          <p:nvPr/>
        </p:nvSpPr>
        <p:spPr>
          <a:xfrm>
            <a:off x="4198938" y="4854575"/>
            <a:ext cx="23542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按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字节 </a:t>
            </a:r>
            <a:r>
              <a:rPr lang="zh-CN" altLang="en-US" sz="2400" b="1" dirty="0">
                <a:latin typeface="Times New Roman" panose="02020603050405020304" pitchFamily="18" charset="0"/>
              </a:rPr>
              <a:t>寻址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4" name="Text Box 6"/>
          <p:cNvSpPr txBox="1"/>
          <p:nvPr/>
        </p:nvSpPr>
        <p:spPr>
          <a:xfrm>
            <a:off x="4206875" y="5387975"/>
            <a:ext cx="2727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按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字</a:t>
            </a:r>
            <a:r>
              <a:rPr lang="zh-CN" altLang="en-US" sz="2400" b="1" dirty="0">
                <a:latin typeface="Times New Roman" panose="02020603050405020304" pitchFamily="18" charset="0"/>
              </a:rPr>
              <a:t>   寻址范围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5" name="Text Box 7"/>
          <p:cNvSpPr txBox="1"/>
          <p:nvPr/>
        </p:nvSpPr>
        <p:spPr>
          <a:xfrm>
            <a:off x="1460500" y="5387975"/>
            <a:ext cx="2882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若字长为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16 </a:t>
            </a:r>
            <a:r>
              <a:rPr lang="zh-CN" altLang="en-US" sz="2400" b="1" dirty="0">
                <a:latin typeface="Times New Roman" panose="02020603050405020304" pitchFamily="18" charset="0"/>
              </a:rPr>
              <a:t>位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30056" name="Text Box 8"/>
          <p:cNvSpPr txBox="1"/>
          <p:nvPr/>
        </p:nvSpPr>
        <p:spPr>
          <a:xfrm>
            <a:off x="4194175" y="5919788"/>
            <a:ext cx="4035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按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字</a:t>
            </a:r>
            <a:r>
              <a:rPr lang="zh-CN" altLang="en-US" sz="2400" b="1" dirty="0">
                <a:latin typeface="Times New Roman" panose="02020603050405020304" pitchFamily="18" charset="0"/>
              </a:rPr>
              <a:t>   寻址范围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7" name="Text Box 9"/>
          <p:cNvSpPr txBox="1"/>
          <p:nvPr/>
        </p:nvSpPr>
        <p:spPr>
          <a:xfrm>
            <a:off x="1447800" y="5919788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若字长为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32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位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557213" y="2470150"/>
            <a:ext cx="4016375" cy="2236788"/>
            <a:chOff x="309" y="1164"/>
            <a:chExt cx="2494" cy="1409"/>
          </a:xfrm>
        </p:grpSpPr>
        <p:sp>
          <p:nvSpPr>
            <p:cNvPr id="15397" name="Text Box 11"/>
            <p:cNvSpPr txBox="1"/>
            <p:nvPr/>
          </p:nvSpPr>
          <p:spPr>
            <a:xfrm>
              <a:off x="309" y="1392"/>
              <a:ext cx="79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200" b="1" dirty="0">
                  <a:latin typeface="Times New Roman" panose="02020603050405020304" pitchFamily="18" charset="0"/>
                </a:rPr>
                <a:t>字地址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8" name="Text Box 12"/>
            <p:cNvSpPr txBox="1"/>
            <p:nvPr/>
          </p:nvSpPr>
          <p:spPr>
            <a:xfrm>
              <a:off x="926" y="1164"/>
              <a:ext cx="1877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框内数字是字节的地址</a:t>
              </a:r>
              <a:endPara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9" name="AutoShape 13"/>
            <p:cNvSpPr/>
            <p:nvPr/>
          </p:nvSpPr>
          <p:spPr>
            <a:xfrm rot="5400000">
              <a:off x="1746" y="719"/>
              <a:ext cx="144" cy="1836"/>
            </a:xfrm>
            <a:prstGeom prst="leftBrace">
              <a:avLst>
                <a:gd name="adj1" fmla="val 10625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15400" name="Group 14"/>
            <p:cNvGrpSpPr/>
            <p:nvPr/>
          </p:nvGrpSpPr>
          <p:grpSpPr>
            <a:xfrm>
              <a:off x="912" y="1705"/>
              <a:ext cx="1824" cy="868"/>
              <a:chOff x="912" y="1961"/>
              <a:chExt cx="1824" cy="868"/>
            </a:xfrm>
          </p:grpSpPr>
          <p:sp>
            <p:nvSpPr>
              <p:cNvPr id="15404" name="Rectangle 15"/>
              <p:cNvSpPr/>
              <p:nvPr/>
            </p:nvSpPr>
            <p:spPr>
              <a:xfrm>
                <a:off x="2280" y="2542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11</a:t>
                </a:r>
                <a:endParaRPr lang="en-US" altLang="zh-CN" sz="2400" b="1" dirty="0"/>
              </a:p>
            </p:txBody>
          </p:sp>
          <p:sp>
            <p:nvSpPr>
              <p:cNvPr id="15405" name="Rectangle 16"/>
              <p:cNvSpPr/>
              <p:nvPr/>
            </p:nvSpPr>
            <p:spPr>
              <a:xfrm>
                <a:off x="1824" y="2542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10</a:t>
                </a:r>
                <a:endParaRPr lang="en-US" altLang="zh-CN" sz="2400" b="1" dirty="0"/>
              </a:p>
            </p:txBody>
          </p:sp>
          <p:sp>
            <p:nvSpPr>
              <p:cNvPr id="15406" name="Rectangle 17"/>
              <p:cNvSpPr/>
              <p:nvPr/>
            </p:nvSpPr>
            <p:spPr>
              <a:xfrm>
                <a:off x="1368" y="2542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9</a:t>
                </a:r>
                <a:endParaRPr lang="en-US" altLang="zh-CN" sz="2400" b="1" dirty="0"/>
              </a:p>
            </p:txBody>
          </p:sp>
          <p:sp>
            <p:nvSpPr>
              <p:cNvPr id="15407" name="Rectangle 18"/>
              <p:cNvSpPr/>
              <p:nvPr/>
            </p:nvSpPr>
            <p:spPr>
              <a:xfrm>
                <a:off x="912" y="2542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8</a:t>
                </a:r>
                <a:endParaRPr lang="en-US" altLang="zh-CN" sz="2400" b="1" dirty="0"/>
              </a:p>
            </p:txBody>
          </p:sp>
          <p:sp>
            <p:nvSpPr>
              <p:cNvPr id="15408" name="Rectangle 19"/>
              <p:cNvSpPr/>
              <p:nvPr/>
            </p:nvSpPr>
            <p:spPr>
              <a:xfrm>
                <a:off x="2280" y="2255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7</a:t>
                </a:r>
                <a:endParaRPr lang="en-US" altLang="zh-CN" sz="2400" b="1" dirty="0"/>
              </a:p>
            </p:txBody>
          </p:sp>
          <p:sp>
            <p:nvSpPr>
              <p:cNvPr id="15409" name="Rectangle 20"/>
              <p:cNvSpPr/>
              <p:nvPr/>
            </p:nvSpPr>
            <p:spPr>
              <a:xfrm>
                <a:off x="1824" y="2255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6</a:t>
                </a:r>
                <a:endParaRPr lang="en-US" altLang="zh-CN" sz="2400" b="1" dirty="0"/>
              </a:p>
            </p:txBody>
          </p:sp>
          <p:sp>
            <p:nvSpPr>
              <p:cNvPr id="15410" name="Rectangle 21"/>
              <p:cNvSpPr/>
              <p:nvPr/>
            </p:nvSpPr>
            <p:spPr>
              <a:xfrm>
                <a:off x="1368" y="2255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5</a:t>
                </a:r>
                <a:endParaRPr lang="en-US" altLang="zh-CN" sz="2400" b="1" dirty="0"/>
              </a:p>
            </p:txBody>
          </p:sp>
          <p:sp>
            <p:nvSpPr>
              <p:cNvPr id="15411" name="Rectangle 22"/>
              <p:cNvSpPr/>
              <p:nvPr/>
            </p:nvSpPr>
            <p:spPr>
              <a:xfrm>
                <a:off x="912" y="2255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4</a:t>
                </a:r>
                <a:endParaRPr lang="en-US" altLang="zh-CN" sz="2400" b="1" dirty="0"/>
              </a:p>
            </p:txBody>
          </p:sp>
          <p:sp>
            <p:nvSpPr>
              <p:cNvPr id="15412" name="Rectangle 23"/>
              <p:cNvSpPr/>
              <p:nvPr/>
            </p:nvSpPr>
            <p:spPr>
              <a:xfrm>
                <a:off x="2280" y="1968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3</a:t>
                </a:r>
                <a:endParaRPr lang="en-US" altLang="zh-CN" sz="2400" b="1" dirty="0"/>
              </a:p>
            </p:txBody>
          </p:sp>
          <p:sp>
            <p:nvSpPr>
              <p:cNvPr id="15413" name="Rectangle 24"/>
              <p:cNvSpPr/>
              <p:nvPr/>
            </p:nvSpPr>
            <p:spPr>
              <a:xfrm>
                <a:off x="1824" y="1968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2</a:t>
                </a:r>
                <a:endParaRPr lang="en-US" altLang="zh-CN" sz="2400" b="1" dirty="0"/>
              </a:p>
            </p:txBody>
          </p:sp>
          <p:sp>
            <p:nvSpPr>
              <p:cNvPr id="15414" name="Rectangle 25"/>
              <p:cNvSpPr/>
              <p:nvPr/>
            </p:nvSpPr>
            <p:spPr>
              <a:xfrm>
                <a:off x="1368" y="1968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1</a:t>
                </a:r>
                <a:endParaRPr lang="en-US" altLang="zh-CN" sz="2400" b="1" dirty="0"/>
              </a:p>
            </p:txBody>
          </p:sp>
          <p:sp>
            <p:nvSpPr>
              <p:cNvPr id="15415" name="Rectangle 26"/>
              <p:cNvSpPr/>
              <p:nvPr/>
            </p:nvSpPr>
            <p:spPr>
              <a:xfrm>
                <a:off x="912" y="1968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0</a:t>
                </a:r>
                <a:endParaRPr lang="en-US" altLang="zh-CN" sz="2400" b="1" dirty="0"/>
              </a:p>
            </p:txBody>
          </p:sp>
          <p:sp>
            <p:nvSpPr>
              <p:cNvPr id="15416" name="Line 27"/>
              <p:cNvSpPr/>
              <p:nvPr/>
            </p:nvSpPr>
            <p:spPr>
              <a:xfrm>
                <a:off x="912" y="2255"/>
                <a:ext cx="18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7" name="Line 28"/>
              <p:cNvSpPr/>
              <p:nvPr/>
            </p:nvSpPr>
            <p:spPr>
              <a:xfrm>
                <a:off x="912" y="2542"/>
                <a:ext cx="18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8" name="Line 29"/>
              <p:cNvSpPr/>
              <p:nvPr/>
            </p:nvSpPr>
            <p:spPr>
              <a:xfrm>
                <a:off x="912" y="2829"/>
                <a:ext cx="1824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19" name="Line 30"/>
              <p:cNvSpPr/>
              <p:nvPr/>
            </p:nvSpPr>
            <p:spPr>
              <a:xfrm>
                <a:off x="912" y="1968"/>
                <a:ext cx="0" cy="861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0" name="Line 31"/>
              <p:cNvSpPr/>
              <p:nvPr/>
            </p:nvSpPr>
            <p:spPr>
              <a:xfrm>
                <a:off x="1368" y="1968"/>
                <a:ext cx="0" cy="86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1" name="Line 32"/>
              <p:cNvSpPr/>
              <p:nvPr/>
            </p:nvSpPr>
            <p:spPr>
              <a:xfrm>
                <a:off x="1824" y="1968"/>
                <a:ext cx="0" cy="86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2" name="Line 33"/>
              <p:cNvSpPr/>
              <p:nvPr/>
            </p:nvSpPr>
            <p:spPr>
              <a:xfrm>
                <a:off x="2280" y="1968"/>
                <a:ext cx="0" cy="86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3" name="Line 34"/>
              <p:cNvSpPr/>
              <p:nvPr/>
            </p:nvSpPr>
            <p:spPr>
              <a:xfrm>
                <a:off x="2736" y="1968"/>
                <a:ext cx="0" cy="861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24" name="Freeform 35"/>
              <p:cNvSpPr/>
              <p:nvPr/>
            </p:nvSpPr>
            <p:spPr>
              <a:xfrm>
                <a:off x="912" y="1961"/>
                <a:ext cx="1821" cy="5"/>
              </a:xfrm>
              <a:custGeom>
                <a:avLst/>
                <a:gdLst>
                  <a:gd name="txL" fmla="*/ 0 w 1821"/>
                  <a:gd name="txT" fmla="*/ 0 h 5"/>
                  <a:gd name="txR" fmla="*/ 1821 w 1821"/>
                  <a:gd name="txB" fmla="*/ 5 h 5"/>
                </a:gdLst>
                <a:ahLst/>
                <a:cxnLst>
                  <a:cxn ang="0">
                    <a:pos x="0" y="5"/>
                  </a:cxn>
                  <a:cxn ang="0">
                    <a:pos x="1821" y="0"/>
                  </a:cxn>
                </a:cxnLst>
                <a:rect l="txL" t="txT" r="txR" b="txB"/>
                <a:pathLst>
                  <a:path w="1821" h="5">
                    <a:moveTo>
                      <a:pt x="0" y="5"/>
                    </a:moveTo>
                    <a:lnTo>
                      <a:pt x="1821" y="0"/>
                    </a:lnTo>
                  </a:path>
                </a:pathLst>
              </a:custGeom>
              <a:noFill/>
              <a:ln w="28575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5401" name="Rectangle 36"/>
            <p:cNvSpPr/>
            <p:nvPr/>
          </p:nvSpPr>
          <p:spPr>
            <a:xfrm>
              <a:off x="384" y="2286"/>
              <a:ext cx="45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8</a:t>
              </a:r>
              <a:endParaRPr lang="en-US" altLang="zh-CN" sz="2400" b="1" dirty="0"/>
            </a:p>
          </p:txBody>
        </p:sp>
        <p:sp>
          <p:nvSpPr>
            <p:cNvPr id="15402" name="Rectangle 37"/>
            <p:cNvSpPr/>
            <p:nvPr/>
          </p:nvSpPr>
          <p:spPr>
            <a:xfrm>
              <a:off x="384" y="1999"/>
              <a:ext cx="45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4</a:t>
              </a:r>
              <a:endParaRPr lang="en-US" altLang="zh-CN" sz="2400" b="1" dirty="0"/>
            </a:p>
          </p:txBody>
        </p:sp>
        <p:sp>
          <p:nvSpPr>
            <p:cNvPr id="15403" name="Rectangle 38"/>
            <p:cNvSpPr/>
            <p:nvPr/>
          </p:nvSpPr>
          <p:spPr>
            <a:xfrm>
              <a:off x="384" y="1712"/>
              <a:ext cx="45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</p:grpSp>
      <p:grpSp>
        <p:nvGrpSpPr>
          <p:cNvPr id="4" name="Group 39"/>
          <p:cNvGrpSpPr/>
          <p:nvPr/>
        </p:nvGrpSpPr>
        <p:grpSpPr>
          <a:xfrm>
            <a:off x="5595938" y="2470150"/>
            <a:ext cx="2633662" cy="2239963"/>
            <a:chOff x="3504" y="1229"/>
            <a:chExt cx="1659" cy="1411"/>
          </a:xfrm>
        </p:grpSpPr>
        <p:sp>
          <p:nvSpPr>
            <p:cNvPr id="15377" name="Text Box 40"/>
            <p:cNvSpPr txBox="1"/>
            <p:nvPr/>
          </p:nvSpPr>
          <p:spPr>
            <a:xfrm>
              <a:off x="4153" y="1229"/>
              <a:ext cx="101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2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字节的地址</a:t>
              </a:r>
              <a:endPara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8" name="Text Box 41"/>
            <p:cNvSpPr txBox="1"/>
            <p:nvPr/>
          </p:nvSpPr>
          <p:spPr>
            <a:xfrm>
              <a:off x="3504" y="1459"/>
              <a:ext cx="79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200" b="1" dirty="0">
                  <a:latin typeface="Times New Roman" panose="02020603050405020304" pitchFamily="18" charset="0"/>
                </a:rPr>
                <a:t>字地址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379" name="Group 42"/>
            <p:cNvGrpSpPr/>
            <p:nvPr/>
          </p:nvGrpSpPr>
          <p:grpSpPr>
            <a:xfrm>
              <a:off x="4176" y="1776"/>
              <a:ext cx="912" cy="864"/>
              <a:chOff x="4368" y="1968"/>
              <a:chExt cx="912" cy="864"/>
            </a:xfrm>
          </p:grpSpPr>
          <p:sp>
            <p:nvSpPr>
              <p:cNvPr id="15384" name="Rectangle 43"/>
              <p:cNvSpPr/>
              <p:nvPr/>
            </p:nvSpPr>
            <p:spPr>
              <a:xfrm>
                <a:off x="4824" y="2545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4</a:t>
                </a:r>
                <a:endParaRPr lang="en-US" altLang="zh-CN" sz="2400" b="1" dirty="0"/>
              </a:p>
            </p:txBody>
          </p:sp>
          <p:sp>
            <p:nvSpPr>
              <p:cNvPr id="15385" name="Rectangle 44"/>
              <p:cNvSpPr/>
              <p:nvPr/>
            </p:nvSpPr>
            <p:spPr>
              <a:xfrm>
                <a:off x="4368" y="2545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5</a:t>
                </a:r>
                <a:endParaRPr lang="en-US" altLang="zh-CN" sz="2400" b="1" dirty="0"/>
              </a:p>
            </p:txBody>
          </p:sp>
          <p:sp>
            <p:nvSpPr>
              <p:cNvPr id="15386" name="Rectangle 45"/>
              <p:cNvSpPr/>
              <p:nvPr/>
            </p:nvSpPr>
            <p:spPr>
              <a:xfrm>
                <a:off x="4824" y="2258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2</a:t>
                </a:r>
                <a:endParaRPr lang="en-US" altLang="zh-CN" sz="2400" b="1" dirty="0"/>
              </a:p>
            </p:txBody>
          </p:sp>
          <p:sp>
            <p:nvSpPr>
              <p:cNvPr id="15387" name="Rectangle 46"/>
              <p:cNvSpPr/>
              <p:nvPr/>
            </p:nvSpPr>
            <p:spPr>
              <a:xfrm>
                <a:off x="4368" y="2258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3</a:t>
                </a:r>
                <a:endParaRPr lang="en-US" altLang="zh-CN" sz="2400" b="1" dirty="0"/>
              </a:p>
            </p:txBody>
          </p:sp>
          <p:sp>
            <p:nvSpPr>
              <p:cNvPr id="15388" name="Rectangle 47"/>
              <p:cNvSpPr/>
              <p:nvPr/>
            </p:nvSpPr>
            <p:spPr>
              <a:xfrm>
                <a:off x="4824" y="1971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0</a:t>
                </a:r>
                <a:endParaRPr lang="en-US" altLang="zh-CN" sz="2400" b="1" dirty="0"/>
              </a:p>
            </p:txBody>
          </p:sp>
          <p:sp>
            <p:nvSpPr>
              <p:cNvPr id="15389" name="Rectangle 48"/>
              <p:cNvSpPr/>
              <p:nvPr/>
            </p:nvSpPr>
            <p:spPr>
              <a:xfrm>
                <a:off x="4368" y="1971"/>
                <a:ext cx="45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2400" b="1" dirty="0"/>
                  <a:t>1</a:t>
                </a:r>
                <a:endParaRPr lang="en-US" altLang="zh-CN" sz="2400" b="1" dirty="0"/>
              </a:p>
            </p:txBody>
          </p:sp>
          <p:sp>
            <p:nvSpPr>
              <p:cNvPr id="15390" name="Line 49"/>
              <p:cNvSpPr/>
              <p:nvPr/>
            </p:nvSpPr>
            <p:spPr>
              <a:xfrm>
                <a:off x="4368" y="2258"/>
                <a:ext cx="91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1" name="Line 50"/>
              <p:cNvSpPr/>
              <p:nvPr/>
            </p:nvSpPr>
            <p:spPr>
              <a:xfrm>
                <a:off x="4368" y="2545"/>
                <a:ext cx="91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2" name="Freeform 51"/>
              <p:cNvSpPr/>
              <p:nvPr/>
            </p:nvSpPr>
            <p:spPr>
              <a:xfrm>
                <a:off x="4368" y="2829"/>
                <a:ext cx="912" cy="3"/>
              </a:xfrm>
              <a:custGeom>
                <a:avLst/>
                <a:gdLst>
                  <a:gd name="txL" fmla="*/ 0 w 912"/>
                  <a:gd name="txT" fmla="*/ 0 h 3"/>
                  <a:gd name="txR" fmla="*/ 912 w 912"/>
                  <a:gd name="txB" fmla="*/ 3 h 3"/>
                </a:gdLst>
                <a:ahLst/>
                <a:cxnLst>
                  <a:cxn ang="0">
                    <a:pos x="0" y="3"/>
                  </a:cxn>
                  <a:cxn ang="0">
                    <a:pos x="912" y="0"/>
                  </a:cxn>
                </a:cxnLst>
                <a:rect l="txL" t="txT" r="txR" b="txB"/>
                <a:pathLst>
                  <a:path w="912" h="3">
                    <a:moveTo>
                      <a:pt x="0" y="3"/>
                    </a:moveTo>
                    <a:lnTo>
                      <a:pt x="912" y="0"/>
                    </a:lnTo>
                  </a:path>
                </a:pathLst>
              </a:custGeom>
              <a:noFill/>
              <a:ln w="28575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3" name="Line 52"/>
              <p:cNvSpPr/>
              <p:nvPr/>
            </p:nvSpPr>
            <p:spPr>
              <a:xfrm>
                <a:off x="4368" y="1971"/>
                <a:ext cx="0" cy="861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4" name="Line 53"/>
              <p:cNvSpPr/>
              <p:nvPr/>
            </p:nvSpPr>
            <p:spPr>
              <a:xfrm>
                <a:off x="4824" y="1971"/>
                <a:ext cx="0" cy="86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5" name="Line 54"/>
              <p:cNvSpPr/>
              <p:nvPr/>
            </p:nvSpPr>
            <p:spPr>
              <a:xfrm>
                <a:off x="5280" y="1971"/>
                <a:ext cx="0" cy="861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6" name="Freeform 55"/>
              <p:cNvSpPr/>
              <p:nvPr/>
            </p:nvSpPr>
            <p:spPr>
              <a:xfrm>
                <a:off x="4368" y="1968"/>
                <a:ext cx="912" cy="3"/>
              </a:xfrm>
              <a:custGeom>
                <a:avLst/>
                <a:gdLst>
                  <a:gd name="txL" fmla="*/ 0 w 912"/>
                  <a:gd name="txT" fmla="*/ 0 h 3"/>
                  <a:gd name="txR" fmla="*/ 912 w 912"/>
                  <a:gd name="txB" fmla="*/ 3 h 3"/>
                </a:gdLst>
                <a:ahLst/>
                <a:cxnLst>
                  <a:cxn ang="0">
                    <a:pos x="0" y="0"/>
                  </a:cxn>
                  <a:cxn ang="0">
                    <a:pos x="912" y="3"/>
                  </a:cxn>
                </a:cxnLst>
                <a:rect l="txL" t="txT" r="txR" b="txB"/>
                <a:pathLst>
                  <a:path w="912" h="3">
                    <a:moveTo>
                      <a:pt x="0" y="0"/>
                    </a:moveTo>
                    <a:lnTo>
                      <a:pt x="912" y="3"/>
                    </a:lnTo>
                  </a:path>
                </a:pathLst>
              </a:custGeom>
              <a:noFill/>
              <a:ln w="28575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5380" name="Rectangle 56"/>
            <p:cNvSpPr/>
            <p:nvPr/>
          </p:nvSpPr>
          <p:spPr>
            <a:xfrm>
              <a:off x="3600" y="2350"/>
              <a:ext cx="45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4</a:t>
              </a:r>
              <a:endParaRPr lang="en-US" altLang="zh-CN" sz="2400" b="1" dirty="0"/>
            </a:p>
          </p:txBody>
        </p:sp>
        <p:sp>
          <p:nvSpPr>
            <p:cNvPr id="15381" name="Rectangle 57"/>
            <p:cNvSpPr/>
            <p:nvPr/>
          </p:nvSpPr>
          <p:spPr>
            <a:xfrm>
              <a:off x="3600" y="2063"/>
              <a:ext cx="45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2</a:t>
              </a:r>
              <a:endParaRPr lang="en-US" altLang="zh-CN" sz="2400" b="1" dirty="0"/>
            </a:p>
          </p:txBody>
        </p:sp>
        <p:sp>
          <p:nvSpPr>
            <p:cNvPr id="15382" name="Rectangle 58"/>
            <p:cNvSpPr/>
            <p:nvPr/>
          </p:nvSpPr>
          <p:spPr>
            <a:xfrm>
              <a:off x="3600" y="1776"/>
              <a:ext cx="45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  <p:sp>
          <p:nvSpPr>
            <p:cNvPr id="15383" name="AutoShape 59"/>
            <p:cNvSpPr/>
            <p:nvPr/>
          </p:nvSpPr>
          <p:spPr>
            <a:xfrm rot="5400000">
              <a:off x="4560" y="1248"/>
              <a:ext cx="144" cy="912"/>
            </a:xfrm>
            <a:prstGeom prst="leftBrace">
              <a:avLst>
                <a:gd name="adj1" fmla="val 52777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30110" name="Text Box 62"/>
          <p:cNvSpPr txBox="1"/>
          <p:nvPr/>
        </p:nvSpPr>
        <p:spPr>
          <a:xfrm>
            <a:off x="6172200" y="4854575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baseline="4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= 16 M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11" name="Text Box 63"/>
          <p:cNvSpPr txBox="1"/>
          <p:nvPr/>
        </p:nvSpPr>
        <p:spPr>
          <a:xfrm>
            <a:off x="7010400" y="5387975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8 M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0112" name="Text Box 64"/>
          <p:cNvSpPr txBox="1"/>
          <p:nvPr/>
        </p:nvSpPr>
        <p:spPr>
          <a:xfrm>
            <a:off x="7010400" y="5919788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4 M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5" name="AutoShape 6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5376" name="Text Box 60"/>
          <p:cNvSpPr txBox="1"/>
          <p:nvPr/>
        </p:nvSpPr>
        <p:spPr>
          <a:xfrm>
            <a:off x="557213" y="477838"/>
            <a:ext cx="803275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存储字长度是字节的整数倍，一个存储字包含的所有字节在内存中的存储顺序有两种情况</a:t>
            </a:r>
            <a:r>
              <a:rPr lang="zh-CN" altLang="en-US" sz="25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500" b="1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zh-CN" altLang="en-US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高位字节低地址（先存高位字节） </a:t>
            </a:r>
            <a:r>
              <a:rPr lang="en-US" altLang="zh-CN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2.</a:t>
            </a:r>
            <a:r>
              <a:rPr lang="zh-CN" altLang="en-US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高位字节高地址（先存低位字节）</a:t>
            </a:r>
            <a:endParaRPr lang="zh-CN" altLang="en-US" sz="25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/>
      <p:bldP spid="130052" grpId="0"/>
      <p:bldP spid="130053" grpId="0"/>
      <p:bldP spid="130054" grpId="0"/>
      <p:bldP spid="130055" grpId="0"/>
      <p:bldP spid="130056" grpId="0"/>
      <p:bldP spid="130057" grpId="0"/>
      <p:bldP spid="130110" grpId="0"/>
      <p:bldP spid="130111" grpId="0"/>
      <p:bldP spid="130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3"/>
          <p:cNvSpPr txBox="1"/>
          <p:nvPr/>
        </p:nvSpPr>
        <p:spPr>
          <a:xfrm>
            <a:off x="376238" y="336550"/>
            <a:ext cx="412273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4.  </a:t>
            </a:r>
            <a:r>
              <a:rPr lang="zh-CN" altLang="en-US" sz="3600" b="1" dirty="0">
                <a:latin typeface="Times New Roman" panose="02020603050405020304" pitchFamily="18" charset="0"/>
              </a:rPr>
              <a:t>主存的技术指标</a:t>
            </a:r>
            <a:r>
              <a:rPr lang="zh-CN" altLang="en-US" sz="3600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892175" y="1214438"/>
            <a:ext cx="30908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存储容量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1476375" y="1962150"/>
            <a:ext cx="6969125" cy="413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主存 存放二进制代码的总位数 ：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存储单元个数*存储字长</a:t>
            </a:r>
            <a:endParaRPr lang="en-US" altLang="zh-CN" sz="25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或者 总字节数：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存储单元个数*存储字长</a:t>
            </a:r>
            <a:r>
              <a:rPr lang="en-US" altLang="zh-CN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/8</a:t>
            </a:r>
            <a:endParaRPr lang="en-US" altLang="zh-CN" sz="25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500" dirty="0">
                <a:latin typeface="Times New Roman" panose="02020603050405020304" pitchFamily="18" charset="0"/>
              </a:rPr>
              <a:t>计算机都支持按字节寻址，地址总线数一般决定了存储器包含的字节单元数，如某机地址总线位数是</a:t>
            </a:r>
            <a:r>
              <a:rPr lang="en-US" altLang="zh-CN" sz="2500" dirty="0">
                <a:latin typeface="Times New Roman" panose="02020603050405020304" pitchFamily="18" charset="0"/>
              </a:rPr>
              <a:t>28</a:t>
            </a:r>
            <a:r>
              <a:rPr lang="zh-CN" altLang="en-US" sz="2500" dirty="0">
                <a:latin typeface="Times New Roman" panose="02020603050405020304" pitchFamily="18" charset="0"/>
              </a:rPr>
              <a:t>位，则最大支持的存储容量为</a:t>
            </a:r>
            <a:r>
              <a:rPr lang="en-US" altLang="zh-CN" sz="2500" dirty="0">
                <a:latin typeface="Times New Roman" panose="02020603050405020304" pitchFamily="18" charset="0"/>
              </a:rPr>
              <a:t>256MB</a:t>
            </a:r>
            <a:endParaRPr lang="zh-CN" altLang="en-US" sz="2500" dirty="0">
              <a:latin typeface="Times New Roman" panose="02020603050405020304" pitchFamily="18" charset="0"/>
            </a:endParaRPr>
          </a:p>
        </p:txBody>
      </p:sp>
      <p:sp>
        <p:nvSpPr>
          <p:cNvPr id="16389" name="AutoShape 18">
            <a:hlinkClick r:id="rId1" action="ppaction://hlinksldjump"/>
          </p:cNvPr>
          <p:cNvSpPr/>
          <p:nvPr/>
        </p:nvSpPr>
        <p:spPr>
          <a:xfrm>
            <a:off x="8445500" y="6502400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2"/>
          <p:cNvSpPr txBox="1"/>
          <p:nvPr/>
        </p:nvSpPr>
        <p:spPr>
          <a:xfrm>
            <a:off x="458788" y="409575"/>
            <a:ext cx="7650162" cy="60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</a:t>
            </a:r>
            <a:r>
              <a:rPr lang="en-US" altLang="zh-CN" sz="3300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存储速度</a:t>
            </a: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zh-CN" altLang="en-US" sz="2500" dirty="0">
                <a:solidFill>
                  <a:srgbClr val="00B050"/>
                </a:solidFill>
                <a:latin typeface="Times New Roman" panose="02020603050405020304" pitchFamily="18" charset="0"/>
              </a:rPr>
              <a:t>可以由存取时间和存取周期表示</a:t>
            </a:r>
            <a:endParaRPr lang="zh-CN" altLang="en-US" sz="25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2527300" y="1314450"/>
            <a:ext cx="5710238" cy="2786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也称访问时间，是指启动一次存储器读或写操作到完成该操作所需的全部时间。分为：</a:t>
            </a:r>
            <a:r>
              <a:rPr lang="zh-CN" altLang="en-US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读出时间</a:t>
            </a:r>
            <a:r>
              <a:rPr lang="zh-CN" altLang="en-US" sz="2500" b="1" dirty="0">
                <a:latin typeface="Times New Roman" panose="02020603050405020304" pitchFamily="18" charset="0"/>
              </a:rPr>
              <a:t>（从存储器接收到有效地址开始，到产生有效输出所需的全部时间） 、</a:t>
            </a:r>
            <a:r>
              <a:rPr lang="zh-CN" altLang="en-US" sz="2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写入时间 </a:t>
            </a:r>
            <a:r>
              <a:rPr lang="zh-CN" altLang="en-US" sz="2500" b="1" dirty="0">
                <a:latin typeface="Times New Roman" panose="02020603050405020304" pitchFamily="18" charset="0"/>
              </a:rPr>
              <a:t>（从存储器接收到有效地址开始，到数据写入被选中单元所需的全部时间）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14"/>
          <p:cNvSpPr txBox="1"/>
          <p:nvPr/>
        </p:nvSpPr>
        <p:spPr>
          <a:xfrm>
            <a:off x="2597150" y="4429125"/>
            <a:ext cx="5729288" cy="862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500" b="1" dirty="0">
                <a:latin typeface="Times New Roman" panose="02020603050405020304" pitchFamily="18" charset="0"/>
              </a:rPr>
              <a:t>存储器进行连续两次独立的存储器操作（读或写）所需的最小时间隔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/>
          <p:nvPr/>
        </p:nvSpPr>
        <p:spPr>
          <a:xfrm>
            <a:off x="458788" y="1674813"/>
            <a:ext cx="1873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存取时间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11"/>
          <p:cNvSpPr txBox="1"/>
          <p:nvPr/>
        </p:nvSpPr>
        <p:spPr>
          <a:xfrm>
            <a:off x="676275" y="4575175"/>
            <a:ext cx="1914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存取周期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7300" y="5667375"/>
            <a:ext cx="588645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500" b="1" dirty="0"/>
              <a:t>存取周期一般大于存取时间</a:t>
            </a:r>
            <a:endParaRPr lang="zh-CN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7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3"/>
          <p:cNvSpPr txBox="1"/>
          <p:nvPr/>
        </p:nvSpPr>
        <p:spPr>
          <a:xfrm>
            <a:off x="465138" y="857250"/>
            <a:ext cx="6786562" cy="1354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）存储器带宽</a:t>
            </a:r>
            <a:endParaRPr lang="en-US" altLang="zh-CN" b="1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25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500" b="1" dirty="0"/>
              <a:t>        </a:t>
            </a:r>
            <a:endParaRPr lang="zh-CN" altLang="en-US" sz="2500" b="1" dirty="0"/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xfrm>
            <a:off x="1054100" y="1863725"/>
            <a:ext cx="7540625" cy="327025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900" b="1" dirty="0"/>
              <a:t>衡量数据传输速率的技术指标</a:t>
            </a:r>
            <a:endParaRPr lang="en-US" altLang="zh-CN" sz="2900" b="1" dirty="0"/>
          </a:p>
          <a:p>
            <a:pPr>
              <a:lnSpc>
                <a:spcPct val="150000"/>
              </a:lnSpc>
            </a:pPr>
            <a:r>
              <a:rPr lang="zh-CN" altLang="en-US" sz="2900" b="1" dirty="0"/>
              <a:t>表示单位时间内存储器存取的信息量，单位有：字</a:t>
            </a:r>
            <a:r>
              <a:rPr lang="en-US" altLang="zh-CN" sz="2900" b="1" dirty="0"/>
              <a:t>/</a:t>
            </a:r>
            <a:r>
              <a:rPr lang="zh-CN" altLang="en-US" sz="2900" b="1" dirty="0"/>
              <a:t>秒、字节</a:t>
            </a:r>
            <a:r>
              <a:rPr lang="en-US" altLang="zh-CN" sz="2900" b="1" dirty="0"/>
              <a:t>/</a:t>
            </a:r>
            <a:r>
              <a:rPr lang="zh-CN" altLang="en-US" sz="2900" b="1" dirty="0"/>
              <a:t>秒、位</a:t>
            </a:r>
            <a:r>
              <a:rPr lang="en-US" altLang="zh-CN" sz="2900" b="1" dirty="0"/>
              <a:t>/</a:t>
            </a:r>
            <a:r>
              <a:rPr lang="zh-CN" altLang="en-US" sz="2900" b="1" dirty="0"/>
              <a:t>秒</a:t>
            </a:r>
            <a:endParaRPr lang="en-US" altLang="zh-CN" sz="2900" b="1" dirty="0"/>
          </a:p>
          <a:p>
            <a:pPr>
              <a:lnSpc>
                <a:spcPct val="150000"/>
              </a:lnSpc>
            </a:pPr>
            <a:r>
              <a:rPr lang="zh-CN" altLang="en-US" sz="2900" b="1" dirty="0"/>
              <a:t>为了提升存储器带宽，可以缩短存储周期，增加存储字长</a:t>
            </a:r>
            <a:endParaRPr lang="zh-CN" altLang="en-US" sz="29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c9cc246-6e3e-4b9c-abf7-01058b2d8128"/>
  <p:tag name="COMMONDATA" val="eyJoZGlkIjoiYjNiMjFmMjgzOWFkZmI5ZDgxZjNjYTg0ZWMyM2QyZG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WPS 演示</Application>
  <PresentationFormat>全屏显示(4:3)</PresentationFormat>
  <Paragraphs>529</Paragraphs>
  <Slides>16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楷体_GB2312</vt:lpstr>
      <vt:lpstr>Symbol</vt:lpstr>
      <vt:lpstr>仿宋_GB2312</vt:lpstr>
      <vt:lpstr>仿宋</vt:lpstr>
      <vt:lpstr>默认设计模板</vt:lpstr>
      <vt:lpstr>Visio.Drawing.11</vt:lpstr>
      <vt:lpstr>第4章  存 储 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存 储 器</dc:title>
  <dc:creator>USER</dc:creator>
  <cp:lastModifiedBy>李鹏</cp:lastModifiedBy>
  <cp:revision>273</cp:revision>
  <dcterms:created xsi:type="dcterms:W3CDTF">2012-05-14T01:36:00Z</dcterms:created>
  <dcterms:modified xsi:type="dcterms:W3CDTF">2023-06-15T05:11:18Z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1052ADBFC8164411933E9419D94B8806</vt:lpwstr>
  </property>
  <property fmtid="{D5CDD505-2E9C-101B-9397-08002B2CF9AE}" pid="3" name="KSOProductBuildVer">
    <vt:lpwstr>2052-11.1.0.12763</vt:lpwstr>
  </property>
</Properties>
</file>