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12" r:id="rId3"/>
    <p:sldId id="381" r:id="rId4"/>
    <p:sldId id="382" r:id="rId6"/>
    <p:sldId id="383" r:id="rId7"/>
    <p:sldId id="262" r:id="rId8"/>
    <p:sldId id="391" r:id="rId9"/>
    <p:sldId id="384" r:id="rId10"/>
    <p:sldId id="263" r:id="rId11"/>
    <p:sldId id="387" r:id="rId12"/>
    <p:sldId id="264" r:id="rId13"/>
    <p:sldId id="331" r:id="rId14"/>
    <p:sldId id="332" r:id="rId15"/>
    <p:sldId id="333" r:id="rId16"/>
    <p:sldId id="313" r:id="rId17"/>
    <p:sldId id="315" r:id="rId18"/>
    <p:sldId id="386" r:id="rId19"/>
    <p:sldId id="265" r:id="rId20"/>
    <p:sldId id="266" r:id="rId21"/>
    <p:sldId id="267" r:id="rId22"/>
    <p:sldId id="319" r:id="rId23"/>
    <p:sldId id="385" r:id="rId24"/>
    <p:sldId id="392" r:id="rId25"/>
    <p:sldId id="370" r:id="rId26"/>
    <p:sldId id="320" r:id="rId27"/>
    <p:sldId id="334" r:id="rId28"/>
    <p:sldId id="390" r:id="rId29"/>
    <p:sldId id="371" r:id="rId30"/>
    <p:sldId id="372" r:id="rId31"/>
    <p:sldId id="373" r:id="rId32"/>
    <p:sldId id="374" r:id="rId33"/>
    <p:sldId id="376" r:id="rId34"/>
    <p:sldId id="377" r:id="rId35"/>
    <p:sldId id="389" r:id="rId36"/>
    <p:sldId id="378" r:id="rId37"/>
    <p:sldId id="379" r:id="rId38"/>
    <p:sldId id="380" r:id="rId39"/>
    <p:sldId id="318" r:id="rId40"/>
  </p:sldIdLst>
  <p:sldSz cx="9144000" cy="6858000" type="screen4x3"/>
  <p:notesSz cx="6858000" cy="9144000"/>
  <p:custDataLst>
    <p:tags r:id="rId44"/>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82"/>
    <p:restoredTop sz="94660"/>
  </p:normalViewPr>
  <p:slideViewPr>
    <p:cSldViewPr snapToGrid="0" showGuides="1">
      <p:cViewPr varScale="1">
        <p:scale>
          <a:sx n="59" d="100"/>
          <a:sy n="59" d="100"/>
        </p:scale>
        <p:origin x="-1602" y="-90"/>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E9E7D2F-CACB-4427-AF40-C0E3AAF66A06}" type="datetimeFigureOut">
              <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p>
            <a:pPr lvl="0"/>
            <a:r>
              <a:rPr lang="zh-CN" altLang="en-US" dirty="0"/>
              <a:t>存储器容量扩展，这里的位扩展、字扩展是针对同一类型的存储器</a:t>
            </a:r>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p>
            <a:pPr lvl="0"/>
            <a:r>
              <a:rPr lang="en-US" altLang="zh-CN" dirty="0"/>
              <a:t>CPU</a:t>
            </a:r>
            <a:r>
              <a:rPr lang="zh-CN" altLang="en-US" dirty="0"/>
              <a:t>与存储器的连接，可能涉及到多片同类型存储器的容量扩展，以及不同类型存储器的集成，不同存储器的空间可能不是连续分布，需要提供片选信号对不同存储器进行选择使用</a:t>
            </a:r>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p>
            <a:pPr lvl="0"/>
            <a:r>
              <a:rPr lang="zh-CN" altLang="en-US" dirty="0"/>
              <a:t>每个芯片的片选信号由访存控制信号、该存储芯片用不到的高位地址信号通过译码器、门电路生层，逻辑是访存控制逻辑信号有效、访问某地址域（由高位地址决定）时，该芯片的片选信号有效，对于某个存储器芯片来说，</a:t>
            </a:r>
            <a:r>
              <a:rPr lang="en-US" altLang="zh-CN" dirty="0"/>
              <a:t>CPU</a:t>
            </a:r>
            <a:r>
              <a:rPr lang="zh-CN" altLang="en-US" dirty="0"/>
              <a:t>的高位地址可能用来作为译码器控制信号、输入信号或者门电路输入</a:t>
            </a:r>
            <a:endParaRPr lang="zh-CN" altLang="en-US"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nchorCtr="0"/>
          <a:p>
            <a:pPr lvl="0"/>
            <a:r>
              <a:rPr lang="zh-CN" altLang="en-US" dirty="0"/>
              <a:t>关于存储器系统的两个问题：</a:t>
            </a:r>
            <a:r>
              <a:rPr lang="en-US" altLang="zh-CN" dirty="0"/>
              <a:t>1. </a:t>
            </a:r>
            <a:r>
              <a:rPr lang="zh-CN" altLang="en-US" dirty="0"/>
              <a:t>某个空间大小是否</a:t>
            </a:r>
            <a:r>
              <a:rPr lang="en-US" altLang="zh-CN" dirty="0"/>
              <a:t>2</a:t>
            </a:r>
            <a:r>
              <a:rPr lang="zh-CN" altLang="en-US" dirty="0"/>
              <a:t>的</a:t>
            </a:r>
            <a:r>
              <a:rPr lang="en-US" altLang="zh-CN" dirty="0"/>
              <a:t>n</a:t>
            </a:r>
            <a:r>
              <a:rPr lang="zh-CN" altLang="en-US" dirty="0"/>
              <a:t>次方个</a:t>
            </a:r>
            <a:r>
              <a:rPr lang="en-US" altLang="zh-CN" dirty="0"/>
              <a:t>K</a:t>
            </a:r>
            <a:r>
              <a:rPr lang="zh-CN" altLang="en-US" dirty="0"/>
              <a:t>或者</a:t>
            </a:r>
            <a:r>
              <a:rPr lang="en-US" altLang="zh-CN" dirty="0"/>
              <a:t>M</a:t>
            </a:r>
            <a:r>
              <a:rPr lang="zh-CN" altLang="en-US" dirty="0"/>
              <a:t>；</a:t>
            </a:r>
            <a:r>
              <a:rPr lang="en-US" altLang="zh-CN" dirty="0"/>
              <a:t>2.</a:t>
            </a:r>
            <a:r>
              <a:rPr lang="zh-CN" altLang="en-US" dirty="0"/>
              <a:t>系统中给某空间的起始地址，是否支持一个芯片地址线从全</a:t>
            </a:r>
            <a:r>
              <a:rPr lang="en-US" altLang="zh-CN" dirty="0"/>
              <a:t>0</a:t>
            </a:r>
            <a:r>
              <a:rPr lang="zh-CN" altLang="en-US" dirty="0"/>
              <a:t>到全</a:t>
            </a:r>
            <a:r>
              <a:rPr lang="en-US" altLang="zh-CN" dirty="0"/>
              <a:t>1</a:t>
            </a:r>
            <a:r>
              <a:rPr lang="zh-CN" altLang="en-US" dirty="0"/>
              <a:t>；</a:t>
            </a:r>
            <a:endParaRPr lang="en-US" altLang="zh-CN" dirty="0"/>
          </a:p>
          <a:p>
            <a:pPr lvl="0"/>
            <a:r>
              <a:rPr lang="zh-CN" altLang="en-US" dirty="0"/>
              <a:t>以上两点决定对于一段存储空间，能否采用一个芯片。</a:t>
            </a:r>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nchorCtr="0"/>
          <a:p>
            <a:pPr lvl="0"/>
            <a:r>
              <a:rPr lang="zh-CN" altLang="en-US" dirty="0"/>
              <a:t>数据在存储过程中可能出错，为了及时发现并纠正错误，通常将原始数据配成一种编码。数字逻辑中，有格雷码、奇偶校验码。</a:t>
            </a:r>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a:solidFill>
              <a:srgbClr val="000000">
                <a:alpha val="100000"/>
              </a:srgbClr>
            </a:solidFill>
            <a:miter lim="800000"/>
          </a:ln>
        </p:spPr>
      </p:sp>
      <p:sp>
        <p:nvSpPr>
          <p:cNvPr id="48131" name="备注占位符 2"/>
          <p:cNvSpPr>
            <a:spLocks noGrp="1"/>
          </p:cNvSpPr>
          <p:nvPr>
            <p:ph type="body" idx="1"/>
          </p:nvPr>
        </p:nvSpPr>
        <p:spPr>
          <a:noFill/>
          <a:ln>
            <a:noFill/>
          </a:ln>
        </p:spPr>
        <p:txBody>
          <a:bodyPr wrap="square" lIns="91440" tIns="45720" rIns="91440" bIns="45720" anchor="t" anchorCtr="0"/>
          <a:p>
            <a:pPr lvl="0"/>
            <a:r>
              <a:rPr lang="zh-CN" altLang="en-US" dirty="0"/>
              <a:t>在进行异或运算的多个变量中，若有奇数个变量的值为，则运算结果为</a:t>
            </a:r>
            <a:r>
              <a:rPr lang="en-US" altLang="zh-CN" dirty="0"/>
              <a:t>1</a:t>
            </a:r>
            <a:r>
              <a:rPr lang="zh-CN" altLang="en-US" dirty="0"/>
              <a:t>；若有偶数个变量的值为</a:t>
            </a:r>
            <a:r>
              <a:rPr lang="en-US" altLang="zh-CN" dirty="0"/>
              <a:t>1</a:t>
            </a:r>
            <a:r>
              <a:rPr lang="zh-CN" altLang="en-US" dirty="0"/>
              <a:t>，则结果为</a:t>
            </a:r>
            <a:r>
              <a:rPr lang="en-US" altLang="zh-CN" dirty="0"/>
              <a:t>0</a:t>
            </a:r>
            <a:endParaRPr lang="zh-CN" altLang="en-US" dirty="0"/>
          </a:p>
        </p:txBody>
      </p:sp>
      <p:sp>
        <p:nvSpPr>
          <p:cNvPr id="48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nchorCtr="0"/>
          <a:p>
            <a:pPr lvl="0"/>
            <a:r>
              <a:rPr lang="zh-CN" altLang="en-US" dirty="0"/>
              <a:t>增添：指传输钱；形成：指传输后。</a:t>
            </a:r>
            <a:r>
              <a:rPr lang="en-US" altLang="zh-CN" dirty="0"/>
              <a:t>Pi </a:t>
            </a:r>
            <a:r>
              <a:rPr lang="zh-CN" altLang="en-US" dirty="0"/>
              <a:t>取值指出哪组出错，</a:t>
            </a:r>
            <a:r>
              <a:rPr lang="en-US" altLang="zh-CN" dirty="0"/>
              <a:t>Pi</a:t>
            </a:r>
            <a:r>
              <a:rPr lang="zh-CN" altLang="en-US" dirty="0"/>
              <a:t>组合体现出哪位出错。</a:t>
            </a:r>
            <a:endParaRPr lang="en-US" altLang="zh-CN"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b="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b="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title"/>
          </p:nvPr>
        </p:nvSpPr>
        <p:spPr>
          <a:xfrm>
            <a:off x="609600" y="609600"/>
            <a:ext cx="7772400" cy="1143000"/>
          </a:xfrm>
        </p:spPr>
        <p:txBody>
          <a:bodyPr vert="horz" wrap="square" lIns="91440" tIns="45720" rIns="91440" bIns="45720" anchor="ctr" anchorCtr="0"/>
          <a:p>
            <a:pPr eaLnBrk="1" hangingPunct="1"/>
            <a:r>
              <a:rPr lang="zh-CN" altLang="en-US" b="1" dirty="0"/>
              <a:t>第</a:t>
            </a:r>
            <a:r>
              <a:rPr lang="en-US" altLang="zh-CN" b="1" dirty="0">
                <a:latin typeface="Times New Roman" panose="02020603050405020304" pitchFamily="18" charset="0"/>
              </a:rPr>
              <a:t>4</a:t>
            </a:r>
            <a:r>
              <a:rPr lang="zh-CN" altLang="en-US" b="1" dirty="0"/>
              <a:t>章  存 储 器</a:t>
            </a:r>
            <a:endParaRPr lang="zh-CN" altLang="en-US" b="1" dirty="0"/>
          </a:p>
        </p:txBody>
      </p:sp>
      <p:sp>
        <p:nvSpPr>
          <p:cNvPr id="2051" name="Text Box 3"/>
          <p:cNvSpPr txBox="1"/>
          <p:nvPr/>
        </p:nvSpPr>
        <p:spPr>
          <a:xfrm>
            <a:off x="2901950" y="2022475"/>
            <a:ext cx="25733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hlinkClick r:id="" action="ppaction://noaction"/>
              </a:rPr>
              <a:t>4.1  </a:t>
            </a:r>
            <a:r>
              <a:rPr lang="zh-CN" altLang="en-US" b="1" dirty="0">
                <a:latin typeface="Times New Roman" panose="02020603050405020304" pitchFamily="18" charset="0"/>
                <a:hlinkClick r:id="" action="ppaction://noaction"/>
              </a:rPr>
              <a:t>概述</a:t>
            </a:r>
            <a:endParaRPr lang="zh-CN" altLang="en-US" b="1" dirty="0">
              <a:latin typeface="Times New Roman" panose="02020603050405020304" pitchFamily="18" charset="0"/>
            </a:endParaRPr>
          </a:p>
        </p:txBody>
      </p:sp>
      <p:sp>
        <p:nvSpPr>
          <p:cNvPr id="2052" name="Text Box 4"/>
          <p:cNvSpPr txBox="1"/>
          <p:nvPr/>
        </p:nvSpPr>
        <p:spPr>
          <a:xfrm>
            <a:off x="2901950" y="3201988"/>
            <a:ext cx="38036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buClr>
                <a:schemeClr val="accent2"/>
              </a:buClr>
              <a:buSzPct val="80000"/>
              <a:buFont typeface="Wingdings" panose="05000000000000000000" pitchFamily="2" charset="2"/>
              <a:buNone/>
            </a:pPr>
            <a:r>
              <a:rPr lang="en-US" altLang="zh-CN" b="1" dirty="0">
                <a:latin typeface="Times New Roman" panose="02020603050405020304" pitchFamily="18" charset="0"/>
                <a:hlinkClick r:id="rId1" action="ppaction://hlinksldjump"/>
              </a:rPr>
              <a:t>4.2  </a:t>
            </a:r>
            <a:r>
              <a:rPr lang="zh-CN" altLang="en-US" b="1" dirty="0">
                <a:latin typeface="Times New Roman" panose="02020603050405020304" pitchFamily="18" charset="0"/>
                <a:hlinkClick r:id="rId1" action="ppaction://hlinksldjump"/>
              </a:rPr>
              <a:t>主存储器</a:t>
            </a:r>
            <a:endParaRPr lang="zh-CN" altLang="en-US" b="1" dirty="0">
              <a:latin typeface="Times New Roman" panose="02020603050405020304" pitchFamily="18" charset="0"/>
            </a:endParaRPr>
          </a:p>
        </p:txBody>
      </p:sp>
      <p:sp>
        <p:nvSpPr>
          <p:cNvPr id="2053" name="Text Box 5"/>
          <p:cNvSpPr txBox="1"/>
          <p:nvPr/>
        </p:nvSpPr>
        <p:spPr>
          <a:xfrm>
            <a:off x="2901950" y="4381500"/>
            <a:ext cx="56483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hlinkClick r:id="" action="ppaction://noaction"/>
              </a:rPr>
              <a:t>4.3  </a:t>
            </a:r>
            <a:r>
              <a:rPr lang="zh-CN" altLang="en-US" b="1" dirty="0">
                <a:latin typeface="Times New Roman" panose="02020603050405020304" pitchFamily="18" charset="0"/>
                <a:hlinkClick r:id="" action="ppaction://noaction"/>
              </a:rPr>
              <a:t>高速缓冲存储器</a:t>
            </a:r>
            <a:endParaRPr lang="zh-CN" altLang="en-US" b="1" dirty="0">
              <a:latin typeface="Times New Roman" panose="02020603050405020304" pitchFamily="18" charset="0"/>
            </a:endParaRPr>
          </a:p>
        </p:txBody>
      </p:sp>
      <p:sp>
        <p:nvSpPr>
          <p:cNvPr id="2054" name="AutoShape 7">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755650" y="577850"/>
            <a:ext cx="5213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rPr>
              <a:t> </a:t>
            </a:r>
            <a:r>
              <a:rPr lang="en-US" altLang="zh-CN" sz="3600" b="1" dirty="0">
                <a:latin typeface="Times New Roman" panose="02020603050405020304" pitchFamily="18" charset="0"/>
              </a:rPr>
              <a:t>2. </a:t>
            </a:r>
            <a:r>
              <a:rPr lang="zh-CN" altLang="en-US" sz="3600" b="1" dirty="0">
                <a:latin typeface="Times New Roman" panose="02020603050405020304" pitchFamily="18" charset="0"/>
              </a:rPr>
              <a:t>存储器与 </a:t>
            </a:r>
            <a:r>
              <a:rPr lang="en-US" altLang="zh-CN" sz="3600" b="1" dirty="0">
                <a:latin typeface="Times New Roman" panose="02020603050405020304" pitchFamily="18" charset="0"/>
              </a:rPr>
              <a:t>CPU </a:t>
            </a:r>
            <a:r>
              <a:rPr lang="zh-CN" altLang="en-US" sz="3600" b="1" dirty="0">
                <a:latin typeface="Times New Roman" panose="02020603050405020304" pitchFamily="18" charset="0"/>
              </a:rPr>
              <a:t>的连接</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10243" name="Text Box 3"/>
          <p:cNvSpPr txBox="1"/>
          <p:nvPr/>
        </p:nvSpPr>
        <p:spPr>
          <a:xfrm>
            <a:off x="1828800" y="1401763"/>
            <a:ext cx="58674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a:t>
            </a:r>
            <a:r>
              <a:rPr lang="zh-CN" altLang="en-US" b="1" dirty="0">
                <a:latin typeface="Times New Roman" panose="02020603050405020304" pitchFamily="18" charset="0"/>
              </a:rPr>
              <a:t>地址线的连接</a:t>
            </a:r>
            <a:endParaRPr lang="zh-CN" altLang="en-US" b="1" dirty="0">
              <a:latin typeface="Times New Roman" panose="02020603050405020304" pitchFamily="18" charset="0"/>
            </a:endParaRPr>
          </a:p>
        </p:txBody>
      </p:sp>
      <p:sp>
        <p:nvSpPr>
          <p:cNvPr id="10244" name="Text Box 4"/>
          <p:cNvSpPr txBox="1"/>
          <p:nvPr/>
        </p:nvSpPr>
        <p:spPr>
          <a:xfrm>
            <a:off x="1828800" y="2217738"/>
            <a:ext cx="58674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(2) </a:t>
            </a:r>
            <a:r>
              <a:rPr lang="zh-CN" altLang="en-US" b="1" dirty="0">
                <a:latin typeface="Times New Roman" panose="02020603050405020304" pitchFamily="18" charset="0"/>
              </a:rPr>
              <a:t>数据线的连接</a:t>
            </a:r>
            <a:endParaRPr lang="zh-CN" altLang="en-US" b="1" dirty="0">
              <a:latin typeface="Times New Roman" panose="02020603050405020304" pitchFamily="18" charset="0"/>
            </a:endParaRPr>
          </a:p>
        </p:txBody>
      </p:sp>
      <p:sp>
        <p:nvSpPr>
          <p:cNvPr id="10245" name="Text Box 5"/>
          <p:cNvSpPr txBox="1"/>
          <p:nvPr/>
        </p:nvSpPr>
        <p:spPr>
          <a:xfrm>
            <a:off x="1828800" y="3035300"/>
            <a:ext cx="5867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(3) </a:t>
            </a:r>
            <a:r>
              <a:rPr lang="zh-CN" altLang="en-US" b="1" dirty="0">
                <a:latin typeface="Times New Roman" panose="02020603050405020304" pitchFamily="18" charset="0"/>
              </a:rPr>
              <a:t>读</a:t>
            </a:r>
            <a:r>
              <a:rPr lang="en-US" altLang="zh-CN" b="1" dirty="0">
                <a:latin typeface="Times New Roman" panose="02020603050405020304" pitchFamily="18" charset="0"/>
              </a:rPr>
              <a:t>/</a:t>
            </a:r>
            <a:r>
              <a:rPr lang="zh-CN" altLang="en-US" b="1" dirty="0">
                <a:latin typeface="Times New Roman" panose="02020603050405020304" pitchFamily="18" charset="0"/>
              </a:rPr>
              <a:t>写命令线的连接</a:t>
            </a:r>
            <a:endParaRPr lang="zh-CN" altLang="en-US" b="1" dirty="0">
              <a:latin typeface="Times New Roman" panose="02020603050405020304" pitchFamily="18" charset="0"/>
            </a:endParaRPr>
          </a:p>
        </p:txBody>
      </p:sp>
      <p:sp>
        <p:nvSpPr>
          <p:cNvPr id="10246" name="Text Box 6"/>
          <p:cNvSpPr txBox="1"/>
          <p:nvPr/>
        </p:nvSpPr>
        <p:spPr>
          <a:xfrm>
            <a:off x="1828800" y="3851275"/>
            <a:ext cx="5867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(4) </a:t>
            </a:r>
            <a:r>
              <a:rPr lang="zh-CN" altLang="en-US" b="1" dirty="0">
                <a:latin typeface="Times New Roman" panose="02020603050405020304" pitchFamily="18" charset="0"/>
              </a:rPr>
              <a:t>片选线的连接</a:t>
            </a:r>
            <a:endParaRPr lang="zh-CN" altLang="en-US" b="1" dirty="0">
              <a:latin typeface="Times New Roman" panose="02020603050405020304" pitchFamily="18" charset="0"/>
            </a:endParaRPr>
          </a:p>
        </p:txBody>
      </p:sp>
      <p:sp>
        <p:nvSpPr>
          <p:cNvPr id="10247" name="Text Box 7"/>
          <p:cNvSpPr txBox="1"/>
          <p:nvPr/>
        </p:nvSpPr>
        <p:spPr>
          <a:xfrm>
            <a:off x="1828800" y="4668838"/>
            <a:ext cx="58674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(5) </a:t>
            </a:r>
            <a:r>
              <a:rPr lang="zh-CN" altLang="en-US" b="1" dirty="0">
                <a:latin typeface="Times New Roman" panose="02020603050405020304" pitchFamily="18" charset="0"/>
              </a:rPr>
              <a:t>合理选择存储芯片</a:t>
            </a:r>
            <a:endParaRPr lang="zh-CN" altLang="en-US" b="1" dirty="0">
              <a:latin typeface="Times New Roman" panose="02020603050405020304" pitchFamily="18" charset="0"/>
            </a:endParaRPr>
          </a:p>
        </p:txBody>
      </p:sp>
      <p:sp>
        <p:nvSpPr>
          <p:cNvPr id="10248" name="Text Box 8"/>
          <p:cNvSpPr txBox="1"/>
          <p:nvPr/>
        </p:nvSpPr>
        <p:spPr>
          <a:xfrm>
            <a:off x="1828800" y="5486400"/>
            <a:ext cx="5867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(6) </a:t>
            </a:r>
            <a:r>
              <a:rPr lang="zh-CN" altLang="en-US" b="1" dirty="0">
                <a:latin typeface="Times New Roman" panose="02020603050405020304" pitchFamily="18" charset="0"/>
              </a:rPr>
              <a:t>其他       时序、负载</a:t>
            </a:r>
            <a:endParaRPr lang="zh-CN" altLang="en-US" b="1" dirty="0">
              <a:latin typeface="Times New Roman" panose="02020603050405020304" pitchFamily="18" charset="0"/>
            </a:endParaRPr>
          </a:p>
        </p:txBody>
      </p:sp>
      <p:sp>
        <p:nvSpPr>
          <p:cNvPr id="11273" name="AutoShape 10">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blinds(horizontal)">
                                      <p:cBhvr>
                                        <p:cTn id="22" dur="500"/>
                                        <p:tgtEl>
                                          <p:spTgt spid="102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7"/>
                                        </p:tgtEl>
                                        <p:attrNameLst>
                                          <p:attrName>style.visibility</p:attrName>
                                        </p:attrNameLst>
                                      </p:cBhvr>
                                      <p:to>
                                        <p:strVal val="visible"/>
                                      </p:to>
                                    </p:set>
                                    <p:animEffect transition="in" filter="blinds(horizontal)">
                                      <p:cBhvr>
                                        <p:cTn id="27" dur="500"/>
                                        <p:tgtEl>
                                          <p:spTgt spid="102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8"/>
                                        </p:tgtEl>
                                        <p:attrNameLst>
                                          <p:attrName>style.visibility</p:attrName>
                                        </p:attrNameLst>
                                      </p:cBhvr>
                                      <p:to>
                                        <p:strVal val="visible"/>
                                      </p:to>
                                    </p:set>
                                    <p:animEffect transition="in" filter="blinds(horizontal)">
                                      <p:cBhvr>
                                        <p:cTn id="3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P spid="10245" grpId="0"/>
      <p:bldP spid="10246" grpId="0"/>
      <p:bldP spid="10247" grpId="0"/>
      <p:bldP spid="102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idx="1"/>
          </p:nvPr>
        </p:nvSpPr>
        <p:spPr>
          <a:xfrm>
            <a:off x="433388" y="563563"/>
            <a:ext cx="8229600" cy="2162175"/>
          </a:xfrm>
        </p:spPr>
        <p:txBody>
          <a:bodyPr vert="horz" wrap="square" lIns="91440" tIns="45720" rIns="91440" bIns="45720" anchor="t" anchorCtr="0"/>
          <a:p>
            <a:pPr eaLnBrk="1" hangingPunct="1"/>
            <a:r>
              <a:rPr lang="zh-CN" altLang="en-US" b="1" dirty="0">
                <a:latin typeface="Times New Roman" panose="02020603050405020304" pitchFamily="18" charset="0"/>
              </a:rPr>
              <a:t>地址线的连接</a:t>
            </a:r>
            <a:endParaRPr lang="zh-CN" altLang="en-US" sz="2800" dirty="0"/>
          </a:p>
          <a:p>
            <a:pPr lvl="1" eaLnBrk="1" hangingPunct="1"/>
            <a:r>
              <a:rPr lang="en-US" altLang="zh-CN" sz="2400" dirty="0"/>
              <a:t>CPU</a:t>
            </a:r>
            <a:r>
              <a:rPr lang="zh-CN" altLang="en-US" sz="2400" dirty="0"/>
              <a:t>地址线数一般多于存储器</a:t>
            </a:r>
            <a:endParaRPr lang="zh-CN" altLang="en-US" sz="2400" dirty="0"/>
          </a:p>
          <a:p>
            <a:pPr lvl="1" eaLnBrk="1" hangingPunct="1"/>
            <a:r>
              <a:rPr lang="zh-CN" altLang="en-US" sz="2400" dirty="0"/>
              <a:t>通常将</a:t>
            </a:r>
            <a:r>
              <a:rPr lang="en-US" altLang="zh-CN" sz="2400" dirty="0"/>
              <a:t>CPU</a:t>
            </a:r>
            <a:r>
              <a:rPr lang="zh-CN" altLang="en-US" sz="2400" dirty="0"/>
              <a:t>地址线低位与存储芯片地址线相连，高位用于存储器芯片扩充</a:t>
            </a:r>
            <a:endParaRPr lang="zh-CN" altLang="en-US" b="1" dirty="0">
              <a:latin typeface="Times New Roman" panose="02020603050405020304" pitchFamily="18" charset="0"/>
            </a:endParaRPr>
          </a:p>
        </p:txBody>
      </p:sp>
      <p:sp>
        <p:nvSpPr>
          <p:cNvPr id="12291" name="Rectangle 6"/>
          <p:cNvSpPr/>
          <p:nvPr/>
        </p:nvSpPr>
        <p:spPr>
          <a:xfrm>
            <a:off x="490538" y="2693988"/>
            <a:ext cx="8229600" cy="216217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r>
              <a:rPr lang="zh-CN" altLang="en-US" b="1" dirty="0">
                <a:latin typeface="Times New Roman" panose="02020603050405020304" pitchFamily="18" charset="0"/>
              </a:rPr>
              <a:t>数据线的连接</a:t>
            </a:r>
            <a:endParaRPr lang="zh-CN" altLang="en-US" sz="2800" dirty="0"/>
          </a:p>
          <a:p>
            <a:pPr marL="742950" lvl="1" indent="-285750" eaLnBrk="1" hangingPunct="1"/>
            <a:r>
              <a:rPr lang="zh-CN" altLang="en-US" sz="2400" dirty="0"/>
              <a:t>如果</a:t>
            </a:r>
            <a:r>
              <a:rPr lang="en-US" altLang="zh-CN" sz="2400" dirty="0"/>
              <a:t>CPU</a:t>
            </a:r>
            <a:r>
              <a:rPr lang="zh-CN" altLang="en-US" sz="2400" dirty="0"/>
              <a:t>数据线数和存储器不一样，要对存储器进行位扩展，使得存储器与</a:t>
            </a:r>
            <a:r>
              <a:rPr lang="en-US" altLang="zh-CN" sz="2400" dirty="0"/>
              <a:t>CPU</a:t>
            </a:r>
            <a:r>
              <a:rPr lang="zh-CN" altLang="en-US" sz="2400" dirty="0"/>
              <a:t>数据线数相等</a:t>
            </a:r>
            <a:endParaRPr lang="zh-CN" altLang="en-US" b="1"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p:nvPr/>
        </p:nvSpPr>
        <p:spPr>
          <a:xfrm>
            <a:off x="433388" y="2827338"/>
            <a:ext cx="8272462" cy="3554412"/>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r>
              <a:rPr lang="zh-CN" altLang="en-US" b="1" dirty="0">
                <a:latin typeface="Times New Roman" panose="02020603050405020304" pitchFamily="18" charset="0"/>
              </a:rPr>
              <a:t>片选线的连接</a:t>
            </a:r>
            <a:endParaRPr lang="zh-CN" altLang="en-US" sz="2800" dirty="0"/>
          </a:p>
          <a:p>
            <a:pPr marL="742950" lvl="1" indent="-285750" eaLnBrk="1" hangingPunct="1"/>
            <a:r>
              <a:rPr lang="zh-CN" altLang="en-US" sz="2500" dirty="0"/>
              <a:t>存储器系统中，对于某存储芯片，只有其片选控制端接收到</a:t>
            </a:r>
            <a:r>
              <a:rPr lang="en-US" altLang="zh-CN" sz="2500" dirty="0"/>
              <a:t>CPU</a:t>
            </a:r>
            <a:r>
              <a:rPr lang="zh-CN" altLang="en-US" sz="2500" dirty="0"/>
              <a:t>提供的片选有效信号时才能被选中</a:t>
            </a:r>
            <a:endParaRPr lang="zh-CN" altLang="en-US" sz="2500" dirty="0"/>
          </a:p>
          <a:p>
            <a:pPr marL="742950" lvl="1" indent="-285750" eaLnBrk="1" hangingPunct="1"/>
            <a:r>
              <a:rPr lang="zh-CN" altLang="en-US" sz="2500" dirty="0"/>
              <a:t>片选有效信号由</a:t>
            </a:r>
            <a:r>
              <a:rPr lang="en-US" altLang="zh-CN" sz="2500" dirty="0"/>
              <a:t>CPU</a:t>
            </a:r>
            <a:r>
              <a:rPr lang="zh-CN" altLang="en-US" sz="2500" dirty="0"/>
              <a:t>未与存储芯片连接的</a:t>
            </a:r>
            <a:r>
              <a:rPr lang="zh-CN" altLang="en-US" sz="2500" b="1" dirty="0">
                <a:solidFill>
                  <a:srgbClr val="00B050"/>
                </a:solidFill>
              </a:rPr>
              <a:t>高位地址线</a:t>
            </a:r>
            <a:r>
              <a:rPr lang="zh-CN" altLang="en-US" sz="2500" dirty="0"/>
              <a:t>和</a:t>
            </a:r>
            <a:r>
              <a:rPr lang="zh-CN" altLang="en-US" sz="2500" b="1" dirty="0">
                <a:solidFill>
                  <a:srgbClr val="00B050"/>
                </a:solidFill>
              </a:rPr>
              <a:t>访存控制信号</a:t>
            </a:r>
            <a:r>
              <a:rPr lang="zh-CN" altLang="en-US" sz="2500" dirty="0"/>
              <a:t>通过</a:t>
            </a:r>
            <a:r>
              <a:rPr lang="zh-CN" altLang="en-US" sz="2500" b="1" dirty="0">
                <a:solidFill>
                  <a:srgbClr val="00B050"/>
                </a:solidFill>
              </a:rPr>
              <a:t>译码器</a:t>
            </a:r>
            <a:r>
              <a:rPr lang="zh-CN" altLang="en-US" sz="2500" dirty="0"/>
              <a:t>以及</a:t>
            </a:r>
            <a:r>
              <a:rPr lang="zh-CN" altLang="en-US" sz="2500" b="1" dirty="0">
                <a:solidFill>
                  <a:srgbClr val="00B050"/>
                </a:solidFill>
              </a:rPr>
              <a:t>其他各种门电路</a:t>
            </a:r>
            <a:r>
              <a:rPr lang="zh-CN" altLang="en-US" sz="2500" dirty="0"/>
              <a:t>产生</a:t>
            </a:r>
            <a:endParaRPr lang="en-US" altLang="zh-CN" sz="2500" dirty="0"/>
          </a:p>
          <a:p>
            <a:pPr marL="742950" lvl="1" indent="-285750" eaLnBrk="1" hangingPunct="1"/>
            <a:r>
              <a:rPr lang="en-US" altLang="zh-CN" sz="2500" dirty="0"/>
              <a:t>CPU</a:t>
            </a:r>
            <a:r>
              <a:rPr lang="zh-CN" altLang="en-US" sz="2500" dirty="0"/>
              <a:t>对外有两种访问：访问存储器和访问</a:t>
            </a:r>
            <a:r>
              <a:rPr lang="en-US" altLang="zh-CN" sz="2500" dirty="0"/>
              <a:t>I/O</a:t>
            </a:r>
            <a:r>
              <a:rPr lang="zh-CN" altLang="en-US" sz="2500" dirty="0"/>
              <a:t>，访问存储器时</a:t>
            </a:r>
            <a:r>
              <a:rPr lang="zh-CN" altLang="en-US" sz="2500" b="1" dirty="0">
                <a:solidFill>
                  <a:srgbClr val="339933"/>
                </a:solidFill>
              </a:rPr>
              <a:t>访存控制信号</a:t>
            </a:r>
            <a:r>
              <a:rPr lang="zh-CN" altLang="en-US" sz="2500" dirty="0">
                <a:solidFill>
                  <a:srgbClr val="339933"/>
                </a:solidFill>
              </a:rPr>
              <a:t> </a:t>
            </a:r>
            <a:r>
              <a:rPr lang="zh-CN" altLang="en-US" sz="2500" dirty="0">
                <a:solidFill>
                  <a:srgbClr val="0070C0"/>
                </a:solidFill>
              </a:rPr>
              <a:t>          </a:t>
            </a:r>
            <a:r>
              <a:rPr lang="zh-CN" altLang="en-US" sz="2500" dirty="0"/>
              <a:t>有效</a:t>
            </a:r>
            <a:endParaRPr lang="zh-CN" altLang="en-US" sz="2500" dirty="0"/>
          </a:p>
          <a:p>
            <a:pPr marL="742950" lvl="1" indent="-285750" eaLnBrk="1" hangingPunct="1"/>
            <a:endParaRPr lang="zh-CN" altLang="en-US" sz="2500" b="1" dirty="0">
              <a:latin typeface="Times New Roman" panose="02020603050405020304" pitchFamily="18" charset="0"/>
            </a:endParaRPr>
          </a:p>
        </p:txBody>
      </p:sp>
      <p:sp>
        <p:nvSpPr>
          <p:cNvPr id="13315" name="Rectangle 5"/>
          <p:cNvSpPr/>
          <p:nvPr/>
        </p:nvSpPr>
        <p:spPr>
          <a:xfrm>
            <a:off x="377825" y="742950"/>
            <a:ext cx="8229600" cy="216217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r>
              <a:rPr lang="zh-CN" altLang="en-US" b="1" dirty="0">
                <a:latin typeface="Times New Roman" panose="02020603050405020304" pitchFamily="18" charset="0"/>
              </a:rPr>
              <a:t>读写命令线的连接</a:t>
            </a:r>
            <a:endParaRPr lang="zh-CN" altLang="en-US" sz="2800" dirty="0"/>
          </a:p>
          <a:p>
            <a:pPr marL="742950" lvl="1" indent="-285750" eaLnBrk="1" hangingPunct="1"/>
            <a:r>
              <a:rPr lang="en-US" altLang="zh-CN" sz="2400" dirty="0"/>
              <a:t>CPU</a:t>
            </a:r>
            <a:r>
              <a:rPr lang="zh-CN" altLang="en-US" sz="2400" dirty="0"/>
              <a:t>读写命令线直接和存储器的读写控制端相连</a:t>
            </a:r>
            <a:endParaRPr lang="zh-CN" altLang="en-US" sz="2400" dirty="0"/>
          </a:p>
          <a:p>
            <a:pPr marL="742950" lvl="1" indent="-285750" eaLnBrk="1" hangingPunct="1"/>
            <a:r>
              <a:rPr lang="zh-CN" altLang="en-US" sz="2400" dirty="0"/>
              <a:t>有些</a:t>
            </a:r>
            <a:r>
              <a:rPr lang="en-US" altLang="zh-CN" sz="2400" dirty="0"/>
              <a:t>CPU</a:t>
            </a:r>
            <a:r>
              <a:rPr lang="zh-CN" altLang="en-US" sz="2400" dirty="0"/>
              <a:t>的读写命令线是分开的，应该和存储器允许读、允许写控制端分开相连，选择合适的存储器芯片</a:t>
            </a:r>
            <a:endParaRPr lang="zh-CN" altLang="en-US" b="1" dirty="0">
              <a:latin typeface="Times New Roman" panose="02020603050405020304" pitchFamily="18" charset="0"/>
            </a:endParaRPr>
          </a:p>
        </p:txBody>
      </p:sp>
      <p:graphicFrame>
        <p:nvGraphicFramePr>
          <p:cNvPr id="13316" name="Object 9"/>
          <p:cNvGraphicFramePr>
            <a:graphicFrameLocks noChangeAspect="1"/>
          </p:cNvGraphicFramePr>
          <p:nvPr/>
        </p:nvGraphicFramePr>
        <p:xfrm>
          <a:off x="4568825" y="5540375"/>
          <a:ext cx="754063" cy="387350"/>
        </p:xfrm>
        <a:graphic>
          <a:graphicData uri="http://schemas.openxmlformats.org/presentationml/2006/ole">
            <mc:AlternateContent xmlns:mc="http://schemas.openxmlformats.org/markup-compatibility/2006">
              <mc:Choice xmlns:v="urn:schemas-microsoft-com:vml" Requires="v">
                <p:oleObj spid="_x0000_s3078" name="" r:id="rId1" imgW="469900" imgH="241300" progId="Equation.DSMT4">
                  <p:embed/>
                </p:oleObj>
              </mc:Choice>
              <mc:Fallback>
                <p:oleObj name="" r:id="rId1" imgW="469900" imgH="241300" progId="Equation.DSMT4">
                  <p:embed/>
                  <p:pic>
                    <p:nvPicPr>
                      <p:cNvPr id="0" name="图片 3077"/>
                      <p:cNvPicPr/>
                      <p:nvPr/>
                    </p:nvPicPr>
                    <p:blipFill>
                      <a:blip r:embed="rId2"/>
                      <a:stretch>
                        <a:fillRect/>
                      </a:stretch>
                    </p:blipFill>
                    <p:spPr>
                      <a:xfrm>
                        <a:off x="4568825" y="5540375"/>
                        <a:ext cx="754063" cy="38735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4"/>
          <p:cNvSpPr>
            <a:spLocks noChangeArrowheads="1"/>
          </p:cNvSpPr>
          <p:nvPr/>
        </p:nvSpPr>
        <p:spPr bwMode="auto">
          <a:xfrm>
            <a:off x="444500" y="825500"/>
            <a:ext cx="822960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合理选择存储芯片</a:t>
            </a:r>
            <a:endParaRPr kumimoji="0" lang="zh-CN" altLang="en-US"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9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合理选择类型：</a:t>
            </a:r>
            <a:endParaRPr kumimoji="0" lang="en-US" altLang="zh-CN" sz="29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1) ROM</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（如系统程序、标准子程序、常数等）</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2) RAM</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（用于用户程序）</a:t>
            </a:r>
            <a:endPar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9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确定芯片数量，影响连线方便</a:t>
            </a:r>
            <a:endParaRPr kumimoji="1" lang="zh-CN" altLang="en-US" sz="29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39" name="TextBox 1"/>
          <p:cNvSpPr txBox="1"/>
          <p:nvPr/>
        </p:nvSpPr>
        <p:spPr>
          <a:xfrm>
            <a:off x="866775" y="4700588"/>
            <a:ext cx="7042150" cy="862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500" dirty="0">
                <a:latin typeface="Times New Roman" panose="02020603050405020304" pitchFamily="18" charset="0"/>
              </a:rPr>
              <a:t>微处理器与存储器在时序、速度、负载等方面的匹配问题，在实际应用中也必须进行充分考虑</a:t>
            </a:r>
            <a:endParaRPr lang="zh-CN" altLang="en-US" sz="25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idx="1"/>
          </p:nvPr>
        </p:nvSpPr>
        <p:spPr>
          <a:xfrm>
            <a:off x="457200" y="441325"/>
            <a:ext cx="8318500" cy="6142038"/>
          </a:xfrm>
        </p:spPr>
        <p:txBody>
          <a:bodyPr vert="horz" wrap="square" lIns="91440" tIns="45720" rIns="91440" bIns="45720" anchor="t" anchorCtr="0"/>
          <a:p>
            <a:pPr marL="0" indent="0" algn="just" eaLnBrk="1" hangingPunct="1">
              <a:lnSpc>
                <a:spcPct val="90000"/>
              </a:lnSpc>
              <a:buNone/>
            </a:pPr>
            <a:r>
              <a:rPr lang="zh-CN" altLang="en-US" b="1" dirty="0"/>
              <a:t>例</a:t>
            </a:r>
            <a:r>
              <a:rPr lang="en-US" altLang="zh-CN" b="1" dirty="0"/>
              <a:t>4.1  CPU</a:t>
            </a:r>
            <a:r>
              <a:rPr lang="zh-CN" altLang="en-US" b="1" dirty="0"/>
              <a:t>有</a:t>
            </a:r>
            <a:r>
              <a:rPr lang="en-US" altLang="zh-CN" b="1" dirty="0"/>
              <a:t>16</a:t>
            </a:r>
            <a:r>
              <a:rPr lang="zh-CN" altLang="en-US" b="1" dirty="0"/>
              <a:t>根地址线，</a:t>
            </a:r>
            <a:r>
              <a:rPr lang="en-US" altLang="zh-CN" b="1" dirty="0"/>
              <a:t>8</a:t>
            </a:r>
            <a:r>
              <a:rPr lang="zh-CN" altLang="en-US" b="1" dirty="0"/>
              <a:t>根数据线，用     </a:t>
            </a:r>
            <a:endParaRPr lang="zh-CN" altLang="en-US" b="1" dirty="0"/>
          </a:p>
          <a:p>
            <a:pPr marL="0" indent="0" algn="just" eaLnBrk="1" hangingPunct="1">
              <a:lnSpc>
                <a:spcPct val="90000"/>
              </a:lnSpc>
              <a:buNone/>
            </a:pPr>
            <a:r>
              <a:rPr lang="zh-CN" altLang="en-US" b="1" dirty="0"/>
              <a:t>作为仿存控制信号（低电平有效），用       作为读写控制信号（高电平读，低电平写）。现有下列存储芯片：</a:t>
            </a:r>
            <a:r>
              <a:rPr lang="en-US" altLang="zh-CN" b="1" dirty="0"/>
              <a:t>1K*4</a:t>
            </a:r>
            <a:r>
              <a:rPr lang="zh-CN" altLang="en-US" b="1" dirty="0"/>
              <a:t>位</a:t>
            </a:r>
            <a:r>
              <a:rPr lang="en-US" altLang="zh-CN" b="1" dirty="0"/>
              <a:t>RAM</a:t>
            </a:r>
            <a:r>
              <a:rPr lang="zh-CN" altLang="en-US" b="1" dirty="0"/>
              <a:t>， </a:t>
            </a:r>
            <a:r>
              <a:rPr lang="en-US" altLang="zh-CN" b="1" dirty="0"/>
              <a:t>4K*8</a:t>
            </a:r>
            <a:r>
              <a:rPr lang="zh-CN" altLang="en-US" b="1" dirty="0"/>
              <a:t>位</a:t>
            </a:r>
            <a:r>
              <a:rPr lang="en-US" altLang="zh-CN" b="1" dirty="0"/>
              <a:t>RAM</a:t>
            </a:r>
            <a:r>
              <a:rPr lang="zh-CN" altLang="en-US" b="1" dirty="0"/>
              <a:t>， </a:t>
            </a:r>
            <a:r>
              <a:rPr lang="en-US" altLang="zh-CN" b="1" dirty="0"/>
              <a:t>8K*8</a:t>
            </a:r>
            <a:r>
              <a:rPr lang="zh-CN" altLang="en-US" b="1" dirty="0"/>
              <a:t>位</a:t>
            </a:r>
            <a:r>
              <a:rPr lang="en-US" altLang="zh-CN" b="1" dirty="0"/>
              <a:t>RAM</a:t>
            </a:r>
            <a:r>
              <a:rPr lang="zh-CN" altLang="en-US" b="1" dirty="0"/>
              <a:t>， </a:t>
            </a:r>
            <a:r>
              <a:rPr lang="en-US" altLang="zh-CN" b="1" dirty="0"/>
              <a:t>2K*8</a:t>
            </a:r>
            <a:r>
              <a:rPr lang="zh-CN" altLang="en-US" b="1" dirty="0"/>
              <a:t>位</a:t>
            </a:r>
            <a:r>
              <a:rPr lang="en-US" altLang="zh-CN" b="1" dirty="0"/>
              <a:t>ROM</a:t>
            </a:r>
            <a:r>
              <a:rPr lang="zh-CN" altLang="en-US" b="1" dirty="0"/>
              <a:t>， </a:t>
            </a:r>
            <a:r>
              <a:rPr lang="en-US" altLang="zh-CN" b="1" dirty="0"/>
              <a:t>4K*8</a:t>
            </a:r>
            <a:r>
              <a:rPr lang="zh-CN" altLang="en-US" b="1" dirty="0"/>
              <a:t>位</a:t>
            </a:r>
            <a:r>
              <a:rPr lang="en-US" altLang="zh-CN" b="1" dirty="0"/>
              <a:t>ROM, 8K*8</a:t>
            </a:r>
            <a:r>
              <a:rPr lang="zh-CN" altLang="en-US" b="1" dirty="0"/>
              <a:t>位</a:t>
            </a:r>
            <a:r>
              <a:rPr lang="en-US" altLang="zh-CN" b="1" dirty="0"/>
              <a:t>ROM</a:t>
            </a:r>
            <a:r>
              <a:rPr lang="zh-CN" altLang="en-US" b="1" dirty="0"/>
              <a:t>及</a:t>
            </a:r>
            <a:r>
              <a:rPr lang="en-US" altLang="zh-CN" b="1" dirty="0"/>
              <a:t>74138</a:t>
            </a:r>
            <a:r>
              <a:rPr lang="zh-CN" altLang="en-US" b="1" dirty="0"/>
              <a:t>译码器和各种门电路。画出</a:t>
            </a:r>
            <a:r>
              <a:rPr lang="en-US" altLang="zh-CN" b="1" dirty="0"/>
              <a:t>CPU</a:t>
            </a:r>
            <a:r>
              <a:rPr lang="zh-CN" altLang="en-US" b="1" dirty="0"/>
              <a:t>与存储器的连接图，要求如下：</a:t>
            </a:r>
            <a:endParaRPr lang="zh-CN" altLang="en-US" b="1" dirty="0"/>
          </a:p>
          <a:p>
            <a:pPr marL="0" indent="0" algn="just" eaLnBrk="1" hangingPunct="1">
              <a:lnSpc>
                <a:spcPct val="90000"/>
              </a:lnSpc>
              <a:buNone/>
            </a:pPr>
            <a:r>
              <a:rPr lang="zh-CN" altLang="en-US" b="1" dirty="0"/>
              <a:t>（</a:t>
            </a:r>
            <a:r>
              <a:rPr lang="en-US" altLang="zh-CN" b="1" dirty="0"/>
              <a:t>1</a:t>
            </a:r>
            <a:r>
              <a:rPr lang="zh-CN" altLang="en-US" b="1" dirty="0"/>
              <a:t>）主存地址空间分配</a:t>
            </a:r>
            <a:r>
              <a:rPr lang="en-US" altLang="zh-CN" b="1" dirty="0"/>
              <a:t>6000</a:t>
            </a:r>
            <a:r>
              <a:rPr lang="en-US" altLang="zh-CN" b="1" dirty="0">
                <a:solidFill>
                  <a:srgbClr val="00B050"/>
                </a:solidFill>
              </a:rPr>
              <a:t>H</a:t>
            </a:r>
            <a:r>
              <a:rPr lang="en-US" altLang="zh-CN" b="1" dirty="0"/>
              <a:t>~67FF</a:t>
            </a:r>
            <a:r>
              <a:rPr lang="en-US" altLang="zh-CN" b="1" dirty="0">
                <a:solidFill>
                  <a:srgbClr val="00B050"/>
                </a:solidFill>
              </a:rPr>
              <a:t>H</a:t>
            </a:r>
            <a:r>
              <a:rPr lang="zh-CN" altLang="en-US" b="1" dirty="0"/>
              <a:t>为系统程序区，</a:t>
            </a:r>
            <a:r>
              <a:rPr lang="en-US" altLang="zh-CN" b="1" dirty="0"/>
              <a:t>6800</a:t>
            </a:r>
            <a:r>
              <a:rPr lang="en-US" altLang="zh-CN" b="1" dirty="0">
                <a:solidFill>
                  <a:srgbClr val="00B050"/>
                </a:solidFill>
              </a:rPr>
              <a:t>H</a:t>
            </a:r>
            <a:r>
              <a:rPr lang="en-US" altLang="zh-CN" b="1" dirty="0"/>
              <a:t>~6BFF</a:t>
            </a:r>
            <a:r>
              <a:rPr lang="en-US" altLang="zh-CN" b="1" dirty="0">
                <a:solidFill>
                  <a:srgbClr val="00B050"/>
                </a:solidFill>
              </a:rPr>
              <a:t>H</a:t>
            </a:r>
            <a:r>
              <a:rPr lang="zh-CN" altLang="en-US" b="1" dirty="0"/>
              <a:t>为用户程序区</a:t>
            </a:r>
            <a:endParaRPr lang="zh-CN" altLang="en-US" b="1" dirty="0"/>
          </a:p>
          <a:p>
            <a:pPr marL="0" indent="0" algn="just" eaLnBrk="1" hangingPunct="1">
              <a:lnSpc>
                <a:spcPct val="90000"/>
              </a:lnSpc>
              <a:buNone/>
            </a:pPr>
            <a:r>
              <a:rPr lang="zh-CN" altLang="en-US" b="1" dirty="0"/>
              <a:t>（</a:t>
            </a:r>
            <a:r>
              <a:rPr lang="en-US" altLang="zh-CN" b="1" dirty="0"/>
              <a:t>2</a:t>
            </a:r>
            <a:r>
              <a:rPr lang="zh-CN" altLang="en-US" b="1" dirty="0"/>
              <a:t>）合理选用上述存储芯片，说明各选几片</a:t>
            </a:r>
            <a:endParaRPr lang="zh-CN" altLang="en-US" b="1" dirty="0"/>
          </a:p>
          <a:p>
            <a:pPr marL="0" indent="0" algn="just" eaLnBrk="1" hangingPunct="1">
              <a:lnSpc>
                <a:spcPct val="90000"/>
              </a:lnSpc>
              <a:buNone/>
            </a:pPr>
            <a:r>
              <a:rPr lang="zh-CN" altLang="en-US" b="1" dirty="0"/>
              <a:t>（</a:t>
            </a:r>
            <a:r>
              <a:rPr lang="en-US" altLang="zh-CN" b="1" dirty="0"/>
              <a:t>3</a:t>
            </a:r>
            <a:r>
              <a:rPr lang="zh-CN" altLang="en-US" b="1" dirty="0"/>
              <a:t>）画出片选逻辑图</a:t>
            </a:r>
            <a:endParaRPr lang="zh-CN" altLang="en-US" b="1" dirty="0"/>
          </a:p>
        </p:txBody>
      </p:sp>
      <p:graphicFrame>
        <p:nvGraphicFramePr>
          <p:cNvPr id="15363" name="Object 4"/>
          <p:cNvGraphicFramePr>
            <a:graphicFrameLocks noChangeAspect="1"/>
          </p:cNvGraphicFramePr>
          <p:nvPr/>
        </p:nvGraphicFramePr>
        <p:xfrm>
          <a:off x="8128000" y="522288"/>
          <a:ext cx="754063" cy="387350"/>
        </p:xfrm>
        <a:graphic>
          <a:graphicData uri="http://schemas.openxmlformats.org/presentationml/2006/ole">
            <mc:AlternateContent xmlns:mc="http://schemas.openxmlformats.org/markup-compatibility/2006">
              <mc:Choice xmlns:v="urn:schemas-microsoft-com:vml" Requires="v">
                <p:oleObj spid="_x0000_s3080" name="" r:id="rId1" imgW="469900" imgH="241300" progId="Equation.DSMT4">
                  <p:embed/>
                </p:oleObj>
              </mc:Choice>
              <mc:Fallback>
                <p:oleObj name="" r:id="rId1" imgW="469900" imgH="241300" progId="Equation.DSMT4">
                  <p:embed/>
                  <p:pic>
                    <p:nvPicPr>
                      <p:cNvPr id="0" name="图片 3079"/>
                      <p:cNvPicPr/>
                      <p:nvPr/>
                    </p:nvPicPr>
                    <p:blipFill>
                      <a:blip r:embed="rId2"/>
                      <a:stretch>
                        <a:fillRect/>
                      </a:stretch>
                    </p:blipFill>
                    <p:spPr>
                      <a:xfrm>
                        <a:off x="8128000" y="522288"/>
                        <a:ext cx="754063" cy="387350"/>
                      </a:xfrm>
                      <a:prstGeom prst="rect">
                        <a:avLst/>
                      </a:prstGeom>
                      <a:noFill/>
                      <a:ln w="38100">
                        <a:noFill/>
                        <a:miter/>
                      </a:ln>
                    </p:spPr>
                  </p:pic>
                </p:oleObj>
              </mc:Fallback>
            </mc:AlternateContent>
          </a:graphicData>
        </a:graphic>
      </p:graphicFrame>
      <p:graphicFrame>
        <p:nvGraphicFramePr>
          <p:cNvPr id="15364" name="Object 5"/>
          <p:cNvGraphicFramePr>
            <a:graphicFrameLocks noChangeAspect="1"/>
          </p:cNvGraphicFramePr>
          <p:nvPr/>
        </p:nvGraphicFramePr>
        <p:xfrm>
          <a:off x="7545388" y="984250"/>
          <a:ext cx="533400" cy="452438"/>
        </p:xfrm>
        <a:graphic>
          <a:graphicData uri="http://schemas.openxmlformats.org/presentationml/2006/ole">
            <mc:AlternateContent xmlns:mc="http://schemas.openxmlformats.org/markup-compatibility/2006">
              <mc:Choice xmlns:v="urn:schemas-microsoft-com:vml" Requires="v">
                <p:oleObj spid="_x0000_s3082" name="" r:id="rId3" imgW="254000" imgH="215900" progId="Equation.DSMT4">
                  <p:embed/>
                </p:oleObj>
              </mc:Choice>
              <mc:Fallback>
                <p:oleObj name="" r:id="rId3" imgW="254000" imgH="215900" progId="Equation.DSMT4">
                  <p:embed/>
                  <p:pic>
                    <p:nvPicPr>
                      <p:cNvPr id="0" name="图片 3081"/>
                      <p:cNvPicPr/>
                      <p:nvPr/>
                    </p:nvPicPr>
                    <p:blipFill>
                      <a:blip r:embed="rId4"/>
                      <a:stretch>
                        <a:fillRect/>
                      </a:stretch>
                    </p:blipFill>
                    <p:spPr>
                      <a:xfrm>
                        <a:off x="7545388" y="984250"/>
                        <a:ext cx="533400" cy="452438"/>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4" descr="138译码器管脚图"/>
          <p:cNvPicPr>
            <a:picLocks noChangeAspect="1"/>
          </p:cNvPicPr>
          <p:nvPr/>
        </p:nvPicPr>
        <p:blipFill>
          <a:blip r:embed="rId1"/>
          <a:stretch>
            <a:fillRect/>
          </a:stretch>
        </p:blipFill>
        <p:spPr>
          <a:xfrm>
            <a:off x="198438" y="0"/>
            <a:ext cx="5276850" cy="3190875"/>
          </a:xfrm>
          <a:prstGeom prst="rect">
            <a:avLst/>
          </a:prstGeom>
          <a:noFill/>
          <a:ln w="9525">
            <a:noFill/>
          </a:ln>
        </p:spPr>
      </p:pic>
      <p:pic>
        <p:nvPicPr>
          <p:cNvPr id="16387" name="Picture 5" descr="138译码器功能表"/>
          <p:cNvPicPr>
            <a:picLocks noChangeAspect="1"/>
          </p:cNvPicPr>
          <p:nvPr/>
        </p:nvPicPr>
        <p:blipFill>
          <a:blip r:embed="rId2"/>
          <a:stretch>
            <a:fillRect/>
          </a:stretch>
        </p:blipFill>
        <p:spPr>
          <a:xfrm>
            <a:off x="2919413" y="3376613"/>
            <a:ext cx="5440362" cy="3324225"/>
          </a:xfrm>
          <a:prstGeom prst="rect">
            <a:avLst/>
          </a:prstGeom>
          <a:noFill/>
          <a:ln w="9525">
            <a:noFill/>
          </a:ln>
        </p:spPr>
      </p:pic>
      <p:sp>
        <p:nvSpPr>
          <p:cNvPr id="16388" name="Text Box 6"/>
          <p:cNvSpPr txBox="1"/>
          <p:nvPr/>
        </p:nvSpPr>
        <p:spPr>
          <a:xfrm>
            <a:off x="5810250" y="1136650"/>
            <a:ext cx="27432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dirty="0"/>
              <a:t>138</a:t>
            </a:r>
            <a:r>
              <a:rPr lang="zh-CN" altLang="en-US" dirty="0"/>
              <a:t>译码器管脚图与功能表</a:t>
            </a:r>
            <a:endParaRPr lang="zh-CN" altLang="en-US" dirty="0"/>
          </a:p>
        </p:txBody>
      </p:sp>
      <p:sp>
        <p:nvSpPr>
          <p:cNvPr id="16389" name="Text Box 7"/>
          <p:cNvSpPr txBox="1"/>
          <p:nvPr/>
        </p:nvSpPr>
        <p:spPr>
          <a:xfrm>
            <a:off x="269875" y="3573463"/>
            <a:ext cx="2555875"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solidFill>
                  <a:srgbClr val="00B050"/>
                </a:solidFill>
              </a:rPr>
              <a:t>后面图中控制端    标为</a:t>
            </a:r>
            <a:endParaRPr lang="en-US" altLang="zh-CN" sz="2800" dirty="0">
              <a:solidFill>
                <a:srgbClr val="00B050"/>
              </a:solidFill>
            </a:endParaRPr>
          </a:p>
          <a:p>
            <a:pPr marL="0" lvl="0" indent="0" eaLnBrk="1" hangingPunct="1">
              <a:spcBef>
                <a:spcPct val="0"/>
              </a:spcBef>
              <a:buNone/>
            </a:pPr>
            <a:r>
              <a:rPr lang="zh-CN" altLang="en-US" sz="2800" dirty="0">
                <a:solidFill>
                  <a:srgbClr val="00B050"/>
                </a:solidFill>
              </a:rPr>
              <a:t>输入端分别标为</a:t>
            </a:r>
            <a:r>
              <a:rPr lang="en-US" altLang="zh-CN" sz="2800" dirty="0">
                <a:solidFill>
                  <a:srgbClr val="00B050"/>
                </a:solidFill>
              </a:rPr>
              <a:t>C B A</a:t>
            </a:r>
            <a:endParaRPr lang="zh-CN" altLang="en-US" sz="2800" dirty="0">
              <a:solidFill>
                <a:srgbClr val="00B050"/>
              </a:solidFill>
            </a:endParaRPr>
          </a:p>
        </p:txBody>
      </p:sp>
      <p:graphicFrame>
        <p:nvGraphicFramePr>
          <p:cNvPr id="16390" name="Object 9"/>
          <p:cNvGraphicFramePr>
            <a:graphicFrameLocks noChangeAspect="1"/>
          </p:cNvGraphicFramePr>
          <p:nvPr/>
        </p:nvGraphicFramePr>
        <p:xfrm>
          <a:off x="787400" y="4078288"/>
          <a:ext cx="306388" cy="458787"/>
        </p:xfrm>
        <a:graphic>
          <a:graphicData uri="http://schemas.openxmlformats.org/presentationml/2006/ole">
            <mc:AlternateContent xmlns:mc="http://schemas.openxmlformats.org/markup-compatibility/2006">
              <mc:Choice xmlns:v="urn:schemas-microsoft-com:vml" Requires="v">
                <p:oleObj spid="_x0000_s3079" name="" r:id="rId3" imgW="152400" imgH="228600" progId="Equation.DSMT4">
                  <p:embed/>
                </p:oleObj>
              </mc:Choice>
              <mc:Fallback>
                <p:oleObj name="" r:id="rId3" imgW="152400" imgH="228600" progId="Equation.DSMT4">
                  <p:embed/>
                  <p:pic>
                    <p:nvPicPr>
                      <p:cNvPr id="0" name="图片 3078"/>
                      <p:cNvPicPr/>
                      <p:nvPr/>
                    </p:nvPicPr>
                    <p:blipFill>
                      <a:blip r:embed="rId4"/>
                      <a:stretch>
                        <a:fillRect/>
                      </a:stretch>
                    </p:blipFill>
                    <p:spPr>
                      <a:xfrm>
                        <a:off x="787400" y="4078288"/>
                        <a:ext cx="306388" cy="458787"/>
                      </a:xfrm>
                      <a:prstGeom prst="rect">
                        <a:avLst/>
                      </a:prstGeom>
                      <a:noFill/>
                      <a:ln w="38100">
                        <a:noFill/>
                        <a:miter/>
                      </a:ln>
                    </p:spPr>
                  </p:pic>
                </p:oleObj>
              </mc:Fallback>
            </mc:AlternateContent>
          </a:graphicData>
        </a:graphic>
      </p:graphicFrame>
      <p:graphicFrame>
        <p:nvGraphicFramePr>
          <p:cNvPr id="16391" name="Object 12"/>
          <p:cNvGraphicFramePr>
            <a:graphicFrameLocks noChangeAspect="1"/>
          </p:cNvGraphicFramePr>
          <p:nvPr/>
        </p:nvGraphicFramePr>
        <p:xfrm>
          <a:off x="1952625" y="4022725"/>
          <a:ext cx="357188" cy="458788"/>
        </p:xfrm>
        <a:graphic>
          <a:graphicData uri="http://schemas.openxmlformats.org/presentationml/2006/ole">
            <mc:AlternateContent xmlns:mc="http://schemas.openxmlformats.org/markup-compatibility/2006">
              <mc:Choice xmlns:v="urn:schemas-microsoft-com:vml" Requires="v">
                <p:oleObj spid="_x0000_s3081" name="" r:id="rId5" imgW="177800" imgH="228600" progId="Equation.DSMT4">
                  <p:embed/>
                </p:oleObj>
              </mc:Choice>
              <mc:Fallback>
                <p:oleObj name="" r:id="rId5" imgW="177800" imgH="228600" progId="Equation.DSMT4">
                  <p:embed/>
                  <p:pic>
                    <p:nvPicPr>
                      <p:cNvPr id="0" name="图片 3080"/>
                      <p:cNvPicPr/>
                      <p:nvPr/>
                    </p:nvPicPr>
                    <p:blipFill>
                      <a:blip r:embed="rId6"/>
                      <a:stretch>
                        <a:fillRect/>
                      </a:stretch>
                    </p:blipFill>
                    <p:spPr>
                      <a:xfrm>
                        <a:off x="1952625" y="4022725"/>
                        <a:ext cx="357188" cy="458788"/>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2" descr="C:\Users\admin\Downloads\240290993.jpg"/>
          <p:cNvPicPr>
            <a:picLocks noChangeAspect="1"/>
          </p:cNvPicPr>
          <p:nvPr/>
        </p:nvPicPr>
        <p:blipFill>
          <a:blip r:embed="rId1"/>
          <a:stretch>
            <a:fillRect/>
          </a:stretch>
        </p:blipFill>
        <p:spPr>
          <a:xfrm>
            <a:off x="1444625" y="420688"/>
            <a:ext cx="6492875" cy="4868862"/>
          </a:xfrm>
          <a:prstGeom prst="rect">
            <a:avLst/>
          </a:prstGeom>
          <a:noFill/>
          <a:ln w="9525">
            <a:noFill/>
          </a:ln>
        </p:spPr>
      </p:pic>
      <p:sp>
        <p:nvSpPr>
          <p:cNvPr id="17411" name="TextBox 16"/>
          <p:cNvSpPr txBox="1"/>
          <p:nvPr/>
        </p:nvSpPr>
        <p:spPr>
          <a:xfrm>
            <a:off x="877888" y="5626100"/>
            <a:ext cx="4627562" cy="646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b="1" dirty="0">
                <a:latin typeface="Times New Roman" panose="02020603050405020304" pitchFamily="18" charset="0"/>
              </a:rPr>
              <a:t>芯片图上，“。”表示信号为低电平有效</a:t>
            </a:r>
            <a:endParaRPr lang="en-US" altLang="zh-CN" sz="1800" b="1" dirty="0">
              <a:latin typeface="Times New Roman" panose="02020603050405020304" pitchFamily="18" charset="0"/>
            </a:endParaRPr>
          </a:p>
          <a:p>
            <a:pPr marL="0" lvl="0" indent="0" eaLnBrk="1" hangingPunct="1">
              <a:spcBef>
                <a:spcPct val="0"/>
              </a:spcBef>
              <a:buNone/>
            </a:pPr>
            <a:r>
              <a:rPr lang="zh-CN" altLang="en-US" sz="1800" b="1" dirty="0">
                <a:latin typeface="Times New Roman" panose="02020603050405020304" pitchFamily="18" charset="0"/>
              </a:rPr>
              <a:t>门电路上，“。”表示求 非 运算</a:t>
            </a:r>
            <a:endParaRPr lang="zh-CN" altLang="en-US" sz="1800" b="1"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152400" y="196850"/>
            <a:ext cx="4343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latin typeface="宋体" panose="02010600030101010101" pitchFamily="2" charset="-122"/>
              </a:rPr>
              <a:t>例</a:t>
            </a:r>
            <a:r>
              <a:rPr lang="en-US" altLang="zh-CN" sz="3600" b="1" dirty="0">
                <a:latin typeface="Times New Roman" panose="02020603050405020304" pitchFamily="18" charset="0"/>
              </a:rPr>
              <a:t>4.1</a:t>
            </a:r>
            <a:r>
              <a:rPr lang="en-US" altLang="zh-CN" b="1" dirty="0">
                <a:latin typeface="Times New Roman" panose="02020603050405020304" pitchFamily="18" charset="0"/>
              </a:rPr>
              <a:t>   </a:t>
            </a:r>
            <a:r>
              <a:rPr lang="zh-CN" altLang="en-US" b="1" dirty="0">
                <a:latin typeface="宋体" panose="02010600030101010101" pitchFamily="2" charset="-122"/>
              </a:rPr>
              <a:t>解</a:t>
            </a:r>
            <a:r>
              <a:rPr lang="en-US" altLang="zh-CN" b="1" dirty="0">
                <a:latin typeface="宋体" panose="02010600030101010101" pitchFamily="2" charset="-122"/>
              </a:rPr>
              <a:t>:</a:t>
            </a: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11267" name="Text Box 3"/>
          <p:cNvSpPr txBox="1"/>
          <p:nvPr/>
        </p:nvSpPr>
        <p:spPr>
          <a:xfrm>
            <a:off x="533400" y="990600"/>
            <a:ext cx="792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写出对应的二进制地址码</a:t>
            </a:r>
            <a:endParaRPr lang="zh-CN" altLang="en-US" sz="2800" b="1" dirty="0">
              <a:latin typeface="Times New Roman" panose="02020603050405020304" pitchFamily="18" charset="0"/>
            </a:endParaRPr>
          </a:p>
        </p:txBody>
      </p:sp>
      <p:sp>
        <p:nvSpPr>
          <p:cNvPr id="11268" name="Text Box 4"/>
          <p:cNvSpPr txBox="1"/>
          <p:nvPr/>
        </p:nvSpPr>
        <p:spPr>
          <a:xfrm>
            <a:off x="533400" y="5791200"/>
            <a:ext cx="792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确定芯片的数量及类型</a:t>
            </a:r>
            <a:endParaRPr lang="zh-CN" altLang="en-US" sz="2800" b="1" dirty="0">
              <a:latin typeface="Times New Roman" panose="02020603050405020304" pitchFamily="18" charset="0"/>
            </a:endParaRPr>
          </a:p>
        </p:txBody>
      </p:sp>
      <p:grpSp>
        <p:nvGrpSpPr>
          <p:cNvPr id="2" name="Group 5"/>
          <p:cNvGrpSpPr/>
          <p:nvPr/>
        </p:nvGrpSpPr>
        <p:grpSpPr>
          <a:xfrm>
            <a:off x="457200" y="2057400"/>
            <a:ext cx="6858000" cy="579438"/>
            <a:chOff x="384" y="1296"/>
            <a:chExt cx="4320" cy="365"/>
          </a:xfrm>
        </p:grpSpPr>
        <p:sp>
          <p:nvSpPr>
            <p:cNvPr id="18478" name="Text Box 6"/>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8479" name="Text Box 7"/>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8480" name="Text Box 8"/>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8481" name="Text Box 9"/>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sp>
        <p:nvSpPr>
          <p:cNvPr id="11274" name="Text Box 10"/>
          <p:cNvSpPr txBox="1"/>
          <p:nvPr/>
        </p:nvSpPr>
        <p:spPr>
          <a:xfrm>
            <a:off x="381000" y="1676400"/>
            <a:ext cx="784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15</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14</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13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11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10</a:t>
            </a:r>
            <a:r>
              <a:rPr lang="en-US" altLang="zh-CN" sz="2400" b="1" dirty="0">
                <a:latin typeface="Times New Roman" panose="02020603050405020304" pitchFamily="18" charset="0"/>
              </a:rPr>
              <a:t>    …    A</a:t>
            </a:r>
            <a:r>
              <a:rPr lang="en-US" altLang="zh-CN" sz="2400" b="1" baseline="-25000" dirty="0">
                <a:latin typeface="Times New Roman" panose="02020603050405020304" pitchFamily="18" charset="0"/>
              </a:rPr>
              <a:t>7     </a:t>
            </a:r>
            <a:r>
              <a:rPr lang="en-US" altLang="zh-CN" sz="2400" b="1" dirty="0">
                <a:latin typeface="Times New Roman" panose="02020603050405020304" pitchFamily="18" charset="0"/>
              </a:rPr>
              <a:t>…   </a:t>
            </a:r>
            <a:r>
              <a:rPr lang="en-US" altLang="zh-CN" sz="2400" b="1" baseline="-25000" dirty="0">
                <a:latin typeface="Times New Roman" panose="02020603050405020304" pitchFamily="18" charset="0"/>
              </a:rPr>
              <a:t>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4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3      </a:t>
            </a:r>
            <a:r>
              <a:rPr lang="en-US" altLang="zh-CN" sz="2400" b="1" dirty="0">
                <a:latin typeface="Times New Roman" panose="02020603050405020304" pitchFamily="18" charset="0"/>
              </a:rPr>
              <a:t>…</a:t>
            </a:r>
            <a:r>
              <a:rPr lang="en-US" altLang="zh-CN" sz="2400" b="1" baseline="-25000" dirty="0">
                <a:latin typeface="Times New Roman" panose="02020603050405020304" pitchFamily="18" charset="0"/>
              </a:rPr>
              <a:t>   </a:t>
            </a:r>
            <a:r>
              <a:rPr lang="en-US" altLang="zh-CN" sz="800" b="1" baseline="-25000" dirty="0">
                <a:latin typeface="Times New Roman" panose="02020603050405020304" pitchFamily="18" charset="0"/>
              </a:rPr>
              <a:t> </a:t>
            </a:r>
            <a:r>
              <a:rPr lang="en-US" altLang="zh-CN" sz="2400" b="1" baseline="-25000" dirty="0">
                <a:latin typeface="Times New Roman" panose="02020603050405020304" pitchFamily="18" charset="0"/>
              </a:rPr>
              <a:t>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0</a:t>
            </a:r>
            <a:endParaRPr lang="en-US" altLang="zh-CN" sz="2400" b="1" baseline="-25000" dirty="0">
              <a:latin typeface="Times New Roman" panose="02020603050405020304" pitchFamily="18" charset="0"/>
            </a:endParaRPr>
          </a:p>
        </p:txBody>
      </p:sp>
      <p:grpSp>
        <p:nvGrpSpPr>
          <p:cNvPr id="3" name="Group 11"/>
          <p:cNvGrpSpPr/>
          <p:nvPr/>
        </p:nvGrpSpPr>
        <p:grpSpPr>
          <a:xfrm>
            <a:off x="457200" y="2590800"/>
            <a:ext cx="6858000" cy="1112838"/>
            <a:chOff x="288" y="1632"/>
            <a:chExt cx="4320" cy="701"/>
          </a:xfrm>
        </p:grpSpPr>
        <p:sp>
          <p:nvSpPr>
            <p:cNvPr id="18472" name="Text Box 12"/>
            <p:cNvSpPr txBox="1"/>
            <p:nvPr/>
          </p:nvSpPr>
          <p:spPr>
            <a:xfrm>
              <a:off x="297" y="1632"/>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18473" name="Group 13"/>
            <p:cNvGrpSpPr/>
            <p:nvPr/>
          </p:nvGrpSpPr>
          <p:grpSpPr>
            <a:xfrm>
              <a:off x="288" y="1968"/>
              <a:ext cx="4320" cy="365"/>
              <a:chOff x="384" y="1968"/>
              <a:chExt cx="4320" cy="365"/>
            </a:xfrm>
          </p:grpSpPr>
          <p:sp>
            <p:nvSpPr>
              <p:cNvPr id="18474" name="Text Box 14"/>
              <p:cNvSpPr txBox="1"/>
              <p:nvPr/>
            </p:nvSpPr>
            <p:spPr>
              <a:xfrm>
                <a:off x="384"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8475" name="Text Box 15"/>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0  1  1  1</a:t>
                </a:r>
                <a:endParaRPr lang="en-US" altLang="zh-CN" b="1" dirty="0">
                  <a:latin typeface="Times New Roman" panose="02020603050405020304" pitchFamily="18" charset="0"/>
                </a:endParaRPr>
              </a:p>
            </p:txBody>
          </p:sp>
          <p:sp>
            <p:nvSpPr>
              <p:cNvPr id="18476" name="Text Box 16"/>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18477" name="Text Box 17"/>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grpSp>
        <p:nvGrpSpPr>
          <p:cNvPr id="5" name="Group 18"/>
          <p:cNvGrpSpPr/>
          <p:nvPr/>
        </p:nvGrpSpPr>
        <p:grpSpPr>
          <a:xfrm>
            <a:off x="457200" y="3763963"/>
            <a:ext cx="6858000" cy="579437"/>
            <a:chOff x="384" y="1296"/>
            <a:chExt cx="4320" cy="365"/>
          </a:xfrm>
        </p:grpSpPr>
        <p:sp>
          <p:nvSpPr>
            <p:cNvPr id="18468" name="Text Box 19"/>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8469" name="Text Box 20"/>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1  0  0  0</a:t>
              </a:r>
              <a:endParaRPr lang="en-US" altLang="zh-CN" b="1" dirty="0">
                <a:latin typeface="Times New Roman" panose="02020603050405020304" pitchFamily="18" charset="0"/>
              </a:endParaRPr>
            </a:p>
          </p:txBody>
        </p:sp>
        <p:sp>
          <p:nvSpPr>
            <p:cNvPr id="18470" name="Text Box 21"/>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8471" name="Text Box 22"/>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grpSp>
        <p:nvGrpSpPr>
          <p:cNvPr id="6" name="Group 23"/>
          <p:cNvGrpSpPr/>
          <p:nvPr/>
        </p:nvGrpSpPr>
        <p:grpSpPr>
          <a:xfrm>
            <a:off x="457200" y="4267200"/>
            <a:ext cx="6858000" cy="1189038"/>
            <a:chOff x="288" y="2688"/>
            <a:chExt cx="4320" cy="749"/>
          </a:xfrm>
        </p:grpSpPr>
        <p:sp>
          <p:nvSpPr>
            <p:cNvPr id="18462" name="Text Box 24"/>
            <p:cNvSpPr txBox="1"/>
            <p:nvPr/>
          </p:nvSpPr>
          <p:spPr>
            <a:xfrm>
              <a:off x="288" y="2688"/>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18463" name="Group 25"/>
            <p:cNvGrpSpPr/>
            <p:nvPr/>
          </p:nvGrpSpPr>
          <p:grpSpPr>
            <a:xfrm>
              <a:off x="288" y="3072"/>
              <a:ext cx="4320" cy="365"/>
              <a:chOff x="384" y="1968"/>
              <a:chExt cx="4320" cy="365"/>
            </a:xfrm>
          </p:grpSpPr>
          <p:sp>
            <p:nvSpPr>
              <p:cNvPr id="18464" name="Text Box 26"/>
              <p:cNvSpPr txBox="1"/>
              <p:nvPr/>
            </p:nvSpPr>
            <p:spPr>
              <a:xfrm>
                <a:off x="384"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8465" name="Text Box 27"/>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1  0  1  1</a:t>
                </a:r>
                <a:endParaRPr lang="en-US" altLang="zh-CN" b="1" dirty="0">
                  <a:latin typeface="Times New Roman" panose="02020603050405020304" pitchFamily="18" charset="0"/>
                </a:endParaRPr>
              </a:p>
            </p:txBody>
          </p:sp>
          <p:sp>
            <p:nvSpPr>
              <p:cNvPr id="18466" name="Text Box 28"/>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18467" name="Text Box 29"/>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grpSp>
        <p:nvGrpSpPr>
          <p:cNvPr id="8" name="Group 30"/>
          <p:cNvGrpSpPr/>
          <p:nvPr/>
        </p:nvGrpSpPr>
        <p:grpSpPr>
          <a:xfrm>
            <a:off x="7162800" y="2286000"/>
            <a:ext cx="2514600" cy="1219200"/>
            <a:chOff x="4512" y="1440"/>
            <a:chExt cx="1584" cy="768"/>
          </a:xfrm>
        </p:grpSpPr>
        <p:sp>
          <p:nvSpPr>
            <p:cNvPr id="18460" name="AutoShape 31"/>
            <p:cNvSpPr/>
            <p:nvPr/>
          </p:nvSpPr>
          <p:spPr>
            <a:xfrm>
              <a:off x="4512" y="1440"/>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18461" name="Text Box 32"/>
            <p:cNvSpPr txBox="1"/>
            <p:nvPr/>
          </p:nvSpPr>
          <p:spPr>
            <a:xfrm>
              <a:off x="4752" y="1795"/>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2K</a:t>
              </a:r>
              <a:r>
                <a:rPr lang="en-US" altLang="zh-CN"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grpSp>
      <p:grpSp>
        <p:nvGrpSpPr>
          <p:cNvPr id="9" name="Group 33"/>
          <p:cNvGrpSpPr/>
          <p:nvPr/>
        </p:nvGrpSpPr>
        <p:grpSpPr>
          <a:xfrm>
            <a:off x="7162800" y="4038600"/>
            <a:ext cx="2514600" cy="1219200"/>
            <a:chOff x="4512" y="2544"/>
            <a:chExt cx="1584" cy="768"/>
          </a:xfrm>
        </p:grpSpPr>
        <p:sp>
          <p:nvSpPr>
            <p:cNvPr id="18458" name="Text Box 34"/>
            <p:cNvSpPr txBox="1"/>
            <p:nvPr/>
          </p:nvSpPr>
          <p:spPr>
            <a:xfrm>
              <a:off x="4752" y="2544"/>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1K</a:t>
              </a:r>
              <a:r>
                <a:rPr lang="en-US" altLang="zh-CN"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18459" name="AutoShape 35"/>
            <p:cNvSpPr/>
            <p:nvPr/>
          </p:nvSpPr>
          <p:spPr>
            <a:xfrm>
              <a:off x="4512" y="2544"/>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sp>
        <p:nvSpPr>
          <p:cNvPr id="18444" name="Text Box 36"/>
          <p:cNvSpPr txBox="1"/>
          <p:nvPr/>
        </p:nvSpPr>
        <p:spPr>
          <a:xfrm>
            <a:off x="7604125" y="6011863"/>
            <a:ext cx="153987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b="1" dirty="0">
              <a:latin typeface="Times New Roman" panose="02020603050405020304" pitchFamily="18" charset="0"/>
            </a:endParaRPr>
          </a:p>
        </p:txBody>
      </p:sp>
      <p:grpSp>
        <p:nvGrpSpPr>
          <p:cNvPr id="10" name="Group 37"/>
          <p:cNvGrpSpPr/>
          <p:nvPr/>
        </p:nvGrpSpPr>
        <p:grpSpPr>
          <a:xfrm>
            <a:off x="6545263" y="4630738"/>
            <a:ext cx="2497137" cy="1541462"/>
            <a:chOff x="4123" y="2917"/>
            <a:chExt cx="1573" cy="971"/>
          </a:xfrm>
        </p:grpSpPr>
        <p:sp>
          <p:nvSpPr>
            <p:cNvPr id="18454" name="AutoShape 38"/>
            <p:cNvSpPr/>
            <p:nvPr/>
          </p:nvSpPr>
          <p:spPr>
            <a:xfrm>
              <a:off x="4720" y="2917"/>
              <a:ext cx="976" cy="349"/>
            </a:xfrm>
            <a:prstGeom prst="wedgeRoundRectCallout">
              <a:avLst>
                <a:gd name="adj1" fmla="val -43750"/>
                <a:gd name="adj2" fmla="val 70000"/>
                <a:gd name="adj3" fmla="val 16667"/>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RAM</a:t>
              </a:r>
              <a:endParaRPr lang="en-US" altLang="zh-CN" sz="2800" b="1" dirty="0">
                <a:latin typeface="Times New Roman" panose="02020603050405020304" pitchFamily="18" charset="0"/>
                <a:ea typeface="Times New Roman" panose="02020603050405020304" pitchFamily="18" charset="0"/>
              </a:endParaRPr>
            </a:p>
          </p:txBody>
        </p:sp>
        <p:grpSp>
          <p:nvGrpSpPr>
            <p:cNvPr id="18455" name="Group 39"/>
            <p:cNvGrpSpPr/>
            <p:nvPr/>
          </p:nvGrpSpPr>
          <p:grpSpPr>
            <a:xfrm>
              <a:off x="4123" y="3511"/>
              <a:ext cx="1546" cy="377"/>
              <a:chOff x="4123" y="3511"/>
              <a:chExt cx="1546" cy="377"/>
            </a:xfrm>
          </p:grpSpPr>
          <p:sp>
            <p:nvSpPr>
              <p:cNvPr id="18456" name="AutoShape 40"/>
              <p:cNvSpPr/>
              <p:nvPr/>
            </p:nvSpPr>
            <p:spPr>
              <a:xfrm>
                <a:off x="4176" y="3552"/>
                <a:ext cx="1392" cy="336"/>
              </a:xfrm>
              <a:prstGeom prst="wedgeRoundRectCallout">
                <a:avLst>
                  <a:gd name="adj1" fmla="val -505"/>
                  <a:gd name="adj2" fmla="val -157144"/>
                  <a:gd name="adj3" fmla="val 16667"/>
                </a:avLst>
              </a:prstGeom>
              <a:noFill/>
              <a:ln w="28575"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800" b="1" dirty="0">
                  <a:latin typeface="Times New Roman" panose="02020603050405020304" pitchFamily="18" charset="0"/>
                </a:endParaRPr>
              </a:p>
            </p:txBody>
          </p:sp>
          <p:sp>
            <p:nvSpPr>
              <p:cNvPr id="18457" name="AutoShape 41"/>
              <p:cNvSpPr/>
              <p:nvPr/>
            </p:nvSpPr>
            <p:spPr>
              <a:xfrm>
                <a:off x="4123" y="3511"/>
                <a:ext cx="1546" cy="328"/>
              </a:xfrm>
              <a:prstGeom prst="wedgeRoundRectCallout">
                <a:avLst>
                  <a:gd name="adj1" fmla="val -43750"/>
                  <a:gd name="adj2" fmla="val 70000"/>
                  <a:gd name="adj3" fmla="val 16667"/>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600" b="1" dirty="0">
                    <a:latin typeface="Times New Roman" panose="02020603050405020304" pitchFamily="18" charset="0"/>
                  </a:rPr>
                  <a:t>2</a:t>
                </a:r>
                <a:r>
                  <a:rPr lang="zh-CN" altLang="en-US" sz="2600" b="1" dirty="0">
                    <a:latin typeface="Times New Roman" panose="02020603050405020304" pitchFamily="18" charset="0"/>
                  </a:rPr>
                  <a:t>片</a:t>
                </a:r>
                <a:r>
                  <a:rPr lang="en-US" altLang="zh-CN" sz="2600" b="1" dirty="0">
                    <a:latin typeface="Times New Roman" panose="02020603050405020304" pitchFamily="18" charset="0"/>
                  </a:rPr>
                  <a:t>1K</a:t>
                </a: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rPr>
                  <a:t>位</a:t>
                </a:r>
                <a:endParaRPr lang="zh-CN" altLang="en-US" sz="2600" b="1" dirty="0">
                  <a:latin typeface="Times New Roman" panose="02020603050405020304" pitchFamily="18" charset="0"/>
                </a:endParaRPr>
              </a:p>
            </p:txBody>
          </p:sp>
        </p:grpSp>
      </p:grpSp>
      <p:grpSp>
        <p:nvGrpSpPr>
          <p:cNvPr id="12" name="Group 42"/>
          <p:cNvGrpSpPr/>
          <p:nvPr/>
        </p:nvGrpSpPr>
        <p:grpSpPr>
          <a:xfrm>
            <a:off x="7010400" y="1295400"/>
            <a:ext cx="2057400" cy="1585913"/>
            <a:chOff x="4416" y="816"/>
            <a:chExt cx="1296" cy="999"/>
          </a:xfrm>
        </p:grpSpPr>
        <p:sp>
          <p:nvSpPr>
            <p:cNvPr id="18450" name="Text Box 43"/>
            <p:cNvSpPr txBox="1"/>
            <p:nvPr/>
          </p:nvSpPr>
          <p:spPr>
            <a:xfrm>
              <a:off x="4752" y="1488"/>
              <a:ext cx="91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ROM</a:t>
              </a:r>
              <a:endParaRPr lang="en-US" altLang="zh-CN" sz="2800" b="1" dirty="0">
                <a:latin typeface="Times New Roman" panose="02020603050405020304" pitchFamily="18" charset="0"/>
                <a:ea typeface="Times New Roman" panose="02020603050405020304" pitchFamily="18" charset="0"/>
              </a:endParaRPr>
            </a:p>
          </p:txBody>
        </p:sp>
        <p:grpSp>
          <p:nvGrpSpPr>
            <p:cNvPr id="18451" name="Group 44"/>
            <p:cNvGrpSpPr/>
            <p:nvPr/>
          </p:nvGrpSpPr>
          <p:grpSpPr>
            <a:xfrm>
              <a:off x="4416" y="816"/>
              <a:ext cx="1296" cy="384"/>
              <a:chOff x="4416" y="816"/>
              <a:chExt cx="1296" cy="384"/>
            </a:xfrm>
          </p:grpSpPr>
          <p:sp>
            <p:nvSpPr>
              <p:cNvPr id="18452" name="AutoShape 45"/>
              <p:cNvSpPr/>
              <p:nvPr/>
            </p:nvSpPr>
            <p:spPr>
              <a:xfrm>
                <a:off x="4416" y="816"/>
                <a:ext cx="1296" cy="384"/>
              </a:xfrm>
              <a:prstGeom prst="wedgeRoundRectCallout">
                <a:avLst>
                  <a:gd name="adj1" fmla="val -3319"/>
                  <a:gd name="adj2" fmla="val 141926"/>
                  <a:gd name="adj3" fmla="val 16667"/>
                </a:avLst>
              </a:prstGeom>
              <a:noFill/>
              <a:ln w="28575"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b="1" dirty="0">
                  <a:latin typeface="Times New Roman" panose="02020603050405020304" pitchFamily="18" charset="0"/>
                </a:endParaRPr>
              </a:p>
            </p:txBody>
          </p:sp>
          <p:sp>
            <p:nvSpPr>
              <p:cNvPr id="18453" name="Text Box 46"/>
              <p:cNvSpPr txBox="1"/>
              <p:nvPr/>
            </p:nvSpPr>
            <p:spPr>
              <a:xfrm>
                <a:off x="4416" y="816"/>
                <a:ext cx="1296" cy="3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600" b="1" dirty="0">
                    <a:latin typeface="Times New Roman" panose="02020603050405020304" pitchFamily="18" charset="0"/>
                  </a:rPr>
                  <a:t>1</a:t>
                </a:r>
                <a:r>
                  <a:rPr lang="zh-CN" altLang="en-US" sz="2600" b="1" dirty="0">
                    <a:latin typeface="Times New Roman" panose="02020603050405020304" pitchFamily="18" charset="0"/>
                  </a:rPr>
                  <a:t>片 </a:t>
                </a:r>
                <a:r>
                  <a:rPr lang="en-US" altLang="zh-CN" sz="2600" b="1" dirty="0">
                    <a:latin typeface="Times New Roman" panose="02020603050405020304" pitchFamily="18" charset="0"/>
                  </a:rPr>
                  <a:t>2K</a:t>
                </a:r>
                <a:r>
                  <a:rPr lang="en-US" altLang="zh-CN" sz="2600" b="1" dirty="0">
                    <a:latin typeface="Times New Roman" panose="02020603050405020304" pitchFamily="18" charset="0"/>
                    <a:cs typeface="Times New Roman" panose="02020603050405020304" pitchFamily="18" charset="0"/>
                  </a:rPr>
                  <a:t>×8</a:t>
                </a:r>
                <a:r>
                  <a:rPr lang="zh-CN" altLang="en-US" sz="2600" b="1" dirty="0">
                    <a:latin typeface="Times New Roman" panose="02020603050405020304" pitchFamily="18" charset="0"/>
                  </a:rPr>
                  <a:t>位</a:t>
                </a:r>
                <a:endParaRPr lang="zh-CN" altLang="en-US" sz="2600" b="1" dirty="0">
                  <a:latin typeface="Times New Roman" panose="02020603050405020304" pitchFamily="18" charset="0"/>
                </a:endParaRPr>
              </a:p>
            </p:txBody>
          </p:sp>
        </p:grpSp>
      </p:grpSp>
      <p:sp>
        <p:nvSpPr>
          <p:cNvPr id="18447" name="AutoShape 48">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4" name="TextBox 3"/>
          <p:cNvSpPr txBox="1"/>
          <p:nvPr/>
        </p:nvSpPr>
        <p:spPr>
          <a:xfrm>
            <a:off x="5246688" y="571500"/>
            <a:ext cx="2597150" cy="661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00B050"/>
                </a:solidFill>
                <a:latin typeface="Times New Roman" panose="02020603050405020304" pitchFamily="18" charset="0"/>
              </a:rPr>
              <a:t>n </a:t>
            </a:r>
            <a:r>
              <a:rPr lang="zh-CN" altLang="en-US" sz="1800" dirty="0">
                <a:solidFill>
                  <a:srgbClr val="00B050"/>
                </a:solidFill>
                <a:latin typeface="Times New Roman" panose="02020603050405020304" pitchFamily="18" charset="0"/>
              </a:rPr>
              <a:t>根地址线，从全</a:t>
            </a:r>
            <a:r>
              <a:rPr lang="en-US" altLang="zh-CN" sz="1800" dirty="0">
                <a:solidFill>
                  <a:srgbClr val="00B050"/>
                </a:solidFill>
                <a:latin typeface="Times New Roman" panose="02020603050405020304" pitchFamily="18" charset="0"/>
              </a:rPr>
              <a:t>0</a:t>
            </a:r>
            <a:r>
              <a:rPr lang="zh-CN" altLang="en-US" sz="1800" dirty="0">
                <a:solidFill>
                  <a:srgbClr val="00B050"/>
                </a:solidFill>
                <a:latin typeface="Times New Roman" panose="02020603050405020304" pitchFamily="18" charset="0"/>
              </a:rPr>
              <a:t>变到全</a:t>
            </a:r>
            <a:r>
              <a:rPr lang="en-US" altLang="zh-CN" sz="1800" dirty="0">
                <a:solidFill>
                  <a:srgbClr val="00B050"/>
                </a:solidFill>
                <a:latin typeface="Times New Roman" panose="02020603050405020304" pitchFamily="18" charset="0"/>
              </a:rPr>
              <a:t>1</a:t>
            </a:r>
            <a:r>
              <a:rPr lang="zh-CN" altLang="en-US" sz="1800" dirty="0">
                <a:solidFill>
                  <a:srgbClr val="00B050"/>
                </a:solidFill>
                <a:latin typeface="Times New Roman" panose="02020603050405020304" pitchFamily="18" charset="0"/>
              </a:rPr>
              <a:t>，覆盖</a:t>
            </a:r>
            <a:r>
              <a:rPr lang="en-US" altLang="zh-CN" sz="1800" dirty="0">
                <a:solidFill>
                  <a:srgbClr val="00B050"/>
                </a:solidFill>
                <a:latin typeface="Times New Roman" panose="02020603050405020304" pitchFamily="18" charset="0"/>
              </a:rPr>
              <a:t>2ⁿ</a:t>
            </a:r>
            <a:r>
              <a:rPr lang="zh-CN" altLang="en-US" sz="1800" dirty="0">
                <a:solidFill>
                  <a:srgbClr val="00B050"/>
                </a:solidFill>
                <a:latin typeface="Times New Roman" panose="02020603050405020304" pitchFamily="18" charset="0"/>
              </a:rPr>
              <a:t>个存储单元</a:t>
            </a:r>
            <a:endParaRPr lang="en-US" altLang="zh-CN" sz="1800" dirty="0">
              <a:solidFill>
                <a:srgbClr val="00B050"/>
              </a:solidFill>
              <a:latin typeface="Times New Roman" panose="02020603050405020304" pitchFamily="18" charset="0"/>
            </a:endParaRPr>
          </a:p>
        </p:txBody>
      </p:sp>
      <p:sp>
        <p:nvSpPr>
          <p:cNvPr id="7" name="TextBox 6"/>
          <p:cNvSpPr txBox="1"/>
          <p:nvPr/>
        </p:nvSpPr>
        <p:spPr>
          <a:xfrm>
            <a:off x="2987675" y="4346575"/>
            <a:ext cx="5016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00B050"/>
                </a:solidFill>
                <a:latin typeface="Times New Roman" panose="02020603050405020304" pitchFamily="18" charset="0"/>
              </a:rPr>
              <a:t>A</a:t>
            </a:r>
            <a:r>
              <a:rPr lang="en-US" altLang="zh-CN" sz="1800" baseline="-25000" dirty="0">
                <a:solidFill>
                  <a:srgbClr val="00B050"/>
                </a:solidFill>
                <a:latin typeface="Times New Roman" panose="02020603050405020304" pitchFamily="18" charset="0"/>
              </a:rPr>
              <a:t>9</a:t>
            </a:r>
            <a:endParaRPr lang="zh-CN" altLang="en-US" sz="1800" dirty="0">
              <a:solidFill>
                <a:srgbClr val="00B05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gtEl>
                                        <p:attrNameLst>
                                          <p:attrName>style.visibility</p:attrName>
                                        </p:attrNameLst>
                                      </p:cBhvr>
                                      <p:to>
                                        <p:strVal val="visible"/>
                                      </p:to>
                                    </p:set>
                                    <p:animEffect transition="in" filter="blinds(horizontal)">
                                      <p:cBhvr>
                                        <p:cTn id="12" dur="500"/>
                                        <p:tgtEl>
                                          <p:spTgt spid="112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xEl>
                                              <p:charRg st="0"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268"/>
                                        </p:tgtEl>
                                        <p:attrNameLst>
                                          <p:attrName>style.visibility</p:attrName>
                                        </p:attrNameLst>
                                      </p:cBhvr>
                                      <p:to>
                                        <p:strVal val="visible"/>
                                      </p:to>
                                    </p:set>
                                    <p:animEffect transition="in" filter="blinds(horizontal)">
                                      <p:cBhvr>
                                        <p:cTn id="55" dur="500"/>
                                        <p:tgtEl>
                                          <p:spTgt spid="1126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linds(horizontal)">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P spid="11274"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533400" y="304800"/>
            <a:ext cx="7924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(3) </a:t>
            </a:r>
            <a:r>
              <a:rPr lang="zh-CN" altLang="en-US" b="1" dirty="0">
                <a:latin typeface="Times New Roman" panose="02020603050405020304" pitchFamily="18" charset="0"/>
              </a:rPr>
              <a:t>分配地址线</a:t>
            </a:r>
            <a:endParaRPr lang="zh-CN" altLang="en-US" b="1" dirty="0">
              <a:latin typeface="Times New Roman" panose="02020603050405020304" pitchFamily="18" charset="0"/>
            </a:endParaRPr>
          </a:p>
        </p:txBody>
      </p:sp>
      <p:sp>
        <p:nvSpPr>
          <p:cNvPr id="12291" name="Text Box 3"/>
          <p:cNvSpPr txBox="1"/>
          <p:nvPr/>
        </p:nvSpPr>
        <p:spPr>
          <a:xfrm>
            <a:off x="762000" y="4953000"/>
            <a:ext cx="61722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latin typeface="Times New Roman" panose="02020603050405020304" pitchFamily="18" charset="0"/>
              </a:rPr>
              <a:t>A</a:t>
            </a:r>
            <a:r>
              <a:rPr lang="en-US" altLang="zh-CN" sz="2600" b="1" baseline="-25000" dirty="0">
                <a:latin typeface="Times New Roman" panose="02020603050405020304" pitchFamily="18" charset="0"/>
              </a:rPr>
              <a:t>10</a:t>
            </a:r>
            <a:r>
              <a:rPr lang="en-US" altLang="zh-CN" sz="2600" b="1" dirty="0">
                <a:latin typeface="Times New Roman" panose="02020603050405020304" pitchFamily="18" charset="0"/>
              </a:rPr>
              <a:t>~ A</a:t>
            </a:r>
            <a:r>
              <a:rPr lang="en-US" altLang="zh-CN" sz="2600" b="1" baseline="-25000" dirty="0">
                <a:latin typeface="Times New Roman" panose="02020603050405020304" pitchFamily="18" charset="0"/>
              </a:rPr>
              <a:t>0    </a:t>
            </a:r>
            <a:r>
              <a:rPr lang="zh-CN" altLang="en-US" sz="2600" b="1" dirty="0">
                <a:latin typeface="Times New Roman" panose="02020603050405020304" pitchFamily="18" charset="0"/>
              </a:rPr>
              <a:t>接 </a:t>
            </a:r>
            <a:r>
              <a:rPr lang="en-US" altLang="zh-CN" sz="2600" b="1" dirty="0">
                <a:latin typeface="Times New Roman" panose="02020603050405020304" pitchFamily="18" charset="0"/>
              </a:rPr>
              <a:t>2K</a:t>
            </a:r>
            <a:r>
              <a:rPr lang="en-US" altLang="zh-CN" sz="900" b="1" dirty="0">
                <a:latin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8</a:t>
            </a:r>
            <a:r>
              <a:rPr lang="zh-CN" altLang="en-US" sz="2600" b="1" dirty="0">
                <a:latin typeface="Times New Roman" panose="02020603050405020304" pitchFamily="18" charset="0"/>
              </a:rPr>
              <a:t>位 </a:t>
            </a:r>
            <a:r>
              <a:rPr lang="en-US" altLang="zh-CN" sz="2600" b="1" dirty="0">
                <a:latin typeface="Times New Roman" panose="02020603050405020304" pitchFamily="18" charset="0"/>
              </a:rPr>
              <a:t>ROM </a:t>
            </a:r>
            <a:r>
              <a:rPr lang="zh-CN" altLang="en-US" sz="2600" b="1" dirty="0">
                <a:latin typeface="Times New Roman" panose="02020603050405020304" pitchFamily="18" charset="0"/>
              </a:rPr>
              <a:t>的地址线</a:t>
            </a:r>
            <a:endParaRPr lang="zh-CN" altLang="en-US" sz="2600" b="1" dirty="0">
              <a:latin typeface="Times New Roman" panose="02020603050405020304" pitchFamily="18" charset="0"/>
            </a:endParaRPr>
          </a:p>
        </p:txBody>
      </p:sp>
      <p:sp>
        <p:nvSpPr>
          <p:cNvPr id="12292" name="Text Box 4"/>
          <p:cNvSpPr txBox="1"/>
          <p:nvPr/>
        </p:nvSpPr>
        <p:spPr>
          <a:xfrm>
            <a:off x="762000" y="5486400"/>
            <a:ext cx="62484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latin typeface="Times New Roman" panose="02020603050405020304" pitchFamily="18" charset="0"/>
              </a:rPr>
              <a:t>A</a:t>
            </a:r>
            <a:r>
              <a:rPr lang="en-US" altLang="zh-CN" sz="2600" b="1" baseline="-25000" dirty="0">
                <a:latin typeface="Times New Roman" panose="02020603050405020304" pitchFamily="18" charset="0"/>
              </a:rPr>
              <a:t>9  </a:t>
            </a:r>
            <a:r>
              <a:rPr lang="en-US" altLang="zh-CN" sz="2600" b="1" dirty="0">
                <a:latin typeface="Times New Roman" panose="02020603050405020304" pitchFamily="18" charset="0"/>
              </a:rPr>
              <a:t>~ A</a:t>
            </a:r>
            <a:r>
              <a:rPr lang="en-US" altLang="zh-CN" sz="2600" b="1" baseline="-25000" dirty="0">
                <a:latin typeface="Times New Roman" panose="02020603050405020304" pitchFamily="18" charset="0"/>
              </a:rPr>
              <a:t>0    </a:t>
            </a:r>
            <a:r>
              <a:rPr lang="zh-CN" altLang="en-US" sz="2600" b="1" dirty="0">
                <a:latin typeface="Times New Roman" panose="02020603050405020304" pitchFamily="18" charset="0"/>
              </a:rPr>
              <a:t>接 </a:t>
            </a:r>
            <a:r>
              <a:rPr lang="en-US" altLang="zh-CN" sz="2600" b="1" dirty="0">
                <a:latin typeface="Times New Roman" panose="02020603050405020304" pitchFamily="18" charset="0"/>
              </a:rPr>
              <a:t>1K</a:t>
            </a:r>
            <a:r>
              <a:rPr lang="en-US" altLang="zh-CN" sz="900" b="1" dirty="0">
                <a:latin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rPr>
              <a:t>位 </a:t>
            </a:r>
            <a:r>
              <a:rPr lang="en-US" altLang="zh-CN" sz="2600" b="1" dirty="0">
                <a:latin typeface="Times New Roman" panose="02020603050405020304" pitchFamily="18" charset="0"/>
              </a:rPr>
              <a:t>RAM </a:t>
            </a:r>
            <a:r>
              <a:rPr lang="zh-CN" altLang="en-US" sz="2600" b="1" dirty="0">
                <a:latin typeface="Times New Roman" panose="02020603050405020304" pitchFamily="18" charset="0"/>
              </a:rPr>
              <a:t>的地址线</a:t>
            </a:r>
            <a:endParaRPr lang="zh-CN" altLang="en-US" sz="2600" b="1" dirty="0">
              <a:latin typeface="Times New Roman" panose="02020603050405020304" pitchFamily="18" charset="0"/>
            </a:endParaRPr>
          </a:p>
        </p:txBody>
      </p:sp>
      <p:sp>
        <p:nvSpPr>
          <p:cNvPr id="12293" name="Rectangle 5"/>
          <p:cNvSpPr/>
          <p:nvPr/>
        </p:nvSpPr>
        <p:spPr>
          <a:xfrm>
            <a:off x="533400" y="6049963"/>
            <a:ext cx="40894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(4) </a:t>
            </a:r>
            <a:r>
              <a:rPr lang="zh-CN" altLang="en-US" b="1" dirty="0">
                <a:latin typeface="Times New Roman" panose="02020603050405020304" pitchFamily="18" charset="0"/>
              </a:rPr>
              <a:t>确定片选信号</a:t>
            </a:r>
            <a:endParaRPr lang="zh-CN" altLang="en-US" b="1" dirty="0">
              <a:latin typeface="Times New Roman" panose="02020603050405020304" pitchFamily="18" charset="0"/>
            </a:endParaRPr>
          </a:p>
        </p:txBody>
      </p:sp>
      <p:sp>
        <p:nvSpPr>
          <p:cNvPr id="12294" name="Line 6"/>
          <p:cNvSpPr/>
          <p:nvPr/>
        </p:nvSpPr>
        <p:spPr>
          <a:xfrm>
            <a:off x="2438400" y="1447800"/>
            <a:ext cx="0" cy="3200400"/>
          </a:xfrm>
          <a:prstGeom prst="line">
            <a:avLst/>
          </a:prstGeom>
          <a:ln w="38100" cap="flat" cmpd="sng">
            <a:solidFill>
              <a:schemeClr val="folHlink"/>
            </a:solidFill>
            <a:prstDash val="dash"/>
            <a:headEnd type="none" w="med" len="med"/>
            <a:tailEnd type="none" w="med" len="med"/>
          </a:ln>
        </p:spPr>
      </p:sp>
      <p:sp>
        <p:nvSpPr>
          <p:cNvPr id="12295" name="Line 7"/>
          <p:cNvSpPr/>
          <p:nvPr/>
        </p:nvSpPr>
        <p:spPr>
          <a:xfrm>
            <a:off x="2895600" y="1447800"/>
            <a:ext cx="0" cy="3200400"/>
          </a:xfrm>
          <a:prstGeom prst="line">
            <a:avLst/>
          </a:prstGeom>
          <a:ln w="38100" cap="flat" cmpd="sng">
            <a:solidFill>
              <a:srgbClr val="0070C0"/>
            </a:solidFill>
            <a:prstDash val="dash"/>
            <a:headEnd type="none" w="med" len="med"/>
            <a:tailEnd type="none" w="med" len="med"/>
          </a:ln>
        </p:spPr>
      </p:sp>
      <p:sp>
        <p:nvSpPr>
          <p:cNvPr id="12296" name="Line 8"/>
          <p:cNvSpPr/>
          <p:nvPr/>
        </p:nvSpPr>
        <p:spPr>
          <a:xfrm>
            <a:off x="1143000" y="1447800"/>
            <a:ext cx="0" cy="3200400"/>
          </a:xfrm>
          <a:prstGeom prst="line">
            <a:avLst/>
          </a:prstGeom>
          <a:ln w="38100" cap="flat" cmpd="sng">
            <a:solidFill>
              <a:srgbClr val="FF0000"/>
            </a:solidFill>
            <a:prstDash val="dash"/>
            <a:headEnd type="none" w="med" len="med"/>
            <a:tailEnd type="none" w="med" len="med"/>
          </a:ln>
        </p:spPr>
      </p:sp>
      <p:grpSp>
        <p:nvGrpSpPr>
          <p:cNvPr id="2" name="Group 9"/>
          <p:cNvGrpSpPr/>
          <p:nvPr/>
        </p:nvGrpSpPr>
        <p:grpSpPr>
          <a:xfrm>
            <a:off x="1143000" y="4572000"/>
            <a:ext cx="1371600" cy="519113"/>
            <a:chOff x="720" y="2880"/>
            <a:chExt cx="864" cy="327"/>
          </a:xfrm>
        </p:grpSpPr>
        <p:sp>
          <p:nvSpPr>
            <p:cNvPr id="19500" name="Text Box 10"/>
            <p:cNvSpPr txBox="1"/>
            <p:nvPr/>
          </p:nvSpPr>
          <p:spPr>
            <a:xfrm>
              <a:off x="720" y="2880"/>
              <a:ext cx="33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folHlink"/>
                  </a:solidFill>
                  <a:latin typeface="Times New Roman" panose="02020603050405020304" pitchFamily="18" charset="0"/>
                </a:rPr>
                <a:t>C</a:t>
              </a:r>
              <a:endParaRPr lang="en-US" altLang="zh-CN" sz="2800" b="1" dirty="0">
                <a:solidFill>
                  <a:schemeClr val="folHlink"/>
                </a:solidFill>
                <a:latin typeface="Times New Roman" panose="02020603050405020304" pitchFamily="18" charset="0"/>
              </a:endParaRPr>
            </a:p>
          </p:txBody>
        </p:sp>
        <p:sp>
          <p:nvSpPr>
            <p:cNvPr id="19501" name="Text Box 11"/>
            <p:cNvSpPr txBox="1"/>
            <p:nvPr/>
          </p:nvSpPr>
          <p:spPr>
            <a:xfrm>
              <a:off x="960" y="2880"/>
              <a:ext cx="33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folHlink"/>
                  </a:solidFill>
                  <a:latin typeface="Times New Roman" panose="02020603050405020304" pitchFamily="18" charset="0"/>
                </a:rPr>
                <a:t>B</a:t>
              </a:r>
              <a:endParaRPr lang="en-US" altLang="zh-CN" sz="2800" b="1" dirty="0">
                <a:solidFill>
                  <a:schemeClr val="folHlink"/>
                </a:solidFill>
                <a:latin typeface="Times New Roman" panose="02020603050405020304" pitchFamily="18" charset="0"/>
              </a:endParaRPr>
            </a:p>
          </p:txBody>
        </p:sp>
        <p:sp>
          <p:nvSpPr>
            <p:cNvPr id="19502" name="Text Box 12"/>
            <p:cNvSpPr txBox="1"/>
            <p:nvPr/>
          </p:nvSpPr>
          <p:spPr>
            <a:xfrm>
              <a:off x="1248" y="2880"/>
              <a:ext cx="33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folHlink"/>
                  </a:solidFill>
                  <a:latin typeface="Times New Roman" panose="02020603050405020304" pitchFamily="18" charset="0"/>
                </a:rPr>
                <a:t>A</a:t>
              </a:r>
              <a:endParaRPr lang="en-US" altLang="zh-CN" sz="2800" b="1" dirty="0">
                <a:solidFill>
                  <a:schemeClr val="folHlink"/>
                </a:solidFill>
                <a:latin typeface="Times New Roman" panose="02020603050405020304" pitchFamily="18" charset="0"/>
              </a:endParaRPr>
            </a:p>
          </p:txBody>
        </p:sp>
      </p:grpSp>
      <p:grpSp>
        <p:nvGrpSpPr>
          <p:cNvPr id="3" name="Group 13"/>
          <p:cNvGrpSpPr/>
          <p:nvPr/>
        </p:nvGrpSpPr>
        <p:grpSpPr>
          <a:xfrm>
            <a:off x="304800" y="990600"/>
            <a:ext cx="9296400" cy="3779838"/>
            <a:chOff x="192" y="624"/>
            <a:chExt cx="5856" cy="2381"/>
          </a:xfrm>
        </p:grpSpPr>
        <p:grpSp>
          <p:nvGrpSpPr>
            <p:cNvPr id="19469" name="Group 14"/>
            <p:cNvGrpSpPr/>
            <p:nvPr/>
          </p:nvGrpSpPr>
          <p:grpSpPr>
            <a:xfrm>
              <a:off x="240" y="864"/>
              <a:ext cx="4320" cy="365"/>
              <a:chOff x="384" y="1296"/>
              <a:chExt cx="4320" cy="365"/>
            </a:xfrm>
          </p:grpSpPr>
          <p:sp>
            <p:nvSpPr>
              <p:cNvPr id="19496" name="Text Box 15"/>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9497" name="Text Box 16"/>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9498" name="Text Box 17"/>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9499" name="Text Box 18"/>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sp>
          <p:nvSpPr>
            <p:cNvPr id="19470" name="Text Box 19"/>
            <p:cNvSpPr txBox="1"/>
            <p:nvPr/>
          </p:nvSpPr>
          <p:spPr>
            <a:xfrm>
              <a:off x="192" y="624"/>
              <a:ext cx="494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15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13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11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10</a:t>
              </a:r>
              <a:r>
                <a:rPr lang="en-US" altLang="zh-CN" sz="2400" b="1" dirty="0">
                  <a:latin typeface="Times New Roman" panose="02020603050405020304" pitchFamily="18" charset="0"/>
                </a:rPr>
                <a:t>        ..   A</a:t>
              </a:r>
              <a:r>
                <a:rPr lang="en-US" altLang="zh-CN" sz="2400" b="1" baseline="-25000" dirty="0">
                  <a:latin typeface="Times New Roman" panose="02020603050405020304" pitchFamily="18" charset="0"/>
                </a:rPr>
                <a:t>7     </a:t>
              </a:r>
              <a:r>
                <a:rPr lang="en-US" altLang="zh-CN" sz="2400" b="1" dirty="0">
                  <a:latin typeface="Times New Roman" panose="02020603050405020304" pitchFamily="18" charset="0"/>
                </a:rPr>
                <a:t>…    A</a:t>
              </a:r>
              <a:r>
                <a:rPr lang="en-US" altLang="zh-CN" sz="2400" b="1" baseline="-25000" dirty="0">
                  <a:latin typeface="Times New Roman" panose="02020603050405020304" pitchFamily="18" charset="0"/>
                </a:rPr>
                <a:t>4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3      </a:t>
              </a:r>
              <a:r>
                <a:rPr lang="en-US" altLang="zh-CN" sz="2400" b="1" dirty="0">
                  <a:latin typeface="Times New Roman" panose="02020603050405020304" pitchFamily="18" charset="0"/>
                </a:rPr>
                <a:t>…</a:t>
              </a:r>
              <a:r>
                <a:rPr lang="en-US" altLang="zh-CN" sz="2400" b="1" baseline="-25000" dirty="0">
                  <a:latin typeface="Times New Roman" panose="02020603050405020304" pitchFamily="18" charset="0"/>
                </a:rPr>
                <a:t>     </a:t>
              </a:r>
              <a:r>
                <a:rPr lang="en-US" altLang="zh-CN" sz="2400" b="1" dirty="0">
                  <a:latin typeface="Times New Roman" panose="02020603050405020304" pitchFamily="18" charset="0"/>
                </a:rPr>
                <a:t>A</a:t>
              </a:r>
              <a:r>
                <a:rPr lang="en-US" altLang="zh-CN" sz="2400" b="1" baseline="-25000" dirty="0">
                  <a:latin typeface="Times New Roman" panose="02020603050405020304" pitchFamily="18" charset="0"/>
                </a:rPr>
                <a:t>0</a:t>
              </a:r>
              <a:endParaRPr lang="en-US" altLang="zh-CN" sz="2400" b="1" baseline="-25000" dirty="0">
                <a:latin typeface="Times New Roman" panose="02020603050405020304" pitchFamily="18" charset="0"/>
              </a:endParaRPr>
            </a:p>
          </p:txBody>
        </p:sp>
        <p:grpSp>
          <p:nvGrpSpPr>
            <p:cNvPr id="19471" name="Group 20"/>
            <p:cNvGrpSpPr/>
            <p:nvPr/>
          </p:nvGrpSpPr>
          <p:grpSpPr>
            <a:xfrm>
              <a:off x="240" y="1200"/>
              <a:ext cx="4320" cy="701"/>
              <a:chOff x="288" y="1632"/>
              <a:chExt cx="4320" cy="701"/>
            </a:xfrm>
          </p:grpSpPr>
          <p:sp>
            <p:nvSpPr>
              <p:cNvPr id="19490" name="Text Box 21"/>
              <p:cNvSpPr txBox="1"/>
              <p:nvPr/>
            </p:nvSpPr>
            <p:spPr>
              <a:xfrm>
                <a:off x="297" y="1632"/>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19491" name="Group 22"/>
              <p:cNvGrpSpPr/>
              <p:nvPr/>
            </p:nvGrpSpPr>
            <p:grpSpPr>
              <a:xfrm>
                <a:off x="288" y="1968"/>
                <a:ext cx="4320" cy="365"/>
                <a:chOff x="384" y="1968"/>
                <a:chExt cx="4320" cy="365"/>
              </a:xfrm>
            </p:grpSpPr>
            <p:sp>
              <p:nvSpPr>
                <p:cNvPr id="19492" name="Text Box 23"/>
                <p:cNvSpPr txBox="1"/>
                <p:nvPr/>
              </p:nvSpPr>
              <p:spPr>
                <a:xfrm>
                  <a:off x="384"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9493" name="Text Box 24"/>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0  1  1  1</a:t>
                  </a:r>
                  <a:endParaRPr lang="en-US" altLang="zh-CN" b="1" dirty="0">
                    <a:latin typeface="Times New Roman" panose="02020603050405020304" pitchFamily="18" charset="0"/>
                  </a:endParaRPr>
                </a:p>
              </p:txBody>
            </p:sp>
            <p:sp>
              <p:nvSpPr>
                <p:cNvPr id="19494" name="Text Box 25"/>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19495" name="Text Box 26"/>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grpSp>
          <p:nvGrpSpPr>
            <p:cNvPr id="19472" name="Group 27"/>
            <p:cNvGrpSpPr/>
            <p:nvPr/>
          </p:nvGrpSpPr>
          <p:grpSpPr>
            <a:xfrm>
              <a:off x="240" y="1939"/>
              <a:ext cx="4320" cy="365"/>
              <a:chOff x="384" y="1296"/>
              <a:chExt cx="4320" cy="365"/>
            </a:xfrm>
          </p:grpSpPr>
          <p:sp>
            <p:nvSpPr>
              <p:cNvPr id="19486" name="Text Box 28"/>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9487" name="Text Box 29"/>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1  0  0  0</a:t>
                </a:r>
                <a:endParaRPr lang="en-US" altLang="zh-CN" b="1" dirty="0">
                  <a:latin typeface="Times New Roman" panose="02020603050405020304" pitchFamily="18" charset="0"/>
                </a:endParaRPr>
              </a:p>
            </p:txBody>
          </p:sp>
          <p:sp>
            <p:nvSpPr>
              <p:cNvPr id="19488" name="Text Box 30"/>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19489" name="Text Box 31"/>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grpSp>
          <p:nvGrpSpPr>
            <p:cNvPr id="19473" name="Group 32"/>
            <p:cNvGrpSpPr/>
            <p:nvPr/>
          </p:nvGrpSpPr>
          <p:grpSpPr>
            <a:xfrm>
              <a:off x="240" y="2256"/>
              <a:ext cx="4320" cy="749"/>
              <a:chOff x="288" y="2688"/>
              <a:chExt cx="4320" cy="749"/>
            </a:xfrm>
          </p:grpSpPr>
          <p:sp>
            <p:nvSpPr>
              <p:cNvPr id="19480" name="Text Box 33"/>
              <p:cNvSpPr txBox="1"/>
              <p:nvPr/>
            </p:nvSpPr>
            <p:spPr>
              <a:xfrm>
                <a:off x="288" y="2688"/>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19481" name="Group 34"/>
              <p:cNvGrpSpPr/>
              <p:nvPr/>
            </p:nvGrpSpPr>
            <p:grpSpPr>
              <a:xfrm>
                <a:off x="288" y="3072"/>
                <a:ext cx="4320" cy="365"/>
                <a:chOff x="384" y="1968"/>
                <a:chExt cx="4320" cy="365"/>
              </a:xfrm>
            </p:grpSpPr>
            <p:sp>
              <p:nvSpPr>
                <p:cNvPr id="19482" name="Text Box 35"/>
                <p:cNvSpPr txBox="1"/>
                <p:nvPr/>
              </p:nvSpPr>
              <p:spPr>
                <a:xfrm>
                  <a:off x="384"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0  1  1  0</a:t>
                  </a:r>
                  <a:endParaRPr lang="en-US" altLang="zh-CN" b="1" dirty="0">
                    <a:latin typeface="Times New Roman" panose="02020603050405020304" pitchFamily="18" charset="0"/>
                  </a:endParaRPr>
                </a:p>
              </p:txBody>
            </p:sp>
            <p:sp>
              <p:nvSpPr>
                <p:cNvPr id="19483" name="Text Box 36"/>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1  0  1  1</a:t>
                  </a:r>
                  <a:endParaRPr lang="en-US" altLang="zh-CN" b="1" dirty="0">
                    <a:latin typeface="Times New Roman" panose="02020603050405020304" pitchFamily="18" charset="0"/>
                  </a:endParaRPr>
                </a:p>
              </p:txBody>
            </p:sp>
            <p:sp>
              <p:nvSpPr>
                <p:cNvPr id="19484" name="Text Box 37"/>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19485" name="Text Box 38"/>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sp>
          <p:nvSpPr>
            <p:cNvPr id="19474" name="AutoShape 39"/>
            <p:cNvSpPr/>
            <p:nvPr/>
          </p:nvSpPr>
          <p:spPr>
            <a:xfrm>
              <a:off x="4464" y="1008"/>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19475" name="Text Box 40"/>
            <p:cNvSpPr txBox="1"/>
            <p:nvPr/>
          </p:nvSpPr>
          <p:spPr>
            <a:xfrm>
              <a:off x="4704" y="1363"/>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2K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19476" name="Text Box 41"/>
            <p:cNvSpPr txBox="1"/>
            <p:nvPr/>
          </p:nvSpPr>
          <p:spPr>
            <a:xfrm>
              <a:off x="4704" y="1056"/>
              <a:ext cx="115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片 </a:t>
              </a:r>
              <a:r>
                <a:rPr lang="en-US" altLang="zh-CN" sz="2800" b="1" dirty="0">
                  <a:latin typeface="Times New Roman" panose="02020603050405020304" pitchFamily="18" charset="0"/>
                  <a:cs typeface="Times New Roman" panose="02020603050405020304" pitchFamily="18" charset="0"/>
                </a:rPr>
                <a:t>ROM</a:t>
              </a:r>
              <a:endParaRPr lang="en-US" altLang="zh-CN" sz="2800" b="1" dirty="0">
                <a:latin typeface="Times New Roman" panose="02020603050405020304" pitchFamily="18" charset="0"/>
                <a:ea typeface="Times New Roman" panose="02020603050405020304" pitchFamily="18" charset="0"/>
              </a:endParaRPr>
            </a:p>
          </p:txBody>
        </p:sp>
        <p:sp>
          <p:nvSpPr>
            <p:cNvPr id="19477" name="AutoShape 42"/>
            <p:cNvSpPr/>
            <p:nvPr/>
          </p:nvSpPr>
          <p:spPr>
            <a:xfrm>
              <a:off x="4464" y="2112"/>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19478" name="Text Box 43"/>
            <p:cNvSpPr txBox="1"/>
            <p:nvPr/>
          </p:nvSpPr>
          <p:spPr>
            <a:xfrm>
              <a:off x="4704" y="2448"/>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1K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19479" name="Text Box 44"/>
            <p:cNvSpPr txBox="1"/>
            <p:nvPr/>
          </p:nvSpPr>
          <p:spPr>
            <a:xfrm>
              <a:off x="4704" y="2121"/>
              <a:ext cx="115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rPr>
                <a:t>片</a:t>
              </a:r>
              <a:r>
                <a:rPr lang="en-US" altLang="zh-CN" sz="2800" b="1" dirty="0">
                  <a:latin typeface="Times New Roman" panose="02020603050405020304" pitchFamily="18" charset="0"/>
                  <a:cs typeface="Times New Roman" panose="02020603050405020304" pitchFamily="18" charset="0"/>
                </a:rPr>
                <a:t>RAM</a:t>
              </a:r>
              <a:endParaRPr lang="en-US" altLang="zh-CN" sz="2800" b="1" dirty="0">
                <a:latin typeface="Times New Roman" panose="02020603050405020304" pitchFamily="18" charset="0"/>
                <a:ea typeface="Times New Roman" panose="02020603050405020304" pitchFamily="18" charset="0"/>
              </a:endParaRPr>
            </a:p>
          </p:txBody>
        </p:sp>
      </p:grpSp>
      <p:sp>
        <p:nvSpPr>
          <p:cNvPr id="19467" name="AutoShape 46">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47" name="TextBox 46"/>
          <p:cNvSpPr txBox="1"/>
          <p:nvPr/>
        </p:nvSpPr>
        <p:spPr>
          <a:xfrm>
            <a:off x="2895600" y="1035050"/>
            <a:ext cx="503238"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9</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
                                            <p:txEl>
                                              <p:charRg st="0"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12294"/>
                                        </p:tgtEl>
                                        <p:attrNameLst>
                                          <p:attrName>style.visibility</p:attrName>
                                        </p:attrNameLst>
                                      </p:cBhvr>
                                      <p:to>
                                        <p:strVal val="visible"/>
                                      </p:to>
                                    </p:set>
                                    <p:animEffect transition="in" filter="slide(fromTop)">
                                      <p:cBhvr>
                                        <p:cTn id="16" dur="500"/>
                                        <p:tgtEl>
                                          <p:spTgt spid="1229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291"/>
                                        </p:tgtEl>
                                        <p:attrNameLst>
                                          <p:attrName>style.visibility</p:attrName>
                                        </p:attrNameLst>
                                      </p:cBhvr>
                                      <p:to>
                                        <p:strVal val="visible"/>
                                      </p:to>
                                    </p:set>
                                    <p:animEffect transition="in" filter="blinds(horizontal)">
                                      <p:cBhvr>
                                        <p:cTn id="21" dur="500"/>
                                        <p:tgtEl>
                                          <p:spTgt spid="1229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nodeType="clickEffect">
                                  <p:stCondLst>
                                    <p:cond delay="0"/>
                                  </p:stCondLst>
                                  <p:childTnLst>
                                    <p:set>
                                      <p:cBhvr>
                                        <p:cTn id="25" dur="1" fill="hold">
                                          <p:stCondLst>
                                            <p:cond delay="0"/>
                                          </p:stCondLst>
                                        </p:cTn>
                                        <p:tgtEl>
                                          <p:spTgt spid="12295"/>
                                        </p:tgtEl>
                                        <p:attrNameLst>
                                          <p:attrName>style.visibility</p:attrName>
                                        </p:attrNameLst>
                                      </p:cBhvr>
                                      <p:to>
                                        <p:strVal val="visible"/>
                                      </p:to>
                                    </p:set>
                                    <p:animEffect transition="in" filter="slide(fromTop)">
                                      <p:cBhvr>
                                        <p:cTn id="26" dur="500"/>
                                        <p:tgtEl>
                                          <p:spTgt spid="1229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292"/>
                                        </p:tgtEl>
                                        <p:attrNameLst>
                                          <p:attrName>style.visibility</p:attrName>
                                        </p:attrNameLst>
                                      </p:cBhvr>
                                      <p:to>
                                        <p:strVal val="visible"/>
                                      </p:to>
                                    </p:set>
                                    <p:animEffect transition="in" filter="blinds(horizontal)">
                                      <p:cBhvr>
                                        <p:cTn id="31" dur="500"/>
                                        <p:tgtEl>
                                          <p:spTgt spid="1229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293"/>
                                        </p:tgtEl>
                                        <p:attrNameLst>
                                          <p:attrName>style.visibility</p:attrName>
                                        </p:attrNameLst>
                                      </p:cBhvr>
                                      <p:to>
                                        <p:strVal val="visible"/>
                                      </p:to>
                                    </p:set>
                                    <p:animEffect transition="in" filter="blinds(horizontal)">
                                      <p:cBhvr>
                                        <p:cTn id="36" dur="500"/>
                                        <p:tgtEl>
                                          <p:spTgt spid="1229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2296"/>
                                        </p:tgtEl>
                                        <p:attrNameLst>
                                          <p:attrName>style.visibility</p:attrName>
                                        </p:attrNameLst>
                                      </p:cBhvr>
                                      <p:to>
                                        <p:strVal val="visible"/>
                                      </p:to>
                                    </p:set>
                                    <p:animEffect transition="in" filter="slide(fromTop)">
                                      <p:cBhvr>
                                        <p:cTn id="41" dur="500"/>
                                        <p:tgtEl>
                                          <p:spTgt spid="1229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P spid="1229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reeform 2"/>
          <p:cNvSpPr/>
          <p:nvPr/>
        </p:nvSpPr>
        <p:spPr>
          <a:xfrm>
            <a:off x="2209800" y="1809750"/>
            <a:ext cx="1062038" cy="1588"/>
          </a:xfrm>
          <a:custGeom>
            <a:avLst/>
            <a:gdLst>
              <a:gd name="txL" fmla="*/ 0 w 669"/>
              <a:gd name="txT" fmla="*/ 0 h 1"/>
              <a:gd name="txR" fmla="*/ 669 w 669"/>
              <a:gd name="txB" fmla="*/ 1 h 1"/>
            </a:gdLst>
            <a:ahLst/>
            <a:cxnLst>
              <a:cxn ang="0">
                <a:pos x="2147483647" y="0"/>
              </a:cxn>
              <a:cxn ang="0">
                <a:pos x="0" y="0"/>
              </a:cxn>
            </a:cxnLst>
            <a:rect l="txL" t="txT" r="txR" b="txB"/>
            <a:pathLst>
              <a:path w="669" h="1">
                <a:moveTo>
                  <a:pt x="669" y="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3315" name="Line 3"/>
          <p:cNvSpPr/>
          <p:nvPr/>
        </p:nvSpPr>
        <p:spPr>
          <a:xfrm flipH="1">
            <a:off x="2209800" y="1524000"/>
            <a:ext cx="1198563" cy="1588"/>
          </a:xfrm>
          <a:prstGeom prst="line">
            <a:avLst/>
          </a:prstGeom>
          <a:ln w="38100" cap="flat" cmpd="sng">
            <a:solidFill>
              <a:schemeClr val="tx1"/>
            </a:solidFill>
            <a:prstDash val="solid"/>
            <a:headEnd type="none" w="med" len="med"/>
            <a:tailEnd type="none" w="med" len="med"/>
          </a:ln>
        </p:spPr>
      </p:sp>
      <p:grpSp>
        <p:nvGrpSpPr>
          <p:cNvPr id="2" name="Group 4"/>
          <p:cNvGrpSpPr/>
          <p:nvPr/>
        </p:nvGrpSpPr>
        <p:grpSpPr>
          <a:xfrm>
            <a:off x="247650" y="1104900"/>
            <a:ext cx="298450" cy="1247775"/>
            <a:chOff x="156" y="696"/>
            <a:chExt cx="188" cy="786"/>
          </a:xfrm>
        </p:grpSpPr>
        <p:sp>
          <p:nvSpPr>
            <p:cNvPr id="20628" name="Line 5"/>
            <p:cNvSpPr/>
            <p:nvPr/>
          </p:nvSpPr>
          <p:spPr>
            <a:xfrm flipH="1">
              <a:off x="157" y="1467"/>
              <a:ext cx="187" cy="1"/>
            </a:xfrm>
            <a:prstGeom prst="line">
              <a:avLst/>
            </a:prstGeom>
            <a:ln w="38100" cap="flat" cmpd="sng">
              <a:solidFill>
                <a:schemeClr val="tx1"/>
              </a:solidFill>
              <a:prstDash val="solid"/>
              <a:headEnd type="none" w="med" len="med"/>
              <a:tailEnd type="none" w="med" len="med"/>
            </a:ln>
          </p:spPr>
        </p:sp>
        <p:sp>
          <p:nvSpPr>
            <p:cNvPr id="20629" name="Freeform 6"/>
            <p:cNvSpPr/>
            <p:nvPr/>
          </p:nvSpPr>
          <p:spPr>
            <a:xfrm>
              <a:off x="156" y="696"/>
              <a:ext cx="1" cy="786"/>
            </a:xfrm>
            <a:custGeom>
              <a:avLst/>
              <a:gdLst>
                <a:gd name="txL" fmla="*/ 0 w 1"/>
                <a:gd name="txT" fmla="*/ 0 h 786"/>
                <a:gd name="txR" fmla="*/ 1 w 1"/>
                <a:gd name="txB" fmla="*/ 786 h 786"/>
              </a:gdLst>
              <a:ahLst/>
              <a:cxnLst>
                <a:cxn ang="0">
                  <a:pos x="0" y="786"/>
                </a:cxn>
                <a:cxn ang="0">
                  <a:pos x="0" y="0"/>
                </a:cxn>
              </a:cxnLst>
              <a:rect l="txL" t="txT" r="txR" b="txB"/>
              <a:pathLst>
                <a:path w="1" h="786">
                  <a:moveTo>
                    <a:pt x="0" y="786"/>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3" name="Group 7"/>
          <p:cNvGrpSpPr/>
          <p:nvPr/>
        </p:nvGrpSpPr>
        <p:grpSpPr>
          <a:xfrm>
            <a:off x="236538" y="1108075"/>
            <a:ext cx="3040062" cy="990600"/>
            <a:chOff x="149" y="698"/>
            <a:chExt cx="1915" cy="624"/>
          </a:xfrm>
        </p:grpSpPr>
        <p:sp>
          <p:nvSpPr>
            <p:cNvPr id="20625" name="Freeform 8"/>
            <p:cNvSpPr/>
            <p:nvPr/>
          </p:nvSpPr>
          <p:spPr>
            <a:xfrm>
              <a:off x="1727" y="1321"/>
              <a:ext cx="337" cy="1"/>
            </a:xfrm>
            <a:custGeom>
              <a:avLst/>
              <a:gdLst>
                <a:gd name="txL" fmla="*/ 0 w 336"/>
                <a:gd name="txT" fmla="*/ 0 h 1"/>
                <a:gd name="txR" fmla="*/ 336 w 336"/>
                <a:gd name="txB" fmla="*/ 1 h 1"/>
              </a:gdLst>
              <a:ahLst/>
              <a:cxnLst>
                <a:cxn ang="0">
                  <a:pos x="378" y="0"/>
                </a:cxn>
                <a:cxn ang="0">
                  <a:pos x="0" y="0"/>
                </a:cxn>
              </a:cxnLst>
              <a:rect l="txL" t="txT" r="txR" b="txB"/>
              <a:pathLst>
                <a:path w="336" h="1">
                  <a:moveTo>
                    <a:pt x="336" y="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626" name="Line 9"/>
            <p:cNvSpPr/>
            <p:nvPr/>
          </p:nvSpPr>
          <p:spPr>
            <a:xfrm>
              <a:off x="149" y="698"/>
              <a:ext cx="1589" cy="1"/>
            </a:xfrm>
            <a:prstGeom prst="line">
              <a:avLst/>
            </a:prstGeom>
            <a:ln w="38100" cap="flat" cmpd="sng">
              <a:solidFill>
                <a:schemeClr val="tx1"/>
              </a:solidFill>
              <a:prstDash val="solid"/>
              <a:headEnd type="none" w="med" len="med"/>
              <a:tailEnd type="none" w="med" len="med"/>
            </a:ln>
          </p:spPr>
        </p:sp>
        <p:sp>
          <p:nvSpPr>
            <p:cNvPr id="20627" name="Line 10"/>
            <p:cNvSpPr/>
            <p:nvPr/>
          </p:nvSpPr>
          <p:spPr>
            <a:xfrm>
              <a:off x="1733" y="698"/>
              <a:ext cx="1" cy="620"/>
            </a:xfrm>
            <a:prstGeom prst="line">
              <a:avLst/>
            </a:prstGeom>
            <a:ln w="38100" cap="flat" cmpd="sng">
              <a:solidFill>
                <a:schemeClr val="tx1"/>
              </a:solidFill>
              <a:prstDash val="solid"/>
              <a:headEnd type="none" w="med" len="med"/>
              <a:tailEnd type="none" w="med" len="med"/>
            </a:ln>
          </p:spPr>
        </p:sp>
      </p:grpSp>
      <p:sp>
        <p:nvSpPr>
          <p:cNvPr id="13323" name="Line 11"/>
          <p:cNvSpPr/>
          <p:nvPr/>
        </p:nvSpPr>
        <p:spPr>
          <a:xfrm flipH="1">
            <a:off x="2209800" y="2414588"/>
            <a:ext cx="1193800" cy="1587"/>
          </a:xfrm>
          <a:prstGeom prst="line">
            <a:avLst/>
          </a:prstGeom>
          <a:ln w="38100" cap="flat" cmpd="sng">
            <a:solidFill>
              <a:schemeClr val="tx1"/>
            </a:solidFill>
            <a:prstDash val="solid"/>
            <a:headEnd type="none" w="med" len="med"/>
            <a:tailEnd type="none" w="med" len="med"/>
          </a:ln>
        </p:spPr>
      </p:sp>
      <p:sp>
        <p:nvSpPr>
          <p:cNvPr id="13324" name="Line 12"/>
          <p:cNvSpPr/>
          <p:nvPr/>
        </p:nvSpPr>
        <p:spPr>
          <a:xfrm flipH="1">
            <a:off x="2209800" y="2706688"/>
            <a:ext cx="1190625" cy="1587"/>
          </a:xfrm>
          <a:prstGeom prst="line">
            <a:avLst/>
          </a:prstGeom>
          <a:ln w="38100" cap="flat" cmpd="sng">
            <a:solidFill>
              <a:schemeClr val="tx1"/>
            </a:solidFill>
            <a:prstDash val="solid"/>
            <a:headEnd type="none" w="med" len="med"/>
            <a:tailEnd type="none" w="med" len="med"/>
          </a:ln>
        </p:spPr>
      </p:sp>
      <p:sp>
        <p:nvSpPr>
          <p:cNvPr id="13325" name="Line 13"/>
          <p:cNvSpPr/>
          <p:nvPr/>
        </p:nvSpPr>
        <p:spPr>
          <a:xfrm flipH="1">
            <a:off x="2209800" y="2970213"/>
            <a:ext cx="1190625" cy="1587"/>
          </a:xfrm>
          <a:prstGeom prst="line">
            <a:avLst/>
          </a:prstGeom>
          <a:ln w="38100" cap="flat" cmpd="sng">
            <a:solidFill>
              <a:schemeClr val="tx1"/>
            </a:solidFill>
            <a:prstDash val="solid"/>
            <a:headEnd type="none" w="med" len="med"/>
            <a:tailEnd type="none" w="med" len="med"/>
          </a:ln>
        </p:spPr>
      </p:sp>
      <p:grpSp>
        <p:nvGrpSpPr>
          <p:cNvPr id="4" name="Group 14"/>
          <p:cNvGrpSpPr/>
          <p:nvPr/>
        </p:nvGrpSpPr>
        <p:grpSpPr>
          <a:xfrm>
            <a:off x="5791200" y="2133600"/>
            <a:ext cx="361950" cy="1190625"/>
            <a:chOff x="3648" y="1344"/>
            <a:chExt cx="228" cy="750"/>
          </a:xfrm>
        </p:grpSpPr>
        <p:sp>
          <p:nvSpPr>
            <p:cNvPr id="20623" name="Freeform 15"/>
            <p:cNvSpPr/>
            <p:nvPr/>
          </p:nvSpPr>
          <p:spPr>
            <a:xfrm>
              <a:off x="3651" y="1344"/>
              <a:ext cx="225" cy="1"/>
            </a:xfrm>
            <a:custGeom>
              <a:avLst/>
              <a:gdLst>
                <a:gd name="txL" fmla="*/ 0 w 225"/>
                <a:gd name="txT" fmla="*/ 0 h 1"/>
                <a:gd name="txR" fmla="*/ 225 w 225"/>
                <a:gd name="txB" fmla="*/ 1 h 1"/>
              </a:gdLst>
              <a:ahLst/>
              <a:cxnLst>
                <a:cxn ang="0">
                  <a:pos x="0" y="0"/>
                </a:cxn>
                <a:cxn ang="0">
                  <a:pos x="225" y="0"/>
                </a:cxn>
              </a:cxnLst>
              <a:rect l="txL" t="txT" r="txR" b="txB"/>
              <a:pathLst>
                <a:path w="225" h="1">
                  <a:moveTo>
                    <a:pt x="0" y="0"/>
                  </a:moveTo>
                  <a:lnTo>
                    <a:pt x="22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624" name="Line 16"/>
            <p:cNvSpPr/>
            <p:nvPr/>
          </p:nvSpPr>
          <p:spPr>
            <a:xfrm>
              <a:off x="3648" y="1344"/>
              <a:ext cx="1" cy="750"/>
            </a:xfrm>
            <a:prstGeom prst="line">
              <a:avLst/>
            </a:prstGeom>
            <a:ln w="38100" cap="flat" cmpd="sng">
              <a:solidFill>
                <a:schemeClr val="tx1"/>
              </a:solidFill>
              <a:prstDash val="solid"/>
              <a:headEnd type="none" w="med" len="med"/>
              <a:tailEnd type="none" w="med" len="med"/>
            </a:ln>
          </p:spPr>
        </p:sp>
      </p:grpSp>
      <p:grpSp>
        <p:nvGrpSpPr>
          <p:cNvPr id="5" name="Group 17"/>
          <p:cNvGrpSpPr/>
          <p:nvPr/>
        </p:nvGrpSpPr>
        <p:grpSpPr>
          <a:xfrm>
            <a:off x="2806700" y="4527550"/>
            <a:ext cx="723900" cy="355600"/>
            <a:chOff x="1768" y="2852"/>
            <a:chExt cx="456" cy="224"/>
          </a:xfrm>
        </p:grpSpPr>
        <p:sp>
          <p:nvSpPr>
            <p:cNvPr id="20620" name="Line 18"/>
            <p:cNvSpPr/>
            <p:nvPr/>
          </p:nvSpPr>
          <p:spPr>
            <a:xfrm flipH="1">
              <a:off x="1876" y="2852"/>
              <a:ext cx="348" cy="1"/>
            </a:xfrm>
            <a:prstGeom prst="line">
              <a:avLst/>
            </a:prstGeom>
            <a:ln w="38100" cap="flat" cmpd="sng">
              <a:solidFill>
                <a:schemeClr val="tx1"/>
              </a:solidFill>
              <a:prstDash val="solid"/>
              <a:headEnd type="none" w="med" len="med"/>
              <a:tailEnd type="none" w="med" len="med"/>
            </a:ln>
          </p:spPr>
        </p:sp>
        <p:sp>
          <p:nvSpPr>
            <p:cNvPr id="20621" name="Line 19"/>
            <p:cNvSpPr/>
            <p:nvPr/>
          </p:nvSpPr>
          <p:spPr>
            <a:xfrm>
              <a:off x="1876" y="2852"/>
              <a:ext cx="1" cy="215"/>
            </a:xfrm>
            <a:prstGeom prst="line">
              <a:avLst/>
            </a:prstGeom>
            <a:ln w="38100" cap="flat" cmpd="sng">
              <a:solidFill>
                <a:schemeClr val="tx1"/>
              </a:solidFill>
              <a:prstDash val="solid"/>
              <a:headEnd type="none" w="med" len="med"/>
              <a:tailEnd type="none" w="med" len="med"/>
            </a:ln>
          </p:spPr>
        </p:sp>
        <p:sp>
          <p:nvSpPr>
            <p:cNvPr id="20622" name="Rectangle 20"/>
            <p:cNvSpPr/>
            <p:nvPr/>
          </p:nvSpPr>
          <p:spPr>
            <a:xfrm>
              <a:off x="1768" y="3057"/>
              <a:ext cx="187" cy="19"/>
            </a:xfrm>
            <a:prstGeom prst="rect">
              <a:avLst/>
            </a:prstGeom>
            <a:solidFill>
              <a:srgbClr val="000000"/>
            </a:solid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6" name="Group 21"/>
          <p:cNvGrpSpPr/>
          <p:nvPr/>
        </p:nvGrpSpPr>
        <p:grpSpPr>
          <a:xfrm>
            <a:off x="6772275" y="1952625"/>
            <a:ext cx="314325" cy="2395538"/>
            <a:chOff x="4266" y="1230"/>
            <a:chExt cx="198" cy="1509"/>
          </a:xfrm>
        </p:grpSpPr>
        <p:sp>
          <p:nvSpPr>
            <p:cNvPr id="20618" name="Freeform 22"/>
            <p:cNvSpPr/>
            <p:nvPr/>
          </p:nvSpPr>
          <p:spPr>
            <a:xfrm>
              <a:off x="4266" y="1236"/>
              <a:ext cx="195" cy="1"/>
            </a:xfrm>
            <a:custGeom>
              <a:avLst/>
              <a:gdLst>
                <a:gd name="txL" fmla="*/ 0 w 195"/>
                <a:gd name="txT" fmla="*/ 0 h 1"/>
                <a:gd name="txR" fmla="*/ 195 w 195"/>
                <a:gd name="txB" fmla="*/ 1 h 1"/>
              </a:gdLst>
              <a:ahLst/>
              <a:cxnLst>
                <a:cxn ang="0">
                  <a:pos x="0" y="0"/>
                </a:cxn>
                <a:cxn ang="0">
                  <a:pos x="195" y="0"/>
                </a:cxn>
              </a:cxnLst>
              <a:rect l="txL" t="txT" r="txR" b="txB"/>
              <a:pathLst>
                <a:path w="195" h="1">
                  <a:moveTo>
                    <a:pt x="0" y="0"/>
                  </a:moveTo>
                  <a:lnTo>
                    <a:pt x="19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619" name="Freeform 23"/>
            <p:cNvSpPr/>
            <p:nvPr/>
          </p:nvSpPr>
          <p:spPr>
            <a:xfrm>
              <a:off x="4462" y="1230"/>
              <a:ext cx="2" cy="1509"/>
            </a:xfrm>
            <a:custGeom>
              <a:avLst/>
              <a:gdLst>
                <a:gd name="txL" fmla="*/ 0 w 3"/>
                <a:gd name="txT" fmla="*/ 0 h 1509"/>
                <a:gd name="txR" fmla="*/ 3 w 3"/>
                <a:gd name="txB" fmla="*/ 1509 h 1509"/>
              </a:gdLst>
              <a:ahLst/>
              <a:cxnLst>
                <a:cxn ang="0">
                  <a:pos x="1" y="0"/>
                </a:cxn>
                <a:cxn ang="0">
                  <a:pos x="0" y="1509"/>
                </a:cxn>
              </a:cxnLst>
              <a:rect l="txL" t="txT" r="txR" b="txB"/>
              <a:pathLst>
                <a:path w="3" h="1509">
                  <a:moveTo>
                    <a:pt x="3" y="0"/>
                  </a:moveTo>
                  <a:lnTo>
                    <a:pt x="0" y="1509"/>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grpSp>
      <p:sp>
        <p:nvSpPr>
          <p:cNvPr id="13336" name="Freeform 24"/>
          <p:cNvSpPr/>
          <p:nvPr/>
        </p:nvSpPr>
        <p:spPr>
          <a:xfrm>
            <a:off x="4638675" y="4343400"/>
            <a:ext cx="657225" cy="1588"/>
          </a:xfrm>
          <a:custGeom>
            <a:avLst/>
            <a:gdLst>
              <a:gd name="txL" fmla="*/ 0 w 414"/>
              <a:gd name="txT" fmla="*/ 0 h 1"/>
              <a:gd name="txR" fmla="*/ 414 w 414"/>
              <a:gd name="txB" fmla="*/ 1 h 1"/>
            </a:gdLst>
            <a:ahLst/>
            <a:cxnLst>
              <a:cxn ang="0">
                <a:pos x="2147483647" y="0"/>
              </a:cxn>
              <a:cxn ang="0">
                <a:pos x="0" y="2147483647"/>
              </a:cxn>
            </a:cxnLst>
            <a:rect l="txL" t="txT" r="txR" b="txB"/>
            <a:pathLst>
              <a:path w="414" h="1">
                <a:moveTo>
                  <a:pt x="414" y="0"/>
                </a:moveTo>
                <a:lnTo>
                  <a:pt x="0" y="1"/>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nvGrpSpPr>
          <p:cNvPr id="7" name="Group 25"/>
          <p:cNvGrpSpPr/>
          <p:nvPr/>
        </p:nvGrpSpPr>
        <p:grpSpPr>
          <a:xfrm>
            <a:off x="3530600" y="4191000"/>
            <a:ext cx="1117600" cy="595313"/>
            <a:chOff x="2224" y="2640"/>
            <a:chExt cx="704" cy="375"/>
          </a:xfrm>
        </p:grpSpPr>
        <p:sp>
          <p:nvSpPr>
            <p:cNvPr id="20615" name="Rectangle 26"/>
            <p:cNvSpPr/>
            <p:nvPr/>
          </p:nvSpPr>
          <p:spPr>
            <a:xfrm>
              <a:off x="2224" y="2671"/>
              <a:ext cx="700" cy="30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616" name="Text Box 27"/>
            <p:cNvSpPr txBox="1"/>
            <p:nvPr/>
          </p:nvSpPr>
          <p:spPr>
            <a:xfrm>
              <a:off x="2232" y="2640"/>
              <a:ext cx="6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 2K</a:t>
              </a:r>
              <a:r>
                <a:rPr lang="en-US" altLang="zh-CN" sz="800" b="1" dirty="0">
                  <a:latin typeface="Times New Roman" panose="02020603050405020304" pitchFamily="18" charset="0"/>
                </a:rPr>
                <a:t> </a:t>
              </a:r>
              <a:r>
                <a:rPr lang="en-US" altLang="zh-CN" sz="1600" b="1" dirty="0">
                  <a:latin typeface="宋体" panose="02010600030101010101" pitchFamily="2" charset="-122"/>
                </a:rPr>
                <a:t>×</a:t>
              </a:r>
              <a:r>
                <a:rPr lang="en-US" altLang="zh-CN" sz="1800" b="1" dirty="0">
                  <a:latin typeface="Times New Roman" panose="02020603050405020304" pitchFamily="18" charset="0"/>
                </a:rPr>
                <a:t>8</a:t>
              </a:r>
              <a:r>
                <a:rPr lang="zh-CN" altLang="en-US"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0617" name="Text Box 28"/>
            <p:cNvSpPr txBox="1"/>
            <p:nvPr/>
          </p:nvSpPr>
          <p:spPr>
            <a:xfrm>
              <a:off x="2304" y="2784"/>
              <a:ext cx="5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 ROM</a:t>
              </a:r>
              <a:endParaRPr lang="en-US" altLang="zh-CN" sz="1800" b="1" dirty="0">
                <a:latin typeface="Times New Roman" panose="02020603050405020304" pitchFamily="18" charset="0"/>
              </a:endParaRPr>
            </a:p>
          </p:txBody>
        </p:sp>
      </p:grpSp>
      <p:sp>
        <p:nvSpPr>
          <p:cNvPr id="13341" name="Line 29"/>
          <p:cNvSpPr/>
          <p:nvPr/>
        </p:nvSpPr>
        <p:spPr>
          <a:xfrm>
            <a:off x="6645275" y="4343400"/>
            <a:ext cx="852488" cy="1588"/>
          </a:xfrm>
          <a:prstGeom prst="line">
            <a:avLst/>
          </a:prstGeom>
          <a:ln w="38100" cap="flat" cmpd="sng">
            <a:solidFill>
              <a:schemeClr val="tx1"/>
            </a:solidFill>
            <a:prstDash val="solid"/>
            <a:headEnd type="none" w="med" len="med"/>
            <a:tailEnd type="none" w="med" len="med"/>
          </a:ln>
        </p:spPr>
      </p:sp>
      <p:grpSp>
        <p:nvGrpSpPr>
          <p:cNvPr id="8" name="Group 30"/>
          <p:cNvGrpSpPr/>
          <p:nvPr/>
        </p:nvGrpSpPr>
        <p:grpSpPr>
          <a:xfrm>
            <a:off x="2209800" y="4527550"/>
            <a:ext cx="5287963" cy="1649413"/>
            <a:chOff x="1392" y="2852"/>
            <a:chExt cx="3331" cy="1039"/>
          </a:xfrm>
        </p:grpSpPr>
        <p:sp>
          <p:nvSpPr>
            <p:cNvPr id="20610" name="Line 31"/>
            <p:cNvSpPr/>
            <p:nvPr/>
          </p:nvSpPr>
          <p:spPr>
            <a:xfrm flipH="1">
              <a:off x="3137" y="2852"/>
              <a:ext cx="350" cy="1"/>
            </a:xfrm>
            <a:prstGeom prst="line">
              <a:avLst/>
            </a:prstGeom>
            <a:ln w="38100" cap="flat" cmpd="sng">
              <a:solidFill>
                <a:schemeClr val="tx1"/>
              </a:solidFill>
              <a:prstDash val="solid"/>
              <a:headEnd type="none" w="med" len="med"/>
              <a:tailEnd type="none" w="med" len="med"/>
            </a:ln>
          </p:spPr>
        </p:sp>
        <p:sp>
          <p:nvSpPr>
            <p:cNvPr id="20611" name="Line 32"/>
            <p:cNvSpPr/>
            <p:nvPr/>
          </p:nvSpPr>
          <p:spPr>
            <a:xfrm rot="10800000">
              <a:off x="3137" y="2852"/>
              <a:ext cx="1" cy="1039"/>
            </a:xfrm>
            <a:prstGeom prst="line">
              <a:avLst/>
            </a:prstGeom>
            <a:ln w="38100" cap="flat" cmpd="sng">
              <a:solidFill>
                <a:schemeClr val="tx1"/>
              </a:solidFill>
              <a:prstDash val="solid"/>
              <a:headEnd type="oval" w="sm" len="sm"/>
              <a:tailEnd type="none" w="med" len="med"/>
            </a:ln>
          </p:spPr>
        </p:sp>
        <p:sp>
          <p:nvSpPr>
            <p:cNvPr id="20612" name="Line 33"/>
            <p:cNvSpPr/>
            <p:nvPr/>
          </p:nvSpPr>
          <p:spPr>
            <a:xfrm>
              <a:off x="4373" y="2852"/>
              <a:ext cx="1" cy="1039"/>
            </a:xfrm>
            <a:prstGeom prst="line">
              <a:avLst/>
            </a:prstGeom>
            <a:ln w="38100" cap="flat" cmpd="sng">
              <a:solidFill>
                <a:schemeClr val="tx1"/>
              </a:solidFill>
              <a:prstDash val="solid"/>
              <a:headEnd type="none" w="med" len="med"/>
              <a:tailEnd type="none" w="med" len="med"/>
            </a:ln>
          </p:spPr>
        </p:sp>
        <p:sp>
          <p:nvSpPr>
            <p:cNvPr id="20613" name="Freeform 34"/>
            <p:cNvSpPr/>
            <p:nvPr/>
          </p:nvSpPr>
          <p:spPr>
            <a:xfrm>
              <a:off x="1392" y="3885"/>
              <a:ext cx="2994" cy="6"/>
            </a:xfrm>
            <a:custGeom>
              <a:avLst/>
              <a:gdLst>
                <a:gd name="txL" fmla="*/ 0 w 2994"/>
                <a:gd name="txT" fmla="*/ 0 h 6"/>
                <a:gd name="txR" fmla="*/ 2994 w 2994"/>
                <a:gd name="txB" fmla="*/ 6 h 6"/>
              </a:gdLst>
              <a:ahLst/>
              <a:cxnLst>
                <a:cxn ang="0">
                  <a:pos x="0" y="6"/>
                </a:cxn>
                <a:cxn ang="0">
                  <a:pos x="2994" y="0"/>
                </a:cxn>
              </a:cxnLst>
              <a:rect l="txL" t="txT" r="txR" b="txB"/>
              <a:pathLst>
                <a:path w="2994" h="6">
                  <a:moveTo>
                    <a:pt x="0" y="6"/>
                  </a:moveTo>
                  <a:lnTo>
                    <a:pt x="2994"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614" name="Line 35"/>
            <p:cNvSpPr/>
            <p:nvPr/>
          </p:nvSpPr>
          <p:spPr>
            <a:xfrm flipH="1">
              <a:off x="4373" y="2852"/>
              <a:ext cx="350" cy="1"/>
            </a:xfrm>
            <a:prstGeom prst="line">
              <a:avLst/>
            </a:prstGeom>
            <a:ln w="38100" cap="flat" cmpd="sng">
              <a:solidFill>
                <a:schemeClr val="tx1"/>
              </a:solidFill>
              <a:prstDash val="solid"/>
              <a:headEnd type="none" w="med" len="med"/>
              <a:tailEnd type="none" w="med" len="med"/>
            </a:ln>
          </p:spPr>
        </p:sp>
      </p:grpSp>
      <p:grpSp>
        <p:nvGrpSpPr>
          <p:cNvPr id="9" name="Group 36"/>
          <p:cNvGrpSpPr/>
          <p:nvPr/>
        </p:nvGrpSpPr>
        <p:grpSpPr>
          <a:xfrm>
            <a:off x="5518150" y="4205288"/>
            <a:ext cx="3092450" cy="614362"/>
            <a:chOff x="3476" y="2649"/>
            <a:chExt cx="1948" cy="387"/>
          </a:xfrm>
        </p:grpSpPr>
        <p:sp>
          <p:nvSpPr>
            <p:cNvPr id="20604" name="Text Box 37"/>
            <p:cNvSpPr txBox="1"/>
            <p:nvPr/>
          </p:nvSpPr>
          <p:spPr>
            <a:xfrm>
              <a:off x="3504" y="2649"/>
              <a:ext cx="67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800" b="1" dirty="0">
                  <a:latin typeface="Times New Roman" panose="02020603050405020304" pitchFamily="18" charset="0"/>
                </a:rPr>
                <a:t> </a:t>
              </a:r>
              <a:r>
                <a:rPr lang="en-US" altLang="zh-CN" sz="1800" b="1" dirty="0">
                  <a:latin typeface="Times New Roman" panose="02020603050405020304" pitchFamily="18" charset="0"/>
                </a:rPr>
                <a:t>1K</a:t>
              </a:r>
              <a:r>
                <a:rPr lang="en-US" altLang="zh-CN" sz="800" b="1" dirty="0">
                  <a:latin typeface="Times New Roman" panose="02020603050405020304" pitchFamily="18" charset="0"/>
                </a:rPr>
                <a:t> </a:t>
              </a:r>
              <a:r>
                <a:rPr lang="en-US" altLang="zh-CN" sz="1600" b="1" dirty="0">
                  <a:latin typeface="宋体" panose="02010600030101010101" pitchFamily="2" charset="-122"/>
                </a:rPr>
                <a:t>×</a:t>
              </a:r>
              <a:r>
                <a:rPr lang="en-US" altLang="zh-CN" sz="1800" b="1" dirty="0">
                  <a:latin typeface="Times New Roman" panose="02020603050405020304" pitchFamily="18" charset="0"/>
                </a:rPr>
                <a:t>4</a:t>
              </a:r>
              <a:r>
                <a:rPr lang="zh-CN" altLang="en-US"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0605" name="Rectangle 38"/>
            <p:cNvSpPr/>
            <p:nvPr/>
          </p:nvSpPr>
          <p:spPr>
            <a:xfrm>
              <a:off x="3476" y="2688"/>
              <a:ext cx="700" cy="30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606" name="Text Box 39"/>
            <p:cNvSpPr txBox="1"/>
            <p:nvPr/>
          </p:nvSpPr>
          <p:spPr>
            <a:xfrm>
              <a:off x="3600" y="2784"/>
              <a:ext cx="47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800" b="1" dirty="0">
                  <a:latin typeface="Times New Roman" panose="02020603050405020304" pitchFamily="18" charset="0"/>
                </a:rPr>
                <a:t> </a:t>
              </a:r>
              <a:r>
                <a:rPr lang="en-US" altLang="zh-CN" sz="1800" b="1" dirty="0">
                  <a:latin typeface="Times New Roman" panose="02020603050405020304" pitchFamily="18" charset="0"/>
                </a:rPr>
                <a:t>RAM</a:t>
              </a:r>
              <a:endParaRPr lang="en-US" altLang="zh-CN" sz="1800" b="1" dirty="0">
                <a:latin typeface="Times New Roman" panose="02020603050405020304" pitchFamily="18" charset="0"/>
              </a:endParaRPr>
            </a:p>
          </p:txBody>
        </p:sp>
        <p:sp>
          <p:nvSpPr>
            <p:cNvPr id="20607" name="Rectangle 40"/>
            <p:cNvSpPr/>
            <p:nvPr/>
          </p:nvSpPr>
          <p:spPr>
            <a:xfrm>
              <a:off x="4724" y="2697"/>
              <a:ext cx="700" cy="30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608" name="Text Box 41"/>
            <p:cNvSpPr txBox="1"/>
            <p:nvPr/>
          </p:nvSpPr>
          <p:spPr>
            <a:xfrm>
              <a:off x="4752" y="2670"/>
              <a:ext cx="6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1K</a:t>
              </a:r>
              <a:r>
                <a:rPr lang="en-US" altLang="zh-CN" sz="800" b="1" dirty="0">
                  <a:latin typeface="Times New Roman" panose="02020603050405020304" pitchFamily="18" charset="0"/>
                </a:rPr>
                <a:t> </a:t>
              </a:r>
              <a:r>
                <a:rPr lang="en-US" altLang="zh-CN" sz="1600" b="1" dirty="0">
                  <a:latin typeface="宋体" panose="02010600030101010101" pitchFamily="2" charset="-122"/>
                </a:rPr>
                <a:t>×</a:t>
              </a:r>
              <a:r>
                <a:rPr lang="en-US" altLang="zh-CN" sz="1800" b="1" dirty="0">
                  <a:latin typeface="Times New Roman" panose="02020603050405020304" pitchFamily="18" charset="0"/>
                </a:rPr>
                <a:t>4</a:t>
              </a:r>
              <a:r>
                <a:rPr lang="zh-CN" altLang="en-US"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0609" name="Text Box 42"/>
            <p:cNvSpPr txBox="1"/>
            <p:nvPr/>
          </p:nvSpPr>
          <p:spPr>
            <a:xfrm>
              <a:off x="4848" y="2805"/>
              <a:ext cx="47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800" b="1" dirty="0">
                  <a:latin typeface="Times New Roman" panose="02020603050405020304" pitchFamily="18" charset="0"/>
                </a:rPr>
                <a:t> </a:t>
              </a:r>
              <a:r>
                <a:rPr lang="en-US" altLang="zh-CN" sz="1800" b="1" dirty="0">
                  <a:latin typeface="Times New Roman" panose="02020603050405020304" pitchFamily="18" charset="0"/>
                </a:rPr>
                <a:t>RAM</a:t>
              </a:r>
              <a:endParaRPr lang="en-US" altLang="zh-CN" sz="1800" b="1" dirty="0">
                <a:latin typeface="Times New Roman" panose="02020603050405020304" pitchFamily="18" charset="0"/>
              </a:endParaRPr>
            </a:p>
          </p:txBody>
        </p:sp>
      </p:grpSp>
      <p:grpSp>
        <p:nvGrpSpPr>
          <p:cNvPr id="10" name="Group 43"/>
          <p:cNvGrpSpPr/>
          <p:nvPr/>
        </p:nvGrpSpPr>
        <p:grpSpPr>
          <a:xfrm>
            <a:off x="7672388" y="3530600"/>
            <a:ext cx="711200" cy="750888"/>
            <a:chOff x="4833" y="2224"/>
            <a:chExt cx="448" cy="473"/>
          </a:xfrm>
        </p:grpSpPr>
        <p:sp>
          <p:nvSpPr>
            <p:cNvPr id="20601" name="Freeform 44"/>
            <p:cNvSpPr/>
            <p:nvPr/>
          </p:nvSpPr>
          <p:spPr>
            <a:xfrm>
              <a:off x="4833" y="2224"/>
              <a:ext cx="1" cy="473"/>
            </a:xfrm>
            <a:custGeom>
              <a:avLst/>
              <a:gdLst>
                <a:gd name="txL" fmla="*/ 0 w 1"/>
                <a:gd name="txT" fmla="*/ 0 h 473"/>
                <a:gd name="txR" fmla="*/ 1 w 1"/>
                <a:gd name="txB" fmla="*/ 473 h 473"/>
              </a:gdLst>
              <a:ahLst/>
              <a:cxnLst>
                <a:cxn ang="0">
                  <a:pos x="0" y="0"/>
                </a:cxn>
                <a:cxn ang="0">
                  <a:pos x="0" y="473"/>
                </a:cxn>
              </a:cxnLst>
              <a:rect l="txL" t="txT" r="txR" b="txB"/>
              <a:pathLst>
                <a:path w="1" h="473">
                  <a:moveTo>
                    <a:pt x="0" y="0"/>
                  </a:moveTo>
                  <a:lnTo>
                    <a:pt x="0" y="473"/>
                  </a:lnTo>
                </a:path>
              </a:pathLst>
            </a:custGeom>
            <a:noFill/>
            <a:ln w="38100" cap="flat" cmpd="sng">
              <a:solidFill>
                <a:schemeClr val="tx1">
                  <a:alpha val="100000"/>
                </a:schemeClr>
              </a:solidFill>
              <a:prstDash val="solid"/>
              <a:round/>
              <a:headEnd type="oval" w="sm" len="sm"/>
              <a:tailEnd type="none" w="med" len="med"/>
            </a:ln>
          </p:spPr>
          <p:txBody>
            <a:bodyPr/>
            <a:p>
              <a:endParaRPr lang="zh-CN" altLang="en-US"/>
            </a:p>
          </p:txBody>
        </p:sp>
        <p:sp>
          <p:nvSpPr>
            <p:cNvPr id="20602" name="Freeform 45"/>
            <p:cNvSpPr/>
            <p:nvPr/>
          </p:nvSpPr>
          <p:spPr>
            <a:xfrm>
              <a:off x="5280" y="2496"/>
              <a:ext cx="1" cy="198"/>
            </a:xfrm>
            <a:custGeom>
              <a:avLst/>
              <a:gdLst>
                <a:gd name="txL" fmla="*/ 0 w 1"/>
                <a:gd name="txT" fmla="*/ 0 h 198"/>
                <a:gd name="txR" fmla="*/ 1 w 1"/>
                <a:gd name="txB" fmla="*/ 198 h 198"/>
              </a:gdLst>
              <a:ahLst/>
              <a:cxnLst>
                <a:cxn ang="0">
                  <a:pos x="0" y="0"/>
                </a:cxn>
                <a:cxn ang="0">
                  <a:pos x="0" y="198"/>
                </a:cxn>
              </a:cxnLst>
              <a:rect l="txL" t="txT" r="txR" b="txB"/>
              <a:pathLst>
                <a:path w="1" h="198">
                  <a:moveTo>
                    <a:pt x="0" y="0"/>
                  </a:moveTo>
                  <a:lnTo>
                    <a:pt x="0" y="198"/>
                  </a:lnTo>
                </a:path>
              </a:pathLst>
            </a:custGeom>
            <a:noFill/>
            <a:ln w="38100" cap="flat" cmpd="sng">
              <a:solidFill>
                <a:schemeClr val="tx1">
                  <a:alpha val="100000"/>
                </a:schemeClr>
              </a:solidFill>
              <a:prstDash val="solid"/>
              <a:round/>
              <a:headEnd type="oval" w="sm" len="sm"/>
              <a:tailEnd type="none" w="med" len="med"/>
            </a:ln>
          </p:spPr>
          <p:txBody>
            <a:bodyPr/>
            <a:p>
              <a:endParaRPr lang="zh-CN" altLang="en-US"/>
            </a:p>
          </p:txBody>
        </p:sp>
        <p:sp>
          <p:nvSpPr>
            <p:cNvPr id="20603" name="Text Box 46"/>
            <p:cNvSpPr txBox="1"/>
            <p:nvPr/>
          </p:nvSpPr>
          <p:spPr>
            <a:xfrm>
              <a:off x="4876" y="241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11" name="Group 47"/>
          <p:cNvGrpSpPr/>
          <p:nvPr/>
        </p:nvGrpSpPr>
        <p:grpSpPr>
          <a:xfrm>
            <a:off x="3657600" y="3314700"/>
            <a:ext cx="844550" cy="927100"/>
            <a:chOff x="2304" y="2088"/>
            <a:chExt cx="532" cy="584"/>
          </a:xfrm>
        </p:grpSpPr>
        <p:sp>
          <p:nvSpPr>
            <p:cNvPr id="20598" name="Freeform 48"/>
            <p:cNvSpPr/>
            <p:nvPr/>
          </p:nvSpPr>
          <p:spPr>
            <a:xfrm>
              <a:off x="2304" y="2088"/>
              <a:ext cx="2" cy="584"/>
            </a:xfrm>
            <a:custGeom>
              <a:avLst/>
              <a:gdLst>
                <a:gd name="txL" fmla="*/ 0 w 2"/>
                <a:gd name="txT" fmla="*/ 0 h 584"/>
                <a:gd name="txR" fmla="*/ 2 w 2"/>
                <a:gd name="txB" fmla="*/ 584 h 584"/>
              </a:gdLst>
              <a:ahLst/>
              <a:cxnLst>
                <a:cxn ang="0">
                  <a:pos x="2" y="0"/>
                </a:cxn>
                <a:cxn ang="0">
                  <a:pos x="0" y="584"/>
                </a:cxn>
              </a:cxnLst>
              <a:rect l="txL" t="txT" r="txR" b="txB"/>
              <a:pathLst>
                <a:path w="2" h="584">
                  <a:moveTo>
                    <a:pt x="2" y="0"/>
                  </a:moveTo>
                  <a:lnTo>
                    <a:pt x="0" y="584"/>
                  </a:lnTo>
                </a:path>
              </a:pathLst>
            </a:custGeom>
            <a:noFill/>
            <a:ln w="38100" cap="flat" cmpd="sng">
              <a:solidFill>
                <a:schemeClr val="tx1">
                  <a:alpha val="100000"/>
                </a:schemeClr>
              </a:solidFill>
              <a:prstDash val="solid"/>
              <a:round/>
              <a:headEnd type="oval" w="sm" len="sm"/>
              <a:tailEnd type="none" w="med" len="med"/>
            </a:ln>
          </p:spPr>
          <p:txBody>
            <a:bodyPr/>
            <a:p>
              <a:endParaRPr lang="zh-CN" altLang="en-US"/>
            </a:p>
          </p:txBody>
        </p:sp>
        <p:sp>
          <p:nvSpPr>
            <p:cNvPr id="20599" name="Freeform 49"/>
            <p:cNvSpPr/>
            <p:nvPr/>
          </p:nvSpPr>
          <p:spPr>
            <a:xfrm>
              <a:off x="2835" y="2496"/>
              <a:ext cx="1" cy="171"/>
            </a:xfrm>
            <a:custGeom>
              <a:avLst/>
              <a:gdLst>
                <a:gd name="txL" fmla="*/ 0 w 1"/>
                <a:gd name="txT" fmla="*/ 0 h 171"/>
                <a:gd name="txR" fmla="*/ 1 w 1"/>
                <a:gd name="txB" fmla="*/ 171 h 171"/>
              </a:gdLst>
              <a:ahLst/>
              <a:cxnLst>
                <a:cxn ang="0">
                  <a:pos x="0" y="0"/>
                </a:cxn>
                <a:cxn ang="0">
                  <a:pos x="0" y="171"/>
                </a:cxn>
              </a:cxnLst>
              <a:rect l="txL" t="txT" r="txR" b="txB"/>
              <a:pathLst>
                <a:path w="1" h="171">
                  <a:moveTo>
                    <a:pt x="0" y="0"/>
                  </a:moveTo>
                  <a:lnTo>
                    <a:pt x="0" y="171"/>
                  </a:lnTo>
                </a:path>
              </a:pathLst>
            </a:custGeom>
            <a:noFill/>
            <a:ln w="38100" cap="flat" cmpd="sng">
              <a:solidFill>
                <a:schemeClr val="tx1">
                  <a:alpha val="100000"/>
                </a:schemeClr>
              </a:solidFill>
              <a:prstDash val="solid"/>
              <a:round/>
              <a:headEnd type="oval" w="sm" len="sm"/>
              <a:tailEnd type="none" w="med" len="med"/>
            </a:ln>
          </p:spPr>
          <p:txBody>
            <a:bodyPr/>
            <a:p>
              <a:endParaRPr lang="zh-CN" altLang="en-US"/>
            </a:p>
          </p:txBody>
        </p:sp>
        <p:sp>
          <p:nvSpPr>
            <p:cNvPr id="20600" name="Text Box 50"/>
            <p:cNvSpPr txBox="1"/>
            <p:nvPr/>
          </p:nvSpPr>
          <p:spPr>
            <a:xfrm>
              <a:off x="2400" y="241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12" name="Group 51"/>
          <p:cNvGrpSpPr/>
          <p:nvPr/>
        </p:nvGrpSpPr>
        <p:grpSpPr>
          <a:xfrm>
            <a:off x="5689600" y="3529013"/>
            <a:ext cx="787400" cy="738187"/>
            <a:chOff x="3584" y="2223"/>
            <a:chExt cx="496" cy="465"/>
          </a:xfrm>
        </p:grpSpPr>
        <p:sp>
          <p:nvSpPr>
            <p:cNvPr id="20595" name="Freeform 52"/>
            <p:cNvSpPr/>
            <p:nvPr/>
          </p:nvSpPr>
          <p:spPr>
            <a:xfrm>
              <a:off x="3584" y="2223"/>
              <a:ext cx="1" cy="459"/>
            </a:xfrm>
            <a:custGeom>
              <a:avLst/>
              <a:gdLst>
                <a:gd name="txL" fmla="*/ 0 w 1"/>
                <a:gd name="txT" fmla="*/ 0 h 459"/>
                <a:gd name="txR" fmla="*/ 1 w 1"/>
                <a:gd name="txB" fmla="*/ 459 h 459"/>
              </a:gdLst>
              <a:ahLst/>
              <a:cxnLst>
                <a:cxn ang="0">
                  <a:pos x="0" y="0"/>
                </a:cxn>
                <a:cxn ang="0">
                  <a:pos x="0" y="459"/>
                </a:cxn>
              </a:cxnLst>
              <a:rect l="txL" t="txT" r="txR" b="txB"/>
              <a:pathLst>
                <a:path w="1" h="459">
                  <a:moveTo>
                    <a:pt x="0" y="0"/>
                  </a:moveTo>
                  <a:lnTo>
                    <a:pt x="0" y="459"/>
                  </a:lnTo>
                </a:path>
              </a:pathLst>
            </a:custGeom>
            <a:noFill/>
            <a:ln w="38100" cap="flat" cmpd="sng">
              <a:solidFill>
                <a:schemeClr val="tx1">
                  <a:alpha val="100000"/>
                </a:schemeClr>
              </a:solidFill>
              <a:prstDash val="solid"/>
              <a:round/>
              <a:headEnd type="oval" w="sm" len="sm"/>
              <a:tailEnd type="none" w="med" len="med"/>
            </a:ln>
          </p:spPr>
          <p:txBody>
            <a:bodyPr/>
            <a:p>
              <a:endParaRPr lang="zh-CN" altLang="en-US"/>
            </a:p>
          </p:txBody>
        </p:sp>
        <p:sp>
          <p:nvSpPr>
            <p:cNvPr id="20596" name="Line 53"/>
            <p:cNvSpPr/>
            <p:nvPr/>
          </p:nvSpPr>
          <p:spPr>
            <a:xfrm>
              <a:off x="4080" y="2496"/>
              <a:ext cx="0" cy="192"/>
            </a:xfrm>
            <a:prstGeom prst="line">
              <a:avLst/>
            </a:prstGeom>
            <a:ln w="38100" cap="flat" cmpd="sng">
              <a:solidFill>
                <a:schemeClr val="tx1"/>
              </a:solidFill>
              <a:prstDash val="solid"/>
              <a:headEnd type="oval" w="sm" len="sm"/>
              <a:tailEnd type="none" w="med" len="med"/>
            </a:ln>
          </p:spPr>
        </p:sp>
        <p:sp>
          <p:nvSpPr>
            <p:cNvPr id="20597" name="Text Box 54"/>
            <p:cNvSpPr txBox="1"/>
            <p:nvPr/>
          </p:nvSpPr>
          <p:spPr>
            <a:xfrm>
              <a:off x="3648" y="2416"/>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13" name="Group 55"/>
          <p:cNvGrpSpPr/>
          <p:nvPr/>
        </p:nvGrpSpPr>
        <p:grpSpPr>
          <a:xfrm>
            <a:off x="6140450" y="1600200"/>
            <a:ext cx="641350" cy="762000"/>
            <a:chOff x="3868" y="1008"/>
            <a:chExt cx="472" cy="480"/>
          </a:xfrm>
        </p:grpSpPr>
        <p:sp>
          <p:nvSpPr>
            <p:cNvPr id="20590" name="Text Box 56"/>
            <p:cNvSpPr txBox="1"/>
            <p:nvPr/>
          </p:nvSpPr>
          <p:spPr>
            <a:xfrm>
              <a:off x="3936" y="1065"/>
              <a:ext cx="35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latin typeface="Times New Roman" panose="02020603050405020304" pitchFamily="18" charset="0"/>
                </a:rPr>
                <a:t>&amp;</a:t>
              </a:r>
              <a:endParaRPr lang="en-US" altLang="zh-CN" sz="2800" b="1" dirty="0">
                <a:latin typeface="Times New Roman" panose="02020603050405020304" pitchFamily="18" charset="0"/>
              </a:endParaRPr>
            </a:p>
          </p:txBody>
        </p:sp>
        <p:sp>
          <p:nvSpPr>
            <p:cNvPr id="20591" name="Rectangle 57"/>
            <p:cNvSpPr/>
            <p:nvPr/>
          </p:nvSpPr>
          <p:spPr>
            <a:xfrm>
              <a:off x="3936" y="1008"/>
              <a:ext cx="336" cy="480"/>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92" name="Oval 58"/>
            <p:cNvSpPr/>
            <p:nvPr/>
          </p:nvSpPr>
          <p:spPr>
            <a:xfrm>
              <a:off x="3868" y="1178"/>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93" name="Oval 59"/>
            <p:cNvSpPr/>
            <p:nvPr/>
          </p:nvSpPr>
          <p:spPr>
            <a:xfrm>
              <a:off x="3868" y="1310"/>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94" name="Oval 60"/>
            <p:cNvSpPr/>
            <p:nvPr/>
          </p:nvSpPr>
          <p:spPr>
            <a:xfrm>
              <a:off x="4272" y="1200"/>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14" name="Group 61"/>
          <p:cNvGrpSpPr/>
          <p:nvPr/>
        </p:nvGrpSpPr>
        <p:grpSpPr>
          <a:xfrm>
            <a:off x="2362200" y="4205288"/>
            <a:ext cx="1219200" cy="366712"/>
            <a:chOff x="1488" y="2649"/>
            <a:chExt cx="768" cy="231"/>
          </a:xfrm>
        </p:grpSpPr>
        <p:sp>
          <p:nvSpPr>
            <p:cNvPr id="20588" name="Text Box 62"/>
            <p:cNvSpPr txBox="1"/>
            <p:nvPr/>
          </p:nvSpPr>
          <p:spPr>
            <a:xfrm>
              <a:off x="1488" y="2649"/>
              <a:ext cx="76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latin typeface="Times New Roman" panose="02020603050405020304" pitchFamily="18" charset="0"/>
                </a:rPr>
                <a:t>PD/Progr</a:t>
              </a:r>
              <a:endParaRPr lang="en-US" altLang="zh-CN" sz="1800" b="1" dirty="0">
                <a:latin typeface="Times New Roman" panose="02020603050405020304" pitchFamily="18" charset="0"/>
              </a:endParaRPr>
            </a:p>
          </p:txBody>
        </p:sp>
        <p:sp>
          <p:nvSpPr>
            <p:cNvPr id="20589" name="Line 63"/>
            <p:cNvSpPr/>
            <p:nvPr/>
          </p:nvSpPr>
          <p:spPr>
            <a:xfrm>
              <a:off x="1539" y="2685"/>
              <a:ext cx="192" cy="0"/>
            </a:xfrm>
            <a:prstGeom prst="line">
              <a:avLst/>
            </a:prstGeom>
            <a:ln w="19050" cap="flat" cmpd="sng">
              <a:solidFill>
                <a:schemeClr val="tx1"/>
              </a:solidFill>
              <a:prstDash val="solid"/>
              <a:headEnd type="none" w="med" len="med"/>
              <a:tailEnd type="none" w="med" len="med"/>
            </a:ln>
          </p:spPr>
        </p:sp>
      </p:grpSp>
      <p:grpSp>
        <p:nvGrpSpPr>
          <p:cNvPr id="15" name="Group 64"/>
          <p:cNvGrpSpPr/>
          <p:nvPr/>
        </p:nvGrpSpPr>
        <p:grpSpPr>
          <a:xfrm>
            <a:off x="4387850" y="1557338"/>
            <a:ext cx="1746250" cy="381000"/>
            <a:chOff x="2764" y="981"/>
            <a:chExt cx="1100" cy="240"/>
          </a:xfrm>
        </p:grpSpPr>
        <p:grpSp>
          <p:nvGrpSpPr>
            <p:cNvPr id="20583" name="Group 65"/>
            <p:cNvGrpSpPr/>
            <p:nvPr/>
          </p:nvGrpSpPr>
          <p:grpSpPr>
            <a:xfrm>
              <a:off x="2826" y="981"/>
              <a:ext cx="1038" cy="231"/>
              <a:chOff x="2826" y="981"/>
              <a:chExt cx="1038" cy="231"/>
            </a:xfrm>
          </p:grpSpPr>
          <p:sp>
            <p:nvSpPr>
              <p:cNvPr id="20585" name="Freeform 66"/>
              <p:cNvSpPr/>
              <p:nvPr/>
            </p:nvSpPr>
            <p:spPr>
              <a:xfrm>
                <a:off x="2826" y="1206"/>
                <a:ext cx="1038" cy="1"/>
              </a:xfrm>
              <a:custGeom>
                <a:avLst/>
                <a:gdLst>
                  <a:gd name="txL" fmla="*/ 0 w 1038"/>
                  <a:gd name="txT" fmla="*/ 0 h 1"/>
                  <a:gd name="txR" fmla="*/ 1038 w 1038"/>
                  <a:gd name="txB" fmla="*/ 1 h 1"/>
                </a:gdLst>
                <a:ahLst/>
                <a:cxnLst>
                  <a:cxn ang="0">
                    <a:pos x="1038" y="0"/>
                  </a:cxn>
                  <a:cxn ang="0">
                    <a:pos x="0" y="0"/>
                  </a:cxn>
                </a:cxnLst>
                <a:rect l="txL" t="txT" r="txR" b="txB"/>
                <a:pathLst>
                  <a:path w="1038" h="1">
                    <a:moveTo>
                      <a:pt x="1038" y="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586" name="Text Box 67"/>
              <p:cNvSpPr txBox="1"/>
              <p:nvPr/>
            </p:nvSpPr>
            <p:spPr>
              <a:xfrm>
                <a:off x="2844" y="981"/>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Y</a:t>
                </a:r>
                <a:r>
                  <a:rPr lang="en-US" altLang="zh-CN" sz="1800" b="1" baseline="-25000" dirty="0">
                    <a:latin typeface="Times New Roman" panose="02020603050405020304" pitchFamily="18" charset="0"/>
                  </a:rPr>
                  <a:t>5</a:t>
                </a:r>
                <a:endParaRPr lang="en-US" altLang="zh-CN" sz="1800" b="1" baseline="-25000" dirty="0">
                  <a:latin typeface="Times New Roman" panose="02020603050405020304" pitchFamily="18" charset="0"/>
                </a:endParaRPr>
              </a:p>
            </p:txBody>
          </p:sp>
          <p:sp>
            <p:nvSpPr>
              <p:cNvPr id="20587" name="Line 68"/>
              <p:cNvSpPr/>
              <p:nvPr/>
            </p:nvSpPr>
            <p:spPr>
              <a:xfrm>
                <a:off x="2876" y="1019"/>
                <a:ext cx="144" cy="0"/>
              </a:xfrm>
              <a:prstGeom prst="line">
                <a:avLst/>
              </a:prstGeom>
              <a:ln w="19050" cap="flat" cmpd="sng">
                <a:solidFill>
                  <a:schemeClr val="tx1"/>
                </a:solidFill>
                <a:prstDash val="solid"/>
                <a:headEnd type="none" w="med" len="med"/>
                <a:tailEnd type="none" w="med" len="med"/>
              </a:ln>
            </p:spPr>
          </p:sp>
        </p:grpSp>
        <p:sp>
          <p:nvSpPr>
            <p:cNvPr id="20584" name="Oval 69"/>
            <p:cNvSpPr/>
            <p:nvPr/>
          </p:nvSpPr>
          <p:spPr>
            <a:xfrm>
              <a:off x="2764" y="1153"/>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17" name="Group 70"/>
          <p:cNvGrpSpPr/>
          <p:nvPr/>
        </p:nvGrpSpPr>
        <p:grpSpPr>
          <a:xfrm>
            <a:off x="4387850" y="2178050"/>
            <a:ext cx="903288" cy="2170113"/>
            <a:chOff x="2764" y="1372"/>
            <a:chExt cx="569" cy="1367"/>
          </a:xfrm>
        </p:grpSpPr>
        <p:grpSp>
          <p:nvGrpSpPr>
            <p:cNvPr id="20576" name="Group 71"/>
            <p:cNvGrpSpPr/>
            <p:nvPr/>
          </p:nvGrpSpPr>
          <p:grpSpPr>
            <a:xfrm>
              <a:off x="2814" y="1401"/>
              <a:ext cx="519" cy="1338"/>
              <a:chOff x="2814" y="1401"/>
              <a:chExt cx="519" cy="1338"/>
            </a:xfrm>
          </p:grpSpPr>
          <p:grpSp>
            <p:nvGrpSpPr>
              <p:cNvPr id="20578" name="Group 72"/>
              <p:cNvGrpSpPr/>
              <p:nvPr/>
            </p:nvGrpSpPr>
            <p:grpSpPr>
              <a:xfrm>
                <a:off x="2814" y="1401"/>
                <a:ext cx="519" cy="1338"/>
                <a:chOff x="2814" y="1401"/>
                <a:chExt cx="519" cy="1338"/>
              </a:xfrm>
            </p:grpSpPr>
            <p:sp>
              <p:nvSpPr>
                <p:cNvPr id="20581" name="Freeform 73"/>
                <p:cNvSpPr/>
                <p:nvPr/>
              </p:nvSpPr>
              <p:spPr>
                <a:xfrm>
                  <a:off x="2814" y="1401"/>
                  <a:ext cx="519" cy="3"/>
                </a:xfrm>
                <a:custGeom>
                  <a:avLst/>
                  <a:gdLst>
                    <a:gd name="txL" fmla="*/ 0 w 519"/>
                    <a:gd name="txT" fmla="*/ 0 h 3"/>
                    <a:gd name="txR" fmla="*/ 519 w 519"/>
                    <a:gd name="txB" fmla="*/ 3 h 3"/>
                  </a:gdLst>
                  <a:ahLst/>
                  <a:cxnLst>
                    <a:cxn ang="0">
                      <a:pos x="0" y="3"/>
                    </a:cxn>
                    <a:cxn ang="0">
                      <a:pos x="519" y="0"/>
                    </a:cxn>
                  </a:cxnLst>
                  <a:rect l="txL" t="txT" r="txR" b="txB"/>
                  <a:pathLst>
                    <a:path w="519" h="3">
                      <a:moveTo>
                        <a:pt x="0" y="3"/>
                      </a:moveTo>
                      <a:lnTo>
                        <a:pt x="519"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582" name="Freeform 74"/>
                <p:cNvSpPr/>
                <p:nvPr/>
              </p:nvSpPr>
              <p:spPr>
                <a:xfrm>
                  <a:off x="3324" y="1402"/>
                  <a:ext cx="2" cy="1337"/>
                </a:xfrm>
                <a:custGeom>
                  <a:avLst/>
                  <a:gdLst>
                    <a:gd name="txL" fmla="*/ 0 w 2"/>
                    <a:gd name="txT" fmla="*/ 0 h 1337"/>
                    <a:gd name="txR" fmla="*/ 2 w 2"/>
                    <a:gd name="txB" fmla="*/ 1337 h 1337"/>
                  </a:gdLst>
                  <a:ahLst/>
                  <a:cxnLst>
                    <a:cxn ang="0">
                      <a:pos x="2" y="0"/>
                    </a:cxn>
                    <a:cxn ang="0">
                      <a:pos x="0" y="1337"/>
                    </a:cxn>
                  </a:cxnLst>
                  <a:rect l="txL" t="txT" r="txR" b="txB"/>
                  <a:pathLst>
                    <a:path w="2" h="1337">
                      <a:moveTo>
                        <a:pt x="2" y="0"/>
                      </a:moveTo>
                      <a:lnTo>
                        <a:pt x="0" y="1337"/>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sp>
            <p:nvSpPr>
              <p:cNvPr id="20579" name="Text Box 75"/>
              <p:cNvSpPr txBox="1"/>
              <p:nvPr/>
            </p:nvSpPr>
            <p:spPr>
              <a:xfrm>
                <a:off x="2844" y="1464"/>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Y</a:t>
                </a:r>
                <a:r>
                  <a:rPr lang="en-US" altLang="zh-CN" sz="1800" b="1" baseline="-25000" dirty="0">
                    <a:latin typeface="Times New Roman" panose="02020603050405020304" pitchFamily="18" charset="0"/>
                  </a:rPr>
                  <a:t>4</a:t>
                </a:r>
                <a:endParaRPr lang="en-US" altLang="zh-CN" sz="1800" b="1" baseline="-25000" dirty="0">
                  <a:latin typeface="Times New Roman" panose="02020603050405020304" pitchFamily="18" charset="0"/>
                </a:endParaRPr>
              </a:p>
            </p:txBody>
          </p:sp>
          <p:sp>
            <p:nvSpPr>
              <p:cNvPr id="20580" name="Line 76"/>
              <p:cNvSpPr/>
              <p:nvPr/>
            </p:nvSpPr>
            <p:spPr>
              <a:xfrm>
                <a:off x="2876" y="1490"/>
                <a:ext cx="144" cy="0"/>
              </a:xfrm>
              <a:prstGeom prst="line">
                <a:avLst/>
              </a:prstGeom>
              <a:ln w="19050" cap="flat" cmpd="sng">
                <a:solidFill>
                  <a:schemeClr val="tx1"/>
                </a:solidFill>
                <a:prstDash val="solid"/>
                <a:headEnd type="none" w="med" len="med"/>
                <a:tailEnd type="none" w="med" len="med"/>
              </a:ln>
            </p:spPr>
          </p:sp>
        </p:grpSp>
        <p:sp>
          <p:nvSpPr>
            <p:cNvPr id="20577" name="Oval 77"/>
            <p:cNvSpPr/>
            <p:nvPr/>
          </p:nvSpPr>
          <p:spPr>
            <a:xfrm>
              <a:off x="2764" y="1372"/>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20" name="Group 78"/>
          <p:cNvGrpSpPr/>
          <p:nvPr/>
        </p:nvGrpSpPr>
        <p:grpSpPr>
          <a:xfrm>
            <a:off x="3276600" y="1295400"/>
            <a:ext cx="1109663" cy="1890713"/>
            <a:chOff x="2064" y="816"/>
            <a:chExt cx="699" cy="1191"/>
          </a:xfrm>
        </p:grpSpPr>
        <p:sp>
          <p:nvSpPr>
            <p:cNvPr id="20563" name="Rectangle 79"/>
            <p:cNvSpPr/>
            <p:nvPr/>
          </p:nvSpPr>
          <p:spPr>
            <a:xfrm>
              <a:off x="2144" y="816"/>
              <a:ext cx="619" cy="1152"/>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64" name="Text Box 80"/>
            <p:cNvSpPr txBox="1"/>
            <p:nvPr/>
          </p:nvSpPr>
          <p:spPr>
            <a:xfrm>
              <a:off x="2120" y="816"/>
              <a:ext cx="27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G</a:t>
              </a:r>
              <a:r>
                <a:rPr lang="en-US" altLang="zh-CN" sz="1800" b="1" baseline="-25000" dirty="0">
                  <a:latin typeface="Times New Roman" panose="02020603050405020304" pitchFamily="18" charset="0"/>
                </a:rPr>
                <a:t>1</a:t>
              </a:r>
              <a:endParaRPr lang="en-US" altLang="zh-CN" sz="1800" b="1" baseline="-25000" dirty="0">
                <a:latin typeface="Times New Roman" panose="02020603050405020304" pitchFamily="18" charset="0"/>
              </a:endParaRPr>
            </a:p>
          </p:txBody>
        </p:sp>
        <p:sp>
          <p:nvSpPr>
            <p:cNvPr id="20565" name="Text Box 81"/>
            <p:cNvSpPr txBox="1"/>
            <p:nvPr/>
          </p:nvSpPr>
          <p:spPr>
            <a:xfrm>
              <a:off x="2120" y="1409"/>
              <a:ext cx="22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C</a:t>
              </a:r>
              <a:endParaRPr lang="en-US" altLang="zh-CN" sz="1800" b="1" dirty="0">
                <a:latin typeface="Times New Roman" panose="02020603050405020304" pitchFamily="18" charset="0"/>
              </a:endParaRPr>
            </a:p>
          </p:txBody>
        </p:sp>
        <p:sp>
          <p:nvSpPr>
            <p:cNvPr id="20566" name="Text Box 82"/>
            <p:cNvSpPr txBox="1"/>
            <p:nvPr/>
          </p:nvSpPr>
          <p:spPr>
            <a:xfrm>
              <a:off x="2120" y="1593"/>
              <a:ext cx="212"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B</a:t>
              </a:r>
              <a:endParaRPr lang="en-US" altLang="zh-CN" sz="1800" b="1" dirty="0">
                <a:latin typeface="Times New Roman" panose="02020603050405020304" pitchFamily="18" charset="0"/>
              </a:endParaRPr>
            </a:p>
          </p:txBody>
        </p:sp>
        <p:sp>
          <p:nvSpPr>
            <p:cNvPr id="20567" name="Text Box 83"/>
            <p:cNvSpPr txBox="1"/>
            <p:nvPr/>
          </p:nvSpPr>
          <p:spPr>
            <a:xfrm>
              <a:off x="2120" y="1776"/>
              <a:ext cx="22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endParaRPr lang="en-US" altLang="zh-CN" sz="1800" b="1" dirty="0">
                <a:latin typeface="Times New Roman" panose="02020603050405020304" pitchFamily="18" charset="0"/>
              </a:endParaRPr>
            </a:p>
          </p:txBody>
        </p:sp>
        <p:sp>
          <p:nvSpPr>
            <p:cNvPr id="20568" name="Oval 84"/>
            <p:cNvSpPr/>
            <p:nvPr/>
          </p:nvSpPr>
          <p:spPr>
            <a:xfrm>
              <a:off x="2064" y="1099"/>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69" name="Oval 85"/>
            <p:cNvSpPr/>
            <p:nvPr/>
          </p:nvSpPr>
          <p:spPr>
            <a:xfrm>
              <a:off x="2064" y="1296"/>
              <a:ext cx="68" cy="6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nvGrpSpPr>
            <p:cNvPr id="20570" name="Group 86"/>
            <p:cNvGrpSpPr/>
            <p:nvPr/>
          </p:nvGrpSpPr>
          <p:grpSpPr>
            <a:xfrm>
              <a:off x="2137" y="1205"/>
              <a:ext cx="340" cy="231"/>
              <a:chOff x="2137" y="1205"/>
              <a:chExt cx="340" cy="231"/>
            </a:xfrm>
          </p:grpSpPr>
          <p:sp>
            <p:nvSpPr>
              <p:cNvPr id="20574" name="Text Box 87"/>
              <p:cNvSpPr txBox="1"/>
              <p:nvPr/>
            </p:nvSpPr>
            <p:spPr>
              <a:xfrm>
                <a:off x="2137" y="1205"/>
                <a:ext cx="34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G</a:t>
                </a:r>
                <a:r>
                  <a:rPr lang="en-US" altLang="zh-CN" sz="1800" b="1" baseline="-25000" dirty="0">
                    <a:latin typeface="Times New Roman" panose="02020603050405020304" pitchFamily="18" charset="0"/>
                  </a:rPr>
                  <a:t>2B</a:t>
                </a:r>
                <a:endParaRPr lang="en-US" altLang="zh-CN" sz="1800" b="1" baseline="-25000" dirty="0">
                  <a:latin typeface="Times New Roman" panose="02020603050405020304" pitchFamily="18" charset="0"/>
                </a:endParaRPr>
              </a:p>
            </p:txBody>
          </p:sp>
          <p:sp>
            <p:nvSpPr>
              <p:cNvPr id="20575" name="Freeform 88"/>
              <p:cNvSpPr/>
              <p:nvPr/>
            </p:nvSpPr>
            <p:spPr>
              <a:xfrm>
                <a:off x="2184" y="1255"/>
                <a:ext cx="120" cy="1"/>
              </a:xfrm>
              <a:custGeom>
                <a:avLst/>
                <a:gdLst>
                  <a:gd name="txL" fmla="*/ 0 w 207"/>
                  <a:gd name="txT" fmla="*/ 0 h 1"/>
                  <a:gd name="txR" fmla="*/ 207 w 207"/>
                  <a:gd name="txB" fmla="*/ 1 h 1"/>
                </a:gdLst>
                <a:ahLst/>
                <a:cxnLst>
                  <a:cxn ang="0">
                    <a:pos x="0" y="0"/>
                  </a:cxn>
                  <a:cxn ang="0">
                    <a:pos x="1" y="0"/>
                  </a:cxn>
                </a:cxnLst>
                <a:rect l="txL" t="txT" r="txR" b="txB"/>
                <a:pathLst>
                  <a:path w="207" h="1">
                    <a:moveTo>
                      <a:pt x="0" y="0"/>
                    </a:moveTo>
                    <a:lnTo>
                      <a:pt x="207"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20571" name="Group 89"/>
            <p:cNvGrpSpPr/>
            <p:nvPr/>
          </p:nvGrpSpPr>
          <p:grpSpPr>
            <a:xfrm>
              <a:off x="2132" y="1004"/>
              <a:ext cx="345" cy="231"/>
              <a:chOff x="2132" y="1004"/>
              <a:chExt cx="345" cy="231"/>
            </a:xfrm>
          </p:grpSpPr>
          <p:sp>
            <p:nvSpPr>
              <p:cNvPr id="20572" name="Text Box 90"/>
              <p:cNvSpPr txBox="1"/>
              <p:nvPr/>
            </p:nvSpPr>
            <p:spPr>
              <a:xfrm>
                <a:off x="2132" y="1004"/>
                <a:ext cx="345"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G</a:t>
                </a:r>
                <a:r>
                  <a:rPr lang="en-US" altLang="zh-CN" sz="1800" b="1" baseline="-25000" dirty="0">
                    <a:latin typeface="Times New Roman" panose="02020603050405020304" pitchFamily="18" charset="0"/>
                  </a:rPr>
                  <a:t>2A</a:t>
                </a:r>
                <a:endParaRPr lang="en-US" altLang="zh-CN" sz="1800" b="1" baseline="-25000" dirty="0">
                  <a:latin typeface="Times New Roman" panose="02020603050405020304" pitchFamily="18" charset="0"/>
                </a:endParaRPr>
              </a:p>
            </p:txBody>
          </p:sp>
          <p:sp>
            <p:nvSpPr>
              <p:cNvPr id="20573" name="Freeform 91"/>
              <p:cNvSpPr/>
              <p:nvPr/>
            </p:nvSpPr>
            <p:spPr>
              <a:xfrm>
                <a:off x="2184" y="1051"/>
                <a:ext cx="120" cy="1"/>
              </a:xfrm>
              <a:custGeom>
                <a:avLst/>
                <a:gdLst>
                  <a:gd name="txL" fmla="*/ 0 w 204"/>
                  <a:gd name="txT" fmla="*/ 0 h 1"/>
                  <a:gd name="txR" fmla="*/ 204 w 204"/>
                  <a:gd name="txB" fmla="*/ 1 h 1"/>
                </a:gdLst>
                <a:ahLst/>
                <a:cxnLst>
                  <a:cxn ang="0">
                    <a:pos x="0" y="0"/>
                  </a:cxn>
                  <a:cxn ang="0">
                    <a:pos x="1" y="0"/>
                  </a:cxn>
                </a:cxnLst>
                <a:rect l="txL" t="txT" r="txR" b="txB"/>
                <a:pathLst>
                  <a:path w="204" h="1">
                    <a:moveTo>
                      <a:pt x="0" y="0"/>
                    </a:moveTo>
                    <a:lnTo>
                      <a:pt x="204"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nvGrpSpPr>
          <p:cNvPr id="23" name="Group 92"/>
          <p:cNvGrpSpPr/>
          <p:nvPr/>
        </p:nvGrpSpPr>
        <p:grpSpPr>
          <a:xfrm>
            <a:off x="2209800" y="4999038"/>
            <a:ext cx="6737350" cy="919162"/>
            <a:chOff x="1392" y="3149"/>
            <a:chExt cx="4244" cy="579"/>
          </a:xfrm>
        </p:grpSpPr>
        <p:sp>
          <p:nvSpPr>
            <p:cNvPr id="20557" name="Line 93"/>
            <p:cNvSpPr/>
            <p:nvPr/>
          </p:nvSpPr>
          <p:spPr>
            <a:xfrm>
              <a:off x="1392" y="3149"/>
              <a:ext cx="2873" cy="1"/>
            </a:xfrm>
            <a:prstGeom prst="line">
              <a:avLst/>
            </a:prstGeom>
            <a:ln w="38100" cap="flat" cmpd="sng">
              <a:solidFill>
                <a:schemeClr val="tx1"/>
              </a:solidFill>
              <a:prstDash val="solid"/>
              <a:headEnd type="none" w="med" len="med"/>
              <a:tailEnd type="none" w="med" len="med"/>
            </a:ln>
          </p:spPr>
        </p:sp>
        <p:sp>
          <p:nvSpPr>
            <p:cNvPr id="20558" name="Line 94"/>
            <p:cNvSpPr/>
            <p:nvPr/>
          </p:nvSpPr>
          <p:spPr>
            <a:xfrm>
              <a:off x="1392" y="3725"/>
              <a:ext cx="4244" cy="1"/>
            </a:xfrm>
            <a:prstGeom prst="line">
              <a:avLst/>
            </a:prstGeom>
            <a:ln w="38100" cap="flat" cmpd="sng">
              <a:solidFill>
                <a:schemeClr val="tx1"/>
              </a:solidFill>
              <a:prstDash val="solid"/>
              <a:headEnd type="none" w="med" len="med"/>
              <a:tailEnd type="none" w="med" len="med"/>
            </a:ln>
          </p:spPr>
        </p:sp>
        <p:sp>
          <p:nvSpPr>
            <p:cNvPr id="20559" name="Line 95"/>
            <p:cNvSpPr/>
            <p:nvPr/>
          </p:nvSpPr>
          <p:spPr>
            <a:xfrm>
              <a:off x="1392" y="3363"/>
              <a:ext cx="2873" cy="1"/>
            </a:xfrm>
            <a:prstGeom prst="line">
              <a:avLst/>
            </a:prstGeom>
            <a:ln w="38100" cap="flat" cmpd="sng">
              <a:solidFill>
                <a:schemeClr val="tx1"/>
              </a:solidFill>
              <a:prstDash val="solid"/>
              <a:headEnd type="none" w="med" len="med"/>
              <a:tailEnd type="none" w="med" len="med"/>
            </a:ln>
          </p:spPr>
        </p:sp>
        <p:sp>
          <p:nvSpPr>
            <p:cNvPr id="20560" name="Line 96"/>
            <p:cNvSpPr/>
            <p:nvPr/>
          </p:nvSpPr>
          <p:spPr>
            <a:xfrm>
              <a:off x="1392" y="3528"/>
              <a:ext cx="4244" cy="1"/>
            </a:xfrm>
            <a:prstGeom prst="line">
              <a:avLst/>
            </a:prstGeom>
            <a:ln w="38100" cap="flat" cmpd="sng">
              <a:solidFill>
                <a:schemeClr val="tx1"/>
              </a:solidFill>
              <a:prstDash val="solid"/>
              <a:headEnd type="none" w="med" len="med"/>
              <a:tailEnd type="none" w="med" len="med"/>
            </a:ln>
          </p:spPr>
        </p:sp>
        <p:sp>
          <p:nvSpPr>
            <p:cNvPr id="20561" name="Text Box 97"/>
            <p:cNvSpPr txBox="1"/>
            <p:nvPr/>
          </p:nvSpPr>
          <p:spPr>
            <a:xfrm>
              <a:off x="1516" y="3168"/>
              <a:ext cx="308" cy="19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20562" name="Text Box 98"/>
            <p:cNvSpPr txBox="1"/>
            <p:nvPr/>
          </p:nvSpPr>
          <p:spPr>
            <a:xfrm>
              <a:off x="1516" y="3536"/>
              <a:ext cx="308" cy="19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24" name="Group 99"/>
          <p:cNvGrpSpPr/>
          <p:nvPr/>
        </p:nvGrpSpPr>
        <p:grpSpPr>
          <a:xfrm>
            <a:off x="533400" y="1295400"/>
            <a:ext cx="1681163" cy="5257800"/>
            <a:chOff x="336" y="816"/>
            <a:chExt cx="1059" cy="3312"/>
          </a:xfrm>
        </p:grpSpPr>
        <p:sp>
          <p:nvSpPr>
            <p:cNvPr id="20539" name="Rectangle 100"/>
            <p:cNvSpPr/>
            <p:nvPr/>
          </p:nvSpPr>
          <p:spPr>
            <a:xfrm>
              <a:off x="344" y="816"/>
              <a:ext cx="1051" cy="3312"/>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0540" name="Freeform 101"/>
            <p:cNvSpPr/>
            <p:nvPr/>
          </p:nvSpPr>
          <p:spPr>
            <a:xfrm>
              <a:off x="368" y="1425"/>
              <a:ext cx="474" cy="1"/>
            </a:xfrm>
            <a:custGeom>
              <a:avLst/>
              <a:gdLst>
                <a:gd name="txL" fmla="*/ 0 w 474"/>
                <a:gd name="txT" fmla="*/ 0 h 1"/>
                <a:gd name="txR" fmla="*/ 474 w 474"/>
                <a:gd name="txB" fmla="*/ 1 h 1"/>
              </a:gdLst>
              <a:ahLst/>
              <a:cxnLst>
                <a:cxn ang="0">
                  <a:pos x="0" y="0"/>
                </a:cxn>
                <a:cxn ang="0">
                  <a:pos x="474" y="0"/>
                </a:cxn>
              </a:cxnLst>
              <a:rect l="txL" t="txT" r="txR" b="txB"/>
              <a:pathLst>
                <a:path w="474" h="1">
                  <a:moveTo>
                    <a:pt x="0" y="0"/>
                  </a:moveTo>
                  <a:lnTo>
                    <a:pt x="474"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541" name="Text Box 102"/>
            <p:cNvSpPr txBox="1"/>
            <p:nvPr/>
          </p:nvSpPr>
          <p:spPr>
            <a:xfrm>
              <a:off x="336" y="1392"/>
              <a:ext cx="56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MREQ</a:t>
              </a:r>
              <a:endParaRPr lang="en-US" altLang="zh-CN" sz="1800" b="1" dirty="0">
                <a:latin typeface="Times New Roman" panose="02020603050405020304" pitchFamily="18" charset="0"/>
              </a:endParaRPr>
            </a:p>
          </p:txBody>
        </p:sp>
        <p:sp>
          <p:nvSpPr>
            <p:cNvPr id="20542" name="Text Box 103"/>
            <p:cNvSpPr txBox="1"/>
            <p:nvPr/>
          </p:nvSpPr>
          <p:spPr>
            <a:xfrm>
              <a:off x="1008" y="816"/>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14</a:t>
              </a:r>
              <a:endParaRPr lang="en-US" altLang="zh-CN" sz="1800" b="1" baseline="-25000" dirty="0">
                <a:latin typeface="Times New Roman" panose="02020603050405020304" pitchFamily="18" charset="0"/>
              </a:endParaRPr>
            </a:p>
          </p:txBody>
        </p:sp>
        <p:sp>
          <p:nvSpPr>
            <p:cNvPr id="20543" name="Text Box 104"/>
            <p:cNvSpPr txBox="1"/>
            <p:nvPr/>
          </p:nvSpPr>
          <p:spPr>
            <a:xfrm>
              <a:off x="1008" y="1008"/>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15</a:t>
              </a:r>
              <a:endParaRPr lang="en-US" altLang="zh-CN" sz="1800" b="1" baseline="-25000" dirty="0">
                <a:latin typeface="Times New Roman" panose="02020603050405020304" pitchFamily="18" charset="0"/>
              </a:endParaRPr>
            </a:p>
          </p:txBody>
        </p:sp>
        <p:sp>
          <p:nvSpPr>
            <p:cNvPr id="20544" name="Text Box 105"/>
            <p:cNvSpPr txBox="1"/>
            <p:nvPr/>
          </p:nvSpPr>
          <p:spPr>
            <a:xfrm>
              <a:off x="1008" y="1342"/>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13</a:t>
              </a:r>
              <a:endParaRPr lang="en-US" altLang="zh-CN" sz="1800" b="1" baseline="-25000" dirty="0">
                <a:latin typeface="Times New Roman" panose="02020603050405020304" pitchFamily="18" charset="0"/>
              </a:endParaRPr>
            </a:p>
          </p:txBody>
        </p:sp>
        <p:sp>
          <p:nvSpPr>
            <p:cNvPr id="20545" name="Text Box 106"/>
            <p:cNvSpPr txBox="1"/>
            <p:nvPr/>
          </p:nvSpPr>
          <p:spPr>
            <a:xfrm>
              <a:off x="1008" y="1534"/>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12</a:t>
              </a:r>
              <a:endParaRPr lang="en-US" altLang="zh-CN" sz="1800" b="1" baseline="-25000" dirty="0">
                <a:latin typeface="Times New Roman" panose="02020603050405020304" pitchFamily="18" charset="0"/>
              </a:endParaRPr>
            </a:p>
          </p:txBody>
        </p:sp>
        <p:sp>
          <p:nvSpPr>
            <p:cNvPr id="20546" name="Text Box 107"/>
            <p:cNvSpPr txBox="1"/>
            <p:nvPr/>
          </p:nvSpPr>
          <p:spPr>
            <a:xfrm>
              <a:off x="1008" y="1726"/>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11</a:t>
              </a:r>
              <a:endParaRPr lang="en-US" altLang="zh-CN" sz="1800" b="1" baseline="-25000" dirty="0">
                <a:latin typeface="Times New Roman" panose="02020603050405020304" pitchFamily="18" charset="0"/>
              </a:endParaRPr>
            </a:p>
          </p:txBody>
        </p:sp>
        <p:sp>
          <p:nvSpPr>
            <p:cNvPr id="20547" name="Text Box 108"/>
            <p:cNvSpPr txBox="1"/>
            <p:nvPr/>
          </p:nvSpPr>
          <p:spPr>
            <a:xfrm>
              <a:off x="1008" y="1918"/>
              <a:ext cx="31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10</a:t>
              </a:r>
              <a:endParaRPr lang="en-US" altLang="zh-CN" sz="1800" b="1" baseline="-25000" dirty="0">
                <a:latin typeface="Times New Roman" panose="02020603050405020304" pitchFamily="18" charset="0"/>
              </a:endParaRPr>
            </a:p>
          </p:txBody>
        </p:sp>
        <p:sp>
          <p:nvSpPr>
            <p:cNvPr id="20548" name="Text Box 109"/>
            <p:cNvSpPr txBox="1"/>
            <p:nvPr/>
          </p:nvSpPr>
          <p:spPr>
            <a:xfrm>
              <a:off x="1008" y="2088"/>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9</a:t>
              </a:r>
              <a:endParaRPr lang="en-US" altLang="zh-CN" sz="1800" b="1" baseline="-25000" dirty="0">
                <a:latin typeface="Times New Roman" panose="02020603050405020304" pitchFamily="18" charset="0"/>
              </a:endParaRPr>
            </a:p>
          </p:txBody>
        </p:sp>
        <p:sp>
          <p:nvSpPr>
            <p:cNvPr id="20549" name="Text Box 110"/>
            <p:cNvSpPr txBox="1"/>
            <p:nvPr/>
          </p:nvSpPr>
          <p:spPr>
            <a:xfrm>
              <a:off x="1008" y="2361"/>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p:txBody>
        </p:sp>
        <p:sp>
          <p:nvSpPr>
            <p:cNvPr id="20550" name="Text Box 111"/>
            <p:cNvSpPr txBox="1"/>
            <p:nvPr/>
          </p:nvSpPr>
          <p:spPr>
            <a:xfrm>
              <a:off x="1030" y="2251"/>
              <a:ext cx="308" cy="218"/>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20551" name="Text Box 112"/>
            <p:cNvSpPr txBox="1"/>
            <p:nvPr/>
          </p:nvSpPr>
          <p:spPr>
            <a:xfrm>
              <a:off x="1056" y="3000"/>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7</a:t>
              </a:r>
              <a:endParaRPr lang="en-US" altLang="zh-CN" sz="1800" b="1" baseline="-25000" dirty="0">
                <a:latin typeface="Times New Roman" panose="02020603050405020304" pitchFamily="18" charset="0"/>
              </a:endParaRPr>
            </a:p>
          </p:txBody>
        </p:sp>
        <p:sp>
          <p:nvSpPr>
            <p:cNvPr id="20552" name="Text Box 113"/>
            <p:cNvSpPr txBox="1"/>
            <p:nvPr/>
          </p:nvSpPr>
          <p:spPr>
            <a:xfrm>
              <a:off x="1056" y="3192"/>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4</a:t>
              </a:r>
              <a:endParaRPr lang="en-US" altLang="zh-CN" sz="1800" b="1" baseline="-25000" dirty="0">
                <a:latin typeface="Times New Roman" panose="02020603050405020304" pitchFamily="18" charset="0"/>
              </a:endParaRPr>
            </a:p>
          </p:txBody>
        </p:sp>
        <p:sp>
          <p:nvSpPr>
            <p:cNvPr id="20553" name="Text Box 114"/>
            <p:cNvSpPr txBox="1"/>
            <p:nvPr/>
          </p:nvSpPr>
          <p:spPr>
            <a:xfrm>
              <a:off x="1056" y="3384"/>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3</a:t>
              </a:r>
              <a:endParaRPr lang="en-US" altLang="zh-CN" sz="1800" b="1" baseline="-25000" dirty="0">
                <a:latin typeface="Times New Roman" panose="02020603050405020304" pitchFamily="18" charset="0"/>
              </a:endParaRPr>
            </a:p>
          </p:txBody>
        </p:sp>
        <p:sp>
          <p:nvSpPr>
            <p:cNvPr id="20554" name="Text Box 115"/>
            <p:cNvSpPr txBox="1"/>
            <p:nvPr/>
          </p:nvSpPr>
          <p:spPr>
            <a:xfrm>
              <a:off x="1056" y="3576"/>
              <a:ext cx="26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p:txBody>
        </p:sp>
        <p:sp>
          <p:nvSpPr>
            <p:cNvPr id="20555" name="Text Box 116"/>
            <p:cNvSpPr txBox="1"/>
            <p:nvPr/>
          </p:nvSpPr>
          <p:spPr>
            <a:xfrm>
              <a:off x="1008" y="3792"/>
              <a:ext cx="36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WR</a:t>
              </a:r>
              <a:endParaRPr lang="en-US" altLang="zh-CN" sz="1800" b="1" dirty="0">
                <a:latin typeface="Times New Roman" panose="02020603050405020304" pitchFamily="18" charset="0"/>
              </a:endParaRPr>
            </a:p>
          </p:txBody>
        </p:sp>
        <p:sp>
          <p:nvSpPr>
            <p:cNvPr id="20556" name="Freeform 117"/>
            <p:cNvSpPr/>
            <p:nvPr/>
          </p:nvSpPr>
          <p:spPr>
            <a:xfrm>
              <a:off x="1056" y="3834"/>
              <a:ext cx="243" cy="1"/>
            </a:xfrm>
            <a:custGeom>
              <a:avLst/>
              <a:gdLst>
                <a:gd name="txL" fmla="*/ 0 w 243"/>
                <a:gd name="txT" fmla="*/ 0 h 1"/>
                <a:gd name="txR" fmla="*/ 243 w 243"/>
                <a:gd name="txB" fmla="*/ 1 h 1"/>
              </a:gdLst>
              <a:ahLst/>
              <a:cxnLst>
                <a:cxn ang="0">
                  <a:pos x="0" y="1"/>
                </a:cxn>
                <a:cxn ang="0">
                  <a:pos x="243" y="0"/>
                </a:cxn>
              </a:cxnLst>
              <a:rect l="txL" t="txT" r="txR" b="txB"/>
              <a:pathLst>
                <a:path w="243" h="1">
                  <a:moveTo>
                    <a:pt x="0" y="1"/>
                  </a:moveTo>
                  <a:lnTo>
                    <a:pt x="243"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25" name="Group 118"/>
          <p:cNvGrpSpPr/>
          <p:nvPr/>
        </p:nvGrpSpPr>
        <p:grpSpPr>
          <a:xfrm>
            <a:off x="7672388" y="4752975"/>
            <a:ext cx="711200" cy="1162050"/>
            <a:chOff x="4833" y="2994"/>
            <a:chExt cx="448" cy="732"/>
          </a:xfrm>
        </p:grpSpPr>
        <p:sp>
          <p:nvSpPr>
            <p:cNvPr id="20536" name="Freeform 119"/>
            <p:cNvSpPr/>
            <p:nvPr/>
          </p:nvSpPr>
          <p:spPr>
            <a:xfrm>
              <a:off x="4833" y="2994"/>
              <a:ext cx="1" cy="510"/>
            </a:xfrm>
            <a:custGeom>
              <a:avLst/>
              <a:gdLst>
                <a:gd name="txL" fmla="*/ 0 w 1"/>
                <a:gd name="txT" fmla="*/ 0 h 510"/>
                <a:gd name="txR" fmla="*/ 1 w 1"/>
                <a:gd name="txB" fmla="*/ 510 h 510"/>
              </a:gdLst>
              <a:ahLst/>
              <a:cxnLst>
                <a:cxn ang="0">
                  <a:pos x="0" y="0"/>
                </a:cxn>
                <a:cxn ang="0">
                  <a:pos x="1" y="510"/>
                </a:cxn>
              </a:cxnLst>
              <a:rect l="txL" t="txT" r="txR" b="txB"/>
              <a:pathLst>
                <a:path w="1" h="510">
                  <a:moveTo>
                    <a:pt x="0" y="0"/>
                  </a:moveTo>
                  <a:lnTo>
                    <a:pt x="1" y="510"/>
                  </a:lnTo>
                </a:path>
              </a:pathLst>
            </a:custGeom>
            <a:noFill/>
            <a:ln w="38100" cap="flat" cmpd="sng">
              <a:solidFill>
                <a:schemeClr val="tx1">
                  <a:alpha val="100000"/>
                </a:schemeClr>
              </a:solidFill>
              <a:prstDash val="solid"/>
              <a:round/>
              <a:headEnd type="none" w="sm" len="sm"/>
              <a:tailEnd type="oval" w="sm" len="sm"/>
            </a:ln>
          </p:spPr>
          <p:txBody>
            <a:bodyPr/>
            <a:p>
              <a:endParaRPr lang="zh-CN" altLang="en-US"/>
            </a:p>
          </p:txBody>
        </p:sp>
        <p:sp>
          <p:nvSpPr>
            <p:cNvPr id="20537" name="Freeform 120"/>
            <p:cNvSpPr/>
            <p:nvPr/>
          </p:nvSpPr>
          <p:spPr>
            <a:xfrm>
              <a:off x="5280" y="3000"/>
              <a:ext cx="1" cy="726"/>
            </a:xfrm>
            <a:custGeom>
              <a:avLst/>
              <a:gdLst>
                <a:gd name="txL" fmla="*/ 0 w 1"/>
                <a:gd name="txT" fmla="*/ 0 h 726"/>
                <a:gd name="txR" fmla="*/ 1 w 1"/>
                <a:gd name="txB" fmla="*/ 726 h 726"/>
              </a:gdLst>
              <a:ahLst/>
              <a:cxnLst>
                <a:cxn ang="0">
                  <a:pos x="0" y="0"/>
                </a:cxn>
                <a:cxn ang="0">
                  <a:pos x="0" y="726"/>
                </a:cxn>
              </a:cxnLst>
              <a:rect l="txL" t="txT" r="txR" b="txB"/>
              <a:pathLst>
                <a:path w="1" h="726">
                  <a:moveTo>
                    <a:pt x="0" y="0"/>
                  </a:moveTo>
                  <a:lnTo>
                    <a:pt x="0" y="726"/>
                  </a:lnTo>
                </a:path>
              </a:pathLst>
            </a:custGeom>
            <a:noFill/>
            <a:ln w="38100" cap="flat" cmpd="sng">
              <a:solidFill>
                <a:schemeClr val="tx1">
                  <a:alpha val="100000"/>
                </a:schemeClr>
              </a:solidFill>
              <a:prstDash val="solid"/>
              <a:round/>
              <a:headEnd type="none" w="sm" len="sm"/>
              <a:tailEnd type="oval" w="sm" len="sm"/>
            </a:ln>
          </p:spPr>
          <p:txBody>
            <a:bodyPr/>
            <a:p>
              <a:endParaRPr lang="zh-CN" altLang="en-US"/>
            </a:p>
          </p:txBody>
        </p:sp>
        <p:sp>
          <p:nvSpPr>
            <p:cNvPr id="20538" name="Text Box 121"/>
            <p:cNvSpPr txBox="1"/>
            <p:nvPr/>
          </p:nvSpPr>
          <p:spPr>
            <a:xfrm>
              <a:off x="4876" y="3069"/>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26" name="Group 122"/>
          <p:cNvGrpSpPr/>
          <p:nvPr/>
        </p:nvGrpSpPr>
        <p:grpSpPr>
          <a:xfrm>
            <a:off x="5689600" y="4616450"/>
            <a:ext cx="788988" cy="717550"/>
            <a:chOff x="3584" y="2908"/>
            <a:chExt cx="497" cy="452"/>
          </a:xfrm>
        </p:grpSpPr>
        <p:sp>
          <p:nvSpPr>
            <p:cNvPr id="20533" name="Freeform 123"/>
            <p:cNvSpPr/>
            <p:nvPr/>
          </p:nvSpPr>
          <p:spPr>
            <a:xfrm>
              <a:off x="3584" y="2994"/>
              <a:ext cx="1" cy="150"/>
            </a:xfrm>
            <a:custGeom>
              <a:avLst/>
              <a:gdLst>
                <a:gd name="txL" fmla="*/ 0 w 1"/>
                <a:gd name="txT" fmla="*/ 0 h 150"/>
                <a:gd name="txR" fmla="*/ 1 w 1"/>
                <a:gd name="txB" fmla="*/ 150 h 150"/>
              </a:gdLst>
              <a:ahLst/>
              <a:cxnLst>
                <a:cxn ang="0">
                  <a:pos x="0" y="0"/>
                </a:cxn>
                <a:cxn ang="0">
                  <a:pos x="1" y="150"/>
                </a:cxn>
              </a:cxnLst>
              <a:rect l="txL" t="txT" r="txR" b="txB"/>
              <a:pathLst>
                <a:path w="1" h="150">
                  <a:moveTo>
                    <a:pt x="0" y="0"/>
                  </a:moveTo>
                  <a:lnTo>
                    <a:pt x="1" y="150"/>
                  </a:lnTo>
                </a:path>
              </a:pathLst>
            </a:custGeom>
            <a:no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20534" name="Freeform 124"/>
            <p:cNvSpPr/>
            <p:nvPr/>
          </p:nvSpPr>
          <p:spPr>
            <a:xfrm>
              <a:off x="4080" y="2994"/>
              <a:ext cx="1" cy="366"/>
            </a:xfrm>
            <a:custGeom>
              <a:avLst/>
              <a:gdLst>
                <a:gd name="txL" fmla="*/ 0 w 1"/>
                <a:gd name="txT" fmla="*/ 0 h 366"/>
                <a:gd name="txR" fmla="*/ 1 w 1"/>
                <a:gd name="txB" fmla="*/ 366 h 366"/>
              </a:gdLst>
              <a:ahLst/>
              <a:cxnLst>
                <a:cxn ang="0">
                  <a:pos x="0" y="0"/>
                </a:cxn>
                <a:cxn ang="0">
                  <a:pos x="0" y="366"/>
                </a:cxn>
              </a:cxnLst>
              <a:rect l="txL" t="txT" r="txR" b="txB"/>
              <a:pathLst>
                <a:path w="1" h="366">
                  <a:moveTo>
                    <a:pt x="0" y="0"/>
                  </a:moveTo>
                  <a:lnTo>
                    <a:pt x="0" y="366"/>
                  </a:lnTo>
                </a:path>
              </a:pathLst>
            </a:custGeom>
            <a:no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20535" name="Text Box 125"/>
            <p:cNvSpPr txBox="1"/>
            <p:nvPr/>
          </p:nvSpPr>
          <p:spPr>
            <a:xfrm>
              <a:off x="3648" y="290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nvGrpSpPr>
          <p:cNvPr id="27" name="Group 126"/>
          <p:cNvGrpSpPr/>
          <p:nvPr/>
        </p:nvGrpSpPr>
        <p:grpSpPr>
          <a:xfrm>
            <a:off x="3657600" y="4616450"/>
            <a:ext cx="844550" cy="1270000"/>
            <a:chOff x="2304" y="2908"/>
            <a:chExt cx="532" cy="800"/>
          </a:xfrm>
        </p:grpSpPr>
        <p:sp>
          <p:nvSpPr>
            <p:cNvPr id="20530" name="Line 127"/>
            <p:cNvSpPr/>
            <p:nvPr/>
          </p:nvSpPr>
          <p:spPr>
            <a:xfrm>
              <a:off x="2304" y="2976"/>
              <a:ext cx="0" cy="168"/>
            </a:xfrm>
            <a:prstGeom prst="line">
              <a:avLst/>
            </a:prstGeom>
            <a:ln w="38100" cap="flat" cmpd="sng">
              <a:solidFill>
                <a:schemeClr val="tx1"/>
              </a:solidFill>
              <a:prstDash val="solid"/>
              <a:headEnd type="none" w="med" len="med"/>
              <a:tailEnd type="oval" w="sm" len="sm"/>
            </a:ln>
          </p:spPr>
        </p:sp>
        <p:sp>
          <p:nvSpPr>
            <p:cNvPr id="20531" name="Text Box 128"/>
            <p:cNvSpPr txBox="1"/>
            <p:nvPr/>
          </p:nvSpPr>
          <p:spPr>
            <a:xfrm>
              <a:off x="2400" y="290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20532" name="Freeform 129"/>
            <p:cNvSpPr/>
            <p:nvPr/>
          </p:nvSpPr>
          <p:spPr>
            <a:xfrm>
              <a:off x="2835" y="2976"/>
              <a:ext cx="1" cy="732"/>
            </a:xfrm>
            <a:custGeom>
              <a:avLst/>
              <a:gdLst>
                <a:gd name="txL" fmla="*/ 0 w 1"/>
                <a:gd name="txT" fmla="*/ 0 h 732"/>
                <a:gd name="txR" fmla="*/ 1 w 1"/>
                <a:gd name="txB" fmla="*/ 732 h 732"/>
              </a:gdLst>
              <a:ahLst/>
              <a:cxnLst>
                <a:cxn ang="0">
                  <a:pos x="0" y="0"/>
                </a:cxn>
                <a:cxn ang="0">
                  <a:pos x="0" y="732"/>
                </a:cxn>
              </a:cxnLst>
              <a:rect l="txL" t="txT" r="txR" b="txB"/>
              <a:pathLst>
                <a:path w="1" h="732">
                  <a:moveTo>
                    <a:pt x="0" y="0"/>
                  </a:moveTo>
                  <a:lnTo>
                    <a:pt x="0" y="732"/>
                  </a:lnTo>
                </a:path>
              </a:pathLst>
            </a:custGeom>
            <a:noFill/>
            <a:ln w="38100" cap="flat" cmpd="sng">
              <a:solidFill>
                <a:schemeClr val="tx1">
                  <a:alpha val="100000"/>
                </a:schemeClr>
              </a:solidFill>
              <a:prstDash val="solid"/>
              <a:round/>
              <a:headEnd type="none" w="med" len="med"/>
              <a:tailEnd type="oval" w="sm" len="sm"/>
            </a:ln>
          </p:spPr>
          <p:txBody>
            <a:bodyPr/>
            <a:p>
              <a:endParaRPr lang="zh-CN" altLang="en-US"/>
            </a:p>
          </p:txBody>
        </p:sp>
      </p:grpSp>
      <p:grpSp>
        <p:nvGrpSpPr>
          <p:cNvPr id="28" name="Group 130"/>
          <p:cNvGrpSpPr/>
          <p:nvPr/>
        </p:nvGrpSpPr>
        <p:grpSpPr>
          <a:xfrm>
            <a:off x="2209800" y="3324225"/>
            <a:ext cx="6396038" cy="627063"/>
            <a:chOff x="1392" y="2094"/>
            <a:chExt cx="4029" cy="395"/>
          </a:xfrm>
        </p:grpSpPr>
        <p:sp>
          <p:nvSpPr>
            <p:cNvPr id="20525" name="Freeform 131"/>
            <p:cNvSpPr/>
            <p:nvPr/>
          </p:nvSpPr>
          <p:spPr>
            <a:xfrm>
              <a:off x="1392" y="2094"/>
              <a:ext cx="2265" cy="1"/>
            </a:xfrm>
            <a:custGeom>
              <a:avLst/>
              <a:gdLst>
                <a:gd name="txL" fmla="*/ 0 w 2265"/>
                <a:gd name="txT" fmla="*/ 0 h 1"/>
                <a:gd name="txR" fmla="*/ 2265 w 2265"/>
                <a:gd name="txB" fmla="*/ 1 h 1"/>
              </a:gdLst>
              <a:ahLst/>
              <a:cxnLst>
                <a:cxn ang="0">
                  <a:pos x="0" y="0"/>
                </a:cxn>
                <a:cxn ang="0">
                  <a:pos x="2265" y="0"/>
                </a:cxn>
              </a:cxnLst>
              <a:rect l="txL" t="txT" r="txR" b="txB"/>
              <a:pathLst>
                <a:path w="2265" h="1">
                  <a:moveTo>
                    <a:pt x="0" y="0"/>
                  </a:moveTo>
                  <a:lnTo>
                    <a:pt x="226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nvGrpSpPr>
            <p:cNvPr id="20526" name="Group 132"/>
            <p:cNvGrpSpPr/>
            <p:nvPr/>
          </p:nvGrpSpPr>
          <p:grpSpPr>
            <a:xfrm>
              <a:off x="1392" y="2229"/>
              <a:ext cx="4029" cy="260"/>
              <a:chOff x="1392" y="2229"/>
              <a:chExt cx="4029" cy="260"/>
            </a:xfrm>
          </p:grpSpPr>
          <p:sp>
            <p:nvSpPr>
              <p:cNvPr id="20527" name="Freeform 133"/>
              <p:cNvSpPr/>
              <p:nvPr/>
            </p:nvSpPr>
            <p:spPr>
              <a:xfrm>
                <a:off x="1395" y="2229"/>
                <a:ext cx="4026" cy="5"/>
              </a:xfrm>
              <a:custGeom>
                <a:avLst/>
                <a:gdLst>
                  <a:gd name="txL" fmla="*/ 0 w 4026"/>
                  <a:gd name="txT" fmla="*/ 0 h 5"/>
                  <a:gd name="txR" fmla="*/ 4026 w 4026"/>
                  <a:gd name="txB" fmla="*/ 5 h 5"/>
                </a:gdLst>
                <a:ahLst/>
                <a:cxnLst>
                  <a:cxn ang="0">
                    <a:pos x="0" y="0"/>
                  </a:cxn>
                  <a:cxn ang="0">
                    <a:pos x="4026" y="5"/>
                  </a:cxn>
                </a:cxnLst>
                <a:rect l="txL" t="txT" r="txR" b="txB"/>
                <a:pathLst>
                  <a:path w="4026" h="5">
                    <a:moveTo>
                      <a:pt x="0" y="0"/>
                    </a:moveTo>
                    <a:lnTo>
                      <a:pt x="4026" y="5"/>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0528" name="Line 134"/>
              <p:cNvSpPr/>
              <p:nvPr/>
            </p:nvSpPr>
            <p:spPr>
              <a:xfrm>
                <a:off x="1392" y="2488"/>
                <a:ext cx="4029" cy="1"/>
              </a:xfrm>
              <a:prstGeom prst="line">
                <a:avLst/>
              </a:prstGeom>
              <a:ln w="38100" cap="flat" cmpd="sng">
                <a:solidFill>
                  <a:schemeClr val="tx1"/>
                </a:solidFill>
                <a:prstDash val="solid"/>
                <a:headEnd type="none" w="med" len="med"/>
                <a:tailEnd type="none" w="med" len="med"/>
              </a:ln>
            </p:spPr>
          </p:sp>
          <p:sp>
            <p:nvSpPr>
              <p:cNvPr id="20529" name="Text Box 135"/>
              <p:cNvSpPr txBox="1"/>
              <p:nvPr/>
            </p:nvSpPr>
            <p:spPr>
              <a:xfrm>
                <a:off x="1516" y="2276"/>
                <a:ext cx="308" cy="19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grpSp>
      </p:grpSp>
      <p:sp>
        <p:nvSpPr>
          <p:cNvPr id="20511" name="Text Box 136"/>
          <p:cNvSpPr txBox="1"/>
          <p:nvPr/>
        </p:nvSpPr>
        <p:spPr>
          <a:xfrm>
            <a:off x="533400" y="304800"/>
            <a:ext cx="79248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latin typeface="Times New Roman" panose="02020603050405020304" pitchFamily="18" charset="0"/>
              </a:rPr>
              <a:t>例 </a:t>
            </a:r>
            <a:r>
              <a:rPr lang="en-US" altLang="zh-CN" sz="3600" b="1" dirty="0">
                <a:latin typeface="Times New Roman" panose="02020603050405020304" pitchFamily="18" charset="0"/>
              </a:rPr>
              <a:t>4.1 </a:t>
            </a:r>
            <a:r>
              <a:rPr lang="en-US" altLang="zh-CN" b="1" dirty="0">
                <a:latin typeface="Times New Roman" panose="02020603050405020304" pitchFamily="18" charset="0"/>
              </a:rPr>
              <a:t> CPU </a:t>
            </a:r>
            <a:r>
              <a:rPr lang="zh-CN" altLang="en-US" b="1" dirty="0">
                <a:latin typeface="Times New Roman" panose="02020603050405020304" pitchFamily="18" charset="0"/>
              </a:rPr>
              <a:t>与存储器的连接图</a:t>
            </a:r>
            <a:r>
              <a:rPr lang="zh-CN" altLang="en-US" dirty="0">
                <a:highlight>
                  <a:srgbClr val="FFFF00"/>
                </a:highlight>
                <a:sym typeface="+mn-ea"/>
              </a:rPr>
              <a:t>（考）</a:t>
            </a:r>
            <a:endParaRPr lang="zh-CN" altLang="en-US" b="1" dirty="0">
              <a:latin typeface="Times New Roman" panose="02020603050405020304" pitchFamily="18" charset="0"/>
            </a:endParaRPr>
          </a:p>
        </p:txBody>
      </p:sp>
      <p:grpSp>
        <p:nvGrpSpPr>
          <p:cNvPr id="30" name="Group 138"/>
          <p:cNvGrpSpPr/>
          <p:nvPr/>
        </p:nvGrpSpPr>
        <p:grpSpPr>
          <a:xfrm>
            <a:off x="3657600" y="4616450"/>
            <a:ext cx="854075" cy="1308100"/>
            <a:chOff x="2304" y="2908"/>
            <a:chExt cx="538" cy="824"/>
          </a:xfrm>
        </p:grpSpPr>
        <p:sp>
          <p:nvSpPr>
            <p:cNvPr id="20522" name="Freeform 139"/>
            <p:cNvSpPr/>
            <p:nvPr/>
          </p:nvSpPr>
          <p:spPr>
            <a:xfrm>
              <a:off x="2304" y="2979"/>
              <a:ext cx="3" cy="195"/>
            </a:xfrm>
            <a:custGeom>
              <a:avLst/>
              <a:gdLst>
                <a:gd name="txL" fmla="*/ 0 w 3"/>
                <a:gd name="txT" fmla="*/ 0 h 195"/>
                <a:gd name="txR" fmla="*/ 3 w 3"/>
                <a:gd name="txB" fmla="*/ 195 h 195"/>
              </a:gdLst>
              <a:ahLst/>
              <a:cxnLst>
                <a:cxn ang="0">
                  <a:pos x="3" y="0"/>
                </a:cxn>
                <a:cxn ang="0">
                  <a:pos x="0" y="195"/>
                </a:cxn>
              </a:cxnLst>
              <a:rect l="txL" t="txT" r="txR" b="txB"/>
              <a:pathLst>
                <a:path w="3" h="195">
                  <a:moveTo>
                    <a:pt x="3" y="0"/>
                  </a:moveTo>
                  <a:lnTo>
                    <a:pt x="0" y="195"/>
                  </a:lnTo>
                </a:path>
              </a:pathLst>
            </a:custGeom>
            <a:noFill/>
            <a:ln w="57150" cap="flat" cmpd="sng">
              <a:solidFill>
                <a:schemeClr val="folHlink">
                  <a:alpha val="100000"/>
                </a:schemeClr>
              </a:solidFill>
              <a:prstDash val="solid"/>
              <a:round/>
              <a:headEnd type="none" w="med" len="med"/>
              <a:tailEnd type="stealth" w="sm" len="sm"/>
            </a:ln>
          </p:spPr>
          <p:txBody>
            <a:bodyPr/>
            <a:p>
              <a:endParaRPr lang="zh-CN" altLang="en-US"/>
            </a:p>
          </p:txBody>
        </p:sp>
        <p:sp>
          <p:nvSpPr>
            <p:cNvPr id="20523" name="Text Box 140"/>
            <p:cNvSpPr txBox="1"/>
            <p:nvPr/>
          </p:nvSpPr>
          <p:spPr>
            <a:xfrm>
              <a:off x="2400" y="290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p:txBody>
        </p:sp>
        <p:sp>
          <p:nvSpPr>
            <p:cNvPr id="20524" name="Freeform 141"/>
            <p:cNvSpPr/>
            <p:nvPr/>
          </p:nvSpPr>
          <p:spPr>
            <a:xfrm>
              <a:off x="2841" y="2979"/>
              <a:ext cx="1" cy="753"/>
            </a:xfrm>
            <a:custGeom>
              <a:avLst/>
              <a:gdLst>
                <a:gd name="txL" fmla="*/ 0 w 1"/>
                <a:gd name="txT" fmla="*/ 0 h 753"/>
                <a:gd name="txR" fmla="*/ 1 w 1"/>
                <a:gd name="txB" fmla="*/ 753 h 753"/>
              </a:gdLst>
              <a:ahLst/>
              <a:cxnLst>
                <a:cxn ang="0">
                  <a:pos x="0" y="0"/>
                </a:cxn>
                <a:cxn ang="0">
                  <a:pos x="0" y="753"/>
                </a:cxn>
              </a:cxnLst>
              <a:rect l="txL" t="txT" r="txR" b="txB"/>
              <a:pathLst>
                <a:path w="1" h="753">
                  <a:moveTo>
                    <a:pt x="0" y="0"/>
                  </a:moveTo>
                  <a:lnTo>
                    <a:pt x="0" y="753"/>
                  </a:lnTo>
                </a:path>
              </a:pathLst>
            </a:custGeom>
            <a:noFill/>
            <a:ln w="57150" cap="flat" cmpd="sng">
              <a:solidFill>
                <a:schemeClr val="folHlink">
                  <a:alpha val="100000"/>
                </a:schemeClr>
              </a:solidFill>
              <a:prstDash val="solid"/>
              <a:round/>
              <a:headEnd type="none" w="med" len="med"/>
              <a:tailEnd type="stealth" w="sm" len="sm"/>
            </a:ln>
          </p:spPr>
          <p:txBody>
            <a:bodyPr/>
            <a:p>
              <a:endParaRPr lang="zh-CN" altLang="en-US"/>
            </a:p>
          </p:txBody>
        </p:sp>
      </p:grpSp>
      <p:grpSp>
        <p:nvGrpSpPr>
          <p:cNvPr id="31" name="Group 142"/>
          <p:cNvGrpSpPr/>
          <p:nvPr/>
        </p:nvGrpSpPr>
        <p:grpSpPr>
          <a:xfrm>
            <a:off x="5689600" y="4616450"/>
            <a:ext cx="782638" cy="765175"/>
            <a:chOff x="3584" y="2908"/>
            <a:chExt cx="493" cy="482"/>
          </a:xfrm>
        </p:grpSpPr>
        <p:sp>
          <p:nvSpPr>
            <p:cNvPr id="20519" name="Freeform 143"/>
            <p:cNvSpPr/>
            <p:nvPr/>
          </p:nvSpPr>
          <p:spPr>
            <a:xfrm>
              <a:off x="3584" y="2988"/>
              <a:ext cx="1" cy="198"/>
            </a:xfrm>
            <a:custGeom>
              <a:avLst/>
              <a:gdLst>
                <a:gd name="txL" fmla="*/ 0 w 1"/>
                <a:gd name="txT" fmla="*/ 0 h 198"/>
                <a:gd name="txR" fmla="*/ 1 w 1"/>
                <a:gd name="txB" fmla="*/ 198 h 198"/>
              </a:gdLst>
              <a:ahLst/>
              <a:cxnLst>
                <a:cxn ang="0">
                  <a:pos x="0" y="0"/>
                </a:cxn>
                <a:cxn ang="0">
                  <a:pos x="0" y="198"/>
                </a:cxn>
              </a:cxnLst>
              <a:rect l="txL" t="txT" r="txR" b="txB"/>
              <a:pathLst>
                <a:path w="1" h="198">
                  <a:moveTo>
                    <a:pt x="0" y="0"/>
                  </a:moveTo>
                  <a:lnTo>
                    <a:pt x="0" y="198"/>
                  </a:lnTo>
                </a:path>
              </a:pathLst>
            </a:custGeom>
            <a:noFill/>
            <a:ln w="57150" cap="flat" cmpd="sng">
              <a:solidFill>
                <a:schemeClr val="folHlink">
                  <a:alpha val="100000"/>
                </a:schemeClr>
              </a:solidFill>
              <a:prstDash val="solid"/>
              <a:round/>
              <a:headEnd type="stealth" w="sm" len="sm"/>
              <a:tailEnd type="stealth" w="sm" len="sm"/>
            </a:ln>
          </p:spPr>
          <p:txBody>
            <a:bodyPr/>
            <a:p>
              <a:endParaRPr lang="zh-CN" altLang="en-US"/>
            </a:p>
          </p:txBody>
        </p:sp>
        <p:sp>
          <p:nvSpPr>
            <p:cNvPr id="20520" name="Text Box 144"/>
            <p:cNvSpPr txBox="1"/>
            <p:nvPr/>
          </p:nvSpPr>
          <p:spPr>
            <a:xfrm>
              <a:off x="3648" y="290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p:txBody>
        </p:sp>
        <p:sp>
          <p:nvSpPr>
            <p:cNvPr id="20521" name="Freeform 145"/>
            <p:cNvSpPr/>
            <p:nvPr/>
          </p:nvSpPr>
          <p:spPr>
            <a:xfrm>
              <a:off x="4074" y="2991"/>
              <a:ext cx="3" cy="399"/>
            </a:xfrm>
            <a:custGeom>
              <a:avLst/>
              <a:gdLst>
                <a:gd name="txL" fmla="*/ 0 w 3"/>
                <a:gd name="txT" fmla="*/ 0 h 375"/>
                <a:gd name="txR" fmla="*/ 3 w 3"/>
                <a:gd name="txB" fmla="*/ 375 h 375"/>
              </a:gdLst>
              <a:ahLst/>
              <a:cxnLst>
                <a:cxn ang="0">
                  <a:pos x="3" y="0"/>
                </a:cxn>
                <a:cxn ang="0">
                  <a:pos x="0" y="5080"/>
                </a:cxn>
              </a:cxnLst>
              <a:rect l="txL" t="txT" r="txR" b="txB"/>
              <a:pathLst>
                <a:path w="3" h="375">
                  <a:moveTo>
                    <a:pt x="3" y="0"/>
                  </a:moveTo>
                  <a:lnTo>
                    <a:pt x="0" y="375"/>
                  </a:lnTo>
                </a:path>
              </a:pathLst>
            </a:custGeom>
            <a:noFill/>
            <a:ln w="57150" cap="flat" cmpd="sng">
              <a:solidFill>
                <a:schemeClr val="folHlink">
                  <a:alpha val="100000"/>
                </a:schemeClr>
              </a:solidFill>
              <a:prstDash val="solid"/>
              <a:round/>
              <a:headEnd type="stealth" w="sm" len="sm"/>
              <a:tailEnd type="stealth" w="sm" len="sm"/>
            </a:ln>
          </p:spPr>
          <p:txBody>
            <a:bodyPr/>
            <a:p>
              <a:endParaRPr lang="zh-CN" altLang="en-US"/>
            </a:p>
          </p:txBody>
        </p:sp>
      </p:grpSp>
      <p:grpSp>
        <p:nvGrpSpPr>
          <p:cNvPr id="27799" name="Group 146"/>
          <p:cNvGrpSpPr/>
          <p:nvPr/>
        </p:nvGrpSpPr>
        <p:grpSpPr>
          <a:xfrm>
            <a:off x="7672388" y="4762500"/>
            <a:ext cx="711200" cy="1162050"/>
            <a:chOff x="4833" y="3000"/>
            <a:chExt cx="448" cy="732"/>
          </a:xfrm>
        </p:grpSpPr>
        <p:sp>
          <p:nvSpPr>
            <p:cNvPr id="20516" name="Freeform 147"/>
            <p:cNvSpPr/>
            <p:nvPr/>
          </p:nvSpPr>
          <p:spPr>
            <a:xfrm>
              <a:off x="4833" y="3006"/>
              <a:ext cx="1" cy="519"/>
            </a:xfrm>
            <a:custGeom>
              <a:avLst/>
              <a:gdLst>
                <a:gd name="txL" fmla="*/ 0 w 1"/>
                <a:gd name="txT" fmla="*/ 0 h 519"/>
                <a:gd name="txR" fmla="*/ 1 w 1"/>
                <a:gd name="txB" fmla="*/ 519 h 519"/>
              </a:gdLst>
              <a:ahLst/>
              <a:cxnLst>
                <a:cxn ang="0">
                  <a:pos x="0" y="0"/>
                </a:cxn>
                <a:cxn ang="0">
                  <a:pos x="0" y="519"/>
                </a:cxn>
              </a:cxnLst>
              <a:rect l="txL" t="txT" r="txR" b="txB"/>
              <a:pathLst>
                <a:path w="1" h="519">
                  <a:moveTo>
                    <a:pt x="0" y="0"/>
                  </a:moveTo>
                  <a:lnTo>
                    <a:pt x="0" y="519"/>
                  </a:lnTo>
                </a:path>
              </a:pathLst>
            </a:custGeom>
            <a:noFill/>
            <a:ln w="57150" cap="flat" cmpd="sng">
              <a:solidFill>
                <a:schemeClr val="folHlink">
                  <a:alpha val="100000"/>
                </a:schemeClr>
              </a:solidFill>
              <a:prstDash val="solid"/>
              <a:round/>
              <a:headEnd type="stealth" w="sm" len="sm"/>
              <a:tailEnd type="stealth" w="sm" len="sm"/>
            </a:ln>
          </p:spPr>
          <p:txBody>
            <a:bodyPr/>
            <a:p>
              <a:endParaRPr lang="zh-CN" altLang="en-US"/>
            </a:p>
          </p:txBody>
        </p:sp>
        <p:sp>
          <p:nvSpPr>
            <p:cNvPr id="20517" name="Text Box 148"/>
            <p:cNvSpPr txBox="1"/>
            <p:nvPr/>
          </p:nvSpPr>
          <p:spPr>
            <a:xfrm>
              <a:off x="4876" y="3069"/>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p:txBody>
        </p:sp>
        <p:sp>
          <p:nvSpPr>
            <p:cNvPr id="20518" name="Freeform 149"/>
            <p:cNvSpPr/>
            <p:nvPr/>
          </p:nvSpPr>
          <p:spPr>
            <a:xfrm>
              <a:off x="5280" y="3000"/>
              <a:ext cx="1" cy="732"/>
            </a:xfrm>
            <a:custGeom>
              <a:avLst/>
              <a:gdLst>
                <a:gd name="txL" fmla="*/ 0 w 1"/>
                <a:gd name="txT" fmla="*/ 0 h 732"/>
                <a:gd name="txR" fmla="*/ 1 w 1"/>
                <a:gd name="txB" fmla="*/ 732 h 732"/>
              </a:gdLst>
              <a:ahLst/>
              <a:cxnLst>
                <a:cxn ang="0">
                  <a:pos x="0" y="0"/>
                </a:cxn>
                <a:cxn ang="0">
                  <a:pos x="0" y="732"/>
                </a:cxn>
              </a:cxnLst>
              <a:rect l="txL" t="txT" r="txR" b="txB"/>
              <a:pathLst>
                <a:path w="1" h="732">
                  <a:moveTo>
                    <a:pt x="0" y="0"/>
                  </a:moveTo>
                  <a:lnTo>
                    <a:pt x="0" y="732"/>
                  </a:lnTo>
                </a:path>
              </a:pathLst>
            </a:custGeom>
            <a:noFill/>
            <a:ln w="57150" cap="flat" cmpd="sng">
              <a:solidFill>
                <a:schemeClr val="folHlink">
                  <a:alpha val="100000"/>
                </a:schemeClr>
              </a:solidFill>
              <a:prstDash val="solid"/>
              <a:round/>
              <a:headEnd type="stealth" w="sm" len="sm"/>
              <a:tailEnd type="stealth" w="sm" len="sm"/>
            </a:ln>
          </p:spPr>
          <p:txBody>
            <a:bodyPr/>
            <a:p>
              <a:endParaRPr lang="zh-CN" altLang="en-US"/>
            </a:p>
          </p:txBody>
        </p:sp>
      </p:grpSp>
      <p:sp>
        <p:nvSpPr>
          <p:cNvPr id="20515" name="AutoShape 150">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Righ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Righ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out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3325"/>
                                        </p:tgtEl>
                                        <p:attrNameLst>
                                          <p:attrName>style.visibility</p:attrName>
                                        </p:attrNameLst>
                                      </p:cBhvr>
                                      <p:to>
                                        <p:strVal val="visible"/>
                                      </p:to>
                                    </p:set>
                                    <p:animEffect transition="in" filter="strips(downRight)">
                                      <p:cBhvr>
                                        <p:cTn id="47" dur="500"/>
                                        <p:tgtEl>
                                          <p:spTgt spid="1332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3324"/>
                                        </p:tgtEl>
                                        <p:attrNameLst>
                                          <p:attrName>style.visibility</p:attrName>
                                        </p:attrNameLst>
                                      </p:cBhvr>
                                      <p:to>
                                        <p:strVal val="visible"/>
                                      </p:to>
                                    </p:set>
                                    <p:animEffect transition="in" filter="strips(downRight)">
                                      <p:cBhvr>
                                        <p:cTn id="52" dur="500"/>
                                        <p:tgtEl>
                                          <p:spTgt spid="1332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3323"/>
                                        </p:tgtEl>
                                        <p:attrNameLst>
                                          <p:attrName>style.visibility</p:attrName>
                                        </p:attrNameLst>
                                      </p:cBhvr>
                                      <p:to>
                                        <p:strVal val="visible"/>
                                      </p:to>
                                    </p:set>
                                    <p:animEffect transition="in" filter="strips(downRight)">
                                      <p:cBhvr>
                                        <p:cTn id="57" dur="500"/>
                                        <p:tgtEl>
                                          <p:spTgt spid="1332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13315"/>
                                        </p:tgtEl>
                                        <p:attrNameLst>
                                          <p:attrName>style.visibility</p:attrName>
                                        </p:attrNameLst>
                                      </p:cBhvr>
                                      <p:to>
                                        <p:strVal val="visible"/>
                                      </p:to>
                                    </p:set>
                                    <p:animEffect transition="in" filter="strips(downRight)">
                                      <p:cBhvr>
                                        <p:cTn id="62" dur="500"/>
                                        <p:tgtEl>
                                          <p:spTgt spid="1331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13314"/>
                                        </p:tgtEl>
                                        <p:attrNameLst>
                                          <p:attrName>style.visibility</p:attrName>
                                        </p:attrNameLst>
                                      </p:cBhvr>
                                      <p:to>
                                        <p:strVal val="visible"/>
                                      </p:to>
                                    </p:set>
                                    <p:animEffect transition="in" filter="strips(downRight)">
                                      <p:cBhvr>
                                        <p:cTn id="67" dur="500"/>
                                        <p:tgtEl>
                                          <p:spTgt spid="1331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9"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strips(upLeft)">
                                      <p:cBhvr>
                                        <p:cTn id="72" dur="500"/>
                                        <p:tgtEl>
                                          <p:spTgt spid="2"/>
                                        </p:tgtEl>
                                      </p:cBhvr>
                                    </p:animEffect>
                                  </p:childTnLst>
                                </p:cTn>
                              </p:par>
                            </p:childTnLst>
                          </p:cTn>
                        </p:par>
                        <p:par>
                          <p:cTn id="73" fill="hold">
                            <p:stCondLst>
                              <p:cond delay="500"/>
                            </p:stCondLst>
                            <p:childTnLst>
                              <p:par>
                                <p:cTn id="74" presetID="18" presetClass="entr" presetSubtype="6" fill="hold" nodeType="after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strips(downRight)">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strips(downRight)">
                                      <p:cBhvr>
                                        <p:cTn id="81" dur="500"/>
                                        <p:tgtEl>
                                          <p:spTgt spid="17"/>
                                        </p:tgtEl>
                                      </p:cBhvr>
                                    </p:animEffect>
                                  </p:childTnLst>
                                </p:cTn>
                              </p:par>
                            </p:childTnLst>
                          </p:cTn>
                        </p:par>
                        <p:par>
                          <p:cTn id="82" fill="hold">
                            <p:stCondLst>
                              <p:cond delay="500"/>
                            </p:stCondLst>
                            <p:childTnLst>
                              <p:par>
                                <p:cTn id="83" presetID="18" presetClass="entr" presetSubtype="12" fill="hold" nodeType="afterEffect">
                                  <p:stCondLst>
                                    <p:cond delay="0"/>
                                  </p:stCondLst>
                                  <p:childTnLst>
                                    <p:set>
                                      <p:cBhvr>
                                        <p:cTn id="84" dur="1" fill="hold">
                                          <p:stCondLst>
                                            <p:cond delay="0"/>
                                          </p:stCondLst>
                                        </p:cTn>
                                        <p:tgtEl>
                                          <p:spTgt spid="13336"/>
                                        </p:tgtEl>
                                        <p:attrNameLst>
                                          <p:attrName>style.visibility</p:attrName>
                                        </p:attrNameLst>
                                      </p:cBhvr>
                                      <p:to>
                                        <p:strVal val="visible"/>
                                      </p:to>
                                    </p:set>
                                    <p:animEffect transition="in" filter="strips(downLeft)">
                                      <p:cBhvr>
                                        <p:cTn id="85" dur="500"/>
                                        <p:tgtEl>
                                          <p:spTgt spid="13336"/>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trips(downRight)">
                                      <p:cBhvr>
                                        <p:cTn id="90" dur="500"/>
                                        <p:tgtEl>
                                          <p:spTgt spid="15"/>
                                        </p:tgtEl>
                                      </p:cBhvr>
                                    </p:animEffect>
                                  </p:childTnLst>
                                </p:cTn>
                              </p:par>
                            </p:childTnLst>
                          </p:cTn>
                        </p:par>
                        <p:par>
                          <p:cTn id="91" fill="hold">
                            <p:stCondLst>
                              <p:cond delay="500"/>
                            </p:stCondLst>
                            <p:childTnLst>
                              <p:par>
                                <p:cTn id="92" presetID="16" presetClass="entr" presetSubtype="37" fill="hold"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barn(outVertical)">
                                      <p:cBhvr>
                                        <p:cTn id="94" dur="500"/>
                                        <p:tgtEl>
                                          <p:spTgt spid="13"/>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3"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strips(upRight)">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6" fill="hold" nodeType="click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strips(downRight)">
                                      <p:cBhvr>
                                        <p:cTn id="104" dur="500"/>
                                        <p:tgtEl>
                                          <p:spTgt spid="6"/>
                                        </p:tgtEl>
                                      </p:cBhvr>
                                    </p:animEffect>
                                  </p:childTnLst>
                                </p:cTn>
                              </p:par>
                            </p:childTnLst>
                          </p:cTn>
                        </p:par>
                        <p:par>
                          <p:cTn id="105" fill="hold">
                            <p:stCondLst>
                              <p:cond delay="500"/>
                            </p:stCondLst>
                            <p:childTnLst>
                              <p:par>
                                <p:cTn id="106" presetID="16" presetClass="entr" presetSubtype="37" fill="hold" nodeType="afterEffect">
                                  <p:stCondLst>
                                    <p:cond delay="0"/>
                                  </p:stCondLst>
                                  <p:childTnLst>
                                    <p:set>
                                      <p:cBhvr>
                                        <p:cTn id="107" dur="1" fill="hold">
                                          <p:stCondLst>
                                            <p:cond delay="0"/>
                                          </p:stCondLst>
                                        </p:cTn>
                                        <p:tgtEl>
                                          <p:spTgt spid="13341"/>
                                        </p:tgtEl>
                                        <p:attrNameLst>
                                          <p:attrName>style.visibility</p:attrName>
                                        </p:attrNameLst>
                                      </p:cBhvr>
                                      <p:to>
                                        <p:strVal val="visible"/>
                                      </p:to>
                                    </p:set>
                                    <p:animEffect transition="in" filter="barn(outVertical)">
                                      <p:cBhvr>
                                        <p:cTn id="108" dur="500"/>
                                        <p:tgtEl>
                                          <p:spTgt spid="13341"/>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12" fill="hold" nodeType="click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strips(downLeft)">
                                      <p:cBhvr>
                                        <p:cTn id="113" dur="500"/>
                                        <p:tgtEl>
                                          <p:spTgt spid="5"/>
                                        </p:tgtEl>
                                      </p:cBhvr>
                                    </p:animEffect>
                                  </p:childTnLst>
                                </p:cTn>
                              </p:par>
                            </p:childTnLst>
                          </p:cTn>
                        </p:par>
                        <p:par>
                          <p:cTn id="114" fill="hold">
                            <p:stCondLst>
                              <p:cond delay="500"/>
                            </p:stCondLst>
                            <p:childTnLst>
                              <p:par>
                                <p:cTn id="115" presetID="3" presetClass="entr" presetSubtype="10" fill="hold"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blinds(horizontal)">
                                      <p:cBhvr>
                                        <p:cTn id="117" dur="500"/>
                                        <p:tgtEl>
                                          <p:spTgt spid="14"/>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3" fill="hold" nodeType="clickEffect">
                                  <p:stCondLst>
                                    <p:cond delay="0"/>
                                  </p:stCondLst>
                                  <p:childTnLst>
                                    <p:set>
                                      <p:cBhvr>
                                        <p:cTn id="121" dur="1" fill="hold">
                                          <p:stCondLst>
                                            <p:cond delay="0"/>
                                          </p:stCondLst>
                                        </p:cTn>
                                        <p:tgtEl>
                                          <p:spTgt spid="8"/>
                                        </p:tgtEl>
                                        <p:attrNameLst>
                                          <p:attrName>style.visibility</p:attrName>
                                        </p:attrNameLst>
                                      </p:cBhvr>
                                      <p:to>
                                        <p:strVal val="visible"/>
                                      </p:to>
                                    </p:set>
                                    <p:animEffect transition="in" filter="strips(upRight)">
                                      <p:cBhvr>
                                        <p:cTn id="122" dur="500"/>
                                        <p:tgtEl>
                                          <p:spTgt spid="8"/>
                                        </p:tgtEl>
                                      </p:cBhvr>
                                    </p:animEffect>
                                  </p:childTnLst>
                                </p:cTn>
                              </p:par>
                            </p:childTnLst>
                          </p:cTn>
                        </p:par>
                      </p:childTnLst>
                    </p:cTn>
                  </p:par>
                  <p:par>
                    <p:cTn id="123" fill="hold">
                      <p:stCondLst>
                        <p:cond delay="indefinite"/>
                      </p:stCondLst>
                      <p:childTnLst>
                        <p:par>
                          <p:cTn id="124" fill="hold">
                            <p:stCondLst>
                              <p:cond delay="0"/>
                            </p:stCondLst>
                            <p:childTnLst>
                              <p:par>
                                <p:cTn id="125" presetID="18" presetClass="entr" presetSubtype="6" fill="hold" nodeType="click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strips(downRight)">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6" fill="hold" nodeType="click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strips(downRight)">
                                      <p:cBhvr>
                                        <p:cTn id="132" dur="5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6"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strips(downRight)">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6" fill="hold" nodeType="click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strips(downRight)">
                                      <p:cBhvr>
                                        <p:cTn id="142" dur="500"/>
                                        <p:tgtEl>
                                          <p:spTgt spid="25"/>
                                        </p:tgtEl>
                                      </p:cBhvr>
                                    </p:animEffect>
                                  </p:childTnLst>
                                </p:cTn>
                              </p:par>
                            </p:childTnLst>
                          </p:cTn>
                        </p:par>
                      </p:childTnLst>
                    </p:cTn>
                  </p:par>
                  <p:par>
                    <p:cTn id="143" fill="hold">
                      <p:stCondLst>
                        <p:cond delay="indefinite"/>
                      </p:stCondLst>
                      <p:childTnLst>
                        <p:par>
                          <p:cTn id="144" fill="hold">
                            <p:stCondLst>
                              <p:cond delay="0"/>
                            </p:stCondLst>
                            <p:childTnLst>
                              <p:par>
                                <p:cTn id="145" presetID="18" presetClass="entr" presetSubtype="6"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strips(downRight)">
                                      <p:cBhvr>
                                        <p:cTn id="147" dur="500"/>
                                        <p:tgtEl>
                                          <p:spTgt spid="30"/>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6" fill="hold" nodeType="click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strips(downRight)">
                                      <p:cBhvr>
                                        <p:cTn id="152" dur="500"/>
                                        <p:tgtEl>
                                          <p:spTgt spid="31"/>
                                        </p:tgtEl>
                                      </p:cBhvr>
                                    </p:animEffect>
                                  </p:childTnLst>
                                </p:cTn>
                              </p:par>
                            </p:childTnLst>
                          </p:cTn>
                        </p:par>
                      </p:childTnLst>
                    </p:cTn>
                  </p:par>
                  <p:par>
                    <p:cTn id="153" fill="hold">
                      <p:stCondLst>
                        <p:cond delay="indefinite"/>
                      </p:stCondLst>
                      <p:childTnLst>
                        <p:par>
                          <p:cTn id="154" fill="hold">
                            <p:stCondLst>
                              <p:cond delay="0"/>
                            </p:stCondLst>
                            <p:childTnLst>
                              <p:par>
                                <p:cTn id="155" presetID="18" presetClass="entr" presetSubtype="6" fill="hold" nodeType="clickEffect">
                                  <p:stCondLst>
                                    <p:cond delay="0"/>
                                  </p:stCondLst>
                                  <p:childTnLst>
                                    <p:set>
                                      <p:cBhvr>
                                        <p:cTn id="156" dur="1" fill="hold">
                                          <p:stCondLst>
                                            <p:cond delay="0"/>
                                          </p:stCondLst>
                                        </p:cTn>
                                        <p:tgtEl>
                                          <p:spTgt spid="27799"/>
                                        </p:tgtEl>
                                        <p:attrNameLst>
                                          <p:attrName>style.visibility</p:attrName>
                                        </p:attrNameLst>
                                      </p:cBhvr>
                                      <p:to>
                                        <p:strVal val="visible"/>
                                      </p:to>
                                    </p:set>
                                    <p:animEffect transition="in" filter="strips(downRight)">
                                      <p:cBhvr>
                                        <p:cTn id="157" dur="500"/>
                                        <p:tgtEl>
                                          <p:spTgt spid="2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3"/>
          <p:cNvSpPr>
            <a:spLocks noGrp="1"/>
          </p:cNvSpPr>
          <p:nvPr>
            <p:ph idx="1"/>
          </p:nvPr>
        </p:nvSpPr>
        <p:spPr>
          <a:xfrm>
            <a:off x="857250" y="2514600"/>
            <a:ext cx="7966075" cy="3154363"/>
          </a:xfrm>
        </p:spPr>
        <p:txBody>
          <a:bodyPr vert="horz" wrap="square" lIns="91440" tIns="45720" rIns="91440" bIns="45720" anchor="t" anchorCtr="0"/>
          <a:p>
            <a:pPr eaLnBrk="1" hangingPunct="1">
              <a:lnSpc>
                <a:spcPct val="150000"/>
              </a:lnSpc>
            </a:pPr>
            <a:r>
              <a:rPr lang="zh-CN" altLang="en-US" dirty="0"/>
              <a:t>单片存储芯片</a:t>
            </a:r>
            <a:r>
              <a:rPr lang="zh-CN" altLang="en-US" dirty="0">
                <a:solidFill>
                  <a:srgbClr val="00B050"/>
                </a:solidFill>
              </a:rPr>
              <a:t>容量</a:t>
            </a:r>
            <a:r>
              <a:rPr lang="zh-CN" altLang="en-US" dirty="0"/>
              <a:t>有限，经常无法满足实际需求</a:t>
            </a:r>
            <a:endParaRPr lang="zh-CN" altLang="en-US" dirty="0"/>
          </a:p>
          <a:p>
            <a:pPr eaLnBrk="1" hangingPunct="1">
              <a:lnSpc>
                <a:spcPct val="150000"/>
              </a:lnSpc>
            </a:pPr>
            <a:r>
              <a:rPr lang="zh-CN" altLang="en-US" dirty="0"/>
              <a:t>存储容量的扩展，就是把</a:t>
            </a:r>
            <a:r>
              <a:rPr lang="zh-CN" altLang="en-US" dirty="0">
                <a:solidFill>
                  <a:srgbClr val="00B050"/>
                </a:solidFill>
              </a:rPr>
              <a:t>若干存储芯片连在一起</a:t>
            </a:r>
            <a:r>
              <a:rPr lang="zh-CN" altLang="en-US" dirty="0"/>
              <a:t>构成足够容量的存储器</a:t>
            </a:r>
            <a:endParaRPr lang="zh-CN" altLang="en-US" dirty="0"/>
          </a:p>
          <a:p>
            <a:pPr eaLnBrk="1" hangingPunct="1">
              <a:lnSpc>
                <a:spcPct val="150000"/>
              </a:lnSpc>
            </a:pPr>
            <a:r>
              <a:rPr lang="zh-CN" altLang="en-US" dirty="0"/>
              <a:t>存储容量的扩展包括 </a:t>
            </a:r>
            <a:r>
              <a:rPr lang="zh-CN" altLang="en-US" b="1" dirty="0">
                <a:solidFill>
                  <a:srgbClr val="00B050"/>
                </a:solidFill>
              </a:rPr>
              <a:t>位扩展 </a:t>
            </a:r>
            <a:r>
              <a:rPr lang="zh-CN" altLang="en-US" dirty="0"/>
              <a:t>和 </a:t>
            </a:r>
            <a:r>
              <a:rPr lang="zh-CN" altLang="en-US" b="1" dirty="0">
                <a:solidFill>
                  <a:srgbClr val="00B050"/>
                </a:solidFill>
              </a:rPr>
              <a:t>字扩展</a:t>
            </a:r>
            <a:endParaRPr lang="zh-CN" altLang="en-US" b="1" dirty="0">
              <a:solidFill>
                <a:srgbClr val="00B050"/>
              </a:solidFill>
            </a:endParaRPr>
          </a:p>
        </p:txBody>
      </p:sp>
      <p:grpSp>
        <p:nvGrpSpPr>
          <p:cNvPr id="3075" name="Group 7"/>
          <p:cNvGrpSpPr/>
          <p:nvPr/>
        </p:nvGrpSpPr>
        <p:grpSpPr>
          <a:xfrm>
            <a:off x="457200" y="274638"/>
            <a:ext cx="8229600" cy="1920875"/>
            <a:chOff x="288" y="173"/>
            <a:chExt cx="5184" cy="1210"/>
          </a:xfrm>
        </p:grpSpPr>
        <p:sp>
          <p:nvSpPr>
            <p:cNvPr id="3076" name="Text Box 5"/>
            <p:cNvSpPr txBox="1"/>
            <p:nvPr/>
          </p:nvSpPr>
          <p:spPr>
            <a:xfrm>
              <a:off x="288" y="173"/>
              <a:ext cx="5184" cy="72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000000"/>
                  </a:solidFill>
                  <a:latin typeface="Times New Roman" panose="02020603050405020304" pitchFamily="18" charset="0"/>
                </a:rPr>
                <a:t> </a:t>
              </a:r>
              <a:r>
                <a:rPr lang="zh-CN" altLang="en-US" sz="3600" b="1" dirty="0">
                  <a:solidFill>
                    <a:srgbClr val="000000"/>
                  </a:solidFill>
                  <a:latin typeface="Times New Roman" panose="02020603050405020304" pitchFamily="18" charset="0"/>
                </a:rPr>
                <a:t>五、存储器与 </a:t>
              </a:r>
              <a:r>
                <a:rPr lang="en-US" altLang="zh-CN" sz="3600" b="1" dirty="0">
                  <a:solidFill>
                    <a:srgbClr val="000000"/>
                  </a:solidFill>
                  <a:latin typeface="Times New Roman" panose="02020603050405020304" pitchFamily="18" charset="0"/>
                </a:rPr>
                <a:t>CPU </a:t>
              </a:r>
              <a:r>
                <a:rPr lang="zh-CN" altLang="en-US" sz="3600" b="1" dirty="0">
                  <a:solidFill>
                    <a:srgbClr val="000000"/>
                  </a:solidFill>
                  <a:latin typeface="Times New Roman" panose="02020603050405020304" pitchFamily="18" charset="0"/>
                </a:rPr>
                <a:t>的连接 </a:t>
              </a:r>
              <a:r>
                <a:rPr lang="zh-CN" altLang="en-US" sz="3600" dirty="0">
                  <a:highlight>
                    <a:srgbClr val="FFFF00"/>
                  </a:highlight>
                  <a:sym typeface="+mn-ea"/>
                </a:rPr>
                <a:t>（考）（考）</a:t>
              </a:r>
              <a:endParaRPr lang="zh-CN" altLang="en-US" sz="3600" b="1" dirty="0">
                <a:solidFill>
                  <a:srgbClr val="000000"/>
                </a:solidFill>
                <a:latin typeface="Times New Roman" panose="02020603050405020304" pitchFamily="18" charset="0"/>
              </a:endParaRPr>
            </a:p>
          </p:txBody>
        </p:sp>
        <p:sp>
          <p:nvSpPr>
            <p:cNvPr id="3077" name="Text Box 6"/>
            <p:cNvSpPr txBox="1"/>
            <p:nvPr/>
          </p:nvSpPr>
          <p:spPr>
            <a:xfrm>
              <a:off x="388" y="1018"/>
              <a:ext cx="308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1.  </a:t>
              </a:r>
              <a:r>
                <a:rPr lang="zh-CN" altLang="en-US" b="1" dirty="0">
                  <a:solidFill>
                    <a:srgbClr val="000000"/>
                  </a:solidFill>
                  <a:latin typeface="Times New Roman" panose="02020603050405020304" pitchFamily="18" charset="0"/>
                </a:rPr>
                <a:t>存储器容量的扩展</a:t>
              </a:r>
              <a:endParaRPr lang="zh-CN" altLang="en-US" b="1" dirty="0">
                <a:solidFill>
                  <a:srgbClr val="000000"/>
                </a:solidFill>
                <a:latin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noChangeArrowheads="1"/>
          </p:cNvSpPr>
          <p:nvPr>
            <p:ph idx="1"/>
          </p:nvPr>
        </p:nvSpPr>
        <p:spPr>
          <a:xfrm>
            <a:off x="476250" y="1119188"/>
            <a:ext cx="8312150" cy="4540250"/>
          </a:xfrm>
        </p:spPr>
        <p:txBody>
          <a:bodyPr vert="horz" wrap="square" lIns="91440" tIns="45720" rIns="91440" bIns="45720" numCol="1" anchor="t" anchorCtr="0" compatLnSpc="1"/>
          <a:lstStyle/>
          <a:p>
            <a:pPr marL="0" marR="0" lvl="0" indent="0" algn="just" defTabSz="914400" rtl="0" eaLnBrk="1" fontAlgn="base" latinLnBrk="0" hangingPunct="1">
              <a:lnSpc>
                <a:spcPct val="120000"/>
              </a:lnSpc>
              <a:spcBef>
                <a:spcPct val="20000"/>
              </a:spcBef>
              <a:spcAft>
                <a:spcPct val="0"/>
              </a:spcAft>
              <a:buClrTx/>
              <a:buSzTx/>
              <a:buFontTx/>
              <a:buNone/>
              <a:defRPr/>
            </a:pPr>
            <a:r>
              <a:rPr kumimoji="1" lang="zh-CN" altLang="en-US" sz="3200" b="1" i="0" u="none" strike="noStrike" kern="0" cap="none" spc="0" normalizeH="0" baseline="0" noProof="0" dirty="0">
                <a:ln>
                  <a:noFill/>
                </a:ln>
                <a:solidFill>
                  <a:schemeClr val="tx1"/>
                </a:solidFill>
                <a:effectLst/>
                <a:uLnTx/>
                <a:uFillTx/>
                <a:latin typeface="+mn-lt"/>
                <a:ea typeface="+mn-ea"/>
                <a:cs typeface="+mn-cs"/>
              </a:rPr>
              <a:t>有时，不给出内存工作区地址边界代码，而是给出</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起始或终止地址</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以及该区容量（</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空间大小</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），这时首先要写出地址边界代码：</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en-US" altLang="zh-CN" sz="3200" b="1" i="0" u="none" strike="noStrike" kern="0" cap="none" spc="0" normalizeH="0" baseline="0" noProof="0" dirty="0">
                <a:ln>
                  <a:noFill/>
                </a:ln>
                <a:solidFill>
                  <a:schemeClr val="tx1"/>
                </a:solidFill>
                <a:effectLst/>
                <a:uLnTx/>
                <a:uFillTx/>
                <a:latin typeface="+mn-lt"/>
                <a:ea typeface="+mn-ea"/>
                <a:cs typeface="+mn-cs"/>
              </a:rPr>
              <a:t> 1) </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终止地址</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起始地址</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空间大小</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-1</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en-US" altLang="zh-CN" sz="3200" b="1" i="0" u="none" strike="noStrike" kern="0" cap="none" spc="0" normalizeH="0" baseline="0" noProof="0" dirty="0">
                <a:ln>
                  <a:noFill/>
                </a:ln>
                <a:solidFill>
                  <a:schemeClr val="tx1"/>
                </a:solidFill>
                <a:effectLst/>
                <a:uLnTx/>
                <a:uFillTx/>
                <a:latin typeface="+mn-lt"/>
                <a:ea typeface="+mn-ea"/>
                <a:cs typeface="+mn-cs"/>
              </a:rPr>
              <a:t> 2) </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起始地址</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终止地址 </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a:ln>
                  <a:noFill/>
                </a:ln>
                <a:solidFill>
                  <a:srgbClr val="00B050"/>
                </a:solidFill>
                <a:effectLst/>
                <a:uLnTx/>
                <a:uFillTx/>
                <a:latin typeface="+mn-lt"/>
                <a:ea typeface="+mn-ea"/>
                <a:cs typeface="+mn-cs"/>
              </a:rPr>
              <a:t>空间大小</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-1</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Tx/>
              <a:buNone/>
              <a:defRPr/>
            </a:pPr>
            <a:r>
              <a:rPr kumimoji="1" lang="zh-CN" altLang="en-US" sz="3200" b="1" i="0" u="none" strike="noStrike" kern="0" cap="none" spc="0" normalizeH="0" baseline="0" noProof="0" dirty="0">
                <a:ln>
                  <a:noFill/>
                </a:ln>
                <a:solidFill>
                  <a:schemeClr val="tx1"/>
                </a:solidFill>
                <a:effectLst/>
                <a:uLnTx/>
                <a:uFillTx/>
                <a:latin typeface="+mn-lt"/>
                <a:ea typeface="+mn-ea"/>
                <a:cs typeface="+mn-cs"/>
              </a:rPr>
              <a:t>注：起始地址</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&lt;</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终止地址</a:t>
            </a: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p:cNvSpPr>
          <p:nvPr>
            <p:ph idx="1"/>
          </p:nvPr>
        </p:nvSpPr>
        <p:spPr>
          <a:xfrm>
            <a:off x="457200" y="506413"/>
            <a:ext cx="8477250" cy="5930900"/>
          </a:xfrm>
        </p:spPr>
        <p:txBody>
          <a:bodyPr vert="horz" wrap="square" lIns="91440" tIns="45720" rIns="91440" bIns="45720" anchor="t" anchorCtr="0"/>
          <a:p>
            <a:pPr algn="just" eaLnBrk="1" hangingPunct="1">
              <a:lnSpc>
                <a:spcPts val="5000"/>
              </a:lnSpc>
              <a:buNone/>
            </a:pPr>
            <a:r>
              <a:rPr lang="zh-CN" altLang="en-US" b="1" dirty="0"/>
              <a:t>例</a:t>
            </a:r>
            <a:r>
              <a:rPr lang="en-US" altLang="zh-CN" b="1" dirty="0"/>
              <a:t>4.2  </a:t>
            </a:r>
            <a:r>
              <a:rPr lang="zh-CN" altLang="en-US" b="1" dirty="0"/>
              <a:t>假设同前，要求最小</a:t>
            </a:r>
            <a:r>
              <a:rPr lang="en-US" altLang="zh-CN" b="1" dirty="0"/>
              <a:t>8K</a:t>
            </a:r>
            <a:r>
              <a:rPr lang="zh-CN" altLang="en-US" b="1" dirty="0"/>
              <a:t>地址为系统程序区，相邻</a:t>
            </a:r>
            <a:r>
              <a:rPr lang="en-US" altLang="zh-CN" b="1" dirty="0"/>
              <a:t>16K</a:t>
            </a:r>
            <a:r>
              <a:rPr lang="zh-CN" altLang="en-US" b="1" dirty="0"/>
              <a:t>地址为用户程序区</a:t>
            </a:r>
            <a:r>
              <a:rPr lang="en-US" altLang="zh-CN" b="1" dirty="0"/>
              <a:t>,</a:t>
            </a:r>
            <a:r>
              <a:rPr lang="zh-CN" altLang="en-US" b="1" dirty="0"/>
              <a:t>最大</a:t>
            </a:r>
            <a:r>
              <a:rPr lang="en-US" altLang="zh-CN" b="1" dirty="0"/>
              <a:t>4K</a:t>
            </a:r>
            <a:r>
              <a:rPr lang="zh-CN" altLang="en-US" b="1" dirty="0"/>
              <a:t>地址空间为系统程序工作区。</a:t>
            </a:r>
            <a:r>
              <a:rPr lang="zh-CN" altLang="en-US" dirty="0">
                <a:highlight>
                  <a:srgbClr val="FFFF00"/>
                </a:highlight>
                <a:sym typeface="+mn-ea"/>
              </a:rPr>
              <a:t>（考）</a:t>
            </a:r>
            <a:endParaRPr lang="zh-CN" altLang="en-US" b="1" dirty="0"/>
          </a:p>
          <a:p>
            <a:pPr algn="just" eaLnBrk="1" hangingPunct="1">
              <a:lnSpc>
                <a:spcPts val="5000"/>
              </a:lnSpc>
              <a:buNone/>
            </a:pPr>
            <a:r>
              <a:rPr lang="zh-CN" altLang="en-US" b="1" dirty="0"/>
              <a:t>解：</a:t>
            </a:r>
            <a:r>
              <a:rPr lang="en-US" altLang="zh-CN" dirty="0"/>
              <a:t>(1)</a:t>
            </a:r>
            <a:r>
              <a:rPr lang="zh-CN" altLang="en-US" dirty="0"/>
              <a:t>根据存储空间分配及属性选择芯片</a:t>
            </a:r>
            <a:endParaRPr lang="en-US" altLang="zh-CN" dirty="0"/>
          </a:p>
          <a:p>
            <a:pPr algn="just" eaLnBrk="1" hangingPunct="1">
              <a:lnSpc>
                <a:spcPts val="5000"/>
              </a:lnSpc>
              <a:buNone/>
            </a:pPr>
            <a:r>
              <a:rPr lang="en-US" altLang="zh-CN" b="1" dirty="0"/>
              <a:t>   8K</a:t>
            </a:r>
            <a:r>
              <a:rPr lang="zh-CN" altLang="en-US" b="1" dirty="0"/>
              <a:t>系统程序区：   </a:t>
            </a:r>
            <a:r>
              <a:rPr lang="en-US" altLang="zh-CN" b="1" dirty="0"/>
              <a:t>8K*8</a:t>
            </a:r>
            <a:r>
              <a:rPr lang="zh-CN" altLang="en-US" b="1" dirty="0"/>
              <a:t>位</a:t>
            </a:r>
            <a:r>
              <a:rPr lang="en-US" altLang="zh-CN" b="1" dirty="0"/>
              <a:t>ROM 1</a:t>
            </a:r>
            <a:r>
              <a:rPr lang="zh-CN" altLang="en-US" b="1" dirty="0"/>
              <a:t>片</a:t>
            </a:r>
            <a:endParaRPr lang="en-US" altLang="zh-CN" b="1" dirty="0"/>
          </a:p>
          <a:p>
            <a:pPr algn="just" eaLnBrk="1" hangingPunct="1">
              <a:lnSpc>
                <a:spcPts val="5000"/>
              </a:lnSpc>
              <a:buNone/>
            </a:pPr>
            <a:r>
              <a:rPr lang="en-US" altLang="zh-CN" b="1" dirty="0"/>
              <a:t>   16K</a:t>
            </a:r>
            <a:r>
              <a:rPr lang="zh-CN" altLang="en-US" b="1" dirty="0"/>
              <a:t>用户程序区：</a:t>
            </a:r>
            <a:r>
              <a:rPr lang="en-US" altLang="zh-CN" b="1" dirty="0"/>
              <a:t> 8K*8</a:t>
            </a:r>
            <a:r>
              <a:rPr lang="zh-CN" altLang="en-US" b="1" dirty="0"/>
              <a:t>位</a:t>
            </a:r>
            <a:r>
              <a:rPr lang="en-US" altLang="zh-CN" b="1" dirty="0"/>
              <a:t>RAM 2</a:t>
            </a:r>
            <a:r>
              <a:rPr lang="zh-CN" altLang="en-US" b="1" dirty="0"/>
              <a:t>片</a:t>
            </a:r>
            <a:endParaRPr lang="en-US" altLang="zh-CN" b="1" dirty="0"/>
          </a:p>
          <a:p>
            <a:pPr algn="just" eaLnBrk="1" hangingPunct="1">
              <a:lnSpc>
                <a:spcPts val="5000"/>
              </a:lnSpc>
              <a:buNone/>
            </a:pPr>
            <a:r>
              <a:rPr lang="en-US" altLang="zh-CN" b="1" dirty="0"/>
              <a:t>    4K </a:t>
            </a:r>
            <a:r>
              <a:rPr lang="zh-CN" altLang="en-US" b="1" dirty="0"/>
              <a:t>系统程序工作区：</a:t>
            </a:r>
            <a:r>
              <a:rPr lang="en-US" altLang="zh-CN" b="1" dirty="0"/>
              <a:t>4K*8</a:t>
            </a:r>
            <a:r>
              <a:rPr lang="zh-CN" altLang="en-US" b="1" dirty="0"/>
              <a:t>位</a:t>
            </a:r>
            <a:r>
              <a:rPr lang="en-US" altLang="zh-CN" b="1" dirty="0"/>
              <a:t>RAM 1</a:t>
            </a:r>
            <a:r>
              <a:rPr lang="zh-CN" altLang="en-US" b="1" dirty="0"/>
              <a:t>片</a:t>
            </a:r>
            <a:endParaRPr lang="en-US" altLang="zh-CN" b="1" dirty="0"/>
          </a:p>
          <a:p>
            <a:pPr algn="just" eaLnBrk="1" hangingPunct="1">
              <a:lnSpc>
                <a:spcPts val="5000"/>
              </a:lnSpc>
              <a:buNone/>
            </a:pPr>
            <a:r>
              <a:rPr lang="en-US" altLang="zh-CN" b="1" dirty="0"/>
              <a:t>    </a:t>
            </a:r>
            <a:r>
              <a:rPr lang="zh-CN" altLang="en-US" b="1" dirty="0">
                <a:solidFill>
                  <a:srgbClr val="00B050"/>
                </a:solidFill>
                <a:latin typeface="华文新魏" panose="02010800040101010101" pitchFamily="2" charset="-122"/>
                <a:ea typeface="华文新魏" panose="02010800040101010101" pitchFamily="2" charset="-122"/>
              </a:rPr>
              <a:t>若有</a:t>
            </a:r>
            <a:r>
              <a:rPr lang="en-US" altLang="zh-CN" b="1" dirty="0">
                <a:solidFill>
                  <a:srgbClr val="00B050"/>
                </a:solidFill>
                <a:latin typeface="华文新魏" panose="02010800040101010101" pitchFamily="2" charset="-122"/>
                <a:ea typeface="华文新魏" panose="02010800040101010101" pitchFamily="2" charset="-122"/>
              </a:rPr>
              <a:t>16K</a:t>
            </a:r>
            <a:r>
              <a:rPr lang="zh-CN" altLang="en-US" b="1" dirty="0">
                <a:solidFill>
                  <a:srgbClr val="00B050"/>
                </a:solidFill>
                <a:latin typeface="华文新魏" panose="02010800040101010101" pitchFamily="2" charset="-122"/>
                <a:ea typeface="华文新魏" panose="02010800040101010101" pitchFamily="2" charset="-122"/>
              </a:rPr>
              <a:t>*</a:t>
            </a:r>
            <a:r>
              <a:rPr lang="en-US" altLang="zh-CN" b="1" dirty="0">
                <a:solidFill>
                  <a:srgbClr val="00B050"/>
                </a:solidFill>
                <a:latin typeface="华文新魏" panose="02010800040101010101" pitchFamily="2" charset="-122"/>
                <a:ea typeface="华文新魏" panose="02010800040101010101" pitchFamily="2" charset="-122"/>
              </a:rPr>
              <a:t>8</a:t>
            </a:r>
            <a:r>
              <a:rPr lang="zh-CN" altLang="en-US" b="1" dirty="0">
                <a:solidFill>
                  <a:srgbClr val="00B050"/>
                </a:solidFill>
                <a:latin typeface="华文新魏" panose="02010800040101010101" pitchFamily="2" charset="-122"/>
                <a:ea typeface="华文新魏" panose="02010800040101010101" pitchFamily="2" charset="-122"/>
              </a:rPr>
              <a:t>位</a:t>
            </a:r>
            <a:r>
              <a:rPr lang="en-US" altLang="zh-CN" b="1" dirty="0">
                <a:solidFill>
                  <a:srgbClr val="00B050"/>
                </a:solidFill>
                <a:latin typeface="华文新魏" panose="02010800040101010101" pitchFamily="2" charset="-122"/>
                <a:ea typeface="华文新魏" panose="02010800040101010101" pitchFamily="2" charset="-122"/>
              </a:rPr>
              <a:t> RAM</a:t>
            </a:r>
            <a:r>
              <a:rPr lang="zh-CN" altLang="en-US" b="1" dirty="0">
                <a:solidFill>
                  <a:srgbClr val="00B050"/>
                </a:solidFill>
                <a:latin typeface="华文新魏" panose="02010800040101010101" pitchFamily="2" charset="-122"/>
                <a:ea typeface="华文新魏" panose="02010800040101010101" pitchFamily="2" charset="-122"/>
              </a:rPr>
              <a:t>，能否只用一片？</a:t>
            </a:r>
            <a:r>
              <a:rPr lang="en-US" altLang="zh-CN" b="1" dirty="0">
                <a:solidFill>
                  <a:srgbClr val="00B050"/>
                </a:solidFill>
                <a:latin typeface="华文新魏" panose="02010800040101010101" pitchFamily="2" charset="-122"/>
                <a:ea typeface="华文新魏" panose="02010800040101010101" pitchFamily="2" charset="-122"/>
              </a:rPr>
              <a:t> </a:t>
            </a:r>
            <a:endParaRPr lang="zh-CN" altLang="en-US" b="1" dirty="0">
              <a:solidFill>
                <a:srgbClr val="00B050"/>
              </a:solidFill>
              <a:latin typeface="华文新魏" panose="02010800040101010101" pitchFamily="2" charset="-122"/>
              <a:ea typeface="华文新魏" panose="02010800040101010101" pitchFamily="2" charset="-122"/>
            </a:endParaRPr>
          </a:p>
          <a:p>
            <a:pPr algn="just" eaLnBrk="1" hangingPunct="1">
              <a:buNone/>
            </a:pPr>
            <a:endParaRPr lang="en-US" altLang="zh-C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a:spLocks noGrp="1"/>
          </p:cNvSpPr>
          <p:nvPr>
            <p:ph idx="1"/>
          </p:nvPr>
        </p:nvSpPr>
        <p:spPr>
          <a:xfrm>
            <a:off x="409575" y="549275"/>
            <a:ext cx="8229600" cy="5692775"/>
          </a:xfrm>
        </p:spPr>
        <p:txBody>
          <a:bodyPr vert="horz" wrap="square" lIns="91440" tIns="45720" rIns="91440" bIns="45720" anchor="t" anchorCtr="0"/>
          <a:p>
            <a:pPr algn="just" eaLnBrk="1" hangingPunct="1">
              <a:buNone/>
            </a:pPr>
            <a:r>
              <a:rPr lang="zh-CN" altLang="en-US" b="1" dirty="0"/>
              <a:t>根据地址空间分配写出地址范围代码</a:t>
            </a:r>
            <a:r>
              <a:rPr lang="en-US" altLang="zh-CN" b="1" dirty="0"/>
              <a:t>:</a:t>
            </a:r>
            <a:endParaRPr lang="zh-CN" altLang="en-US" b="1" dirty="0"/>
          </a:p>
          <a:p>
            <a:pPr algn="just" eaLnBrk="1" hangingPunct="1">
              <a:buNone/>
            </a:pPr>
            <a:r>
              <a:rPr lang="zh-CN" altLang="en-US" sz="2800" b="1" dirty="0"/>
              <a:t>    方法：起始</a:t>
            </a:r>
            <a:r>
              <a:rPr lang="en-US" altLang="zh-CN" sz="2800" b="1" dirty="0">
                <a:solidFill>
                  <a:srgbClr val="00B050"/>
                </a:solidFill>
              </a:rPr>
              <a:t>(</a:t>
            </a:r>
            <a:r>
              <a:rPr lang="zh-CN" altLang="en-US" sz="2800" b="1" dirty="0">
                <a:solidFill>
                  <a:srgbClr val="00B050"/>
                </a:solidFill>
              </a:rPr>
              <a:t>终止</a:t>
            </a:r>
            <a:r>
              <a:rPr lang="en-US" altLang="zh-CN" sz="2800" b="1" dirty="0">
                <a:solidFill>
                  <a:srgbClr val="00B050"/>
                </a:solidFill>
              </a:rPr>
              <a:t>)</a:t>
            </a:r>
            <a:r>
              <a:rPr lang="zh-CN" altLang="en-US" sz="2800" b="1" dirty="0"/>
              <a:t>地址 </a:t>
            </a:r>
            <a:r>
              <a:rPr lang="en-US" altLang="zh-CN" sz="2800" b="1" dirty="0"/>
              <a:t>+</a:t>
            </a:r>
            <a:r>
              <a:rPr lang="en-US" altLang="zh-CN" sz="2800" b="1" dirty="0">
                <a:solidFill>
                  <a:srgbClr val="00B050"/>
                </a:solidFill>
              </a:rPr>
              <a:t>/-</a:t>
            </a:r>
            <a:r>
              <a:rPr lang="zh-CN" altLang="en-US" sz="2800" b="1" dirty="0"/>
              <a:t>（</a:t>
            </a:r>
            <a:r>
              <a:rPr lang="zh-CN" altLang="en-US" sz="2800" b="1" dirty="0">
                <a:solidFill>
                  <a:schemeClr val="hlink"/>
                </a:solidFill>
              </a:rPr>
              <a:t>地址空间大小</a:t>
            </a:r>
            <a:r>
              <a:rPr lang="en-US" altLang="zh-CN" sz="2800" b="1" dirty="0"/>
              <a:t>-1</a:t>
            </a:r>
            <a:r>
              <a:rPr lang="zh-CN" altLang="en-US" sz="2800" b="1" dirty="0"/>
              <a:t>）</a:t>
            </a:r>
            <a:endParaRPr lang="zh-CN" altLang="en-US" sz="2800" b="1" dirty="0"/>
          </a:p>
          <a:p>
            <a:pPr algn="just" eaLnBrk="1" hangingPunct="1">
              <a:buNone/>
            </a:pPr>
            <a:r>
              <a:rPr lang="zh-CN" altLang="en-US" sz="2800" b="1" dirty="0"/>
              <a:t>    最小</a:t>
            </a:r>
            <a:r>
              <a:rPr lang="en-US" altLang="zh-CN" sz="2800" b="1" dirty="0"/>
              <a:t>8K</a:t>
            </a:r>
            <a:r>
              <a:rPr lang="zh-CN" altLang="en-US" sz="2800" b="1" dirty="0"/>
              <a:t>空间始地址为</a:t>
            </a:r>
            <a:r>
              <a:rPr lang="en-US" altLang="zh-CN" sz="2800" b="1" dirty="0"/>
              <a:t>0</a:t>
            </a:r>
            <a:r>
              <a:rPr lang="zh-CN" altLang="en-US" sz="2800" b="1" dirty="0"/>
              <a:t>，末地址：</a:t>
            </a:r>
            <a:endParaRPr lang="en-US" altLang="zh-CN" sz="2800" b="1" dirty="0"/>
          </a:p>
          <a:p>
            <a:pPr algn="just" eaLnBrk="1" hangingPunct="1">
              <a:buNone/>
            </a:pPr>
            <a:r>
              <a:rPr lang="en-US" altLang="zh-CN" sz="2800" b="1" dirty="0">
                <a:solidFill>
                  <a:srgbClr val="FF3300"/>
                </a:solidFill>
              </a:rPr>
              <a:t>         </a:t>
            </a:r>
            <a:r>
              <a:rPr lang="en-US" altLang="zh-CN" sz="2800" b="1" dirty="0"/>
              <a:t>0+</a:t>
            </a:r>
            <a:r>
              <a:rPr lang="en-US" altLang="zh-CN" sz="2800" b="1" dirty="0">
                <a:solidFill>
                  <a:schemeClr val="hlink"/>
                </a:solidFill>
              </a:rPr>
              <a:t>8K</a:t>
            </a:r>
            <a:r>
              <a:rPr lang="en-US" altLang="zh-CN" sz="2800" b="1" dirty="0"/>
              <a:t>-1=0+(2^13-1)=0+1FFF</a:t>
            </a:r>
            <a:r>
              <a:rPr lang="zh-CN" altLang="en-US" sz="2800" b="1" dirty="0"/>
              <a:t>：</a:t>
            </a:r>
            <a:endParaRPr lang="en-US" altLang="zh-CN" sz="2800" b="1" dirty="0"/>
          </a:p>
          <a:p>
            <a:pPr algn="just" eaLnBrk="1" hangingPunct="1">
              <a:buNone/>
            </a:pPr>
            <a:r>
              <a:rPr lang="en-US" altLang="zh-CN" sz="2800" b="1" dirty="0"/>
              <a:t>         8K ROM</a:t>
            </a:r>
            <a:r>
              <a:rPr lang="zh-CN" altLang="en-US" sz="2800" b="1" dirty="0"/>
              <a:t>地址</a:t>
            </a:r>
            <a:r>
              <a:rPr lang="en-US" altLang="zh-CN" sz="2800" b="1" dirty="0"/>
              <a:t>: 0000~1FFF  8K</a:t>
            </a:r>
            <a:endParaRPr lang="en-US" altLang="zh-CN" sz="2800" b="1" dirty="0"/>
          </a:p>
          <a:p>
            <a:pPr algn="just" eaLnBrk="1" hangingPunct="1">
              <a:buNone/>
            </a:pPr>
            <a:r>
              <a:rPr lang="zh-CN" altLang="en-US" sz="2800" b="1" dirty="0"/>
              <a:t>    相邻</a:t>
            </a:r>
            <a:r>
              <a:rPr lang="en-US" altLang="zh-CN" sz="2800" b="1" dirty="0"/>
              <a:t>16K</a:t>
            </a:r>
            <a:r>
              <a:rPr lang="zh-CN" altLang="en-US" sz="2800" b="1" dirty="0"/>
              <a:t>空间：</a:t>
            </a:r>
            <a:endParaRPr lang="en-US" altLang="zh-CN" sz="2800" b="1" dirty="0"/>
          </a:p>
          <a:p>
            <a:pPr algn="just" eaLnBrk="1" hangingPunct="1">
              <a:buNone/>
            </a:pPr>
            <a:r>
              <a:rPr lang="en-US" altLang="zh-CN" sz="2800" b="1" dirty="0"/>
              <a:t>        16K RAM</a:t>
            </a:r>
            <a:r>
              <a:rPr lang="zh-CN" altLang="en-US" sz="2800" b="1" dirty="0"/>
              <a:t>地址</a:t>
            </a:r>
            <a:r>
              <a:rPr lang="en-US" altLang="zh-CN" sz="2800" b="1" dirty="0"/>
              <a:t>: 2000~3FFF  8K</a:t>
            </a:r>
            <a:endParaRPr lang="en-US" altLang="zh-CN" sz="2800" b="1" dirty="0"/>
          </a:p>
          <a:p>
            <a:pPr algn="just" eaLnBrk="1" hangingPunct="1">
              <a:buNone/>
            </a:pPr>
            <a:r>
              <a:rPr lang="en-US" altLang="zh-CN" sz="2800" b="1" dirty="0"/>
              <a:t>                                 4000~5FFF  8K</a:t>
            </a:r>
            <a:endParaRPr lang="en-US" altLang="zh-CN" sz="2800" b="1" dirty="0"/>
          </a:p>
          <a:p>
            <a:pPr algn="just" eaLnBrk="1" hangingPunct="1">
              <a:buNone/>
            </a:pPr>
            <a:r>
              <a:rPr lang="zh-CN" altLang="en-US" sz="2800" b="1" dirty="0"/>
              <a:t>    最大</a:t>
            </a:r>
            <a:r>
              <a:rPr lang="en-US" altLang="zh-CN" sz="2800" b="1" dirty="0"/>
              <a:t>4K</a:t>
            </a:r>
            <a:r>
              <a:rPr lang="zh-CN" altLang="en-US" sz="2800" b="1" dirty="0"/>
              <a:t>地址空间起始地址：</a:t>
            </a:r>
            <a:endParaRPr lang="en-US" altLang="zh-CN" sz="2800" b="1" dirty="0"/>
          </a:p>
          <a:p>
            <a:pPr algn="just" eaLnBrk="1" hangingPunct="1">
              <a:buNone/>
            </a:pPr>
            <a:r>
              <a:rPr lang="en-US" altLang="zh-CN" sz="2800" b="1" dirty="0"/>
              <a:t>         FFFF-(4K-1)=FFFF-(2^12-1)=FFFF-0FFF</a:t>
            </a:r>
            <a:endParaRPr lang="en-US" altLang="zh-CN" sz="2800" b="1" dirty="0"/>
          </a:p>
          <a:p>
            <a:pPr algn="just" eaLnBrk="1" hangingPunct="1">
              <a:buNone/>
            </a:pPr>
            <a:r>
              <a:rPr lang="en-US" altLang="zh-CN" sz="2800" b="1" dirty="0"/>
              <a:t>         4K RAM</a:t>
            </a:r>
            <a:r>
              <a:rPr lang="zh-CN" altLang="en-US" sz="2800" b="1" dirty="0"/>
              <a:t>地址</a:t>
            </a:r>
            <a:r>
              <a:rPr lang="en-US" altLang="zh-CN" sz="2800" b="1" dirty="0"/>
              <a:t>: F000~FFFF  4K</a:t>
            </a:r>
            <a:endParaRPr lang="en-US" altLang="zh-CN" sz="2800" b="1" dirty="0"/>
          </a:p>
        </p:txBody>
      </p:sp>
      <p:sp>
        <p:nvSpPr>
          <p:cNvPr id="23555" name="圆角矩形标注 1"/>
          <p:cNvSpPr/>
          <p:nvPr/>
        </p:nvSpPr>
        <p:spPr>
          <a:xfrm>
            <a:off x="6229350" y="1820863"/>
            <a:ext cx="1895475" cy="425450"/>
          </a:xfrm>
          <a:prstGeom prst="wedgeRoundRectCallout">
            <a:avLst>
              <a:gd name="adj1" fmla="val -42963"/>
              <a:gd name="adj2" fmla="val 98819"/>
              <a:gd name="adj3" fmla="val 16667"/>
            </a:avLst>
          </a:prstGeom>
          <a:noFill/>
          <a:ln w="9525" cap="flat" cmpd="sng">
            <a:solidFill>
              <a:schemeClr val="accent1"/>
            </a:solidFill>
            <a:prstDash val="solid"/>
            <a:round/>
            <a:headEnd type="none" w="med" len="med"/>
            <a:tailEnd type="none" w="med" len="med"/>
          </a:ln>
        </p:spPr>
        <p:txBody>
          <a:bodyPr>
            <a:spAutoFit/>
          </a:bodyPr>
          <a:p>
            <a:pPr eaLnBrk="1" hangingPunct="1"/>
            <a:r>
              <a:rPr lang="en-US" altLang="zh-CN" sz="1900" dirty="0">
                <a:solidFill>
                  <a:srgbClr val="00B050"/>
                </a:solidFill>
                <a:latin typeface="Times New Roman" panose="02020603050405020304" pitchFamily="18" charset="0"/>
              </a:rPr>
              <a:t>2^n -1 </a:t>
            </a:r>
            <a:r>
              <a:rPr lang="zh-CN" altLang="en-US" sz="1900" dirty="0">
                <a:solidFill>
                  <a:srgbClr val="00B050"/>
                </a:solidFill>
                <a:latin typeface="Times New Roman" panose="02020603050405020304" pitchFamily="18" charset="0"/>
              </a:rPr>
              <a:t>即 </a:t>
            </a:r>
            <a:r>
              <a:rPr lang="en-US" altLang="zh-CN" sz="1900" dirty="0">
                <a:solidFill>
                  <a:srgbClr val="00B050"/>
                </a:solidFill>
                <a:latin typeface="Times New Roman" panose="02020603050405020304" pitchFamily="18" charset="0"/>
              </a:rPr>
              <a:t>n</a:t>
            </a:r>
            <a:r>
              <a:rPr lang="zh-CN" altLang="en-US" sz="1900" dirty="0">
                <a:solidFill>
                  <a:srgbClr val="00B050"/>
                </a:solidFill>
                <a:latin typeface="Times New Roman" panose="02020603050405020304" pitchFamily="18" charset="0"/>
              </a:rPr>
              <a:t>个</a:t>
            </a:r>
            <a:r>
              <a:rPr lang="en-US" altLang="zh-CN" sz="1900" dirty="0">
                <a:solidFill>
                  <a:srgbClr val="00B050"/>
                </a:solidFill>
                <a:latin typeface="Times New Roman" panose="02020603050405020304" pitchFamily="18" charset="0"/>
              </a:rPr>
              <a:t>1</a:t>
            </a:r>
            <a:endParaRPr lang="zh-CN" altLang="en-US" sz="1900" dirty="0">
              <a:solidFill>
                <a:srgbClr val="00B050"/>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Line 6"/>
          <p:cNvSpPr/>
          <p:nvPr/>
        </p:nvSpPr>
        <p:spPr>
          <a:xfrm flipH="1">
            <a:off x="1465263" y="1019175"/>
            <a:ext cx="23812" cy="4210050"/>
          </a:xfrm>
          <a:prstGeom prst="line">
            <a:avLst/>
          </a:prstGeom>
          <a:ln w="38100" cap="flat" cmpd="sng">
            <a:solidFill>
              <a:schemeClr val="folHlink"/>
            </a:solidFill>
            <a:prstDash val="dash"/>
            <a:headEnd type="none" w="med" len="med"/>
            <a:tailEnd type="none" w="med" len="med"/>
          </a:ln>
        </p:spPr>
      </p:sp>
      <p:grpSp>
        <p:nvGrpSpPr>
          <p:cNvPr id="2" name="Group 13"/>
          <p:cNvGrpSpPr/>
          <p:nvPr/>
        </p:nvGrpSpPr>
        <p:grpSpPr>
          <a:xfrm>
            <a:off x="222250" y="609600"/>
            <a:ext cx="8921750" cy="3149600"/>
            <a:chOff x="192" y="624"/>
            <a:chExt cx="5856" cy="2475"/>
          </a:xfrm>
        </p:grpSpPr>
        <p:grpSp>
          <p:nvGrpSpPr>
            <p:cNvPr id="24617" name="Group 14"/>
            <p:cNvGrpSpPr/>
            <p:nvPr/>
          </p:nvGrpSpPr>
          <p:grpSpPr>
            <a:xfrm>
              <a:off x="240" y="864"/>
              <a:ext cx="4320" cy="365"/>
              <a:chOff x="384" y="1296"/>
              <a:chExt cx="4320" cy="365"/>
            </a:xfrm>
          </p:grpSpPr>
          <p:sp>
            <p:nvSpPr>
              <p:cNvPr id="24644" name="Text Box 15"/>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45" name="Text Box 16"/>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46" name="Text Box 17"/>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47" name="Text Box 18"/>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sp>
          <p:nvSpPr>
            <p:cNvPr id="24618" name="Text Box 19"/>
            <p:cNvSpPr txBox="1"/>
            <p:nvPr/>
          </p:nvSpPr>
          <p:spPr>
            <a:xfrm>
              <a:off x="192" y="624"/>
              <a:ext cx="4944" cy="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15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13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12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11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10</a:t>
              </a:r>
              <a:r>
                <a:rPr lang="en-US" altLang="zh-CN" sz="2300" b="1" dirty="0">
                  <a:latin typeface="Times New Roman" panose="02020603050405020304" pitchFamily="18" charset="0"/>
                </a:rPr>
                <a:t>    …   A</a:t>
              </a:r>
              <a:r>
                <a:rPr lang="en-US" altLang="zh-CN" sz="2300" b="1" baseline="-25000" dirty="0">
                  <a:latin typeface="Times New Roman" panose="02020603050405020304" pitchFamily="18" charset="0"/>
                </a:rPr>
                <a:t>7     </a:t>
              </a:r>
              <a:r>
                <a:rPr lang="en-US" altLang="zh-CN" sz="2300" b="1" dirty="0">
                  <a:latin typeface="Times New Roman" panose="02020603050405020304" pitchFamily="18" charset="0"/>
                </a:rPr>
                <a:t>…    A</a:t>
              </a:r>
              <a:r>
                <a:rPr lang="en-US" altLang="zh-CN" sz="2300" b="1" baseline="-25000" dirty="0">
                  <a:latin typeface="Times New Roman" panose="02020603050405020304" pitchFamily="18" charset="0"/>
                </a:rPr>
                <a:t>4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3      </a:t>
              </a:r>
              <a:r>
                <a:rPr lang="en-US" altLang="zh-CN" sz="2300" b="1" dirty="0">
                  <a:latin typeface="Times New Roman" panose="02020603050405020304" pitchFamily="18" charset="0"/>
                </a:rPr>
                <a:t>…</a:t>
              </a:r>
              <a:r>
                <a:rPr lang="en-US" altLang="zh-CN" sz="2300" b="1" baseline="-25000" dirty="0">
                  <a:latin typeface="Times New Roman" panose="02020603050405020304" pitchFamily="18" charset="0"/>
                </a:rPr>
                <a:t>      </a:t>
              </a:r>
              <a:r>
                <a:rPr lang="en-US" altLang="zh-CN" sz="2300" b="1" dirty="0">
                  <a:latin typeface="Times New Roman" panose="02020603050405020304" pitchFamily="18" charset="0"/>
                </a:rPr>
                <a:t>A</a:t>
              </a:r>
              <a:r>
                <a:rPr lang="en-US" altLang="zh-CN" sz="2300" b="1" baseline="-25000" dirty="0">
                  <a:latin typeface="Times New Roman" panose="02020603050405020304" pitchFamily="18" charset="0"/>
                </a:rPr>
                <a:t>0</a:t>
              </a:r>
              <a:endParaRPr lang="en-US" altLang="zh-CN" sz="2300" b="1" baseline="-25000" dirty="0">
                <a:latin typeface="Times New Roman" panose="02020603050405020304" pitchFamily="18" charset="0"/>
              </a:endParaRPr>
            </a:p>
          </p:txBody>
        </p:sp>
        <p:grpSp>
          <p:nvGrpSpPr>
            <p:cNvPr id="24619" name="Group 20"/>
            <p:cNvGrpSpPr/>
            <p:nvPr/>
          </p:nvGrpSpPr>
          <p:grpSpPr>
            <a:xfrm>
              <a:off x="240" y="1200"/>
              <a:ext cx="4320" cy="701"/>
              <a:chOff x="288" y="1632"/>
              <a:chExt cx="4320" cy="701"/>
            </a:xfrm>
          </p:grpSpPr>
          <p:sp>
            <p:nvSpPr>
              <p:cNvPr id="24638" name="Text Box 21"/>
              <p:cNvSpPr txBox="1"/>
              <p:nvPr/>
            </p:nvSpPr>
            <p:spPr>
              <a:xfrm>
                <a:off x="297" y="1632"/>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24639" name="Group 22"/>
              <p:cNvGrpSpPr/>
              <p:nvPr/>
            </p:nvGrpSpPr>
            <p:grpSpPr>
              <a:xfrm>
                <a:off x="288" y="1968"/>
                <a:ext cx="4320" cy="365"/>
                <a:chOff x="384" y="1968"/>
                <a:chExt cx="4320" cy="365"/>
              </a:xfrm>
            </p:grpSpPr>
            <p:sp>
              <p:nvSpPr>
                <p:cNvPr id="24640" name="Text Box 23"/>
                <p:cNvSpPr txBox="1"/>
                <p:nvPr/>
              </p:nvSpPr>
              <p:spPr>
                <a:xfrm>
                  <a:off x="384"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0  0  0  1</a:t>
                  </a:r>
                  <a:endParaRPr lang="en-US" altLang="zh-CN" b="1" dirty="0">
                    <a:latin typeface="Times New Roman" panose="02020603050405020304" pitchFamily="18" charset="0"/>
                  </a:endParaRPr>
                </a:p>
              </p:txBody>
            </p:sp>
            <p:sp>
              <p:nvSpPr>
                <p:cNvPr id="24641" name="Text Box 24"/>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42" name="Text Box 25"/>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43" name="Text Box 26"/>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grpSp>
          <p:nvGrpSpPr>
            <p:cNvPr id="24620" name="Group 27"/>
            <p:cNvGrpSpPr/>
            <p:nvPr/>
          </p:nvGrpSpPr>
          <p:grpSpPr>
            <a:xfrm>
              <a:off x="240" y="1939"/>
              <a:ext cx="4320" cy="365"/>
              <a:chOff x="384" y="1296"/>
              <a:chExt cx="4320" cy="365"/>
            </a:xfrm>
          </p:grpSpPr>
          <p:sp>
            <p:nvSpPr>
              <p:cNvPr id="24634" name="Text Box 28"/>
              <p:cNvSpPr txBox="1"/>
              <p:nvPr/>
            </p:nvSpPr>
            <p:spPr>
              <a:xfrm>
                <a:off x="384"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0  0  1  0</a:t>
                </a:r>
                <a:endParaRPr lang="en-US" altLang="zh-CN" b="1" dirty="0">
                  <a:latin typeface="Times New Roman" panose="02020603050405020304" pitchFamily="18" charset="0"/>
                </a:endParaRPr>
              </a:p>
            </p:txBody>
          </p:sp>
          <p:sp>
            <p:nvSpPr>
              <p:cNvPr id="24635" name="Text Box 29"/>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36" name="Text Box 30"/>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37" name="Text Box 31"/>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grpSp>
          <p:nvGrpSpPr>
            <p:cNvPr id="24621" name="Group 32"/>
            <p:cNvGrpSpPr/>
            <p:nvPr/>
          </p:nvGrpSpPr>
          <p:grpSpPr>
            <a:xfrm>
              <a:off x="240" y="2256"/>
              <a:ext cx="4320" cy="843"/>
              <a:chOff x="288" y="2688"/>
              <a:chExt cx="4320" cy="843"/>
            </a:xfrm>
          </p:grpSpPr>
          <p:sp>
            <p:nvSpPr>
              <p:cNvPr id="24628" name="Text Box 33"/>
              <p:cNvSpPr txBox="1"/>
              <p:nvPr/>
            </p:nvSpPr>
            <p:spPr>
              <a:xfrm>
                <a:off x="288" y="2688"/>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24629" name="Group 34"/>
              <p:cNvGrpSpPr/>
              <p:nvPr/>
            </p:nvGrpSpPr>
            <p:grpSpPr>
              <a:xfrm>
                <a:off x="288" y="3072"/>
                <a:ext cx="4320" cy="459"/>
                <a:chOff x="384" y="1968"/>
                <a:chExt cx="4320" cy="459"/>
              </a:xfrm>
            </p:grpSpPr>
            <p:sp>
              <p:nvSpPr>
                <p:cNvPr id="24630" name="Text Box 35"/>
                <p:cNvSpPr txBox="1"/>
                <p:nvPr/>
              </p:nvSpPr>
              <p:spPr>
                <a:xfrm>
                  <a:off x="384" y="1968"/>
                  <a:ext cx="1152"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0  0  1  1</a:t>
                  </a:r>
                  <a:endParaRPr lang="en-US" altLang="zh-CN" b="1" dirty="0">
                    <a:latin typeface="Times New Roman" panose="02020603050405020304" pitchFamily="18" charset="0"/>
                  </a:endParaRPr>
                </a:p>
              </p:txBody>
            </p:sp>
            <p:sp>
              <p:nvSpPr>
                <p:cNvPr id="24631" name="Text Box 36"/>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32" name="Text Box 37"/>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33" name="Text Box 38"/>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sp>
          <p:nvSpPr>
            <p:cNvPr id="24622" name="AutoShape 39"/>
            <p:cNvSpPr/>
            <p:nvPr/>
          </p:nvSpPr>
          <p:spPr>
            <a:xfrm>
              <a:off x="4464" y="1008"/>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4623" name="Text Box 40"/>
            <p:cNvSpPr txBox="1"/>
            <p:nvPr/>
          </p:nvSpPr>
          <p:spPr>
            <a:xfrm>
              <a:off x="4704" y="1363"/>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8K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24624" name="Text Box 41"/>
            <p:cNvSpPr txBox="1"/>
            <p:nvPr/>
          </p:nvSpPr>
          <p:spPr>
            <a:xfrm>
              <a:off x="4704" y="1056"/>
              <a:ext cx="115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片 </a:t>
              </a:r>
              <a:r>
                <a:rPr lang="en-US" altLang="zh-CN" sz="2800" b="1" dirty="0">
                  <a:latin typeface="Times New Roman" panose="02020603050405020304" pitchFamily="18" charset="0"/>
                  <a:cs typeface="Times New Roman" panose="02020603050405020304" pitchFamily="18" charset="0"/>
                </a:rPr>
                <a:t>ROM</a:t>
              </a:r>
              <a:endParaRPr lang="en-US" altLang="zh-CN" sz="2800" b="1" dirty="0">
                <a:latin typeface="Times New Roman" panose="02020603050405020304" pitchFamily="18" charset="0"/>
                <a:ea typeface="Times New Roman" panose="02020603050405020304" pitchFamily="18" charset="0"/>
              </a:endParaRPr>
            </a:p>
          </p:txBody>
        </p:sp>
        <p:sp>
          <p:nvSpPr>
            <p:cNvPr id="24625" name="AutoShape 42"/>
            <p:cNvSpPr/>
            <p:nvPr/>
          </p:nvSpPr>
          <p:spPr>
            <a:xfrm>
              <a:off x="4464" y="2112"/>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4626" name="Text Box 43"/>
            <p:cNvSpPr txBox="1"/>
            <p:nvPr/>
          </p:nvSpPr>
          <p:spPr>
            <a:xfrm>
              <a:off x="4704" y="2448"/>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8K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24627" name="Text Box 44"/>
            <p:cNvSpPr txBox="1"/>
            <p:nvPr/>
          </p:nvSpPr>
          <p:spPr>
            <a:xfrm>
              <a:off x="4704" y="2121"/>
              <a:ext cx="1152" cy="41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片</a:t>
              </a:r>
              <a:r>
                <a:rPr lang="en-US" altLang="zh-CN" sz="2800" b="1" dirty="0">
                  <a:latin typeface="Times New Roman" panose="02020603050405020304" pitchFamily="18" charset="0"/>
                  <a:cs typeface="Times New Roman" panose="02020603050405020304" pitchFamily="18" charset="0"/>
                </a:rPr>
                <a:t>RAM</a:t>
              </a:r>
              <a:endParaRPr lang="en-US" altLang="zh-CN" sz="2800" b="1" dirty="0">
                <a:latin typeface="Times New Roman" panose="02020603050405020304" pitchFamily="18" charset="0"/>
                <a:ea typeface="Times New Roman" panose="02020603050405020304" pitchFamily="18" charset="0"/>
              </a:endParaRPr>
            </a:p>
          </p:txBody>
        </p:sp>
      </p:grpSp>
      <p:sp>
        <p:nvSpPr>
          <p:cNvPr id="24580" name="AutoShape 46">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nvGrpSpPr>
          <p:cNvPr id="9" name="Group 13"/>
          <p:cNvGrpSpPr/>
          <p:nvPr/>
        </p:nvGrpSpPr>
        <p:grpSpPr>
          <a:xfrm>
            <a:off x="273050" y="3763963"/>
            <a:ext cx="8870950" cy="2835275"/>
            <a:chOff x="225" y="864"/>
            <a:chExt cx="5823" cy="2228"/>
          </a:xfrm>
        </p:grpSpPr>
        <p:grpSp>
          <p:nvGrpSpPr>
            <p:cNvPr id="24587" name="Group 14"/>
            <p:cNvGrpSpPr/>
            <p:nvPr/>
          </p:nvGrpSpPr>
          <p:grpSpPr>
            <a:xfrm>
              <a:off x="240" y="864"/>
              <a:ext cx="4320" cy="459"/>
              <a:chOff x="384" y="1296"/>
              <a:chExt cx="4320" cy="459"/>
            </a:xfrm>
          </p:grpSpPr>
          <p:sp>
            <p:nvSpPr>
              <p:cNvPr id="24613" name="Text Box 15"/>
              <p:cNvSpPr txBox="1"/>
              <p:nvPr/>
            </p:nvSpPr>
            <p:spPr>
              <a:xfrm>
                <a:off x="384" y="1296"/>
                <a:ext cx="1152"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0  1  0  0</a:t>
                </a:r>
                <a:endParaRPr lang="en-US" altLang="zh-CN" b="1" dirty="0">
                  <a:latin typeface="Times New Roman" panose="02020603050405020304" pitchFamily="18" charset="0"/>
                </a:endParaRPr>
              </a:p>
            </p:txBody>
          </p:sp>
          <p:sp>
            <p:nvSpPr>
              <p:cNvPr id="24614" name="Text Box 16"/>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15" name="Text Box 17"/>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16" name="Text Box 18"/>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grpSp>
          <p:nvGrpSpPr>
            <p:cNvPr id="24588" name="Group 20"/>
            <p:cNvGrpSpPr/>
            <p:nvPr/>
          </p:nvGrpSpPr>
          <p:grpSpPr>
            <a:xfrm>
              <a:off x="240" y="1200"/>
              <a:ext cx="4320" cy="795"/>
              <a:chOff x="288" y="1632"/>
              <a:chExt cx="4320" cy="795"/>
            </a:xfrm>
          </p:grpSpPr>
          <p:sp>
            <p:nvSpPr>
              <p:cNvPr id="24607" name="Text Box 21"/>
              <p:cNvSpPr txBox="1"/>
              <p:nvPr/>
            </p:nvSpPr>
            <p:spPr>
              <a:xfrm>
                <a:off x="297" y="1632"/>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24608" name="Group 22"/>
              <p:cNvGrpSpPr/>
              <p:nvPr/>
            </p:nvGrpSpPr>
            <p:grpSpPr>
              <a:xfrm>
                <a:off x="288" y="1968"/>
                <a:ext cx="4320" cy="459"/>
                <a:chOff x="384" y="1968"/>
                <a:chExt cx="4320" cy="459"/>
              </a:xfrm>
            </p:grpSpPr>
            <p:sp>
              <p:nvSpPr>
                <p:cNvPr id="24609" name="Text Box 23"/>
                <p:cNvSpPr txBox="1"/>
                <p:nvPr/>
              </p:nvSpPr>
              <p:spPr>
                <a:xfrm>
                  <a:off x="384" y="1968"/>
                  <a:ext cx="1152"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0  1  0  1</a:t>
                  </a:r>
                  <a:endParaRPr lang="en-US" altLang="zh-CN" b="1" dirty="0">
                    <a:latin typeface="Times New Roman" panose="02020603050405020304" pitchFamily="18" charset="0"/>
                  </a:endParaRPr>
                </a:p>
              </p:txBody>
            </p:sp>
            <p:sp>
              <p:nvSpPr>
                <p:cNvPr id="24610" name="Text Box 24"/>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11" name="Text Box 25"/>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12" name="Text Box 26"/>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grpSp>
          <p:nvGrpSpPr>
            <p:cNvPr id="24589" name="Group 27"/>
            <p:cNvGrpSpPr/>
            <p:nvPr/>
          </p:nvGrpSpPr>
          <p:grpSpPr>
            <a:xfrm>
              <a:off x="240" y="1939"/>
              <a:ext cx="4320" cy="459"/>
              <a:chOff x="384" y="1296"/>
              <a:chExt cx="4320" cy="459"/>
            </a:xfrm>
          </p:grpSpPr>
          <p:sp>
            <p:nvSpPr>
              <p:cNvPr id="24603" name="Text Box 28"/>
              <p:cNvSpPr txBox="1"/>
              <p:nvPr/>
            </p:nvSpPr>
            <p:spPr>
              <a:xfrm>
                <a:off x="384" y="1296"/>
                <a:ext cx="1152"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04" name="Text Box 29"/>
              <p:cNvSpPr txBox="1"/>
              <p:nvPr/>
            </p:nvSpPr>
            <p:spPr>
              <a:xfrm>
                <a:off x="1440"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05" name="Text Box 30"/>
              <p:cNvSpPr txBox="1"/>
              <p:nvPr/>
            </p:nvSpPr>
            <p:spPr>
              <a:xfrm>
                <a:off x="2496"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sp>
            <p:nvSpPr>
              <p:cNvPr id="24606" name="Text Box 31"/>
              <p:cNvSpPr txBox="1"/>
              <p:nvPr/>
            </p:nvSpPr>
            <p:spPr>
              <a:xfrm>
                <a:off x="3552" y="1296"/>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p:txBody>
          </p:sp>
        </p:grpSp>
        <p:grpSp>
          <p:nvGrpSpPr>
            <p:cNvPr id="24590" name="Group 32"/>
            <p:cNvGrpSpPr/>
            <p:nvPr/>
          </p:nvGrpSpPr>
          <p:grpSpPr>
            <a:xfrm>
              <a:off x="225" y="2256"/>
              <a:ext cx="4335" cy="836"/>
              <a:chOff x="273" y="2688"/>
              <a:chExt cx="4335" cy="836"/>
            </a:xfrm>
          </p:grpSpPr>
          <p:sp>
            <p:nvSpPr>
              <p:cNvPr id="24597" name="Text Box 33"/>
              <p:cNvSpPr txBox="1"/>
              <p:nvPr/>
            </p:nvSpPr>
            <p:spPr>
              <a:xfrm>
                <a:off x="288" y="2688"/>
                <a:ext cx="423" cy="43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24598" name="Group 34"/>
              <p:cNvGrpSpPr/>
              <p:nvPr/>
            </p:nvGrpSpPr>
            <p:grpSpPr>
              <a:xfrm>
                <a:off x="273" y="3065"/>
                <a:ext cx="4335" cy="459"/>
                <a:chOff x="369" y="1961"/>
                <a:chExt cx="4335" cy="459"/>
              </a:xfrm>
            </p:grpSpPr>
            <p:sp>
              <p:nvSpPr>
                <p:cNvPr id="24599" name="Text Box 35"/>
                <p:cNvSpPr txBox="1"/>
                <p:nvPr/>
              </p:nvSpPr>
              <p:spPr>
                <a:xfrm>
                  <a:off x="369" y="1961"/>
                  <a:ext cx="1152"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00" name="Text Box 36"/>
                <p:cNvSpPr txBox="1"/>
                <p:nvPr/>
              </p:nvSpPr>
              <p:spPr>
                <a:xfrm>
                  <a:off x="1440" y="1968"/>
                  <a:ext cx="14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01" name="Text Box 37"/>
                <p:cNvSpPr txBox="1"/>
                <p:nvPr/>
              </p:nvSpPr>
              <p:spPr>
                <a:xfrm>
                  <a:off x="2496"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sp>
              <p:nvSpPr>
                <p:cNvPr id="24602" name="Text Box 38"/>
                <p:cNvSpPr txBox="1"/>
                <p:nvPr/>
              </p:nvSpPr>
              <p:spPr>
                <a:xfrm>
                  <a:off x="3552" y="1968"/>
                  <a:ext cx="11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1  1  1  1</a:t>
                  </a:r>
                  <a:endParaRPr lang="en-US" altLang="zh-CN" b="1" dirty="0">
                    <a:latin typeface="Times New Roman" panose="02020603050405020304" pitchFamily="18" charset="0"/>
                  </a:endParaRPr>
                </a:p>
              </p:txBody>
            </p:sp>
          </p:grpSp>
        </p:grpSp>
        <p:sp>
          <p:nvSpPr>
            <p:cNvPr id="24591" name="AutoShape 39"/>
            <p:cNvSpPr/>
            <p:nvPr/>
          </p:nvSpPr>
          <p:spPr>
            <a:xfrm>
              <a:off x="4464" y="1008"/>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4592" name="Text Box 40"/>
            <p:cNvSpPr txBox="1"/>
            <p:nvPr/>
          </p:nvSpPr>
          <p:spPr>
            <a:xfrm>
              <a:off x="4704" y="1363"/>
              <a:ext cx="134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8K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24593" name="Text Box 41"/>
            <p:cNvSpPr txBox="1"/>
            <p:nvPr/>
          </p:nvSpPr>
          <p:spPr>
            <a:xfrm>
              <a:off x="4704" y="1056"/>
              <a:ext cx="1152" cy="41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片 </a:t>
              </a:r>
              <a:r>
                <a:rPr lang="en-US" altLang="zh-CN" sz="2800" b="1" dirty="0">
                  <a:latin typeface="Times New Roman" panose="02020603050405020304" pitchFamily="18" charset="0"/>
                  <a:cs typeface="Times New Roman" panose="02020603050405020304" pitchFamily="18" charset="0"/>
                </a:rPr>
                <a:t>RAM</a:t>
              </a:r>
              <a:endParaRPr lang="en-US" altLang="zh-CN" sz="2800" b="1" dirty="0">
                <a:latin typeface="Times New Roman" panose="02020603050405020304" pitchFamily="18" charset="0"/>
                <a:ea typeface="Times New Roman" panose="02020603050405020304" pitchFamily="18" charset="0"/>
              </a:endParaRPr>
            </a:p>
          </p:txBody>
        </p:sp>
        <p:sp>
          <p:nvSpPr>
            <p:cNvPr id="24594" name="AutoShape 42"/>
            <p:cNvSpPr/>
            <p:nvPr/>
          </p:nvSpPr>
          <p:spPr>
            <a:xfrm>
              <a:off x="4464" y="2112"/>
              <a:ext cx="192" cy="768"/>
            </a:xfrm>
            <a:prstGeom prst="righ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24595" name="Text Box 43"/>
            <p:cNvSpPr txBox="1"/>
            <p:nvPr/>
          </p:nvSpPr>
          <p:spPr>
            <a:xfrm>
              <a:off x="4704" y="2448"/>
              <a:ext cx="1344" cy="45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rPr>
                <a:t>4K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8</a:t>
              </a:r>
              <a:r>
                <a:rPr lang="zh-CN" altLang="en-US" sz="2800" b="1" dirty="0">
                  <a:latin typeface="Times New Roman" panose="02020603050405020304" pitchFamily="18" charset="0"/>
                </a:rPr>
                <a:t>位</a:t>
              </a:r>
              <a:endParaRPr lang="zh-CN" altLang="en-US" sz="2800" b="1" dirty="0">
                <a:latin typeface="Times New Roman" panose="02020603050405020304" pitchFamily="18" charset="0"/>
              </a:endParaRPr>
            </a:p>
          </p:txBody>
        </p:sp>
        <p:sp>
          <p:nvSpPr>
            <p:cNvPr id="24596" name="Text Box 44"/>
            <p:cNvSpPr txBox="1"/>
            <p:nvPr/>
          </p:nvSpPr>
          <p:spPr>
            <a:xfrm>
              <a:off x="4704" y="2121"/>
              <a:ext cx="1152" cy="41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片</a:t>
              </a:r>
              <a:r>
                <a:rPr lang="en-US" altLang="zh-CN" sz="2800" b="1" dirty="0">
                  <a:latin typeface="Times New Roman" panose="02020603050405020304" pitchFamily="18" charset="0"/>
                  <a:cs typeface="Times New Roman" panose="02020603050405020304" pitchFamily="18" charset="0"/>
                </a:rPr>
                <a:t>RAM</a:t>
              </a:r>
              <a:endParaRPr lang="en-US" altLang="zh-CN" sz="2800" b="1" dirty="0">
                <a:latin typeface="Times New Roman" panose="02020603050405020304" pitchFamily="18" charset="0"/>
                <a:ea typeface="Times New Roman" panose="02020603050405020304" pitchFamily="18" charset="0"/>
              </a:endParaRPr>
            </a:p>
          </p:txBody>
        </p:sp>
      </p:grpSp>
      <p:sp>
        <p:nvSpPr>
          <p:cNvPr id="79" name="Line 6"/>
          <p:cNvSpPr/>
          <p:nvPr/>
        </p:nvSpPr>
        <p:spPr>
          <a:xfrm flipH="1">
            <a:off x="1839913" y="5087938"/>
            <a:ext cx="12700" cy="1628775"/>
          </a:xfrm>
          <a:prstGeom prst="line">
            <a:avLst/>
          </a:prstGeom>
          <a:ln w="38100" cap="flat" cmpd="sng">
            <a:solidFill>
              <a:srgbClr val="FF0000"/>
            </a:solidFill>
            <a:prstDash val="dash"/>
            <a:headEnd type="none" w="med" len="med"/>
            <a:tailEnd type="none" w="med" len="med"/>
          </a:ln>
        </p:spPr>
      </p:sp>
      <p:sp>
        <p:nvSpPr>
          <p:cNvPr id="3" name="TextBox 2"/>
          <p:cNvSpPr txBox="1"/>
          <p:nvPr/>
        </p:nvSpPr>
        <p:spPr>
          <a:xfrm>
            <a:off x="2432050" y="1422400"/>
            <a:ext cx="2454275" cy="384175"/>
          </a:xfrm>
          <a:prstGeom prst="rect">
            <a:avLst/>
          </a:prstGeom>
          <a:noFill/>
          <a:ln w="9525">
            <a:noFill/>
          </a:ln>
        </p:spPr>
        <p:txBody>
          <a:bodyPr>
            <a:spAutoFit/>
          </a:bodyPr>
          <a:p>
            <a:r>
              <a:rPr lang="en-US" altLang="zh-CN" sz="1900" b="0" dirty="0">
                <a:solidFill>
                  <a:srgbClr val="00B050"/>
                </a:solidFill>
                <a:latin typeface="Times New Roman" panose="02020603050405020304" pitchFamily="18" charset="0"/>
              </a:rPr>
              <a:t>0000H-1FFFH</a:t>
            </a:r>
            <a:endParaRPr lang="zh-CN" altLang="en-US" sz="1900" b="0" dirty="0">
              <a:solidFill>
                <a:srgbClr val="00B050"/>
              </a:solidFill>
              <a:latin typeface="Times New Roman" panose="02020603050405020304" pitchFamily="18" charset="0"/>
            </a:endParaRPr>
          </a:p>
        </p:txBody>
      </p:sp>
      <p:sp>
        <p:nvSpPr>
          <p:cNvPr id="69" name="TextBox 68"/>
          <p:cNvSpPr txBox="1"/>
          <p:nvPr/>
        </p:nvSpPr>
        <p:spPr>
          <a:xfrm>
            <a:off x="2432050" y="2714625"/>
            <a:ext cx="2454275" cy="384175"/>
          </a:xfrm>
          <a:prstGeom prst="rect">
            <a:avLst/>
          </a:prstGeom>
          <a:noFill/>
          <a:ln w="9525">
            <a:noFill/>
          </a:ln>
        </p:spPr>
        <p:txBody>
          <a:bodyPr>
            <a:spAutoFit/>
          </a:bodyPr>
          <a:p>
            <a:r>
              <a:rPr lang="en-US" altLang="zh-CN" sz="1900" b="0" dirty="0">
                <a:solidFill>
                  <a:srgbClr val="00B050"/>
                </a:solidFill>
                <a:latin typeface="Times New Roman" panose="02020603050405020304" pitchFamily="18" charset="0"/>
              </a:rPr>
              <a:t>2000H-3FFFH</a:t>
            </a:r>
            <a:endParaRPr lang="zh-CN" altLang="en-US" sz="1900" b="0" dirty="0">
              <a:solidFill>
                <a:srgbClr val="00B050"/>
              </a:solidFill>
              <a:latin typeface="Times New Roman" panose="02020603050405020304" pitchFamily="18" charset="0"/>
            </a:endParaRPr>
          </a:p>
        </p:txBody>
      </p:sp>
      <p:sp>
        <p:nvSpPr>
          <p:cNvPr id="70" name="TextBox 69"/>
          <p:cNvSpPr txBox="1"/>
          <p:nvPr/>
        </p:nvSpPr>
        <p:spPr>
          <a:xfrm>
            <a:off x="2432050" y="4237038"/>
            <a:ext cx="2454275" cy="384175"/>
          </a:xfrm>
          <a:prstGeom prst="rect">
            <a:avLst/>
          </a:prstGeom>
          <a:noFill/>
          <a:ln w="9525">
            <a:noFill/>
          </a:ln>
        </p:spPr>
        <p:txBody>
          <a:bodyPr>
            <a:spAutoFit/>
          </a:bodyPr>
          <a:p>
            <a:r>
              <a:rPr lang="en-US" altLang="zh-CN" sz="1900" b="0" dirty="0">
                <a:solidFill>
                  <a:srgbClr val="00B050"/>
                </a:solidFill>
                <a:latin typeface="Times New Roman" panose="02020603050405020304" pitchFamily="18" charset="0"/>
              </a:rPr>
              <a:t>4000H-5FFFH</a:t>
            </a:r>
            <a:endParaRPr lang="zh-CN" altLang="en-US" sz="1900" b="0" dirty="0">
              <a:solidFill>
                <a:srgbClr val="00B050"/>
              </a:solidFill>
              <a:latin typeface="Times New Roman" panose="02020603050405020304" pitchFamily="18" charset="0"/>
            </a:endParaRPr>
          </a:p>
        </p:txBody>
      </p:sp>
      <p:sp>
        <p:nvSpPr>
          <p:cNvPr id="71" name="TextBox 70"/>
          <p:cNvSpPr txBox="1"/>
          <p:nvPr/>
        </p:nvSpPr>
        <p:spPr>
          <a:xfrm>
            <a:off x="2432050" y="5686425"/>
            <a:ext cx="2454275" cy="385763"/>
          </a:xfrm>
          <a:prstGeom prst="rect">
            <a:avLst/>
          </a:prstGeom>
          <a:noFill/>
          <a:ln w="9525">
            <a:noFill/>
          </a:ln>
        </p:spPr>
        <p:txBody>
          <a:bodyPr>
            <a:spAutoFit/>
          </a:bodyPr>
          <a:p>
            <a:r>
              <a:rPr lang="en-US" altLang="zh-CN" sz="1900" b="0" dirty="0">
                <a:solidFill>
                  <a:srgbClr val="00B050"/>
                </a:solidFill>
                <a:latin typeface="Times New Roman" panose="02020603050405020304" pitchFamily="18" charset="0"/>
              </a:rPr>
              <a:t>F000H-FFFFH</a:t>
            </a:r>
            <a:endParaRPr lang="zh-CN" altLang="en-US" sz="1900" b="0" dirty="0">
              <a:solidFill>
                <a:srgbClr val="00B05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slide(fromTop)">
                                      <p:cBhvr>
                                        <p:cTn id="12" dur="500"/>
                                        <p:tgtEl>
                                          <p:spTgt spid="1229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slide(fromTop)">
                                      <p:cBhvr>
                                        <p:cTn id="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p:bldP spid="70" grpId="0"/>
      <p:bldP spid="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457200" y="954088"/>
            <a:ext cx="8229600" cy="4525962"/>
          </a:xfrm>
        </p:spPr>
        <p:txBody>
          <a:bodyPr vert="horz" wrap="square" lIns="91440" tIns="45720" rIns="91440" bIns="45720" anchor="t" anchorCtr="0"/>
          <a:p>
            <a:pPr algn="just" eaLnBrk="1" hangingPunct="1">
              <a:buNone/>
            </a:pPr>
            <a:r>
              <a:rPr lang="en-US" altLang="zh-CN" dirty="0"/>
              <a:t>(2)</a:t>
            </a:r>
            <a:r>
              <a:rPr lang="zh-CN" altLang="en-US" dirty="0"/>
              <a:t>分配</a:t>
            </a:r>
            <a:r>
              <a:rPr lang="en-US" altLang="zh-CN" dirty="0"/>
              <a:t>CPU</a:t>
            </a:r>
            <a:r>
              <a:rPr lang="zh-CN" altLang="en-US" dirty="0"/>
              <a:t>地址线</a:t>
            </a:r>
            <a:endParaRPr lang="zh-CN" altLang="en-US" dirty="0"/>
          </a:p>
          <a:p>
            <a:pPr algn="just" eaLnBrk="1" hangingPunct="1">
              <a:buNone/>
            </a:pPr>
            <a:r>
              <a:rPr lang="zh-CN" altLang="en-US" dirty="0"/>
              <a:t>   容量为</a:t>
            </a:r>
            <a:r>
              <a:rPr lang="en-US" altLang="zh-CN" dirty="0"/>
              <a:t>8K</a:t>
            </a:r>
            <a:r>
              <a:rPr lang="zh-CN" altLang="en-US" dirty="0"/>
              <a:t>的存储器芯片的地址线与</a:t>
            </a:r>
            <a:r>
              <a:rPr lang="en-US" altLang="zh-CN" dirty="0"/>
              <a:t>CPU</a:t>
            </a:r>
            <a:r>
              <a:rPr lang="zh-CN" altLang="en-US" dirty="0"/>
              <a:t>低</a:t>
            </a:r>
            <a:r>
              <a:rPr lang="en-US" altLang="zh-CN" dirty="0"/>
              <a:t>13</a:t>
            </a:r>
            <a:r>
              <a:rPr lang="zh-CN" altLang="en-US" dirty="0"/>
              <a:t>位地址线相连；容量为</a:t>
            </a:r>
            <a:r>
              <a:rPr lang="en-US" altLang="zh-CN" dirty="0"/>
              <a:t>4K</a:t>
            </a:r>
            <a:r>
              <a:rPr lang="zh-CN" altLang="en-US" dirty="0"/>
              <a:t>的存储器芯片的地址线与</a:t>
            </a:r>
            <a:r>
              <a:rPr lang="en-US" altLang="zh-CN" dirty="0"/>
              <a:t>CPU</a:t>
            </a:r>
            <a:r>
              <a:rPr lang="zh-CN" altLang="en-US" dirty="0"/>
              <a:t>低</a:t>
            </a:r>
            <a:r>
              <a:rPr lang="en-US" altLang="zh-CN" dirty="0"/>
              <a:t>12</a:t>
            </a:r>
            <a:r>
              <a:rPr lang="zh-CN" altLang="en-US" dirty="0"/>
              <a:t>位地址线相连；</a:t>
            </a:r>
            <a:endParaRPr lang="zh-CN" altLang="en-US" dirty="0"/>
          </a:p>
          <a:p>
            <a:pPr algn="just" eaLnBrk="1" hangingPunct="1">
              <a:buNone/>
            </a:pPr>
            <a:r>
              <a:rPr lang="en-US" altLang="zh-CN" dirty="0"/>
              <a:t>(3)</a:t>
            </a:r>
            <a:r>
              <a:rPr lang="zh-CN" altLang="en-US" dirty="0"/>
              <a:t>形成片选信号</a:t>
            </a:r>
            <a:endParaRPr lang="zh-CN" altLang="en-US" dirty="0"/>
          </a:p>
          <a:p>
            <a:pPr algn="just" eaLnBrk="1" hangingPunct="1">
              <a:buNone/>
            </a:pPr>
            <a:r>
              <a:rPr lang="zh-CN" altLang="en-US" dirty="0"/>
              <a:t>   </a:t>
            </a:r>
            <a:r>
              <a:rPr lang="en-US" altLang="zh-CN" dirty="0"/>
              <a:t>CPU</a:t>
            </a:r>
            <a:r>
              <a:rPr lang="zh-CN" altLang="en-US" dirty="0"/>
              <a:t>的高位地址线        作为译码器输入，译码器输出用来选择相应的存储芯片。</a:t>
            </a:r>
            <a:endParaRPr lang="zh-CN" altLang="en-US" dirty="0"/>
          </a:p>
          <a:p>
            <a:pPr algn="just" eaLnBrk="1" hangingPunct="1">
              <a:buNone/>
            </a:pPr>
            <a:endParaRPr lang="en-US" altLang="zh-CN" dirty="0"/>
          </a:p>
        </p:txBody>
      </p:sp>
      <p:graphicFrame>
        <p:nvGraphicFramePr>
          <p:cNvPr id="25603" name="Object 4"/>
          <p:cNvGraphicFramePr>
            <a:graphicFrameLocks noChangeAspect="1"/>
          </p:cNvGraphicFramePr>
          <p:nvPr/>
        </p:nvGraphicFramePr>
        <p:xfrm>
          <a:off x="4241800" y="3789363"/>
          <a:ext cx="819150" cy="455612"/>
        </p:xfrm>
        <a:graphic>
          <a:graphicData uri="http://schemas.openxmlformats.org/presentationml/2006/ole">
            <mc:AlternateContent xmlns:mc="http://schemas.openxmlformats.org/markup-compatibility/2006">
              <mc:Choice xmlns:v="urn:schemas-microsoft-com:vml" Requires="v">
                <p:oleObj spid="_x0000_s3077" name="" r:id="rId1" imgW="571500" imgH="228600" progId="Equation.DSMT4">
                  <p:embed/>
                </p:oleObj>
              </mc:Choice>
              <mc:Fallback>
                <p:oleObj name="" r:id="rId1" imgW="571500" imgH="228600" progId="Equation.DSMT4">
                  <p:embed/>
                  <p:pic>
                    <p:nvPicPr>
                      <p:cNvPr id="0" name="图片 3076"/>
                      <p:cNvPicPr/>
                      <p:nvPr/>
                    </p:nvPicPr>
                    <p:blipFill>
                      <a:blip r:embed="rId2"/>
                      <a:stretch>
                        <a:fillRect/>
                      </a:stretch>
                    </p:blipFill>
                    <p:spPr>
                      <a:xfrm>
                        <a:off x="4241800" y="3789363"/>
                        <a:ext cx="819150" cy="455612"/>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4" descr="20130313_134611"/>
          <p:cNvPicPr>
            <a:picLocks noChangeAspect="1"/>
          </p:cNvPicPr>
          <p:nvPr/>
        </p:nvPicPr>
        <p:blipFill>
          <a:blip r:embed="rId1"/>
          <a:stretch>
            <a:fillRect/>
          </a:stretch>
        </p:blipFill>
        <p:spPr>
          <a:xfrm>
            <a:off x="428625" y="223838"/>
            <a:ext cx="8291513" cy="621823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0688" y="466725"/>
            <a:ext cx="8329613" cy="5649913"/>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总结：</a:t>
            </a:r>
            <a:endParaRPr kumimoji="0" lang="en-US" altLang="zh-CN" sz="2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前面的例题，对于存储器系统存在多个容量不一致的存储芯片的情况，在构造片选信号时，都是按照大容量芯片的地址来安排译码器电路，小容量芯片的片选信号由译码器输出和该芯片的空余高位地址线构造；</a:t>
            </a:r>
            <a:endParaRPr kumimoji="0" lang="en-US" altLang="zh-CN" sz="2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另一种可能选择，是把大容量芯片用多片小容量芯片取代，按照小容量芯片的地址线安排译码器电路；</a:t>
            </a:r>
            <a:endParaRPr kumimoji="0" lang="en-US" altLang="zh-CN" sz="2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片选信号构造方式可以非常灵活，做题时需要注意给定条件。</a:t>
            </a:r>
            <a:endParaRPr kumimoji="0" lang="zh-CN" altLang="en-US" sz="2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212725" y="152400"/>
            <a:ext cx="44354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3600" b="1" dirty="0">
                <a:solidFill>
                  <a:srgbClr val="000000"/>
                </a:solidFill>
                <a:latin typeface="Times New Roman" panose="02020603050405020304" pitchFamily="18" charset="0"/>
              </a:rPr>
              <a:t>六、存储器的校验</a:t>
            </a:r>
            <a:endParaRPr lang="zh-CN" altLang="en-US" sz="3600" b="1" dirty="0">
              <a:solidFill>
                <a:srgbClr val="000000"/>
              </a:solidFill>
              <a:latin typeface="Times New Roman" panose="02020603050405020304" pitchFamily="18" charset="0"/>
            </a:endParaRPr>
          </a:p>
        </p:txBody>
      </p:sp>
      <p:sp>
        <p:nvSpPr>
          <p:cNvPr id="16387" name="Text Box 3"/>
          <p:cNvSpPr txBox="1"/>
          <p:nvPr/>
        </p:nvSpPr>
        <p:spPr>
          <a:xfrm>
            <a:off x="1027113" y="1639888"/>
            <a:ext cx="8102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rPr>
              <a:t>编码的纠错 、检错能力与</a:t>
            </a:r>
            <a:r>
              <a:rPr lang="zh-CN" altLang="en-US" sz="2800" b="1" dirty="0">
                <a:solidFill>
                  <a:srgbClr val="99CC00"/>
                </a:solidFill>
                <a:latin typeface="Times New Roman" panose="02020603050405020304" pitchFamily="18" charset="0"/>
              </a:rPr>
              <a:t>编码的最小距离</a:t>
            </a:r>
            <a:r>
              <a:rPr lang="zh-CN" altLang="en-US" sz="2800" b="1" dirty="0">
                <a:latin typeface="Times New Roman" panose="02020603050405020304" pitchFamily="18" charset="0"/>
              </a:rPr>
              <a:t>有关</a:t>
            </a:r>
            <a:endParaRPr lang="zh-CN" altLang="en-US" sz="2800" b="1" dirty="0">
              <a:latin typeface="Times New Roman" panose="02020603050405020304" pitchFamily="18" charset="0"/>
            </a:endParaRPr>
          </a:p>
        </p:txBody>
      </p:sp>
      <p:sp>
        <p:nvSpPr>
          <p:cNvPr id="16388" name="Text Box 4"/>
          <p:cNvSpPr txBox="1"/>
          <p:nvPr/>
        </p:nvSpPr>
        <p:spPr>
          <a:xfrm>
            <a:off x="1668463" y="3929063"/>
            <a:ext cx="54737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   </a:t>
            </a:r>
            <a:r>
              <a:rPr lang="zh-CN" altLang="en-US" sz="2800" b="1" dirty="0">
                <a:solidFill>
                  <a:srgbClr val="000000"/>
                </a:solidFill>
                <a:latin typeface="Times New Roman" panose="02020603050405020304" pitchFamily="18" charset="0"/>
              </a:rPr>
              <a:t>编码的最小距离</a:t>
            </a:r>
            <a:endParaRPr lang="zh-CN" altLang="en-US" sz="2800" b="1" dirty="0">
              <a:solidFill>
                <a:srgbClr val="000000"/>
              </a:solidFill>
              <a:latin typeface="Times New Roman" panose="02020603050405020304" pitchFamily="18" charset="0"/>
            </a:endParaRPr>
          </a:p>
        </p:txBody>
      </p:sp>
      <p:sp>
        <p:nvSpPr>
          <p:cNvPr id="16389" name="Text Box 5"/>
          <p:cNvSpPr txBox="1"/>
          <p:nvPr/>
        </p:nvSpPr>
        <p:spPr>
          <a:xfrm>
            <a:off x="1689100" y="4572000"/>
            <a:ext cx="39973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000000"/>
                </a:solidFill>
                <a:latin typeface="Times New Roman" panose="02020603050405020304" pitchFamily="18" charset="0"/>
              </a:rPr>
              <a:t>D</a:t>
            </a:r>
            <a:r>
              <a:rPr lang="en-US" altLang="zh-CN" sz="2800" b="1" dirty="0">
                <a:solidFill>
                  <a:srgbClr val="000000"/>
                </a:solidFill>
                <a:latin typeface="Times New Roman" panose="02020603050405020304" pitchFamily="18" charset="0"/>
              </a:rPr>
              <a:t> ——   </a:t>
            </a:r>
            <a:r>
              <a:rPr lang="zh-CN" altLang="en-US" sz="2800" b="1" dirty="0">
                <a:solidFill>
                  <a:srgbClr val="000000"/>
                </a:solidFill>
                <a:latin typeface="Times New Roman" panose="02020603050405020304" pitchFamily="18" charset="0"/>
              </a:rPr>
              <a:t>检测错误的位数</a:t>
            </a:r>
            <a:endParaRPr lang="zh-CN" altLang="en-US" sz="2800" b="1" dirty="0">
              <a:solidFill>
                <a:srgbClr val="000000"/>
              </a:solidFill>
              <a:latin typeface="Times New Roman" panose="02020603050405020304" pitchFamily="18" charset="0"/>
            </a:endParaRPr>
          </a:p>
        </p:txBody>
      </p:sp>
      <p:sp>
        <p:nvSpPr>
          <p:cNvPr id="16390" name="Text Box 6"/>
          <p:cNvSpPr txBox="1"/>
          <p:nvPr/>
        </p:nvSpPr>
        <p:spPr>
          <a:xfrm>
            <a:off x="1689100" y="5260975"/>
            <a:ext cx="41783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000000"/>
                </a:solidFill>
                <a:latin typeface="Times New Roman" panose="02020603050405020304" pitchFamily="18" charset="0"/>
              </a:rPr>
              <a:t>C</a:t>
            </a:r>
            <a:r>
              <a:rPr lang="en-US" altLang="zh-CN" sz="2800" b="1" dirty="0">
                <a:solidFill>
                  <a:srgbClr val="000000"/>
                </a:solidFill>
                <a:latin typeface="Times New Roman" panose="02020603050405020304" pitchFamily="18" charset="0"/>
              </a:rPr>
              <a:t> ——   </a:t>
            </a:r>
            <a:r>
              <a:rPr lang="zh-CN" altLang="en-US" sz="2800" b="1" dirty="0">
                <a:solidFill>
                  <a:srgbClr val="000000"/>
                </a:solidFill>
                <a:latin typeface="Times New Roman" panose="02020603050405020304" pitchFamily="18" charset="0"/>
              </a:rPr>
              <a:t>纠正错误的位数</a:t>
            </a:r>
            <a:endParaRPr lang="zh-CN" altLang="en-US" sz="2800" b="1" dirty="0">
              <a:solidFill>
                <a:srgbClr val="000000"/>
              </a:solidFill>
              <a:latin typeface="Times New Roman" panose="02020603050405020304" pitchFamily="18" charset="0"/>
            </a:endParaRPr>
          </a:p>
        </p:txBody>
      </p:sp>
      <p:sp>
        <p:nvSpPr>
          <p:cNvPr id="16391" name="Text Box 7"/>
          <p:cNvSpPr txBox="1"/>
          <p:nvPr/>
        </p:nvSpPr>
        <p:spPr>
          <a:xfrm>
            <a:off x="1589088" y="5827713"/>
            <a:ext cx="6777037"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99CC00"/>
                </a:solidFill>
                <a:latin typeface="Times New Roman" panose="02020603050405020304" pitchFamily="18" charset="0"/>
              </a:rPr>
              <a:t>汉明码</a:t>
            </a:r>
            <a:r>
              <a:rPr lang="en-US" altLang="zh-CN" sz="2800" b="1" dirty="0">
                <a:solidFill>
                  <a:srgbClr val="99CC00"/>
                </a:solidFill>
                <a:latin typeface="Times New Roman" panose="02020603050405020304" pitchFamily="18" charset="0"/>
              </a:rPr>
              <a:t>(Hanming code)</a:t>
            </a:r>
            <a:r>
              <a:rPr lang="zh-CN" altLang="en-US" sz="2800" b="1" dirty="0">
                <a:latin typeface="Times New Roman" panose="02020603050405020304" pitchFamily="18" charset="0"/>
              </a:rPr>
              <a:t>是具有一位纠错能力的编码</a:t>
            </a:r>
            <a:endParaRPr lang="zh-CN" altLang="en-US" sz="2800" b="1" dirty="0">
              <a:latin typeface="Times New Roman" panose="02020603050405020304" pitchFamily="18" charset="0"/>
            </a:endParaRPr>
          </a:p>
        </p:txBody>
      </p:sp>
      <p:sp>
        <p:nvSpPr>
          <p:cNvPr id="16392" name="Rectangle 8"/>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4.2</a:t>
            </a:r>
            <a:endParaRPr kumimoji="1" lang="en-US" altLang="zh-CN"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2" name="Group 9"/>
          <p:cNvGrpSpPr/>
          <p:nvPr/>
        </p:nvGrpSpPr>
        <p:grpSpPr>
          <a:xfrm>
            <a:off x="1689100" y="3290888"/>
            <a:ext cx="4559300" cy="519112"/>
            <a:chOff x="1256" y="1731"/>
            <a:chExt cx="2872" cy="327"/>
          </a:xfrm>
        </p:grpSpPr>
        <p:sp>
          <p:nvSpPr>
            <p:cNvPr id="28689" name="Text Box 10"/>
            <p:cNvSpPr txBox="1"/>
            <p:nvPr/>
          </p:nvSpPr>
          <p:spPr>
            <a:xfrm>
              <a:off x="1256" y="1731"/>
              <a:ext cx="287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1 = </a:t>
              </a:r>
              <a:r>
                <a:rPr lang="en-US" altLang="zh-CN" sz="2800" b="1" i="1" dirty="0">
                  <a:solidFill>
                    <a:srgbClr val="000000"/>
                  </a:solidFill>
                  <a:latin typeface="Times New Roman" panose="02020603050405020304" pitchFamily="18" charset="0"/>
                </a:rPr>
                <a:t>D</a:t>
              </a:r>
              <a:r>
                <a:rPr lang="en-US" altLang="zh-CN" sz="2800" b="1" dirty="0">
                  <a:solidFill>
                    <a:srgbClr val="000000"/>
                  </a:solidFill>
                  <a:latin typeface="Times New Roman" panose="02020603050405020304" pitchFamily="18" charset="0"/>
                </a:rPr>
                <a:t> + </a:t>
              </a:r>
              <a:r>
                <a:rPr lang="en-US" altLang="zh-CN" sz="2800" b="1" i="1" dirty="0">
                  <a:solidFill>
                    <a:srgbClr val="000000"/>
                  </a:solidFill>
                  <a:latin typeface="Times New Roman" panose="02020603050405020304" pitchFamily="18" charset="0"/>
                </a:rPr>
                <a:t>C</a:t>
              </a:r>
              <a:r>
                <a:rPr lang="en-US" altLang="zh-CN" sz="2800" b="1" dirty="0">
                  <a:solidFill>
                    <a:srgbClr val="000000"/>
                  </a:solidFill>
                  <a:latin typeface="Times New Roman" panose="02020603050405020304" pitchFamily="18" charset="0"/>
                </a:rPr>
                <a:t> ( </a:t>
              </a:r>
              <a:r>
                <a:rPr lang="en-US" altLang="zh-CN" sz="2800" b="1" i="1" dirty="0">
                  <a:solidFill>
                    <a:srgbClr val="000000"/>
                  </a:solidFill>
                  <a:latin typeface="Times New Roman" panose="02020603050405020304" pitchFamily="18" charset="0"/>
                </a:rPr>
                <a:t>D</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C</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sp>
          <p:nvSpPr>
            <p:cNvPr id="28690" name="Line 11"/>
            <p:cNvSpPr/>
            <p:nvPr/>
          </p:nvSpPr>
          <p:spPr>
            <a:xfrm>
              <a:off x="1507" y="1895"/>
              <a:ext cx="125" cy="0"/>
            </a:xfrm>
            <a:prstGeom prst="line">
              <a:avLst/>
            </a:prstGeom>
            <a:ln w="28575" cap="flat" cmpd="sng">
              <a:solidFill>
                <a:schemeClr val="tx1"/>
              </a:solidFill>
              <a:prstDash val="solid"/>
              <a:headEnd type="none" w="med" len="med"/>
              <a:tailEnd type="none" w="med" len="med"/>
            </a:ln>
          </p:spPr>
        </p:sp>
      </p:grpSp>
      <p:sp>
        <p:nvSpPr>
          <p:cNvPr id="16396" name="Text Box 12"/>
          <p:cNvSpPr txBox="1"/>
          <p:nvPr/>
        </p:nvSpPr>
        <p:spPr>
          <a:xfrm>
            <a:off x="625475" y="838200"/>
            <a:ext cx="6477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000000"/>
                </a:solidFill>
                <a:latin typeface="Times New Roman" panose="02020603050405020304" pitchFamily="18" charset="0"/>
              </a:rPr>
              <a:t>1 . </a:t>
            </a:r>
            <a:r>
              <a:rPr lang="zh-CN" altLang="en-US" b="1" dirty="0">
                <a:solidFill>
                  <a:srgbClr val="000000"/>
                </a:solidFill>
                <a:latin typeface="Times New Roman" panose="02020603050405020304" pitchFamily="18" charset="0"/>
              </a:rPr>
              <a:t>编码的最小距离</a:t>
            </a:r>
            <a:endParaRPr lang="zh-CN" altLang="en-US" b="1" dirty="0">
              <a:solidFill>
                <a:srgbClr val="000000"/>
              </a:solidFill>
              <a:latin typeface="Times New Roman" panose="02020603050405020304" pitchFamily="18" charset="0"/>
            </a:endParaRPr>
          </a:p>
        </p:txBody>
      </p:sp>
      <p:sp>
        <p:nvSpPr>
          <p:cNvPr id="16397" name="Text Box 13"/>
          <p:cNvSpPr txBox="1"/>
          <p:nvPr/>
        </p:nvSpPr>
        <p:spPr>
          <a:xfrm>
            <a:off x="1027113" y="2238375"/>
            <a:ext cx="780415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Times New Roman" panose="02020603050405020304" pitchFamily="18" charset="0"/>
              </a:rPr>
              <a:t>编码最小距离指在编码系统内，</a:t>
            </a:r>
            <a:r>
              <a:rPr lang="zh-CN" altLang="en-US" sz="2800" b="1" dirty="0">
                <a:solidFill>
                  <a:srgbClr val="00B050"/>
                </a:solidFill>
                <a:latin typeface="Times New Roman" panose="02020603050405020304" pitchFamily="18" charset="0"/>
              </a:rPr>
              <a:t>任意两组合法代码之间的最少二进制位数的差异。</a:t>
            </a:r>
            <a:endParaRPr lang="zh-CN" altLang="en-US" sz="2800" b="1" dirty="0">
              <a:solidFill>
                <a:srgbClr val="00B050"/>
              </a:solidFill>
              <a:latin typeface="Times New Roman" panose="02020603050405020304" pitchFamily="18" charset="0"/>
            </a:endParaRPr>
          </a:p>
        </p:txBody>
      </p:sp>
      <p:grpSp>
        <p:nvGrpSpPr>
          <p:cNvPr id="3" name="Group 14"/>
          <p:cNvGrpSpPr/>
          <p:nvPr/>
        </p:nvGrpSpPr>
        <p:grpSpPr>
          <a:xfrm>
            <a:off x="5791200" y="3929063"/>
            <a:ext cx="3657600" cy="1162050"/>
            <a:chOff x="3648" y="2475"/>
            <a:chExt cx="2304" cy="732"/>
          </a:xfrm>
        </p:grpSpPr>
        <p:sp>
          <p:nvSpPr>
            <p:cNvPr id="28687" name="Text Box 15"/>
            <p:cNvSpPr txBox="1"/>
            <p:nvPr/>
          </p:nvSpPr>
          <p:spPr>
            <a:xfrm>
              <a:off x="3648" y="2475"/>
              <a:ext cx="23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 3   </a:t>
              </a:r>
              <a:endParaRPr lang="en-US" altLang="zh-CN" sz="2800" b="1" dirty="0">
                <a:solidFill>
                  <a:srgbClr val="000000"/>
                </a:solidFill>
                <a:latin typeface="Times New Roman" panose="02020603050405020304" pitchFamily="18" charset="0"/>
              </a:endParaRPr>
            </a:p>
          </p:txBody>
        </p:sp>
        <p:sp>
          <p:nvSpPr>
            <p:cNvPr id="28688" name="Text Box 16"/>
            <p:cNvSpPr txBox="1"/>
            <p:nvPr/>
          </p:nvSpPr>
          <p:spPr>
            <a:xfrm>
              <a:off x="3648" y="2880"/>
              <a:ext cx="225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Times New Roman" panose="02020603050405020304" pitchFamily="18" charset="0"/>
                </a:rPr>
                <a:t>具有 </a:t>
              </a:r>
              <a:r>
                <a:rPr lang="zh-CN" altLang="en-US" sz="2800" b="1" dirty="0">
                  <a:solidFill>
                    <a:srgbClr val="99CC00"/>
                  </a:solidFill>
                  <a:latin typeface="Times New Roman" panose="02020603050405020304" pitchFamily="18" charset="0"/>
                </a:rPr>
                <a:t>一位 </a:t>
              </a:r>
              <a:r>
                <a:rPr lang="zh-CN" altLang="en-US" sz="2800" b="1" dirty="0">
                  <a:solidFill>
                    <a:srgbClr val="000000"/>
                  </a:solidFill>
                  <a:latin typeface="Times New Roman" panose="02020603050405020304" pitchFamily="18" charset="0"/>
                </a:rPr>
                <a:t>纠错能力</a:t>
              </a:r>
              <a:endParaRPr lang="zh-CN" altLang="en-US" sz="2800" b="1" dirty="0">
                <a:solidFill>
                  <a:srgbClr val="000000"/>
                </a:solidFill>
                <a:latin typeface="Times New Roman" panose="02020603050405020304" pitchFamily="18" charset="0"/>
              </a:endParaRPr>
            </a:p>
          </p:txBody>
        </p:sp>
      </p:grpSp>
      <p:sp>
        <p:nvSpPr>
          <p:cNvPr id="28685" name="AutoShape 17">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 name="圆角矩形标注 3"/>
          <p:cNvSpPr/>
          <p:nvPr/>
        </p:nvSpPr>
        <p:spPr>
          <a:xfrm>
            <a:off x="4648200" y="231775"/>
            <a:ext cx="3048000" cy="1123950"/>
          </a:xfrm>
          <a:prstGeom prst="wedgeRoundRectCallout">
            <a:avLst>
              <a:gd name="adj1" fmla="val -27421"/>
              <a:gd name="adj2" fmla="val 59083"/>
              <a:gd name="adj3" fmla="val 16667"/>
            </a:avLst>
          </a:prstGeom>
          <a:noFill/>
          <a:ln w="9525" cap="flat" cmpd="sng">
            <a:solidFill>
              <a:srgbClr val="00B050"/>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latin typeface="Times New Roman" panose="02020603050405020304" pitchFamily="18" charset="0"/>
              </a:rPr>
              <a:t>数据在存储过程中可能出错，把原数据配成编码，可以发现</a:t>
            </a:r>
            <a:r>
              <a:rPr lang="en-US" altLang="zh-CN" sz="2000" dirty="0">
                <a:latin typeface="Times New Roman" panose="02020603050405020304" pitchFamily="18" charset="0"/>
              </a:rPr>
              <a:t>/</a:t>
            </a:r>
            <a:r>
              <a:rPr lang="zh-CN" altLang="en-US" sz="2000" dirty="0">
                <a:latin typeface="Times New Roman" panose="02020603050405020304" pitchFamily="18" charset="0"/>
              </a:rPr>
              <a:t>纠正错误</a:t>
            </a: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396"/>
                                        </p:tgtEl>
                                        <p:attrNameLst>
                                          <p:attrName>style.visibility</p:attrName>
                                        </p:attrNameLst>
                                      </p:cBhvr>
                                      <p:to>
                                        <p:strVal val="visible"/>
                                      </p:to>
                                    </p:set>
                                    <p:animEffect transition="in" filter="blinds(horizontal)">
                                      <p:cBhvr>
                                        <p:cTn id="11" dur="500"/>
                                        <p:tgtEl>
                                          <p:spTgt spid="1639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387"/>
                                        </p:tgtEl>
                                        <p:attrNameLst>
                                          <p:attrName>style.visibility</p:attrName>
                                        </p:attrNameLst>
                                      </p:cBhvr>
                                      <p:to>
                                        <p:strVal val="visible"/>
                                      </p:to>
                                    </p:set>
                                    <p:animEffect transition="in" filter="blinds(horizontal)">
                                      <p:cBhvr>
                                        <p:cTn id="16" dur="500"/>
                                        <p:tgtEl>
                                          <p:spTgt spid="1638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397"/>
                                        </p:tgtEl>
                                        <p:attrNameLst>
                                          <p:attrName>style.visibility</p:attrName>
                                        </p:attrNameLst>
                                      </p:cBhvr>
                                      <p:to>
                                        <p:strVal val="visible"/>
                                      </p:to>
                                    </p:set>
                                    <p:animEffect transition="in" filter="blinds(horizontal)">
                                      <p:cBhvr>
                                        <p:cTn id="21" dur="500"/>
                                        <p:tgtEl>
                                          <p:spTgt spid="1639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88"/>
                                        </p:tgtEl>
                                        <p:attrNameLst>
                                          <p:attrName>style.visibility</p:attrName>
                                        </p:attrNameLst>
                                      </p:cBhvr>
                                      <p:to>
                                        <p:strVal val="visible"/>
                                      </p:to>
                                    </p:set>
                                    <p:animEffect transition="in" filter="blinds(horizontal)">
                                      <p:cBhvr>
                                        <p:cTn id="31" dur="500"/>
                                        <p:tgtEl>
                                          <p:spTgt spid="1638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389"/>
                                        </p:tgtEl>
                                        <p:attrNameLst>
                                          <p:attrName>style.visibility</p:attrName>
                                        </p:attrNameLst>
                                      </p:cBhvr>
                                      <p:to>
                                        <p:strVal val="visible"/>
                                      </p:to>
                                    </p:set>
                                    <p:animEffect transition="in" filter="blinds(horizontal)">
                                      <p:cBhvr>
                                        <p:cTn id="36" dur="500"/>
                                        <p:tgtEl>
                                          <p:spTgt spid="1638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390"/>
                                        </p:tgtEl>
                                        <p:attrNameLst>
                                          <p:attrName>style.visibility</p:attrName>
                                        </p:attrNameLst>
                                      </p:cBhvr>
                                      <p:to>
                                        <p:strVal val="visible"/>
                                      </p:to>
                                    </p:set>
                                    <p:animEffect transition="in" filter="blinds(horizontal)">
                                      <p:cBhvr>
                                        <p:cTn id="41" dur="500"/>
                                        <p:tgtEl>
                                          <p:spTgt spid="1639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391"/>
                                        </p:tgtEl>
                                        <p:attrNameLst>
                                          <p:attrName>style.visibility</p:attrName>
                                        </p:attrNameLst>
                                      </p:cBhvr>
                                      <p:to>
                                        <p:strVal val="visible"/>
                                      </p:to>
                                    </p:set>
                                    <p:animEffect transition="in" filter="blinds(horizontal)">
                                      <p:cBhvr>
                                        <p:cTn id="52"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16389" grpId="0"/>
      <p:bldP spid="16390" grpId="0"/>
      <p:bldP spid="16391" grpId="0"/>
      <p:bldP spid="16396" grpId="0"/>
      <p:bldP spid="16397" grpId="0"/>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9"/>
          <p:cNvSpPr txBox="1"/>
          <p:nvPr/>
        </p:nvSpPr>
        <p:spPr>
          <a:xfrm>
            <a:off x="457200" y="304800"/>
            <a:ext cx="5410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000000"/>
                </a:solidFill>
                <a:latin typeface="Times New Roman" panose="02020603050405020304" pitchFamily="18" charset="0"/>
              </a:rPr>
              <a:t>2 . </a:t>
            </a:r>
            <a:r>
              <a:rPr lang="zh-CN" altLang="en-US" sz="3600" b="1" dirty="0">
                <a:solidFill>
                  <a:srgbClr val="000000"/>
                </a:solidFill>
                <a:latin typeface="Times New Roman" panose="02020603050405020304" pitchFamily="18" charset="0"/>
              </a:rPr>
              <a:t>汉明码的组成</a:t>
            </a:r>
            <a:endParaRPr lang="zh-CN" altLang="en-US" sz="3600" b="1" dirty="0">
              <a:solidFill>
                <a:srgbClr val="000000"/>
              </a:solidFill>
              <a:latin typeface="Times New Roman" panose="02020603050405020304" pitchFamily="18" charset="0"/>
            </a:endParaRPr>
          </a:p>
        </p:txBody>
      </p:sp>
      <p:sp>
        <p:nvSpPr>
          <p:cNvPr id="29699" name="AutoShape 10">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nvGrpSpPr>
          <p:cNvPr id="29700" name="Group 16"/>
          <p:cNvGrpSpPr/>
          <p:nvPr/>
        </p:nvGrpSpPr>
        <p:grpSpPr>
          <a:xfrm>
            <a:off x="995363" y="990600"/>
            <a:ext cx="7864475" cy="5226050"/>
            <a:chOff x="627" y="624"/>
            <a:chExt cx="4954" cy="3292"/>
          </a:xfrm>
        </p:grpSpPr>
        <p:sp>
          <p:nvSpPr>
            <p:cNvPr id="29703" name="Text Box 2"/>
            <p:cNvSpPr txBox="1"/>
            <p:nvPr/>
          </p:nvSpPr>
          <p:spPr>
            <a:xfrm>
              <a:off x="627" y="1152"/>
              <a:ext cx="428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）汉明码的组成需增添 </a:t>
              </a:r>
              <a:r>
                <a:rPr lang="zh-CN" altLang="en-US" sz="2800" b="1" dirty="0">
                  <a:solidFill>
                    <a:srgbClr val="99CC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位检测位</a:t>
              </a:r>
              <a:endParaRPr lang="zh-CN" altLang="en-US" sz="2800" b="1" dirty="0">
                <a:solidFill>
                  <a:srgbClr val="000000"/>
                </a:solidFill>
                <a:latin typeface="Times New Roman" panose="02020603050405020304" pitchFamily="18" charset="0"/>
              </a:endParaRPr>
            </a:p>
          </p:txBody>
        </p:sp>
        <p:sp>
          <p:nvSpPr>
            <p:cNvPr id="29704" name="Text Box 3"/>
            <p:cNvSpPr txBox="1"/>
            <p:nvPr/>
          </p:nvSpPr>
          <p:spPr>
            <a:xfrm>
              <a:off x="673" y="1873"/>
              <a:ext cx="428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）检测位的位置 </a:t>
              </a:r>
              <a:r>
                <a:rPr lang="zh-CN" altLang="en-US" sz="2800" b="1" dirty="0">
                  <a:solidFill>
                    <a:srgbClr val="00B050"/>
                  </a:solidFill>
                  <a:latin typeface="Times New Roman" panose="02020603050405020304" pitchFamily="18" charset="0"/>
                </a:rPr>
                <a:t>？</a:t>
              </a:r>
              <a:endParaRPr lang="zh-CN" altLang="en-US" sz="2800" b="1" dirty="0">
                <a:solidFill>
                  <a:srgbClr val="00B050"/>
                </a:solidFill>
                <a:latin typeface="Times New Roman" panose="02020603050405020304" pitchFamily="18" charset="0"/>
              </a:endParaRPr>
            </a:p>
          </p:txBody>
        </p:sp>
        <p:sp>
          <p:nvSpPr>
            <p:cNvPr id="29705" name="Text Box 4"/>
            <p:cNvSpPr txBox="1"/>
            <p:nvPr/>
          </p:nvSpPr>
          <p:spPr>
            <a:xfrm>
              <a:off x="627" y="3023"/>
              <a:ext cx="428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）检测位的取值 </a:t>
              </a:r>
              <a:r>
                <a:rPr lang="zh-CN" altLang="en-US" sz="2800" b="1" dirty="0">
                  <a:solidFill>
                    <a:srgbClr val="00B050"/>
                  </a:solidFill>
                  <a:latin typeface="Times New Roman" panose="02020603050405020304" pitchFamily="18" charset="0"/>
                </a:rPr>
                <a:t>？</a:t>
              </a:r>
              <a:endParaRPr lang="zh-CN" altLang="en-US" sz="2800" b="1" dirty="0">
                <a:solidFill>
                  <a:srgbClr val="00B050"/>
                </a:solidFill>
                <a:latin typeface="Times New Roman" panose="02020603050405020304" pitchFamily="18" charset="0"/>
              </a:endParaRPr>
            </a:p>
          </p:txBody>
        </p:sp>
        <p:sp>
          <p:nvSpPr>
            <p:cNvPr id="29706" name="Text Box 5"/>
            <p:cNvSpPr txBox="1"/>
            <p:nvPr/>
          </p:nvSpPr>
          <p:spPr>
            <a:xfrm>
              <a:off x="811" y="1454"/>
              <a:ext cx="1722" cy="36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99CC00"/>
                  </a:solidFill>
                  <a:latin typeface="Times New Roman" panose="02020603050405020304" pitchFamily="18" charset="0"/>
                </a:rPr>
                <a:t>2</a:t>
              </a:r>
              <a:r>
                <a:rPr lang="en-US" altLang="zh-CN" b="1" i="1" baseline="30000" dirty="0">
                  <a:solidFill>
                    <a:srgbClr val="99CC00"/>
                  </a:solidFill>
                  <a:latin typeface="Times New Roman" panose="02020603050405020304" pitchFamily="18" charset="0"/>
                </a:rPr>
                <a:t>k</a:t>
              </a:r>
              <a:r>
                <a:rPr lang="en-US" altLang="zh-CN" b="1" baseline="30000" dirty="0">
                  <a:solidFill>
                    <a:srgbClr val="99CC00"/>
                  </a:solidFill>
                  <a:latin typeface="Times New Roman" panose="02020603050405020304" pitchFamily="18" charset="0"/>
                </a:rPr>
                <a:t> </a:t>
              </a:r>
              <a:r>
                <a:rPr lang="en-US" altLang="zh-CN" b="1" dirty="0">
                  <a:solidFill>
                    <a:srgbClr val="99CC00"/>
                  </a:solidFill>
                  <a:latin typeface="宋体" panose="02010600030101010101" pitchFamily="2" charset="-122"/>
                </a:rPr>
                <a:t>≥</a:t>
              </a:r>
              <a:r>
                <a:rPr lang="en-US" altLang="zh-CN" b="1" dirty="0">
                  <a:solidFill>
                    <a:srgbClr val="99CC00"/>
                  </a:solidFill>
                  <a:latin typeface="Times New Roman" panose="02020603050405020304" pitchFamily="18" charset="0"/>
                </a:rPr>
                <a:t> </a:t>
              </a:r>
              <a:r>
                <a:rPr lang="en-US" altLang="zh-CN" b="1" i="1" dirty="0">
                  <a:solidFill>
                    <a:srgbClr val="99CC00"/>
                  </a:solidFill>
                  <a:latin typeface="Times New Roman" panose="02020603050405020304" pitchFamily="18" charset="0"/>
                </a:rPr>
                <a:t>n</a:t>
              </a:r>
              <a:r>
                <a:rPr lang="en-US" altLang="zh-CN" b="1" dirty="0">
                  <a:solidFill>
                    <a:srgbClr val="99CC00"/>
                  </a:solidFill>
                  <a:latin typeface="Times New Roman" panose="02020603050405020304" pitchFamily="18" charset="0"/>
                </a:rPr>
                <a:t> + </a:t>
              </a:r>
              <a:r>
                <a:rPr lang="en-US" altLang="zh-CN" b="1" i="1" dirty="0">
                  <a:solidFill>
                    <a:srgbClr val="99CC00"/>
                  </a:solidFill>
                  <a:latin typeface="Times New Roman" panose="02020603050405020304" pitchFamily="18" charset="0"/>
                </a:rPr>
                <a:t>k</a:t>
              </a:r>
              <a:r>
                <a:rPr lang="en-US" altLang="zh-CN" b="1" dirty="0">
                  <a:solidFill>
                    <a:srgbClr val="99CC00"/>
                  </a:solidFill>
                  <a:latin typeface="Times New Roman" panose="02020603050405020304" pitchFamily="18" charset="0"/>
                </a:rPr>
                <a:t> + 1</a:t>
              </a:r>
              <a:endParaRPr lang="en-US" altLang="zh-CN" b="1" dirty="0">
                <a:solidFill>
                  <a:srgbClr val="99CC00"/>
                </a:solidFill>
                <a:latin typeface="Times New Roman" panose="02020603050405020304" pitchFamily="18" charset="0"/>
              </a:endParaRPr>
            </a:p>
          </p:txBody>
        </p:sp>
        <p:sp>
          <p:nvSpPr>
            <p:cNvPr id="29707" name="Text Box 6"/>
            <p:cNvSpPr txBox="1"/>
            <p:nvPr/>
          </p:nvSpPr>
          <p:spPr>
            <a:xfrm>
              <a:off x="840" y="3354"/>
              <a:ext cx="4741" cy="5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600" b="1" dirty="0">
                  <a:latin typeface="Times New Roman" panose="02020603050405020304" pitchFamily="18" charset="0"/>
                </a:rPr>
                <a:t>每个</a:t>
              </a:r>
              <a:r>
                <a:rPr lang="zh-CN" altLang="en-US" sz="2600" b="1" dirty="0">
                  <a:solidFill>
                    <a:srgbClr val="00B050"/>
                  </a:solidFill>
                  <a:latin typeface="Times New Roman" panose="02020603050405020304" pitchFamily="18" charset="0"/>
                </a:rPr>
                <a:t>检测位</a:t>
              </a:r>
              <a:r>
                <a:rPr lang="zh-CN" altLang="en-US" sz="2600" b="1" dirty="0">
                  <a:latin typeface="Times New Roman" panose="02020603050405020304" pitchFamily="18" charset="0"/>
                </a:rPr>
                <a:t>和相关</a:t>
              </a:r>
              <a:r>
                <a:rPr lang="zh-CN" altLang="en-US" sz="2600" b="1" dirty="0">
                  <a:solidFill>
                    <a:srgbClr val="00B050"/>
                  </a:solidFill>
                  <a:latin typeface="Times New Roman" panose="02020603050405020304" pitchFamily="18" charset="0"/>
                </a:rPr>
                <a:t>信息位</a:t>
              </a:r>
              <a:r>
                <a:rPr lang="zh-CN" altLang="en-US" sz="2600" b="1" dirty="0">
                  <a:latin typeface="Times New Roman" panose="02020603050405020304" pitchFamily="18" charset="0"/>
                </a:rPr>
                <a:t>构成特定的</a:t>
              </a:r>
              <a:r>
                <a:rPr lang="zh-CN" altLang="en-US" sz="2600" b="1" dirty="0">
                  <a:solidFill>
                    <a:srgbClr val="00B050"/>
                  </a:solidFill>
                  <a:latin typeface="Times New Roman" panose="02020603050405020304" pitchFamily="18" charset="0"/>
                </a:rPr>
                <a:t>检测小组，</a:t>
              </a:r>
              <a:r>
                <a:rPr lang="zh-CN" altLang="en-US" sz="2600" b="1" dirty="0">
                  <a:latin typeface="Times New Roman" panose="02020603050405020304" pitchFamily="18" charset="0"/>
                </a:rPr>
                <a:t>检测位取值要保证</a:t>
              </a:r>
              <a:r>
                <a:rPr lang="zh-CN" altLang="en-US" sz="2600" b="1" dirty="0">
                  <a:solidFill>
                    <a:srgbClr val="00B050"/>
                  </a:solidFill>
                  <a:latin typeface="Times New Roman" panose="02020603050405020304" pitchFamily="18" charset="0"/>
                </a:rPr>
                <a:t>所在小组中</a:t>
              </a:r>
              <a:r>
                <a:rPr lang="en-US" altLang="zh-CN" sz="2600" b="1" dirty="0">
                  <a:solidFill>
                    <a:srgbClr val="00B050"/>
                  </a:solidFill>
                  <a:latin typeface="Times New Roman" panose="02020603050405020304" pitchFamily="18" charset="0"/>
                </a:rPr>
                <a:t>1</a:t>
              </a:r>
              <a:r>
                <a:rPr lang="zh-CN" altLang="en-US" sz="2600" b="1" dirty="0">
                  <a:solidFill>
                    <a:srgbClr val="00B050"/>
                  </a:solidFill>
                  <a:latin typeface="Times New Roman" panose="02020603050405020304" pitchFamily="18" charset="0"/>
                </a:rPr>
                <a:t>的个数为奇数或偶数</a:t>
              </a:r>
              <a:endParaRPr lang="zh-CN" altLang="en-US" sz="2800" b="1" dirty="0">
                <a:solidFill>
                  <a:srgbClr val="00B050"/>
                </a:solidFill>
                <a:latin typeface="Times New Roman" panose="02020603050405020304" pitchFamily="18" charset="0"/>
              </a:endParaRPr>
            </a:p>
          </p:txBody>
        </p:sp>
        <p:sp>
          <p:nvSpPr>
            <p:cNvPr id="29708" name="Text Box 7"/>
            <p:cNvSpPr txBox="1"/>
            <p:nvPr/>
          </p:nvSpPr>
          <p:spPr>
            <a:xfrm>
              <a:off x="627" y="624"/>
              <a:ext cx="4581" cy="54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500" b="1" dirty="0">
                  <a:solidFill>
                    <a:srgbClr val="00B050"/>
                  </a:solidFill>
                  <a:latin typeface="Times New Roman" panose="02020603050405020304" pitchFamily="18" charset="0"/>
                </a:rPr>
                <a:t>原始代码</a:t>
              </a:r>
              <a:r>
                <a:rPr lang="en-US" altLang="zh-CN" sz="2500" b="1" dirty="0">
                  <a:solidFill>
                    <a:srgbClr val="00B050"/>
                  </a:solidFill>
                  <a:latin typeface="Times New Roman" panose="02020603050405020304" pitchFamily="18" charset="0"/>
                </a:rPr>
                <a:t>+</a:t>
              </a:r>
              <a:r>
                <a:rPr lang="zh-CN" altLang="en-US" sz="2500" b="1" dirty="0">
                  <a:solidFill>
                    <a:srgbClr val="00B050"/>
                  </a:solidFill>
                  <a:latin typeface="Times New Roman" panose="02020603050405020304" pitchFamily="18" charset="0"/>
                </a:rPr>
                <a:t>检测位 </a:t>
              </a:r>
              <a:r>
                <a:rPr lang="zh-CN" altLang="en-US" sz="2500" b="1" dirty="0">
                  <a:latin typeface="Times New Roman" panose="02020603050405020304" pitchFamily="18" charset="0"/>
                </a:rPr>
                <a:t>构成 </a:t>
              </a:r>
              <a:r>
                <a:rPr lang="zh-CN" altLang="en-US" sz="2500" b="1" dirty="0">
                  <a:solidFill>
                    <a:srgbClr val="92D050"/>
                  </a:solidFill>
                  <a:latin typeface="Times New Roman" panose="02020603050405020304" pitchFamily="18" charset="0"/>
                </a:rPr>
                <a:t>编码</a:t>
              </a:r>
              <a:r>
                <a:rPr lang="zh-CN" altLang="en-US" sz="2500" b="1" dirty="0">
                  <a:latin typeface="Times New Roman" panose="02020603050405020304" pitchFamily="18" charset="0"/>
                </a:rPr>
                <a:t>，组成汉明码涉及以下三方面：</a:t>
              </a:r>
              <a:endParaRPr lang="zh-CN" altLang="en-US" sz="2500" b="1" dirty="0">
                <a:latin typeface="Times New Roman" panose="02020603050405020304" pitchFamily="18" charset="0"/>
              </a:endParaRPr>
            </a:p>
          </p:txBody>
        </p:sp>
        <p:sp>
          <p:nvSpPr>
            <p:cNvPr id="29709" name="Text Box 12"/>
            <p:cNvSpPr txBox="1"/>
            <p:nvPr/>
          </p:nvSpPr>
          <p:spPr>
            <a:xfrm>
              <a:off x="866" y="2209"/>
              <a:ext cx="4702" cy="81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600" dirty="0">
                  <a:solidFill>
                    <a:srgbClr val="00B050"/>
                  </a:solidFill>
                </a:rPr>
                <a:t>设</a:t>
              </a:r>
              <a:r>
                <a:rPr lang="en-US" altLang="zh-CN" sz="2600" dirty="0">
                  <a:solidFill>
                    <a:srgbClr val="00B050"/>
                  </a:solidFill>
                </a:rPr>
                <a:t>n+K</a:t>
              </a:r>
              <a:r>
                <a:rPr lang="zh-CN" altLang="en-US" sz="2600" dirty="0">
                  <a:solidFill>
                    <a:srgbClr val="00B050"/>
                  </a:solidFill>
                </a:rPr>
                <a:t>位代码从左开始编为</a:t>
              </a:r>
              <a:r>
                <a:rPr lang="en-US" altLang="zh-CN" sz="2600" dirty="0">
                  <a:solidFill>
                    <a:srgbClr val="00B050"/>
                  </a:solidFill>
                </a:rPr>
                <a:t>1,2,3</a:t>
              </a:r>
              <a:r>
                <a:rPr lang="zh-CN" altLang="en-US" sz="2600" dirty="0">
                  <a:solidFill>
                    <a:srgbClr val="00B050"/>
                  </a:solidFill>
                </a:rPr>
                <a:t>，</a:t>
              </a:r>
              <a:r>
                <a:rPr lang="en-US" altLang="zh-CN" sz="2600" dirty="0">
                  <a:solidFill>
                    <a:srgbClr val="00B050"/>
                  </a:solidFill>
                </a:rPr>
                <a:t>…n+k</a:t>
              </a:r>
              <a:r>
                <a:rPr lang="zh-CN" altLang="en-US" sz="2600" dirty="0">
                  <a:solidFill>
                    <a:srgbClr val="00B050"/>
                  </a:solidFill>
                </a:rPr>
                <a:t>位</a:t>
              </a:r>
              <a:r>
                <a:rPr lang="zh-CN" altLang="en-US" sz="2600" dirty="0"/>
                <a:t>，</a:t>
              </a:r>
              <a:r>
                <a:rPr lang="zh-CN" altLang="en-US" sz="2600" dirty="0">
                  <a:solidFill>
                    <a:srgbClr val="00B050"/>
                  </a:solidFill>
                </a:rPr>
                <a:t>其中</a:t>
              </a:r>
              <a:r>
                <a:rPr lang="en-US" altLang="zh-CN" sz="2600" dirty="0">
                  <a:solidFill>
                    <a:srgbClr val="00B050"/>
                  </a:solidFill>
                </a:rPr>
                <a:t>k</a:t>
              </a:r>
              <a:r>
                <a:rPr lang="zh-CN" altLang="en-US" sz="2600" dirty="0">
                  <a:solidFill>
                    <a:srgbClr val="00B050"/>
                  </a:solidFill>
                </a:rPr>
                <a:t>位检测位记分别安插在第</a:t>
              </a:r>
              <a:r>
                <a:rPr lang="en-US" altLang="zh-CN" sz="2600" dirty="0">
                  <a:solidFill>
                    <a:srgbClr val="00B050"/>
                  </a:solidFill>
                </a:rPr>
                <a:t>1,2,4,8,…2^k-1</a:t>
              </a:r>
              <a:r>
                <a:rPr lang="zh-CN" altLang="en-US" sz="2600" dirty="0">
                  <a:solidFill>
                    <a:srgbClr val="00B050"/>
                  </a:solidFill>
                </a:rPr>
                <a:t>位</a:t>
              </a:r>
              <a:r>
                <a:rPr lang="zh-CN" altLang="en-US" sz="2600" dirty="0"/>
                <a:t>，记作    </a:t>
              </a:r>
              <a:r>
                <a:rPr lang="en-US" altLang="zh-CN" sz="2600" dirty="0"/>
                <a:t>, </a:t>
              </a:r>
              <a:r>
                <a:rPr lang="en-US" altLang="zh-CN" sz="2600" dirty="0">
                  <a:solidFill>
                    <a:srgbClr val="00B050"/>
                  </a:solidFill>
                </a:rPr>
                <a:t>i=1,2,4,8…</a:t>
              </a:r>
              <a:endParaRPr lang="zh-CN" altLang="en-US" sz="2600" dirty="0">
                <a:solidFill>
                  <a:srgbClr val="00B050"/>
                </a:solidFill>
                <a:latin typeface="Times New Roman" panose="02020603050405020304" pitchFamily="18" charset="0"/>
              </a:endParaRPr>
            </a:p>
          </p:txBody>
        </p:sp>
      </p:grpSp>
      <p:sp>
        <p:nvSpPr>
          <p:cNvPr id="29701" name="TextBox 14"/>
          <p:cNvSpPr txBox="1"/>
          <p:nvPr/>
        </p:nvSpPr>
        <p:spPr>
          <a:xfrm>
            <a:off x="4021138" y="2363788"/>
            <a:ext cx="452437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位原始代码， </a:t>
            </a:r>
            <a:r>
              <a:rPr lang="en-US" altLang="zh-CN" sz="2800" b="1" dirty="0">
                <a:solidFill>
                  <a:srgbClr val="000000"/>
                </a:solidFill>
                <a:latin typeface="Times New Roman" panose="02020603050405020304" pitchFamily="18" charset="0"/>
              </a:rPr>
              <a:t>k </a:t>
            </a:r>
            <a:r>
              <a:rPr lang="zh-CN" altLang="en-US" sz="2800" b="1" dirty="0">
                <a:solidFill>
                  <a:srgbClr val="000000"/>
                </a:solidFill>
                <a:latin typeface="Times New Roman" panose="02020603050405020304" pitchFamily="18" charset="0"/>
              </a:rPr>
              <a:t>位检测位</a:t>
            </a:r>
            <a:endParaRPr lang="zh-CN" altLang="en-US" sz="2800" b="1" dirty="0">
              <a:solidFill>
                <a:srgbClr val="000000"/>
              </a:solidFill>
              <a:latin typeface="Times New Roman" panose="02020603050405020304" pitchFamily="18" charset="0"/>
            </a:endParaRPr>
          </a:p>
        </p:txBody>
      </p:sp>
      <p:graphicFrame>
        <p:nvGraphicFramePr>
          <p:cNvPr id="29702" name="对象 1"/>
          <p:cNvGraphicFramePr>
            <a:graphicFrameLocks noChangeAspect="1"/>
          </p:cNvGraphicFramePr>
          <p:nvPr/>
        </p:nvGraphicFramePr>
        <p:xfrm>
          <a:off x="1830388" y="4335463"/>
          <a:ext cx="333375" cy="428625"/>
        </p:xfrm>
        <a:graphic>
          <a:graphicData uri="http://schemas.openxmlformats.org/presentationml/2006/ole">
            <mc:AlternateContent xmlns:mc="http://schemas.openxmlformats.org/markup-compatibility/2006">
              <mc:Choice xmlns:v="urn:schemas-microsoft-com:vml" Requires="v">
                <p:oleObj spid="_x0000_s3076" name="" r:id="rId1" imgW="177800" imgH="228600" progId="Equation.DSMT4">
                  <p:embed/>
                </p:oleObj>
              </mc:Choice>
              <mc:Fallback>
                <p:oleObj name="" r:id="rId1" imgW="177800" imgH="228600" progId="Equation.DSMT4">
                  <p:embed/>
                  <p:pic>
                    <p:nvPicPr>
                      <p:cNvPr id="0" name="图片 3075"/>
                      <p:cNvPicPr/>
                      <p:nvPr/>
                    </p:nvPicPr>
                    <p:blipFill>
                      <a:blip r:embed="rId2"/>
                      <a:stretch>
                        <a:fillRect/>
                      </a:stretch>
                    </p:blipFill>
                    <p:spPr>
                      <a:xfrm>
                        <a:off x="1830388" y="4335463"/>
                        <a:ext cx="333375" cy="428625"/>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612775" y="1020763"/>
            <a:ext cx="8229600" cy="4525962"/>
          </a:xfrm>
        </p:spPr>
        <p:txBody>
          <a:bodyPr vert="horz" wrap="square" lIns="91440" tIns="45720" rIns="91440" bIns="45720" anchor="t" anchorCtr="0"/>
          <a:p>
            <a:pPr eaLnBrk="1" hangingPunct="1">
              <a:buNone/>
            </a:pPr>
            <a:r>
              <a:rPr lang="en-US" altLang="zh-CN" dirty="0"/>
              <a:t> </a:t>
            </a:r>
            <a:r>
              <a:rPr lang="zh-CN" altLang="en-US" dirty="0"/>
              <a:t>原始代码长度</a:t>
            </a:r>
            <a:r>
              <a:rPr lang="en-US" altLang="zh-CN" dirty="0"/>
              <a:t>n</a:t>
            </a:r>
            <a:r>
              <a:rPr lang="zh-CN" altLang="en-US" dirty="0"/>
              <a:t>和检测位数</a:t>
            </a:r>
            <a:r>
              <a:rPr lang="en-US" altLang="zh-CN" dirty="0"/>
              <a:t>k</a:t>
            </a:r>
            <a:r>
              <a:rPr lang="zh-CN" altLang="en-US" dirty="0"/>
              <a:t>的关系</a:t>
            </a:r>
            <a:endParaRPr lang="zh-CN" altLang="en-US" dirty="0"/>
          </a:p>
          <a:p>
            <a:pPr eaLnBrk="1" hangingPunct="1">
              <a:buNone/>
            </a:pPr>
            <a:r>
              <a:rPr lang="zh-CN" altLang="en-US" dirty="0"/>
              <a:t>       </a:t>
            </a:r>
            <a:r>
              <a:rPr lang="en-US" altLang="zh-CN" dirty="0"/>
              <a:t>n                      k</a:t>
            </a:r>
            <a:endParaRPr lang="en-US" altLang="zh-CN" dirty="0"/>
          </a:p>
          <a:p>
            <a:pPr eaLnBrk="1" hangingPunct="1">
              <a:buNone/>
            </a:pPr>
            <a:r>
              <a:rPr lang="en-US" altLang="zh-CN" dirty="0"/>
              <a:t>       1                      2</a:t>
            </a:r>
            <a:endParaRPr lang="en-US" altLang="zh-CN" dirty="0"/>
          </a:p>
          <a:p>
            <a:pPr eaLnBrk="1" hangingPunct="1">
              <a:buNone/>
            </a:pPr>
            <a:r>
              <a:rPr lang="en-US" altLang="zh-CN" dirty="0"/>
              <a:t>       2~4                  3</a:t>
            </a:r>
            <a:endParaRPr lang="en-US" altLang="zh-CN" dirty="0"/>
          </a:p>
          <a:p>
            <a:pPr eaLnBrk="1" hangingPunct="1">
              <a:buNone/>
            </a:pPr>
            <a:r>
              <a:rPr lang="en-US" altLang="zh-CN" dirty="0"/>
              <a:t>       5~11                4</a:t>
            </a:r>
            <a:endParaRPr lang="en-US" altLang="zh-CN" dirty="0"/>
          </a:p>
          <a:p>
            <a:pPr eaLnBrk="1" hangingPunct="1">
              <a:buNone/>
            </a:pPr>
            <a:r>
              <a:rPr lang="en-US" altLang="zh-CN" dirty="0"/>
              <a:t>       12~26              5</a:t>
            </a:r>
            <a:endParaRPr lang="en-US" altLang="zh-CN" dirty="0"/>
          </a:p>
          <a:p>
            <a:pPr eaLnBrk="1" hangingPunct="1">
              <a:buNone/>
            </a:pPr>
            <a:r>
              <a:rPr lang="en-US" altLang="zh-CN" dirty="0"/>
              <a:t>        27~57             6</a:t>
            </a:r>
            <a:endParaRPr lang="en-US" altLang="zh-CN" dirty="0"/>
          </a:p>
        </p:txBody>
      </p:sp>
      <p:sp>
        <p:nvSpPr>
          <p:cNvPr id="30723" name="Line 4"/>
          <p:cNvSpPr/>
          <p:nvPr/>
        </p:nvSpPr>
        <p:spPr>
          <a:xfrm>
            <a:off x="1014413" y="2219325"/>
            <a:ext cx="424815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762000" y="2292350"/>
            <a:ext cx="83058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用         </a:t>
            </a:r>
            <a:r>
              <a:rPr lang="en-US" altLang="zh-CN" sz="2600" b="1" dirty="0">
                <a:solidFill>
                  <a:srgbClr val="000000"/>
                </a:solidFill>
                <a:latin typeface="Times New Roman" panose="02020603050405020304" pitchFamily="18" charset="0"/>
              </a:rPr>
              <a:t>1K</a:t>
            </a:r>
            <a:r>
              <a:rPr lang="en-US" altLang="zh-CN" sz="900" b="1" dirty="0">
                <a:solidFill>
                  <a:srgbClr val="000000"/>
                </a:solidFill>
                <a:latin typeface="Times New Roman" panose="02020603050405020304" pitchFamily="18" charset="0"/>
              </a:rPr>
              <a:t> </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900" b="1" dirty="0">
                <a:solidFill>
                  <a:srgbClr val="000000"/>
                </a:solidFill>
                <a:latin typeface="Times New Roman" panose="02020603050405020304" pitchFamily="18" charset="0"/>
                <a:cs typeface="Times New Roman" panose="02020603050405020304" pitchFamily="18" charset="0"/>
              </a:rPr>
              <a:t> </a:t>
            </a:r>
            <a:r>
              <a:rPr lang="en-US" altLang="zh-CN" sz="2600" b="1" dirty="0">
                <a:solidFill>
                  <a:srgbClr val="000000"/>
                </a:solidFill>
                <a:latin typeface="Times New Roman" panose="02020603050405020304" pitchFamily="18" charset="0"/>
              </a:rPr>
              <a:t>4</a:t>
            </a:r>
            <a:r>
              <a:rPr lang="zh-CN" altLang="en-US" sz="2600" b="1" dirty="0">
                <a:solidFill>
                  <a:srgbClr val="000000"/>
                </a:solidFill>
                <a:latin typeface="Times New Roman" panose="02020603050405020304" pitchFamily="18" charset="0"/>
              </a:rPr>
              <a:t>位 存储芯片组成 </a:t>
            </a:r>
            <a:r>
              <a:rPr lang="en-US" altLang="zh-CN" sz="2600" b="1" dirty="0">
                <a:solidFill>
                  <a:srgbClr val="000000"/>
                </a:solidFill>
                <a:latin typeface="Times New Roman" panose="02020603050405020304" pitchFamily="18" charset="0"/>
              </a:rPr>
              <a:t>1K</a:t>
            </a:r>
            <a:r>
              <a:rPr lang="en-US" altLang="zh-CN" sz="900" b="1" dirty="0">
                <a:solidFill>
                  <a:srgbClr val="000000"/>
                </a:solidFill>
                <a:latin typeface="Times New Roman" panose="02020603050405020304" pitchFamily="18" charset="0"/>
              </a:rPr>
              <a:t> </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900" b="1" dirty="0">
                <a:solidFill>
                  <a:srgbClr val="000000"/>
                </a:solidFill>
                <a:latin typeface="Times New Roman" panose="02020603050405020304" pitchFamily="18" charset="0"/>
                <a:cs typeface="Times New Roman" panose="02020603050405020304" pitchFamily="18" charset="0"/>
              </a:rPr>
              <a:t> </a:t>
            </a:r>
            <a:r>
              <a:rPr lang="en-US" altLang="zh-CN" sz="2600" b="1" dirty="0">
                <a:solidFill>
                  <a:srgbClr val="000000"/>
                </a:solidFill>
                <a:latin typeface="Times New Roman" panose="02020603050405020304" pitchFamily="18" charset="0"/>
              </a:rPr>
              <a:t>8</a:t>
            </a:r>
            <a:r>
              <a:rPr lang="zh-CN" altLang="en-US" sz="2600" b="1" dirty="0">
                <a:solidFill>
                  <a:srgbClr val="000000"/>
                </a:solidFill>
                <a:latin typeface="Times New Roman" panose="02020603050405020304" pitchFamily="18" charset="0"/>
              </a:rPr>
              <a:t>位 的存储器</a:t>
            </a:r>
            <a:endParaRPr lang="zh-CN" altLang="en-US" sz="2600" b="1" dirty="0">
              <a:solidFill>
                <a:srgbClr val="000000"/>
              </a:solidFill>
              <a:latin typeface="Times New Roman" panose="02020603050405020304" pitchFamily="18" charset="0"/>
            </a:endParaRPr>
          </a:p>
        </p:txBody>
      </p:sp>
      <p:sp>
        <p:nvSpPr>
          <p:cNvPr id="7171" name="Text Box 3"/>
          <p:cNvSpPr txBox="1"/>
          <p:nvPr/>
        </p:nvSpPr>
        <p:spPr>
          <a:xfrm>
            <a:off x="1201738" y="2262188"/>
            <a:ext cx="12827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600" b="1" dirty="0">
                <a:solidFill>
                  <a:srgbClr val="99CC00"/>
                </a:solidFill>
                <a:latin typeface="Times New Roman" panose="02020603050405020304" pitchFamily="18" charset="0"/>
              </a:rPr>
              <a:t>？片</a:t>
            </a:r>
            <a:endParaRPr lang="zh-CN" altLang="en-US" sz="2600" b="1" dirty="0">
              <a:solidFill>
                <a:srgbClr val="99CC00"/>
              </a:solidFill>
              <a:latin typeface="Times New Roman" panose="02020603050405020304" pitchFamily="18" charset="0"/>
            </a:endParaRPr>
          </a:p>
        </p:txBody>
      </p:sp>
      <p:grpSp>
        <p:nvGrpSpPr>
          <p:cNvPr id="2" name="Group 4"/>
          <p:cNvGrpSpPr/>
          <p:nvPr/>
        </p:nvGrpSpPr>
        <p:grpSpPr>
          <a:xfrm>
            <a:off x="2314575" y="4687888"/>
            <a:ext cx="852488" cy="665162"/>
            <a:chOff x="1458" y="2953"/>
            <a:chExt cx="537" cy="419"/>
          </a:xfrm>
        </p:grpSpPr>
        <p:sp>
          <p:nvSpPr>
            <p:cNvPr id="4228" name="Freeform 5"/>
            <p:cNvSpPr/>
            <p:nvPr/>
          </p:nvSpPr>
          <p:spPr>
            <a:xfrm>
              <a:off x="1458" y="2954"/>
              <a:ext cx="1" cy="193"/>
            </a:xfrm>
            <a:custGeom>
              <a:avLst/>
              <a:gdLst>
                <a:gd name="txL" fmla="*/ 0 w 1"/>
                <a:gd name="txT" fmla="*/ 0 h 193"/>
                <a:gd name="txR" fmla="*/ 1 w 1"/>
                <a:gd name="txB" fmla="*/ 193 h 193"/>
              </a:gdLst>
              <a:ahLst/>
              <a:cxnLst>
                <a:cxn ang="0">
                  <a:pos x="0" y="0"/>
                </a:cxn>
                <a:cxn ang="0">
                  <a:pos x="0" y="193"/>
                </a:cxn>
              </a:cxnLst>
              <a:rect l="txL" t="txT" r="txR" b="txB"/>
              <a:pathLst>
                <a:path w="1" h="193">
                  <a:moveTo>
                    <a:pt x="0" y="0"/>
                  </a:moveTo>
                  <a:lnTo>
                    <a:pt x="0" y="193"/>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4229" name="Line 6"/>
            <p:cNvSpPr/>
            <p:nvPr/>
          </p:nvSpPr>
          <p:spPr>
            <a:xfrm>
              <a:off x="1635" y="2953"/>
              <a:ext cx="1" cy="269"/>
            </a:xfrm>
            <a:prstGeom prst="line">
              <a:avLst/>
            </a:prstGeom>
            <a:ln w="38100" cap="flat" cmpd="sng">
              <a:solidFill>
                <a:schemeClr val="tx1"/>
              </a:solidFill>
              <a:prstDash val="solid"/>
              <a:headEnd type="none" w="med" len="med"/>
              <a:tailEnd type="oval" w="sm" len="sm"/>
            </a:ln>
          </p:spPr>
        </p:sp>
        <p:sp>
          <p:nvSpPr>
            <p:cNvPr id="4230" name="Line 7"/>
            <p:cNvSpPr/>
            <p:nvPr/>
          </p:nvSpPr>
          <p:spPr>
            <a:xfrm>
              <a:off x="1813" y="2953"/>
              <a:ext cx="1" cy="336"/>
            </a:xfrm>
            <a:prstGeom prst="line">
              <a:avLst/>
            </a:prstGeom>
            <a:ln w="38100" cap="flat" cmpd="sng">
              <a:solidFill>
                <a:schemeClr val="tx1"/>
              </a:solidFill>
              <a:prstDash val="solid"/>
              <a:headEnd type="none" w="med" len="med"/>
              <a:tailEnd type="oval" w="sm" len="sm"/>
            </a:ln>
          </p:spPr>
        </p:sp>
        <p:sp>
          <p:nvSpPr>
            <p:cNvPr id="4231" name="Freeform 8"/>
            <p:cNvSpPr/>
            <p:nvPr/>
          </p:nvSpPr>
          <p:spPr>
            <a:xfrm>
              <a:off x="1993" y="2960"/>
              <a:ext cx="2" cy="412"/>
            </a:xfrm>
            <a:custGeom>
              <a:avLst/>
              <a:gdLst>
                <a:gd name="txL" fmla="*/ 0 w 2"/>
                <a:gd name="txT" fmla="*/ 0 h 412"/>
                <a:gd name="txR" fmla="*/ 2 w 2"/>
                <a:gd name="txB" fmla="*/ 412 h 412"/>
              </a:gdLst>
              <a:ahLst/>
              <a:cxnLst>
                <a:cxn ang="0">
                  <a:pos x="2" y="0"/>
                </a:cxn>
                <a:cxn ang="0">
                  <a:pos x="0" y="412"/>
                </a:cxn>
              </a:cxnLst>
              <a:rect l="txL" t="txT" r="txR" b="txB"/>
              <a:pathLst>
                <a:path w="2" h="412">
                  <a:moveTo>
                    <a:pt x="2" y="0"/>
                  </a:moveTo>
                  <a:lnTo>
                    <a:pt x="0" y="412"/>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grpSp>
      <p:grpSp>
        <p:nvGrpSpPr>
          <p:cNvPr id="3" name="Group 11"/>
          <p:cNvGrpSpPr/>
          <p:nvPr/>
        </p:nvGrpSpPr>
        <p:grpSpPr>
          <a:xfrm>
            <a:off x="544513" y="990600"/>
            <a:ext cx="4953000" cy="519113"/>
            <a:chOff x="768" y="960"/>
            <a:chExt cx="3120" cy="327"/>
          </a:xfrm>
        </p:grpSpPr>
        <p:sp>
          <p:nvSpPr>
            <p:cNvPr id="4226" name="Text Box 12"/>
            <p:cNvSpPr txBox="1"/>
            <p:nvPr/>
          </p:nvSpPr>
          <p:spPr>
            <a:xfrm>
              <a:off x="768" y="960"/>
              <a:ext cx="177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rPr>
                <a:t> (1)  </a:t>
              </a:r>
              <a:r>
                <a:rPr lang="zh-CN" altLang="en-US" sz="2800" b="1" dirty="0">
                  <a:solidFill>
                    <a:srgbClr val="000000"/>
                  </a:solidFill>
                  <a:latin typeface="Times New Roman" panose="02020603050405020304" pitchFamily="18" charset="0"/>
                </a:rPr>
                <a:t>位扩展</a:t>
              </a:r>
              <a:endParaRPr lang="zh-CN" altLang="en-US" sz="2800" b="1" dirty="0">
                <a:solidFill>
                  <a:srgbClr val="000000"/>
                </a:solidFill>
                <a:latin typeface="Times New Roman" panose="02020603050405020304" pitchFamily="18" charset="0"/>
              </a:endParaRPr>
            </a:p>
          </p:txBody>
        </p:sp>
        <p:sp>
          <p:nvSpPr>
            <p:cNvPr id="4227" name="Text Box 13"/>
            <p:cNvSpPr txBox="1"/>
            <p:nvPr/>
          </p:nvSpPr>
          <p:spPr>
            <a:xfrm>
              <a:off x="1872" y="960"/>
              <a:ext cx="201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Times New Roman" panose="02020603050405020304" pitchFamily="18" charset="0"/>
                </a:rPr>
                <a:t>（增加存储字长）</a:t>
              </a:r>
              <a:endParaRPr lang="zh-CN" altLang="en-US" sz="2800" b="1" dirty="0">
                <a:solidFill>
                  <a:srgbClr val="000000"/>
                </a:solidFill>
                <a:latin typeface="Times New Roman" panose="02020603050405020304" pitchFamily="18" charset="0"/>
              </a:endParaRPr>
            </a:p>
          </p:txBody>
        </p:sp>
      </p:grpSp>
      <p:grpSp>
        <p:nvGrpSpPr>
          <p:cNvPr id="4" name="Group 14"/>
          <p:cNvGrpSpPr/>
          <p:nvPr/>
        </p:nvGrpSpPr>
        <p:grpSpPr>
          <a:xfrm>
            <a:off x="6948488" y="1600200"/>
            <a:ext cx="2016125" cy="533400"/>
            <a:chOff x="4176" y="1008"/>
            <a:chExt cx="1344" cy="336"/>
          </a:xfrm>
        </p:grpSpPr>
        <p:sp>
          <p:nvSpPr>
            <p:cNvPr id="4224" name="AutoShape 15"/>
            <p:cNvSpPr/>
            <p:nvPr/>
          </p:nvSpPr>
          <p:spPr>
            <a:xfrm>
              <a:off x="4176" y="1008"/>
              <a:ext cx="1344" cy="336"/>
            </a:xfrm>
            <a:prstGeom prst="wedgeRoundRectCallout">
              <a:avLst>
                <a:gd name="adj1" fmla="val -112204"/>
                <a:gd name="adj2" fmla="val 86903"/>
                <a:gd name="adj3" fmla="val 16667"/>
              </a:avLst>
            </a:prstGeom>
            <a:noFill/>
            <a:ln w="28575" cap="flat" cmpd="sng">
              <a:solidFill>
                <a:schemeClr val="folHlink"/>
              </a:solidFill>
              <a:prstDash val="solid"/>
              <a:miter/>
              <a:headEnd type="none" w="med" len="med"/>
              <a:tailEnd type="none" w="med" len="med"/>
            </a:ln>
          </p:spPr>
          <p:txBody>
            <a:bodyPr rIns="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800" b="1" dirty="0">
                <a:solidFill>
                  <a:srgbClr val="000000"/>
                </a:solidFill>
                <a:latin typeface="Times New Roman" panose="02020603050405020304" pitchFamily="18" charset="0"/>
              </a:endParaRPr>
            </a:p>
          </p:txBody>
        </p:sp>
        <p:sp>
          <p:nvSpPr>
            <p:cNvPr id="4225" name="Text Box 16"/>
            <p:cNvSpPr txBox="1"/>
            <p:nvPr/>
          </p:nvSpPr>
          <p:spPr>
            <a:xfrm>
              <a:off x="4224" y="1008"/>
              <a:ext cx="1296" cy="3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rgbClr val="000000"/>
                  </a:solidFill>
                  <a:latin typeface="Times New Roman" panose="02020603050405020304" pitchFamily="18" charset="0"/>
                </a:rPr>
                <a:t>10</a:t>
              </a:r>
              <a:r>
                <a:rPr lang="zh-CN" altLang="en-US" sz="2600" b="1" dirty="0">
                  <a:solidFill>
                    <a:srgbClr val="000000"/>
                  </a:solidFill>
                  <a:latin typeface="Times New Roman" panose="02020603050405020304" pitchFamily="18" charset="0"/>
                </a:rPr>
                <a:t>根地址线</a:t>
              </a:r>
              <a:endParaRPr lang="zh-CN" altLang="en-US" sz="2600" b="1" dirty="0">
                <a:solidFill>
                  <a:srgbClr val="000000"/>
                </a:solidFill>
                <a:latin typeface="Times New Roman" panose="02020603050405020304" pitchFamily="18" charset="0"/>
              </a:endParaRPr>
            </a:p>
          </p:txBody>
        </p:sp>
      </p:grpSp>
      <p:grpSp>
        <p:nvGrpSpPr>
          <p:cNvPr id="5" name="Group 17"/>
          <p:cNvGrpSpPr/>
          <p:nvPr/>
        </p:nvGrpSpPr>
        <p:grpSpPr>
          <a:xfrm>
            <a:off x="7164388" y="3068638"/>
            <a:ext cx="1979612" cy="533400"/>
            <a:chOff x="4176" y="1872"/>
            <a:chExt cx="1344" cy="336"/>
          </a:xfrm>
        </p:grpSpPr>
        <p:sp>
          <p:nvSpPr>
            <p:cNvPr id="4222" name="AutoShape 18"/>
            <p:cNvSpPr/>
            <p:nvPr/>
          </p:nvSpPr>
          <p:spPr>
            <a:xfrm>
              <a:off x="4176" y="1872"/>
              <a:ext cx="1296" cy="336"/>
            </a:xfrm>
            <a:prstGeom prst="wedgeRoundRectCallout">
              <a:avLst>
                <a:gd name="adj1" fmla="val -82486"/>
                <a:gd name="adj2" fmla="val -112796"/>
                <a:gd name="adj3" fmla="val 16667"/>
              </a:avLst>
            </a:prstGeom>
            <a:noFill/>
            <a:ln w="28575"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800" b="1" dirty="0">
                <a:solidFill>
                  <a:srgbClr val="000000"/>
                </a:solidFill>
                <a:latin typeface="Times New Roman" panose="02020603050405020304" pitchFamily="18" charset="0"/>
              </a:endParaRPr>
            </a:p>
          </p:txBody>
        </p:sp>
        <p:sp>
          <p:nvSpPr>
            <p:cNvPr id="4223" name="Text Box 19"/>
            <p:cNvSpPr txBox="1"/>
            <p:nvPr/>
          </p:nvSpPr>
          <p:spPr>
            <a:xfrm>
              <a:off x="4272" y="1872"/>
              <a:ext cx="1248" cy="3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rgbClr val="000000"/>
                  </a:solidFill>
                  <a:latin typeface="Times New Roman" panose="02020603050405020304" pitchFamily="18" charset="0"/>
                </a:rPr>
                <a:t>8</a:t>
              </a:r>
              <a:r>
                <a:rPr lang="zh-CN" altLang="en-US" sz="2600" b="1" dirty="0">
                  <a:solidFill>
                    <a:srgbClr val="000000"/>
                  </a:solidFill>
                  <a:latin typeface="Times New Roman" panose="02020603050405020304" pitchFamily="18" charset="0"/>
                </a:rPr>
                <a:t>根数据线</a:t>
              </a:r>
              <a:endParaRPr lang="zh-CN" altLang="en-US" sz="2600" b="1" dirty="0">
                <a:solidFill>
                  <a:srgbClr val="000000"/>
                </a:solidFill>
                <a:latin typeface="Times New Roman" panose="02020603050405020304" pitchFamily="18" charset="0"/>
              </a:endParaRPr>
            </a:p>
          </p:txBody>
        </p:sp>
      </p:grpSp>
      <p:sp>
        <p:nvSpPr>
          <p:cNvPr id="4104" name="Line 20"/>
          <p:cNvSpPr/>
          <p:nvPr/>
        </p:nvSpPr>
        <p:spPr>
          <a:xfrm>
            <a:off x="1006475" y="6159500"/>
            <a:ext cx="255588" cy="1588"/>
          </a:xfrm>
          <a:prstGeom prst="line">
            <a:avLst/>
          </a:prstGeom>
          <a:ln w="15875">
            <a:noFill/>
          </a:ln>
        </p:spPr>
      </p:sp>
      <p:sp>
        <p:nvSpPr>
          <p:cNvPr id="4105" name="Rectangle 21"/>
          <p:cNvSpPr/>
          <p:nvPr/>
        </p:nvSpPr>
        <p:spPr>
          <a:xfrm>
            <a:off x="998538" y="3435350"/>
            <a:ext cx="296862" cy="29527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nvGrpSpPr>
          <p:cNvPr id="6" name="Group 22"/>
          <p:cNvGrpSpPr/>
          <p:nvPr/>
        </p:nvGrpSpPr>
        <p:grpSpPr>
          <a:xfrm>
            <a:off x="4276725" y="4700588"/>
            <a:ext cx="842963" cy="1168400"/>
            <a:chOff x="2694" y="2961"/>
            <a:chExt cx="531" cy="736"/>
          </a:xfrm>
        </p:grpSpPr>
        <p:grpSp>
          <p:nvGrpSpPr>
            <p:cNvPr id="4215" name="Group 23"/>
            <p:cNvGrpSpPr/>
            <p:nvPr/>
          </p:nvGrpSpPr>
          <p:grpSpPr>
            <a:xfrm>
              <a:off x="2694" y="2971"/>
              <a:ext cx="36" cy="501"/>
              <a:chOff x="2499" y="2165"/>
              <a:chExt cx="36" cy="501"/>
            </a:xfrm>
          </p:grpSpPr>
          <p:sp>
            <p:nvSpPr>
              <p:cNvPr id="4220" name="Line 24"/>
              <p:cNvSpPr/>
              <p:nvPr/>
            </p:nvSpPr>
            <p:spPr>
              <a:xfrm>
                <a:off x="2516" y="2165"/>
                <a:ext cx="7" cy="495"/>
              </a:xfrm>
              <a:prstGeom prst="line">
                <a:avLst/>
              </a:prstGeom>
              <a:ln w="38100" cap="flat" cmpd="sng">
                <a:solidFill>
                  <a:schemeClr val="tx1"/>
                </a:solidFill>
                <a:prstDash val="solid"/>
                <a:headEnd type="none" w="med" len="med"/>
                <a:tailEnd type="none" w="med" len="med"/>
              </a:ln>
            </p:spPr>
          </p:sp>
          <p:sp>
            <p:nvSpPr>
              <p:cNvPr id="4221" name="Oval 25"/>
              <p:cNvSpPr/>
              <p:nvPr/>
            </p:nvSpPr>
            <p:spPr>
              <a:xfrm>
                <a:off x="2499" y="2630"/>
                <a:ext cx="36" cy="36"/>
              </a:xfrm>
              <a:prstGeom prst="ellipse">
                <a:avLst/>
              </a:prstGeom>
              <a:solidFill>
                <a:schemeClr val="tx1"/>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4216" name="Freeform 26"/>
            <p:cNvSpPr/>
            <p:nvPr/>
          </p:nvSpPr>
          <p:spPr>
            <a:xfrm>
              <a:off x="2881" y="2966"/>
              <a:ext cx="2" cy="555"/>
            </a:xfrm>
            <a:custGeom>
              <a:avLst/>
              <a:gdLst>
                <a:gd name="txL" fmla="*/ 0 w 2"/>
                <a:gd name="txT" fmla="*/ 0 h 555"/>
                <a:gd name="txR" fmla="*/ 2 w 2"/>
                <a:gd name="txB" fmla="*/ 555 h 555"/>
              </a:gdLst>
              <a:ahLst/>
              <a:cxnLst>
                <a:cxn ang="0">
                  <a:pos x="2" y="0"/>
                </a:cxn>
                <a:cxn ang="0">
                  <a:pos x="0" y="555"/>
                </a:cxn>
              </a:cxnLst>
              <a:rect l="txL" t="txT" r="txR" b="txB"/>
              <a:pathLst>
                <a:path w="2" h="555">
                  <a:moveTo>
                    <a:pt x="2" y="0"/>
                  </a:moveTo>
                  <a:lnTo>
                    <a:pt x="0" y="555"/>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4217" name="Freeform 27"/>
            <p:cNvSpPr/>
            <p:nvPr/>
          </p:nvSpPr>
          <p:spPr>
            <a:xfrm>
              <a:off x="3060" y="2961"/>
              <a:ext cx="1" cy="648"/>
            </a:xfrm>
            <a:custGeom>
              <a:avLst/>
              <a:gdLst>
                <a:gd name="txL" fmla="*/ 0 w 1"/>
                <a:gd name="txT" fmla="*/ 0 h 648"/>
                <a:gd name="txR" fmla="*/ 1 w 1"/>
                <a:gd name="txB" fmla="*/ 648 h 648"/>
              </a:gdLst>
              <a:ahLst/>
              <a:cxnLst>
                <a:cxn ang="0">
                  <a:pos x="0" y="0"/>
                </a:cxn>
                <a:cxn ang="0">
                  <a:pos x="1" y="648"/>
                </a:cxn>
              </a:cxnLst>
              <a:rect l="txL" t="txT" r="txR" b="txB"/>
              <a:pathLst>
                <a:path w="1" h="648">
                  <a:moveTo>
                    <a:pt x="0" y="0"/>
                  </a:moveTo>
                  <a:lnTo>
                    <a:pt x="1" y="648"/>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4218" name="Oval 28"/>
            <p:cNvSpPr/>
            <p:nvPr/>
          </p:nvSpPr>
          <p:spPr>
            <a:xfrm>
              <a:off x="3041" y="3593"/>
              <a:ext cx="32" cy="32"/>
            </a:xfrm>
            <a:prstGeom prst="ellipse">
              <a:avLst/>
            </a:prstGeom>
            <a:solidFill>
              <a:schemeClr val="tx1"/>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219" name="Freeform 29"/>
            <p:cNvSpPr/>
            <p:nvPr/>
          </p:nvSpPr>
          <p:spPr>
            <a:xfrm>
              <a:off x="3223" y="2966"/>
              <a:ext cx="2" cy="731"/>
            </a:xfrm>
            <a:custGeom>
              <a:avLst/>
              <a:gdLst>
                <a:gd name="txL" fmla="*/ 0 w 2"/>
                <a:gd name="txT" fmla="*/ 0 h 731"/>
                <a:gd name="txR" fmla="*/ 2 w 2"/>
                <a:gd name="txB" fmla="*/ 731 h 731"/>
              </a:gdLst>
              <a:ahLst/>
              <a:cxnLst>
                <a:cxn ang="0">
                  <a:pos x="2" y="0"/>
                </a:cxn>
                <a:cxn ang="0">
                  <a:pos x="0" y="731"/>
                </a:cxn>
              </a:cxnLst>
              <a:rect l="txL" t="txT" r="txR" b="txB"/>
              <a:pathLst>
                <a:path w="2" h="731">
                  <a:moveTo>
                    <a:pt x="2" y="0"/>
                  </a:moveTo>
                  <a:lnTo>
                    <a:pt x="0" y="731"/>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grpSp>
      <p:sp>
        <p:nvSpPr>
          <p:cNvPr id="4107" name="Rectangle 30"/>
          <p:cNvSpPr/>
          <p:nvPr/>
        </p:nvSpPr>
        <p:spPr>
          <a:xfrm>
            <a:off x="954088" y="6107113"/>
            <a:ext cx="292100" cy="28575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08" name="Rectangle 31"/>
          <p:cNvSpPr/>
          <p:nvPr/>
        </p:nvSpPr>
        <p:spPr>
          <a:xfrm>
            <a:off x="968375" y="5892800"/>
            <a:ext cx="298450" cy="28575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09" name="Oval 32"/>
          <p:cNvSpPr/>
          <p:nvPr/>
        </p:nvSpPr>
        <p:spPr>
          <a:xfrm>
            <a:off x="1096963" y="3151188"/>
            <a:ext cx="31750" cy="36512"/>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10" name="Oval 33"/>
          <p:cNvSpPr/>
          <p:nvPr/>
        </p:nvSpPr>
        <p:spPr>
          <a:xfrm>
            <a:off x="1079500" y="3414713"/>
            <a:ext cx="36513" cy="36512"/>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11" name="Oval 34"/>
          <p:cNvSpPr/>
          <p:nvPr/>
        </p:nvSpPr>
        <p:spPr>
          <a:xfrm>
            <a:off x="1096963" y="3343275"/>
            <a:ext cx="36512" cy="36513"/>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nvGrpSpPr>
          <p:cNvPr id="8" name="Group 35"/>
          <p:cNvGrpSpPr/>
          <p:nvPr/>
        </p:nvGrpSpPr>
        <p:grpSpPr>
          <a:xfrm>
            <a:off x="941388" y="4437063"/>
            <a:ext cx="5329237" cy="2376487"/>
            <a:chOff x="593" y="2795"/>
            <a:chExt cx="3357" cy="1497"/>
          </a:xfrm>
        </p:grpSpPr>
        <p:sp>
          <p:nvSpPr>
            <p:cNvPr id="4186" name="Line 36"/>
            <p:cNvSpPr/>
            <p:nvPr/>
          </p:nvSpPr>
          <p:spPr>
            <a:xfrm>
              <a:off x="795" y="3146"/>
              <a:ext cx="3155" cy="1"/>
            </a:xfrm>
            <a:prstGeom prst="line">
              <a:avLst/>
            </a:prstGeom>
            <a:ln w="38100" cap="flat" cmpd="sng">
              <a:solidFill>
                <a:schemeClr val="tx1"/>
              </a:solidFill>
              <a:prstDash val="solid"/>
              <a:headEnd type="none" w="med" len="med"/>
              <a:tailEnd type="none" w="med" len="med"/>
            </a:ln>
          </p:spPr>
        </p:sp>
        <p:grpSp>
          <p:nvGrpSpPr>
            <p:cNvPr id="4187" name="Group 37"/>
            <p:cNvGrpSpPr/>
            <p:nvPr/>
          </p:nvGrpSpPr>
          <p:grpSpPr>
            <a:xfrm>
              <a:off x="593" y="2795"/>
              <a:ext cx="3347" cy="1497"/>
              <a:chOff x="593" y="2795"/>
              <a:chExt cx="3347" cy="1497"/>
            </a:xfrm>
          </p:grpSpPr>
          <p:sp>
            <p:nvSpPr>
              <p:cNvPr id="4188" name="Rectangle 38"/>
              <p:cNvSpPr/>
              <p:nvPr/>
            </p:nvSpPr>
            <p:spPr>
              <a:xfrm>
                <a:off x="617" y="3621"/>
                <a:ext cx="81"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D</a:t>
                </a:r>
                <a:endParaRPr lang="en-US" altLang="zh-CN" sz="1400" b="1" dirty="0">
                  <a:solidFill>
                    <a:srgbClr val="000000"/>
                  </a:solidFill>
                  <a:latin typeface="Times New Roman" panose="02020603050405020304" pitchFamily="18" charset="0"/>
                </a:endParaRPr>
              </a:p>
            </p:txBody>
          </p:sp>
          <p:grpSp>
            <p:nvGrpSpPr>
              <p:cNvPr id="4189" name="Group 39"/>
              <p:cNvGrpSpPr/>
              <p:nvPr/>
            </p:nvGrpSpPr>
            <p:grpSpPr>
              <a:xfrm>
                <a:off x="593" y="2795"/>
                <a:ext cx="3347" cy="1497"/>
                <a:chOff x="593" y="2795"/>
                <a:chExt cx="3347" cy="1497"/>
              </a:xfrm>
            </p:grpSpPr>
            <p:sp>
              <p:nvSpPr>
                <p:cNvPr id="4190" name="Rectangle 40"/>
                <p:cNvSpPr/>
                <p:nvPr/>
              </p:nvSpPr>
              <p:spPr>
                <a:xfrm>
                  <a:off x="617" y="3322"/>
                  <a:ext cx="81"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D</a:t>
                  </a:r>
                  <a:endParaRPr lang="en-US" altLang="zh-CN" sz="1400" b="1" dirty="0">
                    <a:solidFill>
                      <a:srgbClr val="000000"/>
                    </a:solidFill>
                    <a:latin typeface="Times New Roman" panose="02020603050405020304" pitchFamily="18" charset="0"/>
                  </a:endParaRPr>
                </a:p>
              </p:txBody>
            </p:sp>
            <p:grpSp>
              <p:nvGrpSpPr>
                <p:cNvPr id="4191" name="Group 41"/>
                <p:cNvGrpSpPr/>
                <p:nvPr/>
              </p:nvGrpSpPr>
              <p:grpSpPr>
                <a:xfrm>
                  <a:off x="593" y="2795"/>
                  <a:ext cx="3347" cy="1497"/>
                  <a:chOff x="593" y="2795"/>
                  <a:chExt cx="3347" cy="1497"/>
                </a:xfrm>
              </p:grpSpPr>
              <p:sp>
                <p:nvSpPr>
                  <p:cNvPr id="4192" name="Text Box 42"/>
                  <p:cNvSpPr txBox="1"/>
                  <p:nvPr/>
                </p:nvSpPr>
                <p:spPr>
                  <a:xfrm>
                    <a:off x="593" y="3145"/>
                    <a:ext cx="192" cy="206"/>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000000"/>
                        </a:solidFill>
                        <a:latin typeface="Times New Roman" panose="02020603050405020304" pitchFamily="18" charset="0"/>
                      </a:rPr>
                      <a:t>…</a:t>
                    </a:r>
                    <a:endParaRPr lang="en-US" altLang="zh-CN" sz="2000" b="1" dirty="0">
                      <a:solidFill>
                        <a:srgbClr val="000000"/>
                      </a:solidFill>
                      <a:latin typeface="宋体" panose="02010600030101010101" pitchFamily="2" charset="-122"/>
                    </a:endParaRPr>
                  </a:p>
                </p:txBody>
              </p:sp>
              <p:grpSp>
                <p:nvGrpSpPr>
                  <p:cNvPr id="4193" name="Group 43"/>
                  <p:cNvGrpSpPr/>
                  <p:nvPr/>
                </p:nvGrpSpPr>
                <p:grpSpPr>
                  <a:xfrm>
                    <a:off x="593" y="2795"/>
                    <a:ext cx="3347" cy="1497"/>
                    <a:chOff x="593" y="2795"/>
                    <a:chExt cx="3347" cy="1497"/>
                  </a:xfrm>
                </p:grpSpPr>
                <p:sp>
                  <p:nvSpPr>
                    <p:cNvPr id="4194" name="Text Box 44"/>
                    <p:cNvSpPr txBox="1"/>
                    <p:nvPr/>
                  </p:nvSpPr>
                  <p:spPr>
                    <a:xfrm>
                      <a:off x="593" y="3441"/>
                      <a:ext cx="192" cy="206"/>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000000"/>
                          </a:solidFill>
                          <a:latin typeface="Times New Roman" panose="02020603050405020304" pitchFamily="18" charset="0"/>
                        </a:rPr>
                        <a:t>…</a:t>
                      </a:r>
                      <a:endParaRPr lang="en-US" altLang="zh-CN" sz="2000" b="1" dirty="0">
                        <a:solidFill>
                          <a:srgbClr val="000000"/>
                        </a:solidFill>
                        <a:latin typeface="宋体" panose="02010600030101010101" pitchFamily="2" charset="-122"/>
                      </a:endParaRPr>
                    </a:p>
                  </p:txBody>
                </p:sp>
                <p:sp>
                  <p:nvSpPr>
                    <p:cNvPr id="4195" name="Rectangle 45"/>
                    <p:cNvSpPr/>
                    <p:nvPr/>
                  </p:nvSpPr>
                  <p:spPr>
                    <a:xfrm>
                      <a:off x="630" y="2795"/>
                      <a:ext cx="187" cy="23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nvGrpSpPr>
                    <p:cNvPr id="4196" name="Group 46"/>
                    <p:cNvGrpSpPr/>
                    <p:nvPr/>
                  </p:nvGrpSpPr>
                  <p:grpSpPr>
                    <a:xfrm>
                      <a:off x="617" y="2795"/>
                      <a:ext cx="3323" cy="1497"/>
                      <a:chOff x="617" y="2795"/>
                      <a:chExt cx="3323" cy="1497"/>
                    </a:xfrm>
                  </p:grpSpPr>
                  <p:sp>
                    <p:nvSpPr>
                      <p:cNvPr id="4197" name="Rectangle 47"/>
                      <p:cNvSpPr/>
                      <p:nvPr/>
                    </p:nvSpPr>
                    <p:spPr>
                      <a:xfrm>
                        <a:off x="617" y="3038"/>
                        <a:ext cx="81"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D</a:t>
                        </a:r>
                        <a:endParaRPr lang="en-US" altLang="zh-CN" sz="1400" b="1" dirty="0">
                          <a:solidFill>
                            <a:srgbClr val="000000"/>
                          </a:solidFill>
                          <a:latin typeface="Times New Roman" panose="02020603050405020304" pitchFamily="18" charset="0"/>
                        </a:endParaRPr>
                      </a:p>
                    </p:txBody>
                  </p:sp>
                  <p:grpSp>
                    <p:nvGrpSpPr>
                      <p:cNvPr id="4198" name="Group 48"/>
                      <p:cNvGrpSpPr/>
                      <p:nvPr/>
                    </p:nvGrpSpPr>
                    <p:grpSpPr>
                      <a:xfrm>
                        <a:off x="688" y="3097"/>
                        <a:ext cx="3252" cy="717"/>
                        <a:chOff x="688" y="3097"/>
                        <a:chExt cx="3252" cy="717"/>
                      </a:xfrm>
                    </p:grpSpPr>
                    <p:sp>
                      <p:nvSpPr>
                        <p:cNvPr id="4201" name="Rectangle 49"/>
                        <p:cNvSpPr/>
                        <p:nvPr/>
                      </p:nvSpPr>
                      <p:spPr>
                        <a:xfrm>
                          <a:off x="688" y="3680"/>
                          <a:ext cx="56"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0</a:t>
                          </a:r>
                          <a:endParaRPr lang="en-US" altLang="zh-CN" sz="1400" b="1" dirty="0">
                            <a:solidFill>
                              <a:srgbClr val="000000"/>
                            </a:solidFill>
                            <a:latin typeface="Times New Roman" panose="02020603050405020304" pitchFamily="18" charset="0"/>
                          </a:endParaRPr>
                        </a:p>
                      </p:txBody>
                    </p:sp>
                    <p:grpSp>
                      <p:nvGrpSpPr>
                        <p:cNvPr id="4202" name="Group 50"/>
                        <p:cNvGrpSpPr/>
                        <p:nvPr/>
                      </p:nvGrpSpPr>
                      <p:grpSpPr>
                        <a:xfrm>
                          <a:off x="688" y="3097"/>
                          <a:ext cx="3252" cy="588"/>
                          <a:chOff x="688" y="3097"/>
                          <a:chExt cx="3252" cy="588"/>
                        </a:xfrm>
                      </p:grpSpPr>
                      <p:sp>
                        <p:nvSpPr>
                          <p:cNvPr id="4203" name="Rectangle 51"/>
                          <p:cNvSpPr/>
                          <p:nvPr/>
                        </p:nvSpPr>
                        <p:spPr>
                          <a:xfrm>
                            <a:off x="688" y="3381"/>
                            <a:ext cx="56"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4</a:t>
                            </a:r>
                            <a:endParaRPr lang="en-US" altLang="zh-CN" sz="1400" b="1" dirty="0">
                              <a:solidFill>
                                <a:srgbClr val="000000"/>
                              </a:solidFill>
                              <a:latin typeface="Times New Roman" panose="02020603050405020304" pitchFamily="18" charset="0"/>
                            </a:endParaRPr>
                          </a:p>
                        </p:txBody>
                      </p:sp>
                      <p:grpSp>
                        <p:nvGrpSpPr>
                          <p:cNvPr id="4204" name="Group 52"/>
                          <p:cNvGrpSpPr/>
                          <p:nvPr/>
                        </p:nvGrpSpPr>
                        <p:grpSpPr>
                          <a:xfrm>
                            <a:off x="688" y="3097"/>
                            <a:ext cx="3252" cy="588"/>
                            <a:chOff x="688" y="3097"/>
                            <a:chExt cx="3252" cy="588"/>
                          </a:xfrm>
                        </p:grpSpPr>
                        <p:sp>
                          <p:nvSpPr>
                            <p:cNvPr id="4205" name="Rectangle 53"/>
                            <p:cNvSpPr/>
                            <p:nvPr/>
                          </p:nvSpPr>
                          <p:spPr>
                            <a:xfrm>
                              <a:off x="688" y="3097"/>
                              <a:ext cx="56"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7</a:t>
                              </a:r>
                              <a:endParaRPr lang="en-US" altLang="zh-CN" sz="1400" b="1" dirty="0">
                                <a:solidFill>
                                  <a:srgbClr val="000000"/>
                                </a:solidFill>
                                <a:latin typeface="Times New Roman" panose="02020603050405020304" pitchFamily="18" charset="0"/>
                              </a:endParaRPr>
                            </a:p>
                          </p:txBody>
                        </p:sp>
                        <p:grpSp>
                          <p:nvGrpSpPr>
                            <p:cNvPr id="4206" name="Group 54"/>
                            <p:cNvGrpSpPr/>
                            <p:nvPr/>
                          </p:nvGrpSpPr>
                          <p:grpSpPr>
                            <a:xfrm>
                              <a:off x="782" y="3146"/>
                              <a:ext cx="3158" cy="539"/>
                              <a:chOff x="782" y="3146"/>
                              <a:chExt cx="3158" cy="539"/>
                            </a:xfrm>
                          </p:grpSpPr>
                          <p:sp>
                            <p:nvSpPr>
                              <p:cNvPr id="4207" name="Line 55"/>
                              <p:cNvSpPr/>
                              <p:nvPr/>
                            </p:nvSpPr>
                            <p:spPr>
                              <a:xfrm>
                                <a:off x="782" y="3146"/>
                                <a:ext cx="3155" cy="1"/>
                              </a:xfrm>
                              <a:prstGeom prst="line">
                                <a:avLst/>
                              </a:prstGeom>
                              <a:ln w="38100" cap="flat" cmpd="sng">
                                <a:solidFill>
                                  <a:schemeClr val="tx1"/>
                                </a:solidFill>
                                <a:prstDash val="solid"/>
                                <a:headEnd type="none" w="med" len="med"/>
                                <a:tailEnd type="none" w="med" len="med"/>
                              </a:ln>
                            </p:spPr>
                          </p:sp>
                          <p:sp>
                            <p:nvSpPr>
                              <p:cNvPr id="4208" name="Line 56"/>
                              <p:cNvSpPr/>
                              <p:nvPr/>
                            </p:nvSpPr>
                            <p:spPr>
                              <a:xfrm>
                                <a:off x="785" y="3218"/>
                                <a:ext cx="3155" cy="1"/>
                              </a:xfrm>
                              <a:prstGeom prst="line">
                                <a:avLst/>
                              </a:prstGeom>
                              <a:ln w="38100" cap="flat" cmpd="sng">
                                <a:solidFill>
                                  <a:schemeClr val="tx1"/>
                                </a:solidFill>
                                <a:prstDash val="solid"/>
                                <a:headEnd type="none" w="med" len="med"/>
                                <a:tailEnd type="none" w="med" len="med"/>
                              </a:ln>
                            </p:spPr>
                          </p:sp>
                          <p:sp>
                            <p:nvSpPr>
                              <p:cNvPr id="4209" name="Line 57"/>
                              <p:cNvSpPr/>
                              <p:nvPr/>
                            </p:nvSpPr>
                            <p:spPr>
                              <a:xfrm>
                                <a:off x="782" y="3299"/>
                                <a:ext cx="3155" cy="1"/>
                              </a:xfrm>
                              <a:prstGeom prst="line">
                                <a:avLst/>
                              </a:prstGeom>
                              <a:ln w="38100" cap="flat" cmpd="sng">
                                <a:solidFill>
                                  <a:schemeClr val="tx1"/>
                                </a:solidFill>
                                <a:prstDash val="solid"/>
                                <a:headEnd type="none" w="med" len="med"/>
                                <a:tailEnd type="none" w="med" len="med"/>
                              </a:ln>
                            </p:spPr>
                          </p:sp>
                          <p:sp>
                            <p:nvSpPr>
                              <p:cNvPr id="4210" name="Line 58"/>
                              <p:cNvSpPr/>
                              <p:nvPr/>
                            </p:nvSpPr>
                            <p:spPr>
                              <a:xfrm>
                                <a:off x="782" y="3374"/>
                                <a:ext cx="3155" cy="1"/>
                              </a:xfrm>
                              <a:prstGeom prst="line">
                                <a:avLst/>
                              </a:prstGeom>
                              <a:ln w="38100" cap="flat" cmpd="sng">
                                <a:solidFill>
                                  <a:schemeClr val="tx1"/>
                                </a:solidFill>
                                <a:prstDash val="solid"/>
                                <a:headEnd type="none" w="med" len="med"/>
                                <a:tailEnd type="none" w="med" len="med"/>
                              </a:ln>
                            </p:spPr>
                          </p:sp>
                          <p:sp>
                            <p:nvSpPr>
                              <p:cNvPr id="4211" name="Line 59"/>
                              <p:cNvSpPr/>
                              <p:nvPr/>
                            </p:nvSpPr>
                            <p:spPr>
                              <a:xfrm>
                                <a:off x="782" y="3453"/>
                                <a:ext cx="3155" cy="1"/>
                              </a:xfrm>
                              <a:prstGeom prst="line">
                                <a:avLst/>
                              </a:prstGeom>
                              <a:ln w="38100" cap="flat" cmpd="sng">
                                <a:solidFill>
                                  <a:schemeClr val="tx1"/>
                                </a:solidFill>
                                <a:prstDash val="solid"/>
                                <a:headEnd type="none" w="med" len="med"/>
                                <a:tailEnd type="none" w="med" len="med"/>
                              </a:ln>
                            </p:spPr>
                          </p:sp>
                          <p:sp>
                            <p:nvSpPr>
                              <p:cNvPr id="4212" name="Freeform 60"/>
                              <p:cNvSpPr/>
                              <p:nvPr/>
                            </p:nvSpPr>
                            <p:spPr>
                              <a:xfrm>
                                <a:off x="782" y="3531"/>
                                <a:ext cx="3157" cy="1"/>
                              </a:xfrm>
                              <a:custGeom>
                                <a:avLst/>
                                <a:gdLst>
                                  <a:gd name="txL" fmla="*/ 0 w 3157"/>
                                  <a:gd name="txT" fmla="*/ 0 h 1"/>
                                  <a:gd name="txR" fmla="*/ 3157 w 3157"/>
                                  <a:gd name="txB" fmla="*/ 1 h 1"/>
                                </a:gdLst>
                                <a:ahLst/>
                                <a:cxnLst>
                                  <a:cxn ang="0">
                                    <a:pos x="0" y="0"/>
                                  </a:cxn>
                                  <a:cxn ang="0">
                                    <a:pos x="3157" y="0"/>
                                  </a:cxn>
                                </a:cxnLst>
                                <a:rect l="txL" t="txT" r="txR" b="txB"/>
                                <a:pathLst>
                                  <a:path w="3157" h="1">
                                    <a:moveTo>
                                      <a:pt x="0" y="0"/>
                                    </a:moveTo>
                                    <a:lnTo>
                                      <a:pt x="3157"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4213" name="Line 61"/>
                              <p:cNvSpPr/>
                              <p:nvPr/>
                            </p:nvSpPr>
                            <p:spPr>
                              <a:xfrm>
                                <a:off x="782" y="3606"/>
                                <a:ext cx="3155" cy="1"/>
                              </a:xfrm>
                              <a:prstGeom prst="line">
                                <a:avLst/>
                              </a:prstGeom>
                              <a:ln w="38100" cap="flat" cmpd="sng">
                                <a:solidFill>
                                  <a:schemeClr val="tx1"/>
                                </a:solidFill>
                                <a:prstDash val="solid"/>
                                <a:headEnd type="none" w="med" len="med"/>
                                <a:tailEnd type="none" w="med" len="med"/>
                              </a:ln>
                            </p:spPr>
                          </p:sp>
                          <p:sp>
                            <p:nvSpPr>
                              <p:cNvPr id="4214" name="Line 62"/>
                              <p:cNvSpPr/>
                              <p:nvPr/>
                            </p:nvSpPr>
                            <p:spPr>
                              <a:xfrm>
                                <a:off x="782" y="3684"/>
                                <a:ext cx="3155" cy="1"/>
                              </a:xfrm>
                              <a:prstGeom prst="line">
                                <a:avLst/>
                              </a:prstGeom>
                              <a:ln w="38100" cap="flat" cmpd="sng">
                                <a:solidFill>
                                  <a:schemeClr val="tx1"/>
                                </a:solidFill>
                                <a:prstDash val="solid"/>
                                <a:headEnd type="none" w="med" len="med"/>
                                <a:tailEnd type="none" w="med" len="med"/>
                              </a:ln>
                            </p:spPr>
                          </p:sp>
                        </p:grpSp>
                      </p:grpSp>
                    </p:grpSp>
                  </p:grpSp>
                  <p:sp>
                    <p:nvSpPr>
                      <p:cNvPr id="4199" name="Rectangle 63"/>
                      <p:cNvSpPr/>
                      <p:nvPr/>
                    </p:nvSpPr>
                    <p:spPr>
                      <a:xfrm>
                        <a:off x="630" y="2795"/>
                        <a:ext cx="145" cy="189"/>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200" name="Rectangle 64"/>
                      <p:cNvSpPr/>
                      <p:nvPr/>
                    </p:nvSpPr>
                    <p:spPr>
                      <a:xfrm>
                        <a:off x="630" y="4103"/>
                        <a:ext cx="145" cy="189"/>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grpSp>
          </p:grpSp>
        </p:grpSp>
      </p:grpSp>
      <p:sp>
        <p:nvSpPr>
          <p:cNvPr id="4113" name="Oval 65"/>
          <p:cNvSpPr/>
          <p:nvPr/>
        </p:nvSpPr>
        <p:spPr>
          <a:xfrm>
            <a:off x="1096963" y="5060950"/>
            <a:ext cx="36512" cy="36513"/>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14" name="Oval 66"/>
          <p:cNvSpPr/>
          <p:nvPr/>
        </p:nvSpPr>
        <p:spPr>
          <a:xfrm>
            <a:off x="1103313" y="5237163"/>
            <a:ext cx="34925" cy="36512"/>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15" name="Oval 67"/>
          <p:cNvSpPr/>
          <p:nvPr/>
        </p:nvSpPr>
        <p:spPr>
          <a:xfrm>
            <a:off x="1096963" y="5548313"/>
            <a:ext cx="36512" cy="31750"/>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16" name="Oval 68"/>
          <p:cNvSpPr/>
          <p:nvPr/>
        </p:nvSpPr>
        <p:spPr>
          <a:xfrm>
            <a:off x="1096963" y="5681663"/>
            <a:ext cx="36512" cy="34925"/>
          </a:xfrm>
          <a:prstGeom prst="ellipse">
            <a:avLst/>
          </a:prstGeom>
          <a:noFill/>
          <a:ln w="1587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nvGrpSpPr>
          <p:cNvPr id="18" name="Group 69"/>
          <p:cNvGrpSpPr/>
          <p:nvPr/>
        </p:nvGrpSpPr>
        <p:grpSpPr>
          <a:xfrm>
            <a:off x="911225" y="2876550"/>
            <a:ext cx="5376863" cy="936625"/>
            <a:chOff x="574" y="1812"/>
            <a:chExt cx="3387" cy="590"/>
          </a:xfrm>
        </p:grpSpPr>
        <p:sp>
          <p:nvSpPr>
            <p:cNvPr id="4175" name="Rectangle 70"/>
            <p:cNvSpPr/>
            <p:nvPr/>
          </p:nvSpPr>
          <p:spPr>
            <a:xfrm>
              <a:off x="701" y="1871"/>
              <a:ext cx="56"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9</a:t>
              </a:r>
              <a:endParaRPr lang="en-US" altLang="zh-CN" sz="1400" b="1" dirty="0">
                <a:solidFill>
                  <a:srgbClr val="000000"/>
                </a:solidFill>
                <a:latin typeface="Times New Roman" panose="02020603050405020304" pitchFamily="18" charset="0"/>
              </a:endParaRPr>
            </a:p>
          </p:txBody>
        </p:sp>
        <p:sp>
          <p:nvSpPr>
            <p:cNvPr id="4176" name="Rectangle 71"/>
            <p:cNvSpPr/>
            <p:nvPr/>
          </p:nvSpPr>
          <p:spPr>
            <a:xfrm>
              <a:off x="629" y="2210"/>
              <a:ext cx="81"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A</a:t>
              </a:r>
              <a:endParaRPr lang="en-US" altLang="zh-CN" sz="1400" b="1" dirty="0">
                <a:solidFill>
                  <a:srgbClr val="000000"/>
                </a:solidFill>
                <a:latin typeface="Times New Roman" panose="02020603050405020304" pitchFamily="18" charset="0"/>
              </a:endParaRPr>
            </a:p>
          </p:txBody>
        </p:sp>
        <p:grpSp>
          <p:nvGrpSpPr>
            <p:cNvPr id="4177" name="Group 72"/>
            <p:cNvGrpSpPr/>
            <p:nvPr/>
          </p:nvGrpSpPr>
          <p:grpSpPr>
            <a:xfrm>
              <a:off x="574" y="1812"/>
              <a:ext cx="3387" cy="590"/>
              <a:chOff x="574" y="1812"/>
              <a:chExt cx="3387" cy="590"/>
            </a:xfrm>
          </p:grpSpPr>
          <p:sp>
            <p:nvSpPr>
              <p:cNvPr id="4178" name="Line 73"/>
              <p:cNvSpPr/>
              <p:nvPr/>
            </p:nvSpPr>
            <p:spPr>
              <a:xfrm>
                <a:off x="795" y="1913"/>
                <a:ext cx="3155" cy="1"/>
              </a:xfrm>
              <a:prstGeom prst="line">
                <a:avLst/>
              </a:prstGeom>
              <a:ln w="38100" cap="flat" cmpd="sng">
                <a:solidFill>
                  <a:schemeClr val="tx1"/>
                </a:solidFill>
                <a:prstDash val="solid"/>
                <a:headEnd type="none" w="med" len="med"/>
                <a:tailEnd type="none" w="med" len="med"/>
              </a:ln>
            </p:spPr>
          </p:sp>
          <p:sp>
            <p:nvSpPr>
              <p:cNvPr id="4179" name="Line 74"/>
              <p:cNvSpPr/>
              <p:nvPr/>
            </p:nvSpPr>
            <p:spPr>
              <a:xfrm>
                <a:off x="795" y="1992"/>
                <a:ext cx="3155" cy="1"/>
              </a:xfrm>
              <a:prstGeom prst="line">
                <a:avLst/>
              </a:prstGeom>
              <a:ln w="38100" cap="flat" cmpd="sng">
                <a:solidFill>
                  <a:schemeClr val="tx1"/>
                </a:solidFill>
                <a:prstDash val="solid"/>
                <a:headEnd type="none" w="med" len="med"/>
                <a:tailEnd type="none" w="med" len="med"/>
              </a:ln>
            </p:spPr>
          </p:sp>
          <p:sp>
            <p:nvSpPr>
              <p:cNvPr id="4180" name="Line 75"/>
              <p:cNvSpPr/>
              <p:nvPr/>
            </p:nvSpPr>
            <p:spPr>
              <a:xfrm>
                <a:off x="806" y="2233"/>
                <a:ext cx="3155" cy="1"/>
              </a:xfrm>
              <a:prstGeom prst="line">
                <a:avLst/>
              </a:prstGeom>
              <a:ln w="38100" cap="flat" cmpd="sng">
                <a:solidFill>
                  <a:schemeClr val="tx1"/>
                </a:solidFill>
                <a:prstDash val="solid"/>
                <a:headEnd type="none" w="med" len="med"/>
                <a:tailEnd type="none" w="med" len="med"/>
              </a:ln>
            </p:spPr>
          </p:sp>
          <p:sp>
            <p:nvSpPr>
              <p:cNvPr id="4181" name="Line 76"/>
              <p:cNvSpPr/>
              <p:nvPr/>
            </p:nvSpPr>
            <p:spPr>
              <a:xfrm>
                <a:off x="795" y="2311"/>
                <a:ext cx="3155" cy="1"/>
              </a:xfrm>
              <a:prstGeom prst="line">
                <a:avLst/>
              </a:prstGeom>
              <a:ln w="38100" cap="flat" cmpd="sng">
                <a:solidFill>
                  <a:schemeClr val="tx1"/>
                </a:solidFill>
                <a:prstDash val="solid"/>
                <a:headEnd type="none" w="med" len="med"/>
                <a:tailEnd type="none" w="med" len="med"/>
              </a:ln>
            </p:spPr>
          </p:sp>
          <p:sp>
            <p:nvSpPr>
              <p:cNvPr id="4182" name="Line 77"/>
              <p:cNvSpPr/>
              <p:nvPr/>
            </p:nvSpPr>
            <p:spPr>
              <a:xfrm>
                <a:off x="795" y="2067"/>
                <a:ext cx="3155" cy="1"/>
              </a:xfrm>
              <a:prstGeom prst="line">
                <a:avLst/>
              </a:prstGeom>
              <a:ln w="38100" cap="flat" cmpd="sng">
                <a:solidFill>
                  <a:schemeClr val="tx1"/>
                </a:solidFill>
                <a:prstDash val="solid"/>
                <a:headEnd type="none" w="med" len="med"/>
                <a:tailEnd type="none" w="med" len="med"/>
              </a:ln>
            </p:spPr>
          </p:sp>
          <p:sp>
            <p:nvSpPr>
              <p:cNvPr id="4183" name="Rectangle 78"/>
              <p:cNvSpPr/>
              <p:nvPr/>
            </p:nvSpPr>
            <p:spPr>
              <a:xfrm>
                <a:off x="630" y="1812"/>
                <a:ext cx="81"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A</a:t>
                </a:r>
                <a:endParaRPr lang="en-US" altLang="zh-CN" sz="1400" b="1" dirty="0">
                  <a:solidFill>
                    <a:srgbClr val="000000"/>
                  </a:solidFill>
                  <a:latin typeface="Times New Roman" panose="02020603050405020304" pitchFamily="18" charset="0"/>
                </a:endParaRPr>
              </a:p>
            </p:txBody>
          </p:sp>
          <p:sp>
            <p:nvSpPr>
              <p:cNvPr id="4184" name="Rectangle 79"/>
              <p:cNvSpPr/>
              <p:nvPr/>
            </p:nvSpPr>
            <p:spPr>
              <a:xfrm>
                <a:off x="700" y="2268"/>
                <a:ext cx="56"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0</a:t>
                </a:r>
                <a:endParaRPr lang="en-US" altLang="zh-CN" sz="1400" b="1" dirty="0">
                  <a:solidFill>
                    <a:srgbClr val="000000"/>
                  </a:solidFill>
                  <a:latin typeface="Times New Roman" panose="02020603050405020304" pitchFamily="18" charset="0"/>
                </a:endParaRPr>
              </a:p>
            </p:txBody>
          </p:sp>
          <p:sp>
            <p:nvSpPr>
              <p:cNvPr id="4185" name="Text Box 80"/>
              <p:cNvSpPr txBox="1"/>
              <p:nvPr/>
            </p:nvSpPr>
            <p:spPr>
              <a:xfrm>
                <a:off x="574" y="1969"/>
                <a:ext cx="230" cy="283"/>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000000"/>
                    </a:solidFill>
                    <a:latin typeface="Times New Roman" panose="02020603050405020304" pitchFamily="18" charset="0"/>
                    <a:ea typeface="Times New Roman" panose="02020603050405020304" pitchFamily="18" charset="0"/>
                  </a:rPr>
                  <a:t>•</a:t>
                </a:r>
                <a:r>
                  <a:rPr lang="en-US" altLang="zh-CN" sz="2400" dirty="0">
                    <a:solidFill>
                      <a:srgbClr val="000000"/>
                    </a:solidFill>
                    <a:latin typeface="Times New Roman" panose="02020603050405020304" pitchFamily="18" charset="0"/>
                    <a:ea typeface="Times New Roman" panose="02020603050405020304" pitchFamily="18" charset="0"/>
                  </a:rPr>
                  <a:t>•</a:t>
                </a:r>
                <a:r>
                  <a:rPr lang="en-US" altLang="zh-CN" sz="2400" dirty="0">
                    <a:solidFill>
                      <a:srgbClr val="000000"/>
                    </a:solidFill>
                    <a:latin typeface="Times New Roman" panose="02020603050405020304" pitchFamily="18" charset="0"/>
                    <a:ea typeface="Times New Roman" panose="02020603050405020304" pitchFamily="18" charset="0"/>
                  </a:rPr>
                  <a:t>•</a:t>
                </a:r>
                <a:endParaRPr lang="en-US" altLang="zh-CN" sz="2400" dirty="0">
                  <a:solidFill>
                    <a:srgbClr val="000000"/>
                  </a:solidFill>
                  <a:latin typeface="Times New Roman" panose="02020603050405020304" pitchFamily="18" charset="0"/>
                </a:endParaRPr>
              </a:p>
            </p:txBody>
          </p:sp>
        </p:grpSp>
      </p:grpSp>
      <p:grpSp>
        <p:nvGrpSpPr>
          <p:cNvPr id="20" name="Group 81"/>
          <p:cNvGrpSpPr/>
          <p:nvPr/>
        </p:nvGrpSpPr>
        <p:grpSpPr>
          <a:xfrm>
            <a:off x="2222500" y="4062413"/>
            <a:ext cx="3024188" cy="646112"/>
            <a:chOff x="1400" y="2559"/>
            <a:chExt cx="1905" cy="407"/>
          </a:xfrm>
        </p:grpSpPr>
        <p:sp>
          <p:nvSpPr>
            <p:cNvPr id="4170" name="Rectangle 82"/>
            <p:cNvSpPr/>
            <p:nvPr/>
          </p:nvSpPr>
          <p:spPr>
            <a:xfrm>
              <a:off x="1561" y="2659"/>
              <a:ext cx="320" cy="192"/>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99CC00"/>
                  </a:solidFill>
                  <a:latin typeface="Times New Roman" panose="02020603050405020304" pitchFamily="18" charset="0"/>
                </a:rPr>
                <a:t>2114</a:t>
              </a:r>
              <a:endParaRPr lang="en-US" altLang="zh-CN" sz="2000" b="1" dirty="0">
                <a:solidFill>
                  <a:srgbClr val="99CC00"/>
                </a:solidFill>
                <a:latin typeface="Times New Roman" panose="02020603050405020304" pitchFamily="18" charset="0"/>
              </a:endParaRPr>
            </a:p>
          </p:txBody>
        </p:sp>
        <p:grpSp>
          <p:nvGrpSpPr>
            <p:cNvPr id="4171" name="Group 83"/>
            <p:cNvGrpSpPr/>
            <p:nvPr/>
          </p:nvGrpSpPr>
          <p:grpSpPr>
            <a:xfrm>
              <a:off x="1400" y="2559"/>
              <a:ext cx="1905" cy="407"/>
              <a:chOff x="1400" y="2559"/>
              <a:chExt cx="1905" cy="407"/>
            </a:xfrm>
          </p:grpSpPr>
          <p:sp>
            <p:nvSpPr>
              <p:cNvPr id="4173" name="Rectangle 84"/>
              <p:cNvSpPr/>
              <p:nvPr/>
            </p:nvSpPr>
            <p:spPr>
              <a:xfrm>
                <a:off x="1400" y="2559"/>
                <a:ext cx="651" cy="401"/>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74" name="Rectangle 85"/>
              <p:cNvSpPr/>
              <p:nvPr/>
            </p:nvSpPr>
            <p:spPr>
              <a:xfrm>
                <a:off x="2654" y="2565"/>
                <a:ext cx="651" cy="401"/>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4172" name="Rectangle 86"/>
            <p:cNvSpPr/>
            <p:nvPr/>
          </p:nvSpPr>
          <p:spPr>
            <a:xfrm>
              <a:off x="2832" y="2659"/>
              <a:ext cx="320" cy="192"/>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99CC00"/>
                  </a:solidFill>
                  <a:latin typeface="Times New Roman" panose="02020603050405020304" pitchFamily="18" charset="0"/>
                </a:rPr>
                <a:t>2114</a:t>
              </a:r>
              <a:endParaRPr lang="en-US" altLang="zh-CN" sz="2000" b="1" dirty="0">
                <a:solidFill>
                  <a:srgbClr val="99CC00"/>
                </a:solidFill>
                <a:latin typeface="Times New Roman" panose="02020603050405020304" pitchFamily="18" charset="0"/>
              </a:endParaRPr>
            </a:p>
          </p:txBody>
        </p:sp>
      </p:grpSp>
      <p:grpSp>
        <p:nvGrpSpPr>
          <p:cNvPr id="22" name="Group 87"/>
          <p:cNvGrpSpPr/>
          <p:nvPr/>
        </p:nvGrpSpPr>
        <p:grpSpPr>
          <a:xfrm>
            <a:off x="3276600" y="4494213"/>
            <a:ext cx="2276475" cy="11112"/>
            <a:chOff x="2064" y="2831"/>
            <a:chExt cx="1434" cy="7"/>
          </a:xfrm>
        </p:grpSpPr>
        <p:sp>
          <p:nvSpPr>
            <p:cNvPr id="4168" name="Freeform 88"/>
            <p:cNvSpPr/>
            <p:nvPr/>
          </p:nvSpPr>
          <p:spPr>
            <a:xfrm>
              <a:off x="3309" y="2837"/>
              <a:ext cx="189" cy="1"/>
            </a:xfrm>
            <a:custGeom>
              <a:avLst/>
              <a:gdLst>
                <a:gd name="txL" fmla="*/ 0 w 189"/>
                <a:gd name="txT" fmla="*/ 0 h 1"/>
                <a:gd name="txR" fmla="*/ 189 w 189"/>
                <a:gd name="txB" fmla="*/ 1 h 1"/>
              </a:gdLst>
              <a:ahLst/>
              <a:cxnLst>
                <a:cxn ang="0">
                  <a:pos x="0" y="0"/>
                </a:cxn>
                <a:cxn ang="0">
                  <a:pos x="189" y="1"/>
                </a:cxn>
              </a:cxnLst>
              <a:rect l="txL" t="txT" r="txR" b="txB"/>
              <a:pathLst>
                <a:path w="189" h="1">
                  <a:moveTo>
                    <a:pt x="0" y="0"/>
                  </a:moveTo>
                  <a:lnTo>
                    <a:pt x="189" y="1"/>
                  </a:ln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4169" name="Line 89"/>
            <p:cNvSpPr/>
            <p:nvPr/>
          </p:nvSpPr>
          <p:spPr>
            <a:xfrm>
              <a:off x="2064" y="2831"/>
              <a:ext cx="156" cy="0"/>
            </a:xfrm>
            <a:prstGeom prst="line">
              <a:avLst/>
            </a:prstGeom>
            <a:ln w="38100" cap="flat" cmpd="sng">
              <a:solidFill>
                <a:schemeClr val="tx1"/>
              </a:solidFill>
              <a:prstDash val="solid"/>
              <a:headEnd type="none" w="med" len="med"/>
              <a:tailEnd type="none" w="med" len="med"/>
            </a:ln>
          </p:spPr>
        </p:sp>
      </p:grpSp>
      <p:grpSp>
        <p:nvGrpSpPr>
          <p:cNvPr id="23" name="Group 90"/>
          <p:cNvGrpSpPr/>
          <p:nvPr/>
        </p:nvGrpSpPr>
        <p:grpSpPr>
          <a:xfrm>
            <a:off x="3476625" y="4479925"/>
            <a:ext cx="2057400" cy="1638300"/>
            <a:chOff x="2190" y="2822"/>
            <a:chExt cx="1296" cy="1032"/>
          </a:xfrm>
        </p:grpSpPr>
        <p:grpSp>
          <p:nvGrpSpPr>
            <p:cNvPr id="4164" name="Group 91"/>
            <p:cNvGrpSpPr/>
            <p:nvPr/>
          </p:nvGrpSpPr>
          <p:grpSpPr>
            <a:xfrm>
              <a:off x="2209" y="2822"/>
              <a:ext cx="1277" cy="1025"/>
              <a:chOff x="2209" y="2822"/>
              <a:chExt cx="1277" cy="1025"/>
            </a:xfrm>
          </p:grpSpPr>
          <p:sp>
            <p:nvSpPr>
              <p:cNvPr id="4166" name="Freeform 92"/>
              <p:cNvSpPr/>
              <p:nvPr/>
            </p:nvSpPr>
            <p:spPr>
              <a:xfrm>
                <a:off x="3485" y="2837"/>
                <a:ext cx="1" cy="1003"/>
              </a:xfrm>
              <a:custGeom>
                <a:avLst/>
                <a:gdLst>
                  <a:gd name="txL" fmla="*/ 0 w 1"/>
                  <a:gd name="txT" fmla="*/ 0 h 1003"/>
                  <a:gd name="txR" fmla="*/ 1 w 1"/>
                  <a:gd name="txB" fmla="*/ 1003 h 1003"/>
                </a:gdLst>
                <a:ahLst/>
                <a:cxnLst>
                  <a:cxn ang="0">
                    <a:pos x="1" y="0"/>
                  </a:cxn>
                  <a:cxn ang="0">
                    <a:pos x="0" y="1003"/>
                  </a:cxn>
                </a:cxnLst>
                <a:rect l="txL" t="txT" r="txR" b="txB"/>
                <a:pathLst>
                  <a:path w="1" h="1003">
                    <a:moveTo>
                      <a:pt x="1" y="0"/>
                    </a:moveTo>
                    <a:lnTo>
                      <a:pt x="0" y="1003"/>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4167" name="Line 93"/>
              <p:cNvSpPr/>
              <p:nvPr/>
            </p:nvSpPr>
            <p:spPr>
              <a:xfrm>
                <a:off x="2209" y="2822"/>
                <a:ext cx="1" cy="1025"/>
              </a:xfrm>
              <a:prstGeom prst="line">
                <a:avLst/>
              </a:prstGeom>
              <a:ln w="38100" cap="flat" cmpd="sng">
                <a:solidFill>
                  <a:schemeClr val="tx1"/>
                </a:solidFill>
                <a:prstDash val="solid"/>
                <a:headEnd type="none" w="med" len="med"/>
                <a:tailEnd type="none" w="med" len="med"/>
              </a:ln>
            </p:spPr>
          </p:sp>
        </p:grpSp>
        <p:sp>
          <p:nvSpPr>
            <p:cNvPr id="4165" name="Oval 94"/>
            <p:cNvSpPr/>
            <p:nvPr/>
          </p:nvSpPr>
          <p:spPr>
            <a:xfrm>
              <a:off x="2190" y="3821"/>
              <a:ext cx="35" cy="33"/>
            </a:xfrm>
            <a:prstGeom prst="ellipse">
              <a:avLst/>
            </a:prstGeom>
            <a:solidFill>
              <a:schemeClr val="tx1"/>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25" name="Group 95"/>
          <p:cNvGrpSpPr/>
          <p:nvPr/>
        </p:nvGrpSpPr>
        <p:grpSpPr>
          <a:xfrm>
            <a:off x="966788" y="6002338"/>
            <a:ext cx="4573587" cy="212725"/>
            <a:chOff x="609" y="3781"/>
            <a:chExt cx="2881" cy="134"/>
          </a:xfrm>
        </p:grpSpPr>
        <p:sp>
          <p:nvSpPr>
            <p:cNvPr id="4160" name="Line 96"/>
            <p:cNvSpPr/>
            <p:nvPr/>
          </p:nvSpPr>
          <p:spPr>
            <a:xfrm>
              <a:off x="795" y="3831"/>
              <a:ext cx="2695" cy="1"/>
            </a:xfrm>
            <a:prstGeom prst="line">
              <a:avLst/>
            </a:prstGeom>
            <a:ln w="38100" cap="flat" cmpd="sng">
              <a:solidFill>
                <a:schemeClr val="tx1"/>
              </a:solidFill>
              <a:prstDash val="solid"/>
              <a:headEnd type="none" w="med" len="med"/>
              <a:tailEnd type="none" w="med" len="med"/>
            </a:ln>
          </p:spPr>
        </p:sp>
        <p:grpSp>
          <p:nvGrpSpPr>
            <p:cNvPr id="4161" name="Group 97"/>
            <p:cNvGrpSpPr/>
            <p:nvPr/>
          </p:nvGrpSpPr>
          <p:grpSpPr>
            <a:xfrm>
              <a:off x="609" y="3781"/>
              <a:ext cx="156" cy="134"/>
              <a:chOff x="414" y="2975"/>
              <a:chExt cx="156" cy="134"/>
            </a:xfrm>
          </p:grpSpPr>
          <p:sp>
            <p:nvSpPr>
              <p:cNvPr id="4162" name="Rectangle 98"/>
              <p:cNvSpPr/>
              <p:nvPr/>
            </p:nvSpPr>
            <p:spPr>
              <a:xfrm>
                <a:off x="415" y="2975"/>
                <a:ext cx="143"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CS</a:t>
                </a:r>
                <a:endParaRPr lang="en-US" altLang="zh-CN" sz="1400" b="1" dirty="0">
                  <a:solidFill>
                    <a:srgbClr val="000000"/>
                  </a:solidFill>
                  <a:latin typeface="Times New Roman" panose="02020603050405020304" pitchFamily="18" charset="0"/>
                </a:endParaRPr>
              </a:p>
            </p:txBody>
          </p:sp>
          <p:sp>
            <p:nvSpPr>
              <p:cNvPr id="4163" name="Line 99"/>
              <p:cNvSpPr/>
              <p:nvPr/>
            </p:nvSpPr>
            <p:spPr>
              <a:xfrm>
                <a:off x="414" y="2991"/>
                <a:ext cx="156" cy="0"/>
              </a:xfrm>
              <a:prstGeom prst="line">
                <a:avLst/>
              </a:prstGeom>
              <a:ln w="19050" cap="flat" cmpd="sng">
                <a:solidFill>
                  <a:schemeClr val="tx1"/>
                </a:solidFill>
                <a:prstDash val="solid"/>
                <a:headEnd type="none" w="med" len="med"/>
                <a:tailEnd type="none" w="med" len="med"/>
              </a:ln>
            </p:spPr>
          </p:sp>
        </p:grpSp>
      </p:grpSp>
      <p:grpSp>
        <p:nvGrpSpPr>
          <p:cNvPr id="27" name="Group 100"/>
          <p:cNvGrpSpPr/>
          <p:nvPr/>
        </p:nvGrpSpPr>
        <p:grpSpPr>
          <a:xfrm>
            <a:off x="3246438" y="4230688"/>
            <a:ext cx="2509837" cy="1587"/>
            <a:chOff x="2045" y="2665"/>
            <a:chExt cx="1581" cy="1"/>
          </a:xfrm>
        </p:grpSpPr>
        <p:sp>
          <p:nvSpPr>
            <p:cNvPr id="4158" name="Line 101"/>
            <p:cNvSpPr/>
            <p:nvPr/>
          </p:nvSpPr>
          <p:spPr>
            <a:xfrm>
              <a:off x="3303" y="2665"/>
              <a:ext cx="323" cy="1"/>
            </a:xfrm>
            <a:prstGeom prst="line">
              <a:avLst/>
            </a:prstGeom>
            <a:ln w="38100" cap="flat" cmpd="sng">
              <a:solidFill>
                <a:schemeClr val="tx1"/>
              </a:solidFill>
              <a:prstDash val="solid"/>
              <a:headEnd type="none" w="med" len="med"/>
              <a:tailEnd type="none" w="med" len="med"/>
            </a:ln>
          </p:spPr>
        </p:sp>
        <p:sp>
          <p:nvSpPr>
            <p:cNvPr id="4159" name="Line 102"/>
            <p:cNvSpPr/>
            <p:nvPr/>
          </p:nvSpPr>
          <p:spPr>
            <a:xfrm>
              <a:off x="2045" y="2665"/>
              <a:ext cx="306" cy="1"/>
            </a:xfrm>
            <a:prstGeom prst="line">
              <a:avLst/>
            </a:prstGeom>
            <a:ln w="38100" cap="flat" cmpd="sng">
              <a:solidFill>
                <a:schemeClr val="tx1"/>
              </a:solidFill>
              <a:prstDash val="solid"/>
              <a:headEnd type="none" w="med" len="med"/>
              <a:tailEnd type="none" w="med" len="med"/>
            </a:ln>
          </p:spPr>
        </p:sp>
      </p:grpSp>
      <p:grpSp>
        <p:nvGrpSpPr>
          <p:cNvPr id="28" name="Group 103"/>
          <p:cNvGrpSpPr/>
          <p:nvPr/>
        </p:nvGrpSpPr>
        <p:grpSpPr>
          <a:xfrm>
            <a:off x="3702050" y="4217988"/>
            <a:ext cx="2055813" cy="2055812"/>
            <a:chOff x="2332" y="2657"/>
            <a:chExt cx="1295" cy="1295"/>
          </a:xfrm>
        </p:grpSpPr>
        <p:grpSp>
          <p:nvGrpSpPr>
            <p:cNvPr id="4154" name="Group 104"/>
            <p:cNvGrpSpPr/>
            <p:nvPr/>
          </p:nvGrpSpPr>
          <p:grpSpPr>
            <a:xfrm>
              <a:off x="2345" y="2657"/>
              <a:ext cx="1282" cy="1291"/>
              <a:chOff x="2345" y="2657"/>
              <a:chExt cx="1282" cy="1291"/>
            </a:xfrm>
          </p:grpSpPr>
          <p:sp>
            <p:nvSpPr>
              <p:cNvPr id="4156" name="Line 105"/>
              <p:cNvSpPr/>
              <p:nvPr/>
            </p:nvSpPr>
            <p:spPr>
              <a:xfrm>
                <a:off x="3620" y="2657"/>
                <a:ext cx="7" cy="1291"/>
              </a:xfrm>
              <a:prstGeom prst="line">
                <a:avLst/>
              </a:prstGeom>
              <a:ln w="38100" cap="flat" cmpd="sng">
                <a:solidFill>
                  <a:schemeClr val="tx1"/>
                </a:solidFill>
                <a:prstDash val="solid"/>
                <a:headEnd type="none" w="med" len="med"/>
                <a:tailEnd type="none" w="med" len="med"/>
              </a:ln>
            </p:spPr>
          </p:sp>
          <p:sp>
            <p:nvSpPr>
              <p:cNvPr id="4157" name="Line 106"/>
              <p:cNvSpPr/>
              <p:nvPr/>
            </p:nvSpPr>
            <p:spPr>
              <a:xfrm>
                <a:off x="2345" y="2660"/>
                <a:ext cx="7" cy="1277"/>
              </a:xfrm>
              <a:prstGeom prst="line">
                <a:avLst/>
              </a:prstGeom>
              <a:ln w="38100" cap="flat" cmpd="sng">
                <a:solidFill>
                  <a:schemeClr val="tx1"/>
                </a:solidFill>
                <a:prstDash val="solid"/>
                <a:headEnd type="none" w="med" len="med"/>
                <a:tailEnd type="none" w="med" len="med"/>
              </a:ln>
            </p:spPr>
          </p:sp>
        </p:grpSp>
        <p:sp>
          <p:nvSpPr>
            <p:cNvPr id="4155" name="Oval 107"/>
            <p:cNvSpPr/>
            <p:nvPr/>
          </p:nvSpPr>
          <p:spPr>
            <a:xfrm>
              <a:off x="2332" y="3919"/>
              <a:ext cx="32" cy="33"/>
            </a:xfrm>
            <a:prstGeom prst="ellipse">
              <a:avLst/>
            </a:prstGeom>
            <a:solidFill>
              <a:schemeClr val="tx1"/>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30" name="Group 108"/>
          <p:cNvGrpSpPr/>
          <p:nvPr/>
        </p:nvGrpSpPr>
        <p:grpSpPr>
          <a:xfrm>
            <a:off x="947738" y="6199188"/>
            <a:ext cx="4808537" cy="212725"/>
            <a:chOff x="597" y="3905"/>
            <a:chExt cx="3029" cy="134"/>
          </a:xfrm>
        </p:grpSpPr>
        <p:sp>
          <p:nvSpPr>
            <p:cNvPr id="4150" name="Line 109"/>
            <p:cNvSpPr/>
            <p:nvPr/>
          </p:nvSpPr>
          <p:spPr>
            <a:xfrm>
              <a:off x="795" y="3935"/>
              <a:ext cx="2831" cy="1"/>
            </a:xfrm>
            <a:prstGeom prst="line">
              <a:avLst/>
            </a:prstGeom>
            <a:ln w="38100" cap="flat" cmpd="sng">
              <a:solidFill>
                <a:schemeClr val="tx1"/>
              </a:solidFill>
              <a:prstDash val="solid"/>
              <a:headEnd type="none" w="med" len="med"/>
              <a:tailEnd type="none" w="med" len="med"/>
            </a:ln>
          </p:spPr>
        </p:sp>
        <p:grpSp>
          <p:nvGrpSpPr>
            <p:cNvPr id="4151" name="Group 110"/>
            <p:cNvGrpSpPr/>
            <p:nvPr/>
          </p:nvGrpSpPr>
          <p:grpSpPr>
            <a:xfrm>
              <a:off x="597" y="3905"/>
              <a:ext cx="195" cy="134"/>
              <a:chOff x="402" y="3099"/>
              <a:chExt cx="195" cy="134"/>
            </a:xfrm>
          </p:grpSpPr>
          <p:sp>
            <p:nvSpPr>
              <p:cNvPr id="4152" name="Rectangle 111"/>
              <p:cNvSpPr/>
              <p:nvPr/>
            </p:nvSpPr>
            <p:spPr>
              <a:xfrm>
                <a:off x="406" y="3099"/>
                <a:ext cx="187" cy="13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solidFill>
                      <a:srgbClr val="000000"/>
                    </a:solidFill>
                    <a:latin typeface="Times New Roman" panose="02020603050405020304" pitchFamily="18" charset="0"/>
                  </a:rPr>
                  <a:t>WE</a:t>
                </a:r>
                <a:endParaRPr lang="en-US" altLang="zh-CN" sz="1400" b="1" dirty="0">
                  <a:solidFill>
                    <a:srgbClr val="000000"/>
                  </a:solidFill>
                  <a:latin typeface="Times New Roman" panose="02020603050405020304" pitchFamily="18" charset="0"/>
                </a:endParaRPr>
              </a:p>
            </p:txBody>
          </p:sp>
          <p:sp>
            <p:nvSpPr>
              <p:cNvPr id="4153" name="Freeform 112"/>
              <p:cNvSpPr/>
              <p:nvPr/>
            </p:nvSpPr>
            <p:spPr>
              <a:xfrm>
                <a:off x="402" y="3099"/>
                <a:ext cx="195" cy="3"/>
              </a:xfrm>
              <a:custGeom>
                <a:avLst/>
                <a:gdLst>
                  <a:gd name="txL" fmla="*/ 0 w 195"/>
                  <a:gd name="txT" fmla="*/ 0 h 3"/>
                  <a:gd name="txR" fmla="*/ 195 w 195"/>
                  <a:gd name="txB" fmla="*/ 3 h 3"/>
                </a:gdLst>
                <a:ahLst/>
                <a:cxnLst>
                  <a:cxn ang="0">
                    <a:pos x="0" y="3"/>
                  </a:cxn>
                  <a:cxn ang="0">
                    <a:pos x="195" y="0"/>
                  </a:cxn>
                </a:cxnLst>
                <a:rect l="txL" t="txT" r="txR" b="txB"/>
                <a:pathLst>
                  <a:path w="195" h="3">
                    <a:moveTo>
                      <a:pt x="0" y="3"/>
                    </a:moveTo>
                    <a:lnTo>
                      <a:pt x="195"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nvGrpSpPr>
          <p:cNvPr id="17473" name="Group 113"/>
          <p:cNvGrpSpPr/>
          <p:nvPr/>
        </p:nvGrpSpPr>
        <p:grpSpPr>
          <a:xfrm>
            <a:off x="4303713" y="3032125"/>
            <a:ext cx="855662" cy="1039813"/>
            <a:chOff x="2711" y="1910"/>
            <a:chExt cx="539" cy="655"/>
          </a:xfrm>
        </p:grpSpPr>
        <p:grpSp>
          <p:nvGrpSpPr>
            <p:cNvPr id="4140" name="Group 114"/>
            <p:cNvGrpSpPr/>
            <p:nvPr/>
          </p:nvGrpSpPr>
          <p:grpSpPr>
            <a:xfrm>
              <a:off x="2711" y="1910"/>
              <a:ext cx="539" cy="655"/>
              <a:chOff x="2711" y="1910"/>
              <a:chExt cx="539" cy="655"/>
            </a:xfrm>
          </p:grpSpPr>
          <p:sp>
            <p:nvSpPr>
              <p:cNvPr id="4145" name="Freeform 115"/>
              <p:cNvSpPr/>
              <p:nvPr/>
            </p:nvSpPr>
            <p:spPr>
              <a:xfrm>
                <a:off x="3249" y="2295"/>
                <a:ext cx="1" cy="270"/>
              </a:xfrm>
              <a:custGeom>
                <a:avLst/>
                <a:gdLst>
                  <a:gd name="txL" fmla="*/ 0 w 1"/>
                  <a:gd name="txT" fmla="*/ 0 h 270"/>
                  <a:gd name="txR" fmla="*/ 1 w 1"/>
                  <a:gd name="txB" fmla="*/ 270 h 270"/>
                </a:gdLst>
                <a:ahLst/>
                <a:cxnLst>
                  <a:cxn ang="0">
                    <a:pos x="1" y="270"/>
                  </a:cxn>
                  <a:cxn ang="0">
                    <a:pos x="0" y="0"/>
                  </a:cxn>
                </a:cxnLst>
                <a:rect l="txL" t="txT" r="txR" b="txB"/>
                <a:pathLst>
                  <a:path w="1" h="270">
                    <a:moveTo>
                      <a:pt x="1" y="27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4146" name="Freeform 116"/>
              <p:cNvSpPr/>
              <p:nvPr/>
            </p:nvSpPr>
            <p:spPr>
              <a:xfrm>
                <a:off x="3156" y="2225"/>
                <a:ext cx="1" cy="340"/>
              </a:xfrm>
              <a:custGeom>
                <a:avLst/>
                <a:gdLst>
                  <a:gd name="txL" fmla="*/ 0 w 1"/>
                  <a:gd name="txT" fmla="*/ 0 h 340"/>
                  <a:gd name="txR" fmla="*/ 1 w 1"/>
                  <a:gd name="txB" fmla="*/ 340 h 340"/>
                </a:gdLst>
                <a:ahLst/>
                <a:cxnLst>
                  <a:cxn ang="0">
                    <a:pos x="1" y="340"/>
                  </a:cxn>
                  <a:cxn ang="0">
                    <a:pos x="0" y="0"/>
                  </a:cxn>
                </a:cxnLst>
                <a:rect l="txL" t="txT" r="txR" b="txB"/>
                <a:pathLst>
                  <a:path w="1" h="340">
                    <a:moveTo>
                      <a:pt x="1" y="34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4147" name="Line 117"/>
              <p:cNvSpPr/>
              <p:nvPr/>
            </p:nvSpPr>
            <p:spPr>
              <a:xfrm flipV="1">
                <a:off x="2891" y="2069"/>
                <a:ext cx="1" cy="496"/>
              </a:xfrm>
              <a:prstGeom prst="line">
                <a:avLst/>
              </a:prstGeom>
              <a:ln w="38100" cap="flat" cmpd="sng">
                <a:solidFill>
                  <a:schemeClr val="tx1"/>
                </a:solidFill>
                <a:prstDash val="solid"/>
                <a:headEnd type="none" w="med" len="med"/>
                <a:tailEnd type="oval" w="sm" len="sm"/>
              </a:ln>
            </p:spPr>
          </p:sp>
          <p:sp>
            <p:nvSpPr>
              <p:cNvPr id="4148" name="Line 118"/>
              <p:cNvSpPr/>
              <p:nvPr/>
            </p:nvSpPr>
            <p:spPr>
              <a:xfrm flipV="1">
                <a:off x="2801" y="1998"/>
                <a:ext cx="1" cy="567"/>
              </a:xfrm>
              <a:prstGeom prst="line">
                <a:avLst/>
              </a:prstGeom>
              <a:ln w="38100" cap="flat" cmpd="sng">
                <a:solidFill>
                  <a:schemeClr val="tx1"/>
                </a:solidFill>
                <a:prstDash val="solid"/>
                <a:headEnd type="none" w="med" len="med"/>
                <a:tailEnd type="oval" w="sm" len="sm"/>
              </a:ln>
            </p:spPr>
          </p:sp>
          <p:sp>
            <p:nvSpPr>
              <p:cNvPr id="4149" name="Line 119"/>
              <p:cNvSpPr/>
              <p:nvPr/>
            </p:nvSpPr>
            <p:spPr>
              <a:xfrm flipV="1">
                <a:off x="2711" y="1910"/>
                <a:ext cx="1" cy="655"/>
              </a:xfrm>
              <a:prstGeom prst="line">
                <a:avLst/>
              </a:prstGeom>
              <a:ln w="38100" cap="flat" cmpd="sng">
                <a:solidFill>
                  <a:schemeClr val="tx1"/>
                </a:solidFill>
                <a:prstDash val="solid"/>
                <a:headEnd type="none" w="med" len="med"/>
                <a:tailEnd type="oval" w="sm" len="sm"/>
              </a:ln>
            </p:spPr>
          </p:sp>
        </p:grpSp>
        <p:grpSp>
          <p:nvGrpSpPr>
            <p:cNvPr id="4141" name="Group 120"/>
            <p:cNvGrpSpPr/>
            <p:nvPr/>
          </p:nvGrpSpPr>
          <p:grpSpPr>
            <a:xfrm>
              <a:off x="2935" y="2464"/>
              <a:ext cx="169" cy="23"/>
              <a:chOff x="2935" y="2464"/>
              <a:chExt cx="169" cy="23"/>
            </a:xfrm>
          </p:grpSpPr>
          <p:sp>
            <p:nvSpPr>
              <p:cNvPr id="4142" name="Oval 121"/>
              <p:cNvSpPr/>
              <p:nvPr/>
            </p:nvSpPr>
            <p:spPr>
              <a:xfrm>
                <a:off x="3082"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43" name="Oval 122"/>
              <p:cNvSpPr/>
              <p:nvPr/>
            </p:nvSpPr>
            <p:spPr>
              <a:xfrm>
                <a:off x="2935"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44" name="Oval 123"/>
              <p:cNvSpPr/>
              <p:nvPr/>
            </p:nvSpPr>
            <p:spPr>
              <a:xfrm>
                <a:off x="3008"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grpSp>
        <p:nvGrpSpPr>
          <p:cNvPr id="17489" name="Group 124"/>
          <p:cNvGrpSpPr/>
          <p:nvPr/>
        </p:nvGrpSpPr>
        <p:grpSpPr>
          <a:xfrm>
            <a:off x="2312988" y="3022600"/>
            <a:ext cx="857250" cy="1039813"/>
            <a:chOff x="1457" y="1904"/>
            <a:chExt cx="540" cy="655"/>
          </a:xfrm>
        </p:grpSpPr>
        <p:grpSp>
          <p:nvGrpSpPr>
            <p:cNvPr id="4130" name="Group 125"/>
            <p:cNvGrpSpPr/>
            <p:nvPr/>
          </p:nvGrpSpPr>
          <p:grpSpPr>
            <a:xfrm>
              <a:off x="1457" y="1904"/>
              <a:ext cx="540" cy="655"/>
              <a:chOff x="1457" y="1904"/>
              <a:chExt cx="540" cy="655"/>
            </a:xfrm>
          </p:grpSpPr>
          <p:sp>
            <p:nvSpPr>
              <p:cNvPr id="4135" name="Line 126"/>
              <p:cNvSpPr/>
              <p:nvPr/>
            </p:nvSpPr>
            <p:spPr>
              <a:xfrm flipV="1">
                <a:off x="1996" y="2301"/>
                <a:ext cx="1" cy="258"/>
              </a:xfrm>
              <a:prstGeom prst="line">
                <a:avLst/>
              </a:prstGeom>
              <a:ln w="38100" cap="flat" cmpd="sng">
                <a:solidFill>
                  <a:schemeClr val="tx1"/>
                </a:solidFill>
                <a:prstDash val="solid"/>
                <a:headEnd type="none" w="med" len="med"/>
                <a:tailEnd type="oval" w="sm" len="sm"/>
              </a:ln>
            </p:spPr>
          </p:sp>
          <p:sp>
            <p:nvSpPr>
              <p:cNvPr id="4136" name="Line 127"/>
              <p:cNvSpPr/>
              <p:nvPr/>
            </p:nvSpPr>
            <p:spPr>
              <a:xfrm flipV="1">
                <a:off x="1903" y="2223"/>
                <a:ext cx="1" cy="336"/>
              </a:xfrm>
              <a:prstGeom prst="line">
                <a:avLst/>
              </a:prstGeom>
              <a:ln w="38100" cap="flat" cmpd="sng">
                <a:solidFill>
                  <a:schemeClr val="tx1"/>
                </a:solidFill>
                <a:prstDash val="solid"/>
                <a:headEnd type="none" w="med" len="med"/>
                <a:tailEnd type="oval" w="sm" len="sm"/>
              </a:ln>
            </p:spPr>
          </p:sp>
          <p:sp>
            <p:nvSpPr>
              <p:cNvPr id="4137" name="Line 128"/>
              <p:cNvSpPr/>
              <p:nvPr/>
            </p:nvSpPr>
            <p:spPr>
              <a:xfrm flipV="1">
                <a:off x="1637" y="2063"/>
                <a:ext cx="1" cy="496"/>
              </a:xfrm>
              <a:prstGeom prst="line">
                <a:avLst/>
              </a:prstGeom>
              <a:ln w="38100" cap="flat" cmpd="sng">
                <a:solidFill>
                  <a:schemeClr val="tx1"/>
                </a:solidFill>
                <a:prstDash val="solid"/>
                <a:headEnd type="none" w="med" len="med"/>
                <a:tailEnd type="oval" w="sm" len="sm"/>
              </a:ln>
            </p:spPr>
          </p:sp>
          <p:sp>
            <p:nvSpPr>
              <p:cNvPr id="4138" name="Line 129"/>
              <p:cNvSpPr/>
              <p:nvPr/>
            </p:nvSpPr>
            <p:spPr>
              <a:xfrm flipV="1">
                <a:off x="1547" y="1992"/>
                <a:ext cx="1" cy="567"/>
              </a:xfrm>
              <a:prstGeom prst="line">
                <a:avLst/>
              </a:prstGeom>
              <a:ln w="38100" cap="flat" cmpd="sng">
                <a:solidFill>
                  <a:schemeClr val="tx1"/>
                </a:solidFill>
                <a:prstDash val="solid"/>
                <a:headEnd type="none" w="med" len="med"/>
                <a:tailEnd type="oval" w="sm" len="sm"/>
              </a:ln>
            </p:spPr>
          </p:sp>
          <p:sp>
            <p:nvSpPr>
              <p:cNvPr id="4139" name="Line 130"/>
              <p:cNvSpPr/>
              <p:nvPr/>
            </p:nvSpPr>
            <p:spPr>
              <a:xfrm flipV="1">
                <a:off x="1457" y="1904"/>
                <a:ext cx="1" cy="655"/>
              </a:xfrm>
              <a:prstGeom prst="line">
                <a:avLst/>
              </a:prstGeom>
              <a:ln w="38100" cap="flat" cmpd="sng">
                <a:solidFill>
                  <a:schemeClr val="tx1"/>
                </a:solidFill>
                <a:prstDash val="solid"/>
                <a:headEnd type="none" w="med" len="med"/>
                <a:tailEnd type="oval" w="sm" len="sm"/>
              </a:ln>
            </p:spPr>
          </p:sp>
        </p:grpSp>
        <p:grpSp>
          <p:nvGrpSpPr>
            <p:cNvPr id="4131" name="Group 131"/>
            <p:cNvGrpSpPr/>
            <p:nvPr/>
          </p:nvGrpSpPr>
          <p:grpSpPr>
            <a:xfrm>
              <a:off x="1684" y="2464"/>
              <a:ext cx="169" cy="23"/>
              <a:chOff x="1684" y="2464"/>
              <a:chExt cx="169" cy="23"/>
            </a:xfrm>
          </p:grpSpPr>
          <p:sp>
            <p:nvSpPr>
              <p:cNvPr id="4132" name="Oval 132"/>
              <p:cNvSpPr/>
              <p:nvPr/>
            </p:nvSpPr>
            <p:spPr>
              <a:xfrm>
                <a:off x="1831"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33" name="Oval 133"/>
              <p:cNvSpPr/>
              <p:nvPr/>
            </p:nvSpPr>
            <p:spPr>
              <a:xfrm>
                <a:off x="1684"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4134" name="Oval 134"/>
              <p:cNvSpPr/>
              <p:nvPr/>
            </p:nvSpPr>
            <p:spPr>
              <a:xfrm>
                <a:off x="1757" y="2464"/>
                <a:ext cx="22" cy="23"/>
              </a:xfrm>
              <a:prstGeom prst="ellipse">
                <a:avLst/>
              </a:prstGeom>
              <a:solidFill>
                <a:srgbClr val="000000"/>
              </a:solidFill>
              <a:ln w="381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sp>
        <p:nvSpPr>
          <p:cNvPr id="7304" name="Text Box 136"/>
          <p:cNvSpPr txBox="1"/>
          <p:nvPr/>
        </p:nvSpPr>
        <p:spPr>
          <a:xfrm>
            <a:off x="1331913" y="2276475"/>
            <a:ext cx="792162"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rgbClr val="99CC00"/>
                </a:solidFill>
                <a:latin typeface="Times New Roman" panose="02020603050405020304" pitchFamily="18" charset="0"/>
              </a:rPr>
              <a:t>2</a:t>
            </a:r>
            <a:r>
              <a:rPr lang="zh-CN" altLang="en-US" sz="2600" b="1" dirty="0">
                <a:solidFill>
                  <a:srgbClr val="99CC00"/>
                </a:solidFill>
                <a:latin typeface="Times New Roman" panose="02020603050405020304" pitchFamily="18" charset="0"/>
              </a:rPr>
              <a:t>片</a:t>
            </a:r>
            <a:endParaRPr lang="zh-CN" altLang="en-US" sz="2600" b="1" dirty="0">
              <a:solidFill>
                <a:srgbClr val="99CC00"/>
              </a:solidFill>
              <a:latin typeface="Times New Roman" panose="02020603050405020304" pitchFamily="18" charset="0"/>
            </a:endParaRPr>
          </a:p>
        </p:txBody>
      </p:sp>
      <p:sp>
        <p:nvSpPr>
          <p:cNvPr id="4128" name="AutoShape 137">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9" name="圆角矩形标注 8"/>
          <p:cNvSpPr/>
          <p:nvPr/>
        </p:nvSpPr>
        <p:spPr>
          <a:xfrm>
            <a:off x="5116513" y="369888"/>
            <a:ext cx="2147887" cy="714375"/>
          </a:xfrm>
          <a:prstGeom prst="wedgeRoundRectCallout">
            <a:avLst>
              <a:gd name="adj1" fmla="val -31653"/>
              <a:gd name="adj2" fmla="val 82319"/>
              <a:gd name="adj3" fmla="val 16667"/>
            </a:avLst>
          </a:prstGeom>
          <a:noFill/>
          <a:ln w="9525" cap="flat" cmpd="sng">
            <a:solidFill>
              <a:srgbClr val="00B0F0"/>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b="1" dirty="0">
                <a:solidFill>
                  <a:srgbClr val="000000"/>
                </a:solidFill>
                <a:latin typeface="Times New Roman" panose="02020603050405020304" pitchFamily="18" charset="0"/>
              </a:rPr>
              <a:t>匹配更宽数据总线的需要</a:t>
            </a:r>
            <a:endParaRPr lang="zh-CN" altLang="en-US" sz="1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blinds(horizontal)">
                                      <p:cBhvr>
                                        <p:cTn id="16" dur="5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blinds(horizontal)">
                                      <p:cBhvr>
                                        <p:cTn id="21" dur="500"/>
                                        <p:tgtEl>
                                          <p:spTgt spid="7171"/>
                                        </p:tgtEl>
                                      </p:cBhvr>
                                    </p:animEffect>
                                  </p:childTnLst>
                                  <p:subTnLst>
                                    <p:set>
                                      <p:cBhvr override="childStyle">
                                        <p:cTn dur="1" fill="hold" display="0" masterRel="nextClick" afterEffect="1"/>
                                        <p:tgtEl>
                                          <p:spTgt spid="7171"/>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304"/>
                                        </p:tgtEl>
                                        <p:attrNameLst>
                                          <p:attrName>style.visibility</p:attrName>
                                        </p:attrNameLst>
                                      </p:cBhvr>
                                      <p:to>
                                        <p:strVal val="visible"/>
                                      </p:to>
                                    </p:set>
                                    <p:animEffect transition="in" filter="blinds(horizontal)">
                                      <p:cBhvr>
                                        <p:cTn id="26" dur="500"/>
                                        <p:tgtEl>
                                          <p:spTgt spid="730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Righ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17489"/>
                                        </p:tgtEl>
                                        <p:attrNameLst>
                                          <p:attrName>style.visibility</p:attrName>
                                        </p:attrNameLst>
                                      </p:cBhvr>
                                      <p:to>
                                        <p:strVal val="visible"/>
                                      </p:to>
                                    </p:set>
                                    <p:animEffect transition="in" filter="strips(downRight)">
                                      <p:cBhvr>
                                        <p:cTn id="51" dur="500"/>
                                        <p:tgtEl>
                                          <p:spTgt spid="17489"/>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17473"/>
                                        </p:tgtEl>
                                        <p:attrNameLst>
                                          <p:attrName>style.visibility</p:attrName>
                                        </p:attrNameLst>
                                      </p:cBhvr>
                                      <p:to>
                                        <p:strVal val="visible"/>
                                      </p:to>
                                    </p:set>
                                    <p:animEffect transition="in" filter="strips(downRight)">
                                      <p:cBhvr>
                                        <p:cTn id="56" dur="500"/>
                                        <p:tgtEl>
                                          <p:spTgt spid="17473"/>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strips(downRigh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strips(upRight)">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strips(upRight)">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slide(fromLeft)">
                                      <p:cBhvr>
                                        <p:cTn id="76" dur="500"/>
                                        <p:tgtEl>
                                          <p:spTgt spid="25"/>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childTnLst>
                          </p:cTn>
                        </p:par>
                        <p:par>
                          <p:cTn id="81" fill="hold">
                            <p:stCondLst>
                              <p:cond delay="1000"/>
                            </p:stCondLst>
                            <p:childTnLst>
                              <p:par>
                                <p:cTn id="82" presetID="18" presetClass="entr" presetSubtype="9"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strips(upLeft)">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slide(fromLeft)">
                                      <p:cBhvr>
                                        <p:cTn id="89" dur="500"/>
                                        <p:tgtEl>
                                          <p:spTgt spid="30"/>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down)">
                                      <p:cBhvr>
                                        <p:cTn id="93" dur="500"/>
                                        <p:tgtEl>
                                          <p:spTgt spid="28"/>
                                        </p:tgtEl>
                                      </p:cBhvr>
                                    </p:animEffect>
                                  </p:childTnLst>
                                </p:cTn>
                              </p:par>
                            </p:childTnLst>
                          </p:cTn>
                        </p:par>
                        <p:par>
                          <p:cTn id="94" fill="hold">
                            <p:stCondLst>
                              <p:cond delay="1000"/>
                            </p:stCondLst>
                            <p:childTnLst>
                              <p:par>
                                <p:cTn id="95" presetID="18" presetClass="entr" presetSubtype="9"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strips(upLeft)">
                                      <p:cBhvr>
                                        <p:cTn id="9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304"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457200" y="381000"/>
            <a:ext cx="7391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各检测位 </a:t>
            </a:r>
            <a:r>
              <a:rPr lang="en-US" altLang="zh-CN" b="1" dirty="0">
                <a:solidFill>
                  <a:srgbClr val="000000"/>
                </a:solidFill>
                <a:latin typeface="Times New Roman" panose="02020603050405020304" pitchFamily="18" charset="0"/>
              </a:rPr>
              <a:t>C</a:t>
            </a:r>
            <a:r>
              <a:rPr lang="en-US" altLang="zh-CN" b="1" i="1" baseline="-25000" dirty="0">
                <a:solidFill>
                  <a:srgbClr val="000000"/>
                </a:solidFill>
                <a:latin typeface="Times New Roman" panose="02020603050405020304" pitchFamily="18" charset="0"/>
              </a:rPr>
              <a:t>i</a:t>
            </a:r>
            <a:r>
              <a:rPr lang="en-US" altLang="zh-CN" b="1" baseline="-25000"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所承担的检测小组为</a:t>
            </a:r>
            <a:endParaRPr lang="zh-CN" altLang="en-US" b="1" baseline="-25000" dirty="0">
              <a:solidFill>
                <a:srgbClr val="000000"/>
              </a:solidFill>
              <a:latin typeface="Times New Roman" panose="02020603050405020304" pitchFamily="18" charset="0"/>
            </a:endParaRPr>
          </a:p>
        </p:txBody>
      </p:sp>
      <p:sp>
        <p:nvSpPr>
          <p:cNvPr id="18435" name="Text Box 3"/>
          <p:cNvSpPr txBox="1"/>
          <p:nvPr/>
        </p:nvSpPr>
        <p:spPr>
          <a:xfrm>
            <a:off x="755650" y="4378325"/>
            <a:ext cx="73088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i</a:t>
            </a:r>
            <a:r>
              <a:rPr lang="en-US" altLang="zh-CN" sz="2400" b="1" baseline="-25000"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小组独占第 </a:t>
            </a:r>
            <a:r>
              <a:rPr lang="en-US" altLang="zh-CN" sz="2400" b="1" dirty="0">
                <a:solidFill>
                  <a:srgbClr val="99CC00"/>
                </a:solidFill>
                <a:latin typeface="Times New Roman" panose="02020603050405020304" pitchFamily="18" charset="0"/>
              </a:rPr>
              <a:t>2</a:t>
            </a:r>
            <a:r>
              <a:rPr lang="en-US" altLang="zh-CN" sz="2400" b="1" i="1" baseline="30000" dirty="0">
                <a:solidFill>
                  <a:srgbClr val="99CC00"/>
                </a:solidFill>
                <a:latin typeface="Times New Roman" panose="02020603050405020304" pitchFamily="18" charset="0"/>
              </a:rPr>
              <a:t>i</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a:t>
            </a:r>
            <a:r>
              <a:rPr lang="en-US" altLang="zh-CN" sz="2400" b="1" baseline="30000"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位：各检测小组独占对应的检测位</a:t>
            </a:r>
            <a:endParaRPr lang="zh-CN" altLang="en-US" sz="2400" b="1" dirty="0">
              <a:solidFill>
                <a:srgbClr val="000000"/>
              </a:solidFill>
              <a:latin typeface="Times New Roman" panose="02020603050405020304" pitchFamily="18" charset="0"/>
            </a:endParaRPr>
          </a:p>
        </p:txBody>
      </p:sp>
      <p:sp>
        <p:nvSpPr>
          <p:cNvPr id="18436" name="Text Box 4"/>
          <p:cNvSpPr txBox="1"/>
          <p:nvPr/>
        </p:nvSpPr>
        <p:spPr>
          <a:xfrm>
            <a:off x="755650" y="5086350"/>
            <a:ext cx="75707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和 </a:t>
            </a: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j</a:t>
            </a:r>
            <a:r>
              <a:rPr lang="en-US" altLang="zh-CN" sz="2400" b="1" dirty="0">
                <a:solidFill>
                  <a:srgbClr val="99CC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小组共同占第 </a:t>
            </a:r>
            <a:r>
              <a:rPr lang="en-US" altLang="zh-CN" sz="2400" b="1" dirty="0">
                <a:solidFill>
                  <a:srgbClr val="99CC00"/>
                </a:solidFill>
                <a:latin typeface="Times New Roman" panose="02020603050405020304" pitchFamily="18" charset="0"/>
              </a:rPr>
              <a:t>2</a:t>
            </a:r>
            <a:r>
              <a:rPr lang="en-US" altLang="zh-CN" sz="2400" b="1" i="1" baseline="30000" dirty="0">
                <a:solidFill>
                  <a:srgbClr val="99CC00"/>
                </a:solidFill>
                <a:latin typeface="Times New Roman" panose="02020603050405020304" pitchFamily="18" charset="0"/>
              </a:rPr>
              <a:t>i</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 </a:t>
            </a:r>
            <a:r>
              <a:rPr lang="en-US" altLang="zh-CN" sz="2400" b="1" dirty="0">
                <a:solidFill>
                  <a:srgbClr val="99CC00"/>
                </a:solidFill>
                <a:latin typeface="Times New Roman" panose="02020603050405020304" pitchFamily="18" charset="0"/>
              </a:rPr>
              <a:t>+ 2</a:t>
            </a:r>
            <a:r>
              <a:rPr lang="en-US" altLang="zh-CN" sz="2400" b="1" i="1" baseline="30000" dirty="0">
                <a:solidFill>
                  <a:srgbClr val="99CC00"/>
                </a:solidFill>
                <a:latin typeface="Times New Roman" panose="02020603050405020304" pitchFamily="18" charset="0"/>
              </a:rPr>
              <a:t>j</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a:t>
            </a:r>
            <a:r>
              <a:rPr lang="en-US" altLang="zh-CN" sz="2400" b="1" baseline="30000"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位：两个检测小组共有</a:t>
            </a:r>
            <a:endParaRPr lang="zh-CN" altLang="en-US" sz="2400" b="1" dirty="0">
              <a:solidFill>
                <a:srgbClr val="000000"/>
              </a:solidFill>
              <a:latin typeface="Times New Roman" panose="02020603050405020304" pitchFamily="18" charset="0"/>
            </a:endParaRPr>
          </a:p>
        </p:txBody>
      </p:sp>
      <p:sp>
        <p:nvSpPr>
          <p:cNvPr id="18437" name="Text Box 5"/>
          <p:cNvSpPr txBox="1"/>
          <p:nvPr/>
        </p:nvSpPr>
        <p:spPr>
          <a:xfrm>
            <a:off x="755650" y="5795963"/>
            <a:ext cx="80899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i</a:t>
            </a:r>
            <a:r>
              <a:rPr lang="zh-CN" altLang="en-US" sz="2400" b="1" baseline="-25000" dirty="0">
                <a:solidFill>
                  <a:srgbClr val="99CC00"/>
                </a:solidFill>
                <a:latin typeface="Times New Roman" panose="02020603050405020304" pitchFamily="18" charset="0"/>
              </a:rPr>
              <a:t>、</a:t>
            </a: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j</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和 </a:t>
            </a:r>
            <a:r>
              <a:rPr lang="en-US" altLang="zh-CN" sz="2400" b="1" dirty="0">
                <a:solidFill>
                  <a:srgbClr val="99CC00"/>
                </a:solidFill>
                <a:latin typeface="Times New Roman" panose="02020603050405020304" pitchFamily="18" charset="0"/>
              </a:rPr>
              <a:t>g</a:t>
            </a:r>
            <a:r>
              <a:rPr lang="en-US" altLang="zh-CN" sz="2400" b="1" i="1" baseline="-25000" dirty="0">
                <a:solidFill>
                  <a:srgbClr val="99CC00"/>
                </a:solidFill>
                <a:latin typeface="Times New Roman" panose="02020603050405020304" pitchFamily="18" charset="0"/>
              </a:rPr>
              <a:t>l</a:t>
            </a:r>
            <a:r>
              <a:rPr lang="en-US" altLang="zh-CN" sz="2400" b="1" baseline="-25000"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小组共同占第 </a:t>
            </a:r>
            <a:r>
              <a:rPr lang="en-US" altLang="zh-CN" sz="2400" b="1" dirty="0">
                <a:solidFill>
                  <a:srgbClr val="99CC00"/>
                </a:solidFill>
                <a:latin typeface="Times New Roman" panose="02020603050405020304" pitchFamily="18" charset="0"/>
              </a:rPr>
              <a:t>2</a:t>
            </a:r>
            <a:r>
              <a:rPr lang="en-US" altLang="zh-CN" sz="2400" b="1" i="1" baseline="30000" dirty="0">
                <a:solidFill>
                  <a:srgbClr val="99CC00"/>
                </a:solidFill>
                <a:latin typeface="Times New Roman" panose="02020603050405020304" pitchFamily="18" charset="0"/>
              </a:rPr>
              <a:t>i</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 </a:t>
            </a:r>
            <a:r>
              <a:rPr lang="en-US" altLang="zh-CN" sz="2400" b="1" dirty="0">
                <a:solidFill>
                  <a:srgbClr val="99CC00"/>
                </a:solidFill>
                <a:latin typeface="Times New Roman" panose="02020603050405020304" pitchFamily="18" charset="0"/>
              </a:rPr>
              <a:t>+ 2</a:t>
            </a:r>
            <a:r>
              <a:rPr lang="en-US" altLang="zh-CN" sz="2400" b="1" i="1" baseline="30000" dirty="0">
                <a:solidFill>
                  <a:srgbClr val="99CC00"/>
                </a:solidFill>
                <a:latin typeface="Times New Roman" panose="02020603050405020304" pitchFamily="18" charset="0"/>
              </a:rPr>
              <a:t>j</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 </a:t>
            </a:r>
            <a:r>
              <a:rPr lang="en-US" altLang="zh-CN" sz="2400" b="1" dirty="0">
                <a:solidFill>
                  <a:srgbClr val="99CC00"/>
                </a:solidFill>
                <a:latin typeface="Times New Roman" panose="02020603050405020304" pitchFamily="18" charset="0"/>
              </a:rPr>
              <a:t>+ 2</a:t>
            </a:r>
            <a:r>
              <a:rPr lang="en-US" altLang="zh-CN" sz="2400" b="1" i="1" baseline="30000" dirty="0">
                <a:solidFill>
                  <a:srgbClr val="99CC00"/>
                </a:solidFill>
                <a:latin typeface="Times New Roman" panose="02020603050405020304" pitchFamily="18" charset="0"/>
              </a:rPr>
              <a:t>l</a:t>
            </a:r>
            <a:r>
              <a:rPr lang="zh-CN" altLang="en-US" sz="2400" b="1" baseline="30000" dirty="0">
                <a:solidFill>
                  <a:srgbClr val="99CC00"/>
                </a:solidFill>
                <a:latin typeface="Times New Roman" panose="02020603050405020304" pitchFamily="18" charset="0"/>
              </a:rPr>
              <a:t>－</a:t>
            </a:r>
            <a:r>
              <a:rPr lang="en-US" altLang="zh-CN" sz="2400" b="1" baseline="30000" dirty="0">
                <a:solidFill>
                  <a:srgbClr val="99CC00"/>
                </a:solidFill>
                <a:latin typeface="Times New Roman" panose="02020603050405020304" pitchFamily="18" charset="0"/>
              </a:rPr>
              <a:t>1</a:t>
            </a:r>
            <a:r>
              <a:rPr lang="en-US" altLang="zh-CN" sz="2400" b="1" baseline="30000"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位：</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个小组共有 </a:t>
            </a:r>
            <a:endParaRPr lang="zh-CN" altLang="en-US" sz="2400" b="1" dirty="0">
              <a:solidFill>
                <a:srgbClr val="000000"/>
              </a:solidFill>
              <a:latin typeface="Times New Roman" panose="02020603050405020304" pitchFamily="18" charset="0"/>
            </a:endParaRPr>
          </a:p>
        </p:txBody>
      </p:sp>
      <p:grpSp>
        <p:nvGrpSpPr>
          <p:cNvPr id="2" name="Group 6"/>
          <p:cNvGrpSpPr/>
          <p:nvPr/>
        </p:nvGrpSpPr>
        <p:grpSpPr>
          <a:xfrm>
            <a:off x="228600" y="1157288"/>
            <a:ext cx="6788150" cy="582612"/>
            <a:chOff x="240" y="729"/>
            <a:chExt cx="4276" cy="367"/>
          </a:xfrm>
        </p:grpSpPr>
        <p:sp>
          <p:nvSpPr>
            <p:cNvPr id="31761" name="Text Box 7"/>
            <p:cNvSpPr txBox="1"/>
            <p:nvPr/>
          </p:nvSpPr>
          <p:spPr>
            <a:xfrm>
              <a:off x="240" y="808"/>
              <a:ext cx="401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C</a:t>
              </a:r>
              <a:r>
                <a:rPr lang="en-US" altLang="zh-CN" sz="2400" b="1" baseline="-25000" dirty="0">
                  <a:solidFill>
                    <a:srgbClr val="99CC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检测的 </a:t>
              </a:r>
              <a:r>
                <a:rPr lang="en-US" altLang="zh-CN" sz="2400" b="1" dirty="0">
                  <a:solidFill>
                    <a:srgbClr val="000000"/>
                  </a:solidFill>
                  <a:latin typeface="Times New Roman" panose="02020603050405020304" pitchFamily="18" charset="0"/>
                </a:rPr>
                <a:t>g</a:t>
              </a:r>
              <a:r>
                <a:rPr lang="en-US" altLang="zh-CN" sz="2400" b="1" baseline="-25000" dirty="0">
                  <a:solidFill>
                    <a:srgbClr val="000000"/>
                  </a:solidFill>
                  <a:latin typeface="Times New Roman" panose="02020603050405020304" pitchFamily="18" charset="0"/>
                </a:rPr>
                <a:t>1 </a:t>
              </a:r>
              <a:r>
                <a:rPr lang="zh-CN" altLang="en-US" sz="2400" b="1" dirty="0">
                  <a:solidFill>
                    <a:srgbClr val="000000"/>
                  </a:solidFill>
                  <a:latin typeface="Times New Roman" panose="02020603050405020304" pitchFamily="18" charset="0"/>
                </a:rPr>
                <a:t>小组包含第 </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5</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7</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9</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11</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
          <p:nvSpPr>
            <p:cNvPr id="31762" name="Text Box 8"/>
            <p:cNvSpPr txBox="1"/>
            <p:nvPr/>
          </p:nvSpPr>
          <p:spPr>
            <a:xfrm>
              <a:off x="4176" y="729"/>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pSp>
      <p:grpSp>
        <p:nvGrpSpPr>
          <p:cNvPr id="3" name="Group 9"/>
          <p:cNvGrpSpPr/>
          <p:nvPr/>
        </p:nvGrpSpPr>
        <p:grpSpPr>
          <a:xfrm>
            <a:off x="228600" y="1873250"/>
            <a:ext cx="6788150" cy="576263"/>
            <a:chOff x="240" y="1152"/>
            <a:chExt cx="4276" cy="363"/>
          </a:xfrm>
        </p:grpSpPr>
        <p:sp>
          <p:nvSpPr>
            <p:cNvPr id="31759" name="Text Box 10"/>
            <p:cNvSpPr txBox="1"/>
            <p:nvPr/>
          </p:nvSpPr>
          <p:spPr>
            <a:xfrm>
              <a:off x="240" y="1227"/>
              <a:ext cx="412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C</a:t>
              </a:r>
              <a:r>
                <a:rPr lang="en-US" altLang="zh-CN" sz="2400" b="1" baseline="-25000" dirty="0">
                  <a:solidFill>
                    <a:srgbClr val="99CC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检测的 </a:t>
              </a:r>
              <a:r>
                <a:rPr lang="en-US" altLang="zh-CN" sz="2400" b="1" dirty="0">
                  <a:solidFill>
                    <a:srgbClr val="000000"/>
                  </a:solidFill>
                  <a:latin typeface="Times New Roman" panose="02020603050405020304" pitchFamily="18" charset="0"/>
                </a:rPr>
                <a:t>g</a:t>
              </a:r>
              <a:r>
                <a:rPr lang="en-US" altLang="zh-CN" sz="2400" b="1" baseline="-25000"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小组包含第 </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6</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7</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10</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11</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
          <p:nvSpPr>
            <p:cNvPr id="31760" name="Text Box 11"/>
            <p:cNvSpPr txBox="1"/>
            <p:nvPr/>
          </p:nvSpPr>
          <p:spPr>
            <a:xfrm>
              <a:off x="4176" y="1152"/>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pSp>
      <p:grpSp>
        <p:nvGrpSpPr>
          <p:cNvPr id="4" name="Group 12"/>
          <p:cNvGrpSpPr/>
          <p:nvPr/>
        </p:nvGrpSpPr>
        <p:grpSpPr>
          <a:xfrm>
            <a:off x="228600" y="2584450"/>
            <a:ext cx="6788150" cy="614363"/>
            <a:chOff x="240" y="1536"/>
            <a:chExt cx="4276" cy="387"/>
          </a:xfrm>
        </p:grpSpPr>
        <p:sp>
          <p:nvSpPr>
            <p:cNvPr id="31757" name="Text Box 13"/>
            <p:cNvSpPr txBox="1"/>
            <p:nvPr/>
          </p:nvSpPr>
          <p:spPr>
            <a:xfrm>
              <a:off x="240" y="1632"/>
              <a:ext cx="4181"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C</a:t>
              </a:r>
              <a:r>
                <a:rPr lang="en-US" altLang="zh-CN" sz="2400" b="1" baseline="-25000" dirty="0">
                  <a:solidFill>
                    <a:srgbClr val="99CC00"/>
                  </a:solidFill>
                  <a:latin typeface="Times New Roman" panose="02020603050405020304" pitchFamily="18" charset="0"/>
                </a:rPr>
                <a:t>4</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检测的 </a:t>
              </a:r>
              <a:r>
                <a:rPr lang="en-US" altLang="zh-CN" sz="2400" b="1" dirty="0">
                  <a:solidFill>
                    <a:srgbClr val="000000"/>
                  </a:solidFill>
                  <a:latin typeface="Times New Roman" panose="02020603050405020304" pitchFamily="18" charset="0"/>
                </a:rPr>
                <a:t>g</a:t>
              </a:r>
              <a:r>
                <a:rPr lang="en-US" altLang="zh-CN" sz="2400" b="1" baseline="-25000" dirty="0">
                  <a:solidFill>
                    <a:srgbClr val="000000"/>
                  </a:solidFill>
                  <a:latin typeface="Times New Roman" panose="02020603050405020304" pitchFamily="18" charset="0"/>
                </a:rPr>
                <a:t>3</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小组包含第 </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5</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6</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7</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12</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13</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
          <p:nvSpPr>
            <p:cNvPr id="31758" name="Text Box 14"/>
            <p:cNvSpPr txBox="1"/>
            <p:nvPr/>
          </p:nvSpPr>
          <p:spPr>
            <a:xfrm>
              <a:off x="4176" y="1536"/>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pSp>
      <p:grpSp>
        <p:nvGrpSpPr>
          <p:cNvPr id="5" name="Group 15"/>
          <p:cNvGrpSpPr/>
          <p:nvPr/>
        </p:nvGrpSpPr>
        <p:grpSpPr>
          <a:xfrm>
            <a:off x="228600" y="3328988"/>
            <a:ext cx="8915400" cy="595312"/>
            <a:chOff x="144" y="2097"/>
            <a:chExt cx="5616" cy="375"/>
          </a:xfrm>
        </p:grpSpPr>
        <p:sp>
          <p:nvSpPr>
            <p:cNvPr id="31755" name="Text Box 16"/>
            <p:cNvSpPr txBox="1"/>
            <p:nvPr/>
          </p:nvSpPr>
          <p:spPr>
            <a:xfrm>
              <a:off x="144" y="2181"/>
              <a:ext cx="5530"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99CC00"/>
                  </a:solidFill>
                  <a:latin typeface="Times New Roman" panose="02020603050405020304" pitchFamily="18" charset="0"/>
                </a:rPr>
                <a:t>C</a:t>
              </a:r>
              <a:r>
                <a:rPr lang="en-US" altLang="zh-CN" sz="2400" b="1" baseline="-25000" dirty="0">
                  <a:solidFill>
                    <a:srgbClr val="99CC00"/>
                  </a:solidFill>
                  <a:latin typeface="Times New Roman" panose="02020603050405020304" pitchFamily="18" charset="0"/>
                </a:rPr>
                <a:t>8</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检测的 </a:t>
              </a:r>
              <a:r>
                <a:rPr lang="en-US" altLang="zh-CN" sz="2400" b="1" dirty="0">
                  <a:solidFill>
                    <a:srgbClr val="000000"/>
                  </a:solidFill>
                  <a:latin typeface="Times New Roman" panose="02020603050405020304" pitchFamily="18" charset="0"/>
                </a:rPr>
                <a:t>g</a:t>
              </a:r>
              <a:r>
                <a:rPr lang="en-US" altLang="zh-CN" sz="2400" b="1" baseline="-25000" dirty="0">
                  <a:solidFill>
                    <a:srgbClr val="000000"/>
                  </a:solidFill>
                  <a:latin typeface="Times New Roman" panose="02020603050405020304" pitchFamily="18" charset="0"/>
                </a:rPr>
                <a:t>4</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小组包含第 </a:t>
              </a:r>
              <a:r>
                <a:rPr lang="en-US" altLang="zh-CN" sz="2400" b="1" dirty="0">
                  <a:solidFill>
                    <a:srgbClr val="000000"/>
                  </a:solidFill>
                  <a:latin typeface="Times New Roman" panose="02020603050405020304" pitchFamily="18" charset="0"/>
                </a:rPr>
                <a:t>8</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9</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10</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11</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12</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13</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14</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15</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24</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
          <p:nvSpPr>
            <p:cNvPr id="31756" name="Text Box 17"/>
            <p:cNvSpPr txBox="1"/>
            <p:nvPr/>
          </p:nvSpPr>
          <p:spPr>
            <a:xfrm>
              <a:off x="5420" y="2097"/>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pSp>
      <p:sp>
        <p:nvSpPr>
          <p:cNvPr id="31754" name="AutoShape 19">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35"/>
                                        </p:tgtEl>
                                        <p:attrNameLst>
                                          <p:attrName>style.visibility</p:attrName>
                                        </p:attrNameLst>
                                      </p:cBhvr>
                                      <p:to>
                                        <p:strVal val="visible"/>
                                      </p:to>
                                    </p:set>
                                    <p:animEffect transition="in" filter="blinds(horizontal)">
                                      <p:cBhvr>
                                        <p:cTn id="27" dur="500"/>
                                        <p:tgtEl>
                                          <p:spTgt spid="184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6"/>
                                        </p:tgtEl>
                                        <p:attrNameLst>
                                          <p:attrName>style.visibility</p:attrName>
                                        </p:attrNameLst>
                                      </p:cBhvr>
                                      <p:to>
                                        <p:strVal val="visible"/>
                                      </p:to>
                                    </p:set>
                                    <p:animEffect transition="in" filter="blinds(horizontal)">
                                      <p:cBhvr>
                                        <p:cTn id="32" dur="500"/>
                                        <p:tgtEl>
                                          <p:spTgt spid="184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7"/>
                                        </p:tgtEl>
                                        <p:attrNameLst>
                                          <p:attrName>style.visibility</p:attrName>
                                        </p:attrNameLst>
                                      </p:cBhvr>
                                      <p:to>
                                        <p:strVal val="visible"/>
                                      </p:to>
                                    </p:set>
                                    <p:animEffect transition="in" filter="blinds(horizontal)">
                                      <p:cBhvr>
                                        <p:cTn id="3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255588" y="533400"/>
            <a:ext cx="1328737"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3600" b="1" dirty="0">
                <a:solidFill>
                  <a:srgbClr val="000000"/>
                </a:solidFill>
                <a:latin typeface="Times New Roman" panose="02020603050405020304" pitchFamily="18" charset="0"/>
              </a:rPr>
              <a:t>例</a:t>
            </a:r>
            <a:r>
              <a:rPr lang="en-US" altLang="zh-CN" sz="3600" b="1" dirty="0">
                <a:solidFill>
                  <a:srgbClr val="000000"/>
                </a:solidFill>
                <a:latin typeface="Times New Roman" panose="02020603050405020304" pitchFamily="18" charset="0"/>
              </a:rPr>
              <a:t>4.4 </a:t>
            </a:r>
            <a:endParaRPr lang="en-US" altLang="zh-CN" sz="3600" b="1" dirty="0">
              <a:solidFill>
                <a:srgbClr val="000000"/>
              </a:solidFill>
              <a:latin typeface="Times New Roman" panose="02020603050405020304" pitchFamily="18" charset="0"/>
            </a:endParaRPr>
          </a:p>
        </p:txBody>
      </p:sp>
      <p:sp>
        <p:nvSpPr>
          <p:cNvPr id="19459" name="Text Box 3"/>
          <p:cNvSpPr txBox="1"/>
          <p:nvPr/>
        </p:nvSpPr>
        <p:spPr>
          <a:xfrm>
            <a:off x="1474788" y="595313"/>
            <a:ext cx="7929245"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b="1" dirty="0">
                <a:solidFill>
                  <a:srgbClr val="000000"/>
                </a:solidFill>
                <a:latin typeface="Times New Roman" panose="02020603050405020304" pitchFamily="18" charset="0"/>
              </a:rPr>
              <a:t>求 </a:t>
            </a:r>
            <a:r>
              <a:rPr lang="en-US" altLang="zh-CN" b="1" dirty="0">
                <a:solidFill>
                  <a:srgbClr val="000000"/>
                </a:solidFill>
                <a:latin typeface="Times New Roman" panose="02020603050405020304" pitchFamily="18" charset="0"/>
              </a:rPr>
              <a:t>0101 </a:t>
            </a:r>
            <a:r>
              <a:rPr lang="zh-CN" altLang="en-US" b="1" dirty="0">
                <a:solidFill>
                  <a:srgbClr val="000000"/>
                </a:solidFill>
                <a:latin typeface="Times New Roman" panose="02020603050405020304" pitchFamily="18" charset="0"/>
              </a:rPr>
              <a:t>按 “偶校验” 配置的汉明码</a:t>
            </a:r>
            <a:r>
              <a:rPr lang="zh-CN" altLang="en-US" dirty="0">
                <a:highlight>
                  <a:srgbClr val="FFFF00"/>
                </a:highlight>
                <a:sym typeface="+mn-ea"/>
              </a:rPr>
              <a:t>（考）</a:t>
            </a:r>
            <a:endParaRPr lang="zh-CN" altLang="en-US" b="1" dirty="0">
              <a:solidFill>
                <a:srgbClr val="000000"/>
              </a:solidFill>
              <a:latin typeface="Times New Roman" panose="02020603050405020304" pitchFamily="18" charset="0"/>
            </a:endParaRPr>
          </a:p>
        </p:txBody>
      </p:sp>
      <p:sp>
        <p:nvSpPr>
          <p:cNvPr id="19460" name="Text Box 4"/>
          <p:cNvSpPr txBox="1"/>
          <p:nvPr/>
        </p:nvSpPr>
        <p:spPr>
          <a:xfrm>
            <a:off x="1050925" y="1295400"/>
            <a:ext cx="9969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解：</a:t>
            </a:r>
            <a:endParaRPr lang="zh-CN" altLang="en-US" b="1" dirty="0">
              <a:solidFill>
                <a:srgbClr val="000000"/>
              </a:solidFill>
              <a:latin typeface="Times New Roman" panose="02020603050405020304" pitchFamily="18" charset="0"/>
            </a:endParaRPr>
          </a:p>
        </p:txBody>
      </p:sp>
      <p:sp>
        <p:nvSpPr>
          <p:cNvPr id="19461" name="Text Box 5"/>
          <p:cNvSpPr txBox="1"/>
          <p:nvPr/>
        </p:nvSpPr>
        <p:spPr>
          <a:xfrm>
            <a:off x="1828800" y="1295400"/>
            <a:ext cx="17462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n</a:t>
            </a:r>
            <a:r>
              <a:rPr lang="en-US" altLang="zh-CN" b="1" dirty="0">
                <a:solidFill>
                  <a:srgbClr val="000000"/>
                </a:solidFill>
                <a:latin typeface="Times New Roman" panose="02020603050405020304" pitchFamily="18" charset="0"/>
              </a:rPr>
              <a:t> = 4</a:t>
            </a:r>
            <a:endParaRPr lang="en-US" altLang="zh-CN" b="1" dirty="0">
              <a:solidFill>
                <a:srgbClr val="000000"/>
              </a:solidFill>
              <a:latin typeface="Times New Roman" panose="02020603050405020304" pitchFamily="18" charset="0"/>
            </a:endParaRPr>
          </a:p>
        </p:txBody>
      </p:sp>
      <p:sp>
        <p:nvSpPr>
          <p:cNvPr id="19462" name="Text Box 6"/>
          <p:cNvSpPr txBox="1"/>
          <p:nvPr/>
        </p:nvSpPr>
        <p:spPr>
          <a:xfrm>
            <a:off x="2422525" y="1981200"/>
            <a:ext cx="3556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根据 </a:t>
            </a:r>
            <a:r>
              <a:rPr lang="en-US" altLang="zh-CN" b="1" dirty="0">
                <a:solidFill>
                  <a:srgbClr val="000000"/>
                </a:solidFill>
                <a:latin typeface="Times New Roman" panose="02020603050405020304" pitchFamily="18" charset="0"/>
              </a:rPr>
              <a:t>2</a:t>
            </a:r>
            <a:r>
              <a:rPr lang="en-US" altLang="zh-CN" b="1" i="1" baseline="30000" dirty="0">
                <a:solidFill>
                  <a:srgbClr val="000000"/>
                </a:solidFill>
                <a:latin typeface="Times New Roman" panose="02020603050405020304" pitchFamily="18" charset="0"/>
              </a:rPr>
              <a:t>k</a:t>
            </a:r>
            <a:r>
              <a:rPr lang="en-US" altLang="zh-CN" b="1" baseline="30000"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n</a:t>
            </a:r>
            <a:r>
              <a:rPr lang="en-US" altLang="zh-CN" b="1" dirty="0">
                <a:solidFill>
                  <a:srgbClr val="000000"/>
                </a:solidFill>
                <a:latin typeface="Times New Roman" panose="02020603050405020304" pitchFamily="18" charset="0"/>
              </a:rPr>
              <a:t> + </a:t>
            </a:r>
            <a:r>
              <a:rPr lang="en-US" altLang="zh-CN" b="1" i="1" dirty="0">
                <a:solidFill>
                  <a:srgbClr val="000000"/>
                </a:solidFill>
                <a:latin typeface="Times New Roman" panose="02020603050405020304" pitchFamily="18" charset="0"/>
              </a:rPr>
              <a:t>k</a:t>
            </a:r>
            <a:r>
              <a:rPr lang="en-US" altLang="zh-CN" b="1" dirty="0">
                <a:solidFill>
                  <a:srgbClr val="000000"/>
                </a:solidFill>
                <a:latin typeface="Times New Roman" panose="02020603050405020304" pitchFamily="18" charset="0"/>
              </a:rPr>
              <a:t> + 1</a:t>
            </a:r>
            <a:endParaRPr lang="en-US" altLang="zh-CN" b="1" dirty="0">
              <a:solidFill>
                <a:srgbClr val="000000"/>
              </a:solidFill>
              <a:latin typeface="Times New Roman" panose="02020603050405020304" pitchFamily="18" charset="0"/>
            </a:endParaRPr>
          </a:p>
        </p:txBody>
      </p:sp>
      <p:sp>
        <p:nvSpPr>
          <p:cNvPr id="19463" name="Text Box 7"/>
          <p:cNvSpPr txBox="1"/>
          <p:nvPr/>
        </p:nvSpPr>
        <p:spPr>
          <a:xfrm>
            <a:off x="2422525" y="2590800"/>
            <a:ext cx="19970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得 </a:t>
            </a:r>
            <a:r>
              <a:rPr lang="en-US" altLang="zh-CN" b="1" i="1" dirty="0">
                <a:solidFill>
                  <a:srgbClr val="000000"/>
                </a:solidFill>
                <a:latin typeface="Times New Roman" panose="02020603050405020304" pitchFamily="18" charset="0"/>
              </a:rPr>
              <a:t>k</a:t>
            </a:r>
            <a:r>
              <a:rPr lang="en-US" altLang="zh-CN" b="1" dirty="0">
                <a:solidFill>
                  <a:srgbClr val="000000"/>
                </a:solidFill>
                <a:latin typeface="Times New Roman" panose="02020603050405020304" pitchFamily="18" charset="0"/>
              </a:rPr>
              <a:t> = 3</a:t>
            </a:r>
            <a:endParaRPr lang="en-US" altLang="zh-CN" b="1" dirty="0">
              <a:solidFill>
                <a:srgbClr val="000000"/>
              </a:solidFill>
              <a:latin typeface="Times New Roman" panose="02020603050405020304" pitchFamily="18" charset="0"/>
            </a:endParaRPr>
          </a:p>
        </p:txBody>
      </p:sp>
      <p:sp>
        <p:nvSpPr>
          <p:cNvPr id="19464" name="Text Box 8"/>
          <p:cNvSpPr txBox="1"/>
          <p:nvPr/>
        </p:nvSpPr>
        <p:spPr>
          <a:xfrm>
            <a:off x="693738" y="3276600"/>
            <a:ext cx="31638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汉明码排序如下</a:t>
            </a:r>
            <a:r>
              <a:rPr lang="en-US" altLang="zh-CN" b="1" dirty="0">
                <a:solidFill>
                  <a:srgbClr val="000000"/>
                </a:solidFill>
                <a:latin typeface="Times New Roman" panose="02020603050405020304" pitchFamily="18" charset="0"/>
              </a:rPr>
              <a:t>:</a:t>
            </a:r>
            <a:endParaRPr lang="en-US" altLang="zh-CN" b="1" dirty="0">
              <a:solidFill>
                <a:srgbClr val="000000"/>
              </a:solidFill>
              <a:latin typeface="Times New Roman" panose="02020603050405020304" pitchFamily="18" charset="0"/>
            </a:endParaRPr>
          </a:p>
        </p:txBody>
      </p:sp>
      <p:grpSp>
        <p:nvGrpSpPr>
          <p:cNvPr id="2" name="Group 9"/>
          <p:cNvGrpSpPr/>
          <p:nvPr/>
        </p:nvGrpSpPr>
        <p:grpSpPr>
          <a:xfrm>
            <a:off x="609600" y="3962400"/>
            <a:ext cx="8153400" cy="1908175"/>
            <a:chOff x="384" y="2496"/>
            <a:chExt cx="5136" cy="1202"/>
          </a:xfrm>
        </p:grpSpPr>
        <p:sp>
          <p:nvSpPr>
            <p:cNvPr id="32788" name="Line 10"/>
            <p:cNvSpPr/>
            <p:nvPr/>
          </p:nvSpPr>
          <p:spPr>
            <a:xfrm>
              <a:off x="384" y="2976"/>
              <a:ext cx="5136" cy="0"/>
            </a:xfrm>
            <a:prstGeom prst="line">
              <a:avLst/>
            </a:prstGeom>
            <a:ln w="19050" cap="flat" cmpd="sng">
              <a:solidFill>
                <a:schemeClr val="tx1"/>
              </a:solidFill>
              <a:prstDash val="solid"/>
              <a:headEnd type="none" w="med" len="med"/>
              <a:tailEnd type="none" w="med" len="med"/>
            </a:ln>
          </p:spPr>
        </p:sp>
        <p:sp>
          <p:nvSpPr>
            <p:cNvPr id="32789" name="Line 11"/>
            <p:cNvSpPr/>
            <p:nvPr/>
          </p:nvSpPr>
          <p:spPr>
            <a:xfrm>
              <a:off x="1920" y="2496"/>
              <a:ext cx="0" cy="1202"/>
            </a:xfrm>
            <a:prstGeom prst="line">
              <a:avLst/>
            </a:prstGeom>
            <a:ln w="19050" cap="flat" cmpd="sng">
              <a:solidFill>
                <a:schemeClr val="tx1"/>
              </a:solidFill>
              <a:prstDash val="solid"/>
              <a:headEnd type="none" w="med" len="med"/>
              <a:tailEnd type="none" w="med" len="med"/>
            </a:ln>
          </p:spPr>
        </p:sp>
        <p:sp>
          <p:nvSpPr>
            <p:cNvPr id="32790" name="Text Box 12"/>
            <p:cNvSpPr txBox="1"/>
            <p:nvPr/>
          </p:nvSpPr>
          <p:spPr>
            <a:xfrm>
              <a:off x="535" y="2556"/>
              <a:ext cx="123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0000"/>
                  </a:solidFill>
                  <a:latin typeface="Times New Roman" panose="02020603050405020304" pitchFamily="18" charset="0"/>
                </a:rPr>
                <a:t>二进制序号</a:t>
              </a:r>
              <a:endParaRPr lang="zh-CN" altLang="en-US" sz="2800" b="1" dirty="0">
                <a:solidFill>
                  <a:srgbClr val="000000"/>
                </a:solidFill>
                <a:latin typeface="Times New Roman" panose="02020603050405020304" pitchFamily="18" charset="0"/>
              </a:endParaRPr>
            </a:p>
          </p:txBody>
        </p:sp>
        <p:sp>
          <p:nvSpPr>
            <p:cNvPr id="32791" name="Text Box 13"/>
            <p:cNvSpPr txBox="1"/>
            <p:nvPr/>
          </p:nvSpPr>
          <p:spPr>
            <a:xfrm>
              <a:off x="960" y="3024"/>
              <a:ext cx="56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0000"/>
                  </a:solidFill>
                  <a:latin typeface="Times New Roman" panose="02020603050405020304" pitchFamily="18" charset="0"/>
                </a:rPr>
                <a:t>名称</a:t>
              </a:r>
              <a:endParaRPr lang="zh-CN" altLang="en-US" sz="2800" b="1" dirty="0">
                <a:solidFill>
                  <a:srgbClr val="000000"/>
                </a:solidFill>
                <a:latin typeface="Times New Roman" panose="02020603050405020304" pitchFamily="18" charset="0"/>
              </a:endParaRPr>
            </a:p>
          </p:txBody>
        </p:sp>
        <p:sp>
          <p:nvSpPr>
            <p:cNvPr id="32792" name="Text Box 14"/>
            <p:cNvSpPr txBox="1"/>
            <p:nvPr/>
          </p:nvSpPr>
          <p:spPr>
            <a:xfrm>
              <a:off x="2101" y="2556"/>
              <a:ext cx="331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1      2      3      4      5      6      7</a:t>
              </a:r>
              <a:endParaRPr lang="en-US" altLang="zh-CN" b="1" dirty="0">
                <a:solidFill>
                  <a:srgbClr val="000000"/>
                </a:solidFill>
                <a:latin typeface="Times New Roman" panose="02020603050405020304" pitchFamily="18" charset="0"/>
              </a:endParaRPr>
            </a:p>
          </p:txBody>
        </p:sp>
      </p:grpSp>
      <p:sp>
        <p:nvSpPr>
          <p:cNvPr id="19471" name="Text Box 15"/>
          <p:cNvSpPr txBox="1"/>
          <p:nvPr/>
        </p:nvSpPr>
        <p:spPr>
          <a:xfrm>
            <a:off x="3335338" y="4800600"/>
            <a:ext cx="28876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99CC00"/>
                </a:solidFill>
                <a:latin typeface="Times New Roman" panose="02020603050405020304" pitchFamily="18" charset="0"/>
              </a:rPr>
              <a:t>C</a:t>
            </a:r>
            <a:r>
              <a:rPr lang="en-US" altLang="zh-CN" b="1" baseline="-25000" dirty="0">
                <a:solidFill>
                  <a:srgbClr val="99CC00"/>
                </a:solidFill>
                <a:latin typeface="Times New Roman" panose="02020603050405020304" pitchFamily="18" charset="0"/>
              </a:rPr>
              <a:t>1</a:t>
            </a:r>
            <a:r>
              <a:rPr lang="en-US" altLang="zh-CN" b="1" dirty="0">
                <a:solidFill>
                  <a:srgbClr val="99CC00"/>
                </a:solidFill>
                <a:latin typeface="Times New Roman" panose="02020603050405020304" pitchFamily="18" charset="0"/>
              </a:rPr>
              <a:t>   C</a:t>
            </a:r>
            <a:r>
              <a:rPr lang="en-US" altLang="zh-CN" b="1" baseline="-25000" dirty="0">
                <a:solidFill>
                  <a:srgbClr val="99CC00"/>
                </a:solidFill>
                <a:latin typeface="Times New Roman" panose="02020603050405020304" pitchFamily="18" charset="0"/>
              </a:rPr>
              <a:t>2</a:t>
            </a:r>
            <a:r>
              <a:rPr lang="en-US" altLang="zh-CN" b="1" dirty="0">
                <a:solidFill>
                  <a:srgbClr val="99CC00"/>
                </a:solidFill>
                <a:latin typeface="Times New Roman" panose="02020603050405020304" pitchFamily="18" charset="0"/>
              </a:rPr>
              <a:t>           C</a:t>
            </a:r>
            <a:r>
              <a:rPr lang="en-US" altLang="zh-CN" b="1" baseline="-25000" dirty="0">
                <a:solidFill>
                  <a:srgbClr val="99CC00"/>
                </a:solidFill>
                <a:latin typeface="Times New Roman" panose="02020603050405020304" pitchFamily="18" charset="0"/>
              </a:rPr>
              <a:t>4</a:t>
            </a:r>
            <a:endParaRPr lang="en-US" altLang="zh-CN" b="1" dirty="0">
              <a:solidFill>
                <a:srgbClr val="99CC00"/>
              </a:solidFill>
              <a:latin typeface="Times New Roman" panose="02020603050405020304" pitchFamily="18" charset="0"/>
            </a:endParaRPr>
          </a:p>
        </p:txBody>
      </p:sp>
      <p:sp>
        <p:nvSpPr>
          <p:cNvPr id="19472" name="Text Box 16"/>
          <p:cNvSpPr txBox="1"/>
          <p:nvPr/>
        </p:nvSpPr>
        <p:spPr>
          <a:xfrm>
            <a:off x="3411538" y="5353050"/>
            <a:ext cx="387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0</a:t>
            </a:r>
            <a:endParaRPr lang="en-US" altLang="zh-CN" b="1" dirty="0">
              <a:solidFill>
                <a:srgbClr val="000000"/>
              </a:solidFill>
              <a:latin typeface="Times New Roman" panose="02020603050405020304" pitchFamily="18" charset="0"/>
            </a:endParaRPr>
          </a:p>
        </p:txBody>
      </p:sp>
      <p:sp>
        <p:nvSpPr>
          <p:cNvPr id="19473" name="Text Box 17"/>
          <p:cNvSpPr txBox="1"/>
          <p:nvPr/>
        </p:nvSpPr>
        <p:spPr>
          <a:xfrm>
            <a:off x="1660525" y="5892800"/>
            <a:ext cx="56086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0101 </a:t>
            </a:r>
            <a:r>
              <a:rPr lang="zh-CN" altLang="en-US" b="1" dirty="0">
                <a:solidFill>
                  <a:srgbClr val="000000"/>
                </a:solidFill>
                <a:latin typeface="Times New Roman" panose="02020603050405020304" pitchFamily="18" charset="0"/>
              </a:rPr>
              <a:t>的汉明码为</a:t>
            </a:r>
            <a:r>
              <a:rPr lang="zh-CN" altLang="en-US" b="1" dirty="0">
                <a:solidFill>
                  <a:srgbClr val="99CC00"/>
                </a:solidFill>
                <a:latin typeface="Times New Roman" panose="02020603050405020304" pitchFamily="18" charset="0"/>
              </a:rPr>
              <a:t>  </a:t>
            </a:r>
            <a:r>
              <a:rPr lang="en-US" altLang="zh-CN" sz="3600" b="1" dirty="0">
                <a:solidFill>
                  <a:srgbClr val="99CC00"/>
                </a:solidFill>
                <a:latin typeface="Times New Roman" panose="02020603050405020304" pitchFamily="18" charset="0"/>
              </a:rPr>
              <a:t>0100101</a:t>
            </a:r>
            <a:endParaRPr lang="en-US" altLang="zh-CN" sz="3600" b="1" dirty="0">
              <a:solidFill>
                <a:srgbClr val="99CC00"/>
              </a:solidFill>
              <a:latin typeface="Times New Roman" panose="02020603050405020304" pitchFamily="18" charset="0"/>
            </a:endParaRPr>
          </a:p>
        </p:txBody>
      </p:sp>
      <p:grpSp>
        <p:nvGrpSpPr>
          <p:cNvPr id="3" name="Group 18"/>
          <p:cNvGrpSpPr/>
          <p:nvPr/>
        </p:nvGrpSpPr>
        <p:grpSpPr>
          <a:xfrm>
            <a:off x="4946650" y="4819650"/>
            <a:ext cx="3587750" cy="579438"/>
            <a:chOff x="3116" y="3036"/>
            <a:chExt cx="2260" cy="365"/>
          </a:xfrm>
        </p:grpSpPr>
        <p:sp>
          <p:nvSpPr>
            <p:cNvPr id="32786" name="Text Box 19"/>
            <p:cNvSpPr txBox="1"/>
            <p:nvPr/>
          </p:nvSpPr>
          <p:spPr>
            <a:xfrm>
              <a:off x="3116" y="3036"/>
              <a:ext cx="24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0</a:t>
              </a:r>
              <a:endParaRPr lang="en-US" altLang="zh-CN" b="1" dirty="0">
                <a:solidFill>
                  <a:srgbClr val="000000"/>
                </a:solidFill>
                <a:latin typeface="Times New Roman" panose="02020603050405020304" pitchFamily="18" charset="0"/>
              </a:endParaRPr>
            </a:p>
          </p:txBody>
        </p:sp>
        <p:sp>
          <p:nvSpPr>
            <p:cNvPr id="32787" name="Text Box 20"/>
            <p:cNvSpPr txBox="1"/>
            <p:nvPr/>
          </p:nvSpPr>
          <p:spPr>
            <a:xfrm>
              <a:off x="4172" y="3036"/>
              <a:ext cx="120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1     0      1</a:t>
              </a:r>
              <a:endParaRPr lang="en-US" altLang="zh-CN" b="1" dirty="0">
                <a:solidFill>
                  <a:srgbClr val="000000"/>
                </a:solidFill>
                <a:latin typeface="Times New Roman" panose="02020603050405020304" pitchFamily="18" charset="0"/>
              </a:endParaRPr>
            </a:p>
          </p:txBody>
        </p:sp>
      </p:grpSp>
      <p:sp>
        <p:nvSpPr>
          <p:cNvPr id="19478" name="Text Box 22"/>
          <p:cNvSpPr txBox="1"/>
          <p:nvPr/>
        </p:nvSpPr>
        <p:spPr>
          <a:xfrm>
            <a:off x="4114800" y="5353050"/>
            <a:ext cx="838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000000"/>
                </a:solidFill>
                <a:latin typeface="Times New Roman" panose="02020603050405020304" pitchFamily="18" charset="0"/>
              </a:rPr>
              <a:t>1</a:t>
            </a:r>
            <a:endParaRPr lang="en-US" altLang="zh-CN" b="1" dirty="0">
              <a:solidFill>
                <a:srgbClr val="000000"/>
              </a:solidFill>
              <a:latin typeface="Times New Roman" panose="02020603050405020304" pitchFamily="18" charset="0"/>
            </a:endParaRPr>
          </a:p>
        </p:txBody>
      </p:sp>
      <p:sp>
        <p:nvSpPr>
          <p:cNvPr id="19479" name="Text Box 23"/>
          <p:cNvSpPr txBox="1"/>
          <p:nvPr/>
        </p:nvSpPr>
        <p:spPr>
          <a:xfrm>
            <a:off x="5715000" y="5353050"/>
            <a:ext cx="838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000000"/>
                </a:solidFill>
                <a:latin typeface="Times New Roman" panose="02020603050405020304" pitchFamily="18" charset="0"/>
              </a:rPr>
              <a:t>0</a:t>
            </a:r>
            <a:endParaRPr lang="en-US" altLang="zh-CN" b="1" dirty="0">
              <a:solidFill>
                <a:srgbClr val="000000"/>
              </a:solidFill>
              <a:latin typeface="Times New Roman" panose="02020603050405020304" pitchFamily="18" charset="0"/>
            </a:endParaRPr>
          </a:p>
        </p:txBody>
      </p:sp>
      <p:sp>
        <p:nvSpPr>
          <p:cNvPr id="32784" name="AutoShape 24">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7" name="TextBox 6"/>
          <p:cNvSpPr txBox="1"/>
          <p:nvPr/>
        </p:nvSpPr>
        <p:spPr>
          <a:xfrm>
            <a:off x="5715000" y="2716213"/>
            <a:ext cx="2555875" cy="1246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500" b="1" dirty="0">
                <a:solidFill>
                  <a:srgbClr val="002060"/>
                </a:solidFill>
                <a:latin typeface="Times New Roman" panose="02020603050405020304" pitchFamily="18" charset="0"/>
                <a:ea typeface="华文行楷" panose="02010800040101010101" pitchFamily="2" charset="-122"/>
              </a:rPr>
              <a:t>g1  1, 3, 5, 7…</a:t>
            </a:r>
            <a:endParaRPr lang="en-US" altLang="zh-CN" sz="2500" b="1" dirty="0">
              <a:solidFill>
                <a:srgbClr val="002060"/>
              </a:solidFill>
              <a:latin typeface="Times New Roman" panose="02020603050405020304" pitchFamily="18" charset="0"/>
              <a:ea typeface="华文行楷" panose="02010800040101010101" pitchFamily="2" charset="-122"/>
            </a:endParaRPr>
          </a:p>
          <a:p>
            <a:pPr marL="0" lvl="0" indent="0" eaLnBrk="1" hangingPunct="1">
              <a:spcBef>
                <a:spcPct val="0"/>
              </a:spcBef>
              <a:buNone/>
            </a:pPr>
            <a:r>
              <a:rPr lang="en-US" altLang="zh-CN" sz="2500" b="1" dirty="0">
                <a:solidFill>
                  <a:srgbClr val="002060"/>
                </a:solidFill>
                <a:latin typeface="Times New Roman" panose="02020603050405020304" pitchFamily="18" charset="0"/>
                <a:ea typeface="华文行楷" panose="02010800040101010101" pitchFamily="2" charset="-122"/>
              </a:rPr>
              <a:t>g2  2, 3, 6, 7…</a:t>
            </a:r>
            <a:endParaRPr lang="en-US" altLang="zh-CN" sz="2500" b="1" dirty="0">
              <a:solidFill>
                <a:srgbClr val="002060"/>
              </a:solidFill>
              <a:latin typeface="Times New Roman" panose="02020603050405020304" pitchFamily="18" charset="0"/>
              <a:ea typeface="华文行楷" panose="02010800040101010101" pitchFamily="2" charset="-122"/>
            </a:endParaRPr>
          </a:p>
          <a:p>
            <a:pPr marL="0" lvl="0" indent="0" eaLnBrk="1" hangingPunct="1">
              <a:spcBef>
                <a:spcPct val="0"/>
              </a:spcBef>
              <a:buNone/>
            </a:pPr>
            <a:r>
              <a:rPr lang="en-US" altLang="zh-CN" sz="2500" b="1" dirty="0">
                <a:solidFill>
                  <a:srgbClr val="002060"/>
                </a:solidFill>
                <a:latin typeface="Times New Roman" panose="02020603050405020304" pitchFamily="18" charset="0"/>
                <a:ea typeface="华文行楷" panose="02010800040101010101" pitchFamily="2" charset="-122"/>
              </a:rPr>
              <a:t>g3  4, 5, 6, 7…</a:t>
            </a:r>
            <a:endParaRPr lang="zh-CN" altLang="en-US" sz="2500" b="1" dirty="0">
              <a:solidFill>
                <a:srgbClr val="002060"/>
              </a:solidFill>
              <a:latin typeface="Times New Roman" panose="020206030504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linds(horizontal)">
                                      <p:cBhvr>
                                        <p:cTn id="12" dur="500"/>
                                        <p:tgtEl>
                                          <p:spTgt spid="194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linds(horizontal)">
                                      <p:cBhvr>
                                        <p:cTn id="17" dur="500"/>
                                        <p:tgtEl>
                                          <p:spTgt spid="194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blinds(horizontal)">
                                      <p:cBhvr>
                                        <p:cTn id="22" dur="500"/>
                                        <p:tgtEl>
                                          <p:spTgt spid="194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blinds(horizontal)">
                                      <p:cBhvr>
                                        <p:cTn id="27" dur="500"/>
                                        <p:tgtEl>
                                          <p:spTgt spid="194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64"/>
                                        </p:tgtEl>
                                        <p:attrNameLst>
                                          <p:attrName>style.visibility</p:attrName>
                                        </p:attrNameLst>
                                      </p:cBhvr>
                                      <p:to>
                                        <p:strVal val="visible"/>
                                      </p:to>
                                    </p:set>
                                    <p:animEffect transition="in" filter="blinds(horizontal)">
                                      <p:cBhvr>
                                        <p:cTn id="32" dur="500"/>
                                        <p:tgtEl>
                                          <p:spTgt spid="1946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71"/>
                                        </p:tgtEl>
                                        <p:attrNameLst>
                                          <p:attrName>style.visibility</p:attrName>
                                        </p:attrNameLst>
                                      </p:cBhvr>
                                      <p:to>
                                        <p:strVal val="visible"/>
                                      </p:to>
                                    </p:set>
                                    <p:animEffect transition="in" filter="blinds(horizontal)">
                                      <p:cBhvr>
                                        <p:cTn id="42" dur="500"/>
                                        <p:tgtEl>
                                          <p:spTgt spid="194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472"/>
                                        </p:tgtEl>
                                        <p:attrNameLst>
                                          <p:attrName>style.visibility</p:attrName>
                                        </p:attrNameLst>
                                      </p:cBhvr>
                                      <p:to>
                                        <p:strVal val="visible"/>
                                      </p:to>
                                    </p:set>
                                    <p:animEffect transition="in" filter="blinds(horizontal)">
                                      <p:cBhvr>
                                        <p:cTn id="56" dur="500"/>
                                        <p:tgtEl>
                                          <p:spTgt spid="1947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478"/>
                                        </p:tgtEl>
                                        <p:attrNameLst>
                                          <p:attrName>style.visibility</p:attrName>
                                        </p:attrNameLst>
                                      </p:cBhvr>
                                      <p:to>
                                        <p:strVal val="visible"/>
                                      </p:to>
                                    </p:set>
                                    <p:animEffect transition="in" filter="blinds(horizontal)">
                                      <p:cBhvr>
                                        <p:cTn id="61" dur="500"/>
                                        <p:tgtEl>
                                          <p:spTgt spid="1947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9479"/>
                                        </p:tgtEl>
                                        <p:attrNameLst>
                                          <p:attrName>style.visibility</p:attrName>
                                        </p:attrNameLst>
                                      </p:cBhvr>
                                      <p:to>
                                        <p:strVal val="visible"/>
                                      </p:to>
                                    </p:set>
                                    <p:animEffect transition="in" filter="blinds(horizontal)">
                                      <p:cBhvr>
                                        <p:cTn id="66" dur="500"/>
                                        <p:tgtEl>
                                          <p:spTgt spid="1947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473"/>
                                        </p:tgtEl>
                                        <p:attrNameLst>
                                          <p:attrName>style.visibility</p:attrName>
                                        </p:attrNameLst>
                                      </p:cBhvr>
                                      <p:to>
                                        <p:strVal val="visible"/>
                                      </p:to>
                                    </p:set>
                                    <p:animEffect transition="in" filter="blinds(horizontal)">
                                      <p:cBhvr>
                                        <p:cTn id="71" dur="500"/>
                                        <p:tgtEl>
                                          <p:spTgt spid="19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2" grpId="0"/>
      <p:bldP spid="19463" grpId="0"/>
      <p:bldP spid="19464" grpId="0"/>
      <p:bldP spid="19471" grpId="0"/>
      <p:bldP spid="19472" grpId="0"/>
      <p:bldP spid="19473" grpId="0"/>
      <p:bldP spid="19478" grpId="0"/>
      <p:bldP spid="19479"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2057400" y="290513"/>
            <a:ext cx="5791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按配偶原则配置 </a:t>
            </a:r>
            <a:r>
              <a:rPr lang="en-US" altLang="zh-CN" b="1" dirty="0">
                <a:solidFill>
                  <a:srgbClr val="000000"/>
                </a:solidFill>
                <a:latin typeface="Times New Roman" panose="02020603050405020304" pitchFamily="18" charset="0"/>
              </a:rPr>
              <a:t>0011 </a:t>
            </a:r>
            <a:r>
              <a:rPr lang="zh-CN" altLang="en-US" b="1" dirty="0">
                <a:solidFill>
                  <a:srgbClr val="000000"/>
                </a:solidFill>
                <a:latin typeface="Times New Roman" panose="02020603050405020304" pitchFamily="18" charset="0"/>
              </a:rPr>
              <a:t>的汉明码</a:t>
            </a:r>
            <a:endParaRPr lang="zh-CN" altLang="en-US" b="1" dirty="0">
              <a:solidFill>
                <a:srgbClr val="000000"/>
              </a:solidFill>
              <a:latin typeface="Times New Roman" panose="02020603050405020304" pitchFamily="18" charset="0"/>
            </a:endParaRPr>
          </a:p>
        </p:txBody>
      </p:sp>
      <p:grpSp>
        <p:nvGrpSpPr>
          <p:cNvPr id="2" name="Group 3"/>
          <p:cNvGrpSpPr/>
          <p:nvPr/>
        </p:nvGrpSpPr>
        <p:grpSpPr>
          <a:xfrm>
            <a:off x="595313" y="2286000"/>
            <a:ext cx="8167687" cy="1733550"/>
            <a:chOff x="375" y="1440"/>
            <a:chExt cx="5145" cy="1092"/>
          </a:xfrm>
        </p:grpSpPr>
        <p:sp>
          <p:nvSpPr>
            <p:cNvPr id="33820" name="Line 4"/>
            <p:cNvSpPr/>
            <p:nvPr/>
          </p:nvSpPr>
          <p:spPr>
            <a:xfrm>
              <a:off x="384" y="1860"/>
              <a:ext cx="5136" cy="0"/>
            </a:xfrm>
            <a:prstGeom prst="line">
              <a:avLst/>
            </a:prstGeom>
            <a:ln w="28575" cap="flat" cmpd="sng">
              <a:solidFill>
                <a:schemeClr val="tx1"/>
              </a:solidFill>
              <a:prstDash val="solid"/>
              <a:headEnd type="none" w="med" len="med"/>
              <a:tailEnd type="none" w="med" len="med"/>
            </a:ln>
          </p:spPr>
        </p:sp>
        <p:sp>
          <p:nvSpPr>
            <p:cNvPr id="33821" name="Freeform 5"/>
            <p:cNvSpPr/>
            <p:nvPr/>
          </p:nvSpPr>
          <p:spPr>
            <a:xfrm>
              <a:off x="1920" y="1476"/>
              <a:ext cx="1" cy="1056"/>
            </a:xfrm>
            <a:custGeom>
              <a:avLst/>
              <a:gdLst>
                <a:gd name="txL" fmla="*/ 0 w 1"/>
                <a:gd name="txT" fmla="*/ 0 h 1056"/>
                <a:gd name="txR" fmla="*/ 1 w 1"/>
                <a:gd name="txB" fmla="*/ 1056 h 1056"/>
              </a:gdLst>
              <a:ahLst/>
              <a:cxnLst>
                <a:cxn ang="0">
                  <a:pos x="0" y="0"/>
                </a:cxn>
                <a:cxn ang="0">
                  <a:pos x="0" y="1056"/>
                </a:cxn>
              </a:cxnLst>
              <a:rect l="txL" t="txT" r="txR" b="txB"/>
              <a:pathLst>
                <a:path w="1" h="1056">
                  <a:moveTo>
                    <a:pt x="0" y="0"/>
                  </a:moveTo>
                  <a:lnTo>
                    <a:pt x="0" y="1056"/>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3822" name="Text Box 6"/>
            <p:cNvSpPr txBox="1"/>
            <p:nvPr/>
          </p:nvSpPr>
          <p:spPr>
            <a:xfrm>
              <a:off x="375" y="1449"/>
              <a:ext cx="140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二进制序号</a:t>
              </a:r>
              <a:endParaRPr lang="zh-CN" altLang="en-US" sz="2800" b="1" dirty="0">
                <a:solidFill>
                  <a:srgbClr val="000000"/>
                </a:solidFill>
                <a:latin typeface="Times New Roman" panose="02020603050405020304" pitchFamily="18" charset="0"/>
              </a:endParaRPr>
            </a:p>
          </p:txBody>
        </p:sp>
        <p:sp>
          <p:nvSpPr>
            <p:cNvPr id="33823" name="Text Box 7"/>
            <p:cNvSpPr txBox="1"/>
            <p:nvPr/>
          </p:nvSpPr>
          <p:spPr>
            <a:xfrm>
              <a:off x="714" y="1929"/>
              <a:ext cx="732"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名称</a:t>
              </a:r>
              <a:endParaRPr lang="zh-CN" altLang="en-US" sz="2800" b="1" dirty="0">
                <a:solidFill>
                  <a:srgbClr val="000000"/>
                </a:solidFill>
                <a:latin typeface="Times New Roman" panose="02020603050405020304" pitchFamily="18" charset="0"/>
              </a:endParaRPr>
            </a:p>
          </p:txBody>
        </p:sp>
        <p:sp>
          <p:nvSpPr>
            <p:cNvPr id="33824" name="Text Box 8"/>
            <p:cNvSpPr txBox="1"/>
            <p:nvPr/>
          </p:nvSpPr>
          <p:spPr>
            <a:xfrm>
              <a:off x="2101" y="1440"/>
              <a:ext cx="331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1      2      3      4      5      6      7</a:t>
              </a:r>
              <a:endParaRPr lang="en-US" altLang="zh-CN" b="1" dirty="0">
                <a:solidFill>
                  <a:srgbClr val="000000"/>
                </a:solidFill>
                <a:latin typeface="Times New Roman" panose="02020603050405020304" pitchFamily="18" charset="0"/>
              </a:endParaRPr>
            </a:p>
          </p:txBody>
        </p:sp>
      </p:grpSp>
      <p:sp>
        <p:nvSpPr>
          <p:cNvPr id="20489" name="Text Box 9"/>
          <p:cNvSpPr txBox="1"/>
          <p:nvPr/>
        </p:nvSpPr>
        <p:spPr>
          <a:xfrm>
            <a:off x="3335338" y="3048000"/>
            <a:ext cx="321786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99CC00"/>
                </a:solidFill>
                <a:latin typeface="Times New Roman" panose="02020603050405020304" pitchFamily="18" charset="0"/>
              </a:rPr>
              <a:t>C</a:t>
            </a:r>
            <a:r>
              <a:rPr lang="en-US" altLang="zh-CN" b="1" baseline="-25000" dirty="0">
                <a:solidFill>
                  <a:srgbClr val="99CC00"/>
                </a:solidFill>
                <a:latin typeface="Times New Roman" panose="02020603050405020304" pitchFamily="18" charset="0"/>
              </a:rPr>
              <a:t>1</a:t>
            </a:r>
            <a:r>
              <a:rPr lang="en-US" altLang="zh-CN" b="1" dirty="0">
                <a:solidFill>
                  <a:srgbClr val="99CC00"/>
                </a:solidFill>
                <a:latin typeface="Times New Roman" panose="02020603050405020304" pitchFamily="18" charset="0"/>
              </a:rPr>
              <a:t>   C</a:t>
            </a:r>
            <a:r>
              <a:rPr lang="en-US" altLang="zh-CN" b="1" baseline="-25000" dirty="0">
                <a:solidFill>
                  <a:srgbClr val="99CC00"/>
                </a:solidFill>
                <a:latin typeface="Times New Roman" panose="02020603050405020304" pitchFamily="18" charset="0"/>
              </a:rPr>
              <a:t>2</a:t>
            </a:r>
            <a:r>
              <a:rPr lang="en-US" altLang="zh-CN" b="1" dirty="0">
                <a:solidFill>
                  <a:srgbClr val="99CC00"/>
                </a:solidFill>
                <a:latin typeface="Times New Roman" panose="02020603050405020304" pitchFamily="18" charset="0"/>
              </a:rPr>
              <a:t>            C</a:t>
            </a:r>
            <a:r>
              <a:rPr lang="en-US" altLang="zh-CN" b="1" baseline="-25000" dirty="0">
                <a:solidFill>
                  <a:srgbClr val="99CC00"/>
                </a:solidFill>
                <a:latin typeface="Times New Roman" panose="02020603050405020304" pitchFamily="18" charset="0"/>
              </a:rPr>
              <a:t>4</a:t>
            </a:r>
            <a:endParaRPr lang="en-US" altLang="zh-CN" b="1" dirty="0">
              <a:solidFill>
                <a:srgbClr val="99CC00"/>
              </a:solidFill>
              <a:latin typeface="Times New Roman" panose="02020603050405020304" pitchFamily="18" charset="0"/>
            </a:endParaRPr>
          </a:p>
        </p:txBody>
      </p:sp>
      <p:sp>
        <p:nvSpPr>
          <p:cNvPr id="20490" name="Text Box 10"/>
          <p:cNvSpPr txBox="1"/>
          <p:nvPr/>
        </p:nvSpPr>
        <p:spPr>
          <a:xfrm>
            <a:off x="3411538" y="3581400"/>
            <a:ext cx="306546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1     0              0</a:t>
            </a:r>
            <a:endParaRPr lang="en-US" altLang="zh-CN" b="1" dirty="0">
              <a:solidFill>
                <a:srgbClr val="000000"/>
              </a:solidFill>
              <a:latin typeface="Times New Roman" panose="02020603050405020304" pitchFamily="18" charset="0"/>
            </a:endParaRPr>
          </a:p>
        </p:txBody>
      </p:sp>
      <p:grpSp>
        <p:nvGrpSpPr>
          <p:cNvPr id="3" name="Group 11"/>
          <p:cNvGrpSpPr/>
          <p:nvPr/>
        </p:nvGrpSpPr>
        <p:grpSpPr>
          <a:xfrm>
            <a:off x="4876800" y="3048000"/>
            <a:ext cx="3657600" cy="579438"/>
            <a:chOff x="3072" y="2947"/>
            <a:chExt cx="2304" cy="365"/>
          </a:xfrm>
        </p:grpSpPr>
        <p:sp>
          <p:nvSpPr>
            <p:cNvPr id="33818" name="Text Box 12"/>
            <p:cNvSpPr txBox="1"/>
            <p:nvPr/>
          </p:nvSpPr>
          <p:spPr>
            <a:xfrm>
              <a:off x="3072" y="2947"/>
              <a:ext cx="24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0</a:t>
              </a:r>
              <a:endParaRPr lang="en-US" altLang="zh-CN" b="1" dirty="0">
                <a:solidFill>
                  <a:srgbClr val="000000"/>
                </a:solidFill>
                <a:latin typeface="Times New Roman" panose="02020603050405020304" pitchFamily="18" charset="0"/>
              </a:endParaRPr>
            </a:p>
          </p:txBody>
        </p:sp>
        <p:sp>
          <p:nvSpPr>
            <p:cNvPr id="33819" name="Text Box 13"/>
            <p:cNvSpPr txBox="1"/>
            <p:nvPr/>
          </p:nvSpPr>
          <p:spPr>
            <a:xfrm>
              <a:off x="4172" y="2947"/>
              <a:ext cx="120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0     1      1</a:t>
              </a:r>
              <a:endParaRPr lang="en-US" altLang="zh-CN" b="1" dirty="0">
                <a:solidFill>
                  <a:srgbClr val="000000"/>
                </a:solidFill>
                <a:latin typeface="Times New Roman" panose="02020603050405020304" pitchFamily="18" charset="0"/>
              </a:endParaRPr>
            </a:p>
          </p:txBody>
        </p:sp>
      </p:grpSp>
      <p:sp>
        <p:nvSpPr>
          <p:cNvPr id="20494" name="Text Box 14"/>
          <p:cNvSpPr txBox="1"/>
          <p:nvPr/>
        </p:nvSpPr>
        <p:spPr>
          <a:xfrm>
            <a:off x="1279525" y="990600"/>
            <a:ext cx="9969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解：</a:t>
            </a:r>
            <a:endParaRPr lang="zh-CN" altLang="en-US" b="1" dirty="0">
              <a:solidFill>
                <a:srgbClr val="000000"/>
              </a:solidFill>
              <a:latin typeface="Times New Roman" panose="02020603050405020304" pitchFamily="18" charset="0"/>
            </a:endParaRPr>
          </a:p>
        </p:txBody>
      </p:sp>
      <p:sp>
        <p:nvSpPr>
          <p:cNvPr id="20495" name="Text Box 15"/>
          <p:cNvSpPr txBox="1"/>
          <p:nvPr/>
        </p:nvSpPr>
        <p:spPr>
          <a:xfrm>
            <a:off x="2438400" y="990600"/>
            <a:ext cx="55832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n</a:t>
            </a:r>
            <a:r>
              <a:rPr lang="en-US" altLang="zh-CN" b="1" dirty="0">
                <a:solidFill>
                  <a:srgbClr val="000000"/>
                </a:solidFill>
                <a:latin typeface="Times New Roman" panose="02020603050405020304" pitchFamily="18" charset="0"/>
              </a:rPr>
              <a:t> = 4      </a:t>
            </a:r>
            <a:r>
              <a:rPr lang="zh-CN" altLang="en-US" b="1" dirty="0">
                <a:solidFill>
                  <a:srgbClr val="000000"/>
                </a:solidFill>
                <a:latin typeface="Times New Roman" panose="02020603050405020304" pitchFamily="18" charset="0"/>
              </a:rPr>
              <a:t>根据 </a:t>
            </a:r>
            <a:r>
              <a:rPr lang="en-US" altLang="zh-CN" b="1" dirty="0">
                <a:solidFill>
                  <a:srgbClr val="000000"/>
                </a:solidFill>
                <a:latin typeface="Times New Roman" panose="02020603050405020304" pitchFamily="18" charset="0"/>
              </a:rPr>
              <a:t>2</a:t>
            </a:r>
            <a:r>
              <a:rPr lang="en-US" altLang="zh-CN" b="1" i="1" baseline="30000" dirty="0">
                <a:solidFill>
                  <a:srgbClr val="000000"/>
                </a:solidFill>
                <a:latin typeface="Times New Roman" panose="02020603050405020304" pitchFamily="18" charset="0"/>
              </a:rPr>
              <a:t>k</a:t>
            </a:r>
            <a:r>
              <a:rPr lang="en-US" altLang="zh-CN" b="1" baseline="30000"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n</a:t>
            </a:r>
            <a:r>
              <a:rPr lang="en-US" altLang="zh-CN" b="1" dirty="0">
                <a:solidFill>
                  <a:srgbClr val="000000"/>
                </a:solidFill>
                <a:latin typeface="Times New Roman" panose="02020603050405020304" pitchFamily="18" charset="0"/>
              </a:rPr>
              <a:t> + </a:t>
            </a:r>
            <a:r>
              <a:rPr lang="en-US" altLang="zh-CN" b="1" i="1" dirty="0">
                <a:solidFill>
                  <a:srgbClr val="000000"/>
                </a:solidFill>
                <a:latin typeface="Times New Roman" panose="02020603050405020304" pitchFamily="18" charset="0"/>
              </a:rPr>
              <a:t>k</a:t>
            </a:r>
            <a:r>
              <a:rPr lang="en-US" altLang="zh-CN" b="1" dirty="0">
                <a:solidFill>
                  <a:srgbClr val="000000"/>
                </a:solidFill>
                <a:latin typeface="Times New Roman" panose="02020603050405020304" pitchFamily="18" charset="0"/>
              </a:rPr>
              <a:t> + 1</a:t>
            </a:r>
            <a:endParaRPr lang="en-US" altLang="zh-CN" b="1" dirty="0">
              <a:solidFill>
                <a:srgbClr val="000000"/>
              </a:solidFill>
              <a:latin typeface="Times New Roman" panose="02020603050405020304" pitchFamily="18" charset="0"/>
            </a:endParaRPr>
          </a:p>
        </p:txBody>
      </p:sp>
      <p:sp>
        <p:nvSpPr>
          <p:cNvPr id="20496" name="Text Box 16"/>
          <p:cNvSpPr txBox="1"/>
          <p:nvPr/>
        </p:nvSpPr>
        <p:spPr>
          <a:xfrm>
            <a:off x="2938463" y="1600200"/>
            <a:ext cx="170021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取 </a:t>
            </a:r>
            <a:r>
              <a:rPr lang="en-US" altLang="zh-CN" b="1" i="1" dirty="0">
                <a:solidFill>
                  <a:srgbClr val="000000"/>
                </a:solidFill>
                <a:latin typeface="Times New Roman" panose="02020603050405020304" pitchFamily="18" charset="0"/>
              </a:rPr>
              <a:t>k</a:t>
            </a:r>
            <a:r>
              <a:rPr lang="en-US" altLang="zh-CN" b="1" dirty="0">
                <a:solidFill>
                  <a:srgbClr val="000000"/>
                </a:solidFill>
                <a:latin typeface="Times New Roman" panose="02020603050405020304" pitchFamily="18" charset="0"/>
              </a:rPr>
              <a:t> = 3</a:t>
            </a:r>
            <a:endParaRPr lang="en-US" altLang="zh-CN" b="1" dirty="0">
              <a:solidFill>
                <a:srgbClr val="000000"/>
              </a:solidFill>
              <a:latin typeface="Times New Roman" panose="02020603050405020304" pitchFamily="18" charset="0"/>
            </a:endParaRPr>
          </a:p>
        </p:txBody>
      </p:sp>
      <p:grpSp>
        <p:nvGrpSpPr>
          <p:cNvPr id="4" name="Group 17"/>
          <p:cNvGrpSpPr/>
          <p:nvPr/>
        </p:nvGrpSpPr>
        <p:grpSpPr>
          <a:xfrm>
            <a:off x="1371600" y="4068763"/>
            <a:ext cx="3208338" cy="579437"/>
            <a:chOff x="864" y="2784"/>
            <a:chExt cx="2021" cy="365"/>
          </a:xfrm>
        </p:grpSpPr>
        <p:sp>
          <p:nvSpPr>
            <p:cNvPr id="33815" name="Text Box 18"/>
            <p:cNvSpPr txBox="1"/>
            <p:nvPr/>
          </p:nvSpPr>
          <p:spPr>
            <a:xfrm>
              <a:off x="864" y="2784"/>
              <a:ext cx="2021"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C</a:t>
              </a:r>
              <a:r>
                <a:rPr lang="en-US" altLang="zh-CN" b="1" baseline="-25000" dirty="0">
                  <a:solidFill>
                    <a:srgbClr val="000000"/>
                  </a:solidFill>
                  <a:latin typeface="Times New Roman" panose="02020603050405020304" pitchFamily="18" charset="0"/>
                </a:rPr>
                <a:t>1</a:t>
              </a:r>
              <a:r>
                <a:rPr lang="en-US" altLang="zh-CN" b="1" dirty="0">
                  <a:solidFill>
                    <a:srgbClr val="000000"/>
                  </a:solidFill>
                  <a:latin typeface="Times New Roman" panose="02020603050405020304" pitchFamily="18" charset="0"/>
                </a:rPr>
                <a:t>= 3     5     7 = 1</a:t>
              </a:r>
              <a:endParaRPr lang="en-US" altLang="zh-CN" b="1" dirty="0">
                <a:solidFill>
                  <a:srgbClr val="000000"/>
                </a:solidFill>
                <a:latin typeface="Times New Roman" panose="02020603050405020304" pitchFamily="18" charset="0"/>
              </a:endParaRPr>
            </a:p>
          </p:txBody>
        </p:sp>
        <p:sp>
          <p:nvSpPr>
            <p:cNvPr id="33816" name="AutoShape 19"/>
            <p:cNvSpPr/>
            <p:nvPr/>
          </p:nvSpPr>
          <p:spPr>
            <a:xfrm>
              <a:off x="1584" y="2868"/>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3817" name="AutoShape 20"/>
            <p:cNvSpPr/>
            <p:nvPr/>
          </p:nvSpPr>
          <p:spPr>
            <a:xfrm>
              <a:off x="2064" y="2868"/>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5" name="Group 21"/>
          <p:cNvGrpSpPr/>
          <p:nvPr/>
        </p:nvGrpSpPr>
        <p:grpSpPr>
          <a:xfrm>
            <a:off x="1371600" y="4738688"/>
            <a:ext cx="3208338" cy="579437"/>
            <a:chOff x="864" y="3216"/>
            <a:chExt cx="2021" cy="365"/>
          </a:xfrm>
        </p:grpSpPr>
        <p:sp>
          <p:nvSpPr>
            <p:cNvPr id="33812" name="Text Box 22"/>
            <p:cNvSpPr txBox="1"/>
            <p:nvPr/>
          </p:nvSpPr>
          <p:spPr>
            <a:xfrm>
              <a:off x="864" y="3216"/>
              <a:ext cx="2021"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C</a:t>
              </a:r>
              <a:r>
                <a:rPr lang="en-US" altLang="zh-CN" b="1" baseline="-25000" dirty="0">
                  <a:solidFill>
                    <a:srgbClr val="000000"/>
                  </a:solidFill>
                  <a:latin typeface="Times New Roman" panose="02020603050405020304" pitchFamily="18" charset="0"/>
                </a:rPr>
                <a:t>2</a:t>
              </a:r>
              <a:r>
                <a:rPr lang="en-US" altLang="zh-CN" b="1" dirty="0">
                  <a:solidFill>
                    <a:srgbClr val="000000"/>
                  </a:solidFill>
                  <a:latin typeface="Times New Roman" panose="02020603050405020304" pitchFamily="18" charset="0"/>
                </a:rPr>
                <a:t>= 3     6     7 = 0</a:t>
              </a:r>
              <a:endParaRPr lang="en-US" altLang="zh-CN" b="1" dirty="0">
                <a:solidFill>
                  <a:srgbClr val="000000"/>
                </a:solidFill>
                <a:latin typeface="Times New Roman" panose="02020603050405020304" pitchFamily="18" charset="0"/>
              </a:endParaRPr>
            </a:p>
          </p:txBody>
        </p:sp>
        <p:sp>
          <p:nvSpPr>
            <p:cNvPr id="33813" name="AutoShape 23"/>
            <p:cNvSpPr/>
            <p:nvPr/>
          </p:nvSpPr>
          <p:spPr>
            <a:xfrm>
              <a:off x="1584" y="330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3814" name="AutoShape 24"/>
            <p:cNvSpPr/>
            <p:nvPr/>
          </p:nvSpPr>
          <p:spPr>
            <a:xfrm>
              <a:off x="2064" y="330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6" name="Group 25"/>
          <p:cNvGrpSpPr/>
          <p:nvPr/>
        </p:nvGrpSpPr>
        <p:grpSpPr>
          <a:xfrm>
            <a:off x="1371600" y="5364163"/>
            <a:ext cx="3208338" cy="579437"/>
            <a:chOff x="864" y="3648"/>
            <a:chExt cx="2021" cy="365"/>
          </a:xfrm>
        </p:grpSpPr>
        <p:sp>
          <p:nvSpPr>
            <p:cNvPr id="33809" name="Text Box 26"/>
            <p:cNvSpPr txBox="1"/>
            <p:nvPr/>
          </p:nvSpPr>
          <p:spPr>
            <a:xfrm>
              <a:off x="864" y="3648"/>
              <a:ext cx="2021"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C</a:t>
              </a:r>
              <a:r>
                <a:rPr lang="en-US" altLang="zh-CN" b="1" baseline="-25000" dirty="0">
                  <a:solidFill>
                    <a:srgbClr val="000000"/>
                  </a:solidFill>
                  <a:latin typeface="Times New Roman" panose="02020603050405020304" pitchFamily="18" charset="0"/>
                </a:rPr>
                <a:t>4</a:t>
              </a:r>
              <a:r>
                <a:rPr lang="en-US" altLang="zh-CN" b="1" dirty="0">
                  <a:solidFill>
                    <a:srgbClr val="000000"/>
                  </a:solidFill>
                  <a:latin typeface="Times New Roman" panose="02020603050405020304" pitchFamily="18" charset="0"/>
                </a:rPr>
                <a:t>= 5     6     7 = 0</a:t>
              </a:r>
              <a:endParaRPr lang="en-US" altLang="zh-CN" b="1" dirty="0">
                <a:solidFill>
                  <a:srgbClr val="000000"/>
                </a:solidFill>
                <a:latin typeface="Times New Roman" panose="02020603050405020304" pitchFamily="18" charset="0"/>
              </a:endParaRPr>
            </a:p>
          </p:txBody>
        </p:sp>
        <p:sp>
          <p:nvSpPr>
            <p:cNvPr id="33810" name="AutoShape 27"/>
            <p:cNvSpPr/>
            <p:nvPr/>
          </p:nvSpPr>
          <p:spPr>
            <a:xfrm>
              <a:off x="1584" y="373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3811" name="AutoShape 28"/>
            <p:cNvSpPr/>
            <p:nvPr/>
          </p:nvSpPr>
          <p:spPr>
            <a:xfrm>
              <a:off x="2064" y="373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20509" name="Text Box 29"/>
          <p:cNvSpPr txBox="1"/>
          <p:nvPr/>
        </p:nvSpPr>
        <p:spPr>
          <a:xfrm>
            <a:off x="762000" y="6019800"/>
            <a:ext cx="5543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0011 </a:t>
            </a:r>
            <a:r>
              <a:rPr lang="zh-CN" altLang="en-US" b="1" dirty="0">
                <a:solidFill>
                  <a:srgbClr val="000000"/>
                </a:solidFill>
                <a:latin typeface="Times New Roman" panose="02020603050405020304" pitchFamily="18" charset="0"/>
              </a:rPr>
              <a:t>的汉明码为</a:t>
            </a:r>
            <a:r>
              <a:rPr lang="zh-CN" altLang="en-US" b="1" dirty="0">
                <a:solidFill>
                  <a:srgbClr val="99CC00"/>
                </a:solidFill>
                <a:latin typeface="Times New Roman" panose="02020603050405020304" pitchFamily="18" charset="0"/>
              </a:rPr>
              <a:t>  </a:t>
            </a:r>
            <a:r>
              <a:rPr lang="en-US" altLang="zh-CN" sz="3600" b="1" dirty="0">
                <a:solidFill>
                  <a:srgbClr val="99CC00"/>
                </a:solidFill>
                <a:latin typeface="Times New Roman" panose="02020603050405020304" pitchFamily="18" charset="0"/>
              </a:rPr>
              <a:t>1000011</a:t>
            </a:r>
            <a:endParaRPr lang="en-US" altLang="zh-CN" b="1" dirty="0">
              <a:solidFill>
                <a:srgbClr val="000000"/>
              </a:solidFill>
              <a:latin typeface="Times New Roman" panose="02020603050405020304" pitchFamily="18" charset="0"/>
            </a:endParaRPr>
          </a:p>
        </p:txBody>
      </p:sp>
      <p:sp>
        <p:nvSpPr>
          <p:cNvPr id="33806" name="Text Box 30"/>
          <p:cNvSpPr txBox="1"/>
          <p:nvPr/>
        </p:nvSpPr>
        <p:spPr>
          <a:xfrm>
            <a:off x="533400" y="228600"/>
            <a:ext cx="1327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3600" b="1" dirty="0">
                <a:solidFill>
                  <a:srgbClr val="000000"/>
                </a:solidFill>
                <a:latin typeface="Times New Roman" panose="02020603050405020304" pitchFamily="18" charset="0"/>
              </a:rPr>
              <a:t>练习</a:t>
            </a:r>
            <a:r>
              <a:rPr lang="en-US" altLang="zh-CN" sz="3600" b="1" dirty="0">
                <a:solidFill>
                  <a:srgbClr val="000000"/>
                </a:solidFill>
                <a:latin typeface="Times New Roman" panose="02020603050405020304" pitchFamily="18" charset="0"/>
              </a:rPr>
              <a:t>1</a:t>
            </a:r>
            <a:endParaRPr lang="en-US" altLang="zh-CN" sz="3600" b="1" dirty="0">
              <a:solidFill>
                <a:srgbClr val="000000"/>
              </a:solidFill>
              <a:latin typeface="Times New Roman" panose="02020603050405020304" pitchFamily="18" charset="0"/>
            </a:endParaRPr>
          </a:p>
        </p:txBody>
      </p:sp>
      <p:sp>
        <p:nvSpPr>
          <p:cNvPr id="33807" name="AutoShape 32">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10" name="圆角矩形标注 9"/>
          <p:cNvSpPr/>
          <p:nvPr/>
        </p:nvSpPr>
        <p:spPr>
          <a:xfrm>
            <a:off x="4878388" y="4192588"/>
            <a:ext cx="3389312" cy="1450975"/>
          </a:xfrm>
          <a:prstGeom prst="wedgeRoundRectCallout">
            <a:avLst>
              <a:gd name="adj1" fmla="val -20833"/>
              <a:gd name="adj2" fmla="val 62500"/>
              <a:gd name="adj3" fmla="val 16667"/>
            </a:avLst>
          </a:prstGeom>
          <a:noFill/>
          <a:ln w="9525" cap="flat" cmpd="sng">
            <a:solidFill>
              <a:schemeClr val="accent1"/>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10000"/>
              </a:lnSpc>
              <a:spcBef>
                <a:spcPct val="0"/>
              </a:spcBef>
              <a:buNone/>
            </a:pPr>
            <a:r>
              <a:rPr lang="zh-CN" altLang="en-US" sz="1800" b="1" dirty="0">
                <a:solidFill>
                  <a:srgbClr val="00B050"/>
                </a:solidFill>
                <a:latin typeface="Times New Roman" panose="02020603050405020304" pitchFamily="18" charset="0"/>
              </a:rPr>
              <a:t>在进行连续异或运算的多个变量中，若有奇数个变量的值为</a:t>
            </a:r>
            <a:r>
              <a:rPr lang="en-US" altLang="zh-CN" sz="1800" b="1" dirty="0">
                <a:solidFill>
                  <a:srgbClr val="00B050"/>
                </a:solidFill>
                <a:latin typeface="Times New Roman" panose="02020603050405020304" pitchFamily="18" charset="0"/>
              </a:rPr>
              <a:t>1</a:t>
            </a:r>
            <a:r>
              <a:rPr lang="zh-CN" altLang="en-US" sz="1800" b="1" dirty="0">
                <a:solidFill>
                  <a:srgbClr val="00B050"/>
                </a:solidFill>
                <a:latin typeface="Times New Roman" panose="02020603050405020304" pitchFamily="18" charset="0"/>
              </a:rPr>
              <a:t>，则运算结果为</a:t>
            </a:r>
            <a:r>
              <a:rPr lang="en-US" altLang="zh-CN" sz="1800" b="1" dirty="0">
                <a:solidFill>
                  <a:srgbClr val="00B050"/>
                </a:solidFill>
                <a:latin typeface="Times New Roman" panose="02020603050405020304" pitchFamily="18" charset="0"/>
              </a:rPr>
              <a:t>1</a:t>
            </a:r>
            <a:r>
              <a:rPr lang="zh-CN" altLang="en-US" sz="1800" b="1" dirty="0">
                <a:solidFill>
                  <a:srgbClr val="00B050"/>
                </a:solidFill>
                <a:latin typeface="Times New Roman" panose="02020603050405020304" pitchFamily="18" charset="0"/>
              </a:rPr>
              <a:t>；若有偶数个变量的值为</a:t>
            </a:r>
            <a:r>
              <a:rPr lang="en-US" altLang="zh-CN" sz="1800" b="1" dirty="0">
                <a:solidFill>
                  <a:srgbClr val="00B050"/>
                </a:solidFill>
                <a:latin typeface="Times New Roman" panose="02020603050405020304" pitchFamily="18" charset="0"/>
              </a:rPr>
              <a:t>1</a:t>
            </a:r>
            <a:r>
              <a:rPr lang="zh-CN" altLang="en-US" sz="1800" b="1" dirty="0">
                <a:solidFill>
                  <a:srgbClr val="00B050"/>
                </a:solidFill>
                <a:latin typeface="Times New Roman" panose="02020603050405020304" pitchFamily="18" charset="0"/>
              </a:rPr>
              <a:t>，则结果为</a:t>
            </a:r>
            <a:r>
              <a:rPr lang="en-US" altLang="zh-CN" sz="1800" b="1" dirty="0">
                <a:solidFill>
                  <a:srgbClr val="00B050"/>
                </a:solidFill>
                <a:latin typeface="Times New Roman" panose="02020603050405020304" pitchFamily="18" charset="0"/>
              </a:rPr>
              <a:t>0</a:t>
            </a:r>
            <a:endParaRPr lang="zh-CN" altLang="en-US" sz="1800" b="1" dirty="0">
              <a:solidFill>
                <a:srgbClr val="00B05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4"/>
                                        </p:tgtEl>
                                        <p:attrNameLst>
                                          <p:attrName>style.visibility</p:attrName>
                                        </p:attrNameLst>
                                      </p:cBhvr>
                                      <p:to>
                                        <p:strVal val="visible"/>
                                      </p:to>
                                    </p:set>
                                    <p:animEffect transition="in" filter="blinds(horizontal)">
                                      <p:cBhvr>
                                        <p:cTn id="12" dur="500"/>
                                        <p:tgtEl>
                                          <p:spTgt spid="204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95"/>
                                        </p:tgtEl>
                                        <p:attrNameLst>
                                          <p:attrName>style.visibility</p:attrName>
                                        </p:attrNameLst>
                                      </p:cBhvr>
                                      <p:to>
                                        <p:strVal val="visible"/>
                                      </p:to>
                                    </p:set>
                                    <p:animEffect transition="in" filter="blinds(horizontal)">
                                      <p:cBhvr>
                                        <p:cTn id="17" dur="500"/>
                                        <p:tgtEl>
                                          <p:spTgt spid="204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96"/>
                                        </p:tgtEl>
                                        <p:attrNameLst>
                                          <p:attrName>style.visibility</p:attrName>
                                        </p:attrNameLst>
                                      </p:cBhvr>
                                      <p:to>
                                        <p:strVal val="visible"/>
                                      </p:to>
                                    </p:set>
                                    <p:animEffect transition="in" filter="blinds(horizontal)">
                                      <p:cBhvr>
                                        <p:cTn id="22" dur="500"/>
                                        <p:tgtEl>
                                          <p:spTgt spid="2049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9"/>
                                        </p:tgtEl>
                                        <p:attrNameLst>
                                          <p:attrName>style.visibility</p:attrName>
                                        </p:attrNameLst>
                                      </p:cBhvr>
                                      <p:to>
                                        <p:strVal val="visible"/>
                                      </p:to>
                                    </p:set>
                                    <p:animEffect transition="in" filter="blinds(horizontal)">
                                      <p:cBhvr>
                                        <p:cTn id="32" dur="500"/>
                                        <p:tgtEl>
                                          <p:spTgt spid="204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0490"/>
                                        </p:tgtEl>
                                        <p:attrNameLst>
                                          <p:attrName>style.visibility</p:attrName>
                                        </p:attrNameLst>
                                      </p:cBhvr>
                                      <p:to>
                                        <p:strVal val="visible"/>
                                      </p:to>
                                    </p:set>
                                    <p:animEffect transition="in" filter="blinds(horizontal)">
                                      <p:cBhvr>
                                        <p:cTn id="63" dur="500"/>
                                        <p:tgtEl>
                                          <p:spTgt spid="2049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0509"/>
                                        </p:tgtEl>
                                        <p:attrNameLst>
                                          <p:attrName>style.visibility</p:attrName>
                                        </p:attrNameLst>
                                      </p:cBhvr>
                                      <p:to>
                                        <p:strVal val="visible"/>
                                      </p:to>
                                    </p:set>
                                    <p:animEffect transition="in" filter="blinds(horizontal)">
                                      <p:cBhvr>
                                        <p:cTn id="68" dur="500"/>
                                        <p:tgtEl>
                                          <p:spTgt spid="2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9" grpId="0"/>
      <p:bldP spid="20490" grpId="0"/>
      <p:bldP spid="20494" grpId="0"/>
      <p:bldP spid="20495" grpId="0"/>
      <p:bldP spid="20496" grpId="0"/>
      <p:bldP spid="2050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noChangeArrowheads="1"/>
          </p:cNvSpPr>
          <p:nvPr>
            <p:ph idx="1"/>
          </p:nvPr>
        </p:nvSpPr>
        <p:spPr>
          <a:xfrm>
            <a:off x="503238" y="703263"/>
            <a:ext cx="8229600" cy="5376863"/>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总结：编码步骤</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确定检测位位数；确定检测位位置；确定检测位</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取值</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检测位的设置或取值原则：</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0" cap="none" spc="0" normalizeH="0" baseline="0" noProof="0" dirty="0">
                <a:ln>
                  <a:noFill/>
                </a:ln>
                <a:solidFill>
                  <a:srgbClr val="00B050"/>
                </a:solidFill>
                <a:effectLst/>
                <a:uLnTx/>
                <a:uFillTx/>
                <a:latin typeface="+mn-lt"/>
                <a:ea typeface="+mn-ea"/>
                <a:cs typeface="+mn-cs"/>
              </a:rPr>
              <a:t>检测</a:t>
            </a:r>
            <a:r>
              <a:rPr kumimoji="0" lang="zh-CN" altLang="en-US" sz="2800" b="0" i="0" u="none" strike="noStrike" kern="0" cap="none" spc="0" normalizeH="0" baseline="0" noProof="0" dirty="0" smtClean="0">
                <a:ln>
                  <a:noFill/>
                </a:ln>
                <a:solidFill>
                  <a:srgbClr val="00B050"/>
                </a:solidFill>
                <a:effectLst/>
                <a:uLnTx/>
                <a:uFillTx/>
                <a:latin typeface="+mn-lt"/>
                <a:ea typeface="+mn-ea"/>
                <a:cs typeface="+mn-cs"/>
              </a:rPr>
              <a:t>位负责</a:t>
            </a:r>
            <a:r>
              <a:rPr kumimoji="0" lang="zh-CN" altLang="en-US" sz="2800" b="0" i="0" u="none" strike="noStrike" kern="0" cap="none" spc="0" normalizeH="0" baseline="0" noProof="0" dirty="0">
                <a:ln>
                  <a:noFill/>
                </a:ln>
                <a:solidFill>
                  <a:srgbClr val="00B050"/>
                </a:solidFill>
                <a:effectLst/>
                <a:uLnTx/>
                <a:uFillTx/>
                <a:latin typeface="+mn-lt"/>
                <a:ea typeface="+mn-ea"/>
                <a:cs typeface="+mn-cs"/>
              </a:rPr>
              <a:t>的检测小组中</a:t>
            </a:r>
            <a:r>
              <a:rPr kumimoji="0" lang="en-US" altLang="zh-CN" sz="2800" b="0" i="0" u="none" strike="noStrike" kern="0" cap="none" spc="0" normalizeH="0" baseline="0" noProof="0" dirty="0">
                <a:ln>
                  <a:noFill/>
                </a:ln>
                <a:solidFill>
                  <a:srgbClr val="00B050"/>
                </a:solidFill>
                <a:effectLst/>
                <a:uLnTx/>
                <a:uFillTx/>
                <a:latin typeface="+mn-lt"/>
                <a:ea typeface="+mn-ea"/>
                <a:cs typeface="+mn-cs"/>
              </a:rPr>
              <a:t>1</a:t>
            </a:r>
            <a:r>
              <a:rPr kumimoji="0" lang="zh-CN" altLang="en-US" sz="2800" b="0" i="0" u="none" strike="noStrike" kern="0" cap="none" spc="0" normalizeH="0" baseline="0" noProof="0" dirty="0">
                <a:ln>
                  <a:noFill/>
                </a:ln>
                <a:solidFill>
                  <a:srgbClr val="00B050"/>
                </a:solidFill>
                <a:effectLst/>
                <a:uLnTx/>
                <a:uFillTx/>
                <a:latin typeface="+mn-lt"/>
                <a:ea typeface="+mn-ea"/>
                <a:cs typeface="+mn-cs"/>
              </a:rPr>
              <a:t>的个数是奇数（配奇原则）或者偶数（配偶原则</a:t>
            </a:r>
            <a:r>
              <a:rPr kumimoji="0" lang="zh-CN" altLang="en-US" sz="2800" b="0" i="0" u="none" strike="noStrike" kern="0" cap="none" spc="0" normalizeH="0" baseline="0" noProof="0" dirty="0" smtClean="0">
                <a:ln>
                  <a:noFill/>
                </a:ln>
                <a:solidFill>
                  <a:srgbClr val="00B050"/>
                </a:solidFill>
                <a:effectLst/>
                <a:uLnTx/>
                <a:uFillTx/>
                <a:latin typeface="+mn-lt"/>
                <a:ea typeface="+mn-ea"/>
                <a:cs typeface="+mn-cs"/>
              </a:rPr>
              <a:t>）</a:t>
            </a:r>
            <a:endParaRPr kumimoji="0" lang="en-US" altLang="zh-CN" sz="2800" b="0" i="0" u="none" strike="noStrike" kern="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对于同一原始代码，奇配置和偶配置时检测位取值</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反相</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endParaRPr kumimoji="0" lang="zh-CN" altLang="en-US" sz="2800" b="0" i="0" u="none" strike="noStrike" kern="0" cap="none" spc="0" normalizeH="0" baseline="0" noProof="0" dirty="0">
              <a:ln>
                <a:noFill/>
              </a:ln>
              <a:solidFill>
                <a:srgbClr val="00B050"/>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533400" y="304800"/>
            <a:ext cx="6096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000000"/>
                </a:solidFill>
                <a:latin typeface="Times New Roman" panose="02020603050405020304" pitchFamily="18" charset="0"/>
              </a:rPr>
              <a:t>3. </a:t>
            </a:r>
            <a:r>
              <a:rPr lang="zh-CN" altLang="en-US" sz="3600" b="1" dirty="0">
                <a:solidFill>
                  <a:srgbClr val="000000"/>
                </a:solidFill>
                <a:latin typeface="Times New Roman" panose="02020603050405020304" pitchFamily="18" charset="0"/>
              </a:rPr>
              <a:t>汉明码的纠错过程</a:t>
            </a:r>
            <a:endParaRPr lang="zh-CN" altLang="en-US" sz="3600" b="1" dirty="0">
              <a:solidFill>
                <a:srgbClr val="000000"/>
              </a:solidFill>
              <a:latin typeface="Times New Roman" panose="02020603050405020304" pitchFamily="18" charset="0"/>
            </a:endParaRPr>
          </a:p>
        </p:txBody>
      </p:sp>
      <p:sp>
        <p:nvSpPr>
          <p:cNvPr id="21507" name="Text Box 3"/>
          <p:cNvSpPr txBox="1"/>
          <p:nvPr/>
        </p:nvSpPr>
        <p:spPr>
          <a:xfrm>
            <a:off x="296863" y="1143000"/>
            <a:ext cx="8847137"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B050"/>
                </a:solidFill>
                <a:latin typeface="Times New Roman" panose="02020603050405020304" pitchFamily="18" charset="0"/>
              </a:rPr>
              <a:t>纠错时形成新的检测位 </a:t>
            </a:r>
            <a:r>
              <a:rPr lang="en-US" altLang="zh-CN" sz="2800" b="1" dirty="0">
                <a:solidFill>
                  <a:srgbClr val="00B050"/>
                </a:solidFill>
                <a:latin typeface="Times New Roman" panose="02020603050405020304" pitchFamily="18" charset="0"/>
              </a:rPr>
              <a:t>P</a:t>
            </a:r>
            <a:r>
              <a:rPr lang="en-US" altLang="zh-CN" sz="2800" b="1" i="1" baseline="-25000" dirty="0">
                <a:solidFill>
                  <a:srgbClr val="00B050"/>
                </a:solidFill>
                <a:latin typeface="Times New Roman" panose="02020603050405020304" pitchFamily="18" charset="0"/>
              </a:rPr>
              <a:t>i     </a:t>
            </a:r>
            <a:r>
              <a:rPr lang="zh-CN" altLang="en-US" sz="2800" b="1" dirty="0">
                <a:solidFill>
                  <a:srgbClr val="00B050"/>
                </a:solidFill>
                <a:latin typeface="Times New Roman" panose="02020603050405020304" pitchFamily="18" charset="0"/>
              </a:rPr>
              <a:t>，其状态可指示出错位置</a:t>
            </a:r>
            <a:endParaRPr lang="zh-CN" altLang="en-US" sz="2800" b="1" dirty="0">
              <a:solidFill>
                <a:srgbClr val="00B050"/>
              </a:solidFill>
              <a:latin typeface="Times New Roman" panose="02020603050405020304" pitchFamily="18" charset="0"/>
            </a:endParaRPr>
          </a:p>
          <a:p>
            <a:pPr marL="0" lvl="0" indent="0" eaLnBrk="1" hangingPunct="1">
              <a:spcBef>
                <a:spcPct val="0"/>
              </a:spcBef>
              <a:buNone/>
            </a:pPr>
            <a:endParaRPr lang="zh-CN" altLang="en-US" b="1" dirty="0">
              <a:solidFill>
                <a:srgbClr val="000000"/>
              </a:solidFill>
              <a:latin typeface="Times New Roman" panose="02020603050405020304" pitchFamily="18" charset="0"/>
            </a:endParaRPr>
          </a:p>
        </p:txBody>
      </p:sp>
      <p:sp>
        <p:nvSpPr>
          <p:cNvPr id="21508" name="Text Box 4"/>
          <p:cNvSpPr txBox="1"/>
          <p:nvPr/>
        </p:nvSpPr>
        <p:spPr>
          <a:xfrm>
            <a:off x="304800" y="1790700"/>
            <a:ext cx="4751388"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0000"/>
                </a:solidFill>
                <a:latin typeface="Times New Roman" panose="02020603050405020304" pitchFamily="18" charset="0"/>
              </a:rPr>
              <a:t>如编码时增添 </a:t>
            </a:r>
            <a:r>
              <a:rPr lang="en-US" altLang="zh-CN" sz="2800" b="1" dirty="0">
                <a:solidFill>
                  <a:srgbClr val="000000"/>
                </a:solidFill>
                <a:latin typeface="Times New Roman" panose="02020603050405020304" pitchFamily="18" charset="0"/>
              </a:rPr>
              <a:t>3 </a:t>
            </a:r>
            <a:r>
              <a:rPr lang="zh-CN" altLang="en-US" sz="2800" b="1" dirty="0">
                <a:solidFill>
                  <a:srgbClr val="000000"/>
                </a:solidFill>
                <a:latin typeface="Times New Roman" panose="02020603050405020304" pitchFamily="18" charset="0"/>
              </a:rPr>
              <a:t>位（</a:t>
            </a:r>
            <a:r>
              <a:rPr lang="en-US" altLang="zh-CN" sz="2800" b="1" i="1" dirty="0">
                <a:solidFill>
                  <a:srgbClr val="000000"/>
                </a:solidFill>
                <a:latin typeface="Times New Roman" panose="02020603050405020304" pitchFamily="18" charset="0"/>
              </a:rPr>
              <a:t>k</a:t>
            </a:r>
            <a:r>
              <a:rPr lang="en-US" altLang="zh-CN" sz="2800" b="1" dirty="0">
                <a:solidFill>
                  <a:srgbClr val="000000"/>
                </a:solidFill>
                <a:latin typeface="Times New Roman" panose="02020603050405020304" pitchFamily="18" charset="0"/>
              </a:rPr>
              <a:t> = 3</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p:txBody>
      </p:sp>
      <p:sp>
        <p:nvSpPr>
          <p:cNvPr id="21509" name="Text Box 5"/>
          <p:cNvSpPr txBox="1"/>
          <p:nvPr/>
        </p:nvSpPr>
        <p:spPr>
          <a:xfrm>
            <a:off x="4829175" y="1808163"/>
            <a:ext cx="4784725" cy="522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0000"/>
                </a:solidFill>
                <a:latin typeface="Times New Roman" panose="02020603050405020304" pitchFamily="18" charset="0"/>
              </a:rPr>
              <a:t>纠错时新检测位也是</a:t>
            </a: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位</a:t>
            </a:r>
            <a:endParaRPr lang="zh-CN" altLang="en-US" sz="2800" b="1" baseline="-25000" dirty="0">
              <a:solidFill>
                <a:srgbClr val="000000"/>
              </a:solidFill>
              <a:latin typeface="Times New Roman" panose="02020603050405020304" pitchFamily="18" charset="0"/>
            </a:endParaRPr>
          </a:p>
        </p:txBody>
      </p:sp>
      <p:sp>
        <p:nvSpPr>
          <p:cNvPr id="21510" name="Text Box 6"/>
          <p:cNvSpPr txBox="1"/>
          <p:nvPr/>
        </p:nvSpPr>
        <p:spPr>
          <a:xfrm>
            <a:off x="304800" y="2438400"/>
            <a:ext cx="54102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0000"/>
                </a:solidFill>
                <a:latin typeface="Times New Roman" panose="02020603050405020304" pitchFamily="18" charset="0"/>
              </a:rPr>
              <a:t>以 </a:t>
            </a:r>
            <a:r>
              <a:rPr lang="en-US" altLang="zh-CN" sz="2800" b="1" i="1" dirty="0">
                <a:solidFill>
                  <a:srgbClr val="000000"/>
                </a:solidFill>
                <a:latin typeface="Times New Roman" panose="02020603050405020304" pitchFamily="18" charset="0"/>
              </a:rPr>
              <a:t>k</a:t>
            </a:r>
            <a:r>
              <a:rPr lang="en-US" altLang="zh-CN" sz="2800" b="1" dirty="0">
                <a:solidFill>
                  <a:srgbClr val="000000"/>
                </a:solidFill>
                <a:latin typeface="Times New Roman" panose="02020603050405020304" pitchFamily="18" charset="0"/>
              </a:rPr>
              <a:t> = 3 </a:t>
            </a:r>
            <a:r>
              <a:rPr lang="zh-CN" altLang="en-US" sz="2800" b="1" dirty="0">
                <a:solidFill>
                  <a:srgbClr val="000000"/>
                </a:solidFill>
                <a:latin typeface="Times New Roman" panose="02020603050405020304" pitchFamily="18" charset="0"/>
              </a:rPr>
              <a:t>为例，</a:t>
            </a:r>
            <a:r>
              <a:rPr lang="en-US" altLang="zh-CN" sz="2800" b="1" dirty="0">
                <a:solidFill>
                  <a:srgbClr val="000000"/>
                </a:solidFill>
                <a:latin typeface="Times New Roman" panose="02020603050405020304" pitchFamily="18" charset="0"/>
              </a:rPr>
              <a:t>P</a:t>
            </a:r>
            <a:r>
              <a:rPr lang="en-US" altLang="zh-CN" sz="2800" b="1" i="1" baseline="-25000" dirty="0">
                <a:solidFill>
                  <a:srgbClr val="000000"/>
                </a:solidFill>
                <a:latin typeface="Times New Roman" panose="02020603050405020304" pitchFamily="18" charset="0"/>
              </a:rPr>
              <a:t>i</a:t>
            </a:r>
            <a:r>
              <a:rPr lang="en-US" altLang="zh-CN" sz="2800" b="1" baseline="-25000"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的取值为</a:t>
            </a:r>
            <a:endParaRPr lang="zh-CN" altLang="en-US" sz="2800" b="1" dirty="0">
              <a:solidFill>
                <a:srgbClr val="000000"/>
              </a:solidFill>
              <a:latin typeface="Times New Roman" panose="02020603050405020304" pitchFamily="18" charset="0"/>
            </a:endParaRPr>
          </a:p>
        </p:txBody>
      </p:sp>
      <p:grpSp>
        <p:nvGrpSpPr>
          <p:cNvPr id="2" name="Group 7"/>
          <p:cNvGrpSpPr/>
          <p:nvPr/>
        </p:nvGrpSpPr>
        <p:grpSpPr>
          <a:xfrm>
            <a:off x="1524000" y="3200400"/>
            <a:ext cx="5638800" cy="628650"/>
            <a:chOff x="960" y="2016"/>
            <a:chExt cx="3552" cy="396"/>
          </a:xfrm>
        </p:grpSpPr>
        <p:sp>
          <p:nvSpPr>
            <p:cNvPr id="35867" name="Text Box 8"/>
            <p:cNvSpPr txBox="1"/>
            <p:nvPr/>
          </p:nvSpPr>
          <p:spPr>
            <a:xfrm>
              <a:off x="960" y="2016"/>
              <a:ext cx="355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1 </a:t>
              </a:r>
              <a:r>
                <a:rPr lang="en-US" altLang="zh-CN" b="1" dirty="0">
                  <a:solidFill>
                    <a:srgbClr val="000000"/>
                  </a:solidFill>
                  <a:latin typeface="Times New Roman" panose="02020603050405020304" pitchFamily="18" charset="0"/>
                </a:rPr>
                <a:t>= 1      3     </a:t>
              </a:r>
              <a:r>
                <a:rPr lang="en-US" altLang="zh-CN" sz="1600"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5      7</a:t>
              </a:r>
              <a:endParaRPr lang="en-US" altLang="zh-CN" b="1" dirty="0">
                <a:solidFill>
                  <a:srgbClr val="000000"/>
                </a:solidFill>
                <a:latin typeface="Times New Roman" panose="02020603050405020304" pitchFamily="18" charset="0"/>
              </a:endParaRPr>
            </a:p>
          </p:txBody>
        </p:sp>
        <p:sp>
          <p:nvSpPr>
            <p:cNvPr id="35868" name="AutoShape 9"/>
            <p:cNvSpPr/>
            <p:nvPr/>
          </p:nvSpPr>
          <p:spPr>
            <a:xfrm>
              <a:off x="1728" y="210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9" name="AutoShape 10"/>
            <p:cNvSpPr/>
            <p:nvPr/>
          </p:nvSpPr>
          <p:spPr>
            <a:xfrm>
              <a:off x="2208" y="210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70" name="AutoShape 11"/>
            <p:cNvSpPr/>
            <p:nvPr/>
          </p:nvSpPr>
          <p:spPr>
            <a:xfrm>
              <a:off x="2736" y="210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71" name="Text Box 12"/>
            <p:cNvSpPr txBox="1"/>
            <p:nvPr/>
          </p:nvSpPr>
          <p:spPr>
            <a:xfrm>
              <a:off x="3504" y="2047"/>
              <a:ext cx="11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b="1" dirty="0">
                <a:solidFill>
                  <a:srgbClr val="000000"/>
                </a:solidFill>
                <a:latin typeface="Times New Roman" panose="02020603050405020304" pitchFamily="18" charset="0"/>
              </a:endParaRPr>
            </a:p>
          </p:txBody>
        </p:sp>
      </p:grpSp>
      <p:grpSp>
        <p:nvGrpSpPr>
          <p:cNvPr id="3" name="Group 13"/>
          <p:cNvGrpSpPr/>
          <p:nvPr/>
        </p:nvGrpSpPr>
        <p:grpSpPr>
          <a:xfrm>
            <a:off x="1539875" y="3944938"/>
            <a:ext cx="4708525" cy="617537"/>
            <a:chOff x="970" y="2485"/>
            <a:chExt cx="2966" cy="389"/>
          </a:xfrm>
        </p:grpSpPr>
        <p:sp>
          <p:nvSpPr>
            <p:cNvPr id="35862" name="Text Box 14"/>
            <p:cNvSpPr txBox="1"/>
            <p:nvPr/>
          </p:nvSpPr>
          <p:spPr>
            <a:xfrm>
              <a:off x="970" y="2509"/>
              <a:ext cx="2966"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2 </a:t>
              </a:r>
              <a:r>
                <a:rPr lang="en-US" altLang="zh-CN" b="1" dirty="0">
                  <a:solidFill>
                    <a:srgbClr val="000000"/>
                  </a:solidFill>
                  <a:latin typeface="Times New Roman" panose="02020603050405020304" pitchFamily="18" charset="0"/>
                </a:rPr>
                <a:t>= 2      3     </a:t>
              </a:r>
              <a:r>
                <a:rPr lang="en-US" altLang="zh-CN" sz="1600"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6      7</a:t>
              </a:r>
              <a:endParaRPr lang="en-US" altLang="zh-CN" b="1" dirty="0">
                <a:solidFill>
                  <a:srgbClr val="000000"/>
                </a:solidFill>
                <a:latin typeface="Times New Roman" panose="02020603050405020304" pitchFamily="18" charset="0"/>
              </a:endParaRPr>
            </a:p>
          </p:txBody>
        </p:sp>
        <p:sp>
          <p:nvSpPr>
            <p:cNvPr id="35863" name="AutoShape 15"/>
            <p:cNvSpPr/>
            <p:nvPr/>
          </p:nvSpPr>
          <p:spPr>
            <a:xfrm>
              <a:off x="1728" y="2593"/>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4" name="AutoShape 16"/>
            <p:cNvSpPr/>
            <p:nvPr/>
          </p:nvSpPr>
          <p:spPr>
            <a:xfrm>
              <a:off x="2208" y="2593"/>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5" name="AutoShape 17"/>
            <p:cNvSpPr/>
            <p:nvPr/>
          </p:nvSpPr>
          <p:spPr>
            <a:xfrm>
              <a:off x="2736" y="2593"/>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6" name="Text Box 18"/>
            <p:cNvSpPr txBox="1"/>
            <p:nvPr/>
          </p:nvSpPr>
          <p:spPr>
            <a:xfrm>
              <a:off x="3504" y="2485"/>
              <a:ext cx="11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b="1" dirty="0">
                <a:solidFill>
                  <a:srgbClr val="000000"/>
                </a:solidFill>
                <a:latin typeface="Times New Roman" panose="02020603050405020304" pitchFamily="18" charset="0"/>
              </a:endParaRPr>
            </a:p>
          </p:txBody>
        </p:sp>
      </p:grpSp>
      <p:grpSp>
        <p:nvGrpSpPr>
          <p:cNvPr id="4" name="Group 19"/>
          <p:cNvGrpSpPr/>
          <p:nvPr/>
        </p:nvGrpSpPr>
        <p:grpSpPr>
          <a:xfrm>
            <a:off x="1539875" y="4678363"/>
            <a:ext cx="4251325" cy="655637"/>
            <a:chOff x="970" y="2947"/>
            <a:chExt cx="2678" cy="413"/>
          </a:xfrm>
        </p:grpSpPr>
        <p:sp>
          <p:nvSpPr>
            <p:cNvPr id="35857" name="Text Box 20"/>
            <p:cNvSpPr txBox="1"/>
            <p:nvPr/>
          </p:nvSpPr>
          <p:spPr>
            <a:xfrm>
              <a:off x="970" y="2995"/>
              <a:ext cx="2678"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4 </a:t>
              </a:r>
              <a:r>
                <a:rPr lang="en-US" altLang="zh-CN" b="1" dirty="0">
                  <a:solidFill>
                    <a:srgbClr val="000000"/>
                  </a:solidFill>
                  <a:latin typeface="Times New Roman" panose="02020603050405020304" pitchFamily="18" charset="0"/>
                </a:rPr>
                <a:t>= 4      5     </a:t>
              </a:r>
              <a:r>
                <a:rPr lang="en-US" altLang="zh-CN" sz="1600"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6      7</a:t>
              </a:r>
              <a:endParaRPr lang="en-US" altLang="zh-CN" b="1" dirty="0">
                <a:solidFill>
                  <a:srgbClr val="000000"/>
                </a:solidFill>
                <a:latin typeface="Times New Roman" panose="02020603050405020304" pitchFamily="18" charset="0"/>
              </a:endParaRPr>
            </a:p>
          </p:txBody>
        </p:sp>
        <p:sp>
          <p:nvSpPr>
            <p:cNvPr id="35858" name="AutoShape 21"/>
            <p:cNvSpPr/>
            <p:nvPr/>
          </p:nvSpPr>
          <p:spPr>
            <a:xfrm>
              <a:off x="1728" y="3079"/>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59" name="AutoShape 22"/>
            <p:cNvSpPr/>
            <p:nvPr/>
          </p:nvSpPr>
          <p:spPr>
            <a:xfrm>
              <a:off x="2208" y="3079"/>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0" name="AutoShape 23"/>
            <p:cNvSpPr/>
            <p:nvPr/>
          </p:nvSpPr>
          <p:spPr>
            <a:xfrm>
              <a:off x="2736" y="3079"/>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5861" name="Text Box 24"/>
            <p:cNvSpPr txBox="1"/>
            <p:nvPr/>
          </p:nvSpPr>
          <p:spPr>
            <a:xfrm>
              <a:off x="3504" y="2947"/>
              <a:ext cx="11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b="1" dirty="0">
                <a:solidFill>
                  <a:srgbClr val="000000"/>
                </a:solidFill>
                <a:latin typeface="Times New Roman" panose="02020603050405020304" pitchFamily="18" charset="0"/>
              </a:endParaRPr>
            </a:p>
          </p:txBody>
        </p:sp>
      </p:grpSp>
      <p:sp>
        <p:nvSpPr>
          <p:cNvPr id="21529" name="Text Box 25"/>
          <p:cNvSpPr txBox="1"/>
          <p:nvPr/>
        </p:nvSpPr>
        <p:spPr>
          <a:xfrm>
            <a:off x="898525" y="5429250"/>
            <a:ext cx="62801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对于按 “偶校验” 配置的汉明码      </a:t>
            </a:r>
            <a:endParaRPr lang="zh-CN" altLang="en-US" b="1" dirty="0">
              <a:solidFill>
                <a:srgbClr val="000000"/>
              </a:solidFill>
              <a:latin typeface="Times New Roman" panose="02020603050405020304" pitchFamily="18" charset="0"/>
            </a:endParaRPr>
          </a:p>
        </p:txBody>
      </p:sp>
      <p:sp>
        <p:nvSpPr>
          <p:cNvPr id="21530" name="Text Box 26"/>
          <p:cNvSpPr txBox="1"/>
          <p:nvPr/>
        </p:nvSpPr>
        <p:spPr>
          <a:xfrm>
            <a:off x="898525" y="5962650"/>
            <a:ext cx="60277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不出错时   </a:t>
            </a:r>
            <a:r>
              <a:rPr lang="en-US" altLang="zh-CN" b="1" dirty="0">
                <a:solidFill>
                  <a:srgbClr val="99CC00"/>
                </a:solidFill>
                <a:latin typeface="Times New Roman" panose="02020603050405020304" pitchFamily="18" charset="0"/>
              </a:rPr>
              <a:t>P</a:t>
            </a:r>
            <a:r>
              <a:rPr lang="en-US" altLang="zh-CN" b="1" baseline="-25000" dirty="0">
                <a:solidFill>
                  <a:srgbClr val="99CC00"/>
                </a:solidFill>
                <a:latin typeface="Times New Roman" panose="02020603050405020304" pitchFamily="18" charset="0"/>
              </a:rPr>
              <a:t>1</a:t>
            </a:r>
            <a:r>
              <a:rPr lang="en-US" altLang="zh-CN" b="1" dirty="0">
                <a:solidFill>
                  <a:srgbClr val="99CC00"/>
                </a:solidFill>
                <a:latin typeface="Times New Roman" panose="02020603050405020304" pitchFamily="18" charset="0"/>
              </a:rPr>
              <a:t>= 0</a:t>
            </a:r>
            <a:r>
              <a:rPr lang="zh-CN" altLang="en-US" b="1" dirty="0">
                <a:solidFill>
                  <a:srgbClr val="99CC00"/>
                </a:solidFill>
                <a:latin typeface="Times New Roman" panose="02020603050405020304" pitchFamily="18" charset="0"/>
              </a:rPr>
              <a:t>，</a:t>
            </a:r>
            <a:r>
              <a:rPr lang="en-US" altLang="zh-CN" b="1" dirty="0">
                <a:solidFill>
                  <a:srgbClr val="99CC00"/>
                </a:solidFill>
                <a:latin typeface="Times New Roman" panose="02020603050405020304" pitchFamily="18" charset="0"/>
              </a:rPr>
              <a:t>P</a:t>
            </a:r>
            <a:r>
              <a:rPr lang="en-US" altLang="zh-CN" b="1" baseline="-25000" dirty="0">
                <a:solidFill>
                  <a:srgbClr val="99CC00"/>
                </a:solidFill>
                <a:latin typeface="Times New Roman" panose="02020603050405020304" pitchFamily="18" charset="0"/>
              </a:rPr>
              <a:t>2</a:t>
            </a:r>
            <a:r>
              <a:rPr lang="en-US" altLang="zh-CN" b="1" dirty="0">
                <a:solidFill>
                  <a:srgbClr val="99CC00"/>
                </a:solidFill>
                <a:latin typeface="Times New Roman" panose="02020603050405020304" pitchFamily="18" charset="0"/>
              </a:rPr>
              <a:t> = 0</a:t>
            </a:r>
            <a:r>
              <a:rPr lang="zh-CN" altLang="en-US" b="1" dirty="0">
                <a:solidFill>
                  <a:srgbClr val="99CC00"/>
                </a:solidFill>
                <a:latin typeface="Times New Roman" panose="02020603050405020304" pitchFamily="18" charset="0"/>
              </a:rPr>
              <a:t>，</a:t>
            </a:r>
            <a:r>
              <a:rPr lang="en-US" altLang="zh-CN" b="1" dirty="0">
                <a:solidFill>
                  <a:srgbClr val="99CC00"/>
                </a:solidFill>
                <a:latin typeface="Times New Roman" panose="02020603050405020304" pitchFamily="18" charset="0"/>
              </a:rPr>
              <a:t>P</a:t>
            </a:r>
            <a:r>
              <a:rPr lang="en-US" altLang="zh-CN" b="1" baseline="-25000" dirty="0">
                <a:solidFill>
                  <a:srgbClr val="99CC00"/>
                </a:solidFill>
                <a:latin typeface="Times New Roman" panose="02020603050405020304" pitchFamily="18" charset="0"/>
              </a:rPr>
              <a:t>4</a:t>
            </a:r>
            <a:r>
              <a:rPr lang="en-US" altLang="zh-CN" b="1" dirty="0">
                <a:solidFill>
                  <a:srgbClr val="99CC00"/>
                </a:solidFill>
                <a:latin typeface="Times New Roman" panose="02020603050405020304" pitchFamily="18" charset="0"/>
              </a:rPr>
              <a:t> = 0</a:t>
            </a:r>
            <a:endParaRPr lang="en-US" altLang="zh-CN" b="1" dirty="0">
              <a:solidFill>
                <a:srgbClr val="99CC00"/>
              </a:solidFill>
              <a:latin typeface="Times New Roman" panose="02020603050405020304" pitchFamily="18" charset="0"/>
            </a:endParaRPr>
          </a:p>
        </p:txBody>
      </p:sp>
      <p:sp>
        <p:nvSpPr>
          <p:cNvPr id="21531" name="Text Box 27"/>
          <p:cNvSpPr txBox="1"/>
          <p:nvPr/>
        </p:nvSpPr>
        <p:spPr>
          <a:xfrm>
            <a:off x="2266950" y="2895600"/>
            <a:ext cx="7302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99CC00"/>
                </a:solidFill>
                <a:latin typeface="Times New Roman" panose="02020603050405020304" pitchFamily="18" charset="0"/>
              </a:rPr>
              <a:t>C</a:t>
            </a:r>
            <a:r>
              <a:rPr lang="en-US" altLang="zh-CN" sz="2800" b="1" baseline="-25000" dirty="0">
                <a:solidFill>
                  <a:srgbClr val="99CC00"/>
                </a:solidFill>
                <a:latin typeface="Times New Roman" panose="02020603050405020304" pitchFamily="18" charset="0"/>
              </a:rPr>
              <a:t>1</a:t>
            </a:r>
            <a:endParaRPr lang="en-US" altLang="zh-CN" sz="2800" b="1" baseline="-25000" dirty="0">
              <a:solidFill>
                <a:srgbClr val="99CC00"/>
              </a:solidFill>
              <a:latin typeface="Times New Roman" panose="02020603050405020304" pitchFamily="18" charset="0"/>
            </a:endParaRPr>
          </a:p>
        </p:txBody>
      </p:sp>
      <p:sp>
        <p:nvSpPr>
          <p:cNvPr id="21532" name="Text Box 28"/>
          <p:cNvSpPr txBox="1"/>
          <p:nvPr/>
        </p:nvSpPr>
        <p:spPr>
          <a:xfrm>
            <a:off x="2266950" y="3657600"/>
            <a:ext cx="5619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99CC00"/>
                </a:solidFill>
                <a:latin typeface="Times New Roman" panose="02020603050405020304" pitchFamily="18" charset="0"/>
              </a:rPr>
              <a:t>C</a:t>
            </a:r>
            <a:r>
              <a:rPr lang="en-US" altLang="zh-CN" sz="2800" b="1" baseline="-25000" dirty="0">
                <a:solidFill>
                  <a:srgbClr val="99CC00"/>
                </a:solidFill>
                <a:latin typeface="Times New Roman" panose="02020603050405020304" pitchFamily="18" charset="0"/>
              </a:rPr>
              <a:t>2</a:t>
            </a:r>
            <a:endParaRPr lang="en-US" altLang="zh-CN" sz="2800" b="1" baseline="-25000" dirty="0">
              <a:solidFill>
                <a:srgbClr val="99CC00"/>
              </a:solidFill>
              <a:latin typeface="Times New Roman" panose="02020603050405020304" pitchFamily="18" charset="0"/>
            </a:endParaRPr>
          </a:p>
        </p:txBody>
      </p:sp>
      <p:sp>
        <p:nvSpPr>
          <p:cNvPr id="21533" name="Text Box 29"/>
          <p:cNvSpPr txBox="1"/>
          <p:nvPr/>
        </p:nvSpPr>
        <p:spPr>
          <a:xfrm>
            <a:off x="2266950" y="4495800"/>
            <a:ext cx="5619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99CC00"/>
                </a:solidFill>
                <a:latin typeface="Times New Roman" panose="02020603050405020304" pitchFamily="18" charset="0"/>
              </a:rPr>
              <a:t>C</a:t>
            </a:r>
            <a:r>
              <a:rPr lang="en-US" altLang="zh-CN" sz="2800" b="1" baseline="-25000" dirty="0">
                <a:solidFill>
                  <a:srgbClr val="99CC00"/>
                </a:solidFill>
                <a:latin typeface="Times New Roman" panose="02020603050405020304" pitchFamily="18" charset="0"/>
              </a:rPr>
              <a:t>4</a:t>
            </a:r>
            <a:endParaRPr lang="en-US" altLang="zh-CN" sz="2800" b="1" baseline="-25000" dirty="0">
              <a:solidFill>
                <a:srgbClr val="99CC00"/>
              </a:solidFill>
              <a:latin typeface="Times New Roman" panose="02020603050405020304" pitchFamily="18" charset="0"/>
            </a:endParaRPr>
          </a:p>
        </p:txBody>
      </p:sp>
      <p:sp>
        <p:nvSpPr>
          <p:cNvPr id="35855" name="AutoShape 32">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2" name="圆角矩形标注 31"/>
          <p:cNvSpPr/>
          <p:nvPr/>
        </p:nvSpPr>
        <p:spPr>
          <a:xfrm>
            <a:off x="5791200" y="2998788"/>
            <a:ext cx="2798763" cy="2349500"/>
          </a:xfrm>
          <a:prstGeom prst="wedgeRoundRectCallout">
            <a:avLst>
              <a:gd name="adj1" fmla="val -24653"/>
              <a:gd name="adj2" fmla="val 24630"/>
              <a:gd name="adj3" fmla="val 16667"/>
            </a:avLst>
          </a:prstGeom>
          <a:noFill/>
          <a:ln w="9525" cap="flat" cmpd="sng">
            <a:solidFill>
              <a:schemeClr val="accent1"/>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10000"/>
              </a:lnSpc>
              <a:spcBef>
                <a:spcPct val="0"/>
              </a:spcBef>
              <a:buNone/>
            </a:pPr>
            <a:r>
              <a:rPr lang="zh-CN" altLang="en-US" sz="2000" dirty="0">
                <a:solidFill>
                  <a:srgbClr val="00B050"/>
                </a:solidFill>
                <a:latin typeface="Times New Roman" panose="02020603050405020304" pitchFamily="18" charset="0"/>
              </a:rPr>
              <a:t>在进行连续异或运算的多个变量中，若有奇数个变量的值为</a:t>
            </a:r>
            <a:r>
              <a:rPr lang="en-US" altLang="zh-CN" sz="2000" dirty="0">
                <a:solidFill>
                  <a:srgbClr val="00B050"/>
                </a:solidFill>
                <a:latin typeface="Times New Roman" panose="02020603050405020304" pitchFamily="18" charset="0"/>
              </a:rPr>
              <a:t>1</a:t>
            </a:r>
            <a:r>
              <a:rPr lang="zh-CN" altLang="en-US" sz="2000" dirty="0">
                <a:solidFill>
                  <a:srgbClr val="00B050"/>
                </a:solidFill>
                <a:latin typeface="Times New Roman" panose="02020603050405020304" pitchFamily="18" charset="0"/>
              </a:rPr>
              <a:t>，则运算结果为</a:t>
            </a:r>
            <a:r>
              <a:rPr lang="en-US" altLang="zh-CN" sz="2000" dirty="0">
                <a:solidFill>
                  <a:srgbClr val="00B050"/>
                </a:solidFill>
                <a:latin typeface="Times New Roman" panose="02020603050405020304" pitchFamily="18" charset="0"/>
              </a:rPr>
              <a:t>1</a:t>
            </a:r>
            <a:r>
              <a:rPr lang="zh-CN" altLang="en-US" sz="2000" dirty="0">
                <a:solidFill>
                  <a:srgbClr val="00B050"/>
                </a:solidFill>
                <a:latin typeface="Times New Roman" panose="02020603050405020304" pitchFamily="18" charset="0"/>
              </a:rPr>
              <a:t>；若有偶数个变量的值为</a:t>
            </a:r>
            <a:r>
              <a:rPr lang="en-US" altLang="zh-CN" sz="2000" dirty="0">
                <a:solidFill>
                  <a:srgbClr val="00B050"/>
                </a:solidFill>
                <a:latin typeface="Times New Roman" panose="02020603050405020304" pitchFamily="18" charset="0"/>
              </a:rPr>
              <a:t>1</a:t>
            </a:r>
            <a:r>
              <a:rPr lang="zh-CN" altLang="en-US" sz="2000" dirty="0">
                <a:solidFill>
                  <a:srgbClr val="00B050"/>
                </a:solidFill>
                <a:latin typeface="Times New Roman" panose="02020603050405020304" pitchFamily="18" charset="0"/>
              </a:rPr>
              <a:t>，则结果为</a:t>
            </a:r>
            <a:r>
              <a:rPr lang="en-US" altLang="zh-CN" sz="2000" dirty="0">
                <a:solidFill>
                  <a:srgbClr val="00B050"/>
                </a:solidFill>
                <a:latin typeface="Times New Roman" panose="02020603050405020304" pitchFamily="18" charset="0"/>
              </a:rPr>
              <a:t>0</a:t>
            </a:r>
            <a:endParaRPr lang="zh-CN" altLang="en-US" sz="2000" dirty="0">
              <a:solidFill>
                <a:srgbClr val="00B05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linds(horizontal)">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1531"/>
                                        </p:tgtEl>
                                        <p:attrNameLst>
                                          <p:attrName>style.visibility</p:attrName>
                                        </p:attrNameLst>
                                      </p:cBhvr>
                                      <p:to>
                                        <p:strVal val="visible"/>
                                      </p:to>
                                    </p:set>
                                    <p:anim calcmode="lin" valueType="num">
                                      <p:cBhvr additive="base">
                                        <p:cTn id="42" dur="500" fill="hold"/>
                                        <p:tgtEl>
                                          <p:spTgt spid="21531"/>
                                        </p:tgtEl>
                                        <p:attrNameLst>
                                          <p:attrName>ppt_x</p:attrName>
                                        </p:attrNameLst>
                                      </p:cBhvr>
                                      <p:tavLst>
                                        <p:tav tm="0">
                                          <p:val>
                                            <p:strVal val="0-#ppt_w/2"/>
                                          </p:val>
                                        </p:tav>
                                        <p:tav tm="100000">
                                          <p:val>
                                            <p:strVal val="#ppt_x"/>
                                          </p:val>
                                        </p:tav>
                                      </p:tavLst>
                                    </p:anim>
                                    <p:anim calcmode="lin" valueType="num">
                                      <p:cBhvr additive="base">
                                        <p:cTn id="43" dur="500" fill="hold"/>
                                        <p:tgtEl>
                                          <p:spTgt spid="2153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1532"/>
                                        </p:tgtEl>
                                        <p:attrNameLst>
                                          <p:attrName>style.visibility</p:attrName>
                                        </p:attrNameLst>
                                      </p:cBhvr>
                                      <p:to>
                                        <p:strVal val="visible"/>
                                      </p:to>
                                    </p:set>
                                    <p:anim calcmode="lin" valueType="num">
                                      <p:cBhvr additive="base">
                                        <p:cTn id="48" dur="500" fill="hold"/>
                                        <p:tgtEl>
                                          <p:spTgt spid="21532"/>
                                        </p:tgtEl>
                                        <p:attrNameLst>
                                          <p:attrName>ppt_x</p:attrName>
                                        </p:attrNameLst>
                                      </p:cBhvr>
                                      <p:tavLst>
                                        <p:tav tm="0">
                                          <p:val>
                                            <p:strVal val="0-#ppt_w/2"/>
                                          </p:val>
                                        </p:tav>
                                        <p:tav tm="100000">
                                          <p:val>
                                            <p:strVal val="#ppt_x"/>
                                          </p:val>
                                        </p:tav>
                                      </p:tavLst>
                                    </p:anim>
                                    <p:anim calcmode="lin" valueType="num">
                                      <p:cBhvr additive="base">
                                        <p:cTn id="49" dur="500" fill="hold"/>
                                        <p:tgtEl>
                                          <p:spTgt spid="2153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1533"/>
                                        </p:tgtEl>
                                        <p:attrNameLst>
                                          <p:attrName>style.visibility</p:attrName>
                                        </p:attrNameLst>
                                      </p:cBhvr>
                                      <p:to>
                                        <p:strVal val="visible"/>
                                      </p:to>
                                    </p:set>
                                    <p:anim calcmode="lin" valueType="num">
                                      <p:cBhvr additive="base">
                                        <p:cTn id="54" dur="500" fill="hold"/>
                                        <p:tgtEl>
                                          <p:spTgt spid="21533"/>
                                        </p:tgtEl>
                                        <p:attrNameLst>
                                          <p:attrName>ppt_x</p:attrName>
                                        </p:attrNameLst>
                                      </p:cBhvr>
                                      <p:tavLst>
                                        <p:tav tm="0">
                                          <p:val>
                                            <p:strVal val="0-#ppt_w/2"/>
                                          </p:val>
                                        </p:tav>
                                        <p:tav tm="100000">
                                          <p:val>
                                            <p:strVal val="#ppt_x"/>
                                          </p:val>
                                        </p:tav>
                                      </p:tavLst>
                                    </p:anim>
                                    <p:anim calcmode="lin" valueType="num">
                                      <p:cBhvr additive="base">
                                        <p:cTn id="55" dur="500" fill="hold"/>
                                        <p:tgtEl>
                                          <p:spTgt spid="2153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1529"/>
                                        </p:tgtEl>
                                        <p:attrNameLst>
                                          <p:attrName>style.visibility</p:attrName>
                                        </p:attrNameLst>
                                      </p:cBhvr>
                                      <p:to>
                                        <p:strVal val="visible"/>
                                      </p:to>
                                    </p:set>
                                    <p:animEffect transition="in" filter="blinds(horizontal)">
                                      <p:cBhvr>
                                        <p:cTn id="60" dur="500"/>
                                        <p:tgtEl>
                                          <p:spTgt spid="215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1530"/>
                                        </p:tgtEl>
                                        <p:attrNameLst>
                                          <p:attrName>style.visibility</p:attrName>
                                        </p:attrNameLst>
                                      </p:cBhvr>
                                      <p:to>
                                        <p:strVal val="visible"/>
                                      </p:to>
                                    </p:set>
                                    <p:animEffect transition="in" filter="blinds(horizontal)">
                                      <p:cBhvr>
                                        <p:cTn id="65" dur="500"/>
                                        <p:tgtEl>
                                          <p:spTgt spid="2153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21509" grpId="0"/>
      <p:bldP spid="21510" grpId="0"/>
      <p:bldP spid="21529" grpId="0"/>
      <p:bldP spid="21530" grpId="0"/>
      <p:bldP spid="21531" grpId="0"/>
      <p:bldP spid="21532" grpId="0"/>
      <p:bldP spid="21533" grpId="0"/>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285875" y="2476500"/>
            <a:ext cx="5953125" cy="579438"/>
            <a:chOff x="810" y="1560"/>
            <a:chExt cx="3750" cy="365"/>
          </a:xfrm>
        </p:grpSpPr>
        <p:sp>
          <p:nvSpPr>
            <p:cNvPr id="36899" name="Text Box 3"/>
            <p:cNvSpPr txBox="1"/>
            <p:nvPr/>
          </p:nvSpPr>
          <p:spPr>
            <a:xfrm>
              <a:off x="810" y="1560"/>
              <a:ext cx="375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1</a:t>
              </a:r>
              <a:r>
                <a:rPr lang="en-US" altLang="zh-CN" b="1" dirty="0">
                  <a:solidFill>
                    <a:srgbClr val="000000"/>
                  </a:solidFill>
                  <a:latin typeface="Times New Roman" panose="02020603050405020304" pitchFamily="18" charset="0"/>
                </a:rPr>
                <a:t>= 1      3       5      7 = 0</a:t>
              </a:r>
              <a:endParaRPr lang="en-US" altLang="zh-CN" b="1" dirty="0">
                <a:solidFill>
                  <a:srgbClr val="000000"/>
                </a:solidFill>
                <a:latin typeface="Times New Roman" panose="02020603050405020304" pitchFamily="18" charset="0"/>
              </a:endParaRPr>
            </a:p>
          </p:txBody>
        </p:sp>
        <p:sp>
          <p:nvSpPr>
            <p:cNvPr id="36900" name="AutoShape 4"/>
            <p:cNvSpPr/>
            <p:nvPr/>
          </p:nvSpPr>
          <p:spPr>
            <a:xfrm>
              <a:off x="1536" y="1644"/>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901" name="AutoShape 5"/>
            <p:cNvSpPr/>
            <p:nvPr/>
          </p:nvSpPr>
          <p:spPr>
            <a:xfrm>
              <a:off x="2064" y="1644"/>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902" name="AutoShape 6"/>
            <p:cNvSpPr/>
            <p:nvPr/>
          </p:nvSpPr>
          <p:spPr>
            <a:xfrm>
              <a:off x="2640" y="1644"/>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22535" name="Text Box 7"/>
          <p:cNvSpPr txBox="1"/>
          <p:nvPr/>
        </p:nvSpPr>
        <p:spPr>
          <a:xfrm>
            <a:off x="5702300" y="2476500"/>
            <a:ext cx="123031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99CC00"/>
                </a:solidFill>
                <a:latin typeface="Times New Roman" panose="02020603050405020304" pitchFamily="18" charset="0"/>
              </a:rPr>
              <a:t>无错</a:t>
            </a:r>
            <a:endParaRPr lang="zh-CN" altLang="en-US" b="1" dirty="0">
              <a:solidFill>
                <a:srgbClr val="99CC00"/>
              </a:solidFill>
              <a:latin typeface="Times New Roman" panose="02020603050405020304" pitchFamily="18" charset="0"/>
            </a:endParaRPr>
          </a:p>
        </p:txBody>
      </p:sp>
      <p:grpSp>
        <p:nvGrpSpPr>
          <p:cNvPr id="3" name="Group 8"/>
          <p:cNvGrpSpPr/>
          <p:nvPr/>
        </p:nvGrpSpPr>
        <p:grpSpPr>
          <a:xfrm>
            <a:off x="1301750" y="3249613"/>
            <a:ext cx="5556250" cy="579437"/>
            <a:chOff x="820" y="2047"/>
            <a:chExt cx="3500" cy="365"/>
          </a:xfrm>
        </p:grpSpPr>
        <p:sp>
          <p:nvSpPr>
            <p:cNvPr id="36895" name="Text Box 9"/>
            <p:cNvSpPr txBox="1"/>
            <p:nvPr/>
          </p:nvSpPr>
          <p:spPr>
            <a:xfrm>
              <a:off x="820" y="2047"/>
              <a:ext cx="350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2</a:t>
              </a:r>
              <a:r>
                <a:rPr lang="en-US" altLang="zh-CN" b="1" dirty="0">
                  <a:solidFill>
                    <a:srgbClr val="000000"/>
                  </a:solidFill>
                  <a:latin typeface="Times New Roman" panose="02020603050405020304" pitchFamily="18" charset="0"/>
                </a:rPr>
                <a:t>= 2      3       6      7 = 1</a:t>
              </a:r>
              <a:endParaRPr lang="en-US" altLang="zh-CN" b="1" dirty="0">
                <a:solidFill>
                  <a:srgbClr val="000000"/>
                </a:solidFill>
                <a:latin typeface="Times New Roman" panose="02020603050405020304" pitchFamily="18" charset="0"/>
              </a:endParaRPr>
            </a:p>
          </p:txBody>
        </p:sp>
        <p:sp>
          <p:nvSpPr>
            <p:cNvPr id="36896" name="AutoShape 10"/>
            <p:cNvSpPr/>
            <p:nvPr/>
          </p:nvSpPr>
          <p:spPr>
            <a:xfrm>
              <a:off x="1536" y="2131"/>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897" name="AutoShape 11"/>
            <p:cNvSpPr/>
            <p:nvPr/>
          </p:nvSpPr>
          <p:spPr>
            <a:xfrm>
              <a:off x="2064" y="2131"/>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898" name="AutoShape 12"/>
            <p:cNvSpPr/>
            <p:nvPr/>
          </p:nvSpPr>
          <p:spPr>
            <a:xfrm>
              <a:off x="2640" y="2131"/>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22541" name="Text Box 13"/>
          <p:cNvSpPr txBox="1"/>
          <p:nvPr/>
        </p:nvSpPr>
        <p:spPr>
          <a:xfrm>
            <a:off x="5702300" y="3249613"/>
            <a:ext cx="11303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99CC00"/>
                </a:solidFill>
                <a:latin typeface="Times New Roman" panose="02020603050405020304" pitchFamily="18" charset="0"/>
              </a:rPr>
              <a:t>有错</a:t>
            </a:r>
            <a:endParaRPr lang="zh-CN" altLang="en-US" b="1" dirty="0">
              <a:solidFill>
                <a:srgbClr val="99CC00"/>
              </a:solidFill>
              <a:latin typeface="Times New Roman" panose="02020603050405020304" pitchFamily="18" charset="0"/>
            </a:endParaRPr>
          </a:p>
        </p:txBody>
      </p:sp>
      <p:grpSp>
        <p:nvGrpSpPr>
          <p:cNvPr id="4" name="Group 14"/>
          <p:cNvGrpSpPr/>
          <p:nvPr/>
        </p:nvGrpSpPr>
        <p:grpSpPr>
          <a:xfrm>
            <a:off x="1301750" y="4076700"/>
            <a:ext cx="5403850" cy="579438"/>
            <a:chOff x="820" y="2568"/>
            <a:chExt cx="3404" cy="365"/>
          </a:xfrm>
        </p:grpSpPr>
        <p:sp>
          <p:nvSpPr>
            <p:cNvPr id="36891" name="Text Box 15"/>
            <p:cNvSpPr txBox="1"/>
            <p:nvPr/>
          </p:nvSpPr>
          <p:spPr>
            <a:xfrm>
              <a:off x="820" y="2568"/>
              <a:ext cx="340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4</a:t>
              </a:r>
              <a:r>
                <a:rPr lang="en-US" altLang="zh-CN" b="1" dirty="0">
                  <a:solidFill>
                    <a:srgbClr val="000000"/>
                  </a:solidFill>
                  <a:latin typeface="Times New Roman" panose="02020603050405020304" pitchFamily="18" charset="0"/>
                </a:rPr>
                <a:t>= 4      5       6      7 = 1</a:t>
              </a:r>
              <a:endParaRPr lang="en-US" altLang="zh-CN" b="1" dirty="0">
                <a:solidFill>
                  <a:srgbClr val="000000"/>
                </a:solidFill>
                <a:latin typeface="Times New Roman" panose="02020603050405020304" pitchFamily="18" charset="0"/>
              </a:endParaRPr>
            </a:p>
          </p:txBody>
        </p:sp>
        <p:sp>
          <p:nvSpPr>
            <p:cNvPr id="36892" name="AutoShape 16"/>
            <p:cNvSpPr/>
            <p:nvPr/>
          </p:nvSpPr>
          <p:spPr>
            <a:xfrm>
              <a:off x="1536" y="26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893" name="AutoShape 17"/>
            <p:cNvSpPr/>
            <p:nvPr/>
          </p:nvSpPr>
          <p:spPr>
            <a:xfrm>
              <a:off x="2064" y="26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894" name="AutoShape 18"/>
            <p:cNvSpPr/>
            <p:nvPr/>
          </p:nvSpPr>
          <p:spPr>
            <a:xfrm>
              <a:off x="2640" y="26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22547" name="Text Box 19"/>
          <p:cNvSpPr txBox="1"/>
          <p:nvPr/>
        </p:nvSpPr>
        <p:spPr>
          <a:xfrm>
            <a:off x="5702300" y="4076700"/>
            <a:ext cx="120808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99CC00"/>
                </a:solidFill>
                <a:latin typeface="Times New Roman" panose="02020603050405020304" pitchFamily="18" charset="0"/>
              </a:rPr>
              <a:t>有错</a:t>
            </a:r>
            <a:endParaRPr lang="zh-CN" altLang="en-US" b="1" dirty="0">
              <a:solidFill>
                <a:srgbClr val="99CC00"/>
              </a:solidFill>
              <a:latin typeface="Times New Roman" panose="02020603050405020304" pitchFamily="18" charset="0"/>
            </a:endParaRPr>
          </a:p>
        </p:txBody>
      </p:sp>
      <p:sp>
        <p:nvSpPr>
          <p:cNvPr id="22548" name="Text Box 20"/>
          <p:cNvSpPr txBox="1"/>
          <p:nvPr/>
        </p:nvSpPr>
        <p:spPr>
          <a:xfrm>
            <a:off x="1231900" y="4806950"/>
            <a:ext cx="77438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rPr>
              <a:t>P</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P</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P</a:t>
            </a:r>
            <a:r>
              <a:rPr lang="en-US" altLang="zh-CN" b="1" baseline="-25000" dirty="0">
                <a:latin typeface="Times New Roman" panose="02020603050405020304" pitchFamily="18" charset="0"/>
              </a:rPr>
              <a:t>1 </a:t>
            </a:r>
            <a:r>
              <a:rPr lang="en-US" altLang="zh-CN" b="1" dirty="0">
                <a:latin typeface="Times New Roman" panose="02020603050405020304" pitchFamily="18" charset="0"/>
              </a:rPr>
              <a:t>= 110   </a:t>
            </a:r>
            <a:r>
              <a:rPr lang="zh-CN" altLang="en-US" b="1" dirty="0">
                <a:latin typeface="Times New Roman" panose="02020603050405020304" pitchFamily="18" charset="0"/>
              </a:rPr>
              <a:t>构成的</a:t>
            </a:r>
            <a:r>
              <a:rPr lang="zh-CN" altLang="en-US" b="1" dirty="0">
                <a:solidFill>
                  <a:srgbClr val="99CC00"/>
                </a:solidFill>
                <a:latin typeface="Times New Roman" panose="02020603050405020304" pitchFamily="18" charset="0"/>
              </a:rPr>
              <a:t>二进制值</a:t>
            </a:r>
            <a:r>
              <a:rPr lang="zh-CN" altLang="en-US" b="1" dirty="0">
                <a:latin typeface="Times New Roman" panose="02020603050405020304" pitchFamily="18" charset="0"/>
              </a:rPr>
              <a:t>是出错位置</a:t>
            </a:r>
            <a:endParaRPr lang="zh-CN" altLang="en-US" b="1" dirty="0">
              <a:latin typeface="Times New Roman" panose="02020603050405020304" pitchFamily="18" charset="0"/>
            </a:endParaRPr>
          </a:p>
        </p:txBody>
      </p:sp>
      <p:sp>
        <p:nvSpPr>
          <p:cNvPr id="22549" name="Text Box 21"/>
          <p:cNvSpPr txBox="1"/>
          <p:nvPr/>
        </p:nvSpPr>
        <p:spPr>
          <a:xfrm>
            <a:off x="1066800" y="5638800"/>
            <a:ext cx="6356350" cy="1128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第 </a:t>
            </a:r>
            <a:r>
              <a:rPr lang="en-US" altLang="zh-CN" b="1" dirty="0">
                <a:solidFill>
                  <a:srgbClr val="000000"/>
                </a:solidFill>
                <a:latin typeface="Times New Roman" panose="02020603050405020304" pitchFamily="18" charset="0"/>
              </a:rPr>
              <a:t>6 </a:t>
            </a:r>
            <a:r>
              <a:rPr lang="zh-CN" altLang="en-US" b="1" dirty="0">
                <a:solidFill>
                  <a:srgbClr val="000000"/>
                </a:solidFill>
                <a:latin typeface="Times New Roman" panose="02020603050405020304" pitchFamily="18" charset="0"/>
              </a:rPr>
              <a:t>位出错，可纠正为 </a:t>
            </a:r>
            <a:r>
              <a:rPr lang="en-US" altLang="zh-CN" b="1" dirty="0">
                <a:solidFill>
                  <a:srgbClr val="000000"/>
                </a:solidFill>
                <a:latin typeface="Times New Roman" panose="02020603050405020304" pitchFamily="18" charset="0"/>
              </a:rPr>
              <a:t>01001</a:t>
            </a:r>
            <a:r>
              <a:rPr lang="en-US" altLang="zh-CN" b="1" dirty="0">
                <a:solidFill>
                  <a:srgbClr val="99CC00"/>
                </a:solidFill>
                <a:latin typeface="Times New Roman" panose="02020603050405020304" pitchFamily="18" charset="0"/>
              </a:rPr>
              <a:t>0</a:t>
            </a:r>
            <a:r>
              <a:rPr lang="en-US" altLang="zh-CN" b="1" dirty="0">
                <a:solidFill>
                  <a:srgbClr val="000000"/>
                </a:solidFill>
                <a:latin typeface="Times New Roman" panose="02020603050405020304" pitchFamily="18" charset="0"/>
              </a:rPr>
              <a:t>1</a:t>
            </a:r>
            <a:endParaRPr lang="zh-CN" altLang="en-US" b="1" dirty="0">
              <a:solidFill>
                <a:srgbClr val="000000"/>
              </a:solidFill>
              <a:latin typeface="Times New Roman" panose="02020603050405020304" pitchFamily="18" charset="0"/>
            </a:endParaRPr>
          </a:p>
          <a:p>
            <a:pPr marL="0" lvl="0" indent="0" eaLnBrk="1" hangingPunct="1">
              <a:spcBef>
                <a:spcPct val="0"/>
              </a:spcBef>
              <a:buNone/>
            </a:pPr>
            <a:r>
              <a:rPr lang="zh-CN" altLang="en-US" b="1" dirty="0">
                <a:solidFill>
                  <a:srgbClr val="000000"/>
                </a:solidFill>
                <a:latin typeface="Times New Roman" panose="02020603050405020304" pitchFamily="18" charset="0"/>
              </a:rPr>
              <a:t>故要求传送的信息为</a:t>
            </a:r>
            <a:r>
              <a:rPr lang="zh-CN" altLang="en-US" b="1" dirty="0">
                <a:solidFill>
                  <a:srgbClr val="99CC00"/>
                </a:solidFill>
                <a:latin typeface="Times New Roman" panose="02020603050405020304" pitchFamily="18" charset="0"/>
              </a:rPr>
              <a:t> </a:t>
            </a:r>
            <a:r>
              <a:rPr lang="en-US" altLang="zh-CN" sz="3600" b="1" dirty="0">
                <a:solidFill>
                  <a:srgbClr val="99CC00"/>
                </a:solidFill>
                <a:latin typeface="Times New Roman" panose="02020603050405020304" pitchFamily="18" charset="0"/>
              </a:rPr>
              <a:t>0101</a:t>
            </a:r>
            <a:endParaRPr lang="zh-CN" altLang="en-US" b="1" dirty="0">
              <a:solidFill>
                <a:srgbClr val="99CC00"/>
              </a:solidFill>
              <a:latin typeface="Times New Roman" panose="02020603050405020304" pitchFamily="18" charset="0"/>
            </a:endParaRPr>
          </a:p>
        </p:txBody>
      </p:sp>
      <p:sp>
        <p:nvSpPr>
          <p:cNvPr id="22550" name="Text Box 22"/>
          <p:cNvSpPr txBox="1"/>
          <p:nvPr/>
        </p:nvSpPr>
        <p:spPr>
          <a:xfrm>
            <a:off x="1227138" y="1828800"/>
            <a:ext cx="319246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纠错过程如下</a:t>
            </a:r>
            <a:endParaRPr lang="zh-CN" altLang="en-US" b="1" dirty="0">
              <a:solidFill>
                <a:srgbClr val="000000"/>
              </a:solidFill>
              <a:latin typeface="Times New Roman" panose="02020603050405020304" pitchFamily="18" charset="0"/>
            </a:endParaRPr>
          </a:p>
        </p:txBody>
      </p:sp>
      <p:sp>
        <p:nvSpPr>
          <p:cNvPr id="36875" name="Text Box 23"/>
          <p:cNvSpPr txBox="1"/>
          <p:nvPr/>
        </p:nvSpPr>
        <p:spPr>
          <a:xfrm>
            <a:off x="152400" y="457200"/>
            <a:ext cx="1214438"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3600" b="1" dirty="0">
                <a:solidFill>
                  <a:srgbClr val="000000"/>
                </a:solidFill>
                <a:latin typeface="Times New Roman" panose="02020603050405020304" pitchFamily="18" charset="0"/>
              </a:rPr>
              <a:t>例</a:t>
            </a:r>
            <a:r>
              <a:rPr lang="en-US" altLang="zh-CN" sz="3600" b="1" dirty="0">
                <a:solidFill>
                  <a:srgbClr val="000000"/>
                </a:solidFill>
                <a:latin typeface="Times New Roman" panose="02020603050405020304" pitchFamily="18" charset="0"/>
              </a:rPr>
              <a:t>4.5</a:t>
            </a:r>
            <a:endParaRPr lang="en-US" altLang="zh-CN" sz="3600" b="1" dirty="0">
              <a:solidFill>
                <a:srgbClr val="000000"/>
              </a:solidFill>
              <a:latin typeface="Times New Roman" panose="02020603050405020304" pitchFamily="18" charset="0"/>
            </a:endParaRPr>
          </a:p>
        </p:txBody>
      </p:sp>
      <p:sp>
        <p:nvSpPr>
          <p:cNvPr id="22552" name="Text Box 24"/>
          <p:cNvSpPr txBox="1"/>
          <p:nvPr/>
        </p:nvSpPr>
        <p:spPr>
          <a:xfrm>
            <a:off x="441325" y="1828800"/>
            <a:ext cx="9969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解：</a:t>
            </a:r>
            <a:endParaRPr lang="zh-CN" altLang="en-US" b="1" dirty="0">
              <a:solidFill>
                <a:srgbClr val="000000"/>
              </a:solidFill>
              <a:latin typeface="Times New Roman" panose="02020603050405020304" pitchFamily="18" charset="0"/>
            </a:endParaRPr>
          </a:p>
        </p:txBody>
      </p:sp>
      <p:grpSp>
        <p:nvGrpSpPr>
          <p:cNvPr id="5" name="Group 25"/>
          <p:cNvGrpSpPr/>
          <p:nvPr/>
        </p:nvGrpSpPr>
        <p:grpSpPr>
          <a:xfrm>
            <a:off x="-76200" y="457200"/>
            <a:ext cx="8921750" cy="1284288"/>
            <a:chOff x="-48" y="288"/>
            <a:chExt cx="5585" cy="809"/>
          </a:xfrm>
        </p:grpSpPr>
        <p:sp>
          <p:nvSpPr>
            <p:cNvPr id="36889" name="Text Box 26"/>
            <p:cNvSpPr txBox="1"/>
            <p:nvPr/>
          </p:nvSpPr>
          <p:spPr>
            <a:xfrm>
              <a:off x="0" y="288"/>
              <a:ext cx="4572"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已知接收到的汉明码为 </a:t>
              </a:r>
              <a:r>
                <a:rPr lang="en-US" altLang="zh-CN" b="1" dirty="0">
                  <a:solidFill>
                    <a:srgbClr val="000000"/>
                  </a:solidFill>
                  <a:latin typeface="Times New Roman" panose="02020603050405020304" pitchFamily="18" charset="0"/>
                </a:rPr>
                <a:t>0100111</a:t>
              </a:r>
              <a:endParaRPr lang="en-US" altLang="zh-CN" b="1" dirty="0">
                <a:solidFill>
                  <a:srgbClr val="000000"/>
                </a:solidFill>
                <a:latin typeface="Times New Roman" panose="02020603050405020304" pitchFamily="18" charset="0"/>
              </a:endParaRPr>
            </a:p>
          </p:txBody>
        </p:sp>
        <p:sp>
          <p:nvSpPr>
            <p:cNvPr id="36890" name="Text Box 27"/>
            <p:cNvSpPr txBox="1"/>
            <p:nvPr/>
          </p:nvSpPr>
          <p:spPr>
            <a:xfrm>
              <a:off x="-48" y="732"/>
              <a:ext cx="5585"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（按配偶原则配置）试问要求传送的信息是什么</a:t>
              </a:r>
              <a:r>
                <a:rPr lang="en-US" altLang="zh-CN" b="1" dirty="0">
                  <a:solidFill>
                    <a:srgbClr val="000000"/>
                  </a:solidFill>
                  <a:latin typeface="Times New Roman" panose="02020603050405020304" pitchFamily="18" charset="0"/>
                </a:rPr>
                <a:t>?</a:t>
              </a:r>
              <a:endParaRPr lang="en-US" altLang="zh-CN" b="1" dirty="0">
                <a:solidFill>
                  <a:srgbClr val="000000"/>
                </a:solidFill>
                <a:latin typeface="Times New Roman" panose="02020603050405020304" pitchFamily="18" charset="0"/>
              </a:endParaRPr>
            </a:p>
          </p:txBody>
        </p:sp>
      </p:grpSp>
      <p:grpSp>
        <p:nvGrpSpPr>
          <p:cNvPr id="6" name="Group 29"/>
          <p:cNvGrpSpPr/>
          <p:nvPr/>
        </p:nvGrpSpPr>
        <p:grpSpPr>
          <a:xfrm>
            <a:off x="2800350" y="3657600"/>
            <a:ext cx="2305050" cy="519113"/>
            <a:chOff x="1764" y="2304"/>
            <a:chExt cx="1452" cy="327"/>
          </a:xfrm>
        </p:grpSpPr>
        <p:sp>
          <p:nvSpPr>
            <p:cNvPr id="36887" name="Text Box 30"/>
            <p:cNvSpPr txBox="1"/>
            <p:nvPr/>
          </p:nvSpPr>
          <p:spPr>
            <a:xfrm>
              <a:off x="1764" y="2304"/>
              <a:ext cx="34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Char char="ü"/>
              </a:pPr>
              <a:r>
                <a:rPr lang="en-US" altLang="zh-CN" sz="2800" b="1" dirty="0">
                  <a:solidFill>
                    <a:srgbClr val="99CC00"/>
                  </a:solidFill>
                  <a:latin typeface="Times New Roman" panose="02020603050405020304" pitchFamily="18" charset="0"/>
                </a:rPr>
                <a:t> </a:t>
              </a:r>
              <a:endParaRPr lang="en-US" altLang="zh-CN" sz="2800" b="1" dirty="0">
                <a:solidFill>
                  <a:srgbClr val="99CC00"/>
                </a:solidFill>
                <a:latin typeface="Times New Roman" panose="02020603050405020304" pitchFamily="18" charset="0"/>
              </a:endParaRPr>
            </a:p>
          </p:txBody>
        </p:sp>
        <p:sp>
          <p:nvSpPr>
            <p:cNvPr id="36888" name="Text Box 31"/>
            <p:cNvSpPr txBox="1"/>
            <p:nvPr/>
          </p:nvSpPr>
          <p:spPr>
            <a:xfrm>
              <a:off x="2868" y="2304"/>
              <a:ext cx="34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Char char="ü"/>
              </a:pPr>
              <a:r>
                <a:rPr lang="en-US" altLang="zh-CN" sz="2800" b="1" dirty="0">
                  <a:solidFill>
                    <a:srgbClr val="99CC00"/>
                  </a:solidFill>
                  <a:latin typeface="Times New Roman" panose="02020603050405020304" pitchFamily="18" charset="0"/>
                </a:rPr>
                <a:t> </a:t>
              </a:r>
              <a:endParaRPr lang="en-US" altLang="zh-CN" sz="2800" b="1" dirty="0">
                <a:solidFill>
                  <a:srgbClr val="99CC00"/>
                </a:solidFill>
                <a:latin typeface="Times New Roman" panose="02020603050405020304" pitchFamily="18" charset="0"/>
              </a:endParaRPr>
            </a:p>
          </p:txBody>
        </p:sp>
      </p:grpSp>
      <p:grpSp>
        <p:nvGrpSpPr>
          <p:cNvPr id="7" name="Group 32"/>
          <p:cNvGrpSpPr/>
          <p:nvPr/>
        </p:nvGrpSpPr>
        <p:grpSpPr>
          <a:xfrm>
            <a:off x="2800350" y="4495800"/>
            <a:ext cx="2305050" cy="519113"/>
            <a:chOff x="1764" y="2832"/>
            <a:chExt cx="1452" cy="327"/>
          </a:xfrm>
        </p:grpSpPr>
        <p:sp>
          <p:nvSpPr>
            <p:cNvPr id="36885" name="Text Box 33"/>
            <p:cNvSpPr txBox="1"/>
            <p:nvPr/>
          </p:nvSpPr>
          <p:spPr>
            <a:xfrm>
              <a:off x="1764" y="2832"/>
              <a:ext cx="34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Char char="ü"/>
              </a:pPr>
              <a:r>
                <a:rPr lang="en-US" altLang="zh-CN" sz="2800" b="1" dirty="0">
                  <a:solidFill>
                    <a:srgbClr val="99CC00"/>
                  </a:solidFill>
                  <a:latin typeface="Times New Roman" panose="02020603050405020304" pitchFamily="18" charset="0"/>
                </a:rPr>
                <a:t> </a:t>
              </a:r>
              <a:endParaRPr lang="en-US" altLang="zh-CN" sz="2800" b="1" dirty="0">
                <a:solidFill>
                  <a:srgbClr val="99CC00"/>
                </a:solidFill>
                <a:latin typeface="Times New Roman" panose="02020603050405020304" pitchFamily="18" charset="0"/>
              </a:endParaRPr>
            </a:p>
          </p:txBody>
        </p:sp>
        <p:sp>
          <p:nvSpPr>
            <p:cNvPr id="36886" name="Text Box 34"/>
            <p:cNvSpPr txBox="1"/>
            <p:nvPr/>
          </p:nvSpPr>
          <p:spPr>
            <a:xfrm>
              <a:off x="2868" y="2832"/>
              <a:ext cx="34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Char char="ü"/>
              </a:pPr>
              <a:r>
                <a:rPr lang="en-US" altLang="zh-CN" sz="2800" b="1" dirty="0">
                  <a:solidFill>
                    <a:srgbClr val="99CC00"/>
                  </a:solidFill>
                  <a:latin typeface="Times New Roman" panose="02020603050405020304" pitchFamily="18" charset="0"/>
                </a:rPr>
                <a:t> </a:t>
              </a:r>
              <a:endParaRPr lang="en-US" altLang="zh-CN" sz="2800" b="1" dirty="0">
                <a:solidFill>
                  <a:srgbClr val="99CC00"/>
                </a:solidFill>
                <a:latin typeface="Times New Roman" panose="02020603050405020304" pitchFamily="18" charset="0"/>
              </a:endParaRPr>
            </a:p>
          </p:txBody>
        </p:sp>
      </p:grpSp>
      <p:grpSp>
        <p:nvGrpSpPr>
          <p:cNvPr id="8" name="Group 35"/>
          <p:cNvGrpSpPr/>
          <p:nvPr/>
        </p:nvGrpSpPr>
        <p:grpSpPr>
          <a:xfrm>
            <a:off x="3781425" y="3338513"/>
            <a:ext cx="304800" cy="1263650"/>
            <a:chOff x="2256" y="2103"/>
            <a:chExt cx="192" cy="796"/>
          </a:xfrm>
        </p:grpSpPr>
        <p:sp>
          <p:nvSpPr>
            <p:cNvPr id="36883" name="AutoShape 36"/>
            <p:cNvSpPr/>
            <p:nvPr/>
          </p:nvSpPr>
          <p:spPr>
            <a:xfrm>
              <a:off x="2256" y="2103"/>
              <a:ext cx="192" cy="288"/>
            </a:xfrm>
            <a:prstGeom prst="flowChartAlternateProcess">
              <a:avLst/>
            </a:prstGeom>
            <a:noFill/>
            <a:ln w="38100"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6884" name="AutoShape 37"/>
            <p:cNvSpPr/>
            <p:nvPr/>
          </p:nvSpPr>
          <p:spPr>
            <a:xfrm>
              <a:off x="2256" y="2611"/>
              <a:ext cx="192" cy="288"/>
            </a:xfrm>
            <a:prstGeom prst="flowChartAlternateProcess">
              <a:avLst/>
            </a:prstGeom>
            <a:noFill/>
            <a:ln w="38100"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36881" name="AutoShape 38">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10" name="圆角矩形标注 9"/>
          <p:cNvSpPr/>
          <p:nvPr/>
        </p:nvSpPr>
        <p:spPr>
          <a:xfrm>
            <a:off x="7239000" y="3068638"/>
            <a:ext cx="1200150" cy="784225"/>
          </a:xfrm>
          <a:prstGeom prst="wedgeRoundRectCallout">
            <a:avLst>
              <a:gd name="adj1" fmla="val -81954"/>
              <a:gd name="adj2" fmla="val 43838"/>
              <a:gd name="adj3" fmla="val 16667"/>
            </a:avLst>
          </a:prstGeom>
          <a:noFill/>
          <a:ln w="9525" cap="flat" cmpd="sng">
            <a:solidFill>
              <a:schemeClr val="accent1"/>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rPr>
              <a:t>两错选</a:t>
            </a:r>
            <a:r>
              <a:rPr lang="zh-CN" altLang="en-US" sz="2000" b="1" dirty="0">
                <a:solidFill>
                  <a:srgbClr val="FF0000"/>
                </a:solidFill>
                <a:latin typeface="Times New Roman" panose="02020603050405020304" pitchFamily="18" charset="0"/>
              </a:rPr>
              <a:t>共有位</a:t>
            </a:r>
            <a:endParaRPr lang="zh-CN" altLang="en-US" sz="20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552"/>
                                        </p:tgtEl>
                                        <p:attrNameLst>
                                          <p:attrName>style.visibility</p:attrName>
                                        </p:attrNameLst>
                                      </p:cBhvr>
                                      <p:to>
                                        <p:strVal val="visible"/>
                                      </p:to>
                                    </p:set>
                                    <p:animEffect transition="in" filter="blinds(horizontal)">
                                      <p:cBhvr>
                                        <p:cTn id="11" dur="500"/>
                                        <p:tgtEl>
                                          <p:spTgt spid="2255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550"/>
                                        </p:tgtEl>
                                        <p:attrNameLst>
                                          <p:attrName>style.visibility</p:attrName>
                                        </p:attrNameLst>
                                      </p:cBhvr>
                                      <p:to>
                                        <p:strVal val="visible"/>
                                      </p:to>
                                    </p:set>
                                    <p:animEffect transition="in" filter="blinds(horizontal)">
                                      <p:cBhvr>
                                        <p:cTn id="16" dur="500"/>
                                        <p:tgtEl>
                                          <p:spTgt spid="2255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535"/>
                                        </p:tgtEl>
                                        <p:attrNameLst>
                                          <p:attrName>style.visibility</p:attrName>
                                        </p:attrNameLst>
                                      </p:cBhvr>
                                      <p:to>
                                        <p:strVal val="visible"/>
                                      </p:to>
                                    </p:set>
                                    <p:animEffect transition="in" filter="blinds(horizontal)">
                                      <p:cBhvr>
                                        <p:cTn id="36" dur="500"/>
                                        <p:tgtEl>
                                          <p:spTgt spid="2253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Effect transition="in" filter="blinds(horizontal)">
                                      <p:cBhvr>
                                        <p:cTn id="41" dur="500"/>
                                        <p:tgtEl>
                                          <p:spTgt spid="2254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547"/>
                                        </p:tgtEl>
                                        <p:attrNameLst>
                                          <p:attrName>style.visibility</p:attrName>
                                        </p:attrNameLst>
                                      </p:cBhvr>
                                      <p:to>
                                        <p:strVal val="visible"/>
                                      </p:to>
                                    </p:set>
                                    <p:animEffect transition="in" filter="blinds(horizontal)">
                                      <p:cBhvr>
                                        <p:cTn id="46" dur="500"/>
                                        <p:tgtEl>
                                          <p:spTgt spid="2254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linds(horizont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blinds(horizontal)">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2548"/>
                                        </p:tgtEl>
                                        <p:attrNameLst>
                                          <p:attrName>style.visibility</p:attrName>
                                        </p:attrNameLst>
                                      </p:cBhvr>
                                      <p:to>
                                        <p:strVal val="visible"/>
                                      </p:to>
                                    </p:set>
                                    <p:animEffect transition="in" filter="blinds(horizontal)">
                                      <p:cBhvr>
                                        <p:cTn id="70" dur="500"/>
                                        <p:tgtEl>
                                          <p:spTgt spid="225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2549"/>
                                        </p:tgtEl>
                                        <p:attrNameLst>
                                          <p:attrName>style.visibility</p:attrName>
                                        </p:attrNameLst>
                                      </p:cBhvr>
                                      <p:to>
                                        <p:strVal val="visible"/>
                                      </p:to>
                                    </p:set>
                                    <p:animEffect transition="in" filter="blinds(horizontal)">
                                      <p:cBhvr>
                                        <p:cTn id="75" dur="500"/>
                                        <p:tgtEl>
                                          <p:spTgt spid="22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41" grpId="0"/>
      <p:bldP spid="22547" grpId="0"/>
      <p:bldP spid="22548" grpId="0"/>
      <p:bldP spid="22549" grpId="0"/>
      <p:bldP spid="22550" grpId="0"/>
      <p:bldP spid="22552"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533400" y="454025"/>
            <a:ext cx="1327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3600" b="1" dirty="0">
                <a:solidFill>
                  <a:srgbClr val="000000"/>
                </a:solidFill>
                <a:latin typeface="Times New Roman" panose="02020603050405020304" pitchFamily="18" charset="0"/>
              </a:rPr>
              <a:t>练习</a:t>
            </a:r>
            <a:r>
              <a:rPr lang="en-US" altLang="zh-CN" sz="3600" b="1" dirty="0">
                <a:solidFill>
                  <a:srgbClr val="000000"/>
                </a:solidFill>
                <a:latin typeface="Times New Roman" panose="02020603050405020304" pitchFamily="18" charset="0"/>
              </a:rPr>
              <a:t>2</a:t>
            </a:r>
            <a:endParaRPr lang="en-US" altLang="zh-CN" sz="3600" b="1" dirty="0">
              <a:solidFill>
                <a:srgbClr val="000000"/>
              </a:solidFill>
              <a:latin typeface="Times New Roman" panose="02020603050405020304" pitchFamily="18" charset="0"/>
            </a:endParaRPr>
          </a:p>
        </p:txBody>
      </p:sp>
      <p:grpSp>
        <p:nvGrpSpPr>
          <p:cNvPr id="2" name="Group 3"/>
          <p:cNvGrpSpPr/>
          <p:nvPr/>
        </p:nvGrpSpPr>
        <p:grpSpPr>
          <a:xfrm>
            <a:off x="1524000" y="1858963"/>
            <a:ext cx="4041775" cy="579437"/>
            <a:chOff x="960" y="1104"/>
            <a:chExt cx="2546" cy="365"/>
          </a:xfrm>
        </p:grpSpPr>
        <p:sp>
          <p:nvSpPr>
            <p:cNvPr id="37909" name="Text Box 4"/>
            <p:cNvSpPr txBox="1"/>
            <p:nvPr/>
          </p:nvSpPr>
          <p:spPr>
            <a:xfrm>
              <a:off x="960" y="1104"/>
              <a:ext cx="254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4 </a:t>
              </a:r>
              <a:r>
                <a:rPr lang="en-US" altLang="zh-CN" b="1" dirty="0">
                  <a:solidFill>
                    <a:srgbClr val="000000"/>
                  </a:solidFill>
                  <a:latin typeface="Times New Roman" panose="02020603050405020304" pitchFamily="18" charset="0"/>
                </a:rPr>
                <a:t>= 4     5      6     7 = 1</a:t>
              </a:r>
              <a:endParaRPr lang="en-US" altLang="zh-CN" b="1" dirty="0">
                <a:solidFill>
                  <a:srgbClr val="000000"/>
                </a:solidFill>
                <a:latin typeface="Times New Roman" panose="02020603050405020304" pitchFamily="18" charset="0"/>
              </a:endParaRPr>
            </a:p>
          </p:txBody>
        </p:sp>
        <p:sp>
          <p:nvSpPr>
            <p:cNvPr id="37910" name="AutoShape 5"/>
            <p:cNvSpPr/>
            <p:nvPr/>
          </p:nvSpPr>
          <p:spPr>
            <a:xfrm>
              <a:off x="1680" y="1188"/>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11" name="AutoShape 6"/>
            <p:cNvSpPr/>
            <p:nvPr/>
          </p:nvSpPr>
          <p:spPr>
            <a:xfrm>
              <a:off x="2160" y="1188"/>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12" name="AutoShape 7"/>
            <p:cNvSpPr/>
            <p:nvPr/>
          </p:nvSpPr>
          <p:spPr>
            <a:xfrm>
              <a:off x="2640" y="1188"/>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3" name="Group 8"/>
          <p:cNvGrpSpPr/>
          <p:nvPr/>
        </p:nvGrpSpPr>
        <p:grpSpPr>
          <a:xfrm>
            <a:off x="1524000" y="2544763"/>
            <a:ext cx="4041775" cy="579437"/>
            <a:chOff x="960" y="1536"/>
            <a:chExt cx="2546" cy="365"/>
          </a:xfrm>
        </p:grpSpPr>
        <p:sp>
          <p:nvSpPr>
            <p:cNvPr id="37905" name="Text Box 9"/>
            <p:cNvSpPr txBox="1"/>
            <p:nvPr/>
          </p:nvSpPr>
          <p:spPr>
            <a:xfrm>
              <a:off x="960" y="1536"/>
              <a:ext cx="254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2 </a:t>
              </a:r>
              <a:r>
                <a:rPr lang="en-US" altLang="zh-CN" b="1" dirty="0">
                  <a:solidFill>
                    <a:srgbClr val="000000"/>
                  </a:solidFill>
                  <a:latin typeface="Times New Roman" panose="02020603050405020304" pitchFamily="18" charset="0"/>
                </a:rPr>
                <a:t>= 2     3      6     7 = 0</a:t>
              </a:r>
              <a:endParaRPr lang="en-US" altLang="zh-CN" b="1" dirty="0">
                <a:solidFill>
                  <a:srgbClr val="000000"/>
                </a:solidFill>
                <a:latin typeface="Times New Roman" panose="02020603050405020304" pitchFamily="18" charset="0"/>
              </a:endParaRPr>
            </a:p>
          </p:txBody>
        </p:sp>
        <p:sp>
          <p:nvSpPr>
            <p:cNvPr id="37906" name="AutoShape 10"/>
            <p:cNvSpPr/>
            <p:nvPr/>
          </p:nvSpPr>
          <p:spPr>
            <a:xfrm>
              <a:off x="1680" y="162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07" name="AutoShape 11"/>
            <p:cNvSpPr/>
            <p:nvPr/>
          </p:nvSpPr>
          <p:spPr>
            <a:xfrm>
              <a:off x="2160" y="162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08" name="AutoShape 12"/>
            <p:cNvSpPr/>
            <p:nvPr/>
          </p:nvSpPr>
          <p:spPr>
            <a:xfrm>
              <a:off x="2640" y="1620"/>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grpSp>
        <p:nvGrpSpPr>
          <p:cNvPr id="4" name="Group 13"/>
          <p:cNvGrpSpPr/>
          <p:nvPr/>
        </p:nvGrpSpPr>
        <p:grpSpPr>
          <a:xfrm>
            <a:off x="1524000" y="3230563"/>
            <a:ext cx="4041775" cy="579437"/>
            <a:chOff x="960" y="1968"/>
            <a:chExt cx="2546" cy="365"/>
          </a:xfrm>
        </p:grpSpPr>
        <p:sp>
          <p:nvSpPr>
            <p:cNvPr id="37901" name="Text Box 14"/>
            <p:cNvSpPr txBox="1"/>
            <p:nvPr/>
          </p:nvSpPr>
          <p:spPr>
            <a:xfrm>
              <a:off x="960" y="1968"/>
              <a:ext cx="254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1 </a:t>
              </a:r>
              <a:r>
                <a:rPr lang="en-US" altLang="zh-CN" b="1" dirty="0">
                  <a:solidFill>
                    <a:srgbClr val="000000"/>
                  </a:solidFill>
                  <a:latin typeface="Times New Roman" panose="02020603050405020304" pitchFamily="18" charset="0"/>
                </a:rPr>
                <a:t>= 1     3      5     7 = 0</a:t>
              </a:r>
              <a:endParaRPr lang="en-US" altLang="zh-CN" b="1" dirty="0">
                <a:solidFill>
                  <a:srgbClr val="000000"/>
                </a:solidFill>
                <a:latin typeface="Times New Roman" panose="02020603050405020304" pitchFamily="18" charset="0"/>
              </a:endParaRPr>
            </a:p>
          </p:txBody>
        </p:sp>
        <p:sp>
          <p:nvSpPr>
            <p:cNvPr id="37902" name="AutoShape 15"/>
            <p:cNvSpPr/>
            <p:nvPr/>
          </p:nvSpPr>
          <p:spPr>
            <a:xfrm>
              <a:off x="1680" y="20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03" name="AutoShape 16"/>
            <p:cNvSpPr/>
            <p:nvPr/>
          </p:nvSpPr>
          <p:spPr>
            <a:xfrm>
              <a:off x="2160" y="20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37904" name="AutoShape 17"/>
            <p:cNvSpPr/>
            <p:nvPr/>
          </p:nvSpPr>
          <p:spPr>
            <a:xfrm>
              <a:off x="2640" y="2052"/>
              <a:ext cx="192" cy="192"/>
            </a:xfrm>
            <a:prstGeom prst="flowChartOr">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grpSp>
      <p:sp>
        <p:nvSpPr>
          <p:cNvPr id="23570" name="Text Box 18"/>
          <p:cNvSpPr txBox="1"/>
          <p:nvPr/>
        </p:nvSpPr>
        <p:spPr>
          <a:xfrm>
            <a:off x="914400" y="3886200"/>
            <a:ext cx="31718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  P</a:t>
            </a:r>
            <a:r>
              <a:rPr lang="en-US" altLang="zh-CN" b="1" baseline="-25000" dirty="0">
                <a:solidFill>
                  <a:srgbClr val="000000"/>
                </a:solidFill>
                <a:latin typeface="Times New Roman" panose="02020603050405020304" pitchFamily="18" charset="0"/>
              </a:rPr>
              <a:t>4 </a:t>
            </a: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2 </a:t>
            </a:r>
            <a:r>
              <a:rPr lang="en-US" altLang="zh-CN" b="1" dirty="0">
                <a:solidFill>
                  <a:srgbClr val="000000"/>
                </a:solidFill>
                <a:latin typeface="Times New Roman" panose="02020603050405020304" pitchFamily="18" charset="0"/>
              </a:rPr>
              <a:t>P</a:t>
            </a:r>
            <a:r>
              <a:rPr lang="en-US" altLang="zh-CN" b="1" baseline="-25000" dirty="0">
                <a:solidFill>
                  <a:srgbClr val="000000"/>
                </a:solidFill>
                <a:latin typeface="Times New Roman" panose="02020603050405020304" pitchFamily="18" charset="0"/>
              </a:rPr>
              <a:t>1</a:t>
            </a:r>
            <a:r>
              <a:rPr lang="en-US" altLang="zh-CN" b="1" dirty="0">
                <a:solidFill>
                  <a:srgbClr val="000000"/>
                </a:solidFill>
                <a:latin typeface="Times New Roman" panose="02020603050405020304" pitchFamily="18" charset="0"/>
              </a:rPr>
              <a:t> = 100</a:t>
            </a:r>
            <a:endParaRPr lang="en-US" altLang="zh-CN" b="1" dirty="0">
              <a:solidFill>
                <a:srgbClr val="000000"/>
              </a:solidFill>
              <a:latin typeface="Times New Roman" panose="02020603050405020304" pitchFamily="18" charset="0"/>
            </a:endParaRPr>
          </a:p>
        </p:txBody>
      </p:sp>
      <p:sp>
        <p:nvSpPr>
          <p:cNvPr id="23571" name="Text Box 19"/>
          <p:cNvSpPr txBox="1"/>
          <p:nvPr/>
        </p:nvSpPr>
        <p:spPr>
          <a:xfrm>
            <a:off x="4495800" y="3835400"/>
            <a:ext cx="35385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99CC00"/>
                </a:solidFill>
                <a:latin typeface="Times New Roman" panose="02020603050405020304" pitchFamily="18" charset="0"/>
              </a:rPr>
              <a:t>第 </a:t>
            </a:r>
            <a:r>
              <a:rPr lang="en-US" altLang="zh-CN" sz="3600" b="1" dirty="0">
                <a:solidFill>
                  <a:srgbClr val="99CC00"/>
                </a:solidFill>
                <a:latin typeface="Times New Roman" panose="02020603050405020304" pitchFamily="18" charset="0"/>
              </a:rPr>
              <a:t>4</a:t>
            </a:r>
            <a:r>
              <a:rPr lang="en-US" altLang="zh-CN" b="1" dirty="0">
                <a:solidFill>
                  <a:srgbClr val="99CC00"/>
                </a:solidFill>
                <a:latin typeface="Times New Roman" panose="02020603050405020304" pitchFamily="18" charset="0"/>
              </a:rPr>
              <a:t> </a:t>
            </a:r>
            <a:r>
              <a:rPr lang="zh-CN" altLang="en-US" b="1" dirty="0">
                <a:solidFill>
                  <a:srgbClr val="99CC00"/>
                </a:solidFill>
                <a:latin typeface="Times New Roman" panose="02020603050405020304" pitchFamily="18" charset="0"/>
              </a:rPr>
              <a:t>位错，可不纠</a:t>
            </a:r>
            <a:endParaRPr lang="zh-CN" altLang="en-US" b="1" dirty="0">
              <a:solidFill>
                <a:srgbClr val="99CC00"/>
              </a:solidFill>
              <a:latin typeface="Times New Roman" panose="02020603050405020304" pitchFamily="18" charset="0"/>
            </a:endParaRPr>
          </a:p>
        </p:txBody>
      </p:sp>
      <p:grpSp>
        <p:nvGrpSpPr>
          <p:cNvPr id="5" name="Group 20"/>
          <p:cNvGrpSpPr/>
          <p:nvPr/>
        </p:nvGrpSpPr>
        <p:grpSpPr>
          <a:xfrm>
            <a:off x="1905000" y="509588"/>
            <a:ext cx="5060950" cy="1289050"/>
            <a:chOff x="1200" y="321"/>
            <a:chExt cx="3188" cy="812"/>
          </a:xfrm>
        </p:grpSpPr>
        <p:sp>
          <p:nvSpPr>
            <p:cNvPr id="37899" name="Text Box 21"/>
            <p:cNvSpPr txBox="1"/>
            <p:nvPr/>
          </p:nvSpPr>
          <p:spPr>
            <a:xfrm>
              <a:off x="1200" y="321"/>
              <a:ext cx="3188"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0000"/>
                  </a:solidFill>
                  <a:latin typeface="Times New Roman" panose="02020603050405020304" pitchFamily="18" charset="0"/>
                </a:rPr>
                <a:t>写出按偶校验配置的汉明码</a:t>
              </a:r>
              <a:endParaRPr lang="zh-CN" altLang="en-US" b="1" dirty="0">
                <a:solidFill>
                  <a:srgbClr val="000000"/>
                </a:solidFill>
                <a:latin typeface="Times New Roman" panose="02020603050405020304" pitchFamily="18" charset="0"/>
              </a:endParaRPr>
            </a:p>
          </p:txBody>
        </p:sp>
        <p:sp>
          <p:nvSpPr>
            <p:cNvPr id="37900" name="Text Box 22"/>
            <p:cNvSpPr txBox="1"/>
            <p:nvPr/>
          </p:nvSpPr>
          <p:spPr>
            <a:xfrm>
              <a:off x="1287" y="768"/>
              <a:ext cx="2356"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000000"/>
                  </a:solidFill>
                  <a:latin typeface="Times New Roman" panose="02020603050405020304" pitchFamily="18" charset="0"/>
                </a:rPr>
                <a:t>0101101 </a:t>
              </a:r>
              <a:r>
                <a:rPr lang="zh-CN" altLang="en-US" b="1" dirty="0">
                  <a:solidFill>
                    <a:srgbClr val="000000"/>
                  </a:solidFill>
                  <a:latin typeface="Times New Roman" panose="02020603050405020304" pitchFamily="18" charset="0"/>
                </a:rPr>
                <a:t>的纠错过程</a:t>
              </a:r>
              <a:endParaRPr lang="zh-CN" altLang="en-US" b="1" dirty="0">
                <a:solidFill>
                  <a:srgbClr val="000000"/>
                </a:solidFill>
                <a:latin typeface="Times New Roman" panose="02020603050405020304" pitchFamily="18" charset="0"/>
              </a:endParaRPr>
            </a:p>
          </p:txBody>
        </p:sp>
      </p:grpSp>
      <p:sp>
        <p:nvSpPr>
          <p:cNvPr id="37897" name="AutoShape 28">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0000"/>
              </a:solidFill>
              <a:latin typeface="Times New Roman" panose="02020603050405020304" pitchFamily="18" charset="0"/>
            </a:endParaRPr>
          </a:p>
        </p:txBody>
      </p:sp>
      <p:sp>
        <p:nvSpPr>
          <p:cNvPr id="6" name="圆角矩形标注 5"/>
          <p:cNvSpPr/>
          <p:nvPr/>
        </p:nvSpPr>
        <p:spPr>
          <a:xfrm>
            <a:off x="6121400" y="1749425"/>
            <a:ext cx="1689100" cy="782638"/>
          </a:xfrm>
          <a:prstGeom prst="wedgeRoundRectCallout">
            <a:avLst>
              <a:gd name="adj1" fmla="val -55491"/>
              <a:gd name="adj2" fmla="val 82347"/>
              <a:gd name="adj3" fmla="val 16667"/>
            </a:avLst>
          </a:prstGeom>
          <a:noFill/>
          <a:ln w="9525" cap="flat" cmpd="sng">
            <a:solidFill>
              <a:schemeClr val="accent1"/>
            </a:solidFill>
            <a:prstDash val="solid"/>
            <a:round/>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rPr>
              <a:t>从出错小组中选</a:t>
            </a:r>
            <a:r>
              <a:rPr lang="zh-CN" altLang="en-US" sz="2000" b="1" dirty="0">
                <a:solidFill>
                  <a:srgbClr val="FF0000"/>
                </a:solidFill>
                <a:latin typeface="Times New Roman" panose="02020603050405020304" pitchFamily="18" charset="0"/>
              </a:rPr>
              <a:t>特有位</a:t>
            </a:r>
            <a:endParaRPr lang="zh-CN" altLang="en-US" sz="20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3570"/>
                                        </p:tgtEl>
                                        <p:attrNameLst>
                                          <p:attrName>style.visibility</p:attrName>
                                        </p:attrNameLst>
                                      </p:cBhvr>
                                      <p:to>
                                        <p:strVal val="visible"/>
                                      </p:to>
                                    </p:set>
                                    <p:animEffect transition="in" filter="blinds(horizontal)">
                                      <p:cBhvr>
                                        <p:cTn id="31" dur="500"/>
                                        <p:tgtEl>
                                          <p:spTgt spid="2357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571"/>
                                        </p:tgtEl>
                                        <p:attrNameLst>
                                          <p:attrName>style.visibility</p:attrName>
                                        </p:attrNameLst>
                                      </p:cBhvr>
                                      <p:to>
                                        <p:strVal val="visible"/>
                                      </p:to>
                                    </p:set>
                                    <p:animEffect transition="in" filter="blinds(horizontal)">
                                      <p:cBhvr>
                                        <p:cTn id="36" dur="500"/>
                                        <p:tgtEl>
                                          <p:spTgt spid="23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p:bldP spid="23571"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38915" name="Rectangle 3"/>
          <p:cNvSpPr>
            <a:spLocks noGrp="1"/>
          </p:cNvSpPr>
          <p:nvPr>
            <p:ph idx="1"/>
          </p:nvPr>
        </p:nvSpPr>
        <p:spPr/>
        <p:txBody>
          <a:bodyPr vert="horz" wrap="square" lIns="91440" tIns="45720" rIns="91440" bIns="45720" anchor="t" anchorCtr="0"/>
          <a:p>
            <a:pPr marL="812800" indent="-812800" eaLnBrk="1" hangingPunct="1">
              <a:buFontTx/>
              <a:buAutoNum type="ea1ChsPlain"/>
            </a:pPr>
            <a:r>
              <a:rPr lang="en-US" altLang="zh-CN" dirty="0"/>
              <a:t>150</a:t>
            </a:r>
            <a:r>
              <a:rPr lang="zh-CN" altLang="en-US" dirty="0"/>
              <a:t>页第</a:t>
            </a:r>
            <a:r>
              <a:rPr lang="en-US" altLang="zh-CN" dirty="0"/>
              <a:t>2</a:t>
            </a:r>
            <a:r>
              <a:rPr lang="zh-CN" altLang="en-US" dirty="0"/>
              <a:t>、</a:t>
            </a:r>
            <a:r>
              <a:rPr lang="en-US" altLang="zh-CN" dirty="0"/>
              <a:t>3</a:t>
            </a:r>
            <a:r>
              <a:rPr lang="zh-CN" altLang="en-US" dirty="0"/>
              <a:t>、</a:t>
            </a:r>
            <a:r>
              <a:rPr lang="en-US" altLang="zh-CN" dirty="0">
                <a:solidFill>
                  <a:srgbClr val="92D050"/>
                </a:solidFill>
              </a:rPr>
              <a:t>7</a:t>
            </a:r>
            <a:r>
              <a:rPr lang="zh-CN" altLang="en-US" dirty="0"/>
              <a:t>题；</a:t>
            </a:r>
            <a:endParaRPr lang="zh-CN" altLang="en-US" dirty="0"/>
          </a:p>
          <a:p>
            <a:pPr marL="812800" indent="-812800" eaLnBrk="1" hangingPunct="1">
              <a:buFontTx/>
              <a:buAutoNum type="ea1ChsPlain"/>
            </a:pPr>
            <a:r>
              <a:rPr lang="en-US" altLang="zh-CN" dirty="0"/>
              <a:t>151</a:t>
            </a:r>
            <a:r>
              <a:rPr lang="zh-CN" altLang="en-US" dirty="0"/>
              <a:t>页第</a:t>
            </a:r>
            <a:r>
              <a:rPr lang="en-US" altLang="zh-CN" dirty="0"/>
              <a:t>15</a:t>
            </a:r>
            <a:r>
              <a:rPr lang="zh-CN" altLang="en-US" dirty="0"/>
              <a:t>、</a:t>
            </a:r>
            <a:r>
              <a:rPr lang="en-US" altLang="zh-CN" dirty="0"/>
              <a:t>17</a:t>
            </a:r>
            <a:r>
              <a:rPr lang="zh-CN" altLang="en-US" dirty="0"/>
              <a:t>、</a:t>
            </a:r>
            <a:r>
              <a:rPr lang="en-US" altLang="zh-CN" dirty="0"/>
              <a:t>18</a:t>
            </a:r>
            <a:r>
              <a:rPr lang="zh-CN" altLang="en-US" dirty="0"/>
              <a:t>题；</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idx="1"/>
          </p:nvPr>
        </p:nvSpPr>
        <p:spPr>
          <a:xfrm>
            <a:off x="515938" y="803275"/>
            <a:ext cx="8335962" cy="4610100"/>
          </a:xfrm>
        </p:spPr>
        <p:txBody>
          <a:bodyPr vert="horz" wrap="square" lIns="91440" tIns="45720" rIns="91440" bIns="45720" anchor="t" anchorCtr="0"/>
          <a:p>
            <a:pPr eaLnBrk="1" hangingPunct="1">
              <a:lnSpc>
                <a:spcPct val="120000"/>
              </a:lnSpc>
              <a:spcBef>
                <a:spcPct val="0"/>
              </a:spcBef>
            </a:pPr>
            <a:r>
              <a:rPr lang="zh-CN" altLang="en-US" dirty="0"/>
              <a:t>位扩展原则：</a:t>
            </a:r>
            <a:endParaRPr lang="zh-CN" altLang="en-US" dirty="0"/>
          </a:p>
          <a:p>
            <a:pPr lvl="1" eaLnBrk="1" hangingPunct="1">
              <a:lnSpc>
                <a:spcPct val="120000"/>
              </a:lnSpc>
              <a:spcBef>
                <a:spcPct val="0"/>
              </a:spcBef>
            </a:pPr>
            <a:r>
              <a:rPr lang="zh-CN" altLang="en-US" dirty="0"/>
              <a:t>地址线、片选线、读写信号线</a:t>
            </a:r>
            <a:r>
              <a:rPr lang="zh-CN" altLang="en-US" dirty="0">
                <a:solidFill>
                  <a:srgbClr val="00B050"/>
                </a:solidFill>
              </a:rPr>
              <a:t>连接在一起</a:t>
            </a:r>
            <a:r>
              <a:rPr lang="zh-CN" altLang="en-US" dirty="0"/>
              <a:t>；</a:t>
            </a:r>
            <a:endParaRPr lang="zh-CN" altLang="en-US" dirty="0"/>
          </a:p>
          <a:p>
            <a:pPr lvl="1" eaLnBrk="1" hangingPunct="1">
              <a:lnSpc>
                <a:spcPct val="120000"/>
              </a:lnSpc>
              <a:spcBef>
                <a:spcPct val="0"/>
              </a:spcBef>
            </a:pPr>
            <a:r>
              <a:rPr lang="zh-CN" altLang="en-US" dirty="0"/>
              <a:t>数据线</a:t>
            </a:r>
            <a:r>
              <a:rPr lang="zh-CN" altLang="en-US" dirty="0">
                <a:solidFill>
                  <a:srgbClr val="00B050"/>
                </a:solidFill>
              </a:rPr>
              <a:t>并排使用</a:t>
            </a:r>
            <a:r>
              <a:rPr lang="zh-CN" altLang="en-US" dirty="0"/>
              <a:t>，每个芯片的数据线构成整体存储器的数据线一部分；</a:t>
            </a:r>
            <a:endParaRPr lang="zh-CN" altLang="en-US" dirty="0"/>
          </a:p>
          <a:p>
            <a:pPr lvl="1" eaLnBrk="1" hangingPunct="1">
              <a:lnSpc>
                <a:spcPct val="120000"/>
              </a:lnSpc>
              <a:spcBef>
                <a:spcPct val="0"/>
              </a:spcBef>
            </a:pPr>
            <a:r>
              <a:rPr lang="zh-CN" altLang="en-US" dirty="0"/>
              <a:t>总之，地址线宽度不变，数据线宽度</a:t>
            </a:r>
            <a:r>
              <a:rPr lang="en-US" altLang="zh-CN" dirty="0"/>
              <a:t>n</a:t>
            </a:r>
            <a:r>
              <a:rPr lang="zh-CN" altLang="en-US" dirty="0"/>
              <a:t>倍增，每次存取操作时，</a:t>
            </a:r>
            <a:r>
              <a:rPr lang="zh-CN" altLang="en-US" dirty="0">
                <a:solidFill>
                  <a:srgbClr val="00B050"/>
                </a:solidFill>
              </a:rPr>
              <a:t>所有的芯片都同时被选中同一地址的单元</a:t>
            </a:r>
            <a:r>
              <a:rPr lang="zh-CN" altLang="en-US" dirty="0"/>
              <a:t>，输出一样宽度的存储字，组成</a:t>
            </a:r>
            <a:r>
              <a:rPr lang="en-US" altLang="zh-CN" dirty="0"/>
              <a:t>n</a:t>
            </a:r>
            <a:r>
              <a:rPr lang="zh-CN" altLang="en-US" dirty="0"/>
              <a:t>倍宽的存储字。</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304800" y="457200"/>
            <a:ext cx="6858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rPr>
              <a:t> (2) </a:t>
            </a:r>
            <a:r>
              <a:rPr lang="zh-CN" altLang="en-US" b="1" dirty="0">
                <a:latin typeface="Times New Roman" panose="02020603050405020304" pitchFamily="18" charset="0"/>
              </a:rPr>
              <a:t>字扩展（增加存储字的数量）</a:t>
            </a:r>
            <a:endParaRPr lang="zh-CN" altLang="en-US" b="1" dirty="0">
              <a:latin typeface="Times New Roman" panose="02020603050405020304" pitchFamily="18" charset="0"/>
            </a:endParaRPr>
          </a:p>
        </p:txBody>
      </p:sp>
      <p:sp>
        <p:nvSpPr>
          <p:cNvPr id="8195" name="Text Box 3"/>
          <p:cNvSpPr txBox="1"/>
          <p:nvPr/>
        </p:nvSpPr>
        <p:spPr>
          <a:xfrm>
            <a:off x="685800" y="1492250"/>
            <a:ext cx="77724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用         </a:t>
            </a:r>
            <a:r>
              <a:rPr lang="en-US" altLang="zh-CN" sz="2600" b="1" dirty="0">
                <a:latin typeface="Times New Roman" panose="02020603050405020304" pitchFamily="18" charset="0"/>
              </a:rPr>
              <a:t>1K</a:t>
            </a:r>
            <a:r>
              <a:rPr lang="en-US" altLang="zh-CN" sz="900" b="1" dirty="0">
                <a:latin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rPr>
              <a:t>8</a:t>
            </a:r>
            <a:r>
              <a:rPr lang="zh-CN" altLang="en-US" sz="2600" b="1" dirty="0">
                <a:latin typeface="Times New Roman" panose="02020603050405020304" pitchFamily="18" charset="0"/>
              </a:rPr>
              <a:t>位 存储芯片组成 </a:t>
            </a:r>
            <a:r>
              <a:rPr lang="en-US" altLang="zh-CN" sz="2600" b="1" dirty="0">
                <a:latin typeface="Times New Roman" panose="02020603050405020304" pitchFamily="18" charset="0"/>
              </a:rPr>
              <a:t>2K</a:t>
            </a:r>
            <a:r>
              <a:rPr lang="en-US" altLang="zh-CN" sz="900" b="1" dirty="0">
                <a:latin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rPr>
              <a:t>8</a:t>
            </a:r>
            <a:r>
              <a:rPr lang="zh-CN" altLang="en-US" sz="2600" b="1" dirty="0">
                <a:latin typeface="Times New Roman" panose="02020603050405020304" pitchFamily="18" charset="0"/>
              </a:rPr>
              <a:t>位 的存储器</a:t>
            </a:r>
            <a:endParaRPr lang="zh-CN" altLang="en-US" sz="2600" b="1" dirty="0">
              <a:latin typeface="Times New Roman" panose="02020603050405020304" pitchFamily="18" charset="0"/>
            </a:endParaRPr>
          </a:p>
        </p:txBody>
      </p:sp>
      <p:grpSp>
        <p:nvGrpSpPr>
          <p:cNvPr id="2" name="Group 4"/>
          <p:cNvGrpSpPr/>
          <p:nvPr/>
        </p:nvGrpSpPr>
        <p:grpSpPr>
          <a:xfrm>
            <a:off x="6821488" y="879475"/>
            <a:ext cx="1998662" cy="457200"/>
            <a:chOff x="4224" y="571"/>
            <a:chExt cx="1259" cy="288"/>
          </a:xfrm>
        </p:grpSpPr>
        <p:sp>
          <p:nvSpPr>
            <p:cNvPr id="6231" name="AutoShape 5"/>
            <p:cNvSpPr/>
            <p:nvPr/>
          </p:nvSpPr>
          <p:spPr>
            <a:xfrm>
              <a:off x="4224" y="576"/>
              <a:ext cx="1248" cy="270"/>
            </a:xfrm>
            <a:prstGeom prst="wedgeRoundRectCallout">
              <a:avLst>
                <a:gd name="adj1" fmla="val -110255"/>
                <a:gd name="adj2" fmla="val 109259"/>
                <a:gd name="adj3" fmla="val 16667"/>
              </a:avLst>
            </a:prstGeom>
            <a:noFill/>
            <a:ln w="28575" cap="flat" cmpd="sng">
              <a:solidFill>
                <a:schemeClr val="folHlink"/>
              </a:solidFill>
              <a:prstDash val="solid"/>
              <a:miter/>
              <a:headEnd type="none" w="med" len="med"/>
              <a:tailEnd type="none" w="med" len="med"/>
            </a:ln>
          </p:spPr>
          <p:txBody>
            <a:bodyPr rIns="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600" b="1" dirty="0">
                <a:latin typeface="Times New Roman" panose="02020603050405020304" pitchFamily="18" charset="0"/>
              </a:endParaRPr>
            </a:p>
          </p:txBody>
        </p:sp>
        <p:sp>
          <p:nvSpPr>
            <p:cNvPr id="6232" name="Text Box 6"/>
            <p:cNvSpPr txBox="1"/>
            <p:nvPr/>
          </p:nvSpPr>
          <p:spPr>
            <a:xfrm>
              <a:off x="4280" y="571"/>
              <a:ext cx="120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Times New Roman" panose="02020603050405020304" pitchFamily="18" charset="0"/>
                </a:rPr>
                <a:t>11</a:t>
              </a:r>
              <a:r>
                <a:rPr lang="zh-CN" altLang="en-US" sz="2400" b="1" dirty="0">
                  <a:latin typeface="Times New Roman" panose="02020603050405020304" pitchFamily="18" charset="0"/>
                </a:rPr>
                <a:t>根地址线</a:t>
              </a:r>
              <a:endParaRPr lang="zh-CN" altLang="en-US" sz="2400" b="1" dirty="0">
                <a:latin typeface="Times New Roman" panose="02020603050405020304" pitchFamily="18" charset="0"/>
              </a:endParaRPr>
            </a:p>
          </p:txBody>
        </p:sp>
      </p:grpSp>
      <p:grpSp>
        <p:nvGrpSpPr>
          <p:cNvPr id="3" name="Group 7"/>
          <p:cNvGrpSpPr/>
          <p:nvPr/>
        </p:nvGrpSpPr>
        <p:grpSpPr>
          <a:xfrm>
            <a:off x="2854325" y="2230438"/>
            <a:ext cx="2119313" cy="457200"/>
            <a:chOff x="4272" y="1396"/>
            <a:chExt cx="1335" cy="288"/>
          </a:xfrm>
        </p:grpSpPr>
        <p:sp>
          <p:nvSpPr>
            <p:cNvPr id="6229" name="AutoShape 8"/>
            <p:cNvSpPr/>
            <p:nvPr/>
          </p:nvSpPr>
          <p:spPr>
            <a:xfrm>
              <a:off x="4272" y="1410"/>
              <a:ext cx="1250" cy="270"/>
            </a:xfrm>
            <a:prstGeom prst="wedgeRoundRectCallout">
              <a:avLst>
                <a:gd name="adj1" fmla="val -80560"/>
                <a:gd name="adj2" fmla="val -121852"/>
                <a:gd name="adj3" fmla="val 16667"/>
              </a:avLst>
            </a:prstGeom>
            <a:noFill/>
            <a:ln w="28575"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600" b="1" dirty="0">
                <a:latin typeface="Times New Roman" panose="02020603050405020304" pitchFamily="18" charset="0"/>
              </a:endParaRPr>
            </a:p>
          </p:txBody>
        </p:sp>
        <p:sp>
          <p:nvSpPr>
            <p:cNvPr id="6230" name="Text Box 9"/>
            <p:cNvSpPr txBox="1"/>
            <p:nvPr/>
          </p:nvSpPr>
          <p:spPr>
            <a:xfrm>
              <a:off x="4404" y="1396"/>
              <a:ext cx="120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Times New Roman" panose="02020603050405020304" pitchFamily="18" charset="0"/>
                </a:rPr>
                <a:t>10</a:t>
              </a:r>
              <a:r>
                <a:rPr lang="zh-CN" altLang="en-US" sz="2400" b="1" dirty="0">
                  <a:latin typeface="Times New Roman" panose="02020603050405020304" pitchFamily="18" charset="0"/>
                </a:rPr>
                <a:t>根地址线</a:t>
              </a:r>
              <a:endParaRPr lang="zh-CN" altLang="en-US" sz="2400" b="1" dirty="0">
                <a:latin typeface="Times New Roman" panose="02020603050405020304" pitchFamily="18" charset="0"/>
              </a:endParaRPr>
            </a:p>
          </p:txBody>
        </p:sp>
      </p:grpSp>
      <p:sp>
        <p:nvSpPr>
          <p:cNvPr id="8203" name="Text Box 11"/>
          <p:cNvSpPr txBox="1"/>
          <p:nvPr/>
        </p:nvSpPr>
        <p:spPr>
          <a:xfrm>
            <a:off x="1144588" y="1470025"/>
            <a:ext cx="12827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600" b="1" dirty="0">
                <a:solidFill>
                  <a:schemeClr val="folHlink"/>
                </a:solidFill>
                <a:latin typeface="Times New Roman" panose="02020603050405020304" pitchFamily="18" charset="0"/>
              </a:rPr>
              <a:t>？片</a:t>
            </a:r>
            <a:endParaRPr lang="zh-CN" altLang="en-US" sz="2600" b="1" dirty="0">
              <a:solidFill>
                <a:schemeClr val="folHlink"/>
              </a:solidFill>
              <a:latin typeface="Times New Roman" panose="02020603050405020304" pitchFamily="18" charset="0"/>
            </a:endParaRPr>
          </a:p>
        </p:txBody>
      </p:sp>
      <p:sp>
        <p:nvSpPr>
          <p:cNvPr id="8204" name="Text Box 12"/>
          <p:cNvSpPr txBox="1"/>
          <p:nvPr/>
        </p:nvSpPr>
        <p:spPr>
          <a:xfrm>
            <a:off x="1246188" y="1484313"/>
            <a:ext cx="792162"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chemeClr val="folHlink"/>
                </a:solidFill>
                <a:latin typeface="Times New Roman" panose="02020603050405020304" pitchFamily="18" charset="0"/>
              </a:rPr>
              <a:t>2</a:t>
            </a:r>
            <a:r>
              <a:rPr lang="zh-CN" altLang="en-US" sz="2600" b="1" dirty="0">
                <a:solidFill>
                  <a:schemeClr val="folHlink"/>
                </a:solidFill>
                <a:latin typeface="Times New Roman" panose="02020603050405020304" pitchFamily="18" charset="0"/>
              </a:rPr>
              <a:t>片</a:t>
            </a:r>
            <a:endParaRPr lang="zh-CN" altLang="en-US" sz="2600" b="1" dirty="0">
              <a:solidFill>
                <a:schemeClr val="folHlink"/>
              </a:solidFill>
              <a:latin typeface="Times New Roman" panose="02020603050405020304" pitchFamily="18" charset="0"/>
            </a:endParaRPr>
          </a:p>
        </p:txBody>
      </p:sp>
      <p:grpSp>
        <p:nvGrpSpPr>
          <p:cNvPr id="4" name="Group 13"/>
          <p:cNvGrpSpPr/>
          <p:nvPr/>
        </p:nvGrpSpPr>
        <p:grpSpPr>
          <a:xfrm>
            <a:off x="3843338" y="4786313"/>
            <a:ext cx="3173412" cy="1587"/>
            <a:chOff x="2421" y="3015"/>
            <a:chExt cx="1999" cy="1"/>
          </a:xfrm>
        </p:grpSpPr>
        <p:sp>
          <p:nvSpPr>
            <p:cNvPr id="6227" name="Freeform 14"/>
            <p:cNvSpPr/>
            <p:nvPr/>
          </p:nvSpPr>
          <p:spPr>
            <a:xfrm>
              <a:off x="2421" y="3015"/>
              <a:ext cx="233" cy="1"/>
            </a:xfrm>
            <a:custGeom>
              <a:avLst/>
              <a:gdLst>
                <a:gd name="txL" fmla="*/ 0 w 233"/>
                <a:gd name="txT" fmla="*/ 0 h 1"/>
                <a:gd name="txR" fmla="*/ 233 w 233"/>
                <a:gd name="txB" fmla="*/ 1 h 1"/>
              </a:gdLst>
              <a:ahLst/>
              <a:cxnLst>
                <a:cxn ang="0">
                  <a:pos x="0" y="0"/>
                </a:cxn>
                <a:cxn ang="0">
                  <a:pos x="233" y="0"/>
                </a:cxn>
              </a:cxnLst>
              <a:rect l="txL" t="txT" r="txR" b="txB"/>
              <a:pathLst>
                <a:path w="233" h="1">
                  <a:moveTo>
                    <a:pt x="0" y="0"/>
                  </a:moveTo>
                  <a:lnTo>
                    <a:pt x="233"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228" name="Freeform 15"/>
            <p:cNvSpPr/>
            <p:nvPr/>
          </p:nvSpPr>
          <p:spPr>
            <a:xfrm>
              <a:off x="4194" y="3015"/>
              <a:ext cx="226" cy="1"/>
            </a:xfrm>
            <a:custGeom>
              <a:avLst/>
              <a:gdLst>
                <a:gd name="txL" fmla="*/ 0 w 226"/>
                <a:gd name="txT" fmla="*/ 0 h 1"/>
                <a:gd name="txR" fmla="*/ 226 w 226"/>
                <a:gd name="txB" fmla="*/ 1 h 1"/>
              </a:gdLst>
              <a:ahLst/>
              <a:cxnLst>
                <a:cxn ang="0">
                  <a:pos x="0" y="0"/>
                </a:cxn>
                <a:cxn ang="0">
                  <a:pos x="226" y="0"/>
                </a:cxn>
              </a:cxnLst>
              <a:rect l="txL" t="txT" r="txR" b="txB"/>
              <a:pathLst>
                <a:path w="226" h="1">
                  <a:moveTo>
                    <a:pt x="0" y="0"/>
                  </a:moveTo>
                  <a:lnTo>
                    <a:pt x="226"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5" name="Group 16"/>
          <p:cNvGrpSpPr/>
          <p:nvPr/>
        </p:nvGrpSpPr>
        <p:grpSpPr>
          <a:xfrm>
            <a:off x="4217988" y="4773613"/>
            <a:ext cx="2805112" cy="1612900"/>
            <a:chOff x="2657" y="3007"/>
            <a:chExt cx="1767" cy="1016"/>
          </a:xfrm>
        </p:grpSpPr>
        <p:sp>
          <p:nvSpPr>
            <p:cNvPr id="6225" name="Line 17"/>
            <p:cNvSpPr/>
            <p:nvPr/>
          </p:nvSpPr>
          <p:spPr>
            <a:xfrm>
              <a:off x="2657" y="3007"/>
              <a:ext cx="1" cy="1000"/>
            </a:xfrm>
            <a:prstGeom prst="line">
              <a:avLst/>
            </a:prstGeom>
            <a:ln w="38100" cap="flat" cmpd="sng">
              <a:solidFill>
                <a:schemeClr val="tx1"/>
              </a:solidFill>
              <a:prstDash val="solid"/>
              <a:headEnd type="none" w="med" len="med"/>
              <a:tailEnd type="oval" w="sm" len="sm"/>
            </a:ln>
          </p:spPr>
        </p:sp>
        <p:sp>
          <p:nvSpPr>
            <p:cNvPr id="6226" name="Freeform 18"/>
            <p:cNvSpPr/>
            <p:nvPr/>
          </p:nvSpPr>
          <p:spPr>
            <a:xfrm>
              <a:off x="4419" y="3009"/>
              <a:ext cx="5" cy="1014"/>
            </a:xfrm>
            <a:custGeom>
              <a:avLst/>
              <a:gdLst>
                <a:gd name="txL" fmla="*/ 0 w 5"/>
                <a:gd name="txT" fmla="*/ 0 h 1014"/>
                <a:gd name="txR" fmla="*/ 5 w 5"/>
                <a:gd name="txB" fmla="*/ 1014 h 1014"/>
              </a:gdLst>
              <a:ahLst/>
              <a:cxnLst>
                <a:cxn ang="0">
                  <a:pos x="0" y="0"/>
                </a:cxn>
                <a:cxn ang="0">
                  <a:pos x="5" y="1014"/>
                </a:cxn>
              </a:cxnLst>
              <a:rect l="txL" t="txT" r="txR" b="txB"/>
              <a:pathLst>
                <a:path w="5" h="1014">
                  <a:moveTo>
                    <a:pt x="0" y="0"/>
                  </a:moveTo>
                  <a:lnTo>
                    <a:pt x="5" y="1014"/>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6" name="Group 19"/>
          <p:cNvGrpSpPr/>
          <p:nvPr/>
        </p:nvGrpSpPr>
        <p:grpSpPr>
          <a:xfrm>
            <a:off x="2493963" y="4291013"/>
            <a:ext cx="4160837" cy="652462"/>
            <a:chOff x="1571" y="2703"/>
            <a:chExt cx="2621" cy="411"/>
          </a:xfrm>
        </p:grpSpPr>
        <p:sp>
          <p:nvSpPr>
            <p:cNvPr id="6221" name="Rectangle 20"/>
            <p:cNvSpPr/>
            <p:nvPr/>
          </p:nvSpPr>
          <p:spPr>
            <a:xfrm>
              <a:off x="1571" y="2703"/>
              <a:ext cx="857" cy="411"/>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6222" name="Rectangle 21"/>
            <p:cNvSpPr/>
            <p:nvPr/>
          </p:nvSpPr>
          <p:spPr>
            <a:xfrm>
              <a:off x="1674" y="2792"/>
              <a:ext cx="644" cy="192"/>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folHlink"/>
                  </a:solidFill>
                  <a:latin typeface="Times New Roman" panose="02020603050405020304" pitchFamily="18" charset="0"/>
                </a:rPr>
                <a:t>1K× </a:t>
              </a:r>
              <a:r>
                <a:rPr lang="en-US" altLang="zh-CN" sz="2000" b="1" dirty="0">
                  <a:solidFill>
                    <a:schemeClr val="folHlink"/>
                  </a:solidFill>
                  <a:latin typeface="宋体" panose="02010600030101010101" pitchFamily="2" charset="-122"/>
                </a:rPr>
                <a:t>8</a:t>
              </a:r>
              <a:r>
                <a:rPr lang="zh-CN" altLang="en-US" sz="2000" b="1" dirty="0">
                  <a:solidFill>
                    <a:schemeClr val="folHlink"/>
                  </a:solidFill>
                  <a:latin typeface="宋体" panose="02010600030101010101" pitchFamily="2" charset="-122"/>
                </a:rPr>
                <a:t>位</a:t>
              </a:r>
              <a:endParaRPr lang="zh-CN" altLang="en-US" sz="2000" b="1" dirty="0">
                <a:solidFill>
                  <a:schemeClr val="folHlink"/>
                </a:solidFill>
                <a:latin typeface="宋体" panose="02010600030101010101" pitchFamily="2" charset="-122"/>
              </a:endParaRPr>
            </a:p>
          </p:txBody>
        </p:sp>
        <p:sp>
          <p:nvSpPr>
            <p:cNvPr id="6223" name="Rectangle 22"/>
            <p:cNvSpPr/>
            <p:nvPr/>
          </p:nvSpPr>
          <p:spPr>
            <a:xfrm>
              <a:off x="3335" y="2703"/>
              <a:ext cx="857" cy="411"/>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6224" name="Rectangle 23"/>
            <p:cNvSpPr/>
            <p:nvPr/>
          </p:nvSpPr>
          <p:spPr>
            <a:xfrm>
              <a:off x="3443" y="2805"/>
              <a:ext cx="644" cy="192"/>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folHlink"/>
                  </a:solidFill>
                  <a:latin typeface="Times New Roman" panose="02020603050405020304" pitchFamily="18" charset="0"/>
                </a:rPr>
                <a:t>1K× </a:t>
              </a:r>
              <a:r>
                <a:rPr lang="en-US" altLang="zh-CN" sz="2000" b="1" dirty="0">
                  <a:solidFill>
                    <a:schemeClr val="folHlink"/>
                  </a:solidFill>
                  <a:latin typeface="宋体" panose="02010600030101010101" pitchFamily="2" charset="-122"/>
                </a:rPr>
                <a:t>8</a:t>
              </a:r>
              <a:r>
                <a:rPr lang="zh-CN" altLang="en-US" sz="2000" b="1" dirty="0">
                  <a:solidFill>
                    <a:schemeClr val="folHlink"/>
                  </a:solidFill>
                  <a:latin typeface="宋体" panose="02010600030101010101" pitchFamily="2" charset="-122"/>
                </a:rPr>
                <a:t>位</a:t>
              </a:r>
              <a:endParaRPr lang="zh-CN" altLang="en-US" sz="2000" b="1" dirty="0">
                <a:solidFill>
                  <a:schemeClr val="folHlink"/>
                </a:solidFill>
                <a:latin typeface="宋体" panose="02010600030101010101" pitchFamily="2" charset="-122"/>
              </a:endParaRPr>
            </a:p>
          </p:txBody>
        </p:sp>
      </p:grpSp>
      <p:grpSp>
        <p:nvGrpSpPr>
          <p:cNvPr id="7" name="Group 24"/>
          <p:cNvGrpSpPr/>
          <p:nvPr/>
        </p:nvGrpSpPr>
        <p:grpSpPr>
          <a:xfrm>
            <a:off x="568325" y="5197475"/>
            <a:ext cx="7653338" cy="1271588"/>
            <a:chOff x="358" y="3274"/>
            <a:chExt cx="4821" cy="801"/>
          </a:xfrm>
        </p:grpSpPr>
        <p:sp>
          <p:nvSpPr>
            <p:cNvPr id="6213" name="Line 25"/>
            <p:cNvSpPr/>
            <p:nvPr/>
          </p:nvSpPr>
          <p:spPr>
            <a:xfrm>
              <a:off x="735" y="3869"/>
              <a:ext cx="4444" cy="1"/>
            </a:xfrm>
            <a:prstGeom prst="line">
              <a:avLst/>
            </a:prstGeom>
            <a:ln w="38100" cap="flat" cmpd="sng">
              <a:solidFill>
                <a:schemeClr val="tx1"/>
              </a:solidFill>
              <a:prstDash val="solid"/>
              <a:headEnd type="none" w="med" len="med"/>
              <a:tailEnd type="none" w="med" len="med"/>
            </a:ln>
          </p:spPr>
        </p:sp>
        <p:grpSp>
          <p:nvGrpSpPr>
            <p:cNvPr id="6214" name="Group 26"/>
            <p:cNvGrpSpPr/>
            <p:nvPr/>
          </p:nvGrpSpPr>
          <p:grpSpPr>
            <a:xfrm>
              <a:off x="358" y="3274"/>
              <a:ext cx="4821" cy="801"/>
              <a:chOff x="358" y="3274"/>
              <a:chExt cx="4821" cy="801"/>
            </a:xfrm>
          </p:grpSpPr>
          <p:sp>
            <p:nvSpPr>
              <p:cNvPr id="6215" name="Freeform 27"/>
              <p:cNvSpPr/>
              <p:nvPr/>
            </p:nvSpPr>
            <p:spPr>
              <a:xfrm>
                <a:off x="735" y="3404"/>
                <a:ext cx="4443" cy="1"/>
              </a:xfrm>
              <a:custGeom>
                <a:avLst/>
                <a:gdLst>
                  <a:gd name="txL" fmla="*/ 0 w 4447"/>
                  <a:gd name="txT" fmla="*/ 0 h 1"/>
                  <a:gd name="txR" fmla="*/ 4447 w 4447"/>
                  <a:gd name="txB" fmla="*/ 1 h 1"/>
                </a:gdLst>
                <a:ahLst/>
                <a:cxnLst>
                  <a:cxn ang="0">
                    <a:pos x="0" y="1"/>
                  </a:cxn>
                  <a:cxn ang="0">
                    <a:pos x="4279" y="0"/>
                  </a:cxn>
                </a:cxnLst>
                <a:rect l="txL" t="txT" r="txR" b="txB"/>
                <a:pathLst>
                  <a:path w="4447" h="1">
                    <a:moveTo>
                      <a:pt x="0" y="1"/>
                    </a:moveTo>
                    <a:lnTo>
                      <a:pt x="4447"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216" name="Freeform 28"/>
              <p:cNvSpPr/>
              <p:nvPr/>
            </p:nvSpPr>
            <p:spPr>
              <a:xfrm>
                <a:off x="738" y="3490"/>
                <a:ext cx="4441" cy="5"/>
              </a:xfrm>
              <a:custGeom>
                <a:avLst/>
                <a:gdLst>
                  <a:gd name="txL" fmla="*/ 0 w 4441"/>
                  <a:gd name="txT" fmla="*/ 0 h 5"/>
                  <a:gd name="txR" fmla="*/ 4441 w 4441"/>
                  <a:gd name="txB" fmla="*/ 5 h 5"/>
                </a:gdLst>
                <a:ahLst/>
                <a:cxnLst>
                  <a:cxn ang="0">
                    <a:pos x="0" y="5"/>
                  </a:cxn>
                  <a:cxn ang="0">
                    <a:pos x="4441" y="0"/>
                  </a:cxn>
                </a:cxnLst>
                <a:rect l="txL" t="txT" r="txR" b="txB"/>
                <a:pathLst>
                  <a:path w="4441" h="5">
                    <a:moveTo>
                      <a:pt x="0" y="5"/>
                    </a:moveTo>
                    <a:lnTo>
                      <a:pt x="4441"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217" name="Freeform 29"/>
              <p:cNvSpPr/>
              <p:nvPr/>
            </p:nvSpPr>
            <p:spPr>
              <a:xfrm>
                <a:off x="735" y="3575"/>
                <a:ext cx="4443" cy="4"/>
              </a:xfrm>
              <a:custGeom>
                <a:avLst/>
                <a:gdLst>
                  <a:gd name="txL" fmla="*/ 0 w 4435"/>
                  <a:gd name="txT" fmla="*/ 0 h 4"/>
                  <a:gd name="txR" fmla="*/ 4435 w 4435"/>
                  <a:gd name="txB" fmla="*/ 4 h 4"/>
                </a:gdLst>
                <a:ahLst/>
                <a:cxnLst>
                  <a:cxn ang="0">
                    <a:pos x="0" y="4"/>
                  </a:cxn>
                  <a:cxn ang="0">
                    <a:pos x="4778" y="0"/>
                  </a:cxn>
                </a:cxnLst>
                <a:rect l="txL" t="txT" r="txR" b="txB"/>
                <a:pathLst>
                  <a:path w="4435" h="4">
                    <a:moveTo>
                      <a:pt x="0" y="4"/>
                    </a:moveTo>
                    <a:lnTo>
                      <a:pt x="443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218" name="Rectangle 30"/>
              <p:cNvSpPr/>
              <p:nvPr/>
            </p:nvSpPr>
            <p:spPr>
              <a:xfrm>
                <a:off x="479" y="3274"/>
                <a:ext cx="15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7</a:t>
                </a:r>
                <a:endParaRPr lang="en-US" altLang="zh-CN" sz="1800" b="1" dirty="0">
                  <a:latin typeface="Times New Roman" panose="02020603050405020304" pitchFamily="18" charset="0"/>
                </a:endParaRPr>
              </a:p>
            </p:txBody>
          </p:sp>
          <p:sp>
            <p:nvSpPr>
              <p:cNvPr id="6219" name="Rectangle 31"/>
              <p:cNvSpPr/>
              <p:nvPr/>
            </p:nvSpPr>
            <p:spPr>
              <a:xfrm>
                <a:off x="479" y="3729"/>
                <a:ext cx="385" cy="346"/>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a:p>
                <a:pPr marL="0" lvl="0" indent="0" eaLnBrk="1" hangingPunct="1">
                  <a:spcBef>
                    <a:spcPct val="0"/>
                  </a:spcBef>
                  <a:buNone/>
                </a:pPr>
                <a:endParaRPr lang="en-US" altLang="zh-CN" sz="1800" b="1" dirty="0">
                  <a:latin typeface="Times New Roman" panose="02020603050405020304" pitchFamily="18" charset="0"/>
                </a:endParaRPr>
              </a:p>
            </p:txBody>
          </p:sp>
          <p:sp>
            <p:nvSpPr>
              <p:cNvPr id="6220" name="Text Box 32"/>
              <p:cNvSpPr txBox="1"/>
              <p:nvPr/>
            </p:nvSpPr>
            <p:spPr>
              <a:xfrm>
                <a:off x="358" y="3373"/>
                <a:ext cx="346" cy="437"/>
              </a:xfrm>
              <a:prstGeom prst="rect">
                <a:avLst/>
              </a:prstGeom>
              <a:noFill/>
              <a:ln w="38100">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ndParaRPr>
              </a:p>
            </p:txBody>
          </p:sp>
        </p:grpSp>
      </p:grpSp>
      <p:grpSp>
        <p:nvGrpSpPr>
          <p:cNvPr id="9" name="Group 33"/>
          <p:cNvGrpSpPr/>
          <p:nvPr/>
        </p:nvGrpSpPr>
        <p:grpSpPr>
          <a:xfrm>
            <a:off x="2609850" y="3160713"/>
            <a:ext cx="1074738" cy="1196975"/>
            <a:chOff x="1644" y="1991"/>
            <a:chExt cx="677" cy="754"/>
          </a:xfrm>
        </p:grpSpPr>
        <p:sp>
          <p:nvSpPr>
            <p:cNvPr id="6207" name="Line 34"/>
            <p:cNvSpPr/>
            <p:nvPr/>
          </p:nvSpPr>
          <p:spPr>
            <a:xfrm flipV="1">
              <a:off x="2319" y="2525"/>
              <a:ext cx="2" cy="178"/>
            </a:xfrm>
            <a:prstGeom prst="line">
              <a:avLst/>
            </a:prstGeom>
            <a:ln w="38100" cap="flat" cmpd="sng">
              <a:solidFill>
                <a:schemeClr val="tx1"/>
              </a:solidFill>
              <a:prstDash val="solid"/>
              <a:headEnd type="none" w="med" len="med"/>
              <a:tailEnd type="oval" w="sm" len="sm"/>
            </a:ln>
          </p:spPr>
        </p:sp>
        <p:sp>
          <p:nvSpPr>
            <p:cNvPr id="6208" name="Line 35"/>
            <p:cNvSpPr/>
            <p:nvPr/>
          </p:nvSpPr>
          <p:spPr>
            <a:xfrm flipV="1">
              <a:off x="2198" y="2434"/>
              <a:ext cx="1" cy="269"/>
            </a:xfrm>
            <a:prstGeom prst="line">
              <a:avLst/>
            </a:prstGeom>
            <a:ln w="38100" cap="flat" cmpd="sng">
              <a:solidFill>
                <a:schemeClr val="tx1"/>
              </a:solidFill>
              <a:prstDash val="solid"/>
              <a:headEnd type="none" w="med" len="med"/>
              <a:tailEnd type="oval" w="sm" len="sm"/>
            </a:ln>
          </p:spPr>
        </p:sp>
        <p:grpSp>
          <p:nvGrpSpPr>
            <p:cNvPr id="6209" name="Group 36"/>
            <p:cNvGrpSpPr/>
            <p:nvPr/>
          </p:nvGrpSpPr>
          <p:grpSpPr>
            <a:xfrm>
              <a:off x="1644" y="1991"/>
              <a:ext cx="578" cy="754"/>
              <a:chOff x="1644" y="1991"/>
              <a:chExt cx="578" cy="754"/>
            </a:xfrm>
          </p:grpSpPr>
          <p:sp>
            <p:nvSpPr>
              <p:cNvPr id="6210" name="Line 37"/>
              <p:cNvSpPr/>
              <p:nvPr/>
            </p:nvSpPr>
            <p:spPr>
              <a:xfrm flipV="1">
                <a:off x="1777" y="2075"/>
                <a:ext cx="1" cy="628"/>
              </a:xfrm>
              <a:prstGeom prst="line">
                <a:avLst/>
              </a:prstGeom>
              <a:ln w="38100" cap="flat" cmpd="sng">
                <a:solidFill>
                  <a:schemeClr val="tx1"/>
                </a:solidFill>
                <a:prstDash val="solid"/>
                <a:headEnd type="none" w="med" len="med"/>
                <a:tailEnd type="oval" w="sm" len="sm"/>
              </a:ln>
            </p:spPr>
          </p:sp>
          <p:sp>
            <p:nvSpPr>
              <p:cNvPr id="6211" name="Line 38"/>
              <p:cNvSpPr/>
              <p:nvPr/>
            </p:nvSpPr>
            <p:spPr>
              <a:xfrm flipV="1">
                <a:off x="1644" y="1991"/>
                <a:ext cx="1" cy="712"/>
              </a:xfrm>
              <a:prstGeom prst="line">
                <a:avLst/>
              </a:prstGeom>
              <a:ln w="38100" cap="flat" cmpd="sng">
                <a:solidFill>
                  <a:schemeClr val="tx1"/>
                </a:solidFill>
                <a:prstDash val="solid"/>
                <a:headEnd type="none" w="med" len="med"/>
                <a:tailEnd type="oval" w="sm" len="sm"/>
              </a:ln>
            </p:spPr>
          </p:sp>
          <p:sp>
            <p:nvSpPr>
              <p:cNvPr id="6212" name="Text Box 39"/>
              <p:cNvSpPr txBox="1"/>
              <p:nvPr/>
            </p:nvSpPr>
            <p:spPr>
              <a:xfrm>
                <a:off x="1768" y="2457"/>
                <a:ext cx="45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ndParaRPr>
              </a:p>
            </p:txBody>
          </p:sp>
        </p:grpSp>
      </p:grpSp>
      <p:grpSp>
        <p:nvGrpSpPr>
          <p:cNvPr id="11" name="Group 40"/>
          <p:cNvGrpSpPr/>
          <p:nvPr/>
        </p:nvGrpSpPr>
        <p:grpSpPr>
          <a:xfrm>
            <a:off x="2624138" y="4932363"/>
            <a:ext cx="1174750" cy="1209675"/>
            <a:chOff x="1653" y="3107"/>
            <a:chExt cx="740" cy="762"/>
          </a:xfrm>
        </p:grpSpPr>
        <p:sp>
          <p:nvSpPr>
            <p:cNvPr id="6203" name="Freeform 41"/>
            <p:cNvSpPr/>
            <p:nvPr/>
          </p:nvSpPr>
          <p:spPr>
            <a:xfrm>
              <a:off x="1653" y="3114"/>
              <a:ext cx="3" cy="289"/>
            </a:xfrm>
            <a:custGeom>
              <a:avLst/>
              <a:gdLst>
                <a:gd name="txL" fmla="*/ 0 w 3"/>
                <a:gd name="txT" fmla="*/ 0 h 289"/>
                <a:gd name="txR" fmla="*/ 3 w 3"/>
                <a:gd name="txB" fmla="*/ 289 h 289"/>
              </a:gdLst>
              <a:ahLst/>
              <a:cxnLst>
                <a:cxn ang="0">
                  <a:pos x="0" y="0"/>
                </a:cxn>
                <a:cxn ang="0">
                  <a:pos x="3" y="289"/>
                </a:cxn>
              </a:cxnLst>
              <a:rect l="txL" t="txT" r="txR" b="txB"/>
              <a:pathLst>
                <a:path w="3" h="289">
                  <a:moveTo>
                    <a:pt x="0" y="0"/>
                  </a:moveTo>
                  <a:lnTo>
                    <a:pt x="3" y="289"/>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6204" name="Freeform 42"/>
            <p:cNvSpPr/>
            <p:nvPr/>
          </p:nvSpPr>
          <p:spPr>
            <a:xfrm>
              <a:off x="1797" y="3120"/>
              <a:ext cx="1" cy="378"/>
            </a:xfrm>
            <a:custGeom>
              <a:avLst/>
              <a:gdLst>
                <a:gd name="txL" fmla="*/ 0 w 1"/>
                <a:gd name="txT" fmla="*/ 0 h 378"/>
                <a:gd name="txR" fmla="*/ 1 w 1"/>
                <a:gd name="txB" fmla="*/ 378 h 378"/>
              </a:gdLst>
              <a:ahLst/>
              <a:cxnLst>
                <a:cxn ang="0">
                  <a:pos x="0" y="0"/>
                </a:cxn>
                <a:cxn ang="0">
                  <a:pos x="0" y="378"/>
                </a:cxn>
              </a:cxnLst>
              <a:rect l="txL" t="txT" r="txR" b="txB"/>
              <a:pathLst>
                <a:path w="1" h="378">
                  <a:moveTo>
                    <a:pt x="0" y="0"/>
                  </a:moveTo>
                  <a:lnTo>
                    <a:pt x="0" y="378"/>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6205" name="Freeform 43"/>
            <p:cNvSpPr/>
            <p:nvPr/>
          </p:nvSpPr>
          <p:spPr>
            <a:xfrm>
              <a:off x="2370" y="3114"/>
              <a:ext cx="1" cy="755"/>
            </a:xfrm>
            <a:custGeom>
              <a:avLst/>
              <a:gdLst>
                <a:gd name="txL" fmla="*/ 0 w 1"/>
                <a:gd name="txT" fmla="*/ 0 h 755"/>
                <a:gd name="txR" fmla="*/ 1 w 1"/>
                <a:gd name="txB" fmla="*/ 755 h 755"/>
              </a:gdLst>
              <a:ahLst/>
              <a:cxnLst>
                <a:cxn ang="0">
                  <a:pos x="0" y="0"/>
                </a:cxn>
                <a:cxn ang="0">
                  <a:pos x="0" y="755"/>
                </a:cxn>
              </a:cxnLst>
              <a:rect l="txL" t="txT" r="txR" b="txB"/>
              <a:pathLst>
                <a:path w="1" h="755">
                  <a:moveTo>
                    <a:pt x="0" y="0"/>
                  </a:moveTo>
                  <a:lnTo>
                    <a:pt x="0" y="755"/>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6206" name="Text Box 44"/>
            <p:cNvSpPr txBox="1"/>
            <p:nvPr/>
          </p:nvSpPr>
          <p:spPr>
            <a:xfrm>
              <a:off x="1743" y="3107"/>
              <a:ext cx="65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p:txBody>
        </p:sp>
      </p:grpSp>
      <p:grpSp>
        <p:nvGrpSpPr>
          <p:cNvPr id="12" name="Group 45"/>
          <p:cNvGrpSpPr/>
          <p:nvPr/>
        </p:nvGrpSpPr>
        <p:grpSpPr>
          <a:xfrm>
            <a:off x="5395913" y="3160713"/>
            <a:ext cx="1096962" cy="1196975"/>
            <a:chOff x="3399" y="1991"/>
            <a:chExt cx="691" cy="754"/>
          </a:xfrm>
        </p:grpSpPr>
        <p:sp>
          <p:nvSpPr>
            <p:cNvPr id="6197" name="Line 46"/>
            <p:cNvSpPr/>
            <p:nvPr/>
          </p:nvSpPr>
          <p:spPr>
            <a:xfrm flipV="1">
              <a:off x="4089" y="2525"/>
              <a:ext cx="1" cy="178"/>
            </a:xfrm>
            <a:prstGeom prst="line">
              <a:avLst/>
            </a:prstGeom>
            <a:ln w="38100" cap="flat" cmpd="sng">
              <a:solidFill>
                <a:schemeClr val="tx1"/>
              </a:solidFill>
              <a:prstDash val="solid"/>
              <a:headEnd type="none" w="med" len="med"/>
              <a:tailEnd type="oval" w="sm" len="sm"/>
            </a:ln>
          </p:spPr>
        </p:sp>
        <p:sp>
          <p:nvSpPr>
            <p:cNvPr id="6198" name="Line 47"/>
            <p:cNvSpPr/>
            <p:nvPr/>
          </p:nvSpPr>
          <p:spPr>
            <a:xfrm flipV="1">
              <a:off x="3955" y="2434"/>
              <a:ext cx="1" cy="269"/>
            </a:xfrm>
            <a:prstGeom prst="line">
              <a:avLst/>
            </a:prstGeom>
            <a:ln w="38100" cap="flat" cmpd="sng">
              <a:solidFill>
                <a:schemeClr val="tx1"/>
              </a:solidFill>
              <a:prstDash val="solid"/>
              <a:headEnd type="none" w="med" len="med"/>
              <a:tailEnd type="oval" w="sm" len="sm"/>
            </a:ln>
          </p:spPr>
        </p:sp>
        <p:grpSp>
          <p:nvGrpSpPr>
            <p:cNvPr id="6199" name="Group 48"/>
            <p:cNvGrpSpPr/>
            <p:nvPr/>
          </p:nvGrpSpPr>
          <p:grpSpPr>
            <a:xfrm>
              <a:off x="3399" y="1991"/>
              <a:ext cx="557" cy="754"/>
              <a:chOff x="3399" y="1991"/>
              <a:chExt cx="557" cy="754"/>
            </a:xfrm>
          </p:grpSpPr>
          <p:sp>
            <p:nvSpPr>
              <p:cNvPr id="6200" name="Line 49"/>
              <p:cNvSpPr/>
              <p:nvPr/>
            </p:nvSpPr>
            <p:spPr>
              <a:xfrm flipV="1">
                <a:off x="3532" y="2075"/>
                <a:ext cx="1" cy="628"/>
              </a:xfrm>
              <a:prstGeom prst="line">
                <a:avLst/>
              </a:prstGeom>
              <a:ln w="38100" cap="flat" cmpd="sng">
                <a:solidFill>
                  <a:schemeClr val="tx1"/>
                </a:solidFill>
                <a:prstDash val="solid"/>
                <a:headEnd type="none" w="med" len="med"/>
                <a:tailEnd type="oval" w="sm" len="sm"/>
              </a:ln>
            </p:spPr>
          </p:sp>
          <p:sp>
            <p:nvSpPr>
              <p:cNvPr id="6201" name="Line 50"/>
              <p:cNvSpPr/>
              <p:nvPr/>
            </p:nvSpPr>
            <p:spPr>
              <a:xfrm flipV="1">
                <a:off x="3399" y="1991"/>
                <a:ext cx="1" cy="712"/>
              </a:xfrm>
              <a:prstGeom prst="line">
                <a:avLst/>
              </a:prstGeom>
              <a:ln w="38100" cap="flat" cmpd="sng">
                <a:solidFill>
                  <a:schemeClr val="tx1"/>
                </a:solidFill>
                <a:prstDash val="solid"/>
                <a:headEnd type="none" w="med" len="med"/>
                <a:tailEnd type="oval" w="sm" len="sm"/>
              </a:ln>
            </p:spPr>
          </p:sp>
          <p:sp>
            <p:nvSpPr>
              <p:cNvPr id="6202" name="Text Box 51"/>
              <p:cNvSpPr txBox="1"/>
              <p:nvPr/>
            </p:nvSpPr>
            <p:spPr>
              <a:xfrm>
                <a:off x="3557" y="2457"/>
                <a:ext cx="39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ndParaRPr>
              </a:p>
            </p:txBody>
          </p:sp>
        </p:grpSp>
      </p:grpSp>
      <p:grpSp>
        <p:nvGrpSpPr>
          <p:cNvPr id="14" name="Group 52"/>
          <p:cNvGrpSpPr/>
          <p:nvPr/>
        </p:nvGrpSpPr>
        <p:grpSpPr>
          <a:xfrm>
            <a:off x="5434013" y="4932363"/>
            <a:ext cx="1219200" cy="1209675"/>
            <a:chOff x="3423" y="3107"/>
            <a:chExt cx="768" cy="762"/>
          </a:xfrm>
        </p:grpSpPr>
        <p:sp>
          <p:nvSpPr>
            <p:cNvPr id="6192" name="Line 53"/>
            <p:cNvSpPr/>
            <p:nvPr/>
          </p:nvSpPr>
          <p:spPr>
            <a:xfrm>
              <a:off x="3565" y="3123"/>
              <a:ext cx="1" cy="375"/>
            </a:xfrm>
            <a:prstGeom prst="line">
              <a:avLst/>
            </a:prstGeom>
            <a:ln w="38100" cap="flat" cmpd="sng">
              <a:solidFill>
                <a:schemeClr val="tx1"/>
              </a:solidFill>
              <a:prstDash val="solid"/>
              <a:headEnd type="none" w="med" len="med"/>
              <a:tailEnd type="oval" w="sm" len="sm"/>
            </a:ln>
          </p:spPr>
        </p:sp>
        <p:grpSp>
          <p:nvGrpSpPr>
            <p:cNvPr id="6193" name="Group 54"/>
            <p:cNvGrpSpPr/>
            <p:nvPr/>
          </p:nvGrpSpPr>
          <p:grpSpPr>
            <a:xfrm>
              <a:off x="3423" y="3107"/>
              <a:ext cx="768" cy="762"/>
              <a:chOff x="3423" y="3107"/>
              <a:chExt cx="768" cy="762"/>
            </a:xfrm>
          </p:grpSpPr>
          <p:sp>
            <p:nvSpPr>
              <p:cNvPr id="6194" name="Freeform 55"/>
              <p:cNvSpPr/>
              <p:nvPr/>
            </p:nvSpPr>
            <p:spPr>
              <a:xfrm>
                <a:off x="3423" y="3111"/>
                <a:ext cx="1" cy="292"/>
              </a:xfrm>
              <a:custGeom>
                <a:avLst/>
                <a:gdLst>
                  <a:gd name="txL" fmla="*/ 0 w 1"/>
                  <a:gd name="txT" fmla="*/ 0 h 292"/>
                  <a:gd name="txR" fmla="*/ 1 w 1"/>
                  <a:gd name="txB" fmla="*/ 292 h 292"/>
                </a:gdLst>
                <a:ahLst/>
                <a:cxnLst>
                  <a:cxn ang="0">
                    <a:pos x="0" y="0"/>
                  </a:cxn>
                  <a:cxn ang="0">
                    <a:pos x="0" y="292"/>
                  </a:cxn>
                </a:cxnLst>
                <a:rect l="txL" t="txT" r="txR" b="txB"/>
                <a:pathLst>
                  <a:path w="1" h="292">
                    <a:moveTo>
                      <a:pt x="0" y="0"/>
                    </a:moveTo>
                    <a:lnTo>
                      <a:pt x="0" y="292"/>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6195" name="Freeform 56"/>
              <p:cNvSpPr/>
              <p:nvPr/>
            </p:nvSpPr>
            <p:spPr>
              <a:xfrm>
                <a:off x="4134" y="3114"/>
                <a:ext cx="2" cy="755"/>
              </a:xfrm>
              <a:custGeom>
                <a:avLst/>
                <a:gdLst>
                  <a:gd name="txL" fmla="*/ 0 w 2"/>
                  <a:gd name="txT" fmla="*/ 0 h 755"/>
                  <a:gd name="txR" fmla="*/ 2 w 2"/>
                  <a:gd name="txB" fmla="*/ 755 h 755"/>
                </a:gdLst>
                <a:ahLst/>
                <a:cxnLst>
                  <a:cxn ang="0">
                    <a:pos x="0" y="0"/>
                  </a:cxn>
                  <a:cxn ang="0">
                    <a:pos x="2" y="755"/>
                  </a:cxn>
                </a:cxnLst>
                <a:rect l="txL" t="txT" r="txR" b="txB"/>
                <a:pathLst>
                  <a:path w="2" h="755">
                    <a:moveTo>
                      <a:pt x="0" y="0"/>
                    </a:moveTo>
                    <a:lnTo>
                      <a:pt x="2" y="755"/>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6196" name="Text Box 57"/>
              <p:cNvSpPr txBox="1"/>
              <p:nvPr/>
            </p:nvSpPr>
            <p:spPr>
              <a:xfrm>
                <a:off x="3541" y="3107"/>
                <a:ext cx="65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p:txBody>
          </p:sp>
        </p:grpSp>
      </p:grpSp>
      <p:grpSp>
        <p:nvGrpSpPr>
          <p:cNvPr id="16" name="Group 58"/>
          <p:cNvGrpSpPr/>
          <p:nvPr/>
        </p:nvGrpSpPr>
        <p:grpSpPr>
          <a:xfrm>
            <a:off x="682625" y="6248400"/>
            <a:ext cx="6334125" cy="280988"/>
            <a:chOff x="430" y="3936"/>
            <a:chExt cx="3990" cy="177"/>
          </a:xfrm>
        </p:grpSpPr>
        <p:sp>
          <p:nvSpPr>
            <p:cNvPr id="6189" name="Freeform 59"/>
            <p:cNvSpPr/>
            <p:nvPr/>
          </p:nvSpPr>
          <p:spPr>
            <a:xfrm>
              <a:off x="735" y="4007"/>
              <a:ext cx="3685" cy="4"/>
            </a:xfrm>
            <a:custGeom>
              <a:avLst/>
              <a:gdLst>
                <a:gd name="txL" fmla="*/ 0 w 3685"/>
                <a:gd name="txT" fmla="*/ 0 h 4"/>
                <a:gd name="txR" fmla="*/ 3685 w 3685"/>
                <a:gd name="txB" fmla="*/ 4 h 4"/>
              </a:gdLst>
              <a:ahLst/>
              <a:cxnLst>
                <a:cxn ang="0">
                  <a:pos x="0" y="4"/>
                </a:cxn>
                <a:cxn ang="0">
                  <a:pos x="3685" y="0"/>
                </a:cxn>
              </a:cxnLst>
              <a:rect l="txL" t="txT" r="txR" b="txB"/>
              <a:pathLst>
                <a:path w="3685" h="4">
                  <a:moveTo>
                    <a:pt x="0" y="4"/>
                  </a:moveTo>
                  <a:lnTo>
                    <a:pt x="368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90" name="Rectangle 60"/>
            <p:cNvSpPr/>
            <p:nvPr/>
          </p:nvSpPr>
          <p:spPr>
            <a:xfrm>
              <a:off x="440" y="3940"/>
              <a:ext cx="240"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WE</a:t>
              </a:r>
              <a:endParaRPr lang="en-US" altLang="zh-CN" sz="1800" b="1" dirty="0">
                <a:latin typeface="Times New Roman" panose="02020603050405020304" pitchFamily="18" charset="0"/>
              </a:endParaRPr>
            </a:p>
          </p:txBody>
        </p:sp>
        <p:sp>
          <p:nvSpPr>
            <p:cNvPr id="6191" name="Line 61"/>
            <p:cNvSpPr/>
            <p:nvPr/>
          </p:nvSpPr>
          <p:spPr>
            <a:xfrm>
              <a:off x="430" y="3936"/>
              <a:ext cx="242" cy="4"/>
            </a:xfrm>
            <a:prstGeom prst="line">
              <a:avLst/>
            </a:prstGeom>
            <a:ln w="38100" cap="flat" cmpd="sng">
              <a:solidFill>
                <a:schemeClr val="tx1"/>
              </a:solidFill>
              <a:prstDash val="solid"/>
              <a:headEnd type="none" w="med" len="med"/>
              <a:tailEnd type="none" w="med" len="med"/>
            </a:ln>
          </p:spPr>
        </p:sp>
      </p:grpSp>
      <p:grpSp>
        <p:nvGrpSpPr>
          <p:cNvPr id="17" name="Group 62"/>
          <p:cNvGrpSpPr/>
          <p:nvPr/>
        </p:nvGrpSpPr>
        <p:grpSpPr>
          <a:xfrm>
            <a:off x="609600" y="2940050"/>
            <a:ext cx="7612063" cy="1495425"/>
            <a:chOff x="384" y="1852"/>
            <a:chExt cx="4795" cy="942"/>
          </a:xfrm>
        </p:grpSpPr>
        <p:sp>
          <p:nvSpPr>
            <p:cNvPr id="6179" name="Rectangle 63"/>
            <p:cNvSpPr/>
            <p:nvPr/>
          </p:nvSpPr>
          <p:spPr>
            <a:xfrm>
              <a:off x="499" y="2269"/>
              <a:ext cx="194" cy="17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a:t>
              </a:r>
              <a:endParaRPr lang="en-US" altLang="zh-CN" sz="1800" b="1" dirty="0">
                <a:latin typeface="Times New Roman" panose="02020603050405020304" pitchFamily="18" charset="0"/>
              </a:endParaRPr>
            </a:p>
          </p:txBody>
        </p:sp>
        <p:grpSp>
          <p:nvGrpSpPr>
            <p:cNvPr id="6180" name="Group 64"/>
            <p:cNvGrpSpPr/>
            <p:nvPr/>
          </p:nvGrpSpPr>
          <p:grpSpPr>
            <a:xfrm>
              <a:off x="384" y="1852"/>
              <a:ext cx="4795" cy="942"/>
              <a:chOff x="384" y="1852"/>
              <a:chExt cx="4795" cy="942"/>
            </a:xfrm>
          </p:grpSpPr>
          <p:sp>
            <p:nvSpPr>
              <p:cNvPr id="6181" name="Line 65"/>
              <p:cNvSpPr/>
              <p:nvPr/>
            </p:nvSpPr>
            <p:spPr>
              <a:xfrm>
                <a:off x="735" y="1991"/>
                <a:ext cx="4444" cy="1"/>
              </a:xfrm>
              <a:prstGeom prst="line">
                <a:avLst/>
              </a:prstGeom>
              <a:ln w="38100" cap="flat" cmpd="sng">
                <a:solidFill>
                  <a:schemeClr val="tx1"/>
                </a:solidFill>
                <a:prstDash val="solid"/>
                <a:headEnd type="none" w="med" len="med"/>
                <a:tailEnd type="none" w="med" len="med"/>
              </a:ln>
            </p:spPr>
          </p:sp>
          <p:sp>
            <p:nvSpPr>
              <p:cNvPr id="6182" name="Freeform 66"/>
              <p:cNvSpPr/>
              <p:nvPr/>
            </p:nvSpPr>
            <p:spPr>
              <a:xfrm>
                <a:off x="738" y="2076"/>
                <a:ext cx="4440" cy="1"/>
              </a:xfrm>
              <a:custGeom>
                <a:avLst/>
                <a:gdLst>
                  <a:gd name="txL" fmla="*/ 0 w 4440"/>
                  <a:gd name="txT" fmla="*/ 0 h 1"/>
                  <a:gd name="txR" fmla="*/ 4440 w 4440"/>
                  <a:gd name="txB" fmla="*/ 1 h 1"/>
                </a:gdLst>
                <a:ahLst/>
                <a:cxnLst>
                  <a:cxn ang="0">
                    <a:pos x="0" y="0"/>
                  </a:cxn>
                  <a:cxn ang="0">
                    <a:pos x="4440" y="0"/>
                  </a:cxn>
                </a:cxnLst>
                <a:rect l="txL" t="txT" r="txR" b="txB"/>
                <a:pathLst>
                  <a:path w="4440" h="1">
                    <a:moveTo>
                      <a:pt x="0" y="0"/>
                    </a:moveTo>
                    <a:lnTo>
                      <a:pt x="444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83" name="Line 67"/>
              <p:cNvSpPr/>
              <p:nvPr/>
            </p:nvSpPr>
            <p:spPr>
              <a:xfrm>
                <a:off x="735" y="2431"/>
                <a:ext cx="4444" cy="2"/>
              </a:xfrm>
              <a:prstGeom prst="line">
                <a:avLst/>
              </a:prstGeom>
              <a:ln w="38100" cap="flat" cmpd="sng">
                <a:solidFill>
                  <a:schemeClr val="tx1"/>
                </a:solidFill>
                <a:prstDash val="solid"/>
                <a:headEnd type="none" w="med" len="med"/>
                <a:tailEnd type="none" w="med" len="med"/>
              </a:ln>
            </p:spPr>
          </p:sp>
          <p:sp>
            <p:nvSpPr>
              <p:cNvPr id="6184" name="Freeform 68"/>
              <p:cNvSpPr/>
              <p:nvPr/>
            </p:nvSpPr>
            <p:spPr>
              <a:xfrm>
                <a:off x="738" y="2517"/>
                <a:ext cx="4441" cy="3"/>
              </a:xfrm>
              <a:custGeom>
                <a:avLst/>
                <a:gdLst>
                  <a:gd name="txL" fmla="*/ 0 w 4441"/>
                  <a:gd name="txT" fmla="*/ 0 h 3"/>
                  <a:gd name="txR" fmla="*/ 4441 w 4441"/>
                  <a:gd name="txB" fmla="*/ 3 h 3"/>
                </a:gdLst>
                <a:ahLst/>
                <a:cxnLst>
                  <a:cxn ang="0">
                    <a:pos x="0" y="3"/>
                  </a:cxn>
                  <a:cxn ang="0">
                    <a:pos x="4441" y="0"/>
                  </a:cxn>
                </a:cxnLst>
                <a:rect l="txL" t="txT" r="txR" b="txB"/>
                <a:pathLst>
                  <a:path w="4441" h="3">
                    <a:moveTo>
                      <a:pt x="0" y="3"/>
                    </a:moveTo>
                    <a:lnTo>
                      <a:pt x="4441"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85" name="Freeform 69"/>
              <p:cNvSpPr/>
              <p:nvPr/>
            </p:nvSpPr>
            <p:spPr>
              <a:xfrm>
                <a:off x="741" y="2157"/>
                <a:ext cx="4437" cy="6"/>
              </a:xfrm>
              <a:custGeom>
                <a:avLst/>
                <a:gdLst>
                  <a:gd name="txL" fmla="*/ 0 w 4437"/>
                  <a:gd name="txT" fmla="*/ 0 h 6"/>
                  <a:gd name="txR" fmla="*/ 4437 w 4437"/>
                  <a:gd name="txB" fmla="*/ 6 h 6"/>
                </a:gdLst>
                <a:ahLst/>
                <a:cxnLst>
                  <a:cxn ang="0">
                    <a:pos x="0" y="0"/>
                  </a:cxn>
                  <a:cxn ang="0">
                    <a:pos x="4437" y="6"/>
                  </a:cxn>
                </a:cxnLst>
                <a:rect l="txL" t="txT" r="txR" b="txB"/>
                <a:pathLst>
                  <a:path w="4437" h="6">
                    <a:moveTo>
                      <a:pt x="0" y="0"/>
                    </a:moveTo>
                    <a:lnTo>
                      <a:pt x="4437" y="6"/>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86" name="Rectangle 70"/>
              <p:cNvSpPr/>
              <p:nvPr/>
            </p:nvSpPr>
            <p:spPr>
              <a:xfrm>
                <a:off x="499" y="2448"/>
                <a:ext cx="317" cy="346"/>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a:p>
                <a:pPr marL="0" lvl="0" indent="0" eaLnBrk="1" hangingPunct="1">
                  <a:spcBef>
                    <a:spcPct val="0"/>
                  </a:spcBef>
                  <a:buNone/>
                </a:pPr>
                <a:endParaRPr lang="en-US" altLang="zh-CN" sz="1800" b="1" dirty="0">
                  <a:latin typeface="Times New Roman" panose="02020603050405020304" pitchFamily="18" charset="0"/>
                </a:endParaRPr>
              </a:p>
            </p:txBody>
          </p:sp>
          <p:sp>
            <p:nvSpPr>
              <p:cNvPr id="6187" name="Text Box 71"/>
              <p:cNvSpPr txBox="1"/>
              <p:nvPr/>
            </p:nvSpPr>
            <p:spPr>
              <a:xfrm>
                <a:off x="384" y="1956"/>
                <a:ext cx="346" cy="437"/>
              </a:xfrm>
              <a:prstGeom prst="rect">
                <a:avLst/>
              </a:prstGeom>
              <a:noFill/>
              <a:ln w="38100">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ndParaRPr>
              </a:p>
            </p:txBody>
          </p:sp>
          <p:sp>
            <p:nvSpPr>
              <p:cNvPr id="6188" name="Rectangle 72"/>
              <p:cNvSpPr/>
              <p:nvPr/>
            </p:nvSpPr>
            <p:spPr>
              <a:xfrm>
                <a:off x="491" y="1852"/>
                <a:ext cx="152" cy="17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9</a:t>
                </a:r>
                <a:endParaRPr lang="en-US" altLang="zh-CN" sz="1800" b="1" dirty="0">
                  <a:latin typeface="Times New Roman" panose="02020603050405020304" pitchFamily="18" charset="0"/>
                </a:endParaRPr>
              </a:p>
            </p:txBody>
          </p:sp>
        </p:grpSp>
      </p:grpSp>
      <p:grpSp>
        <p:nvGrpSpPr>
          <p:cNvPr id="19" name="Group 73"/>
          <p:cNvGrpSpPr/>
          <p:nvPr/>
        </p:nvGrpSpPr>
        <p:grpSpPr>
          <a:xfrm>
            <a:off x="792163" y="2684463"/>
            <a:ext cx="4856162" cy="1854200"/>
            <a:chOff x="499" y="1691"/>
            <a:chExt cx="3059" cy="1168"/>
          </a:xfrm>
        </p:grpSpPr>
        <p:sp>
          <p:nvSpPr>
            <p:cNvPr id="6173" name="Line 74"/>
            <p:cNvSpPr/>
            <p:nvPr/>
          </p:nvSpPr>
          <p:spPr>
            <a:xfrm flipV="1">
              <a:off x="2852" y="1835"/>
              <a:ext cx="1" cy="1024"/>
            </a:xfrm>
            <a:prstGeom prst="line">
              <a:avLst/>
            </a:prstGeom>
            <a:ln w="38100" cap="flat" cmpd="sng">
              <a:solidFill>
                <a:schemeClr val="tx1"/>
              </a:solidFill>
              <a:prstDash val="solid"/>
              <a:headEnd type="none" w="med" len="med"/>
              <a:tailEnd type="oval" w="sm" len="sm"/>
            </a:ln>
          </p:spPr>
        </p:sp>
        <p:sp>
          <p:nvSpPr>
            <p:cNvPr id="6174" name="Freeform 75"/>
            <p:cNvSpPr/>
            <p:nvPr/>
          </p:nvSpPr>
          <p:spPr>
            <a:xfrm>
              <a:off x="2424" y="2841"/>
              <a:ext cx="428" cy="1"/>
            </a:xfrm>
            <a:custGeom>
              <a:avLst/>
              <a:gdLst>
                <a:gd name="txL" fmla="*/ 0 w 428"/>
                <a:gd name="txT" fmla="*/ 0 h 1"/>
                <a:gd name="txR" fmla="*/ 428 w 428"/>
                <a:gd name="txB" fmla="*/ 1 h 1"/>
              </a:gdLst>
              <a:ahLst/>
              <a:cxnLst>
                <a:cxn ang="0">
                  <a:pos x="0" y="0"/>
                </a:cxn>
                <a:cxn ang="0">
                  <a:pos x="428" y="1"/>
                </a:cxn>
              </a:cxnLst>
              <a:rect l="txL" t="txT" r="txR" b="txB"/>
              <a:pathLst>
                <a:path w="428" h="1">
                  <a:moveTo>
                    <a:pt x="0" y="0"/>
                  </a:moveTo>
                  <a:lnTo>
                    <a:pt x="428" y="1"/>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75" name="Rectangle 76"/>
            <p:cNvSpPr/>
            <p:nvPr/>
          </p:nvSpPr>
          <p:spPr>
            <a:xfrm>
              <a:off x="2515" y="2623"/>
              <a:ext cx="307" cy="173"/>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0</a:t>
              </a:r>
              <a:endParaRPr lang="en-US" altLang="zh-CN" sz="1800" b="1" dirty="0">
                <a:latin typeface="Times New Roman" panose="02020603050405020304" pitchFamily="18" charset="0"/>
              </a:endParaRPr>
            </a:p>
          </p:txBody>
        </p:sp>
        <p:sp>
          <p:nvSpPr>
            <p:cNvPr id="6176" name="Line 77"/>
            <p:cNvSpPr/>
            <p:nvPr/>
          </p:nvSpPr>
          <p:spPr>
            <a:xfrm>
              <a:off x="735" y="1830"/>
              <a:ext cx="2823" cy="2"/>
            </a:xfrm>
            <a:prstGeom prst="line">
              <a:avLst/>
            </a:prstGeom>
            <a:ln w="38100" cap="flat" cmpd="sng">
              <a:solidFill>
                <a:schemeClr val="tx1"/>
              </a:solidFill>
              <a:prstDash val="solid"/>
              <a:headEnd type="none" w="med" len="med"/>
              <a:tailEnd type="none" w="med" len="med"/>
            </a:ln>
          </p:spPr>
        </p:sp>
        <p:sp>
          <p:nvSpPr>
            <p:cNvPr id="6177" name="Rectangle 78"/>
            <p:cNvSpPr/>
            <p:nvPr/>
          </p:nvSpPr>
          <p:spPr>
            <a:xfrm>
              <a:off x="499" y="1691"/>
              <a:ext cx="200" cy="17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10</a:t>
              </a:r>
              <a:endParaRPr lang="en-US" altLang="zh-CN" sz="1800" b="1" dirty="0">
                <a:latin typeface="Times New Roman" panose="02020603050405020304" pitchFamily="18" charset="0"/>
              </a:endParaRPr>
            </a:p>
          </p:txBody>
        </p:sp>
        <p:sp>
          <p:nvSpPr>
            <p:cNvPr id="6178" name="Freeform 79"/>
            <p:cNvSpPr/>
            <p:nvPr/>
          </p:nvSpPr>
          <p:spPr>
            <a:xfrm>
              <a:off x="2511" y="2625"/>
              <a:ext cx="213" cy="1"/>
            </a:xfrm>
            <a:custGeom>
              <a:avLst/>
              <a:gdLst>
                <a:gd name="txL" fmla="*/ 0 w 213"/>
                <a:gd name="txT" fmla="*/ 0 h 1"/>
                <a:gd name="txR" fmla="*/ 213 w 213"/>
                <a:gd name="txB" fmla="*/ 1 h 1"/>
              </a:gdLst>
              <a:ahLst/>
              <a:cxnLst>
                <a:cxn ang="0">
                  <a:pos x="0" y="0"/>
                </a:cxn>
                <a:cxn ang="0">
                  <a:pos x="213" y="0"/>
                </a:cxn>
              </a:cxnLst>
              <a:rect l="txL" t="txT" r="txR" b="txB"/>
              <a:pathLst>
                <a:path w="213" h="1">
                  <a:moveTo>
                    <a:pt x="0" y="0"/>
                  </a:moveTo>
                  <a:lnTo>
                    <a:pt x="213"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20" name="Group 80"/>
          <p:cNvGrpSpPr/>
          <p:nvPr/>
        </p:nvGrpSpPr>
        <p:grpSpPr>
          <a:xfrm>
            <a:off x="5654675" y="2736850"/>
            <a:ext cx="346075" cy="342900"/>
            <a:chOff x="3562" y="1724"/>
            <a:chExt cx="218" cy="216"/>
          </a:xfrm>
        </p:grpSpPr>
        <p:sp>
          <p:nvSpPr>
            <p:cNvPr id="6171" name="Rectangle 81"/>
            <p:cNvSpPr/>
            <p:nvPr/>
          </p:nvSpPr>
          <p:spPr>
            <a:xfrm>
              <a:off x="3562" y="1724"/>
              <a:ext cx="146" cy="216"/>
            </a:xfrm>
            <a:prstGeom prst="rect">
              <a:avLst/>
            </a:prstGeom>
            <a:noFill/>
            <a:ln w="38100" cap="flat" cmpd="sng">
              <a:solidFill>
                <a:schemeClr val="folHlink"/>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800" b="1" dirty="0">
                  <a:solidFill>
                    <a:schemeClr val="folHlink"/>
                  </a:solidFill>
                  <a:latin typeface="Times New Roman" panose="02020603050405020304" pitchFamily="18" charset="0"/>
                </a:rPr>
                <a:t> </a:t>
              </a:r>
              <a:r>
                <a:rPr lang="en-US" altLang="zh-CN" sz="2000" b="1" dirty="0">
                  <a:solidFill>
                    <a:schemeClr val="folHlink"/>
                  </a:solidFill>
                  <a:latin typeface="Times New Roman" panose="02020603050405020304" pitchFamily="18" charset="0"/>
                </a:rPr>
                <a:t>1</a:t>
              </a:r>
              <a:endParaRPr lang="en-US" altLang="zh-CN" sz="2000" b="1" dirty="0">
                <a:solidFill>
                  <a:schemeClr val="folHlink"/>
                </a:solidFill>
                <a:latin typeface="Times New Roman" panose="02020603050405020304" pitchFamily="18" charset="0"/>
              </a:endParaRPr>
            </a:p>
          </p:txBody>
        </p:sp>
        <p:sp>
          <p:nvSpPr>
            <p:cNvPr id="6172" name="Oval 82"/>
            <p:cNvSpPr/>
            <p:nvPr/>
          </p:nvSpPr>
          <p:spPr>
            <a:xfrm>
              <a:off x="3724" y="1797"/>
              <a:ext cx="56" cy="56"/>
            </a:xfrm>
            <a:prstGeom prst="ellipse">
              <a:avLst/>
            </a:prstGeom>
            <a:noFill/>
            <a:ln w="19050" cap="flat" cmpd="sng">
              <a:solidFill>
                <a:schemeClr val="fo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21" name="Group 83"/>
          <p:cNvGrpSpPr/>
          <p:nvPr/>
        </p:nvGrpSpPr>
        <p:grpSpPr>
          <a:xfrm>
            <a:off x="5995988" y="2876550"/>
            <a:ext cx="1360487" cy="1655763"/>
            <a:chOff x="3777" y="1812"/>
            <a:chExt cx="857" cy="1043"/>
          </a:xfrm>
        </p:grpSpPr>
        <p:sp>
          <p:nvSpPr>
            <p:cNvPr id="6166" name="Freeform 84"/>
            <p:cNvSpPr/>
            <p:nvPr/>
          </p:nvSpPr>
          <p:spPr>
            <a:xfrm>
              <a:off x="4623" y="1812"/>
              <a:ext cx="2" cy="1043"/>
            </a:xfrm>
            <a:custGeom>
              <a:avLst/>
              <a:gdLst>
                <a:gd name="txL" fmla="*/ 0 w 2"/>
                <a:gd name="txT" fmla="*/ 0 h 1043"/>
                <a:gd name="txR" fmla="*/ 2 w 2"/>
                <a:gd name="txB" fmla="*/ 1043 h 1043"/>
              </a:gdLst>
              <a:ahLst/>
              <a:cxnLst>
                <a:cxn ang="0">
                  <a:pos x="2" y="1043"/>
                </a:cxn>
                <a:cxn ang="0">
                  <a:pos x="0" y="0"/>
                </a:cxn>
              </a:cxnLst>
              <a:rect l="txL" t="txT" r="txR" b="txB"/>
              <a:pathLst>
                <a:path w="2" h="1043">
                  <a:moveTo>
                    <a:pt x="2" y="1043"/>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sm" len="sm"/>
            </a:ln>
          </p:spPr>
          <p:txBody>
            <a:bodyPr/>
            <a:p>
              <a:endParaRPr lang="zh-CN" altLang="en-US"/>
            </a:p>
          </p:txBody>
        </p:sp>
        <p:sp>
          <p:nvSpPr>
            <p:cNvPr id="6167" name="Freeform 85"/>
            <p:cNvSpPr/>
            <p:nvPr/>
          </p:nvSpPr>
          <p:spPr>
            <a:xfrm>
              <a:off x="4191" y="2841"/>
              <a:ext cx="428" cy="1"/>
            </a:xfrm>
            <a:custGeom>
              <a:avLst/>
              <a:gdLst>
                <a:gd name="txL" fmla="*/ 0 w 428"/>
                <a:gd name="txT" fmla="*/ 0 h 1"/>
                <a:gd name="txR" fmla="*/ 428 w 428"/>
                <a:gd name="txB" fmla="*/ 1 h 1"/>
              </a:gdLst>
              <a:ahLst/>
              <a:cxnLst>
                <a:cxn ang="0">
                  <a:pos x="0" y="0"/>
                </a:cxn>
                <a:cxn ang="0">
                  <a:pos x="428" y="1"/>
                </a:cxn>
              </a:cxnLst>
              <a:rect l="txL" t="txT" r="txR" b="txB"/>
              <a:pathLst>
                <a:path w="428" h="1">
                  <a:moveTo>
                    <a:pt x="0" y="0"/>
                  </a:moveTo>
                  <a:lnTo>
                    <a:pt x="428" y="1"/>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6168" name="Rectangle 86"/>
            <p:cNvSpPr/>
            <p:nvPr/>
          </p:nvSpPr>
          <p:spPr>
            <a:xfrm>
              <a:off x="4271" y="2623"/>
              <a:ext cx="23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6169" name="Line 87"/>
            <p:cNvSpPr/>
            <p:nvPr/>
          </p:nvSpPr>
          <p:spPr>
            <a:xfrm>
              <a:off x="3777" y="1822"/>
              <a:ext cx="857" cy="0"/>
            </a:xfrm>
            <a:prstGeom prst="line">
              <a:avLst/>
            </a:prstGeom>
            <a:ln w="38100" cap="flat" cmpd="sng">
              <a:solidFill>
                <a:schemeClr val="tx1"/>
              </a:solidFill>
              <a:prstDash val="solid"/>
              <a:headEnd type="none" w="med" len="med"/>
              <a:tailEnd type="none" w="med" len="med"/>
            </a:ln>
          </p:spPr>
        </p:sp>
        <p:sp>
          <p:nvSpPr>
            <p:cNvPr id="6170" name="Freeform 88"/>
            <p:cNvSpPr/>
            <p:nvPr/>
          </p:nvSpPr>
          <p:spPr>
            <a:xfrm>
              <a:off x="4263" y="2625"/>
              <a:ext cx="213" cy="1"/>
            </a:xfrm>
            <a:custGeom>
              <a:avLst/>
              <a:gdLst>
                <a:gd name="txL" fmla="*/ 0 w 213"/>
                <a:gd name="txT" fmla="*/ 0 h 1"/>
                <a:gd name="txR" fmla="*/ 213 w 213"/>
                <a:gd name="txB" fmla="*/ 1 h 1"/>
              </a:gdLst>
              <a:ahLst/>
              <a:cxnLst>
                <a:cxn ang="0">
                  <a:pos x="0" y="0"/>
                </a:cxn>
                <a:cxn ang="0">
                  <a:pos x="213" y="0"/>
                </a:cxn>
              </a:cxnLst>
              <a:rect l="txL" t="txT" r="txR" b="txB"/>
              <a:pathLst>
                <a:path w="213" h="1">
                  <a:moveTo>
                    <a:pt x="0" y="0"/>
                  </a:moveTo>
                  <a:lnTo>
                    <a:pt x="213"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sp>
        <p:nvSpPr>
          <p:cNvPr id="6165" name="AutoShape 89">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blinds(horizontal)">
                                      <p:cBhvr>
                                        <p:cTn id="12" dur="500"/>
                                        <p:tgtEl>
                                          <p:spTgt spid="8203"/>
                                        </p:tgtEl>
                                      </p:cBhvr>
                                    </p:animEffect>
                                  </p:childTnLst>
                                  <p:subTnLst>
                                    <p:set>
                                      <p:cBhvr override="childStyle">
                                        <p:cTn dur="1" fill="hold" display="0" masterRel="nextClick" afterEffect="1"/>
                                        <p:tgtEl>
                                          <p:spTgt spid="820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4"/>
                                        </p:tgtEl>
                                        <p:attrNameLst>
                                          <p:attrName>style.visibility</p:attrName>
                                        </p:attrNameLst>
                                      </p:cBhvr>
                                      <p:to>
                                        <p:strVal val="visible"/>
                                      </p:to>
                                    </p:set>
                                    <p:animEffect transition="in" filter="blinds(horizontal)">
                                      <p:cBhvr>
                                        <p:cTn id="17" dur="500"/>
                                        <p:tgtEl>
                                          <p:spTgt spid="82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trips(downRigh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trips(down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strips(downRigh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strips(upRigh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trips(upRight)">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slide(fromLeft)">
                                      <p:cBhvr>
                                        <p:cTn id="67" dur="500"/>
                                        <p:tgtEl>
                                          <p:spTgt spid="16"/>
                                        </p:tgtEl>
                                      </p:cBhvr>
                                    </p:animEffec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down)">
                                      <p:cBhvr>
                                        <p:cTn id="71" dur="500"/>
                                        <p:tgtEl>
                                          <p:spTgt spid="5"/>
                                        </p:tgtEl>
                                      </p:cBhvr>
                                    </p:animEffect>
                                  </p:childTnLst>
                                </p:cTn>
                              </p:par>
                            </p:childTnLst>
                          </p:cTn>
                        </p:par>
                        <p:par>
                          <p:cTn id="72" fill="hold">
                            <p:stCondLst>
                              <p:cond delay="1000"/>
                            </p:stCondLst>
                            <p:childTnLst>
                              <p:par>
                                <p:cTn id="73" presetID="18" presetClass="entr" presetSubtype="9"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upLeft)">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strips(downRight)">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barn(outVertical)">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strips(downRight)">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203" grpId="0"/>
      <p:bldP spid="82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descr="C:\Users\admin\Desktop\计算机原理课件\1.jpg"/>
          <p:cNvPicPr>
            <a:picLocks noChangeAspect="1"/>
          </p:cNvPicPr>
          <p:nvPr/>
        </p:nvPicPr>
        <p:blipFill>
          <a:blip r:embed="rId1"/>
          <a:stretch>
            <a:fillRect/>
          </a:stretch>
        </p:blipFill>
        <p:spPr>
          <a:xfrm>
            <a:off x="-6350" y="0"/>
            <a:ext cx="9332913" cy="699928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idx="1"/>
          </p:nvPr>
        </p:nvSpPr>
        <p:spPr>
          <a:xfrm>
            <a:off x="446088" y="454025"/>
            <a:ext cx="8250237" cy="5781675"/>
          </a:xfrm>
        </p:spPr>
        <p:txBody>
          <a:bodyPr vert="horz" wrap="square" lIns="91440" tIns="45720" rIns="91440" bIns="45720" anchor="t" anchorCtr="0"/>
          <a:p>
            <a:pPr eaLnBrk="1" hangingPunct="1">
              <a:lnSpc>
                <a:spcPct val="120000"/>
              </a:lnSpc>
              <a:spcBef>
                <a:spcPct val="0"/>
              </a:spcBef>
            </a:pPr>
            <a:r>
              <a:rPr lang="zh-CN" altLang="en-US" dirty="0"/>
              <a:t>字扩展原则：</a:t>
            </a:r>
            <a:endParaRPr lang="zh-CN" altLang="en-US" dirty="0"/>
          </a:p>
          <a:p>
            <a:pPr lvl="1" eaLnBrk="1" hangingPunct="1">
              <a:lnSpc>
                <a:spcPct val="120000"/>
              </a:lnSpc>
              <a:spcBef>
                <a:spcPct val="0"/>
              </a:spcBef>
            </a:pPr>
            <a:r>
              <a:rPr lang="zh-CN" altLang="en-US" dirty="0"/>
              <a:t>所有芯片的数据线、读写信号线对应接在一起</a:t>
            </a:r>
            <a:endParaRPr lang="zh-CN" altLang="en-US" dirty="0"/>
          </a:p>
          <a:p>
            <a:pPr lvl="1" eaLnBrk="1" hangingPunct="1">
              <a:lnSpc>
                <a:spcPct val="120000"/>
              </a:lnSpc>
              <a:spcBef>
                <a:spcPct val="0"/>
              </a:spcBef>
            </a:pPr>
            <a:r>
              <a:rPr lang="zh-CN" altLang="en-US" dirty="0"/>
              <a:t>芯片已有地址线连接在一起，扩展后多出的地址线按照一定逻辑生成片选信号，实现在不同的地址空间段选择不同的存储器芯片</a:t>
            </a:r>
            <a:endParaRPr lang="zh-CN" altLang="en-US" dirty="0"/>
          </a:p>
          <a:p>
            <a:pPr lvl="1" eaLnBrk="1" hangingPunct="1">
              <a:lnSpc>
                <a:spcPct val="120000"/>
              </a:lnSpc>
              <a:spcBef>
                <a:spcPct val="0"/>
              </a:spcBef>
            </a:pPr>
            <a:r>
              <a:rPr lang="zh-CN" altLang="en-US" dirty="0"/>
              <a:t>某一次存取，依靠扩展出的地址线（高位地址，用于生成片选信号）选中一个芯片（每次存取，只能有一个芯片被访问），依据芯片原有地址线（低位地址）选中一个存储单元进行访问</a:t>
            </a:r>
            <a:endParaRPr lang="en-US" altLang="zh-CN" dirty="0"/>
          </a:p>
          <a:p>
            <a:pPr eaLnBrk="1" hangingPunct="1">
              <a:lnSpc>
                <a:spcPct val="120000"/>
              </a:lnSpc>
              <a:spcBef>
                <a:spcPct val="0"/>
              </a:spcBef>
            </a:pPr>
            <a:r>
              <a:rPr lang="zh-CN" altLang="en-US" sz="2800" dirty="0"/>
              <a:t>注：</a:t>
            </a:r>
            <a:r>
              <a:rPr lang="en-US" altLang="zh-CN" sz="2800" dirty="0">
                <a:solidFill>
                  <a:srgbClr val="00B050"/>
                </a:solidFill>
              </a:rPr>
              <a:t>n </a:t>
            </a:r>
            <a:r>
              <a:rPr lang="zh-CN" altLang="en-US" sz="2800" dirty="0">
                <a:solidFill>
                  <a:srgbClr val="00B050"/>
                </a:solidFill>
              </a:rPr>
              <a:t>根地址线，从全</a:t>
            </a:r>
            <a:r>
              <a:rPr lang="en-US" altLang="zh-CN" sz="2800" dirty="0">
                <a:solidFill>
                  <a:srgbClr val="00B050"/>
                </a:solidFill>
              </a:rPr>
              <a:t>0</a:t>
            </a:r>
            <a:r>
              <a:rPr lang="zh-CN" altLang="en-US" sz="2800" dirty="0">
                <a:solidFill>
                  <a:srgbClr val="00B050"/>
                </a:solidFill>
              </a:rPr>
              <a:t>变到全</a:t>
            </a:r>
            <a:r>
              <a:rPr lang="en-US" altLang="zh-CN" sz="2800" dirty="0">
                <a:solidFill>
                  <a:srgbClr val="00B050"/>
                </a:solidFill>
              </a:rPr>
              <a:t>1</a:t>
            </a:r>
            <a:r>
              <a:rPr lang="zh-CN" altLang="en-US" sz="2800" dirty="0">
                <a:solidFill>
                  <a:srgbClr val="00B050"/>
                </a:solidFill>
              </a:rPr>
              <a:t>，覆盖</a:t>
            </a:r>
            <a:r>
              <a:rPr lang="en-US" altLang="zh-CN" sz="2800" dirty="0">
                <a:solidFill>
                  <a:srgbClr val="00B050"/>
                </a:solidFill>
              </a:rPr>
              <a:t>2ⁿ</a:t>
            </a:r>
            <a:r>
              <a:rPr lang="zh-CN" altLang="en-US" sz="2800" dirty="0">
                <a:solidFill>
                  <a:srgbClr val="00B050"/>
                </a:solidFill>
              </a:rPr>
              <a:t>个存储单元，初地址：</a:t>
            </a:r>
            <a:r>
              <a:rPr lang="en-US" altLang="zh-CN" sz="2800" dirty="0">
                <a:solidFill>
                  <a:srgbClr val="00B050"/>
                </a:solidFill>
              </a:rPr>
              <a:t>n</a:t>
            </a:r>
            <a:r>
              <a:rPr lang="zh-CN" altLang="en-US" sz="2800" dirty="0">
                <a:solidFill>
                  <a:srgbClr val="00B050"/>
                </a:solidFill>
              </a:rPr>
              <a:t>个</a:t>
            </a:r>
            <a:r>
              <a:rPr lang="en-US" altLang="zh-CN" sz="2800" dirty="0">
                <a:solidFill>
                  <a:srgbClr val="00B050"/>
                </a:solidFill>
              </a:rPr>
              <a:t>0</a:t>
            </a:r>
            <a:r>
              <a:rPr lang="zh-CN" altLang="en-US" sz="2800" dirty="0">
                <a:solidFill>
                  <a:srgbClr val="00B050"/>
                </a:solidFill>
              </a:rPr>
              <a:t>，末地址：</a:t>
            </a:r>
            <a:r>
              <a:rPr lang="en-US" altLang="zh-CN" sz="2800" dirty="0">
                <a:solidFill>
                  <a:srgbClr val="00B050"/>
                </a:solidFill>
              </a:rPr>
              <a:t>n</a:t>
            </a:r>
            <a:r>
              <a:rPr lang="zh-CN" altLang="en-US" sz="2800" dirty="0">
                <a:solidFill>
                  <a:srgbClr val="00B050"/>
                </a:solidFill>
              </a:rPr>
              <a:t>个</a:t>
            </a:r>
            <a:r>
              <a:rPr lang="en-US" altLang="zh-CN" sz="2800" dirty="0">
                <a:solidFill>
                  <a:srgbClr val="00B050"/>
                </a:solidFill>
              </a:rPr>
              <a:t>1 </a:t>
            </a:r>
            <a:r>
              <a:rPr lang="zh-CN" altLang="en-US" sz="2800" dirty="0">
                <a:solidFill>
                  <a:srgbClr val="00B050"/>
                </a:solidFill>
              </a:rPr>
              <a:t>即 </a:t>
            </a:r>
            <a:r>
              <a:rPr lang="en-US" altLang="zh-CN" sz="2800" dirty="0">
                <a:solidFill>
                  <a:srgbClr val="00B050"/>
                </a:solidFill>
              </a:rPr>
              <a:t>2ⁿ-1</a:t>
            </a:r>
            <a:endParaRPr lang="zh-CN" altLang="en-US" sz="28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0">
                                            <p:txEl>
                                              <p:charRg st="7" end="2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0">
                                            <p:txEl>
                                              <p:charRg st="28" end="8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0">
                                            <p:txEl>
                                              <p:charRg st="85" end="16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0">
                                            <p:txEl>
                                              <p:charRg st="167"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933575" y="4679950"/>
            <a:ext cx="6505575" cy="1662113"/>
            <a:chOff x="1218" y="2948"/>
            <a:chExt cx="4098" cy="1047"/>
          </a:xfrm>
        </p:grpSpPr>
        <p:sp>
          <p:nvSpPr>
            <p:cNvPr id="9419" name="Line 3"/>
            <p:cNvSpPr/>
            <p:nvPr/>
          </p:nvSpPr>
          <p:spPr>
            <a:xfrm>
              <a:off x="1218" y="2952"/>
              <a:ext cx="1" cy="1043"/>
            </a:xfrm>
            <a:prstGeom prst="line">
              <a:avLst/>
            </a:prstGeom>
            <a:ln w="38100" cap="flat" cmpd="sng">
              <a:solidFill>
                <a:schemeClr val="tx1"/>
              </a:solidFill>
              <a:prstDash val="solid"/>
              <a:headEnd type="none" w="med" len="med"/>
              <a:tailEnd type="oval" w="sm" len="sm"/>
            </a:ln>
          </p:spPr>
        </p:sp>
        <p:sp>
          <p:nvSpPr>
            <p:cNvPr id="9420" name="Line 4"/>
            <p:cNvSpPr/>
            <p:nvPr/>
          </p:nvSpPr>
          <p:spPr>
            <a:xfrm>
              <a:off x="1798" y="2952"/>
              <a:ext cx="1" cy="1043"/>
            </a:xfrm>
            <a:prstGeom prst="line">
              <a:avLst/>
            </a:prstGeom>
            <a:ln w="38100" cap="flat" cmpd="sng">
              <a:solidFill>
                <a:schemeClr val="tx1"/>
              </a:solidFill>
              <a:prstDash val="solid"/>
              <a:headEnd type="none" w="med" len="med"/>
              <a:tailEnd type="oval" w="sm" len="sm"/>
            </a:ln>
          </p:spPr>
        </p:sp>
        <p:sp>
          <p:nvSpPr>
            <p:cNvPr id="9421" name="Line 5"/>
            <p:cNvSpPr/>
            <p:nvPr/>
          </p:nvSpPr>
          <p:spPr>
            <a:xfrm>
              <a:off x="2368" y="2952"/>
              <a:ext cx="1" cy="1043"/>
            </a:xfrm>
            <a:prstGeom prst="line">
              <a:avLst/>
            </a:prstGeom>
            <a:ln w="38100" cap="flat" cmpd="sng">
              <a:solidFill>
                <a:schemeClr val="tx1"/>
              </a:solidFill>
              <a:prstDash val="solid"/>
              <a:headEnd type="none" w="med" len="med"/>
              <a:tailEnd type="oval" w="sm" len="sm"/>
            </a:ln>
          </p:spPr>
        </p:sp>
        <p:sp>
          <p:nvSpPr>
            <p:cNvPr id="9422" name="Line 6"/>
            <p:cNvSpPr/>
            <p:nvPr/>
          </p:nvSpPr>
          <p:spPr>
            <a:xfrm>
              <a:off x="2951" y="2952"/>
              <a:ext cx="1" cy="1043"/>
            </a:xfrm>
            <a:prstGeom prst="line">
              <a:avLst/>
            </a:prstGeom>
            <a:ln w="38100" cap="flat" cmpd="sng">
              <a:solidFill>
                <a:schemeClr val="tx1"/>
              </a:solidFill>
              <a:prstDash val="solid"/>
              <a:headEnd type="none" w="med" len="med"/>
              <a:tailEnd type="oval" w="sm" len="sm"/>
            </a:ln>
          </p:spPr>
        </p:sp>
        <p:sp>
          <p:nvSpPr>
            <p:cNvPr id="9423" name="Line 7"/>
            <p:cNvSpPr/>
            <p:nvPr/>
          </p:nvSpPr>
          <p:spPr>
            <a:xfrm>
              <a:off x="3567" y="2952"/>
              <a:ext cx="1" cy="1043"/>
            </a:xfrm>
            <a:prstGeom prst="line">
              <a:avLst/>
            </a:prstGeom>
            <a:ln w="38100" cap="flat" cmpd="sng">
              <a:solidFill>
                <a:schemeClr val="tx1"/>
              </a:solidFill>
              <a:prstDash val="solid"/>
              <a:headEnd type="none" w="med" len="med"/>
              <a:tailEnd type="oval" w="sm" len="sm"/>
            </a:ln>
          </p:spPr>
        </p:sp>
        <p:sp>
          <p:nvSpPr>
            <p:cNvPr id="9424" name="Line 8"/>
            <p:cNvSpPr/>
            <p:nvPr/>
          </p:nvSpPr>
          <p:spPr>
            <a:xfrm>
              <a:off x="4162" y="2952"/>
              <a:ext cx="1" cy="1043"/>
            </a:xfrm>
            <a:prstGeom prst="line">
              <a:avLst/>
            </a:prstGeom>
            <a:ln w="38100" cap="flat" cmpd="sng">
              <a:solidFill>
                <a:schemeClr val="tx1"/>
              </a:solidFill>
              <a:prstDash val="solid"/>
              <a:headEnd type="none" w="med" len="med"/>
              <a:tailEnd type="oval" w="sm" len="sm"/>
            </a:ln>
          </p:spPr>
        </p:sp>
        <p:sp>
          <p:nvSpPr>
            <p:cNvPr id="9425" name="Line 9"/>
            <p:cNvSpPr/>
            <p:nvPr/>
          </p:nvSpPr>
          <p:spPr>
            <a:xfrm>
              <a:off x="4732" y="2952"/>
              <a:ext cx="1" cy="1043"/>
            </a:xfrm>
            <a:prstGeom prst="line">
              <a:avLst/>
            </a:prstGeom>
            <a:ln w="38100" cap="flat" cmpd="sng">
              <a:solidFill>
                <a:schemeClr val="tx1"/>
              </a:solidFill>
              <a:prstDash val="solid"/>
              <a:headEnd type="none" w="med" len="med"/>
              <a:tailEnd type="oval" w="sm" len="sm"/>
            </a:ln>
          </p:spPr>
        </p:sp>
        <p:sp>
          <p:nvSpPr>
            <p:cNvPr id="9426" name="Line 10"/>
            <p:cNvSpPr/>
            <p:nvPr/>
          </p:nvSpPr>
          <p:spPr>
            <a:xfrm>
              <a:off x="5315" y="2948"/>
              <a:ext cx="1" cy="1047"/>
            </a:xfrm>
            <a:prstGeom prst="line">
              <a:avLst/>
            </a:prstGeom>
            <a:ln w="38100" cap="flat" cmpd="sng">
              <a:solidFill>
                <a:schemeClr val="tx1"/>
              </a:solidFill>
              <a:prstDash val="solid"/>
              <a:headEnd type="none" w="med" len="med"/>
              <a:tailEnd type="oval" w="sm" len="sm"/>
            </a:ln>
          </p:spPr>
        </p:sp>
      </p:grpSp>
      <p:sp>
        <p:nvSpPr>
          <p:cNvPr id="9219" name="Text Box 11"/>
          <p:cNvSpPr txBox="1"/>
          <p:nvPr/>
        </p:nvSpPr>
        <p:spPr>
          <a:xfrm>
            <a:off x="152400" y="334963"/>
            <a:ext cx="6858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rPr>
              <a:t> (3) </a:t>
            </a:r>
            <a:r>
              <a:rPr lang="zh-CN" altLang="en-US" b="1" dirty="0">
                <a:latin typeface="Times New Roman" panose="02020603050405020304" pitchFamily="18" charset="0"/>
              </a:rPr>
              <a:t>字、位扩展</a:t>
            </a:r>
            <a:endParaRPr lang="zh-CN" altLang="en-US" b="1" dirty="0">
              <a:latin typeface="Times New Roman" panose="02020603050405020304" pitchFamily="18" charset="0"/>
            </a:endParaRPr>
          </a:p>
        </p:txBody>
      </p:sp>
      <p:sp>
        <p:nvSpPr>
          <p:cNvPr id="9228" name="Text Box 12"/>
          <p:cNvSpPr txBox="1"/>
          <p:nvPr/>
        </p:nvSpPr>
        <p:spPr>
          <a:xfrm>
            <a:off x="838200" y="952500"/>
            <a:ext cx="8229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用        </a:t>
            </a:r>
            <a:r>
              <a:rPr lang="en-US" altLang="zh-CN" sz="2800" b="1" dirty="0">
                <a:latin typeface="Times New Roman" panose="02020603050405020304" pitchFamily="18" charset="0"/>
              </a:rPr>
              <a:t>1K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位 存储芯片组成 </a:t>
            </a:r>
            <a:r>
              <a:rPr lang="en-US" altLang="zh-CN" sz="2800" b="1" dirty="0">
                <a:latin typeface="Times New Roman" panose="02020603050405020304" pitchFamily="18" charset="0"/>
              </a:rPr>
              <a:t>4K</a:t>
            </a:r>
            <a:r>
              <a:rPr lang="en-US" altLang="zh-CN" sz="900"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sz="9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rPr>
              <a:t>8</a:t>
            </a:r>
            <a:r>
              <a:rPr lang="zh-CN" altLang="en-US" sz="2800" b="1" dirty="0">
                <a:latin typeface="Times New Roman" panose="02020603050405020304" pitchFamily="18" charset="0"/>
              </a:rPr>
              <a:t>位 的存储器</a:t>
            </a:r>
            <a:endParaRPr lang="zh-CN" altLang="en-US" sz="2800" b="1" dirty="0">
              <a:latin typeface="Times New Roman" panose="02020603050405020304" pitchFamily="18" charset="0"/>
            </a:endParaRPr>
          </a:p>
        </p:txBody>
      </p:sp>
      <p:grpSp>
        <p:nvGrpSpPr>
          <p:cNvPr id="3" name="Group 13"/>
          <p:cNvGrpSpPr/>
          <p:nvPr/>
        </p:nvGrpSpPr>
        <p:grpSpPr>
          <a:xfrm>
            <a:off x="6997700" y="1752600"/>
            <a:ext cx="2182813" cy="533400"/>
            <a:chOff x="4176" y="1067"/>
            <a:chExt cx="1375" cy="336"/>
          </a:xfrm>
        </p:grpSpPr>
        <p:sp>
          <p:nvSpPr>
            <p:cNvPr id="9417" name="AutoShape 14"/>
            <p:cNvSpPr/>
            <p:nvPr/>
          </p:nvSpPr>
          <p:spPr>
            <a:xfrm>
              <a:off x="4176" y="1067"/>
              <a:ext cx="1296" cy="336"/>
            </a:xfrm>
            <a:prstGeom prst="wedgeRoundRectCallout">
              <a:avLst>
                <a:gd name="adj1" fmla="val -51468"/>
                <a:gd name="adj2" fmla="val -97319"/>
                <a:gd name="adj3" fmla="val 16667"/>
              </a:avLst>
            </a:prstGeom>
            <a:noFill/>
            <a:ln w="28575"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800" b="1" dirty="0">
                <a:latin typeface="Times New Roman" panose="02020603050405020304" pitchFamily="18" charset="0"/>
              </a:endParaRPr>
            </a:p>
          </p:txBody>
        </p:sp>
        <p:sp>
          <p:nvSpPr>
            <p:cNvPr id="9418" name="Text Box 15"/>
            <p:cNvSpPr txBox="1"/>
            <p:nvPr/>
          </p:nvSpPr>
          <p:spPr>
            <a:xfrm>
              <a:off x="4303" y="1073"/>
              <a:ext cx="1248" cy="3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latin typeface="Times New Roman" panose="02020603050405020304" pitchFamily="18" charset="0"/>
                </a:rPr>
                <a:t>8</a:t>
              </a:r>
              <a:r>
                <a:rPr lang="zh-CN" altLang="en-US" sz="2600" b="1" dirty="0">
                  <a:latin typeface="Times New Roman" panose="02020603050405020304" pitchFamily="18" charset="0"/>
                </a:rPr>
                <a:t>根数据线</a:t>
              </a:r>
              <a:endParaRPr lang="zh-CN" altLang="en-US" sz="2600" b="1" dirty="0">
                <a:latin typeface="Times New Roman" panose="02020603050405020304" pitchFamily="18" charset="0"/>
              </a:endParaRPr>
            </a:p>
          </p:txBody>
        </p:sp>
      </p:grpSp>
      <p:grpSp>
        <p:nvGrpSpPr>
          <p:cNvPr id="4" name="Group 16"/>
          <p:cNvGrpSpPr/>
          <p:nvPr/>
        </p:nvGrpSpPr>
        <p:grpSpPr>
          <a:xfrm>
            <a:off x="4200525" y="1676400"/>
            <a:ext cx="2243138" cy="533400"/>
            <a:chOff x="2427" y="1064"/>
            <a:chExt cx="1413" cy="336"/>
          </a:xfrm>
        </p:grpSpPr>
        <p:sp>
          <p:nvSpPr>
            <p:cNvPr id="9415" name="AutoShape 17"/>
            <p:cNvSpPr/>
            <p:nvPr/>
          </p:nvSpPr>
          <p:spPr>
            <a:xfrm>
              <a:off x="2427" y="1064"/>
              <a:ext cx="1342" cy="336"/>
            </a:xfrm>
            <a:prstGeom prst="wedgeRoundRectCallout">
              <a:avLst>
                <a:gd name="adj1" fmla="val 34722"/>
                <a:gd name="adj2" fmla="val -87500"/>
                <a:gd name="adj3" fmla="val 16667"/>
              </a:avLst>
            </a:prstGeom>
            <a:noFill/>
            <a:ln w="28575" cap="flat" cmpd="sng">
              <a:solidFill>
                <a:schemeClr val="folHlink"/>
              </a:solidFill>
              <a:prstDash val="solid"/>
              <a:miter/>
              <a:headEnd type="none" w="med" len="med"/>
              <a:tailEnd type="none" w="med" len="med"/>
            </a:ln>
          </p:spPr>
          <p:txBody>
            <a:bodyPr rIns="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800" b="1" dirty="0">
                <a:latin typeface="Times New Roman" panose="02020603050405020304" pitchFamily="18" charset="0"/>
              </a:endParaRPr>
            </a:p>
          </p:txBody>
        </p:sp>
        <p:sp>
          <p:nvSpPr>
            <p:cNvPr id="9416" name="Text Box 18"/>
            <p:cNvSpPr txBox="1"/>
            <p:nvPr/>
          </p:nvSpPr>
          <p:spPr>
            <a:xfrm>
              <a:off x="2496" y="1073"/>
              <a:ext cx="1344" cy="3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latin typeface="Times New Roman" panose="02020603050405020304" pitchFamily="18" charset="0"/>
                </a:rPr>
                <a:t>12</a:t>
              </a:r>
              <a:r>
                <a:rPr lang="zh-CN" altLang="en-US" sz="2600" b="1" dirty="0">
                  <a:latin typeface="Times New Roman" panose="02020603050405020304" pitchFamily="18" charset="0"/>
                </a:rPr>
                <a:t>根地址线</a:t>
              </a:r>
              <a:endParaRPr lang="zh-CN" altLang="en-US" sz="2600" b="1" dirty="0">
                <a:latin typeface="Times New Roman" panose="02020603050405020304" pitchFamily="18" charset="0"/>
              </a:endParaRPr>
            </a:p>
          </p:txBody>
        </p:sp>
      </p:grpSp>
      <p:sp>
        <p:nvSpPr>
          <p:cNvPr id="9223" name="Rectangle 19"/>
          <p:cNvSpPr/>
          <p:nvPr/>
        </p:nvSpPr>
        <p:spPr>
          <a:xfrm>
            <a:off x="8424863" y="2697163"/>
            <a:ext cx="320675" cy="307975"/>
          </a:xfrm>
          <a:prstGeom prst="rect">
            <a:avLst/>
          </a:prstGeom>
          <a:noFill/>
          <a:ln w="38100">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nvGrpSpPr>
          <p:cNvPr id="5" name="Group 20"/>
          <p:cNvGrpSpPr/>
          <p:nvPr/>
        </p:nvGrpSpPr>
        <p:grpSpPr>
          <a:xfrm>
            <a:off x="588963" y="6337300"/>
            <a:ext cx="8115300" cy="274638"/>
            <a:chOff x="371" y="3992"/>
            <a:chExt cx="5112" cy="173"/>
          </a:xfrm>
        </p:grpSpPr>
        <p:sp>
          <p:nvSpPr>
            <p:cNvPr id="9412" name="Rectangle 21"/>
            <p:cNvSpPr/>
            <p:nvPr/>
          </p:nvSpPr>
          <p:spPr>
            <a:xfrm>
              <a:off x="395" y="3992"/>
              <a:ext cx="240"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WE</a:t>
              </a:r>
              <a:endParaRPr lang="en-US" altLang="zh-CN" sz="1800" b="1" dirty="0">
                <a:latin typeface="Times New Roman" panose="02020603050405020304" pitchFamily="18" charset="0"/>
              </a:endParaRPr>
            </a:p>
          </p:txBody>
        </p:sp>
        <p:sp>
          <p:nvSpPr>
            <p:cNvPr id="9413" name="Line 22"/>
            <p:cNvSpPr/>
            <p:nvPr/>
          </p:nvSpPr>
          <p:spPr>
            <a:xfrm>
              <a:off x="677" y="3998"/>
              <a:ext cx="4806" cy="1"/>
            </a:xfrm>
            <a:prstGeom prst="line">
              <a:avLst/>
            </a:prstGeom>
            <a:ln w="38100" cap="flat" cmpd="sng">
              <a:solidFill>
                <a:schemeClr val="tx1"/>
              </a:solidFill>
              <a:prstDash val="solid"/>
              <a:headEnd type="none" w="med" len="med"/>
              <a:tailEnd type="none" w="med" len="med"/>
            </a:ln>
          </p:spPr>
        </p:sp>
        <p:sp>
          <p:nvSpPr>
            <p:cNvPr id="9414" name="Line 23"/>
            <p:cNvSpPr/>
            <p:nvPr/>
          </p:nvSpPr>
          <p:spPr>
            <a:xfrm>
              <a:off x="371" y="3996"/>
              <a:ext cx="249" cy="0"/>
            </a:xfrm>
            <a:prstGeom prst="line">
              <a:avLst/>
            </a:prstGeom>
            <a:ln w="38100" cap="flat" cmpd="sng">
              <a:solidFill>
                <a:schemeClr val="tx1"/>
              </a:solidFill>
              <a:prstDash val="solid"/>
              <a:headEnd type="none" w="med" len="med"/>
              <a:tailEnd type="none" w="med" len="med"/>
            </a:ln>
          </p:spPr>
        </p:sp>
      </p:grpSp>
      <p:grpSp>
        <p:nvGrpSpPr>
          <p:cNvPr id="6" name="Group 24"/>
          <p:cNvGrpSpPr/>
          <p:nvPr/>
        </p:nvGrpSpPr>
        <p:grpSpPr>
          <a:xfrm>
            <a:off x="609600" y="3213100"/>
            <a:ext cx="8094663" cy="1236663"/>
            <a:chOff x="384" y="2024"/>
            <a:chExt cx="5099" cy="779"/>
          </a:xfrm>
        </p:grpSpPr>
        <p:sp>
          <p:nvSpPr>
            <p:cNvPr id="9404" name="Rectangle 25"/>
            <p:cNvSpPr/>
            <p:nvPr/>
          </p:nvSpPr>
          <p:spPr>
            <a:xfrm>
              <a:off x="395" y="2146"/>
              <a:ext cx="15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8</a:t>
              </a:r>
              <a:endParaRPr lang="en-US" altLang="zh-CN" sz="1800" b="1" dirty="0">
                <a:latin typeface="Times New Roman" panose="02020603050405020304" pitchFamily="18" charset="0"/>
              </a:endParaRPr>
            </a:p>
          </p:txBody>
        </p:sp>
        <p:grpSp>
          <p:nvGrpSpPr>
            <p:cNvPr id="9405" name="Group 26"/>
            <p:cNvGrpSpPr/>
            <p:nvPr/>
          </p:nvGrpSpPr>
          <p:grpSpPr>
            <a:xfrm>
              <a:off x="384" y="2024"/>
              <a:ext cx="5099" cy="779"/>
              <a:chOff x="384" y="2024"/>
              <a:chExt cx="5099" cy="779"/>
            </a:xfrm>
          </p:grpSpPr>
          <p:sp>
            <p:nvSpPr>
              <p:cNvPr id="9406" name="Line 27"/>
              <p:cNvSpPr/>
              <p:nvPr/>
            </p:nvSpPr>
            <p:spPr>
              <a:xfrm>
                <a:off x="677" y="2174"/>
                <a:ext cx="4806" cy="1"/>
              </a:xfrm>
              <a:prstGeom prst="line">
                <a:avLst/>
              </a:prstGeom>
              <a:ln w="38100" cap="flat" cmpd="sng">
                <a:solidFill>
                  <a:schemeClr val="tx1"/>
                </a:solidFill>
                <a:prstDash val="solid"/>
                <a:headEnd type="none" w="med" len="med"/>
                <a:tailEnd type="none" w="med" len="med"/>
              </a:ln>
            </p:spPr>
          </p:sp>
          <p:sp>
            <p:nvSpPr>
              <p:cNvPr id="9407" name="Line 28"/>
              <p:cNvSpPr/>
              <p:nvPr/>
            </p:nvSpPr>
            <p:spPr>
              <a:xfrm>
                <a:off x="677" y="2268"/>
                <a:ext cx="4806" cy="1"/>
              </a:xfrm>
              <a:prstGeom prst="line">
                <a:avLst/>
              </a:prstGeom>
              <a:ln w="38100" cap="flat" cmpd="sng">
                <a:solidFill>
                  <a:schemeClr val="tx1"/>
                </a:solidFill>
                <a:prstDash val="solid"/>
                <a:headEnd type="none" w="med" len="med"/>
                <a:tailEnd type="none" w="med" len="med"/>
              </a:ln>
            </p:spPr>
          </p:sp>
          <p:sp>
            <p:nvSpPr>
              <p:cNvPr id="9408" name="Freeform 29"/>
              <p:cNvSpPr/>
              <p:nvPr/>
            </p:nvSpPr>
            <p:spPr>
              <a:xfrm>
                <a:off x="677" y="2553"/>
                <a:ext cx="4806" cy="1"/>
              </a:xfrm>
              <a:custGeom>
                <a:avLst/>
                <a:gdLst>
                  <a:gd name="txL" fmla="*/ 0 w 4649"/>
                  <a:gd name="txT" fmla="*/ 0 h 1"/>
                  <a:gd name="txR" fmla="*/ 4649 w 4649"/>
                  <a:gd name="txB" fmla="*/ 1 h 1"/>
                </a:gdLst>
                <a:ahLst/>
                <a:cxnLst>
                  <a:cxn ang="0">
                    <a:pos x="0" y="0"/>
                  </a:cxn>
                  <a:cxn ang="0">
                    <a:pos x="18754" y="0"/>
                  </a:cxn>
                </a:cxnLst>
                <a:rect l="txL" t="txT" r="txR" b="txB"/>
                <a:pathLst>
                  <a:path w="4649" h="1">
                    <a:moveTo>
                      <a:pt x="0" y="0"/>
                    </a:moveTo>
                    <a:lnTo>
                      <a:pt x="4649"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409" name="Rectangle 30"/>
              <p:cNvSpPr/>
              <p:nvPr/>
            </p:nvSpPr>
            <p:spPr>
              <a:xfrm>
                <a:off x="395" y="2024"/>
                <a:ext cx="15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9</a:t>
                </a:r>
                <a:endParaRPr lang="en-US" altLang="zh-CN" sz="1800" b="1" dirty="0">
                  <a:latin typeface="Times New Roman" panose="02020603050405020304" pitchFamily="18" charset="0"/>
                </a:endParaRPr>
              </a:p>
            </p:txBody>
          </p:sp>
          <p:sp>
            <p:nvSpPr>
              <p:cNvPr id="9410" name="Rectangle 31"/>
              <p:cNvSpPr/>
              <p:nvPr/>
            </p:nvSpPr>
            <p:spPr>
              <a:xfrm>
                <a:off x="395" y="2457"/>
                <a:ext cx="152" cy="346"/>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a:p>
                <a:pPr marL="0" lvl="0" indent="0" algn="ctr" eaLnBrk="1" hangingPunct="1">
                  <a:spcBef>
                    <a:spcPct val="0"/>
                  </a:spcBef>
                  <a:buNone/>
                </a:pPr>
                <a:endParaRPr lang="en-US" altLang="zh-CN" sz="1800" b="1" dirty="0">
                  <a:latin typeface="Times New Roman" panose="02020603050405020304" pitchFamily="18" charset="0"/>
                </a:endParaRPr>
              </a:p>
            </p:txBody>
          </p:sp>
          <p:sp>
            <p:nvSpPr>
              <p:cNvPr id="9411" name="Text Box 32"/>
              <p:cNvSpPr txBox="1"/>
              <p:nvPr/>
            </p:nvSpPr>
            <p:spPr>
              <a:xfrm>
                <a:off x="384" y="2286"/>
                <a:ext cx="252" cy="239"/>
              </a:xfrm>
              <a:prstGeom prst="rect">
                <a:avLst/>
              </a:prstGeom>
              <a:noFill/>
              <a:ln w="38100">
                <a:noFill/>
              </a:ln>
            </p:spPr>
            <p:txBody>
              <a:bodyPr vert="eaVert" lIns="18000" rIns="1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ndParaRPr>
              </a:p>
            </p:txBody>
          </p:sp>
        </p:grpSp>
      </p:grpSp>
      <p:grpSp>
        <p:nvGrpSpPr>
          <p:cNvPr id="8" name="Group 33"/>
          <p:cNvGrpSpPr/>
          <p:nvPr/>
        </p:nvGrpSpPr>
        <p:grpSpPr>
          <a:xfrm>
            <a:off x="590550" y="5048250"/>
            <a:ext cx="8120063" cy="1533525"/>
            <a:chOff x="372" y="3180"/>
            <a:chExt cx="5115" cy="966"/>
          </a:xfrm>
        </p:grpSpPr>
        <p:grpSp>
          <p:nvGrpSpPr>
            <p:cNvPr id="9391" name="Group 34"/>
            <p:cNvGrpSpPr/>
            <p:nvPr/>
          </p:nvGrpSpPr>
          <p:grpSpPr>
            <a:xfrm>
              <a:off x="672" y="3335"/>
              <a:ext cx="4815" cy="567"/>
              <a:chOff x="672" y="3335"/>
              <a:chExt cx="4815" cy="567"/>
            </a:xfrm>
          </p:grpSpPr>
          <p:sp>
            <p:nvSpPr>
              <p:cNvPr id="9396" name="Freeform 35"/>
              <p:cNvSpPr/>
              <p:nvPr/>
            </p:nvSpPr>
            <p:spPr>
              <a:xfrm>
                <a:off x="677" y="3335"/>
                <a:ext cx="4806" cy="1"/>
              </a:xfrm>
              <a:custGeom>
                <a:avLst/>
                <a:gdLst>
                  <a:gd name="txL" fmla="*/ 0 w 4659"/>
                  <a:gd name="txT" fmla="*/ 0 h 1"/>
                  <a:gd name="txR" fmla="*/ 4659 w 4659"/>
                  <a:gd name="txB" fmla="*/ 1 h 1"/>
                </a:gdLst>
                <a:ahLst/>
                <a:cxnLst>
                  <a:cxn ang="0">
                    <a:pos x="0" y="1"/>
                  </a:cxn>
                  <a:cxn ang="0">
                    <a:pos x="17175" y="0"/>
                  </a:cxn>
                </a:cxnLst>
                <a:rect l="txL" t="txT" r="txR" b="txB"/>
                <a:pathLst>
                  <a:path w="4659" h="1">
                    <a:moveTo>
                      <a:pt x="0" y="1"/>
                    </a:moveTo>
                    <a:lnTo>
                      <a:pt x="4659"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97" name="Freeform 36"/>
              <p:cNvSpPr/>
              <p:nvPr/>
            </p:nvSpPr>
            <p:spPr>
              <a:xfrm>
                <a:off x="672" y="3411"/>
                <a:ext cx="4815" cy="3"/>
              </a:xfrm>
              <a:custGeom>
                <a:avLst/>
                <a:gdLst>
                  <a:gd name="txL" fmla="*/ 0 w 4815"/>
                  <a:gd name="txT" fmla="*/ 0 h 3"/>
                  <a:gd name="txR" fmla="*/ 4815 w 4815"/>
                  <a:gd name="txB" fmla="*/ 3 h 3"/>
                </a:gdLst>
                <a:ahLst/>
                <a:cxnLst>
                  <a:cxn ang="0">
                    <a:pos x="0" y="3"/>
                  </a:cxn>
                  <a:cxn ang="0">
                    <a:pos x="4815" y="0"/>
                  </a:cxn>
                </a:cxnLst>
                <a:rect l="txL" t="txT" r="txR" b="txB"/>
                <a:pathLst>
                  <a:path w="4815" h="3">
                    <a:moveTo>
                      <a:pt x="0" y="3"/>
                    </a:moveTo>
                    <a:lnTo>
                      <a:pt x="481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98" name="Line 37"/>
              <p:cNvSpPr/>
              <p:nvPr/>
            </p:nvSpPr>
            <p:spPr>
              <a:xfrm>
                <a:off x="677" y="3492"/>
                <a:ext cx="4806" cy="1"/>
              </a:xfrm>
              <a:prstGeom prst="line">
                <a:avLst/>
              </a:prstGeom>
              <a:ln w="38100" cap="flat" cmpd="sng">
                <a:solidFill>
                  <a:schemeClr val="tx1"/>
                </a:solidFill>
                <a:prstDash val="solid"/>
                <a:headEnd type="none" w="med" len="med"/>
                <a:tailEnd type="none" w="med" len="med"/>
              </a:ln>
            </p:spPr>
          </p:sp>
          <p:sp>
            <p:nvSpPr>
              <p:cNvPr id="9399" name="Line 38"/>
              <p:cNvSpPr/>
              <p:nvPr/>
            </p:nvSpPr>
            <p:spPr>
              <a:xfrm>
                <a:off x="677" y="3575"/>
                <a:ext cx="4806" cy="1"/>
              </a:xfrm>
              <a:prstGeom prst="line">
                <a:avLst/>
              </a:prstGeom>
              <a:ln w="38100" cap="flat" cmpd="sng">
                <a:solidFill>
                  <a:schemeClr val="tx1"/>
                </a:solidFill>
                <a:prstDash val="solid"/>
                <a:headEnd type="none" w="med" len="med"/>
                <a:tailEnd type="none" w="med" len="med"/>
              </a:ln>
            </p:spPr>
          </p:sp>
          <p:sp>
            <p:nvSpPr>
              <p:cNvPr id="9400" name="Line 39"/>
              <p:cNvSpPr/>
              <p:nvPr/>
            </p:nvSpPr>
            <p:spPr>
              <a:xfrm>
                <a:off x="677" y="3655"/>
                <a:ext cx="4806" cy="1"/>
              </a:xfrm>
              <a:prstGeom prst="line">
                <a:avLst/>
              </a:prstGeom>
              <a:ln w="38100" cap="flat" cmpd="sng">
                <a:solidFill>
                  <a:schemeClr val="tx1"/>
                </a:solidFill>
                <a:prstDash val="solid"/>
                <a:headEnd type="none" w="med" len="med"/>
                <a:tailEnd type="none" w="med" len="med"/>
              </a:ln>
            </p:spPr>
          </p:sp>
          <p:sp>
            <p:nvSpPr>
              <p:cNvPr id="9401" name="Freeform 40"/>
              <p:cNvSpPr/>
              <p:nvPr/>
            </p:nvSpPr>
            <p:spPr>
              <a:xfrm>
                <a:off x="672" y="3735"/>
                <a:ext cx="4811" cy="4"/>
              </a:xfrm>
              <a:custGeom>
                <a:avLst/>
                <a:gdLst>
                  <a:gd name="txL" fmla="*/ 0 w 4811"/>
                  <a:gd name="txT" fmla="*/ 0 h 4"/>
                  <a:gd name="txR" fmla="*/ 4811 w 4811"/>
                  <a:gd name="txB" fmla="*/ 4 h 4"/>
                </a:gdLst>
                <a:ahLst/>
                <a:cxnLst>
                  <a:cxn ang="0">
                    <a:pos x="0" y="0"/>
                  </a:cxn>
                  <a:cxn ang="0">
                    <a:pos x="4811" y="4"/>
                  </a:cxn>
                </a:cxnLst>
                <a:rect l="txL" t="txT" r="txR" b="txB"/>
                <a:pathLst>
                  <a:path w="4811" h="4">
                    <a:moveTo>
                      <a:pt x="0" y="0"/>
                    </a:moveTo>
                    <a:lnTo>
                      <a:pt x="4811" y="4"/>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402" name="Line 41"/>
              <p:cNvSpPr/>
              <p:nvPr/>
            </p:nvSpPr>
            <p:spPr>
              <a:xfrm>
                <a:off x="677" y="3818"/>
                <a:ext cx="4806" cy="1"/>
              </a:xfrm>
              <a:prstGeom prst="line">
                <a:avLst/>
              </a:prstGeom>
              <a:ln w="38100" cap="flat" cmpd="sng">
                <a:solidFill>
                  <a:schemeClr val="tx1"/>
                </a:solidFill>
                <a:prstDash val="solid"/>
                <a:headEnd type="none" w="med" len="med"/>
                <a:tailEnd type="none" w="med" len="med"/>
              </a:ln>
            </p:spPr>
          </p:sp>
          <p:sp>
            <p:nvSpPr>
              <p:cNvPr id="9403" name="Line 42"/>
              <p:cNvSpPr/>
              <p:nvPr/>
            </p:nvSpPr>
            <p:spPr>
              <a:xfrm>
                <a:off x="677" y="3901"/>
                <a:ext cx="4806" cy="1"/>
              </a:xfrm>
              <a:prstGeom prst="line">
                <a:avLst/>
              </a:prstGeom>
              <a:ln w="38100" cap="flat" cmpd="sng">
                <a:solidFill>
                  <a:schemeClr val="tx1"/>
                </a:solidFill>
                <a:prstDash val="solid"/>
                <a:headEnd type="none" w="med" len="med"/>
                <a:tailEnd type="none" w="med" len="med"/>
              </a:ln>
            </p:spPr>
          </p:sp>
        </p:grpSp>
        <p:grpSp>
          <p:nvGrpSpPr>
            <p:cNvPr id="9392" name="Group 43"/>
            <p:cNvGrpSpPr/>
            <p:nvPr/>
          </p:nvGrpSpPr>
          <p:grpSpPr>
            <a:xfrm>
              <a:off x="372" y="3180"/>
              <a:ext cx="252" cy="966"/>
              <a:chOff x="372" y="3180"/>
              <a:chExt cx="252" cy="966"/>
            </a:xfrm>
          </p:grpSpPr>
          <p:sp>
            <p:nvSpPr>
              <p:cNvPr id="9393" name="Rectangle 44"/>
              <p:cNvSpPr/>
              <p:nvPr/>
            </p:nvSpPr>
            <p:spPr>
              <a:xfrm>
                <a:off x="395" y="3180"/>
                <a:ext cx="15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7</a:t>
                </a:r>
                <a:endParaRPr lang="en-US" altLang="zh-CN" sz="1800" b="1" dirty="0">
                  <a:latin typeface="Times New Roman" panose="02020603050405020304" pitchFamily="18" charset="0"/>
                </a:endParaRPr>
              </a:p>
            </p:txBody>
          </p:sp>
          <p:sp>
            <p:nvSpPr>
              <p:cNvPr id="9394" name="Rectangle 45"/>
              <p:cNvSpPr/>
              <p:nvPr/>
            </p:nvSpPr>
            <p:spPr>
              <a:xfrm>
                <a:off x="395" y="3800"/>
                <a:ext cx="152" cy="346"/>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D</a:t>
                </a:r>
                <a:r>
                  <a:rPr lang="en-US" altLang="zh-CN" sz="1800" b="1" baseline="-25000" dirty="0">
                    <a:latin typeface="Times New Roman" panose="02020603050405020304" pitchFamily="18" charset="0"/>
                  </a:rPr>
                  <a:t>0</a:t>
                </a:r>
                <a:endParaRPr lang="en-US" altLang="zh-CN" sz="1800" b="1" baseline="-25000" dirty="0">
                  <a:latin typeface="Times New Roman" panose="02020603050405020304" pitchFamily="18" charset="0"/>
                </a:endParaRPr>
              </a:p>
              <a:p>
                <a:pPr marL="0" lvl="0" indent="0" algn="ctr" eaLnBrk="1" hangingPunct="1">
                  <a:spcBef>
                    <a:spcPct val="0"/>
                  </a:spcBef>
                  <a:buNone/>
                </a:pPr>
                <a:endParaRPr lang="en-US" altLang="zh-CN" sz="1800" b="1" dirty="0">
                  <a:latin typeface="Times New Roman" panose="02020603050405020304" pitchFamily="18" charset="0"/>
                </a:endParaRPr>
              </a:p>
            </p:txBody>
          </p:sp>
          <p:sp>
            <p:nvSpPr>
              <p:cNvPr id="9395" name="Text Box 46"/>
              <p:cNvSpPr txBox="1"/>
              <p:nvPr/>
            </p:nvSpPr>
            <p:spPr>
              <a:xfrm>
                <a:off x="372" y="3359"/>
                <a:ext cx="252" cy="489"/>
              </a:xfrm>
              <a:prstGeom prst="rect">
                <a:avLst/>
              </a:prstGeom>
              <a:noFill/>
              <a:ln w="38100">
                <a:noFill/>
              </a:ln>
            </p:spPr>
            <p:txBody>
              <a:bodyPr vert="eaVert" lIns="18000" rIns="1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latin typeface="Times New Roman" panose="02020603050405020304" pitchFamily="18" charset="0"/>
                    <a:ea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p:txBody>
          </p:sp>
        </p:grpSp>
      </p:grpSp>
      <p:grpSp>
        <p:nvGrpSpPr>
          <p:cNvPr id="11" name="Group 47"/>
          <p:cNvGrpSpPr/>
          <p:nvPr/>
        </p:nvGrpSpPr>
        <p:grpSpPr>
          <a:xfrm>
            <a:off x="1160463" y="4757738"/>
            <a:ext cx="6991350" cy="1457325"/>
            <a:chOff x="731" y="2997"/>
            <a:chExt cx="4404" cy="918"/>
          </a:xfrm>
        </p:grpSpPr>
        <p:sp>
          <p:nvSpPr>
            <p:cNvPr id="9359" name="Line 48"/>
            <p:cNvSpPr/>
            <p:nvPr/>
          </p:nvSpPr>
          <p:spPr>
            <a:xfrm>
              <a:off x="859" y="3006"/>
              <a:ext cx="1" cy="410"/>
            </a:xfrm>
            <a:prstGeom prst="line">
              <a:avLst/>
            </a:prstGeom>
            <a:ln w="38100" cap="flat" cmpd="sng">
              <a:solidFill>
                <a:schemeClr val="tx1"/>
              </a:solidFill>
              <a:prstDash val="solid"/>
              <a:headEnd type="none" w="med" len="med"/>
              <a:tailEnd type="oval" w="sm" len="sm"/>
            </a:ln>
          </p:spPr>
        </p:sp>
        <p:sp>
          <p:nvSpPr>
            <p:cNvPr id="9360" name="Line 49"/>
            <p:cNvSpPr/>
            <p:nvPr/>
          </p:nvSpPr>
          <p:spPr>
            <a:xfrm>
              <a:off x="951" y="3006"/>
              <a:ext cx="1" cy="489"/>
            </a:xfrm>
            <a:prstGeom prst="line">
              <a:avLst/>
            </a:prstGeom>
            <a:ln w="38100" cap="flat" cmpd="sng">
              <a:solidFill>
                <a:schemeClr val="tx1"/>
              </a:solidFill>
              <a:prstDash val="solid"/>
              <a:headEnd type="none" w="med" len="med"/>
              <a:tailEnd type="oval" w="sm" len="sm"/>
            </a:ln>
          </p:spPr>
        </p:sp>
        <p:sp>
          <p:nvSpPr>
            <p:cNvPr id="9361" name="Freeform 50"/>
            <p:cNvSpPr/>
            <p:nvPr/>
          </p:nvSpPr>
          <p:spPr>
            <a:xfrm>
              <a:off x="1041" y="3000"/>
              <a:ext cx="6" cy="582"/>
            </a:xfrm>
            <a:custGeom>
              <a:avLst/>
              <a:gdLst>
                <a:gd name="txL" fmla="*/ 0 w 6"/>
                <a:gd name="txT" fmla="*/ 0 h 582"/>
                <a:gd name="txR" fmla="*/ 6 w 6"/>
                <a:gd name="txB" fmla="*/ 582 h 582"/>
              </a:gdLst>
              <a:ahLst/>
              <a:cxnLst>
                <a:cxn ang="0">
                  <a:pos x="6" y="0"/>
                </a:cxn>
                <a:cxn ang="0">
                  <a:pos x="0" y="582"/>
                </a:cxn>
              </a:cxnLst>
              <a:rect l="txL" t="txT" r="txR" b="txB"/>
              <a:pathLst>
                <a:path w="6" h="582">
                  <a:moveTo>
                    <a:pt x="6" y="0"/>
                  </a:moveTo>
                  <a:lnTo>
                    <a:pt x="0" y="582"/>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62" name="Line 51"/>
            <p:cNvSpPr/>
            <p:nvPr/>
          </p:nvSpPr>
          <p:spPr>
            <a:xfrm>
              <a:off x="1344" y="3003"/>
              <a:ext cx="1" cy="655"/>
            </a:xfrm>
            <a:prstGeom prst="line">
              <a:avLst/>
            </a:prstGeom>
            <a:ln w="38100" cap="flat" cmpd="sng">
              <a:solidFill>
                <a:schemeClr val="tx1"/>
              </a:solidFill>
              <a:prstDash val="solid"/>
              <a:headEnd type="none" w="med" len="med"/>
              <a:tailEnd type="oval" w="sm" len="sm"/>
            </a:ln>
          </p:spPr>
        </p:sp>
        <p:sp>
          <p:nvSpPr>
            <p:cNvPr id="9363" name="Freeform 52"/>
            <p:cNvSpPr/>
            <p:nvPr/>
          </p:nvSpPr>
          <p:spPr>
            <a:xfrm>
              <a:off x="1437" y="2997"/>
              <a:ext cx="1" cy="745"/>
            </a:xfrm>
            <a:custGeom>
              <a:avLst/>
              <a:gdLst>
                <a:gd name="txL" fmla="*/ 0 w 1"/>
                <a:gd name="txT" fmla="*/ 0 h 745"/>
                <a:gd name="txR" fmla="*/ 1 w 1"/>
                <a:gd name="txB" fmla="*/ 745 h 745"/>
              </a:gdLst>
              <a:ahLst/>
              <a:cxnLst>
                <a:cxn ang="0">
                  <a:pos x="0" y="0"/>
                </a:cxn>
                <a:cxn ang="0">
                  <a:pos x="0" y="745"/>
                </a:cxn>
              </a:cxnLst>
              <a:rect l="txL" t="txT" r="txR" b="txB"/>
              <a:pathLst>
                <a:path w="1" h="745">
                  <a:moveTo>
                    <a:pt x="0" y="0"/>
                  </a:moveTo>
                  <a:lnTo>
                    <a:pt x="0" y="745"/>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64" name="Line 53"/>
            <p:cNvSpPr/>
            <p:nvPr/>
          </p:nvSpPr>
          <p:spPr>
            <a:xfrm>
              <a:off x="1528" y="3003"/>
              <a:ext cx="1" cy="822"/>
            </a:xfrm>
            <a:prstGeom prst="line">
              <a:avLst/>
            </a:prstGeom>
            <a:ln w="38100" cap="flat" cmpd="sng">
              <a:solidFill>
                <a:schemeClr val="tx1"/>
              </a:solidFill>
              <a:prstDash val="solid"/>
              <a:headEnd type="none" w="med" len="med"/>
              <a:tailEnd type="oval" w="sm" len="sm"/>
            </a:ln>
          </p:spPr>
        </p:sp>
        <p:sp>
          <p:nvSpPr>
            <p:cNvPr id="9365" name="Line 54"/>
            <p:cNvSpPr/>
            <p:nvPr/>
          </p:nvSpPr>
          <p:spPr>
            <a:xfrm>
              <a:off x="1620" y="3003"/>
              <a:ext cx="1" cy="912"/>
            </a:xfrm>
            <a:prstGeom prst="line">
              <a:avLst/>
            </a:prstGeom>
            <a:ln w="38100" cap="flat" cmpd="sng">
              <a:solidFill>
                <a:schemeClr val="tx1"/>
              </a:solidFill>
              <a:prstDash val="solid"/>
              <a:headEnd type="none" w="med" len="med"/>
              <a:tailEnd type="oval" w="sm" len="sm"/>
            </a:ln>
          </p:spPr>
        </p:sp>
        <p:sp>
          <p:nvSpPr>
            <p:cNvPr id="9366" name="Line 55"/>
            <p:cNvSpPr/>
            <p:nvPr/>
          </p:nvSpPr>
          <p:spPr>
            <a:xfrm>
              <a:off x="1917" y="3004"/>
              <a:ext cx="1" cy="333"/>
            </a:xfrm>
            <a:prstGeom prst="line">
              <a:avLst/>
            </a:prstGeom>
            <a:ln w="38100" cap="flat" cmpd="sng">
              <a:solidFill>
                <a:schemeClr val="tx1"/>
              </a:solidFill>
              <a:prstDash val="solid"/>
              <a:headEnd type="none" w="med" len="med"/>
              <a:tailEnd type="oval" w="sm" len="sm"/>
            </a:ln>
          </p:spPr>
        </p:sp>
        <p:sp>
          <p:nvSpPr>
            <p:cNvPr id="9367" name="Line 56"/>
            <p:cNvSpPr/>
            <p:nvPr/>
          </p:nvSpPr>
          <p:spPr>
            <a:xfrm>
              <a:off x="2009" y="3006"/>
              <a:ext cx="1" cy="410"/>
            </a:xfrm>
            <a:prstGeom prst="line">
              <a:avLst/>
            </a:prstGeom>
            <a:ln w="38100" cap="flat" cmpd="sng">
              <a:solidFill>
                <a:schemeClr val="tx1"/>
              </a:solidFill>
              <a:prstDash val="solid"/>
              <a:headEnd type="none" w="med" len="med"/>
              <a:tailEnd type="oval" w="sm" len="sm"/>
            </a:ln>
          </p:spPr>
        </p:sp>
        <p:sp>
          <p:nvSpPr>
            <p:cNvPr id="9368" name="Line 57"/>
            <p:cNvSpPr/>
            <p:nvPr/>
          </p:nvSpPr>
          <p:spPr>
            <a:xfrm flipH="1">
              <a:off x="2101" y="3006"/>
              <a:ext cx="4" cy="489"/>
            </a:xfrm>
            <a:prstGeom prst="line">
              <a:avLst/>
            </a:prstGeom>
            <a:ln w="38100" cap="flat" cmpd="sng">
              <a:solidFill>
                <a:schemeClr val="tx1"/>
              </a:solidFill>
              <a:prstDash val="solid"/>
              <a:headEnd type="none" w="med" len="med"/>
              <a:tailEnd type="oval" w="sm" len="sm"/>
            </a:ln>
          </p:spPr>
        </p:sp>
        <p:sp>
          <p:nvSpPr>
            <p:cNvPr id="9369" name="Line 58"/>
            <p:cNvSpPr/>
            <p:nvPr/>
          </p:nvSpPr>
          <p:spPr>
            <a:xfrm>
              <a:off x="2197" y="3006"/>
              <a:ext cx="1" cy="580"/>
            </a:xfrm>
            <a:prstGeom prst="line">
              <a:avLst/>
            </a:prstGeom>
            <a:ln w="38100" cap="flat" cmpd="sng">
              <a:solidFill>
                <a:schemeClr val="tx1"/>
              </a:solidFill>
              <a:prstDash val="solid"/>
              <a:headEnd type="none" w="med" len="med"/>
              <a:tailEnd type="oval" w="sm" len="sm"/>
            </a:ln>
          </p:spPr>
        </p:sp>
        <p:sp>
          <p:nvSpPr>
            <p:cNvPr id="9370" name="Line 59"/>
            <p:cNvSpPr/>
            <p:nvPr/>
          </p:nvSpPr>
          <p:spPr>
            <a:xfrm>
              <a:off x="2494" y="3003"/>
              <a:ext cx="1" cy="655"/>
            </a:xfrm>
            <a:prstGeom prst="line">
              <a:avLst/>
            </a:prstGeom>
            <a:ln w="38100" cap="flat" cmpd="sng">
              <a:solidFill>
                <a:schemeClr val="tx1"/>
              </a:solidFill>
              <a:prstDash val="solid"/>
              <a:headEnd type="none" w="med" len="med"/>
              <a:tailEnd type="oval" w="sm" len="sm"/>
            </a:ln>
          </p:spPr>
        </p:sp>
        <p:sp>
          <p:nvSpPr>
            <p:cNvPr id="9371" name="Line 60"/>
            <p:cNvSpPr/>
            <p:nvPr/>
          </p:nvSpPr>
          <p:spPr>
            <a:xfrm>
              <a:off x="2586" y="3003"/>
              <a:ext cx="1" cy="739"/>
            </a:xfrm>
            <a:prstGeom prst="line">
              <a:avLst/>
            </a:prstGeom>
            <a:ln w="38100" cap="flat" cmpd="sng">
              <a:solidFill>
                <a:schemeClr val="tx1"/>
              </a:solidFill>
              <a:prstDash val="solid"/>
              <a:headEnd type="none" w="med" len="med"/>
              <a:tailEnd type="oval" w="sm" len="sm"/>
            </a:ln>
          </p:spPr>
        </p:sp>
        <p:sp>
          <p:nvSpPr>
            <p:cNvPr id="9372" name="Line 61"/>
            <p:cNvSpPr/>
            <p:nvPr/>
          </p:nvSpPr>
          <p:spPr>
            <a:xfrm>
              <a:off x="2678" y="3003"/>
              <a:ext cx="1" cy="822"/>
            </a:xfrm>
            <a:prstGeom prst="line">
              <a:avLst/>
            </a:prstGeom>
            <a:ln w="38100" cap="flat" cmpd="sng">
              <a:solidFill>
                <a:schemeClr val="tx1"/>
              </a:solidFill>
              <a:prstDash val="solid"/>
              <a:headEnd type="none" w="med" len="med"/>
              <a:tailEnd type="oval" w="sm" len="sm"/>
            </a:ln>
          </p:spPr>
        </p:sp>
        <p:sp>
          <p:nvSpPr>
            <p:cNvPr id="9373" name="Freeform 62"/>
            <p:cNvSpPr/>
            <p:nvPr/>
          </p:nvSpPr>
          <p:spPr>
            <a:xfrm>
              <a:off x="2771" y="3000"/>
              <a:ext cx="3" cy="915"/>
            </a:xfrm>
            <a:custGeom>
              <a:avLst/>
              <a:gdLst>
                <a:gd name="txL" fmla="*/ 0 w 3"/>
                <a:gd name="txT" fmla="*/ 0 h 915"/>
                <a:gd name="txR" fmla="*/ 3 w 3"/>
                <a:gd name="txB" fmla="*/ 915 h 915"/>
              </a:gdLst>
              <a:ahLst/>
              <a:cxnLst>
                <a:cxn ang="0">
                  <a:pos x="3" y="0"/>
                </a:cxn>
                <a:cxn ang="0">
                  <a:pos x="0" y="915"/>
                </a:cxn>
              </a:cxnLst>
              <a:rect l="txL" t="txT" r="txR" b="txB"/>
              <a:pathLst>
                <a:path w="3" h="915">
                  <a:moveTo>
                    <a:pt x="3" y="0"/>
                  </a:moveTo>
                  <a:lnTo>
                    <a:pt x="0" y="915"/>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74" name="Freeform 63"/>
            <p:cNvSpPr/>
            <p:nvPr/>
          </p:nvSpPr>
          <p:spPr>
            <a:xfrm>
              <a:off x="3131" y="3006"/>
              <a:ext cx="1" cy="318"/>
            </a:xfrm>
            <a:custGeom>
              <a:avLst/>
              <a:gdLst>
                <a:gd name="txL" fmla="*/ 0 w 1"/>
                <a:gd name="txT" fmla="*/ 0 h 318"/>
                <a:gd name="txR" fmla="*/ 1 w 1"/>
                <a:gd name="txB" fmla="*/ 318 h 318"/>
              </a:gdLst>
              <a:ahLst/>
              <a:cxnLst>
                <a:cxn ang="0">
                  <a:pos x="0" y="0"/>
                </a:cxn>
                <a:cxn ang="0">
                  <a:pos x="1" y="318"/>
                </a:cxn>
              </a:cxnLst>
              <a:rect l="txL" t="txT" r="txR" b="txB"/>
              <a:pathLst>
                <a:path w="1" h="318">
                  <a:moveTo>
                    <a:pt x="0" y="0"/>
                  </a:moveTo>
                  <a:lnTo>
                    <a:pt x="1" y="318"/>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75" name="Line 64"/>
            <p:cNvSpPr/>
            <p:nvPr/>
          </p:nvSpPr>
          <p:spPr>
            <a:xfrm>
              <a:off x="3223" y="3003"/>
              <a:ext cx="1" cy="413"/>
            </a:xfrm>
            <a:prstGeom prst="line">
              <a:avLst/>
            </a:prstGeom>
            <a:ln w="38100" cap="flat" cmpd="sng">
              <a:solidFill>
                <a:schemeClr val="tx1"/>
              </a:solidFill>
              <a:prstDash val="solid"/>
              <a:headEnd type="none" w="med" len="med"/>
              <a:tailEnd type="oval" w="sm" len="sm"/>
            </a:ln>
          </p:spPr>
        </p:sp>
        <p:sp>
          <p:nvSpPr>
            <p:cNvPr id="9376" name="Freeform 65"/>
            <p:cNvSpPr/>
            <p:nvPr/>
          </p:nvSpPr>
          <p:spPr>
            <a:xfrm>
              <a:off x="3309" y="2997"/>
              <a:ext cx="6" cy="504"/>
            </a:xfrm>
            <a:custGeom>
              <a:avLst/>
              <a:gdLst>
                <a:gd name="txL" fmla="*/ 0 w 6"/>
                <a:gd name="txT" fmla="*/ 0 h 504"/>
                <a:gd name="txR" fmla="*/ 6 w 6"/>
                <a:gd name="txB" fmla="*/ 504 h 504"/>
              </a:gdLst>
              <a:ahLst/>
              <a:cxnLst>
                <a:cxn ang="0">
                  <a:pos x="6" y="0"/>
                </a:cxn>
                <a:cxn ang="0">
                  <a:pos x="0" y="504"/>
                </a:cxn>
              </a:cxnLst>
              <a:rect l="txL" t="txT" r="txR" b="txB"/>
              <a:pathLst>
                <a:path w="6" h="504">
                  <a:moveTo>
                    <a:pt x="6" y="0"/>
                  </a:moveTo>
                  <a:lnTo>
                    <a:pt x="0" y="504"/>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77" name="Line 66"/>
            <p:cNvSpPr/>
            <p:nvPr/>
          </p:nvSpPr>
          <p:spPr>
            <a:xfrm>
              <a:off x="3407" y="3003"/>
              <a:ext cx="1" cy="583"/>
            </a:xfrm>
            <a:prstGeom prst="line">
              <a:avLst/>
            </a:prstGeom>
            <a:ln w="38100" cap="flat" cmpd="sng">
              <a:solidFill>
                <a:schemeClr val="tx1"/>
              </a:solidFill>
              <a:prstDash val="solid"/>
              <a:headEnd type="none" w="med" len="med"/>
              <a:tailEnd type="oval" w="sm" len="sm"/>
            </a:ln>
          </p:spPr>
        </p:sp>
        <p:sp>
          <p:nvSpPr>
            <p:cNvPr id="9378" name="Line 67"/>
            <p:cNvSpPr/>
            <p:nvPr/>
          </p:nvSpPr>
          <p:spPr>
            <a:xfrm>
              <a:off x="3704" y="3000"/>
              <a:ext cx="1" cy="658"/>
            </a:xfrm>
            <a:prstGeom prst="line">
              <a:avLst/>
            </a:prstGeom>
            <a:ln w="38100" cap="flat" cmpd="sng">
              <a:solidFill>
                <a:schemeClr val="tx1"/>
              </a:solidFill>
              <a:prstDash val="solid"/>
              <a:headEnd type="none" w="med" len="med"/>
              <a:tailEnd type="oval" w="sm" len="sm"/>
            </a:ln>
          </p:spPr>
        </p:sp>
        <p:sp>
          <p:nvSpPr>
            <p:cNvPr id="9379" name="Line 68"/>
            <p:cNvSpPr/>
            <p:nvPr/>
          </p:nvSpPr>
          <p:spPr>
            <a:xfrm>
              <a:off x="3796" y="3004"/>
              <a:ext cx="1" cy="738"/>
            </a:xfrm>
            <a:prstGeom prst="line">
              <a:avLst/>
            </a:prstGeom>
            <a:ln w="38100" cap="flat" cmpd="sng">
              <a:solidFill>
                <a:schemeClr val="tx1"/>
              </a:solidFill>
              <a:prstDash val="solid"/>
              <a:headEnd type="none" w="med" len="med"/>
              <a:tailEnd type="oval" w="sm" len="sm"/>
            </a:ln>
          </p:spPr>
        </p:sp>
        <p:sp>
          <p:nvSpPr>
            <p:cNvPr id="9380" name="Line 69"/>
            <p:cNvSpPr/>
            <p:nvPr/>
          </p:nvSpPr>
          <p:spPr>
            <a:xfrm flipH="1">
              <a:off x="3888" y="3004"/>
              <a:ext cx="4" cy="821"/>
            </a:xfrm>
            <a:prstGeom prst="line">
              <a:avLst/>
            </a:prstGeom>
            <a:ln w="38100" cap="flat" cmpd="sng">
              <a:solidFill>
                <a:schemeClr val="tx1"/>
              </a:solidFill>
              <a:prstDash val="solid"/>
              <a:headEnd type="none" w="med" len="med"/>
              <a:tailEnd type="oval" w="sm" len="sm"/>
            </a:ln>
          </p:spPr>
        </p:sp>
        <p:sp>
          <p:nvSpPr>
            <p:cNvPr id="9381" name="Line 70"/>
            <p:cNvSpPr/>
            <p:nvPr/>
          </p:nvSpPr>
          <p:spPr>
            <a:xfrm>
              <a:off x="3984" y="3000"/>
              <a:ext cx="1" cy="915"/>
            </a:xfrm>
            <a:prstGeom prst="line">
              <a:avLst/>
            </a:prstGeom>
            <a:ln w="38100" cap="flat" cmpd="sng">
              <a:solidFill>
                <a:schemeClr val="tx1"/>
              </a:solidFill>
              <a:prstDash val="solid"/>
              <a:headEnd type="none" w="med" len="med"/>
              <a:tailEnd type="oval" w="sm" len="sm"/>
            </a:ln>
          </p:spPr>
        </p:sp>
        <p:sp>
          <p:nvSpPr>
            <p:cNvPr id="9382" name="Freeform 71"/>
            <p:cNvSpPr/>
            <p:nvPr/>
          </p:nvSpPr>
          <p:spPr>
            <a:xfrm>
              <a:off x="4281" y="3009"/>
              <a:ext cx="1" cy="324"/>
            </a:xfrm>
            <a:custGeom>
              <a:avLst/>
              <a:gdLst>
                <a:gd name="txL" fmla="*/ 0 w 1"/>
                <a:gd name="txT" fmla="*/ 0 h 324"/>
                <a:gd name="txR" fmla="*/ 1 w 1"/>
                <a:gd name="txB" fmla="*/ 324 h 324"/>
              </a:gdLst>
              <a:ahLst/>
              <a:cxnLst>
                <a:cxn ang="0">
                  <a:pos x="0" y="0"/>
                </a:cxn>
                <a:cxn ang="0">
                  <a:pos x="0" y="324"/>
                </a:cxn>
              </a:cxnLst>
              <a:rect l="txL" t="txT" r="txR" b="txB"/>
              <a:pathLst>
                <a:path w="1" h="324">
                  <a:moveTo>
                    <a:pt x="0" y="0"/>
                  </a:moveTo>
                  <a:lnTo>
                    <a:pt x="0" y="324"/>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383" name="Line 72"/>
            <p:cNvSpPr/>
            <p:nvPr/>
          </p:nvSpPr>
          <p:spPr>
            <a:xfrm>
              <a:off x="4373" y="3003"/>
              <a:ext cx="1" cy="413"/>
            </a:xfrm>
            <a:prstGeom prst="line">
              <a:avLst/>
            </a:prstGeom>
            <a:ln w="38100" cap="flat" cmpd="sng">
              <a:solidFill>
                <a:schemeClr val="tx1"/>
              </a:solidFill>
              <a:prstDash val="solid"/>
              <a:headEnd type="none" w="med" len="med"/>
              <a:tailEnd type="oval" w="sm" len="sm"/>
            </a:ln>
          </p:spPr>
        </p:sp>
        <p:sp>
          <p:nvSpPr>
            <p:cNvPr id="9384" name="Line 73"/>
            <p:cNvSpPr/>
            <p:nvPr/>
          </p:nvSpPr>
          <p:spPr>
            <a:xfrm>
              <a:off x="4465" y="3003"/>
              <a:ext cx="1" cy="492"/>
            </a:xfrm>
            <a:prstGeom prst="line">
              <a:avLst/>
            </a:prstGeom>
            <a:ln w="38100" cap="flat" cmpd="sng">
              <a:solidFill>
                <a:schemeClr val="tx1"/>
              </a:solidFill>
              <a:prstDash val="solid"/>
              <a:headEnd type="none" w="med" len="med"/>
              <a:tailEnd type="oval" w="sm" len="sm"/>
            </a:ln>
          </p:spPr>
        </p:sp>
        <p:sp>
          <p:nvSpPr>
            <p:cNvPr id="9385" name="Line 74"/>
            <p:cNvSpPr/>
            <p:nvPr/>
          </p:nvSpPr>
          <p:spPr>
            <a:xfrm>
              <a:off x="4557" y="3003"/>
              <a:ext cx="1" cy="583"/>
            </a:xfrm>
            <a:prstGeom prst="line">
              <a:avLst/>
            </a:prstGeom>
            <a:ln w="38100" cap="flat" cmpd="sng">
              <a:solidFill>
                <a:schemeClr val="tx1"/>
              </a:solidFill>
              <a:prstDash val="solid"/>
              <a:headEnd type="none" w="med" len="med"/>
              <a:tailEnd type="oval" w="sm" len="sm"/>
            </a:ln>
          </p:spPr>
        </p:sp>
        <p:sp>
          <p:nvSpPr>
            <p:cNvPr id="9386" name="Line 75"/>
            <p:cNvSpPr/>
            <p:nvPr/>
          </p:nvSpPr>
          <p:spPr>
            <a:xfrm>
              <a:off x="4854" y="3000"/>
              <a:ext cx="1" cy="658"/>
            </a:xfrm>
            <a:prstGeom prst="line">
              <a:avLst/>
            </a:prstGeom>
            <a:ln w="38100" cap="flat" cmpd="sng">
              <a:solidFill>
                <a:schemeClr val="tx1"/>
              </a:solidFill>
              <a:prstDash val="solid"/>
              <a:headEnd type="none" w="med" len="med"/>
              <a:tailEnd type="oval" w="sm" len="sm"/>
            </a:ln>
          </p:spPr>
        </p:sp>
        <p:sp>
          <p:nvSpPr>
            <p:cNvPr id="9387" name="Line 76"/>
            <p:cNvSpPr/>
            <p:nvPr/>
          </p:nvSpPr>
          <p:spPr>
            <a:xfrm>
              <a:off x="4946" y="3004"/>
              <a:ext cx="1" cy="738"/>
            </a:xfrm>
            <a:prstGeom prst="line">
              <a:avLst/>
            </a:prstGeom>
            <a:ln w="38100" cap="flat" cmpd="sng">
              <a:solidFill>
                <a:schemeClr val="tx1"/>
              </a:solidFill>
              <a:prstDash val="solid"/>
              <a:headEnd type="none" w="med" len="med"/>
              <a:tailEnd type="oval" w="sm" len="sm"/>
            </a:ln>
          </p:spPr>
        </p:sp>
        <p:sp>
          <p:nvSpPr>
            <p:cNvPr id="9388" name="Line 77"/>
            <p:cNvSpPr/>
            <p:nvPr/>
          </p:nvSpPr>
          <p:spPr>
            <a:xfrm flipH="1">
              <a:off x="5038" y="3004"/>
              <a:ext cx="4" cy="821"/>
            </a:xfrm>
            <a:prstGeom prst="line">
              <a:avLst/>
            </a:prstGeom>
            <a:ln w="38100" cap="flat" cmpd="sng">
              <a:solidFill>
                <a:schemeClr val="tx1"/>
              </a:solidFill>
              <a:prstDash val="solid"/>
              <a:headEnd type="none" w="med" len="med"/>
              <a:tailEnd type="oval" w="sm" len="sm"/>
            </a:ln>
          </p:spPr>
        </p:sp>
        <p:sp>
          <p:nvSpPr>
            <p:cNvPr id="9389" name="Line 78"/>
            <p:cNvSpPr/>
            <p:nvPr/>
          </p:nvSpPr>
          <p:spPr>
            <a:xfrm>
              <a:off x="5134" y="3000"/>
              <a:ext cx="1" cy="915"/>
            </a:xfrm>
            <a:prstGeom prst="line">
              <a:avLst/>
            </a:prstGeom>
            <a:ln w="38100" cap="flat" cmpd="sng">
              <a:solidFill>
                <a:schemeClr val="tx1"/>
              </a:solidFill>
              <a:prstDash val="solid"/>
              <a:headEnd type="none" w="med" len="med"/>
              <a:tailEnd type="oval" w="sm" len="sm"/>
            </a:ln>
          </p:spPr>
        </p:sp>
        <p:sp>
          <p:nvSpPr>
            <p:cNvPr id="9390" name="Line 79"/>
            <p:cNvSpPr/>
            <p:nvPr/>
          </p:nvSpPr>
          <p:spPr>
            <a:xfrm>
              <a:off x="731" y="3004"/>
              <a:ext cx="1" cy="333"/>
            </a:xfrm>
            <a:prstGeom prst="line">
              <a:avLst/>
            </a:prstGeom>
            <a:ln w="38100" cap="flat" cmpd="sng">
              <a:solidFill>
                <a:schemeClr val="tx1"/>
              </a:solidFill>
              <a:prstDash val="solid"/>
              <a:headEnd type="none" w="med" len="med"/>
              <a:tailEnd type="oval" w="sm" len="sm"/>
            </a:ln>
          </p:spPr>
        </p:sp>
      </p:grpSp>
      <p:grpSp>
        <p:nvGrpSpPr>
          <p:cNvPr id="12" name="Group 80"/>
          <p:cNvGrpSpPr/>
          <p:nvPr/>
        </p:nvGrpSpPr>
        <p:grpSpPr>
          <a:xfrm>
            <a:off x="627063" y="2608263"/>
            <a:ext cx="1119187" cy="817562"/>
            <a:chOff x="395" y="1643"/>
            <a:chExt cx="705" cy="515"/>
          </a:xfrm>
        </p:grpSpPr>
        <p:sp>
          <p:nvSpPr>
            <p:cNvPr id="9355" name="Rectangle 81"/>
            <p:cNvSpPr/>
            <p:nvPr/>
          </p:nvSpPr>
          <p:spPr>
            <a:xfrm>
              <a:off x="395" y="1643"/>
              <a:ext cx="200"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11</a:t>
              </a:r>
              <a:endParaRPr lang="en-US" altLang="zh-CN" sz="1800" b="1" dirty="0">
                <a:latin typeface="Times New Roman" panose="02020603050405020304" pitchFamily="18" charset="0"/>
              </a:endParaRPr>
            </a:p>
          </p:txBody>
        </p:sp>
        <p:sp>
          <p:nvSpPr>
            <p:cNvPr id="9356" name="Rectangle 82"/>
            <p:cNvSpPr/>
            <p:nvPr/>
          </p:nvSpPr>
          <p:spPr>
            <a:xfrm>
              <a:off x="395" y="1812"/>
              <a:ext cx="325" cy="346"/>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latin typeface="Times New Roman" panose="02020603050405020304" pitchFamily="18" charset="0"/>
                </a:rPr>
                <a:t>A</a:t>
              </a:r>
              <a:r>
                <a:rPr lang="en-US" altLang="zh-CN" sz="1800" b="1" baseline="-25000" dirty="0">
                  <a:latin typeface="Times New Roman" panose="02020603050405020304" pitchFamily="18" charset="0"/>
                </a:rPr>
                <a:t>10</a:t>
              </a:r>
              <a:endParaRPr lang="en-US" altLang="zh-CN" sz="1800" b="1" baseline="-25000" dirty="0">
                <a:latin typeface="Times New Roman" panose="02020603050405020304" pitchFamily="18" charset="0"/>
              </a:endParaRPr>
            </a:p>
            <a:p>
              <a:pPr marL="0" lvl="0" indent="0" eaLnBrk="1" hangingPunct="1">
                <a:spcBef>
                  <a:spcPct val="0"/>
                </a:spcBef>
                <a:buNone/>
              </a:pPr>
              <a:endParaRPr lang="en-US" altLang="zh-CN" sz="1800" b="1" dirty="0">
                <a:latin typeface="Times New Roman" panose="02020603050405020304" pitchFamily="18" charset="0"/>
              </a:endParaRPr>
            </a:p>
          </p:txBody>
        </p:sp>
        <p:sp>
          <p:nvSpPr>
            <p:cNvPr id="9357" name="Freeform 83"/>
            <p:cNvSpPr/>
            <p:nvPr/>
          </p:nvSpPr>
          <p:spPr>
            <a:xfrm>
              <a:off x="679" y="1742"/>
              <a:ext cx="421" cy="1"/>
            </a:xfrm>
            <a:custGeom>
              <a:avLst/>
              <a:gdLst>
                <a:gd name="txL" fmla="*/ 0 w 421"/>
                <a:gd name="txT" fmla="*/ 0 h 1"/>
                <a:gd name="txR" fmla="*/ 421 w 421"/>
                <a:gd name="txB" fmla="*/ 1 h 1"/>
              </a:gdLst>
              <a:ahLst/>
              <a:cxnLst>
                <a:cxn ang="0">
                  <a:pos x="421" y="0"/>
                </a:cxn>
                <a:cxn ang="0">
                  <a:pos x="0" y="1"/>
                </a:cxn>
              </a:cxnLst>
              <a:rect l="txL" t="txT" r="txR" b="txB"/>
              <a:pathLst>
                <a:path w="421" h="1">
                  <a:moveTo>
                    <a:pt x="421" y="0"/>
                  </a:moveTo>
                  <a:lnTo>
                    <a:pt x="0" y="1"/>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58" name="Freeform 84"/>
            <p:cNvSpPr/>
            <p:nvPr/>
          </p:nvSpPr>
          <p:spPr>
            <a:xfrm>
              <a:off x="681" y="1899"/>
              <a:ext cx="411" cy="4"/>
            </a:xfrm>
            <a:custGeom>
              <a:avLst/>
              <a:gdLst>
                <a:gd name="txL" fmla="*/ 0 w 411"/>
                <a:gd name="txT" fmla="*/ 0 h 4"/>
                <a:gd name="txR" fmla="*/ 411 w 411"/>
                <a:gd name="txB" fmla="*/ 4 h 4"/>
              </a:gdLst>
              <a:ahLst/>
              <a:cxnLst>
                <a:cxn ang="0">
                  <a:pos x="411" y="4"/>
                </a:cxn>
                <a:cxn ang="0">
                  <a:pos x="0" y="0"/>
                </a:cxn>
              </a:cxnLst>
              <a:rect l="txL" t="txT" r="txR" b="txB"/>
              <a:pathLst>
                <a:path w="411" h="4">
                  <a:moveTo>
                    <a:pt x="411" y="4"/>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3" name="Group 85"/>
          <p:cNvGrpSpPr/>
          <p:nvPr/>
        </p:nvGrpSpPr>
        <p:grpSpPr>
          <a:xfrm>
            <a:off x="1790700" y="3095625"/>
            <a:ext cx="1497013" cy="1403350"/>
            <a:chOff x="1128" y="1950"/>
            <a:chExt cx="943" cy="884"/>
          </a:xfrm>
        </p:grpSpPr>
        <p:sp>
          <p:nvSpPr>
            <p:cNvPr id="9346" name="Line 86"/>
            <p:cNvSpPr/>
            <p:nvPr/>
          </p:nvSpPr>
          <p:spPr>
            <a:xfrm flipV="1">
              <a:off x="1705" y="2821"/>
              <a:ext cx="104" cy="2"/>
            </a:xfrm>
            <a:prstGeom prst="line">
              <a:avLst/>
            </a:prstGeom>
            <a:ln w="38100" cap="flat" cmpd="sng">
              <a:solidFill>
                <a:schemeClr val="tx1"/>
              </a:solidFill>
              <a:prstDash val="solid"/>
              <a:headEnd type="none" w="med" len="med"/>
              <a:tailEnd type="none" w="med" len="med"/>
            </a:ln>
          </p:spPr>
        </p:sp>
        <p:grpSp>
          <p:nvGrpSpPr>
            <p:cNvPr id="9347" name="Group 87"/>
            <p:cNvGrpSpPr/>
            <p:nvPr/>
          </p:nvGrpSpPr>
          <p:grpSpPr>
            <a:xfrm>
              <a:off x="1128" y="1950"/>
              <a:ext cx="943" cy="884"/>
              <a:chOff x="1128" y="1950"/>
              <a:chExt cx="943" cy="884"/>
            </a:xfrm>
          </p:grpSpPr>
          <p:sp>
            <p:nvSpPr>
              <p:cNvPr id="9348" name="Freeform 88"/>
              <p:cNvSpPr/>
              <p:nvPr/>
            </p:nvSpPr>
            <p:spPr>
              <a:xfrm>
                <a:off x="1467" y="1950"/>
                <a:ext cx="339" cy="6"/>
              </a:xfrm>
              <a:custGeom>
                <a:avLst/>
                <a:gdLst>
                  <a:gd name="txL" fmla="*/ 0 w 339"/>
                  <a:gd name="txT" fmla="*/ 0 h 6"/>
                  <a:gd name="txR" fmla="*/ 339 w 339"/>
                  <a:gd name="txB" fmla="*/ 6 h 6"/>
                </a:gdLst>
                <a:ahLst/>
                <a:cxnLst>
                  <a:cxn ang="0">
                    <a:pos x="0" y="6"/>
                  </a:cxn>
                  <a:cxn ang="0">
                    <a:pos x="0" y="0"/>
                  </a:cxn>
                  <a:cxn ang="0">
                    <a:pos x="339" y="0"/>
                  </a:cxn>
                </a:cxnLst>
                <a:rect l="txL" t="txT" r="txR" b="txB"/>
                <a:pathLst>
                  <a:path w="339" h="6">
                    <a:moveTo>
                      <a:pt x="0" y="6"/>
                    </a:moveTo>
                    <a:lnTo>
                      <a:pt x="0" y="0"/>
                    </a:lnTo>
                    <a:lnTo>
                      <a:pt x="339"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49" name="Freeform 89"/>
              <p:cNvSpPr/>
              <p:nvPr/>
            </p:nvSpPr>
            <p:spPr>
              <a:xfrm>
                <a:off x="1795" y="1950"/>
                <a:ext cx="1" cy="884"/>
              </a:xfrm>
              <a:custGeom>
                <a:avLst/>
                <a:gdLst>
                  <a:gd name="txL" fmla="*/ 0 w 1"/>
                  <a:gd name="txT" fmla="*/ 0 h 861"/>
                  <a:gd name="txR" fmla="*/ 1 w 1"/>
                  <a:gd name="txB" fmla="*/ 861 h 861"/>
                </a:gdLst>
                <a:ahLst/>
                <a:cxnLst>
                  <a:cxn ang="0">
                    <a:pos x="1" y="0"/>
                  </a:cxn>
                  <a:cxn ang="0">
                    <a:pos x="0" y="2604"/>
                  </a:cxn>
                </a:cxnLst>
                <a:rect l="txL" t="txT" r="txR" b="txB"/>
                <a:pathLst>
                  <a:path w="1" h="861">
                    <a:moveTo>
                      <a:pt x="1" y="0"/>
                    </a:moveTo>
                    <a:lnTo>
                      <a:pt x="0" y="861"/>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50" name="Line 90"/>
              <p:cNvSpPr/>
              <p:nvPr/>
            </p:nvSpPr>
            <p:spPr>
              <a:xfrm>
                <a:off x="1128" y="2823"/>
                <a:ext cx="104" cy="0"/>
              </a:xfrm>
              <a:prstGeom prst="line">
                <a:avLst/>
              </a:prstGeom>
              <a:ln w="38100" cap="flat" cmpd="sng">
                <a:solidFill>
                  <a:schemeClr val="tx1"/>
                </a:solidFill>
                <a:prstDash val="solid"/>
                <a:headEnd type="none" w="med" len="med"/>
                <a:tailEnd type="none" w="med" len="med"/>
              </a:ln>
            </p:spPr>
          </p:sp>
          <p:sp>
            <p:nvSpPr>
              <p:cNvPr id="9351" name="Line 91"/>
              <p:cNvSpPr/>
              <p:nvPr/>
            </p:nvSpPr>
            <p:spPr>
              <a:xfrm flipV="1">
                <a:off x="1218" y="2639"/>
                <a:ext cx="1" cy="184"/>
              </a:xfrm>
              <a:prstGeom prst="line">
                <a:avLst/>
              </a:prstGeom>
              <a:ln w="38100" cap="flat" cmpd="sng">
                <a:solidFill>
                  <a:schemeClr val="tx1"/>
                </a:solidFill>
                <a:prstDash val="solid"/>
                <a:headEnd type="none" w="med" len="med"/>
                <a:tailEnd type="none" w="med" len="med"/>
              </a:ln>
            </p:spPr>
          </p:sp>
          <p:sp>
            <p:nvSpPr>
              <p:cNvPr id="9352" name="Line 92"/>
              <p:cNvSpPr/>
              <p:nvPr/>
            </p:nvSpPr>
            <p:spPr>
              <a:xfrm>
                <a:off x="1209" y="2639"/>
                <a:ext cx="577" cy="1"/>
              </a:xfrm>
              <a:prstGeom prst="line">
                <a:avLst/>
              </a:prstGeom>
              <a:ln w="38100" cap="flat" cmpd="sng">
                <a:solidFill>
                  <a:schemeClr val="tx1"/>
                </a:solidFill>
                <a:prstDash val="solid"/>
                <a:headEnd type="none" w="med" len="med"/>
                <a:tailEnd type="oval" w="sm" len="sm"/>
              </a:ln>
            </p:spPr>
          </p:sp>
          <p:sp>
            <p:nvSpPr>
              <p:cNvPr id="9353" name="Rectangle 93"/>
              <p:cNvSpPr/>
              <p:nvPr/>
            </p:nvSpPr>
            <p:spPr>
              <a:xfrm>
                <a:off x="1839" y="1954"/>
                <a:ext cx="23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0</a:t>
                </a:r>
                <a:endParaRPr lang="en-US" altLang="zh-CN" sz="1800" b="1" dirty="0">
                  <a:latin typeface="Times New Roman" panose="02020603050405020304" pitchFamily="18" charset="0"/>
                </a:endParaRPr>
              </a:p>
            </p:txBody>
          </p:sp>
          <p:sp>
            <p:nvSpPr>
              <p:cNvPr id="9354" name="Freeform 94"/>
              <p:cNvSpPr/>
              <p:nvPr/>
            </p:nvSpPr>
            <p:spPr>
              <a:xfrm>
                <a:off x="1842" y="1962"/>
                <a:ext cx="195" cy="1"/>
              </a:xfrm>
              <a:custGeom>
                <a:avLst/>
                <a:gdLst>
                  <a:gd name="txL" fmla="*/ 0 w 195"/>
                  <a:gd name="txT" fmla="*/ 0 h 1"/>
                  <a:gd name="txR" fmla="*/ 195 w 195"/>
                  <a:gd name="txB" fmla="*/ 1 h 1"/>
                </a:gdLst>
                <a:ahLst/>
                <a:cxnLst>
                  <a:cxn ang="0">
                    <a:pos x="0" y="0"/>
                  </a:cxn>
                  <a:cxn ang="0">
                    <a:pos x="195" y="0"/>
                  </a:cxn>
                </a:cxnLst>
                <a:rect l="txL" t="txT" r="txR" b="txB"/>
                <a:pathLst>
                  <a:path w="195" h="1">
                    <a:moveTo>
                      <a:pt x="0" y="0"/>
                    </a:moveTo>
                    <a:lnTo>
                      <a:pt x="195"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nvGrpSpPr>
          <p:cNvPr id="15" name="Group 95"/>
          <p:cNvGrpSpPr/>
          <p:nvPr/>
        </p:nvGrpSpPr>
        <p:grpSpPr>
          <a:xfrm>
            <a:off x="2328863" y="2971800"/>
            <a:ext cx="2787650" cy="1509713"/>
            <a:chOff x="1467" y="1872"/>
            <a:chExt cx="1756" cy="951"/>
          </a:xfrm>
        </p:grpSpPr>
        <p:sp>
          <p:nvSpPr>
            <p:cNvPr id="9336" name="Line 96"/>
            <p:cNvSpPr/>
            <p:nvPr/>
          </p:nvSpPr>
          <p:spPr>
            <a:xfrm flipV="1">
              <a:off x="2855" y="2821"/>
              <a:ext cx="104" cy="2"/>
            </a:xfrm>
            <a:prstGeom prst="line">
              <a:avLst/>
            </a:prstGeom>
            <a:ln w="38100" cap="flat" cmpd="sng">
              <a:solidFill>
                <a:schemeClr val="tx1"/>
              </a:solidFill>
              <a:prstDash val="solid"/>
              <a:headEnd type="none" w="med" len="med"/>
              <a:tailEnd type="none" w="med" len="med"/>
            </a:ln>
          </p:spPr>
        </p:sp>
        <p:grpSp>
          <p:nvGrpSpPr>
            <p:cNvPr id="9337" name="Group 97"/>
            <p:cNvGrpSpPr/>
            <p:nvPr/>
          </p:nvGrpSpPr>
          <p:grpSpPr>
            <a:xfrm>
              <a:off x="1467" y="1872"/>
              <a:ext cx="1756" cy="951"/>
              <a:chOff x="1467" y="1872"/>
              <a:chExt cx="1756" cy="951"/>
            </a:xfrm>
          </p:grpSpPr>
          <p:sp>
            <p:nvSpPr>
              <p:cNvPr id="9338" name="Freeform 98"/>
              <p:cNvSpPr/>
              <p:nvPr/>
            </p:nvSpPr>
            <p:spPr>
              <a:xfrm>
                <a:off x="2948" y="1872"/>
                <a:ext cx="1" cy="948"/>
              </a:xfrm>
              <a:custGeom>
                <a:avLst/>
                <a:gdLst>
                  <a:gd name="txL" fmla="*/ 0 w 1"/>
                  <a:gd name="txT" fmla="*/ 0 h 948"/>
                  <a:gd name="txR" fmla="*/ 1 w 1"/>
                  <a:gd name="txB" fmla="*/ 948 h 948"/>
                </a:gdLst>
                <a:ahLst/>
                <a:cxnLst>
                  <a:cxn ang="0">
                    <a:pos x="0" y="948"/>
                  </a:cxn>
                  <a:cxn ang="0">
                    <a:pos x="0" y="0"/>
                  </a:cxn>
                </a:cxnLst>
                <a:rect l="txL" t="txT" r="txR" b="txB"/>
                <a:pathLst>
                  <a:path w="1" h="948">
                    <a:moveTo>
                      <a:pt x="0" y="948"/>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39" name="Line 99"/>
              <p:cNvSpPr/>
              <p:nvPr/>
            </p:nvSpPr>
            <p:spPr>
              <a:xfrm flipV="1">
                <a:off x="2278" y="2820"/>
                <a:ext cx="104" cy="3"/>
              </a:xfrm>
              <a:prstGeom prst="line">
                <a:avLst/>
              </a:prstGeom>
              <a:ln w="38100" cap="flat" cmpd="sng">
                <a:solidFill>
                  <a:schemeClr val="tx1"/>
                </a:solidFill>
                <a:prstDash val="solid"/>
                <a:headEnd type="none" w="med" len="med"/>
                <a:tailEnd type="none" w="med" len="med"/>
              </a:ln>
            </p:spPr>
          </p:sp>
          <p:sp>
            <p:nvSpPr>
              <p:cNvPr id="9340" name="Line 100"/>
              <p:cNvSpPr/>
              <p:nvPr/>
            </p:nvSpPr>
            <p:spPr>
              <a:xfrm flipV="1">
                <a:off x="2371" y="2639"/>
                <a:ext cx="1" cy="184"/>
              </a:xfrm>
              <a:prstGeom prst="line">
                <a:avLst/>
              </a:prstGeom>
              <a:ln w="38100" cap="flat" cmpd="sng">
                <a:solidFill>
                  <a:schemeClr val="tx1"/>
                </a:solidFill>
                <a:prstDash val="solid"/>
                <a:headEnd type="none" w="med" len="med"/>
                <a:tailEnd type="none" w="med" len="med"/>
              </a:ln>
            </p:spPr>
          </p:sp>
          <p:sp>
            <p:nvSpPr>
              <p:cNvPr id="9341" name="Line 101"/>
              <p:cNvSpPr/>
              <p:nvPr/>
            </p:nvSpPr>
            <p:spPr>
              <a:xfrm>
                <a:off x="2365" y="2639"/>
                <a:ext cx="578" cy="1"/>
              </a:xfrm>
              <a:prstGeom prst="line">
                <a:avLst/>
              </a:prstGeom>
              <a:ln w="38100" cap="flat" cmpd="sng">
                <a:solidFill>
                  <a:schemeClr val="tx1"/>
                </a:solidFill>
                <a:prstDash val="solid"/>
                <a:headEnd type="none" w="med" len="med"/>
                <a:tailEnd type="oval" w="sm" len="sm"/>
              </a:ln>
            </p:spPr>
          </p:sp>
          <p:grpSp>
            <p:nvGrpSpPr>
              <p:cNvPr id="9342" name="Group 102"/>
              <p:cNvGrpSpPr/>
              <p:nvPr/>
            </p:nvGrpSpPr>
            <p:grpSpPr>
              <a:xfrm>
                <a:off x="1467" y="1878"/>
                <a:ext cx="1756" cy="249"/>
                <a:chOff x="1467" y="1878"/>
                <a:chExt cx="1756" cy="249"/>
              </a:xfrm>
            </p:grpSpPr>
            <p:sp>
              <p:nvSpPr>
                <p:cNvPr id="9343" name="Rectangle 103"/>
                <p:cNvSpPr/>
                <p:nvPr/>
              </p:nvSpPr>
              <p:spPr>
                <a:xfrm>
                  <a:off x="2991" y="1954"/>
                  <a:ext cx="23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9344" name="Freeform 104"/>
                <p:cNvSpPr/>
                <p:nvPr/>
              </p:nvSpPr>
              <p:spPr>
                <a:xfrm>
                  <a:off x="1467" y="1878"/>
                  <a:ext cx="1485" cy="1"/>
                </a:xfrm>
                <a:custGeom>
                  <a:avLst/>
                  <a:gdLst>
                    <a:gd name="txL" fmla="*/ 0 w 1485"/>
                    <a:gd name="txT" fmla="*/ 0 h 1"/>
                    <a:gd name="txR" fmla="*/ 1485 w 1485"/>
                    <a:gd name="txB" fmla="*/ 1 h 1"/>
                  </a:gdLst>
                  <a:ahLst/>
                  <a:cxnLst>
                    <a:cxn ang="0">
                      <a:pos x="0" y="0"/>
                    </a:cxn>
                    <a:cxn ang="0">
                      <a:pos x="1485" y="0"/>
                    </a:cxn>
                  </a:cxnLst>
                  <a:rect l="txL" t="txT" r="txR" b="txB"/>
                  <a:pathLst>
                    <a:path w="1485" h="1">
                      <a:moveTo>
                        <a:pt x="0" y="0"/>
                      </a:moveTo>
                      <a:lnTo>
                        <a:pt x="1485"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45" name="Freeform 105"/>
                <p:cNvSpPr/>
                <p:nvPr/>
              </p:nvSpPr>
              <p:spPr>
                <a:xfrm flipV="1">
                  <a:off x="2994" y="1936"/>
                  <a:ext cx="195" cy="27"/>
                </a:xfrm>
                <a:custGeom>
                  <a:avLst/>
                  <a:gdLst>
                    <a:gd name="txL" fmla="*/ 0 w 195"/>
                    <a:gd name="txT" fmla="*/ 0 h 1"/>
                    <a:gd name="txR" fmla="*/ 195 w 195"/>
                    <a:gd name="txB" fmla="*/ 1 h 1"/>
                  </a:gdLst>
                  <a:ahLst/>
                  <a:cxnLst>
                    <a:cxn ang="0">
                      <a:pos x="0" y="0"/>
                    </a:cxn>
                    <a:cxn ang="0">
                      <a:pos x="195" y="0"/>
                    </a:cxn>
                  </a:cxnLst>
                  <a:rect l="txL" t="txT" r="txR" b="txB"/>
                  <a:pathLst>
                    <a:path w="195" h="1">
                      <a:moveTo>
                        <a:pt x="0" y="0"/>
                      </a:moveTo>
                      <a:lnTo>
                        <a:pt x="195"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grpSp>
        <p:nvGrpSpPr>
          <p:cNvPr id="18" name="Group 106"/>
          <p:cNvGrpSpPr/>
          <p:nvPr/>
        </p:nvGrpSpPr>
        <p:grpSpPr>
          <a:xfrm>
            <a:off x="2309813" y="2819400"/>
            <a:ext cx="4725987" cy="1662113"/>
            <a:chOff x="1455" y="1776"/>
            <a:chExt cx="2977" cy="1047"/>
          </a:xfrm>
        </p:grpSpPr>
        <p:sp>
          <p:nvSpPr>
            <p:cNvPr id="9327" name="Freeform 107"/>
            <p:cNvSpPr/>
            <p:nvPr/>
          </p:nvSpPr>
          <p:spPr>
            <a:xfrm>
              <a:off x="4154" y="1776"/>
              <a:ext cx="6" cy="1044"/>
            </a:xfrm>
            <a:custGeom>
              <a:avLst/>
              <a:gdLst>
                <a:gd name="txL" fmla="*/ 0 w 6"/>
                <a:gd name="txT" fmla="*/ 0 h 1044"/>
                <a:gd name="txR" fmla="*/ 6 w 6"/>
                <a:gd name="txB" fmla="*/ 1044 h 1044"/>
              </a:gdLst>
              <a:ahLst/>
              <a:cxnLst>
                <a:cxn ang="0">
                  <a:pos x="6" y="1044"/>
                </a:cxn>
                <a:cxn ang="0">
                  <a:pos x="0" y="0"/>
                </a:cxn>
              </a:cxnLst>
              <a:rect l="txL" t="txT" r="txR" b="txB"/>
              <a:pathLst>
                <a:path w="6" h="1044">
                  <a:moveTo>
                    <a:pt x="6" y="1044"/>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28" name="Line 108"/>
            <p:cNvSpPr/>
            <p:nvPr/>
          </p:nvSpPr>
          <p:spPr>
            <a:xfrm flipV="1">
              <a:off x="3474" y="2814"/>
              <a:ext cx="110" cy="2"/>
            </a:xfrm>
            <a:prstGeom prst="line">
              <a:avLst/>
            </a:prstGeom>
            <a:ln w="38100" cap="flat" cmpd="sng">
              <a:solidFill>
                <a:schemeClr val="tx1"/>
              </a:solidFill>
              <a:prstDash val="solid"/>
              <a:headEnd type="none" w="med" len="med"/>
              <a:tailEnd type="none" w="med" len="med"/>
            </a:ln>
          </p:spPr>
        </p:sp>
        <p:sp>
          <p:nvSpPr>
            <p:cNvPr id="9329" name="Line 109"/>
            <p:cNvSpPr/>
            <p:nvPr/>
          </p:nvSpPr>
          <p:spPr>
            <a:xfrm flipV="1">
              <a:off x="4069" y="2814"/>
              <a:ext cx="104" cy="2"/>
            </a:xfrm>
            <a:prstGeom prst="line">
              <a:avLst/>
            </a:prstGeom>
            <a:ln w="38100" cap="flat" cmpd="sng">
              <a:solidFill>
                <a:schemeClr val="tx1"/>
              </a:solidFill>
              <a:prstDash val="solid"/>
              <a:headEnd type="none" w="med" len="med"/>
              <a:tailEnd type="none" w="med" len="med"/>
            </a:ln>
          </p:spPr>
        </p:sp>
        <p:sp>
          <p:nvSpPr>
            <p:cNvPr id="9330" name="Freeform 110"/>
            <p:cNvSpPr/>
            <p:nvPr/>
          </p:nvSpPr>
          <p:spPr>
            <a:xfrm>
              <a:off x="3573" y="2641"/>
              <a:ext cx="1" cy="182"/>
            </a:xfrm>
            <a:custGeom>
              <a:avLst/>
              <a:gdLst>
                <a:gd name="txL" fmla="*/ 0 w 1"/>
                <a:gd name="txT" fmla="*/ 0 h 182"/>
                <a:gd name="txR" fmla="*/ 1 w 1"/>
                <a:gd name="txB" fmla="*/ 182 h 182"/>
              </a:gdLst>
              <a:ahLst/>
              <a:cxnLst>
                <a:cxn ang="0">
                  <a:pos x="0" y="182"/>
                </a:cxn>
                <a:cxn ang="0">
                  <a:pos x="1" y="0"/>
                </a:cxn>
              </a:cxnLst>
              <a:rect l="txL" t="txT" r="txR" b="txB"/>
              <a:pathLst>
                <a:path w="1" h="182">
                  <a:moveTo>
                    <a:pt x="0" y="182"/>
                  </a:moveTo>
                  <a:lnTo>
                    <a:pt x="1"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31" name="Line 111"/>
            <p:cNvSpPr/>
            <p:nvPr/>
          </p:nvSpPr>
          <p:spPr>
            <a:xfrm>
              <a:off x="3564" y="2628"/>
              <a:ext cx="589" cy="1"/>
            </a:xfrm>
            <a:prstGeom prst="line">
              <a:avLst/>
            </a:prstGeom>
            <a:ln w="38100" cap="flat" cmpd="sng">
              <a:solidFill>
                <a:schemeClr val="tx1"/>
              </a:solidFill>
              <a:prstDash val="solid"/>
              <a:headEnd type="none" w="med" len="med"/>
              <a:tailEnd type="oval" w="sm" len="sm"/>
            </a:ln>
          </p:spPr>
        </p:sp>
        <p:grpSp>
          <p:nvGrpSpPr>
            <p:cNvPr id="9332" name="Group 112"/>
            <p:cNvGrpSpPr/>
            <p:nvPr/>
          </p:nvGrpSpPr>
          <p:grpSpPr>
            <a:xfrm>
              <a:off x="1455" y="1779"/>
              <a:ext cx="2977" cy="348"/>
              <a:chOff x="1455" y="1779"/>
              <a:chExt cx="2977" cy="348"/>
            </a:xfrm>
          </p:grpSpPr>
          <p:sp>
            <p:nvSpPr>
              <p:cNvPr id="9333" name="Freeform 113"/>
              <p:cNvSpPr/>
              <p:nvPr/>
            </p:nvSpPr>
            <p:spPr>
              <a:xfrm>
                <a:off x="1455" y="1779"/>
                <a:ext cx="2712" cy="3"/>
              </a:xfrm>
              <a:custGeom>
                <a:avLst/>
                <a:gdLst>
                  <a:gd name="txL" fmla="*/ 0 w 2712"/>
                  <a:gd name="txT" fmla="*/ 0 h 3"/>
                  <a:gd name="txR" fmla="*/ 2712 w 2712"/>
                  <a:gd name="txB" fmla="*/ 3 h 3"/>
                </a:gdLst>
                <a:ahLst/>
                <a:cxnLst>
                  <a:cxn ang="0">
                    <a:pos x="0" y="0"/>
                  </a:cxn>
                  <a:cxn ang="0">
                    <a:pos x="2712" y="3"/>
                  </a:cxn>
                </a:cxnLst>
                <a:rect l="txL" t="txT" r="txR" b="txB"/>
                <a:pathLst>
                  <a:path w="2712" h="3">
                    <a:moveTo>
                      <a:pt x="0" y="0"/>
                    </a:moveTo>
                    <a:lnTo>
                      <a:pt x="2712" y="3"/>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34" name="Rectangle 114"/>
              <p:cNvSpPr/>
              <p:nvPr/>
            </p:nvSpPr>
            <p:spPr>
              <a:xfrm>
                <a:off x="4200" y="1954"/>
                <a:ext cx="23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9335" name="Freeform 115"/>
              <p:cNvSpPr/>
              <p:nvPr/>
            </p:nvSpPr>
            <p:spPr>
              <a:xfrm flipV="1">
                <a:off x="4200" y="1936"/>
                <a:ext cx="195" cy="27"/>
              </a:xfrm>
              <a:custGeom>
                <a:avLst/>
                <a:gdLst>
                  <a:gd name="txL" fmla="*/ 0 w 195"/>
                  <a:gd name="txT" fmla="*/ 0 h 1"/>
                  <a:gd name="txR" fmla="*/ 195 w 195"/>
                  <a:gd name="txB" fmla="*/ 1 h 1"/>
                </a:gdLst>
                <a:ahLst/>
                <a:cxnLst>
                  <a:cxn ang="0">
                    <a:pos x="0" y="0"/>
                  </a:cxn>
                  <a:cxn ang="0">
                    <a:pos x="195" y="0"/>
                  </a:cxn>
                </a:cxnLst>
                <a:rect l="txL" t="txT" r="txR" b="txB"/>
                <a:pathLst>
                  <a:path w="195" h="1">
                    <a:moveTo>
                      <a:pt x="0" y="0"/>
                    </a:moveTo>
                    <a:lnTo>
                      <a:pt x="195"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nvGrpSpPr>
          <p:cNvPr id="20" name="Group 116"/>
          <p:cNvGrpSpPr/>
          <p:nvPr/>
        </p:nvGrpSpPr>
        <p:grpSpPr>
          <a:xfrm>
            <a:off x="2305050" y="2692400"/>
            <a:ext cx="6554788" cy="1778000"/>
            <a:chOff x="1452" y="1696"/>
            <a:chExt cx="4129" cy="1120"/>
          </a:xfrm>
        </p:grpSpPr>
        <p:sp>
          <p:nvSpPr>
            <p:cNvPr id="9318" name="Line 117"/>
            <p:cNvSpPr/>
            <p:nvPr/>
          </p:nvSpPr>
          <p:spPr>
            <a:xfrm flipV="1">
              <a:off x="4642" y="2814"/>
              <a:ext cx="104" cy="2"/>
            </a:xfrm>
            <a:prstGeom prst="line">
              <a:avLst/>
            </a:prstGeom>
            <a:ln w="38100" cap="flat" cmpd="sng">
              <a:solidFill>
                <a:schemeClr val="tx1"/>
              </a:solidFill>
              <a:prstDash val="solid"/>
              <a:headEnd type="none" w="med" len="med"/>
              <a:tailEnd type="none" w="med" len="med"/>
            </a:ln>
          </p:spPr>
        </p:sp>
        <p:sp>
          <p:nvSpPr>
            <p:cNvPr id="9319" name="Line 118"/>
            <p:cNvSpPr/>
            <p:nvPr/>
          </p:nvSpPr>
          <p:spPr>
            <a:xfrm flipV="1">
              <a:off x="5219" y="2814"/>
              <a:ext cx="104" cy="2"/>
            </a:xfrm>
            <a:prstGeom prst="line">
              <a:avLst/>
            </a:prstGeom>
            <a:ln w="38100" cap="flat" cmpd="sng">
              <a:solidFill>
                <a:schemeClr val="tx1"/>
              </a:solidFill>
              <a:prstDash val="solid"/>
              <a:headEnd type="none" w="med" len="med"/>
              <a:tailEnd type="none" w="med" len="med"/>
            </a:ln>
          </p:spPr>
        </p:sp>
        <p:sp>
          <p:nvSpPr>
            <p:cNvPr id="9320" name="Line 119"/>
            <p:cNvSpPr/>
            <p:nvPr/>
          </p:nvSpPr>
          <p:spPr>
            <a:xfrm flipV="1">
              <a:off x="4732" y="2628"/>
              <a:ext cx="1" cy="188"/>
            </a:xfrm>
            <a:prstGeom prst="line">
              <a:avLst/>
            </a:prstGeom>
            <a:ln w="38100" cap="flat" cmpd="sng">
              <a:solidFill>
                <a:schemeClr val="tx1"/>
              </a:solidFill>
              <a:prstDash val="solid"/>
              <a:headEnd type="none" w="med" len="med"/>
              <a:tailEnd type="none" w="med" len="med"/>
            </a:ln>
          </p:spPr>
        </p:sp>
        <p:sp>
          <p:nvSpPr>
            <p:cNvPr id="9321" name="Line 120"/>
            <p:cNvSpPr/>
            <p:nvPr/>
          </p:nvSpPr>
          <p:spPr>
            <a:xfrm>
              <a:off x="4726" y="2628"/>
              <a:ext cx="578" cy="1"/>
            </a:xfrm>
            <a:prstGeom prst="line">
              <a:avLst/>
            </a:prstGeom>
            <a:ln w="38100" cap="flat" cmpd="sng">
              <a:solidFill>
                <a:schemeClr val="tx1"/>
              </a:solidFill>
              <a:prstDash val="solid"/>
              <a:headEnd type="none" w="med" len="med"/>
              <a:tailEnd type="oval" w="sm" len="sm"/>
            </a:ln>
          </p:spPr>
        </p:sp>
        <p:sp>
          <p:nvSpPr>
            <p:cNvPr id="9322" name="Line 121"/>
            <p:cNvSpPr/>
            <p:nvPr/>
          </p:nvSpPr>
          <p:spPr>
            <a:xfrm flipH="1" flipV="1">
              <a:off x="5308" y="1696"/>
              <a:ext cx="4" cy="1120"/>
            </a:xfrm>
            <a:prstGeom prst="line">
              <a:avLst/>
            </a:prstGeom>
            <a:ln w="38100" cap="flat" cmpd="sng">
              <a:solidFill>
                <a:schemeClr val="tx1"/>
              </a:solidFill>
              <a:prstDash val="solid"/>
              <a:headEnd type="none" w="med" len="med"/>
              <a:tailEnd type="none" w="med" len="med"/>
            </a:ln>
          </p:spPr>
        </p:sp>
        <p:grpSp>
          <p:nvGrpSpPr>
            <p:cNvPr id="9323" name="Group 122"/>
            <p:cNvGrpSpPr/>
            <p:nvPr/>
          </p:nvGrpSpPr>
          <p:grpSpPr>
            <a:xfrm>
              <a:off x="1452" y="1698"/>
              <a:ext cx="4129" cy="429"/>
              <a:chOff x="1452" y="1698"/>
              <a:chExt cx="4129" cy="429"/>
            </a:xfrm>
          </p:grpSpPr>
          <p:sp>
            <p:nvSpPr>
              <p:cNvPr id="9324" name="Freeform 123"/>
              <p:cNvSpPr/>
              <p:nvPr/>
            </p:nvSpPr>
            <p:spPr>
              <a:xfrm>
                <a:off x="1452" y="1698"/>
                <a:ext cx="3870" cy="1"/>
              </a:xfrm>
              <a:custGeom>
                <a:avLst/>
                <a:gdLst>
                  <a:gd name="txL" fmla="*/ 0 w 3870"/>
                  <a:gd name="txT" fmla="*/ 0 h 1"/>
                  <a:gd name="txR" fmla="*/ 3870 w 3870"/>
                  <a:gd name="txB" fmla="*/ 1 h 1"/>
                </a:gdLst>
                <a:ahLst/>
                <a:cxnLst>
                  <a:cxn ang="0">
                    <a:pos x="0" y="0"/>
                  </a:cxn>
                  <a:cxn ang="0">
                    <a:pos x="3870" y="0"/>
                  </a:cxn>
                </a:cxnLst>
                <a:rect l="txL" t="txT" r="txR" b="txB"/>
                <a:pathLst>
                  <a:path w="3870" h="1">
                    <a:moveTo>
                      <a:pt x="0" y="0"/>
                    </a:moveTo>
                    <a:lnTo>
                      <a:pt x="3870" y="0"/>
                    </a:lnTo>
                  </a:path>
                </a:pathLst>
              </a:custGeom>
              <a:solidFill>
                <a:srgbClr val="FFFFFF">
                  <a:alpha val="100000"/>
                </a:srgb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9325" name="Rectangle 124"/>
              <p:cNvSpPr/>
              <p:nvPr/>
            </p:nvSpPr>
            <p:spPr>
              <a:xfrm>
                <a:off x="5349" y="1954"/>
                <a:ext cx="232"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CS</a:t>
                </a:r>
                <a:r>
                  <a:rPr lang="en-US" altLang="zh-CN" sz="1800" b="1" baseline="-25000" dirty="0">
                    <a:latin typeface="Times New Roman" panose="02020603050405020304" pitchFamily="18" charset="0"/>
                  </a:rPr>
                  <a:t>3</a:t>
                </a:r>
                <a:endParaRPr lang="en-US" altLang="zh-CN" sz="1800" b="1" dirty="0">
                  <a:latin typeface="Times New Roman" panose="02020603050405020304" pitchFamily="18" charset="0"/>
                </a:endParaRPr>
              </a:p>
            </p:txBody>
          </p:sp>
          <p:sp>
            <p:nvSpPr>
              <p:cNvPr id="9326" name="Freeform 125"/>
              <p:cNvSpPr/>
              <p:nvPr/>
            </p:nvSpPr>
            <p:spPr>
              <a:xfrm flipV="1">
                <a:off x="5343" y="1936"/>
                <a:ext cx="195" cy="27"/>
              </a:xfrm>
              <a:custGeom>
                <a:avLst/>
                <a:gdLst>
                  <a:gd name="txL" fmla="*/ 0 w 195"/>
                  <a:gd name="txT" fmla="*/ 0 h 1"/>
                  <a:gd name="txR" fmla="*/ 195 w 195"/>
                  <a:gd name="txB" fmla="*/ 1 h 1"/>
                </a:gdLst>
                <a:ahLst/>
                <a:cxnLst>
                  <a:cxn ang="0">
                    <a:pos x="0" y="0"/>
                  </a:cxn>
                  <a:cxn ang="0">
                    <a:pos x="195" y="0"/>
                  </a:cxn>
                </a:cxnLst>
                <a:rect l="txL" t="txT" r="txR" b="txB"/>
                <a:pathLst>
                  <a:path w="195" h="1">
                    <a:moveTo>
                      <a:pt x="0" y="0"/>
                    </a:moveTo>
                    <a:lnTo>
                      <a:pt x="195" y="0"/>
                    </a:ln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grpSp>
        <p:nvGrpSpPr>
          <p:cNvPr id="22" name="Group 126"/>
          <p:cNvGrpSpPr/>
          <p:nvPr/>
        </p:nvGrpSpPr>
        <p:grpSpPr>
          <a:xfrm>
            <a:off x="1746250" y="2614613"/>
            <a:ext cx="574675" cy="622300"/>
            <a:chOff x="1100" y="1647"/>
            <a:chExt cx="362" cy="392"/>
          </a:xfrm>
        </p:grpSpPr>
        <p:sp>
          <p:nvSpPr>
            <p:cNvPr id="9311" name="Rectangle 127"/>
            <p:cNvSpPr/>
            <p:nvPr/>
          </p:nvSpPr>
          <p:spPr>
            <a:xfrm>
              <a:off x="1100" y="1651"/>
              <a:ext cx="298" cy="388"/>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312" name="Rectangle 128"/>
            <p:cNvSpPr/>
            <p:nvPr/>
          </p:nvSpPr>
          <p:spPr>
            <a:xfrm>
              <a:off x="1103" y="1647"/>
              <a:ext cx="290"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latin typeface="宋体" panose="02010600030101010101" pitchFamily="2" charset="-122"/>
                </a:rPr>
                <a:t>片选</a:t>
              </a:r>
              <a:endParaRPr lang="zh-CN" altLang="en-US" sz="1800" b="1" dirty="0">
                <a:latin typeface="宋体" panose="02010600030101010101" pitchFamily="2" charset="-122"/>
              </a:endParaRPr>
            </a:p>
          </p:txBody>
        </p:sp>
        <p:sp>
          <p:nvSpPr>
            <p:cNvPr id="9313" name="Rectangle 129"/>
            <p:cNvSpPr/>
            <p:nvPr/>
          </p:nvSpPr>
          <p:spPr>
            <a:xfrm>
              <a:off x="1103" y="1835"/>
              <a:ext cx="290" cy="173"/>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latin typeface="宋体" panose="02010600030101010101" pitchFamily="2" charset="-122"/>
                </a:rPr>
                <a:t>译码</a:t>
              </a:r>
              <a:endParaRPr lang="zh-CN" altLang="en-US" sz="1800" b="1" dirty="0">
                <a:latin typeface="宋体" panose="02010600030101010101" pitchFamily="2" charset="-122"/>
              </a:endParaRPr>
            </a:p>
          </p:txBody>
        </p:sp>
        <p:sp>
          <p:nvSpPr>
            <p:cNvPr id="9314" name="Oval 130"/>
            <p:cNvSpPr/>
            <p:nvPr/>
          </p:nvSpPr>
          <p:spPr>
            <a:xfrm>
              <a:off x="1397" y="1673"/>
              <a:ext cx="56" cy="56"/>
            </a:xfrm>
            <a:prstGeom prst="ellipse">
              <a:avLst/>
            </a:prstGeom>
            <a:noFill/>
            <a:ln w="19050" cap="flat" cmpd="sng">
              <a:solidFill>
                <a:schemeClr val="fo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315" name="Oval 131"/>
            <p:cNvSpPr/>
            <p:nvPr/>
          </p:nvSpPr>
          <p:spPr>
            <a:xfrm>
              <a:off x="1403" y="1754"/>
              <a:ext cx="56" cy="56"/>
            </a:xfrm>
            <a:prstGeom prst="ellipse">
              <a:avLst/>
            </a:prstGeom>
            <a:noFill/>
            <a:ln w="19050" cap="flat" cmpd="sng">
              <a:solidFill>
                <a:schemeClr val="fo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316" name="Oval 132"/>
            <p:cNvSpPr/>
            <p:nvPr/>
          </p:nvSpPr>
          <p:spPr>
            <a:xfrm>
              <a:off x="1403" y="1847"/>
              <a:ext cx="56" cy="56"/>
            </a:xfrm>
            <a:prstGeom prst="ellipse">
              <a:avLst/>
            </a:prstGeom>
            <a:noFill/>
            <a:ln w="19050" cap="flat" cmpd="sng">
              <a:solidFill>
                <a:schemeClr val="fo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317" name="Oval 133"/>
            <p:cNvSpPr/>
            <p:nvPr/>
          </p:nvSpPr>
          <p:spPr>
            <a:xfrm>
              <a:off x="1406" y="1931"/>
              <a:ext cx="56" cy="56"/>
            </a:xfrm>
            <a:prstGeom prst="ellipse">
              <a:avLst/>
            </a:prstGeom>
            <a:noFill/>
            <a:ln w="19050" cap="flat" cmpd="sng">
              <a:solidFill>
                <a:schemeClr val="fo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grpSp>
        <p:nvGrpSpPr>
          <p:cNvPr id="23" name="Group 134"/>
          <p:cNvGrpSpPr/>
          <p:nvPr/>
        </p:nvGrpSpPr>
        <p:grpSpPr>
          <a:xfrm>
            <a:off x="1190625" y="3433763"/>
            <a:ext cx="7061200" cy="985837"/>
            <a:chOff x="750" y="2163"/>
            <a:chExt cx="4448" cy="621"/>
          </a:xfrm>
        </p:grpSpPr>
        <p:grpSp>
          <p:nvGrpSpPr>
            <p:cNvPr id="9271" name="Group 135"/>
            <p:cNvGrpSpPr/>
            <p:nvPr/>
          </p:nvGrpSpPr>
          <p:grpSpPr>
            <a:xfrm>
              <a:off x="750" y="2169"/>
              <a:ext cx="354" cy="615"/>
              <a:chOff x="750" y="2169"/>
              <a:chExt cx="354" cy="615"/>
            </a:xfrm>
          </p:grpSpPr>
          <p:sp>
            <p:nvSpPr>
              <p:cNvPr id="9307" name="Line 136"/>
              <p:cNvSpPr/>
              <p:nvPr/>
            </p:nvSpPr>
            <p:spPr>
              <a:xfrm flipV="1">
                <a:off x="834" y="2254"/>
                <a:ext cx="1" cy="493"/>
              </a:xfrm>
              <a:prstGeom prst="line">
                <a:avLst/>
              </a:prstGeom>
              <a:ln w="38100" cap="flat" cmpd="sng">
                <a:solidFill>
                  <a:schemeClr val="tx1"/>
                </a:solidFill>
                <a:prstDash val="solid"/>
                <a:headEnd type="none" w="med" len="med"/>
                <a:tailEnd type="oval" w="sm" len="sm"/>
              </a:ln>
            </p:spPr>
          </p:sp>
          <p:sp>
            <p:nvSpPr>
              <p:cNvPr id="9308" name="Line 137"/>
              <p:cNvSpPr/>
              <p:nvPr/>
            </p:nvSpPr>
            <p:spPr>
              <a:xfrm flipV="1">
                <a:off x="750" y="2169"/>
                <a:ext cx="1" cy="572"/>
              </a:xfrm>
              <a:prstGeom prst="line">
                <a:avLst/>
              </a:prstGeom>
              <a:ln w="38100" cap="flat" cmpd="sng">
                <a:solidFill>
                  <a:schemeClr val="tx1"/>
                </a:solidFill>
                <a:prstDash val="solid"/>
                <a:headEnd type="none" w="med" len="med"/>
                <a:tailEnd type="oval" w="sm" len="sm"/>
              </a:ln>
            </p:spPr>
          </p:sp>
          <p:sp>
            <p:nvSpPr>
              <p:cNvPr id="9309" name="Line 138"/>
              <p:cNvSpPr/>
              <p:nvPr/>
            </p:nvSpPr>
            <p:spPr>
              <a:xfrm flipV="1">
                <a:off x="1056" y="2546"/>
                <a:ext cx="1" cy="209"/>
              </a:xfrm>
              <a:prstGeom prst="line">
                <a:avLst/>
              </a:prstGeom>
              <a:ln w="38100" cap="flat" cmpd="sng">
                <a:solidFill>
                  <a:schemeClr val="tx1"/>
                </a:solidFill>
                <a:prstDash val="solid"/>
                <a:headEnd type="none" w="med" len="med"/>
                <a:tailEnd type="oval" w="sm" len="sm"/>
              </a:ln>
            </p:spPr>
          </p:sp>
          <p:sp>
            <p:nvSpPr>
              <p:cNvPr id="9310" name="Text Box 139"/>
              <p:cNvSpPr txBox="1"/>
              <p:nvPr/>
            </p:nvSpPr>
            <p:spPr>
              <a:xfrm>
                <a:off x="796"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宋体" panose="02010600030101010101" pitchFamily="2" charset="-122"/>
                </a:endParaRPr>
              </a:p>
            </p:txBody>
          </p:sp>
        </p:grpSp>
        <p:grpSp>
          <p:nvGrpSpPr>
            <p:cNvPr id="9272" name="Group 140"/>
            <p:cNvGrpSpPr/>
            <p:nvPr/>
          </p:nvGrpSpPr>
          <p:grpSpPr>
            <a:xfrm>
              <a:off x="1340" y="2174"/>
              <a:ext cx="352" cy="610"/>
              <a:chOff x="1340" y="2174"/>
              <a:chExt cx="352" cy="610"/>
            </a:xfrm>
          </p:grpSpPr>
          <p:sp>
            <p:nvSpPr>
              <p:cNvPr id="9303" name="Line 141"/>
              <p:cNvSpPr/>
              <p:nvPr/>
            </p:nvSpPr>
            <p:spPr>
              <a:xfrm flipV="1">
                <a:off x="1424" y="2259"/>
                <a:ext cx="1" cy="493"/>
              </a:xfrm>
              <a:prstGeom prst="line">
                <a:avLst/>
              </a:prstGeom>
              <a:ln w="38100" cap="flat" cmpd="sng">
                <a:solidFill>
                  <a:schemeClr val="tx1"/>
                </a:solidFill>
                <a:prstDash val="solid"/>
                <a:headEnd type="none" w="med" len="med"/>
                <a:tailEnd type="oval" w="sm" len="sm"/>
              </a:ln>
            </p:spPr>
          </p:sp>
          <p:sp>
            <p:nvSpPr>
              <p:cNvPr id="9304" name="Line 142"/>
              <p:cNvSpPr/>
              <p:nvPr/>
            </p:nvSpPr>
            <p:spPr>
              <a:xfrm flipV="1">
                <a:off x="1340" y="2174"/>
                <a:ext cx="1" cy="572"/>
              </a:xfrm>
              <a:prstGeom prst="line">
                <a:avLst/>
              </a:prstGeom>
              <a:ln w="38100" cap="flat" cmpd="sng">
                <a:solidFill>
                  <a:schemeClr val="tx1"/>
                </a:solidFill>
                <a:prstDash val="solid"/>
                <a:headEnd type="none" w="med" len="med"/>
                <a:tailEnd type="oval" w="sm" len="sm"/>
              </a:ln>
            </p:spPr>
          </p:sp>
          <p:sp>
            <p:nvSpPr>
              <p:cNvPr id="9305" name="Line 143"/>
              <p:cNvSpPr/>
              <p:nvPr/>
            </p:nvSpPr>
            <p:spPr>
              <a:xfrm flipV="1">
                <a:off x="1646" y="2551"/>
                <a:ext cx="1" cy="209"/>
              </a:xfrm>
              <a:prstGeom prst="line">
                <a:avLst/>
              </a:prstGeom>
              <a:ln w="38100" cap="flat" cmpd="sng">
                <a:solidFill>
                  <a:schemeClr val="tx1"/>
                </a:solidFill>
                <a:prstDash val="solid"/>
                <a:headEnd type="none" w="med" len="med"/>
                <a:tailEnd type="oval" w="sm" len="sm"/>
              </a:ln>
            </p:spPr>
          </p:sp>
          <p:sp>
            <p:nvSpPr>
              <p:cNvPr id="9306" name="Text Box 144"/>
              <p:cNvSpPr txBox="1"/>
              <p:nvPr/>
            </p:nvSpPr>
            <p:spPr>
              <a:xfrm>
                <a:off x="1384"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宋体" panose="02010600030101010101" pitchFamily="2" charset="-122"/>
                </a:endParaRPr>
              </a:p>
            </p:txBody>
          </p:sp>
        </p:grpSp>
        <p:grpSp>
          <p:nvGrpSpPr>
            <p:cNvPr id="9273" name="Group 145"/>
            <p:cNvGrpSpPr/>
            <p:nvPr/>
          </p:nvGrpSpPr>
          <p:grpSpPr>
            <a:xfrm>
              <a:off x="1917" y="2166"/>
              <a:ext cx="337" cy="611"/>
              <a:chOff x="1917" y="2166"/>
              <a:chExt cx="337" cy="611"/>
            </a:xfrm>
          </p:grpSpPr>
          <p:sp>
            <p:nvSpPr>
              <p:cNvPr id="9299" name="Line 146"/>
              <p:cNvSpPr/>
              <p:nvPr/>
            </p:nvSpPr>
            <p:spPr>
              <a:xfrm flipV="1">
                <a:off x="2001" y="2251"/>
                <a:ext cx="1" cy="493"/>
              </a:xfrm>
              <a:prstGeom prst="line">
                <a:avLst/>
              </a:prstGeom>
              <a:ln w="38100" cap="flat" cmpd="sng">
                <a:solidFill>
                  <a:schemeClr val="tx1"/>
                </a:solidFill>
                <a:prstDash val="solid"/>
                <a:headEnd type="none" w="med" len="med"/>
                <a:tailEnd type="oval" w="sm" len="sm"/>
              </a:ln>
            </p:spPr>
          </p:sp>
          <p:sp>
            <p:nvSpPr>
              <p:cNvPr id="9300" name="Line 147"/>
              <p:cNvSpPr/>
              <p:nvPr/>
            </p:nvSpPr>
            <p:spPr>
              <a:xfrm flipV="1">
                <a:off x="1917" y="2166"/>
                <a:ext cx="1" cy="572"/>
              </a:xfrm>
              <a:prstGeom prst="line">
                <a:avLst/>
              </a:prstGeom>
              <a:ln w="38100" cap="flat" cmpd="sng">
                <a:solidFill>
                  <a:schemeClr val="tx1"/>
                </a:solidFill>
                <a:prstDash val="solid"/>
                <a:headEnd type="none" w="med" len="med"/>
                <a:tailEnd type="oval" w="sm" len="sm"/>
              </a:ln>
            </p:spPr>
          </p:sp>
          <p:sp>
            <p:nvSpPr>
              <p:cNvPr id="9301" name="Line 148"/>
              <p:cNvSpPr/>
              <p:nvPr/>
            </p:nvSpPr>
            <p:spPr>
              <a:xfrm flipV="1">
                <a:off x="2223" y="2543"/>
                <a:ext cx="1" cy="209"/>
              </a:xfrm>
              <a:prstGeom prst="line">
                <a:avLst/>
              </a:prstGeom>
              <a:ln w="38100" cap="flat" cmpd="sng">
                <a:solidFill>
                  <a:schemeClr val="tx1"/>
                </a:solidFill>
                <a:prstDash val="solid"/>
                <a:headEnd type="none" w="med" len="med"/>
                <a:tailEnd type="oval" w="sm" len="sm"/>
              </a:ln>
            </p:spPr>
          </p:sp>
          <p:sp>
            <p:nvSpPr>
              <p:cNvPr id="9302" name="Text Box 149"/>
              <p:cNvSpPr txBox="1"/>
              <p:nvPr/>
            </p:nvSpPr>
            <p:spPr>
              <a:xfrm>
                <a:off x="1978" y="2527"/>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rPr>
                  <a:t>…</a:t>
                </a:r>
                <a:endParaRPr lang="en-US" altLang="zh-CN" sz="2000" b="1" dirty="0">
                  <a:latin typeface="宋体" panose="02010600030101010101" pitchFamily="2" charset="-122"/>
                </a:endParaRPr>
              </a:p>
            </p:txBody>
          </p:sp>
        </p:grpSp>
        <p:grpSp>
          <p:nvGrpSpPr>
            <p:cNvPr id="9274" name="Group 150"/>
            <p:cNvGrpSpPr/>
            <p:nvPr/>
          </p:nvGrpSpPr>
          <p:grpSpPr>
            <a:xfrm>
              <a:off x="2481" y="2171"/>
              <a:ext cx="359" cy="613"/>
              <a:chOff x="2481" y="2171"/>
              <a:chExt cx="359" cy="613"/>
            </a:xfrm>
          </p:grpSpPr>
          <p:sp>
            <p:nvSpPr>
              <p:cNvPr id="9295" name="Line 151"/>
              <p:cNvSpPr/>
              <p:nvPr/>
            </p:nvSpPr>
            <p:spPr>
              <a:xfrm flipV="1">
                <a:off x="2565" y="2256"/>
                <a:ext cx="1" cy="493"/>
              </a:xfrm>
              <a:prstGeom prst="line">
                <a:avLst/>
              </a:prstGeom>
              <a:ln w="38100" cap="flat" cmpd="sng">
                <a:solidFill>
                  <a:schemeClr val="tx1"/>
                </a:solidFill>
                <a:prstDash val="solid"/>
                <a:headEnd type="none" w="med" len="med"/>
                <a:tailEnd type="oval" w="sm" len="sm"/>
              </a:ln>
            </p:spPr>
          </p:sp>
          <p:sp>
            <p:nvSpPr>
              <p:cNvPr id="9296" name="Line 152"/>
              <p:cNvSpPr/>
              <p:nvPr/>
            </p:nvSpPr>
            <p:spPr>
              <a:xfrm flipV="1">
                <a:off x="2481" y="2171"/>
                <a:ext cx="1" cy="572"/>
              </a:xfrm>
              <a:prstGeom prst="line">
                <a:avLst/>
              </a:prstGeom>
              <a:ln w="38100" cap="flat" cmpd="sng">
                <a:solidFill>
                  <a:schemeClr val="tx1"/>
                </a:solidFill>
                <a:prstDash val="solid"/>
                <a:headEnd type="none" w="med" len="med"/>
                <a:tailEnd type="oval" w="sm" len="sm"/>
              </a:ln>
            </p:spPr>
          </p:sp>
          <p:sp>
            <p:nvSpPr>
              <p:cNvPr id="9297" name="Line 153"/>
              <p:cNvSpPr/>
              <p:nvPr/>
            </p:nvSpPr>
            <p:spPr>
              <a:xfrm flipV="1">
                <a:off x="2787" y="2548"/>
                <a:ext cx="1" cy="209"/>
              </a:xfrm>
              <a:prstGeom prst="line">
                <a:avLst/>
              </a:prstGeom>
              <a:ln w="38100" cap="flat" cmpd="sng">
                <a:solidFill>
                  <a:schemeClr val="tx1"/>
                </a:solidFill>
                <a:prstDash val="solid"/>
                <a:headEnd type="none" w="med" len="med"/>
                <a:tailEnd type="oval" w="sm" len="sm"/>
              </a:ln>
            </p:spPr>
          </p:sp>
          <p:sp>
            <p:nvSpPr>
              <p:cNvPr id="9298" name="Text Box 154"/>
              <p:cNvSpPr txBox="1"/>
              <p:nvPr/>
            </p:nvSpPr>
            <p:spPr>
              <a:xfrm>
                <a:off x="2532"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宋体" panose="02010600030101010101" pitchFamily="2" charset="-122"/>
                </a:endParaRPr>
              </a:p>
            </p:txBody>
          </p:sp>
        </p:grpSp>
        <p:grpSp>
          <p:nvGrpSpPr>
            <p:cNvPr id="9275" name="Group 155"/>
            <p:cNvGrpSpPr/>
            <p:nvPr/>
          </p:nvGrpSpPr>
          <p:grpSpPr>
            <a:xfrm>
              <a:off x="3093" y="2178"/>
              <a:ext cx="347" cy="606"/>
              <a:chOff x="3093" y="2178"/>
              <a:chExt cx="347" cy="606"/>
            </a:xfrm>
          </p:grpSpPr>
          <p:sp>
            <p:nvSpPr>
              <p:cNvPr id="9291" name="Line 156"/>
              <p:cNvSpPr/>
              <p:nvPr/>
            </p:nvSpPr>
            <p:spPr>
              <a:xfrm flipV="1">
                <a:off x="3176" y="2256"/>
                <a:ext cx="1" cy="493"/>
              </a:xfrm>
              <a:prstGeom prst="line">
                <a:avLst/>
              </a:prstGeom>
              <a:ln w="38100" cap="flat" cmpd="sng">
                <a:solidFill>
                  <a:schemeClr val="tx1"/>
                </a:solidFill>
                <a:prstDash val="solid"/>
                <a:headEnd type="none" w="med" len="med"/>
                <a:tailEnd type="oval" w="sm" len="sm"/>
              </a:ln>
            </p:spPr>
          </p:sp>
          <p:sp>
            <p:nvSpPr>
              <p:cNvPr id="9292" name="Freeform 157"/>
              <p:cNvSpPr/>
              <p:nvPr/>
            </p:nvSpPr>
            <p:spPr>
              <a:xfrm>
                <a:off x="3093" y="2178"/>
                <a:ext cx="1" cy="561"/>
              </a:xfrm>
              <a:custGeom>
                <a:avLst/>
                <a:gdLst>
                  <a:gd name="txL" fmla="*/ 0 w 1"/>
                  <a:gd name="txT" fmla="*/ 0 h 561"/>
                  <a:gd name="txR" fmla="*/ 1 w 1"/>
                  <a:gd name="txB" fmla="*/ 561 h 561"/>
                </a:gdLst>
                <a:ahLst/>
                <a:cxnLst>
                  <a:cxn ang="0">
                    <a:pos x="0" y="561"/>
                  </a:cxn>
                  <a:cxn ang="0">
                    <a:pos x="0" y="0"/>
                  </a:cxn>
                </a:cxnLst>
                <a:rect l="txL" t="txT" r="txR" b="txB"/>
                <a:pathLst>
                  <a:path w="1" h="561">
                    <a:moveTo>
                      <a:pt x="0" y="561"/>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293" name="Line 158"/>
              <p:cNvSpPr/>
              <p:nvPr/>
            </p:nvSpPr>
            <p:spPr>
              <a:xfrm flipV="1">
                <a:off x="3398" y="2548"/>
                <a:ext cx="1" cy="209"/>
              </a:xfrm>
              <a:prstGeom prst="line">
                <a:avLst/>
              </a:prstGeom>
              <a:ln w="38100" cap="flat" cmpd="sng">
                <a:solidFill>
                  <a:schemeClr val="tx1"/>
                </a:solidFill>
                <a:prstDash val="solid"/>
                <a:headEnd type="none" w="med" len="med"/>
                <a:tailEnd type="oval" w="sm" len="sm"/>
              </a:ln>
            </p:spPr>
          </p:sp>
          <p:sp>
            <p:nvSpPr>
              <p:cNvPr id="9294" name="Text Box 159"/>
              <p:cNvSpPr txBox="1"/>
              <p:nvPr/>
            </p:nvSpPr>
            <p:spPr>
              <a:xfrm>
                <a:off x="3132"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grpSp>
          <p:nvGrpSpPr>
            <p:cNvPr id="9276" name="Group 160"/>
            <p:cNvGrpSpPr/>
            <p:nvPr/>
          </p:nvGrpSpPr>
          <p:grpSpPr>
            <a:xfrm>
              <a:off x="3695" y="2163"/>
              <a:ext cx="349" cy="621"/>
              <a:chOff x="3695" y="2163"/>
              <a:chExt cx="349" cy="621"/>
            </a:xfrm>
          </p:grpSpPr>
          <p:sp>
            <p:nvSpPr>
              <p:cNvPr id="9287" name="Line 161"/>
              <p:cNvSpPr/>
              <p:nvPr/>
            </p:nvSpPr>
            <p:spPr>
              <a:xfrm flipV="1">
                <a:off x="3779" y="2248"/>
                <a:ext cx="1" cy="493"/>
              </a:xfrm>
              <a:prstGeom prst="line">
                <a:avLst/>
              </a:prstGeom>
              <a:ln w="38100" cap="flat" cmpd="sng">
                <a:solidFill>
                  <a:schemeClr val="tx1"/>
                </a:solidFill>
                <a:prstDash val="solid"/>
                <a:headEnd type="none" w="med" len="med"/>
                <a:tailEnd type="oval" w="sm" len="sm"/>
              </a:ln>
            </p:spPr>
          </p:sp>
          <p:sp>
            <p:nvSpPr>
              <p:cNvPr id="9288" name="Line 162"/>
              <p:cNvSpPr/>
              <p:nvPr/>
            </p:nvSpPr>
            <p:spPr>
              <a:xfrm flipV="1">
                <a:off x="3695" y="2163"/>
                <a:ext cx="1" cy="572"/>
              </a:xfrm>
              <a:prstGeom prst="line">
                <a:avLst/>
              </a:prstGeom>
              <a:ln w="38100" cap="flat" cmpd="sng">
                <a:solidFill>
                  <a:schemeClr val="tx1"/>
                </a:solidFill>
                <a:prstDash val="solid"/>
                <a:headEnd type="none" w="med" len="med"/>
                <a:tailEnd type="oval" w="sm" len="sm"/>
              </a:ln>
            </p:spPr>
          </p:sp>
          <p:sp>
            <p:nvSpPr>
              <p:cNvPr id="9289" name="Line 163"/>
              <p:cNvSpPr/>
              <p:nvPr/>
            </p:nvSpPr>
            <p:spPr>
              <a:xfrm flipV="1">
                <a:off x="4001" y="2540"/>
                <a:ext cx="1" cy="209"/>
              </a:xfrm>
              <a:prstGeom prst="line">
                <a:avLst/>
              </a:prstGeom>
              <a:ln w="38100" cap="flat" cmpd="sng">
                <a:solidFill>
                  <a:schemeClr val="tx1"/>
                </a:solidFill>
                <a:prstDash val="solid"/>
                <a:headEnd type="none" w="med" len="med"/>
                <a:tailEnd type="oval" w="sm" len="sm"/>
              </a:ln>
            </p:spPr>
          </p:sp>
          <p:sp>
            <p:nvSpPr>
              <p:cNvPr id="9290" name="Text Box 164"/>
              <p:cNvSpPr txBox="1"/>
              <p:nvPr/>
            </p:nvSpPr>
            <p:spPr>
              <a:xfrm>
                <a:off x="3736"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grpSp>
          <p:nvGrpSpPr>
            <p:cNvPr id="9277" name="Group 165"/>
            <p:cNvGrpSpPr/>
            <p:nvPr/>
          </p:nvGrpSpPr>
          <p:grpSpPr>
            <a:xfrm>
              <a:off x="4246" y="2168"/>
              <a:ext cx="346" cy="616"/>
              <a:chOff x="4246" y="2168"/>
              <a:chExt cx="346" cy="616"/>
            </a:xfrm>
          </p:grpSpPr>
          <p:sp>
            <p:nvSpPr>
              <p:cNvPr id="9283" name="Freeform 166"/>
              <p:cNvSpPr/>
              <p:nvPr/>
            </p:nvSpPr>
            <p:spPr>
              <a:xfrm>
                <a:off x="4326" y="2250"/>
                <a:ext cx="4" cy="497"/>
              </a:xfrm>
              <a:custGeom>
                <a:avLst/>
                <a:gdLst>
                  <a:gd name="txL" fmla="*/ 0 w 4"/>
                  <a:gd name="txT" fmla="*/ 0 h 497"/>
                  <a:gd name="txR" fmla="*/ 4 w 4"/>
                  <a:gd name="txB" fmla="*/ 497 h 497"/>
                </a:gdLst>
                <a:ahLst/>
                <a:cxnLst>
                  <a:cxn ang="0">
                    <a:pos x="4" y="497"/>
                  </a:cxn>
                  <a:cxn ang="0">
                    <a:pos x="0" y="0"/>
                  </a:cxn>
                </a:cxnLst>
                <a:rect l="txL" t="txT" r="txR" b="txB"/>
                <a:pathLst>
                  <a:path w="4" h="497">
                    <a:moveTo>
                      <a:pt x="4" y="497"/>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284" name="Line 167"/>
              <p:cNvSpPr/>
              <p:nvPr/>
            </p:nvSpPr>
            <p:spPr>
              <a:xfrm flipV="1">
                <a:off x="4246" y="2168"/>
                <a:ext cx="1" cy="572"/>
              </a:xfrm>
              <a:prstGeom prst="line">
                <a:avLst/>
              </a:prstGeom>
              <a:ln w="38100" cap="flat" cmpd="sng">
                <a:solidFill>
                  <a:schemeClr val="tx1"/>
                </a:solidFill>
                <a:prstDash val="solid"/>
                <a:headEnd type="none" w="med" len="med"/>
                <a:tailEnd type="oval" w="sm" len="sm"/>
              </a:ln>
            </p:spPr>
          </p:sp>
          <p:sp>
            <p:nvSpPr>
              <p:cNvPr id="9285" name="Line 168"/>
              <p:cNvSpPr/>
              <p:nvPr/>
            </p:nvSpPr>
            <p:spPr>
              <a:xfrm flipV="1">
                <a:off x="4552" y="2545"/>
                <a:ext cx="1" cy="209"/>
              </a:xfrm>
              <a:prstGeom prst="line">
                <a:avLst/>
              </a:prstGeom>
              <a:ln w="38100" cap="flat" cmpd="sng">
                <a:solidFill>
                  <a:schemeClr val="tx1"/>
                </a:solidFill>
                <a:prstDash val="solid"/>
                <a:headEnd type="none" w="med" len="med"/>
                <a:tailEnd type="oval" w="sm" len="sm"/>
              </a:ln>
            </p:spPr>
          </p:sp>
          <p:sp>
            <p:nvSpPr>
              <p:cNvPr id="9286" name="Text Box 169"/>
              <p:cNvSpPr txBox="1"/>
              <p:nvPr/>
            </p:nvSpPr>
            <p:spPr>
              <a:xfrm>
                <a:off x="4284"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grpSp>
          <p:nvGrpSpPr>
            <p:cNvPr id="9278" name="Group 170"/>
            <p:cNvGrpSpPr/>
            <p:nvPr/>
          </p:nvGrpSpPr>
          <p:grpSpPr>
            <a:xfrm>
              <a:off x="4845" y="2175"/>
              <a:ext cx="353" cy="609"/>
              <a:chOff x="4845" y="2175"/>
              <a:chExt cx="353" cy="609"/>
            </a:xfrm>
          </p:grpSpPr>
          <p:sp>
            <p:nvSpPr>
              <p:cNvPr id="9279" name="Line 171"/>
              <p:cNvSpPr/>
              <p:nvPr/>
            </p:nvSpPr>
            <p:spPr>
              <a:xfrm flipV="1">
                <a:off x="4933" y="2258"/>
                <a:ext cx="1" cy="493"/>
              </a:xfrm>
              <a:prstGeom prst="line">
                <a:avLst/>
              </a:prstGeom>
              <a:ln w="38100" cap="flat" cmpd="sng">
                <a:solidFill>
                  <a:schemeClr val="tx1"/>
                </a:solidFill>
                <a:prstDash val="solid"/>
                <a:headEnd type="none" w="med" len="med"/>
                <a:tailEnd type="oval" w="sm" len="sm"/>
              </a:ln>
            </p:spPr>
          </p:sp>
          <p:sp>
            <p:nvSpPr>
              <p:cNvPr id="9280" name="Freeform 172"/>
              <p:cNvSpPr/>
              <p:nvPr/>
            </p:nvSpPr>
            <p:spPr>
              <a:xfrm>
                <a:off x="4845" y="2175"/>
                <a:ext cx="4" cy="570"/>
              </a:xfrm>
              <a:custGeom>
                <a:avLst/>
                <a:gdLst>
                  <a:gd name="txL" fmla="*/ 0 w 4"/>
                  <a:gd name="txT" fmla="*/ 0 h 570"/>
                  <a:gd name="txR" fmla="*/ 4 w 4"/>
                  <a:gd name="txB" fmla="*/ 570 h 570"/>
                </a:gdLst>
                <a:ahLst/>
                <a:cxnLst>
                  <a:cxn ang="0">
                    <a:pos x="4" y="570"/>
                  </a:cxn>
                  <a:cxn ang="0">
                    <a:pos x="0" y="0"/>
                  </a:cxn>
                </a:cxnLst>
                <a:rect l="txL" t="txT" r="txR" b="txB"/>
                <a:pathLst>
                  <a:path w="4" h="570">
                    <a:moveTo>
                      <a:pt x="4" y="570"/>
                    </a:moveTo>
                    <a:lnTo>
                      <a:pt x="0" y="0"/>
                    </a:lnTo>
                  </a:path>
                </a:pathLst>
              </a:custGeom>
              <a:solidFill>
                <a:srgbClr val="FFFFFF">
                  <a:alpha val="100000"/>
                </a:srgbClr>
              </a:solidFill>
              <a:ln w="38100" cap="flat" cmpd="sng">
                <a:solidFill>
                  <a:schemeClr val="tx1">
                    <a:alpha val="100000"/>
                  </a:schemeClr>
                </a:solidFill>
                <a:prstDash val="solid"/>
                <a:round/>
                <a:headEnd type="none" w="med" len="med"/>
                <a:tailEnd type="oval" w="sm" len="sm"/>
              </a:ln>
            </p:spPr>
            <p:txBody>
              <a:bodyPr/>
              <a:p>
                <a:endParaRPr lang="zh-CN" altLang="en-US"/>
              </a:p>
            </p:txBody>
          </p:sp>
          <p:sp>
            <p:nvSpPr>
              <p:cNvPr id="9281" name="Line 173"/>
              <p:cNvSpPr/>
              <p:nvPr/>
            </p:nvSpPr>
            <p:spPr>
              <a:xfrm flipV="1">
                <a:off x="5155" y="2550"/>
                <a:ext cx="1" cy="209"/>
              </a:xfrm>
              <a:prstGeom prst="line">
                <a:avLst/>
              </a:prstGeom>
              <a:ln w="38100" cap="flat" cmpd="sng">
                <a:solidFill>
                  <a:schemeClr val="tx1"/>
                </a:solidFill>
                <a:prstDash val="solid"/>
                <a:headEnd type="none" w="med" len="med"/>
                <a:tailEnd type="oval" w="sm" len="sm"/>
              </a:ln>
            </p:spPr>
          </p:sp>
          <p:sp>
            <p:nvSpPr>
              <p:cNvPr id="9282" name="Text Box 174"/>
              <p:cNvSpPr txBox="1"/>
              <p:nvPr/>
            </p:nvSpPr>
            <p:spPr>
              <a:xfrm>
                <a:off x="4890" y="24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grpSp>
      <p:grpSp>
        <p:nvGrpSpPr>
          <p:cNvPr id="21504" name="Group 176"/>
          <p:cNvGrpSpPr/>
          <p:nvPr/>
        </p:nvGrpSpPr>
        <p:grpSpPr>
          <a:xfrm>
            <a:off x="1790700" y="4678363"/>
            <a:ext cx="6664325" cy="19050"/>
            <a:chOff x="1128" y="2947"/>
            <a:chExt cx="4198" cy="12"/>
          </a:xfrm>
        </p:grpSpPr>
        <p:grpSp>
          <p:nvGrpSpPr>
            <p:cNvPr id="9258" name="Group 177"/>
            <p:cNvGrpSpPr/>
            <p:nvPr/>
          </p:nvGrpSpPr>
          <p:grpSpPr>
            <a:xfrm>
              <a:off x="1128" y="2947"/>
              <a:ext cx="4198" cy="12"/>
              <a:chOff x="1128" y="2947"/>
              <a:chExt cx="4198" cy="12"/>
            </a:xfrm>
          </p:grpSpPr>
          <p:grpSp>
            <p:nvGrpSpPr>
              <p:cNvPr id="9260" name="Group 178"/>
              <p:cNvGrpSpPr/>
              <p:nvPr/>
            </p:nvGrpSpPr>
            <p:grpSpPr>
              <a:xfrm>
                <a:off x="2858" y="2947"/>
                <a:ext cx="1318" cy="12"/>
                <a:chOff x="2858" y="2947"/>
                <a:chExt cx="1318" cy="12"/>
              </a:xfrm>
            </p:grpSpPr>
            <p:sp>
              <p:nvSpPr>
                <p:cNvPr id="9268" name="Line 179"/>
                <p:cNvSpPr/>
                <p:nvPr/>
              </p:nvSpPr>
              <p:spPr>
                <a:xfrm>
                  <a:off x="2858" y="2958"/>
                  <a:ext cx="104" cy="1"/>
                </a:xfrm>
                <a:prstGeom prst="line">
                  <a:avLst/>
                </a:prstGeom>
                <a:ln w="38100" cap="flat" cmpd="sng">
                  <a:solidFill>
                    <a:schemeClr val="tx1"/>
                  </a:solidFill>
                  <a:prstDash val="solid"/>
                  <a:headEnd type="none" w="med" len="med"/>
                  <a:tailEnd type="none" w="med" len="med"/>
                </a:ln>
              </p:spPr>
            </p:sp>
            <p:sp>
              <p:nvSpPr>
                <p:cNvPr id="9269" name="Line 180"/>
                <p:cNvSpPr/>
                <p:nvPr/>
              </p:nvSpPr>
              <p:spPr>
                <a:xfrm>
                  <a:off x="3477" y="2947"/>
                  <a:ext cx="104" cy="1"/>
                </a:xfrm>
                <a:prstGeom prst="line">
                  <a:avLst/>
                </a:prstGeom>
                <a:ln w="38100" cap="flat" cmpd="sng">
                  <a:solidFill>
                    <a:schemeClr val="tx1"/>
                  </a:solidFill>
                  <a:prstDash val="solid"/>
                  <a:headEnd type="none" w="med" len="med"/>
                  <a:tailEnd type="none" w="med" len="med"/>
                </a:ln>
              </p:spPr>
            </p:sp>
            <p:sp>
              <p:nvSpPr>
                <p:cNvPr id="9270" name="Line 181"/>
                <p:cNvSpPr/>
                <p:nvPr/>
              </p:nvSpPr>
              <p:spPr>
                <a:xfrm>
                  <a:off x="4072" y="2947"/>
                  <a:ext cx="104" cy="1"/>
                </a:xfrm>
                <a:prstGeom prst="line">
                  <a:avLst/>
                </a:prstGeom>
                <a:ln w="38100" cap="flat" cmpd="sng">
                  <a:solidFill>
                    <a:schemeClr val="tx1"/>
                  </a:solidFill>
                  <a:prstDash val="solid"/>
                  <a:headEnd type="none" w="med" len="med"/>
                  <a:tailEnd type="none" w="med" len="med"/>
                </a:ln>
              </p:spPr>
            </p:sp>
          </p:grpSp>
          <p:grpSp>
            <p:nvGrpSpPr>
              <p:cNvPr id="9261" name="Group 182"/>
              <p:cNvGrpSpPr/>
              <p:nvPr/>
            </p:nvGrpSpPr>
            <p:grpSpPr>
              <a:xfrm>
                <a:off x="1128" y="2947"/>
                <a:ext cx="4198" cy="12"/>
                <a:chOff x="1128" y="2947"/>
                <a:chExt cx="4198" cy="12"/>
              </a:xfrm>
            </p:grpSpPr>
            <p:sp>
              <p:nvSpPr>
                <p:cNvPr id="9262" name="Line 183"/>
                <p:cNvSpPr/>
                <p:nvPr/>
              </p:nvSpPr>
              <p:spPr>
                <a:xfrm>
                  <a:off x="2278" y="2958"/>
                  <a:ext cx="104" cy="1"/>
                </a:xfrm>
                <a:prstGeom prst="line">
                  <a:avLst/>
                </a:prstGeom>
                <a:ln w="38100" cap="flat" cmpd="sng">
                  <a:solidFill>
                    <a:schemeClr val="tx1"/>
                  </a:solidFill>
                  <a:prstDash val="solid"/>
                  <a:headEnd type="none" w="med" len="med"/>
                  <a:tailEnd type="none" w="med" len="med"/>
                </a:ln>
              </p:spPr>
            </p:sp>
            <p:grpSp>
              <p:nvGrpSpPr>
                <p:cNvPr id="9263" name="Group 184"/>
                <p:cNvGrpSpPr/>
                <p:nvPr/>
              </p:nvGrpSpPr>
              <p:grpSpPr>
                <a:xfrm>
                  <a:off x="1128" y="2947"/>
                  <a:ext cx="4198" cy="12"/>
                  <a:chOff x="1128" y="2947"/>
                  <a:chExt cx="4198" cy="12"/>
                </a:xfrm>
              </p:grpSpPr>
              <p:sp>
                <p:nvSpPr>
                  <p:cNvPr id="9264" name="Line 185"/>
                  <p:cNvSpPr/>
                  <p:nvPr/>
                </p:nvSpPr>
                <p:spPr>
                  <a:xfrm>
                    <a:off x="1708" y="2958"/>
                    <a:ext cx="104" cy="1"/>
                  </a:xfrm>
                  <a:prstGeom prst="line">
                    <a:avLst/>
                  </a:prstGeom>
                  <a:ln w="38100" cap="flat" cmpd="sng">
                    <a:solidFill>
                      <a:schemeClr val="tx1"/>
                    </a:solidFill>
                    <a:prstDash val="solid"/>
                    <a:headEnd type="none" w="med" len="med"/>
                    <a:tailEnd type="none" w="med" len="med"/>
                  </a:ln>
                </p:spPr>
              </p:sp>
              <p:grpSp>
                <p:nvGrpSpPr>
                  <p:cNvPr id="9265" name="Group 186"/>
                  <p:cNvGrpSpPr/>
                  <p:nvPr/>
                </p:nvGrpSpPr>
                <p:grpSpPr>
                  <a:xfrm>
                    <a:off x="1128" y="2947"/>
                    <a:ext cx="4198" cy="12"/>
                    <a:chOff x="1128" y="2947"/>
                    <a:chExt cx="4198" cy="12"/>
                  </a:xfrm>
                </p:grpSpPr>
                <p:sp>
                  <p:nvSpPr>
                    <p:cNvPr id="9266" name="Line 187"/>
                    <p:cNvSpPr/>
                    <p:nvPr/>
                  </p:nvSpPr>
                  <p:spPr>
                    <a:xfrm>
                      <a:off x="1128" y="2958"/>
                      <a:ext cx="104" cy="1"/>
                    </a:xfrm>
                    <a:prstGeom prst="line">
                      <a:avLst/>
                    </a:prstGeom>
                    <a:ln w="38100" cap="flat" cmpd="sng">
                      <a:solidFill>
                        <a:schemeClr val="tx1"/>
                      </a:solidFill>
                      <a:prstDash val="solid"/>
                      <a:headEnd type="none" w="med" len="med"/>
                      <a:tailEnd type="none" w="med" len="med"/>
                    </a:ln>
                  </p:spPr>
                </p:sp>
                <p:sp>
                  <p:nvSpPr>
                    <p:cNvPr id="9267" name="Line 188"/>
                    <p:cNvSpPr/>
                    <p:nvPr/>
                  </p:nvSpPr>
                  <p:spPr>
                    <a:xfrm>
                      <a:off x="5222" y="2947"/>
                      <a:ext cx="104" cy="1"/>
                    </a:xfrm>
                    <a:prstGeom prst="line">
                      <a:avLst/>
                    </a:prstGeom>
                    <a:ln w="38100" cap="flat" cmpd="sng">
                      <a:solidFill>
                        <a:schemeClr val="tx1"/>
                      </a:solidFill>
                      <a:prstDash val="solid"/>
                      <a:headEnd type="none" w="med" len="med"/>
                      <a:tailEnd type="none" w="med" len="med"/>
                    </a:ln>
                  </p:spPr>
                </p:sp>
              </p:grpSp>
            </p:grpSp>
          </p:grpSp>
        </p:grpSp>
        <p:sp>
          <p:nvSpPr>
            <p:cNvPr id="9259" name="Line 189"/>
            <p:cNvSpPr/>
            <p:nvPr/>
          </p:nvSpPr>
          <p:spPr>
            <a:xfrm>
              <a:off x="4642" y="2947"/>
              <a:ext cx="104" cy="1"/>
            </a:xfrm>
            <a:prstGeom prst="line">
              <a:avLst/>
            </a:prstGeom>
            <a:ln w="38100" cap="flat" cmpd="sng">
              <a:solidFill>
                <a:schemeClr val="tx1"/>
              </a:solidFill>
              <a:prstDash val="solid"/>
              <a:headEnd type="none" w="med" len="med"/>
              <a:tailEnd type="none" w="med" len="med"/>
            </a:ln>
          </p:spPr>
        </p:sp>
      </p:grpSp>
      <p:grpSp>
        <p:nvGrpSpPr>
          <p:cNvPr id="21512" name="Group 190"/>
          <p:cNvGrpSpPr/>
          <p:nvPr/>
        </p:nvGrpSpPr>
        <p:grpSpPr>
          <a:xfrm>
            <a:off x="1049338" y="4359275"/>
            <a:ext cx="7224712" cy="407988"/>
            <a:chOff x="661" y="2746"/>
            <a:chExt cx="4551" cy="257"/>
          </a:xfrm>
        </p:grpSpPr>
        <p:grpSp>
          <p:nvGrpSpPr>
            <p:cNvPr id="9240" name="Group 191"/>
            <p:cNvGrpSpPr/>
            <p:nvPr/>
          </p:nvGrpSpPr>
          <p:grpSpPr>
            <a:xfrm>
              <a:off x="661" y="2746"/>
              <a:ext cx="4551" cy="257"/>
              <a:chOff x="661" y="2746"/>
              <a:chExt cx="4551" cy="257"/>
            </a:xfrm>
          </p:grpSpPr>
          <p:sp>
            <p:nvSpPr>
              <p:cNvPr id="9242" name="Rectangle 192"/>
              <p:cNvSpPr/>
              <p:nvPr/>
            </p:nvSpPr>
            <p:spPr>
              <a:xfrm>
                <a:off x="690"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Times New Roman" panose="02020603050405020304" pitchFamily="18" charset="0"/>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grpSp>
            <p:nvGrpSpPr>
              <p:cNvPr id="9243" name="Group 193"/>
              <p:cNvGrpSpPr/>
              <p:nvPr/>
            </p:nvGrpSpPr>
            <p:grpSpPr>
              <a:xfrm>
                <a:off x="661" y="2746"/>
                <a:ext cx="4551" cy="257"/>
                <a:chOff x="661" y="2746"/>
                <a:chExt cx="4551" cy="257"/>
              </a:xfrm>
            </p:grpSpPr>
            <p:sp>
              <p:nvSpPr>
                <p:cNvPr id="9250" name="Rectangle 194"/>
                <p:cNvSpPr/>
                <p:nvPr/>
              </p:nvSpPr>
              <p:spPr>
                <a:xfrm>
                  <a:off x="661" y="2746"/>
                  <a:ext cx="463" cy="253"/>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1" name="Rectangle 195"/>
                <p:cNvSpPr/>
                <p:nvPr/>
              </p:nvSpPr>
              <p:spPr>
                <a:xfrm>
                  <a:off x="1853" y="2746"/>
                  <a:ext cx="421" cy="253"/>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2" name="Rectangle 196"/>
                <p:cNvSpPr/>
                <p:nvPr/>
              </p:nvSpPr>
              <p:spPr>
                <a:xfrm>
                  <a:off x="2427" y="2746"/>
                  <a:ext cx="421" cy="253"/>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3" name="Rectangle 197"/>
                <p:cNvSpPr/>
                <p:nvPr/>
              </p:nvSpPr>
              <p:spPr>
                <a:xfrm>
                  <a:off x="3043" y="2746"/>
                  <a:ext cx="421" cy="257"/>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4" name="Rectangle 198"/>
                <p:cNvSpPr/>
                <p:nvPr/>
              </p:nvSpPr>
              <p:spPr>
                <a:xfrm>
                  <a:off x="3640" y="2746"/>
                  <a:ext cx="422" cy="254"/>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5" name="Rectangle 199"/>
                <p:cNvSpPr/>
                <p:nvPr/>
              </p:nvSpPr>
              <p:spPr>
                <a:xfrm>
                  <a:off x="4214" y="2746"/>
                  <a:ext cx="421" cy="257"/>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6" name="Rectangle 200"/>
                <p:cNvSpPr/>
                <p:nvPr/>
              </p:nvSpPr>
              <p:spPr>
                <a:xfrm>
                  <a:off x="4791" y="2746"/>
                  <a:ext cx="421" cy="254"/>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
              <p:nvSpPr>
                <p:cNvPr id="9257" name="Rectangle 201"/>
                <p:cNvSpPr/>
                <p:nvPr/>
              </p:nvSpPr>
              <p:spPr>
                <a:xfrm>
                  <a:off x="1277" y="2746"/>
                  <a:ext cx="421" cy="253"/>
                </a:xfrm>
                <a:prstGeom prst="rect">
                  <a:avLst/>
                </a:prstGeom>
                <a:noFill/>
                <a:ln w="38100" cap="flat" cmpd="sng">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grpSp>
          <p:sp>
            <p:nvSpPr>
              <p:cNvPr id="9244" name="Rectangle 202"/>
              <p:cNvSpPr/>
              <p:nvPr/>
            </p:nvSpPr>
            <p:spPr>
              <a:xfrm>
                <a:off x="1858"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sp>
            <p:nvSpPr>
              <p:cNvPr id="9245" name="Rectangle 203"/>
              <p:cNvSpPr/>
              <p:nvPr/>
            </p:nvSpPr>
            <p:spPr>
              <a:xfrm>
                <a:off x="2432"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sp>
            <p:nvSpPr>
              <p:cNvPr id="9246" name="Rectangle 204"/>
              <p:cNvSpPr/>
              <p:nvPr/>
            </p:nvSpPr>
            <p:spPr>
              <a:xfrm>
                <a:off x="3051"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sp>
            <p:nvSpPr>
              <p:cNvPr id="9247" name="Rectangle 205"/>
              <p:cNvSpPr/>
              <p:nvPr/>
            </p:nvSpPr>
            <p:spPr>
              <a:xfrm>
                <a:off x="3645"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sp>
            <p:nvSpPr>
              <p:cNvPr id="9248" name="Rectangle 206"/>
              <p:cNvSpPr/>
              <p:nvPr/>
            </p:nvSpPr>
            <p:spPr>
              <a:xfrm>
                <a:off x="4221"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sp>
            <p:nvSpPr>
              <p:cNvPr id="9249" name="Rectangle 207"/>
              <p:cNvSpPr/>
              <p:nvPr/>
            </p:nvSpPr>
            <p:spPr>
              <a:xfrm>
                <a:off x="4797"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宋体" panose="02010600030101010101" pitchFamily="2" charset="-122"/>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grpSp>
        <p:sp>
          <p:nvSpPr>
            <p:cNvPr id="9241" name="Rectangle 208"/>
            <p:cNvSpPr/>
            <p:nvPr/>
          </p:nvSpPr>
          <p:spPr>
            <a:xfrm>
              <a:off x="1278" y="2794"/>
              <a:ext cx="407" cy="173"/>
            </a:xfrm>
            <a:prstGeom prst="rect">
              <a:avLst/>
            </a:prstGeom>
            <a:noFill/>
            <a:ln w="6350">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folHlink"/>
                  </a:solidFill>
                  <a:latin typeface="Times New Roman" panose="02020603050405020304" pitchFamily="18" charset="0"/>
                </a:rPr>
                <a:t>1K</a:t>
              </a:r>
              <a:r>
                <a:rPr lang="en-US" altLang="zh-CN" sz="1600" b="1" dirty="0">
                  <a:solidFill>
                    <a:schemeClr val="folHlink"/>
                  </a:solidFill>
                  <a:latin typeface="Times New Roman" panose="02020603050405020304" pitchFamily="18" charset="0"/>
                </a:rPr>
                <a:t>×</a:t>
              </a:r>
              <a:r>
                <a:rPr lang="en-US" altLang="zh-CN" sz="1800" b="1" dirty="0">
                  <a:solidFill>
                    <a:schemeClr val="folHlink"/>
                  </a:solidFill>
                  <a:latin typeface="Times New Roman" panose="02020603050405020304" pitchFamily="18" charset="0"/>
                </a:rPr>
                <a:t>4</a:t>
              </a:r>
              <a:endParaRPr lang="en-US" altLang="zh-CN" sz="1800" b="1" dirty="0">
                <a:solidFill>
                  <a:schemeClr val="folHlink"/>
                </a:solidFill>
                <a:latin typeface="Times New Roman" panose="02020603050405020304" pitchFamily="18" charset="0"/>
              </a:endParaRPr>
            </a:p>
          </p:txBody>
        </p:sp>
      </p:grpSp>
      <p:sp>
        <p:nvSpPr>
          <p:cNvPr id="7" name="Text Box 209"/>
          <p:cNvSpPr txBox="1"/>
          <p:nvPr/>
        </p:nvSpPr>
        <p:spPr>
          <a:xfrm>
            <a:off x="1201738" y="995363"/>
            <a:ext cx="12827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600" b="1" dirty="0">
                <a:solidFill>
                  <a:schemeClr val="folHlink"/>
                </a:solidFill>
                <a:latin typeface="Times New Roman" panose="02020603050405020304" pitchFamily="18" charset="0"/>
              </a:rPr>
              <a:t>？片</a:t>
            </a:r>
            <a:endParaRPr lang="zh-CN" altLang="en-US" sz="2600" b="1" dirty="0">
              <a:solidFill>
                <a:schemeClr val="folHlink"/>
              </a:solidFill>
              <a:latin typeface="Times New Roman" panose="02020603050405020304" pitchFamily="18" charset="0"/>
            </a:endParaRPr>
          </a:p>
        </p:txBody>
      </p:sp>
      <p:sp>
        <p:nvSpPr>
          <p:cNvPr id="9" name="Text Box 210"/>
          <p:cNvSpPr txBox="1"/>
          <p:nvPr/>
        </p:nvSpPr>
        <p:spPr>
          <a:xfrm>
            <a:off x="1331913" y="1009650"/>
            <a:ext cx="792162"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600" b="1" dirty="0">
                <a:solidFill>
                  <a:schemeClr val="folHlink"/>
                </a:solidFill>
                <a:latin typeface="Times New Roman" panose="02020603050405020304" pitchFamily="18" charset="0"/>
              </a:rPr>
              <a:t>8</a:t>
            </a:r>
            <a:r>
              <a:rPr lang="zh-CN" altLang="en-US" sz="2600" b="1" dirty="0">
                <a:solidFill>
                  <a:schemeClr val="folHlink"/>
                </a:solidFill>
                <a:latin typeface="Times New Roman" panose="02020603050405020304" pitchFamily="18" charset="0"/>
              </a:rPr>
              <a:t>片</a:t>
            </a:r>
            <a:endParaRPr lang="zh-CN" altLang="en-US" sz="2600" b="1" dirty="0">
              <a:solidFill>
                <a:schemeClr val="folHlink"/>
              </a:solidFill>
              <a:latin typeface="Times New Roman" panose="02020603050405020304" pitchFamily="18" charset="0"/>
            </a:endParaRPr>
          </a:p>
        </p:txBody>
      </p:sp>
      <p:sp>
        <p:nvSpPr>
          <p:cNvPr id="9239" name="AutoShape 211">
            <a:hlinkClick r:id="" action="ppaction://noaction"/>
          </p:cNvPr>
          <p:cNvSpPr/>
          <p:nvPr/>
        </p:nvSpPr>
        <p:spPr>
          <a:xfrm>
            <a:off x="8589963" y="6516688"/>
            <a:ext cx="539750" cy="333375"/>
          </a:xfrm>
          <a:prstGeom prst="actionButtonEnd">
            <a:avLst/>
          </a:prstGeom>
          <a:solidFill>
            <a:srgbClr val="33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blinds(horizontal)">
                                      <p:cBhvr>
                                        <p:cTn id="7" dur="5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1512"/>
                                        </p:tgtEl>
                                        <p:attrNameLst>
                                          <p:attrName>style.visibility</p:attrName>
                                        </p:attrNameLst>
                                      </p:cBhvr>
                                      <p:to>
                                        <p:strVal val="visible"/>
                                      </p:to>
                                    </p:set>
                                    <p:animEffect transition="in" filter="barn(outVertical)">
                                      <p:cBhvr>
                                        <p:cTn id="32" dur="500"/>
                                        <p:tgtEl>
                                          <p:spTgt spid="2151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Righ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strips(downRigh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trips(downRigh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trips(upRigh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slide(fromLeft)">
                                      <p:cBhvr>
                                        <p:cTn id="57" dur="500"/>
                                        <p:tgtEl>
                                          <p:spTgt spid="5"/>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down)">
                                      <p:cBhvr>
                                        <p:cTn id="61" dur="500"/>
                                        <p:tgtEl>
                                          <p:spTgt spid="2"/>
                                        </p:tgtEl>
                                      </p:cBhvr>
                                    </p:animEffect>
                                  </p:childTnLst>
                                </p:cTn>
                              </p:par>
                            </p:childTnLst>
                          </p:cTn>
                        </p:par>
                        <p:par>
                          <p:cTn id="62" fill="hold">
                            <p:stCondLst>
                              <p:cond delay="1000"/>
                            </p:stCondLst>
                            <p:childTnLst>
                              <p:par>
                                <p:cTn id="63" presetID="18" presetClass="entr" presetSubtype="9" fill="hold" nodeType="afterEffect">
                                  <p:stCondLst>
                                    <p:cond delay="0"/>
                                  </p:stCondLst>
                                  <p:childTnLst>
                                    <p:set>
                                      <p:cBhvr>
                                        <p:cTn id="64" dur="1" fill="hold">
                                          <p:stCondLst>
                                            <p:cond delay="0"/>
                                          </p:stCondLst>
                                        </p:cTn>
                                        <p:tgtEl>
                                          <p:spTgt spid="21504"/>
                                        </p:tgtEl>
                                        <p:attrNameLst>
                                          <p:attrName>style.visibility</p:attrName>
                                        </p:attrNameLst>
                                      </p:cBhvr>
                                      <p:to>
                                        <p:strVal val="visible"/>
                                      </p:to>
                                    </p:set>
                                    <p:animEffect transition="in" filter="strips(upLeft)">
                                      <p:cBhvr>
                                        <p:cTn id="65" dur="500"/>
                                        <p:tgtEl>
                                          <p:spTgt spid="21504"/>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strips(downRight)">
                                      <p:cBhvr>
                                        <p:cTn id="70" dur="500"/>
                                        <p:tgtEl>
                                          <p:spTgt spid="12"/>
                                        </p:tgtEl>
                                      </p:cBhvr>
                                    </p:animEffect>
                                  </p:childTnLst>
                                </p:cTn>
                              </p:par>
                            </p:childTnLst>
                          </p:cTn>
                        </p:par>
                        <p:par>
                          <p:cTn id="71" fill="hold">
                            <p:stCondLst>
                              <p:cond delay="500"/>
                            </p:stCondLst>
                            <p:childTnLst>
                              <p:par>
                                <p:cTn id="72" presetID="18" presetClass="entr" presetSubtype="6"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strips(downRight)">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strips(downRight)">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strips(downRight)">
                                      <p:cBhvr>
                                        <p:cTn id="84" dur="500"/>
                                        <p:tgtEl>
                                          <p:spTgt spid="15"/>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6"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strips(downRight)">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6" fill="hold"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strips(downRight)">
                                      <p:cBhvr>
                                        <p:cTn id="9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3" descr="C:\Users\admin\Desktop\计算机原理课件\2.jpg"/>
          <p:cNvPicPr>
            <a:picLocks noChangeAspect="1"/>
          </p:cNvPicPr>
          <p:nvPr/>
        </p:nvPicPr>
        <p:blipFill>
          <a:blip r:embed="rId1"/>
          <a:stretch>
            <a:fillRect/>
          </a:stretch>
        </p:blipFill>
        <p:spPr>
          <a:xfrm>
            <a:off x="-63500" y="0"/>
            <a:ext cx="9207500" cy="6905625"/>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7584fde7-08b7-4557-8992-4a735b4b2fa0"/>
  <p:tag name="COMMONDATA" val="eyJoZGlkIjoiYjNiMjFmMjgzOWFkZmI5ZDgxZjNjYTg0ZWMyM2QyZG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6127</Words>
  <Application>WPS 演示</Application>
  <PresentationFormat>全屏显示(4:3)</PresentationFormat>
  <Paragraphs>848</Paragraphs>
  <Slides>37</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37</vt:i4>
      </vt:variant>
    </vt:vector>
  </HeadingPairs>
  <TitlesOfParts>
    <vt:vector size="54" baseType="lpstr">
      <vt:lpstr>Arial</vt:lpstr>
      <vt:lpstr>宋体</vt:lpstr>
      <vt:lpstr>Wingdings</vt:lpstr>
      <vt:lpstr>Times New Roman</vt:lpstr>
      <vt:lpstr>微软雅黑</vt:lpstr>
      <vt:lpstr>Arial Unicode MS</vt:lpstr>
      <vt:lpstr>Calibri</vt:lpstr>
      <vt:lpstr>华文新魏</vt:lpstr>
      <vt:lpstr>华文行楷</vt:lpstr>
      <vt:lpstr>默认设计模板</vt:lpstr>
      <vt:lpstr>Equation.DSMT4</vt:lpstr>
      <vt:lpstr>Equation.DSMT4</vt:lpstr>
      <vt:lpstr>Equation.DSMT4</vt:lpstr>
      <vt:lpstr>Equation.DSMT4</vt:lpstr>
      <vt:lpstr>Equation.DSMT4</vt:lpstr>
      <vt:lpstr>Equation.DSMT4</vt:lpstr>
      <vt:lpstr>Equation.DSMT4</vt:lpstr>
      <vt:lpstr>第4章  存 储 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存 储 器</dc:title>
  <dc:creator>USER</dc:creator>
  <cp:lastModifiedBy>李鹏</cp:lastModifiedBy>
  <cp:revision>394</cp:revision>
  <dcterms:created xsi:type="dcterms:W3CDTF">2012-05-14T01:40:00Z</dcterms:created>
  <dcterms:modified xsi:type="dcterms:W3CDTF">2023-05-31T05:11:23Z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3F8AE1C703BA4874AA42C765983F91EE</vt:lpwstr>
  </property>
  <property fmtid="{D5CDD505-2E9C-101B-9397-08002B2CF9AE}" pid="3" name="KSOProductBuildVer">
    <vt:lpwstr>2052-11.1.0.12763</vt:lpwstr>
  </property>
</Properties>
</file>