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3" r:id="rId3"/>
    <p:sldId id="369" r:id="rId5"/>
    <p:sldId id="315" r:id="rId6"/>
    <p:sldId id="371" r:id="rId7"/>
    <p:sldId id="372" r:id="rId8"/>
    <p:sldId id="394" r:id="rId9"/>
    <p:sldId id="316" r:id="rId10"/>
    <p:sldId id="317" r:id="rId11"/>
    <p:sldId id="373" r:id="rId12"/>
    <p:sldId id="374" r:id="rId13"/>
    <p:sldId id="319" r:id="rId14"/>
    <p:sldId id="320" r:id="rId15"/>
    <p:sldId id="321" r:id="rId16"/>
    <p:sldId id="375" r:id="rId17"/>
    <p:sldId id="322" r:id="rId18"/>
    <p:sldId id="323" r:id="rId19"/>
    <p:sldId id="377" r:id="rId20"/>
    <p:sldId id="328" r:id="rId21"/>
    <p:sldId id="331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82"/>
    <p:restoredTop sz="87251"/>
  </p:normalViewPr>
  <p:slideViewPr>
    <p:cSldViewPr snapToGrid="0" showGuides="1">
      <p:cViewPr varScale="1">
        <p:scale>
          <a:sx n="56" d="100"/>
          <a:sy n="56" d="100"/>
        </p:scale>
        <p:origin x="-1692" y="-84"/>
      </p:cViewPr>
      <p:guideLst>
        <p:guide orient="horz" pos="2185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B51C20-F521-4FF0-A1E4-13D7682CFBEE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程序查询方式、中断方式、</a:t>
            </a:r>
            <a:r>
              <a:rPr lang="en-US" altLang="zh-CN" dirty="0"/>
              <a:t>DMA</a:t>
            </a:r>
            <a:r>
              <a:rPr lang="zh-CN" altLang="en-US" dirty="0"/>
              <a:t>周期窃取方式，每次交换数据都是一个字（字节）；</a:t>
            </a:r>
            <a:endParaRPr lang="en-US" altLang="zh-CN" dirty="0"/>
          </a:p>
          <a:p>
            <a:pPr lvl="0"/>
            <a:r>
              <a:rPr lang="zh-CN" altLang="en-US" dirty="0"/>
              <a:t>程序查询方式可以连续传送字块（交换一个字之后，再次启动设备并查询）；</a:t>
            </a:r>
            <a:endParaRPr lang="en-US" altLang="zh-CN" dirty="0"/>
          </a:p>
          <a:p>
            <a:pPr lvl="0"/>
            <a:r>
              <a:rPr lang="zh-CN" altLang="en-US" dirty="0"/>
              <a:t>中断方式一次传输一个字，然后重新启动设备，运行原程序并等候外设中断请求以传输后续字；</a:t>
            </a:r>
            <a:endParaRPr lang="en-US" altLang="zh-CN" dirty="0"/>
          </a:p>
          <a:p>
            <a:pPr lvl="0"/>
            <a:r>
              <a:rPr lang="en-US" altLang="zh-CN" dirty="0"/>
              <a:t>DMA</a:t>
            </a:r>
            <a:r>
              <a:rPr lang="zh-CN" altLang="en-US" dirty="0"/>
              <a:t>方式，每次初始化之后可以连续传送字块，但每传送一个字，都要申请一次</a:t>
            </a:r>
            <a:r>
              <a:rPr lang="en-US" altLang="zh-CN" dirty="0"/>
              <a:t>DMA</a:t>
            </a:r>
            <a:r>
              <a:rPr lang="zh-CN" altLang="en-US" dirty="0"/>
              <a:t>以窃取一个周期，在一个周期传送一个字。</a:t>
            </a:r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总线是连接多个部件的公共的信息传输线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中断方式 主机和外设 交换信息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DMA</a:t>
            </a:r>
            <a:r>
              <a:rPr lang="zh-CN" altLang="en-US" dirty="0"/>
              <a:t>方式  </a:t>
            </a:r>
            <a:r>
              <a:rPr lang="en-US" altLang="zh-CN" dirty="0"/>
              <a:t>I/O</a:t>
            </a:r>
            <a:r>
              <a:rPr lang="zh-CN" altLang="en-US" dirty="0"/>
              <a:t>设备与主存  交换信息</a:t>
            </a: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一般机器指令分成操作码和地址码两个字段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操作码用于区别输入输出指令和算术逻辑、访存等指令类别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设备码用于选择某台设备与主机传递数据</a:t>
            </a: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接口模块的电路包含了许多数据传送通路和有关数据，还包含控制信号通路和相应的逻辑电路</a:t>
            </a:r>
            <a:endParaRPr lang="en-US" altLang="zh-CN" dirty="0"/>
          </a:p>
          <a:p>
            <a:pPr lvl="0"/>
            <a:r>
              <a:rPr lang="zh-CN" altLang="en-US" dirty="0"/>
              <a:t>一台计算机可以有多个通道</a:t>
            </a:r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设备通过接口与主机相连时，</a:t>
            </a:r>
            <a:r>
              <a:rPr lang="en-US" altLang="zh-CN" dirty="0"/>
              <a:t>CPU</a:t>
            </a:r>
            <a:r>
              <a:rPr lang="zh-CN" altLang="en-US" dirty="0"/>
              <a:t>可以通过接口地址访问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0"/>
            <a:r>
              <a:rPr lang="zh-CN" altLang="en-US" dirty="0"/>
              <a:t>串行传送速度慢，少用数据线，适用于远距离</a:t>
            </a:r>
            <a:endParaRPr lang="en-US" altLang="zh-CN" dirty="0"/>
          </a:p>
          <a:p>
            <a:pPr lvl="0"/>
            <a:r>
              <a:rPr lang="zh-CN" altLang="en-US" dirty="0"/>
              <a:t>统一编址：</a:t>
            </a:r>
            <a:r>
              <a:rPr lang="en-US" altLang="zh-CN" dirty="0"/>
              <a:t>I/O</a:t>
            </a:r>
            <a:r>
              <a:rPr lang="zh-CN" altLang="en-US" dirty="0"/>
              <a:t>地址看作是存储器地址的一部分；不统一编址：</a:t>
            </a:r>
            <a:r>
              <a:rPr lang="en-US" altLang="zh-CN" dirty="0"/>
              <a:t>I/O</a:t>
            </a:r>
            <a:r>
              <a:rPr lang="zh-CN" altLang="en-US" dirty="0"/>
              <a:t>地址和存储器地址分开。</a:t>
            </a:r>
            <a:endParaRPr lang="en-US" altLang="zh-CN" dirty="0"/>
          </a:p>
          <a:p>
            <a:pPr lvl="0"/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诺依曼结构，又称为普林斯顿体系结构，是一种将程序指令存储器和数据存储器合并在一起的存储器结构，如</a:t>
            </a:r>
            <a:r>
              <a:rPr lang="en-US" altLang="zh-CN" dirty="0"/>
              <a:t>X86</a:t>
            </a:r>
            <a:r>
              <a:rPr lang="zh-CN" altLang="en-US" dirty="0"/>
              <a:t>；哈佛结构是一种将程序指令存储和数据存储分开的存储器结构，它的主要特点是将程序和数据存储在不同的存储空间中，即程序存储器和数据存储器是两个独立的存储器，每个存储器独立编址、独立访问，目的是为了减轻程序运行时的访存瓶颈。</a:t>
            </a: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读取多个字</a:t>
            </a:r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不用等待慢速的外设准备数据</a:t>
            </a:r>
            <a:endParaRPr lang="en-US" altLang="zh-CN" dirty="0"/>
          </a:p>
          <a:p>
            <a:pPr lvl="0"/>
            <a:r>
              <a:rPr lang="zh-CN" altLang="en-US" dirty="0"/>
              <a:t>通过中断服务程序响应外设请求，中断了原程序的运行，称为程序中断方式</a:t>
            </a: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状态信息可能是触发器值，多个触发器组成一个寄存器</a:t>
            </a: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CPU</a:t>
            </a:r>
            <a:r>
              <a:rPr lang="zh-CN" altLang="en-US" dirty="0"/>
              <a:t>启动</a:t>
            </a:r>
            <a:r>
              <a:rPr lang="en-US" altLang="zh-CN" dirty="0"/>
              <a:t>I/O</a:t>
            </a:r>
            <a:r>
              <a:rPr lang="zh-CN" altLang="en-US" dirty="0"/>
              <a:t>设备工作，需要向其给出各种控制信号，通过接口可传送控制命令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4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 b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8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章   输入输出系统</a:t>
            </a:r>
            <a:endParaRPr lang="zh-CN" altLang="en-US" b="1" dirty="0"/>
          </a:p>
        </p:txBody>
      </p:sp>
      <p:sp>
        <p:nvSpPr>
          <p:cNvPr id="2051" name="Text Box 3"/>
          <p:cNvSpPr txBox="1"/>
          <p:nvPr/>
        </p:nvSpPr>
        <p:spPr>
          <a:xfrm>
            <a:off x="2520950" y="5638800"/>
            <a:ext cx="5175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" action="ppaction://noaction"/>
              </a:rPr>
              <a:t>5.6  DMA</a:t>
            </a:r>
            <a:r>
              <a:rPr lang="zh-CN" altLang="en-US" b="1" dirty="0">
                <a:latin typeface="Times New Roman" panose="02020603050405020304" pitchFamily="18" charset="0"/>
                <a:hlinkClick r:id="" action="ppaction://noaction"/>
              </a:rPr>
              <a:t>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2" name="Text Box 4"/>
          <p:cNvSpPr txBox="1"/>
          <p:nvPr/>
        </p:nvSpPr>
        <p:spPr>
          <a:xfrm>
            <a:off x="2520950" y="4891088"/>
            <a:ext cx="44132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" action="ppaction://noaction"/>
              </a:rPr>
              <a:t>5.5  </a:t>
            </a:r>
            <a:r>
              <a:rPr lang="zh-CN" altLang="en-US" b="1" dirty="0">
                <a:latin typeface="Times New Roman" panose="02020603050405020304" pitchFamily="18" charset="0"/>
                <a:hlinkClick r:id="" action="ppaction://noaction"/>
              </a:rPr>
              <a:t>程序中断方式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3" name="Text Box 5"/>
          <p:cNvSpPr txBox="1"/>
          <p:nvPr/>
        </p:nvSpPr>
        <p:spPr>
          <a:xfrm>
            <a:off x="2520950" y="4144963"/>
            <a:ext cx="4641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" action="ppaction://hlinksldjump"/>
              </a:rPr>
              <a:t>5.4  </a:t>
            </a:r>
            <a:r>
              <a:rPr lang="zh-CN" altLang="en-US" b="1" dirty="0">
                <a:latin typeface="Times New Roman" panose="02020603050405020304" pitchFamily="18" charset="0"/>
                <a:hlinkClick r:id="rId1" action="ppaction://hlinksldjump"/>
              </a:rPr>
              <a:t>程序查询方式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4" name="Text Box 6"/>
          <p:cNvSpPr txBox="1"/>
          <p:nvPr/>
        </p:nvSpPr>
        <p:spPr>
          <a:xfrm>
            <a:off x="2520950" y="3397250"/>
            <a:ext cx="43370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2" action="ppaction://hlinksldjump"/>
              </a:rPr>
              <a:t>5.3  I/O</a:t>
            </a:r>
            <a:r>
              <a:rPr lang="zh-CN" altLang="en-US" b="1" dirty="0">
                <a:latin typeface="Times New Roman" panose="02020603050405020304" pitchFamily="18" charset="0"/>
                <a:hlinkClick r:id="rId2" action="ppaction://hlinksldjump"/>
              </a:rPr>
              <a:t>接口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5" name="Text Box 7"/>
          <p:cNvSpPr txBox="1"/>
          <p:nvPr/>
        </p:nvSpPr>
        <p:spPr>
          <a:xfrm>
            <a:off x="2520950" y="2651125"/>
            <a:ext cx="41846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" action="ppaction://hlinksldjump"/>
              </a:rPr>
              <a:t>5.2  </a:t>
            </a:r>
            <a:r>
              <a:rPr lang="zh-CN" altLang="en-US" b="1" dirty="0">
                <a:latin typeface="Times New Roman" panose="02020603050405020304" pitchFamily="18" charset="0"/>
                <a:hlinkClick r:id="rId1" action="ppaction://hlinksldjump"/>
              </a:rPr>
              <a:t>外部设备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6" name="Text Box 8"/>
          <p:cNvSpPr txBox="1"/>
          <p:nvPr/>
        </p:nvSpPr>
        <p:spPr>
          <a:xfrm>
            <a:off x="2520950" y="1905000"/>
            <a:ext cx="38036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" action="ppaction://hlinksldjump"/>
              </a:rPr>
              <a:t>5.1  </a:t>
            </a:r>
            <a:r>
              <a:rPr lang="zh-CN" altLang="en-US" b="1" dirty="0">
                <a:latin typeface="Times New Roman" panose="02020603050405020304" pitchFamily="18" charset="0"/>
                <a:hlinkClick r:id="rId1" action="ppaction://hlinksldjump"/>
              </a:rPr>
              <a:t>概述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7" name="AutoShape 9">
            <a:hlinkClick r:id="" action="ppaction://noaction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304800" y="304800"/>
            <a:ext cx="83708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四、</a:t>
            </a:r>
            <a:r>
              <a:rPr lang="en-US" altLang="zh-CN" b="1" dirty="0">
                <a:latin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</a:rPr>
              <a:t>设备与主机信息传送的控制方式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1075" name="Text Box 3"/>
          <p:cNvSpPr txBox="1"/>
          <p:nvPr/>
        </p:nvSpPr>
        <p:spPr>
          <a:xfrm>
            <a:off x="885825" y="2754313"/>
            <a:ext cx="7426325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程序查询方式（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定时查询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独占查询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</a:rPr>
              <a:t>启动设备后，通过程序不断查询</a:t>
            </a:r>
            <a:r>
              <a:rPr lang="en-US" altLang="zh-CN" dirty="0">
                <a:latin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</a:rPr>
              <a:t>设备是否已经准备好，从而控制设备与主机交换信息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这种方式需要在</a:t>
            </a:r>
            <a:r>
              <a:rPr lang="en-US" altLang="zh-CN" dirty="0">
                <a:latin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</a:rPr>
              <a:t>接口内设置一个能反应</a:t>
            </a:r>
            <a:r>
              <a:rPr lang="en-US" altLang="zh-CN" dirty="0">
                <a:latin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</a:rPr>
              <a:t>设备是否就绪的标志，</a:t>
            </a:r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</a:rPr>
              <a:t>通过检测此标记得知</a:t>
            </a:r>
            <a:r>
              <a:rPr lang="en-US" altLang="zh-CN" dirty="0">
                <a:latin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</a:rPr>
              <a:t>设备的准备情况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8" name="AutoShape 50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6389" name="Text Box 51"/>
          <p:cNvSpPr txBox="1"/>
          <p:nvPr/>
        </p:nvSpPr>
        <p:spPr>
          <a:xfrm>
            <a:off x="803275" y="1169988"/>
            <a:ext cx="7548563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设备与主机交换信息时，有</a:t>
            </a:r>
            <a:r>
              <a:rPr lang="en-US" altLang="zh-CN" sz="2800" b="1" dirty="0"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种控制方式：程序查询方式、程序中断方式、直接存储器存取方式、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通道方式、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处理机方式。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5" name="Text Box 3"/>
          <p:cNvSpPr txBox="1"/>
          <p:nvPr/>
        </p:nvSpPr>
        <p:spPr>
          <a:xfrm>
            <a:off x="511175" y="465138"/>
            <a:ext cx="3368675" cy="1355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程序查询方式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CPU </a:t>
            </a:r>
            <a:r>
              <a:rPr lang="zh-CN" altLang="en-US" sz="2500" dirty="0">
                <a:latin typeface="Times New Roman" panose="02020603050405020304" pitchFamily="18" charset="0"/>
              </a:rPr>
              <a:t>从外设读取数据块至主存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74756" name="Text Box 4"/>
          <p:cNvSpPr txBox="1"/>
          <p:nvPr/>
        </p:nvSpPr>
        <p:spPr>
          <a:xfrm>
            <a:off x="476250" y="1984375"/>
            <a:ext cx="4648200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串行工作</a:t>
            </a:r>
            <a:endParaRPr lang="zh-CN" altLang="en-US" sz="25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7" name="Text Box 5"/>
          <p:cNvSpPr txBox="1"/>
          <p:nvPr/>
        </p:nvSpPr>
        <p:spPr>
          <a:xfrm>
            <a:off x="476250" y="2522538"/>
            <a:ext cx="3138488" cy="862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停止执行原来的程序踏步等待</a:t>
            </a:r>
            <a:endParaRPr lang="zh-CN" altLang="en-US" sz="25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66713" y="3581400"/>
            <a:ext cx="3559175" cy="2286000"/>
            <a:chOff x="231" y="1344"/>
            <a:chExt cx="2242" cy="1440"/>
          </a:xfrm>
        </p:grpSpPr>
        <p:grpSp>
          <p:nvGrpSpPr>
            <p:cNvPr id="17445" name="Group 7"/>
            <p:cNvGrpSpPr/>
            <p:nvPr/>
          </p:nvGrpSpPr>
          <p:grpSpPr>
            <a:xfrm>
              <a:off x="231" y="1344"/>
              <a:ext cx="2242" cy="1272"/>
              <a:chOff x="231" y="1608"/>
              <a:chExt cx="2242" cy="1272"/>
            </a:xfrm>
          </p:grpSpPr>
          <p:sp>
            <p:nvSpPr>
              <p:cNvPr id="17447" name="Text Box 8"/>
              <p:cNvSpPr txBox="1"/>
              <p:nvPr/>
            </p:nvSpPr>
            <p:spPr>
              <a:xfrm>
                <a:off x="980" y="1862"/>
                <a:ext cx="11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读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状态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Text Box 9"/>
              <p:cNvSpPr txBox="1"/>
              <p:nvPr/>
            </p:nvSpPr>
            <p:spPr>
              <a:xfrm>
                <a:off x="1162" y="2486"/>
                <a:ext cx="7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检查状态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9" name="Line 10"/>
              <p:cNvSpPr/>
              <p:nvPr/>
            </p:nvSpPr>
            <p:spPr>
              <a:xfrm>
                <a:off x="1536" y="1608"/>
                <a:ext cx="0" cy="216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sm" len="sm"/>
              </a:ln>
            </p:spPr>
          </p:sp>
          <p:sp>
            <p:nvSpPr>
              <p:cNvPr id="17450" name="Rectangle 11"/>
              <p:cNvSpPr/>
              <p:nvPr/>
            </p:nvSpPr>
            <p:spPr>
              <a:xfrm>
                <a:off x="980" y="1824"/>
                <a:ext cx="1159" cy="322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1" name="AutoShape 12"/>
              <p:cNvSpPr/>
              <p:nvPr/>
            </p:nvSpPr>
            <p:spPr>
              <a:xfrm>
                <a:off x="1015" y="2341"/>
                <a:ext cx="1066" cy="539"/>
              </a:xfrm>
              <a:prstGeom prst="diamond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2" name="Line 13"/>
              <p:cNvSpPr/>
              <p:nvPr/>
            </p:nvSpPr>
            <p:spPr>
              <a:xfrm>
                <a:off x="1536" y="2146"/>
                <a:ext cx="0" cy="215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sm" len="sm"/>
              </a:ln>
            </p:spPr>
          </p:sp>
          <p:sp>
            <p:nvSpPr>
              <p:cNvPr id="17453" name="Freeform 14"/>
              <p:cNvSpPr/>
              <p:nvPr/>
            </p:nvSpPr>
            <p:spPr>
              <a:xfrm>
                <a:off x="336" y="1701"/>
                <a:ext cx="1194" cy="913"/>
              </a:xfrm>
              <a:custGeom>
                <a:avLst/>
                <a:gdLst>
                  <a:gd name="txL" fmla="*/ 0 w 1194"/>
                  <a:gd name="txT" fmla="*/ 0 h 913"/>
                  <a:gd name="txR" fmla="*/ 1194 w 1194"/>
                  <a:gd name="txB" fmla="*/ 913 h 913"/>
                </a:gdLst>
                <a:ahLst/>
                <a:cxnLst>
                  <a:cxn ang="0">
                    <a:pos x="690" y="912"/>
                  </a:cxn>
                  <a:cxn ang="0">
                    <a:pos x="2" y="913"/>
                  </a:cxn>
                  <a:cxn ang="0">
                    <a:pos x="0" y="1"/>
                  </a:cxn>
                  <a:cxn ang="0">
                    <a:pos x="1194" y="0"/>
                  </a:cxn>
                </a:cxnLst>
                <a:rect l="txL" t="txT" r="txR" b="txB"/>
                <a:pathLst>
                  <a:path w="1194" h="913">
                    <a:moveTo>
                      <a:pt x="690" y="912"/>
                    </a:moveTo>
                    <a:lnTo>
                      <a:pt x="2" y="913"/>
                    </a:lnTo>
                    <a:lnTo>
                      <a:pt x="0" y="1"/>
                    </a:lnTo>
                    <a:lnTo>
                      <a:pt x="1194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4" name="Text Box 15"/>
              <p:cNvSpPr txBox="1"/>
              <p:nvPr/>
            </p:nvSpPr>
            <p:spPr>
              <a:xfrm>
                <a:off x="231" y="2630"/>
                <a:ext cx="9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未准备就绪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5" name="Freeform 16"/>
              <p:cNvSpPr/>
              <p:nvPr/>
            </p:nvSpPr>
            <p:spPr>
              <a:xfrm>
                <a:off x="2081" y="2611"/>
                <a:ext cx="392" cy="1"/>
              </a:xfrm>
              <a:custGeom>
                <a:avLst/>
                <a:gdLst>
                  <a:gd name="txL" fmla="*/ 0 w 642"/>
                  <a:gd name="txT" fmla="*/ 0 h 1"/>
                  <a:gd name="txR" fmla="*/ 642 w 642"/>
                  <a:gd name="txB" fmla="*/ 1 h 1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6" name="Text Box 17"/>
              <p:cNvSpPr txBox="1"/>
              <p:nvPr/>
            </p:nvSpPr>
            <p:spPr>
              <a:xfrm>
                <a:off x="2016" y="2630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出错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46" name="Freeform 18"/>
            <p:cNvSpPr/>
            <p:nvPr/>
          </p:nvSpPr>
          <p:spPr>
            <a:xfrm>
              <a:off x="1536" y="2610"/>
              <a:ext cx="1" cy="174"/>
            </a:xfrm>
            <a:custGeom>
              <a:avLst/>
              <a:gdLst>
                <a:gd name="txL" fmla="*/ 0 w 1"/>
                <a:gd name="txT" fmla="*/ 0 h 201"/>
                <a:gd name="txR" fmla="*/ 1 w 1"/>
                <a:gd name="txB" fmla="*/ 201 h 201"/>
              </a:gdLst>
              <a:ahLst/>
              <a:cxnLst>
                <a:cxn ang="0">
                  <a:pos x="0" y="0"/>
                </a:cxn>
                <a:cxn ang="0">
                  <a:pos x="0" y="7"/>
                </a:cxn>
              </a:cxnLst>
              <a:rect l="txL" t="txT" r="txR" b="txB"/>
              <a:pathLst>
                <a:path w="1" h="201">
                  <a:moveTo>
                    <a:pt x="0" y="0"/>
                  </a:moveTo>
                  <a:lnTo>
                    <a:pt x="0" y="201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15" name="AutoShape 50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56" grpId="0"/>
      <p:bldP spid="747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457200" y="425450"/>
            <a:ext cx="3560763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</a:rPr>
              <a:t>程序中断方式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8440" name="Text Box 37"/>
          <p:cNvSpPr txBox="1"/>
          <p:nvPr/>
        </p:nvSpPr>
        <p:spPr>
          <a:xfrm>
            <a:off x="5470525" y="431165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没有踏步等待现象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38"/>
          <p:cNvSpPr txBox="1"/>
          <p:nvPr/>
        </p:nvSpPr>
        <p:spPr>
          <a:xfrm>
            <a:off x="5470525" y="5080000"/>
            <a:ext cx="28146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需中断现行程序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38" name="AutoShape 40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8439" name="Text Box 41"/>
          <p:cNvSpPr txBox="1"/>
          <p:nvPr/>
        </p:nvSpPr>
        <p:spPr>
          <a:xfrm>
            <a:off x="925513" y="1482725"/>
            <a:ext cx="7359650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启动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设备后，继续执行原程序，不查询设备是否已准备就绪，只有当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设备准备就绪并向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发出中断请求后才予以响应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5818" name="Text Box 42"/>
          <p:cNvSpPr txBox="1"/>
          <p:nvPr/>
        </p:nvSpPr>
        <p:spPr>
          <a:xfrm>
            <a:off x="5014913" y="3295650"/>
            <a:ext cx="39766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并行工作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3" grpId="0"/>
      <p:bldP spid="758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593725" y="244475"/>
            <a:ext cx="3876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程序中断方式流程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3"/>
          <p:cNvSpPr/>
          <p:nvPr/>
        </p:nvSpPr>
        <p:spPr>
          <a:xfrm>
            <a:off x="1460500" y="1371600"/>
            <a:ext cx="2759075" cy="4254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CPU </a:t>
            </a:r>
            <a:r>
              <a:rPr lang="zh-CN" altLang="en-US" sz="2000" b="1" dirty="0">
                <a:latin typeface="Times New Roman" panose="02020603050405020304" pitchFamily="18" charset="0"/>
              </a:rPr>
              <a:t>向 </a:t>
            </a:r>
            <a:r>
              <a:rPr lang="en-US" altLang="zh-CN" sz="2000" b="1" dirty="0">
                <a:latin typeface="Times New Roman" panose="02020603050405020304" pitchFamily="18" charset="0"/>
              </a:rPr>
              <a:t>I/O </a:t>
            </a:r>
            <a:r>
              <a:rPr lang="zh-CN" altLang="en-US" sz="2000" b="1" dirty="0">
                <a:latin typeface="Times New Roman" panose="02020603050405020304" pitchFamily="18" charset="0"/>
              </a:rPr>
              <a:t>发读指令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6804" name="Rectangle 4"/>
          <p:cNvSpPr/>
          <p:nvPr/>
        </p:nvSpPr>
        <p:spPr>
          <a:xfrm>
            <a:off x="1846263" y="2876550"/>
            <a:ext cx="2054225" cy="4254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CPU </a:t>
            </a:r>
            <a:r>
              <a:rPr lang="zh-CN" altLang="en-US" sz="2000" b="1" dirty="0">
                <a:latin typeface="Times New Roman" panose="02020603050405020304" pitchFamily="18" charset="0"/>
              </a:rPr>
              <a:t>读 </a:t>
            </a:r>
            <a:r>
              <a:rPr lang="en-US" altLang="zh-CN" sz="2000" b="1" dirty="0">
                <a:latin typeface="Times New Roman" panose="02020603050405020304" pitchFamily="18" charset="0"/>
              </a:rPr>
              <a:t>I/O </a:t>
            </a:r>
            <a:r>
              <a:rPr lang="zh-CN" altLang="en-US" sz="2000" b="1" dirty="0">
                <a:latin typeface="Times New Roman" panose="02020603050405020304" pitchFamily="18" charset="0"/>
              </a:rPr>
              <a:t>状态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6805" name="AutoShape 5"/>
          <p:cNvSpPr/>
          <p:nvPr/>
        </p:nvSpPr>
        <p:spPr>
          <a:xfrm>
            <a:off x="1755775" y="3522663"/>
            <a:ext cx="2244725" cy="730250"/>
          </a:xfrm>
          <a:prstGeom prst="diamond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检查状态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6806" name="AutoShape 6"/>
          <p:cNvSpPr/>
          <p:nvPr/>
        </p:nvSpPr>
        <p:spPr>
          <a:xfrm>
            <a:off x="1770063" y="5857875"/>
            <a:ext cx="2244725" cy="730250"/>
          </a:xfrm>
          <a:prstGeom prst="diamond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完成否？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6807" name="Freeform 7"/>
          <p:cNvSpPr/>
          <p:nvPr/>
        </p:nvSpPr>
        <p:spPr>
          <a:xfrm>
            <a:off x="2855913" y="3281363"/>
            <a:ext cx="1587" cy="255587"/>
          </a:xfrm>
          <a:custGeom>
            <a:avLst/>
            <a:gdLst>
              <a:gd name="txL" fmla="*/ 0 w 1"/>
              <a:gd name="txT" fmla="*/ 0 h 161"/>
              <a:gd name="txR" fmla="*/ 1 w 1"/>
              <a:gd name="txB" fmla="*/ 161 h 161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1" h="161">
                <a:moveTo>
                  <a:pt x="1" y="0"/>
                </a:moveTo>
                <a:lnTo>
                  <a:pt x="0" y="161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808" name="Freeform 8"/>
          <p:cNvSpPr/>
          <p:nvPr/>
        </p:nvSpPr>
        <p:spPr>
          <a:xfrm>
            <a:off x="2879725" y="4924425"/>
            <a:ext cx="1588" cy="257175"/>
          </a:xfrm>
          <a:custGeom>
            <a:avLst/>
            <a:gdLst>
              <a:gd name="txL" fmla="*/ 0 w 1"/>
              <a:gd name="txT" fmla="*/ 0 h 162"/>
              <a:gd name="txR" fmla="*/ 1 w 1"/>
              <a:gd name="txB" fmla="*/ 162 h 162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62">
                <a:moveTo>
                  <a:pt x="0" y="0"/>
                </a:moveTo>
                <a:lnTo>
                  <a:pt x="0" y="162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809" name="Freeform 9"/>
          <p:cNvSpPr/>
          <p:nvPr/>
        </p:nvSpPr>
        <p:spPr>
          <a:xfrm>
            <a:off x="2879725" y="5589588"/>
            <a:ext cx="4763" cy="271462"/>
          </a:xfrm>
          <a:custGeom>
            <a:avLst/>
            <a:gdLst>
              <a:gd name="txL" fmla="*/ 0 w 3"/>
              <a:gd name="txT" fmla="*/ 0 h 171"/>
              <a:gd name="txR" fmla="*/ 3 w 3"/>
              <a:gd name="txB" fmla="*/ 171 h 171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3" h="171">
                <a:moveTo>
                  <a:pt x="3" y="0"/>
                </a:moveTo>
                <a:lnTo>
                  <a:pt x="0" y="171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810" name="Freeform 10"/>
          <p:cNvSpPr/>
          <p:nvPr/>
        </p:nvSpPr>
        <p:spPr>
          <a:xfrm>
            <a:off x="2832100" y="990600"/>
            <a:ext cx="76200" cy="381000"/>
          </a:xfrm>
          <a:custGeom>
            <a:avLst/>
            <a:gdLst>
              <a:gd name="txL" fmla="*/ 0 w 1"/>
              <a:gd name="txT" fmla="*/ 0 h 177"/>
              <a:gd name="txR" fmla="*/ 1 w 1"/>
              <a:gd name="txB" fmla="*/ 177 h 177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1762125" y="1828800"/>
            <a:ext cx="6537325" cy="649288"/>
            <a:chOff x="1110" y="1152"/>
            <a:chExt cx="4118" cy="394"/>
          </a:xfrm>
        </p:grpSpPr>
        <p:sp>
          <p:nvSpPr>
            <p:cNvPr id="19505" name="Rectangle 12"/>
            <p:cNvSpPr/>
            <p:nvPr/>
          </p:nvSpPr>
          <p:spPr>
            <a:xfrm>
              <a:off x="1110" y="1288"/>
              <a:ext cx="1304" cy="25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做其他事情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506" name="Rectangle 13"/>
            <p:cNvSpPr/>
            <p:nvPr/>
          </p:nvSpPr>
          <p:spPr>
            <a:xfrm>
              <a:off x="4184" y="1152"/>
              <a:ext cx="1044" cy="25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I/O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设备工作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6814" name="Rectangle 14"/>
          <p:cNvSpPr/>
          <p:nvPr/>
        </p:nvSpPr>
        <p:spPr>
          <a:xfrm>
            <a:off x="6892925" y="2409825"/>
            <a:ext cx="1228725" cy="4254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准备就绪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6815" name="Line 15"/>
          <p:cNvSpPr/>
          <p:nvPr/>
        </p:nvSpPr>
        <p:spPr>
          <a:xfrm>
            <a:off x="7442200" y="2235200"/>
            <a:ext cx="0" cy="152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sm" len="sm"/>
          </a:ln>
        </p:spPr>
      </p:sp>
      <p:grpSp>
        <p:nvGrpSpPr>
          <p:cNvPr id="3" name="Group 16"/>
          <p:cNvGrpSpPr/>
          <p:nvPr/>
        </p:nvGrpSpPr>
        <p:grpSpPr>
          <a:xfrm>
            <a:off x="2828925" y="1431925"/>
            <a:ext cx="4041775" cy="625475"/>
            <a:chOff x="1782" y="902"/>
            <a:chExt cx="2546" cy="394"/>
          </a:xfrm>
        </p:grpSpPr>
        <p:sp>
          <p:nvSpPr>
            <p:cNvPr id="19501" name="Freeform 17"/>
            <p:cNvSpPr/>
            <p:nvPr/>
          </p:nvSpPr>
          <p:spPr>
            <a:xfrm>
              <a:off x="1782" y="1128"/>
              <a:ext cx="1" cy="168"/>
            </a:xfrm>
            <a:custGeom>
              <a:avLst/>
              <a:gdLst>
                <a:gd name="txL" fmla="*/ 0 w 1"/>
                <a:gd name="txT" fmla="*/ 0 h 168"/>
                <a:gd name="txR" fmla="*/ 1 w 1"/>
                <a:gd name="txB" fmla="*/ 168 h 168"/>
              </a:gdLst>
              <a:ahLst/>
              <a:cxnLst>
                <a:cxn ang="0">
                  <a:pos x="0" y="0"/>
                </a:cxn>
                <a:cxn ang="0">
                  <a:pos x="0" y="168"/>
                </a:cxn>
              </a:cxnLst>
              <a:rect l="txL" t="txT" r="txR" b="txB"/>
              <a:pathLst>
                <a:path w="1" h="168">
                  <a:moveTo>
                    <a:pt x="0" y="0"/>
                  </a:moveTo>
                  <a:lnTo>
                    <a:pt x="0" y="1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2" name="Line 18"/>
            <p:cNvSpPr/>
            <p:nvPr/>
          </p:nvSpPr>
          <p:spPr>
            <a:xfrm>
              <a:off x="2648" y="100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stealth" w="med" len="med"/>
            </a:ln>
          </p:spPr>
        </p:sp>
        <p:sp>
          <p:nvSpPr>
            <p:cNvPr id="19503" name="Text Box 19"/>
            <p:cNvSpPr txBox="1"/>
            <p:nvPr/>
          </p:nvSpPr>
          <p:spPr>
            <a:xfrm>
              <a:off x="3226" y="902"/>
              <a:ext cx="11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       I/O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504" name="Line 20"/>
            <p:cNvSpPr/>
            <p:nvPr/>
          </p:nvSpPr>
          <p:spPr>
            <a:xfrm>
              <a:off x="3650" y="100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1433513" y="5176838"/>
            <a:ext cx="5873750" cy="438150"/>
            <a:chOff x="868" y="3254"/>
            <a:chExt cx="3700" cy="276"/>
          </a:xfrm>
        </p:grpSpPr>
        <p:sp>
          <p:nvSpPr>
            <p:cNvPr id="19497" name="Rectangle 22"/>
            <p:cNvSpPr/>
            <p:nvPr/>
          </p:nvSpPr>
          <p:spPr>
            <a:xfrm>
              <a:off x="868" y="3262"/>
              <a:ext cx="1984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从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CPU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向主存写入一个字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498" name="Group 23"/>
            <p:cNvGrpSpPr/>
            <p:nvPr/>
          </p:nvGrpSpPr>
          <p:grpSpPr>
            <a:xfrm>
              <a:off x="3226" y="3254"/>
              <a:ext cx="1342" cy="250"/>
              <a:chOff x="3226" y="3254"/>
              <a:chExt cx="1342" cy="250"/>
            </a:xfrm>
          </p:grpSpPr>
          <p:sp>
            <p:nvSpPr>
              <p:cNvPr id="19499" name="Text Box 24"/>
              <p:cNvSpPr txBox="1"/>
              <p:nvPr/>
            </p:nvSpPr>
            <p:spPr>
              <a:xfrm>
                <a:off x="3226" y="3254"/>
                <a:ext cx="134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CPU       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主存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Line 25"/>
              <p:cNvSpPr/>
              <p:nvPr/>
            </p:nvSpPr>
            <p:spPr>
              <a:xfrm>
                <a:off x="3656" y="336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6" name="Group 26"/>
          <p:cNvGrpSpPr/>
          <p:nvPr/>
        </p:nvGrpSpPr>
        <p:grpSpPr>
          <a:xfrm>
            <a:off x="1189038" y="4518025"/>
            <a:ext cx="5483225" cy="434975"/>
            <a:chOff x="728" y="2832"/>
            <a:chExt cx="3454" cy="274"/>
          </a:xfrm>
        </p:grpSpPr>
        <p:sp>
          <p:nvSpPr>
            <p:cNvPr id="19494" name="Rectangle 27"/>
            <p:cNvSpPr/>
            <p:nvPr/>
          </p:nvSpPr>
          <p:spPr>
            <a:xfrm>
              <a:off x="728" y="2838"/>
              <a:ext cx="2214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从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I/O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接口中读一个字到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CPU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5" name="Text Box 28"/>
            <p:cNvSpPr txBox="1"/>
            <p:nvPr/>
          </p:nvSpPr>
          <p:spPr>
            <a:xfrm>
              <a:off x="3226" y="2832"/>
              <a:ext cx="9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I/O       CPU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6" name="Line 29"/>
            <p:cNvSpPr/>
            <p:nvPr/>
          </p:nvSpPr>
          <p:spPr>
            <a:xfrm>
              <a:off x="3560" y="2965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30"/>
          <p:cNvGrpSpPr/>
          <p:nvPr/>
        </p:nvGrpSpPr>
        <p:grpSpPr>
          <a:xfrm>
            <a:off x="3822700" y="2651125"/>
            <a:ext cx="3705225" cy="782638"/>
            <a:chOff x="2408" y="1670"/>
            <a:chExt cx="2305" cy="486"/>
          </a:xfrm>
        </p:grpSpPr>
        <p:sp>
          <p:nvSpPr>
            <p:cNvPr id="19488" name="Freeform 31"/>
            <p:cNvSpPr/>
            <p:nvPr/>
          </p:nvSpPr>
          <p:spPr>
            <a:xfrm>
              <a:off x="4376" y="1788"/>
              <a:ext cx="337" cy="132"/>
            </a:xfrm>
            <a:custGeom>
              <a:avLst/>
              <a:gdLst>
                <a:gd name="txL" fmla="*/ 0 w 337"/>
                <a:gd name="txT" fmla="*/ 0 h 132"/>
                <a:gd name="txR" fmla="*/ 337 w 337"/>
                <a:gd name="txB" fmla="*/ 132 h 132"/>
              </a:gdLst>
              <a:ahLst/>
              <a:cxnLst>
                <a:cxn ang="0">
                  <a:pos x="337" y="0"/>
                </a:cxn>
                <a:cxn ang="0">
                  <a:pos x="336" y="132"/>
                </a:cxn>
                <a:cxn ang="0">
                  <a:pos x="0" y="132"/>
                </a:cxn>
              </a:cxnLst>
              <a:rect l="txL" t="txT" r="txR" b="txB"/>
              <a:pathLst>
                <a:path w="337" h="132">
                  <a:moveTo>
                    <a:pt x="337" y="0"/>
                  </a:moveTo>
                  <a:lnTo>
                    <a:pt x="336" y="132"/>
                  </a:lnTo>
                  <a:lnTo>
                    <a:pt x="0" y="13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89" name="Group 32"/>
            <p:cNvGrpSpPr/>
            <p:nvPr/>
          </p:nvGrpSpPr>
          <p:grpSpPr>
            <a:xfrm>
              <a:off x="2408" y="1670"/>
              <a:ext cx="2016" cy="486"/>
              <a:chOff x="2408" y="1622"/>
              <a:chExt cx="2016" cy="486"/>
            </a:xfrm>
          </p:grpSpPr>
          <p:sp>
            <p:nvSpPr>
              <p:cNvPr id="19490" name="Text Box 33"/>
              <p:cNvSpPr txBox="1"/>
              <p:nvPr/>
            </p:nvSpPr>
            <p:spPr>
              <a:xfrm>
                <a:off x="2504" y="1622"/>
                <a:ext cx="760" cy="2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中断请求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1" name="Line 34"/>
              <p:cNvSpPr/>
              <p:nvPr/>
            </p:nvSpPr>
            <p:spPr>
              <a:xfrm flipH="1">
                <a:off x="2408" y="1872"/>
                <a:ext cx="20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headEnd type="none" w="med" len="med"/>
                <a:tailEnd type="stealth" w="med" len="med"/>
              </a:ln>
            </p:spPr>
          </p:sp>
          <p:sp>
            <p:nvSpPr>
              <p:cNvPr id="19492" name="Text Box 35"/>
              <p:cNvSpPr txBox="1"/>
              <p:nvPr/>
            </p:nvSpPr>
            <p:spPr>
              <a:xfrm>
                <a:off x="3226" y="1862"/>
                <a:ext cx="1102" cy="2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I/O       CPU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3" name="Line 36"/>
              <p:cNvSpPr/>
              <p:nvPr/>
            </p:nvSpPr>
            <p:spPr>
              <a:xfrm>
                <a:off x="3555" y="197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9" name="Group 37"/>
          <p:cNvGrpSpPr/>
          <p:nvPr/>
        </p:nvGrpSpPr>
        <p:grpSpPr>
          <a:xfrm>
            <a:off x="3898900" y="3413125"/>
            <a:ext cx="793750" cy="484188"/>
            <a:chOff x="2456" y="2150"/>
            <a:chExt cx="472" cy="298"/>
          </a:xfrm>
        </p:grpSpPr>
        <p:sp>
          <p:nvSpPr>
            <p:cNvPr id="19486" name="Line 38"/>
            <p:cNvSpPr/>
            <p:nvPr/>
          </p:nvSpPr>
          <p:spPr>
            <a:xfrm>
              <a:off x="2496" y="2448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9487" name="Text Box 39"/>
            <p:cNvSpPr txBox="1"/>
            <p:nvPr/>
          </p:nvSpPr>
          <p:spPr>
            <a:xfrm>
              <a:off x="2456" y="2150"/>
              <a:ext cx="412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出错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2884488" y="6477000"/>
            <a:ext cx="461962" cy="396875"/>
            <a:chOff x="1817" y="4080"/>
            <a:chExt cx="291" cy="250"/>
          </a:xfrm>
        </p:grpSpPr>
        <p:sp>
          <p:nvSpPr>
            <p:cNvPr id="19484" name="Freeform 41"/>
            <p:cNvSpPr/>
            <p:nvPr/>
          </p:nvSpPr>
          <p:spPr>
            <a:xfrm>
              <a:off x="1817" y="4137"/>
              <a:ext cx="1" cy="183"/>
            </a:xfrm>
            <a:custGeom>
              <a:avLst/>
              <a:gdLst>
                <a:gd name="txL" fmla="*/ 0 w 1"/>
                <a:gd name="txT" fmla="*/ 0 h 183"/>
                <a:gd name="txR" fmla="*/ 1 w 1"/>
                <a:gd name="txB" fmla="*/ 183 h 183"/>
              </a:gdLst>
              <a:ahLst/>
              <a:cxnLst>
                <a:cxn ang="0">
                  <a:pos x="0" y="0"/>
                </a:cxn>
                <a:cxn ang="0">
                  <a:pos x="0" y="183"/>
                </a:cxn>
              </a:cxnLst>
              <a:rect l="txL" t="txT" r="txR" b="txB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5" name="Text Box 42"/>
            <p:cNvSpPr txBox="1"/>
            <p:nvPr/>
          </p:nvSpPr>
          <p:spPr>
            <a:xfrm>
              <a:off x="1832" y="408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3"/>
          <p:cNvGrpSpPr/>
          <p:nvPr/>
        </p:nvGrpSpPr>
        <p:grpSpPr>
          <a:xfrm>
            <a:off x="850900" y="1143000"/>
            <a:ext cx="1981200" cy="5102225"/>
            <a:chOff x="536" y="720"/>
            <a:chExt cx="1248" cy="3214"/>
          </a:xfrm>
        </p:grpSpPr>
        <p:sp>
          <p:nvSpPr>
            <p:cNvPr id="19482" name="Freeform 44"/>
            <p:cNvSpPr/>
            <p:nvPr/>
          </p:nvSpPr>
          <p:spPr>
            <a:xfrm>
              <a:off x="536" y="720"/>
              <a:ext cx="1248" cy="3206"/>
            </a:xfrm>
            <a:custGeom>
              <a:avLst/>
              <a:gdLst>
                <a:gd name="txL" fmla="*/ 0 w 1248"/>
                <a:gd name="txT" fmla="*/ 0 h 3120"/>
                <a:gd name="txR" fmla="*/ 1248 w 1248"/>
                <a:gd name="txB" fmla="*/ 3120 h 3120"/>
              </a:gdLst>
              <a:ahLst/>
              <a:cxnLst>
                <a:cxn ang="0">
                  <a:pos x="576" y="5991"/>
                </a:cxn>
                <a:cxn ang="0">
                  <a:pos x="0" y="5991"/>
                </a:cxn>
                <a:cxn ang="0">
                  <a:pos x="0" y="0"/>
                </a:cxn>
                <a:cxn ang="0">
                  <a:pos x="1248" y="0"/>
                </a:cxn>
              </a:cxnLst>
              <a:rect l="txL" t="txT" r="txR" b="txB"/>
              <a:pathLst>
                <a:path w="1248" h="3120">
                  <a:moveTo>
                    <a:pt x="576" y="3120"/>
                  </a:moveTo>
                  <a:lnTo>
                    <a:pt x="0" y="3120"/>
                  </a:lnTo>
                  <a:lnTo>
                    <a:pt x="0" y="0"/>
                  </a:lnTo>
                  <a:lnTo>
                    <a:pt x="1248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3" name="Text Box 45"/>
            <p:cNvSpPr txBox="1"/>
            <p:nvPr/>
          </p:nvSpPr>
          <p:spPr>
            <a:xfrm>
              <a:off x="814" y="368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否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2865438" y="4114800"/>
            <a:ext cx="1262062" cy="396875"/>
            <a:chOff x="1805" y="2592"/>
            <a:chExt cx="795" cy="250"/>
          </a:xfrm>
        </p:grpSpPr>
        <p:sp>
          <p:nvSpPr>
            <p:cNvPr id="19480" name="Freeform 47"/>
            <p:cNvSpPr/>
            <p:nvPr/>
          </p:nvSpPr>
          <p:spPr>
            <a:xfrm>
              <a:off x="1805" y="2672"/>
              <a:ext cx="3" cy="162"/>
            </a:xfrm>
            <a:custGeom>
              <a:avLst/>
              <a:gdLst>
                <a:gd name="txL" fmla="*/ 0 w 3"/>
                <a:gd name="txT" fmla="*/ 0 h 162"/>
                <a:gd name="txR" fmla="*/ 3 w 3"/>
                <a:gd name="txB" fmla="*/ 162 h 162"/>
              </a:gdLst>
              <a:ahLst/>
              <a:cxnLst>
                <a:cxn ang="0">
                  <a:pos x="0" y="0"/>
                </a:cxn>
                <a:cxn ang="0">
                  <a:pos x="3" y="162"/>
                </a:cxn>
              </a:cxnLst>
              <a:rect l="txL" t="txT" r="txR" b="txB"/>
              <a:pathLst>
                <a:path w="3" h="162">
                  <a:moveTo>
                    <a:pt x="0" y="0"/>
                  </a:moveTo>
                  <a:lnTo>
                    <a:pt x="3" y="1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1" name="Text Box 48"/>
            <p:cNvSpPr txBox="1"/>
            <p:nvPr/>
          </p:nvSpPr>
          <p:spPr>
            <a:xfrm>
              <a:off x="1880" y="2592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未错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8" name="AutoShape 50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479" name="Text Box 51"/>
          <p:cNvSpPr txBox="1"/>
          <p:nvPr/>
        </p:nvSpPr>
        <p:spPr>
          <a:xfrm>
            <a:off x="3425825" y="835025"/>
            <a:ext cx="41910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中断方式从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设备读数据块到主存</a:t>
            </a:r>
            <a:endParaRPr lang="zh-CN" altLang="en-US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5" grpId="0" animBg="1"/>
      <p:bldP spid="76806" grpId="0" animBg="1"/>
      <p:bldP spid="768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441325" y="349250"/>
            <a:ext cx="411099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DMA </a:t>
            </a:r>
            <a:r>
              <a:rPr lang="zh-CN" altLang="en-US" sz="3600" b="1" dirty="0">
                <a:latin typeface="Times New Roman" panose="02020603050405020304" pitchFamily="18" charset="0"/>
              </a:rPr>
              <a:t>方式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0483" name="AutoShape 3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20484" name="Text Box 37"/>
          <p:cNvSpPr txBox="1"/>
          <p:nvPr/>
        </p:nvSpPr>
        <p:spPr>
          <a:xfrm>
            <a:off x="1025525" y="1538288"/>
            <a:ext cx="7081838" cy="180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程序中断方式依然消耗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资源：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响应中断请求后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运行中断服务程序</a:t>
            </a:r>
            <a:endParaRPr lang="zh-CN" altLang="en-US" sz="2800" b="1" dirty="0">
              <a:solidFill>
                <a:srgbClr val="92D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占用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内部寄存器</a:t>
            </a:r>
            <a:endParaRPr lang="zh-CN" altLang="en-US" sz="2800" b="1" dirty="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38"/>
          <p:cNvSpPr txBox="1"/>
          <p:nvPr/>
        </p:nvSpPr>
        <p:spPr>
          <a:xfrm>
            <a:off x="1060450" y="3835400"/>
            <a:ext cx="6902450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直接存储器存取（</a:t>
            </a:r>
            <a:r>
              <a:rPr lang="en-US" altLang="zh-CN" sz="2800" b="1" dirty="0">
                <a:latin typeface="Times New Roman" panose="02020603050405020304" pitchFamily="18" charset="0"/>
              </a:rPr>
              <a:t>DMA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）方式：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设备与主存直接交换信息，不占用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资源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7" name="Text Box 3"/>
          <p:cNvSpPr txBox="1"/>
          <p:nvPr/>
        </p:nvSpPr>
        <p:spPr>
          <a:xfrm>
            <a:off x="738188" y="912813"/>
            <a:ext cx="752951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主存和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I/O 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之间有一条直接数据通道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主存和外设交换信息，不占用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，不中断现行程序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7829" name="Text Box 5"/>
          <p:cNvSpPr txBox="1"/>
          <p:nvPr/>
        </p:nvSpPr>
        <p:spPr>
          <a:xfrm>
            <a:off x="827088" y="1884363"/>
            <a:ext cx="7715250" cy="138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DMA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同时访存时，</a:t>
            </a:r>
            <a:r>
              <a:rPr lang="en-US" altLang="zh-CN" sz="2800" b="1" dirty="0">
                <a:latin typeface="Times New Roman" panose="02020603050405020304" pitchFamily="18" charset="0"/>
              </a:rPr>
              <a:t>DMA</a:t>
            </a:r>
            <a:r>
              <a:rPr lang="zh-CN" altLang="en-US" sz="2800" b="1" dirty="0">
                <a:latin typeface="Times New Roman" panose="02020603050405020304" pitchFamily="18" charset="0"/>
              </a:rPr>
              <a:t>优先占用总线，时间通常是一个存取周期，此即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周期挪用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，这期间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可以做内部操作，</a:t>
            </a:r>
            <a:r>
              <a:rPr lang="en-US" altLang="zh-CN" sz="2800" b="1" dirty="0">
                <a:latin typeface="Times New Roman" panose="02020603050405020304" pitchFamily="18" charset="0"/>
              </a:rPr>
              <a:t>DMA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占用总线资源</a:t>
            </a:r>
            <a:endParaRPr lang="zh-CN" altLang="en-US" sz="2800" b="1" dirty="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0" name="Text Box 6"/>
          <p:cNvSpPr txBox="1"/>
          <p:nvPr/>
        </p:nvSpPr>
        <p:spPr>
          <a:xfrm>
            <a:off x="998538" y="3244850"/>
            <a:ext cx="40513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并行工作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AutoShape 3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9" grpId="0"/>
      <p:bldP spid="778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441325" y="171450"/>
            <a:ext cx="56927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三种方式的 </a:t>
            </a:r>
            <a:r>
              <a:rPr lang="en-US" altLang="zh-CN" b="1" dirty="0">
                <a:latin typeface="Times New Roman" panose="02020603050405020304" pitchFamily="18" charset="0"/>
              </a:rPr>
              <a:t>CPU </a:t>
            </a:r>
            <a:r>
              <a:rPr lang="zh-CN" altLang="en-US" b="1" dirty="0">
                <a:latin typeface="Times New Roman" panose="02020603050405020304" pitchFamily="18" charset="0"/>
              </a:rPr>
              <a:t>工作效率比较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00038" y="4629150"/>
            <a:ext cx="8158162" cy="2228850"/>
            <a:chOff x="189" y="2916"/>
            <a:chExt cx="5139" cy="1404"/>
          </a:xfrm>
        </p:grpSpPr>
        <p:sp>
          <p:nvSpPr>
            <p:cNvPr id="22663" name="Line 4"/>
            <p:cNvSpPr/>
            <p:nvPr/>
          </p:nvSpPr>
          <p:spPr>
            <a:xfrm>
              <a:off x="717" y="3782"/>
              <a:ext cx="225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64" name="Line 5"/>
            <p:cNvSpPr/>
            <p:nvPr/>
          </p:nvSpPr>
          <p:spPr>
            <a:xfrm>
              <a:off x="3077" y="3782"/>
              <a:ext cx="225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65" name="Line 6"/>
            <p:cNvSpPr/>
            <p:nvPr/>
          </p:nvSpPr>
          <p:spPr>
            <a:xfrm>
              <a:off x="2973" y="3254"/>
              <a:ext cx="0" cy="5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66" name="Line 7"/>
            <p:cNvSpPr/>
            <p:nvPr/>
          </p:nvSpPr>
          <p:spPr>
            <a:xfrm>
              <a:off x="3072" y="3254"/>
              <a:ext cx="0" cy="5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67" name="Line 8"/>
            <p:cNvSpPr/>
            <p:nvPr/>
          </p:nvSpPr>
          <p:spPr>
            <a:xfrm>
              <a:off x="2973" y="3782"/>
              <a:ext cx="0" cy="25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med" len="med"/>
              <a:tailEnd type="none" w="med" len="med"/>
            </a:ln>
          </p:spPr>
        </p:sp>
        <p:sp>
          <p:nvSpPr>
            <p:cNvPr id="22668" name="Line 9"/>
            <p:cNvSpPr/>
            <p:nvPr/>
          </p:nvSpPr>
          <p:spPr>
            <a:xfrm>
              <a:off x="3072" y="3878"/>
              <a:ext cx="0" cy="35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69" name="Line 10"/>
            <p:cNvSpPr/>
            <p:nvPr/>
          </p:nvSpPr>
          <p:spPr>
            <a:xfrm>
              <a:off x="717" y="3247"/>
              <a:ext cx="0" cy="5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70" name="Text Box 11"/>
            <p:cNvSpPr txBox="1"/>
            <p:nvPr/>
          </p:nvSpPr>
          <p:spPr>
            <a:xfrm>
              <a:off x="1507" y="3492"/>
              <a:ext cx="10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存取周期结束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71" name="Line 12"/>
            <p:cNvSpPr/>
            <p:nvPr/>
          </p:nvSpPr>
          <p:spPr>
            <a:xfrm>
              <a:off x="2778" y="3638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72" name="Text Box 13"/>
            <p:cNvSpPr txBox="1"/>
            <p:nvPr/>
          </p:nvSpPr>
          <p:spPr>
            <a:xfrm>
              <a:off x="1101" y="3254"/>
              <a:ext cx="148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执行现行程序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73" name="Line 14"/>
            <p:cNvSpPr/>
            <p:nvPr/>
          </p:nvSpPr>
          <p:spPr>
            <a:xfrm rot="10800000">
              <a:off x="717" y="3350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74" name="Line 15"/>
            <p:cNvSpPr/>
            <p:nvPr/>
          </p:nvSpPr>
          <p:spPr>
            <a:xfrm>
              <a:off x="2778" y="3350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75" name="Line 16"/>
            <p:cNvSpPr/>
            <p:nvPr/>
          </p:nvSpPr>
          <p:spPr>
            <a:xfrm rot="10800000">
              <a:off x="3072" y="3350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76" name="Text Box 17"/>
            <p:cNvSpPr txBox="1"/>
            <p:nvPr/>
          </p:nvSpPr>
          <p:spPr>
            <a:xfrm>
              <a:off x="3260" y="3254"/>
              <a:ext cx="148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执行现行程序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77" name="Text Box 18"/>
            <p:cNvSpPr txBox="1"/>
            <p:nvPr/>
          </p:nvSpPr>
          <p:spPr>
            <a:xfrm>
              <a:off x="2157" y="3782"/>
              <a:ext cx="8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DMA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请求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78" name="Line 19"/>
            <p:cNvSpPr/>
            <p:nvPr/>
          </p:nvSpPr>
          <p:spPr>
            <a:xfrm>
              <a:off x="1677" y="3772"/>
              <a:ext cx="0" cy="2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79" name="Text Box 20"/>
            <p:cNvSpPr txBox="1"/>
            <p:nvPr/>
          </p:nvSpPr>
          <p:spPr>
            <a:xfrm>
              <a:off x="1009" y="3772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80" name="Line 21"/>
            <p:cNvSpPr/>
            <p:nvPr/>
          </p:nvSpPr>
          <p:spPr>
            <a:xfrm>
              <a:off x="1677" y="4035"/>
              <a:ext cx="0" cy="1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81" name="Line 22"/>
            <p:cNvSpPr/>
            <p:nvPr/>
          </p:nvSpPr>
          <p:spPr>
            <a:xfrm flipH="1">
              <a:off x="1677" y="411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82" name="Text Box 23"/>
            <p:cNvSpPr txBox="1"/>
            <p:nvPr/>
          </p:nvSpPr>
          <p:spPr>
            <a:xfrm>
              <a:off x="1969" y="4012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准备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83" name="Line 24"/>
            <p:cNvSpPr/>
            <p:nvPr/>
          </p:nvSpPr>
          <p:spPr>
            <a:xfrm rot="-10800000" flipH="1">
              <a:off x="2781" y="411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84" name="Line 25"/>
            <p:cNvSpPr/>
            <p:nvPr/>
          </p:nvSpPr>
          <p:spPr>
            <a:xfrm flipH="1">
              <a:off x="3076" y="411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85" name="Text Box 26"/>
            <p:cNvSpPr txBox="1"/>
            <p:nvPr/>
          </p:nvSpPr>
          <p:spPr>
            <a:xfrm>
              <a:off x="3220" y="4012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准备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86" name="Freeform 27"/>
            <p:cNvSpPr/>
            <p:nvPr/>
          </p:nvSpPr>
          <p:spPr>
            <a:xfrm>
              <a:off x="2541" y="3062"/>
              <a:ext cx="483" cy="202"/>
            </a:xfrm>
            <a:custGeom>
              <a:avLst/>
              <a:gdLst>
                <a:gd name="txL" fmla="*/ 0 w 528"/>
                <a:gd name="txT" fmla="*/ 0 h 240"/>
                <a:gd name="txR" fmla="*/ 528 w 528"/>
                <a:gd name="txB" fmla="*/ 240 h 240"/>
              </a:gdLst>
              <a:ahLst/>
              <a:cxnLst>
                <a:cxn ang="0">
                  <a:pos x="62" y="4"/>
                </a:cxn>
                <a:cxn ang="0">
                  <a:pos x="57" y="3"/>
                </a:cxn>
                <a:cxn ang="0">
                  <a:pos x="40" y="3"/>
                </a:cxn>
                <a:cxn ang="0">
                  <a:pos x="23" y="0"/>
                </a:cxn>
                <a:cxn ang="0">
                  <a:pos x="0" y="0"/>
                </a:cxn>
              </a:cxnLst>
              <a:rect l="txL" t="txT" r="txR" b="txB"/>
              <a:pathLst>
                <a:path w="528" h="240">
                  <a:moveTo>
                    <a:pt x="528" y="240"/>
                  </a:moveTo>
                  <a:lnTo>
                    <a:pt x="480" y="144"/>
                  </a:lnTo>
                  <a:lnTo>
                    <a:pt x="336" y="48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87" name="Text Box 28"/>
            <p:cNvSpPr txBox="1"/>
            <p:nvPr/>
          </p:nvSpPr>
          <p:spPr>
            <a:xfrm>
              <a:off x="1485" y="2916"/>
              <a:ext cx="10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一个存取周期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88" name="Freeform 29"/>
            <p:cNvSpPr/>
            <p:nvPr/>
          </p:nvSpPr>
          <p:spPr>
            <a:xfrm>
              <a:off x="3024" y="4080"/>
              <a:ext cx="960" cy="192"/>
            </a:xfrm>
            <a:custGeom>
              <a:avLst/>
              <a:gdLst>
                <a:gd name="txL" fmla="*/ 0 w 1056"/>
                <a:gd name="txT" fmla="*/ 0 h 192"/>
                <a:gd name="txR" fmla="*/ 1056 w 1056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5" y="192"/>
                </a:cxn>
                <a:cxn ang="0">
                  <a:pos x="86" y="192"/>
                </a:cxn>
                <a:cxn ang="0">
                  <a:pos x="106" y="48"/>
                </a:cxn>
              </a:cxnLst>
              <a:rect l="txL" t="txT" r="txR" b="txB"/>
              <a:pathLst>
                <a:path w="1056" h="192">
                  <a:moveTo>
                    <a:pt x="0" y="0"/>
                  </a:moveTo>
                  <a:lnTo>
                    <a:pt x="0" y="96"/>
                  </a:lnTo>
                  <a:lnTo>
                    <a:pt x="48" y="192"/>
                  </a:lnTo>
                  <a:lnTo>
                    <a:pt x="864" y="192"/>
                  </a:lnTo>
                  <a:lnTo>
                    <a:pt x="1056" y="48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89" name="Text Box 30"/>
            <p:cNvSpPr txBox="1"/>
            <p:nvPr/>
          </p:nvSpPr>
          <p:spPr>
            <a:xfrm>
              <a:off x="3984" y="3878"/>
              <a:ext cx="114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实现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与主存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之间的传送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90" name="Text Box 31"/>
            <p:cNvSpPr txBox="1"/>
            <p:nvPr/>
          </p:nvSpPr>
          <p:spPr>
            <a:xfrm>
              <a:off x="189" y="3541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91" name="Line 32"/>
            <p:cNvSpPr/>
            <p:nvPr/>
          </p:nvSpPr>
          <p:spPr>
            <a:xfrm>
              <a:off x="2973" y="4032"/>
              <a:ext cx="0" cy="1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33"/>
          <p:cNvGrpSpPr/>
          <p:nvPr/>
        </p:nvGrpSpPr>
        <p:grpSpPr>
          <a:xfrm>
            <a:off x="300038" y="760413"/>
            <a:ext cx="8318500" cy="1433512"/>
            <a:chOff x="189" y="479"/>
            <a:chExt cx="5240" cy="903"/>
          </a:xfrm>
        </p:grpSpPr>
        <p:grpSp>
          <p:nvGrpSpPr>
            <p:cNvPr id="22639" name="Group 34"/>
            <p:cNvGrpSpPr/>
            <p:nvPr/>
          </p:nvGrpSpPr>
          <p:grpSpPr>
            <a:xfrm>
              <a:off x="189" y="479"/>
              <a:ext cx="5240" cy="903"/>
              <a:chOff x="189" y="479"/>
              <a:chExt cx="5240" cy="903"/>
            </a:xfrm>
          </p:grpSpPr>
          <p:sp>
            <p:nvSpPr>
              <p:cNvPr id="22644" name="Text Box 35"/>
              <p:cNvSpPr txBox="1"/>
              <p:nvPr/>
            </p:nvSpPr>
            <p:spPr>
              <a:xfrm>
                <a:off x="189" y="662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45" name="Line 36"/>
              <p:cNvSpPr/>
              <p:nvPr/>
            </p:nvSpPr>
            <p:spPr>
              <a:xfrm>
                <a:off x="717" y="518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46" name="Line 37"/>
              <p:cNvSpPr/>
              <p:nvPr/>
            </p:nvSpPr>
            <p:spPr>
              <a:xfrm>
                <a:off x="1821" y="518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47" name="Line 38"/>
              <p:cNvSpPr/>
              <p:nvPr/>
            </p:nvSpPr>
            <p:spPr>
              <a:xfrm>
                <a:off x="4461" y="518"/>
                <a:ext cx="0" cy="8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48" name="Line 39"/>
              <p:cNvSpPr/>
              <p:nvPr/>
            </p:nvSpPr>
            <p:spPr>
              <a:xfrm flipH="1">
                <a:off x="717" y="710"/>
                <a:ext cx="19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49" name="Line 40"/>
              <p:cNvSpPr/>
              <p:nvPr/>
            </p:nvSpPr>
            <p:spPr>
              <a:xfrm rot="-10800000" flipH="1">
                <a:off x="1631" y="710"/>
                <a:ext cx="19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50" name="Text Box 41"/>
              <p:cNvSpPr txBox="1"/>
              <p:nvPr/>
            </p:nvSpPr>
            <p:spPr>
              <a:xfrm>
                <a:off x="883" y="501"/>
                <a:ext cx="784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CPU</a:t>
                </a:r>
                <a:r>
                  <a:rPr lang="en-US" altLang="zh-CN" sz="9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执行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现行程序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1" name="Line 42"/>
              <p:cNvSpPr/>
              <p:nvPr/>
            </p:nvSpPr>
            <p:spPr>
              <a:xfrm flipH="1">
                <a:off x="1821" y="710"/>
                <a:ext cx="19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52" name="Line 43"/>
              <p:cNvSpPr/>
              <p:nvPr/>
            </p:nvSpPr>
            <p:spPr>
              <a:xfrm rot="-10800000" flipH="1">
                <a:off x="4273" y="710"/>
                <a:ext cx="19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53" name="Line 44"/>
              <p:cNvSpPr/>
              <p:nvPr/>
            </p:nvSpPr>
            <p:spPr>
              <a:xfrm flipH="1">
                <a:off x="4463" y="710"/>
                <a:ext cx="19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54" name="Text Box 45"/>
              <p:cNvSpPr txBox="1"/>
              <p:nvPr/>
            </p:nvSpPr>
            <p:spPr>
              <a:xfrm>
                <a:off x="2051" y="604"/>
                <a:ext cx="2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查询等待并传输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数据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5" name="Text Box 46"/>
              <p:cNvSpPr txBox="1"/>
              <p:nvPr/>
            </p:nvSpPr>
            <p:spPr>
              <a:xfrm>
                <a:off x="4605" y="479"/>
                <a:ext cx="824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CPU </a:t>
                </a:r>
                <a:r>
                  <a:rPr lang="en-US" altLang="zh-CN" sz="9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执行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现行程序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6" name="Line 47"/>
              <p:cNvSpPr/>
              <p:nvPr/>
            </p:nvSpPr>
            <p:spPr>
              <a:xfrm>
                <a:off x="1821" y="950"/>
                <a:ext cx="0" cy="23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57" name="Line 48"/>
              <p:cNvSpPr/>
              <p:nvPr/>
            </p:nvSpPr>
            <p:spPr>
              <a:xfrm>
                <a:off x="1821" y="1152"/>
                <a:ext cx="0" cy="13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658" name="Text Box 49"/>
              <p:cNvSpPr txBox="1"/>
              <p:nvPr/>
            </p:nvSpPr>
            <p:spPr>
              <a:xfrm>
                <a:off x="1101" y="950"/>
                <a:ext cx="6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启动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I/O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659" name="Group 50"/>
              <p:cNvGrpSpPr/>
              <p:nvPr/>
            </p:nvGrpSpPr>
            <p:grpSpPr>
              <a:xfrm>
                <a:off x="717" y="954"/>
                <a:ext cx="4704" cy="6"/>
                <a:chOff x="336" y="954"/>
                <a:chExt cx="4704" cy="6"/>
              </a:xfrm>
            </p:grpSpPr>
            <p:sp>
              <p:nvSpPr>
                <p:cNvPr id="22660" name="Line 51"/>
                <p:cNvSpPr/>
                <p:nvPr/>
              </p:nvSpPr>
              <p:spPr>
                <a:xfrm>
                  <a:off x="336" y="954"/>
                  <a:ext cx="110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661" name="Line 52"/>
                <p:cNvSpPr/>
                <p:nvPr/>
              </p:nvSpPr>
              <p:spPr>
                <a:xfrm>
                  <a:off x="1440" y="960"/>
                  <a:ext cx="264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662" name="Line 53"/>
                <p:cNvSpPr/>
                <p:nvPr/>
              </p:nvSpPr>
              <p:spPr>
                <a:xfrm>
                  <a:off x="4080" y="960"/>
                  <a:ext cx="9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2640" name="Group 54"/>
            <p:cNvGrpSpPr/>
            <p:nvPr/>
          </p:nvGrpSpPr>
          <p:grpSpPr>
            <a:xfrm>
              <a:off x="1821" y="1094"/>
              <a:ext cx="2640" cy="250"/>
              <a:chOff x="1821" y="1094"/>
              <a:chExt cx="2640" cy="250"/>
            </a:xfrm>
          </p:grpSpPr>
          <p:sp>
            <p:nvSpPr>
              <p:cNvPr id="22641" name="Text Box 55"/>
              <p:cNvSpPr txBox="1"/>
              <p:nvPr/>
            </p:nvSpPr>
            <p:spPr>
              <a:xfrm>
                <a:off x="2431" y="1094"/>
                <a:ext cx="118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I/O 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准备及传送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42" name="Line 56"/>
              <p:cNvSpPr/>
              <p:nvPr/>
            </p:nvSpPr>
            <p:spPr>
              <a:xfrm>
                <a:off x="3597" y="1200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43" name="Line 57"/>
              <p:cNvSpPr/>
              <p:nvPr/>
            </p:nvSpPr>
            <p:spPr>
              <a:xfrm>
                <a:off x="1821" y="120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stealth" w="med" len="med"/>
                <a:tailEnd type="none" w="med" len="med"/>
              </a:ln>
            </p:spPr>
          </p:sp>
        </p:grpSp>
      </p:grpSp>
      <p:grpSp>
        <p:nvGrpSpPr>
          <p:cNvPr id="7" name="Group 58"/>
          <p:cNvGrpSpPr/>
          <p:nvPr/>
        </p:nvGrpSpPr>
        <p:grpSpPr>
          <a:xfrm>
            <a:off x="300038" y="2209800"/>
            <a:ext cx="8310562" cy="2530475"/>
            <a:chOff x="189" y="1392"/>
            <a:chExt cx="5235" cy="1594"/>
          </a:xfrm>
        </p:grpSpPr>
        <p:sp>
          <p:nvSpPr>
            <p:cNvPr id="22607" name="Line 59"/>
            <p:cNvSpPr/>
            <p:nvPr/>
          </p:nvSpPr>
          <p:spPr>
            <a:xfrm>
              <a:off x="720" y="2071"/>
              <a:ext cx="21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08" name="Line 60"/>
            <p:cNvSpPr/>
            <p:nvPr/>
          </p:nvSpPr>
          <p:spPr>
            <a:xfrm>
              <a:off x="2880" y="1543"/>
              <a:ext cx="0" cy="5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09" name="Line 61"/>
            <p:cNvSpPr/>
            <p:nvPr/>
          </p:nvSpPr>
          <p:spPr>
            <a:xfrm>
              <a:off x="720" y="1536"/>
              <a:ext cx="0" cy="5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10" name="Text Box 62"/>
            <p:cNvSpPr txBox="1"/>
            <p:nvPr/>
          </p:nvSpPr>
          <p:spPr>
            <a:xfrm>
              <a:off x="1236" y="1781"/>
              <a:ext cx="1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指令执行周期结束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11" name="Line 63"/>
            <p:cNvSpPr/>
            <p:nvPr/>
          </p:nvSpPr>
          <p:spPr>
            <a:xfrm>
              <a:off x="2685" y="1927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12" name="Text Box 64"/>
            <p:cNvSpPr txBox="1"/>
            <p:nvPr/>
          </p:nvSpPr>
          <p:spPr>
            <a:xfrm>
              <a:off x="1056" y="1543"/>
              <a:ext cx="148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执行现行程序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13" name="Line 65"/>
            <p:cNvSpPr/>
            <p:nvPr/>
          </p:nvSpPr>
          <p:spPr>
            <a:xfrm>
              <a:off x="3168" y="1543"/>
              <a:ext cx="0" cy="5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14" name="Line 66"/>
            <p:cNvSpPr/>
            <p:nvPr/>
          </p:nvSpPr>
          <p:spPr>
            <a:xfrm>
              <a:off x="3168" y="2071"/>
              <a:ext cx="22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15" name="Text Box 67"/>
            <p:cNvSpPr txBox="1"/>
            <p:nvPr/>
          </p:nvSpPr>
          <p:spPr>
            <a:xfrm>
              <a:off x="3356" y="1543"/>
              <a:ext cx="148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执行现行程序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16" name="Line 68"/>
            <p:cNvSpPr/>
            <p:nvPr/>
          </p:nvSpPr>
          <p:spPr>
            <a:xfrm flipH="1">
              <a:off x="2736" y="2071"/>
              <a:ext cx="14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17" name="Freeform 69"/>
            <p:cNvSpPr/>
            <p:nvPr/>
          </p:nvSpPr>
          <p:spPr>
            <a:xfrm>
              <a:off x="2736" y="2071"/>
              <a:ext cx="864" cy="336"/>
            </a:xfrm>
            <a:custGeom>
              <a:avLst/>
              <a:gdLst>
                <a:gd name="txL" fmla="*/ 0 w 864"/>
                <a:gd name="txT" fmla="*/ 0 h 336"/>
                <a:gd name="txR" fmla="*/ 864 w 864"/>
                <a:gd name="txB" fmla="*/ 336 h 336"/>
              </a:gdLst>
              <a:ahLst/>
              <a:cxnLst>
                <a:cxn ang="0">
                  <a:pos x="0" y="336"/>
                </a:cxn>
                <a:cxn ang="0">
                  <a:pos x="864" y="336"/>
                </a:cxn>
                <a:cxn ang="0">
                  <a:pos x="432" y="0"/>
                </a:cxn>
              </a:cxnLst>
              <a:rect l="txL" t="txT" r="txR" b="txB"/>
              <a:pathLst>
                <a:path w="864" h="336">
                  <a:moveTo>
                    <a:pt x="0" y="336"/>
                  </a:moveTo>
                  <a:lnTo>
                    <a:pt x="864" y="336"/>
                  </a:lnTo>
                  <a:lnTo>
                    <a:pt x="432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18" name="Line 70"/>
            <p:cNvSpPr/>
            <p:nvPr/>
          </p:nvSpPr>
          <p:spPr>
            <a:xfrm>
              <a:off x="2736" y="245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19" name="Line 71"/>
            <p:cNvSpPr/>
            <p:nvPr/>
          </p:nvSpPr>
          <p:spPr>
            <a:xfrm>
              <a:off x="3600" y="2307"/>
              <a:ext cx="0" cy="2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20" name="Line 72"/>
            <p:cNvSpPr/>
            <p:nvPr/>
          </p:nvSpPr>
          <p:spPr>
            <a:xfrm flipV="1">
              <a:off x="2736" y="2069"/>
              <a:ext cx="0" cy="2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21" name="Line 73"/>
            <p:cNvSpPr/>
            <p:nvPr/>
          </p:nvSpPr>
          <p:spPr>
            <a:xfrm>
              <a:off x="1628" y="2071"/>
              <a:ext cx="0" cy="2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22" name="Text Box 74"/>
            <p:cNvSpPr txBox="1"/>
            <p:nvPr/>
          </p:nvSpPr>
          <p:spPr>
            <a:xfrm>
              <a:off x="960" y="2071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23" name="Text Box 75"/>
            <p:cNvSpPr txBox="1"/>
            <p:nvPr/>
          </p:nvSpPr>
          <p:spPr>
            <a:xfrm>
              <a:off x="1976" y="2061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中断请求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24" name="Line 76"/>
            <p:cNvSpPr/>
            <p:nvPr/>
          </p:nvSpPr>
          <p:spPr>
            <a:xfrm flipH="1">
              <a:off x="3600" y="245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25" name="Text Box 77"/>
            <p:cNvSpPr txBox="1"/>
            <p:nvPr/>
          </p:nvSpPr>
          <p:spPr>
            <a:xfrm>
              <a:off x="3744" y="2314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准备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26" name="Line 78"/>
            <p:cNvSpPr/>
            <p:nvPr/>
          </p:nvSpPr>
          <p:spPr>
            <a:xfrm>
              <a:off x="1632" y="2352"/>
              <a:ext cx="0" cy="2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27" name="Line 79"/>
            <p:cNvSpPr/>
            <p:nvPr/>
          </p:nvSpPr>
          <p:spPr>
            <a:xfrm flipH="1">
              <a:off x="1632" y="246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28" name="Text Box 80"/>
            <p:cNvSpPr txBox="1"/>
            <p:nvPr/>
          </p:nvSpPr>
          <p:spPr>
            <a:xfrm>
              <a:off x="1828" y="2362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准备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29" name="Line 81"/>
            <p:cNvSpPr/>
            <p:nvPr/>
          </p:nvSpPr>
          <p:spPr>
            <a:xfrm rot="-10800000" flipH="1">
              <a:off x="2544" y="246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30" name="Text Box 82"/>
            <p:cNvSpPr txBox="1"/>
            <p:nvPr/>
          </p:nvSpPr>
          <p:spPr>
            <a:xfrm>
              <a:off x="2877" y="2544"/>
              <a:ext cx="20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CPU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处理中断服务程序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实现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I/O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与主机之间的传送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31" name="Text Box 83"/>
            <p:cNvSpPr txBox="1"/>
            <p:nvPr/>
          </p:nvSpPr>
          <p:spPr>
            <a:xfrm>
              <a:off x="2891" y="1392"/>
              <a:ext cx="27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间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断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32" name="Line 84"/>
            <p:cNvSpPr/>
            <p:nvPr/>
          </p:nvSpPr>
          <p:spPr>
            <a:xfrm>
              <a:off x="3024" y="187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sm"/>
            </a:ln>
          </p:spPr>
        </p:sp>
        <p:sp>
          <p:nvSpPr>
            <p:cNvPr id="22633" name="Text Box 85"/>
            <p:cNvSpPr txBox="1"/>
            <p:nvPr/>
          </p:nvSpPr>
          <p:spPr>
            <a:xfrm>
              <a:off x="189" y="1766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634" name="Line 86"/>
            <p:cNvSpPr/>
            <p:nvPr/>
          </p:nvSpPr>
          <p:spPr>
            <a:xfrm>
              <a:off x="2736" y="2362"/>
              <a:ext cx="0" cy="2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35" name="Line 87"/>
            <p:cNvSpPr/>
            <p:nvPr/>
          </p:nvSpPr>
          <p:spPr>
            <a:xfrm rot="10800000">
              <a:off x="717" y="1639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36" name="Line 88"/>
            <p:cNvSpPr/>
            <p:nvPr/>
          </p:nvSpPr>
          <p:spPr>
            <a:xfrm>
              <a:off x="2637" y="1639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37" name="Line 89"/>
            <p:cNvSpPr/>
            <p:nvPr/>
          </p:nvSpPr>
          <p:spPr>
            <a:xfrm rot="10800000">
              <a:off x="3165" y="1639"/>
              <a:ext cx="1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38" name="Line 90"/>
            <p:cNvSpPr/>
            <p:nvPr/>
          </p:nvSpPr>
          <p:spPr>
            <a:xfrm flipH="1">
              <a:off x="3168" y="2471"/>
              <a:ext cx="144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91"/>
          <p:cNvGrpSpPr/>
          <p:nvPr/>
        </p:nvGrpSpPr>
        <p:grpSpPr>
          <a:xfrm>
            <a:off x="1747838" y="1508125"/>
            <a:ext cx="1143000" cy="396875"/>
            <a:chOff x="1101" y="944"/>
            <a:chExt cx="720" cy="250"/>
          </a:xfrm>
        </p:grpSpPr>
        <p:sp>
          <p:nvSpPr>
            <p:cNvPr id="22605" name="Line 92"/>
            <p:cNvSpPr/>
            <p:nvPr/>
          </p:nvSpPr>
          <p:spPr>
            <a:xfrm>
              <a:off x="1821" y="944"/>
              <a:ext cx="0" cy="23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06" name="Text Box 93"/>
            <p:cNvSpPr txBox="1"/>
            <p:nvPr/>
          </p:nvSpPr>
          <p:spPr>
            <a:xfrm>
              <a:off x="1101" y="944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94"/>
          <p:cNvGrpSpPr/>
          <p:nvPr/>
        </p:nvGrpSpPr>
        <p:grpSpPr>
          <a:xfrm>
            <a:off x="1524000" y="3278188"/>
            <a:ext cx="1060450" cy="396875"/>
            <a:chOff x="960" y="2065"/>
            <a:chExt cx="668" cy="250"/>
          </a:xfrm>
        </p:grpSpPr>
        <p:sp>
          <p:nvSpPr>
            <p:cNvPr id="22603" name="Line 95"/>
            <p:cNvSpPr/>
            <p:nvPr/>
          </p:nvSpPr>
          <p:spPr>
            <a:xfrm>
              <a:off x="1628" y="2065"/>
              <a:ext cx="0" cy="23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604" name="Text Box 96"/>
            <p:cNvSpPr txBox="1"/>
            <p:nvPr/>
          </p:nvSpPr>
          <p:spPr>
            <a:xfrm>
              <a:off x="960" y="2065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945" name="Line 97"/>
          <p:cNvSpPr/>
          <p:nvPr/>
        </p:nvSpPr>
        <p:spPr>
          <a:xfrm>
            <a:off x="1143000" y="1514475"/>
            <a:ext cx="1752600" cy="0"/>
          </a:xfrm>
          <a:prstGeom prst="line">
            <a:avLst/>
          </a:prstGeom>
          <a:ln w="38100" cap="flat" cmpd="sng">
            <a:solidFill>
              <a:srgbClr val="C28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46" name="Line 98"/>
          <p:cNvSpPr/>
          <p:nvPr/>
        </p:nvSpPr>
        <p:spPr>
          <a:xfrm>
            <a:off x="7086600" y="1524000"/>
            <a:ext cx="1524000" cy="0"/>
          </a:xfrm>
          <a:prstGeom prst="line">
            <a:avLst/>
          </a:prstGeom>
          <a:ln w="38100" cap="flat" cmpd="sng">
            <a:solidFill>
              <a:srgbClr val="C28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947" name="Freeform 99"/>
          <p:cNvSpPr/>
          <p:nvPr/>
        </p:nvSpPr>
        <p:spPr>
          <a:xfrm>
            <a:off x="1138238" y="3289300"/>
            <a:ext cx="1452562" cy="4763"/>
          </a:xfrm>
          <a:custGeom>
            <a:avLst/>
            <a:gdLst>
              <a:gd name="txL" fmla="*/ 0 w 915"/>
              <a:gd name="txT" fmla="*/ 0 h 3"/>
              <a:gd name="txR" fmla="*/ 915 w 915"/>
              <a:gd name="txB" fmla="*/ 3 h 3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915" h="3">
                <a:moveTo>
                  <a:pt x="0" y="3"/>
                </a:moveTo>
                <a:lnTo>
                  <a:pt x="915" y="0"/>
                </a:lnTo>
              </a:path>
            </a:pathLst>
          </a:custGeom>
          <a:noFill/>
          <a:ln w="38100" cap="flat" cmpd="sng">
            <a:solidFill>
              <a:srgbClr val="C28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100"/>
          <p:cNvGrpSpPr/>
          <p:nvPr/>
        </p:nvGrpSpPr>
        <p:grpSpPr>
          <a:xfrm>
            <a:off x="2590800" y="3289300"/>
            <a:ext cx="1752600" cy="865188"/>
            <a:chOff x="1632" y="2067"/>
            <a:chExt cx="1104" cy="545"/>
          </a:xfrm>
        </p:grpSpPr>
        <p:sp>
          <p:nvSpPr>
            <p:cNvPr id="22596" name="Freeform 101"/>
            <p:cNvSpPr/>
            <p:nvPr/>
          </p:nvSpPr>
          <p:spPr>
            <a:xfrm>
              <a:off x="1632" y="2067"/>
              <a:ext cx="1098" cy="3"/>
            </a:xfrm>
            <a:custGeom>
              <a:avLst/>
              <a:gdLst>
                <a:gd name="txL" fmla="*/ 0 w 1098"/>
                <a:gd name="txT" fmla="*/ 0 h 3"/>
                <a:gd name="txR" fmla="*/ 1098 w 1098"/>
                <a:gd name="txB" fmla="*/ 3 h 3"/>
              </a:gdLst>
              <a:ahLst/>
              <a:cxnLst>
                <a:cxn ang="0">
                  <a:pos x="0" y="3"/>
                </a:cxn>
                <a:cxn ang="0">
                  <a:pos x="1098" y="0"/>
                </a:cxn>
              </a:cxnLst>
              <a:rect l="txL" t="txT" r="txR" b="txB"/>
              <a:pathLst>
                <a:path w="1098" h="3">
                  <a:moveTo>
                    <a:pt x="0" y="3"/>
                  </a:moveTo>
                  <a:lnTo>
                    <a:pt x="1098" y="0"/>
                  </a:lnTo>
                </a:path>
              </a:pathLst>
            </a:custGeom>
            <a:noFill/>
            <a:ln w="38100" cap="flat" cmpd="sng">
              <a:solidFill>
                <a:srgbClr val="C28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597" name="Group 102"/>
            <p:cNvGrpSpPr/>
            <p:nvPr/>
          </p:nvGrpSpPr>
          <p:grpSpPr>
            <a:xfrm>
              <a:off x="1632" y="2352"/>
              <a:ext cx="1104" cy="260"/>
              <a:chOff x="1632" y="2352"/>
              <a:chExt cx="1104" cy="260"/>
            </a:xfrm>
          </p:grpSpPr>
          <p:sp>
            <p:nvSpPr>
              <p:cNvPr id="22598" name="Line 103"/>
              <p:cNvSpPr/>
              <p:nvPr/>
            </p:nvSpPr>
            <p:spPr>
              <a:xfrm>
                <a:off x="1632" y="2352"/>
                <a:ext cx="0" cy="247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99" name="Line 104"/>
              <p:cNvSpPr/>
              <p:nvPr/>
            </p:nvSpPr>
            <p:spPr>
              <a:xfrm flipH="1">
                <a:off x="1632" y="246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00" name="Text Box 105"/>
              <p:cNvSpPr txBox="1"/>
              <p:nvPr/>
            </p:nvSpPr>
            <p:spPr>
              <a:xfrm>
                <a:off x="1828" y="2362"/>
                <a:ext cx="6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准备</a:t>
                </a:r>
                <a:endPara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1" name="Line 106"/>
              <p:cNvSpPr/>
              <p:nvPr/>
            </p:nvSpPr>
            <p:spPr>
              <a:xfrm rot="-10800000" flipH="1">
                <a:off x="2544" y="246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602" name="Line 107"/>
              <p:cNvSpPr/>
              <p:nvPr/>
            </p:nvSpPr>
            <p:spPr>
              <a:xfrm>
                <a:off x="2736" y="2362"/>
                <a:ext cx="0" cy="247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" name="Group 108"/>
          <p:cNvGrpSpPr/>
          <p:nvPr/>
        </p:nvGrpSpPr>
        <p:grpSpPr>
          <a:xfrm>
            <a:off x="3136900" y="3276600"/>
            <a:ext cx="1206500" cy="477838"/>
            <a:chOff x="1976" y="2055"/>
            <a:chExt cx="760" cy="301"/>
          </a:xfrm>
        </p:grpSpPr>
        <p:sp>
          <p:nvSpPr>
            <p:cNvPr id="22594" name="Line 109"/>
            <p:cNvSpPr/>
            <p:nvPr/>
          </p:nvSpPr>
          <p:spPr>
            <a:xfrm flipV="1">
              <a:off x="2736" y="2063"/>
              <a:ext cx="0" cy="293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595" name="Text Box 110"/>
            <p:cNvSpPr txBox="1"/>
            <p:nvPr/>
          </p:nvSpPr>
          <p:spPr>
            <a:xfrm>
              <a:off x="1976" y="2055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中断请求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959" name="Line 111"/>
          <p:cNvSpPr/>
          <p:nvPr/>
        </p:nvSpPr>
        <p:spPr>
          <a:xfrm flipH="1">
            <a:off x="4343400" y="3278188"/>
            <a:ext cx="228600" cy="5334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78960" name="Line 112"/>
          <p:cNvSpPr/>
          <p:nvPr/>
        </p:nvSpPr>
        <p:spPr>
          <a:xfrm flipH="1" flipV="1">
            <a:off x="5029200" y="3276600"/>
            <a:ext cx="685800" cy="5334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78961" name="Line 113"/>
          <p:cNvSpPr/>
          <p:nvPr/>
        </p:nvSpPr>
        <p:spPr>
          <a:xfrm>
            <a:off x="1143000" y="6005513"/>
            <a:ext cx="1524000" cy="0"/>
          </a:xfrm>
          <a:prstGeom prst="line">
            <a:avLst/>
          </a:prstGeom>
          <a:ln w="38100" cap="flat" cmpd="sng">
            <a:solidFill>
              <a:srgbClr val="C28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3" name="Group 114"/>
          <p:cNvGrpSpPr/>
          <p:nvPr/>
        </p:nvGrpSpPr>
        <p:grpSpPr>
          <a:xfrm>
            <a:off x="1597025" y="5984875"/>
            <a:ext cx="1069975" cy="403225"/>
            <a:chOff x="1006" y="3770"/>
            <a:chExt cx="674" cy="254"/>
          </a:xfrm>
        </p:grpSpPr>
        <p:sp>
          <p:nvSpPr>
            <p:cNvPr id="22592" name="Line 115"/>
            <p:cNvSpPr/>
            <p:nvPr/>
          </p:nvSpPr>
          <p:spPr>
            <a:xfrm>
              <a:off x="1680" y="3770"/>
              <a:ext cx="0" cy="23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593" name="Text Box 116"/>
            <p:cNvSpPr txBox="1"/>
            <p:nvPr/>
          </p:nvSpPr>
          <p:spPr>
            <a:xfrm>
              <a:off x="1006" y="3774"/>
              <a:ext cx="6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117"/>
          <p:cNvGrpSpPr/>
          <p:nvPr/>
        </p:nvGrpSpPr>
        <p:grpSpPr>
          <a:xfrm>
            <a:off x="2662238" y="6005513"/>
            <a:ext cx="2062162" cy="760412"/>
            <a:chOff x="1677" y="3783"/>
            <a:chExt cx="1299" cy="479"/>
          </a:xfrm>
        </p:grpSpPr>
        <p:sp>
          <p:nvSpPr>
            <p:cNvPr id="22585" name="Line 118"/>
            <p:cNvSpPr/>
            <p:nvPr/>
          </p:nvSpPr>
          <p:spPr>
            <a:xfrm>
              <a:off x="1680" y="3783"/>
              <a:ext cx="1296" cy="0"/>
            </a:xfrm>
            <a:prstGeom prst="line">
              <a:avLst/>
            </a:prstGeom>
            <a:ln w="38100" cap="flat" cmpd="sng">
              <a:solidFill>
                <a:srgbClr val="C28F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2586" name="Group 119"/>
            <p:cNvGrpSpPr/>
            <p:nvPr/>
          </p:nvGrpSpPr>
          <p:grpSpPr>
            <a:xfrm>
              <a:off x="1677" y="4012"/>
              <a:ext cx="1296" cy="250"/>
              <a:chOff x="1677" y="4006"/>
              <a:chExt cx="1296" cy="250"/>
            </a:xfrm>
          </p:grpSpPr>
          <p:sp>
            <p:nvSpPr>
              <p:cNvPr id="22587" name="Line 120"/>
              <p:cNvSpPr/>
              <p:nvPr/>
            </p:nvSpPr>
            <p:spPr>
              <a:xfrm>
                <a:off x="1677" y="4029"/>
                <a:ext cx="0" cy="179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88" name="Line 121"/>
              <p:cNvSpPr/>
              <p:nvPr/>
            </p:nvSpPr>
            <p:spPr>
              <a:xfrm flipH="1">
                <a:off x="1677" y="4112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589" name="Text Box 122"/>
              <p:cNvSpPr txBox="1"/>
              <p:nvPr/>
            </p:nvSpPr>
            <p:spPr>
              <a:xfrm>
                <a:off x="1969" y="4006"/>
                <a:ext cx="6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准备</a:t>
                </a:r>
                <a:endPara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0" name="Line 123"/>
              <p:cNvSpPr/>
              <p:nvPr/>
            </p:nvSpPr>
            <p:spPr>
              <a:xfrm rot="-10800000" flipH="1">
                <a:off x="2781" y="4112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591" name="Line 124"/>
              <p:cNvSpPr/>
              <p:nvPr/>
            </p:nvSpPr>
            <p:spPr>
              <a:xfrm>
                <a:off x="2973" y="4026"/>
                <a:ext cx="0" cy="179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6" name="Group 125"/>
          <p:cNvGrpSpPr/>
          <p:nvPr/>
        </p:nvGrpSpPr>
        <p:grpSpPr>
          <a:xfrm>
            <a:off x="2349500" y="4629150"/>
            <a:ext cx="2519363" cy="1390650"/>
            <a:chOff x="1485" y="2916"/>
            <a:chExt cx="1587" cy="876"/>
          </a:xfrm>
        </p:grpSpPr>
        <p:sp>
          <p:nvSpPr>
            <p:cNvPr id="22581" name="Rectangle 126"/>
            <p:cNvSpPr/>
            <p:nvPr/>
          </p:nvSpPr>
          <p:spPr>
            <a:xfrm>
              <a:off x="2976" y="3264"/>
              <a:ext cx="96" cy="52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2582" name="Group 127"/>
            <p:cNvGrpSpPr/>
            <p:nvPr/>
          </p:nvGrpSpPr>
          <p:grpSpPr>
            <a:xfrm>
              <a:off x="1485" y="2916"/>
              <a:ext cx="1539" cy="348"/>
              <a:chOff x="1485" y="2916"/>
              <a:chExt cx="1539" cy="348"/>
            </a:xfrm>
          </p:grpSpPr>
          <p:sp>
            <p:nvSpPr>
              <p:cNvPr id="22583" name="Freeform 128"/>
              <p:cNvSpPr/>
              <p:nvPr/>
            </p:nvSpPr>
            <p:spPr>
              <a:xfrm>
                <a:off x="2541" y="3062"/>
                <a:ext cx="483" cy="202"/>
              </a:xfrm>
              <a:custGeom>
                <a:avLst/>
                <a:gdLst>
                  <a:gd name="txL" fmla="*/ 0 w 528"/>
                  <a:gd name="txT" fmla="*/ 0 h 240"/>
                  <a:gd name="txR" fmla="*/ 528 w 528"/>
                  <a:gd name="txB" fmla="*/ 240 h 240"/>
                </a:gdLst>
                <a:ahLst/>
                <a:cxnLst>
                  <a:cxn ang="0">
                    <a:pos x="62" y="4"/>
                  </a:cxn>
                  <a:cxn ang="0">
                    <a:pos x="57" y="3"/>
                  </a:cxn>
                  <a:cxn ang="0">
                    <a:pos x="40" y="3"/>
                  </a:cxn>
                  <a:cxn ang="0">
                    <a:pos x="23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528" h="240">
                    <a:moveTo>
                      <a:pt x="528" y="240"/>
                    </a:moveTo>
                    <a:lnTo>
                      <a:pt x="480" y="144"/>
                    </a:lnTo>
                    <a:lnTo>
                      <a:pt x="336" y="48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84" name="Text Box 129"/>
              <p:cNvSpPr txBox="1"/>
              <p:nvPr/>
            </p:nvSpPr>
            <p:spPr>
              <a:xfrm>
                <a:off x="1485" y="2916"/>
                <a:ext cx="10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一个存取周期</a:t>
                </a:r>
                <a:endPara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30"/>
          <p:cNvGrpSpPr/>
          <p:nvPr/>
        </p:nvGrpSpPr>
        <p:grpSpPr>
          <a:xfrm>
            <a:off x="3424238" y="6003925"/>
            <a:ext cx="1300162" cy="396875"/>
            <a:chOff x="2157" y="3776"/>
            <a:chExt cx="819" cy="250"/>
          </a:xfrm>
        </p:grpSpPr>
        <p:sp>
          <p:nvSpPr>
            <p:cNvPr id="22579" name="Line 131"/>
            <p:cNvSpPr/>
            <p:nvPr/>
          </p:nvSpPr>
          <p:spPr>
            <a:xfrm>
              <a:off x="2973" y="3776"/>
              <a:ext cx="0" cy="25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stealth" w="med" len="med"/>
              <a:tailEnd type="none" w="med" len="med"/>
            </a:ln>
          </p:spPr>
        </p:sp>
        <p:sp>
          <p:nvSpPr>
            <p:cNvPr id="22580" name="Text Box 132"/>
            <p:cNvSpPr txBox="1"/>
            <p:nvPr/>
          </p:nvSpPr>
          <p:spPr>
            <a:xfrm>
              <a:off x="2157" y="3776"/>
              <a:ext cx="8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DMA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请求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981" name="Freeform 133"/>
          <p:cNvSpPr/>
          <p:nvPr/>
        </p:nvSpPr>
        <p:spPr>
          <a:xfrm>
            <a:off x="4333875" y="3289300"/>
            <a:ext cx="233363" cy="1588"/>
          </a:xfrm>
          <a:custGeom>
            <a:avLst/>
            <a:gdLst>
              <a:gd name="txL" fmla="*/ 0 w 147"/>
              <a:gd name="txT" fmla="*/ 0 h 1"/>
              <a:gd name="txR" fmla="*/ 147 w 147"/>
              <a:gd name="txB" fmla="*/ 1 h 1"/>
            </a:gdLst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47" h="1">
                <a:moveTo>
                  <a:pt x="0" y="0"/>
                </a:moveTo>
                <a:lnTo>
                  <a:pt x="147" y="0"/>
                </a:lnTo>
              </a:path>
            </a:pathLst>
          </a:custGeom>
          <a:noFill/>
          <a:ln w="38100" cap="flat" cmpd="sng">
            <a:solidFill>
              <a:srgbClr val="C28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982" name="Text Box 134"/>
          <p:cNvSpPr txBox="1"/>
          <p:nvPr/>
        </p:nvSpPr>
        <p:spPr>
          <a:xfrm>
            <a:off x="246063" y="998538"/>
            <a:ext cx="69215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查询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方式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8983" name="Text Box 135"/>
          <p:cNvSpPr txBox="1"/>
          <p:nvPr/>
        </p:nvSpPr>
        <p:spPr>
          <a:xfrm>
            <a:off x="212725" y="2803525"/>
            <a:ext cx="7620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中断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方式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8984" name="Text Box 136"/>
          <p:cNvSpPr txBox="1"/>
          <p:nvPr/>
        </p:nvSpPr>
        <p:spPr>
          <a:xfrm>
            <a:off x="288925" y="5653088"/>
            <a:ext cx="8556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DMA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方式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9" name="Group 138"/>
          <p:cNvGrpSpPr/>
          <p:nvPr/>
        </p:nvGrpSpPr>
        <p:grpSpPr>
          <a:xfrm>
            <a:off x="2890838" y="1524000"/>
            <a:ext cx="4195762" cy="685800"/>
            <a:chOff x="1821" y="960"/>
            <a:chExt cx="2643" cy="432"/>
          </a:xfrm>
        </p:grpSpPr>
        <p:grpSp>
          <p:nvGrpSpPr>
            <p:cNvPr id="22571" name="Group 139"/>
            <p:cNvGrpSpPr/>
            <p:nvPr/>
          </p:nvGrpSpPr>
          <p:grpSpPr>
            <a:xfrm>
              <a:off x="1821" y="960"/>
              <a:ext cx="2643" cy="384"/>
              <a:chOff x="1821" y="960"/>
              <a:chExt cx="2643" cy="384"/>
            </a:xfrm>
          </p:grpSpPr>
          <p:sp>
            <p:nvSpPr>
              <p:cNvPr id="22574" name="Line 140"/>
              <p:cNvSpPr/>
              <p:nvPr/>
            </p:nvSpPr>
            <p:spPr>
              <a:xfrm>
                <a:off x="1824" y="960"/>
                <a:ext cx="2640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2575" name="Group 141"/>
              <p:cNvGrpSpPr/>
              <p:nvPr/>
            </p:nvGrpSpPr>
            <p:grpSpPr>
              <a:xfrm>
                <a:off x="1821" y="1094"/>
                <a:ext cx="2640" cy="250"/>
                <a:chOff x="1821" y="1094"/>
                <a:chExt cx="2640" cy="250"/>
              </a:xfrm>
            </p:grpSpPr>
            <p:sp>
              <p:nvSpPr>
                <p:cNvPr id="22576" name="Text Box 142"/>
                <p:cNvSpPr txBox="1"/>
                <p:nvPr/>
              </p:nvSpPr>
              <p:spPr>
                <a:xfrm>
                  <a:off x="2431" y="1094"/>
                  <a:ext cx="118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I/O </a:t>
                  </a:r>
                  <a:r>
                    <a:rPr lang="zh-CN" altLang="en-US" sz="20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准备及传送</a:t>
                  </a:r>
                  <a:endPara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7" name="Line 143"/>
                <p:cNvSpPr/>
                <p:nvPr/>
              </p:nvSpPr>
              <p:spPr>
                <a:xfrm>
                  <a:off x="3597" y="1200"/>
                  <a:ext cx="864" cy="0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22578" name="Line 144"/>
                <p:cNvSpPr/>
                <p:nvPr/>
              </p:nvSpPr>
              <p:spPr>
                <a:xfrm>
                  <a:off x="1821" y="1200"/>
                  <a:ext cx="624" cy="0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headEnd type="stealth" w="med" len="med"/>
                  <a:tailEnd type="none" w="med" len="med"/>
                </a:ln>
              </p:spPr>
            </p:sp>
          </p:grpSp>
        </p:grpSp>
        <p:sp>
          <p:nvSpPr>
            <p:cNvPr id="22572" name="Line 145"/>
            <p:cNvSpPr/>
            <p:nvPr/>
          </p:nvSpPr>
          <p:spPr>
            <a:xfrm>
              <a:off x="4464" y="960"/>
              <a:ext cx="0" cy="432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3" name="Line 146"/>
            <p:cNvSpPr/>
            <p:nvPr/>
          </p:nvSpPr>
          <p:spPr>
            <a:xfrm>
              <a:off x="1824" y="960"/>
              <a:ext cx="0" cy="432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2" name="Group 147"/>
          <p:cNvGrpSpPr/>
          <p:nvPr/>
        </p:nvGrpSpPr>
        <p:grpSpPr>
          <a:xfrm>
            <a:off x="4343400" y="2209800"/>
            <a:ext cx="1371600" cy="1704975"/>
            <a:chOff x="2736" y="1392"/>
            <a:chExt cx="864" cy="1074"/>
          </a:xfrm>
        </p:grpSpPr>
        <p:grpSp>
          <p:nvGrpSpPr>
            <p:cNvPr id="22567" name="Group 148"/>
            <p:cNvGrpSpPr/>
            <p:nvPr/>
          </p:nvGrpSpPr>
          <p:grpSpPr>
            <a:xfrm>
              <a:off x="2736" y="2400"/>
              <a:ext cx="864" cy="66"/>
              <a:chOff x="2736" y="2400"/>
              <a:chExt cx="864" cy="66"/>
            </a:xfrm>
          </p:grpSpPr>
          <p:sp>
            <p:nvSpPr>
              <p:cNvPr id="22569" name="Line 149"/>
              <p:cNvSpPr/>
              <p:nvPr/>
            </p:nvSpPr>
            <p:spPr>
              <a:xfrm>
                <a:off x="2736" y="2400"/>
                <a:ext cx="864" cy="0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70" name="Line 150"/>
              <p:cNvSpPr/>
              <p:nvPr/>
            </p:nvSpPr>
            <p:spPr>
              <a:xfrm>
                <a:off x="2736" y="2466"/>
                <a:ext cx="864" cy="0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68" name="Text Box 151"/>
            <p:cNvSpPr txBox="1"/>
            <p:nvPr/>
          </p:nvSpPr>
          <p:spPr>
            <a:xfrm>
              <a:off x="2891" y="1392"/>
              <a:ext cx="27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间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断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152"/>
          <p:cNvGrpSpPr/>
          <p:nvPr/>
        </p:nvGrpSpPr>
        <p:grpSpPr>
          <a:xfrm>
            <a:off x="5029200" y="3292475"/>
            <a:ext cx="3581400" cy="833438"/>
            <a:chOff x="3168" y="2074"/>
            <a:chExt cx="2256" cy="525"/>
          </a:xfrm>
        </p:grpSpPr>
        <p:sp>
          <p:nvSpPr>
            <p:cNvPr id="22562" name="Line 153"/>
            <p:cNvSpPr/>
            <p:nvPr/>
          </p:nvSpPr>
          <p:spPr>
            <a:xfrm>
              <a:off x="3168" y="2074"/>
              <a:ext cx="2256" cy="0"/>
            </a:xfrm>
            <a:prstGeom prst="line">
              <a:avLst/>
            </a:prstGeom>
            <a:ln w="38100" cap="flat" cmpd="sng">
              <a:solidFill>
                <a:srgbClr val="C28F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2563" name="Group 154"/>
            <p:cNvGrpSpPr/>
            <p:nvPr/>
          </p:nvGrpSpPr>
          <p:grpSpPr>
            <a:xfrm>
              <a:off x="3600" y="2307"/>
              <a:ext cx="810" cy="292"/>
              <a:chOff x="3600" y="2307"/>
              <a:chExt cx="810" cy="292"/>
            </a:xfrm>
          </p:grpSpPr>
          <p:sp>
            <p:nvSpPr>
              <p:cNvPr id="22564" name="Line 155"/>
              <p:cNvSpPr/>
              <p:nvPr/>
            </p:nvSpPr>
            <p:spPr>
              <a:xfrm>
                <a:off x="3600" y="2307"/>
                <a:ext cx="0" cy="292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65" name="Line 156"/>
              <p:cNvSpPr/>
              <p:nvPr/>
            </p:nvSpPr>
            <p:spPr>
              <a:xfrm flipH="1">
                <a:off x="3600" y="245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566" name="Text Box 157"/>
              <p:cNvSpPr txBox="1"/>
              <p:nvPr/>
            </p:nvSpPr>
            <p:spPr>
              <a:xfrm>
                <a:off x="3744" y="2314"/>
                <a:ext cx="6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准备</a:t>
                </a:r>
                <a:endPara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Group 158"/>
          <p:cNvGrpSpPr/>
          <p:nvPr/>
        </p:nvGrpSpPr>
        <p:grpSpPr>
          <a:xfrm>
            <a:off x="4876800" y="6005513"/>
            <a:ext cx="3581400" cy="760412"/>
            <a:chOff x="3072" y="3783"/>
            <a:chExt cx="2256" cy="479"/>
          </a:xfrm>
        </p:grpSpPr>
        <p:sp>
          <p:nvSpPr>
            <p:cNvPr id="22557" name="Line 159"/>
            <p:cNvSpPr/>
            <p:nvPr/>
          </p:nvSpPr>
          <p:spPr>
            <a:xfrm>
              <a:off x="3072" y="3783"/>
              <a:ext cx="2256" cy="0"/>
            </a:xfrm>
            <a:prstGeom prst="line">
              <a:avLst/>
            </a:prstGeom>
            <a:ln w="38100" cap="flat" cmpd="sng">
              <a:solidFill>
                <a:srgbClr val="C28F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2558" name="Group 160"/>
            <p:cNvGrpSpPr/>
            <p:nvPr/>
          </p:nvGrpSpPr>
          <p:grpSpPr>
            <a:xfrm>
              <a:off x="3072" y="3878"/>
              <a:ext cx="814" cy="384"/>
              <a:chOff x="3072" y="3878"/>
              <a:chExt cx="814" cy="384"/>
            </a:xfrm>
          </p:grpSpPr>
          <p:sp>
            <p:nvSpPr>
              <p:cNvPr id="22559" name="Line 161"/>
              <p:cNvSpPr/>
              <p:nvPr/>
            </p:nvSpPr>
            <p:spPr>
              <a:xfrm>
                <a:off x="3072" y="3878"/>
                <a:ext cx="0" cy="354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60" name="Line 162"/>
              <p:cNvSpPr/>
              <p:nvPr/>
            </p:nvSpPr>
            <p:spPr>
              <a:xfrm flipH="1">
                <a:off x="3076" y="411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2561" name="Text Box 163"/>
              <p:cNvSpPr txBox="1"/>
              <p:nvPr/>
            </p:nvSpPr>
            <p:spPr>
              <a:xfrm>
                <a:off x="3220" y="4012"/>
                <a:ext cx="66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准备</a:t>
                </a:r>
                <a:endPara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56" name="AutoShape 16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7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7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82" grpId="0"/>
      <p:bldP spid="78983" grpId="0"/>
      <p:bldP spid="789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5.3   I/O </a:t>
            </a:r>
            <a:r>
              <a:rPr lang="zh-CN" altLang="en-US" b="1" dirty="0"/>
              <a:t>接 口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/>
          </a:p>
        </p:txBody>
      </p:sp>
      <p:sp>
        <p:nvSpPr>
          <p:cNvPr id="28675" name="AutoShape 1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28676" name="Text Box 14"/>
          <p:cNvSpPr txBox="1"/>
          <p:nvPr/>
        </p:nvSpPr>
        <p:spPr>
          <a:xfrm>
            <a:off x="1582738" y="2163763"/>
            <a:ext cx="58547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1800" b="1" dirty="0">
              <a:latin typeface="Times New Roman" panose="02020603050405020304" pitchFamily="18" charset="0"/>
            </a:endParaRPr>
          </a:p>
        </p:txBody>
      </p:sp>
      <p:grpSp>
        <p:nvGrpSpPr>
          <p:cNvPr id="28677" name="Group 17"/>
          <p:cNvGrpSpPr/>
          <p:nvPr/>
        </p:nvGrpSpPr>
        <p:grpSpPr>
          <a:xfrm>
            <a:off x="381000" y="990600"/>
            <a:ext cx="8037513" cy="2630488"/>
            <a:chOff x="240" y="624"/>
            <a:chExt cx="5063" cy="1657"/>
          </a:xfrm>
        </p:grpSpPr>
        <p:sp>
          <p:nvSpPr>
            <p:cNvPr id="28678" name="Text Box 3"/>
            <p:cNvSpPr txBox="1"/>
            <p:nvPr/>
          </p:nvSpPr>
          <p:spPr>
            <a:xfrm>
              <a:off x="240" y="624"/>
              <a:ext cx="1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一、概述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679" name="Text Box 15"/>
            <p:cNvSpPr txBox="1"/>
            <p:nvPr/>
          </p:nvSpPr>
          <p:spPr>
            <a:xfrm>
              <a:off x="738" y="1012"/>
              <a:ext cx="4565" cy="1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接口是主机与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设备之间设置的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硬件电路及其相应的控制软件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不同的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设备都有相应的设备控制器，通过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接口与主机相连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4"/>
          <p:cNvSpPr txBox="1"/>
          <p:nvPr/>
        </p:nvSpPr>
        <p:spPr>
          <a:xfrm>
            <a:off x="731838" y="182563"/>
            <a:ext cx="5375275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500" b="1" dirty="0">
                <a:latin typeface="Times New Roman" panose="02020603050405020304" pitchFamily="18" charset="0"/>
              </a:rPr>
              <a:t>为什么要设置接口？</a:t>
            </a:r>
            <a:r>
              <a:rPr lang="zh-CN" altLang="en-US" sz="35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500" b="1" dirty="0">
              <a:latin typeface="Times New Roman" panose="02020603050405020304" pitchFamily="18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131888" y="793750"/>
            <a:ext cx="74580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实现设备的选择</a:t>
            </a:r>
            <a:endParaRPr kumimoji="1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计算机有多个外设，各有设备号，通过接口实现设备的选择</a:t>
            </a:r>
            <a:endParaRPr kumimoji="1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Text Box 6"/>
          <p:cNvSpPr txBox="1"/>
          <p:nvPr/>
        </p:nvSpPr>
        <p:spPr>
          <a:xfrm>
            <a:off x="1147763" y="2085975"/>
            <a:ext cx="7513637" cy="1247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2.</a:t>
            </a:r>
            <a:r>
              <a:rPr lang="zh-CN" altLang="en-US" sz="2500" b="1" dirty="0">
                <a:latin typeface="Times New Roman" panose="02020603050405020304" pitchFamily="18" charset="0"/>
              </a:rPr>
              <a:t>通过接口</a:t>
            </a:r>
            <a:r>
              <a:rPr lang="en-US" altLang="zh-CN" sz="2500" b="1" dirty="0">
                <a:latin typeface="Times New Roman" panose="02020603050405020304" pitchFamily="18" charset="0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</a:rPr>
              <a:t>实现数据缓冲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dirty="0">
                <a:latin typeface="Times New Roman" panose="02020603050405020304" pitchFamily="18" charset="0"/>
              </a:rPr>
              <a:t>外设种类多，速度不一，比</a:t>
            </a:r>
            <a:r>
              <a:rPr lang="en-US" altLang="zh-CN" sz="2500" dirty="0">
                <a:latin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Times New Roman" panose="02020603050405020304" pitchFamily="18" charset="0"/>
              </a:rPr>
              <a:t>速度慢，需要和</a:t>
            </a:r>
            <a:r>
              <a:rPr lang="en-US" altLang="zh-CN" sz="2500" dirty="0">
                <a:latin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Times New Roman" panose="02020603050405020304" pitchFamily="18" charset="0"/>
              </a:rPr>
              <a:t>的速度进行适配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29701" name="Text Box 7"/>
          <p:cNvSpPr txBox="1"/>
          <p:nvPr/>
        </p:nvSpPr>
        <p:spPr>
          <a:xfrm>
            <a:off x="1163638" y="4159250"/>
            <a:ext cx="6510337" cy="908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en-US" altLang="zh-CN" sz="2500" b="1" dirty="0">
                <a:latin typeface="Times New Roman" panose="02020603050405020304" pitchFamily="18" charset="0"/>
              </a:rPr>
              <a:t>. </a:t>
            </a:r>
            <a:r>
              <a:rPr lang="zh-CN" altLang="en-US" sz="2500" b="1" dirty="0">
                <a:latin typeface="Times New Roman" panose="02020603050405020304" pitchFamily="18" charset="0"/>
              </a:rPr>
              <a:t>实现电平转换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dirty="0">
                <a:latin typeface="Times New Roman" panose="02020603050405020304" pitchFamily="18" charset="0"/>
              </a:rPr>
              <a:t>外设与</a:t>
            </a:r>
            <a:r>
              <a:rPr lang="en-US" altLang="zh-CN" sz="2500" dirty="0">
                <a:latin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Times New Roman" panose="02020603050405020304" pitchFamily="18" charset="0"/>
              </a:rPr>
              <a:t>的输入输出电平可能不一样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29702" name="Text Box 8"/>
          <p:cNvSpPr txBox="1"/>
          <p:nvPr/>
        </p:nvSpPr>
        <p:spPr>
          <a:xfrm>
            <a:off x="1147763" y="5067300"/>
            <a:ext cx="2797175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5. </a:t>
            </a:r>
            <a:r>
              <a:rPr lang="zh-CN" altLang="en-US" sz="2500" b="1" dirty="0">
                <a:latin typeface="Times New Roman" panose="02020603050405020304" pitchFamily="18" charset="0"/>
              </a:rPr>
              <a:t>传送控制命令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29703" name="Text Box 9"/>
          <p:cNvSpPr txBox="1"/>
          <p:nvPr/>
        </p:nvSpPr>
        <p:spPr>
          <a:xfrm>
            <a:off x="1147763" y="5586413"/>
            <a:ext cx="7543800" cy="1292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6. </a:t>
            </a:r>
            <a:r>
              <a:rPr lang="zh-CN" altLang="en-US" sz="2500" b="1" dirty="0">
                <a:latin typeface="Times New Roman" panose="02020603050405020304" pitchFamily="18" charset="0"/>
              </a:rPr>
              <a:t>通过接口可监视设备的状态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dirty="0">
                <a:latin typeface="Times New Roman" panose="02020603050405020304" pitchFamily="18" charset="0"/>
              </a:rPr>
              <a:t>保存设备状态，如“忙”、“就绪”、“中断请求”等，供</a:t>
            </a:r>
            <a:r>
              <a:rPr lang="en-US" altLang="zh-CN" sz="2500" dirty="0">
                <a:latin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Times New Roman" panose="02020603050405020304" pitchFamily="18" charset="0"/>
              </a:rPr>
              <a:t>查询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29704" name="Text Box 11"/>
          <p:cNvSpPr txBox="1"/>
          <p:nvPr/>
        </p:nvSpPr>
        <p:spPr>
          <a:xfrm>
            <a:off x="1163638" y="3362325"/>
            <a:ext cx="7513637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3. </a:t>
            </a:r>
            <a:r>
              <a:rPr lang="zh-CN" altLang="en-US" sz="2500" b="1" dirty="0">
                <a:latin typeface="Times New Roman" panose="02020603050405020304" pitchFamily="18" charset="0"/>
              </a:rPr>
              <a:t>实现数据串、并格式转换 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Times New Roman" panose="02020603050405020304" pitchFamily="18" charset="0"/>
              </a:rPr>
              <a:t>并行传送数据，有些设备是串行传送数据</a:t>
            </a:r>
            <a:endParaRPr lang="en-US" altLang="zh-CN" sz="2500" dirty="0">
              <a:latin typeface="Times New Roman" panose="02020603050405020304" pitchFamily="18" charset="0"/>
            </a:endParaRPr>
          </a:p>
        </p:txBody>
      </p:sp>
      <p:sp>
        <p:nvSpPr>
          <p:cNvPr id="29705" name="AutoShape 1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746125" y="381000"/>
            <a:ext cx="4705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I/O </a:t>
            </a:r>
            <a:r>
              <a:rPr lang="zh-CN" altLang="en-US" sz="3600" b="1" dirty="0">
                <a:latin typeface="Times New Roman" panose="02020603050405020304" pitchFamily="18" charset="0"/>
              </a:rPr>
              <a:t>接口的基本组成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200650" y="3770313"/>
            <a:ext cx="1951038" cy="838200"/>
            <a:chOff x="3120" y="2976"/>
            <a:chExt cx="1200" cy="528"/>
          </a:xfrm>
        </p:grpSpPr>
        <p:sp>
          <p:nvSpPr>
            <p:cNvPr id="32812" name="Text Box 4"/>
            <p:cNvSpPr txBox="1"/>
            <p:nvPr/>
          </p:nvSpPr>
          <p:spPr>
            <a:xfrm>
              <a:off x="3206" y="3033"/>
              <a:ext cx="107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命令寄存器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和命令译码器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3" name="Rectangle 5"/>
            <p:cNvSpPr/>
            <p:nvPr/>
          </p:nvSpPr>
          <p:spPr>
            <a:xfrm>
              <a:off x="3120" y="2976"/>
              <a:ext cx="1200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5200650" y="2170113"/>
            <a:ext cx="1916113" cy="838200"/>
            <a:chOff x="3120" y="2976"/>
            <a:chExt cx="1200" cy="528"/>
          </a:xfrm>
        </p:grpSpPr>
        <p:sp>
          <p:nvSpPr>
            <p:cNvPr id="32810" name="Text Box 7"/>
            <p:cNvSpPr txBox="1"/>
            <p:nvPr/>
          </p:nvSpPr>
          <p:spPr>
            <a:xfrm>
              <a:off x="3206" y="3033"/>
              <a:ext cx="88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设备选择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    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1" name="Rectangle 8"/>
            <p:cNvSpPr/>
            <p:nvPr/>
          </p:nvSpPr>
          <p:spPr>
            <a:xfrm>
              <a:off x="3120" y="2976"/>
              <a:ext cx="1200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2305050" y="3770313"/>
            <a:ext cx="1905000" cy="838200"/>
            <a:chOff x="3120" y="2976"/>
            <a:chExt cx="1200" cy="528"/>
          </a:xfrm>
        </p:grpSpPr>
        <p:sp>
          <p:nvSpPr>
            <p:cNvPr id="32808" name="Text Box 10"/>
            <p:cNvSpPr txBox="1"/>
            <p:nvPr/>
          </p:nvSpPr>
          <p:spPr>
            <a:xfrm>
              <a:off x="3206" y="3033"/>
              <a:ext cx="87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设备状态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    标记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9" name="Rectangle 11"/>
            <p:cNvSpPr/>
            <p:nvPr/>
          </p:nvSpPr>
          <p:spPr>
            <a:xfrm>
              <a:off x="3120" y="2976"/>
              <a:ext cx="1200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2305050" y="2170113"/>
            <a:ext cx="1905000" cy="838200"/>
            <a:chOff x="3120" y="2976"/>
            <a:chExt cx="1200" cy="528"/>
          </a:xfrm>
        </p:grpSpPr>
        <p:sp>
          <p:nvSpPr>
            <p:cNvPr id="32806" name="Text Box 13"/>
            <p:cNvSpPr txBox="1"/>
            <p:nvPr/>
          </p:nvSpPr>
          <p:spPr>
            <a:xfrm>
              <a:off x="3206" y="3033"/>
              <a:ext cx="97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数据缓冲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寄存器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DBR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7" name="Rectangle 14"/>
            <p:cNvSpPr/>
            <p:nvPr/>
          </p:nvSpPr>
          <p:spPr>
            <a:xfrm>
              <a:off x="3120" y="2976"/>
              <a:ext cx="1200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478338" y="2170113"/>
            <a:ext cx="493712" cy="2460625"/>
            <a:chOff x="3001" y="1968"/>
            <a:chExt cx="311" cy="1536"/>
          </a:xfrm>
        </p:grpSpPr>
        <p:sp>
          <p:nvSpPr>
            <p:cNvPr id="32804" name="Text Box 16"/>
            <p:cNvSpPr txBox="1"/>
            <p:nvPr/>
          </p:nvSpPr>
          <p:spPr>
            <a:xfrm>
              <a:off x="3004" y="2057"/>
              <a:ext cx="308" cy="12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控制逻辑电路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5" name="Rectangle 17"/>
            <p:cNvSpPr/>
            <p:nvPr/>
          </p:nvSpPr>
          <p:spPr>
            <a:xfrm>
              <a:off x="3001" y="1968"/>
              <a:ext cx="288" cy="15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2076450" y="1408113"/>
            <a:ext cx="5357813" cy="3429000"/>
            <a:chOff x="1274" y="1248"/>
            <a:chExt cx="3312" cy="2160"/>
          </a:xfrm>
        </p:grpSpPr>
        <p:sp>
          <p:nvSpPr>
            <p:cNvPr id="32802" name="Rectangle 19"/>
            <p:cNvSpPr/>
            <p:nvPr/>
          </p:nvSpPr>
          <p:spPr>
            <a:xfrm>
              <a:off x="1274" y="1248"/>
              <a:ext cx="3312" cy="216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lgDash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3" name="Text Box 20"/>
            <p:cNvSpPr txBox="1"/>
            <p:nvPr/>
          </p:nvSpPr>
          <p:spPr>
            <a:xfrm>
              <a:off x="2592" y="1401"/>
              <a:ext cx="653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接口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434975" y="1408113"/>
            <a:ext cx="8532813" cy="3508375"/>
            <a:chOff x="240" y="1248"/>
            <a:chExt cx="5354" cy="2160"/>
          </a:xfrm>
        </p:grpSpPr>
        <p:grpSp>
          <p:nvGrpSpPr>
            <p:cNvPr id="32780" name="Group 22"/>
            <p:cNvGrpSpPr/>
            <p:nvPr/>
          </p:nvGrpSpPr>
          <p:grpSpPr>
            <a:xfrm>
              <a:off x="4586" y="1248"/>
              <a:ext cx="1008" cy="2160"/>
              <a:chOff x="4586" y="1248"/>
              <a:chExt cx="1008" cy="2160"/>
            </a:xfrm>
          </p:grpSpPr>
          <p:grpSp>
            <p:nvGrpSpPr>
              <p:cNvPr id="32793" name="Group 23"/>
              <p:cNvGrpSpPr/>
              <p:nvPr/>
            </p:nvGrpSpPr>
            <p:grpSpPr>
              <a:xfrm>
                <a:off x="5210" y="1248"/>
                <a:ext cx="384" cy="2160"/>
                <a:chOff x="5280" y="1440"/>
                <a:chExt cx="384" cy="2160"/>
              </a:xfrm>
            </p:grpSpPr>
            <p:sp>
              <p:nvSpPr>
                <p:cNvPr id="32800" name="Rectangle 24"/>
                <p:cNvSpPr/>
                <p:nvPr/>
              </p:nvSpPr>
              <p:spPr>
                <a:xfrm>
                  <a:off x="5280" y="1440"/>
                  <a:ext cx="384" cy="216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1" name="Text Box 25"/>
                <p:cNvSpPr txBox="1"/>
                <p:nvPr/>
              </p:nvSpPr>
              <p:spPr>
                <a:xfrm>
                  <a:off x="5330" y="2082"/>
                  <a:ext cx="306" cy="9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eaVert"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外  部  设  备</a:t>
                  </a: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94" name="AutoShape 26"/>
              <p:cNvSpPr/>
              <p:nvPr/>
            </p:nvSpPr>
            <p:spPr>
              <a:xfrm>
                <a:off x="4599" y="1872"/>
                <a:ext cx="601" cy="192"/>
              </a:xfrm>
              <a:prstGeom prst="leftRightArrow">
                <a:avLst>
                  <a:gd name="adj1" fmla="val 50000"/>
                  <a:gd name="adj2" fmla="val 62604"/>
                </a:avLst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5" name="Line 27"/>
              <p:cNvSpPr/>
              <p:nvPr/>
            </p:nvSpPr>
            <p:spPr>
              <a:xfrm>
                <a:off x="4586" y="2448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32796" name="Line 28"/>
              <p:cNvSpPr/>
              <p:nvPr/>
            </p:nvSpPr>
            <p:spPr>
              <a:xfrm rot="10800000">
                <a:off x="4586" y="3024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32797" name="Text Box 29"/>
              <p:cNvSpPr txBox="1"/>
              <p:nvPr/>
            </p:nvSpPr>
            <p:spPr>
              <a:xfrm>
                <a:off x="4586" y="1622"/>
                <a:ext cx="59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数据线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8" name="Text Box 30"/>
              <p:cNvSpPr txBox="1"/>
              <p:nvPr/>
            </p:nvSpPr>
            <p:spPr>
              <a:xfrm>
                <a:off x="4682" y="2158"/>
                <a:ext cx="434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命令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9" name="Text Box 31"/>
              <p:cNvSpPr txBox="1"/>
              <p:nvPr/>
            </p:nvSpPr>
            <p:spPr>
              <a:xfrm>
                <a:off x="4682" y="2736"/>
                <a:ext cx="434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状态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2781" name="Group 32"/>
            <p:cNvGrpSpPr/>
            <p:nvPr/>
          </p:nvGrpSpPr>
          <p:grpSpPr>
            <a:xfrm>
              <a:off x="240" y="1248"/>
              <a:ext cx="1028" cy="2160"/>
              <a:chOff x="240" y="1248"/>
              <a:chExt cx="1028" cy="2160"/>
            </a:xfrm>
          </p:grpSpPr>
          <p:sp>
            <p:nvSpPr>
              <p:cNvPr id="32782" name="AutoShape 33"/>
              <p:cNvSpPr/>
              <p:nvPr/>
            </p:nvSpPr>
            <p:spPr>
              <a:xfrm>
                <a:off x="668" y="1776"/>
                <a:ext cx="589" cy="192"/>
              </a:xfrm>
              <a:prstGeom prst="leftRightArrow">
                <a:avLst>
                  <a:gd name="adj1" fmla="val 50000"/>
                  <a:gd name="adj2" fmla="val 61354"/>
                </a:avLst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3" name="Text Box 34"/>
              <p:cNvSpPr txBox="1"/>
              <p:nvPr/>
            </p:nvSpPr>
            <p:spPr>
              <a:xfrm>
                <a:off x="650" y="1526"/>
                <a:ext cx="59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数据线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4" name="Text Box 35"/>
              <p:cNvSpPr txBox="1"/>
              <p:nvPr/>
            </p:nvSpPr>
            <p:spPr>
              <a:xfrm>
                <a:off x="650" y="2400"/>
                <a:ext cx="59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命令线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5" name="Text Box 36"/>
              <p:cNvSpPr txBox="1"/>
              <p:nvPr/>
            </p:nvSpPr>
            <p:spPr>
              <a:xfrm>
                <a:off x="650" y="2784"/>
                <a:ext cx="594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状态线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2786" name="Group 37"/>
              <p:cNvGrpSpPr/>
              <p:nvPr/>
            </p:nvGrpSpPr>
            <p:grpSpPr>
              <a:xfrm>
                <a:off x="240" y="1248"/>
                <a:ext cx="444" cy="2160"/>
                <a:chOff x="310" y="1488"/>
                <a:chExt cx="444" cy="2160"/>
              </a:xfrm>
            </p:grpSpPr>
            <p:sp>
              <p:nvSpPr>
                <p:cNvPr id="32791" name="Rectangle 38"/>
                <p:cNvSpPr/>
                <p:nvPr/>
              </p:nvSpPr>
              <p:spPr>
                <a:xfrm>
                  <a:off x="336" y="1488"/>
                  <a:ext cx="384" cy="216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2" name="Text Box 39"/>
                <p:cNvSpPr txBox="1"/>
                <p:nvPr/>
              </p:nvSpPr>
              <p:spPr>
                <a:xfrm>
                  <a:off x="310" y="2438"/>
                  <a:ext cx="444" cy="24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CPU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87" name="AutoShape 40"/>
              <p:cNvSpPr/>
              <p:nvPr/>
            </p:nvSpPr>
            <p:spPr>
              <a:xfrm>
                <a:off x="646" y="2208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8" name="AutoShape 41"/>
              <p:cNvSpPr/>
              <p:nvPr/>
            </p:nvSpPr>
            <p:spPr>
              <a:xfrm>
                <a:off x="646" y="2624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9" name="AutoShape 42"/>
              <p:cNvSpPr/>
              <p:nvPr/>
            </p:nvSpPr>
            <p:spPr>
              <a:xfrm rot="10800000">
                <a:off x="667" y="3023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0" name="Text Box 43"/>
              <p:cNvSpPr txBox="1"/>
              <p:nvPr/>
            </p:nvSpPr>
            <p:spPr>
              <a:xfrm>
                <a:off x="650" y="1968"/>
                <a:ext cx="594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地址线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2778" name="AutoShape 4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2779" name="TextBox 8"/>
          <p:cNvSpPr txBox="1"/>
          <p:nvPr/>
        </p:nvSpPr>
        <p:spPr>
          <a:xfrm>
            <a:off x="620713" y="5240338"/>
            <a:ext cx="8040687" cy="124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随着集成电路技术的进步，</a:t>
            </a:r>
            <a:r>
              <a:rPr lang="en-US" altLang="zh-CN" sz="2500" b="1" dirty="0">
                <a:latin typeface="Times New Roman" panose="02020603050405020304" pitchFamily="18" charset="0"/>
              </a:rPr>
              <a:t>I/O</a:t>
            </a:r>
            <a:r>
              <a:rPr lang="zh-CN" altLang="en-US" sz="2500" b="1" dirty="0">
                <a:latin typeface="Times New Roman" panose="02020603050405020304" pitchFamily="18" charset="0"/>
              </a:rPr>
              <a:t>设备共用的各种电路往往做在一个芯片内，作为通用接口芯片，一些</a:t>
            </a:r>
            <a:r>
              <a:rPr lang="en-US" altLang="zh-CN" sz="2500" b="1" dirty="0">
                <a:latin typeface="Times New Roman" panose="02020603050405020304" pitchFamily="18" charset="0"/>
              </a:rPr>
              <a:t>I/O</a:t>
            </a:r>
            <a:r>
              <a:rPr lang="zh-CN" altLang="en-US" sz="2500" b="1" dirty="0">
                <a:latin typeface="Times New Roman" panose="02020603050405020304" pitchFamily="18" charset="0"/>
              </a:rPr>
              <a:t>设备专用的电路，制作在设备控制器中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AutoShape 1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5123" name="Text Box 8"/>
          <p:cNvSpPr txBox="1"/>
          <p:nvPr/>
        </p:nvSpPr>
        <p:spPr>
          <a:xfrm>
            <a:off x="838200" y="358775"/>
            <a:ext cx="54102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接口模块和 </a:t>
            </a:r>
            <a:r>
              <a:rPr lang="en-US" altLang="zh-CN" b="1" dirty="0">
                <a:latin typeface="Times New Roman" panose="02020603050405020304" pitchFamily="18" charset="0"/>
              </a:rPr>
              <a:t>DMA </a:t>
            </a:r>
            <a:r>
              <a:rPr lang="zh-CN" altLang="en-US" b="1" dirty="0">
                <a:latin typeface="Times New Roman" panose="02020603050405020304" pitchFamily="18" charset="0"/>
              </a:rPr>
              <a:t>阶段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124" name="Text Box 9"/>
          <p:cNvSpPr txBox="1"/>
          <p:nvPr/>
        </p:nvSpPr>
        <p:spPr>
          <a:xfrm>
            <a:off x="912813" y="1247775"/>
            <a:ext cx="7461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采用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总线连接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，连线简单，增减改设备容易；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25" name="Text Box 10"/>
          <p:cNvSpPr txBox="1"/>
          <p:nvPr/>
        </p:nvSpPr>
        <p:spPr>
          <a:xfrm>
            <a:off x="900113" y="4294188"/>
            <a:ext cx="553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设备两种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2800" b="1" dirty="0">
                <a:latin typeface="Times New Roman" panose="02020603050405020304" pitchFamily="18" charset="0"/>
              </a:rPr>
              <a:t>工作方式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26" name="Text Box 13"/>
          <p:cNvSpPr txBox="1"/>
          <p:nvPr/>
        </p:nvSpPr>
        <p:spPr>
          <a:xfrm>
            <a:off x="6513513" y="3994150"/>
            <a:ext cx="1814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中断方式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Text Box 14"/>
          <p:cNvSpPr txBox="1"/>
          <p:nvPr/>
        </p:nvSpPr>
        <p:spPr>
          <a:xfrm>
            <a:off x="6548438" y="4565650"/>
            <a:ext cx="1814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DMA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方式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8" name="AutoShape 15"/>
          <p:cNvSpPr/>
          <p:nvPr/>
        </p:nvSpPr>
        <p:spPr>
          <a:xfrm>
            <a:off x="6340475" y="4164013"/>
            <a:ext cx="133350" cy="762000"/>
          </a:xfrm>
          <a:prstGeom prst="leftBrace">
            <a:avLst>
              <a:gd name="adj1" fmla="val 47619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5129" name="Text Box 17"/>
          <p:cNvSpPr txBox="1"/>
          <p:nvPr/>
        </p:nvSpPr>
        <p:spPr>
          <a:xfrm>
            <a:off x="960438" y="1812925"/>
            <a:ext cx="7272337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设备通过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接口模块</a:t>
            </a:r>
            <a:r>
              <a:rPr lang="zh-CN" altLang="en-US" sz="2800" b="1" dirty="0">
                <a:latin typeface="Times New Roman" panose="02020603050405020304" pitchFamily="18" charset="0"/>
              </a:rPr>
              <a:t>和主机相连，接口中有数据通路和控制通路，还能处理中断请求，使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2800" b="1" dirty="0">
                <a:latin typeface="Times New Roman" panose="02020603050405020304" pitchFamily="18" charset="0"/>
              </a:rPr>
              <a:t>工作；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30" name="Text Box 19"/>
          <p:cNvSpPr txBox="1"/>
          <p:nvPr/>
        </p:nvSpPr>
        <p:spPr>
          <a:xfrm>
            <a:off x="927100" y="3186113"/>
            <a:ext cx="73374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接口技术可以使多个设备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分时占用总线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，实现了设备之间并行工作；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31" name="Text Box 22"/>
          <p:cNvSpPr txBox="1"/>
          <p:nvPr/>
        </p:nvSpPr>
        <p:spPr>
          <a:xfrm>
            <a:off x="903288" y="5159375"/>
            <a:ext cx="7672387" cy="16319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中断方式在主机和外设交换信息时，</a:t>
            </a:r>
            <a:r>
              <a:rPr lang="en-US" altLang="zh-CN" sz="2500" b="1" dirty="0">
                <a:latin typeface="Times New Roman" panose="02020603050405020304" pitchFamily="18" charset="0"/>
              </a:rPr>
              <a:t>CPU</a:t>
            </a:r>
            <a:r>
              <a:rPr lang="zh-CN" altLang="en-US" sz="2500" b="1" dirty="0">
                <a:latin typeface="Times New Roman" panose="02020603050405020304" pitchFamily="18" charset="0"/>
              </a:rPr>
              <a:t>要中断现行程序；</a:t>
            </a:r>
            <a:r>
              <a:rPr lang="en-US" altLang="zh-CN" sz="2500" b="1" dirty="0">
                <a:latin typeface="Times New Roman" panose="02020603050405020304" pitchFamily="18" charset="0"/>
              </a:rPr>
              <a:t>DMA</a:t>
            </a:r>
            <a:r>
              <a:rPr lang="zh-CN" altLang="en-US" sz="2500" b="1" dirty="0">
                <a:latin typeface="Times New Roman" panose="02020603050405020304" pitchFamily="18" charset="0"/>
              </a:rPr>
              <a:t>方式使得</a:t>
            </a:r>
            <a:r>
              <a:rPr lang="en-US" altLang="zh-CN" sz="2500" b="1" dirty="0">
                <a:latin typeface="Times New Roman" panose="02020603050405020304" pitchFamily="18" charset="0"/>
              </a:rPr>
              <a:t>CPU</a:t>
            </a:r>
            <a:r>
              <a:rPr lang="zh-CN" altLang="en-US" sz="2500" b="1" dirty="0">
                <a:latin typeface="Times New Roman" panose="02020603050405020304" pitchFamily="18" charset="0"/>
              </a:rPr>
              <a:t>在</a:t>
            </a:r>
            <a:r>
              <a:rPr lang="en-US" altLang="zh-CN" sz="2500" b="1" dirty="0">
                <a:latin typeface="Times New Roman" panose="02020603050405020304" pitchFamily="18" charset="0"/>
              </a:rPr>
              <a:t>I/O</a:t>
            </a:r>
            <a:r>
              <a:rPr lang="zh-CN" altLang="en-US" sz="2500" b="1" dirty="0">
                <a:latin typeface="Times New Roman" panose="02020603050405020304" pitchFamily="18" charset="0"/>
              </a:rPr>
              <a:t>设备与主存交换信息时能继续完成自身工作，比中断方式进一步提高了</a:t>
            </a:r>
            <a:r>
              <a:rPr lang="en-US" altLang="zh-CN" sz="2500" b="1" dirty="0">
                <a:latin typeface="Times New Roman" panose="02020603050405020304" pitchFamily="18" charset="0"/>
              </a:rPr>
              <a:t>CPU</a:t>
            </a:r>
            <a:r>
              <a:rPr lang="zh-CN" altLang="en-US" sz="2500" b="1" dirty="0">
                <a:latin typeface="Times New Roman" panose="02020603050405020304" pitchFamily="18" charset="0"/>
              </a:rPr>
              <a:t>的工作效率。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4572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二、输入输出系统的组成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8195" name="AutoShape 2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8196" name="Text Box 3"/>
          <p:cNvSpPr txBox="1"/>
          <p:nvPr/>
        </p:nvSpPr>
        <p:spPr>
          <a:xfrm>
            <a:off x="906463" y="2060575"/>
            <a:ext cx="2651125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I/O </a:t>
            </a:r>
            <a:r>
              <a:rPr lang="zh-CN" altLang="en-US" b="1" dirty="0">
                <a:latin typeface="Times New Roman" panose="02020603050405020304" pitchFamily="18" charset="0"/>
              </a:rPr>
              <a:t>软件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197" name="Text Box 23"/>
          <p:cNvSpPr txBox="1"/>
          <p:nvPr/>
        </p:nvSpPr>
        <p:spPr>
          <a:xfrm>
            <a:off x="936625" y="2843213"/>
            <a:ext cx="7304088" cy="332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7800" lvl="0" indent="-177800" algn="just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输入输出系统软件的主要任务是：把用户程序、数据输入主机；把运算结果输送给用户；实现输入输出系统和主机工作的协调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77800" lvl="0" indent="-177800" algn="just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不同结构的输入输出系统所采用的软件技术差异很大，接口模块方式用到机器指令系统中的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指令</a:t>
            </a:r>
            <a:r>
              <a:rPr lang="zh-CN" altLang="en-US" sz="2800" b="1" dirty="0">
                <a:latin typeface="Times New Roman" panose="02020603050405020304" pitchFamily="18" charset="0"/>
              </a:rPr>
              <a:t>、系统软件中的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管理程序</a:t>
            </a:r>
            <a:r>
              <a:rPr lang="zh-CN" altLang="en-US" sz="2800" b="1" dirty="0">
                <a:latin typeface="Times New Roman" panose="02020603050405020304" pitchFamily="18" charset="0"/>
              </a:rPr>
              <a:t>；通道管理方式除前二者之外还会用到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通道指令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198" name="Text Box 25"/>
          <p:cNvSpPr txBox="1"/>
          <p:nvPr/>
        </p:nvSpPr>
        <p:spPr>
          <a:xfrm>
            <a:off x="814388" y="1293813"/>
            <a:ext cx="6634162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系统由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软件和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硬件两部分组成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AutoShape 2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grpSp>
        <p:nvGrpSpPr>
          <p:cNvPr id="9219" name="Group 24"/>
          <p:cNvGrpSpPr/>
          <p:nvPr/>
        </p:nvGrpSpPr>
        <p:grpSpPr>
          <a:xfrm>
            <a:off x="433388" y="487363"/>
            <a:ext cx="8531225" cy="6132512"/>
            <a:chOff x="245" y="308"/>
            <a:chExt cx="5374" cy="3681"/>
          </a:xfrm>
        </p:grpSpPr>
        <p:sp>
          <p:nvSpPr>
            <p:cNvPr id="9221" name="Text Box 5"/>
            <p:cNvSpPr txBox="1"/>
            <p:nvPr/>
          </p:nvSpPr>
          <p:spPr>
            <a:xfrm>
              <a:off x="255" y="308"/>
              <a:ext cx="161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宋体" panose="02010600030101010101" pitchFamily="2" charset="-122"/>
                </a:rPr>
                <a:t>(1)</a:t>
              </a:r>
              <a:r>
                <a:rPr lang="en-US" altLang="zh-CN" b="1" dirty="0">
                  <a:latin typeface="宋体" panose="02010600030101010101" pitchFamily="2" charset="-122"/>
                </a:rPr>
                <a:t> I/O </a:t>
              </a:r>
              <a:r>
                <a:rPr lang="zh-CN" altLang="en-US" b="1" dirty="0">
                  <a:latin typeface="宋体" panose="02010600030101010101" pitchFamily="2" charset="-122"/>
                </a:rPr>
                <a:t>指令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9222" name="Text Box 7"/>
            <p:cNvSpPr txBox="1"/>
            <p:nvPr/>
          </p:nvSpPr>
          <p:spPr>
            <a:xfrm>
              <a:off x="2189" y="338"/>
              <a:ext cx="254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92D050"/>
                  </a:solidFill>
                  <a:latin typeface="Times New Roman" panose="02020603050405020304" pitchFamily="18" charset="0"/>
                </a:rPr>
                <a:t>机器指令的一部分</a:t>
              </a:r>
              <a:endParaRPr lang="zh-CN" altLang="en-US" b="1" dirty="0">
                <a:solidFill>
                  <a:srgbClr val="92D05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223" name="Group 17"/>
            <p:cNvGrpSpPr/>
            <p:nvPr/>
          </p:nvGrpSpPr>
          <p:grpSpPr>
            <a:xfrm>
              <a:off x="1162" y="715"/>
              <a:ext cx="1850" cy="255"/>
              <a:chOff x="3423" y="3022"/>
              <a:chExt cx="1850" cy="255"/>
            </a:xfrm>
          </p:grpSpPr>
          <p:sp>
            <p:nvSpPr>
              <p:cNvPr id="9225" name="Rectangle 18"/>
              <p:cNvSpPr/>
              <p:nvPr/>
            </p:nvSpPr>
            <p:spPr>
              <a:xfrm>
                <a:off x="3423" y="3022"/>
                <a:ext cx="617" cy="25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操作码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6" name="Rectangle 19"/>
              <p:cNvSpPr/>
              <p:nvPr/>
            </p:nvSpPr>
            <p:spPr>
              <a:xfrm>
                <a:off x="4039" y="3022"/>
                <a:ext cx="617" cy="25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命令码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7" name="Rectangle 20"/>
              <p:cNvSpPr/>
              <p:nvPr/>
            </p:nvSpPr>
            <p:spPr>
              <a:xfrm>
                <a:off x="4656" y="3022"/>
                <a:ext cx="617" cy="25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设备码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24" name="Text Box 23"/>
            <p:cNvSpPr txBox="1"/>
            <p:nvPr/>
          </p:nvSpPr>
          <p:spPr>
            <a:xfrm>
              <a:off x="245" y="1089"/>
              <a:ext cx="5374" cy="29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125000"/>
                </a:lnSpc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指令的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命令码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可以表述以下几种情况：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35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将数据从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设备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输入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主机：从某设备的接口电路中的</a:t>
              </a:r>
              <a:r>
                <a:rPr lang="zh-CN" altLang="en-US" sz="2800" b="1" dirty="0">
                  <a:solidFill>
                    <a:srgbClr val="92D050"/>
                  </a:solidFill>
                  <a:latin typeface="Times New Roman" panose="02020603050405020304" pitchFamily="18" charset="0"/>
                </a:rPr>
                <a:t>数据缓冲寄存器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读入数据到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的某个</a:t>
              </a:r>
              <a:r>
                <a:rPr lang="zh-CN" altLang="en-US" sz="2800" b="1" dirty="0">
                  <a:solidFill>
                    <a:srgbClr val="92D050"/>
                  </a:solidFill>
                  <a:latin typeface="Times New Roman" panose="02020603050405020304" pitchFamily="18" charset="0"/>
                </a:rPr>
                <a:t>寄存器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35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将数据从主机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输出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设备：把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某寄存器中的数据写入到某设备接口电路的数据缓冲寄存器中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35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状态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测试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：利用命令码检测设备处于 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忙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或 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就绪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状态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35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形成某些操作</a:t>
              </a:r>
              <a:r>
                <a:rPr lang="zh-CN" altLang="en-US" sz="28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命令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：各种设备与主机交换信息时，需要完成不同的操作，如正转、反转、读、写等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marL="0" lvl="0" indent="0" algn="just" eaLnBrk="1" hangingPunct="1">
                <a:spcBef>
                  <a:spcPct val="35000"/>
                </a:spcBef>
                <a:buClr>
                  <a:schemeClr val="hlink"/>
                </a:buClr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设备码相当于设备的地址，是对外部设备的编号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0" name="TextBox 1"/>
          <p:cNvSpPr txBox="1"/>
          <p:nvPr/>
        </p:nvSpPr>
        <p:spPr>
          <a:xfrm>
            <a:off x="4984750" y="1119188"/>
            <a:ext cx="3465513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B050"/>
                </a:solidFill>
                <a:latin typeface="Times New Roman" panose="02020603050405020304" pitchFamily="18" charset="0"/>
              </a:rPr>
              <a:t>操作码用于区别输入输出指令和算术逻辑、访存等指令类别</a:t>
            </a:r>
            <a:endParaRPr lang="zh-CN" altLang="en-US" sz="18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32" name="Text Box 8"/>
          <p:cNvSpPr txBox="1"/>
          <p:nvPr/>
        </p:nvSpPr>
        <p:spPr>
          <a:xfrm>
            <a:off x="703263" y="720725"/>
            <a:ext cx="2574925" cy="1291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900" b="1" dirty="0">
                <a:latin typeface="Times New Roman" panose="02020603050405020304" pitchFamily="18" charset="0"/>
              </a:rPr>
              <a:t>2. I/O </a:t>
            </a:r>
            <a:r>
              <a:rPr lang="zh-CN" altLang="en-US" sz="3900" b="1" dirty="0">
                <a:latin typeface="Times New Roman" panose="02020603050405020304" pitchFamily="18" charset="0"/>
              </a:rPr>
              <a:t>硬件</a:t>
            </a:r>
            <a:r>
              <a:rPr lang="zh-CN" altLang="en-US" sz="39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900" b="1" dirty="0">
              <a:latin typeface="Times New Roman" panose="02020603050405020304" pitchFamily="18" charset="0"/>
            </a:endParaRPr>
          </a:p>
        </p:txBody>
      </p:sp>
      <p:sp>
        <p:nvSpPr>
          <p:cNvPr id="11267" name="AutoShape 1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1269" name="Text Box 23"/>
          <p:cNvSpPr txBox="1"/>
          <p:nvPr/>
        </p:nvSpPr>
        <p:spPr>
          <a:xfrm>
            <a:off x="1041400" y="1651000"/>
            <a:ext cx="7429500" cy="386238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3500" b="1" dirty="0">
                <a:latin typeface="Times New Roman" panose="02020603050405020304" pitchFamily="18" charset="0"/>
              </a:rPr>
              <a:t>输入输出系统硬件组成多种多样</a:t>
            </a:r>
            <a:endParaRPr lang="zh-CN" altLang="en-US" sz="35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3500" b="1" dirty="0">
                <a:latin typeface="Times New Roman" panose="02020603050405020304" pitchFamily="18" charset="0"/>
              </a:rPr>
              <a:t>带有接口的</a:t>
            </a:r>
            <a:r>
              <a:rPr lang="en-US" altLang="zh-CN" sz="3500" b="1" dirty="0">
                <a:latin typeface="Times New Roman" panose="02020603050405020304" pitchFamily="18" charset="0"/>
              </a:rPr>
              <a:t>I/O</a:t>
            </a:r>
            <a:r>
              <a:rPr lang="zh-CN" altLang="en-US" sz="3500" b="1" dirty="0">
                <a:latin typeface="Times New Roman" panose="02020603050405020304" pitchFamily="18" charset="0"/>
              </a:rPr>
              <a:t>系统一般包括</a:t>
            </a:r>
            <a:r>
              <a:rPr lang="zh-CN" altLang="en-US" sz="3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接口模块</a:t>
            </a:r>
            <a:r>
              <a:rPr lang="zh-CN" altLang="en-US" sz="3500" b="1" dirty="0">
                <a:latin typeface="Times New Roman" panose="02020603050405020304" pitchFamily="18" charset="0"/>
              </a:rPr>
              <a:t>和</a:t>
            </a:r>
            <a:r>
              <a:rPr lang="en-US" altLang="zh-CN" sz="3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3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设备</a:t>
            </a:r>
            <a:r>
              <a:rPr lang="zh-CN" altLang="en-US" sz="3500" b="1" dirty="0">
                <a:latin typeface="Times New Roman" panose="02020603050405020304" pitchFamily="18" charset="0"/>
              </a:rPr>
              <a:t>两大部分</a:t>
            </a:r>
            <a:endParaRPr lang="zh-CN" altLang="en-US" sz="35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3500" b="1" dirty="0">
                <a:latin typeface="Times New Roman" panose="02020603050405020304" pitchFamily="18" charset="0"/>
              </a:rPr>
              <a:t>带有通道的</a:t>
            </a:r>
            <a:r>
              <a:rPr lang="en-US" altLang="zh-CN" sz="3500" b="1" dirty="0">
                <a:latin typeface="Times New Roman" panose="02020603050405020304" pitchFamily="18" charset="0"/>
              </a:rPr>
              <a:t>I/O</a:t>
            </a:r>
            <a:r>
              <a:rPr lang="zh-CN" altLang="en-US" sz="3500" b="1" dirty="0">
                <a:latin typeface="Times New Roman" panose="02020603050405020304" pitchFamily="18" charset="0"/>
              </a:rPr>
              <a:t>系统中，一个通道可以连接多个设备控制器，一个设备控制器又可以控制多台同一类型的设备</a:t>
            </a:r>
            <a:endParaRPr lang="zh-CN" altLang="en-US" sz="35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12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821055"/>
            <a:ext cx="8998585" cy="4973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593725" y="304800"/>
            <a:ext cx="70739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三、</a:t>
            </a:r>
            <a:r>
              <a:rPr lang="en-US" altLang="zh-CN" sz="3600" b="1" dirty="0">
                <a:latin typeface="Times New Roman" panose="02020603050405020304" pitchFamily="18" charset="0"/>
              </a:rPr>
              <a:t>I/O </a:t>
            </a:r>
            <a:r>
              <a:rPr lang="zh-CN" altLang="en-US" sz="3600" b="1" dirty="0">
                <a:latin typeface="Times New Roman" panose="02020603050405020304" pitchFamily="18" charset="0"/>
              </a:rPr>
              <a:t>设备与主机的联系方式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71683" name="Text Box 3"/>
          <p:cNvSpPr txBox="1"/>
          <p:nvPr/>
        </p:nvSpPr>
        <p:spPr>
          <a:xfrm>
            <a:off x="982663" y="1081088"/>
            <a:ext cx="81470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 I/O </a:t>
            </a:r>
            <a:r>
              <a:rPr lang="zh-CN" altLang="en-US" b="1" dirty="0">
                <a:latin typeface="Times New Roman" panose="02020603050405020304" pitchFamily="18" charset="0"/>
              </a:rPr>
              <a:t>设备编址方式 </a:t>
            </a:r>
            <a:r>
              <a:rPr lang="zh-CN" altLang="en-US" sz="1500" dirty="0">
                <a:solidFill>
                  <a:srgbClr val="00B050"/>
                </a:solidFill>
                <a:latin typeface="Times New Roman" panose="02020603050405020304" pitchFamily="18" charset="0"/>
              </a:rPr>
              <a:t>设备码可当作地址码，</a:t>
            </a:r>
            <a:r>
              <a:rPr lang="en-US" altLang="zh-CN" sz="1500" dirty="0">
                <a:solidFill>
                  <a:srgbClr val="00B05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1500" dirty="0">
                <a:solidFill>
                  <a:srgbClr val="00B050"/>
                </a:solidFill>
                <a:latin typeface="Times New Roman" panose="02020603050405020304" pitchFamily="18" charset="0"/>
              </a:rPr>
              <a:t>地址码有两种编址方式</a:t>
            </a:r>
            <a:endParaRPr lang="zh-CN" altLang="en-US" sz="15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Text Box 4"/>
          <p:cNvSpPr txBox="1"/>
          <p:nvPr/>
        </p:nvSpPr>
        <p:spPr>
          <a:xfrm>
            <a:off x="984250" y="1703388"/>
            <a:ext cx="41243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统一编址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地址当做存储器地址一部分  占用存储空间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5" name="Text Box 5"/>
          <p:cNvSpPr txBox="1"/>
          <p:nvPr/>
        </p:nvSpPr>
        <p:spPr>
          <a:xfrm>
            <a:off x="984250" y="2508250"/>
            <a:ext cx="477361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不统一编址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地址和存储器地址分开  不占用主存空间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6" name="Text Box 6"/>
          <p:cNvSpPr txBox="1"/>
          <p:nvPr/>
        </p:nvSpPr>
        <p:spPr>
          <a:xfrm>
            <a:off x="5219700" y="1689100"/>
            <a:ext cx="34512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用访存指令访问外设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7" name="Text Box 7"/>
          <p:cNvSpPr txBox="1"/>
          <p:nvPr/>
        </p:nvSpPr>
        <p:spPr>
          <a:xfrm>
            <a:off x="5740400" y="2508250"/>
            <a:ext cx="3117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需专门的 </a:t>
            </a:r>
            <a:r>
              <a:rPr lang="en-US" altLang="zh-CN" sz="2800" b="1" dirty="0">
                <a:latin typeface="Times New Roman" panose="02020603050405020304" pitchFamily="18" charset="0"/>
              </a:rPr>
              <a:t>I/O </a:t>
            </a:r>
            <a:r>
              <a:rPr lang="zh-CN" altLang="en-US" sz="2800" b="1" dirty="0">
                <a:latin typeface="Times New Roman" panose="02020603050405020304" pitchFamily="18" charset="0"/>
              </a:rPr>
              <a:t>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8" name="Text Box 8"/>
          <p:cNvSpPr txBox="1"/>
          <p:nvPr/>
        </p:nvSpPr>
        <p:spPr>
          <a:xfrm>
            <a:off x="982663" y="3348038"/>
            <a:ext cx="35972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 </a:t>
            </a:r>
            <a:r>
              <a:rPr lang="zh-CN" altLang="en-US" b="1" dirty="0">
                <a:latin typeface="Times New Roman" panose="02020603050405020304" pitchFamily="18" charset="0"/>
              </a:rPr>
              <a:t>设备寻址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689" name="Text Box 9"/>
          <p:cNvSpPr txBox="1"/>
          <p:nvPr/>
        </p:nvSpPr>
        <p:spPr>
          <a:xfrm>
            <a:off x="984250" y="3927475"/>
            <a:ext cx="78740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计算机系统中每个设备都有一个设备号，启动设备时，用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指令的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设备码</a:t>
            </a:r>
            <a:r>
              <a:rPr lang="zh-CN" altLang="en-US" sz="2800" b="1" dirty="0">
                <a:latin typeface="Times New Roman" panose="02020603050405020304" pitchFamily="18" charset="0"/>
              </a:rPr>
              <a:t>字段指出设备号，通过接口电路中的</a:t>
            </a:r>
            <a:r>
              <a: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设备选择电路</a:t>
            </a:r>
            <a:r>
              <a:rPr lang="zh-CN" altLang="en-US" sz="2800" b="1" dirty="0">
                <a:latin typeface="Times New Roman" panose="02020603050405020304" pitchFamily="18" charset="0"/>
              </a:rPr>
              <a:t>选中设备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90" name="Text Box 10"/>
          <p:cNvSpPr txBox="1"/>
          <p:nvPr/>
        </p:nvSpPr>
        <p:spPr>
          <a:xfrm>
            <a:off x="984250" y="5273675"/>
            <a:ext cx="32162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 </a:t>
            </a:r>
            <a:r>
              <a:rPr lang="zh-CN" altLang="en-US" b="1" dirty="0">
                <a:latin typeface="Times New Roman" panose="02020603050405020304" pitchFamily="18" charset="0"/>
              </a:rPr>
              <a:t>传送方式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691" name="Text Box 11"/>
          <p:cNvSpPr txBox="1"/>
          <p:nvPr/>
        </p:nvSpPr>
        <p:spPr>
          <a:xfrm>
            <a:off x="984250" y="5741988"/>
            <a:ext cx="76914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串行 在不同时刻连续逐位传送一串信息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92" name="Text Box 12"/>
          <p:cNvSpPr txBox="1"/>
          <p:nvPr/>
        </p:nvSpPr>
        <p:spPr>
          <a:xfrm>
            <a:off x="984250" y="6256338"/>
            <a:ext cx="79311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并行 在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设备之间一次传送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位信息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301" name="AutoShape 1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216775" y="338138"/>
            <a:ext cx="1698625" cy="782637"/>
          </a:xfrm>
          <a:prstGeom prst="wedgeRoundRectCallout">
            <a:avLst>
              <a:gd name="adj1" fmla="val -64509"/>
              <a:gd name="adj2" fmla="val 39148"/>
              <a:gd name="adj3" fmla="val 16667"/>
            </a:avLst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92D050"/>
                </a:solidFill>
                <a:latin typeface="Times New Roman" panose="02020603050405020304" pitchFamily="18" charset="0"/>
              </a:rPr>
              <a:t>联系方式涉及多个方面</a:t>
            </a:r>
            <a:endParaRPr lang="zh-CN" altLang="en-US" sz="2000" dirty="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684" grpId="0"/>
      <p:bldP spid="71685" grpId="0"/>
      <p:bldP spid="71686" grpId="0"/>
      <p:bldP spid="71687" grpId="0"/>
      <p:bldP spid="71688" grpId="0"/>
      <p:bldP spid="71689" grpId="0"/>
      <p:bldP spid="71690" grpId="0"/>
      <p:bldP spid="71691" grpId="0"/>
      <p:bldP spid="7169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33"/>
          <p:cNvSpPr txBox="1"/>
          <p:nvPr/>
        </p:nvSpPr>
        <p:spPr>
          <a:xfrm>
            <a:off x="593725" y="228600"/>
            <a:ext cx="32162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</a:rPr>
              <a:t>联络方式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72738" name="Text Box 34"/>
          <p:cNvSpPr txBox="1"/>
          <p:nvPr/>
        </p:nvSpPr>
        <p:spPr>
          <a:xfrm>
            <a:off x="782638" y="2978150"/>
            <a:ext cx="7593012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立即响应方式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速度缓慢的外设如指示灯、开关等，通常处于等待状态，无需联络信号，指令一到立刻响应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316" name="AutoShape 5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3317" name="Text Box 67"/>
          <p:cNvSpPr txBox="1"/>
          <p:nvPr/>
        </p:nvSpPr>
        <p:spPr>
          <a:xfrm>
            <a:off x="692150" y="858838"/>
            <a:ext cx="7472363" cy="2074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对于数据传送，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设备和主机之间必须互相了解彼此当时所处的状态，如是否可以传送数据、传送是否已结束等，采用哪种联络方式和外设工作速度有关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2773" name="Text Box 69"/>
          <p:cNvSpPr txBox="1"/>
          <p:nvPr/>
        </p:nvSpPr>
        <p:spPr>
          <a:xfrm>
            <a:off x="754063" y="4483100"/>
            <a:ext cx="810577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异步工作采用应答信号方式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设备和主机工作速度不匹配时，采用异步工作方式，交换信息前，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设备和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各自执行自己任务，在出现联络信号之后才准备交换信息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8" grpId="0"/>
      <p:bldP spid="727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83" name="Text Box 35"/>
          <p:cNvSpPr txBox="1"/>
          <p:nvPr/>
        </p:nvSpPr>
        <p:spPr>
          <a:xfrm>
            <a:off x="776288" y="266700"/>
            <a:ext cx="47847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异步工作联络方式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0102" name="Text Box 54"/>
          <p:cNvSpPr txBox="1"/>
          <p:nvPr/>
        </p:nvSpPr>
        <p:spPr>
          <a:xfrm>
            <a:off x="491808" y="1570990"/>
            <a:ext cx="7842250" cy="1339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同步方式采用同步时标联络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要求</a:t>
            </a:r>
            <a:r>
              <a:rPr lang="zh-CN" altLang="en-US" sz="2500" b="1" dirty="0">
                <a:latin typeface="Times New Roman" panose="02020603050405020304" pitchFamily="18" charset="0"/>
              </a:rPr>
              <a:t>外设和</a:t>
            </a:r>
            <a:r>
              <a:rPr lang="en-US" altLang="zh-CN" sz="2500" b="1" dirty="0">
                <a:latin typeface="Times New Roman" panose="02020603050405020304" pitchFamily="18" charset="0"/>
              </a:rPr>
              <a:t>CPU</a:t>
            </a:r>
            <a:r>
              <a:rPr lang="zh-CN" altLang="en-US" sz="2500" b="1" dirty="0">
                <a:latin typeface="Times New Roman" panose="02020603050405020304" pitchFamily="18" charset="0"/>
              </a:rPr>
              <a:t>工作速度完全同步，配有专用电路产生同步时标控制同步工作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14346" name="AutoShape 5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3" grpId="0"/>
      <p:bldP spid="130102" grpId="0"/>
    </p:bldLst>
  </p:timing>
</p:sld>
</file>

<file path=ppt/tags/tag1.xml><?xml version="1.0" encoding="utf-8"?>
<p:tagLst xmlns:p="http://schemas.openxmlformats.org/presentationml/2006/main">
  <p:tag name="KSO_WPP_MARK_KEY" val="61e812a7-bc31-4f68-8fc2-57a3720ca6fc"/>
  <p:tag name="COMMONDATA" val="eyJoZGlkIjoiYjNiMjFmMjgzOWFkZmI5ZDgxZjNjYTg0ZWMyM2QyZG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WPS 演示</Application>
  <PresentationFormat>全屏显示(4:3)</PresentationFormat>
  <Paragraphs>344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第5章   输入输出系统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 I/O 接 口（考）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存 储 器</dc:title>
  <dc:creator>USER</dc:creator>
  <cp:lastModifiedBy>李鹏</cp:lastModifiedBy>
  <cp:revision>279</cp:revision>
  <dcterms:created xsi:type="dcterms:W3CDTF">2012-05-14T01:40:00Z</dcterms:created>
  <dcterms:modified xsi:type="dcterms:W3CDTF">2023-06-15T06:44:45Z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CD48B50251E8467EAF8E62A742F86C74</vt:lpwstr>
  </property>
  <property fmtid="{D5CDD505-2E9C-101B-9397-08002B2CF9AE}" pid="3" name="KSOProductBuildVer">
    <vt:lpwstr>2052-11.1.0.12763</vt:lpwstr>
  </property>
</Properties>
</file>