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59" r:id="rId4"/>
    <p:sldId id="265" r:id="rId6"/>
    <p:sldId id="269" r:id="rId7"/>
    <p:sldId id="323" r:id="rId8"/>
    <p:sldId id="325" r:id="rId9"/>
    <p:sldId id="326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273" r:id="rId25"/>
    <p:sldId id="275" r:id="rId26"/>
    <p:sldId id="282" r:id="rId27"/>
    <p:sldId id="283" r:id="rId28"/>
    <p:sldId id="321" r:id="rId29"/>
    <p:sldId id="322" r:id="rId30"/>
    <p:sldId id="320" r:id="rId31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CC9900"/>
    <a:srgbClr val="FFFF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68"/>
    <p:restoredTop sz="94660"/>
  </p:normalViewPr>
  <p:slideViewPr>
    <p:cSldViewPr snapToGrid="0" showGuides="1">
      <p:cViewPr varScale="1">
        <p:scale>
          <a:sx n="59" d="100"/>
          <a:sy n="59" d="100"/>
        </p:scale>
        <p:origin x="-1710" y="-90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09F931-C5FA-471C-A5CB-C4FF2985E23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指令控制：控制程序顺序执行；操作控制：产生完成每条指令所需的控制命令；时间控制：对各种操作加以时间上的控制。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大多数情况下，</a:t>
            </a:r>
            <a:r>
              <a:rPr lang="en-US" altLang="zh-CN" dirty="0"/>
              <a:t>CPU</a:t>
            </a:r>
            <a:r>
              <a:rPr lang="zh-CN" altLang="en-US" dirty="0"/>
              <a:t>就是按照“取指</a:t>
            </a:r>
            <a:r>
              <a:rPr lang="en-US" altLang="zh-CN" dirty="0"/>
              <a:t>-</a:t>
            </a:r>
            <a:r>
              <a:rPr lang="zh-CN" altLang="en-US" dirty="0"/>
              <a:t>执行</a:t>
            </a:r>
            <a:r>
              <a:rPr lang="en-US" altLang="zh-CN" dirty="0"/>
              <a:t>-</a:t>
            </a:r>
            <a:r>
              <a:rPr lang="zh-CN" altLang="en-US" dirty="0"/>
              <a:t>再取指</a:t>
            </a:r>
            <a:r>
              <a:rPr lang="en-US" altLang="zh-CN" dirty="0"/>
              <a:t>-</a:t>
            </a:r>
            <a:r>
              <a:rPr lang="zh-CN" altLang="en-US" dirty="0"/>
              <a:t>再执行</a:t>
            </a:r>
            <a:r>
              <a:rPr lang="en-US" altLang="zh-CN" dirty="0"/>
              <a:t>---</a:t>
            </a:r>
            <a:r>
              <a:rPr lang="zh-CN" altLang="en-US" dirty="0"/>
              <a:t>”的顺序自动工作</a:t>
            </a: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工作周期即子周期；为了区别工作周期，在</a:t>
            </a:r>
            <a:r>
              <a:rPr lang="en-US" altLang="zh-CN" dirty="0"/>
              <a:t>CPU</a:t>
            </a:r>
            <a:r>
              <a:rPr lang="zh-CN" altLang="en-US" dirty="0"/>
              <a:t>内设置</a:t>
            </a:r>
            <a:r>
              <a:rPr lang="en-US" altLang="zh-CN" dirty="0"/>
              <a:t>4</a:t>
            </a:r>
            <a:r>
              <a:rPr lang="zh-CN" altLang="en-US" dirty="0"/>
              <a:t>标志触发器</a:t>
            </a:r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INT</a:t>
            </a:r>
            <a:r>
              <a:rPr lang="zh-CN" altLang="en-US" dirty="0"/>
              <a:t>是工作中期（中断周期）标志，进入中断中期，</a:t>
            </a:r>
            <a:r>
              <a:rPr lang="en-US" altLang="zh-CN" dirty="0"/>
              <a:t>INT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，反向后送至</a:t>
            </a:r>
            <a:r>
              <a:rPr lang="en-US" altLang="zh-CN" dirty="0"/>
              <a:t>EINT</a:t>
            </a:r>
            <a:r>
              <a:rPr lang="zh-CN" altLang="en-US" dirty="0"/>
              <a:t>触发器复位端，使得</a:t>
            </a:r>
            <a:r>
              <a:rPr lang="en-US" altLang="zh-CN" dirty="0"/>
              <a:t>EINT=0</a:t>
            </a:r>
            <a:r>
              <a:rPr lang="zh-CN" altLang="en-US" dirty="0"/>
              <a:t>，禁止中断。</a:t>
            </a:r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排队也体现了屏蔽，是响应阶段的屏蔽</a:t>
            </a:r>
            <a:endParaRPr lang="en-US" altLang="zh-CN" dirty="0"/>
          </a:p>
          <a:p>
            <a:pPr lvl="0"/>
            <a:r>
              <a:rPr lang="zh-CN" altLang="en-US" dirty="0"/>
              <a:t>采用屏蔽字，使得屏蔽更为灵活，甚至可以取代排队器，只要按照设计的优先级进行选择性屏蔽即可</a:t>
            </a:r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中断响应时，所有屏蔽触发器为</a:t>
            </a:r>
            <a:r>
              <a:rPr lang="en-US" altLang="zh-CN" dirty="0"/>
              <a:t>0</a:t>
            </a:r>
            <a:r>
              <a:rPr lang="zh-CN" altLang="en-US" dirty="0"/>
              <a:t>，相当于这个时候有自己的响应屏蔽字，由排队器决定响应最高优先级的中断源</a:t>
            </a:r>
            <a:endParaRPr lang="en-US" altLang="zh-CN" dirty="0"/>
          </a:p>
          <a:p>
            <a:pPr lvl="0"/>
            <a:r>
              <a:rPr lang="zh-CN" altLang="en-US" dirty="0"/>
              <a:t>在进入某一重中断服务程序之后，立刻设置当前的处理屏蔽字，退出时恢复上一重中断的屏蔽字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在中断服务程序的开中断指令之前，把</a:t>
            </a:r>
            <a:r>
              <a:rPr lang="en-US" altLang="zh-CN" dirty="0"/>
              <a:t>0</a:t>
            </a:r>
            <a:r>
              <a:rPr lang="zh-CN" altLang="en-US" dirty="0"/>
              <a:t>地址内存单元的转移至其他地址单元中，以真正保存一个端点。</a:t>
            </a:r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.xml"/><Relationship Id="rId3" Type="http://schemas.openxmlformats.org/officeDocument/2006/relationships/slide" Target="slide3.xml"/><Relationship Id="rId2" Type="http://schemas.openxmlformats.org/officeDocument/2006/relationships/slide" Target="slide22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第 </a:t>
            </a:r>
            <a:r>
              <a:rPr lang="en-US" altLang="zh-CN" b="1" dirty="0"/>
              <a:t>8 </a:t>
            </a:r>
            <a:r>
              <a:rPr lang="zh-CN" altLang="en-US" b="1" dirty="0"/>
              <a:t>章   </a:t>
            </a:r>
            <a:r>
              <a:rPr lang="en-US" altLang="zh-CN" b="1" dirty="0"/>
              <a:t>CPU </a:t>
            </a:r>
            <a:r>
              <a:rPr lang="zh-CN" altLang="en-US" b="1" dirty="0"/>
              <a:t>的结构和功能</a:t>
            </a:r>
            <a:endParaRPr lang="zh-CN" altLang="en-US" b="1" dirty="0"/>
          </a:p>
        </p:txBody>
      </p:sp>
      <p:grpSp>
        <p:nvGrpSpPr>
          <p:cNvPr id="2051" name="Group 3"/>
          <p:cNvGrpSpPr/>
          <p:nvPr/>
        </p:nvGrpSpPr>
        <p:grpSpPr>
          <a:xfrm>
            <a:off x="2185988" y="1981200"/>
            <a:ext cx="5715000" cy="3170238"/>
            <a:chOff x="624" y="1248"/>
            <a:chExt cx="3600" cy="1997"/>
          </a:xfrm>
        </p:grpSpPr>
        <p:sp>
          <p:nvSpPr>
            <p:cNvPr id="2054" name="Text Box 4"/>
            <p:cNvSpPr txBox="1"/>
            <p:nvPr/>
          </p:nvSpPr>
          <p:spPr>
            <a:xfrm>
              <a:off x="624" y="1248"/>
              <a:ext cx="36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hlinkClick r:id="rId1" action="ppaction://hlinksldjump"/>
                </a:rPr>
                <a:t>8.1  CPU </a:t>
              </a:r>
              <a:r>
                <a:rPr lang="zh-CN" altLang="en-US" b="1" dirty="0">
                  <a:latin typeface="Times New Roman" panose="02020603050405020304" pitchFamily="18" charset="0"/>
                  <a:hlinkClick r:id="rId1" action="ppaction://hlinksldjump"/>
                </a:rPr>
                <a:t>的结构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5" name="Text Box 5"/>
            <p:cNvSpPr txBox="1"/>
            <p:nvPr/>
          </p:nvSpPr>
          <p:spPr>
            <a:xfrm>
              <a:off x="624" y="2336"/>
              <a:ext cx="36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hlinkClick r:id="rId2" action="ppaction://hlinksldjump"/>
                </a:rPr>
                <a:t>8.3  </a:t>
              </a:r>
              <a:r>
                <a:rPr lang="zh-CN" altLang="en-US" b="1" dirty="0">
                  <a:latin typeface="Times New Roman" panose="02020603050405020304" pitchFamily="18" charset="0"/>
                  <a:hlinkClick r:id="rId2" action="ppaction://hlinksldjump"/>
                </a:rPr>
                <a:t>中断系统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（</a:t>
              </a:r>
              <a:r>
                <a:rPr lang="zh-CN" altLang="en-US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概念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6" name="Text Box 6"/>
            <p:cNvSpPr txBox="1"/>
            <p:nvPr/>
          </p:nvSpPr>
          <p:spPr>
            <a:xfrm>
              <a:off x="624" y="1792"/>
              <a:ext cx="36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hlinkClick r:id="rId3" action="ppaction://hlinksldjump"/>
                </a:rPr>
                <a:t>8.2  </a:t>
              </a:r>
              <a:r>
                <a:rPr lang="zh-CN" altLang="en-US" b="1" dirty="0">
                  <a:latin typeface="Times New Roman" panose="02020603050405020304" pitchFamily="18" charset="0"/>
                  <a:hlinkClick r:id="rId3" action="ppaction://hlinksldjump"/>
                </a:rPr>
                <a:t>指令周期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（</a:t>
              </a:r>
              <a:r>
                <a:rPr lang="zh-CN" altLang="en-US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概念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57" name="Text Box 7"/>
            <p:cNvSpPr txBox="1"/>
            <p:nvPr/>
          </p:nvSpPr>
          <p:spPr>
            <a:xfrm>
              <a:off x="624" y="2880"/>
              <a:ext cx="36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hlinkClick r:id="" action="ppaction://noaction"/>
                </a:rPr>
                <a:t>8.4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  <a:hlinkClick r:id="rId4" action="ppaction://hlinksldjump"/>
                </a:rPr>
                <a:t>指令流水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52" name="AutoShape 8">
            <a:hlinkClick r:id="" action="ppaction://noaction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" name="圆角矩形标注 1"/>
          <p:cNvSpPr/>
          <p:nvPr/>
        </p:nvSpPr>
        <p:spPr>
          <a:xfrm>
            <a:off x="5384800" y="1557338"/>
            <a:ext cx="3205163" cy="3175000"/>
          </a:xfrm>
          <a:prstGeom prst="wedgeRoundRectCallout">
            <a:avLst>
              <a:gd name="adj1" fmla="val -57224"/>
              <a:gd name="adj2" fmla="val 32405"/>
              <a:gd name="adj3" fmla="val 16667"/>
            </a:avLst>
          </a:prstGeom>
          <a:noFill/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本章从分析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CPU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功能及内部结构入手，讨论完成一条指令的全过程，以及为了提高数据处理能力、开发系统并行性的流水技术，进一步介绍中断相关技术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/>
          <p:nvPr/>
        </p:nvSpPr>
        <p:spPr>
          <a:xfrm>
            <a:off x="304800" y="228600"/>
            <a:ext cx="7759700" cy="46672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五、保护现场和恢复现场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：为</a:t>
            </a:r>
            <a:r>
              <a:rPr lang="zh-CN" altLang="en-US" sz="2000" b="1" dirty="0">
                <a:latin typeface="Times New Roman" panose="02020603050405020304" pitchFamily="18" charset="0"/>
              </a:rPr>
              <a:t>任务切换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作准备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844550" y="1143000"/>
            <a:ext cx="1857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保护现场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程序位置和</a:t>
            </a:r>
            <a:endParaRPr kumimoji="1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运行状态</a:t>
            </a:r>
            <a:r>
              <a:rPr kumimoji="1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2" name="Rectangle 4"/>
          <p:cNvSpPr/>
          <p:nvPr/>
        </p:nvSpPr>
        <p:spPr>
          <a:xfrm>
            <a:off x="873125" y="2057400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恢复现场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819400" y="914400"/>
            <a:ext cx="1981200" cy="1066800"/>
            <a:chOff x="1776" y="576"/>
            <a:chExt cx="1248" cy="672"/>
          </a:xfrm>
        </p:grpSpPr>
        <p:sp>
          <p:nvSpPr>
            <p:cNvPr id="26645" name="Rectangle 6"/>
            <p:cNvSpPr/>
            <p:nvPr/>
          </p:nvSpPr>
          <p:spPr>
            <a:xfrm>
              <a:off x="1776" y="912"/>
              <a:ext cx="124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寄存器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内容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646" name="Rectangle 7"/>
            <p:cNvSpPr/>
            <p:nvPr/>
          </p:nvSpPr>
          <p:spPr>
            <a:xfrm>
              <a:off x="1776" y="576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断点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4216" name="AutoShape 8"/>
          <p:cNvSpPr/>
          <p:nvPr/>
        </p:nvSpPr>
        <p:spPr>
          <a:xfrm>
            <a:off x="2597150" y="1066800"/>
            <a:ext cx="146050" cy="685800"/>
          </a:xfrm>
          <a:prstGeom prst="leftBrace">
            <a:avLst>
              <a:gd name="adj1" fmla="val 3913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4217" name="Rectangle 9"/>
          <p:cNvSpPr/>
          <p:nvPr/>
        </p:nvSpPr>
        <p:spPr>
          <a:xfrm>
            <a:off x="3048000" y="2971800"/>
            <a:ext cx="1979613" cy="6477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保护现场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8" name="Rectangle 10"/>
          <p:cNvSpPr/>
          <p:nvPr/>
        </p:nvSpPr>
        <p:spPr>
          <a:xfrm>
            <a:off x="3048000" y="4000500"/>
            <a:ext cx="1979613" cy="6477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其它服务程序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19" name="Rectangle 11"/>
          <p:cNvSpPr/>
          <p:nvPr/>
        </p:nvSpPr>
        <p:spPr>
          <a:xfrm>
            <a:off x="3048000" y="4991100"/>
            <a:ext cx="1979613" cy="6477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恢复现场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0" name="Rectangle 12"/>
          <p:cNvSpPr/>
          <p:nvPr/>
        </p:nvSpPr>
        <p:spPr>
          <a:xfrm>
            <a:off x="3048000" y="5981700"/>
            <a:ext cx="1979613" cy="6477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中断返回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21" name="Rectangle 13"/>
          <p:cNvSpPr/>
          <p:nvPr/>
        </p:nvSpPr>
        <p:spPr>
          <a:xfrm>
            <a:off x="5486400" y="3048000"/>
            <a:ext cx="19050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PUSH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4222" name="Rectangle 14"/>
          <p:cNvSpPr/>
          <p:nvPr/>
        </p:nvSpPr>
        <p:spPr>
          <a:xfrm>
            <a:off x="5410200" y="4038600"/>
            <a:ext cx="2590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视不同请求源而定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23" name="Rectangle 15"/>
          <p:cNvSpPr/>
          <p:nvPr/>
        </p:nvSpPr>
        <p:spPr>
          <a:xfrm>
            <a:off x="5486400" y="5029200"/>
            <a:ext cx="19050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POP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4224" name="Text Box 16"/>
          <p:cNvSpPr txBox="1"/>
          <p:nvPr/>
        </p:nvSpPr>
        <p:spPr>
          <a:xfrm>
            <a:off x="2743200" y="1981200"/>
            <a:ext cx="5257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把寄存器内容恢复到中断处理前的状态，由中断服务程序 完成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25" name="Text Box 17"/>
          <p:cNvSpPr txBox="1"/>
          <p:nvPr/>
        </p:nvSpPr>
        <p:spPr>
          <a:xfrm>
            <a:off x="2100263" y="3657600"/>
            <a:ext cx="490537" cy="2282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断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服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务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程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26" name="AutoShape 18"/>
          <p:cNvSpPr/>
          <p:nvPr/>
        </p:nvSpPr>
        <p:spPr>
          <a:xfrm>
            <a:off x="2667000" y="2971800"/>
            <a:ext cx="304800" cy="36576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94227" name="Text Box 19"/>
          <p:cNvSpPr txBox="1"/>
          <p:nvPr/>
        </p:nvSpPr>
        <p:spPr>
          <a:xfrm>
            <a:off x="4876800" y="9144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400" b="1" dirty="0">
                <a:latin typeface="Times New Roman" panose="02020603050405020304" pitchFamily="18" charset="0"/>
              </a:rPr>
              <a:t>完成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4228" name="Rectangle 20"/>
          <p:cNvSpPr/>
          <p:nvPr/>
        </p:nvSpPr>
        <p:spPr>
          <a:xfrm>
            <a:off x="4962525" y="1447800"/>
            <a:ext cx="38100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中断服务程序 </a:t>
            </a:r>
            <a:r>
              <a:rPr lang="zh-CN" altLang="en-US" sz="2400" b="1" dirty="0">
                <a:latin typeface="Times New Roman" panose="02020603050405020304" pitchFamily="18" charset="0"/>
              </a:rPr>
              <a:t>完成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4230" name="Rectangle 22"/>
          <p:cNvSpPr/>
          <p:nvPr/>
        </p:nvSpPr>
        <p:spPr>
          <a:xfrm>
            <a:off x="5486400" y="6019800"/>
            <a:ext cx="19050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IRET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6644" name="AutoShape 2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2" grpId="0"/>
      <p:bldP spid="94216" grpId="0" animBg="1"/>
      <p:bldP spid="94217" grpId="0" animBg="1"/>
      <p:bldP spid="94218" grpId="0" animBg="1"/>
      <p:bldP spid="94219" grpId="0" animBg="1"/>
      <p:bldP spid="94220" grpId="0" animBg="1"/>
      <p:bldP spid="94221" grpId="0"/>
      <p:bldP spid="94222" grpId="0"/>
      <p:bldP spid="94223" grpId="0"/>
      <p:bldP spid="94224" grpId="0"/>
      <p:bldP spid="94225" grpId="0"/>
      <p:bldP spid="94226" grpId="0" animBg="1"/>
      <p:bldP spid="94227" grpId="0"/>
      <p:bldP spid="94228" grpId="0"/>
      <p:bldP spid="942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/>
          <p:nvPr/>
        </p:nvSpPr>
        <p:spPr>
          <a:xfrm>
            <a:off x="1104900" y="1244600"/>
            <a:ext cx="3238500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多重中断的概念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5235" name="Line 3"/>
          <p:cNvSpPr/>
          <p:nvPr/>
        </p:nvSpPr>
        <p:spPr>
          <a:xfrm>
            <a:off x="3124200" y="21939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6" name="Line 4"/>
          <p:cNvSpPr/>
          <p:nvPr/>
        </p:nvSpPr>
        <p:spPr>
          <a:xfrm>
            <a:off x="4038600" y="21939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7" name="Line 5"/>
          <p:cNvSpPr/>
          <p:nvPr/>
        </p:nvSpPr>
        <p:spPr>
          <a:xfrm flipV="1">
            <a:off x="3124200" y="2193925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5238" name="Line 6"/>
          <p:cNvSpPr/>
          <p:nvPr/>
        </p:nvSpPr>
        <p:spPr>
          <a:xfrm>
            <a:off x="4953000" y="21939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9" name="Line 7"/>
          <p:cNvSpPr/>
          <p:nvPr/>
        </p:nvSpPr>
        <p:spPr>
          <a:xfrm flipV="1">
            <a:off x="4038600" y="2193925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5240" name="Line 8"/>
          <p:cNvSpPr/>
          <p:nvPr/>
        </p:nvSpPr>
        <p:spPr>
          <a:xfrm>
            <a:off x="5867400" y="2193925"/>
            <a:ext cx="0" cy="2209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1" name="Line 9"/>
          <p:cNvSpPr/>
          <p:nvPr/>
        </p:nvSpPr>
        <p:spPr>
          <a:xfrm flipV="1">
            <a:off x="4953000" y="2193925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5242" name="Line 10"/>
          <p:cNvSpPr/>
          <p:nvPr/>
        </p:nvSpPr>
        <p:spPr>
          <a:xfrm rot="-5400000" flipV="1">
            <a:off x="4953000" y="3489325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5243" name="Line 11"/>
          <p:cNvSpPr/>
          <p:nvPr/>
        </p:nvSpPr>
        <p:spPr>
          <a:xfrm>
            <a:off x="4953000" y="34893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4" name="Line 12"/>
          <p:cNvSpPr/>
          <p:nvPr/>
        </p:nvSpPr>
        <p:spPr>
          <a:xfrm rot="-5400000" flipV="1">
            <a:off x="4038600" y="3489325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5245" name="Line 13"/>
          <p:cNvSpPr/>
          <p:nvPr/>
        </p:nvSpPr>
        <p:spPr>
          <a:xfrm>
            <a:off x="4038600" y="34893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6" name="Line 14"/>
          <p:cNvSpPr/>
          <p:nvPr/>
        </p:nvSpPr>
        <p:spPr>
          <a:xfrm rot="-5400000" flipV="1">
            <a:off x="3124200" y="3489325"/>
            <a:ext cx="9144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5247" name="Line 15"/>
          <p:cNvSpPr/>
          <p:nvPr/>
        </p:nvSpPr>
        <p:spPr>
          <a:xfrm>
            <a:off x="3124200" y="3489325"/>
            <a:ext cx="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8" name="Text Box 16"/>
          <p:cNvSpPr txBox="1"/>
          <p:nvPr/>
        </p:nvSpPr>
        <p:spPr>
          <a:xfrm>
            <a:off x="2743200" y="289401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k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95249" name="Text Box 17"/>
          <p:cNvSpPr txBox="1"/>
          <p:nvPr/>
        </p:nvSpPr>
        <p:spPr>
          <a:xfrm>
            <a:off x="3717925" y="2894013"/>
            <a:ext cx="2540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95250" name="Text Box 18"/>
          <p:cNvSpPr txBox="1"/>
          <p:nvPr/>
        </p:nvSpPr>
        <p:spPr>
          <a:xfrm>
            <a:off x="4632325" y="289401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i="1" dirty="0">
                <a:latin typeface="Times New Roman" panose="02020603050405020304" pitchFamily="18" charset="0"/>
              </a:rPr>
              <a:t>m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95251" name="Text Box 19"/>
          <p:cNvSpPr txBox="1"/>
          <p:nvPr/>
        </p:nvSpPr>
        <p:spPr>
          <a:xfrm>
            <a:off x="2527300" y="3351213"/>
            <a:ext cx="6334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8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2" name="Text Box 20"/>
          <p:cNvSpPr txBox="1"/>
          <p:nvPr/>
        </p:nvSpPr>
        <p:spPr>
          <a:xfrm>
            <a:off x="3489325" y="3351213"/>
            <a:ext cx="576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8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3" name="Text Box 21"/>
          <p:cNvSpPr txBox="1"/>
          <p:nvPr/>
        </p:nvSpPr>
        <p:spPr>
          <a:xfrm>
            <a:off x="4343400" y="3351213"/>
            <a:ext cx="703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8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667000" y="4476750"/>
            <a:ext cx="3003550" cy="704850"/>
            <a:chOff x="1680" y="2820"/>
            <a:chExt cx="1892" cy="444"/>
          </a:xfrm>
        </p:grpSpPr>
        <p:sp>
          <p:nvSpPr>
            <p:cNvPr id="27674" name="Text Box 23"/>
            <p:cNvSpPr txBox="1"/>
            <p:nvPr/>
          </p:nvSpPr>
          <p:spPr>
            <a:xfrm>
              <a:off x="1680" y="2820"/>
              <a:ext cx="59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第一次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中断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 Box 24"/>
            <p:cNvSpPr txBox="1"/>
            <p:nvPr/>
          </p:nvSpPr>
          <p:spPr>
            <a:xfrm>
              <a:off x="2329" y="2822"/>
              <a:ext cx="59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第二次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中断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76" name="Text Box 25"/>
            <p:cNvSpPr txBox="1"/>
            <p:nvPr/>
          </p:nvSpPr>
          <p:spPr>
            <a:xfrm>
              <a:off x="2976" y="2822"/>
              <a:ext cx="59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第三次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 中断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5258" name="Text Box 26"/>
          <p:cNvSpPr txBox="1"/>
          <p:nvPr/>
        </p:nvSpPr>
        <p:spPr>
          <a:xfrm>
            <a:off x="2293938" y="5410200"/>
            <a:ext cx="441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程序断点   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2" name="Text Box 27"/>
          <p:cNvSpPr txBox="1"/>
          <p:nvPr/>
        </p:nvSpPr>
        <p:spPr>
          <a:xfrm>
            <a:off x="533400" y="349250"/>
            <a:ext cx="719137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六、中断屏蔽技术</a:t>
            </a:r>
            <a:r>
              <a:rPr lang="zh-CN" altLang="en-US" sz="36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（用于多重中断）</a:t>
            </a:r>
            <a:endParaRPr lang="zh-CN" altLang="en-US" sz="36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3" name="AutoShape 2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48" grpId="0"/>
      <p:bldP spid="95249" grpId="0"/>
      <p:bldP spid="95250" grpId="0"/>
      <p:bldP spid="95251" grpId="0"/>
      <p:bldP spid="95252" grpId="0"/>
      <p:bldP spid="95253" grpId="0"/>
      <p:bldP spid="952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381000" y="254000"/>
            <a:ext cx="5399088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 </a:t>
            </a:r>
            <a:r>
              <a:rPr lang="zh-CN" altLang="en-US" sz="3600" b="1" dirty="0">
                <a:latin typeface="Times New Roman" panose="02020603050405020304" pitchFamily="18" charset="0"/>
              </a:rPr>
              <a:t>实现多重中断的条件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96259" name="Line 3"/>
          <p:cNvSpPr/>
          <p:nvPr/>
        </p:nvSpPr>
        <p:spPr>
          <a:xfrm>
            <a:off x="2057400" y="3170238"/>
            <a:ext cx="0" cy="65405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2" name="Group 4"/>
          <p:cNvGrpSpPr/>
          <p:nvPr/>
        </p:nvGrpSpPr>
        <p:grpSpPr>
          <a:xfrm>
            <a:off x="2057400" y="3824288"/>
            <a:ext cx="2743200" cy="0"/>
            <a:chOff x="1296" y="2409"/>
            <a:chExt cx="1728" cy="0"/>
          </a:xfrm>
        </p:grpSpPr>
        <p:sp>
          <p:nvSpPr>
            <p:cNvPr id="28735" name="Line 5"/>
            <p:cNvSpPr/>
            <p:nvPr/>
          </p:nvSpPr>
          <p:spPr>
            <a:xfrm>
              <a:off x="1296" y="2409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6" name="Line 6"/>
            <p:cNvSpPr/>
            <p:nvPr/>
          </p:nvSpPr>
          <p:spPr>
            <a:xfrm>
              <a:off x="2160" y="2409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2057400" y="4217988"/>
            <a:ext cx="2743200" cy="0"/>
            <a:chOff x="1296" y="2657"/>
            <a:chExt cx="1728" cy="0"/>
          </a:xfrm>
        </p:grpSpPr>
        <p:sp>
          <p:nvSpPr>
            <p:cNvPr id="28733" name="Line 8"/>
            <p:cNvSpPr/>
            <p:nvPr/>
          </p:nvSpPr>
          <p:spPr>
            <a:xfrm>
              <a:off x="1296" y="2657"/>
              <a:ext cx="17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4" name="Line 9"/>
            <p:cNvSpPr/>
            <p:nvPr/>
          </p:nvSpPr>
          <p:spPr>
            <a:xfrm rot="10800000">
              <a:off x="2352" y="2657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2057400" y="4545013"/>
            <a:ext cx="4114800" cy="0"/>
            <a:chOff x="1296" y="2863"/>
            <a:chExt cx="2592" cy="0"/>
          </a:xfrm>
        </p:grpSpPr>
        <p:sp>
          <p:nvSpPr>
            <p:cNvPr id="28731" name="Line 11"/>
            <p:cNvSpPr/>
            <p:nvPr/>
          </p:nvSpPr>
          <p:spPr>
            <a:xfrm>
              <a:off x="1296" y="2863"/>
              <a:ext cx="25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2" name="Line 12"/>
            <p:cNvSpPr/>
            <p:nvPr/>
          </p:nvSpPr>
          <p:spPr>
            <a:xfrm>
              <a:off x="3024" y="2863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2057400" y="4937125"/>
            <a:ext cx="4114800" cy="0"/>
            <a:chOff x="1296" y="3110"/>
            <a:chExt cx="2592" cy="0"/>
          </a:xfrm>
        </p:grpSpPr>
        <p:sp>
          <p:nvSpPr>
            <p:cNvPr id="28729" name="Line 14"/>
            <p:cNvSpPr/>
            <p:nvPr/>
          </p:nvSpPr>
          <p:spPr>
            <a:xfrm>
              <a:off x="1296" y="3110"/>
              <a:ext cx="25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0" name="Line 15"/>
            <p:cNvSpPr/>
            <p:nvPr/>
          </p:nvSpPr>
          <p:spPr>
            <a:xfrm rot="10800000">
              <a:off x="3216" y="311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96272" name="Freeform 16"/>
          <p:cNvSpPr/>
          <p:nvPr/>
        </p:nvSpPr>
        <p:spPr>
          <a:xfrm>
            <a:off x="2065338" y="4217988"/>
            <a:ext cx="1587" cy="315912"/>
          </a:xfrm>
          <a:custGeom>
            <a:avLst/>
            <a:gdLst>
              <a:gd name="txL" fmla="*/ 0 w 1"/>
              <a:gd name="txT" fmla="*/ 0 h 199"/>
              <a:gd name="txR" fmla="*/ 1 w 1"/>
              <a:gd name="txB" fmla="*/ 199 h 199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" name="Group 17"/>
          <p:cNvGrpSpPr/>
          <p:nvPr/>
        </p:nvGrpSpPr>
        <p:grpSpPr>
          <a:xfrm>
            <a:off x="2057400" y="5265738"/>
            <a:ext cx="5486400" cy="0"/>
            <a:chOff x="1296" y="3317"/>
            <a:chExt cx="3456" cy="0"/>
          </a:xfrm>
        </p:grpSpPr>
        <p:sp>
          <p:nvSpPr>
            <p:cNvPr id="28727" name="Line 18"/>
            <p:cNvSpPr/>
            <p:nvPr/>
          </p:nvSpPr>
          <p:spPr>
            <a:xfrm>
              <a:off x="1296" y="3317"/>
              <a:ext cx="34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8" name="Line 19"/>
            <p:cNvSpPr/>
            <p:nvPr/>
          </p:nvSpPr>
          <p:spPr>
            <a:xfrm>
              <a:off x="3888" y="3317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3429000" y="5657850"/>
            <a:ext cx="4114800" cy="0"/>
            <a:chOff x="2160" y="3564"/>
            <a:chExt cx="2592" cy="0"/>
          </a:xfrm>
        </p:grpSpPr>
        <p:sp>
          <p:nvSpPr>
            <p:cNvPr id="28725" name="Line 21"/>
            <p:cNvSpPr/>
            <p:nvPr/>
          </p:nvSpPr>
          <p:spPr>
            <a:xfrm>
              <a:off x="2160" y="3564"/>
              <a:ext cx="25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6" name="Line 22"/>
            <p:cNvSpPr/>
            <p:nvPr/>
          </p:nvSpPr>
          <p:spPr>
            <a:xfrm rot="10800000">
              <a:off x="3888" y="356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96279" name="Freeform 23"/>
          <p:cNvSpPr/>
          <p:nvPr/>
        </p:nvSpPr>
        <p:spPr>
          <a:xfrm>
            <a:off x="2065338" y="4937125"/>
            <a:ext cx="1587" cy="315913"/>
          </a:xfrm>
          <a:custGeom>
            <a:avLst/>
            <a:gdLst>
              <a:gd name="txL" fmla="*/ 0 w 1"/>
              <a:gd name="txT" fmla="*/ 0 h 199"/>
              <a:gd name="txR" fmla="*/ 1 w 1"/>
              <a:gd name="txB" fmla="*/ 199 h 199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" name="Group 24"/>
          <p:cNvGrpSpPr/>
          <p:nvPr/>
        </p:nvGrpSpPr>
        <p:grpSpPr>
          <a:xfrm>
            <a:off x="3429000" y="5984875"/>
            <a:ext cx="4114800" cy="0"/>
            <a:chOff x="2160" y="3770"/>
            <a:chExt cx="2592" cy="0"/>
          </a:xfrm>
        </p:grpSpPr>
        <p:sp>
          <p:nvSpPr>
            <p:cNvPr id="28723" name="Line 25"/>
            <p:cNvSpPr/>
            <p:nvPr/>
          </p:nvSpPr>
          <p:spPr>
            <a:xfrm>
              <a:off x="2160" y="3770"/>
              <a:ext cx="25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4" name="Line 26"/>
            <p:cNvSpPr/>
            <p:nvPr/>
          </p:nvSpPr>
          <p:spPr>
            <a:xfrm>
              <a:off x="3024" y="377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7"/>
          <p:cNvGrpSpPr/>
          <p:nvPr/>
        </p:nvGrpSpPr>
        <p:grpSpPr>
          <a:xfrm>
            <a:off x="2057400" y="6378575"/>
            <a:ext cx="5486400" cy="0"/>
            <a:chOff x="1296" y="4018"/>
            <a:chExt cx="3456" cy="0"/>
          </a:xfrm>
        </p:grpSpPr>
        <p:sp>
          <p:nvSpPr>
            <p:cNvPr id="28721" name="Line 28"/>
            <p:cNvSpPr/>
            <p:nvPr/>
          </p:nvSpPr>
          <p:spPr>
            <a:xfrm>
              <a:off x="1296" y="4018"/>
              <a:ext cx="34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2" name="Line 29"/>
            <p:cNvSpPr/>
            <p:nvPr/>
          </p:nvSpPr>
          <p:spPr>
            <a:xfrm rot="10800000">
              <a:off x="3216" y="401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96286" name="Freeform 30"/>
          <p:cNvSpPr/>
          <p:nvPr/>
        </p:nvSpPr>
        <p:spPr>
          <a:xfrm>
            <a:off x="2065338" y="6388100"/>
            <a:ext cx="1587" cy="298450"/>
          </a:xfrm>
          <a:custGeom>
            <a:avLst/>
            <a:gdLst>
              <a:gd name="txL" fmla="*/ 0 w 1"/>
              <a:gd name="txT" fmla="*/ 0 h 188"/>
              <a:gd name="txR" fmla="*/ 1 w 1"/>
              <a:gd name="txB" fmla="*/ 188 h 188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88">
                <a:moveTo>
                  <a:pt x="0" y="0"/>
                </a:moveTo>
                <a:lnTo>
                  <a:pt x="0" y="188"/>
                </a:lnTo>
              </a:path>
            </a:pathLst>
          </a:custGeom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" name="Group 31"/>
          <p:cNvGrpSpPr/>
          <p:nvPr/>
        </p:nvGrpSpPr>
        <p:grpSpPr>
          <a:xfrm>
            <a:off x="593725" y="3640138"/>
            <a:ext cx="1296988" cy="396875"/>
            <a:chOff x="374" y="2293"/>
            <a:chExt cx="817" cy="250"/>
          </a:xfrm>
        </p:grpSpPr>
        <p:sp>
          <p:nvSpPr>
            <p:cNvPr id="28719" name="Line 32"/>
            <p:cNvSpPr/>
            <p:nvPr/>
          </p:nvSpPr>
          <p:spPr>
            <a:xfrm>
              <a:off x="903" y="2409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8720" name="Text Box 33"/>
            <p:cNvSpPr txBox="1"/>
            <p:nvPr/>
          </p:nvSpPr>
          <p:spPr>
            <a:xfrm>
              <a:off x="374" y="2293"/>
              <a:ext cx="5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4"/>
          <p:cNvGrpSpPr/>
          <p:nvPr/>
        </p:nvGrpSpPr>
        <p:grpSpPr>
          <a:xfrm>
            <a:off x="1066800" y="5562600"/>
            <a:ext cx="2362200" cy="396875"/>
            <a:chOff x="672" y="3504"/>
            <a:chExt cx="1488" cy="250"/>
          </a:xfrm>
        </p:grpSpPr>
        <p:sp>
          <p:nvSpPr>
            <p:cNvPr id="28715" name="Line 35"/>
            <p:cNvSpPr/>
            <p:nvPr/>
          </p:nvSpPr>
          <p:spPr>
            <a:xfrm flipH="1">
              <a:off x="1296" y="3564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8716" name="Group 36"/>
            <p:cNvGrpSpPr/>
            <p:nvPr/>
          </p:nvGrpSpPr>
          <p:grpSpPr>
            <a:xfrm>
              <a:off x="672" y="3504"/>
              <a:ext cx="528" cy="250"/>
              <a:chOff x="672" y="3489"/>
              <a:chExt cx="528" cy="250"/>
            </a:xfrm>
          </p:grpSpPr>
          <p:sp>
            <p:nvSpPr>
              <p:cNvPr id="28717" name="Line 37"/>
              <p:cNvSpPr/>
              <p:nvPr/>
            </p:nvSpPr>
            <p:spPr>
              <a:xfrm>
                <a:off x="912" y="3564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8718" name="Text Box 38"/>
              <p:cNvSpPr txBox="1"/>
              <p:nvPr/>
            </p:nvSpPr>
            <p:spPr>
              <a:xfrm>
                <a:off x="672" y="3489"/>
                <a:ext cx="2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6295" name="Text Box 39"/>
          <p:cNvSpPr txBox="1"/>
          <p:nvPr/>
        </p:nvSpPr>
        <p:spPr>
          <a:xfrm>
            <a:off x="642938" y="2955925"/>
            <a:ext cx="69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中断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请求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6296" name="Text Box 40"/>
          <p:cNvSpPr txBox="1"/>
          <p:nvPr/>
        </p:nvSpPr>
        <p:spPr>
          <a:xfrm>
            <a:off x="1563688" y="2133600"/>
            <a:ext cx="946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主程序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6297" name="Text Box 41"/>
          <p:cNvSpPr txBox="1"/>
          <p:nvPr/>
        </p:nvSpPr>
        <p:spPr>
          <a:xfrm>
            <a:off x="541338" y="1524000"/>
            <a:ext cx="8145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优先级别高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的中断源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有权中断优先级别低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的中断源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6298" name="Text Box 42"/>
          <p:cNvSpPr txBox="1"/>
          <p:nvPr/>
        </p:nvSpPr>
        <p:spPr>
          <a:xfrm>
            <a:off x="541338" y="914400"/>
            <a:ext cx="78708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提前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开中断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指令，在保护现场之后立即开中断。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3" name="Group 43"/>
          <p:cNvGrpSpPr/>
          <p:nvPr/>
        </p:nvGrpSpPr>
        <p:grpSpPr>
          <a:xfrm>
            <a:off x="3200400" y="2133600"/>
            <a:ext cx="4589463" cy="3883025"/>
            <a:chOff x="2016" y="1344"/>
            <a:chExt cx="2891" cy="2446"/>
          </a:xfrm>
        </p:grpSpPr>
        <p:sp>
          <p:nvSpPr>
            <p:cNvPr id="28704" name="Line 44"/>
            <p:cNvSpPr/>
            <p:nvPr/>
          </p:nvSpPr>
          <p:spPr>
            <a:xfrm>
              <a:off x="2160" y="2162"/>
              <a:ext cx="0" cy="16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5" name="Line 45"/>
            <p:cNvSpPr/>
            <p:nvPr/>
          </p:nvSpPr>
          <p:spPr>
            <a:xfrm>
              <a:off x="3024" y="2162"/>
              <a:ext cx="0" cy="16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6" name="Line 46"/>
            <p:cNvSpPr/>
            <p:nvPr/>
          </p:nvSpPr>
          <p:spPr>
            <a:xfrm>
              <a:off x="3888" y="2162"/>
              <a:ext cx="0" cy="16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7" name="Line 47"/>
            <p:cNvSpPr/>
            <p:nvPr/>
          </p:nvSpPr>
          <p:spPr>
            <a:xfrm>
              <a:off x="4752" y="2162"/>
              <a:ext cx="0" cy="16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8" name="Text Box 48"/>
            <p:cNvSpPr txBox="1"/>
            <p:nvPr/>
          </p:nvSpPr>
          <p:spPr>
            <a:xfrm>
              <a:off x="2024" y="196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709" name="Text Box 49"/>
            <p:cNvSpPr txBox="1"/>
            <p:nvPr/>
          </p:nvSpPr>
          <p:spPr>
            <a:xfrm>
              <a:off x="2928" y="1963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710" name="Text Box 50"/>
            <p:cNvSpPr txBox="1"/>
            <p:nvPr/>
          </p:nvSpPr>
          <p:spPr>
            <a:xfrm>
              <a:off x="3782" y="196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711" name="Text Box 51"/>
            <p:cNvSpPr txBox="1"/>
            <p:nvPr/>
          </p:nvSpPr>
          <p:spPr>
            <a:xfrm>
              <a:off x="4616" y="196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712" name="AutoShape 52"/>
            <p:cNvSpPr/>
            <p:nvPr/>
          </p:nvSpPr>
          <p:spPr>
            <a:xfrm rot="5400000">
              <a:off x="3394" y="597"/>
              <a:ext cx="123" cy="2592"/>
            </a:xfrm>
            <a:prstGeom prst="leftBrace">
              <a:avLst>
                <a:gd name="adj1" fmla="val 17560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8713" name="Text Box 53"/>
            <p:cNvSpPr txBox="1"/>
            <p:nvPr/>
          </p:nvSpPr>
          <p:spPr>
            <a:xfrm>
              <a:off x="2902" y="1344"/>
              <a:ext cx="10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中断服务程序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714" name="Text Box 54"/>
            <p:cNvSpPr txBox="1"/>
            <p:nvPr/>
          </p:nvSpPr>
          <p:spPr>
            <a:xfrm>
              <a:off x="2016" y="1584"/>
              <a:ext cx="289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（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、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、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优先级按 </a:t>
              </a: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降序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排列）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6311" name="Line 55"/>
          <p:cNvSpPr/>
          <p:nvPr/>
        </p:nvSpPr>
        <p:spPr>
          <a:xfrm>
            <a:off x="4800600" y="3824288"/>
            <a:ext cx="0" cy="39370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6312" name="Line 56"/>
          <p:cNvSpPr/>
          <p:nvPr/>
        </p:nvSpPr>
        <p:spPr>
          <a:xfrm>
            <a:off x="7543800" y="5265738"/>
            <a:ext cx="0" cy="392112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6313" name="Freeform 57"/>
          <p:cNvSpPr/>
          <p:nvPr/>
        </p:nvSpPr>
        <p:spPr>
          <a:xfrm>
            <a:off x="3429000" y="5657850"/>
            <a:ext cx="1588" cy="319088"/>
          </a:xfrm>
          <a:custGeom>
            <a:avLst/>
            <a:gdLst>
              <a:gd name="txL" fmla="*/ 0 w 1"/>
              <a:gd name="txT" fmla="*/ 0 h 201"/>
              <a:gd name="txR" fmla="*/ 1 w 1"/>
              <a:gd name="txB" fmla="*/ 201 h 201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201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5715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96314" name="Line 58"/>
          <p:cNvSpPr/>
          <p:nvPr/>
        </p:nvSpPr>
        <p:spPr>
          <a:xfrm>
            <a:off x="7543800" y="5984875"/>
            <a:ext cx="0" cy="39370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96315" name="Line 59"/>
          <p:cNvSpPr/>
          <p:nvPr/>
        </p:nvSpPr>
        <p:spPr>
          <a:xfrm>
            <a:off x="6172200" y="4724400"/>
            <a:ext cx="0" cy="247650"/>
          </a:xfrm>
          <a:prstGeom prst="line">
            <a:avLst/>
          </a:prstGeom>
          <a:ln w="57150" cap="flat" cmpd="sng">
            <a:solidFill>
              <a:schemeClr val="folHlink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14" name="Group 60"/>
          <p:cNvGrpSpPr/>
          <p:nvPr/>
        </p:nvGrpSpPr>
        <p:grpSpPr>
          <a:xfrm>
            <a:off x="1066800" y="4556125"/>
            <a:ext cx="838200" cy="396875"/>
            <a:chOff x="672" y="2870"/>
            <a:chExt cx="528" cy="250"/>
          </a:xfrm>
        </p:grpSpPr>
        <p:sp>
          <p:nvSpPr>
            <p:cNvPr id="28702" name="Line 61"/>
            <p:cNvSpPr/>
            <p:nvPr/>
          </p:nvSpPr>
          <p:spPr>
            <a:xfrm>
              <a:off x="912" y="2987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8703" name="Text Box 62"/>
            <p:cNvSpPr txBox="1"/>
            <p:nvPr/>
          </p:nvSpPr>
          <p:spPr>
            <a:xfrm>
              <a:off x="672" y="2870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6319" name="Freeform 63"/>
          <p:cNvSpPr/>
          <p:nvPr/>
        </p:nvSpPr>
        <p:spPr>
          <a:xfrm>
            <a:off x="6172200" y="4548188"/>
            <a:ext cx="1588" cy="176212"/>
          </a:xfrm>
          <a:custGeom>
            <a:avLst/>
            <a:gdLst>
              <a:gd name="txL" fmla="*/ 0 w 1"/>
              <a:gd name="txT" fmla="*/ 0 h 111"/>
              <a:gd name="txR" fmla="*/ 1 w 1"/>
              <a:gd name="txB" fmla="*/ 111 h 111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1" h="111">
                <a:moveTo>
                  <a:pt x="0" y="0"/>
                </a:moveTo>
                <a:lnTo>
                  <a:pt x="1" y="111"/>
                </a:lnTo>
              </a:path>
            </a:pathLst>
          </a:custGeom>
          <a:noFill/>
          <a:ln w="5715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701" name="AutoShape 6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9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9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5" grpId="0"/>
      <p:bldP spid="96296" grpId="0"/>
      <p:bldP spid="96297" grpId="0"/>
      <p:bldP spid="962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033463" y="3817938"/>
            <a:ext cx="685800" cy="398462"/>
            <a:chOff x="651" y="2405"/>
            <a:chExt cx="432" cy="251"/>
          </a:xfrm>
        </p:grpSpPr>
        <p:sp>
          <p:nvSpPr>
            <p:cNvPr id="29801" name="Text Box 3"/>
            <p:cNvSpPr txBox="1"/>
            <p:nvPr/>
          </p:nvSpPr>
          <p:spPr>
            <a:xfrm>
              <a:off x="689" y="2425"/>
              <a:ext cx="292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&amp;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802" name="Rectangle 4"/>
            <p:cNvSpPr/>
            <p:nvPr/>
          </p:nvSpPr>
          <p:spPr>
            <a:xfrm>
              <a:off x="651" y="2459"/>
              <a:ext cx="432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803" name="Oval 5"/>
            <p:cNvSpPr/>
            <p:nvPr/>
          </p:nvSpPr>
          <p:spPr>
            <a:xfrm>
              <a:off x="843" y="2405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9699" name="Rectangle 6"/>
          <p:cNvSpPr/>
          <p:nvPr/>
        </p:nvSpPr>
        <p:spPr>
          <a:xfrm>
            <a:off x="506413" y="330200"/>
            <a:ext cx="7659687" cy="501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</a:rPr>
              <a:t>屏蔽技术</a:t>
            </a:r>
            <a:r>
              <a:rPr lang="zh-CN" altLang="en-US" sz="1800" b="1" dirty="0">
                <a:solidFill>
                  <a:srgbClr val="00B050"/>
                </a:solidFill>
              </a:rPr>
              <a:t>保证低级别中断源不干扰高级别中断源的处理过程</a:t>
            </a:r>
            <a:endParaRPr lang="zh-CN" altLang="en-US" sz="1800" b="1" dirty="0">
              <a:solidFill>
                <a:srgbClr val="00B050"/>
              </a:solidFill>
            </a:endParaRPr>
          </a:p>
        </p:txBody>
      </p:sp>
      <p:sp>
        <p:nvSpPr>
          <p:cNvPr id="97287" name="Rectangle 7"/>
          <p:cNvSpPr/>
          <p:nvPr/>
        </p:nvSpPr>
        <p:spPr>
          <a:xfrm>
            <a:off x="468313" y="1066800"/>
            <a:ext cx="5399087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屏蔽触发器的作用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7288" name="Rectangle 8"/>
          <p:cNvSpPr/>
          <p:nvPr/>
        </p:nvSpPr>
        <p:spPr>
          <a:xfrm>
            <a:off x="811213" y="5319713"/>
            <a:ext cx="3429000" cy="8969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a)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在中断源接口电路中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MASK = 0</a:t>
            </a:r>
            <a:r>
              <a:rPr lang="zh-CN" altLang="en-US" sz="2400" b="1" dirty="0">
                <a:latin typeface="Times New Roman" panose="02020603050405020304" pitchFamily="18" charset="0"/>
              </a:rPr>
              <a:t>（未屏蔽）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7289" name="Rectangle 9"/>
          <p:cNvSpPr/>
          <p:nvPr/>
        </p:nvSpPr>
        <p:spPr>
          <a:xfrm>
            <a:off x="811213" y="6216650"/>
            <a:ext cx="28797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INTR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能被置 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3460750" y="1776413"/>
            <a:ext cx="5075238" cy="2933700"/>
            <a:chOff x="2180" y="1119"/>
            <a:chExt cx="3197" cy="1848"/>
          </a:xfrm>
        </p:grpSpPr>
        <p:sp>
          <p:nvSpPr>
            <p:cNvPr id="29751" name="Freeform 11"/>
            <p:cNvSpPr/>
            <p:nvPr/>
          </p:nvSpPr>
          <p:spPr>
            <a:xfrm>
              <a:off x="4245" y="1772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52" name="Rectangle 12"/>
            <p:cNvSpPr/>
            <p:nvPr/>
          </p:nvSpPr>
          <p:spPr>
            <a:xfrm>
              <a:off x="4082" y="2055"/>
              <a:ext cx="323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53" name="Freeform 13"/>
            <p:cNvSpPr/>
            <p:nvPr/>
          </p:nvSpPr>
          <p:spPr>
            <a:xfrm>
              <a:off x="3452" y="1772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54" name="Rectangle 14"/>
            <p:cNvSpPr/>
            <p:nvPr/>
          </p:nvSpPr>
          <p:spPr>
            <a:xfrm>
              <a:off x="3289" y="2055"/>
              <a:ext cx="323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55" name="Rectangle 15"/>
            <p:cNvSpPr/>
            <p:nvPr/>
          </p:nvSpPr>
          <p:spPr>
            <a:xfrm>
              <a:off x="2510" y="2055"/>
              <a:ext cx="322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56" name="Freeform 16"/>
            <p:cNvSpPr/>
            <p:nvPr/>
          </p:nvSpPr>
          <p:spPr>
            <a:xfrm>
              <a:off x="2673" y="1772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57" name="Text Box 17"/>
            <p:cNvSpPr txBox="1"/>
            <p:nvPr/>
          </p:nvSpPr>
          <p:spPr>
            <a:xfrm>
              <a:off x="2469" y="2040"/>
              <a:ext cx="33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8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&amp;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58" name="Text Box 18"/>
            <p:cNvSpPr txBox="1"/>
            <p:nvPr/>
          </p:nvSpPr>
          <p:spPr>
            <a:xfrm>
              <a:off x="3249" y="2023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&amp;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59" name="Text Box 19"/>
            <p:cNvSpPr txBox="1"/>
            <p:nvPr/>
          </p:nvSpPr>
          <p:spPr>
            <a:xfrm>
              <a:off x="4035" y="2004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&amp;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60" name="Freeform 20"/>
            <p:cNvSpPr/>
            <p:nvPr/>
          </p:nvSpPr>
          <p:spPr>
            <a:xfrm>
              <a:off x="5052" y="1772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61" name="Rectangle 21"/>
            <p:cNvSpPr/>
            <p:nvPr/>
          </p:nvSpPr>
          <p:spPr>
            <a:xfrm>
              <a:off x="4889" y="2055"/>
              <a:ext cx="322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62" name="Text Box 22"/>
            <p:cNvSpPr txBox="1"/>
            <p:nvPr/>
          </p:nvSpPr>
          <p:spPr>
            <a:xfrm>
              <a:off x="4848" y="2023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&amp;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63" name="Oval 23"/>
            <p:cNvSpPr/>
            <p:nvPr/>
          </p:nvSpPr>
          <p:spPr>
            <a:xfrm>
              <a:off x="2650" y="2017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64" name="Rectangle 24"/>
            <p:cNvSpPr/>
            <p:nvPr/>
          </p:nvSpPr>
          <p:spPr>
            <a:xfrm>
              <a:off x="2510" y="1597"/>
              <a:ext cx="322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65" name="Text Box 25"/>
            <p:cNvSpPr txBox="1"/>
            <p:nvPr/>
          </p:nvSpPr>
          <p:spPr>
            <a:xfrm>
              <a:off x="2469" y="1555"/>
              <a:ext cx="2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66" name="Oval 26"/>
            <p:cNvSpPr/>
            <p:nvPr/>
          </p:nvSpPr>
          <p:spPr>
            <a:xfrm>
              <a:off x="2650" y="1562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67" name="Freeform 27"/>
            <p:cNvSpPr/>
            <p:nvPr/>
          </p:nvSpPr>
          <p:spPr>
            <a:xfrm>
              <a:off x="2670" y="1344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0" y="1"/>
                </a:cxn>
                <a:cxn ang="0">
                  <a:pos x="3" y="0"/>
                </a:cxn>
              </a:cxnLst>
              <a:rect l="txL" t="txT" r="txR" b="tx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68" name="Line 28"/>
            <p:cNvSpPr/>
            <p:nvPr/>
          </p:nvSpPr>
          <p:spPr>
            <a:xfrm>
              <a:off x="2590" y="2234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9" name="Oval 29"/>
            <p:cNvSpPr/>
            <p:nvPr/>
          </p:nvSpPr>
          <p:spPr>
            <a:xfrm>
              <a:off x="3430" y="2017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70" name="Rectangle 30"/>
            <p:cNvSpPr/>
            <p:nvPr/>
          </p:nvSpPr>
          <p:spPr>
            <a:xfrm>
              <a:off x="3289" y="1597"/>
              <a:ext cx="323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71" name="Text Box 31"/>
            <p:cNvSpPr txBox="1"/>
            <p:nvPr/>
          </p:nvSpPr>
          <p:spPr>
            <a:xfrm>
              <a:off x="3249" y="1555"/>
              <a:ext cx="2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72" name="Oval 32"/>
            <p:cNvSpPr/>
            <p:nvPr/>
          </p:nvSpPr>
          <p:spPr>
            <a:xfrm>
              <a:off x="3430" y="1562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73" name="Freeform 33"/>
            <p:cNvSpPr/>
            <p:nvPr/>
          </p:nvSpPr>
          <p:spPr>
            <a:xfrm>
              <a:off x="3450" y="1344"/>
              <a:ext cx="2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0" y="1"/>
                </a:cxn>
                <a:cxn ang="0">
                  <a:pos x="1" y="0"/>
                </a:cxn>
              </a:cxnLst>
              <a:rect l="txL" t="txT" r="txR" b="tx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74" name="Oval 34"/>
            <p:cNvSpPr/>
            <p:nvPr/>
          </p:nvSpPr>
          <p:spPr>
            <a:xfrm>
              <a:off x="4223" y="2017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75" name="Rectangle 35"/>
            <p:cNvSpPr/>
            <p:nvPr/>
          </p:nvSpPr>
          <p:spPr>
            <a:xfrm>
              <a:off x="4082" y="1597"/>
              <a:ext cx="323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76" name="Text Box 36"/>
            <p:cNvSpPr txBox="1"/>
            <p:nvPr/>
          </p:nvSpPr>
          <p:spPr>
            <a:xfrm>
              <a:off x="4042" y="1555"/>
              <a:ext cx="2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77" name="Oval 37"/>
            <p:cNvSpPr/>
            <p:nvPr/>
          </p:nvSpPr>
          <p:spPr>
            <a:xfrm>
              <a:off x="4223" y="1562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78" name="Freeform 38"/>
            <p:cNvSpPr/>
            <p:nvPr/>
          </p:nvSpPr>
          <p:spPr>
            <a:xfrm>
              <a:off x="4243" y="1344"/>
              <a:ext cx="2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0" y="1"/>
                </a:cxn>
                <a:cxn ang="0">
                  <a:pos x="1" y="0"/>
                </a:cxn>
              </a:cxnLst>
              <a:rect l="txL" t="txT" r="txR" b="tx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79" name="Oval 39"/>
            <p:cNvSpPr/>
            <p:nvPr/>
          </p:nvSpPr>
          <p:spPr>
            <a:xfrm>
              <a:off x="5029" y="2017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80" name="Rectangle 40"/>
            <p:cNvSpPr/>
            <p:nvPr/>
          </p:nvSpPr>
          <p:spPr>
            <a:xfrm>
              <a:off x="4889" y="1597"/>
              <a:ext cx="322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81" name="Text Box 41"/>
            <p:cNvSpPr txBox="1"/>
            <p:nvPr/>
          </p:nvSpPr>
          <p:spPr>
            <a:xfrm>
              <a:off x="4848" y="1555"/>
              <a:ext cx="2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0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82" name="Oval 42"/>
            <p:cNvSpPr/>
            <p:nvPr/>
          </p:nvSpPr>
          <p:spPr>
            <a:xfrm>
              <a:off x="5029" y="1562"/>
              <a:ext cx="40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83" name="Freeform 43"/>
            <p:cNvSpPr/>
            <p:nvPr/>
          </p:nvSpPr>
          <p:spPr>
            <a:xfrm>
              <a:off x="5049" y="1344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0" y="1"/>
                </a:cxn>
                <a:cxn ang="0">
                  <a:pos x="3" y="0"/>
                </a:cxn>
              </a:cxnLst>
              <a:rect l="txL" t="txT" r="txR" b="tx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84" name="Freeform 44"/>
            <p:cNvSpPr/>
            <p:nvPr/>
          </p:nvSpPr>
          <p:spPr>
            <a:xfrm>
              <a:off x="2671" y="1920"/>
              <a:ext cx="2249" cy="480"/>
            </a:xfrm>
            <a:custGeom>
              <a:avLst/>
              <a:gdLst>
                <a:gd name="txL" fmla="*/ 0 w 2249"/>
                <a:gd name="txT" fmla="*/ 0 h 480"/>
                <a:gd name="txR" fmla="*/ 2249 w 2249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370" y="0"/>
                </a:cxn>
                <a:cxn ang="0">
                  <a:pos x="370" y="480"/>
                </a:cxn>
                <a:cxn ang="0">
                  <a:pos x="2249" y="474"/>
                </a:cxn>
                <a:cxn ang="0">
                  <a:pos x="2249" y="312"/>
                </a:cxn>
              </a:cxnLst>
              <a:rect l="txL" t="txT" r="txR" b="txB"/>
              <a:pathLst>
                <a:path w="2249" h="480">
                  <a:moveTo>
                    <a:pt x="0" y="0"/>
                  </a:moveTo>
                  <a:lnTo>
                    <a:pt x="370" y="0"/>
                  </a:lnTo>
                  <a:lnTo>
                    <a:pt x="370" y="480"/>
                  </a:lnTo>
                  <a:lnTo>
                    <a:pt x="2249" y="474"/>
                  </a:lnTo>
                  <a:lnTo>
                    <a:pt x="2249" y="3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85" name="Freeform 45"/>
            <p:cNvSpPr/>
            <p:nvPr/>
          </p:nvSpPr>
          <p:spPr>
            <a:xfrm>
              <a:off x="3357" y="2229"/>
              <a:ext cx="1" cy="171"/>
            </a:xfrm>
            <a:custGeom>
              <a:avLst/>
              <a:gdLst>
                <a:gd name="txL" fmla="*/ 0 w 2"/>
                <a:gd name="txT" fmla="*/ 0 h 171"/>
                <a:gd name="txR" fmla="*/ 2 w 2"/>
                <a:gd name="txB" fmla="*/ 171 h 171"/>
              </a:gdLst>
              <a:ahLst/>
              <a:cxnLst>
                <a:cxn ang="0">
                  <a:pos x="1" y="0"/>
                </a:cxn>
                <a:cxn ang="0">
                  <a:pos x="0" y="171"/>
                </a:cxn>
              </a:cxnLst>
              <a:rect l="txL" t="txT" r="txR" b="tx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86" name="Freeform 46"/>
            <p:cNvSpPr/>
            <p:nvPr/>
          </p:nvSpPr>
          <p:spPr>
            <a:xfrm>
              <a:off x="4121" y="2229"/>
              <a:ext cx="2" cy="171"/>
            </a:xfrm>
            <a:custGeom>
              <a:avLst/>
              <a:gdLst>
                <a:gd name="txL" fmla="*/ 0 w 2"/>
                <a:gd name="txT" fmla="*/ 0 h 171"/>
                <a:gd name="txR" fmla="*/ 2 w 2"/>
                <a:gd name="txB" fmla="*/ 171 h 171"/>
              </a:gdLst>
              <a:ahLst/>
              <a:cxnLst>
                <a:cxn ang="0">
                  <a:pos x="2" y="0"/>
                </a:cxn>
                <a:cxn ang="0">
                  <a:pos x="0" y="171"/>
                </a:cxn>
              </a:cxnLst>
              <a:rect l="txL" t="txT" r="txR" b="tx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87" name="Freeform 47"/>
            <p:cNvSpPr/>
            <p:nvPr/>
          </p:nvSpPr>
          <p:spPr>
            <a:xfrm>
              <a:off x="3450" y="1920"/>
              <a:ext cx="1530" cy="624"/>
            </a:xfrm>
            <a:custGeom>
              <a:avLst/>
              <a:gdLst>
                <a:gd name="txL" fmla="*/ 0 w 1821"/>
                <a:gd name="txT" fmla="*/ 0 h 624"/>
                <a:gd name="txR" fmla="*/ 1821 w 1821"/>
                <a:gd name="txB" fmla="*/ 624 h 624"/>
              </a:gdLst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624"/>
                </a:cxn>
                <a:cxn ang="0">
                  <a:pos x="14" y="624"/>
                </a:cxn>
                <a:cxn ang="0">
                  <a:pos x="14" y="315"/>
                </a:cxn>
              </a:cxnLst>
              <a:rect l="txL" t="txT" r="txR" b="txB"/>
              <a:pathLst>
                <a:path w="1821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21" y="624"/>
                  </a:lnTo>
                  <a:lnTo>
                    <a:pt x="1821" y="31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88" name="Freeform 48"/>
            <p:cNvSpPr/>
            <p:nvPr/>
          </p:nvSpPr>
          <p:spPr>
            <a:xfrm>
              <a:off x="4244" y="1920"/>
              <a:ext cx="799" cy="720"/>
            </a:xfrm>
            <a:custGeom>
              <a:avLst/>
              <a:gdLst>
                <a:gd name="txL" fmla="*/ 0 w 799"/>
                <a:gd name="txT" fmla="*/ 0 h 720"/>
                <a:gd name="txR" fmla="*/ 799 w 799"/>
                <a:gd name="txB" fmla="*/ 720 h 720"/>
              </a:gdLst>
              <a:ahLst/>
              <a:cxnLst>
                <a:cxn ang="0">
                  <a:pos x="0" y="0"/>
                </a:cxn>
                <a:cxn ang="0">
                  <a:pos x="403" y="0"/>
                </a:cxn>
                <a:cxn ang="0">
                  <a:pos x="403" y="720"/>
                </a:cxn>
                <a:cxn ang="0">
                  <a:pos x="799" y="720"/>
                </a:cxn>
                <a:cxn ang="0">
                  <a:pos x="799" y="315"/>
                </a:cxn>
              </a:cxnLst>
              <a:rect l="txL" t="txT" r="txR" b="txB"/>
              <a:pathLst>
                <a:path w="799" h="720">
                  <a:moveTo>
                    <a:pt x="0" y="0"/>
                  </a:moveTo>
                  <a:lnTo>
                    <a:pt x="403" y="0"/>
                  </a:lnTo>
                  <a:lnTo>
                    <a:pt x="403" y="720"/>
                  </a:lnTo>
                  <a:lnTo>
                    <a:pt x="799" y="720"/>
                  </a:lnTo>
                  <a:lnTo>
                    <a:pt x="799" y="31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89" name="Freeform 49"/>
            <p:cNvSpPr/>
            <p:nvPr/>
          </p:nvSpPr>
          <p:spPr>
            <a:xfrm>
              <a:off x="4202" y="2232"/>
              <a:ext cx="1" cy="312"/>
            </a:xfrm>
            <a:custGeom>
              <a:avLst/>
              <a:gdLst>
                <a:gd name="txL" fmla="*/ 0 w 2"/>
                <a:gd name="txT" fmla="*/ 0 h 312"/>
                <a:gd name="txR" fmla="*/ 2 w 2"/>
                <a:gd name="txB" fmla="*/ 312 h 312"/>
              </a:gdLst>
              <a:ahLst/>
              <a:cxnLst>
                <a:cxn ang="0">
                  <a:pos x="1" y="0"/>
                </a:cxn>
                <a:cxn ang="0">
                  <a:pos x="0" y="312"/>
                </a:cxn>
              </a:cxnLst>
              <a:rect l="txL" t="txT" r="txR" b="tx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90" name="Freeform 50"/>
            <p:cNvSpPr/>
            <p:nvPr/>
          </p:nvSpPr>
          <p:spPr>
            <a:xfrm>
              <a:off x="3435" y="2238"/>
              <a:ext cx="3" cy="562"/>
            </a:xfrm>
            <a:custGeom>
              <a:avLst/>
              <a:gdLst>
                <a:gd name="txL" fmla="*/ 0 w 3"/>
                <a:gd name="txT" fmla="*/ 0 h 562"/>
                <a:gd name="txR" fmla="*/ 3 w 3"/>
                <a:gd name="txB" fmla="*/ 562 h 562"/>
              </a:gdLst>
              <a:ahLst/>
              <a:cxnLst>
                <a:cxn ang="0">
                  <a:pos x="0" y="0"/>
                </a:cxn>
                <a:cxn ang="0">
                  <a:pos x="3" y="562"/>
                </a:cxn>
              </a:cxnLst>
              <a:rect l="txL" t="txT" r="txR" b="txB"/>
              <a:pathLst>
                <a:path w="3" h="562">
                  <a:moveTo>
                    <a:pt x="0" y="0"/>
                  </a:moveTo>
                  <a:lnTo>
                    <a:pt x="3" y="5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91" name="Line 51"/>
            <p:cNvSpPr/>
            <p:nvPr/>
          </p:nvSpPr>
          <p:spPr>
            <a:xfrm>
              <a:off x="4284" y="2242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2" name="Line 52"/>
            <p:cNvSpPr/>
            <p:nvPr/>
          </p:nvSpPr>
          <p:spPr>
            <a:xfrm>
              <a:off x="5109" y="2242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3" name="Text Box 53"/>
            <p:cNvSpPr txBox="1"/>
            <p:nvPr/>
          </p:nvSpPr>
          <p:spPr>
            <a:xfrm>
              <a:off x="2429" y="1128"/>
              <a:ext cx="5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94" name="Text Box 54"/>
            <p:cNvSpPr txBox="1"/>
            <p:nvPr/>
          </p:nvSpPr>
          <p:spPr>
            <a:xfrm>
              <a:off x="3236" y="1119"/>
              <a:ext cx="5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95" name="Text Box 55"/>
            <p:cNvSpPr txBox="1"/>
            <p:nvPr/>
          </p:nvSpPr>
          <p:spPr>
            <a:xfrm>
              <a:off x="4042" y="1119"/>
              <a:ext cx="5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96" name="Text Box 56"/>
            <p:cNvSpPr txBox="1"/>
            <p:nvPr/>
          </p:nvSpPr>
          <p:spPr>
            <a:xfrm>
              <a:off x="4869" y="1119"/>
              <a:ext cx="5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97" name="Text Box 57"/>
            <p:cNvSpPr txBox="1"/>
            <p:nvPr/>
          </p:nvSpPr>
          <p:spPr>
            <a:xfrm>
              <a:off x="2180" y="2736"/>
              <a:ext cx="5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98" name="Text Box 58"/>
            <p:cNvSpPr txBox="1"/>
            <p:nvPr/>
          </p:nvSpPr>
          <p:spPr>
            <a:xfrm>
              <a:off x="2996" y="2736"/>
              <a:ext cx="5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799" name="Text Box 59"/>
            <p:cNvSpPr txBox="1"/>
            <p:nvPr/>
          </p:nvSpPr>
          <p:spPr>
            <a:xfrm>
              <a:off x="3860" y="2736"/>
              <a:ext cx="5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9800" name="Text Box 60"/>
            <p:cNvSpPr txBox="1"/>
            <p:nvPr/>
          </p:nvSpPr>
          <p:spPr>
            <a:xfrm>
              <a:off x="4676" y="2736"/>
              <a:ext cx="5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4114800" y="3546475"/>
            <a:ext cx="4953000" cy="1787525"/>
            <a:chOff x="2592" y="2234"/>
            <a:chExt cx="3120" cy="1126"/>
          </a:xfrm>
        </p:grpSpPr>
        <p:sp>
          <p:nvSpPr>
            <p:cNvPr id="29739" name="Line 62"/>
            <p:cNvSpPr/>
            <p:nvPr/>
          </p:nvSpPr>
          <p:spPr>
            <a:xfrm>
              <a:off x="3518" y="2234"/>
              <a:ext cx="0" cy="861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0" name="Freeform 63"/>
            <p:cNvSpPr/>
            <p:nvPr/>
          </p:nvSpPr>
          <p:spPr>
            <a:xfrm>
              <a:off x="4365" y="2234"/>
              <a:ext cx="0" cy="861"/>
            </a:xfrm>
            <a:custGeom>
              <a:avLst/>
              <a:gdLst>
                <a:gd name="txL" fmla="*/ 0 w 1"/>
                <a:gd name="txT" fmla="*/ 0 h 499"/>
                <a:gd name="txR" fmla="*/ 0 w 1"/>
                <a:gd name="txB" fmla="*/ 499 h 499"/>
              </a:gdLst>
              <a:ahLst/>
              <a:cxnLst>
                <a:cxn ang="0">
                  <a:pos x="0" y="0"/>
                </a:cxn>
                <a:cxn ang="0">
                  <a:pos x="0" y="2145044356"/>
                </a:cxn>
              </a:cxnLst>
              <a:rect l="txL" t="txT" r="txR" b="txB"/>
              <a:pathLst>
                <a:path w="1" h="499">
                  <a:moveTo>
                    <a:pt x="0" y="0"/>
                  </a:moveTo>
                  <a:lnTo>
                    <a:pt x="0" y="49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41" name="Freeform 64"/>
            <p:cNvSpPr/>
            <p:nvPr/>
          </p:nvSpPr>
          <p:spPr>
            <a:xfrm>
              <a:off x="5169" y="2234"/>
              <a:ext cx="2" cy="861"/>
            </a:xfrm>
            <a:custGeom>
              <a:avLst/>
              <a:gdLst>
                <a:gd name="txL" fmla="*/ 0 w 3"/>
                <a:gd name="txT" fmla="*/ 0 h 499"/>
                <a:gd name="txR" fmla="*/ 3 w 3"/>
                <a:gd name="txB" fmla="*/ 499 h 499"/>
              </a:gdLst>
              <a:ahLst/>
              <a:cxnLst>
                <a:cxn ang="0">
                  <a:pos x="1" y="0"/>
                </a:cxn>
                <a:cxn ang="0">
                  <a:pos x="0" y="2145044356"/>
                </a:cxn>
              </a:cxnLst>
              <a:rect l="txL" t="txT" r="txR" b="txB"/>
              <a:pathLst>
                <a:path w="3" h="499">
                  <a:moveTo>
                    <a:pt x="3" y="0"/>
                  </a:moveTo>
                  <a:lnTo>
                    <a:pt x="0" y="499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42" name="Line 65"/>
            <p:cNvSpPr/>
            <p:nvPr/>
          </p:nvSpPr>
          <p:spPr>
            <a:xfrm>
              <a:off x="2752" y="2242"/>
              <a:ext cx="0" cy="861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3" name="Text Box 66"/>
            <p:cNvSpPr txBox="1"/>
            <p:nvPr/>
          </p:nvSpPr>
          <p:spPr>
            <a:xfrm>
              <a:off x="2592" y="3129"/>
              <a:ext cx="5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4" name="Line 67"/>
            <p:cNvSpPr/>
            <p:nvPr/>
          </p:nvSpPr>
          <p:spPr>
            <a:xfrm>
              <a:off x="2619" y="3153"/>
              <a:ext cx="453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5" name="Text Box 68"/>
            <p:cNvSpPr txBox="1"/>
            <p:nvPr/>
          </p:nvSpPr>
          <p:spPr>
            <a:xfrm>
              <a:off x="3423" y="3120"/>
              <a:ext cx="5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6" name="Line 69"/>
            <p:cNvSpPr/>
            <p:nvPr/>
          </p:nvSpPr>
          <p:spPr>
            <a:xfrm>
              <a:off x="3449" y="3144"/>
              <a:ext cx="453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7" name="Text Box 70"/>
            <p:cNvSpPr txBox="1"/>
            <p:nvPr/>
          </p:nvSpPr>
          <p:spPr>
            <a:xfrm>
              <a:off x="4245" y="3120"/>
              <a:ext cx="5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48" name="Line 71"/>
            <p:cNvSpPr/>
            <p:nvPr/>
          </p:nvSpPr>
          <p:spPr>
            <a:xfrm>
              <a:off x="4272" y="3144"/>
              <a:ext cx="453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9" name="Text Box 72"/>
            <p:cNvSpPr txBox="1"/>
            <p:nvPr/>
          </p:nvSpPr>
          <p:spPr>
            <a:xfrm>
              <a:off x="5116" y="3120"/>
              <a:ext cx="5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800" b="1" baseline="-25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0" name="Line 73"/>
            <p:cNvSpPr/>
            <p:nvPr/>
          </p:nvSpPr>
          <p:spPr>
            <a:xfrm>
              <a:off x="5142" y="3144"/>
              <a:ext cx="453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74"/>
          <p:cNvGrpSpPr/>
          <p:nvPr/>
        </p:nvGrpSpPr>
        <p:grpSpPr>
          <a:xfrm>
            <a:off x="1033463" y="4572000"/>
            <a:ext cx="1008062" cy="565150"/>
            <a:chOff x="1488" y="3504"/>
            <a:chExt cx="635" cy="356"/>
          </a:xfrm>
        </p:grpSpPr>
        <p:sp>
          <p:nvSpPr>
            <p:cNvPr id="29736" name="Rectangle 75"/>
            <p:cNvSpPr/>
            <p:nvPr/>
          </p:nvSpPr>
          <p:spPr>
            <a:xfrm>
              <a:off x="1488" y="3520"/>
              <a:ext cx="635" cy="3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37" name="Text Box 76"/>
            <p:cNvSpPr txBox="1"/>
            <p:nvPr/>
          </p:nvSpPr>
          <p:spPr>
            <a:xfrm>
              <a:off x="1738" y="3620"/>
              <a:ext cx="22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38" name="Text Box 77"/>
            <p:cNvSpPr txBox="1"/>
            <p:nvPr/>
          </p:nvSpPr>
          <p:spPr>
            <a:xfrm>
              <a:off x="1512" y="3504"/>
              <a:ext cx="216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7358" name="Freeform 78"/>
          <p:cNvSpPr/>
          <p:nvPr/>
        </p:nvSpPr>
        <p:spPr>
          <a:xfrm>
            <a:off x="1260475" y="4191000"/>
            <a:ext cx="1588" cy="409575"/>
          </a:xfrm>
          <a:custGeom>
            <a:avLst/>
            <a:gdLst>
              <a:gd name="txL" fmla="*/ 0 w 1"/>
              <a:gd name="txT" fmla="*/ 0 h 258"/>
              <a:gd name="txR" fmla="*/ 1 w 1"/>
              <a:gd name="txB" fmla="*/ 258 h 258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" name="Group 79"/>
          <p:cNvGrpSpPr/>
          <p:nvPr/>
        </p:nvGrpSpPr>
        <p:grpSpPr>
          <a:xfrm>
            <a:off x="1033463" y="3200400"/>
            <a:ext cx="685800" cy="396875"/>
            <a:chOff x="651" y="2016"/>
            <a:chExt cx="432" cy="250"/>
          </a:xfrm>
        </p:grpSpPr>
        <p:sp>
          <p:nvSpPr>
            <p:cNvPr id="29733" name="Text Box 80"/>
            <p:cNvSpPr txBox="1"/>
            <p:nvPr/>
          </p:nvSpPr>
          <p:spPr>
            <a:xfrm>
              <a:off x="695" y="2035"/>
              <a:ext cx="26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  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651" y="2068"/>
              <a:ext cx="432" cy="17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35" name="Oval 82"/>
            <p:cNvSpPr/>
            <p:nvPr/>
          </p:nvSpPr>
          <p:spPr>
            <a:xfrm>
              <a:off x="843" y="2016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7363" name="Freeform 83"/>
          <p:cNvSpPr/>
          <p:nvPr/>
        </p:nvSpPr>
        <p:spPr>
          <a:xfrm>
            <a:off x="1377950" y="2890838"/>
            <a:ext cx="1588" cy="333375"/>
          </a:xfrm>
          <a:custGeom>
            <a:avLst/>
            <a:gdLst>
              <a:gd name="txL" fmla="*/ 0 w 1"/>
              <a:gd name="txT" fmla="*/ 0 h 210"/>
              <a:gd name="txR" fmla="*/ 1 w 1"/>
              <a:gd name="txB" fmla="*/ 210 h 210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210">
                <a:moveTo>
                  <a:pt x="0" y="0"/>
                </a:moveTo>
                <a:lnTo>
                  <a:pt x="0" y="21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364" name="Freeform 84"/>
          <p:cNvSpPr/>
          <p:nvPr/>
        </p:nvSpPr>
        <p:spPr>
          <a:xfrm>
            <a:off x="1377950" y="3562350"/>
            <a:ext cx="1588" cy="266700"/>
          </a:xfrm>
          <a:custGeom>
            <a:avLst/>
            <a:gdLst>
              <a:gd name="txL" fmla="*/ 0 w 1"/>
              <a:gd name="txT" fmla="*/ 0 h 168"/>
              <a:gd name="txR" fmla="*/ 1 w 1"/>
              <a:gd name="txB" fmla="*/ 168 h 168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68">
                <a:moveTo>
                  <a:pt x="0" y="0"/>
                </a:moveTo>
                <a:lnTo>
                  <a:pt x="0" y="168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365" name="Freeform 85"/>
          <p:cNvSpPr/>
          <p:nvPr/>
        </p:nvSpPr>
        <p:spPr>
          <a:xfrm>
            <a:off x="1497013" y="1981200"/>
            <a:ext cx="1749425" cy="2438400"/>
          </a:xfrm>
          <a:custGeom>
            <a:avLst/>
            <a:gdLst>
              <a:gd name="txL" fmla="*/ 0 w 1102"/>
              <a:gd name="txT" fmla="*/ 0 h 1536"/>
              <a:gd name="txR" fmla="*/ 1102 w 1102"/>
              <a:gd name="txB" fmla="*/ 1536 h 1536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1102" h="1536">
                <a:moveTo>
                  <a:pt x="0" y="1392"/>
                </a:moveTo>
                <a:lnTo>
                  <a:pt x="1" y="1536"/>
                </a:lnTo>
                <a:lnTo>
                  <a:pt x="483" y="1536"/>
                </a:lnTo>
                <a:lnTo>
                  <a:pt x="482" y="0"/>
                </a:lnTo>
                <a:lnTo>
                  <a:pt x="1102" y="0"/>
                </a:lnTo>
                <a:lnTo>
                  <a:pt x="1101" y="189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" name="Group 86"/>
          <p:cNvGrpSpPr/>
          <p:nvPr/>
        </p:nvGrpSpPr>
        <p:grpSpPr>
          <a:xfrm>
            <a:off x="1033463" y="2328863"/>
            <a:ext cx="1008062" cy="598487"/>
            <a:chOff x="651" y="1467"/>
            <a:chExt cx="635" cy="377"/>
          </a:xfrm>
        </p:grpSpPr>
        <p:sp>
          <p:nvSpPr>
            <p:cNvPr id="29727" name="Text Box 87"/>
            <p:cNvSpPr txBox="1"/>
            <p:nvPr/>
          </p:nvSpPr>
          <p:spPr>
            <a:xfrm>
              <a:off x="715" y="1632"/>
              <a:ext cx="240" cy="21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 D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9728" name="Group 88"/>
            <p:cNvGrpSpPr/>
            <p:nvPr/>
          </p:nvGrpSpPr>
          <p:grpSpPr>
            <a:xfrm>
              <a:off x="651" y="1467"/>
              <a:ext cx="635" cy="352"/>
              <a:chOff x="651" y="1467"/>
              <a:chExt cx="635" cy="352"/>
            </a:xfrm>
          </p:grpSpPr>
          <p:grpSp>
            <p:nvGrpSpPr>
              <p:cNvPr id="29729" name="Group 89"/>
              <p:cNvGrpSpPr/>
              <p:nvPr/>
            </p:nvGrpSpPr>
            <p:grpSpPr>
              <a:xfrm>
                <a:off x="651" y="1467"/>
                <a:ext cx="635" cy="352"/>
                <a:chOff x="651" y="1467"/>
                <a:chExt cx="635" cy="352"/>
              </a:xfrm>
            </p:grpSpPr>
            <p:sp>
              <p:nvSpPr>
                <p:cNvPr id="29731" name="Text Box 90"/>
                <p:cNvSpPr txBox="1"/>
                <p:nvPr/>
              </p:nvSpPr>
              <p:spPr>
                <a:xfrm>
                  <a:off x="751" y="1467"/>
                  <a:ext cx="476" cy="2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800" b="1" dirty="0">
                      <a:latin typeface="Times New Roman" panose="02020603050405020304" pitchFamily="18" charset="0"/>
                    </a:rPr>
                    <a:t>INTR</a:t>
                  </a:r>
                  <a:endParaRPr lang="en-US" altLang="zh-CN" sz="1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32" name="Rectangle 91"/>
                <p:cNvSpPr/>
                <p:nvPr/>
              </p:nvSpPr>
              <p:spPr>
                <a:xfrm>
                  <a:off x="651" y="1479"/>
                  <a:ext cx="635" cy="34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29730" name="AutoShape 92"/>
              <p:cNvSpPr/>
              <p:nvPr/>
            </p:nvSpPr>
            <p:spPr>
              <a:xfrm>
                <a:off x="1083" y="1707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10" name="Group 93"/>
          <p:cNvGrpSpPr/>
          <p:nvPr/>
        </p:nvGrpSpPr>
        <p:grpSpPr>
          <a:xfrm>
            <a:off x="2405063" y="2273300"/>
            <a:ext cx="1023937" cy="619125"/>
            <a:chOff x="1382" y="1344"/>
            <a:chExt cx="645" cy="390"/>
          </a:xfrm>
        </p:grpSpPr>
        <p:sp>
          <p:nvSpPr>
            <p:cNvPr id="29719" name="Text Box 94"/>
            <p:cNvSpPr txBox="1"/>
            <p:nvPr/>
          </p:nvSpPr>
          <p:spPr>
            <a:xfrm>
              <a:off x="1403" y="1503"/>
              <a:ext cx="56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MASK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20" name="Rectangle 95"/>
            <p:cNvSpPr/>
            <p:nvPr/>
          </p:nvSpPr>
          <p:spPr>
            <a:xfrm>
              <a:off x="1382" y="1392"/>
              <a:ext cx="635" cy="3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9721" name="Oval 96"/>
            <p:cNvSpPr/>
            <p:nvPr/>
          </p:nvSpPr>
          <p:spPr>
            <a:xfrm>
              <a:off x="1884" y="1344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9722" name="Group 97"/>
            <p:cNvGrpSpPr/>
            <p:nvPr/>
          </p:nvGrpSpPr>
          <p:grpSpPr>
            <a:xfrm>
              <a:off x="1811" y="1392"/>
              <a:ext cx="216" cy="212"/>
              <a:chOff x="3096" y="1660"/>
              <a:chExt cx="216" cy="212"/>
            </a:xfrm>
          </p:grpSpPr>
          <p:grpSp>
            <p:nvGrpSpPr>
              <p:cNvPr id="29723" name="Group 98"/>
              <p:cNvGrpSpPr/>
              <p:nvPr/>
            </p:nvGrpSpPr>
            <p:grpSpPr>
              <a:xfrm>
                <a:off x="3096" y="1660"/>
                <a:ext cx="216" cy="212"/>
                <a:chOff x="3120" y="2044"/>
                <a:chExt cx="216" cy="212"/>
              </a:xfrm>
            </p:grpSpPr>
            <p:sp>
              <p:nvSpPr>
                <p:cNvPr id="29725" name="Text Box 99"/>
                <p:cNvSpPr txBox="1"/>
                <p:nvPr/>
              </p:nvSpPr>
              <p:spPr>
                <a:xfrm>
                  <a:off x="3120" y="2044"/>
                  <a:ext cx="216" cy="21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</a:rPr>
                    <a:t>Q</a:t>
                  </a:r>
                  <a:endParaRPr lang="en-US" altLang="zh-CN" sz="16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26" name="Line 100"/>
                <p:cNvSpPr/>
                <p:nvPr/>
              </p:nvSpPr>
              <p:spPr>
                <a:xfrm>
                  <a:off x="3168" y="2064"/>
                  <a:ext cx="144" cy="0"/>
                </a:xfrm>
                <a:prstGeom prst="line">
                  <a:avLst/>
                </a:prstGeom>
                <a:ln w="28575">
                  <a:noFill/>
                </a:ln>
              </p:spPr>
            </p:sp>
          </p:grpSp>
          <p:sp>
            <p:nvSpPr>
              <p:cNvPr id="29724" name="Line 101"/>
              <p:cNvSpPr/>
              <p:nvPr/>
            </p:nvSpPr>
            <p:spPr>
              <a:xfrm>
                <a:off x="3144" y="170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" name="Group 102"/>
          <p:cNvGrpSpPr/>
          <p:nvPr/>
        </p:nvGrpSpPr>
        <p:grpSpPr>
          <a:xfrm>
            <a:off x="363538" y="2649538"/>
            <a:ext cx="1466850" cy="777875"/>
            <a:chOff x="229" y="1669"/>
            <a:chExt cx="924" cy="490"/>
          </a:xfrm>
        </p:grpSpPr>
        <p:sp>
          <p:nvSpPr>
            <p:cNvPr id="29717" name="Freeform 103"/>
            <p:cNvSpPr/>
            <p:nvPr/>
          </p:nvSpPr>
          <p:spPr>
            <a:xfrm>
              <a:off x="325" y="1818"/>
              <a:ext cx="828" cy="105"/>
            </a:xfrm>
            <a:custGeom>
              <a:avLst/>
              <a:gdLst>
                <a:gd name="txL" fmla="*/ 0 w 828"/>
                <a:gd name="txT" fmla="*/ 0 h 105"/>
                <a:gd name="txR" fmla="*/ 828 w 828"/>
                <a:gd name="txB" fmla="*/ 105 h 105"/>
              </a:gdLst>
              <a:ahLst/>
              <a:cxnLst>
                <a:cxn ang="0">
                  <a:pos x="0" y="102"/>
                </a:cxn>
                <a:cxn ang="0">
                  <a:pos x="825" y="105"/>
                </a:cxn>
                <a:cxn ang="0">
                  <a:pos x="828" y="0"/>
                </a:cxn>
              </a:cxnLst>
              <a:rect l="txL" t="txT" r="txR" b="txB"/>
              <a:pathLst>
                <a:path w="828" h="105">
                  <a:moveTo>
                    <a:pt x="0" y="102"/>
                  </a:moveTo>
                  <a:lnTo>
                    <a:pt x="825" y="105"/>
                  </a:lnTo>
                  <a:lnTo>
                    <a:pt x="828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8" name="Text Box 104"/>
            <p:cNvSpPr txBox="1"/>
            <p:nvPr/>
          </p:nvSpPr>
          <p:spPr>
            <a:xfrm>
              <a:off x="229" y="1669"/>
              <a:ext cx="412" cy="4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5000"/>
                </a:lnSpc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CPU</a:t>
              </a:r>
              <a:endParaRPr lang="en-US" altLang="zh-CN" sz="1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25000"/>
                </a:lnSpc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查询</a:t>
              </a:r>
              <a:endPara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7385" name="Text Box 105"/>
          <p:cNvSpPr txBox="1"/>
          <p:nvPr/>
        </p:nvSpPr>
        <p:spPr>
          <a:xfrm>
            <a:off x="4552950" y="5334000"/>
            <a:ext cx="41973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b)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中判优排队及屏蔽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MASK</a:t>
            </a:r>
            <a:r>
              <a:rPr lang="en-US" altLang="zh-CN" sz="2400" b="1" i="1" baseline="-1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1 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（屏蔽）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7386" name="Text Box 106"/>
          <p:cNvSpPr txBox="1"/>
          <p:nvPr/>
        </p:nvSpPr>
        <p:spPr>
          <a:xfrm>
            <a:off x="4541838" y="6143625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INTP</a:t>
            </a:r>
            <a:r>
              <a:rPr lang="en-US" altLang="zh-CN" sz="2400" b="1" i="1" baseline="-1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12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0 </a:t>
            </a:r>
            <a:r>
              <a:rPr lang="zh-CN" altLang="en-US" sz="2400" b="1" dirty="0">
                <a:latin typeface="Times New Roman" panose="02020603050405020304" pitchFamily="18" charset="0"/>
              </a:rPr>
              <a:t>（不能被排队选中）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9716" name="AutoShape 10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88" grpId="0"/>
      <p:bldP spid="97289" grpId="0"/>
      <p:bldP spid="97385" grpId="0"/>
      <p:bldP spid="973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457200" y="457200"/>
            <a:ext cx="1997075" cy="44291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 </a:t>
            </a:r>
            <a:r>
              <a:rPr lang="zh-CN" altLang="en-US" b="1" dirty="0">
                <a:latin typeface="Times New Roman" panose="02020603050405020304" pitchFamily="18" charset="0"/>
              </a:rPr>
              <a:t>屏蔽字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0723" name="AutoShape 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2" name="Group 5"/>
          <p:cNvGrpSpPr/>
          <p:nvPr/>
        </p:nvGrpSpPr>
        <p:grpSpPr>
          <a:xfrm>
            <a:off x="1219200" y="1893888"/>
            <a:ext cx="6848475" cy="4583112"/>
            <a:chOff x="768" y="1193"/>
            <a:chExt cx="4314" cy="2887"/>
          </a:xfrm>
        </p:grpSpPr>
        <p:grpSp>
          <p:nvGrpSpPr>
            <p:cNvPr id="30730" name="Group 6"/>
            <p:cNvGrpSpPr/>
            <p:nvPr/>
          </p:nvGrpSpPr>
          <p:grpSpPr>
            <a:xfrm>
              <a:off x="768" y="1193"/>
              <a:ext cx="4314" cy="2887"/>
              <a:chOff x="768" y="1193"/>
              <a:chExt cx="4314" cy="2887"/>
            </a:xfrm>
          </p:grpSpPr>
          <p:sp>
            <p:nvSpPr>
              <p:cNvPr id="30733" name="Text Box 7"/>
              <p:cNvSpPr txBox="1"/>
              <p:nvPr/>
            </p:nvSpPr>
            <p:spPr>
              <a:xfrm>
                <a:off x="790" y="1213"/>
                <a:ext cx="7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800" b="1" dirty="0">
                    <a:latin typeface="Times New Roman" panose="02020603050405020304" pitchFamily="18" charset="0"/>
                  </a:rPr>
                  <a:t>　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优先级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4" name="Text Box 8"/>
              <p:cNvSpPr txBox="1"/>
              <p:nvPr/>
            </p:nvSpPr>
            <p:spPr>
              <a:xfrm>
                <a:off x="2390" y="1226"/>
                <a:ext cx="20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屏              蔽             字 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5" name="Line 9"/>
              <p:cNvSpPr/>
              <p:nvPr/>
            </p:nvSpPr>
            <p:spPr>
              <a:xfrm>
                <a:off x="768" y="1193"/>
                <a:ext cx="431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6" name="Text Box 10"/>
              <p:cNvSpPr txBox="1"/>
              <p:nvPr/>
            </p:nvSpPr>
            <p:spPr>
              <a:xfrm>
                <a:off x="1831" y="1505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1  1  1  1  1  1  1  1  1  1  1  1  1  1  1  1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7" name="Text Box 11"/>
              <p:cNvSpPr txBox="1"/>
              <p:nvPr/>
            </p:nvSpPr>
            <p:spPr>
              <a:xfrm>
                <a:off x="1831" y="1771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1  1  1  1  1  1  1  1  1  1  1  1  1  1  1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8" name="Text Box 12"/>
              <p:cNvSpPr txBox="1"/>
              <p:nvPr/>
            </p:nvSpPr>
            <p:spPr>
              <a:xfrm>
                <a:off x="1831" y="2042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1  1  1  1  1  1  1  1  1  1  1  1  1  1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9" name="Text Box 13"/>
              <p:cNvSpPr txBox="1"/>
              <p:nvPr/>
            </p:nvSpPr>
            <p:spPr>
              <a:xfrm>
                <a:off x="1831" y="2305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1  1  1  1  1  1  1  1  1  1  1  1  1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0" name="Text Box 14"/>
              <p:cNvSpPr txBox="1"/>
              <p:nvPr/>
            </p:nvSpPr>
            <p:spPr>
              <a:xfrm>
                <a:off x="1831" y="2572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1  1  1  1  1  1  1  1  1  1  1  1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1" name="Text Box 15"/>
              <p:cNvSpPr txBox="1"/>
              <p:nvPr/>
            </p:nvSpPr>
            <p:spPr>
              <a:xfrm>
                <a:off x="1831" y="2839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0  0  0  0  0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1  1  1  1  1  1  1  1  1  1  1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2" name="Text Box 16"/>
              <p:cNvSpPr txBox="1"/>
              <p:nvPr/>
            </p:nvSpPr>
            <p:spPr>
              <a:xfrm>
                <a:off x="3367" y="3218"/>
                <a:ext cx="34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3" name="Text Box 17"/>
              <p:cNvSpPr txBox="1"/>
              <p:nvPr/>
            </p:nvSpPr>
            <p:spPr>
              <a:xfrm>
                <a:off x="1831" y="3552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0  0  0  0  0  0  0  0  0  0  0  0  0  0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4" name="Text Box 18"/>
              <p:cNvSpPr txBox="1"/>
              <p:nvPr/>
            </p:nvSpPr>
            <p:spPr>
              <a:xfrm>
                <a:off x="1831" y="3785"/>
                <a:ext cx="309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0  0  0  0  0  0  0  0  0  0  0  0  0  0  0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  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5" name="Line 19"/>
              <p:cNvSpPr/>
              <p:nvPr/>
            </p:nvSpPr>
            <p:spPr>
              <a:xfrm>
                <a:off x="768" y="1529"/>
                <a:ext cx="431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6" name="Line 20"/>
              <p:cNvSpPr/>
              <p:nvPr/>
            </p:nvSpPr>
            <p:spPr>
              <a:xfrm>
                <a:off x="768" y="4080"/>
                <a:ext cx="431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7" name="Freeform 21"/>
              <p:cNvSpPr/>
              <p:nvPr/>
            </p:nvSpPr>
            <p:spPr>
              <a:xfrm>
                <a:off x="1644" y="1200"/>
                <a:ext cx="1" cy="2880"/>
              </a:xfrm>
              <a:custGeom>
                <a:avLst/>
                <a:gdLst>
                  <a:gd name="txL" fmla="*/ 0 w 1"/>
                  <a:gd name="txT" fmla="*/ 0 h 2880"/>
                  <a:gd name="txR" fmla="*/ 1 w 1"/>
                  <a:gd name="txB" fmla="*/ 2880 h 2880"/>
                </a:gdLst>
                <a:ahLst/>
                <a:cxnLst>
                  <a:cxn ang="0">
                    <a:pos x="1" y="0"/>
                  </a:cxn>
                  <a:cxn ang="0">
                    <a:pos x="0" y="2880"/>
                  </a:cxn>
                </a:cxnLst>
                <a:rect l="txL" t="txT" r="txR" b="txB"/>
                <a:pathLst>
                  <a:path w="1" h="2880">
                    <a:moveTo>
                      <a:pt x="1" y="0"/>
                    </a:moveTo>
                    <a:lnTo>
                      <a:pt x="0" y="288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8" name="Text Box 22"/>
              <p:cNvSpPr txBox="1"/>
              <p:nvPr/>
            </p:nvSpPr>
            <p:spPr>
              <a:xfrm>
                <a:off x="1082" y="1505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9" name="Text Box 23"/>
              <p:cNvSpPr txBox="1"/>
              <p:nvPr/>
            </p:nvSpPr>
            <p:spPr>
              <a:xfrm>
                <a:off x="1082" y="177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Text Box 24"/>
              <p:cNvSpPr txBox="1"/>
              <p:nvPr/>
            </p:nvSpPr>
            <p:spPr>
              <a:xfrm>
                <a:off x="1082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3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1" name="Text Box 25"/>
              <p:cNvSpPr txBox="1"/>
              <p:nvPr/>
            </p:nvSpPr>
            <p:spPr>
              <a:xfrm>
                <a:off x="1082" y="2305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4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2" name="Text Box 26"/>
              <p:cNvSpPr txBox="1"/>
              <p:nvPr/>
            </p:nvSpPr>
            <p:spPr>
              <a:xfrm>
                <a:off x="1082" y="257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5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3" name="Text Box 27"/>
              <p:cNvSpPr txBox="1"/>
              <p:nvPr/>
            </p:nvSpPr>
            <p:spPr>
              <a:xfrm>
                <a:off x="1082" y="283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6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4" name="Text Box 28"/>
              <p:cNvSpPr txBox="1"/>
              <p:nvPr/>
            </p:nvSpPr>
            <p:spPr>
              <a:xfrm>
                <a:off x="1044" y="3552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15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5" name="Text Box 29"/>
              <p:cNvSpPr txBox="1"/>
              <p:nvPr/>
            </p:nvSpPr>
            <p:spPr>
              <a:xfrm>
                <a:off x="1044" y="3792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16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6" name="Text Box 30"/>
              <p:cNvSpPr txBox="1"/>
              <p:nvPr/>
            </p:nvSpPr>
            <p:spPr>
              <a:xfrm>
                <a:off x="1065" y="3218"/>
                <a:ext cx="34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1" name="Freeform 31"/>
            <p:cNvSpPr/>
            <p:nvPr/>
          </p:nvSpPr>
          <p:spPr>
            <a:xfrm>
              <a:off x="775" y="1200"/>
              <a:ext cx="1" cy="2880"/>
            </a:xfrm>
            <a:custGeom>
              <a:avLst/>
              <a:gdLst>
                <a:gd name="txL" fmla="*/ 0 w 1"/>
                <a:gd name="txT" fmla="*/ 0 h 2880"/>
                <a:gd name="txR" fmla="*/ 1 w 1"/>
                <a:gd name="txB" fmla="*/ 2880 h 2880"/>
              </a:gdLst>
              <a:ahLst/>
              <a:cxnLst>
                <a:cxn ang="0">
                  <a:pos x="1" y="0"/>
                </a:cxn>
                <a:cxn ang="0">
                  <a:pos x="0" y="2880"/>
                </a:cxn>
              </a:cxnLst>
              <a:rect l="txL" t="txT" r="txR" b="tx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Freeform 32"/>
            <p:cNvSpPr/>
            <p:nvPr/>
          </p:nvSpPr>
          <p:spPr>
            <a:xfrm>
              <a:off x="5074" y="1200"/>
              <a:ext cx="1" cy="2880"/>
            </a:xfrm>
            <a:custGeom>
              <a:avLst/>
              <a:gdLst>
                <a:gd name="txL" fmla="*/ 0 w 1"/>
                <a:gd name="txT" fmla="*/ 0 h 2880"/>
                <a:gd name="txR" fmla="*/ 1 w 1"/>
                <a:gd name="txB" fmla="*/ 2880 h 2880"/>
              </a:gdLst>
              <a:ahLst/>
              <a:cxnLst>
                <a:cxn ang="0">
                  <a:pos x="1" y="0"/>
                </a:cxn>
                <a:cxn ang="0">
                  <a:pos x="0" y="2880"/>
                </a:cxn>
              </a:cxnLst>
              <a:rect l="txL" t="txT" r="txR" b="tx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1371600" y="1185863"/>
            <a:ext cx="6781800" cy="584200"/>
            <a:chOff x="864" y="747"/>
            <a:chExt cx="4272" cy="368"/>
          </a:xfrm>
        </p:grpSpPr>
        <p:sp>
          <p:nvSpPr>
            <p:cNvPr id="30728" name="Text Box 34"/>
            <p:cNvSpPr txBox="1"/>
            <p:nvPr/>
          </p:nvSpPr>
          <p:spPr>
            <a:xfrm>
              <a:off x="864" y="750"/>
              <a:ext cx="4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16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个中断源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3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b="1" baseline="18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16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按 </a:t>
              </a: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降序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排列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29" name="Text Box 35"/>
            <p:cNvSpPr txBox="1"/>
            <p:nvPr/>
          </p:nvSpPr>
          <p:spPr>
            <a:xfrm>
              <a:off x="2728" y="747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…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30726" name="TextBox 2"/>
          <p:cNvSpPr txBox="1"/>
          <p:nvPr/>
        </p:nvSpPr>
        <p:spPr>
          <a:xfrm>
            <a:off x="2524125" y="282575"/>
            <a:ext cx="6065838" cy="92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每个</a:t>
            </a:r>
            <a:r>
              <a:rPr lang="en-US" altLang="zh-CN" sz="1800" dirty="0">
                <a:solidFill>
                  <a:srgbClr val="00B050"/>
                </a:solidFill>
              </a:rPr>
              <a:t>INTR</a:t>
            </a:r>
            <a:r>
              <a:rPr lang="zh-CN" altLang="en-US" sz="1800" dirty="0">
                <a:solidFill>
                  <a:srgbClr val="00B050"/>
                </a:solidFill>
              </a:rPr>
              <a:t>对应一个屏蔽触发器，其全体组成一个屏蔽寄存器，屏蔽寄存器的内容称为屏蔽字。响应某个中断时，应该安排其对应的屏蔽字，以屏蔽某些中断源的请求。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6713" y="4970463"/>
            <a:ext cx="478313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屏蔽原则：只开放优先级比自己高的中断</a:t>
            </a:r>
            <a:endParaRPr lang="zh-CN" altLang="en-US" sz="2000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/>
          <p:nvPr/>
        </p:nvSpPr>
        <p:spPr>
          <a:xfrm>
            <a:off x="533400" y="333375"/>
            <a:ext cx="6846888" cy="5032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屏蔽技术可改变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“处理优先等级”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1" name="Rectangle 3"/>
          <p:cNvSpPr/>
          <p:nvPr/>
        </p:nvSpPr>
        <p:spPr>
          <a:xfrm>
            <a:off x="1258888" y="1196975"/>
            <a:ext cx="21431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响应优先级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9332" name="Rectangle 4"/>
          <p:cNvSpPr/>
          <p:nvPr/>
        </p:nvSpPr>
        <p:spPr>
          <a:xfrm>
            <a:off x="1258888" y="5229225"/>
            <a:ext cx="6337300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响应优先级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A→B→C→D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降序排列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9334" name="Rectangle 6"/>
          <p:cNvSpPr/>
          <p:nvPr/>
        </p:nvSpPr>
        <p:spPr>
          <a:xfrm>
            <a:off x="3779838" y="1196975"/>
            <a:ext cx="4340225" cy="5032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不可改变（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排队器硬件决定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9335" name="Rectangle 7"/>
          <p:cNvSpPr/>
          <p:nvPr/>
        </p:nvSpPr>
        <p:spPr>
          <a:xfrm>
            <a:off x="1258888" y="1917700"/>
            <a:ext cx="21431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处理优先级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9336" name="Rectangle 8"/>
          <p:cNvSpPr/>
          <p:nvPr/>
        </p:nvSpPr>
        <p:spPr>
          <a:xfrm>
            <a:off x="3779838" y="1917700"/>
            <a:ext cx="4641850" cy="4968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可改变（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重新设置屏蔽字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9337" name="Group 9"/>
          <p:cNvGraphicFramePr>
            <a:graphicFrameLocks noGrp="1"/>
          </p:cNvGraphicFramePr>
          <p:nvPr/>
        </p:nvGraphicFramePr>
        <p:xfrm>
          <a:off x="1979613" y="2854325"/>
          <a:ext cx="5184775" cy="1943100"/>
        </p:xfrm>
        <a:graphic>
          <a:graphicData uri="http://schemas.openxmlformats.org/drawingml/2006/table">
            <a:tbl>
              <a:tblPr/>
              <a:tblGrid>
                <a:gridCol w="1384300"/>
                <a:gridCol w="1900237"/>
                <a:gridCol w="1900238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中断源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原屏蔽字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新屏蔽字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0  0  0  1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0  1  0  0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0  1  1  1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351" name="Rectangle 23"/>
          <p:cNvSpPr/>
          <p:nvPr/>
        </p:nvSpPr>
        <p:spPr>
          <a:xfrm>
            <a:off x="1258888" y="6021388"/>
            <a:ext cx="6553200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处理优先级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A→D→C→B </a:t>
            </a:r>
            <a:r>
              <a:rPr lang="zh-CN" altLang="en-US" sz="2800" b="1" dirty="0">
                <a:latin typeface="Times New Roman" panose="02020603050405020304" pitchFamily="18" charset="0"/>
              </a:rPr>
              <a:t>降序排列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767" name="AutoShape 2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2" grpId="0"/>
      <p:bldP spid="99334" grpId="0"/>
      <p:bldP spid="99335" grpId="0"/>
      <p:bldP spid="99336" grpId="0"/>
      <p:bldP spid="99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/>
          <p:nvPr/>
        </p:nvSpPr>
        <p:spPr>
          <a:xfrm>
            <a:off x="533400" y="404813"/>
            <a:ext cx="6630988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屏蔽技术可改变处理优先等级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187450" y="1484313"/>
            <a:ext cx="6913563" cy="4130675"/>
            <a:chOff x="748" y="935"/>
            <a:chExt cx="4355" cy="2602"/>
          </a:xfrm>
        </p:grpSpPr>
        <p:grpSp>
          <p:nvGrpSpPr>
            <p:cNvPr id="32773" name="Group 5"/>
            <p:cNvGrpSpPr/>
            <p:nvPr/>
          </p:nvGrpSpPr>
          <p:grpSpPr>
            <a:xfrm>
              <a:off x="748" y="935"/>
              <a:ext cx="4355" cy="1912"/>
              <a:chOff x="748" y="935"/>
              <a:chExt cx="4355" cy="1912"/>
            </a:xfrm>
          </p:grpSpPr>
          <p:sp>
            <p:nvSpPr>
              <p:cNvPr id="32775" name="Text Box 6"/>
              <p:cNvSpPr txBox="1"/>
              <p:nvPr/>
            </p:nvSpPr>
            <p:spPr>
              <a:xfrm>
                <a:off x="1050" y="935"/>
                <a:ext cx="787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</a:rPr>
                  <a:t>服务程序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6" name="Text Box 7"/>
              <p:cNvSpPr txBox="1"/>
              <p:nvPr/>
            </p:nvSpPr>
            <p:spPr>
              <a:xfrm>
                <a:off x="2971" y="2341"/>
                <a:ext cx="702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7" name="Text Box 8"/>
              <p:cNvSpPr txBox="1"/>
              <p:nvPr/>
            </p:nvSpPr>
            <p:spPr>
              <a:xfrm>
                <a:off x="3540" y="2516"/>
                <a:ext cx="69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8" name="Text Box 9"/>
              <p:cNvSpPr txBox="1"/>
              <p:nvPr/>
            </p:nvSpPr>
            <p:spPr>
              <a:xfrm>
                <a:off x="4124" y="2341"/>
                <a:ext cx="630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79" name="Text Box 10"/>
              <p:cNvSpPr txBox="1"/>
              <p:nvPr/>
            </p:nvSpPr>
            <p:spPr>
              <a:xfrm>
                <a:off x="2165" y="2341"/>
                <a:ext cx="630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0" name="Text Box 11"/>
              <p:cNvSpPr txBox="1"/>
              <p:nvPr/>
            </p:nvSpPr>
            <p:spPr>
              <a:xfrm>
                <a:off x="4811" y="2206"/>
                <a:ext cx="292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1" name="Line 12"/>
              <p:cNvSpPr/>
              <p:nvPr/>
            </p:nvSpPr>
            <p:spPr>
              <a:xfrm>
                <a:off x="1289" y="2341"/>
                <a:ext cx="356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32782" name="Line 13"/>
              <p:cNvSpPr/>
              <p:nvPr/>
            </p:nvSpPr>
            <p:spPr>
              <a:xfrm>
                <a:off x="1289" y="1099"/>
                <a:ext cx="0" cy="123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sm" len="lg"/>
                <a:tailEnd type="none" w="med" len="med"/>
              </a:ln>
            </p:spPr>
          </p:sp>
          <p:sp>
            <p:nvSpPr>
              <p:cNvPr id="32783" name="Line 14"/>
              <p:cNvSpPr/>
              <p:nvPr/>
            </p:nvSpPr>
            <p:spPr>
              <a:xfrm>
                <a:off x="800" y="1372"/>
                <a:ext cx="4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84" name="Text Box 15"/>
              <p:cNvSpPr txBox="1"/>
              <p:nvPr/>
            </p:nvSpPr>
            <p:spPr>
              <a:xfrm>
                <a:off x="748" y="2165"/>
                <a:ext cx="511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</a:rPr>
                  <a:t>主程序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5" name="Text Box 16"/>
              <p:cNvSpPr txBox="1"/>
              <p:nvPr/>
            </p:nvSpPr>
            <p:spPr>
              <a:xfrm>
                <a:off x="748" y="1868"/>
                <a:ext cx="511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6" name="Text Box 17"/>
              <p:cNvSpPr txBox="1"/>
              <p:nvPr/>
            </p:nvSpPr>
            <p:spPr>
              <a:xfrm>
                <a:off x="748" y="1649"/>
                <a:ext cx="511" cy="2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7" name="Text Box 18"/>
              <p:cNvSpPr txBox="1"/>
              <p:nvPr/>
            </p:nvSpPr>
            <p:spPr>
              <a:xfrm>
                <a:off x="748" y="1411"/>
                <a:ext cx="511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8" name="Text Box 19"/>
              <p:cNvSpPr txBox="1"/>
              <p:nvPr/>
            </p:nvSpPr>
            <p:spPr>
              <a:xfrm>
                <a:off x="748" y="1158"/>
                <a:ext cx="511" cy="2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9" name="Line 20"/>
              <p:cNvSpPr/>
              <p:nvPr/>
            </p:nvSpPr>
            <p:spPr>
              <a:xfrm>
                <a:off x="1842" y="2081"/>
                <a:ext cx="0" cy="25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0" name="Line 21"/>
              <p:cNvSpPr/>
              <p:nvPr/>
            </p:nvSpPr>
            <p:spPr>
              <a:xfrm>
                <a:off x="2434" y="2081"/>
                <a:ext cx="0" cy="25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2791" name="Line 22"/>
              <p:cNvSpPr/>
              <p:nvPr/>
            </p:nvSpPr>
            <p:spPr>
              <a:xfrm rot="-5400000">
                <a:off x="2135" y="1787"/>
                <a:ext cx="0" cy="58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2" name="Line 23"/>
              <p:cNvSpPr/>
              <p:nvPr/>
            </p:nvSpPr>
            <p:spPr>
              <a:xfrm>
                <a:off x="2468" y="1849"/>
                <a:ext cx="0" cy="48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3" name="Line 24"/>
              <p:cNvSpPr/>
              <p:nvPr/>
            </p:nvSpPr>
            <p:spPr>
              <a:xfrm>
                <a:off x="3290" y="1851"/>
                <a:ext cx="0" cy="4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2794" name="Line 25"/>
              <p:cNvSpPr/>
              <p:nvPr/>
            </p:nvSpPr>
            <p:spPr>
              <a:xfrm rot="-5400000">
                <a:off x="2878" y="1441"/>
                <a:ext cx="0" cy="81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5" name="Line 26"/>
              <p:cNvSpPr/>
              <p:nvPr/>
            </p:nvSpPr>
            <p:spPr>
              <a:xfrm rot="-5400000">
                <a:off x="3536" y="1402"/>
                <a:ext cx="0" cy="42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6" name="Line 27"/>
              <p:cNvSpPr/>
              <p:nvPr/>
            </p:nvSpPr>
            <p:spPr>
              <a:xfrm>
                <a:off x="3757" y="1615"/>
                <a:ext cx="0" cy="73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2797" name="Line 28"/>
              <p:cNvSpPr/>
              <p:nvPr/>
            </p:nvSpPr>
            <p:spPr>
              <a:xfrm>
                <a:off x="3330" y="1615"/>
                <a:ext cx="0" cy="72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32798" name="Line 29"/>
              <p:cNvSpPr/>
              <p:nvPr/>
            </p:nvSpPr>
            <p:spPr>
              <a:xfrm rot="-5400000">
                <a:off x="4064" y="1100"/>
                <a:ext cx="0" cy="54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9" name="Line 30"/>
              <p:cNvSpPr/>
              <p:nvPr/>
            </p:nvSpPr>
            <p:spPr>
              <a:xfrm>
                <a:off x="4343" y="1374"/>
                <a:ext cx="0" cy="9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2800" name="Line 31"/>
              <p:cNvSpPr/>
              <p:nvPr/>
            </p:nvSpPr>
            <p:spPr>
              <a:xfrm>
                <a:off x="3791" y="1374"/>
                <a:ext cx="0" cy="9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32801" name="Line 32"/>
              <p:cNvSpPr/>
              <p:nvPr/>
            </p:nvSpPr>
            <p:spPr>
              <a:xfrm>
                <a:off x="1842" y="2343"/>
                <a:ext cx="0" cy="1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stealth" w="sm" len="med"/>
                <a:tailEnd type="none" w="sm" len="med"/>
              </a:ln>
            </p:spPr>
          </p:sp>
          <p:sp>
            <p:nvSpPr>
              <p:cNvPr id="32802" name="Text Box 33"/>
              <p:cNvSpPr txBox="1"/>
              <p:nvPr/>
            </p:nvSpPr>
            <p:spPr>
              <a:xfrm>
                <a:off x="1435" y="2516"/>
                <a:ext cx="876" cy="3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800" b="1" dirty="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D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</a:rPr>
                  <a:t>同时请求中断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3" name="Line 34"/>
              <p:cNvSpPr/>
              <p:nvPr/>
            </p:nvSpPr>
            <p:spPr>
              <a:xfrm>
                <a:off x="3748" y="2343"/>
                <a:ext cx="0" cy="1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stealth" w="sm" len="med"/>
                <a:tailEnd type="none" w="sm" len="med"/>
              </a:ln>
            </p:spPr>
          </p:sp>
          <p:sp>
            <p:nvSpPr>
              <p:cNvPr id="32804" name="Line 35"/>
              <p:cNvSpPr/>
              <p:nvPr/>
            </p:nvSpPr>
            <p:spPr>
              <a:xfrm>
                <a:off x="800" y="2079"/>
                <a:ext cx="4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5" name="Line 36"/>
              <p:cNvSpPr/>
              <p:nvPr/>
            </p:nvSpPr>
            <p:spPr>
              <a:xfrm>
                <a:off x="800" y="1851"/>
                <a:ext cx="4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6" name="Line 37"/>
              <p:cNvSpPr/>
              <p:nvPr/>
            </p:nvSpPr>
            <p:spPr>
              <a:xfrm>
                <a:off x="800" y="1621"/>
                <a:ext cx="4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2774" name="Text Box 38"/>
            <p:cNvSpPr txBox="1"/>
            <p:nvPr/>
          </p:nvSpPr>
          <p:spPr>
            <a:xfrm>
              <a:off x="1475" y="3249"/>
              <a:ext cx="3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执行程序轨迹（</a:t>
              </a:r>
              <a:r>
                <a:rPr lang="zh-CN" alt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原屏蔽字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72" name="AutoShape 3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677863" y="404813"/>
            <a:ext cx="69183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屏蔽技术可改变处理优先等级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/>
          <p:nvPr/>
        </p:nvSpPr>
        <p:spPr>
          <a:xfrm>
            <a:off x="677863" y="5084763"/>
            <a:ext cx="5399087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(4)  </a:t>
            </a:r>
            <a:r>
              <a:rPr lang="zh-CN" altLang="en-US" b="1" dirty="0">
                <a:latin typeface="Times New Roman" panose="02020603050405020304" pitchFamily="18" charset="0"/>
              </a:rPr>
              <a:t>屏蔽技术的其他作用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1381" name="Text Box 5"/>
          <p:cNvSpPr txBox="1"/>
          <p:nvPr/>
        </p:nvSpPr>
        <p:spPr>
          <a:xfrm>
            <a:off x="1403350" y="6213475"/>
            <a:ext cx="4027488" cy="457200"/>
          </a:xfrm>
          <a:prstGeom prst="rect">
            <a:avLst/>
          </a:prstGeom>
          <a:noFill/>
          <a:ln w="9525">
            <a:noFill/>
          </a:ln>
        </p:spPr>
        <p:txBody>
          <a:bodyPr l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便于程序控制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1382" name="Text Box 6"/>
          <p:cNvSpPr txBox="1"/>
          <p:nvPr/>
        </p:nvSpPr>
        <p:spPr>
          <a:xfrm>
            <a:off x="1403350" y="5708650"/>
            <a:ext cx="6313488" cy="457200"/>
          </a:xfrm>
          <a:prstGeom prst="rect">
            <a:avLst/>
          </a:prstGeom>
          <a:noFill/>
          <a:ln w="9525">
            <a:noFill/>
          </a:ln>
        </p:spPr>
        <p:txBody>
          <a:bodyPr l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人为地屏蔽 </a:t>
            </a:r>
            <a:r>
              <a:rPr lang="zh-CN" altLang="en-US" sz="2400" b="1" dirty="0">
                <a:latin typeface="Times New Roman" panose="02020603050405020304" pitchFamily="18" charset="0"/>
              </a:rPr>
              <a:t>某个中断源的请求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403350" y="1268413"/>
            <a:ext cx="6337300" cy="3625850"/>
            <a:chOff x="793" y="799"/>
            <a:chExt cx="3992" cy="2284"/>
          </a:xfrm>
        </p:grpSpPr>
        <p:grpSp>
          <p:nvGrpSpPr>
            <p:cNvPr id="33802" name="Group 8"/>
            <p:cNvGrpSpPr/>
            <p:nvPr/>
          </p:nvGrpSpPr>
          <p:grpSpPr>
            <a:xfrm>
              <a:off x="793" y="799"/>
              <a:ext cx="3992" cy="1859"/>
              <a:chOff x="793" y="890"/>
              <a:chExt cx="3992" cy="1859"/>
            </a:xfrm>
          </p:grpSpPr>
          <p:sp>
            <p:nvSpPr>
              <p:cNvPr id="33804" name="Text Box 9"/>
              <p:cNvSpPr txBox="1"/>
              <p:nvPr/>
            </p:nvSpPr>
            <p:spPr>
              <a:xfrm>
                <a:off x="1071" y="890"/>
                <a:ext cx="67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</a:rPr>
                  <a:t>服务程序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5" name="Text Box 10"/>
              <p:cNvSpPr txBox="1"/>
              <p:nvPr/>
            </p:nvSpPr>
            <p:spPr>
              <a:xfrm>
                <a:off x="2847" y="2257"/>
                <a:ext cx="577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6" name="Text Box 11"/>
              <p:cNvSpPr txBox="1"/>
              <p:nvPr/>
            </p:nvSpPr>
            <p:spPr>
              <a:xfrm>
                <a:off x="3190" y="2426"/>
                <a:ext cx="552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7" name="Text Box 12"/>
              <p:cNvSpPr txBox="1"/>
              <p:nvPr/>
            </p:nvSpPr>
            <p:spPr>
              <a:xfrm>
                <a:off x="3763" y="2257"/>
                <a:ext cx="659" cy="2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8" name="Text Box 13"/>
              <p:cNvSpPr txBox="1"/>
              <p:nvPr/>
            </p:nvSpPr>
            <p:spPr>
              <a:xfrm>
                <a:off x="2092" y="2257"/>
                <a:ext cx="607" cy="2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处理完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9" name="Text Box 14"/>
              <p:cNvSpPr txBox="1"/>
              <p:nvPr/>
            </p:nvSpPr>
            <p:spPr>
              <a:xfrm>
                <a:off x="4518" y="2126"/>
                <a:ext cx="267" cy="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000" b="1" i="1" dirty="0">
                    <a:latin typeface="Times New Roman" panose="02020603050405020304" pitchFamily="18" charset="0"/>
                  </a:rPr>
                  <a:t>t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0" name="Line 15"/>
              <p:cNvSpPr/>
              <p:nvPr/>
            </p:nvSpPr>
            <p:spPr>
              <a:xfrm>
                <a:off x="1290" y="2257"/>
                <a:ext cx="327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33811" name="Line 16"/>
              <p:cNvSpPr/>
              <p:nvPr/>
            </p:nvSpPr>
            <p:spPr>
              <a:xfrm>
                <a:off x="1290" y="1049"/>
                <a:ext cx="0" cy="120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stealth" w="sm" len="lg"/>
                <a:tailEnd type="none" w="med" len="med"/>
              </a:ln>
            </p:spPr>
          </p:sp>
          <p:sp>
            <p:nvSpPr>
              <p:cNvPr id="33812" name="Text Box 17"/>
              <p:cNvSpPr txBox="1"/>
              <p:nvPr/>
            </p:nvSpPr>
            <p:spPr>
              <a:xfrm>
                <a:off x="793" y="2095"/>
                <a:ext cx="46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</a:rPr>
                  <a:t>主程序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3" name="Text Box 18"/>
              <p:cNvSpPr txBox="1"/>
              <p:nvPr/>
            </p:nvSpPr>
            <p:spPr>
              <a:xfrm>
                <a:off x="793" y="1806"/>
                <a:ext cx="46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4" name="Text Box 19"/>
              <p:cNvSpPr txBox="1"/>
              <p:nvPr/>
            </p:nvSpPr>
            <p:spPr>
              <a:xfrm>
                <a:off x="793" y="1593"/>
                <a:ext cx="46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5" name="Text Box 20"/>
              <p:cNvSpPr txBox="1"/>
              <p:nvPr/>
            </p:nvSpPr>
            <p:spPr>
              <a:xfrm>
                <a:off x="793" y="1362"/>
                <a:ext cx="468" cy="2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6" name="Text Box 21"/>
              <p:cNvSpPr txBox="1"/>
              <p:nvPr/>
            </p:nvSpPr>
            <p:spPr>
              <a:xfrm>
                <a:off x="793" y="1130"/>
                <a:ext cx="468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程序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7" name="Line 22"/>
              <p:cNvSpPr/>
              <p:nvPr/>
            </p:nvSpPr>
            <p:spPr>
              <a:xfrm>
                <a:off x="1796" y="2004"/>
                <a:ext cx="0" cy="2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8" name="Line 23"/>
              <p:cNvSpPr/>
              <p:nvPr/>
            </p:nvSpPr>
            <p:spPr>
              <a:xfrm>
                <a:off x="2339" y="2004"/>
                <a:ext cx="0" cy="2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3819" name="Line 24"/>
              <p:cNvSpPr/>
              <p:nvPr/>
            </p:nvSpPr>
            <p:spPr>
              <a:xfrm rot="-5400000">
                <a:off x="2064" y="1724"/>
                <a:ext cx="0" cy="55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0" name="Line 25"/>
              <p:cNvSpPr/>
              <p:nvPr/>
            </p:nvSpPr>
            <p:spPr>
              <a:xfrm>
                <a:off x="2369" y="1766"/>
                <a:ext cx="0" cy="48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1" name="Line 26"/>
              <p:cNvSpPr/>
              <p:nvPr/>
            </p:nvSpPr>
            <p:spPr>
              <a:xfrm>
                <a:off x="2455" y="1553"/>
                <a:ext cx="0" cy="22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33822" name="Line 27"/>
              <p:cNvSpPr/>
              <p:nvPr/>
            </p:nvSpPr>
            <p:spPr>
              <a:xfrm rot="-5400000">
                <a:off x="2411" y="1720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3" name="Line 28"/>
              <p:cNvSpPr/>
              <p:nvPr/>
            </p:nvSpPr>
            <p:spPr>
              <a:xfrm rot="-5400000">
                <a:off x="3221" y="1387"/>
                <a:ext cx="0" cy="32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4" name="Line 29"/>
              <p:cNvSpPr/>
              <p:nvPr/>
            </p:nvSpPr>
            <p:spPr>
              <a:xfrm rot="-5400000">
                <a:off x="2803" y="1071"/>
                <a:ext cx="0" cy="50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5" name="Line 30"/>
              <p:cNvSpPr/>
              <p:nvPr/>
            </p:nvSpPr>
            <p:spPr>
              <a:xfrm>
                <a:off x="3973" y="1773"/>
                <a:ext cx="0" cy="48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3826" name="Line 31"/>
              <p:cNvSpPr/>
              <p:nvPr/>
            </p:nvSpPr>
            <p:spPr>
              <a:xfrm>
                <a:off x="1796" y="225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stealth" w="sm" len="med"/>
                <a:tailEnd type="none" w="sm" len="med"/>
              </a:ln>
            </p:spPr>
          </p:sp>
          <p:sp>
            <p:nvSpPr>
              <p:cNvPr id="33827" name="Text Box 32"/>
              <p:cNvSpPr txBox="1"/>
              <p:nvPr/>
            </p:nvSpPr>
            <p:spPr>
              <a:xfrm>
                <a:off x="1424" y="2426"/>
                <a:ext cx="912" cy="3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 b="1" dirty="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D</a:t>
                </a:r>
                <a:endParaRPr lang="en-US" altLang="zh-CN" sz="16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</a:rPr>
                  <a:t>同时请求中断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8" name="Line 33"/>
              <p:cNvSpPr/>
              <p:nvPr/>
            </p:nvSpPr>
            <p:spPr>
              <a:xfrm>
                <a:off x="3391" y="2258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stealth" w="sm" len="med"/>
                <a:tailEnd type="none" w="sm" len="med"/>
              </a:ln>
            </p:spPr>
          </p:sp>
          <p:sp>
            <p:nvSpPr>
              <p:cNvPr id="33829" name="Line 34"/>
              <p:cNvSpPr/>
              <p:nvPr/>
            </p:nvSpPr>
            <p:spPr>
              <a:xfrm rot="-5400000">
                <a:off x="2509" y="1506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0" name="Line 35"/>
              <p:cNvSpPr/>
              <p:nvPr/>
            </p:nvSpPr>
            <p:spPr>
              <a:xfrm>
                <a:off x="2551" y="1326"/>
                <a:ext cx="0" cy="22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33831" name="Line 36"/>
              <p:cNvSpPr/>
              <p:nvPr/>
            </p:nvSpPr>
            <p:spPr>
              <a:xfrm>
                <a:off x="3057" y="1326"/>
                <a:ext cx="0" cy="22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33832" name="Line 37"/>
              <p:cNvSpPr/>
              <p:nvPr/>
            </p:nvSpPr>
            <p:spPr>
              <a:xfrm>
                <a:off x="3381" y="1553"/>
                <a:ext cx="0" cy="22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med"/>
              </a:ln>
            </p:spPr>
          </p:sp>
          <p:sp>
            <p:nvSpPr>
              <p:cNvPr id="33833" name="Line 38"/>
              <p:cNvSpPr/>
              <p:nvPr/>
            </p:nvSpPr>
            <p:spPr>
              <a:xfrm rot="-5400000">
                <a:off x="3682" y="1475"/>
                <a:ext cx="0" cy="5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4" name="Line 39"/>
              <p:cNvSpPr/>
              <p:nvPr/>
            </p:nvSpPr>
            <p:spPr>
              <a:xfrm>
                <a:off x="3391" y="1783"/>
                <a:ext cx="0" cy="4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med"/>
              </a:ln>
            </p:spPr>
          </p:sp>
          <p:sp>
            <p:nvSpPr>
              <p:cNvPr id="33835" name="Line 40"/>
              <p:cNvSpPr/>
              <p:nvPr/>
            </p:nvSpPr>
            <p:spPr>
              <a:xfrm>
                <a:off x="3059" y="1543"/>
                <a:ext cx="0" cy="7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med"/>
              </a:ln>
            </p:spPr>
          </p:sp>
          <p:sp>
            <p:nvSpPr>
              <p:cNvPr id="33836" name="Line 41"/>
              <p:cNvSpPr/>
              <p:nvPr/>
            </p:nvSpPr>
            <p:spPr>
              <a:xfrm>
                <a:off x="839" y="2002"/>
                <a:ext cx="4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7" name="Line 42"/>
              <p:cNvSpPr/>
              <p:nvPr/>
            </p:nvSpPr>
            <p:spPr>
              <a:xfrm>
                <a:off x="839" y="1780"/>
                <a:ext cx="4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8" name="Line 43"/>
              <p:cNvSpPr/>
              <p:nvPr/>
            </p:nvSpPr>
            <p:spPr>
              <a:xfrm>
                <a:off x="839" y="1557"/>
                <a:ext cx="4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9" name="Line 44"/>
              <p:cNvSpPr/>
              <p:nvPr/>
            </p:nvSpPr>
            <p:spPr>
              <a:xfrm>
                <a:off x="839" y="1314"/>
                <a:ext cx="4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03" name="Text Box 45"/>
            <p:cNvSpPr txBox="1"/>
            <p:nvPr/>
          </p:nvSpPr>
          <p:spPr>
            <a:xfrm>
              <a:off x="1293" y="2795"/>
              <a:ext cx="3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CPU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执行程序轨迹（</a:t>
              </a:r>
              <a:r>
                <a:rPr lang="zh-CN" alt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新屏蔽字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9" name="AutoShape 4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241925" y="1031875"/>
            <a:ext cx="279876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响应优先级：</a:t>
            </a:r>
            <a:r>
              <a:rPr lang="en-US" altLang="zh-CN" sz="1800" dirty="0"/>
              <a:t>ABCD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00B050"/>
                </a:solidFill>
              </a:rPr>
              <a:t>处理优先级：</a:t>
            </a:r>
            <a:r>
              <a:rPr lang="en-US" altLang="zh-CN" sz="1800" dirty="0">
                <a:solidFill>
                  <a:srgbClr val="00B050"/>
                </a:solidFill>
              </a:rPr>
              <a:t>ADCB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923088" y="1927225"/>
            <a:ext cx="1936750" cy="1254125"/>
          </a:xfrm>
          <a:prstGeom prst="wedgeRoundRectCallout">
            <a:avLst>
              <a:gd name="adj1" fmla="val -63979"/>
              <a:gd name="adj2" fmla="val 29888"/>
              <a:gd name="adj3" fmla="val 16667"/>
            </a:avLst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原因：中断源请求被服务时，请求标记清零，因此每次嵌套时排队的都是没被响应的中断源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1" grpId="0"/>
      <p:bldP spid="101382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idx="1"/>
          </p:nvPr>
        </p:nvSpPr>
        <p:spPr>
          <a:xfrm>
            <a:off x="457200" y="341313"/>
            <a:ext cx="8229600" cy="61404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例题：设某机有</a:t>
            </a:r>
            <a:r>
              <a:rPr lang="en-US" altLang="zh-CN" dirty="0"/>
              <a:t>5</a:t>
            </a:r>
            <a:r>
              <a:rPr lang="zh-CN" altLang="en-US" dirty="0"/>
              <a:t>个中断源</a:t>
            </a:r>
            <a:r>
              <a:rPr lang="en-US" altLang="zh-CN" dirty="0"/>
              <a:t>L0, L1, L2, L3, L4 (</a:t>
            </a:r>
            <a:r>
              <a:rPr lang="zh-CN" altLang="en-US" dirty="0"/>
              <a:t>按照中断响应的优先级次序从高到底排列</a:t>
            </a:r>
            <a:r>
              <a:rPr lang="en-US" altLang="zh-CN" dirty="0"/>
              <a:t>)</a:t>
            </a:r>
            <a:r>
              <a:rPr lang="zh-CN" altLang="en-US" dirty="0"/>
              <a:t>，现要将中断处理次序改为：</a:t>
            </a:r>
            <a:r>
              <a:rPr lang="en-US" altLang="zh-CN" dirty="0"/>
              <a:t>L1, L4, L2, L0, L3</a:t>
            </a:r>
            <a:r>
              <a:rPr lang="zh-CN" altLang="en-US" dirty="0"/>
              <a:t>，请写出各个中断源的屏蔽字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r>
              <a:rPr lang="zh-CN" altLang="en-US" dirty="0"/>
              <a:t>答：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sz="2800" dirty="0"/>
              <a:t>原则：</a:t>
            </a:r>
            <a:r>
              <a:rPr lang="zh-CN" altLang="en-US" sz="2800" dirty="0">
                <a:solidFill>
                  <a:srgbClr val="00B050"/>
                </a:solidFill>
              </a:rPr>
              <a:t>开放处理级别高于自己的中断</a:t>
            </a:r>
            <a:r>
              <a:rPr lang="en-US" altLang="zh-CN" sz="2800" dirty="0">
                <a:solidFill>
                  <a:srgbClr val="00B050"/>
                </a:solidFill>
              </a:rPr>
              <a:t>--</a:t>
            </a:r>
            <a:r>
              <a:rPr lang="zh-CN" altLang="en-US" sz="2800" dirty="0">
                <a:solidFill>
                  <a:srgbClr val="00B050"/>
                </a:solidFill>
              </a:rPr>
              <a:t>屏蔽位置</a:t>
            </a:r>
            <a:r>
              <a:rPr lang="en-US" altLang="zh-CN" sz="2800" dirty="0">
                <a:solidFill>
                  <a:srgbClr val="00B050"/>
                </a:solidFill>
              </a:rPr>
              <a:t>0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102403" name="Group 3"/>
          <p:cNvGraphicFramePr>
            <a:graphicFrameLocks noGrp="1"/>
          </p:cNvGraphicFramePr>
          <p:nvPr/>
        </p:nvGraphicFramePr>
        <p:xfrm>
          <a:off x="2170113" y="2709863"/>
          <a:ext cx="4775200" cy="3078163"/>
        </p:xfrm>
        <a:graphic>
          <a:graphicData uri="http://schemas.openxmlformats.org/drawingml/2006/table">
            <a:tbl>
              <a:tblPr/>
              <a:tblGrid>
                <a:gridCol w="2011362"/>
                <a:gridCol w="2763838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中断源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位编号  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0    1    2   3   4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L4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1    0    0   1   0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1    1    1   1   1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1    0    1   1   0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0    0    0   1   0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1    0    1   1   1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/>
          <p:nvPr/>
        </p:nvSpPr>
        <p:spPr>
          <a:xfrm>
            <a:off x="684213" y="333375"/>
            <a:ext cx="71342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(5)  </a:t>
            </a:r>
            <a:r>
              <a:rPr lang="zh-CN" altLang="en-US" b="1" dirty="0">
                <a:latin typeface="Times New Roman" panose="02020603050405020304" pitchFamily="18" charset="0"/>
              </a:rPr>
              <a:t>新屏蔽字的设置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419475" y="1011238"/>
            <a:ext cx="1728788" cy="5656262"/>
            <a:chOff x="2154" y="637"/>
            <a:chExt cx="1089" cy="3563"/>
          </a:xfrm>
        </p:grpSpPr>
        <p:sp>
          <p:nvSpPr>
            <p:cNvPr id="35849" name="Text Box 5"/>
            <p:cNvSpPr txBox="1"/>
            <p:nvPr/>
          </p:nvSpPr>
          <p:spPr>
            <a:xfrm>
              <a:off x="2154" y="637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保护现场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0" name="Text Box 6"/>
            <p:cNvSpPr txBox="1"/>
            <p:nvPr/>
          </p:nvSpPr>
          <p:spPr>
            <a:xfrm>
              <a:off x="2154" y="1050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置屏蔽字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1" name="Text Box 7"/>
            <p:cNvSpPr txBox="1"/>
            <p:nvPr/>
          </p:nvSpPr>
          <p:spPr>
            <a:xfrm>
              <a:off x="2154" y="1464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开中断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2" name="Text Box 8"/>
            <p:cNvSpPr txBox="1"/>
            <p:nvPr/>
          </p:nvSpPr>
          <p:spPr>
            <a:xfrm>
              <a:off x="2154" y="1878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中断服务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3" name="Text Box 9"/>
            <p:cNvSpPr txBox="1"/>
            <p:nvPr/>
          </p:nvSpPr>
          <p:spPr>
            <a:xfrm>
              <a:off x="2154" y="2292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关中断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4" name="Text Box 10"/>
            <p:cNvSpPr txBox="1"/>
            <p:nvPr/>
          </p:nvSpPr>
          <p:spPr>
            <a:xfrm>
              <a:off x="2154" y="2705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恢复现场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5" name="Text Box 11"/>
            <p:cNvSpPr txBox="1"/>
            <p:nvPr/>
          </p:nvSpPr>
          <p:spPr>
            <a:xfrm>
              <a:off x="2154" y="3119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恢复屏蔽字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6" name="Text Box 12"/>
            <p:cNvSpPr txBox="1"/>
            <p:nvPr/>
          </p:nvSpPr>
          <p:spPr>
            <a:xfrm>
              <a:off x="2154" y="3533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开中断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7" name="Text Box 13"/>
            <p:cNvSpPr txBox="1"/>
            <p:nvPr/>
          </p:nvSpPr>
          <p:spPr>
            <a:xfrm>
              <a:off x="2154" y="3947"/>
              <a:ext cx="1089" cy="25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2160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中断返回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35858" name="Freeform 14"/>
            <p:cNvSpPr/>
            <p:nvPr/>
          </p:nvSpPr>
          <p:spPr>
            <a:xfrm>
              <a:off x="2707" y="896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9" name="Freeform 15"/>
            <p:cNvSpPr/>
            <p:nvPr/>
          </p:nvSpPr>
          <p:spPr>
            <a:xfrm>
              <a:off x="2707" y="1298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0" name="Freeform 16"/>
            <p:cNvSpPr/>
            <p:nvPr/>
          </p:nvSpPr>
          <p:spPr>
            <a:xfrm>
              <a:off x="2707" y="1715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1" name="Freeform 17"/>
            <p:cNvSpPr/>
            <p:nvPr/>
          </p:nvSpPr>
          <p:spPr>
            <a:xfrm>
              <a:off x="2707" y="2133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2" name="Freeform 18"/>
            <p:cNvSpPr/>
            <p:nvPr/>
          </p:nvSpPr>
          <p:spPr>
            <a:xfrm>
              <a:off x="2707" y="2550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3" name="Freeform 19"/>
            <p:cNvSpPr/>
            <p:nvPr/>
          </p:nvSpPr>
          <p:spPr>
            <a:xfrm>
              <a:off x="2707" y="2967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4" name="Freeform 20"/>
            <p:cNvSpPr/>
            <p:nvPr/>
          </p:nvSpPr>
          <p:spPr>
            <a:xfrm>
              <a:off x="2707" y="3376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5" name="Freeform 21"/>
            <p:cNvSpPr/>
            <p:nvPr/>
          </p:nvSpPr>
          <p:spPr>
            <a:xfrm>
              <a:off x="2707" y="3793"/>
              <a:ext cx="3" cy="157"/>
            </a:xfrm>
            <a:custGeom>
              <a:avLst/>
              <a:gdLst>
                <a:gd name="txL" fmla="*/ 0 w 3"/>
                <a:gd name="txT" fmla="*/ 0 h 157"/>
                <a:gd name="txR" fmla="*/ 3 w 3"/>
                <a:gd name="txB" fmla="*/ 157 h 157"/>
              </a:gdLst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txL" t="txT" r="txR" b="tx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446" name="Text Box 22"/>
          <p:cNvSpPr txBox="1"/>
          <p:nvPr/>
        </p:nvSpPr>
        <p:spPr>
          <a:xfrm>
            <a:off x="3421063" y="1666875"/>
            <a:ext cx="1728787" cy="401638"/>
          </a:xfrm>
          <a:prstGeom prst="rect">
            <a:avLst/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2160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置屏蔽字</a:t>
            </a:r>
            <a:endParaRPr lang="zh-CN" altLang="en-US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03447" name="Text Box 23"/>
          <p:cNvSpPr txBox="1"/>
          <p:nvPr/>
        </p:nvSpPr>
        <p:spPr>
          <a:xfrm>
            <a:off x="3419475" y="4951413"/>
            <a:ext cx="1728788" cy="401637"/>
          </a:xfrm>
          <a:prstGeom prst="rect">
            <a:avLst/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2160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恢复屏蔽字</a:t>
            </a:r>
            <a:endParaRPr lang="zh-CN" altLang="en-US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03448" name="Text Box 24"/>
          <p:cNvSpPr txBox="1"/>
          <p:nvPr/>
        </p:nvSpPr>
        <p:spPr>
          <a:xfrm>
            <a:off x="3419475" y="3638550"/>
            <a:ext cx="1728788" cy="401638"/>
          </a:xfrm>
          <a:prstGeom prst="rect">
            <a:avLst/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2160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关中断</a:t>
            </a:r>
            <a:endParaRPr lang="zh-CN" altLang="en-US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103449" name="Text Box 25"/>
          <p:cNvSpPr txBox="1"/>
          <p:nvPr/>
        </p:nvSpPr>
        <p:spPr>
          <a:xfrm>
            <a:off x="3419475" y="5608638"/>
            <a:ext cx="1728788" cy="401637"/>
          </a:xfrm>
          <a:prstGeom prst="rect">
            <a:avLst/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2160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</a:rPr>
              <a:t>开中断</a:t>
            </a:r>
            <a:endParaRPr lang="zh-CN" altLang="en-US" sz="20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35848" name="AutoShape 2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6" grpId="0" animBg="1"/>
      <p:bldP spid="103447" grpId="0" animBg="1"/>
      <p:bldP spid="103448" grpId="0" animBg="1"/>
      <p:bldP spid="1034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 dirty="0"/>
              <a:t>8.1   CPU </a:t>
            </a:r>
            <a:r>
              <a:rPr lang="zh-CN" altLang="en-US" b="1" dirty="0"/>
              <a:t>的结构</a:t>
            </a:r>
            <a:r>
              <a:rPr lang="zh-CN" altLang="en-US" sz="1800" dirty="0">
                <a:solidFill>
                  <a:srgbClr val="00B050"/>
                </a:solidFill>
              </a:rPr>
              <a:t>结构支撑功能，功能决定结构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685800" y="1219200"/>
            <a:ext cx="72691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一、 </a:t>
            </a:r>
            <a:r>
              <a:rPr lang="en-US" altLang="zh-CN" b="1" dirty="0">
                <a:latin typeface="Times New Roman" panose="02020603050405020304" pitchFamily="18" charset="0"/>
              </a:rPr>
              <a:t>CPU </a:t>
            </a:r>
            <a:r>
              <a:rPr lang="zh-CN" altLang="en-US" b="1" dirty="0">
                <a:latin typeface="Times New Roman" panose="02020603050405020304" pitchFamily="18" charset="0"/>
              </a:rPr>
              <a:t>的功能 </a:t>
            </a:r>
            <a:r>
              <a:rPr lang="zh-CN" altLang="en-US" sz="1800" dirty="0">
                <a:latin typeface="Times New Roman" panose="02020603050405020304" pitchFamily="18" charset="0"/>
              </a:rPr>
              <a:t>本章重点介绍</a:t>
            </a:r>
            <a:r>
              <a:rPr lang="zh-CN" altLang="en-US" sz="1800" dirty="0">
                <a:solidFill>
                  <a:srgbClr val="00B050"/>
                </a:solidFill>
                <a:latin typeface="Times New Roman" panose="02020603050405020304" pitchFamily="18" charset="0"/>
              </a:rPr>
              <a:t>控制器</a:t>
            </a:r>
            <a:r>
              <a:rPr lang="zh-CN" altLang="en-US" sz="1800" dirty="0">
                <a:latin typeface="Times New Roman" panose="02020603050405020304" pitchFamily="18" charset="0"/>
              </a:rPr>
              <a:t>功能</a:t>
            </a:r>
            <a:endParaRPr lang="zh-CN" altLang="en-US" sz="18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1524000" y="2397125"/>
            <a:ext cx="4724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取指令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zh-CN" altLang="en-US" sz="1500" dirty="0">
                <a:latin typeface="Times New Roman" panose="02020603050405020304" pitchFamily="18" charset="0"/>
              </a:rPr>
              <a:t>形成指令地址、发出取指令的命令</a:t>
            </a:r>
            <a:endParaRPr lang="zh-CN" altLang="en-US" sz="1500" dirty="0">
              <a:latin typeface="Times New Roman" panose="02020603050405020304" pitchFamily="18" charset="0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1524000" y="2925763"/>
            <a:ext cx="4724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分析指令：</a:t>
            </a:r>
            <a:r>
              <a:rPr lang="zh-CN" altLang="en-US" sz="1500" dirty="0">
                <a:latin typeface="Times New Roman" panose="02020603050405020304" pitchFamily="18" charset="0"/>
              </a:rPr>
              <a:t>分析操作内容和操作数有效地址</a:t>
            </a:r>
            <a:endParaRPr lang="zh-CN" altLang="en-US" sz="1500" dirty="0">
              <a:latin typeface="Times New Roman" panose="02020603050405020304" pitchFamily="18" charset="0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1524000" y="3411538"/>
            <a:ext cx="50292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执行指令：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发出各种操作控制信号序列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zh-CN" altLang="en-US" sz="1500" dirty="0">
                <a:latin typeface="Times New Roman" panose="02020603050405020304" pitchFamily="18" charset="0"/>
              </a:rPr>
              <a:t>控制运算器、存储器、</a:t>
            </a:r>
            <a:r>
              <a:rPr lang="en-US" altLang="zh-CN" sz="1500" dirty="0">
                <a:latin typeface="Times New Roman" panose="02020603050405020304" pitchFamily="18" charset="0"/>
              </a:rPr>
              <a:t>I/O</a:t>
            </a:r>
            <a:r>
              <a:rPr lang="zh-CN" altLang="en-US" sz="1500" dirty="0">
                <a:latin typeface="Times New Roman" panose="02020603050405020304" pitchFamily="18" charset="0"/>
              </a:rPr>
              <a:t>设备，完成指令</a:t>
            </a:r>
            <a:endParaRPr lang="zh-CN" altLang="en-US" sz="1500" dirty="0">
              <a:latin typeface="Times New Roman" panose="02020603050405020304" pitchFamily="18" charset="0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1524000" y="4181475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控制程序输入及结果的输出</a:t>
            </a:r>
            <a:endParaRPr lang="zh-CN" altLang="en-US" sz="2400" b="1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8" name="Text Box 8"/>
          <p:cNvSpPr txBox="1"/>
          <p:nvPr/>
        </p:nvSpPr>
        <p:spPr>
          <a:xfrm>
            <a:off x="1524000" y="4627563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总线管理</a:t>
            </a:r>
            <a:endParaRPr lang="zh-CN" altLang="en-US" sz="2400" b="1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9" name="Text Box 9"/>
          <p:cNvSpPr txBox="1"/>
          <p:nvPr/>
        </p:nvSpPr>
        <p:spPr>
          <a:xfrm>
            <a:off x="1524000" y="5038725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92D050"/>
                </a:solidFill>
                <a:latin typeface="Times New Roman" panose="02020603050405020304" pitchFamily="18" charset="0"/>
              </a:rPr>
              <a:t>处理异常情况和特殊请求</a:t>
            </a:r>
            <a:endParaRPr lang="zh-CN" altLang="en-US" sz="2400" b="1" dirty="0">
              <a:solidFill>
                <a:srgbClr val="92D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0" name="Text Box 10"/>
          <p:cNvSpPr txBox="1"/>
          <p:nvPr/>
        </p:nvSpPr>
        <p:spPr>
          <a:xfrm>
            <a:off x="1066800" y="1868488"/>
            <a:ext cx="71818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 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控制器的功能  </a:t>
            </a:r>
            <a:r>
              <a:rPr lang="zh-CN" altLang="en-US" sz="1800" dirty="0">
                <a:solidFill>
                  <a:srgbClr val="00B050"/>
                </a:solidFill>
                <a:latin typeface="Times New Roman" panose="02020603050405020304" pitchFamily="18" charset="0"/>
              </a:rPr>
              <a:t>负责控制协调各部件执行指令序列，</a:t>
            </a:r>
            <a:r>
              <a:rPr lang="zh-CN" altLang="en-US" sz="1800" dirty="0">
                <a:latin typeface="Times New Roman" panose="02020603050405020304" pitchFamily="18" charset="0"/>
              </a:rPr>
              <a:t>基本功能：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131" name="Text Box 11"/>
          <p:cNvSpPr txBox="1"/>
          <p:nvPr/>
        </p:nvSpPr>
        <p:spPr>
          <a:xfrm>
            <a:off x="1066800" y="5567363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2.  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运算器的功能 </a:t>
            </a:r>
            <a:r>
              <a:rPr lang="zh-CN" altLang="en-US" sz="1900" dirty="0">
                <a:solidFill>
                  <a:srgbClr val="00B050"/>
                </a:solidFill>
                <a:latin typeface="Times New Roman" panose="02020603050405020304" pitchFamily="18" charset="0"/>
              </a:rPr>
              <a:t>已在前面章介绍</a:t>
            </a:r>
            <a:endParaRPr lang="zh-CN" altLang="en-US" sz="19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2" name="Text Box 12"/>
          <p:cNvSpPr txBox="1"/>
          <p:nvPr/>
        </p:nvSpPr>
        <p:spPr>
          <a:xfrm>
            <a:off x="1447800" y="6096000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实现算术运算和逻辑运算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33" name="Text Box 13"/>
          <p:cNvSpPr txBox="1"/>
          <p:nvPr/>
        </p:nvSpPr>
        <p:spPr>
          <a:xfrm>
            <a:off x="6248400" y="2697163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指令控制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4" name="Text Box 14"/>
          <p:cNvSpPr txBox="1"/>
          <p:nvPr/>
        </p:nvSpPr>
        <p:spPr>
          <a:xfrm>
            <a:off x="6248400" y="3382963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操作控制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5" name="Text Box 15"/>
          <p:cNvSpPr txBox="1"/>
          <p:nvPr/>
        </p:nvSpPr>
        <p:spPr>
          <a:xfrm>
            <a:off x="6248400" y="4068763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时间控制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6" name="Text Box 16"/>
          <p:cNvSpPr txBox="1"/>
          <p:nvPr/>
        </p:nvSpPr>
        <p:spPr>
          <a:xfrm>
            <a:off x="6248400" y="5662613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数据加工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7" name="Text Box 17"/>
          <p:cNvSpPr txBox="1"/>
          <p:nvPr/>
        </p:nvSpPr>
        <p:spPr>
          <a:xfrm>
            <a:off x="6248400" y="49609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处理中断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0" name="AutoShape 1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  <p:bldP spid="5127" grpId="0"/>
      <p:bldP spid="5128" grpId="0"/>
      <p:bldP spid="5129" grpId="0"/>
      <p:bldP spid="5130" grpId="0"/>
      <p:bldP spid="5131" grpId="0"/>
      <p:bldP spid="5132" grpId="0"/>
      <p:bldP spid="5133" grpId="0"/>
      <p:bldP spid="5134" grpId="0"/>
      <p:bldP spid="5135" grpId="0"/>
      <p:bldP spid="5136" grpId="0"/>
      <p:bldP spid="51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/>
          <p:nvPr/>
        </p:nvSpPr>
        <p:spPr>
          <a:xfrm>
            <a:off x="696913" y="1208088"/>
            <a:ext cx="5399087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断点可以进栈  先进后出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3"/>
          <p:cNvSpPr/>
          <p:nvPr/>
        </p:nvSpPr>
        <p:spPr>
          <a:xfrm>
            <a:off x="696913" y="1838325"/>
            <a:ext cx="4795837" cy="7493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断点也可以存入特定存储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单元，如“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0 ” 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地址单元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2" name="Rectangle 4"/>
          <p:cNvSpPr/>
          <p:nvPr/>
        </p:nvSpPr>
        <p:spPr>
          <a:xfrm>
            <a:off x="5622925" y="1981200"/>
            <a:ext cx="28797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800" b="1" dirty="0">
                <a:latin typeface="Times New Roman" panose="02020603050405020304" pitchFamily="18" charset="0"/>
              </a:rPr>
              <a:t>完成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453" name="Rectangle 5"/>
          <p:cNvSpPr/>
          <p:nvPr/>
        </p:nvSpPr>
        <p:spPr>
          <a:xfrm>
            <a:off x="1219200" y="2819400"/>
            <a:ext cx="18002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中断周期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4454" name="Rectangle 6"/>
          <p:cNvSpPr/>
          <p:nvPr/>
        </p:nvSpPr>
        <p:spPr>
          <a:xfrm>
            <a:off x="3124200" y="3411538"/>
            <a:ext cx="2159000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命令存储器写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124200" y="2819400"/>
            <a:ext cx="1800225" cy="431800"/>
            <a:chOff x="1968" y="1776"/>
            <a:chExt cx="1134" cy="272"/>
          </a:xfrm>
        </p:grpSpPr>
        <p:sp>
          <p:nvSpPr>
            <p:cNvPr id="36886" name="Rectangle 8"/>
            <p:cNvSpPr/>
            <p:nvPr/>
          </p:nvSpPr>
          <p:spPr>
            <a:xfrm>
              <a:off x="1968" y="1776"/>
              <a:ext cx="113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        MAR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7" name="Line 9"/>
            <p:cNvSpPr/>
            <p:nvPr/>
          </p:nvSpPr>
          <p:spPr>
            <a:xfrm>
              <a:off x="2201" y="1908"/>
              <a:ext cx="295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3124200" y="4003675"/>
            <a:ext cx="2159000" cy="431800"/>
            <a:chOff x="1968" y="2522"/>
            <a:chExt cx="1360" cy="272"/>
          </a:xfrm>
        </p:grpSpPr>
        <p:sp>
          <p:nvSpPr>
            <p:cNvPr id="36884" name="Rectangle 11"/>
            <p:cNvSpPr/>
            <p:nvPr/>
          </p:nvSpPr>
          <p:spPr>
            <a:xfrm>
              <a:off x="1968" y="2522"/>
              <a:ext cx="136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         MDR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5" name="Line 12"/>
            <p:cNvSpPr/>
            <p:nvPr/>
          </p:nvSpPr>
          <p:spPr>
            <a:xfrm>
              <a:off x="2393" y="2654"/>
              <a:ext cx="295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3124200" y="4597400"/>
            <a:ext cx="4318000" cy="431800"/>
            <a:chOff x="1968" y="2896"/>
            <a:chExt cx="2720" cy="272"/>
          </a:xfrm>
        </p:grpSpPr>
        <p:sp>
          <p:nvSpPr>
            <p:cNvPr id="36882" name="Rectangle 14"/>
            <p:cNvSpPr/>
            <p:nvPr/>
          </p:nvSpPr>
          <p:spPr>
            <a:xfrm>
              <a:off x="1968" y="2896"/>
              <a:ext cx="27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(MDR)      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存入存储器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3" name="Line 15"/>
            <p:cNvSpPr/>
            <p:nvPr/>
          </p:nvSpPr>
          <p:spPr>
            <a:xfrm>
              <a:off x="2729" y="3028"/>
              <a:ext cx="295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04464" name="Rectangle 16"/>
          <p:cNvSpPr/>
          <p:nvPr/>
        </p:nvSpPr>
        <p:spPr>
          <a:xfrm>
            <a:off x="1219200" y="5283200"/>
            <a:ext cx="7494588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若有三次中断，三个断点都存入 “ </a:t>
            </a:r>
            <a:r>
              <a:rPr lang="en-US" altLang="zh-CN" sz="2800" b="1" dirty="0">
                <a:latin typeface="Times New Roman" panose="02020603050405020304" pitchFamily="18" charset="0"/>
              </a:rPr>
              <a:t>0 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875" name="Text Box 17"/>
          <p:cNvSpPr txBox="1"/>
          <p:nvPr/>
        </p:nvSpPr>
        <p:spPr>
          <a:xfrm>
            <a:off x="228600" y="425450"/>
            <a:ext cx="863123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</a:rPr>
              <a:t>多重中断的断点保护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不仅要保存，还可能需要保护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5622925" y="4003675"/>
            <a:ext cx="2208213" cy="457200"/>
            <a:chOff x="3542" y="2522"/>
            <a:chExt cx="1391" cy="288"/>
          </a:xfrm>
        </p:grpSpPr>
        <p:sp>
          <p:nvSpPr>
            <p:cNvPr id="36880" name="Text Box 19"/>
            <p:cNvSpPr txBox="1"/>
            <p:nvPr/>
          </p:nvSpPr>
          <p:spPr>
            <a:xfrm>
              <a:off x="3542" y="2522"/>
              <a:ext cx="13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断点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MDR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1" name="Line 20"/>
            <p:cNvSpPr/>
            <p:nvPr/>
          </p:nvSpPr>
          <p:spPr>
            <a:xfrm>
              <a:off x="4032" y="2663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6877" name="Text Box 23"/>
          <p:cNvSpPr txBox="1"/>
          <p:nvPr/>
        </p:nvSpPr>
        <p:spPr>
          <a:xfrm>
            <a:off x="1752600" y="5881688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如何保证断点不丢失？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4472" name="Rectangle 24"/>
          <p:cNvSpPr/>
          <p:nvPr/>
        </p:nvSpPr>
        <p:spPr>
          <a:xfrm>
            <a:off x="5622925" y="1201738"/>
            <a:ext cx="2879725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800" b="1" dirty="0">
                <a:latin typeface="Times New Roman" panose="02020603050405020304" pitchFamily="18" charset="0"/>
              </a:rPr>
              <a:t>完成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879" name="AutoShape 2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2" grpId="0"/>
      <p:bldP spid="104453" grpId="0"/>
      <p:bldP spid="104454" grpId="0"/>
      <p:bldP spid="104464" grpId="0"/>
      <p:bldP spid="1044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381000" y="32385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程序断点存入 “ </a:t>
            </a:r>
            <a:r>
              <a:rPr lang="en-US" altLang="zh-CN" b="1" dirty="0">
                <a:latin typeface="Times New Roman" panose="02020603050405020304" pitchFamily="18" charset="0"/>
              </a:rPr>
              <a:t>0 ” </a:t>
            </a:r>
            <a:r>
              <a:rPr lang="zh-CN" altLang="en-US" b="1" dirty="0">
                <a:latin typeface="Times New Roman" panose="02020603050405020304" pitchFamily="18" charset="0"/>
              </a:rPr>
              <a:t>地址的断点保护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12875" y="1571625"/>
            <a:ext cx="3200400" cy="381000"/>
            <a:chOff x="890" y="1008"/>
            <a:chExt cx="2016" cy="240"/>
          </a:xfrm>
        </p:grpSpPr>
        <p:sp>
          <p:nvSpPr>
            <p:cNvPr id="37943" name="Rectangle 4"/>
            <p:cNvSpPr/>
            <p:nvPr/>
          </p:nvSpPr>
          <p:spPr>
            <a:xfrm>
              <a:off x="1562" y="1008"/>
              <a:ext cx="134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××××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44" name="Rectangle 5"/>
            <p:cNvSpPr/>
            <p:nvPr/>
          </p:nvSpPr>
          <p:spPr>
            <a:xfrm>
              <a:off x="890" y="1008"/>
              <a:ext cx="45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412875" y="1905000"/>
            <a:ext cx="3200400" cy="381000"/>
            <a:chOff x="890" y="1200"/>
            <a:chExt cx="2016" cy="240"/>
          </a:xfrm>
        </p:grpSpPr>
        <p:sp>
          <p:nvSpPr>
            <p:cNvPr id="37941" name="Rectangle 7"/>
            <p:cNvSpPr/>
            <p:nvPr/>
          </p:nvSpPr>
          <p:spPr>
            <a:xfrm>
              <a:off x="890" y="1200"/>
              <a:ext cx="45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42" name="Rectangle 8"/>
            <p:cNvSpPr/>
            <p:nvPr/>
          </p:nvSpPr>
          <p:spPr>
            <a:xfrm>
              <a:off x="1562" y="1200"/>
              <a:ext cx="134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JMP   SERVE</a:t>
              </a:r>
              <a:endPara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955675" y="5791200"/>
            <a:ext cx="3581400" cy="457200"/>
            <a:chOff x="602" y="3648"/>
            <a:chExt cx="2256" cy="288"/>
          </a:xfrm>
        </p:grpSpPr>
        <p:sp>
          <p:nvSpPr>
            <p:cNvPr id="37939" name="Rectangle 10"/>
            <p:cNvSpPr/>
            <p:nvPr/>
          </p:nvSpPr>
          <p:spPr>
            <a:xfrm>
              <a:off x="1514" y="3696"/>
              <a:ext cx="134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××××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40" name="Rectangle 11"/>
            <p:cNvSpPr/>
            <p:nvPr/>
          </p:nvSpPr>
          <p:spPr>
            <a:xfrm>
              <a:off x="602" y="3648"/>
              <a:ext cx="79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SAVE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879475" y="6161088"/>
            <a:ext cx="3657600" cy="415925"/>
            <a:chOff x="554" y="3888"/>
            <a:chExt cx="2304" cy="262"/>
          </a:xfrm>
        </p:grpSpPr>
        <p:sp>
          <p:nvSpPr>
            <p:cNvPr id="37937" name="Rectangle 13"/>
            <p:cNvSpPr/>
            <p:nvPr/>
          </p:nvSpPr>
          <p:spPr>
            <a:xfrm>
              <a:off x="1514" y="3910"/>
              <a:ext cx="134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××××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8" name="Rectangle 14"/>
            <p:cNvSpPr/>
            <p:nvPr/>
          </p:nvSpPr>
          <p:spPr>
            <a:xfrm>
              <a:off x="554" y="3888"/>
              <a:ext cx="79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RETURN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2479675" y="2438400"/>
            <a:ext cx="2133600" cy="838200"/>
            <a:chOff x="1562" y="1536"/>
            <a:chExt cx="1344" cy="528"/>
          </a:xfrm>
        </p:grpSpPr>
        <p:sp>
          <p:nvSpPr>
            <p:cNvPr id="37935" name="Rectangle 16"/>
            <p:cNvSpPr/>
            <p:nvPr/>
          </p:nvSpPr>
          <p:spPr>
            <a:xfrm>
              <a:off x="1562" y="1536"/>
              <a:ext cx="134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STA   SAVE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6" name="Text Box 17"/>
            <p:cNvSpPr txBox="1"/>
            <p:nvPr/>
          </p:nvSpPr>
          <p:spPr>
            <a:xfrm>
              <a:off x="1718" y="181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364163" y="3354388"/>
            <a:ext cx="2328862" cy="608012"/>
            <a:chOff x="3379" y="2113"/>
            <a:chExt cx="1467" cy="383"/>
          </a:xfrm>
        </p:grpSpPr>
        <p:sp>
          <p:nvSpPr>
            <p:cNvPr id="37933" name="AutoShape 19"/>
            <p:cNvSpPr/>
            <p:nvPr/>
          </p:nvSpPr>
          <p:spPr>
            <a:xfrm>
              <a:off x="3379" y="2113"/>
              <a:ext cx="70" cy="383"/>
            </a:xfrm>
            <a:prstGeom prst="rightBrace">
              <a:avLst>
                <a:gd name="adj1" fmla="val 4559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34" name="Text Box 20"/>
            <p:cNvSpPr txBox="1"/>
            <p:nvPr/>
          </p:nvSpPr>
          <p:spPr>
            <a:xfrm>
              <a:off x="3542" y="2179"/>
              <a:ext cx="13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地址内容转存</a:t>
              </a:r>
              <a:endPara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5364163" y="4419600"/>
            <a:ext cx="2119312" cy="533400"/>
            <a:chOff x="3379" y="2784"/>
            <a:chExt cx="1335" cy="336"/>
          </a:xfrm>
        </p:grpSpPr>
        <p:sp>
          <p:nvSpPr>
            <p:cNvPr id="37931" name="AutoShape 22"/>
            <p:cNvSpPr/>
            <p:nvPr/>
          </p:nvSpPr>
          <p:spPr>
            <a:xfrm>
              <a:off x="3379" y="2784"/>
              <a:ext cx="70" cy="336"/>
            </a:xfrm>
            <a:prstGeom prst="rightBrace">
              <a:avLst>
                <a:gd name="adj1" fmla="val 4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t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32" name="Text Box 23"/>
            <p:cNvSpPr txBox="1"/>
            <p:nvPr/>
          </p:nvSpPr>
          <p:spPr>
            <a:xfrm>
              <a:off x="3542" y="2803"/>
              <a:ext cx="117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200" b="1" dirty="0">
                  <a:latin typeface="Times New Roman" panose="02020603050405020304" pitchFamily="18" charset="0"/>
                </a:rPr>
                <a:t>其他服务内容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5496" name="Rectangle 24"/>
          <p:cNvSpPr/>
          <p:nvPr/>
        </p:nvSpPr>
        <p:spPr>
          <a:xfrm>
            <a:off x="955675" y="2438400"/>
            <a:ext cx="1258888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SERVE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97" name="Rectangle 25"/>
          <p:cNvSpPr/>
          <p:nvPr/>
        </p:nvSpPr>
        <p:spPr>
          <a:xfrm>
            <a:off x="2479675" y="4983163"/>
            <a:ext cx="213360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LDA   SAVE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5498" name="Rectangle 26"/>
          <p:cNvSpPr/>
          <p:nvPr/>
        </p:nvSpPr>
        <p:spPr>
          <a:xfrm>
            <a:off x="2479675" y="5410200"/>
            <a:ext cx="2519363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JMP  @  RETURN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99" name="Text Box 27"/>
          <p:cNvSpPr txBox="1"/>
          <p:nvPr/>
        </p:nvSpPr>
        <p:spPr>
          <a:xfrm>
            <a:off x="5316538" y="1522413"/>
            <a:ext cx="3022600" cy="431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存程序断点的内存单元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105500" name="Text Box 28"/>
          <p:cNvSpPr txBox="1"/>
          <p:nvPr/>
        </p:nvSpPr>
        <p:spPr>
          <a:xfrm>
            <a:off x="5364163" y="1928813"/>
            <a:ext cx="2949575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5 </a:t>
            </a:r>
            <a:r>
              <a:rPr lang="zh-CN" altLang="en-US" sz="2200" b="1" dirty="0">
                <a:latin typeface="Times New Roman" panose="02020603050405020304" pitchFamily="18" charset="0"/>
              </a:rPr>
              <a:t>为中断向量向量地址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105501" name="Text Box 29"/>
          <p:cNvSpPr txBox="1"/>
          <p:nvPr/>
        </p:nvSpPr>
        <p:spPr>
          <a:xfrm>
            <a:off x="2727325" y="4479925"/>
            <a:ext cx="549275" cy="3968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5502" name="Text Box 30"/>
          <p:cNvSpPr txBox="1"/>
          <p:nvPr/>
        </p:nvSpPr>
        <p:spPr>
          <a:xfrm>
            <a:off x="5332413" y="2413000"/>
            <a:ext cx="3660775" cy="4302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中断服务程序入口 保护现场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5503" name="Text Box 31"/>
          <p:cNvSpPr txBox="1"/>
          <p:nvPr/>
        </p:nvSpPr>
        <p:spPr>
          <a:xfrm>
            <a:off x="5622925" y="4983163"/>
            <a:ext cx="130175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恢复现场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5504" name="Text Box 32"/>
          <p:cNvSpPr txBox="1"/>
          <p:nvPr/>
        </p:nvSpPr>
        <p:spPr>
          <a:xfrm>
            <a:off x="5622925" y="5410200"/>
            <a:ext cx="13017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间址返回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05" name="Text Box 33"/>
          <p:cNvSpPr txBox="1"/>
          <p:nvPr/>
        </p:nvSpPr>
        <p:spPr>
          <a:xfrm>
            <a:off x="5622925" y="5791200"/>
            <a:ext cx="2606675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存放 </a:t>
            </a:r>
            <a:r>
              <a:rPr lang="en-US" altLang="zh-CN" sz="2200" b="1" dirty="0">
                <a:latin typeface="Times New Roman" panose="02020603050405020304" pitchFamily="18" charset="0"/>
              </a:rPr>
              <a:t>ACC </a:t>
            </a:r>
            <a:r>
              <a:rPr lang="zh-CN" altLang="en-US" sz="2200" b="1" dirty="0">
                <a:latin typeface="Times New Roman" panose="02020603050405020304" pitchFamily="18" charset="0"/>
              </a:rPr>
              <a:t>内容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5506" name="Text Box 34"/>
          <p:cNvSpPr txBox="1"/>
          <p:nvPr/>
        </p:nvSpPr>
        <p:spPr>
          <a:xfrm>
            <a:off x="5622925" y="6161088"/>
            <a:ext cx="213995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转存 </a:t>
            </a:r>
            <a:r>
              <a:rPr lang="en-US" altLang="zh-CN" sz="2200" b="1" dirty="0">
                <a:latin typeface="Times New Roman" panose="02020603050405020304" pitchFamily="18" charset="0"/>
              </a:rPr>
              <a:t>0 </a:t>
            </a:r>
            <a:r>
              <a:rPr lang="zh-CN" altLang="en-US" sz="2200" b="1" dirty="0">
                <a:latin typeface="Times New Roman" panose="02020603050405020304" pitchFamily="18" charset="0"/>
              </a:rPr>
              <a:t>地址内容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5507" name="Text Box 35"/>
          <p:cNvSpPr txBox="1"/>
          <p:nvPr/>
        </p:nvSpPr>
        <p:spPr>
          <a:xfrm>
            <a:off x="5622925" y="3992563"/>
            <a:ext cx="102235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开中断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08" name="Text Box 36"/>
          <p:cNvSpPr txBox="1"/>
          <p:nvPr/>
        </p:nvSpPr>
        <p:spPr>
          <a:xfrm>
            <a:off x="2362200" y="3992563"/>
            <a:ext cx="727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ENI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37"/>
          <p:cNvGrpSpPr/>
          <p:nvPr/>
        </p:nvGrpSpPr>
        <p:grpSpPr>
          <a:xfrm>
            <a:off x="2362200" y="3276600"/>
            <a:ext cx="2295525" cy="800100"/>
            <a:chOff x="1488" y="2064"/>
            <a:chExt cx="1446" cy="504"/>
          </a:xfrm>
        </p:grpSpPr>
        <p:sp>
          <p:nvSpPr>
            <p:cNvPr id="37929" name="Rectangle 38"/>
            <p:cNvSpPr/>
            <p:nvPr/>
          </p:nvSpPr>
          <p:spPr>
            <a:xfrm>
              <a:off x="1536" y="2064"/>
              <a:ext cx="134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LDA   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30" name="Text Box 39"/>
            <p:cNvSpPr txBox="1"/>
            <p:nvPr/>
          </p:nvSpPr>
          <p:spPr>
            <a:xfrm>
              <a:off x="1488" y="2280"/>
              <a:ext cx="1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STA   RETURN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838200" y="3505200"/>
            <a:ext cx="1981200" cy="533400"/>
            <a:chOff x="528" y="2208"/>
            <a:chExt cx="1248" cy="336"/>
          </a:xfrm>
        </p:grpSpPr>
        <p:sp>
          <p:nvSpPr>
            <p:cNvPr id="37927" name="Text Box 41"/>
            <p:cNvSpPr txBox="1"/>
            <p:nvPr/>
          </p:nvSpPr>
          <p:spPr>
            <a:xfrm>
              <a:off x="528" y="2208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置屏蔽字</a:t>
              </a:r>
              <a:endPara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8" name="Line 42"/>
            <p:cNvSpPr/>
            <p:nvPr/>
          </p:nvSpPr>
          <p:spPr>
            <a:xfrm>
              <a:off x="1056" y="2544"/>
              <a:ext cx="52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7913" name="AutoShape 4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1" name="Group 45"/>
          <p:cNvGrpSpPr/>
          <p:nvPr/>
        </p:nvGrpSpPr>
        <p:grpSpPr>
          <a:xfrm>
            <a:off x="609600" y="990600"/>
            <a:ext cx="7845425" cy="5664200"/>
            <a:chOff x="384" y="624"/>
            <a:chExt cx="4942" cy="3568"/>
          </a:xfrm>
        </p:grpSpPr>
        <p:grpSp>
          <p:nvGrpSpPr>
            <p:cNvPr id="37915" name="Group 46"/>
            <p:cNvGrpSpPr/>
            <p:nvPr/>
          </p:nvGrpSpPr>
          <p:grpSpPr>
            <a:xfrm>
              <a:off x="384" y="624"/>
              <a:ext cx="4942" cy="3559"/>
              <a:chOff x="384" y="624"/>
              <a:chExt cx="4942" cy="3559"/>
            </a:xfrm>
          </p:grpSpPr>
          <p:sp>
            <p:nvSpPr>
              <p:cNvPr id="37919" name="Rectangle 47"/>
              <p:cNvSpPr/>
              <p:nvPr/>
            </p:nvSpPr>
            <p:spPr>
              <a:xfrm>
                <a:off x="672" y="672"/>
                <a:ext cx="528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地   址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0" name="Rectangle 48"/>
              <p:cNvSpPr/>
              <p:nvPr/>
            </p:nvSpPr>
            <p:spPr>
              <a:xfrm>
                <a:off x="1968" y="672"/>
                <a:ext cx="528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内     容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7921" name="Group 49"/>
              <p:cNvGrpSpPr/>
              <p:nvPr/>
            </p:nvGrpSpPr>
            <p:grpSpPr>
              <a:xfrm>
                <a:off x="384" y="624"/>
                <a:ext cx="4942" cy="3559"/>
                <a:chOff x="384" y="624"/>
                <a:chExt cx="4942" cy="3559"/>
              </a:xfrm>
            </p:grpSpPr>
            <p:sp>
              <p:nvSpPr>
                <p:cNvPr id="37923" name="Line 50"/>
                <p:cNvSpPr/>
                <p:nvPr/>
              </p:nvSpPr>
              <p:spPr>
                <a:xfrm>
                  <a:off x="384" y="624"/>
                  <a:ext cx="494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24" name="Line 51"/>
                <p:cNvSpPr/>
                <p:nvPr/>
              </p:nvSpPr>
              <p:spPr>
                <a:xfrm>
                  <a:off x="384" y="960"/>
                  <a:ext cx="494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25" name="Line 52"/>
                <p:cNvSpPr/>
                <p:nvPr/>
              </p:nvSpPr>
              <p:spPr>
                <a:xfrm>
                  <a:off x="1440" y="624"/>
                  <a:ext cx="0" cy="3559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26" name="Line 53"/>
                <p:cNvSpPr/>
                <p:nvPr/>
              </p:nvSpPr>
              <p:spPr>
                <a:xfrm>
                  <a:off x="3216" y="624"/>
                  <a:ext cx="0" cy="3559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7922" name="Text Box 54"/>
              <p:cNvSpPr txBox="1"/>
              <p:nvPr/>
            </p:nvSpPr>
            <p:spPr>
              <a:xfrm>
                <a:off x="3861" y="669"/>
                <a:ext cx="7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说      明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16" name="Line 55"/>
            <p:cNvSpPr/>
            <p:nvPr/>
          </p:nvSpPr>
          <p:spPr>
            <a:xfrm>
              <a:off x="384" y="4192"/>
              <a:ext cx="49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7" name="Line 56"/>
            <p:cNvSpPr/>
            <p:nvPr/>
          </p:nvSpPr>
          <p:spPr>
            <a:xfrm>
              <a:off x="395" y="624"/>
              <a:ext cx="0" cy="35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8" name="Line 57"/>
            <p:cNvSpPr/>
            <p:nvPr/>
          </p:nvSpPr>
          <p:spPr>
            <a:xfrm>
              <a:off x="5320" y="624"/>
              <a:ext cx="0" cy="35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6" grpId="0"/>
      <p:bldP spid="105497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7" grpId="0"/>
      <p:bldP spid="1055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8.4   </a:t>
            </a:r>
            <a:r>
              <a:rPr lang="zh-CN" altLang="en-US" b="1" dirty="0"/>
              <a:t>指 令 流 水的</a:t>
            </a:r>
            <a:r>
              <a:rPr lang="zh-CN" altLang="en-US" b="1" dirty="0">
                <a:highlight>
                  <a:srgbClr val="FFFF00"/>
                </a:highlight>
              </a:rPr>
              <a:t>概念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533400" y="1219200"/>
            <a:ext cx="56388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一、如何提高机器速度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990600" y="1916113"/>
            <a:ext cx="3962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400" b="1" dirty="0">
                <a:latin typeface="Times New Roman" panose="02020603050405020304" pitchFamily="18" charset="0"/>
              </a:rPr>
              <a:t>提高访存速度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5"/>
          <p:cNvSpPr/>
          <p:nvPr/>
        </p:nvSpPr>
        <p:spPr>
          <a:xfrm>
            <a:off x="990600" y="3114675"/>
            <a:ext cx="67818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400" b="1" dirty="0">
                <a:latin typeface="Times New Roman" panose="02020603050405020304" pitchFamily="18" charset="0"/>
              </a:rPr>
              <a:t>提高 </a:t>
            </a:r>
            <a:r>
              <a:rPr lang="en-US" altLang="zh-CN" sz="2400" b="1" dirty="0">
                <a:latin typeface="Times New Roman" panose="02020603050405020304" pitchFamily="18" charset="0"/>
              </a:rPr>
              <a:t>I/O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和主机之间信息传送速度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2" name="Rectangle 6"/>
          <p:cNvSpPr/>
          <p:nvPr/>
        </p:nvSpPr>
        <p:spPr>
          <a:xfrm>
            <a:off x="1114425" y="5281613"/>
            <a:ext cx="55626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为了进一步提高整机处理能力：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Rectangle 7"/>
          <p:cNvSpPr/>
          <p:nvPr/>
        </p:nvSpPr>
        <p:spPr>
          <a:xfrm>
            <a:off x="1371600" y="2428875"/>
            <a:ext cx="16764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高速芯片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4" name="Rectangle 8"/>
          <p:cNvSpPr/>
          <p:nvPr/>
        </p:nvSpPr>
        <p:spPr>
          <a:xfrm>
            <a:off x="3429000" y="2428875"/>
            <a:ext cx="16764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Cache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9465" name="Rectangle 9"/>
          <p:cNvSpPr/>
          <p:nvPr/>
        </p:nvSpPr>
        <p:spPr>
          <a:xfrm>
            <a:off x="5715000" y="2428875"/>
            <a:ext cx="16764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多体并行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6" name="Rectangle 10"/>
          <p:cNvSpPr/>
          <p:nvPr/>
        </p:nvSpPr>
        <p:spPr>
          <a:xfrm>
            <a:off x="5205413" y="3646488"/>
            <a:ext cx="1439862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I/O </a:t>
            </a:r>
            <a:r>
              <a:rPr lang="zh-CN" altLang="en-US" sz="2400" b="1" dirty="0">
                <a:latin typeface="Times New Roman" panose="02020603050405020304" pitchFamily="18" charset="0"/>
              </a:rPr>
              <a:t>处理机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7" name="Rectangle 11"/>
          <p:cNvSpPr/>
          <p:nvPr/>
        </p:nvSpPr>
        <p:spPr>
          <a:xfrm>
            <a:off x="2730500" y="3648075"/>
            <a:ext cx="10795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DMA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9468" name="Rectangle 12"/>
          <p:cNvSpPr/>
          <p:nvPr/>
        </p:nvSpPr>
        <p:spPr>
          <a:xfrm>
            <a:off x="7151688" y="3684588"/>
            <a:ext cx="1676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多总线</a:t>
            </a:r>
            <a:r>
              <a:rPr lang="zh-CN" altLang="en-US" sz="2400" b="1" dirty="0">
                <a:latin typeface="Times New Roman" panose="02020603050405020304" pitchFamily="18" charset="0"/>
              </a:rPr>
              <a:t>结构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69" name="Rectangle 13"/>
          <p:cNvSpPr/>
          <p:nvPr/>
        </p:nvSpPr>
        <p:spPr>
          <a:xfrm>
            <a:off x="4125913" y="3657600"/>
            <a:ext cx="10795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通道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0" name="Rectangle 14"/>
          <p:cNvSpPr/>
          <p:nvPr/>
        </p:nvSpPr>
        <p:spPr>
          <a:xfrm>
            <a:off x="1290638" y="5781675"/>
            <a:ext cx="7377112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提高器件性能，集成度已接近物理极限；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Rectangle 15"/>
          <p:cNvSpPr/>
          <p:nvPr/>
        </p:nvSpPr>
        <p:spPr>
          <a:xfrm>
            <a:off x="1277938" y="6323013"/>
            <a:ext cx="6113462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改进系统结构 、开发系统的并行性。</a:t>
            </a:r>
            <a:endParaRPr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2" name="Rectangle 16"/>
          <p:cNvSpPr/>
          <p:nvPr/>
        </p:nvSpPr>
        <p:spPr>
          <a:xfrm>
            <a:off x="1371600" y="3648075"/>
            <a:ext cx="1439863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中断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3" name="Rectangle 17"/>
          <p:cNvSpPr/>
          <p:nvPr/>
        </p:nvSpPr>
        <p:spPr>
          <a:xfrm>
            <a:off x="990600" y="4224338"/>
            <a:ext cx="3962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400" b="1" dirty="0">
                <a:latin typeface="Times New Roman" panose="02020603050405020304" pitchFamily="18" charset="0"/>
              </a:rPr>
              <a:t>提高运算速度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4" name="Rectangle 18"/>
          <p:cNvSpPr/>
          <p:nvPr/>
        </p:nvSpPr>
        <p:spPr>
          <a:xfrm>
            <a:off x="1371600" y="4713288"/>
            <a:ext cx="1676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高速芯片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5" name="Rectangle 19"/>
          <p:cNvSpPr/>
          <p:nvPr/>
        </p:nvSpPr>
        <p:spPr>
          <a:xfrm>
            <a:off x="3435350" y="4713288"/>
            <a:ext cx="1676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改进算法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6" name="Rectangle 20"/>
          <p:cNvSpPr/>
          <p:nvPr/>
        </p:nvSpPr>
        <p:spPr>
          <a:xfrm>
            <a:off x="5715000" y="4691063"/>
            <a:ext cx="1676400" cy="3603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快速进位链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8933" name="AutoShape 2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818188" y="1524000"/>
            <a:ext cx="2732087" cy="457200"/>
            <a:chOff x="3665" y="960"/>
            <a:chExt cx="1721" cy="288"/>
          </a:xfrm>
        </p:grpSpPr>
        <p:grpSp>
          <p:nvGrpSpPr>
            <p:cNvPr id="41012" name="Group 3"/>
            <p:cNvGrpSpPr/>
            <p:nvPr/>
          </p:nvGrpSpPr>
          <p:grpSpPr>
            <a:xfrm>
              <a:off x="3665" y="960"/>
              <a:ext cx="1721" cy="288"/>
              <a:chOff x="3665" y="960"/>
              <a:chExt cx="1721" cy="288"/>
            </a:xfrm>
          </p:grpSpPr>
          <p:sp>
            <p:nvSpPr>
              <p:cNvPr id="41015" name="Text Box 4"/>
              <p:cNvSpPr txBox="1">
                <a:spLocks noChangeArrowheads="1"/>
              </p:cNvSpPr>
              <p:nvPr/>
            </p:nvSpPr>
            <p:spPr bwMode="auto">
              <a:xfrm>
                <a:off x="3756" y="998"/>
                <a:ext cx="716" cy="2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取指令 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16" name="Text Box 5"/>
              <p:cNvSpPr txBox="1">
                <a:spLocks noChangeArrowheads="1"/>
              </p:cNvSpPr>
              <p:nvPr/>
            </p:nvSpPr>
            <p:spPr bwMode="auto">
              <a:xfrm>
                <a:off x="4510" y="998"/>
                <a:ext cx="876" cy="25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执行指令 </a:t>
                </a:r>
                <a:r>
                  <a:rPr kumimoji="1" lang="en-US" altLang="zh-CN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Rectangle 6"/>
              <p:cNvSpPr/>
              <p:nvPr/>
            </p:nvSpPr>
            <p:spPr>
              <a:xfrm>
                <a:off x="3665" y="960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1017" name="Rectangle 7"/>
              <p:cNvSpPr/>
              <p:nvPr/>
            </p:nvSpPr>
            <p:spPr>
              <a:xfrm>
                <a:off x="4513" y="960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41013" name="Line 8"/>
            <p:cNvSpPr/>
            <p:nvPr/>
          </p:nvSpPr>
          <p:spPr>
            <a:xfrm>
              <a:off x="5361" y="960"/>
              <a:ext cx="0" cy="288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963" name="Rectangle 9"/>
          <p:cNvSpPr/>
          <p:nvPr/>
        </p:nvSpPr>
        <p:spPr>
          <a:xfrm>
            <a:off x="304800" y="228600"/>
            <a:ext cx="7391400" cy="484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三、指令流水原理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：假定指令处理简单分为两个阶段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4" name="Rectangle 10"/>
          <p:cNvSpPr/>
          <p:nvPr/>
        </p:nvSpPr>
        <p:spPr>
          <a:xfrm>
            <a:off x="685800" y="3408363"/>
            <a:ext cx="7772400" cy="431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指令的二级流水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：两类部件同时处理两条指令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685800" y="914400"/>
            <a:ext cx="75819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指令的串行执行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：一段时间内只处理一条指令</a:t>
            </a:r>
            <a:endParaRPr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6" name="Rectangle 12"/>
          <p:cNvSpPr/>
          <p:nvPr/>
        </p:nvSpPr>
        <p:spPr>
          <a:xfrm>
            <a:off x="1828800" y="22860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取指令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取指令部件      </a:t>
            </a:r>
            <a:r>
              <a:rPr lang="zh-CN" altLang="en-US" sz="2200" b="1" dirty="0">
                <a:latin typeface="Times New Roman" panose="02020603050405020304" pitchFamily="18" charset="0"/>
              </a:rPr>
              <a:t>完成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21517" name="Rectangle 13"/>
          <p:cNvSpPr/>
          <p:nvPr/>
        </p:nvSpPr>
        <p:spPr>
          <a:xfrm>
            <a:off x="6477000" y="2286000"/>
            <a:ext cx="25908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总有一个部件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空闲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Rectangle 14"/>
          <p:cNvSpPr/>
          <p:nvPr/>
        </p:nvSpPr>
        <p:spPr>
          <a:xfrm>
            <a:off x="1828800" y="54102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指令预取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21519" name="Rectangle 15"/>
          <p:cNvSpPr/>
          <p:nvPr/>
        </p:nvSpPr>
        <p:spPr>
          <a:xfrm>
            <a:off x="1828800" y="5905500"/>
            <a:ext cx="5257800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若 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取指 </a:t>
            </a:r>
            <a:r>
              <a:rPr lang="zh-CN" altLang="en-US" sz="2200" b="1" dirty="0">
                <a:latin typeface="Times New Roman" panose="02020603050405020304" pitchFamily="18" charset="0"/>
              </a:rPr>
              <a:t>和 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执行 </a:t>
            </a:r>
            <a:r>
              <a:rPr lang="zh-CN" altLang="en-US" sz="2200" b="1" dirty="0">
                <a:latin typeface="Times New Roman" panose="02020603050405020304" pitchFamily="18" charset="0"/>
              </a:rPr>
              <a:t>阶段时间上 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完全重叠</a:t>
            </a:r>
            <a:endParaRPr lang="zh-CN" altLang="en-US" sz="2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Rectangle 16"/>
          <p:cNvSpPr/>
          <p:nvPr/>
        </p:nvSpPr>
        <p:spPr>
          <a:xfrm>
            <a:off x="1828800" y="64008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指令周期 </a:t>
            </a:r>
            <a:r>
              <a:rPr lang="zh-CN" altLang="en-US" sz="2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减半</a:t>
            </a:r>
            <a:r>
              <a:rPr lang="zh-CN" altLang="en-US" sz="2200" b="1" dirty="0">
                <a:latin typeface="Times New Roman" panose="02020603050405020304" pitchFamily="18" charset="0"/>
              </a:rPr>
              <a:t>    速度提高 </a:t>
            </a:r>
            <a:r>
              <a:rPr lang="en-US" altLang="zh-CN" sz="2200" b="1" dirty="0">
                <a:latin typeface="Times New Roman" panose="02020603050405020304" pitchFamily="18" charset="0"/>
              </a:rPr>
              <a:t>1 </a:t>
            </a:r>
            <a:r>
              <a:rPr lang="zh-CN" altLang="en-US" sz="2200" b="1" dirty="0">
                <a:latin typeface="Times New Roman" panose="02020603050405020304" pitchFamily="18" charset="0"/>
              </a:rPr>
              <a:t>倍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8458200" y="1508125"/>
            <a:ext cx="514350" cy="473075"/>
            <a:chOff x="5328" y="950"/>
            <a:chExt cx="324" cy="298"/>
          </a:xfrm>
        </p:grpSpPr>
        <p:sp>
          <p:nvSpPr>
            <p:cNvPr id="41009" name="Text Box 18"/>
            <p:cNvSpPr txBox="1"/>
            <p:nvPr/>
          </p:nvSpPr>
          <p:spPr>
            <a:xfrm>
              <a:off x="5376" y="95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10" name="Line 19"/>
            <p:cNvSpPr/>
            <p:nvPr/>
          </p:nvSpPr>
          <p:spPr>
            <a:xfrm>
              <a:off x="5328" y="960"/>
              <a:ext cx="2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11" name="Line 20"/>
            <p:cNvSpPr/>
            <p:nvPr/>
          </p:nvSpPr>
          <p:spPr>
            <a:xfrm>
              <a:off x="5328" y="1248"/>
              <a:ext cx="2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525" name="Rectangle 21"/>
          <p:cNvSpPr/>
          <p:nvPr/>
        </p:nvSpPr>
        <p:spPr>
          <a:xfrm>
            <a:off x="1828800" y="2743200"/>
            <a:ext cx="4678363" cy="3603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执行指令</a:t>
            </a: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执行指令部件  </a:t>
            </a:r>
            <a:r>
              <a:rPr lang="zh-CN" altLang="en-US" sz="1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</a:rPr>
              <a:t>完成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1830388" y="4038600"/>
            <a:ext cx="2697162" cy="457200"/>
            <a:chOff x="1153" y="2544"/>
            <a:chExt cx="1699" cy="288"/>
          </a:xfrm>
        </p:grpSpPr>
        <p:grpSp>
          <p:nvGrpSpPr>
            <p:cNvPr id="41003" name="Group 23"/>
            <p:cNvGrpSpPr/>
            <p:nvPr/>
          </p:nvGrpSpPr>
          <p:grpSpPr>
            <a:xfrm>
              <a:off x="1222" y="2582"/>
              <a:ext cx="1630" cy="250"/>
              <a:chOff x="1222" y="2582"/>
              <a:chExt cx="1630" cy="250"/>
            </a:xfrm>
          </p:grpSpPr>
          <p:sp>
            <p:nvSpPr>
              <p:cNvPr id="41007" name="Text Box 24"/>
              <p:cNvSpPr txBox="1"/>
              <p:nvPr/>
            </p:nvSpPr>
            <p:spPr>
              <a:xfrm>
                <a:off x="1222" y="2582"/>
                <a:ext cx="7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取指令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8" name="Text Box 25"/>
              <p:cNvSpPr txBox="1"/>
              <p:nvPr/>
            </p:nvSpPr>
            <p:spPr>
              <a:xfrm>
                <a:off x="1976" y="2582"/>
                <a:ext cx="8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执行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指令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004" name="Group 26"/>
            <p:cNvGrpSpPr/>
            <p:nvPr/>
          </p:nvGrpSpPr>
          <p:grpSpPr>
            <a:xfrm>
              <a:off x="1153" y="2544"/>
              <a:ext cx="1692" cy="288"/>
              <a:chOff x="1153" y="2544"/>
              <a:chExt cx="1692" cy="288"/>
            </a:xfrm>
          </p:grpSpPr>
          <p:sp>
            <p:nvSpPr>
              <p:cNvPr id="41005" name="Rectangle 27"/>
              <p:cNvSpPr/>
              <p:nvPr/>
            </p:nvSpPr>
            <p:spPr>
              <a:xfrm>
                <a:off x="1153" y="2544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1006" name="Rectangle 28"/>
              <p:cNvSpPr/>
              <p:nvPr/>
            </p:nvSpPr>
            <p:spPr>
              <a:xfrm>
                <a:off x="2000" y="2544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8" name="Group 29"/>
          <p:cNvGrpSpPr/>
          <p:nvPr/>
        </p:nvGrpSpPr>
        <p:grpSpPr>
          <a:xfrm>
            <a:off x="3175000" y="4495800"/>
            <a:ext cx="2724150" cy="457200"/>
            <a:chOff x="2000" y="2832"/>
            <a:chExt cx="1716" cy="288"/>
          </a:xfrm>
        </p:grpSpPr>
        <p:grpSp>
          <p:nvGrpSpPr>
            <p:cNvPr id="40997" name="Group 30"/>
            <p:cNvGrpSpPr/>
            <p:nvPr/>
          </p:nvGrpSpPr>
          <p:grpSpPr>
            <a:xfrm>
              <a:off x="2087" y="2870"/>
              <a:ext cx="1629" cy="250"/>
              <a:chOff x="2087" y="2870"/>
              <a:chExt cx="1629" cy="250"/>
            </a:xfrm>
          </p:grpSpPr>
          <p:sp>
            <p:nvSpPr>
              <p:cNvPr id="41001" name="Text Box 31"/>
              <p:cNvSpPr txBox="1"/>
              <p:nvPr/>
            </p:nvSpPr>
            <p:spPr>
              <a:xfrm>
                <a:off x="2087" y="2870"/>
                <a:ext cx="7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取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指令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2" name="Text Box 32"/>
              <p:cNvSpPr txBox="1"/>
              <p:nvPr/>
            </p:nvSpPr>
            <p:spPr>
              <a:xfrm>
                <a:off x="2840" y="2870"/>
                <a:ext cx="8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执行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指令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2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98" name="Group 33"/>
            <p:cNvGrpSpPr/>
            <p:nvPr/>
          </p:nvGrpSpPr>
          <p:grpSpPr>
            <a:xfrm>
              <a:off x="2000" y="2832"/>
              <a:ext cx="1689" cy="288"/>
              <a:chOff x="2000" y="2832"/>
              <a:chExt cx="1689" cy="288"/>
            </a:xfrm>
          </p:grpSpPr>
          <p:sp>
            <p:nvSpPr>
              <p:cNvPr id="40999" name="Rectangle 34"/>
              <p:cNvSpPr/>
              <p:nvPr/>
            </p:nvSpPr>
            <p:spPr>
              <a:xfrm>
                <a:off x="2000" y="2832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1000" name="Rectangle 35"/>
              <p:cNvSpPr/>
              <p:nvPr/>
            </p:nvSpPr>
            <p:spPr>
              <a:xfrm>
                <a:off x="2843" y="2832"/>
                <a:ext cx="84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11" name="Group 36"/>
          <p:cNvGrpSpPr/>
          <p:nvPr/>
        </p:nvGrpSpPr>
        <p:grpSpPr>
          <a:xfrm>
            <a:off x="4513263" y="4953000"/>
            <a:ext cx="2711450" cy="457200"/>
            <a:chOff x="2843" y="3120"/>
            <a:chExt cx="1708" cy="288"/>
          </a:xfrm>
        </p:grpSpPr>
        <p:sp>
          <p:nvSpPr>
            <p:cNvPr id="40991" name="Rectangle 37"/>
            <p:cNvSpPr/>
            <p:nvPr/>
          </p:nvSpPr>
          <p:spPr>
            <a:xfrm>
              <a:off x="2843" y="3120"/>
              <a:ext cx="846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40992" name="Group 38"/>
            <p:cNvGrpSpPr/>
            <p:nvPr/>
          </p:nvGrpSpPr>
          <p:grpSpPr>
            <a:xfrm>
              <a:off x="2907" y="3120"/>
              <a:ext cx="1644" cy="288"/>
              <a:chOff x="2907" y="3120"/>
              <a:chExt cx="1644" cy="288"/>
            </a:xfrm>
          </p:grpSpPr>
          <p:grpSp>
            <p:nvGrpSpPr>
              <p:cNvPr id="40993" name="Group 39"/>
              <p:cNvGrpSpPr/>
              <p:nvPr/>
            </p:nvGrpSpPr>
            <p:grpSpPr>
              <a:xfrm>
                <a:off x="2907" y="3158"/>
                <a:ext cx="1644" cy="250"/>
                <a:chOff x="2907" y="3158"/>
                <a:chExt cx="1644" cy="250"/>
              </a:xfrm>
            </p:grpSpPr>
            <p:sp>
              <p:nvSpPr>
                <p:cNvPr id="40995" name="Text Box 40"/>
                <p:cNvSpPr txBox="1"/>
                <p:nvPr/>
              </p:nvSpPr>
              <p:spPr>
                <a:xfrm>
                  <a:off x="2907" y="3158"/>
                  <a:ext cx="71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zh-CN" altLang="en-US" sz="2000" b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取</a:t>
                  </a:r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指令 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96" name="Text Box 41"/>
                <p:cNvSpPr txBox="1"/>
                <p:nvPr/>
              </p:nvSpPr>
              <p:spPr>
                <a:xfrm>
                  <a:off x="3675" y="3158"/>
                  <a:ext cx="87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</a:rPr>
                    <a:t>执行指令 </a:t>
                  </a:r>
                  <a:r>
                    <a:rPr lang="en-US" altLang="zh-CN" sz="2000" b="1" dirty="0">
                      <a:latin typeface="Times New Roman" panose="02020603050405020304" pitchFamily="18" charset="0"/>
                    </a:rPr>
                    <a:t>3</a:t>
                  </a:r>
                  <a:endParaRPr lang="en-US" altLang="zh-CN" sz="20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994" name="Rectangle 42"/>
              <p:cNvSpPr/>
              <p:nvPr/>
            </p:nvSpPr>
            <p:spPr>
              <a:xfrm>
                <a:off x="3688" y="3120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14" name="Group 43"/>
          <p:cNvGrpSpPr/>
          <p:nvPr/>
        </p:nvGrpSpPr>
        <p:grpSpPr>
          <a:xfrm>
            <a:off x="3133725" y="1524000"/>
            <a:ext cx="2724150" cy="457200"/>
            <a:chOff x="1974" y="960"/>
            <a:chExt cx="1716" cy="288"/>
          </a:xfrm>
        </p:grpSpPr>
        <p:sp>
          <p:nvSpPr>
            <p:cNvPr id="40986" name="Text Box 44"/>
            <p:cNvSpPr txBox="1"/>
            <p:nvPr/>
          </p:nvSpPr>
          <p:spPr>
            <a:xfrm>
              <a:off x="2060" y="998"/>
              <a:ext cx="7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取指令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87" name="Text Box 45"/>
            <p:cNvSpPr txBox="1"/>
            <p:nvPr/>
          </p:nvSpPr>
          <p:spPr>
            <a:xfrm>
              <a:off x="2814" y="998"/>
              <a:ext cx="8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执行指令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88" name="Rectangle 46"/>
            <p:cNvSpPr/>
            <p:nvPr/>
          </p:nvSpPr>
          <p:spPr>
            <a:xfrm>
              <a:off x="1974" y="960"/>
              <a:ext cx="846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989" name="Rectangle 47"/>
            <p:cNvSpPr/>
            <p:nvPr/>
          </p:nvSpPr>
          <p:spPr>
            <a:xfrm>
              <a:off x="2816" y="960"/>
              <a:ext cx="846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990" name="Line 48"/>
            <p:cNvSpPr/>
            <p:nvPr/>
          </p:nvSpPr>
          <p:spPr>
            <a:xfrm>
              <a:off x="3658" y="960"/>
              <a:ext cx="0" cy="288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" name="Group 49"/>
          <p:cNvGrpSpPr/>
          <p:nvPr/>
        </p:nvGrpSpPr>
        <p:grpSpPr>
          <a:xfrm>
            <a:off x="457200" y="1504950"/>
            <a:ext cx="2732088" cy="495300"/>
            <a:chOff x="288" y="948"/>
            <a:chExt cx="1721" cy="312"/>
          </a:xfrm>
        </p:grpSpPr>
        <p:sp>
          <p:nvSpPr>
            <p:cNvPr id="40979" name="Rectangle 50"/>
            <p:cNvSpPr/>
            <p:nvPr/>
          </p:nvSpPr>
          <p:spPr>
            <a:xfrm>
              <a:off x="1136" y="960"/>
              <a:ext cx="845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40980" name="Group 51"/>
            <p:cNvGrpSpPr/>
            <p:nvPr/>
          </p:nvGrpSpPr>
          <p:grpSpPr>
            <a:xfrm>
              <a:off x="288" y="948"/>
              <a:ext cx="1721" cy="312"/>
              <a:chOff x="288" y="948"/>
              <a:chExt cx="1721" cy="312"/>
            </a:xfrm>
          </p:grpSpPr>
          <p:sp>
            <p:nvSpPr>
              <p:cNvPr id="40981" name="Text Box 52"/>
              <p:cNvSpPr txBox="1"/>
              <p:nvPr/>
            </p:nvSpPr>
            <p:spPr>
              <a:xfrm>
                <a:off x="379" y="998"/>
                <a:ext cx="716" cy="2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取指令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2" name="Text Box 53"/>
              <p:cNvSpPr txBox="1"/>
              <p:nvPr/>
            </p:nvSpPr>
            <p:spPr>
              <a:xfrm>
                <a:off x="1133" y="998"/>
                <a:ext cx="876" cy="25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执行指令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3" name="Rectangle 54"/>
              <p:cNvSpPr/>
              <p:nvPr/>
            </p:nvSpPr>
            <p:spPr>
              <a:xfrm>
                <a:off x="288" y="960"/>
                <a:ext cx="845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0984" name="Line 55"/>
              <p:cNvSpPr/>
              <p:nvPr/>
            </p:nvSpPr>
            <p:spPr>
              <a:xfrm>
                <a:off x="1972" y="960"/>
                <a:ext cx="0" cy="288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5" name="Freeform 56"/>
              <p:cNvSpPr/>
              <p:nvPr/>
            </p:nvSpPr>
            <p:spPr>
              <a:xfrm>
                <a:off x="288" y="948"/>
                <a:ext cx="1" cy="312"/>
              </a:xfrm>
              <a:custGeom>
                <a:avLst/>
                <a:gdLst>
                  <a:gd name="txL" fmla="*/ 0 w 1"/>
                  <a:gd name="txT" fmla="*/ 0 h 312"/>
                  <a:gd name="txR" fmla="*/ 1 w 1"/>
                  <a:gd name="txB" fmla="*/ 312 h 312"/>
                </a:gdLst>
                <a:ahLst/>
                <a:cxnLst>
                  <a:cxn ang="0">
                    <a:pos x="0" y="0"/>
                  </a:cxn>
                  <a:cxn ang="0">
                    <a:pos x="0" y="312"/>
                  </a:cxn>
                </a:cxnLst>
                <a:rect l="txL" t="txT" r="txR" b="txB"/>
                <a:pathLst>
                  <a:path w="1" h="312">
                    <a:moveTo>
                      <a:pt x="0" y="0"/>
                    </a:moveTo>
                    <a:lnTo>
                      <a:pt x="0" y="312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40978" name="AutoShape 5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  <p:bldP spid="21515" grpId="0"/>
      <p:bldP spid="21516" grpId="0"/>
      <p:bldP spid="21517" grpId="0"/>
      <p:bldP spid="21518" grpId="0"/>
      <p:bldP spid="21519" grpId="0"/>
      <p:bldP spid="21520" grpId="0"/>
      <p:bldP spid="215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/>
          <p:nvPr/>
        </p:nvSpPr>
        <p:spPr>
          <a:xfrm>
            <a:off x="609600" y="152400"/>
            <a:ext cx="5399088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五、流水线性能 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计算</a:t>
            </a:r>
            <a:endParaRPr lang="zh-CN" altLang="en-US" dirty="0">
              <a:highlight>
                <a:srgbClr val="FFFF00"/>
              </a:highlight>
              <a:sym typeface="+mn-ea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1143000" y="838200"/>
            <a:ext cx="23622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  </a:t>
            </a:r>
            <a:r>
              <a:rPr lang="zh-CN" altLang="en-US" sz="2400" b="1" dirty="0">
                <a:latin typeface="Times New Roman" panose="02020603050405020304" pitchFamily="18" charset="0"/>
              </a:rPr>
              <a:t>吞吐率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560513" y="1447800"/>
            <a:ext cx="7620000" cy="541338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单位时间内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流水线所完成指令</a:t>
            </a:r>
            <a:r>
              <a:rPr lang="zh-CN" altLang="en-US" sz="2400" b="1" dirty="0">
                <a:latin typeface="Times New Roman" panose="02020603050405020304" pitchFamily="18" charset="0"/>
              </a:rPr>
              <a:t> 或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输出结果</a:t>
            </a:r>
            <a:r>
              <a:rPr lang="zh-CN" altLang="en-US" sz="2400" b="1" dirty="0">
                <a:latin typeface="Times New Roman" panose="02020603050405020304" pitchFamily="18" charset="0"/>
              </a:rPr>
              <a:t> 的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数量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547813" y="2997200"/>
            <a:ext cx="6380162" cy="55245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最大吞吐率 ：流水线连续流动达到稳定状态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1547813" y="4365625"/>
            <a:ext cx="5891212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实际吞吐率 ：完成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条指令的实际吞吐率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0" name="Text Box 8"/>
          <p:cNvSpPr txBox="1"/>
          <p:nvPr/>
        </p:nvSpPr>
        <p:spPr>
          <a:xfrm>
            <a:off x="2293938" y="5013325"/>
            <a:ext cx="45005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连续处理 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条指令的吞吐率为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160" name="AutoShape 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2293938" y="2046288"/>
            <a:ext cx="5145087" cy="503237"/>
            <a:chOff x="1445" y="1289"/>
            <a:chExt cx="3241" cy="317"/>
          </a:xfrm>
        </p:grpSpPr>
        <p:sp>
          <p:nvSpPr>
            <p:cNvPr id="49177" name="Text Box 11"/>
            <p:cNvSpPr txBox="1"/>
            <p:nvPr/>
          </p:nvSpPr>
          <p:spPr>
            <a:xfrm>
              <a:off x="1445" y="1289"/>
              <a:ext cx="2887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400" b="1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段的流水线各段时间为</a:t>
              </a:r>
              <a:r>
                <a:rPr lang="el-GR" altLang="zh-CN" sz="4000" b="1" baseline="-1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Δ</a:t>
              </a:r>
              <a:endParaRPr lang="en-US" altLang="zh-CN" sz="4000" b="1" baseline="-10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78" name="Text Box 12"/>
            <p:cNvSpPr txBox="1"/>
            <p:nvPr/>
          </p:nvSpPr>
          <p:spPr>
            <a:xfrm>
              <a:off x="3960" y="1315"/>
              <a:ext cx="7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folHlink"/>
                  </a:solidFill>
                  <a:latin typeface="宋体" panose="02010600030101010101" pitchFamily="2" charset="-122"/>
                </a:rPr>
                <a:t>t</a:t>
              </a:r>
              <a:endParaRPr lang="en-US" altLang="zh-CN" sz="2400" b="1" i="1" dirty="0">
                <a:solidFill>
                  <a:schemeClr val="folHlink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2268538" y="3429000"/>
            <a:ext cx="2479675" cy="836613"/>
            <a:chOff x="1429" y="2160"/>
            <a:chExt cx="1562" cy="527"/>
          </a:xfrm>
        </p:grpSpPr>
        <p:grpSp>
          <p:nvGrpSpPr>
            <p:cNvPr id="49171" name="Group 14"/>
            <p:cNvGrpSpPr/>
            <p:nvPr/>
          </p:nvGrpSpPr>
          <p:grpSpPr>
            <a:xfrm>
              <a:off x="1429" y="2160"/>
              <a:ext cx="1562" cy="527"/>
              <a:chOff x="1429" y="2160"/>
              <a:chExt cx="1562" cy="527"/>
            </a:xfrm>
          </p:grpSpPr>
          <p:sp>
            <p:nvSpPr>
              <p:cNvPr id="49173" name="Text Box 15"/>
              <p:cNvSpPr txBox="1"/>
              <p:nvPr/>
            </p:nvSpPr>
            <p:spPr>
              <a:xfrm>
                <a:off x="1429" y="223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pmax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=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4" name="Text Box 16"/>
              <p:cNvSpPr txBox="1"/>
              <p:nvPr/>
            </p:nvSpPr>
            <p:spPr>
              <a:xfrm>
                <a:off x="2064" y="2360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Δ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5" name="Text Box 17"/>
              <p:cNvSpPr txBox="1"/>
              <p:nvPr/>
            </p:nvSpPr>
            <p:spPr>
              <a:xfrm>
                <a:off x="2175" y="2160"/>
                <a:ext cx="8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6" name="Line 18"/>
              <p:cNvSpPr/>
              <p:nvPr/>
            </p:nvSpPr>
            <p:spPr>
              <a:xfrm>
                <a:off x="2129" y="2418"/>
                <a:ext cx="295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72" name="Text Box 19"/>
            <p:cNvSpPr txBox="1"/>
            <p:nvPr/>
          </p:nvSpPr>
          <p:spPr>
            <a:xfrm>
              <a:off x="2223" y="2379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宋体" panose="02010600030101010101" pitchFamily="2" charset="-122"/>
                </a:rPr>
                <a:t>t</a:t>
              </a:r>
              <a:endParaRPr lang="en-US" altLang="zh-CN" sz="2400" b="1" i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2268538" y="5445125"/>
            <a:ext cx="3816350" cy="947738"/>
            <a:chOff x="1429" y="3430"/>
            <a:chExt cx="2404" cy="597"/>
          </a:xfrm>
        </p:grpSpPr>
        <p:grpSp>
          <p:nvGrpSpPr>
            <p:cNvPr id="49164" name="Group 21"/>
            <p:cNvGrpSpPr/>
            <p:nvPr/>
          </p:nvGrpSpPr>
          <p:grpSpPr>
            <a:xfrm>
              <a:off x="1429" y="3430"/>
              <a:ext cx="2404" cy="591"/>
              <a:chOff x="1429" y="3430"/>
              <a:chExt cx="2404" cy="591"/>
            </a:xfrm>
          </p:grpSpPr>
          <p:sp>
            <p:nvSpPr>
              <p:cNvPr id="49167" name="Text Box 22"/>
              <p:cNvSpPr txBox="1"/>
              <p:nvPr/>
            </p:nvSpPr>
            <p:spPr>
              <a:xfrm>
                <a:off x="1429" y="3552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=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68" name="Text Box 23"/>
              <p:cNvSpPr txBox="1"/>
              <p:nvPr/>
            </p:nvSpPr>
            <p:spPr>
              <a:xfrm>
                <a:off x="1883" y="3694"/>
                <a:ext cx="195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·</a:t>
                </a:r>
                <a:r>
                  <a:rPr lang="en-US" altLang="zh-CN" sz="4000" b="1" baseline="-10000" dirty="0">
                    <a:latin typeface="Times New Roman" panose="02020603050405020304" pitchFamily="18" charset="0"/>
                  </a:rPr>
                  <a:t>Δ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9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+ (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-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 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·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4000" b="1" baseline="-10000" dirty="0">
                    <a:latin typeface="Times New Roman" panose="02020603050405020304" pitchFamily="18" charset="0"/>
                  </a:rPr>
                  <a:t>Δ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69" name="Text Box 24"/>
              <p:cNvSpPr txBox="1"/>
              <p:nvPr/>
            </p:nvSpPr>
            <p:spPr>
              <a:xfrm>
                <a:off x="2518" y="3430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0" name="Line 25"/>
              <p:cNvSpPr/>
              <p:nvPr/>
            </p:nvSpPr>
            <p:spPr>
              <a:xfrm>
                <a:off x="1906" y="3734"/>
                <a:ext cx="16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65" name="Text Box 26"/>
            <p:cNvSpPr txBox="1"/>
            <p:nvPr/>
          </p:nvSpPr>
          <p:spPr>
            <a:xfrm>
              <a:off x="2290" y="3739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宋体" panose="02010600030101010101" pitchFamily="2" charset="-122"/>
                </a:rPr>
                <a:t>t</a:t>
              </a:r>
              <a:endParaRPr lang="en-US" altLang="zh-CN" sz="2400" b="1" i="1" dirty="0">
                <a:latin typeface="宋体" panose="02010600030101010101" pitchFamily="2" charset="-122"/>
              </a:endParaRPr>
            </a:p>
          </p:txBody>
        </p:sp>
        <p:sp>
          <p:nvSpPr>
            <p:cNvPr id="49166" name="Text Box 27"/>
            <p:cNvSpPr txBox="1"/>
            <p:nvPr/>
          </p:nvSpPr>
          <p:spPr>
            <a:xfrm>
              <a:off x="3334" y="3738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宋体" panose="02010600030101010101" pitchFamily="2" charset="-122"/>
                </a:rPr>
                <a:t>t</a:t>
              </a:r>
              <a:endParaRPr lang="en-US" altLang="zh-CN" sz="2400" b="1" i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8" grpId="0"/>
      <p:bldP spid="28679" grpId="0"/>
      <p:bldP spid="286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/>
          <p:nvPr/>
        </p:nvSpPr>
        <p:spPr>
          <a:xfrm>
            <a:off x="611188" y="333375"/>
            <a:ext cx="4968875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加速比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sym typeface="+mn-ea"/>
              </a:rPr>
              <a:t>（考）</a:t>
            </a:r>
            <a:endParaRPr lang="en-US" altLang="zh-CN" sz="2400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1114425" y="1377950"/>
            <a:ext cx="8245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段的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流水线的速度</a:t>
            </a:r>
            <a:r>
              <a:rPr lang="zh-CN" altLang="en-US" sz="2400" b="1" dirty="0">
                <a:latin typeface="Times New Roman" panose="02020603050405020304" pitchFamily="18" charset="0"/>
              </a:rPr>
              <a:t> 与等功能的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非流水线的速度 </a:t>
            </a:r>
            <a:r>
              <a:rPr lang="zh-CN" altLang="en-US" sz="2400" b="1" dirty="0">
                <a:latin typeface="Times New Roman" panose="02020603050405020304" pitchFamily="18" charset="0"/>
              </a:rPr>
              <a:t>之比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0" name="AutoShape 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2" name="Group 6"/>
          <p:cNvGrpSpPr/>
          <p:nvPr/>
        </p:nvGrpSpPr>
        <p:grpSpPr>
          <a:xfrm>
            <a:off x="1114425" y="1916113"/>
            <a:ext cx="4068763" cy="717550"/>
            <a:chOff x="702" y="1343"/>
            <a:chExt cx="2563" cy="452"/>
          </a:xfrm>
        </p:grpSpPr>
        <p:sp>
          <p:nvSpPr>
            <p:cNvPr id="50211" name="Text Box 7"/>
            <p:cNvSpPr txBox="1"/>
            <p:nvPr/>
          </p:nvSpPr>
          <p:spPr>
            <a:xfrm>
              <a:off x="702" y="1343"/>
              <a:ext cx="217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设流水线各段时间为 </a:t>
              </a:r>
              <a:r>
                <a:rPr lang="zh-CN" altLang="zh-CN" sz="4000" b="1" baseline="-10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Δ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2" name="Text Box 8"/>
            <p:cNvSpPr txBox="1"/>
            <p:nvPr/>
          </p:nvSpPr>
          <p:spPr>
            <a:xfrm>
              <a:off x="2721" y="1507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 i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14425" y="2995613"/>
            <a:ext cx="7921625" cy="1125537"/>
            <a:chOff x="702" y="1887"/>
            <a:chExt cx="4990" cy="709"/>
          </a:xfrm>
        </p:grpSpPr>
        <p:grpSp>
          <p:nvGrpSpPr>
            <p:cNvPr id="50204" name="Group 10"/>
            <p:cNvGrpSpPr/>
            <p:nvPr/>
          </p:nvGrpSpPr>
          <p:grpSpPr>
            <a:xfrm>
              <a:off x="702" y="1887"/>
              <a:ext cx="4990" cy="709"/>
              <a:chOff x="702" y="1887"/>
              <a:chExt cx="4990" cy="709"/>
            </a:xfrm>
          </p:grpSpPr>
          <p:grpSp>
            <p:nvGrpSpPr>
              <p:cNvPr id="50206" name="Group 11"/>
              <p:cNvGrpSpPr/>
              <p:nvPr/>
            </p:nvGrpSpPr>
            <p:grpSpPr>
              <a:xfrm>
                <a:off x="702" y="1887"/>
                <a:ext cx="4990" cy="697"/>
                <a:chOff x="702" y="1887"/>
                <a:chExt cx="4990" cy="697"/>
              </a:xfrm>
            </p:grpSpPr>
            <p:sp>
              <p:nvSpPr>
                <p:cNvPr id="50208" name="Text Box 12"/>
                <p:cNvSpPr txBox="1"/>
                <p:nvPr/>
              </p:nvSpPr>
              <p:spPr>
                <a:xfrm>
                  <a:off x="702" y="1887"/>
                  <a:ext cx="4990" cy="6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完成 </a:t>
                  </a:r>
                  <a:r>
                    <a:rPr lang="en-US" altLang="zh-CN" sz="2400" b="1" i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n 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条指令在 </a:t>
                  </a:r>
                  <a:r>
                    <a:rPr lang="en-US" altLang="zh-CN" sz="2400" b="1" i="1" dirty="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段流水线上共需</a:t>
                  </a:r>
                  <a:endParaRPr lang="zh-CN" altLang="en-US" sz="2400" b="1" dirty="0">
                    <a:latin typeface="Times New Roman" panose="02020603050405020304" pitchFamily="18" charset="0"/>
                  </a:endParaRPr>
                </a:p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             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= 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</a:rPr>
                    <a:t>m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</a:rPr>
                    <a:t> </a:t>
                  </a:r>
                  <a:r>
                    <a:rPr lang="zh-CN" altLang="zh-CN" sz="1800" b="1" dirty="0">
                      <a:latin typeface="Times New Roman" panose="02020603050405020304" pitchFamily="18" charset="0"/>
                    </a:rPr>
                    <a:t>·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      </a:t>
                  </a: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+ (</a:t>
                  </a:r>
                  <a:r>
                    <a:rPr lang="en-US" altLang="zh-CN" sz="2800" b="1" i="1" dirty="0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) </a:t>
                  </a:r>
                  <a:r>
                    <a:rPr lang="zh-CN" altLang="zh-CN" sz="1800" b="1" dirty="0">
                      <a:latin typeface="Times New Roman" panose="02020603050405020304" pitchFamily="18" charset="0"/>
                    </a:rPr>
                    <a:t>·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 </a:t>
                  </a:r>
                  <a:endParaRPr lang="en-US" altLang="zh-CN" sz="28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209" name="Text Box 13"/>
                <p:cNvSpPr txBox="1"/>
                <p:nvPr/>
              </p:nvSpPr>
              <p:spPr>
                <a:xfrm>
                  <a:off x="2127" y="229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</a:rPr>
                    <a:t>t  </a:t>
                  </a:r>
                  <a:endParaRPr lang="en-US" altLang="zh-CN" sz="2400" b="1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210" name="Text Box 14"/>
                <p:cNvSpPr txBox="1"/>
                <p:nvPr/>
              </p:nvSpPr>
              <p:spPr>
                <a:xfrm>
                  <a:off x="3180" y="229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</a:rPr>
                    <a:t>t  </a:t>
                  </a:r>
                  <a:endParaRPr lang="en-US" altLang="zh-CN" sz="2400" b="1" i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0207" name="Text Box 15"/>
              <p:cNvSpPr txBox="1"/>
              <p:nvPr/>
            </p:nvSpPr>
            <p:spPr>
              <a:xfrm>
                <a:off x="1927" y="2269"/>
                <a:ext cx="30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zh-CN" sz="2800" b="1" dirty="0">
                    <a:latin typeface="宋体" panose="02010600030101010101" pitchFamily="2" charset="-122"/>
                  </a:rPr>
                  <a:t>Δ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50205" name="Text Box 16"/>
            <p:cNvSpPr txBox="1"/>
            <p:nvPr/>
          </p:nvSpPr>
          <p:spPr>
            <a:xfrm>
              <a:off x="2981" y="2269"/>
              <a:ext cx="3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宋体" panose="02010600030101010101" pitchFamily="2" charset="-122"/>
                </a:rPr>
                <a:t>Δ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114425" y="4346575"/>
            <a:ext cx="8713788" cy="1100138"/>
            <a:chOff x="702" y="2738"/>
            <a:chExt cx="5489" cy="693"/>
          </a:xfrm>
        </p:grpSpPr>
        <p:sp>
          <p:nvSpPr>
            <p:cNvPr id="50201" name="Text Box 18"/>
            <p:cNvSpPr txBox="1"/>
            <p:nvPr/>
          </p:nvSpPr>
          <p:spPr>
            <a:xfrm>
              <a:off x="702" y="2738"/>
              <a:ext cx="5489" cy="6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完成 </a:t>
              </a:r>
              <a:r>
                <a:rPr lang="en-US" altLang="zh-CN" sz="2400" b="1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条指令在等效的非流水线上共需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i="1" dirty="0">
                  <a:latin typeface="Times New Roman" panose="02020603050405020304" pitchFamily="18" charset="0"/>
                </a:rPr>
                <a:t>            </a:t>
              </a:r>
              <a:r>
                <a:rPr lang="zh-CN" altLang="en-US" sz="800" b="1" i="1" dirty="0">
                  <a:latin typeface="Times New Roman" panose="02020603050405020304" pitchFamily="18" charset="0"/>
                </a:rPr>
                <a:t>　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8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baseline="30000" dirty="0">
                  <a:latin typeface="Times New Roman" panose="02020603050405020304" pitchFamily="18" charset="0"/>
                </a:rPr>
                <a:t>′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nm</a:t>
              </a:r>
              <a:r>
                <a:rPr lang="zh-CN" altLang="en-US" sz="800" b="1" i="1" dirty="0">
                  <a:latin typeface="Times New Roman" panose="02020603050405020304" pitchFamily="18" charset="0"/>
                </a:rPr>
                <a:t>　</a:t>
              </a:r>
              <a:r>
                <a:rPr lang="en-US" altLang="zh-CN" sz="1800" b="1" i="1" dirty="0">
                  <a:latin typeface="Times New Roman" panose="02020603050405020304" pitchFamily="18" charset="0"/>
                </a:rPr>
                <a:t>·</a:t>
              </a:r>
              <a:endParaRPr lang="en-US" altLang="zh-CN" sz="1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02" name="Text Box 19"/>
            <p:cNvSpPr txBox="1"/>
            <p:nvPr/>
          </p:nvSpPr>
          <p:spPr>
            <a:xfrm>
              <a:off x="2335" y="3130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t  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03" name="Text Box 20"/>
            <p:cNvSpPr txBox="1"/>
            <p:nvPr/>
          </p:nvSpPr>
          <p:spPr>
            <a:xfrm>
              <a:off x="2135" y="3104"/>
              <a:ext cx="3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宋体" panose="02010600030101010101" pitchFamily="2" charset="-122"/>
                </a:rPr>
                <a:t>Δ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1114425" y="5516563"/>
            <a:ext cx="7107238" cy="963612"/>
            <a:chOff x="702" y="3566"/>
            <a:chExt cx="4477" cy="607"/>
          </a:xfrm>
        </p:grpSpPr>
        <p:grpSp>
          <p:nvGrpSpPr>
            <p:cNvPr id="50185" name="Group 22"/>
            <p:cNvGrpSpPr/>
            <p:nvPr/>
          </p:nvGrpSpPr>
          <p:grpSpPr>
            <a:xfrm>
              <a:off x="1370" y="3566"/>
              <a:ext cx="3809" cy="590"/>
              <a:chOff x="1370" y="3566"/>
              <a:chExt cx="3809" cy="590"/>
            </a:xfrm>
          </p:grpSpPr>
          <p:sp>
            <p:nvSpPr>
              <p:cNvPr id="50193" name="Text Box 23"/>
              <p:cNvSpPr txBox="1"/>
              <p:nvPr/>
            </p:nvSpPr>
            <p:spPr>
              <a:xfrm>
                <a:off x="1370" y="3705"/>
                <a:ext cx="5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                             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4" name="Text Box 24"/>
              <p:cNvSpPr txBox="1"/>
              <p:nvPr/>
            </p:nvSpPr>
            <p:spPr>
              <a:xfrm>
                <a:off x="1869" y="3829"/>
                <a:ext cx="15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·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    +(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-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) </a:t>
                </a:r>
                <a:r>
                  <a:rPr lang="en-US" altLang="zh-CN" sz="1800" b="1" dirty="0">
                    <a:latin typeface="Times New Roman" panose="02020603050405020304" pitchFamily="18" charset="0"/>
                  </a:rPr>
                  <a:t>·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 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5" name="Text Box 25"/>
              <p:cNvSpPr txBox="1"/>
              <p:nvPr/>
            </p:nvSpPr>
            <p:spPr>
              <a:xfrm>
                <a:off x="2367" y="3566"/>
                <a:ext cx="86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nm </a:t>
                </a:r>
                <a:r>
                  <a:rPr lang="en-US" altLang="zh-CN" sz="1800" b="1" i="1" dirty="0">
                    <a:latin typeface="Times New Roman" panose="02020603050405020304" pitchFamily="18" charset="0"/>
                  </a:rPr>
                  <a:t>·</a:t>
                </a:r>
                <a:endParaRPr lang="en-US" altLang="zh-CN" sz="1800" b="1" i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0196" name="Line 26"/>
              <p:cNvSpPr/>
              <p:nvPr/>
            </p:nvSpPr>
            <p:spPr>
              <a:xfrm>
                <a:off x="1847" y="3887"/>
                <a:ext cx="154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7" name="Text Box 27"/>
              <p:cNvSpPr txBox="1"/>
              <p:nvPr/>
            </p:nvSpPr>
            <p:spPr>
              <a:xfrm>
                <a:off x="3410" y="3748"/>
                <a:ext cx="36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=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" name="Line 28"/>
              <p:cNvSpPr/>
              <p:nvPr/>
            </p:nvSpPr>
            <p:spPr>
              <a:xfrm>
                <a:off x="3637" y="3887"/>
                <a:ext cx="86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9" name="Text Box 29"/>
              <p:cNvSpPr txBox="1"/>
              <p:nvPr/>
            </p:nvSpPr>
            <p:spPr>
              <a:xfrm>
                <a:off x="3831" y="3566"/>
                <a:ext cx="86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nm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0" name="Text Box 30"/>
              <p:cNvSpPr txBox="1"/>
              <p:nvPr/>
            </p:nvSpPr>
            <p:spPr>
              <a:xfrm>
                <a:off x="3638" y="3829"/>
                <a:ext cx="15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+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n 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-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186" name="Text Box 31"/>
            <p:cNvSpPr txBox="1"/>
            <p:nvPr/>
          </p:nvSpPr>
          <p:spPr>
            <a:xfrm>
              <a:off x="2735" y="3566"/>
              <a:ext cx="3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宋体" panose="02010600030101010101" pitchFamily="2" charset="-122"/>
                </a:rPr>
                <a:t>Δ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50187" name="Text Box 32"/>
            <p:cNvSpPr txBox="1"/>
            <p:nvPr/>
          </p:nvSpPr>
          <p:spPr>
            <a:xfrm>
              <a:off x="2933" y="3603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t  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188" name="Text Box 33"/>
            <p:cNvSpPr txBox="1"/>
            <p:nvPr/>
          </p:nvSpPr>
          <p:spPr>
            <a:xfrm>
              <a:off x="2082" y="3846"/>
              <a:ext cx="3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宋体" panose="02010600030101010101" pitchFamily="2" charset="-122"/>
                </a:rPr>
                <a:t>Δ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50189" name="Text Box 34"/>
            <p:cNvSpPr txBox="1"/>
            <p:nvPr/>
          </p:nvSpPr>
          <p:spPr>
            <a:xfrm>
              <a:off x="3025" y="3846"/>
              <a:ext cx="3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宋体" panose="02010600030101010101" pitchFamily="2" charset="-122"/>
                </a:rPr>
                <a:t>Δ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50190" name="Text Box 35"/>
            <p:cNvSpPr txBox="1"/>
            <p:nvPr/>
          </p:nvSpPr>
          <p:spPr>
            <a:xfrm>
              <a:off x="2291" y="3875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t  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191" name="Text Box 36"/>
            <p:cNvSpPr txBox="1"/>
            <p:nvPr/>
          </p:nvSpPr>
          <p:spPr>
            <a:xfrm>
              <a:off x="3225" y="3875"/>
              <a:ext cx="5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t  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0192" name="Text Box 37"/>
            <p:cNvSpPr txBox="1"/>
            <p:nvPr/>
          </p:nvSpPr>
          <p:spPr>
            <a:xfrm>
              <a:off x="702" y="3729"/>
              <a:ext cx="5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900" b="1" dirty="0">
                  <a:latin typeface="宋体" panose="02010600030101010101" pitchFamily="2" charset="-122"/>
                </a:rPr>
                <a:t>　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则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585788" y="895350"/>
            <a:ext cx="8229600" cy="47815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例：假设指令流水线分取指、译码、执行、回写</a:t>
            </a:r>
            <a:r>
              <a:rPr lang="en-US" altLang="zh-CN" dirty="0"/>
              <a:t>4</a:t>
            </a:r>
            <a:r>
              <a:rPr lang="zh-CN" altLang="en-US" dirty="0"/>
              <a:t>个过程段，共有</a:t>
            </a:r>
            <a:r>
              <a:rPr lang="en-US" altLang="zh-CN" dirty="0"/>
              <a:t>10</a:t>
            </a:r>
            <a:r>
              <a:rPr lang="zh-CN" altLang="en-US" dirty="0"/>
              <a:t>条指令连续输入此流水线：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(1) </a:t>
            </a:r>
            <a:r>
              <a:rPr lang="zh-CN" altLang="en-US" dirty="0"/>
              <a:t>假设时钟周期为</a:t>
            </a:r>
            <a:r>
              <a:rPr lang="en-US" altLang="zh-CN" dirty="0"/>
              <a:t>100ns</a:t>
            </a:r>
            <a:r>
              <a:rPr lang="zh-CN" altLang="en-US" dirty="0"/>
              <a:t>，求流水线的实际吞吐率；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(2) </a:t>
            </a:r>
            <a:r>
              <a:rPr lang="zh-CN" altLang="en-US" dirty="0"/>
              <a:t>求该流水线加速比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423863" y="1477963"/>
            <a:ext cx="8229600" cy="4691062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Tx/>
              <a:buAutoNum type="arabicParenBoth"/>
            </a:pPr>
            <a:r>
              <a:rPr lang="en-US" altLang="zh-CN" dirty="0"/>
              <a:t>10</a:t>
            </a:r>
            <a:r>
              <a:rPr lang="zh-CN" altLang="en-US" dirty="0"/>
              <a:t>条指令，</a:t>
            </a:r>
            <a:r>
              <a:rPr lang="en-US" altLang="zh-CN" dirty="0"/>
              <a:t>4</a:t>
            </a:r>
            <a:r>
              <a:rPr lang="zh-CN" altLang="en-US" dirty="0"/>
              <a:t>级流水线，完成全部指令需要的时间单元数：</a:t>
            </a:r>
            <a:r>
              <a:rPr lang="en-US" altLang="zh-CN" dirty="0"/>
              <a:t>4+</a:t>
            </a:r>
            <a:r>
              <a:rPr lang="zh-CN" altLang="en-US" dirty="0"/>
              <a:t>（</a:t>
            </a:r>
            <a:r>
              <a:rPr lang="en-US" altLang="zh-CN" dirty="0"/>
              <a:t>10-1</a:t>
            </a:r>
            <a:r>
              <a:rPr lang="zh-CN" altLang="en-US" dirty="0"/>
              <a:t>）</a:t>
            </a:r>
            <a:r>
              <a:rPr lang="en-US" altLang="zh-CN" dirty="0"/>
              <a:t>=13</a:t>
            </a:r>
            <a:endParaRPr lang="en-US" altLang="zh-CN" dirty="0"/>
          </a:p>
          <a:p>
            <a:pPr marL="609600" indent="-609600" eaLnBrk="1" hangingPunct="1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实际吞吐率 </a:t>
            </a:r>
            <a:endParaRPr lang="zh-CN" altLang="en-US" dirty="0"/>
          </a:p>
          <a:p>
            <a:pPr marL="609600" indent="-609600" eaLnBrk="1" hangingPunct="1">
              <a:buNone/>
            </a:pPr>
            <a:r>
              <a:rPr lang="en-US" altLang="zh-CN" dirty="0"/>
              <a:t>(2) </a:t>
            </a:r>
            <a:r>
              <a:rPr lang="zh-CN" altLang="en-US" dirty="0"/>
              <a:t>非流水线，</a:t>
            </a:r>
            <a:r>
              <a:rPr lang="en-US" altLang="zh-CN" dirty="0"/>
              <a:t>10</a:t>
            </a:r>
            <a:r>
              <a:rPr lang="zh-CN" altLang="en-US" dirty="0"/>
              <a:t>个指令需要         个时间单元；采用流水线，需要</a:t>
            </a:r>
            <a:r>
              <a:rPr lang="en-US" altLang="zh-CN" dirty="0"/>
              <a:t>13</a:t>
            </a:r>
            <a:r>
              <a:rPr lang="zh-CN" altLang="en-US" dirty="0"/>
              <a:t>个时间单元，因此加速比为：</a:t>
            </a:r>
            <a:endParaRPr lang="zh-CN" altLang="en-US" dirty="0"/>
          </a:p>
          <a:p>
            <a:pPr marL="609600" indent="-609600" eaLnBrk="1" hangingPunct="1">
              <a:buFontTx/>
              <a:buChar char="•"/>
            </a:pPr>
            <a:endParaRPr lang="en-US" altLang="zh-CN" dirty="0"/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3343275" y="2541588"/>
          <a:ext cx="5287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00300" imgH="254000" progId="Equation.DSMT4">
                  <p:embed/>
                </p:oleObj>
              </mc:Choice>
              <mc:Fallback>
                <p:oleObj name="" r:id="rId1" imgW="2400300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3275" y="2541588"/>
                        <a:ext cx="528796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5665788" y="3217863"/>
          <a:ext cx="9286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80365" imgH="177800" progId="Equation.DSMT4">
                  <p:embed/>
                </p:oleObj>
              </mc:Choice>
              <mc:Fallback>
                <p:oleObj name="" r:id="rId3" imgW="380365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5788" y="3217863"/>
                        <a:ext cx="9286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6"/>
          <p:cNvGraphicFramePr>
            <a:graphicFrameLocks noChangeAspect="1"/>
          </p:cNvGraphicFramePr>
          <p:nvPr/>
        </p:nvGraphicFramePr>
        <p:xfrm>
          <a:off x="3667125" y="4265613"/>
          <a:ext cx="16716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85800" imgH="177800" progId="Equation.DSMT4">
                  <p:embed/>
                </p:oleObj>
              </mc:Choice>
              <mc:Fallback>
                <p:oleObj name="" r:id="rId5" imgW="685800" imgH="177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7125" y="4265613"/>
                        <a:ext cx="167163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作业 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教材第</a:t>
            </a:r>
            <a:r>
              <a:rPr lang="en-US" altLang="zh-CN" dirty="0"/>
              <a:t>371-372</a:t>
            </a:r>
            <a:r>
              <a:rPr lang="zh-CN" altLang="en-US" dirty="0"/>
              <a:t>页：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第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17</a:t>
            </a:r>
            <a:r>
              <a:rPr lang="zh-CN" altLang="en-US" dirty="0"/>
              <a:t>、</a:t>
            </a:r>
            <a:r>
              <a:rPr lang="en-US" altLang="zh-CN" dirty="0"/>
              <a:t>18</a:t>
            </a:r>
            <a:r>
              <a:rPr lang="zh-CN" altLang="en-US" dirty="0"/>
              <a:t>、</a:t>
            </a:r>
            <a:r>
              <a:rPr lang="en-US" altLang="zh-CN" dirty="0"/>
              <a:t>19</a:t>
            </a:r>
            <a:r>
              <a:rPr lang="zh-CN" altLang="en-US" dirty="0"/>
              <a:t>、</a:t>
            </a:r>
            <a:r>
              <a:rPr lang="en-US" altLang="zh-CN" dirty="0"/>
              <a:t>22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题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注意：</a:t>
            </a:r>
            <a:r>
              <a:rPr lang="zh-CN" altLang="en-US" dirty="0"/>
              <a:t>流水线时钟周期应该按照各步操作的最大时间来考虑（第</a:t>
            </a:r>
            <a:r>
              <a:rPr lang="en-US" altLang="zh-CN" dirty="0"/>
              <a:t>12</a:t>
            </a:r>
            <a:r>
              <a:rPr lang="zh-CN" altLang="en-US" dirty="0"/>
              <a:t>题）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3400" y="212725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8.2   </a:t>
            </a:r>
            <a:r>
              <a:rPr lang="zh-CN" altLang="en-US" b="1" dirty="0"/>
              <a:t>指 令 周 期</a:t>
            </a:r>
            <a:endParaRPr lang="zh-CN" altLang="en-US" b="1" dirty="0"/>
          </a:p>
        </p:txBody>
      </p:sp>
      <p:sp>
        <p:nvSpPr>
          <p:cNvPr id="11267" name="Text Box 3"/>
          <p:cNvSpPr txBox="1"/>
          <p:nvPr/>
        </p:nvSpPr>
        <p:spPr>
          <a:xfrm>
            <a:off x="533400" y="1355725"/>
            <a:ext cx="5715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一、 指令周期的基本概念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重要</a:t>
            </a:r>
            <a:endParaRPr lang="zh-CN" altLang="en-US" dirty="0">
              <a:highlight>
                <a:srgbClr val="FFFF00"/>
              </a:highlight>
              <a:sym typeface="+mn-ea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838200" y="2133600"/>
            <a:ext cx="571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1 . 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指令周期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1371600" y="2665413"/>
            <a:ext cx="6858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取出并执行一条指令</a:t>
            </a:r>
            <a:r>
              <a:rPr lang="zh-CN" altLang="en-US" sz="2400" b="1" dirty="0">
                <a:latin typeface="Times New Roman" panose="02020603050405020304" pitchFamily="18" charset="0"/>
              </a:rPr>
              <a:t>所需的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全部时间，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指令周期可简单分为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取值周期、执行周期</a:t>
            </a:r>
            <a:r>
              <a:rPr lang="zh-CN" altLang="en-US" sz="2400" b="1" dirty="0">
                <a:latin typeface="Times New Roman" panose="02020603050405020304" pitchFamily="18" charset="0"/>
              </a:rPr>
              <a:t>两个阶段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1371600" y="38862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完成一条指令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AutoShape 7"/>
          <p:cNvSpPr/>
          <p:nvPr/>
        </p:nvSpPr>
        <p:spPr>
          <a:xfrm>
            <a:off x="3429000" y="3825875"/>
            <a:ext cx="139700" cy="593725"/>
          </a:xfrm>
          <a:prstGeom prst="leftBrace">
            <a:avLst>
              <a:gd name="adj1" fmla="val 3541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272" name="Text Box 8"/>
          <p:cNvSpPr txBox="1"/>
          <p:nvPr/>
        </p:nvSpPr>
        <p:spPr>
          <a:xfrm>
            <a:off x="3605213" y="4191000"/>
            <a:ext cx="1576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执行指令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1273" name="Text Box 9"/>
          <p:cNvSpPr txBox="1"/>
          <p:nvPr/>
        </p:nvSpPr>
        <p:spPr>
          <a:xfrm>
            <a:off x="3581400" y="3581400"/>
            <a:ext cx="26511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取指令、分析指令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667000" y="5029200"/>
            <a:ext cx="4010025" cy="1527175"/>
            <a:chOff x="1680" y="3168"/>
            <a:chExt cx="2448" cy="962"/>
          </a:xfrm>
        </p:grpSpPr>
        <p:sp>
          <p:nvSpPr>
            <p:cNvPr id="9230" name="Text Box 11"/>
            <p:cNvSpPr txBox="1"/>
            <p:nvPr/>
          </p:nvSpPr>
          <p:spPr>
            <a:xfrm>
              <a:off x="1910" y="3168"/>
              <a:ext cx="7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取指阶段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1" name="Text Box 12"/>
            <p:cNvSpPr txBox="1"/>
            <p:nvPr/>
          </p:nvSpPr>
          <p:spPr>
            <a:xfrm>
              <a:off x="1920" y="3400"/>
              <a:ext cx="73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取指周期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2" name="Text Box 13"/>
            <p:cNvSpPr txBox="1"/>
            <p:nvPr/>
          </p:nvSpPr>
          <p:spPr>
            <a:xfrm>
              <a:off x="3120" y="3170"/>
              <a:ext cx="73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执行阶段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3" name="Text Box 14"/>
            <p:cNvSpPr txBox="1"/>
            <p:nvPr/>
          </p:nvSpPr>
          <p:spPr>
            <a:xfrm>
              <a:off x="3130" y="3402"/>
              <a:ext cx="7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执行周期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4" name="Text Box 15"/>
            <p:cNvSpPr txBox="1"/>
            <p:nvPr/>
          </p:nvSpPr>
          <p:spPr>
            <a:xfrm>
              <a:off x="1680" y="3592"/>
              <a:ext cx="1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（取指、分析）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5" name="Text Box 16"/>
            <p:cNvSpPr txBox="1"/>
            <p:nvPr/>
          </p:nvSpPr>
          <p:spPr>
            <a:xfrm>
              <a:off x="2976" y="3592"/>
              <a:ext cx="10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（执行指令）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6" name="Line 17"/>
            <p:cNvSpPr/>
            <p:nvPr/>
          </p:nvSpPr>
          <p:spPr>
            <a:xfrm>
              <a:off x="1680" y="3410"/>
              <a:ext cx="24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7" name="Line 18"/>
            <p:cNvSpPr/>
            <p:nvPr/>
          </p:nvSpPr>
          <p:spPr>
            <a:xfrm>
              <a:off x="1680" y="3170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8" name="Line 19"/>
            <p:cNvSpPr/>
            <p:nvPr/>
          </p:nvSpPr>
          <p:spPr>
            <a:xfrm>
              <a:off x="2928" y="3170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Line 20"/>
            <p:cNvSpPr/>
            <p:nvPr/>
          </p:nvSpPr>
          <p:spPr>
            <a:xfrm>
              <a:off x="4128" y="3170"/>
              <a:ext cx="0" cy="9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Line 21"/>
            <p:cNvSpPr/>
            <p:nvPr/>
          </p:nvSpPr>
          <p:spPr>
            <a:xfrm flipH="1">
              <a:off x="1680" y="350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41" name="Line 22"/>
            <p:cNvSpPr/>
            <p:nvPr/>
          </p:nvSpPr>
          <p:spPr>
            <a:xfrm flipH="1">
              <a:off x="2928" y="350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42" name="Line 23"/>
            <p:cNvSpPr/>
            <p:nvPr/>
          </p:nvSpPr>
          <p:spPr>
            <a:xfrm rot="-10800000" flipH="1">
              <a:off x="3888" y="350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43" name="Line 24"/>
            <p:cNvSpPr/>
            <p:nvPr/>
          </p:nvSpPr>
          <p:spPr>
            <a:xfrm rot="-10800000" flipH="1">
              <a:off x="2688" y="350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44" name="Text Box 25"/>
            <p:cNvSpPr txBox="1"/>
            <p:nvPr/>
          </p:nvSpPr>
          <p:spPr>
            <a:xfrm>
              <a:off x="2544" y="3880"/>
              <a:ext cx="73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指令周期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5" name="Line 26"/>
            <p:cNvSpPr/>
            <p:nvPr/>
          </p:nvSpPr>
          <p:spPr>
            <a:xfrm>
              <a:off x="3360" y="3986"/>
              <a:ext cx="768" cy="0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46" name="Line 27"/>
            <p:cNvSpPr/>
            <p:nvPr/>
          </p:nvSpPr>
          <p:spPr>
            <a:xfrm rot="10800000">
              <a:off x="1680" y="3986"/>
              <a:ext cx="768" cy="0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1292" name="Text Box 28"/>
          <p:cNvSpPr txBox="1"/>
          <p:nvPr/>
        </p:nvSpPr>
        <p:spPr>
          <a:xfrm>
            <a:off x="6283325" y="35972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3" name="Text Box 29"/>
          <p:cNvSpPr txBox="1"/>
          <p:nvPr/>
        </p:nvSpPr>
        <p:spPr>
          <a:xfrm>
            <a:off x="6283325" y="4175125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执行周期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9" name="AutoShape 3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1" grpId="0" animBg="1"/>
      <p:bldP spid="11272" grpId="0"/>
      <p:bldP spid="11273" grpId="0"/>
      <p:bldP spid="11292" grpId="0"/>
      <p:bldP spid="112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/>
          <p:cNvSpPr txBox="1"/>
          <p:nvPr/>
        </p:nvSpPr>
        <p:spPr>
          <a:xfrm>
            <a:off x="1219200" y="760730"/>
            <a:ext cx="7156450" cy="13957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每个子周期都有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访存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，共有四种作用（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考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）：</a:t>
            </a:r>
            <a:r>
              <a:rPr lang="zh-CN" altLang="en-US" sz="2800" b="1" dirty="0">
                <a:latin typeface="Times New Roman" panose="02020603050405020304" pitchFamily="18" charset="0"/>
              </a:rPr>
              <a:t>重点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981200" y="1828800"/>
            <a:ext cx="22098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400" b="1" dirty="0">
                <a:latin typeface="Times New Roman" panose="02020603050405020304" pitchFamily="18" charset="0"/>
              </a:rPr>
              <a:t>  访问内存，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取出指令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1981200" y="2489200"/>
            <a:ext cx="22098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400" b="1" dirty="0">
                <a:latin typeface="Times New Roman" panose="02020603050405020304" pitchFamily="18" charset="0"/>
              </a:rPr>
              <a:t>  访问内存，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得到有效地址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1981200" y="31496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400" b="1" dirty="0">
                <a:latin typeface="Times New Roman" panose="02020603050405020304" pitchFamily="18" charset="0"/>
              </a:rPr>
              <a:t>  操作数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7" name="Text Box 7"/>
          <p:cNvSpPr txBox="1"/>
          <p:nvPr/>
        </p:nvSpPr>
        <p:spPr>
          <a:xfrm>
            <a:off x="588010" y="4086225"/>
            <a:ext cx="5495925" cy="22644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5180" lvl="1" indent="-26543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存</a:t>
            </a:r>
            <a:r>
              <a:rPr lang="zh-CN" altLang="en-US" sz="2400" b="1" dirty="0">
                <a:latin typeface="Times New Roman" panose="02020603050405020304" pitchFamily="18" charset="0"/>
              </a:rPr>
              <a:t>  程序断点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保存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PC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当前内容，即断点地址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805180" lvl="1" indent="-26543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中断服务程序入口地址送至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PC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sym typeface="+mn-ea"/>
              </a:rPr>
              <a:t>，为下一个取指周期做准备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8" name="Text Box 8"/>
          <p:cNvSpPr txBox="1"/>
          <p:nvPr/>
        </p:nvSpPr>
        <p:spPr>
          <a:xfrm>
            <a:off x="4495800" y="18288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取指周期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9" name="Text Box 9"/>
          <p:cNvSpPr txBox="1"/>
          <p:nvPr/>
        </p:nvSpPr>
        <p:spPr>
          <a:xfrm>
            <a:off x="4495800" y="24892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间址周期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0" name="Text Box 10"/>
          <p:cNvSpPr txBox="1"/>
          <p:nvPr/>
        </p:nvSpPr>
        <p:spPr>
          <a:xfrm>
            <a:off x="4495800" y="31496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执行周期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71" name="Text Box 11"/>
          <p:cNvSpPr txBox="1"/>
          <p:nvPr/>
        </p:nvSpPr>
        <p:spPr>
          <a:xfrm>
            <a:off x="6600825" y="49974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中断周期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411" name="Text Box 51"/>
          <p:cNvSpPr txBox="1"/>
          <p:nvPr/>
        </p:nvSpPr>
        <p:spPr>
          <a:xfrm>
            <a:off x="6400800" y="2514600"/>
            <a:ext cx="3124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的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个工作周期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AutoShape 5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8" grpId="0"/>
      <p:bldP spid="15369" grpId="0"/>
      <p:bldP spid="15370" grpId="0"/>
      <p:bldP spid="15371" grpId="0"/>
      <p:bldP spid="154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8.3 </a:t>
            </a:r>
            <a:r>
              <a:rPr lang="zh-CN" altLang="en-US" b="1" dirty="0"/>
              <a:t>中断系统</a:t>
            </a:r>
            <a:r>
              <a:rPr lang="zh-CN" altLang="en-US" dirty="0">
                <a:highlight>
                  <a:srgbClr val="FFFF00"/>
                </a:highlight>
                <a:sym typeface="+mn-ea"/>
              </a:rPr>
              <a:t>（考）</a:t>
            </a:r>
            <a:endParaRPr lang="zh-CN" altLang="en-US" b="1" dirty="0"/>
          </a:p>
        </p:txBody>
      </p:sp>
      <p:sp>
        <p:nvSpPr>
          <p:cNvPr id="17421" name="AutoShape 2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22425" y="2186940"/>
            <a:ext cx="364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流程和概念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228600" y="304800"/>
            <a:ext cx="7151688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二、中断请求标记和中断判优逻辑</a:t>
            </a:r>
            <a:endParaRPr lang="zh-CN" altLang="en-US" sz="3400" b="1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/>
          <p:nvPr/>
        </p:nvSpPr>
        <p:spPr>
          <a:xfrm>
            <a:off x="685800" y="990600"/>
            <a:ext cx="7361238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1.  </a:t>
            </a:r>
            <a:r>
              <a:rPr lang="zh-CN" altLang="en-US" sz="3000" b="1" dirty="0">
                <a:latin typeface="Times New Roman" panose="02020603050405020304" pitchFamily="18" charset="0"/>
              </a:rPr>
              <a:t>中断请求标记  </a:t>
            </a:r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用于标记对应的中断源提出了中断请求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1219200" y="1600200"/>
            <a:ext cx="73025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给每个中段源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一个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中断请求标记触发器</a:t>
            </a:r>
            <a:r>
              <a:rPr lang="en-US" altLang="zh-CN" sz="2400" b="1" dirty="0">
                <a:latin typeface="Times New Roman" panose="02020603050405020304" pitchFamily="18" charset="0"/>
              </a:rPr>
              <a:t>INTR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7045" name="Rectangle 5"/>
          <p:cNvSpPr/>
          <p:nvPr/>
        </p:nvSpPr>
        <p:spPr>
          <a:xfrm>
            <a:off x="1219200" y="2209800"/>
            <a:ext cx="70104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多个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INTR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组成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中断请求标记寄存器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6" name="Rectangle 6"/>
          <p:cNvSpPr/>
          <p:nvPr/>
        </p:nvSpPr>
        <p:spPr>
          <a:xfrm>
            <a:off x="1219200" y="5562600"/>
            <a:ext cx="6827838" cy="619125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INTR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分散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在各个中断源的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接口电路中，或者：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7" name="Rectangle 7"/>
          <p:cNvSpPr/>
          <p:nvPr/>
        </p:nvSpPr>
        <p:spPr>
          <a:xfrm>
            <a:off x="1219200" y="6096000"/>
            <a:ext cx="6827838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INTR  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集中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的中断系统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内，组成寄存器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219200" y="2965450"/>
            <a:ext cx="6145213" cy="2487613"/>
            <a:chOff x="768" y="1868"/>
            <a:chExt cx="3871" cy="1567"/>
          </a:xfrm>
        </p:grpSpPr>
        <p:sp>
          <p:nvSpPr>
            <p:cNvPr id="19466" name="Line 9"/>
            <p:cNvSpPr/>
            <p:nvPr/>
          </p:nvSpPr>
          <p:spPr>
            <a:xfrm>
              <a:off x="768" y="1868"/>
              <a:ext cx="38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7" name="Line 10"/>
            <p:cNvSpPr/>
            <p:nvPr/>
          </p:nvSpPr>
          <p:spPr>
            <a:xfrm>
              <a:off x="768" y="2213"/>
              <a:ext cx="38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8" name="Line 11"/>
            <p:cNvSpPr/>
            <p:nvPr/>
          </p:nvSpPr>
          <p:spPr>
            <a:xfrm>
              <a:off x="768" y="1868"/>
              <a:ext cx="0" cy="34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9" name="Line 12"/>
            <p:cNvSpPr/>
            <p:nvPr/>
          </p:nvSpPr>
          <p:spPr>
            <a:xfrm>
              <a:off x="1056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0" name="Line 13"/>
            <p:cNvSpPr/>
            <p:nvPr/>
          </p:nvSpPr>
          <p:spPr>
            <a:xfrm>
              <a:off x="1344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1" name="Line 14"/>
            <p:cNvSpPr/>
            <p:nvPr/>
          </p:nvSpPr>
          <p:spPr>
            <a:xfrm>
              <a:off x="1632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2" name="Line 15"/>
            <p:cNvSpPr/>
            <p:nvPr/>
          </p:nvSpPr>
          <p:spPr>
            <a:xfrm>
              <a:off x="1920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3" name="Line 16"/>
            <p:cNvSpPr/>
            <p:nvPr/>
          </p:nvSpPr>
          <p:spPr>
            <a:xfrm>
              <a:off x="2208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4" name="Line 17"/>
            <p:cNvSpPr/>
            <p:nvPr/>
          </p:nvSpPr>
          <p:spPr>
            <a:xfrm>
              <a:off x="4032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5" name="Line 18"/>
            <p:cNvSpPr/>
            <p:nvPr/>
          </p:nvSpPr>
          <p:spPr>
            <a:xfrm>
              <a:off x="4320" y="1868"/>
              <a:ext cx="0" cy="34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6" name="Line 19"/>
            <p:cNvSpPr/>
            <p:nvPr/>
          </p:nvSpPr>
          <p:spPr>
            <a:xfrm>
              <a:off x="4608" y="1868"/>
              <a:ext cx="0" cy="345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7" name="Text Box 20"/>
            <p:cNvSpPr txBox="1"/>
            <p:nvPr/>
          </p:nvSpPr>
          <p:spPr>
            <a:xfrm>
              <a:off x="816" y="1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8" name="Text Box 21"/>
            <p:cNvSpPr txBox="1"/>
            <p:nvPr/>
          </p:nvSpPr>
          <p:spPr>
            <a:xfrm>
              <a:off x="1104" y="1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9" name="Text Box 22"/>
            <p:cNvSpPr txBox="1"/>
            <p:nvPr/>
          </p:nvSpPr>
          <p:spPr>
            <a:xfrm>
              <a:off x="1392" y="1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0" name="Text Box 23"/>
            <p:cNvSpPr txBox="1"/>
            <p:nvPr/>
          </p:nvSpPr>
          <p:spPr>
            <a:xfrm>
              <a:off x="1680" y="1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24"/>
            <p:cNvSpPr txBox="1"/>
            <p:nvPr/>
          </p:nvSpPr>
          <p:spPr>
            <a:xfrm>
              <a:off x="1968" y="1916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5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25"/>
            <p:cNvSpPr txBox="1"/>
            <p:nvPr/>
          </p:nvSpPr>
          <p:spPr>
            <a:xfrm>
              <a:off x="4364" y="191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3" name="Text Box 26"/>
            <p:cNvSpPr txBox="1"/>
            <p:nvPr/>
          </p:nvSpPr>
          <p:spPr>
            <a:xfrm>
              <a:off x="768" y="2271"/>
              <a:ext cx="308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掉电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4" name="Text Box 27"/>
            <p:cNvSpPr txBox="1"/>
            <p:nvPr/>
          </p:nvSpPr>
          <p:spPr>
            <a:xfrm>
              <a:off x="1056" y="2271"/>
              <a:ext cx="308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过热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5" name="Text Box 28"/>
            <p:cNvSpPr txBox="1"/>
            <p:nvPr/>
          </p:nvSpPr>
          <p:spPr>
            <a:xfrm>
              <a:off x="1643" y="2271"/>
              <a:ext cx="30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阶上溢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6" name="Text Box 29"/>
            <p:cNvSpPr txBox="1"/>
            <p:nvPr/>
          </p:nvSpPr>
          <p:spPr>
            <a:xfrm>
              <a:off x="1324" y="2271"/>
              <a:ext cx="308" cy="1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主存读写校验错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7" name="Text Box 30"/>
            <p:cNvSpPr txBox="1"/>
            <p:nvPr/>
          </p:nvSpPr>
          <p:spPr>
            <a:xfrm>
              <a:off x="1920" y="2271"/>
              <a:ext cx="308" cy="69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非法除法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8" name="Text Box 31"/>
            <p:cNvSpPr txBox="1"/>
            <p:nvPr/>
          </p:nvSpPr>
          <p:spPr>
            <a:xfrm>
              <a:off x="4043" y="2271"/>
              <a:ext cx="308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键盘输入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9" name="Text Box 32"/>
            <p:cNvSpPr txBox="1"/>
            <p:nvPr/>
          </p:nvSpPr>
          <p:spPr>
            <a:xfrm>
              <a:off x="4331" y="2271"/>
              <a:ext cx="308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打印机输出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65" name="AutoShape 3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4" grpId="0"/>
      <p:bldP spid="87045" grpId="0"/>
      <p:bldP spid="87046" grpId="0"/>
      <p:bldP spid="870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/>
          <p:nvPr/>
        </p:nvSpPr>
        <p:spPr>
          <a:xfrm>
            <a:off x="381000" y="304800"/>
            <a:ext cx="7291388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 </a:t>
            </a:r>
            <a:r>
              <a:rPr lang="zh-CN" altLang="en-US" b="1" dirty="0">
                <a:latin typeface="Times New Roman" panose="02020603050405020304" pitchFamily="18" charset="0"/>
              </a:rPr>
              <a:t>中断判优逻辑 </a:t>
            </a:r>
            <a:r>
              <a:rPr lang="zh-CN" altLang="en-US" sz="15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多个中断源同时请求时，按优先级次序予以响应</a:t>
            </a:r>
            <a:endParaRPr lang="zh-CN" altLang="en-US" sz="15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3"/>
          <p:cNvSpPr/>
          <p:nvPr/>
        </p:nvSpPr>
        <p:spPr>
          <a:xfrm>
            <a:off x="1143000" y="1524000"/>
            <a:ext cx="7543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①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分散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在各个中断源的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接口电路中    链式排队器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1143000" y="2362200"/>
            <a:ext cx="5257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②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集中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内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8069" name="Rectangle 5"/>
          <p:cNvSpPr/>
          <p:nvPr/>
        </p:nvSpPr>
        <p:spPr>
          <a:xfrm>
            <a:off x="838200" y="990600"/>
            <a:ext cx="5257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硬件实现（排队器）流程</a:t>
            </a:r>
            <a:r>
              <a:rPr lang="zh-CN" altLang="en-US" sz="2800" b="1" dirty="0">
                <a:latin typeface="Times New Roman" panose="02020603050405020304" pitchFamily="18" charset="0"/>
              </a:rPr>
              <a:t>和概念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8122" name="Text Box 58"/>
          <p:cNvSpPr txBox="1"/>
          <p:nvPr/>
        </p:nvSpPr>
        <p:spPr>
          <a:xfrm>
            <a:off x="6248400" y="2133600"/>
            <a:ext cx="2362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参见 第五章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88126" name="Text Box 62"/>
          <p:cNvSpPr txBox="1"/>
          <p:nvPr/>
        </p:nvSpPr>
        <p:spPr>
          <a:xfrm>
            <a:off x="6629400" y="556260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INTR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4</a:t>
            </a:r>
            <a:endParaRPr lang="en-US" altLang="zh-CN" sz="1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8127" name="Text Box 63"/>
          <p:cNvSpPr txBox="1"/>
          <p:nvPr/>
        </p:nvSpPr>
        <p:spPr>
          <a:xfrm>
            <a:off x="1371600" y="6172200"/>
            <a:ext cx="7086600" cy="67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INTR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</a:rPr>
              <a:t>、</a:t>
            </a:r>
            <a:r>
              <a:rPr lang="zh-CN" altLang="en-US" sz="1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INTR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1800" b="1" dirty="0">
                <a:latin typeface="Times New Roman" panose="02020603050405020304" pitchFamily="18" charset="0"/>
              </a:rPr>
              <a:t>、</a:t>
            </a:r>
            <a:r>
              <a:rPr lang="zh-CN" altLang="en-US" sz="1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INTR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3 </a:t>
            </a:r>
            <a:r>
              <a:rPr lang="zh-CN" altLang="en-US" sz="1800" b="1" dirty="0">
                <a:latin typeface="Times New Roman" panose="02020603050405020304" pitchFamily="18" charset="0"/>
              </a:rPr>
              <a:t>、</a:t>
            </a:r>
            <a:r>
              <a:rPr lang="zh-CN" altLang="en-US" sz="1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INTR</a:t>
            </a:r>
            <a:r>
              <a:rPr lang="en-US" altLang="zh-CN" sz="1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18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优先级 </a:t>
            </a:r>
            <a:r>
              <a:rPr lang="zh-CN" altLang="en-US" sz="2000" b="1" dirty="0">
                <a:latin typeface="Times New Roman" panose="02020603050405020304" pitchFamily="18" charset="0"/>
              </a:rPr>
              <a:t>按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降序 </a:t>
            </a:r>
            <a:r>
              <a:rPr lang="zh-CN" altLang="en-US" sz="2000" b="1" dirty="0">
                <a:latin typeface="Times New Roman" panose="02020603050405020304" pitchFamily="18" charset="0"/>
              </a:rPr>
              <a:t>排列</a:t>
            </a:r>
            <a:endParaRPr lang="zh-CN" altLang="en-US" sz="1800" b="1" baseline="-250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b="1" baseline="-25000" dirty="0">
                <a:latin typeface="Times New Roman" panose="02020603050405020304" pitchFamily="18" charset="0"/>
              </a:rPr>
              <a:t> </a:t>
            </a:r>
            <a:endParaRPr lang="zh-CN" altLang="en-US" sz="1800" b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13" name="Group 65"/>
          <p:cNvGrpSpPr/>
          <p:nvPr/>
        </p:nvGrpSpPr>
        <p:grpSpPr>
          <a:xfrm>
            <a:off x="1905000" y="2971800"/>
            <a:ext cx="5562600" cy="396875"/>
            <a:chOff x="1200" y="1872"/>
            <a:chExt cx="3504" cy="250"/>
          </a:xfrm>
        </p:grpSpPr>
        <p:sp>
          <p:nvSpPr>
            <p:cNvPr id="20501" name="Text Box 66"/>
            <p:cNvSpPr txBox="1"/>
            <p:nvPr/>
          </p:nvSpPr>
          <p:spPr>
            <a:xfrm>
              <a:off x="1200" y="1872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502" name="Text Box 67"/>
            <p:cNvSpPr txBox="1"/>
            <p:nvPr/>
          </p:nvSpPr>
          <p:spPr>
            <a:xfrm>
              <a:off x="2112" y="1872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503" name="Text Box 68"/>
            <p:cNvSpPr txBox="1"/>
            <p:nvPr/>
          </p:nvSpPr>
          <p:spPr>
            <a:xfrm>
              <a:off x="3072" y="1872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504" name="Text Box 69"/>
            <p:cNvSpPr txBox="1"/>
            <p:nvPr/>
          </p:nvSpPr>
          <p:spPr>
            <a:xfrm>
              <a:off x="4032" y="1872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68" grpId="0"/>
      <p:bldP spid="88069" grpId="0"/>
      <p:bldP spid="88122" grpId="0"/>
      <p:bldP spid="88126" grpId="0"/>
      <p:bldP spid="88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/>
        </p:nvSpPr>
        <p:spPr>
          <a:xfrm>
            <a:off x="381000" y="3810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四、中断响应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92163" name="Rectangle 3"/>
          <p:cNvSpPr/>
          <p:nvPr/>
        </p:nvSpPr>
        <p:spPr>
          <a:xfrm>
            <a:off x="762000" y="1066800"/>
            <a:ext cx="38862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1. </a:t>
            </a:r>
            <a:r>
              <a:rPr lang="zh-CN" altLang="en-US" sz="3000" b="1" dirty="0">
                <a:latin typeface="Times New Roman" panose="02020603050405020304" pitchFamily="18" charset="0"/>
              </a:rPr>
              <a:t>响应中断的 </a:t>
            </a:r>
            <a:r>
              <a:rPr lang="zh-CN" altLang="en-US" sz="3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条件</a:t>
            </a:r>
            <a:endParaRPr lang="zh-CN" altLang="en-US" sz="3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4" name="Rectangle 4"/>
          <p:cNvSpPr/>
          <p:nvPr/>
        </p:nvSpPr>
        <p:spPr>
          <a:xfrm>
            <a:off x="1143000" y="1651000"/>
            <a:ext cx="5810250" cy="5842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允许中断触发器 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EINT = 1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， 且有中断请求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Rectangle 5"/>
          <p:cNvSpPr/>
          <p:nvPr/>
        </p:nvSpPr>
        <p:spPr>
          <a:xfrm>
            <a:off x="762000" y="2235200"/>
            <a:ext cx="38862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000" b="1" dirty="0"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latin typeface="Times New Roman" panose="02020603050405020304" pitchFamily="18" charset="0"/>
              </a:rPr>
              <a:t>响应中断的 </a:t>
            </a:r>
            <a:r>
              <a:rPr lang="zh-CN" altLang="en-US" sz="3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时间</a:t>
            </a:r>
            <a:endParaRPr lang="zh-CN" altLang="en-US" sz="3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6" name="Rectangle 6"/>
          <p:cNvSpPr/>
          <p:nvPr/>
        </p:nvSpPr>
        <p:spPr>
          <a:xfrm>
            <a:off x="1143000" y="2819400"/>
            <a:ext cx="67056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指令执行周期结束时刻由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发查询信号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438400" y="4083050"/>
            <a:ext cx="4495800" cy="457200"/>
            <a:chOff x="1536" y="2572"/>
            <a:chExt cx="2832" cy="288"/>
          </a:xfrm>
        </p:grpSpPr>
        <p:sp>
          <p:nvSpPr>
            <p:cNvPr id="24615" name="Line 8"/>
            <p:cNvSpPr/>
            <p:nvPr/>
          </p:nvSpPr>
          <p:spPr>
            <a:xfrm flipV="1">
              <a:off x="1536" y="257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4616" name="Line 9"/>
            <p:cNvSpPr/>
            <p:nvPr/>
          </p:nvSpPr>
          <p:spPr>
            <a:xfrm flipV="1">
              <a:off x="2688" y="257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4617" name="Line 10"/>
            <p:cNvSpPr/>
            <p:nvPr/>
          </p:nvSpPr>
          <p:spPr>
            <a:xfrm flipV="1">
              <a:off x="4368" y="257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1752600" y="5360988"/>
            <a:ext cx="5715000" cy="357187"/>
            <a:chOff x="1104" y="3377"/>
            <a:chExt cx="3600" cy="225"/>
          </a:xfrm>
        </p:grpSpPr>
        <p:sp>
          <p:nvSpPr>
            <p:cNvPr id="24612" name="Freeform 12"/>
            <p:cNvSpPr/>
            <p:nvPr/>
          </p:nvSpPr>
          <p:spPr>
            <a:xfrm>
              <a:off x="1104" y="3380"/>
              <a:ext cx="3600" cy="222"/>
            </a:xfrm>
            <a:custGeom>
              <a:avLst/>
              <a:gdLst>
                <a:gd name="txL" fmla="*/ 0 w 3600"/>
                <a:gd name="txT" fmla="*/ 0 h 222"/>
                <a:gd name="txR" fmla="*/ 3600 w 3600"/>
                <a:gd name="txB" fmla="*/ 222 h 222"/>
              </a:gdLst>
              <a:ahLst/>
              <a:cxnLst>
                <a:cxn ang="0">
                  <a:pos x="0" y="222"/>
                </a:cxn>
                <a:cxn ang="0">
                  <a:pos x="3600" y="222"/>
                </a:cxn>
                <a:cxn ang="0">
                  <a:pos x="3600" y="0"/>
                </a:cxn>
              </a:cxnLst>
              <a:rect l="txL" t="txT" r="txR" b="txB"/>
              <a:pathLst>
                <a:path w="3600" h="222">
                  <a:moveTo>
                    <a:pt x="0" y="222"/>
                  </a:moveTo>
                  <a:lnTo>
                    <a:pt x="3600" y="222"/>
                  </a:lnTo>
                  <a:lnTo>
                    <a:pt x="360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13" name="Freeform 13"/>
            <p:cNvSpPr/>
            <p:nvPr/>
          </p:nvSpPr>
          <p:spPr>
            <a:xfrm>
              <a:off x="1872" y="3383"/>
              <a:ext cx="1" cy="219"/>
            </a:xfrm>
            <a:custGeom>
              <a:avLst/>
              <a:gdLst>
                <a:gd name="txL" fmla="*/ 0 w 1"/>
                <a:gd name="txT" fmla="*/ 0 h 219"/>
                <a:gd name="txR" fmla="*/ 1 w 1"/>
                <a:gd name="txB" fmla="*/ 219 h 219"/>
              </a:gdLst>
              <a:ahLst/>
              <a:cxnLst>
                <a:cxn ang="0">
                  <a:pos x="0" y="0"/>
                </a:cxn>
                <a:cxn ang="0">
                  <a:pos x="1" y="219"/>
                </a:cxn>
              </a:cxnLst>
              <a:rect l="txL" t="txT" r="txR" b="txB"/>
              <a:pathLst>
                <a:path w="1" h="219">
                  <a:moveTo>
                    <a:pt x="0" y="0"/>
                  </a:moveTo>
                  <a:lnTo>
                    <a:pt x="1" y="219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14" name="Freeform 14"/>
            <p:cNvSpPr/>
            <p:nvPr/>
          </p:nvSpPr>
          <p:spPr>
            <a:xfrm>
              <a:off x="3024" y="3377"/>
              <a:ext cx="1" cy="225"/>
            </a:xfrm>
            <a:custGeom>
              <a:avLst/>
              <a:gdLst>
                <a:gd name="txL" fmla="*/ 0 w 1"/>
                <a:gd name="txT" fmla="*/ 0 h 225"/>
                <a:gd name="txR" fmla="*/ 1 w 1"/>
                <a:gd name="txB" fmla="*/ 225 h 225"/>
              </a:gdLst>
              <a:ahLst/>
              <a:cxnLst>
                <a:cxn ang="0">
                  <a:pos x="0" y="0"/>
                </a:cxn>
                <a:cxn ang="0">
                  <a:pos x="1" y="225"/>
                </a:cxn>
              </a:cxnLst>
              <a:rect l="txL" t="txT" r="txR" b="txB"/>
              <a:pathLst>
                <a:path w="1" h="225">
                  <a:moveTo>
                    <a:pt x="0" y="0"/>
                  </a:moveTo>
                  <a:lnTo>
                    <a:pt x="1" y="225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175" name="Text Box 15"/>
          <p:cNvSpPr txBox="1"/>
          <p:nvPr/>
        </p:nvSpPr>
        <p:spPr>
          <a:xfrm>
            <a:off x="685800" y="5427663"/>
            <a:ext cx="1201738" cy="701675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中断查询</a:t>
            </a:r>
            <a:endParaRPr lang="zh-CN" altLang="en-US" sz="20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76" name="AutoShape 16"/>
          <p:cNvSpPr/>
          <p:nvPr/>
        </p:nvSpPr>
        <p:spPr>
          <a:xfrm rot="5400000">
            <a:off x="4572000" y="1679575"/>
            <a:ext cx="228600" cy="4495800"/>
          </a:xfrm>
          <a:prstGeom prst="leftBrace">
            <a:avLst>
              <a:gd name="adj1" fmla="val 16388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4" name="Group 17"/>
          <p:cNvGrpSpPr/>
          <p:nvPr/>
        </p:nvGrpSpPr>
        <p:grpSpPr>
          <a:xfrm>
            <a:off x="1965325" y="4498975"/>
            <a:ext cx="5807075" cy="2225675"/>
            <a:chOff x="1238" y="2834"/>
            <a:chExt cx="3658" cy="1402"/>
          </a:xfrm>
        </p:grpSpPr>
        <p:sp>
          <p:nvSpPr>
            <p:cNvPr id="24590" name="Text Box 18"/>
            <p:cNvSpPr txBox="1"/>
            <p:nvPr/>
          </p:nvSpPr>
          <p:spPr>
            <a:xfrm>
              <a:off x="1478" y="2998"/>
              <a:ext cx="5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591" name="Rectangle 19"/>
            <p:cNvSpPr/>
            <p:nvPr/>
          </p:nvSpPr>
          <p:spPr>
            <a:xfrm>
              <a:off x="1392" y="2854"/>
              <a:ext cx="672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592" name="Text Box 20"/>
            <p:cNvSpPr txBox="1"/>
            <p:nvPr/>
          </p:nvSpPr>
          <p:spPr>
            <a:xfrm>
              <a:off x="1424" y="3190"/>
              <a:ext cx="20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D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93" name="Text Box 21"/>
            <p:cNvSpPr txBox="1"/>
            <p:nvPr/>
          </p:nvSpPr>
          <p:spPr>
            <a:xfrm>
              <a:off x="1440" y="2834"/>
              <a:ext cx="2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94" name="AutoShape 22"/>
            <p:cNvSpPr/>
            <p:nvPr/>
          </p:nvSpPr>
          <p:spPr>
            <a:xfrm>
              <a:off x="1824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595" name="Text Box 23"/>
            <p:cNvSpPr txBox="1"/>
            <p:nvPr/>
          </p:nvSpPr>
          <p:spPr>
            <a:xfrm>
              <a:off x="2630" y="2998"/>
              <a:ext cx="5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596" name="Rectangle 24"/>
            <p:cNvSpPr/>
            <p:nvPr/>
          </p:nvSpPr>
          <p:spPr>
            <a:xfrm>
              <a:off x="2544" y="2854"/>
              <a:ext cx="672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597" name="Text Box 25"/>
            <p:cNvSpPr txBox="1"/>
            <p:nvPr/>
          </p:nvSpPr>
          <p:spPr>
            <a:xfrm>
              <a:off x="2576" y="3190"/>
              <a:ext cx="20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D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98" name="Text Box 26"/>
            <p:cNvSpPr txBox="1"/>
            <p:nvPr/>
          </p:nvSpPr>
          <p:spPr>
            <a:xfrm>
              <a:off x="2592" y="2834"/>
              <a:ext cx="2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99" name="AutoShape 27"/>
            <p:cNvSpPr/>
            <p:nvPr/>
          </p:nvSpPr>
          <p:spPr>
            <a:xfrm>
              <a:off x="297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00" name="Text Box 28"/>
            <p:cNvSpPr txBox="1"/>
            <p:nvPr/>
          </p:nvSpPr>
          <p:spPr>
            <a:xfrm>
              <a:off x="4310" y="2998"/>
              <a:ext cx="5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000" b="1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601" name="Rectangle 29"/>
            <p:cNvSpPr/>
            <p:nvPr/>
          </p:nvSpPr>
          <p:spPr>
            <a:xfrm>
              <a:off x="4224" y="2854"/>
              <a:ext cx="672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02" name="Text Box 30"/>
            <p:cNvSpPr txBox="1"/>
            <p:nvPr/>
          </p:nvSpPr>
          <p:spPr>
            <a:xfrm>
              <a:off x="4256" y="3190"/>
              <a:ext cx="20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D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03" name="Text Box 31"/>
            <p:cNvSpPr txBox="1"/>
            <p:nvPr/>
          </p:nvSpPr>
          <p:spPr>
            <a:xfrm>
              <a:off x="4272" y="2834"/>
              <a:ext cx="2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04" name="AutoShape 32"/>
            <p:cNvSpPr/>
            <p:nvPr/>
          </p:nvSpPr>
          <p:spPr>
            <a:xfrm>
              <a:off x="465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05" name="Freeform 33"/>
            <p:cNvSpPr/>
            <p:nvPr/>
          </p:nvSpPr>
          <p:spPr>
            <a:xfrm>
              <a:off x="1532" y="3386"/>
              <a:ext cx="1" cy="602"/>
            </a:xfrm>
            <a:custGeom>
              <a:avLst/>
              <a:gdLst>
                <a:gd name="txL" fmla="*/ 0 w 1"/>
                <a:gd name="txT" fmla="*/ 0 h 602"/>
                <a:gd name="txR" fmla="*/ 1 w 1"/>
                <a:gd name="txB" fmla="*/ 602 h 602"/>
              </a:gdLst>
              <a:ahLst/>
              <a:cxnLst>
                <a:cxn ang="0">
                  <a:pos x="1" y="0"/>
                </a:cxn>
                <a:cxn ang="0">
                  <a:pos x="0" y="602"/>
                </a:cxn>
              </a:cxnLst>
              <a:rect l="txL" t="txT" r="txR" b="txB"/>
              <a:pathLst>
                <a:path w="1" h="602">
                  <a:moveTo>
                    <a:pt x="1" y="0"/>
                  </a:moveTo>
                  <a:lnTo>
                    <a:pt x="0" y="60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6" name="Freeform 34"/>
            <p:cNvSpPr/>
            <p:nvPr/>
          </p:nvSpPr>
          <p:spPr>
            <a:xfrm>
              <a:off x="2684" y="3383"/>
              <a:ext cx="1" cy="601"/>
            </a:xfrm>
            <a:custGeom>
              <a:avLst/>
              <a:gdLst>
                <a:gd name="txL" fmla="*/ 0 w 1"/>
                <a:gd name="txT" fmla="*/ 0 h 601"/>
                <a:gd name="txR" fmla="*/ 1 w 1"/>
                <a:gd name="txB" fmla="*/ 601 h 601"/>
              </a:gdLst>
              <a:ahLst/>
              <a:cxnLst>
                <a:cxn ang="0">
                  <a:pos x="1" y="0"/>
                </a:cxn>
                <a:cxn ang="0">
                  <a:pos x="0" y="601"/>
                </a:cxn>
              </a:cxnLst>
              <a:rect l="txL" t="txT" r="txR" b="tx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7" name="Freeform 35"/>
            <p:cNvSpPr/>
            <p:nvPr/>
          </p:nvSpPr>
          <p:spPr>
            <a:xfrm>
              <a:off x="4364" y="3383"/>
              <a:ext cx="1" cy="601"/>
            </a:xfrm>
            <a:custGeom>
              <a:avLst/>
              <a:gdLst>
                <a:gd name="txL" fmla="*/ 0 w 1"/>
                <a:gd name="txT" fmla="*/ 0 h 601"/>
                <a:gd name="txR" fmla="*/ 1 w 1"/>
                <a:gd name="txB" fmla="*/ 601 h 601"/>
              </a:gdLst>
              <a:ahLst/>
              <a:cxnLst>
                <a:cxn ang="0">
                  <a:pos x="1" y="0"/>
                </a:cxn>
                <a:cxn ang="0">
                  <a:pos x="0" y="601"/>
                </a:cxn>
              </a:cxnLst>
              <a:rect l="txL" t="txT" r="txR" b="tx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8" name="Text Box 36"/>
            <p:cNvSpPr txBox="1"/>
            <p:nvPr/>
          </p:nvSpPr>
          <p:spPr>
            <a:xfrm>
              <a:off x="1238" y="3976"/>
              <a:ext cx="71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中断源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09" name="Text Box 37"/>
            <p:cNvSpPr txBox="1"/>
            <p:nvPr/>
          </p:nvSpPr>
          <p:spPr>
            <a:xfrm>
              <a:off x="2401" y="3986"/>
              <a:ext cx="716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中断源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10" name="Text Box 38"/>
            <p:cNvSpPr txBox="1"/>
            <p:nvPr/>
          </p:nvSpPr>
          <p:spPr>
            <a:xfrm>
              <a:off x="3985" y="3986"/>
              <a:ext cx="725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中断源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n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611" name="Text Box 39"/>
            <p:cNvSpPr txBox="1"/>
            <p:nvPr/>
          </p:nvSpPr>
          <p:spPr>
            <a:xfrm>
              <a:off x="3494" y="2987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200" name="Text Box 40"/>
          <p:cNvSpPr txBox="1"/>
          <p:nvPr/>
        </p:nvSpPr>
        <p:spPr>
          <a:xfrm>
            <a:off x="4127500" y="3352800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至排队器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4589" name="AutoShape 4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4" grpId="0"/>
      <p:bldP spid="92165" grpId="0"/>
      <p:bldP spid="92166" grpId="0"/>
      <p:bldP spid="92175" grpId="0"/>
      <p:bldP spid="92176" grpId="0" animBg="1"/>
      <p:bldP spid="922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/>
          <p:nvPr/>
        </p:nvSpPr>
        <p:spPr>
          <a:xfrm>
            <a:off x="533400" y="152400"/>
            <a:ext cx="7332663" cy="7366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中断隐指令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3"/>
          <p:cNvSpPr/>
          <p:nvPr/>
        </p:nvSpPr>
        <p:spPr>
          <a:xfrm>
            <a:off x="590550" y="889000"/>
            <a:ext cx="6019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保护程序断点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3188" name="Rectangle 4"/>
          <p:cNvSpPr/>
          <p:nvPr/>
        </p:nvSpPr>
        <p:spPr>
          <a:xfrm>
            <a:off x="609600" y="1905000"/>
            <a:ext cx="6019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寻找服务程序入口地址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09600" y="3581400"/>
            <a:ext cx="266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硬件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关中断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中断响应期间禁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止再次响应中断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657600" y="4419600"/>
            <a:ext cx="1295400" cy="762000"/>
            <a:chOff x="2304" y="2784"/>
            <a:chExt cx="816" cy="480"/>
          </a:xfrm>
        </p:grpSpPr>
        <p:sp>
          <p:nvSpPr>
            <p:cNvPr id="25670" name="Text Box 7"/>
            <p:cNvSpPr txBox="1"/>
            <p:nvPr/>
          </p:nvSpPr>
          <p:spPr>
            <a:xfrm>
              <a:off x="2364" y="2812"/>
              <a:ext cx="6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向量地址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形成部件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71" name="Rectangle 8"/>
            <p:cNvSpPr/>
            <p:nvPr/>
          </p:nvSpPr>
          <p:spPr>
            <a:xfrm>
              <a:off x="2304" y="2784"/>
              <a:ext cx="816" cy="48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6096000" y="3733800"/>
            <a:ext cx="1066800" cy="908050"/>
            <a:chOff x="3840" y="2352"/>
            <a:chExt cx="672" cy="572"/>
          </a:xfrm>
        </p:grpSpPr>
        <p:sp>
          <p:nvSpPr>
            <p:cNvPr id="25665" name="Text Box 10"/>
            <p:cNvSpPr txBox="1"/>
            <p:nvPr/>
          </p:nvSpPr>
          <p:spPr>
            <a:xfrm>
              <a:off x="4015" y="2516"/>
              <a:ext cx="40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INT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66" name="Rectangle 11"/>
            <p:cNvSpPr/>
            <p:nvPr/>
          </p:nvSpPr>
          <p:spPr>
            <a:xfrm>
              <a:off x="3840" y="2372"/>
              <a:ext cx="672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67" name="Text Box 12"/>
            <p:cNvSpPr txBox="1"/>
            <p:nvPr/>
          </p:nvSpPr>
          <p:spPr>
            <a:xfrm>
              <a:off x="3888" y="269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68" name="Text Box 13"/>
            <p:cNvSpPr txBox="1"/>
            <p:nvPr/>
          </p:nvSpPr>
          <p:spPr>
            <a:xfrm>
              <a:off x="3888" y="2352"/>
              <a:ext cx="2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69" name="Text Box 14"/>
            <p:cNvSpPr txBox="1"/>
            <p:nvPr/>
          </p:nvSpPr>
          <p:spPr>
            <a:xfrm>
              <a:off x="4272" y="2693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R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7815263" y="3733800"/>
            <a:ext cx="1066800" cy="920750"/>
            <a:chOff x="4923" y="2352"/>
            <a:chExt cx="672" cy="580"/>
          </a:xfrm>
        </p:grpSpPr>
        <p:sp>
          <p:nvSpPr>
            <p:cNvPr id="25660" name="Text Box 16"/>
            <p:cNvSpPr txBox="1"/>
            <p:nvPr/>
          </p:nvSpPr>
          <p:spPr>
            <a:xfrm>
              <a:off x="5012" y="2516"/>
              <a:ext cx="5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EINT</a:t>
              </a:r>
              <a:endParaRPr lang="en-US" altLang="zh-CN" sz="20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61" name="Rectangle 17"/>
            <p:cNvSpPr/>
            <p:nvPr/>
          </p:nvSpPr>
          <p:spPr>
            <a:xfrm>
              <a:off x="4923" y="2372"/>
              <a:ext cx="672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62" name="Text Box 18"/>
            <p:cNvSpPr txBox="1"/>
            <p:nvPr/>
          </p:nvSpPr>
          <p:spPr>
            <a:xfrm>
              <a:off x="4971" y="269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S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63" name="Text Box 19"/>
            <p:cNvSpPr txBox="1"/>
            <p:nvPr/>
          </p:nvSpPr>
          <p:spPr>
            <a:xfrm>
              <a:off x="4971" y="2352"/>
              <a:ext cx="21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Q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64" name="Text Box 20"/>
            <p:cNvSpPr txBox="1"/>
            <p:nvPr/>
          </p:nvSpPr>
          <p:spPr>
            <a:xfrm>
              <a:off x="5328" y="2701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R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05" name="Rectangle 21"/>
          <p:cNvSpPr/>
          <p:nvPr/>
        </p:nvSpPr>
        <p:spPr>
          <a:xfrm>
            <a:off x="3657600" y="3810000"/>
            <a:ext cx="1295400" cy="3048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PC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8305800" y="4868863"/>
            <a:ext cx="609600" cy="377825"/>
            <a:chOff x="5232" y="3067"/>
            <a:chExt cx="384" cy="238"/>
          </a:xfrm>
        </p:grpSpPr>
        <p:sp>
          <p:nvSpPr>
            <p:cNvPr id="25657" name="Oval 23"/>
            <p:cNvSpPr/>
            <p:nvPr/>
          </p:nvSpPr>
          <p:spPr>
            <a:xfrm>
              <a:off x="5384" y="3067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58" name="Rectangle 24"/>
            <p:cNvSpPr/>
            <p:nvPr/>
          </p:nvSpPr>
          <p:spPr>
            <a:xfrm>
              <a:off x="5232" y="310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59" name="Text Box 25"/>
            <p:cNvSpPr txBox="1"/>
            <p:nvPr/>
          </p:nvSpPr>
          <p:spPr>
            <a:xfrm>
              <a:off x="5284" y="3074"/>
              <a:ext cx="2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3210" name="Freeform 26"/>
          <p:cNvSpPr/>
          <p:nvPr/>
        </p:nvSpPr>
        <p:spPr>
          <a:xfrm>
            <a:off x="8601075" y="4610100"/>
            <a:ext cx="1588" cy="280988"/>
          </a:xfrm>
          <a:custGeom>
            <a:avLst/>
            <a:gdLst>
              <a:gd name="txL" fmla="*/ 0 w 1"/>
              <a:gd name="txT" fmla="*/ 0 h 177"/>
              <a:gd name="txR" fmla="*/ 1 w 1"/>
              <a:gd name="txB" fmla="*/ 177 h 177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" name="Group 27"/>
          <p:cNvGrpSpPr/>
          <p:nvPr/>
        </p:nvGrpSpPr>
        <p:grpSpPr>
          <a:xfrm>
            <a:off x="6096000" y="4868863"/>
            <a:ext cx="609600" cy="373062"/>
            <a:chOff x="3840" y="3067"/>
            <a:chExt cx="384" cy="235"/>
          </a:xfrm>
        </p:grpSpPr>
        <p:sp>
          <p:nvSpPr>
            <p:cNvPr id="25654" name="Oval 28"/>
            <p:cNvSpPr/>
            <p:nvPr/>
          </p:nvSpPr>
          <p:spPr>
            <a:xfrm>
              <a:off x="4007" y="3067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55" name="Rectangle 29"/>
            <p:cNvSpPr/>
            <p:nvPr/>
          </p:nvSpPr>
          <p:spPr>
            <a:xfrm>
              <a:off x="3840" y="310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56" name="Text Box 30"/>
            <p:cNvSpPr txBox="1"/>
            <p:nvPr/>
          </p:nvSpPr>
          <p:spPr>
            <a:xfrm>
              <a:off x="3888" y="3071"/>
              <a:ext cx="2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 &amp;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15" name="Freeform 31"/>
          <p:cNvSpPr/>
          <p:nvPr/>
        </p:nvSpPr>
        <p:spPr>
          <a:xfrm>
            <a:off x="6399213" y="4595813"/>
            <a:ext cx="1587" cy="290512"/>
          </a:xfrm>
          <a:custGeom>
            <a:avLst/>
            <a:gdLst>
              <a:gd name="txL" fmla="*/ 0 w 1"/>
              <a:gd name="txT" fmla="*/ 0 h 183"/>
              <a:gd name="txR" fmla="*/ 1 w 1"/>
              <a:gd name="txB" fmla="*/ 183 h 183"/>
            </a:gdLst>
            <a:ahLst/>
            <a:cxnLst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" h="183">
                <a:moveTo>
                  <a:pt x="0" y="0"/>
                </a:moveTo>
                <a:lnTo>
                  <a:pt x="0" y="183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" name="Group 32"/>
          <p:cNvGrpSpPr/>
          <p:nvPr/>
        </p:nvGrpSpPr>
        <p:grpSpPr>
          <a:xfrm>
            <a:off x="5791200" y="5459413"/>
            <a:ext cx="914400" cy="366712"/>
            <a:chOff x="3648" y="3439"/>
            <a:chExt cx="576" cy="231"/>
          </a:xfrm>
        </p:grpSpPr>
        <p:sp>
          <p:nvSpPr>
            <p:cNvPr id="25652" name="Text Box 33"/>
            <p:cNvSpPr txBox="1"/>
            <p:nvPr/>
          </p:nvSpPr>
          <p:spPr>
            <a:xfrm>
              <a:off x="3785" y="3439"/>
              <a:ext cx="33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≥1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53" name="Rectangle 34"/>
            <p:cNvSpPr/>
            <p:nvPr/>
          </p:nvSpPr>
          <p:spPr>
            <a:xfrm>
              <a:off x="3648" y="3456"/>
              <a:ext cx="576" cy="19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830888" y="6384925"/>
            <a:ext cx="946150" cy="396875"/>
            <a:chOff x="3673" y="4070"/>
            <a:chExt cx="596" cy="250"/>
          </a:xfrm>
        </p:grpSpPr>
        <p:sp>
          <p:nvSpPr>
            <p:cNvPr id="25650" name="Text Box 36"/>
            <p:cNvSpPr txBox="1"/>
            <p:nvPr/>
          </p:nvSpPr>
          <p:spPr>
            <a:xfrm>
              <a:off x="3673" y="4070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排队器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51" name="Rectangle 37"/>
            <p:cNvSpPr/>
            <p:nvPr/>
          </p:nvSpPr>
          <p:spPr>
            <a:xfrm>
              <a:off x="3683" y="4070"/>
              <a:ext cx="57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93222" name="AutoShape 38"/>
          <p:cNvSpPr/>
          <p:nvPr/>
        </p:nvSpPr>
        <p:spPr>
          <a:xfrm>
            <a:off x="4191000" y="41148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9" name="Group 39"/>
          <p:cNvGrpSpPr/>
          <p:nvPr/>
        </p:nvGrpSpPr>
        <p:grpSpPr>
          <a:xfrm>
            <a:off x="3810000" y="5181600"/>
            <a:ext cx="2800350" cy="1066800"/>
            <a:chOff x="2400" y="3312"/>
            <a:chExt cx="1764" cy="672"/>
          </a:xfrm>
        </p:grpSpPr>
        <p:sp>
          <p:nvSpPr>
            <p:cNvPr id="25646" name="Freeform 40"/>
            <p:cNvSpPr/>
            <p:nvPr/>
          </p:nvSpPr>
          <p:spPr>
            <a:xfrm>
              <a:off x="2976" y="3312"/>
              <a:ext cx="1188" cy="480"/>
            </a:xfrm>
            <a:custGeom>
              <a:avLst/>
              <a:gdLst>
                <a:gd name="txL" fmla="*/ 0 w 1188"/>
                <a:gd name="txT" fmla="*/ 0 h 480"/>
                <a:gd name="txR" fmla="*/ 1188 w 1188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1188" y="477"/>
                </a:cxn>
              </a:cxnLst>
              <a:rect l="txL" t="txT" r="txR" b="txB"/>
              <a:pathLst>
                <a:path w="1188" h="480">
                  <a:moveTo>
                    <a:pt x="0" y="0"/>
                  </a:moveTo>
                  <a:lnTo>
                    <a:pt x="0" y="480"/>
                  </a:lnTo>
                  <a:lnTo>
                    <a:pt x="1188" y="47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7" name="Freeform 41"/>
            <p:cNvSpPr/>
            <p:nvPr/>
          </p:nvSpPr>
          <p:spPr>
            <a:xfrm>
              <a:off x="2544" y="3312"/>
              <a:ext cx="1332" cy="576"/>
            </a:xfrm>
            <a:custGeom>
              <a:avLst/>
              <a:gdLst>
                <a:gd name="txL" fmla="*/ 0 w 1332"/>
                <a:gd name="txT" fmla="*/ 0 h 576"/>
                <a:gd name="txR" fmla="*/ 1332 w 1332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332" y="576"/>
                </a:cxn>
              </a:cxnLst>
              <a:rect l="txL" t="txT" r="txR" b="txB"/>
              <a:pathLst>
                <a:path w="1332" h="576">
                  <a:moveTo>
                    <a:pt x="0" y="0"/>
                  </a:moveTo>
                  <a:lnTo>
                    <a:pt x="0" y="576"/>
                  </a:lnTo>
                  <a:lnTo>
                    <a:pt x="1332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8" name="Freeform 42"/>
            <p:cNvSpPr/>
            <p:nvPr/>
          </p:nvSpPr>
          <p:spPr>
            <a:xfrm>
              <a:off x="2400" y="3312"/>
              <a:ext cx="1377" cy="672"/>
            </a:xfrm>
            <a:custGeom>
              <a:avLst/>
              <a:gdLst>
                <a:gd name="txL" fmla="*/ 0 w 1377"/>
                <a:gd name="txT" fmla="*/ 0 h 672"/>
                <a:gd name="txR" fmla="*/ 1377 w 1377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377" y="672"/>
                </a:cxn>
              </a:cxnLst>
              <a:rect l="txL" t="txT" r="txR" b="txB"/>
              <a:pathLst>
                <a:path w="1377" h="672">
                  <a:moveTo>
                    <a:pt x="0" y="0"/>
                  </a:moveTo>
                  <a:lnTo>
                    <a:pt x="0" y="672"/>
                  </a:lnTo>
                  <a:lnTo>
                    <a:pt x="1377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9" name="Text Box 43"/>
            <p:cNvSpPr txBox="1"/>
            <p:nvPr/>
          </p:nvSpPr>
          <p:spPr>
            <a:xfrm>
              <a:off x="2630" y="346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4"/>
          <p:cNvGrpSpPr/>
          <p:nvPr/>
        </p:nvGrpSpPr>
        <p:grpSpPr>
          <a:xfrm>
            <a:off x="5995988" y="5786438"/>
            <a:ext cx="614362" cy="600075"/>
            <a:chOff x="3777" y="3645"/>
            <a:chExt cx="387" cy="378"/>
          </a:xfrm>
        </p:grpSpPr>
        <p:sp>
          <p:nvSpPr>
            <p:cNvPr id="25642" name="Freeform 45"/>
            <p:cNvSpPr/>
            <p:nvPr/>
          </p:nvSpPr>
          <p:spPr>
            <a:xfrm>
              <a:off x="3777" y="3645"/>
              <a:ext cx="2" cy="375"/>
            </a:xfrm>
            <a:custGeom>
              <a:avLst/>
              <a:gdLst>
                <a:gd name="txL" fmla="*/ 0 w 2"/>
                <a:gd name="txT" fmla="*/ 0 h 375"/>
                <a:gd name="txR" fmla="*/ 2 w 2"/>
                <a:gd name="txB" fmla="*/ 375 h 375"/>
              </a:gdLst>
              <a:ahLst/>
              <a:cxnLst>
                <a:cxn ang="0">
                  <a:pos x="0" y="0"/>
                </a:cxn>
                <a:cxn ang="0">
                  <a:pos x="2" y="375"/>
                </a:cxn>
              </a:cxnLst>
              <a:rect l="txL" t="txT" r="txR" b="txB"/>
              <a:pathLst>
                <a:path w="2" h="375">
                  <a:moveTo>
                    <a:pt x="0" y="0"/>
                  </a:moveTo>
                  <a:lnTo>
                    <a:pt x="2" y="37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3" name="Freeform 46"/>
            <p:cNvSpPr/>
            <p:nvPr/>
          </p:nvSpPr>
          <p:spPr>
            <a:xfrm>
              <a:off x="3875" y="3648"/>
              <a:ext cx="1" cy="375"/>
            </a:xfrm>
            <a:custGeom>
              <a:avLst/>
              <a:gdLst>
                <a:gd name="txL" fmla="*/ 0 w 1"/>
                <a:gd name="txT" fmla="*/ 0 h 375"/>
                <a:gd name="txR" fmla="*/ 1 w 1"/>
                <a:gd name="txB" fmla="*/ 375 h 375"/>
              </a:gdLst>
              <a:ahLst/>
              <a:cxnLst>
                <a:cxn ang="0">
                  <a:pos x="1" y="0"/>
                </a:cxn>
                <a:cxn ang="0">
                  <a:pos x="0" y="375"/>
                </a:cxn>
              </a:cxnLst>
              <a:rect l="txL" t="txT" r="txR" b="txB"/>
              <a:pathLst>
                <a:path w="1" h="375">
                  <a:moveTo>
                    <a:pt x="1" y="0"/>
                  </a:moveTo>
                  <a:lnTo>
                    <a:pt x="0" y="37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4" name="Freeform 47"/>
            <p:cNvSpPr/>
            <p:nvPr/>
          </p:nvSpPr>
          <p:spPr>
            <a:xfrm>
              <a:off x="4160" y="3651"/>
              <a:ext cx="4" cy="372"/>
            </a:xfrm>
            <a:custGeom>
              <a:avLst/>
              <a:gdLst>
                <a:gd name="txL" fmla="*/ 0 w 4"/>
                <a:gd name="txT" fmla="*/ 0 h 372"/>
                <a:gd name="txR" fmla="*/ 4 w 4"/>
                <a:gd name="txB" fmla="*/ 372 h 372"/>
              </a:gdLst>
              <a:ahLst/>
              <a:cxnLst>
                <a:cxn ang="0">
                  <a:pos x="4" y="0"/>
                </a:cxn>
                <a:cxn ang="0">
                  <a:pos x="0" y="372"/>
                </a:cxn>
              </a:cxnLst>
              <a:rect l="txL" t="txT" r="txR" b="txB"/>
              <a:pathLst>
                <a:path w="4" h="372">
                  <a:moveTo>
                    <a:pt x="4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5" name="Text Box 48"/>
            <p:cNvSpPr txBox="1"/>
            <p:nvPr/>
          </p:nvSpPr>
          <p:spPr>
            <a:xfrm>
              <a:off x="3888" y="375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33" name="Freeform 49"/>
          <p:cNvSpPr/>
          <p:nvPr/>
        </p:nvSpPr>
        <p:spPr>
          <a:xfrm>
            <a:off x="6248400" y="5210175"/>
            <a:ext cx="1588" cy="276225"/>
          </a:xfrm>
          <a:custGeom>
            <a:avLst/>
            <a:gdLst>
              <a:gd name="txL" fmla="*/ 0 w 1"/>
              <a:gd name="txT" fmla="*/ 0 h 174"/>
              <a:gd name="txR" fmla="*/ 1 w 1"/>
              <a:gd name="txB" fmla="*/ 174 h 174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1" h="174">
                <a:moveTo>
                  <a:pt x="0" y="0"/>
                </a:moveTo>
                <a:lnTo>
                  <a:pt x="1" y="174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3234" name="Freeform 50"/>
          <p:cNvSpPr/>
          <p:nvPr/>
        </p:nvSpPr>
        <p:spPr>
          <a:xfrm>
            <a:off x="6553200" y="3509963"/>
            <a:ext cx="1528763" cy="1828800"/>
          </a:xfrm>
          <a:custGeom>
            <a:avLst/>
            <a:gdLst>
              <a:gd name="txL" fmla="*/ 0 w 963"/>
              <a:gd name="txT" fmla="*/ 0 h 1152"/>
              <a:gd name="txR" fmla="*/ 963 w 963"/>
              <a:gd name="txB" fmla="*/ 1152 h 1152"/>
            </a:gdLst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963" h="1152">
                <a:moveTo>
                  <a:pt x="0" y="1071"/>
                </a:moveTo>
                <a:lnTo>
                  <a:pt x="0" y="1152"/>
                </a:lnTo>
                <a:lnTo>
                  <a:pt x="693" y="1149"/>
                </a:lnTo>
                <a:lnTo>
                  <a:pt x="693" y="3"/>
                </a:lnTo>
                <a:lnTo>
                  <a:pt x="963" y="0"/>
                </a:lnTo>
                <a:lnTo>
                  <a:pt x="963" y="15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3235" name="Freeform 51"/>
          <p:cNvSpPr/>
          <p:nvPr/>
        </p:nvSpPr>
        <p:spPr>
          <a:xfrm>
            <a:off x="6324600" y="3505200"/>
            <a:ext cx="2286000" cy="2133600"/>
          </a:xfrm>
          <a:custGeom>
            <a:avLst/>
            <a:gdLst>
              <a:gd name="txL" fmla="*/ 0 w 1440"/>
              <a:gd name="txT" fmla="*/ 0 h 1344"/>
              <a:gd name="txR" fmla="*/ 1440 w 1440"/>
              <a:gd name="txB" fmla="*/ 1344 h 134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rect l="txL" t="txT" r="txR" b="txB"/>
            <a:pathLst>
              <a:path w="1440" h="1344">
                <a:moveTo>
                  <a:pt x="1440" y="1080"/>
                </a:moveTo>
                <a:lnTo>
                  <a:pt x="1440" y="1344"/>
                </a:lnTo>
                <a:lnTo>
                  <a:pt x="672" y="1344"/>
                </a:lnTo>
                <a:lnTo>
                  <a:pt x="672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3236" name="Text Box 52"/>
          <p:cNvSpPr txBox="1"/>
          <p:nvPr/>
        </p:nvSpPr>
        <p:spPr>
          <a:xfrm>
            <a:off x="1066800" y="1395413"/>
            <a:ext cx="54705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断点存于存储器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特定单元</a:t>
            </a:r>
            <a:r>
              <a:rPr lang="zh-CN" altLang="en-US" sz="2400" b="1" dirty="0">
                <a:latin typeface="Times New Roman" panose="02020603050405020304" pitchFamily="18" charset="0"/>
              </a:rPr>
              <a:t>（ 如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地址），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93237" name="Text Box 53"/>
          <p:cNvSpPr txBox="1"/>
          <p:nvPr/>
        </p:nvSpPr>
        <p:spPr>
          <a:xfrm>
            <a:off x="6499225" y="1382713"/>
            <a:ext cx="2133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或者断点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进栈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38" name="Text Box 54"/>
          <p:cNvSpPr txBox="1"/>
          <p:nvPr/>
        </p:nvSpPr>
        <p:spPr>
          <a:xfrm>
            <a:off x="1066800" y="4738688"/>
            <a:ext cx="17160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中断标记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3239" name="Text Box 55"/>
          <p:cNvSpPr txBox="1"/>
          <p:nvPr/>
        </p:nvSpPr>
        <p:spPr>
          <a:xfrm>
            <a:off x="1066800" y="5310188"/>
            <a:ext cx="18859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EINT </a:t>
            </a:r>
            <a:r>
              <a:rPr lang="zh-CN" altLang="en-US" sz="2000" b="1" dirty="0">
                <a:latin typeface="Times New Roman" panose="02020603050405020304" pitchFamily="18" charset="0"/>
              </a:rPr>
              <a:t>允许中断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93240" name="Text Box 56"/>
          <p:cNvSpPr txBox="1"/>
          <p:nvPr/>
        </p:nvSpPr>
        <p:spPr>
          <a:xfrm>
            <a:off x="1066800" y="5856288"/>
            <a:ext cx="1603375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R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触发器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58"/>
          <p:cNvGrpSpPr/>
          <p:nvPr/>
        </p:nvGrpSpPr>
        <p:grpSpPr>
          <a:xfrm>
            <a:off x="1143000" y="2438400"/>
            <a:ext cx="6723063" cy="533400"/>
            <a:chOff x="720" y="1536"/>
            <a:chExt cx="4235" cy="336"/>
          </a:xfrm>
        </p:grpSpPr>
        <p:grpSp>
          <p:nvGrpSpPr>
            <p:cNvPr id="25637" name="Group 59"/>
            <p:cNvGrpSpPr/>
            <p:nvPr/>
          </p:nvGrpSpPr>
          <p:grpSpPr>
            <a:xfrm>
              <a:off x="720" y="1536"/>
              <a:ext cx="1488" cy="336"/>
              <a:chOff x="720" y="1536"/>
              <a:chExt cx="1488" cy="336"/>
            </a:xfrm>
          </p:grpSpPr>
          <p:sp>
            <p:nvSpPr>
              <p:cNvPr id="25639" name="Rectangle 60"/>
              <p:cNvSpPr/>
              <p:nvPr/>
            </p:nvSpPr>
            <p:spPr>
              <a:xfrm>
                <a:off x="720" y="1536"/>
                <a:ext cx="8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r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向量地址</a:t>
                </a:r>
                <a:endPara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0" name="Rectangle 61"/>
              <p:cNvSpPr/>
              <p:nvPr/>
            </p:nvSpPr>
            <p:spPr>
              <a:xfrm>
                <a:off x="1920" y="1536"/>
                <a:ext cx="288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r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PC</a:t>
                </a:r>
                <a:endPara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1" name="Line 62"/>
              <p:cNvSpPr/>
              <p:nvPr/>
            </p:nvSpPr>
            <p:spPr>
              <a:xfrm>
                <a:off x="1536" y="1728"/>
                <a:ext cx="295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25638" name="Text Box 63"/>
            <p:cNvSpPr txBox="1"/>
            <p:nvPr/>
          </p:nvSpPr>
          <p:spPr>
            <a:xfrm>
              <a:off x="2267" y="1564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（硬件向量法）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1143000" y="2933700"/>
            <a:ext cx="8991600" cy="571500"/>
            <a:chOff x="720" y="1848"/>
            <a:chExt cx="5664" cy="360"/>
          </a:xfrm>
        </p:grpSpPr>
        <p:grpSp>
          <p:nvGrpSpPr>
            <p:cNvPr id="25631" name="Group 65"/>
            <p:cNvGrpSpPr/>
            <p:nvPr/>
          </p:nvGrpSpPr>
          <p:grpSpPr>
            <a:xfrm>
              <a:off x="720" y="1848"/>
              <a:ext cx="2976" cy="360"/>
              <a:chOff x="816" y="1872"/>
              <a:chExt cx="2976" cy="360"/>
            </a:xfrm>
          </p:grpSpPr>
          <p:sp>
            <p:nvSpPr>
              <p:cNvPr id="25633" name="Rectangle 66"/>
              <p:cNvSpPr/>
              <p:nvPr/>
            </p:nvSpPr>
            <p:spPr>
              <a:xfrm>
                <a:off x="816" y="1872"/>
                <a:ext cx="20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r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中断识别程序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入口地址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4" name="Rectangle 67"/>
              <p:cNvSpPr/>
              <p:nvPr/>
            </p:nvSpPr>
            <p:spPr>
              <a:xfrm>
                <a:off x="2880" y="1896"/>
                <a:ext cx="288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r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5" name="Rectangle 68"/>
              <p:cNvSpPr/>
              <p:nvPr/>
            </p:nvSpPr>
            <p:spPr>
              <a:xfrm>
                <a:off x="3504" y="1896"/>
                <a:ext cx="288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rIns="0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PC</a:t>
                </a:r>
                <a:endPara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6" name="Line 69"/>
              <p:cNvSpPr/>
              <p:nvPr/>
            </p:nvSpPr>
            <p:spPr>
              <a:xfrm>
                <a:off x="3120" y="2064"/>
                <a:ext cx="295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25632" name="Text Box 70"/>
            <p:cNvSpPr txBox="1"/>
            <p:nvPr/>
          </p:nvSpPr>
          <p:spPr>
            <a:xfrm>
              <a:off x="3696" y="1872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（软件查询法）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629" name="AutoShape 7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5630" name="TextBox 11"/>
          <p:cNvSpPr txBox="1"/>
          <p:nvPr/>
        </p:nvSpPr>
        <p:spPr>
          <a:xfrm>
            <a:off x="3403600" y="369888"/>
            <a:ext cx="50546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B050"/>
                </a:solidFill>
              </a:rPr>
              <a:t>CPU</a:t>
            </a:r>
            <a:r>
              <a:rPr lang="zh-CN" altLang="en-US" sz="1800" dirty="0">
                <a:solidFill>
                  <a:srgbClr val="00B050"/>
                </a:solidFill>
              </a:rPr>
              <a:t>响应中断后，在中断周期自动完成一系列操作，可认为是执行了一条隐指令，这些操作包括：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/>
      <p:bldP spid="93189" grpId="0"/>
      <p:bldP spid="93205" grpId="0" animBg="1"/>
      <p:bldP spid="93222" grpId="0" animBg="1"/>
      <p:bldP spid="93236" grpId="0"/>
      <p:bldP spid="93237" grpId="0"/>
      <p:bldP spid="93238" grpId="0"/>
      <p:bldP spid="93239" grpId="0"/>
      <p:bldP spid="93240" grpId="0"/>
    </p:bldLst>
  </p:timing>
</p:sld>
</file>

<file path=ppt/tags/tag1.xml><?xml version="1.0" encoding="utf-8"?>
<p:tagLst xmlns:p="http://schemas.openxmlformats.org/presentationml/2006/main">
  <p:tag name="KSO_WPP_MARK_KEY" val="df763c43-858a-41a1-8e76-cdf9323971fd"/>
  <p:tag name="COMMONDATA" val="eyJoZGlkIjoiYjNiMjFmMjgzOWFkZmI5ZDgxZjNjYTg0ZWMyM2QyZG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4834</Words>
  <Application>WPS 演示</Application>
  <PresentationFormat>全屏显示(4:3)</PresentationFormat>
  <Paragraphs>927</Paragraphs>
  <Slides>28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仿宋</vt:lpstr>
      <vt:lpstr>微软雅黑</vt:lpstr>
      <vt:lpstr>Arial Unicode MS</vt:lpstr>
      <vt:lpstr>Calibri</vt:lpstr>
      <vt:lpstr>华文仿宋</vt:lpstr>
      <vt:lpstr>默认设计模板</vt:lpstr>
      <vt:lpstr>Equation.DSMT4</vt:lpstr>
      <vt:lpstr>Equation.DSMT4</vt:lpstr>
      <vt:lpstr>Equation.DSMT4</vt:lpstr>
      <vt:lpstr>第 8 章   CPU 的结构和功能</vt:lpstr>
      <vt:lpstr>8.1   CPU 的结构结构支撑功能，功能决定结构</vt:lpstr>
      <vt:lpstr>8.2   指 令 周 期</vt:lpstr>
      <vt:lpstr>PowerPoint 演示文稿</vt:lpstr>
      <vt:lpstr>8.3 中断系统（考）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  指 令 流 水kankan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第８章   CPU 的结构和功能</dc:title>
  <dc:creator>USER</dc:creator>
  <cp:lastModifiedBy>李鹏</cp:lastModifiedBy>
  <cp:revision>195</cp:revision>
  <dcterms:created xsi:type="dcterms:W3CDTF">2012-03-25T05:09:00Z</dcterms:created>
  <dcterms:modified xsi:type="dcterms:W3CDTF">2023-06-15T06:06:10Z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F734BA33412B49C3B5F0529CB0DC3FEF</vt:lpwstr>
  </property>
  <property fmtid="{D5CDD505-2E9C-101B-9397-08002B2CF9AE}" pid="3" name="KSOProductBuildVer">
    <vt:lpwstr>2052-11.1.0.12763</vt:lpwstr>
  </property>
</Properties>
</file>