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303" r:id="rId13"/>
    <p:sldId id="275" r:id="rId14"/>
    <p:sldId id="276" r:id="rId15"/>
    <p:sldId id="278" r:id="rId16"/>
    <p:sldId id="279" r:id="rId17"/>
    <p:sldId id="290" r:id="rId18"/>
    <p:sldId id="291" r:id="rId19"/>
    <p:sldId id="292" r:id="rId20"/>
    <p:sldId id="294" r:id="rId21"/>
    <p:sldId id="295" r:id="rId22"/>
    <p:sldId id="293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595"/>
  </p:normalViewPr>
  <p:slideViewPr>
    <p:cSldViewPr snapToGrid="0" showGuides="1">
      <p:cViewPr varScale="1">
        <p:scale>
          <a:sx n="50" d="100"/>
          <a:sy n="50" d="100"/>
        </p:scale>
        <p:origin x="-1734" y="-102"/>
      </p:cViewPr>
      <p:guideLst>
        <p:guide orient="horz" pos="2196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12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按照指令周期的四个阶段进一步分析对应的微操作命令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47675" y="43815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>
                <a:latin typeface="Times New Roman" panose="02020603050405020304" pitchFamily="18" charset="0"/>
              </a:rPr>
              <a:t>9</a:t>
            </a:r>
            <a:r>
              <a:rPr lang="zh-CN" altLang="en-US" b="1" dirty="0"/>
              <a:t>章   控制单元的功能</a:t>
            </a:r>
            <a:endParaRPr lang="zh-CN" altLang="en-US" b="1" dirty="0"/>
          </a:p>
        </p:txBody>
      </p:sp>
      <p:sp>
        <p:nvSpPr>
          <p:cNvPr id="2051" name="AutoShape 6">
            <a:hlinkClick r:id="" action="ppaction://noaction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433638" y="2465388"/>
            <a:ext cx="5578475" cy="796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500" dirty="0"/>
              <a:t>9.1  </a:t>
            </a:r>
            <a:r>
              <a:rPr lang="zh-CN" altLang="en-US" sz="3500" dirty="0"/>
              <a:t>操作命令的分析</a:t>
            </a:r>
            <a:endParaRPr lang="zh-CN" alt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2433638" y="3548063"/>
            <a:ext cx="4587875" cy="796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000000"/>
                </a:solidFill>
              </a:rPr>
              <a:t>9.2  </a:t>
            </a:r>
            <a:r>
              <a:rPr lang="zh-CN" altLang="en-US" sz="3500" dirty="0">
                <a:solidFill>
                  <a:srgbClr val="000000"/>
                </a:solidFill>
              </a:rPr>
              <a:t>控制单元的功能</a:t>
            </a:r>
            <a:endParaRPr lang="zh-CN" altLang="en-US" sz="3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611188" y="917575"/>
            <a:ext cx="8229600" cy="4525963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总结：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以上各个阶段的所有</a:t>
            </a:r>
            <a:r>
              <a:rPr lang="zh-CN" altLang="en-US" sz="2800" dirty="0">
                <a:solidFill>
                  <a:srgbClr val="92D050"/>
                </a:solidFill>
              </a:rPr>
              <a:t>微操作</a:t>
            </a:r>
            <a:r>
              <a:rPr lang="zh-CN" altLang="en-US" sz="2800" dirty="0"/>
              <a:t>，都是在控制单元发出的控制信号（</a:t>
            </a:r>
            <a:r>
              <a:rPr lang="zh-CN" altLang="en-US" sz="2800" dirty="0">
                <a:solidFill>
                  <a:srgbClr val="00B050"/>
                </a:solidFill>
              </a:rPr>
              <a:t>微操作命令</a:t>
            </a:r>
            <a:r>
              <a:rPr lang="zh-CN" altLang="en-US" sz="2800" dirty="0"/>
              <a:t>）控制下完成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控制单元的功能就是发送</a:t>
            </a:r>
            <a:r>
              <a:rPr lang="zh-CN" altLang="en-US" sz="2800" dirty="0">
                <a:solidFill>
                  <a:srgbClr val="00B050"/>
                </a:solidFill>
              </a:rPr>
              <a:t>控制信号</a:t>
            </a:r>
            <a:r>
              <a:rPr lang="zh-CN" altLang="en-US" sz="2800" dirty="0"/>
              <a:t>，控制完成取指和执行过程中的各种微操作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288925" y="228600"/>
            <a:ext cx="45116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三、多级时序系统</a:t>
            </a:r>
            <a:r>
              <a:rPr lang="zh-CN" altLang="en-US" sz="36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概念</a:t>
            </a:r>
            <a:r>
              <a:rPr lang="en-US" altLang="zh-CN" sz="36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+</a:t>
            </a:r>
            <a:r>
              <a:rPr lang="zh-CN" altLang="en-US" sz="36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计算</a:t>
            </a:r>
            <a:endParaRPr lang="zh-CN" altLang="en-US" sz="36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825500" y="914400"/>
            <a:ext cx="22225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机器周期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974725" y="1524000"/>
            <a:ext cx="3189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机器周期的概念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974725" y="2644775"/>
            <a:ext cx="4975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确定机器周期需考虑的因素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974725" y="4327525"/>
            <a:ext cx="3189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基准时间的确定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7"/>
          <p:cNvSpPr txBox="1"/>
          <p:nvPr/>
        </p:nvSpPr>
        <p:spPr>
          <a:xfrm>
            <a:off x="1431925" y="2084388"/>
            <a:ext cx="589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所有指令执行过程中的一个基准时间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Text Box 8"/>
          <p:cNvSpPr txBox="1"/>
          <p:nvPr/>
        </p:nvSpPr>
        <p:spPr>
          <a:xfrm>
            <a:off x="1431925" y="3227388"/>
            <a:ext cx="4359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每条指令的执行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步骤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3" name="Text Box 9"/>
          <p:cNvSpPr txBox="1"/>
          <p:nvPr/>
        </p:nvSpPr>
        <p:spPr>
          <a:xfrm>
            <a:off x="1431925" y="3789363"/>
            <a:ext cx="4664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每一步骤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所需的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时间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4" name="Text Box 10"/>
          <p:cNvSpPr txBox="1"/>
          <p:nvPr/>
        </p:nvSpPr>
        <p:spPr>
          <a:xfrm>
            <a:off x="1219200" y="4887913"/>
            <a:ext cx="7620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以完成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最复杂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指令功能的时间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为准：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存在浪费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Text Box 11"/>
          <p:cNvSpPr txBox="1"/>
          <p:nvPr/>
        </p:nvSpPr>
        <p:spPr>
          <a:xfrm>
            <a:off x="1219200" y="5448300"/>
            <a:ext cx="678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访问一次存储器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的时间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为基准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6" name="Text Box 12"/>
          <p:cNvSpPr txBox="1"/>
          <p:nvPr/>
        </p:nvSpPr>
        <p:spPr>
          <a:xfrm>
            <a:off x="974725" y="6010275"/>
            <a:ext cx="3779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若指令字长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存储字长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17" name="Text Box 13"/>
          <p:cNvSpPr txBox="1"/>
          <p:nvPr/>
        </p:nvSpPr>
        <p:spPr>
          <a:xfrm>
            <a:off x="5089525" y="6010275"/>
            <a:ext cx="3749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机器周期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6" name="AutoShape 1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" name="线形标注 1 2"/>
          <p:cNvSpPr/>
          <p:nvPr/>
        </p:nvSpPr>
        <p:spPr>
          <a:xfrm>
            <a:off x="5791200" y="3746500"/>
            <a:ext cx="2798763" cy="1141413"/>
          </a:xfrm>
          <a:prstGeom prst="borderCallout1">
            <a:avLst>
              <a:gd name="adj1" fmla="val 66341"/>
              <a:gd name="adj2" fmla="val -727"/>
              <a:gd name="adj3" fmla="val 153745"/>
              <a:gd name="adj4" fmla="val -49314"/>
            </a:avLst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所有操作可划分为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内部操作和对主存操作两大类，而后者用时较长，更适合用作基准时间。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0" grpId="0"/>
      <p:bldP spid="21511" grpId="0"/>
      <p:bldP spid="21512" grpId="0"/>
      <p:bldP spid="21513" grpId="0"/>
      <p:bldP spid="21514" grpId="0"/>
      <p:bldP spid="21515" grpId="0"/>
      <p:bldP spid="21516" grpId="0"/>
      <p:bldP spid="2151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441325" y="273050"/>
            <a:ext cx="50911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</a:rPr>
              <a:t>时钟周期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（节拍、状态）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1106488" y="1228725"/>
            <a:ext cx="63166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一个机器周期内可完成若干个微操作；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1106488" y="1946275"/>
            <a:ext cx="733425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每个微操作需一定的时间，可用时钟信号控制产生每一个微操作命令；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1127125" y="4384675"/>
            <a:ext cx="7497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时钟周期是控制计算机操作的最小单位时间；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Text Box 6"/>
          <p:cNvSpPr txBox="1"/>
          <p:nvPr/>
        </p:nvSpPr>
        <p:spPr>
          <a:xfrm>
            <a:off x="1162050" y="3059113"/>
            <a:ext cx="7427913" cy="1298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将一个机器周期分成若干个时间相等的时间段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（节拍、状态、时钟周期）；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Text Box 8"/>
          <p:cNvSpPr txBox="1"/>
          <p:nvPr/>
        </p:nvSpPr>
        <p:spPr>
          <a:xfrm>
            <a:off x="1133475" y="5121275"/>
            <a:ext cx="7037388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在每个节拍（时钟周期），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可完成一个或几个需要同时执行的微操作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4" name="AutoShape 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  <p:bldP spid="22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441325" y="273050"/>
            <a:ext cx="476631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</a:rPr>
              <a:t>多级时序系统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1050925" y="928688"/>
            <a:ext cx="6970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机器周期、节拍（状态）组成多级时序系统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1050925" y="1500188"/>
            <a:ext cx="6616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一个指令周期包含若干个机器周期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1050925" y="2071688"/>
            <a:ext cx="625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一个机器周期包含若干个时钟周期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6636" name="AutoShape 9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73863" y="1516063"/>
            <a:ext cx="215265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B050"/>
                </a:solidFill>
              </a:rPr>
              <a:t>某计算机每个指令周期内机器周期数、每个机器周期内的时钟周期数，不一定相等。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441325" y="273050"/>
            <a:ext cx="67945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</a:rPr>
              <a:t>机器速度与机器主频的关系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1050925" y="1330325"/>
            <a:ext cx="7121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机器的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主频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越快 </a:t>
            </a:r>
            <a:r>
              <a:rPr lang="zh-CN" altLang="en-US" sz="2800" b="1" dirty="0">
                <a:latin typeface="Times New Roman" panose="02020603050405020304" pitchFamily="18" charset="0"/>
              </a:rPr>
              <a:t>机器的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速度也越快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1050925" y="2024063"/>
            <a:ext cx="7769225" cy="1643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在机器周期所含时钟周期数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sz="2800" b="1" dirty="0">
                <a:latin typeface="Times New Roman" panose="02020603050405020304" pitchFamily="18" charset="0"/>
              </a:rPr>
              <a:t> 的前提下（假设指令周期包含的机器周期数一样），两机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平均指令执行速度之比</a:t>
            </a:r>
            <a:r>
              <a:rPr lang="zh-CN" altLang="en-US" sz="2800" b="1" dirty="0">
                <a:latin typeface="Times New Roman" panose="02020603050405020304" pitchFamily="18" charset="0"/>
              </a:rPr>
              <a:t>  等于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两机主频之比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1050925" y="4968875"/>
            <a:ext cx="7918450" cy="1630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机器速度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不仅与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主频有关</a:t>
            </a:r>
            <a:r>
              <a:rPr lang="zh-CN" altLang="en-US" sz="2800" b="1" dirty="0">
                <a:latin typeface="Times New Roman" panose="02020603050405020304" pitchFamily="18" charset="0"/>
              </a:rPr>
              <a:t> ，还与机器周期中所含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时钟周期</a:t>
            </a:r>
            <a:r>
              <a:rPr lang="zh-CN" altLang="en-US" sz="2800" b="1" dirty="0">
                <a:latin typeface="Times New Roman" panose="02020603050405020304" pitchFamily="18" charset="0"/>
              </a:rPr>
              <a:t>（主频的倒数）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以及指令周期中所含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机器周期数有关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357438" y="3621088"/>
            <a:ext cx="2163762" cy="1116012"/>
            <a:chOff x="1498" y="1929"/>
            <a:chExt cx="1363" cy="703"/>
          </a:xfrm>
        </p:grpSpPr>
        <p:sp>
          <p:nvSpPr>
            <p:cNvPr id="27656" name="Text Box 8"/>
            <p:cNvSpPr txBox="1"/>
            <p:nvPr/>
          </p:nvSpPr>
          <p:spPr>
            <a:xfrm>
              <a:off x="1505" y="1929"/>
              <a:ext cx="752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MIPS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57" name="Text Box 9"/>
            <p:cNvSpPr txBox="1"/>
            <p:nvPr/>
          </p:nvSpPr>
          <p:spPr>
            <a:xfrm>
              <a:off x="1505" y="2251"/>
              <a:ext cx="752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MIPS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58" name="Text Box 10"/>
            <p:cNvSpPr txBox="1"/>
            <p:nvPr/>
          </p:nvSpPr>
          <p:spPr>
            <a:xfrm>
              <a:off x="2271" y="2112"/>
              <a:ext cx="24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=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11"/>
            <p:cNvSpPr txBox="1"/>
            <p:nvPr/>
          </p:nvSpPr>
          <p:spPr>
            <a:xfrm>
              <a:off x="2594" y="1929"/>
              <a:ext cx="267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0" name="Text Box 12"/>
            <p:cNvSpPr txBox="1"/>
            <p:nvPr/>
          </p:nvSpPr>
          <p:spPr>
            <a:xfrm>
              <a:off x="2594" y="2251"/>
              <a:ext cx="267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1" name="Line 13"/>
            <p:cNvSpPr/>
            <p:nvPr/>
          </p:nvSpPr>
          <p:spPr>
            <a:xfrm>
              <a:off x="1498" y="2317"/>
              <a:ext cx="72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2" name="Line 14"/>
            <p:cNvSpPr/>
            <p:nvPr/>
          </p:nvSpPr>
          <p:spPr>
            <a:xfrm>
              <a:off x="2563" y="2317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655" name="AutoShape 1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412750" y="887413"/>
            <a:ext cx="8229600" cy="45259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例：某计算机主频为</a:t>
            </a:r>
            <a:r>
              <a:rPr lang="en-US" altLang="zh-CN" dirty="0"/>
              <a:t>8MHZ</a:t>
            </a:r>
            <a:r>
              <a:rPr lang="zh-CN" altLang="en-US" dirty="0"/>
              <a:t>，每条指令周期平均有</a:t>
            </a:r>
            <a:r>
              <a:rPr lang="en-US" altLang="zh-CN" dirty="0"/>
              <a:t>2.5</a:t>
            </a:r>
            <a:r>
              <a:rPr lang="zh-CN" altLang="en-US" dirty="0"/>
              <a:t>个机器周期，每个机器周期平均有</a:t>
            </a:r>
            <a:r>
              <a:rPr lang="en-US" altLang="zh-CN" dirty="0"/>
              <a:t>2</a:t>
            </a:r>
            <a:r>
              <a:rPr lang="zh-CN" altLang="en-US" dirty="0"/>
              <a:t>个时钟周期：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请问该机的平均指令执行速度是多少</a:t>
            </a:r>
            <a:r>
              <a:rPr lang="en-US" altLang="zh-CN" dirty="0"/>
              <a:t>MIPS</a:t>
            </a:r>
            <a:r>
              <a:rPr lang="zh-CN" altLang="en-US" dirty="0"/>
              <a:t>？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若主频不变，指令周期平均有</a:t>
            </a:r>
            <a:r>
              <a:rPr lang="en-US" altLang="zh-CN" dirty="0"/>
              <a:t>5</a:t>
            </a:r>
            <a:r>
              <a:rPr lang="zh-CN" altLang="en-US" dirty="0"/>
              <a:t>个机器周期，机器周期平均有</a:t>
            </a:r>
            <a:r>
              <a:rPr lang="en-US" altLang="zh-CN" dirty="0"/>
              <a:t>4</a:t>
            </a:r>
            <a:r>
              <a:rPr lang="zh-CN" altLang="en-US" dirty="0"/>
              <a:t>个时钟周期，则平均指令执行速度是多少？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机器运行速度和哪些因素有关。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48831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1.</a:t>
            </a:r>
            <a:r>
              <a:rPr lang="zh-CN" altLang="en-US" dirty="0"/>
              <a:t>主频</a:t>
            </a:r>
            <a:r>
              <a:rPr lang="en-US" altLang="zh-CN" dirty="0"/>
              <a:t>8MHZ</a:t>
            </a:r>
            <a:r>
              <a:rPr lang="zh-CN" altLang="en-US" dirty="0"/>
              <a:t>，时钟周期是</a:t>
            </a:r>
            <a:r>
              <a:rPr lang="en-US" altLang="zh-CN" dirty="0"/>
              <a:t>1/8MHZ= 0.125uS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指令周期为（</a:t>
            </a:r>
            <a:r>
              <a:rPr lang="en-US" altLang="zh-CN" dirty="0"/>
              <a:t>0.125*2</a:t>
            </a:r>
            <a:r>
              <a:rPr lang="zh-CN" altLang="en-US" dirty="0"/>
              <a:t>）*</a:t>
            </a:r>
            <a:r>
              <a:rPr lang="en-US" altLang="zh-CN" dirty="0"/>
              <a:t>2.5=0.625uS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则每秒执行的指令数：</a:t>
            </a:r>
            <a:r>
              <a:rPr lang="en-US" altLang="zh-CN" dirty="0"/>
              <a:t>1S/0.625uS=1.6MIPS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另一种思路：每秒有</a:t>
            </a:r>
            <a:r>
              <a:rPr lang="en-US" altLang="zh-CN" dirty="0"/>
              <a:t>8M</a:t>
            </a:r>
            <a:r>
              <a:rPr lang="zh-CN" altLang="en-US" dirty="0"/>
              <a:t>个时钟周期，一条指令需要</a:t>
            </a:r>
            <a:r>
              <a:rPr lang="en-US" altLang="zh-CN" dirty="0"/>
              <a:t>5</a:t>
            </a:r>
            <a:r>
              <a:rPr lang="zh-CN" altLang="en-US" dirty="0"/>
              <a:t>个时钟周期，则每秒可以执行</a:t>
            </a:r>
            <a:r>
              <a:rPr lang="en-US" altLang="zh-CN" dirty="0"/>
              <a:t>8M/5=1.6M</a:t>
            </a:r>
            <a:r>
              <a:rPr lang="zh-CN" altLang="en-US" dirty="0"/>
              <a:t>条指令，即速度为</a:t>
            </a:r>
            <a:r>
              <a:rPr lang="en-US" altLang="zh-CN" dirty="0"/>
              <a:t>1.6MIPS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2.</a:t>
            </a:r>
            <a:r>
              <a:rPr lang="zh-CN" altLang="en-US" dirty="0"/>
              <a:t>指令周期改为：</a:t>
            </a:r>
            <a:r>
              <a:rPr lang="en-US" altLang="zh-CN" dirty="0"/>
              <a:t>0.125*4*5=2.5uS</a:t>
            </a:r>
            <a:r>
              <a:rPr lang="zh-CN" altLang="en-US" dirty="0"/>
              <a:t>，则平均指令执行速度为：</a:t>
            </a:r>
            <a:r>
              <a:rPr lang="en-US" altLang="zh-CN" dirty="0"/>
              <a:t>1s/2.5uS=0.4MIPS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另一种思路：</a:t>
            </a:r>
            <a:r>
              <a:rPr lang="en-US" altLang="zh-CN" dirty="0"/>
              <a:t>8M/20=0.4 MIPS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3.</a:t>
            </a:r>
            <a:r>
              <a:rPr lang="zh-CN" altLang="en-US" dirty="0"/>
              <a:t>机器运行速度不仅决定与主频，还与指令周期包含的机器周期数，以及机器周期包含的时钟周期数有关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468313" y="96520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例：某</a:t>
            </a:r>
            <a:r>
              <a:rPr lang="en-US" altLang="zh-CN" dirty="0"/>
              <a:t>CPU</a:t>
            </a:r>
            <a:r>
              <a:rPr lang="zh-CN" altLang="en-US" dirty="0"/>
              <a:t>主频为</a:t>
            </a:r>
            <a:r>
              <a:rPr lang="en-US" altLang="zh-CN" dirty="0"/>
              <a:t>8MHz</a:t>
            </a:r>
            <a:r>
              <a:rPr lang="zh-CN" altLang="en-US" dirty="0"/>
              <a:t>，每个机器周期包含四个时钟周期，该机器的平均指令执行速度为</a:t>
            </a:r>
            <a:r>
              <a:rPr lang="en-US" altLang="zh-CN" dirty="0"/>
              <a:t>1MIPS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1.</a:t>
            </a:r>
            <a:r>
              <a:rPr lang="zh-CN" altLang="en-US" dirty="0"/>
              <a:t>求该机器的平均指令周期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2.</a:t>
            </a:r>
            <a:r>
              <a:rPr lang="zh-CN" altLang="en-US" dirty="0"/>
              <a:t>求每个指令周期包含的平均机器周期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3.</a:t>
            </a:r>
            <a:r>
              <a:rPr lang="zh-CN" altLang="en-US" dirty="0"/>
              <a:t>若改用时钟周期为</a:t>
            </a:r>
            <a:r>
              <a:rPr lang="en-US" altLang="zh-CN" dirty="0"/>
              <a:t>0.01uS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芯片，求平均指令执行速度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1.</a:t>
            </a:r>
            <a:r>
              <a:rPr lang="zh-CN" altLang="en-US" dirty="0"/>
              <a:t>因为平均指令执行速度为</a:t>
            </a:r>
            <a:r>
              <a:rPr lang="en-US" altLang="zh-CN" dirty="0"/>
              <a:t>1MIPS</a:t>
            </a:r>
            <a:r>
              <a:rPr lang="zh-CN" altLang="en-US" dirty="0"/>
              <a:t>，则指令周期为</a:t>
            </a:r>
            <a:r>
              <a:rPr lang="en-US" altLang="zh-CN" dirty="0"/>
              <a:t>1/1M </a:t>
            </a:r>
            <a:r>
              <a:rPr lang="zh-CN" altLang="en-US" dirty="0"/>
              <a:t>秒</a:t>
            </a:r>
            <a:r>
              <a:rPr lang="en-US" altLang="zh-CN" dirty="0"/>
              <a:t>=1uS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2.CPU</a:t>
            </a:r>
            <a:r>
              <a:rPr lang="zh-CN" altLang="en-US" dirty="0"/>
              <a:t>主频为</a:t>
            </a:r>
            <a:r>
              <a:rPr lang="en-US" altLang="zh-CN" dirty="0"/>
              <a:t>8MHZ</a:t>
            </a:r>
            <a:r>
              <a:rPr lang="zh-CN" altLang="en-US" dirty="0"/>
              <a:t>，则时钟周期为</a:t>
            </a:r>
            <a:r>
              <a:rPr lang="en-US" altLang="zh-CN" dirty="0"/>
              <a:t>1/8M </a:t>
            </a:r>
            <a:r>
              <a:rPr lang="zh-CN" altLang="en-US" dirty="0"/>
              <a:t>秒，机器周期（有</a:t>
            </a:r>
            <a:r>
              <a:rPr lang="en-US" altLang="zh-CN" dirty="0"/>
              <a:t>4</a:t>
            </a:r>
            <a:r>
              <a:rPr lang="zh-CN" altLang="en-US" dirty="0"/>
              <a:t>个时钟周期）为</a:t>
            </a:r>
            <a:r>
              <a:rPr lang="en-US" altLang="zh-CN" dirty="0"/>
              <a:t>1/2M </a:t>
            </a:r>
            <a:r>
              <a:rPr lang="zh-CN" altLang="en-US" dirty="0"/>
              <a:t>秒，而指令周期为</a:t>
            </a:r>
            <a:r>
              <a:rPr lang="en-US" altLang="zh-CN" dirty="0"/>
              <a:t>1/1M </a:t>
            </a:r>
            <a:r>
              <a:rPr lang="zh-CN" altLang="en-US" dirty="0"/>
              <a:t>秒，则一个指令周期有</a:t>
            </a:r>
            <a:r>
              <a:rPr lang="en-US" altLang="zh-CN" dirty="0"/>
              <a:t>2</a:t>
            </a:r>
            <a:r>
              <a:rPr lang="zh-CN" altLang="en-US" dirty="0"/>
              <a:t>个机器周期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3.</a:t>
            </a:r>
            <a:r>
              <a:rPr lang="zh-CN" altLang="en-US" dirty="0"/>
              <a:t>若改用时钟周期为</a:t>
            </a:r>
            <a:r>
              <a:rPr lang="en-US" altLang="zh-CN" dirty="0"/>
              <a:t>0.01uS</a:t>
            </a:r>
            <a:r>
              <a:rPr lang="zh-CN" altLang="en-US" dirty="0"/>
              <a:t>的芯片，则平均指令执行速度为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1MIPS*0.125/0.01=12.5MIPS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Group 11"/>
          <p:cNvGrpSpPr/>
          <p:nvPr/>
        </p:nvGrpSpPr>
        <p:grpSpPr>
          <a:xfrm>
            <a:off x="796925" y="723900"/>
            <a:ext cx="7042150" cy="1084263"/>
            <a:chOff x="938" y="998"/>
            <a:chExt cx="4353" cy="683"/>
          </a:xfrm>
        </p:grpSpPr>
        <p:sp>
          <p:nvSpPr>
            <p:cNvPr id="3077" name="Rectangle 3"/>
            <p:cNvSpPr/>
            <p:nvPr/>
          </p:nvSpPr>
          <p:spPr>
            <a:xfrm>
              <a:off x="938" y="998"/>
              <a:ext cx="4107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Review: </a:t>
              </a:r>
              <a:r>
                <a:rPr lang="zh-CN" altLang="en-US" dirty="0">
                  <a:latin typeface="Times New Roman" panose="02020603050405020304" pitchFamily="18" charset="0"/>
                </a:rPr>
                <a:t>完成一条指令分 </a:t>
              </a:r>
              <a:r>
                <a:rPr lang="en-US" altLang="zh-CN" dirty="0">
                  <a:latin typeface="Times New Roman" panose="02020603050405020304" pitchFamily="18" charset="0"/>
                </a:rPr>
                <a:t>4 </a:t>
              </a:r>
              <a:r>
                <a:rPr lang="zh-CN" altLang="en-US" dirty="0">
                  <a:latin typeface="Times New Roman" panose="02020603050405020304" pitchFamily="18" charset="0"/>
                </a:rPr>
                <a:t>个阶段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8" name="Rectangle 4"/>
            <p:cNvSpPr/>
            <p:nvPr/>
          </p:nvSpPr>
          <p:spPr>
            <a:xfrm>
              <a:off x="956" y="1409"/>
              <a:ext cx="10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取指周期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9" name="Rectangle 5"/>
            <p:cNvSpPr/>
            <p:nvPr/>
          </p:nvSpPr>
          <p:spPr>
            <a:xfrm>
              <a:off x="2086" y="1395"/>
              <a:ext cx="10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间址周期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Rectangle 6"/>
            <p:cNvSpPr/>
            <p:nvPr/>
          </p:nvSpPr>
          <p:spPr>
            <a:xfrm>
              <a:off x="3189" y="1402"/>
              <a:ext cx="10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执行周期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081" name="Rectangle 7"/>
            <p:cNvSpPr/>
            <p:nvPr/>
          </p:nvSpPr>
          <p:spPr>
            <a:xfrm>
              <a:off x="4271" y="1396"/>
              <a:ext cx="10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中断周期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5" name="AutoShape 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076" name="Text Box 12"/>
          <p:cNvSpPr txBox="1"/>
          <p:nvPr/>
        </p:nvSpPr>
        <p:spPr>
          <a:xfrm>
            <a:off x="260350" y="2109788"/>
            <a:ext cx="8329613" cy="38842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spcBef>
                <a:spcPct val="50000"/>
              </a:spcBef>
            </a:pPr>
            <a:r>
              <a:rPr lang="zh-CN" altLang="en-US" sz="2900" dirty="0"/>
              <a:t>本章结合</a:t>
            </a:r>
            <a:r>
              <a:rPr lang="zh-CN" altLang="en-US" sz="2900" dirty="0">
                <a:highlight>
                  <a:srgbClr val="FFFF00"/>
                </a:highlight>
              </a:rPr>
              <a:t>指令周期的</a:t>
            </a:r>
            <a:r>
              <a:rPr lang="zh-CN" altLang="en-US" sz="2900" b="1" dirty="0">
                <a:highlight>
                  <a:srgbClr val="FFFF00"/>
                </a:highlight>
              </a:rPr>
              <a:t>四个阶段</a:t>
            </a:r>
            <a:r>
              <a:rPr lang="zh-CN" altLang="en-US" sz="2900" dirty="0">
                <a:highlight>
                  <a:srgbClr val="FFFF00"/>
                </a:highlight>
                <a:sym typeface="+mn-ea"/>
              </a:rPr>
              <a:t>（考）</a:t>
            </a:r>
            <a:r>
              <a:rPr lang="zh-CN" altLang="en-US" sz="2900" dirty="0"/>
              <a:t>，着重分析控制单元为完成不同指令所发出的各种操作命令（控制信号），这些操作命令控制计算机所有部件有次序地完成相应的操作，以达到执行程序的目的</a:t>
            </a:r>
            <a:endParaRPr lang="en-US" altLang="zh-CN" sz="2900" dirty="0"/>
          </a:p>
          <a:p>
            <a:pPr marL="457200" lvl="0" indent="-457200" algn="just" eaLnBrk="1" hangingPunct="1">
              <a:spcBef>
                <a:spcPct val="50000"/>
              </a:spcBef>
            </a:pPr>
            <a:r>
              <a:rPr lang="zh-CN" altLang="en-US" sz="2900" dirty="0"/>
              <a:t>理解指令周期、机器周期、时钟周期和控制信号的关系，理解控制单元在计算机运行中的核心作用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阅读理解：例题</a:t>
            </a:r>
            <a:r>
              <a:rPr lang="en-US" altLang="zh-CN" dirty="0"/>
              <a:t>9.1</a:t>
            </a:r>
            <a:r>
              <a:rPr lang="zh-CN" altLang="en-US" dirty="0"/>
              <a:t>，</a:t>
            </a:r>
            <a:r>
              <a:rPr lang="en-US" altLang="zh-CN" dirty="0"/>
              <a:t>9.2</a:t>
            </a:r>
            <a:r>
              <a:rPr lang="zh-CN" altLang="en-US" dirty="0"/>
              <a:t>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作业：</a:t>
            </a:r>
            <a:r>
              <a:rPr lang="en-US" altLang="zh-CN" dirty="0"/>
              <a:t>393</a:t>
            </a:r>
            <a:r>
              <a:rPr lang="zh-CN" altLang="en-US" dirty="0"/>
              <a:t>页第</a:t>
            </a:r>
            <a:r>
              <a:rPr lang="en-US" altLang="zh-CN" dirty="0"/>
              <a:t>5</a:t>
            </a:r>
            <a:r>
              <a:rPr lang="zh-CN" altLang="en-US" dirty="0"/>
              <a:t>题，第</a:t>
            </a:r>
            <a:r>
              <a:rPr lang="en-US" altLang="zh-CN" dirty="0"/>
              <a:t>6</a:t>
            </a:r>
            <a:r>
              <a:rPr lang="zh-CN" altLang="en-US" dirty="0"/>
              <a:t>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200025" y="668338"/>
            <a:ext cx="5856288" cy="11604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一、取指周期 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取指令过程可以可归纳为以下几个操作：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63600" y="2438400"/>
            <a:ext cx="4592638" cy="431800"/>
            <a:chOff x="240" y="1968"/>
            <a:chExt cx="2720" cy="272"/>
          </a:xfrm>
        </p:grpSpPr>
        <p:sp>
          <p:nvSpPr>
            <p:cNvPr id="5171" name="Rectangle 4"/>
            <p:cNvSpPr/>
            <p:nvPr/>
          </p:nvSpPr>
          <p:spPr>
            <a:xfrm>
              <a:off x="240" y="1968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PC       MAR       </a:t>
              </a:r>
              <a:r>
                <a:rPr lang="zh-CN" altLang="en-US" sz="2200" b="1" dirty="0">
                  <a:latin typeface="Times New Roman" panose="02020603050405020304" pitchFamily="18" charset="0"/>
                </a:rPr>
                <a:t>地址线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72" name="Line 5"/>
            <p:cNvSpPr/>
            <p:nvPr/>
          </p:nvSpPr>
          <p:spPr>
            <a:xfrm>
              <a:off x="528" y="2112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73" name="Line 6"/>
            <p:cNvSpPr/>
            <p:nvPr/>
          </p:nvSpPr>
          <p:spPr>
            <a:xfrm>
              <a:off x="1335" y="2112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863600" y="3082925"/>
            <a:ext cx="4318000" cy="431800"/>
            <a:chOff x="528" y="2464"/>
            <a:chExt cx="2720" cy="272"/>
          </a:xfrm>
        </p:grpSpPr>
        <p:sp>
          <p:nvSpPr>
            <p:cNvPr id="5169" name="Rectangle 8"/>
            <p:cNvSpPr/>
            <p:nvPr/>
          </p:nvSpPr>
          <p:spPr>
            <a:xfrm>
              <a:off x="528" y="2464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70" name="Line 9"/>
            <p:cNvSpPr/>
            <p:nvPr/>
          </p:nvSpPr>
          <p:spPr>
            <a:xfrm>
              <a:off x="663" y="2591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863600" y="3727450"/>
            <a:ext cx="4318000" cy="431800"/>
            <a:chOff x="528" y="2752"/>
            <a:chExt cx="2720" cy="272"/>
          </a:xfrm>
        </p:grpSpPr>
        <p:sp>
          <p:nvSpPr>
            <p:cNvPr id="5167" name="Rectangle 11"/>
            <p:cNvSpPr/>
            <p:nvPr/>
          </p:nvSpPr>
          <p:spPr>
            <a:xfrm>
              <a:off x="528" y="2752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 ( MAR )       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68" name="Line 12"/>
            <p:cNvSpPr/>
            <p:nvPr/>
          </p:nvSpPr>
          <p:spPr>
            <a:xfrm>
              <a:off x="1488" y="2901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863600" y="4371975"/>
            <a:ext cx="4318000" cy="431800"/>
            <a:chOff x="544" y="2754"/>
            <a:chExt cx="2720" cy="272"/>
          </a:xfrm>
        </p:grpSpPr>
        <p:sp>
          <p:nvSpPr>
            <p:cNvPr id="5165" name="Rectangle 14"/>
            <p:cNvSpPr/>
            <p:nvPr/>
          </p:nvSpPr>
          <p:spPr>
            <a:xfrm>
              <a:off x="544" y="2754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MDR       IR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66" name="Line 15"/>
            <p:cNvSpPr/>
            <p:nvPr/>
          </p:nvSpPr>
          <p:spPr>
            <a:xfrm>
              <a:off x="1063" y="2881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6"/>
          <p:cNvGrpSpPr/>
          <p:nvPr/>
        </p:nvGrpSpPr>
        <p:grpSpPr>
          <a:xfrm>
            <a:off x="863600" y="5661025"/>
            <a:ext cx="4318000" cy="431800"/>
            <a:chOff x="528" y="3328"/>
            <a:chExt cx="2720" cy="272"/>
          </a:xfrm>
        </p:grpSpPr>
        <p:sp>
          <p:nvSpPr>
            <p:cNvPr id="5163" name="Rectangle 17"/>
            <p:cNvSpPr/>
            <p:nvPr/>
          </p:nvSpPr>
          <p:spPr>
            <a:xfrm>
              <a:off x="528" y="3328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 PC ) + 1       PC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64" name="Line 18"/>
            <p:cNvSpPr/>
            <p:nvPr/>
          </p:nvSpPr>
          <p:spPr>
            <a:xfrm>
              <a:off x="1335" y="3456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19"/>
          <p:cNvGrpSpPr/>
          <p:nvPr/>
        </p:nvGrpSpPr>
        <p:grpSpPr>
          <a:xfrm>
            <a:off x="4191000" y="2055813"/>
            <a:ext cx="4953000" cy="3573462"/>
            <a:chOff x="2640" y="1392"/>
            <a:chExt cx="3024" cy="2112"/>
          </a:xfrm>
        </p:grpSpPr>
        <p:sp>
          <p:nvSpPr>
            <p:cNvPr id="5133" name="Rectangle 20"/>
            <p:cNvSpPr/>
            <p:nvPr/>
          </p:nvSpPr>
          <p:spPr>
            <a:xfrm>
              <a:off x="2640" y="2102"/>
              <a:ext cx="1628" cy="140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34" name="AutoShape 21"/>
            <p:cNvSpPr/>
            <p:nvPr/>
          </p:nvSpPr>
          <p:spPr>
            <a:xfrm>
              <a:off x="4135" y="2414"/>
              <a:ext cx="266" cy="78"/>
            </a:xfrm>
            <a:prstGeom prst="rightArrow">
              <a:avLst>
                <a:gd name="adj1" fmla="val 50000"/>
                <a:gd name="adj2" fmla="val 60626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35" name="Group 22"/>
            <p:cNvGrpSpPr/>
            <p:nvPr/>
          </p:nvGrpSpPr>
          <p:grpSpPr>
            <a:xfrm>
              <a:off x="2994" y="2571"/>
              <a:ext cx="963" cy="500"/>
              <a:chOff x="1440" y="2640"/>
              <a:chExt cx="1392" cy="617"/>
            </a:xfrm>
          </p:grpSpPr>
          <p:grpSp>
            <p:nvGrpSpPr>
              <p:cNvPr id="5159" name="Group 23"/>
              <p:cNvGrpSpPr/>
              <p:nvPr/>
            </p:nvGrpSpPr>
            <p:grpSpPr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5161" name="Rectangle 24"/>
                <p:cNvSpPr/>
                <p:nvPr/>
              </p:nvSpPr>
              <p:spPr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5162" name="AutoShape 25"/>
                <p:cNvSpPr/>
                <p:nvPr/>
              </p:nvSpPr>
              <p:spPr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5160" name="Text Box 26"/>
              <p:cNvSpPr txBox="1"/>
              <p:nvPr/>
            </p:nvSpPr>
            <p:spPr>
              <a:xfrm>
                <a:off x="1824" y="2968"/>
                <a:ext cx="1008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+1    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136" name="AutoShape 27"/>
            <p:cNvSpPr/>
            <p:nvPr/>
          </p:nvSpPr>
          <p:spPr>
            <a:xfrm>
              <a:off x="3205" y="2414"/>
              <a:ext cx="498" cy="78"/>
            </a:xfrm>
            <a:prstGeom prst="rightArrow">
              <a:avLst>
                <a:gd name="adj1" fmla="val 50000"/>
                <a:gd name="adj2" fmla="val 113504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7" name="AutoShape 28"/>
            <p:cNvSpPr/>
            <p:nvPr/>
          </p:nvSpPr>
          <p:spPr>
            <a:xfrm rot="10800000">
              <a:off x="4135" y="3249"/>
              <a:ext cx="499" cy="78"/>
            </a:xfrm>
            <a:prstGeom prst="rightArrow">
              <a:avLst>
                <a:gd name="adj1" fmla="val 50000"/>
                <a:gd name="adj2" fmla="val 113732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8" name="AutoShape 29"/>
            <p:cNvSpPr/>
            <p:nvPr/>
          </p:nvSpPr>
          <p:spPr>
            <a:xfrm>
              <a:off x="4135" y="2782"/>
              <a:ext cx="731" cy="78"/>
            </a:xfrm>
            <a:prstGeom prst="rightArrow">
              <a:avLst>
                <a:gd name="adj1" fmla="val 50000"/>
                <a:gd name="adj2" fmla="val 97622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AutoShape 30"/>
            <p:cNvSpPr/>
            <p:nvPr/>
          </p:nvSpPr>
          <p:spPr>
            <a:xfrm>
              <a:off x="4468" y="2672"/>
              <a:ext cx="631" cy="78"/>
            </a:xfrm>
            <a:prstGeom prst="rightArrow">
              <a:avLst>
                <a:gd name="adj1" fmla="val 50000"/>
                <a:gd name="adj2" fmla="val 108200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0" name="AutoShape 31"/>
            <p:cNvSpPr/>
            <p:nvPr/>
          </p:nvSpPr>
          <p:spPr>
            <a:xfrm rot="10800000">
              <a:off x="4700" y="2569"/>
              <a:ext cx="399" cy="78"/>
            </a:xfrm>
            <a:prstGeom prst="rightArrow">
              <a:avLst>
                <a:gd name="adj1" fmla="val 50000"/>
                <a:gd name="adj2" fmla="val 90940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AutoShape 32"/>
            <p:cNvSpPr/>
            <p:nvPr/>
          </p:nvSpPr>
          <p:spPr>
            <a:xfrm>
              <a:off x="4900" y="2453"/>
              <a:ext cx="199" cy="78"/>
            </a:xfrm>
            <a:prstGeom prst="rightArrow">
              <a:avLst>
                <a:gd name="adj1" fmla="val 50000"/>
                <a:gd name="adj2" fmla="val 45356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Text Box 33"/>
            <p:cNvSpPr txBox="1"/>
            <p:nvPr/>
          </p:nvSpPr>
          <p:spPr>
            <a:xfrm>
              <a:off x="3668" y="3180"/>
              <a:ext cx="48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MDR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3" name="Rectangle 34"/>
            <p:cNvSpPr/>
            <p:nvPr/>
          </p:nvSpPr>
          <p:spPr>
            <a:xfrm>
              <a:off x="3703" y="2725"/>
              <a:ext cx="432" cy="23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CU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4" name="Rectangle 35"/>
            <p:cNvSpPr/>
            <p:nvPr/>
          </p:nvSpPr>
          <p:spPr>
            <a:xfrm>
              <a:off x="3703" y="2346"/>
              <a:ext cx="432" cy="23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MAR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5" name="Rectangle 36"/>
            <p:cNvSpPr/>
            <p:nvPr/>
          </p:nvSpPr>
          <p:spPr>
            <a:xfrm>
              <a:off x="2773" y="2336"/>
              <a:ext cx="432" cy="23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PC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6" name="Rectangle 37"/>
            <p:cNvSpPr/>
            <p:nvPr/>
          </p:nvSpPr>
          <p:spPr>
            <a:xfrm>
              <a:off x="2773" y="3192"/>
              <a:ext cx="432" cy="23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47" name="Text Box 38"/>
            <p:cNvSpPr txBox="1"/>
            <p:nvPr/>
          </p:nvSpPr>
          <p:spPr>
            <a:xfrm>
              <a:off x="2820" y="3182"/>
              <a:ext cx="30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8" name="Rectangle 39"/>
            <p:cNvSpPr/>
            <p:nvPr/>
          </p:nvSpPr>
          <p:spPr>
            <a:xfrm>
              <a:off x="4401" y="2102"/>
              <a:ext cx="67" cy="1363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49" name="Rectangle 40"/>
            <p:cNvSpPr/>
            <p:nvPr/>
          </p:nvSpPr>
          <p:spPr>
            <a:xfrm>
              <a:off x="4634" y="2102"/>
              <a:ext cx="66" cy="1363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50" name="Rectangle 41"/>
            <p:cNvSpPr/>
            <p:nvPr/>
          </p:nvSpPr>
          <p:spPr>
            <a:xfrm>
              <a:off x="4866" y="2102"/>
              <a:ext cx="67" cy="1363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51" name="Rectangle 42"/>
            <p:cNvSpPr/>
            <p:nvPr/>
          </p:nvSpPr>
          <p:spPr>
            <a:xfrm>
              <a:off x="5099" y="2405"/>
              <a:ext cx="565" cy="4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存储器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2" name="Text Box 43"/>
            <p:cNvSpPr txBox="1"/>
            <p:nvPr/>
          </p:nvSpPr>
          <p:spPr>
            <a:xfrm>
              <a:off x="3198" y="1872"/>
              <a:ext cx="43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3" name="Text Box 44"/>
            <p:cNvSpPr txBox="1"/>
            <p:nvPr/>
          </p:nvSpPr>
          <p:spPr>
            <a:xfrm>
              <a:off x="4236" y="1392"/>
              <a:ext cx="299" cy="6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地址总线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4" name="Text Box 45"/>
            <p:cNvSpPr txBox="1"/>
            <p:nvPr/>
          </p:nvSpPr>
          <p:spPr>
            <a:xfrm>
              <a:off x="4469" y="1392"/>
              <a:ext cx="298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数据总线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5" name="Text Box 46"/>
            <p:cNvSpPr txBox="1"/>
            <p:nvPr/>
          </p:nvSpPr>
          <p:spPr>
            <a:xfrm>
              <a:off x="4735" y="1392"/>
              <a:ext cx="298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控制总线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6" name="AutoShape 47"/>
            <p:cNvSpPr/>
            <p:nvPr/>
          </p:nvSpPr>
          <p:spPr>
            <a:xfrm rot="10800000">
              <a:off x="3205" y="3270"/>
              <a:ext cx="498" cy="78"/>
            </a:xfrm>
            <a:prstGeom prst="rightArrow">
              <a:avLst>
                <a:gd name="adj1" fmla="val 50000"/>
                <a:gd name="adj2" fmla="val 113504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7" name="Rectangle 48"/>
            <p:cNvSpPr/>
            <p:nvPr/>
          </p:nvSpPr>
          <p:spPr>
            <a:xfrm rot="5400000">
              <a:off x="3034" y="2814"/>
              <a:ext cx="27" cy="16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58" name="Rectangle 49"/>
            <p:cNvSpPr/>
            <p:nvPr/>
          </p:nvSpPr>
          <p:spPr>
            <a:xfrm>
              <a:off x="3703" y="3192"/>
              <a:ext cx="432" cy="23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0" name="Group 51"/>
          <p:cNvGrpSpPr/>
          <p:nvPr/>
        </p:nvGrpSpPr>
        <p:grpSpPr>
          <a:xfrm>
            <a:off x="863600" y="5016500"/>
            <a:ext cx="4537075" cy="498475"/>
            <a:chOff x="544" y="3160"/>
            <a:chExt cx="2720" cy="272"/>
          </a:xfrm>
        </p:grpSpPr>
        <p:sp>
          <p:nvSpPr>
            <p:cNvPr id="5131" name="Rectangle 52"/>
            <p:cNvSpPr/>
            <p:nvPr/>
          </p:nvSpPr>
          <p:spPr>
            <a:xfrm>
              <a:off x="544" y="3160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OP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IR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）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CU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32" name="Line 53"/>
            <p:cNvSpPr/>
            <p:nvPr/>
          </p:nvSpPr>
          <p:spPr>
            <a:xfrm>
              <a:off x="1404" y="3287"/>
              <a:ext cx="2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5130" name="AutoShape 5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725488" y="261938"/>
            <a:ext cx="4398962" cy="1457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二、间址周期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</a:rPr>
              <a:t>完成取操作数有效地址的操作：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762000" y="4133850"/>
            <a:ext cx="2879725" cy="431800"/>
            <a:chOff x="480" y="2604"/>
            <a:chExt cx="1814" cy="272"/>
          </a:xfrm>
        </p:grpSpPr>
        <p:sp>
          <p:nvSpPr>
            <p:cNvPr id="6188" name="Rectangle 4"/>
            <p:cNvSpPr/>
            <p:nvPr/>
          </p:nvSpPr>
          <p:spPr>
            <a:xfrm>
              <a:off x="480" y="2604"/>
              <a:ext cx="181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 ( MAR )       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9" name="Line 5"/>
            <p:cNvSpPr/>
            <p:nvPr/>
          </p:nvSpPr>
          <p:spPr>
            <a:xfrm>
              <a:off x="1430" y="2754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762000" y="3365500"/>
            <a:ext cx="2879725" cy="431800"/>
            <a:chOff x="480" y="2120"/>
            <a:chExt cx="1814" cy="272"/>
          </a:xfrm>
        </p:grpSpPr>
        <p:sp>
          <p:nvSpPr>
            <p:cNvPr id="6186" name="Rectangle 7"/>
            <p:cNvSpPr/>
            <p:nvPr/>
          </p:nvSpPr>
          <p:spPr>
            <a:xfrm>
              <a:off x="480" y="2120"/>
              <a:ext cx="181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7" name="Line 8"/>
            <p:cNvSpPr/>
            <p:nvPr/>
          </p:nvSpPr>
          <p:spPr>
            <a:xfrm>
              <a:off x="576" y="2266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9"/>
          <p:cNvGrpSpPr/>
          <p:nvPr/>
        </p:nvGrpSpPr>
        <p:grpSpPr>
          <a:xfrm>
            <a:off x="762000" y="2508250"/>
            <a:ext cx="2879725" cy="431800"/>
            <a:chOff x="480" y="1636"/>
            <a:chExt cx="1814" cy="272"/>
          </a:xfrm>
        </p:grpSpPr>
        <p:sp>
          <p:nvSpPr>
            <p:cNvPr id="6184" name="Rectangle 10"/>
            <p:cNvSpPr/>
            <p:nvPr/>
          </p:nvSpPr>
          <p:spPr>
            <a:xfrm>
              <a:off x="480" y="1636"/>
              <a:ext cx="181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Ad ( IR )        MAR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5" name="Line 11"/>
            <p:cNvSpPr/>
            <p:nvPr/>
          </p:nvSpPr>
          <p:spPr>
            <a:xfrm>
              <a:off x="1264" y="1770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2"/>
          <p:cNvGrpSpPr/>
          <p:nvPr/>
        </p:nvGrpSpPr>
        <p:grpSpPr>
          <a:xfrm>
            <a:off x="762000" y="4729163"/>
            <a:ext cx="3448050" cy="1346200"/>
            <a:chOff x="480" y="2979"/>
            <a:chExt cx="1875" cy="734"/>
          </a:xfrm>
        </p:grpSpPr>
        <p:sp>
          <p:nvSpPr>
            <p:cNvPr id="6182" name="Rectangle 13"/>
            <p:cNvSpPr/>
            <p:nvPr/>
          </p:nvSpPr>
          <p:spPr>
            <a:xfrm>
              <a:off x="480" y="2979"/>
              <a:ext cx="1875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MDR           Ad ( IR )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：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有效地址送指令寄存器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的地址字段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3" name="Line 14"/>
            <p:cNvSpPr/>
            <p:nvPr/>
          </p:nvSpPr>
          <p:spPr>
            <a:xfrm>
              <a:off x="960" y="3175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5"/>
          <p:cNvGrpSpPr/>
          <p:nvPr/>
        </p:nvGrpSpPr>
        <p:grpSpPr>
          <a:xfrm>
            <a:off x="762000" y="1930400"/>
            <a:ext cx="4460875" cy="465138"/>
            <a:chOff x="400" y="991"/>
            <a:chExt cx="2720" cy="272"/>
          </a:xfrm>
        </p:grpSpPr>
        <p:sp>
          <p:nvSpPr>
            <p:cNvPr id="6180" name="Rectangle 16"/>
            <p:cNvSpPr/>
            <p:nvPr/>
          </p:nvSpPr>
          <p:spPr>
            <a:xfrm>
              <a:off x="400" y="991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指令形式地址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MAR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也就是：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81" name="Line 17"/>
            <p:cNvSpPr/>
            <p:nvPr/>
          </p:nvSpPr>
          <p:spPr>
            <a:xfrm>
              <a:off x="1583" y="1127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19"/>
          <p:cNvGrpSpPr/>
          <p:nvPr/>
        </p:nvGrpSpPr>
        <p:grpSpPr>
          <a:xfrm>
            <a:off x="4114800" y="2057400"/>
            <a:ext cx="4845050" cy="3451225"/>
            <a:chOff x="2592" y="1296"/>
            <a:chExt cx="3024" cy="2160"/>
          </a:xfrm>
        </p:grpSpPr>
        <p:sp>
          <p:nvSpPr>
            <p:cNvPr id="6154" name="AutoShape 20"/>
            <p:cNvSpPr/>
            <p:nvPr/>
          </p:nvSpPr>
          <p:spPr>
            <a:xfrm rot="10800000">
              <a:off x="4086" y="3192"/>
              <a:ext cx="499" cy="94"/>
            </a:xfrm>
            <a:prstGeom prst="rightArrow">
              <a:avLst>
                <a:gd name="adj1" fmla="val 50000"/>
                <a:gd name="adj2" fmla="val 94373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5" name="AutoShape 21"/>
            <p:cNvSpPr/>
            <p:nvPr/>
          </p:nvSpPr>
          <p:spPr>
            <a:xfrm rot="10800000">
              <a:off x="3120" y="3216"/>
              <a:ext cx="528" cy="96"/>
            </a:xfrm>
            <a:prstGeom prst="rightArrow">
              <a:avLst>
                <a:gd name="adj1" fmla="val 50000"/>
                <a:gd name="adj2" fmla="val 97777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6" name="AutoShape 22"/>
            <p:cNvSpPr/>
            <p:nvPr/>
          </p:nvSpPr>
          <p:spPr>
            <a:xfrm>
              <a:off x="4080" y="2746"/>
              <a:ext cx="738" cy="86"/>
            </a:xfrm>
            <a:prstGeom prst="rightArrow">
              <a:avLst>
                <a:gd name="adj1" fmla="val 49250"/>
                <a:gd name="adj2" fmla="val 89230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7" name="AutoShape 23"/>
            <p:cNvSpPr/>
            <p:nvPr/>
          </p:nvSpPr>
          <p:spPr>
            <a:xfrm>
              <a:off x="4076" y="2328"/>
              <a:ext cx="288" cy="72"/>
            </a:xfrm>
            <a:prstGeom prst="rightArrow">
              <a:avLst>
                <a:gd name="adj1" fmla="val 49370"/>
                <a:gd name="adj2" fmla="val 108296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8" name="Rectangle 24"/>
            <p:cNvSpPr/>
            <p:nvPr/>
          </p:nvSpPr>
          <p:spPr>
            <a:xfrm>
              <a:off x="2592" y="2018"/>
              <a:ext cx="1628" cy="143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59" name="AutoShape 25"/>
            <p:cNvSpPr/>
            <p:nvPr/>
          </p:nvSpPr>
          <p:spPr>
            <a:xfrm rot="10800000">
              <a:off x="4651" y="2491"/>
              <a:ext cx="399" cy="94"/>
            </a:xfrm>
            <a:prstGeom prst="rightArrow">
              <a:avLst>
                <a:gd name="adj1" fmla="val 50000"/>
                <a:gd name="adj2" fmla="val 75460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0" name="AutoShape 26"/>
            <p:cNvSpPr/>
            <p:nvPr/>
          </p:nvSpPr>
          <p:spPr>
            <a:xfrm>
              <a:off x="4420" y="2608"/>
              <a:ext cx="631" cy="94"/>
            </a:xfrm>
            <a:prstGeom prst="rightArrow">
              <a:avLst>
                <a:gd name="adj1" fmla="val 50000"/>
                <a:gd name="adj2" fmla="val 89783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1" name="Rectangle 27"/>
            <p:cNvSpPr/>
            <p:nvPr/>
          </p:nvSpPr>
          <p:spPr>
            <a:xfrm>
              <a:off x="2880" y="2810"/>
              <a:ext cx="36" cy="316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62" name="AutoShape 28"/>
            <p:cNvSpPr/>
            <p:nvPr/>
          </p:nvSpPr>
          <p:spPr>
            <a:xfrm>
              <a:off x="4851" y="2386"/>
              <a:ext cx="200" cy="94"/>
            </a:xfrm>
            <a:prstGeom prst="rightArrow">
              <a:avLst>
                <a:gd name="adj1" fmla="val 50000"/>
                <a:gd name="adj2" fmla="val 37825"/>
              </a:avLst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29"/>
            <p:cNvSpPr/>
            <p:nvPr/>
          </p:nvSpPr>
          <p:spPr>
            <a:xfrm>
              <a:off x="4845" y="2403"/>
              <a:ext cx="31" cy="56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64" name="Text Box 30"/>
            <p:cNvSpPr txBox="1"/>
            <p:nvPr/>
          </p:nvSpPr>
          <p:spPr>
            <a:xfrm>
              <a:off x="3622" y="3135"/>
              <a:ext cx="495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MDR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5" name="Rectangle 31"/>
            <p:cNvSpPr/>
            <p:nvPr/>
          </p:nvSpPr>
          <p:spPr>
            <a:xfrm>
              <a:off x="3655" y="3137"/>
              <a:ext cx="432" cy="23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66" name="Rectangle 32"/>
            <p:cNvSpPr/>
            <p:nvPr/>
          </p:nvSpPr>
          <p:spPr>
            <a:xfrm>
              <a:off x="3643" y="2658"/>
              <a:ext cx="432" cy="23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CU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7" name="Rectangle 33"/>
            <p:cNvSpPr/>
            <p:nvPr/>
          </p:nvSpPr>
          <p:spPr>
            <a:xfrm>
              <a:off x="3643" y="2258"/>
              <a:ext cx="432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MAR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8" name="Rectangle 34"/>
            <p:cNvSpPr/>
            <p:nvPr/>
          </p:nvSpPr>
          <p:spPr>
            <a:xfrm>
              <a:off x="4353" y="2018"/>
              <a:ext cx="67" cy="1397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69" name="Rectangle 35"/>
            <p:cNvSpPr/>
            <p:nvPr/>
          </p:nvSpPr>
          <p:spPr>
            <a:xfrm>
              <a:off x="4586" y="2018"/>
              <a:ext cx="66" cy="1397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70" name="Rectangle 36"/>
            <p:cNvSpPr/>
            <p:nvPr/>
          </p:nvSpPr>
          <p:spPr>
            <a:xfrm>
              <a:off x="4818" y="2018"/>
              <a:ext cx="67" cy="1397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71" name="Text Box 37"/>
            <p:cNvSpPr txBox="1"/>
            <p:nvPr/>
          </p:nvSpPr>
          <p:spPr>
            <a:xfrm>
              <a:off x="3150" y="1724"/>
              <a:ext cx="44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2" name="Text Box 38"/>
            <p:cNvSpPr txBox="1"/>
            <p:nvPr/>
          </p:nvSpPr>
          <p:spPr>
            <a:xfrm>
              <a:off x="4227" y="1296"/>
              <a:ext cx="305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地址总线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3" name="Text Box 39"/>
            <p:cNvSpPr txBox="1"/>
            <p:nvPr/>
          </p:nvSpPr>
          <p:spPr>
            <a:xfrm>
              <a:off x="4460" y="1296"/>
              <a:ext cx="305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数据总线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4" name="Text Box 40"/>
            <p:cNvSpPr txBox="1"/>
            <p:nvPr/>
          </p:nvSpPr>
          <p:spPr>
            <a:xfrm>
              <a:off x="4726" y="1296"/>
              <a:ext cx="305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控制总线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41"/>
            <p:cNvSpPr/>
            <p:nvPr/>
          </p:nvSpPr>
          <p:spPr>
            <a:xfrm>
              <a:off x="2692" y="3137"/>
              <a:ext cx="432" cy="23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76" name="Text Box 42"/>
            <p:cNvSpPr txBox="1"/>
            <p:nvPr/>
          </p:nvSpPr>
          <p:spPr>
            <a:xfrm>
              <a:off x="2772" y="3137"/>
              <a:ext cx="292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43"/>
            <p:cNvSpPr/>
            <p:nvPr/>
          </p:nvSpPr>
          <p:spPr>
            <a:xfrm>
              <a:off x="5051" y="2316"/>
              <a:ext cx="565" cy="4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存储器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44"/>
            <p:cNvSpPr/>
            <p:nvPr/>
          </p:nvSpPr>
          <p:spPr>
            <a:xfrm>
              <a:off x="2880" y="2353"/>
              <a:ext cx="36" cy="462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79" name="AutoShape 45"/>
            <p:cNvSpPr/>
            <p:nvPr/>
          </p:nvSpPr>
          <p:spPr>
            <a:xfrm>
              <a:off x="2880" y="2325"/>
              <a:ext cx="768" cy="75"/>
            </a:xfrm>
            <a:prstGeom prst="rightArrow">
              <a:avLst>
                <a:gd name="adj1" fmla="val 45833"/>
                <a:gd name="adj2" fmla="val 117949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6153" name="AutoShape 4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185738" y="381000"/>
            <a:ext cx="776605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三、执行周期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不同指令执行周期微操作不同，分类讨论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723900" y="1143000"/>
            <a:ext cx="34385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非访存指令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914400" y="1752600"/>
            <a:ext cx="2630488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CLA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清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173" name="Rectangle 5"/>
          <p:cNvSpPr/>
          <p:nvPr/>
        </p:nvSpPr>
        <p:spPr>
          <a:xfrm>
            <a:off x="914400" y="2743200"/>
            <a:ext cx="274955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COM</a:t>
            </a: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取反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174" name="Rectangle 6"/>
          <p:cNvSpPr/>
          <p:nvPr/>
        </p:nvSpPr>
        <p:spPr>
          <a:xfrm>
            <a:off x="914400" y="4724400"/>
            <a:ext cx="3463925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(4)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CSL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循环左移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175" name="Rectangle 7"/>
          <p:cNvSpPr/>
          <p:nvPr/>
        </p:nvSpPr>
        <p:spPr>
          <a:xfrm>
            <a:off x="914400" y="3733800"/>
            <a:ext cx="34417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SHR  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算术右移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176" name="Rectangle 8"/>
          <p:cNvSpPr/>
          <p:nvPr/>
        </p:nvSpPr>
        <p:spPr>
          <a:xfrm>
            <a:off x="914400" y="5715000"/>
            <a:ext cx="3525838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(5)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STP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停机指令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952875" y="1752600"/>
            <a:ext cx="2519363" cy="533400"/>
            <a:chOff x="2490" y="1104"/>
            <a:chExt cx="1587" cy="336"/>
          </a:xfrm>
        </p:grpSpPr>
        <p:sp>
          <p:nvSpPr>
            <p:cNvPr id="7194" name="Rectangle 10"/>
            <p:cNvSpPr/>
            <p:nvPr/>
          </p:nvSpPr>
          <p:spPr>
            <a:xfrm>
              <a:off x="2490" y="1104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       ACC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5" name="Line 11"/>
            <p:cNvSpPr/>
            <p:nvPr/>
          </p:nvSpPr>
          <p:spPr>
            <a:xfrm>
              <a:off x="2637" y="1271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12"/>
          <p:cNvGrpSpPr/>
          <p:nvPr/>
        </p:nvGrpSpPr>
        <p:grpSpPr>
          <a:xfrm>
            <a:off x="3957638" y="2743200"/>
            <a:ext cx="2519362" cy="533400"/>
            <a:chOff x="2493" y="1728"/>
            <a:chExt cx="1587" cy="336"/>
          </a:xfrm>
        </p:grpSpPr>
        <p:sp>
          <p:nvSpPr>
            <p:cNvPr id="7191" name="Rectangle 13"/>
            <p:cNvSpPr/>
            <p:nvPr/>
          </p:nvSpPr>
          <p:spPr>
            <a:xfrm>
              <a:off x="2493" y="1728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ACC       ACC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2" name="Line 14"/>
            <p:cNvSpPr/>
            <p:nvPr/>
          </p:nvSpPr>
          <p:spPr>
            <a:xfrm>
              <a:off x="2527" y="1776"/>
              <a:ext cx="36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3" name="Line 15"/>
            <p:cNvSpPr/>
            <p:nvPr/>
          </p:nvSpPr>
          <p:spPr>
            <a:xfrm>
              <a:off x="2956" y="190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3932238" y="3733800"/>
            <a:ext cx="5211762" cy="533400"/>
            <a:chOff x="2477" y="2352"/>
            <a:chExt cx="3283" cy="336"/>
          </a:xfrm>
        </p:grpSpPr>
        <p:sp>
          <p:nvSpPr>
            <p:cNvPr id="7188" name="Rectangle 17"/>
            <p:cNvSpPr/>
            <p:nvPr/>
          </p:nvSpPr>
          <p:spPr>
            <a:xfrm>
              <a:off x="2477" y="2352"/>
              <a:ext cx="328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L(ACC)        R(ACC), ACC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 ACC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9" name="Line 18"/>
            <p:cNvSpPr/>
            <p:nvPr/>
          </p:nvSpPr>
          <p:spPr>
            <a:xfrm>
              <a:off x="3229" y="254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90" name="Line 19"/>
            <p:cNvSpPr/>
            <p:nvPr/>
          </p:nvSpPr>
          <p:spPr>
            <a:xfrm>
              <a:off x="4896" y="254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20"/>
          <p:cNvGrpSpPr/>
          <p:nvPr/>
        </p:nvGrpSpPr>
        <p:grpSpPr>
          <a:xfrm>
            <a:off x="3914775" y="4724400"/>
            <a:ext cx="5229225" cy="533400"/>
            <a:chOff x="2466" y="2976"/>
            <a:chExt cx="3294" cy="336"/>
          </a:xfrm>
        </p:grpSpPr>
        <p:sp>
          <p:nvSpPr>
            <p:cNvPr id="7185" name="Rectangle 21"/>
            <p:cNvSpPr/>
            <p:nvPr/>
          </p:nvSpPr>
          <p:spPr>
            <a:xfrm>
              <a:off x="2466" y="2976"/>
              <a:ext cx="329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R(ACC)       L(ACC),  ACC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ACC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6" name="Line 22"/>
            <p:cNvSpPr/>
            <p:nvPr/>
          </p:nvSpPr>
          <p:spPr>
            <a:xfrm>
              <a:off x="4837" y="315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87" name="Line 23"/>
            <p:cNvSpPr/>
            <p:nvPr/>
          </p:nvSpPr>
          <p:spPr>
            <a:xfrm>
              <a:off x="3229" y="315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24"/>
          <p:cNvGrpSpPr/>
          <p:nvPr/>
        </p:nvGrpSpPr>
        <p:grpSpPr>
          <a:xfrm>
            <a:off x="3914775" y="5715000"/>
            <a:ext cx="1800225" cy="533400"/>
            <a:chOff x="2466" y="3600"/>
            <a:chExt cx="1134" cy="336"/>
          </a:xfrm>
        </p:grpSpPr>
        <p:sp>
          <p:nvSpPr>
            <p:cNvPr id="7183" name="Rectangle 25"/>
            <p:cNvSpPr/>
            <p:nvPr/>
          </p:nvSpPr>
          <p:spPr>
            <a:xfrm>
              <a:off x="2466" y="3600"/>
              <a:ext cx="113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         G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设置运行标志触发器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Line 26"/>
            <p:cNvSpPr/>
            <p:nvPr/>
          </p:nvSpPr>
          <p:spPr>
            <a:xfrm>
              <a:off x="2688" y="376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7182" name="AutoShape 2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7174" grpId="0"/>
      <p:bldP spid="7175" grpId="0"/>
      <p:bldP spid="7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/>
          <p:nvPr/>
        </p:nvSpPr>
        <p:spPr>
          <a:xfrm>
            <a:off x="419100" y="381000"/>
            <a:ext cx="3371850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</a:rPr>
              <a:t>访存指令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378200" y="1598613"/>
            <a:ext cx="2519363" cy="533400"/>
            <a:chOff x="2128" y="1007"/>
            <a:chExt cx="1587" cy="336"/>
          </a:xfrm>
        </p:grpSpPr>
        <p:sp>
          <p:nvSpPr>
            <p:cNvPr id="8223" name="Rectangle 4"/>
            <p:cNvSpPr/>
            <p:nvPr/>
          </p:nvSpPr>
          <p:spPr>
            <a:xfrm>
              <a:off x="2128" y="1007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Ad(IR)       MAR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4" name="Line 5"/>
            <p:cNvSpPr/>
            <p:nvPr/>
          </p:nvSpPr>
          <p:spPr>
            <a:xfrm>
              <a:off x="2782" y="119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3378200" y="2144713"/>
            <a:ext cx="2519363" cy="533400"/>
            <a:chOff x="2128" y="1351"/>
            <a:chExt cx="1587" cy="336"/>
          </a:xfrm>
        </p:grpSpPr>
        <p:sp>
          <p:nvSpPr>
            <p:cNvPr id="8221" name="Rectangle 7"/>
            <p:cNvSpPr/>
            <p:nvPr/>
          </p:nvSpPr>
          <p:spPr>
            <a:xfrm>
              <a:off x="2128" y="1351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  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2" name="Line 8"/>
            <p:cNvSpPr/>
            <p:nvPr/>
          </p:nvSpPr>
          <p:spPr>
            <a:xfrm>
              <a:off x="2311" y="152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9"/>
          <p:cNvGrpSpPr/>
          <p:nvPr/>
        </p:nvGrpSpPr>
        <p:grpSpPr>
          <a:xfrm>
            <a:off x="3378200" y="2690813"/>
            <a:ext cx="2519363" cy="533400"/>
            <a:chOff x="2128" y="1695"/>
            <a:chExt cx="1587" cy="336"/>
          </a:xfrm>
        </p:grpSpPr>
        <p:sp>
          <p:nvSpPr>
            <p:cNvPr id="8219" name="Rectangle 10"/>
            <p:cNvSpPr/>
            <p:nvPr/>
          </p:nvSpPr>
          <p:spPr>
            <a:xfrm>
              <a:off x="2128" y="1695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M(MAR)       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0" name="Line 11"/>
            <p:cNvSpPr/>
            <p:nvPr/>
          </p:nvSpPr>
          <p:spPr>
            <a:xfrm>
              <a:off x="2957" y="186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2"/>
          <p:cNvGrpSpPr/>
          <p:nvPr/>
        </p:nvGrpSpPr>
        <p:grpSpPr>
          <a:xfrm>
            <a:off x="3378200" y="3236913"/>
            <a:ext cx="4318000" cy="533400"/>
            <a:chOff x="2128" y="2039"/>
            <a:chExt cx="2720" cy="336"/>
          </a:xfrm>
        </p:grpSpPr>
        <p:sp>
          <p:nvSpPr>
            <p:cNvPr id="8217" name="Rectangle 13"/>
            <p:cNvSpPr/>
            <p:nvPr/>
          </p:nvSpPr>
          <p:spPr>
            <a:xfrm>
              <a:off x="2128" y="2039"/>
              <a:ext cx="272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(ACC) + (MDR)       ACC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8" name="Line 14"/>
            <p:cNvSpPr/>
            <p:nvPr/>
          </p:nvSpPr>
          <p:spPr>
            <a:xfrm>
              <a:off x="3524" y="222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5"/>
          <p:cNvGrpSpPr/>
          <p:nvPr/>
        </p:nvGrpSpPr>
        <p:grpSpPr>
          <a:xfrm>
            <a:off x="3378200" y="4457700"/>
            <a:ext cx="2794000" cy="533400"/>
            <a:chOff x="2128" y="2808"/>
            <a:chExt cx="1760" cy="336"/>
          </a:xfrm>
        </p:grpSpPr>
        <p:sp>
          <p:nvSpPr>
            <p:cNvPr id="8215" name="Rectangle 16"/>
            <p:cNvSpPr/>
            <p:nvPr/>
          </p:nvSpPr>
          <p:spPr>
            <a:xfrm>
              <a:off x="2128" y="2808"/>
              <a:ext cx="176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Ad(IR)       </a:t>
              </a:r>
              <a:r>
                <a:rPr lang="en-US" altLang="zh-CN" sz="9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MAR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6" name="Line 17"/>
            <p:cNvSpPr/>
            <p:nvPr/>
          </p:nvSpPr>
          <p:spPr>
            <a:xfrm>
              <a:off x="2797" y="298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18"/>
          <p:cNvGrpSpPr/>
          <p:nvPr/>
        </p:nvGrpSpPr>
        <p:grpSpPr>
          <a:xfrm>
            <a:off x="3378200" y="5003800"/>
            <a:ext cx="2519363" cy="533400"/>
            <a:chOff x="2128" y="3152"/>
            <a:chExt cx="1587" cy="336"/>
          </a:xfrm>
        </p:grpSpPr>
        <p:sp>
          <p:nvSpPr>
            <p:cNvPr id="8213" name="Rectangle 19"/>
            <p:cNvSpPr/>
            <p:nvPr/>
          </p:nvSpPr>
          <p:spPr>
            <a:xfrm>
              <a:off x="2128" y="3152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  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4" name="Line 20"/>
            <p:cNvSpPr/>
            <p:nvPr/>
          </p:nvSpPr>
          <p:spPr>
            <a:xfrm>
              <a:off x="2320" y="333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1"/>
          <p:cNvGrpSpPr/>
          <p:nvPr/>
        </p:nvGrpSpPr>
        <p:grpSpPr>
          <a:xfrm>
            <a:off x="3378200" y="5549900"/>
            <a:ext cx="2519363" cy="533400"/>
            <a:chOff x="2128" y="3496"/>
            <a:chExt cx="1587" cy="336"/>
          </a:xfrm>
        </p:grpSpPr>
        <p:sp>
          <p:nvSpPr>
            <p:cNvPr id="8211" name="Rectangle 22"/>
            <p:cNvSpPr/>
            <p:nvPr/>
          </p:nvSpPr>
          <p:spPr>
            <a:xfrm>
              <a:off x="2128" y="3496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ACC       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2" name="Line 23"/>
            <p:cNvSpPr/>
            <p:nvPr/>
          </p:nvSpPr>
          <p:spPr>
            <a:xfrm>
              <a:off x="2608" y="367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4"/>
          <p:cNvGrpSpPr/>
          <p:nvPr/>
        </p:nvGrpSpPr>
        <p:grpSpPr>
          <a:xfrm>
            <a:off x="3378200" y="6096000"/>
            <a:ext cx="4318000" cy="533400"/>
            <a:chOff x="2128" y="3840"/>
            <a:chExt cx="2720" cy="336"/>
          </a:xfrm>
        </p:grpSpPr>
        <p:sp>
          <p:nvSpPr>
            <p:cNvPr id="8209" name="Rectangle 25"/>
            <p:cNvSpPr/>
            <p:nvPr/>
          </p:nvSpPr>
          <p:spPr>
            <a:xfrm>
              <a:off x="2128" y="3840"/>
              <a:ext cx="272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MDR      M(MAR)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0" name="Line 26"/>
            <p:cNvSpPr/>
            <p:nvPr/>
          </p:nvSpPr>
          <p:spPr>
            <a:xfrm>
              <a:off x="2608" y="401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0" name="Text Box 27"/>
          <p:cNvSpPr txBox="1"/>
          <p:nvPr/>
        </p:nvSpPr>
        <p:spPr>
          <a:xfrm>
            <a:off x="3311525" y="3962400"/>
            <a:ext cx="1489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STA    X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28"/>
          <p:cNvSpPr txBox="1"/>
          <p:nvPr/>
        </p:nvSpPr>
        <p:spPr>
          <a:xfrm>
            <a:off x="3311525" y="1066800"/>
            <a:ext cx="1479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ADD   X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29"/>
          <p:cNvSpPr txBox="1"/>
          <p:nvPr/>
        </p:nvSpPr>
        <p:spPr>
          <a:xfrm>
            <a:off x="838200" y="39624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存数指令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 Box 30"/>
          <p:cNvSpPr txBox="1"/>
          <p:nvPr/>
        </p:nvSpPr>
        <p:spPr>
          <a:xfrm>
            <a:off x="838200" y="10668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加法指令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207" name="AutoShape 3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5" name="圆角矩形标注 14"/>
          <p:cNvSpPr/>
          <p:nvPr/>
        </p:nvSpPr>
        <p:spPr>
          <a:xfrm>
            <a:off x="6307138" y="381000"/>
            <a:ext cx="2300288" cy="1476375"/>
          </a:xfrm>
          <a:prstGeom prst="wedgeRoundRectCallout">
            <a:avLst>
              <a:gd name="adj1" fmla="val -30181"/>
              <a:gd name="adj2" fmla="val 68318"/>
              <a:gd name="adj3" fmla="val 1666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执行阶段访问存储器，这里只考虑直接寻址的情况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990600" y="304800"/>
            <a:ext cx="263525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取数指令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05188" y="914400"/>
            <a:ext cx="3071812" cy="533400"/>
            <a:chOff x="2145" y="576"/>
            <a:chExt cx="1935" cy="336"/>
          </a:xfrm>
        </p:grpSpPr>
        <p:sp>
          <p:nvSpPr>
            <p:cNvPr id="9244" name="Rectangle 4"/>
            <p:cNvSpPr/>
            <p:nvPr/>
          </p:nvSpPr>
          <p:spPr>
            <a:xfrm>
              <a:off x="2145" y="576"/>
              <a:ext cx="193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Ad ( IR )     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MAR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5" name="Line 5"/>
            <p:cNvSpPr/>
            <p:nvPr/>
          </p:nvSpPr>
          <p:spPr>
            <a:xfrm>
              <a:off x="2941" y="74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3405188" y="1524000"/>
            <a:ext cx="2519362" cy="533400"/>
            <a:chOff x="1648" y="960"/>
            <a:chExt cx="1587" cy="336"/>
          </a:xfrm>
        </p:grpSpPr>
        <p:sp>
          <p:nvSpPr>
            <p:cNvPr id="9242" name="Rectangle 7"/>
            <p:cNvSpPr/>
            <p:nvPr/>
          </p:nvSpPr>
          <p:spPr>
            <a:xfrm>
              <a:off x="1648" y="960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3" name="Line 8"/>
            <p:cNvSpPr/>
            <p:nvPr/>
          </p:nvSpPr>
          <p:spPr>
            <a:xfrm>
              <a:off x="1776" y="1128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9"/>
          <p:cNvGrpSpPr/>
          <p:nvPr/>
        </p:nvGrpSpPr>
        <p:grpSpPr>
          <a:xfrm>
            <a:off x="3405188" y="2133600"/>
            <a:ext cx="3757612" cy="533400"/>
            <a:chOff x="2145" y="1344"/>
            <a:chExt cx="2367" cy="336"/>
          </a:xfrm>
        </p:grpSpPr>
        <p:sp>
          <p:nvSpPr>
            <p:cNvPr id="9240" name="Rectangle 10"/>
            <p:cNvSpPr/>
            <p:nvPr/>
          </p:nvSpPr>
          <p:spPr>
            <a:xfrm>
              <a:off x="2145" y="1344"/>
              <a:ext cx="236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 ( MAR )     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1" name="Line 11"/>
            <p:cNvSpPr/>
            <p:nvPr/>
          </p:nvSpPr>
          <p:spPr>
            <a:xfrm>
              <a:off x="3133" y="1527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2"/>
          <p:cNvGrpSpPr/>
          <p:nvPr/>
        </p:nvGrpSpPr>
        <p:grpSpPr>
          <a:xfrm>
            <a:off x="3405188" y="2743200"/>
            <a:ext cx="4318000" cy="533400"/>
            <a:chOff x="1648" y="1728"/>
            <a:chExt cx="2720" cy="336"/>
          </a:xfrm>
        </p:grpSpPr>
        <p:sp>
          <p:nvSpPr>
            <p:cNvPr id="9238" name="Rectangle 13"/>
            <p:cNvSpPr/>
            <p:nvPr/>
          </p:nvSpPr>
          <p:spPr>
            <a:xfrm>
              <a:off x="1648" y="1728"/>
              <a:ext cx="272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MDR       ACC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9" name="Line 14"/>
            <p:cNvSpPr/>
            <p:nvPr/>
          </p:nvSpPr>
          <p:spPr>
            <a:xfrm>
              <a:off x="2176" y="1897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9231" name="Rectangle 15"/>
          <p:cNvSpPr/>
          <p:nvPr/>
        </p:nvSpPr>
        <p:spPr>
          <a:xfrm>
            <a:off x="609600" y="3200400"/>
            <a:ext cx="6602413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转移指令 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这里假设执行阶段不访问存储器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2" name="Rectangle 16"/>
          <p:cNvSpPr/>
          <p:nvPr/>
        </p:nvSpPr>
        <p:spPr>
          <a:xfrm>
            <a:off x="990600" y="3876675"/>
            <a:ext cx="2379663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无条件转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33" name="Rectangle 17"/>
          <p:cNvSpPr/>
          <p:nvPr/>
        </p:nvSpPr>
        <p:spPr>
          <a:xfrm>
            <a:off x="990600" y="5181600"/>
            <a:ext cx="2506663" cy="6858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条件转移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2679700" y="4572000"/>
            <a:ext cx="6180138" cy="533400"/>
            <a:chOff x="2145" y="2880"/>
            <a:chExt cx="3436" cy="336"/>
          </a:xfrm>
        </p:grpSpPr>
        <p:sp>
          <p:nvSpPr>
            <p:cNvPr id="9236" name="Rectangle 19"/>
            <p:cNvSpPr/>
            <p:nvPr/>
          </p:nvSpPr>
          <p:spPr>
            <a:xfrm>
              <a:off x="2145" y="2880"/>
              <a:ext cx="34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Ad ( IR )     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PC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指令地址码部分送至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PC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7" name="Line 20"/>
            <p:cNvSpPr/>
            <p:nvPr/>
          </p:nvSpPr>
          <p:spPr>
            <a:xfrm>
              <a:off x="2845" y="3048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1"/>
          <p:cNvGrpSpPr/>
          <p:nvPr/>
        </p:nvGrpSpPr>
        <p:grpSpPr>
          <a:xfrm>
            <a:off x="2732088" y="5956300"/>
            <a:ext cx="5203825" cy="533400"/>
            <a:chOff x="2145" y="3696"/>
            <a:chExt cx="3279" cy="336"/>
          </a:xfrm>
        </p:grpSpPr>
        <p:sp>
          <p:nvSpPr>
            <p:cNvPr id="8" name="Rectangle 22"/>
            <p:cNvSpPr/>
            <p:nvPr/>
          </p:nvSpPr>
          <p:spPr>
            <a:xfrm>
              <a:off x="2145" y="3696"/>
              <a:ext cx="327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Ad ( IR ) + A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 PC )       PC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4" name="Line 23"/>
            <p:cNvSpPr/>
            <p:nvPr/>
          </p:nvSpPr>
          <p:spPr>
            <a:xfrm>
              <a:off x="4141" y="386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35" name="Line 24"/>
            <p:cNvSpPr/>
            <p:nvPr/>
          </p:nvSpPr>
          <p:spPr>
            <a:xfrm>
              <a:off x="3359" y="3767"/>
              <a:ext cx="10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" name="Text Box 25"/>
          <p:cNvSpPr txBox="1"/>
          <p:nvPr/>
        </p:nvSpPr>
        <p:spPr>
          <a:xfrm>
            <a:off x="3352800" y="295275"/>
            <a:ext cx="1458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LDA   X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26"/>
          <p:cNvSpPr txBox="1"/>
          <p:nvPr/>
        </p:nvSpPr>
        <p:spPr>
          <a:xfrm>
            <a:off x="3352800" y="3876675"/>
            <a:ext cx="1438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JMP   X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27"/>
          <p:cNvSpPr txBox="1"/>
          <p:nvPr/>
        </p:nvSpPr>
        <p:spPr>
          <a:xfrm>
            <a:off x="3352800" y="5248275"/>
            <a:ext cx="1547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BAN    X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28"/>
          <p:cNvSpPr txBox="1"/>
          <p:nvPr/>
        </p:nvSpPr>
        <p:spPr>
          <a:xfrm>
            <a:off x="5241925" y="522605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（负则转）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" name="AutoShape 3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  <p:bldP spid="9232" grpId="0"/>
      <p:bldP spid="9233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381000" y="533400"/>
            <a:ext cx="4589463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 </a:t>
            </a:r>
            <a:r>
              <a:rPr lang="zh-CN" altLang="en-US" sz="3600" b="1" dirty="0">
                <a:latin typeface="Times New Roman" panose="02020603050405020304" pitchFamily="18" charset="0"/>
              </a:rPr>
              <a:t>三类指令的指令周期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657600" y="1676400"/>
            <a:ext cx="2971800" cy="549275"/>
            <a:chOff x="2304" y="1056"/>
            <a:chExt cx="1872" cy="346"/>
          </a:xfrm>
        </p:grpSpPr>
        <p:sp>
          <p:nvSpPr>
            <p:cNvPr id="10288" name="Line 4"/>
            <p:cNvSpPr/>
            <p:nvPr/>
          </p:nvSpPr>
          <p:spPr>
            <a:xfrm>
              <a:off x="2304" y="1114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9" name="Line 5"/>
            <p:cNvSpPr/>
            <p:nvPr/>
          </p:nvSpPr>
          <p:spPr>
            <a:xfrm>
              <a:off x="3240" y="1114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0" name="Line 6"/>
            <p:cNvSpPr/>
            <p:nvPr/>
          </p:nvSpPr>
          <p:spPr>
            <a:xfrm>
              <a:off x="4176" y="1114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1" name="Line 7"/>
            <p:cNvSpPr/>
            <p:nvPr/>
          </p:nvSpPr>
          <p:spPr>
            <a:xfrm>
              <a:off x="2304" y="1306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92" name="Line 8"/>
            <p:cNvSpPr/>
            <p:nvPr/>
          </p:nvSpPr>
          <p:spPr>
            <a:xfrm>
              <a:off x="3216" y="1306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93" name="Text Box 9"/>
            <p:cNvSpPr txBox="1"/>
            <p:nvPr/>
          </p:nvSpPr>
          <p:spPr>
            <a:xfrm>
              <a:off x="2400" y="1056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94" name="Text Box 10"/>
            <p:cNvSpPr txBox="1"/>
            <p:nvPr/>
          </p:nvSpPr>
          <p:spPr>
            <a:xfrm>
              <a:off x="3312" y="1056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657600" y="2697163"/>
            <a:ext cx="2971800" cy="549275"/>
            <a:chOff x="2304" y="1708"/>
            <a:chExt cx="1872" cy="346"/>
          </a:xfrm>
        </p:grpSpPr>
        <p:sp>
          <p:nvSpPr>
            <p:cNvPr id="10281" name="Line 12"/>
            <p:cNvSpPr/>
            <p:nvPr/>
          </p:nvSpPr>
          <p:spPr>
            <a:xfrm>
              <a:off x="2304" y="176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2" name="Line 13"/>
            <p:cNvSpPr/>
            <p:nvPr/>
          </p:nvSpPr>
          <p:spPr>
            <a:xfrm>
              <a:off x="3240" y="176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3" name="Line 14"/>
            <p:cNvSpPr/>
            <p:nvPr/>
          </p:nvSpPr>
          <p:spPr>
            <a:xfrm>
              <a:off x="4176" y="176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4" name="Line 15"/>
            <p:cNvSpPr/>
            <p:nvPr/>
          </p:nvSpPr>
          <p:spPr>
            <a:xfrm>
              <a:off x="2304" y="1958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85" name="Line 16"/>
            <p:cNvSpPr/>
            <p:nvPr/>
          </p:nvSpPr>
          <p:spPr>
            <a:xfrm>
              <a:off x="3216" y="1958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86" name="Text Box 17"/>
            <p:cNvSpPr txBox="1"/>
            <p:nvPr/>
          </p:nvSpPr>
          <p:spPr>
            <a:xfrm>
              <a:off x="2400" y="170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87" name="Text Box 18"/>
            <p:cNvSpPr txBox="1"/>
            <p:nvPr/>
          </p:nvSpPr>
          <p:spPr>
            <a:xfrm>
              <a:off x="3312" y="170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657600" y="4738688"/>
            <a:ext cx="2971800" cy="549275"/>
            <a:chOff x="2304" y="3014"/>
            <a:chExt cx="1872" cy="346"/>
          </a:xfrm>
        </p:grpSpPr>
        <p:sp>
          <p:nvSpPr>
            <p:cNvPr id="10274" name="Line 20"/>
            <p:cNvSpPr/>
            <p:nvPr/>
          </p:nvSpPr>
          <p:spPr>
            <a:xfrm>
              <a:off x="2304" y="307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5" name="Line 21"/>
            <p:cNvSpPr/>
            <p:nvPr/>
          </p:nvSpPr>
          <p:spPr>
            <a:xfrm>
              <a:off x="3240" y="307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6" name="Line 22"/>
            <p:cNvSpPr/>
            <p:nvPr/>
          </p:nvSpPr>
          <p:spPr>
            <a:xfrm>
              <a:off x="4176" y="307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7" name="Line 23"/>
            <p:cNvSpPr/>
            <p:nvPr/>
          </p:nvSpPr>
          <p:spPr>
            <a:xfrm>
              <a:off x="2304" y="3264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78" name="Line 24"/>
            <p:cNvSpPr/>
            <p:nvPr/>
          </p:nvSpPr>
          <p:spPr>
            <a:xfrm>
              <a:off x="3216" y="3264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79" name="Text Box 25"/>
            <p:cNvSpPr txBox="1"/>
            <p:nvPr/>
          </p:nvSpPr>
          <p:spPr>
            <a:xfrm>
              <a:off x="2400" y="3014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80" name="Text Box 26"/>
            <p:cNvSpPr txBox="1"/>
            <p:nvPr/>
          </p:nvSpPr>
          <p:spPr>
            <a:xfrm>
              <a:off x="3312" y="3014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3657600" y="3717925"/>
            <a:ext cx="4495800" cy="549275"/>
            <a:chOff x="2304" y="2361"/>
            <a:chExt cx="2832" cy="346"/>
          </a:xfrm>
        </p:grpSpPr>
        <p:sp>
          <p:nvSpPr>
            <p:cNvPr id="10264" name="Line 28"/>
            <p:cNvSpPr/>
            <p:nvPr/>
          </p:nvSpPr>
          <p:spPr>
            <a:xfrm>
              <a:off x="2304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5" name="Line 29"/>
            <p:cNvSpPr/>
            <p:nvPr/>
          </p:nvSpPr>
          <p:spPr>
            <a:xfrm>
              <a:off x="3240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Line 30"/>
            <p:cNvSpPr/>
            <p:nvPr/>
          </p:nvSpPr>
          <p:spPr>
            <a:xfrm>
              <a:off x="4176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7" name="Line 31"/>
            <p:cNvSpPr/>
            <p:nvPr/>
          </p:nvSpPr>
          <p:spPr>
            <a:xfrm>
              <a:off x="2304" y="2611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68" name="Line 32"/>
            <p:cNvSpPr/>
            <p:nvPr/>
          </p:nvSpPr>
          <p:spPr>
            <a:xfrm>
              <a:off x="3216" y="2611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69" name="Text Box 33"/>
            <p:cNvSpPr txBox="1"/>
            <p:nvPr/>
          </p:nvSpPr>
          <p:spPr>
            <a:xfrm>
              <a:off x="2400" y="2361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34"/>
            <p:cNvSpPr txBox="1"/>
            <p:nvPr/>
          </p:nvSpPr>
          <p:spPr>
            <a:xfrm>
              <a:off x="3312" y="2361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间址周期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71" name="Line 35"/>
            <p:cNvSpPr/>
            <p:nvPr/>
          </p:nvSpPr>
          <p:spPr>
            <a:xfrm>
              <a:off x="5136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2" name="Line 36"/>
            <p:cNvSpPr/>
            <p:nvPr/>
          </p:nvSpPr>
          <p:spPr>
            <a:xfrm>
              <a:off x="4176" y="2611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73" name="Text Box 37"/>
            <p:cNvSpPr txBox="1"/>
            <p:nvPr/>
          </p:nvSpPr>
          <p:spPr>
            <a:xfrm>
              <a:off x="4272" y="2361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Text Box 38"/>
          <p:cNvSpPr txBox="1"/>
          <p:nvPr/>
        </p:nvSpPr>
        <p:spPr>
          <a:xfrm>
            <a:off x="1068388" y="1644650"/>
            <a:ext cx="24590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非访存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指令周期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执行阶段不访存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39"/>
          <p:cNvSpPr txBox="1"/>
          <p:nvPr/>
        </p:nvSpPr>
        <p:spPr>
          <a:xfrm>
            <a:off x="762000" y="2665413"/>
            <a:ext cx="2743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直接访存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指令周期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执行阶段访存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40"/>
          <p:cNvSpPr txBox="1"/>
          <p:nvPr/>
        </p:nvSpPr>
        <p:spPr>
          <a:xfrm>
            <a:off x="762000" y="3686175"/>
            <a:ext cx="28098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间接访存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指令周期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执行阶段访存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41"/>
          <p:cNvSpPr txBox="1"/>
          <p:nvPr/>
        </p:nvSpPr>
        <p:spPr>
          <a:xfrm>
            <a:off x="1374775" y="4706938"/>
            <a:ext cx="21304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转移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指令周期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执行阶段不访存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43"/>
          <p:cNvGrpSpPr/>
          <p:nvPr/>
        </p:nvGrpSpPr>
        <p:grpSpPr>
          <a:xfrm>
            <a:off x="3651250" y="5759450"/>
            <a:ext cx="4495800" cy="549275"/>
            <a:chOff x="2304" y="2361"/>
            <a:chExt cx="2832" cy="346"/>
          </a:xfrm>
        </p:grpSpPr>
        <p:sp>
          <p:nvSpPr>
            <p:cNvPr id="10254" name="Line 44"/>
            <p:cNvSpPr/>
            <p:nvPr/>
          </p:nvSpPr>
          <p:spPr>
            <a:xfrm>
              <a:off x="2304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5" name="Line 45"/>
            <p:cNvSpPr/>
            <p:nvPr/>
          </p:nvSpPr>
          <p:spPr>
            <a:xfrm>
              <a:off x="3240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Line 46"/>
            <p:cNvSpPr/>
            <p:nvPr/>
          </p:nvSpPr>
          <p:spPr>
            <a:xfrm>
              <a:off x="4176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Line 47"/>
            <p:cNvSpPr/>
            <p:nvPr/>
          </p:nvSpPr>
          <p:spPr>
            <a:xfrm>
              <a:off x="2304" y="2611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58" name="Line 48"/>
            <p:cNvSpPr/>
            <p:nvPr/>
          </p:nvSpPr>
          <p:spPr>
            <a:xfrm>
              <a:off x="3216" y="2611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59" name="Text Box 49"/>
            <p:cNvSpPr txBox="1"/>
            <p:nvPr/>
          </p:nvSpPr>
          <p:spPr>
            <a:xfrm>
              <a:off x="2400" y="2361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50"/>
            <p:cNvSpPr txBox="1"/>
            <p:nvPr/>
          </p:nvSpPr>
          <p:spPr>
            <a:xfrm>
              <a:off x="3312" y="2361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间址周期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1" name="Line 51"/>
            <p:cNvSpPr/>
            <p:nvPr/>
          </p:nvSpPr>
          <p:spPr>
            <a:xfrm>
              <a:off x="5136" y="2419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52"/>
            <p:cNvSpPr/>
            <p:nvPr/>
          </p:nvSpPr>
          <p:spPr>
            <a:xfrm>
              <a:off x="4176" y="2611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0263" name="Text Box 53"/>
            <p:cNvSpPr txBox="1"/>
            <p:nvPr/>
          </p:nvSpPr>
          <p:spPr>
            <a:xfrm>
              <a:off x="4272" y="2361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Text Box 54"/>
          <p:cNvSpPr txBox="1"/>
          <p:nvPr/>
        </p:nvSpPr>
        <p:spPr>
          <a:xfrm>
            <a:off x="755650" y="5727700"/>
            <a:ext cx="27987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间接转移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指令周期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执行阶段访存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0253" name="AutoShape 5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381000" y="381000"/>
            <a:ext cx="3719513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四、中断周期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838200" y="1219200"/>
            <a:ext cx="3643313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程序断点存入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 ”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4"/>
          <p:cNvSpPr/>
          <p:nvPr/>
        </p:nvSpPr>
        <p:spPr>
          <a:xfrm>
            <a:off x="4706938" y="1219200"/>
            <a:ext cx="3654425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程序断点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进栈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14400" y="1943100"/>
            <a:ext cx="2519363" cy="533400"/>
            <a:chOff x="576" y="1224"/>
            <a:chExt cx="1587" cy="336"/>
          </a:xfrm>
        </p:grpSpPr>
        <p:sp>
          <p:nvSpPr>
            <p:cNvPr id="11311" name="Rectangle 6"/>
            <p:cNvSpPr/>
            <p:nvPr/>
          </p:nvSpPr>
          <p:spPr>
            <a:xfrm>
              <a:off x="576" y="1224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MAR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2" name="Line 7"/>
            <p:cNvSpPr/>
            <p:nvPr/>
          </p:nvSpPr>
          <p:spPr>
            <a:xfrm>
              <a:off x="720" y="1391"/>
              <a:ext cx="22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914400" y="2667000"/>
            <a:ext cx="2519363" cy="533400"/>
            <a:chOff x="576" y="1392"/>
            <a:chExt cx="1587" cy="336"/>
          </a:xfrm>
        </p:grpSpPr>
        <p:sp>
          <p:nvSpPr>
            <p:cNvPr id="11309" name="Rectangle 9"/>
            <p:cNvSpPr/>
            <p:nvPr/>
          </p:nvSpPr>
          <p:spPr>
            <a:xfrm>
              <a:off x="576" y="1392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 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0" name="Line 10"/>
            <p:cNvSpPr/>
            <p:nvPr/>
          </p:nvSpPr>
          <p:spPr>
            <a:xfrm>
              <a:off x="720" y="155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914400" y="3390900"/>
            <a:ext cx="2519363" cy="533400"/>
            <a:chOff x="576" y="2136"/>
            <a:chExt cx="1587" cy="336"/>
          </a:xfrm>
        </p:grpSpPr>
        <p:sp>
          <p:nvSpPr>
            <p:cNvPr id="11307" name="Rectangle 12"/>
            <p:cNvSpPr/>
            <p:nvPr/>
          </p:nvSpPr>
          <p:spPr>
            <a:xfrm>
              <a:off x="576" y="2136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PC       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8" name="Line 13"/>
            <p:cNvSpPr/>
            <p:nvPr/>
          </p:nvSpPr>
          <p:spPr>
            <a:xfrm>
              <a:off x="895" y="231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4"/>
          <p:cNvGrpSpPr/>
          <p:nvPr/>
        </p:nvGrpSpPr>
        <p:grpSpPr>
          <a:xfrm>
            <a:off x="914400" y="4114800"/>
            <a:ext cx="2519363" cy="533400"/>
            <a:chOff x="576" y="1872"/>
            <a:chExt cx="1587" cy="336"/>
          </a:xfrm>
        </p:grpSpPr>
        <p:sp>
          <p:nvSpPr>
            <p:cNvPr id="11305" name="Rectangle 15"/>
            <p:cNvSpPr/>
            <p:nvPr/>
          </p:nvSpPr>
          <p:spPr>
            <a:xfrm>
              <a:off x="576" y="1872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MDR       M ( MAR 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6" name="Line 16"/>
            <p:cNvSpPr/>
            <p:nvPr/>
          </p:nvSpPr>
          <p:spPr>
            <a:xfrm>
              <a:off x="1104" y="204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7"/>
          <p:cNvGrpSpPr/>
          <p:nvPr/>
        </p:nvGrpSpPr>
        <p:grpSpPr>
          <a:xfrm>
            <a:off x="914400" y="4773613"/>
            <a:ext cx="2717800" cy="598487"/>
            <a:chOff x="576" y="2160"/>
            <a:chExt cx="1587" cy="336"/>
          </a:xfrm>
        </p:grpSpPr>
        <p:sp>
          <p:nvSpPr>
            <p:cNvPr id="11303" name="Rectangle 18"/>
            <p:cNvSpPr/>
            <p:nvPr/>
          </p:nvSpPr>
          <p:spPr>
            <a:xfrm>
              <a:off x="576" y="2160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向量地址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PC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4" name="Line 19"/>
            <p:cNvSpPr/>
            <p:nvPr/>
          </p:nvSpPr>
          <p:spPr>
            <a:xfrm>
              <a:off x="1453" y="232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914400" y="5562600"/>
            <a:ext cx="2519363" cy="533400"/>
            <a:chOff x="576" y="2448"/>
            <a:chExt cx="1587" cy="336"/>
          </a:xfrm>
        </p:grpSpPr>
        <p:sp>
          <p:nvSpPr>
            <p:cNvPr id="11301" name="Rectangle 21"/>
            <p:cNvSpPr/>
            <p:nvPr/>
          </p:nvSpPr>
          <p:spPr>
            <a:xfrm>
              <a:off x="576" y="2448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       EINT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（置“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0”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2" name="Line 22"/>
            <p:cNvSpPr/>
            <p:nvPr/>
          </p:nvSpPr>
          <p:spPr>
            <a:xfrm>
              <a:off x="733" y="261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3"/>
          <p:cNvGrpSpPr/>
          <p:nvPr/>
        </p:nvGrpSpPr>
        <p:grpSpPr>
          <a:xfrm>
            <a:off x="4724400" y="5562600"/>
            <a:ext cx="2519363" cy="533400"/>
            <a:chOff x="2976" y="2496"/>
            <a:chExt cx="1587" cy="336"/>
          </a:xfrm>
        </p:grpSpPr>
        <p:sp>
          <p:nvSpPr>
            <p:cNvPr id="11299" name="Rectangle 24"/>
            <p:cNvSpPr/>
            <p:nvPr/>
          </p:nvSpPr>
          <p:spPr>
            <a:xfrm>
              <a:off x="2976" y="2496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       EINT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（置“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0”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0" name="Line 25"/>
            <p:cNvSpPr/>
            <p:nvPr/>
          </p:nvSpPr>
          <p:spPr>
            <a:xfrm>
              <a:off x="3133" y="266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6"/>
          <p:cNvGrpSpPr/>
          <p:nvPr/>
        </p:nvGrpSpPr>
        <p:grpSpPr>
          <a:xfrm>
            <a:off x="4797425" y="4860925"/>
            <a:ext cx="2519363" cy="533400"/>
            <a:chOff x="2973" y="2160"/>
            <a:chExt cx="1587" cy="336"/>
          </a:xfrm>
        </p:grpSpPr>
        <p:sp>
          <p:nvSpPr>
            <p:cNvPr id="11297" name="Rectangle 27"/>
            <p:cNvSpPr/>
            <p:nvPr/>
          </p:nvSpPr>
          <p:spPr>
            <a:xfrm>
              <a:off x="2973" y="2160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向量地址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PC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Line 28"/>
            <p:cNvSpPr/>
            <p:nvPr/>
          </p:nvSpPr>
          <p:spPr>
            <a:xfrm>
              <a:off x="3805" y="232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29"/>
          <p:cNvGrpSpPr/>
          <p:nvPr/>
        </p:nvGrpSpPr>
        <p:grpSpPr>
          <a:xfrm>
            <a:off x="4724400" y="4114800"/>
            <a:ext cx="2519363" cy="533400"/>
            <a:chOff x="2976" y="1872"/>
            <a:chExt cx="1587" cy="336"/>
          </a:xfrm>
        </p:grpSpPr>
        <p:sp>
          <p:nvSpPr>
            <p:cNvPr id="11295" name="Rectangle 30"/>
            <p:cNvSpPr/>
            <p:nvPr/>
          </p:nvSpPr>
          <p:spPr>
            <a:xfrm>
              <a:off x="2976" y="1872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MDR       M ( MAR 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Line 31"/>
            <p:cNvSpPr/>
            <p:nvPr/>
          </p:nvSpPr>
          <p:spPr>
            <a:xfrm>
              <a:off x="3504" y="2038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1" name="Group 32"/>
          <p:cNvGrpSpPr/>
          <p:nvPr/>
        </p:nvGrpSpPr>
        <p:grpSpPr>
          <a:xfrm>
            <a:off x="4724400" y="3390900"/>
            <a:ext cx="2519363" cy="533400"/>
            <a:chOff x="2976" y="2136"/>
            <a:chExt cx="1587" cy="336"/>
          </a:xfrm>
        </p:grpSpPr>
        <p:sp>
          <p:nvSpPr>
            <p:cNvPr id="11293" name="Rectangle 33"/>
            <p:cNvSpPr/>
            <p:nvPr/>
          </p:nvSpPr>
          <p:spPr>
            <a:xfrm>
              <a:off x="2976" y="2136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PC       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4" name="Line 34"/>
            <p:cNvSpPr/>
            <p:nvPr/>
          </p:nvSpPr>
          <p:spPr>
            <a:xfrm>
              <a:off x="3300" y="2311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2" name="Group 35"/>
          <p:cNvGrpSpPr/>
          <p:nvPr/>
        </p:nvGrpSpPr>
        <p:grpSpPr>
          <a:xfrm>
            <a:off x="4724400" y="2667000"/>
            <a:ext cx="2519363" cy="533400"/>
            <a:chOff x="2976" y="1680"/>
            <a:chExt cx="1587" cy="336"/>
          </a:xfrm>
        </p:grpSpPr>
        <p:sp>
          <p:nvSpPr>
            <p:cNvPr id="11291" name="Rectangle 36"/>
            <p:cNvSpPr/>
            <p:nvPr/>
          </p:nvSpPr>
          <p:spPr>
            <a:xfrm>
              <a:off x="2976" y="1680"/>
              <a:ext cx="158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       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2" name="Line 37"/>
            <p:cNvSpPr/>
            <p:nvPr/>
          </p:nvSpPr>
          <p:spPr>
            <a:xfrm>
              <a:off x="3132" y="185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3" name="Group 38"/>
          <p:cNvGrpSpPr/>
          <p:nvPr/>
        </p:nvGrpSpPr>
        <p:grpSpPr>
          <a:xfrm>
            <a:off x="673100" y="4794250"/>
            <a:ext cx="6751638" cy="609600"/>
            <a:chOff x="480" y="3408"/>
            <a:chExt cx="4128" cy="384"/>
          </a:xfrm>
        </p:grpSpPr>
        <p:sp>
          <p:nvSpPr>
            <p:cNvPr id="11287" name="Rectangle 39"/>
            <p:cNvSpPr/>
            <p:nvPr/>
          </p:nvSpPr>
          <p:spPr>
            <a:xfrm>
              <a:off x="480" y="3408"/>
              <a:ext cx="4128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11288" name="Group 40"/>
            <p:cNvGrpSpPr/>
            <p:nvPr/>
          </p:nvGrpSpPr>
          <p:grpSpPr>
            <a:xfrm>
              <a:off x="528" y="3456"/>
              <a:ext cx="4014" cy="302"/>
              <a:chOff x="528" y="3456"/>
              <a:chExt cx="4014" cy="302"/>
            </a:xfrm>
          </p:grpSpPr>
          <p:sp>
            <p:nvSpPr>
              <p:cNvPr id="11289" name="Text Box 41"/>
              <p:cNvSpPr txBox="1"/>
              <p:nvPr/>
            </p:nvSpPr>
            <p:spPr>
              <a:xfrm>
                <a:off x="528" y="3456"/>
                <a:ext cx="401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15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软件查询：中断识别程序入口地址 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M        PC</a:t>
                </a:r>
                <a:endParaRPr lang="en-US" altLang="zh-CN" sz="2400" b="1" dirty="0">
                  <a:solidFill>
                    <a:srgbClr val="00B05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0" name="Line 42"/>
              <p:cNvSpPr/>
              <p:nvPr/>
            </p:nvSpPr>
            <p:spPr>
              <a:xfrm>
                <a:off x="3676" y="3621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</p:grpSp>
      <p:sp>
        <p:nvSpPr>
          <p:cNvPr id="11281" name="AutoShape 4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6" name="Group 45"/>
          <p:cNvGrpSpPr/>
          <p:nvPr/>
        </p:nvGrpSpPr>
        <p:grpSpPr>
          <a:xfrm>
            <a:off x="4719638" y="1943100"/>
            <a:ext cx="2519362" cy="533400"/>
            <a:chOff x="2973" y="1224"/>
            <a:chExt cx="1587" cy="336"/>
          </a:xfrm>
        </p:grpSpPr>
        <p:grpSp>
          <p:nvGrpSpPr>
            <p:cNvPr id="11283" name="Group 46"/>
            <p:cNvGrpSpPr/>
            <p:nvPr/>
          </p:nvGrpSpPr>
          <p:grpSpPr>
            <a:xfrm>
              <a:off x="2973" y="1224"/>
              <a:ext cx="1587" cy="336"/>
              <a:chOff x="2973" y="1224"/>
              <a:chExt cx="1587" cy="336"/>
            </a:xfrm>
          </p:grpSpPr>
          <p:sp>
            <p:nvSpPr>
              <p:cNvPr id="11285" name="Rectangle 47"/>
              <p:cNvSpPr/>
              <p:nvPr/>
            </p:nvSpPr>
            <p:spPr>
              <a:xfrm>
                <a:off x="2973" y="1224"/>
                <a:ext cx="158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r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( SP ) </a:t>
                </a: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1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     </a:t>
                </a: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MAR</a:t>
                </a:r>
                <a:endPara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86" name="Line 48"/>
              <p:cNvSpPr/>
              <p:nvPr/>
            </p:nvSpPr>
            <p:spPr>
              <a:xfrm>
                <a:off x="3757" y="1407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11284" name="Line 49"/>
            <p:cNvSpPr/>
            <p:nvPr/>
          </p:nvSpPr>
          <p:spPr>
            <a:xfrm>
              <a:off x="3470" y="1407"/>
              <a:ext cx="10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</p:bldLst>
  </p:timing>
</p:sld>
</file>

<file path=ppt/tags/tag1.xml><?xml version="1.0" encoding="utf-8"?>
<p:tagLst xmlns:p="http://schemas.openxmlformats.org/presentationml/2006/main">
  <p:tag name="KSO_WPP_MARK_KEY" val="ea1feda6-85c5-430b-bfde-f9597ca47168"/>
  <p:tag name="COMMONDATA" val="eyJoZGlkIjoiYjNiMjFmMjgzOWFkZmI5ZDgxZjNjYTg0ZWMyM2QyZG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anchor="ctr"/>
      <a:lstStyle>
        <a:defPPr algn="just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2914</Words>
  <Application>WPS 演示</Application>
  <PresentationFormat>全屏显示(4:3)</PresentationFormat>
  <Paragraphs>343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默认设计模板</vt:lpstr>
      <vt:lpstr>第9章   控制单元的功能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 控制单元的功能</dc:title>
  <dc:creator>USER</dc:creator>
  <cp:lastModifiedBy>李鹏</cp:lastModifiedBy>
  <cp:revision>138</cp:revision>
  <dcterms:created xsi:type="dcterms:W3CDTF">2012-04-09T00:38:00Z</dcterms:created>
  <dcterms:modified xsi:type="dcterms:W3CDTF">2023-06-15T07:20:21Z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9BB06D3E300A40639F3F35BCEB84C928</vt:lpwstr>
  </property>
  <property fmtid="{D5CDD505-2E9C-101B-9397-08002B2CF9AE}" pid="3" name="KSOProductBuildVer">
    <vt:lpwstr>2052-11.1.0.12763</vt:lpwstr>
  </property>
</Properties>
</file>