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8" r:id="rId3"/>
    <p:sldId id="269" r:id="rId4"/>
    <p:sldId id="271" r:id="rId6"/>
    <p:sldId id="272" r:id="rId7"/>
    <p:sldId id="322" r:id="rId8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4385"/>
  </p:normalViewPr>
  <p:slideViewPr>
    <p:cSldViewPr snapToGrid="0" showGuides="1">
      <p:cViewPr varScale="1">
        <p:scale>
          <a:sx n="47" d="100"/>
          <a:sy n="47" d="100"/>
        </p:scale>
        <p:origin x="-1824" y="-90"/>
      </p:cViewPr>
      <p:guideLst>
        <p:guide orient="horz" pos="2172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以运算器为中心，使得输入输出设备与存储器之间的数据传送通过运算器完成</a:t>
            </a:r>
            <a:endParaRPr lang="zh-CN" altLang="en-US" dirty="0"/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运算器和控制器在逻辑关系和电路结构上联系很紧密，大规模集成电路技术出现后，这两个部件往往集成在一个芯片上，即中央处理器</a:t>
            </a:r>
            <a:endParaRPr lang="en-US" altLang="zh-CN" dirty="0"/>
          </a:p>
          <a:p>
            <a:pPr lvl="0"/>
            <a:r>
              <a:rPr lang="en-US" altLang="zh-CN" dirty="0"/>
              <a:t>CPU</a:t>
            </a:r>
            <a:r>
              <a:rPr lang="zh-CN" altLang="en-US" dirty="0"/>
              <a:t>和主存储器合起来称为主机，现代计算机由</a:t>
            </a:r>
            <a:r>
              <a:rPr lang="en-US" altLang="zh-CN" dirty="0"/>
              <a:t>CPU</a:t>
            </a:r>
            <a:r>
              <a:rPr lang="zh-CN" altLang="en-US" dirty="0"/>
              <a:t>、主存和</a:t>
            </a:r>
            <a:r>
              <a:rPr lang="en-US" altLang="zh-CN" dirty="0"/>
              <a:t>I/O</a:t>
            </a:r>
            <a:r>
              <a:rPr lang="zh-CN" altLang="en-US" dirty="0"/>
              <a:t>设备组成</a:t>
            </a:r>
            <a:endParaRPr lang="en-US" altLang="zh-CN" dirty="0"/>
          </a:p>
          <a:p>
            <a:pPr lvl="0"/>
            <a:r>
              <a:rPr lang="zh-CN" altLang="en-US" dirty="0"/>
              <a:t>主存储器可以直接与</a:t>
            </a:r>
            <a:r>
              <a:rPr lang="en-US" altLang="zh-CN" dirty="0"/>
              <a:t>CPU</a:t>
            </a:r>
            <a:r>
              <a:rPr lang="zh-CN" altLang="en-US" dirty="0"/>
              <a:t>交换数据，辅助存储器又称为外存</a:t>
            </a:r>
            <a:endParaRPr lang="en-US" altLang="zh-CN" dirty="0"/>
          </a:p>
          <a:p>
            <a:pPr lvl="0"/>
            <a:r>
              <a:rPr lang="en-US" altLang="zh-CN" dirty="0"/>
              <a:t>CPU</a:t>
            </a:r>
            <a:r>
              <a:rPr lang="zh-CN" altLang="en-US" dirty="0"/>
              <a:t>的核心是算术逻辑运算单元</a:t>
            </a:r>
            <a:r>
              <a:rPr lang="en-US" altLang="zh-CN" dirty="0"/>
              <a:t>ALU</a:t>
            </a:r>
            <a:r>
              <a:rPr lang="zh-CN" altLang="en-US" dirty="0"/>
              <a:t>和控制单元</a:t>
            </a:r>
            <a:r>
              <a:rPr lang="en-US" altLang="zh-CN" dirty="0"/>
              <a:t>CU</a:t>
            </a:r>
            <a:r>
              <a:rPr lang="zh-CN" altLang="en-US" dirty="0"/>
              <a:t>，</a:t>
            </a:r>
            <a:r>
              <a:rPr lang="en-US" altLang="zh-CN" dirty="0"/>
              <a:t>ALU</a:t>
            </a:r>
            <a:r>
              <a:rPr lang="zh-CN" altLang="en-US" dirty="0"/>
              <a:t>用来完成算术逻辑运算，</a:t>
            </a:r>
            <a:r>
              <a:rPr lang="en-US" altLang="zh-CN" dirty="0"/>
              <a:t>CU</a:t>
            </a:r>
            <a:r>
              <a:rPr lang="zh-CN" altLang="en-US" dirty="0"/>
              <a:t>用来解释存储器中的指令，给出各种操作命令来执行指令</a:t>
            </a:r>
            <a:endParaRPr lang="en-US" altLang="zh-CN" dirty="0"/>
          </a:p>
        </p:txBody>
      </p:sp>
      <p:sp>
        <p:nvSpPr>
          <p:cNvPr id="727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1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2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1032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b="0" dirty="0"/>
              <a:t>1.2 </a:t>
            </a:r>
            <a:r>
              <a:rPr lang="zh-CN" altLang="en-US" b="0" dirty="0"/>
              <a:t>计算机的基本组成</a:t>
            </a:r>
            <a:r>
              <a:rPr lang="zh-CN" altLang="en-US" b="0" dirty="0">
                <a:highlight>
                  <a:srgbClr val="FFFF00"/>
                </a:highlight>
              </a:rPr>
              <a:t>（考）</a:t>
            </a:r>
            <a:endParaRPr lang="zh-CN" altLang="en-US" b="0" dirty="0">
              <a:highlight>
                <a:srgbClr val="FFFF00"/>
              </a:highlight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1433513" y="2003425"/>
            <a:ext cx="6415087" cy="862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1.</a:t>
            </a:r>
            <a:r>
              <a:rPr lang="en-US" altLang="zh-CN" sz="2500" b="1" dirty="0">
                <a:latin typeface="宋体" panose="02010600030101010101" pitchFamily="2" charset="-122"/>
              </a:rPr>
              <a:t> </a:t>
            </a:r>
            <a:r>
              <a:rPr lang="zh-CN" altLang="en-US" sz="2500" b="1" dirty="0">
                <a:latin typeface="宋体" panose="02010600030101010101" pitchFamily="2" charset="-122"/>
              </a:rPr>
              <a:t>计算机由运算器、存储器、控制器、输入设备和输出设备五大部件组成</a:t>
            </a:r>
            <a:endParaRPr lang="zh-CN" altLang="en-US" sz="2500" b="1" dirty="0">
              <a:latin typeface="宋体" panose="02010600030101010101" pitchFamily="2" charset="-122"/>
            </a:endParaRPr>
          </a:p>
        </p:txBody>
      </p:sp>
      <p:sp>
        <p:nvSpPr>
          <p:cNvPr id="14340" name="Text Box 4"/>
          <p:cNvSpPr txBox="1"/>
          <p:nvPr/>
        </p:nvSpPr>
        <p:spPr>
          <a:xfrm>
            <a:off x="1474788" y="3879850"/>
            <a:ext cx="6565900" cy="47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3.</a:t>
            </a:r>
            <a:r>
              <a:rPr lang="en-US" altLang="zh-CN" sz="2500" b="1" dirty="0">
                <a:latin typeface="宋体" panose="02010600030101010101" pitchFamily="2" charset="-122"/>
              </a:rPr>
              <a:t> </a:t>
            </a:r>
            <a:r>
              <a:rPr lang="zh-CN" altLang="en-US" sz="2500" b="1" dirty="0">
                <a:latin typeface="宋体" panose="02010600030101010101" pitchFamily="2" charset="-122"/>
              </a:rPr>
              <a:t>指令和数据均用二进制表示</a:t>
            </a:r>
            <a:endParaRPr lang="zh-CN" altLang="en-US" sz="2500" b="1" dirty="0">
              <a:latin typeface="宋体" panose="02010600030101010101" pitchFamily="2" charset="-122"/>
            </a:endParaRPr>
          </a:p>
        </p:txBody>
      </p:sp>
      <p:sp>
        <p:nvSpPr>
          <p:cNvPr id="14341" name="Text Box 5"/>
          <p:cNvSpPr txBox="1"/>
          <p:nvPr/>
        </p:nvSpPr>
        <p:spPr>
          <a:xfrm>
            <a:off x="1420813" y="4378325"/>
            <a:ext cx="7010400" cy="862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4.</a:t>
            </a:r>
            <a:r>
              <a:rPr lang="en-US" altLang="zh-CN" sz="2500" b="1" dirty="0">
                <a:latin typeface="宋体" panose="02010600030101010101" pitchFamily="2" charset="-122"/>
              </a:rPr>
              <a:t> </a:t>
            </a:r>
            <a:r>
              <a:rPr lang="zh-CN" altLang="en-US" sz="2500" b="1" dirty="0">
                <a:latin typeface="宋体" panose="02010600030101010101" pitchFamily="2" charset="-122"/>
              </a:rPr>
              <a:t>指令由操作码和地址码组成，操作码表示操作的性质，地址码表示操作数在存储器中的位置</a:t>
            </a:r>
            <a:endParaRPr lang="zh-CN" altLang="en-US" sz="2500" b="1" dirty="0">
              <a:latin typeface="宋体" panose="02010600030101010101" pitchFamily="2" charset="-122"/>
            </a:endParaRPr>
          </a:p>
        </p:txBody>
      </p:sp>
      <p:sp>
        <p:nvSpPr>
          <p:cNvPr id="14342" name="Text Box 6"/>
          <p:cNvSpPr txBox="1"/>
          <p:nvPr/>
        </p:nvSpPr>
        <p:spPr>
          <a:xfrm>
            <a:off x="1433513" y="5821363"/>
            <a:ext cx="7099300" cy="862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6.</a:t>
            </a:r>
            <a:r>
              <a:rPr lang="en-US" altLang="zh-CN" sz="2500" b="1" dirty="0">
                <a:latin typeface="宋体" panose="02010600030101010101" pitchFamily="2" charset="-122"/>
              </a:rPr>
              <a:t> </a:t>
            </a:r>
            <a:r>
              <a:rPr lang="zh-CN" altLang="en-US" sz="2500" b="1" dirty="0">
                <a:latin typeface="宋体" panose="02010600030101010101" pitchFamily="2" charset="-122"/>
              </a:rPr>
              <a:t>以运算器为中心，存储器和输入输出设备之间的数据传送经由运算器</a:t>
            </a:r>
            <a:endParaRPr lang="zh-CN" altLang="en-US" sz="2500" b="1" dirty="0">
              <a:latin typeface="宋体" panose="02010600030101010101" pitchFamily="2" charset="-122"/>
            </a:endParaRPr>
          </a:p>
        </p:txBody>
      </p:sp>
      <p:sp>
        <p:nvSpPr>
          <p:cNvPr id="13323" name="Text Box 8"/>
          <p:cNvSpPr txBox="1"/>
          <p:nvPr/>
        </p:nvSpPr>
        <p:spPr>
          <a:xfrm>
            <a:off x="1420813" y="3011488"/>
            <a:ext cx="6808787" cy="862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2.</a:t>
            </a:r>
            <a:r>
              <a:rPr lang="en-US" altLang="zh-CN" sz="2500" b="1" dirty="0">
                <a:latin typeface="宋体" panose="02010600030101010101" pitchFamily="2" charset="-122"/>
              </a:rPr>
              <a:t> </a:t>
            </a:r>
            <a:r>
              <a:rPr lang="zh-CN" altLang="en-US" sz="2500" b="1" dirty="0">
                <a:latin typeface="宋体" panose="02010600030101010101" pitchFamily="2" charset="-122"/>
              </a:rPr>
              <a:t>指令和数据以同等地位存放于存储器内，可按地址寻访</a:t>
            </a:r>
            <a:endParaRPr lang="zh-CN" altLang="en-US" sz="2500" b="1" dirty="0">
              <a:latin typeface="宋体" panose="02010600030101010101" pitchFamily="2" charset="-122"/>
            </a:endParaRPr>
          </a:p>
        </p:txBody>
      </p:sp>
      <p:sp>
        <p:nvSpPr>
          <p:cNvPr id="14346" name="Text Box 10"/>
          <p:cNvSpPr txBox="1"/>
          <p:nvPr/>
        </p:nvSpPr>
        <p:spPr>
          <a:xfrm>
            <a:off x="1420813" y="5311775"/>
            <a:ext cx="6735762" cy="47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5. </a:t>
            </a:r>
            <a:r>
              <a:rPr lang="zh-CN" altLang="en-US" sz="2500" b="1" dirty="0"/>
              <a:t>指令在存储器中按顺序存放，顺序执行</a:t>
            </a:r>
            <a:endParaRPr lang="zh-CN" altLang="en-US" sz="2500" b="1" dirty="0"/>
          </a:p>
        </p:txBody>
      </p:sp>
      <p:sp>
        <p:nvSpPr>
          <p:cNvPr id="14347" name="Text Box 11"/>
          <p:cNvSpPr txBox="1"/>
          <p:nvPr/>
        </p:nvSpPr>
        <p:spPr>
          <a:xfrm>
            <a:off x="982663" y="1289050"/>
            <a:ext cx="75501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accent2"/>
              </a:buClr>
              <a:buSzPct val="80000"/>
              <a:buNone/>
            </a:pPr>
            <a:r>
              <a:rPr lang="zh-CN" altLang="en-US" sz="3500" dirty="0">
                <a:latin typeface="Times New Roman" panose="02020603050405020304" pitchFamily="18" charset="0"/>
              </a:rPr>
              <a:t>一、</a:t>
            </a:r>
            <a:r>
              <a:rPr lang="zh-CN" altLang="en-US" sz="3500" b="1" dirty="0">
                <a:latin typeface="宋体" panose="02010600030101010101" pitchFamily="2" charset="-122"/>
              </a:rPr>
              <a:t>冯</a:t>
            </a:r>
            <a:r>
              <a:rPr lang="en-US" altLang="zh-CN" sz="3500" b="1" dirty="0">
                <a:latin typeface="Times New Roman" panose="02020603050405020304" pitchFamily="18" charset="0"/>
              </a:rPr>
              <a:t>·</a:t>
            </a:r>
            <a:r>
              <a:rPr lang="zh-CN" altLang="en-US" sz="3500" b="1" dirty="0">
                <a:latin typeface="宋体" panose="02010600030101010101" pitchFamily="2" charset="-122"/>
              </a:rPr>
              <a:t>诺依曼计算机的特点</a:t>
            </a:r>
            <a:endParaRPr lang="zh-CN" altLang="en-US" sz="3500" b="1" dirty="0">
              <a:latin typeface="宋体" panose="02010600030101010101" pitchFamily="2" charset="-122"/>
            </a:endParaRPr>
          </a:p>
        </p:txBody>
      </p:sp>
      <p:sp>
        <p:nvSpPr>
          <p:cNvPr id="13322" name="AutoShape 13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  <p:bldP spid="14342" grpId="0"/>
      <p:bldP spid="13323" grpId="0"/>
      <p:bldP spid="14346" grpId="0"/>
      <p:bldP spid="143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AutoShape 2"/>
          <p:cNvSpPr/>
          <p:nvPr/>
        </p:nvSpPr>
        <p:spPr>
          <a:xfrm>
            <a:off x="6372225" y="1370013"/>
            <a:ext cx="1755775" cy="1136650"/>
          </a:xfrm>
          <a:prstGeom prst="wedgeRoundRectCallout">
            <a:avLst>
              <a:gd name="adj1" fmla="val -126310"/>
              <a:gd name="adj2" fmla="val 125139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算术运算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0" algn="ctr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逻辑运算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5363" name="AutoShape 3"/>
          <p:cNvSpPr/>
          <p:nvPr/>
        </p:nvSpPr>
        <p:spPr>
          <a:xfrm>
            <a:off x="901700" y="1293813"/>
            <a:ext cx="1898650" cy="1136650"/>
          </a:xfrm>
          <a:prstGeom prst="wedgeRoundRectCallout">
            <a:avLst>
              <a:gd name="adj1" fmla="val 103514"/>
              <a:gd name="adj2" fmla="val 15921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存放数据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0" algn="ctr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和程序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5364" name="AutoShape 4"/>
          <p:cNvSpPr/>
          <p:nvPr/>
        </p:nvSpPr>
        <p:spPr>
          <a:xfrm>
            <a:off x="100013" y="1520825"/>
            <a:ext cx="2989262" cy="1627188"/>
          </a:xfrm>
          <a:prstGeom prst="wedgeRoundRectCallout">
            <a:avLst>
              <a:gd name="adj1" fmla="val -7866"/>
              <a:gd name="adj2" fmla="val 88829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将人熟悉的信息形式转换成机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0" algn="ctr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器能识别的形式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5365" name="AutoShape 5"/>
          <p:cNvSpPr/>
          <p:nvPr/>
        </p:nvSpPr>
        <p:spPr>
          <a:xfrm>
            <a:off x="5924550" y="1347788"/>
            <a:ext cx="3221038" cy="1135062"/>
          </a:xfrm>
          <a:prstGeom prst="wedgeRoundRectCallout">
            <a:avLst>
              <a:gd name="adj1" fmla="val -35361"/>
              <a:gd name="adj2" fmla="val 120491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将结果转换成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0" algn="ctr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人们熟悉的形式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5366" name="AutoShape 6"/>
          <p:cNvSpPr/>
          <p:nvPr/>
        </p:nvSpPr>
        <p:spPr>
          <a:xfrm>
            <a:off x="5883275" y="5200650"/>
            <a:ext cx="2559050" cy="1531938"/>
          </a:xfrm>
          <a:prstGeom prst="wedgeRoundRectCallout">
            <a:avLst>
              <a:gd name="adj1" fmla="val -86370"/>
              <a:gd name="adj2" fmla="val -44208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控制程序的输入、运行及处理运算结果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1.2</a:t>
            </a:r>
            <a:endParaRPr kumimoji="1" lang="en-US" altLang="zh-CN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4" name="Text Box 8"/>
          <p:cNvSpPr txBox="1"/>
          <p:nvPr/>
        </p:nvSpPr>
        <p:spPr>
          <a:xfrm>
            <a:off x="996950" y="349250"/>
            <a:ext cx="5443538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冯</a:t>
            </a:r>
            <a:r>
              <a:rPr lang="en-US" altLang="zh-CN" sz="3600" b="1" dirty="0">
                <a:latin typeface="Times New Roman" panose="02020603050405020304" pitchFamily="18" charset="0"/>
              </a:rPr>
              <a:t>·</a:t>
            </a:r>
            <a:r>
              <a:rPr lang="zh-CN" altLang="en-US" sz="3600" b="1" dirty="0">
                <a:latin typeface="宋体" panose="02010600030101010101" pitchFamily="2" charset="-122"/>
              </a:rPr>
              <a:t>诺依曼计算机硬件框图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457200" y="1989138"/>
            <a:ext cx="8296275" cy="3519487"/>
            <a:chOff x="288" y="1253"/>
            <a:chExt cx="4917" cy="2211"/>
          </a:xfrm>
        </p:grpSpPr>
        <p:sp>
          <p:nvSpPr>
            <p:cNvPr id="14347" name="Rectangle 10"/>
            <p:cNvSpPr/>
            <p:nvPr/>
          </p:nvSpPr>
          <p:spPr>
            <a:xfrm>
              <a:off x="2438" y="1253"/>
              <a:ext cx="794" cy="426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4348" name="Rectangle 11"/>
            <p:cNvSpPr/>
            <p:nvPr/>
          </p:nvSpPr>
          <p:spPr>
            <a:xfrm>
              <a:off x="2494" y="1314"/>
              <a:ext cx="67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Tx/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存储器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14349" name="Rectangle 12"/>
            <p:cNvSpPr/>
            <p:nvPr/>
          </p:nvSpPr>
          <p:spPr>
            <a:xfrm>
              <a:off x="828" y="2115"/>
              <a:ext cx="953" cy="424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4350" name="Rectangle 13"/>
            <p:cNvSpPr/>
            <p:nvPr/>
          </p:nvSpPr>
          <p:spPr>
            <a:xfrm>
              <a:off x="880" y="2179"/>
              <a:ext cx="86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Tx/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输入设备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14351" name="Rectangle 14"/>
            <p:cNvSpPr/>
            <p:nvPr/>
          </p:nvSpPr>
          <p:spPr>
            <a:xfrm>
              <a:off x="2425" y="2115"/>
              <a:ext cx="795" cy="424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4352" name="Rectangle 15"/>
            <p:cNvSpPr/>
            <p:nvPr/>
          </p:nvSpPr>
          <p:spPr>
            <a:xfrm>
              <a:off x="2514" y="2179"/>
              <a:ext cx="63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Tx/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运算器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14353" name="Rectangle 16"/>
            <p:cNvSpPr/>
            <p:nvPr/>
          </p:nvSpPr>
          <p:spPr>
            <a:xfrm>
              <a:off x="2413" y="3038"/>
              <a:ext cx="794" cy="426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4354" name="Rectangle 17"/>
            <p:cNvSpPr/>
            <p:nvPr/>
          </p:nvSpPr>
          <p:spPr>
            <a:xfrm>
              <a:off x="2480" y="3094"/>
              <a:ext cx="635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Tx/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控制器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14355" name="Rectangle 18"/>
            <p:cNvSpPr/>
            <p:nvPr/>
          </p:nvSpPr>
          <p:spPr>
            <a:xfrm>
              <a:off x="3879" y="2115"/>
              <a:ext cx="953" cy="424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4356" name="Rectangle 19"/>
            <p:cNvSpPr/>
            <p:nvPr/>
          </p:nvSpPr>
          <p:spPr>
            <a:xfrm>
              <a:off x="3928" y="2179"/>
              <a:ext cx="84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Tx/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输出设备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14357" name="Freeform 20"/>
            <p:cNvSpPr/>
            <p:nvPr/>
          </p:nvSpPr>
          <p:spPr>
            <a:xfrm>
              <a:off x="1296" y="2543"/>
              <a:ext cx="1104" cy="721"/>
            </a:xfrm>
            <a:custGeom>
              <a:avLst/>
              <a:gdLst>
                <a:gd name="txL" fmla="*/ 0 w 1104"/>
                <a:gd name="txT" fmla="*/ 0 h 721"/>
                <a:gd name="txR" fmla="*/ 1104 w 1104"/>
                <a:gd name="txB" fmla="*/ 721 h 721"/>
              </a:gdLst>
              <a:ahLst/>
              <a:cxnLst>
                <a:cxn ang="0">
                  <a:pos x="0" y="0"/>
                </a:cxn>
                <a:cxn ang="0">
                  <a:pos x="0" y="721"/>
                </a:cxn>
                <a:cxn ang="0">
                  <a:pos x="1104" y="721"/>
                </a:cxn>
              </a:cxnLst>
              <a:rect l="txL" t="txT" r="txR" b="txB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58" name="Freeform 21"/>
            <p:cNvSpPr/>
            <p:nvPr/>
          </p:nvSpPr>
          <p:spPr>
            <a:xfrm>
              <a:off x="2194" y="1439"/>
              <a:ext cx="478" cy="1597"/>
            </a:xfrm>
            <a:custGeom>
              <a:avLst/>
              <a:gdLst>
                <a:gd name="txL" fmla="*/ 0 w 478"/>
                <a:gd name="txT" fmla="*/ 0 h 1597"/>
                <a:gd name="txR" fmla="*/ 478 w 478"/>
                <a:gd name="txB" fmla="*/ 1597 h 1597"/>
              </a:gdLst>
              <a:ahLst/>
              <a:cxnLst>
                <a:cxn ang="0">
                  <a:pos x="254" y="1"/>
                </a:cxn>
                <a:cxn ang="0">
                  <a:pos x="4" y="0"/>
                </a:cxn>
                <a:cxn ang="0">
                  <a:pos x="0" y="1355"/>
                </a:cxn>
                <a:cxn ang="0">
                  <a:pos x="478" y="1355"/>
                </a:cxn>
                <a:cxn ang="0">
                  <a:pos x="476" y="1597"/>
                </a:cxn>
              </a:cxnLst>
              <a:rect l="txL" t="txT" r="txR" b="txB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59" name="Freeform 22"/>
            <p:cNvSpPr/>
            <p:nvPr/>
          </p:nvSpPr>
          <p:spPr>
            <a:xfrm>
              <a:off x="2928" y="2544"/>
              <a:ext cx="1" cy="494"/>
            </a:xfrm>
            <a:custGeom>
              <a:avLst/>
              <a:gdLst>
                <a:gd name="txL" fmla="*/ 0 w 1"/>
                <a:gd name="txT" fmla="*/ 0 h 494"/>
                <a:gd name="txR" fmla="*/ 1 w 1"/>
                <a:gd name="txB" fmla="*/ 494 h 494"/>
              </a:gdLst>
              <a:ahLst/>
              <a:cxnLst>
                <a:cxn ang="0">
                  <a:pos x="0" y="0"/>
                </a:cxn>
                <a:cxn ang="0">
                  <a:pos x="0" y="494"/>
                </a:cxn>
              </a:cxnLst>
              <a:rect l="txL" t="txT" r="txR" b="txB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0" name="Freeform 23"/>
            <p:cNvSpPr/>
            <p:nvPr/>
          </p:nvSpPr>
          <p:spPr>
            <a:xfrm>
              <a:off x="3210" y="2544"/>
              <a:ext cx="1110" cy="816"/>
            </a:xfrm>
            <a:custGeom>
              <a:avLst/>
              <a:gdLst>
                <a:gd name="txL" fmla="*/ 0 w 1110"/>
                <a:gd name="txT" fmla="*/ 0 h 816"/>
                <a:gd name="txR" fmla="*/ 1110 w 1110"/>
                <a:gd name="txB" fmla="*/ 816 h 816"/>
              </a:gdLst>
              <a:ahLst/>
              <a:cxnLst>
                <a:cxn ang="0">
                  <a:pos x="1110" y="0"/>
                </a:cxn>
                <a:cxn ang="0">
                  <a:pos x="1110" y="816"/>
                </a:cxn>
                <a:cxn ang="0">
                  <a:pos x="0" y="816"/>
                </a:cxn>
              </a:cxnLst>
              <a:rect l="txL" t="txT" r="txR" b="txB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1" name="Freeform 24"/>
            <p:cNvSpPr/>
            <p:nvPr/>
          </p:nvSpPr>
          <p:spPr>
            <a:xfrm>
              <a:off x="2682" y="1677"/>
              <a:ext cx="1" cy="435"/>
            </a:xfrm>
            <a:custGeom>
              <a:avLst/>
              <a:gdLst>
                <a:gd name="txL" fmla="*/ 0 w 1"/>
                <a:gd name="txT" fmla="*/ 0 h 435"/>
                <a:gd name="txR" fmla="*/ 1 w 1"/>
                <a:gd name="txB" fmla="*/ 435 h 435"/>
              </a:gdLst>
              <a:ahLst/>
              <a:cxnLst>
                <a:cxn ang="0">
                  <a:pos x="0" y="435"/>
                </a:cxn>
                <a:cxn ang="0">
                  <a:pos x="0" y="0"/>
                </a:cxn>
              </a:cxnLst>
              <a:rect l="txL" t="txT" r="txR" b="txB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2" name="Freeform 25"/>
            <p:cNvSpPr/>
            <p:nvPr/>
          </p:nvSpPr>
          <p:spPr>
            <a:xfrm>
              <a:off x="2923" y="1680"/>
              <a:ext cx="1" cy="429"/>
            </a:xfrm>
            <a:custGeom>
              <a:avLst/>
              <a:gdLst>
                <a:gd name="txL" fmla="*/ 0 w 1"/>
                <a:gd name="txT" fmla="*/ 0 h 429"/>
                <a:gd name="txR" fmla="*/ 1 w 1"/>
                <a:gd name="txB" fmla="*/ 429 h 429"/>
              </a:gdLst>
              <a:ahLst/>
              <a:cxnLst>
                <a:cxn ang="0">
                  <a:pos x="0" y="0"/>
                </a:cxn>
                <a:cxn ang="0">
                  <a:pos x="1" y="429"/>
                </a:cxn>
              </a:cxnLst>
              <a:rect l="txL" t="txT" r="txR" b="txB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3" name="Freeform 26"/>
            <p:cNvSpPr/>
            <p:nvPr/>
          </p:nvSpPr>
          <p:spPr>
            <a:xfrm>
              <a:off x="2921" y="1872"/>
              <a:ext cx="583" cy="1299"/>
            </a:xfrm>
            <a:custGeom>
              <a:avLst/>
              <a:gdLst>
                <a:gd name="txL" fmla="*/ 0 w 583"/>
                <a:gd name="txT" fmla="*/ 0 h 1299"/>
                <a:gd name="txR" fmla="*/ 583 w 583"/>
                <a:gd name="txB" fmla="*/ 1299 h 1299"/>
              </a:gdLst>
              <a:ahLst/>
              <a:cxnLst>
                <a:cxn ang="0">
                  <a:pos x="0" y="0"/>
                </a:cxn>
                <a:cxn ang="0">
                  <a:pos x="583" y="0"/>
                </a:cxn>
                <a:cxn ang="0">
                  <a:pos x="583" y="1296"/>
                </a:cxn>
                <a:cxn ang="0">
                  <a:pos x="286" y="1299"/>
                </a:cxn>
              </a:cxnLst>
              <a:rect l="txL" t="txT" r="txR" b="txB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4" name="Freeform 27"/>
            <p:cNvSpPr/>
            <p:nvPr/>
          </p:nvSpPr>
          <p:spPr>
            <a:xfrm>
              <a:off x="288" y="2303"/>
              <a:ext cx="536" cy="1"/>
            </a:xfrm>
            <a:custGeom>
              <a:avLst/>
              <a:gdLst>
                <a:gd name="txL" fmla="*/ 0 w 536"/>
                <a:gd name="txT" fmla="*/ 0 h 1"/>
                <a:gd name="txR" fmla="*/ 536 w 536"/>
                <a:gd name="txB" fmla="*/ 1 h 1"/>
              </a:gdLst>
              <a:ahLst/>
              <a:cxnLst>
                <a:cxn ang="0">
                  <a:pos x="0" y="1"/>
                </a:cxn>
                <a:cxn ang="0">
                  <a:pos x="536" y="0"/>
                </a:cxn>
              </a:cxnLst>
              <a:rect l="txL" t="txT" r="txR" b="txB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5" name="Freeform 28"/>
            <p:cNvSpPr/>
            <p:nvPr/>
          </p:nvSpPr>
          <p:spPr>
            <a:xfrm>
              <a:off x="1776" y="2304"/>
              <a:ext cx="650" cy="1"/>
            </a:xfrm>
            <a:custGeom>
              <a:avLst/>
              <a:gdLst>
                <a:gd name="txL" fmla="*/ 0 w 650"/>
                <a:gd name="txT" fmla="*/ 0 h 1"/>
                <a:gd name="txR" fmla="*/ 650 w 65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650" y="0"/>
                </a:cxn>
              </a:cxnLst>
              <a:rect l="txL" t="txT" r="txR" b="txB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6" name="Freeform 29"/>
            <p:cNvSpPr/>
            <p:nvPr/>
          </p:nvSpPr>
          <p:spPr>
            <a:xfrm>
              <a:off x="3216" y="2304"/>
              <a:ext cx="660" cy="1"/>
            </a:xfrm>
            <a:custGeom>
              <a:avLst/>
              <a:gdLst>
                <a:gd name="txL" fmla="*/ 0 w 660"/>
                <a:gd name="txT" fmla="*/ 0 h 1"/>
                <a:gd name="txR" fmla="*/ 660 w 660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660" y="0"/>
                </a:cxn>
              </a:cxnLst>
              <a:rect l="txL" t="txT" r="txR" b="txB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7" name="Freeform 30"/>
            <p:cNvSpPr/>
            <p:nvPr/>
          </p:nvSpPr>
          <p:spPr>
            <a:xfrm>
              <a:off x="4837" y="2304"/>
              <a:ext cx="368" cy="1"/>
            </a:xfrm>
            <a:custGeom>
              <a:avLst/>
              <a:gdLst>
                <a:gd name="txL" fmla="*/ 0 w 368"/>
                <a:gd name="txT" fmla="*/ 0 h 1"/>
                <a:gd name="txR" fmla="*/ 368 w 368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368" y="0"/>
                </a:cxn>
              </a:cxnLst>
              <a:rect l="txL" t="txT" r="txR" b="txB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346" name="AutoShape 31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nimBg="1"/>
      <p:bldP spid="15364" grpId="0" animBg="1"/>
      <p:bldP spid="15365" grpId="0" animBg="1"/>
      <p:bldP spid="153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487363" y="457200"/>
            <a:ext cx="64468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二、计算机硬件框图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1.2</a:t>
            </a:r>
            <a:endParaRPr kumimoji="1" lang="en-US" altLang="zh-CN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Text Box 4"/>
          <p:cNvSpPr txBox="1"/>
          <p:nvPr/>
        </p:nvSpPr>
        <p:spPr>
          <a:xfrm>
            <a:off x="898525" y="1390650"/>
            <a:ext cx="6754813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1. </a:t>
            </a:r>
            <a:r>
              <a:rPr lang="zh-CN" altLang="en-US" sz="3200" b="1" dirty="0">
                <a:latin typeface="Times New Roman" panose="02020603050405020304" pitchFamily="18" charset="0"/>
              </a:rPr>
              <a:t>以存储器为中心的计算机硬件</a:t>
            </a:r>
            <a:r>
              <a:rPr lang="zh-CN" altLang="en-US" sz="3200" dirty="0">
                <a:highlight>
                  <a:srgbClr val="FFFF00"/>
                </a:highlight>
                <a:sym typeface="+mn-ea"/>
              </a:rPr>
              <a:t>（考）</a:t>
            </a:r>
            <a:r>
              <a:rPr lang="zh-CN" altLang="en-US" sz="3200" b="1" dirty="0">
                <a:latin typeface="Times New Roman" panose="02020603050405020304" pitchFamily="18" charset="0"/>
              </a:rPr>
              <a:t>框图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28600" y="2373313"/>
            <a:ext cx="8659813" cy="4114800"/>
            <a:chOff x="144" y="1495"/>
            <a:chExt cx="5434" cy="2592"/>
          </a:xfrm>
        </p:grpSpPr>
        <p:grpSp>
          <p:nvGrpSpPr>
            <p:cNvPr id="15367" name="Group 6"/>
            <p:cNvGrpSpPr/>
            <p:nvPr/>
          </p:nvGrpSpPr>
          <p:grpSpPr>
            <a:xfrm>
              <a:off x="144" y="1495"/>
              <a:ext cx="5434" cy="2592"/>
              <a:chOff x="144" y="1495"/>
              <a:chExt cx="5434" cy="2592"/>
            </a:xfrm>
          </p:grpSpPr>
          <p:sp>
            <p:nvSpPr>
              <p:cNvPr id="15369" name="Rectangle 7"/>
              <p:cNvSpPr/>
              <p:nvPr/>
            </p:nvSpPr>
            <p:spPr>
              <a:xfrm>
                <a:off x="2205" y="3979"/>
                <a:ext cx="207" cy="1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5370" name="Text Box 8"/>
              <p:cNvSpPr txBox="1"/>
              <p:nvPr/>
            </p:nvSpPr>
            <p:spPr>
              <a:xfrm>
                <a:off x="144" y="2649"/>
                <a:ext cx="56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SzTx/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程序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5371" name="Rectangle 9"/>
              <p:cNvSpPr/>
              <p:nvPr/>
            </p:nvSpPr>
            <p:spPr>
              <a:xfrm>
                <a:off x="4721" y="2748"/>
                <a:ext cx="857" cy="5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5372" name="Rectangle 10"/>
              <p:cNvSpPr/>
              <p:nvPr/>
            </p:nvSpPr>
            <p:spPr>
              <a:xfrm>
                <a:off x="2448" y="2407"/>
                <a:ext cx="864" cy="377"/>
              </a:xfrm>
              <a:prstGeom prst="rect">
                <a:avLst/>
              </a:prstGeom>
              <a:noFill/>
              <a:ln w="254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SzTx/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存储器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5373" name="Rectangle 11"/>
              <p:cNvSpPr/>
              <p:nvPr/>
            </p:nvSpPr>
            <p:spPr>
              <a:xfrm>
                <a:off x="3936" y="2400"/>
                <a:ext cx="1056" cy="384"/>
              </a:xfrm>
              <a:prstGeom prst="rect">
                <a:avLst/>
              </a:prstGeom>
              <a:noFill/>
              <a:ln w="254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SzTx/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输出设备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5374" name="Rectangle 12"/>
              <p:cNvSpPr/>
              <p:nvPr/>
            </p:nvSpPr>
            <p:spPr>
              <a:xfrm>
                <a:off x="768" y="2400"/>
                <a:ext cx="1056" cy="384"/>
              </a:xfrm>
              <a:prstGeom prst="rect">
                <a:avLst/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SzTx/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输入设备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5375" name="Rectangle 13"/>
              <p:cNvSpPr/>
              <p:nvPr/>
            </p:nvSpPr>
            <p:spPr>
              <a:xfrm>
                <a:off x="2448" y="3312"/>
                <a:ext cx="864" cy="377"/>
              </a:xfrm>
              <a:prstGeom prst="rect">
                <a:avLst/>
              </a:prstGeom>
              <a:noFill/>
              <a:ln w="254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SzTx/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运算器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5376" name="Rectangle 14"/>
              <p:cNvSpPr/>
              <p:nvPr/>
            </p:nvSpPr>
            <p:spPr>
              <a:xfrm>
                <a:off x="2448" y="1495"/>
                <a:ext cx="864" cy="377"/>
              </a:xfrm>
              <a:prstGeom prst="rect">
                <a:avLst/>
              </a:prstGeom>
              <a:noFill/>
              <a:ln w="254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SzTx/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控制器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5377" name="AutoShape 15"/>
              <p:cNvSpPr/>
              <p:nvPr/>
            </p:nvSpPr>
            <p:spPr>
              <a:xfrm>
                <a:off x="185" y="2491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5378" name="AutoShape 16"/>
              <p:cNvSpPr/>
              <p:nvPr/>
            </p:nvSpPr>
            <p:spPr>
              <a:xfrm>
                <a:off x="1824" y="2496"/>
                <a:ext cx="613" cy="192"/>
              </a:xfrm>
              <a:prstGeom prst="rightArrow">
                <a:avLst>
                  <a:gd name="adj1" fmla="val 50000"/>
                  <a:gd name="adj2" fmla="val 79817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5379" name="AutoShape 17"/>
              <p:cNvSpPr/>
              <p:nvPr/>
            </p:nvSpPr>
            <p:spPr>
              <a:xfrm>
                <a:off x="3312" y="2496"/>
                <a:ext cx="615" cy="192"/>
              </a:xfrm>
              <a:prstGeom prst="rightArrow">
                <a:avLst>
                  <a:gd name="adj1" fmla="val 50000"/>
                  <a:gd name="adj2" fmla="val 80078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5380" name="AutoShape 18"/>
              <p:cNvSpPr/>
              <p:nvPr/>
            </p:nvSpPr>
            <p:spPr>
              <a:xfrm>
                <a:off x="4992" y="2496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5381" name="Freeform 19"/>
              <p:cNvSpPr/>
              <p:nvPr/>
            </p:nvSpPr>
            <p:spPr>
              <a:xfrm>
                <a:off x="2016" y="1776"/>
                <a:ext cx="435" cy="768"/>
              </a:xfrm>
              <a:custGeom>
                <a:avLst/>
                <a:gdLst>
                  <a:gd name="txL" fmla="*/ 0 w 435"/>
                  <a:gd name="txT" fmla="*/ 0 h 742"/>
                  <a:gd name="txR" fmla="*/ 435 w 435"/>
                  <a:gd name="txB" fmla="*/ 742 h 742"/>
                </a:gdLst>
                <a:ahLst/>
                <a:cxnLst>
                  <a:cxn ang="0">
                    <a:pos x="0" y="2566"/>
                  </a:cxn>
                  <a:cxn ang="0">
                    <a:pos x="0" y="1"/>
                  </a:cxn>
                  <a:cxn ang="0">
                    <a:pos x="435" y="0"/>
                  </a:cxn>
                </a:cxnLst>
                <a:rect l="txL" t="txT" r="txR" b="txB"/>
                <a:pathLst>
                  <a:path w="435" h="742">
                    <a:moveTo>
                      <a:pt x="0" y="742"/>
                    </a:moveTo>
                    <a:lnTo>
                      <a:pt x="0" y="1"/>
                    </a:lnTo>
                    <a:lnTo>
                      <a:pt x="435" y="0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82" name="Line 20"/>
              <p:cNvSpPr/>
              <p:nvPr/>
            </p:nvSpPr>
            <p:spPr>
              <a:xfrm flipV="1">
                <a:off x="2640" y="1872"/>
                <a:ext cx="0" cy="528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dash"/>
                <a:headEnd type="none" w="med" len="med"/>
                <a:tailEnd type="stealth" w="med" len="med"/>
              </a:ln>
            </p:spPr>
          </p:sp>
          <p:sp>
            <p:nvSpPr>
              <p:cNvPr id="15383" name="Line 21"/>
              <p:cNvSpPr/>
              <p:nvPr/>
            </p:nvSpPr>
            <p:spPr>
              <a:xfrm rot="-10800000" flipV="1">
                <a:off x="3072" y="1872"/>
                <a:ext cx="0" cy="528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384" name="AutoShape 22"/>
              <p:cNvSpPr/>
              <p:nvPr/>
            </p:nvSpPr>
            <p:spPr>
              <a:xfrm>
                <a:off x="2784" y="1872"/>
                <a:ext cx="144" cy="528"/>
              </a:xfrm>
              <a:prstGeom prst="upArrow">
                <a:avLst>
                  <a:gd name="adj1" fmla="val 50000"/>
                  <a:gd name="adj2" fmla="val 91666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5385" name="Freeform 23"/>
              <p:cNvSpPr/>
              <p:nvPr/>
            </p:nvSpPr>
            <p:spPr>
              <a:xfrm>
                <a:off x="2016" y="2640"/>
                <a:ext cx="432" cy="864"/>
              </a:xfrm>
              <a:custGeom>
                <a:avLst/>
                <a:gdLst>
                  <a:gd name="txL" fmla="*/ 0 w 432"/>
                  <a:gd name="txT" fmla="*/ 0 h 912"/>
                  <a:gd name="txR" fmla="*/ 432 w 432"/>
                  <a:gd name="txB" fmla="*/ 912 h 912"/>
                </a:gdLst>
                <a:ahLst/>
                <a:cxnLst>
                  <a:cxn ang="0">
                    <a:pos x="0" y="0"/>
                  </a:cxn>
                  <a:cxn ang="0">
                    <a:pos x="0" y="130"/>
                  </a:cxn>
                  <a:cxn ang="0">
                    <a:pos x="432" y="130"/>
                  </a:cxn>
                </a:cxnLst>
                <a:rect l="txL" t="txT" r="txR" b="txB"/>
                <a:pathLst>
                  <a:path w="432" h="912">
                    <a:moveTo>
                      <a:pt x="0" y="0"/>
                    </a:moveTo>
                    <a:lnTo>
                      <a:pt x="0" y="912"/>
                    </a:lnTo>
                    <a:lnTo>
                      <a:pt x="432" y="912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86" name="AutoShape 24"/>
              <p:cNvSpPr/>
              <p:nvPr/>
            </p:nvSpPr>
            <p:spPr>
              <a:xfrm>
                <a:off x="2976" y="2784"/>
                <a:ext cx="144" cy="528"/>
              </a:xfrm>
              <a:prstGeom prst="upArrow">
                <a:avLst>
                  <a:gd name="adj1" fmla="val 50000"/>
                  <a:gd name="adj2" fmla="val 91666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5387" name="AutoShape 25"/>
              <p:cNvSpPr/>
              <p:nvPr/>
            </p:nvSpPr>
            <p:spPr>
              <a:xfrm rot="10800000">
                <a:off x="2592" y="2784"/>
                <a:ext cx="144" cy="521"/>
              </a:xfrm>
              <a:prstGeom prst="upArrow">
                <a:avLst>
                  <a:gd name="adj1" fmla="val 50000"/>
                  <a:gd name="adj2" fmla="val 90451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5388" name="Freeform 26"/>
              <p:cNvSpPr/>
              <p:nvPr/>
            </p:nvSpPr>
            <p:spPr>
              <a:xfrm>
                <a:off x="3312" y="2640"/>
                <a:ext cx="288" cy="864"/>
              </a:xfrm>
              <a:custGeom>
                <a:avLst/>
                <a:gdLst>
                  <a:gd name="txL" fmla="*/ 0 w 288"/>
                  <a:gd name="txT" fmla="*/ 0 h 864"/>
                  <a:gd name="txR" fmla="*/ 288 w 288"/>
                  <a:gd name="txB" fmla="*/ 864 h 864"/>
                </a:gdLst>
                <a:ahLst/>
                <a:cxnLst>
                  <a:cxn ang="0">
                    <a:pos x="0" y="864"/>
                  </a:cxn>
                  <a:cxn ang="0">
                    <a:pos x="288" y="864"/>
                  </a:cxn>
                  <a:cxn ang="0">
                    <a:pos x="288" y="0"/>
                  </a:cxn>
                </a:cxnLst>
                <a:rect l="txL" t="txT" r="txR" b="txB"/>
                <a:pathLst>
                  <a:path w="288" h="864">
                    <a:moveTo>
                      <a:pt x="0" y="864"/>
                    </a:moveTo>
                    <a:lnTo>
                      <a:pt x="288" y="864"/>
                    </a:lnTo>
                    <a:lnTo>
                      <a:pt x="288" y="0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89" name="Freeform 27"/>
              <p:cNvSpPr/>
              <p:nvPr/>
            </p:nvSpPr>
            <p:spPr>
              <a:xfrm>
                <a:off x="3312" y="1776"/>
                <a:ext cx="288" cy="768"/>
              </a:xfrm>
              <a:custGeom>
                <a:avLst/>
                <a:gdLst>
                  <a:gd name="txL" fmla="*/ 0 w 288"/>
                  <a:gd name="txT" fmla="*/ 0 h 720"/>
                  <a:gd name="txR" fmla="*/ 288 w 288"/>
                  <a:gd name="txB" fmla="*/ 720 h 720"/>
                </a:gdLst>
                <a:ahLst/>
                <a:cxnLst>
                  <a:cxn ang="0">
                    <a:pos x="288" y="7344"/>
                  </a:cxn>
                  <a:cxn ang="0">
                    <a:pos x="288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88" h="720">
                    <a:moveTo>
                      <a:pt x="288" y="720"/>
                    </a:moveTo>
                    <a:lnTo>
                      <a:pt x="28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dash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90" name="Freeform 28"/>
              <p:cNvSpPr/>
              <p:nvPr/>
            </p:nvSpPr>
            <p:spPr>
              <a:xfrm>
                <a:off x="1488" y="1680"/>
                <a:ext cx="960" cy="720"/>
              </a:xfrm>
              <a:custGeom>
                <a:avLst/>
                <a:gdLst>
                  <a:gd name="txL" fmla="*/ 0 w 960"/>
                  <a:gd name="txT" fmla="*/ 0 h 672"/>
                  <a:gd name="txR" fmla="*/ 960 w 960"/>
                  <a:gd name="txB" fmla="*/ 672 h 672"/>
                </a:gdLst>
                <a:ahLst/>
                <a:cxnLst>
                  <a:cxn ang="0">
                    <a:pos x="0" y="8054"/>
                  </a:cxn>
                  <a:cxn ang="0">
                    <a:pos x="0" y="0"/>
                  </a:cxn>
                  <a:cxn ang="0">
                    <a:pos x="960" y="0"/>
                  </a:cxn>
                </a:cxnLst>
                <a:rect l="txL" t="txT" r="txR" b="txB"/>
                <a:pathLst>
                  <a:path w="960" h="672">
                    <a:moveTo>
                      <a:pt x="0" y="672"/>
                    </a:moveTo>
                    <a:lnTo>
                      <a:pt x="0" y="0"/>
                    </a:lnTo>
                    <a:lnTo>
                      <a:pt x="96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dash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91" name="Freeform 29"/>
              <p:cNvSpPr/>
              <p:nvPr/>
            </p:nvSpPr>
            <p:spPr>
              <a:xfrm>
                <a:off x="1104" y="1584"/>
                <a:ext cx="1344" cy="816"/>
              </a:xfrm>
              <a:custGeom>
                <a:avLst/>
                <a:gdLst>
                  <a:gd name="txL" fmla="*/ 0 w 1344"/>
                  <a:gd name="txT" fmla="*/ 0 h 864"/>
                  <a:gd name="txR" fmla="*/ 1344 w 1344"/>
                  <a:gd name="txB" fmla="*/ 864 h 864"/>
                </a:gdLst>
                <a:ahLst/>
                <a:cxnLst>
                  <a:cxn ang="0">
                    <a:pos x="1344" y="0"/>
                  </a:cxn>
                  <a:cxn ang="0">
                    <a:pos x="0" y="0"/>
                  </a:cxn>
                  <a:cxn ang="0">
                    <a:pos x="0" y="111"/>
                  </a:cxn>
                </a:cxnLst>
                <a:rect l="txL" t="txT" r="txR" b="txB"/>
                <a:pathLst>
                  <a:path w="1344" h="864">
                    <a:moveTo>
                      <a:pt x="1344" y="0"/>
                    </a:moveTo>
                    <a:lnTo>
                      <a:pt x="0" y="0"/>
                    </a:lnTo>
                    <a:lnTo>
                      <a:pt x="0" y="864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92" name="Freeform 30"/>
              <p:cNvSpPr/>
              <p:nvPr/>
            </p:nvSpPr>
            <p:spPr>
              <a:xfrm>
                <a:off x="3312" y="1680"/>
                <a:ext cx="912" cy="720"/>
              </a:xfrm>
              <a:custGeom>
                <a:avLst/>
                <a:gdLst>
                  <a:gd name="txL" fmla="*/ 0 w 960"/>
                  <a:gd name="txT" fmla="*/ 0 h 720"/>
                  <a:gd name="txR" fmla="*/ 960 w 960"/>
                  <a:gd name="txB" fmla="*/ 720 h 720"/>
                </a:gdLst>
                <a:ahLst/>
                <a:cxnLst>
                  <a:cxn ang="0">
                    <a:pos x="153" y="720"/>
                  </a:cxn>
                  <a:cxn ang="0">
                    <a:pos x="153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960" h="720">
                    <a:moveTo>
                      <a:pt x="960" y="720"/>
                    </a:moveTo>
                    <a:lnTo>
                      <a:pt x="960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dash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93" name="Freeform 31"/>
              <p:cNvSpPr/>
              <p:nvPr/>
            </p:nvSpPr>
            <p:spPr>
              <a:xfrm>
                <a:off x="3312" y="1584"/>
                <a:ext cx="1296" cy="816"/>
              </a:xfrm>
              <a:custGeom>
                <a:avLst/>
                <a:gdLst>
                  <a:gd name="txL" fmla="*/ 0 w 1296"/>
                  <a:gd name="txT" fmla="*/ 0 h 816"/>
                  <a:gd name="txR" fmla="*/ 1296 w 1296"/>
                  <a:gd name="txB" fmla="*/ 816 h 816"/>
                </a:gdLst>
                <a:ahLst/>
                <a:cxnLst>
                  <a:cxn ang="0">
                    <a:pos x="0" y="0"/>
                  </a:cxn>
                  <a:cxn ang="0">
                    <a:pos x="1296" y="0"/>
                  </a:cxn>
                  <a:cxn ang="0">
                    <a:pos x="1296" y="816"/>
                  </a:cxn>
                </a:cxnLst>
                <a:rect l="txL" t="txT" r="txR" b="txB"/>
                <a:pathLst>
                  <a:path w="1296" h="816">
                    <a:moveTo>
                      <a:pt x="0" y="0"/>
                    </a:moveTo>
                    <a:lnTo>
                      <a:pt x="1296" y="0"/>
                    </a:lnTo>
                    <a:lnTo>
                      <a:pt x="1296" y="816"/>
                    </a:lnTo>
                  </a:path>
                </a:pathLst>
              </a:custGeom>
              <a:noFill/>
              <a:ln w="381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94" name="Text Box 32"/>
              <p:cNvSpPr txBox="1"/>
              <p:nvPr/>
            </p:nvSpPr>
            <p:spPr>
              <a:xfrm>
                <a:off x="144" y="2172"/>
                <a:ext cx="56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ClrTx/>
                  <a:buSzTx/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数据</a:t>
                </a:r>
                <a:endParaRPr lang="zh-CN" altLang="en-US" sz="32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5395" name="Text Box 33"/>
              <p:cNvSpPr txBox="1"/>
              <p:nvPr/>
            </p:nvSpPr>
            <p:spPr>
              <a:xfrm>
                <a:off x="4944" y="2649"/>
                <a:ext cx="56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ClrTx/>
                  <a:buSzTx/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结果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5396" name="Text Box 34"/>
              <p:cNvSpPr txBox="1"/>
              <p:nvPr/>
            </p:nvSpPr>
            <p:spPr>
              <a:xfrm>
                <a:off x="4944" y="2172"/>
                <a:ext cx="56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2150" indent="-347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87425" indent="-2940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81430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9893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ClrTx/>
                  <a:buSzTx/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计算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5368" name="Freeform 35"/>
            <p:cNvSpPr/>
            <p:nvPr/>
          </p:nvSpPr>
          <p:spPr>
            <a:xfrm>
              <a:off x="183" y="2547"/>
              <a:ext cx="1" cy="78"/>
            </a:xfrm>
            <a:custGeom>
              <a:avLst/>
              <a:gdLst>
                <a:gd name="txL" fmla="*/ 0 w 1"/>
                <a:gd name="txT" fmla="*/ 0 h 78"/>
                <a:gd name="txR" fmla="*/ 1 w 1"/>
                <a:gd name="txB" fmla="*/ 78 h 78"/>
              </a:gdLst>
              <a:ahLst/>
              <a:cxnLst>
                <a:cxn ang="0">
                  <a:pos x="0" y="0"/>
                </a:cxn>
                <a:cxn ang="0">
                  <a:pos x="0" y="78"/>
                </a:cxn>
              </a:cxnLst>
              <a:rect l="txL" t="txT" r="txR" b="txB"/>
              <a:pathLst>
                <a:path w="1" h="78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38100" cap="flat" cmpd="sng">
              <a:solidFill>
                <a:srgbClr val="0033D8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366" name="AutoShape 36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2909888" y="936625"/>
            <a:ext cx="9350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ALU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3232150" y="1981200"/>
            <a:ext cx="1019175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主存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辅存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8436" name="AutoShape 4"/>
          <p:cNvSpPr/>
          <p:nvPr/>
        </p:nvSpPr>
        <p:spPr>
          <a:xfrm>
            <a:off x="2987675" y="2149475"/>
            <a:ext cx="152400" cy="765175"/>
          </a:xfrm>
          <a:prstGeom prst="leftBrace">
            <a:avLst>
              <a:gd name="adj1" fmla="val 4184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8437" name="AutoShape 5"/>
          <p:cNvSpPr/>
          <p:nvPr/>
        </p:nvSpPr>
        <p:spPr>
          <a:xfrm>
            <a:off x="3762375" y="1143000"/>
            <a:ext cx="152400" cy="762000"/>
          </a:xfrm>
          <a:prstGeom prst="rightBrace">
            <a:avLst>
              <a:gd name="adj1" fmla="val 41666"/>
              <a:gd name="adj2" fmla="val 47454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8438" name="Text Box 6"/>
          <p:cNvSpPr txBox="1"/>
          <p:nvPr/>
        </p:nvSpPr>
        <p:spPr>
          <a:xfrm>
            <a:off x="3879850" y="1241425"/>
            <a:ext cx="9159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CPU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AutoShape 7"/>
          <p:cNvSpPr/>
          <p:nvPr/>
        </p:nvSpPr>
        <p:spPr>
          <a:xfrm>
            <a:off x="4953000" y="1447800"/>
            <a:ext cx="152400" cy="990600"/>
          </a:xfrm>
          <a:prstGeom prst="rightBrace">
            <a:avLst>
              <a:gd name="adj1" fmla="val 54166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8440" name="Text Box 8"/>
          <p:cNvSpPr txBox="1"/>
          <p:nvPr/>
        </p:nvSpPr>
        <p:spPr>
          <a:xfrm>
            <a:off x="5181600" y="1692275"/>
            <a:ext cx="987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主机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18441" name="Text Box 9"/>
          <p:cNvSpPr txBox="1"/>
          <p:nvPr/>
        </p:nvSpPr>
        <p:spPr>
          <a:xfrm>
            <a:off x="5181600" y="3122613"/>
            <a:ext cx="1766888" cy="1039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设备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（外设）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2" name="AutoShape 10"/>
          <p:cNvSpPr/>
          <p:nvPr/>
        </p:nvSpPr>
        <p:spPr>
          <a:xfrm>
            <a:off x="6580188" y="1981200"/>
            <a:ext cx="152400" cy="1447800"/>
          </a:xfrm>
          <a:prstGeom prst="rightBrace">
            <a:avLst>
              <a:gd name="adj1" fmla="val 79166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8443" name="Text Box 11"/>
          <p:cNvSpPr txBox="1"/>
          <p:nvPr/>
        </p:nvSpPr>
        <p:spPr>
          <a:xfrm>
            <a:off x="6769100" y="2362200"/>
            <a:ext cx="9636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硬件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18444" name="Text Box 12"/>
          <p:cNvSpPr txBox="1"/>
          <p:nvPr/>
        </p:nvSpPr>
        <p:spPr>
          <a:xfrm>
            <a:off x="3003550" y="1560513"/>
            <a:ext cx="6985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CU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6397" name="Text Box 13"/>
          <p:cNvSpPr txBox="1"/>
          <p:nvPr/>
        </p:nvSpPr>
        <p:spPr>
          <a:xfrm>
            <a:off x="606425" y="301625"/>
            <a:ext cx="57943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>
                <a:latin typeface="宋体" panose="02010600030101010101" pitchFamily="2" charset="-122"/>
              </a:rPr>
              <a:t>.</a:t>
            </a:r>
            <a:r>
              <a:rPr lang="zh-CN" altLang="en-US" sz="3600" b="1" dirty="0">
                <a:latin typeface="宋体" panose="02010600030101010101" pitchFamily="2" charset="-122"/>
              </a:rPr>
              <a:t>现代计算机硬件框图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1323975" y="914400"/>
            <a:ext cx="2998788" cy="3140075"/>
            <a:chOff x="834" y="576"/>
            <a:chExt cx="1806" cy="1978"/>
          </a:xfrm>
        </p:grpSpPr>
        <p:sp>
          <p:nvSpPr>
            <p:cNvPr id="16421" name="Text Box 15"/>
            <p:cNvSpPr txBox="1"/>
            <p:nvPr/>
          </p:nvSpPr>
          <p:spPr>
            <a:xfrm>
              <a:off x="834" y="1392"/>
              <a:ext cx="113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存储器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sp>
          <p:nvSpPr>
            <p:cNvPr id="16422" name="Text Box 16"/>
            <p:cNvSpPr txBox="1"/>
            <p:nvPr/>
          </p:nvSpPr>
          <p:spPr>
            <a:xfrm>
              <a:off x="834" y="1824"/>
              <a:ext cx="175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输入设备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sp>
          <p:nvSpPr>
            <p:cNvPr id="16423" name="Text Box 17"/>
            <p:cNvSpPr txBox="1"/>
            <p:nvPr/>
          </p:nvSpPr>
          <p:spPr>
            <a:xfrm>
              <a:off x="834" y="576"/>
              <a:ext cx="133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运算器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sp>
          <p:nvSpPr>
            <p:cNvPr id="16424" name="Text Box 18"/>
            <p:cNvSpPr txBox="1"/>
            <p:nvPr/>
          </p:nvSpPr>
          <p:spPr>
            <a:xfrm>
              <a:off x="834" y="2208"/>
              <a:ext cx="180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输出设备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sp>
          <p:nvSpPr>
            <p:cNvPr id="16425" name="Text Box 19"/>
            <p:cNvSpPr txBox="1"/>
            <p:nvPr/>
          </p:nvSpPr>
          <p:spPr>
            <a:xfrm>
              <a:off x="834" y="960"/>
              <a:ext cx="118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控制器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1.2</a:t>
            </a:r>
            <a:endParaRPr kumimoji="1" lang="en-US" altLang="zh-CN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1400175" y="4200525"/>
            <a:ext cx="6515100" cy="2428875"/>
            <a:chOff x="882" y="2646"/>
            <a:chExt cx="4062" cy="1530"/>
          </a:xfrm>
        </p:grpSpPr>
        <p:sp>
          <p:nvSpPr>
            <p:cNvPr id="16406" name="Rectangle 22"/>
            <p:cNvSpPr/>
            <p:nvPr/>
          </p:nvSpPr>
          <p:spPr>
            <a:xfrm>
              <a:off x="2201" y="2838"/>
              <a:ext cx="1436" cy="1247"/>
            </a:xfrm>
            <a:prstGeom prst="rect">
              <a:avLst/>
            </a:prstGeom>
            <a:noFill/>
            <a:ln w="27051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6407" name="Rectangle 23"/>
            <p:cNvSpPr/>
            <p:nvPr/>
          </p:nvSpPr>
          <p:spPr>
            <a:xfrm>
              <a:off x="2389" y="3078"/>
              <a:ext cx="1133" cy="384"/>
            </a:xfrm>
            <a:prstGeom prst="rect">
              <a:avLst/>
            </a:prstGeom>
            <a:noFill/>
            <a:ln w="27051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54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ALU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08" name="Rectangle 24"/>
            <p:cNvSpPr/>
            <p:nvPr/>
          </p:nvSpPr>
          <p:spPr>
            <a:xfrm>
              <a:off x="2710" y="2848"/>
              <a:ext cx="39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CPU</a:t>
              </a:r>
              <a:endParaRPr lang="en-US" altLang="zh-CN" sz="2400" b="1" dirty="0">
                <a:latin typeface="宋体" panose="02010600030101010101" pitchFamily="2" charset="-122"/>
              </a:endParaRPr>
            </a:p>
          </p:txBody>
        </p:sp>
        <p:sp>
          <p:nvSpPr>
            <p:cNvPr id="16409" name="Rectangle 25"/>
            <p:cNvSpPr/>
            <p:nvPr/>
          </p:nvSpPr>
          <p:spPr>
            <a:xfrm>
              <a:off x="882" y="2646"/>
              <a:ext cx="2906" cy="1530"/>
            </a:xfrm>
            <a:prstGeom prst="rect">
              <a:avLst/>
            </a:prstGeom>
            <a:noFill/>
            <a:ln w="27051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6410" name="Rectangle 26"/>
            <p:cNvSpPr/>
            <p:nvPr/>
          </p:nvSpPr>
          <p:spPr>
            <a:xfrm>
              <a:off x="1722" y="2694"/>
              <a:ext cx="38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Tx/>
                <a:buSzTx/>
                <a:buFontTx/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主机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  <p:sp>
          <p:nvSpPr>
            <p:cNvPr id="16411" name="Rectangle 27"/>
            <p:cNvSpPr/>
            <p:nvPr/>
          </p:nvSpPr>
          <p:spPr>
            <a:xfrm>
              <a:off x="4305" y="2646"/>
              <a:ext cx="639" cy="1530"/>
            </a:xfrm>
            <a:prstGeom prst="rect">
              <a:avLst/>
            </a:prstGeom>
            <a:noFill/>
            <a:ln w="27051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6412" name="Text Box 28"/>
            <p:cNvSpPr txBox="1"/>
            <p:nvPr/>
          </p:nvSpPr>
          <p:spPr>
            <a:xfrm>
              <a:off x="4290" y="3031"/>
              <a:ext cx="624" cy="7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I/O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设备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13" name="Rectangle 29"/>
            <p:cNvSpPr/>
            <p:nvPr/>
          </p:nvSpPr>
          <p:spPr>
            <a:xfrm>
              <a:off x="2389" y="3606"/>
              <a:ext cx="1133" cy="384"/>
            </a:xfrm>
            <a:prstGeom prst="rect">
              <a:avLst/>
            </a:prstGeom>
            <a:noFill/>
            <a:ln w="27051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54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CU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14" name="Freeform 30"/>
            <p:cNvSpPr/>
            <p:nvPr/>
          </p:nvSpPr>
          <p:spPr>
            <a:xfrm>
              <a:off x="2944" y="3460"/>
              <a:ext cx="1" cy="146"/>
            </a:xfrm>
            <a:custGeom>
              <a:avLst/>
              <a:gdLst>
                <a:gd name="txL" fmla="*/ 0 w 1"/>
                <a:gd name="txT" fmla="*/ 0 h 146"/>
                <a:gd name="txR" fmla="*/ 1 w 1"/>
                <a:gd name="txB" fmla="*/ 146 h 146"/>
              </a:gdLst>
              <a:ahLst/>
              <a:cxnLst>
                <a:cxn ang="0">
                  <a:pos x="0" y="146"/>
                </a:cxn>
                <a:cxn ang="0">
                  <a:pos x="0" y="0"/>
                </a:cxn>
              </a:cxnLst>
              <a:rect l="txL" t="txT" r="txR" b="txB"/>
              <a:pathLst>
                <a:path w="1" h="146">
                  <a:moveTo>
                    <a:pt x="0" y="14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5" name="Rectangle 31"/>
            <p:cNvSpPr/>
            <p:nvPr/>
          </p:nvSpPr>
          <p:spPr>
            <a:xfrm>
              <a:off x="1026" y="2838"/>
              <a:ext cx="640" cy="1247"/>
            </a:xfrm>
            <a:prstGeom prst="rect">
              <a:avLst/>
            </a:prstGeom>
            <a:noFill/>
            <a:ln w="27051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Tx/>
                <a:buFontTx/>
                <a:buNone/>
              </a:pPr>
              <a:endParaRPr lang="zh-CN" altLang="zh-CN" sz="3200" b="1" dirty="0">
                <a:latin typeface="宋体" panose="02010600030101010101" pitchFamily="2" charset="-122"/>
              </a:endParaRPr>
            </a:p>
          </p:txBody>
        </p:sp>
        <p:sp>
          <p:nvSpPr>
            <p:cNvPr id="16416" name="Text Box 32"/>
            <p:cNvSpPr txBox="1"/>
            <p:nvPr/>
          </p:nvSpPr>
          <p:spPr>
            <a:xfrm>
              <a:off x="1170" y="3081"/>
              <a:ext cx="338" cy="6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Tx/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主</a:t>
              </a:r>
              <a:endParaRPr lang="zh-CN" altLang="en-US" sz="2800" b="1" dirty="0">
                <a:latin typeface="宋体" panose="02010600030101010101" pitchFamily="2" charset="-122"/>
              </a:endParaRPr>
            </a:p>
            <a:p>
              <a:pPr marL="0" lvl="0" indent="0" algn="ctr" eaLnBrk="1" hangingPunct="1">
                <a:buClrTx/>
                <a:buSzTx/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存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16417" name="Freeform 33"/>
            <p:cNvSpPr/>
            <p:nvPr/>
          </p:nvSpPr>
          <p:spPr>
            <a:xfrm>
              <a:off x="3790" y="3889"/>
              <a:ext cx="514" cy="1"/>
            </a:xfrm>
            <a:custGeom>
              <a:avLst/>
              <a:gdLst>
                <a:gd name="txL" fmla="*/ 0 w 514"/>
                <a:gd name="txT" fmla="*/ 0 h 1"/>
                <a:gd name="txR" fmla="*/ 514 w 514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514" y="0"/>
                </a:cxn>
              </a:cxnLst>
              <a:rect l="txL" t="txT" r="txR" b="txB"/>
              <a:pathLst>
                <a:path w="514" h="1">
                  <a:moveTo>
                    <a:pt x="0" y="0"/>
                  </a:moveTo>
                  <a:lnTo>
                    <a:pt x="514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8" name="Freeform 34"/>
            <p:cNvSpPr/>
            <p:nvPr/>
          </p:nvSpPr>
          <p:spPr>
            <a:xfrm>
              <a:off x="1669" y="3803"/>
              <a:ext cx="527" cy="1"/>
            </a:xfrm>
            <a:custGeom>
              <a:avLst/>
              <a:gdLst>
                <a:gd name="txL" fmla="*/ 0 w 527"/>
                <a:gd name="txT" fmla="*/ 0 h 1"/>
                <a:gd name="txR" fmla="*/ 527 w 527"/>
                <a:gd name="txB" fmla="*/ 1 h 1"/>
              </a:gdLst>
              <a:ahLst/>
              <a:cxnLst>
                <a:cxn ang="0">
                  <a:pos x="527" y="0"/>
                </a:cxn>
                <a:cxn ang="0">
                  <a:pos x="0" y="0"/>
                </a:cxn>
              </a:cxnLst>
              <a:rect l="txL" t="txT" r="txR" b="txB"/>
              <a:pathLst>
                <a:path w="527" h="1">
                  <a:moveTo>
                    <a:pt x="527" y="0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9" name="AutoShape 35"/>
            <p:cNvSpPr/>
            <p:nvPr/>
          </p:nvSpPr>
          <p:spPr>
            <a:xfrm>
              <a:off x="1686" y="3222"/>
              <a:ext cx="492" cy="144"/>
            </a:xfrm>
            <a:prstGeom prst="leftRightArrow">
              <a:avLst>
                <a:gd name="adj1" fmla="val 50000"/>
                <a:gd name="adj2" fmla="val 68333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6420" name="AutoShape 36"/>
            <p:cNvSpPr/>
            <p:nvPr/>
          </p:nvSpPr>
          <p:spPr>
            <a:xfrm>
              <a:off x="3810" y="3222"/>
              <a:ext cx="480" cy="144"/>
            </a:xfrm>
            <a:prstGeom prst="leftRightArrow">
              <a:avLst>
                <a:gd name="adj1" fmla="val 50000"/>
                <a:gd name="adj2" fmla="val 66666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</p:grpSp>
      <p:sp>
        <p:nvSpPr>
          <p:cNvPr id="18469" name="AutoShape 37"/>
          <p:cNvSpPr/>
          <p:nvPr/>
        </p:nvSpPr>
        <p:spPr>
          <a:xfrm>
            <a:off x="4953000" y="2971800"/>
            <a:ext cx="152400" cy="990600"/>
          </a:xfrm>
          <a:prstGeom prst="rightBrace">
            <a:avLst>
              <a:gd name="adj1" fmla="val 54166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6402" name="AutoShape 38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951288" y="914400"/>
            <a:ext cx="1836738" cy="26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8" idx="1"/>
          </p:cNvCxnSpPr>
          <p:nvPr/>
        </p:nvCxnSpPr>
        <p:spPr>
          <a:xfrm flipV="1">
            <a:off x="3951288" y="981075"/>
            <a:ext cx="1866900" cy="81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5818188" y="622300"/>
            <a:ext cx="1773238" cy="717550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运算器、控制器的核心部件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6" grpId="0" animBg="1"/>
      <p:bldP spid="18437" grpId="0" animBg="1"/>
      <p:bldP spid="18438" grpId="0"/>
      <p:bldP spid="18439" grpId="0" animBg="1"/>
      <p:bldP spid="18440" grpId="0"/>
      <p:bldP spid="18441" grpId="0"/>
      <p:bldP spid="18442" grpId="0" animBg="1"/>
      <p:bldP spid="18443" grpId="0"/>
      <p:bldP spid="18444" grpId="0"/>
      <p:bldP spid="18469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ext Box 4"/>
          <p:cNvSpPr>
            <a:spLocks noGrp="1"/>
          </p:cNvSpPr>
          <p:nvPr>
            <p:ph idx="1"/>
          </p:nvPr>
        </p:nvSpPr>
        <p:spPr>
          <a:xfrm>
            <a:off x="630238" y="1058863"/>
            <a:ext cx="7575550" cy="5110162"/>
          </a:xfrm>
        </p:spPr>
        <p:txBody>
          <a:bodyPr vert="horz" wrap="square" lIns="91440" tIns="45720" rIns="91440" bIns="45720" anchor="t" anchorCtr="0"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3200" b="1" dirty="0">
                <a:solidFill>
                  <a:schemeClr val="accent2"/>
                </a:solidFill>
              </a:rPr>
              <a:t>第一章作业题</a:t>
            </a:r>
            <a:endParaRPr lang="zh-CN" altLang="en-US" sz="3200" b="1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1.</a:t>
            </a:r>
            <a:r>
              <a:rPr lang="zh-CN" altLang="en-US" sz="2800" dirty="0">
                <a:solidFill>
                  <a:schemeClr val="accent2"/>
                </a:solidFill>
              </a:rPr>
              <a:t>简述 存储程序 式计算机的特点。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2.</a:t>
            </a:r>
            <a:r>
              <a:rPr lang="zh-CN" altLang="en-US" sz="2800" dirty="0">
                <a:solidFill>
                  <a:schemeClr val="accent2"/>
                </a:solidFill>
              </a:rPr>
              <a:t>简述存储程序式计算机的各个部件的作用。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3.</a:t>
            </a:r>
            <a:r>
              <a:rPr lang="zh-CN" altLang="en-US" sz="2800" dirty="0">
                <a:solidFill>
                  <a:schemeClr val="accent2"/>
                </a:solidFill>
              </a:rPr>
              <a:t>控制器主要包含哪几个组成部件，各有什么作用。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4.</a:t>
            </a:r>
            <a:r>
              <a:rPr lang="zh-CN" altLang="en-US" sz="2800" dirty="0">
                <a:solidFill>
                  <a:schemeClr val="accent2"/>
                </a:solidFill>
              </a:rPr>
              <a:t>主存储器主要包含哪几个组成部分，各有什么作用。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5.</a:t>
            </a:r>
            <a:r>
              <a:rPr lang="zh-CN" altLang="en-US" sz="2800" dirty="0">
                <a:solidFill>
                  <a:schemeClr val="accent2"/>
                </a:solidFill>
              </a:rPr>
              <a:t>什么是存储字长，什么是机器字长，字长与什么寄存器有关。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6964cbb-8448-4a9c-8b94-2fba8a7752a1"/>
  <p:tag name="COMMONDATA" val="eyJoZGlkIjoiYjNiMjFmMjgzOWFkZmI5ZDgxZjNjYTg0ZWMyM2QyZGUifQ==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566</Words>
  <Application>WPS 演示</Application>
  <PresentationFormat>全屏显示(4:3)</PresentationFormat>
  <Paragraphs>121</Paragraphs>
  <Slides>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微软雅黑</vt:lpstr>
      <vt:lpstr>Arial Unicode MS</vt:lpstr>
      <vt:lpstr>Network</vt:lpstr>
      <vt:lpstr>1.2 计算机的基本组成（考）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USER</dc:creator>
  <cp:lastModifiedBy>李鹏</cp:lastModifiedBy>
  <cp:revision>241</cp:revision>
  <dcterms:created xsi:type="dcterms:W3CDTF">2012-02-20T08:36:00Z</dcterms:created>
  <dcterms:modified xsi:type="dcterms:W3CDTF">2023-06-15T04:56:48Z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84EDC261CDA942B7B6E81F019CA98715</vt:lpwstr>
  </property>
  <property fmtid="{D5CDD505-2E9C-101B-9397-08002B2CF9AE}" pid="3" name="KSOProductBuildVer">
    <vt:lpwstr>2052-11.1.0.12763</vt:lpwstr>
  </property>
</Properties>
</file>