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7" r:id="rId3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277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372"/>
      </p:cViewPr>
      <p:guideLst>
        <p:guide orient="horz" pos="2184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CEE-65C9-4CF8-A90B-CFB905A345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112769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南开大学软件学院</a:t>
            </a:r>
            <a:endParaRPr lang="zh-CN" altLang="en-US" sz="1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76345" y="2589530"/>
            <a:ext cx="4470400" cy="1106805"/>
            <a:chOff x="4692163" y="2875002"/>
            <a:chExt cx="270752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实验</a:t>
              </a:r>
              <a:r>
                <a:rPr lang="zh-CN" altLang="en-US" sz="4000" smtClean="0">
                  <a:cs typeface="+mn-ea"/>
                  <a:sym typeface="+mn-lt"/>
                </a:rPr>
                <a:t>（</a:t>
              </a:r>
              <a:r>
                <a:rPr lang="en-US" altLang="zh-CN" sz="4000" smtClean="0"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11</a:t>
              </a:r>
              <a:r>
                <a:rPr lang="zh-CN" altLang="en-US" sz="4000" smtClean="0">
                  <a:cs typeface="+mn-ea"/>
                  <a:sym typeface="+mn-lt"/>
                </a:rPr>
                <a:t>）</a:t>
              </a:r>
              <a:endParaRPr lang="zh-CN" altLang="en-US" sz="4000" smtClean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Message boxes</a:t>
            </a:r>
            <a:endParaRPr lang="en-US" altLang="zh-CN"/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err="1"/>
              <a:t>showXXXDialog</a:t>
            </a:r>
            <a:r>
              <a:rPr lang="zh-CN" altLang="en-US" dirty="0"/>
              <a:t>参数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err="1"/>
              <a:t>Component parentComponent</a:t>
            </a:r>
            <a:r>
              <a:rPr lang="en-US" altLang="zh-CN"/>
              <a:t>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Object message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String title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int optionType</a:t>
            </a:r>
            <a:r>
              <a:rPr lang="en-US" altLang="zh-CN"/>
              <a:t> 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 sz="2100"/>
              <a:t>DEFAULT_OPTION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YES_NO_OPTION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YES_NO_CANCEL_OPTION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OK_CANCEL_OPTION</a:t>
            </a:r>
            <a:endParaRPr lang="en-US" altLang="zh-CN" sz="2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819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Message boxes</a:t>
            </a:r>
            <a:endParaRPr lang="en-US" altLang="zh-CN"/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400" err="1"/>
              <a:t>showXXXDialog</a:t>
            </a:r>
            <a:r>
              <a:rPr lang="zh-CN" altLang="en-US" sz="2400" dirty="0"/>
              <a:t>参数</a:t>
            </a:r>
            <a:endParaRPr lang="zh-CN" altLang="en-US" sz="240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int messageType</a:t>
            </a:r>
            <a:r>
              <a:rPr lang="en-US" altLang="zh-CN" sz="2200"/>
              <a:t> </a:t>
            </a:r>
            <a:endParaRPr lang="en-US" altLang="zh-CN" sz="2200"/>
          </a:p>
          <a:p>
            <a:pPr lvl="2">
              <a:lnSpc>
                <a:spcPct val="90000"/>
              </a:lnSpc>
            </a:pPr>
            <a:r>
              <a:rPr lang="en-US" altLang="zh-CN" sz="2100"/>
              <a:t>PLAIN_MESSAGE (no icon)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ERROR_MESSAGE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INFORMATION_MESSAGE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WARNING_MESSAGE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100"/>
              <a:t>QUESTION_MESSAGE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200"/>
              <a:t>Icon icon 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 sz="2200"/>
              <a:t>Object[] options 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Object initialValue</a:t>
            </a:r>
            <a:r>
              <a:rPr lang="en-US" altLang="zh-CN" sz="2200"/>
              <a:t> </a:t>
            </a:r>
            <a:endParaRPr lang="en-US" altLang="zh-CN" sz="2200"/>
          </a:p>
        </p:txBody>
      </p:sp>
      <p:pic>
        <p:nvPicPr>
          <p:cNvPr id="81924" name="图片 81923" descr="metal-Inf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0" y="3048000"/>
            <a:ext cx="36512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5" name="图片 81924" descr="metal-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590800"/>
            <a:ext cx="36512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6" name="图片 81925" descr="metal-Ques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4038600"/>
            <a:ext cx="36512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7" name="图片 81926" descr="metal-War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505200"/>
            <a:ext cx="365125" cy="36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829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Message boxes</a:t>
            </a:r>
            <a:endParaRPr lang="en-US" altLang="zh-CN"/>
          </a:p>
        </p:txBody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return</a:t>
            </a:r>
            <a:endParaRPr lang="en-US" altLang="zh-CN"/>
          </a:p>
          <a:p>
            <a:pPr lvl="1"/>
            <a:r>
              <a:rPr lang="en-US" altLang="zh-CN"/>
              <a:t>YES_OPTION</a:t>
            </a:r>
            <a:endParaRPr lang="en-US" altLang="zh-CN"/>
          </a:p>
          <a:p>
            <a:pPr lvl="1"/>
            <a:r>
              <a:rPr lang="en-US" altLang="zh-CN"/>
              <a:t>NO_OPTION</a:t>
            </a:r>
            <a:endParaRPr lang="en-US" altLang="zh-CN"/>
          </a:p>
          <a:p>
            <a:pPr lvl="1"/>
            <a:r>
              <a:rPr lang="en-US" altLang="zh-CN"/>
              <a:t>CANCEL_OPTION</a:t>
            </a:r>
            <a:endParaRPr lang="en-US" altLang="zh-CN"/>
          </a:p>
          <a:p>
            <a:pPr lvl="1"/>
            <a:r>
              <a:rPr lang="en-US" altLang="zh-CN"/>
              <a:t>OK_OPTION</a:t>
            </a:r>
            <a:endParaRPr lang="en-US" altLang="zh-CN"/>
          </a:p>
          <a:p>
            <a:pPr lvl="1"/>
            <a:r>
              <a:rPr lang="en-US" altLang="zh-CN"/>
              <a:t>CLOSED_OPTION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839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Message boxes</a:t>
            </a:r>
            <a:endParaRPr lang="en-US" altLang="zh-CN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2135188" y="1676400"/>
            <a:ext cx="7772400" cy="5181600"/>
          </a:xfrm>
        </p:spPr>
        <p:txBody>
          <a:bodyPr/>
          <a:p>
            <a:r>
              <a:rPr lang="en-US" altLang="zh-CN" err="1"/>
              <a:t>JDialog</a:t>
            </a:r>
            <a:endParaRPr lang="en-US" altLang="zh-CN"/>
          </a:p>
        </p:txBody>
      </p:sp>
      <p:sp>
        <p:nvSpPr>
          <p:cNvPr id="83972" name="文本框 83971"/>
          <p:cNvSpPr txBox="1"/>
          <p:nvPr/>
        </p:nvSpPr>
        <p:spPr>
          <a:xfrm>
            <a:off x="2640013" y="2205038"/>
            <a:ext cx="7620000" cy="36703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JOptionPane optionPane = new JOptionPane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          "Do you understand?",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              JOptionPane.QUESTION_MESSAGE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              JOptionPane.YES_NO_OPTION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JDialog dialog = new JDialog(frame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           "Click a button",true);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dialog.setContentPane(optionPane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dialog.setDefaultCloseOperation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            JDialog.DO_NOTHING_ON_CLOSE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Dialog</a:t>
            </a:r>
            <a:endParaRPr lang="en-US" altLang="zh-CN"/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err="1"/>
              <a:t>JDialog</a:t>
            </a:r>
            <a:r>
              <a:rPr lang="en-US" altLang="zh-CN"/>
              <a:t>  </a:t>
            </a:r>
            <a:endParaRPr lang="en-US" altLang="zh-CN"/>
          </a:p>
          <a:p>
            <a:pPr lvl="1"/>
            <a:r>
              <a:rPr lang="en-US" altLang="zh-CN" err="1"/>
              <a:t>JDialog(Frame</a:t>
            </a:r>
            <a:r>
              <a:rPr lang="en-US" altLang="zh-CN"/>
              <a:t> owner,String title,</a:t>
            </a:r>
            <a:endParaRPr lang="en-US" altLang="zh-CN"/>
          </a:p>
          <a:p>
            <a:pPr lvl="4">
              <a:buNone/>
            </a:pPr>
            <a:r>
              <a:rPr lang="en-US" altLang="zh-CN" err="1"/>
              <a:t>boolean</a:t>
            </a:r>
            <a:r>
              <a:rPr lang="en-US" altLang="zh-CN"/>
              <a:t> modal)</a:t>
            </a:r>
            <a:endParaRPr lang="en-US" altLang="zh-CN"/>
          </a:p>
          <a:p>
            <a:pPr lvl="1"/>
            <a:r>
              <a:rPr lang="en-US" altLang="zh-CN" err="1"/>
              <a:t>ContentPane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Dialog</a:t>
            </a:r>
            <a:endParaRPr lang="en-US" altLang="zh-CN"/>
          </a:p>
        </p:txBody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err="1"/>
              <a:t>JFileChooser</a:t>
            </a:r>
            <a:endParaRPr lang="en-US" altLang="zh-CN"/>
          </a:p>
          <a:p>
            <a:pPr lvl="1"/>
            <a:r>
              <a:rPr lang="en-US" altLang="zh-CN" err="1"/>
              <a:t>int showOpenDialog(Component</a:t>
            </a:r>
            <a:r>
              <a:rPr lang="en-US" altLang="zh-CN"/>
              <a:t> parent)</a:t>
            </a:r>
            <a:endParaRPr lang="en-US" altLang="zh-CN"/>
          </a:p>
          <a:p>
            <a:pPr lvl="1"/>
            <a:r>
              <a:rPr lang="en-US" altLang="zh-CN" err="1"/>
              <a:t>int showSaveDialog(Component</a:t>
            </a:r>
            <a:r>
              <a:rPr lang="en-US" altLang="zh-CN"/>
              <a:t> parent)</a:t>
            </a:r>
            <a:endParaRPr lang="en-US" altLang="zh-CN"/>
          </a:p>
          <a:p>
            <a:pPr lvl="1"/>
            <a:r>
              <a:rPr lang="en-US" altLang="zh-CN" err="1"/>
              <a:t>int showDialog(Component parent,String approveButtonText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6020" name="图片 86019" descr="smfilechoo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962400"/>
            <a:ext cx="4191000" cy="218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870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Dialog</a:t>
            </a:r>
            <a:endParaRPr lang="en-US" altLang="zh-CN"/>
          </a:p>
        </p:txBody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err="1"/>
              <a:t>JFileChooser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87044" name="文本框 87043"/>
          <p:cNvSpPr txBox="1"/>
          <p:nvPr/>
        </p:nvSpPr>
        <p:spPr>
          <a:xfrm>
            <a:off x="2667000" y="2438400"/>
            <a:ext cx="7772400" cy="3753485"/>
          </a:xfrm>
          <a:prstGeom prst="rect">
            <a:avLst/>
          </a:prstGeom>
          <a:noFill/>
          <a:ln w="28575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JFileChooser c = new JFileChooser</a:t>
            </a:r>
            <a:r>
              <a:rPr lang="en-US" altLang="zh-CN" sz="2800">
                <a:latin typeface="Times New Roman" panose="02020603050405020304" pitchFamily="18" charset="0"/>
              </a:rPr>
              <a:t>();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int rVal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err="1">
                <a:solidFill>
                  <a:schemeClr val="tx2"/>
                </a:solidFill>
                <a:latin typeface="Times New Roman" panose="02020603050405020304" pitchFamily="18" charset="0"/>
              </a:rPr>
              <a:t>c.showOpenDialog</a:t>
            </a:r>
            <a:r>
              <a:rPr lang="en-US" altLang="zh-CN" sz="2800" err="1">
                <a:latin typeface="Times New Roman" panose="02020603050405020304" pitchFamily="18" charset="0"/>
              </a:rPr>
              <a:t>(FileChooserTest.this</a:t>
            </a:r>
            <a:r>
              <a:rPr lang="en-US" altLang="zh-CN" sz="2800">
                <a:latin typeface="Times New Roman" panose="02020603050405020304" pitchFamily="18" charset="0"/>
              </a:rPr>
              <a:t>);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  if(rVal == JFileChooser.APPROVE_OPTION</a:t>
            </a:r>
            <a:r>
              <a:rPr lang="en-US" altLang="zh-CN" sz="2800">
                <a:latin typeface="Times New Roman" panose="02020603050405020304" pitchFamily="18" charset="0"/>
              </a:rPr>
              <a:t>) {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    filename.setText(c.</a:t>
            </a:r>
            <a:r>
              <a:rPr lang="en-US" altLang="zh-CN" sz="2800" err="1">
                <a:solidFill>
                  <a:schemeClr val="tx2"/>
                </a:solidFill>
                <a:latin typeface="Times New Roman" panose="02020603050405020304" pitchFamily="18" charset="0"/>
              </a:rPr>
              <a:t>getSelectedFile()</a:t>
            </a:r>
            <a:r>
              <a:rPr lang="en-US" altLang="zh-CN" sz="2800" err="1">
                <a:latin typeface="Times New Roman" panose="02020603050405020304" pitchFamily="18" charset="0"/>
              </a:rPr>
              <a:t>.getName</a:t>
            </a:r>
            <a:r>
              <a:rPr lang="en-US" altLang="zh-CN" sz="2800">
                <a:latin typeface="Times New Roman" panose="02020603050405020304" pitchFamily="18" charset="0"/>
              </a:rPr>
              <a:t>());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    dir.setText(c.</a:t>
            </a:r>
            <a:r>
              <a:rPr lang="en-US" altLang="zh-CN" sz="2800" err="1">
                <a:solidFill>
                  <a:schemeClr val="tx2"/>
                </a:solidFill>
                <a:latin typeface="Times New Roman" panose="02020603050405020304" pitchFamily="18" charset="0"/>
              </a:rPr>
              <a:t>getCurrentDirectory()</a:t>
            </a:r>
            <a:r>
              <a:rPr lang="en-US" altLang="zh-CN" sz="2800" err="1">
                <a:latin typeface="Times New Roman" panose="02020603050405020304" pitchFamily="18" charset="0"/>
              </a:rPr>
              <a:t>.toString</a:t>
            </a:r>
            <a:r>
              <a:rPr lang="en-US" altLang="zh-CN" sz="2800">
                <a:latin typeface="Times New Roman" panose="02020603050405020304" pitchFamily="18" charset="0"/>
              </a:rPr>
              <a:t>());  }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err="1">
                <a:latin typeface="Times New Roman" panose="02020603050405020304" pitchFamily="18" charset="0"/>
              </a:rPr>
              <a:t>if(rVal == JFileChooser.CANCEL_OPTION</a:t>
            </a:r>
            <a:r>
              <a:rPr lang="en-US" altLang="zh-CN" sz="2800">
                <a:latin typeface="Times New Roman" panose="02020603050405020304" pitchFamily="18" charset="0"/>
              </a:rPr>
              <a:t>) ……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JColorChooser</a:t>
            </a:r>
            <a:endParaRPr lang="en-US" altLang="zh-CN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err="1"/>
              <a:t>JColorChooser jc</a:t>
            </a:r>
            <a:r>
              <a:rPr lang="en-US" altLang="zh-CN"/>
              <a:t>=</a:t>
            </a:r>
            <a:r>
              <a:rPr lang="en-US" altLang="zh-CN" b="1"/>
              <a:t>new</a:t>
            </a:r>
            <a:r>
              <a:rPr lang="en-US" altLang="zh-CN" err="1"/>
              <a:t> JColorChooser</a:t>
            </a:r>
            <a:r>
              <a:rPr lang="en-US" altLang="zh-CN"/>
              <a:t>();</a:t>
            </a:r>
            <a:endParaRPr lang="en-US" altLang="zh-CN"/>
          </a:p>
          <a:p>
            <a:r>
              <a:rPr lang="en-US" altLang="zh-CN" err="1"/>
              <a:t>jc.showDialog(</a:t>
            </a:r>
            <a:r>
              <a:rPr lang="en-US" altLang="zh-CN" b="1" err="1"/>
              <a:t>null</a:t>
            </a:r>
            <a:r>
              <a:rPr lang="en-US" altLang="zh-CN" dirty="0"/>
              <a:t>, “</a:t>
            </a:r>
            <a:r>
              <a:rPr lang="zh-CN" altLang="en-US" dirty="0"/>
              <a:t>请选择颜色”</a:t>
            </a:r>
            <a:r>
              <a:rPr lang="en-US" altLang="zh-CN" dirty="0"/>
              <a:t>, Color. BLACK);//</a:t>
            </a:r>
            <a:r>
              <a:rPr lang="zh-CN" altLang="en-US" dirty="0"/>
              <a:t>返回值为</a:t>
            </a:r>
            <a:r>
              <a:rPr lang="en-US" altLang="zh-CN" dirty="0"/>
              <a:t>Color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1413" y="2875002"/>
            <a:ext cx="2649778" cy="1106805"/>
            <a:chOff x="4711413" y="2875002"/>
            <a:chExt cx="264977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谢谢</a:t>
              </a:r>
              <a:endParaRPr lang="zh-CN" altLang="en-US" sz="66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  <a:p>
            <a:pPr lvl="1"/>
            <a:r>
              <a:rPr lang="zh-CN" altLang="en-US"/>
              <a:t>做一个画笔小程序。</a:t>
            </a:r>
            <a:endParaRPr lang="zh-CN" altLang="en-US"/>
          </a:p>
          <a:p>
            <a:pPr lvl="1"/>
            <a:r>
              <a:rPr lang="zh-CN" altLang="en-US"/>
              <a:t>基本功能要求：</a:t>
            </a:r>
            <a:endParaRPr lang="zh-CN" altLang="en-US"/>
          </a:p>
          <a:p>
            <a:pPr lvl="2"/>
            <a:r>
              <a:rPr lang="zh-CN" altLang="en-US"/>
              <a:t>提供直线、矩形、椭圆等形状，及文字的绘制。</a:t>
            </a:r>
            <a:endParaRPr lang="zh-CN" altLang="en-US"/>
          </a:p>
          <a:p>
            <a:pPr lvl="2"/>
            <a:r>
              <a:rPr lang="zh-CN" altLang="en-US"/>
              <a:t>背景色和前端颜色可选。</a:t>
            </a:r>
            <a:endParaRPr lang="zh-CN" altLang="en-US"/>
          </a:p>
          <a:p>
            <a:pPr lvl="2"/>
            <a:r>
              <a:rPr lang="zh-CN" altLang="en-US"/>
              <a:t>图形的绘制可以选择填充模式或者非填充模式。</a:t>
            </a:r>
            <a:endParaRPr lang="zh-CN" altLang="en-US"/>
          </a:p>
          <a:p>
            <a:pPr lvl="2"/>
            <a:r>
              <a:rPr lang="zh-CN" altLang="en-US"/>
              <a:t>图形可以保存，并且可以打开已保存的图形文件（采用对象输入和输出流）。</a:t>
            </a:r>
            <a:endParaRPr lang="zh-CN" altLang="en-US"/>
          </a:p>
          <a:p>
            <a:pPr lvl="1"/>
            <a:r>
              <a:rPr lang="zh-CN" altLang="en-US"/>
              <a:t>提交源码和实验报告。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2" name="标题 89091"/>
          <p:cNvSpPr>
            <a:spLocks noGrp="1"/>
          </p:cNvSpPr>
          <p:nvPr>
            <p:ph type="title" sz="quarter"/>
          </p:nvPr>
        </p:nvSpPr>
        <p:spPr/>
        <p:txBody>
          <a:bodyPr anchor="ctr"/>
          <a:p>
            <a:endParaRPr dirty="0"/>
          </a:p>
        </p:txBody>
      </p:sp>
      <p:pic>
        <p:nvPicPr>
          <p:cNvPr id="89093" name="内容占位符 89092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424113" y="1628775"/>
            <a:ext cx="3810000" cy="2189163"/>
          </a:xfrm>
        </p:spPr>
      </p:pic>
      <p:pic>
        <p:nvPicPr>
          <p:cNvPr id="89094" name="内容占位符 89093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00800" y="1600200"/>
            <a:ext cx="3810000" cy="2189163"/>
          </a:xfrm>
        </p:spPr>
      </p:pic>
      <p:sp>
        <p:nvSpPr>
          <p:cNvPr id="89095" name="内容占位符 89094"/>
          <p:cNvSpPr>
            <a:spLocks noGrp="1"/>
          </p:cNvSpPr>
          <p:nvPr>
            <p:ph sz="quarter" idx="3"/>
          </p:nvPr>
        </p:nvSpPr>
        <p:spPr>
          <a:xfrm>
            <a:off x="2438400" y="3941763"/>
            <a:ext cx="3810000" cy="2189162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000" dirty="0"/>
          </a:p>
        </p:txBody>
      </p:sp>
      <p:pic>
        <p:nvPicPr>
          <p:cNvPr id="89096" name="内容占位符 8909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3338" y="3933825"/>
            <a:ext cx="3810000" cy="2189163"/>
          </a:xfrm>
        </p:spPr>
      </p:pic>
      <p:pic>
        <p:nvPicPr>
          <p:cNvPr id="89091" name="文本占位符 89090"/>
          <p:cNvPicPr>
            <a:picLocks noGrp="1" noChangeAspect="1"/>
          </p:cNvPicPr>
          <p:nvPr>
            <p:ph type="body" idx="4294967295"/>
          </p:nvPr>
        </p:nvPicPr>
        <p:blipFill>
          <a:blip r:embed="rId4"/>
          <a:stretch>
            <a:fillRect/>
          </a:stretch>
        </p:blipFill>
        <p:spPr>
          <a:xfrm>
            <a:off x="2424113" y="3933825"/>
            <a:ext cx="3816350" cy="2155825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主要参考</a:t>
            </a:r>
            <a:endParaRPr lang="zh-CN" altLang="en-US" dirty="0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err="1"/>
              <a:t>MouseEvent</a:t>
            </a:r>
            <a:endParaRPr lang="en-US" altLang="zh-CN"/>
          </a:p>
          <a:p>
            <a:r>
              <a:rPr lang="en-US" altLang="zh-CN" dirty="0"/>
              <a:t>Dialog</a:t>
            </a:r>
            <a:r>
              <a:rPr lang="zh-CN" altLang="en-US" dirty="0"/>
              <a:t>会话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MouseEvent</a:t>
            </a:r>
            <a:endParaRPr lang="en-US" altLang="zh-CN"/>
          </a:p>
        </p:txBody>
      </p:sp>
      <p:sp>
        <p:nvSpPr>
          <p:cNvPr id="73731" name="内容占位符 7373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/>
              <a:t>引发原因：  （鼠标作用在一个组件上）</a:t>
            </a:r>
            <a:endParaRPr lang="zh-CN" altLang="en-US" dirty="0"/>
          </a:p>
          <a:p>
            <a:pPr lvl="1"/>
            <a:r>
              <a:rPr lang="zh-CN" altLang="en-US" dirty="0"/>
              <a:t>鼠标事件：鼠标键按下，鼠标键抬起，单击鼠标 ，鼠标光标进入一个组件，鼠标光标离开一个组件。</a:t>
            </a:r>
            <a:endParaRPr lang="zh-CN" altLang="en-US" dirty="0"/>
          </a:p>
          <a:p>
            <a:pPr lvl="1"/>
            <a:r>
              <a:rPr lang="zh-CN" altLang="en-US" dirty="0"/>
              <a:t>鼠标移动事件：鼠标移动，鼠标拖动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MouseEvent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400" dirty="0"/>
              <a:t>鼠标事件监听接口</a:t>
            </a:r>
            <a:r>
              <a:rPr lang="en-US" altLang="zh-CN" sz="2400" b="1"/>
              <a:t>1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MouseListener</a:t>
            </a:r>
            <a:r>
              <a:rPr lang="en-US" altLang="zh-CN" sz="2200" dirty="0"/>
              <a:t>                   </a:t>
            </a:r>
            <a:r>
              <a:rPr lang="zh-CN" altLang="en-US" sz="2200" dirty="0"/>
              <a:t>接受鼠标事件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该接口方法：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mouseClicked(MouseEvent</a:t>
            </a:r>
            <a:r>
              <a:rPr lang="en-US" altLang="zh-CN" sz="2200"/>
              <a:t> e)    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 mouseEntered(MouseEvent</a:t>
            </a:r>
            <a:r>
              <a:rPr lang="en-US" altLang="zh-CN" sz="2200" dirty="0"/>
              <a:t> e) </a:t>
            </a:r>
            <a:r>
              <a:rPr lang="zh-CN" altLang="en-US" sz="2200" dirty="0"/>
              <a:t>鼠标光标进入一个组件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mouseExited(MouseEvent</a:t>
            </a:r>
            <a:r>
              <a:rPr lang="en-US" altLang="zh-CN" sz="2200" dirty="0"/>
              <a:t> e)    </a:t>
            </a:r>
            <a:r>
              <a:rPr lang="zh-CN" altLang="en-US" sz="2200" dirty="0"/>
              <a:t>鼠标光标离开一个组件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mousePressed(MouseEvent</a:t>
            </a:r>
            <a:r>
              <a:rPr lang="en-US" altLang="zh-CN" sz="2200"/>
              <a:t> e)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mouseReleased(MouseEvent</a:t>
            </a:r>
            <a:r>
              <a:rPr lang="en-US" altLang="zh-CN" sz="2200"/>
              <a:t> e)</a:t>
            </a:r>
            <a:endParaRPr lang="en-US" altLang="zh-CN" sz="2200"/>
          </a:p>
          <a:p>
            <a:pPr>
              <a:lnSpc>
                <a:spcPct val="90000"/>
              </a:lnSpc>
            </a:pPr>
            <a:r>
              <a:rPr lang="zh-CN" altLang="en-US" sz="2400" dirty="0"/>
              <a:t>鼠标事件监听适配器（抽象类）</a:t>
            </a:r>
            <a:r>
              <a:rPr lang="en-US" altLang="zh-CN" sz="2400" err="1"/>
              <a:t>MouseAdapter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MouseEvent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sp>
        <p:nvSpPr>
          <p:cNvPr id="75779" name="内容占位符 7577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400" dirty="0"/>
              <a:t>鼠标事件监听接口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MouseMotionListener</a:t>
            </a:r>
            <a:r>
              <a:rPr lang="en-US" altLang="zh-CN" sz="2200" dirty="0"/>
              <a:t>        </a:t>
            </a:r>
            <a:r>
              <a:rPr lang="zh-CN" altLang="en-US" sz="2200" dirty="0"/>
              <a:t>接受鼠标移动事件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该接口方法：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mouseMoved(MouseEvent</a:t>
            </a:r>
            <a:r>
              <a:rPr lang="en-US" altLang="zh-CN" sz="2200" dirty="0"/>
              <a:t> e) </a:t>
            </a:r>
            <a:r>
              <a:rPr lang="zh-CN" altLang="en-US" sz="2200" dirty="0"/>
              <a:t>鼠标光标在组件上移动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mouseDragged(MouseEvent</a:t>
            </a:r>
            <a:r>
              <a:rPr lang="en-US" altLang="zh-CN" sz="2200" dirty="0"/>
              <a:t> e)</a:t>
            </a:r>
            <a:r>
              <a:rPr lang="zh-CN" altLang="en-US" sz="2200" dirty="0"/>
              <a:t>用鼠标拖动一个组件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鼠标移动事件监听适配器 </a:t>
            </a:r>
            <a:r>
              <a:rPr lang="en-US" altLang="zh-CN" sz="2400" err="1"/>
              <a:t>MouseMotionAdapter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 dirty="0"/>
              <a:t>组件注册鼠标事件方法：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add MouseListener</a:t>
            </a:r>
            <a:r>
              <a:rPr lang="en-US" altLang="zh-CN" sz="2200" dirty="0"/>
              <a:t>(</a:t>
            </a:r>
            <a:r>
              <a:rPr lang="zh-CN" altLang="en-US" sz="2200" dirty="0"/>
              <a:t>监听者） 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组件注册鼠标移动事件方法：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200" err="1"/>
              <a:t>add MouseMotionListener</a:t>
            </a:r>
            <a:r>
              <a:rPr lang="en-US" altLang="zh-CN" sz="2200" dirty="0"/>
              <a:t>(</a:t>
            </a:r>
            <a:r>
              <a:rPr lang="zh-CN" altLang="en-US" sz="2200" dirty="0"/>
              <a:t>监听者） 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MouseEvent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400" err="1"/>
              <a:t>MouseEvent</a:t>
            </a:r>
            <a:r>
              <a:rPr lang="zh-CN" altLang="en-US" sz="2400" dirty="0"/>
              <a:t>方法</a:t>
            </a:r>
            <a:endParaRPr lang="zh-CN" altLang="en-US" sz="2400" dirty="0"/>
          </a:p>
          <a:p>
            <a:pPr lvl="1"/>
            <a:r>
              <a:rPr lang="en-US" altLang="zh-CN" sz="2200" err="1"/>
              <a:t>e.getClickCount</a:t>
            </a:r>
            <a:r>
              <a:rPr lang="en-US" altLang="zh-CN" sz="2200" dirty="0"/>
              <a:t>()            =1 </a:t>
            </a:r>
            <a:r>
              <a:rPr lang="zh-CN" altLang="en-US" sz="2200" dirty="0"/>
              <a:t>单击    </a:t>
            </a:r>
            <a:r>
              <a:rPr lang="en-US" altLang="zh-CN" sz="2200" dirty="0"/>
              <a:t>=2 </a:t>
            </a:r>
            <a:r>
              <a:rPr lang="zh-CN" altLang="en-US" sz="2200" dirty="0"/>
              <a:t>双击</a:t>
            </a:r>
            <a:endParaRPr lang="zh-CN" altLang="en-US" sz="2200" dirty="0"/>
          </a:p>
          <a:p>
            <a:pPr lvl="1"/>
            <a:r>
              <a:rPr lang="en-US" altLang="zh-CN" sz="2200" err="1"/>
              <a:t>Point  e.getPoint</a:t>
            </a:r>
            <a:r>
              <a:rPr lang="en-US" altLang="zh-CN" sz="2200" dirty="0"/>
              <a:t>()            </a:t>
            </a:r>
            <a:r>
              <a:rPr lang="zh-CN" altLang="en-US" sz="2200" dirty="0"/>
              <a:t>取鼠标光标位置</a:t>
            </a:r>
            <a:endParaRPr lang="zh-CN" altLang="en-US" sz="2200" dirty="0"/>
          </a:p>
          <a:p>
            <a:pPr lvl="1"/>
            <a:r>
              <a:rPr lang="en-US" altLang="zh-CN" sz="2200" err="1"/>
              <a:t>int  e.getX()    int  e.getY</a:t>
            </a:r>
            <a:r>
              <a:rPr lang="en-US" altLang="zh-CN" sz="2200" dirty="0"/>
              <a:t>()     </a:t>
            </a:r>
            <a:r>
              <a:rPr lang="zh-CN" altLang="en-US" sz="2200" dirty="0"/>
              <a:t>取鼠标光标位置</a:t>
            </a:r>
            <a:endParaRPr lang="zh-CN" altLang="en-US" sz="2200" dirty="0"/>
          </a:p>
          <a:p>
            <a:pPr lvl="1"/>
            <a:r>
              <a:rPr lang="en-US" altLang="zh-CN" sz="2200" err="1"/>
              <a:t>e.getModifiers</a:t>
            </a:r>
            <a:r>
              <a:rPr lang="en-US" altLang="zh-CN" sz="2200"/>
              <a:t>() </a:t>
            </a:r>
            <a:endParaRPr lang="en-US" altLang="zh-CN" sz="2200"/>
          </a:p>
          <a:p>
            <a:pPr lvl="1">
              <a:buNone/>
            </a:pPr>
            <a:r>
              <a:rPr lang="en-US" altLang="zh-CN" sz="2200"/>
              <a:t>  = MouseEvent.BUTTON1_MASK  </a:t>
            </a:r>
            <a:endParaRPr lang="en-US" altLang="zh-CN" sz="2200"/>
          </a:p>
          <a:p>
            <a:pPr lvl="1">
              <a:buNone/>
            </a:pPr>
            <a:r>
              <a:rPr lang="en-US" altLang="zh-CN" sz="2200" dirty="0"/>
              <a:t>                                    </a:t>
            </a:r>
            <a:r>
              <a:rPr lang="zh-CN" altLang="en-US" sz="2200" dirty="0"/>
              <a:t>鼠标左键                              </a:t>
            </a:r>
            <a:endParaRPr lang="zh-CN" altLang="en-US" sz="2200" dirty="0"/>
          </a:p>
          <a:p>
            <a:pPr lvl="1">
              <a:buNone/>
            </a:pPr>
            <a:r>
              <a:rPr lang="zh-CN" altLang="en-US" sz="2200" dirty="0"/>
              <a:t>  </a:t>
            </a:r>
            <a:r>
              <a:rPr lang="en-US" altLang="zh-CN" sz="2200"/>
              <a:t>= MouseEvent.BUTTON3_MASK  </a:t>
            </a:r>
            <a:endParaRPr lang="en-US" altLang="zh-CN" sz="2200"/>
          </a:p>
          <a:p>
            <a:pPr lvl="1">
              <a:buNone/>
            </a:pPr>
            <a:r>
              <a:rPr lang="en-US" altLang="zh-CN" sz="2200" dirty="0"/>
              <a:t>                                    </a:t>
            </a:r>
            <a:r>
              <a:rPr lang="zh-CN" altLang="en-US" sz="2200" dirty="0"/>
              <a:t>鼠标右键</a:t>
            </a:r>
            <a:endParaRPr lang="zh-CN" altLang="en-US" sz="2200" dirty="0"/>
          </a:p>
          <a:p>
            <a:pPr lvl="1"/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Message boxes</a:t>
            </a:r>
            <a:endParaRPr lang="en-US" altLang="zh-CN"/>
          </a:p>
        </p:txBody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err="1"/>
              <a:t>JOptionPane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showMessageDialog(Component parentComponent, Object message, String title, int messageType</a:t>
            </a:r>
            <a:r>
              <a:rPr lang="en-US" altLang="zh-CN"/>
              <a:t>, Icon icon)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int showConfirmDialog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int showOptionDialog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String showInputDialog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err="1"/>
              <a:t>Object showInputDialog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pic>
        <p:nvPicPr>
          <p:cNvPr id="79876" name="图片 79875" descr="cg-optionpa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3581400"/>
            <a:ext cx="2438400" cy="1725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f15218e6-85d7-4639-880b-e20d85d43d13"/>
  <p:tag name="COMMONDATA" val="eyJoZGlkIjoiZmYwYjU2MzQxMWU3OWZjNzk4OWUyOWM0NDJmODEwZ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仿宋"/>
        <a:ea typeface="仿宋"/>
        <a:cs typeface=""/>
      </a:majorFont>
      <a:minorFont>
        <a:latin typeface="仿宋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2667</Words>
  <Application>WPS 演示</Application>
  <PresentationFormat>宽屏</PresentationFormat>
  <Paragraphs>154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仿宋</vt:lpstr>
      <vt:lpstr>方正清刻本悦宋简体</vt:lpstr>
      <vt:lpstr>Calibri</vt:lpstr>
      <vt:lpstr>Courier New</vt:lpstr>
      <vt:lpstr>微软雅黑</vt:lpstr>
      <vt:lpstr>Arial Unicode MS</vt:lpstr>
      <vt:lpstr>Arial Unicode MS</vt:lpstr>
      <vt:lpstr>黑体</vt:lpstr>
      <vt:lpstr>Times New Roman</vt:lpstr>
      <vt:lpstr>楷体_GB2312</vt:lpstr>
      <vt:lpstr>新宋体</vt:lpstr>
      <vt:lpstr>Office 主题</vt:lpstr>
      <vt:lpstr>PowerPoint 演示文稿</vt:lpstr>
      <vt:lpstr>实验内容</vt:lpstr>
      <vt:lpstr>PowerPoint 演示文稿</vt:lpstr>
      <vt:lpstr>主要参考</vt:lpstr>
      <vt:lpstr>MouseEvent</vt:lpstr>
      <vt:lpstr>MouseEvent（续）</vt:lpstr>
      <vt:lpstr>MouseEvent（续）</vt:lpstr>
      <vt:lpstr>MouseEvent（续）</vt:lpstr>
      <vt:lpstr>Message boxes</vt:lpstr>
      <vt:lpstr>Message boxes</vt:lpstr>
      <vt:lpstr>Message boxes</vt:lpstr>
      <vt:lpstr>Message boxes</vt:lpstr>
      <vt:lpstr>Message boxes</vt:lpstr>
      <vt:lpstr>Dialog</vt:lpstr>
      <vt:lpstr>Dialog</vt:lpstr>
      <vt:lpstr>Dialog</vt:lpstr>
      <vt:lpstr>JColorChooser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刘明铭</cp:lastModifiedBy>
  <cp:revision>75</cp:revision>
  <dcterms:created xsi:type="dcterms:W3CDTF">2018-06-27T03:46:00Z</dcterms:created>
  <dcterms:modified xsi:type="dcterms:W3CDTF">2023-05-18T01:54:14Z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BD13416EFA834E92B2DA30BBF1DC2710</vt:lpwstr>
  </property>
</Properties>
</file>