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7" r:id="rId3"/>
    <p:sldId id="278" r:id="rId5"/>
    <p:sldId id="473" r:id="rId6"/>
    <p:sldId id="474" r:id="rId7"/>
    <p:sldId id="475" r:id="rId8"/>
    <p:sldId id="476" r:id="rId9"/>
    <p:sldId id="477" r:id="rId10"/>
    <p:sldId id="431" r:id="rId11"/>
    <p:sldId id="432" r:id="rId12"/>
    <p:sldId id="27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D7D7D7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26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108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2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4A5CD-FBD1-4FD8-AAEF-DFCB9FA098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BEF66-9F0C-4E59-AB9D-80C715389F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BCEE-65C9-4CF8-A90B-CFB905A3455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124744"/>
            <a:ext cx="10515600" cy="5112769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仿宋" panose="02010609060101010101" charset="-122"/>
                <a:ea typeface="仿宋" panose="02010609060101010101" charset="-122"/>
              </a:defRPr>
            </a:lvl1pPr>
          </a:lstStyle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仿宋" panose="02010609060101010101" charset="-122"/>
                <a:ea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仿宋" panose="02010609060101010101" charset="-122"/>
                <a:ea typeface="仿宋" panose="02010609060101010101" charset="-122"/>
              </a:defRPr>
            </a:lvl1pPr>
          </a:lstStyle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11633200" cy="68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74650" y="339716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776345" y="2589530"/>
            <a:ext cx="4470400" cy="1106805"/>
            <a:chOff x="4692163" y="2875002"/>
            <a:chExt cx="2707528" cy="1106805"/>
          </a:xfrm>
        </p:grpSpPr>
        <p:sp>
          <p:nvSpPr>
            <p:cNvPr id="6" name="文本框 5"/>
            <p:cNvSpPr txBox="1"/>
            <p:nvPr/>
          </p:nvSpPr>
          <p:spPr>
            <a:xfrm>
              <a:off x="5018022" y="2875002"/>
              <a:ext cx="2117045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600" smtClean="0">
                  <a:cs typeface="+mn-ea"/>
                  <a:sym typeface="+mn-lt"/>
                </a:rPr>
                <a:t>实验</a:t>
              </a:r>
              <a:r>
                <a:rPr lang="zh-CN" altLang="en-US" sz="4000" smtClean="0">
                  <a:cs typeface="+mn-ea"/>
                  <a:sym typeface="+mn-lt"/>
                </a:rPr>
                <a:t>（</a:t>
              </a:r>
              <a:r>
                <a:rPr lang="en-US" altLang="zh-CN" sz="4000" smtClean="0"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10</a:t>
              </a:r>
              <a:r>
                <a:rPr lang="zh-CN" altLang="en-US" sz="4000" smtClean="0">
                  <a:cs typeface="+mn-ea"/>
                  <a:sym typeface="+mn-lt"/>
                </a:rPr>
                <a:t>）</a:t>
              </a:r>
              <a:endParaRPr lang="zh-CN" altLang="en-US" sz="4000" smtClean="0">
                <a:cs typeface="+mn-ea"/>
                <a:sym typeface="+mn-lt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7399691" y="3032262"/>
              <a:ext cx="0" cy="91388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4692163" y="3032262"/>
              <a:ext cx="0" cy="91388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11633200" cy="68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74650" y="339716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711413" y="2875002"/>
            <a:ext cx="2649778" cy="1106805"/>
            <a:chOff x="4711413" y="2875002"/>
            <a:chExt cx="2649778" cy="1106805"/>
          </a:xfrm>
        </p:grpSpPr>
        <p:sp>
          <p:nvSpPr>
            <p:cNvPr id="6" name="文本框 5"/>
            <p:cNvSpPr txBox="1"/>
            <p:nvPr/>
          </p:nvSpPr>
          <p:spPr>
            <a:xfrm>
              <a:off x="5018022" y="2875002"/>
              <a:ext cx="2117045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600" smtClean="0">
                  <a:cs typeface="+mn-ea"/>
                  <a:sym typeface="+mn-lt"/>
                </a:rPr>
                <a:t>谢谢</a:t>
              </a:r>
              <a:endParaRPr lang="zh-CN" altLang="en-US" sz="6600">
                <a:cs typeface="+mn-ea"/>
                <a:sym typeface="+mn-lt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7361191" y="3032262"/>
              <a:ext cx="0" cy="91388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4711413" y="3032262"/>
              <a:ext cx="0" cy="91388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74650" y="339716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819618" y="3018512"/>
            <a:ext cx="4146457" cy="953135"/>
            <a:chOff x="3819618" y="3018512"/>
            <a:chExt cx="4146457" cy="953135"/>
          </a:xfrm>
        </p:grpSpPr>
        <p:sp>
          <p:nvSpPr>
            <p:cNvPr id="10" name="文本框 9"/>
            <p:cNvSpPr txBox="1"/>
            <p:nvPr/>
          </p:nvSpPr>
          <p:spPr>
            <a:xfrm>
              <a:off x="4229250" y="3018512"/>
              <a:ext cx="3736825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a typeface="宋体" panose="02010600030101010101" pitchFamily="2" charset="-122"/>
                  <a:cs typeface="+mn-ea"/>
                  <a:sym typeface="+mn-lt"/>
                </a:rPr>
                <a:t>Synchronized对象锁的等级</a:t>
              </a:r>
              <a:endPara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3819618" y="3205202"/>
              <a:ext cx="0" cy="58420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8417" name="标题 1"/>
          <p:cNvSpPr>
            <a:spLocks noGrp="1"/>
          </p:cNvSpPr>
          <p:nvPr>
            <p:ph type="title"/>
          </p:nvPr>
        </p:nvSpPr>
        <p:spPr/>
        <p:txBody>
          <a:bodyPr lIns="102870" tIns="51435" rIns="102870" bIns="51435" anchor="ctr"/>
          <a:p>
            <a:pPr defTabSz="979170"/>
            <a:r>
              <a:rPr lang="zh-CN" altLang="en-US" kern="1200">
                <a:cs typeface="+mj-cs"/>
                <a:sym typeface="Calibri" panose="020F0502020204030204" charset="0"/>
              </a:rPr>
              <a:t>锁的升级与对比</a:t>
            </a:r>
            <a:endParaRPr lang="zh-CN" altLang="en-US" kern="1200">
              <a:cs typeface="+mj-cs"/>
              <a:sym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368300" marR="0" indent="-368300" algn="l" defTabSz="979170" rtl="0" eaLnBrk="0" fontAlgn="base" latinLnBrk="0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050" b="0" i="0" u="none" strike="noStrike" kern="1200" cap="none" spc="0" normalizeH="0" baseline="0" noProof="1">
                <a:solidFill>
                  <a:schemeClr val="tx1"/>
                </a:solidFill>
                <a:cs typeface="+mn-cs"/>
              </a:rPr>
              <a:t>Java SE 1.6的</a:t>
            </a:r>
            <a:r>
              <a:rPr lang="zh-CN" altLang="en-US" sz="3050">
                <a:sym typeface="+mn-lt"/>
              </a:rPr>
              <a:t>Synchronized对象锁</a:t>
            </a:r>
            <a:r>
              <a:rPr kumimoji="0" lang="zh-CN" altLang="en-US" sz="3050" b="0" i="0" u="none" strike="noStrike" kern="1200" cap="none" spc="0" normalizeH="0" baseline="0" noProof="1">
                <a:solidFill>
                  <a:schemeClr val="tx1"/>
                </a:solidFill>
                <a:cs typeface="+mn-cs"/>
              </a:rPr>
              <a:t>为了减少获得锁和释放锁带来的性能消耗，引入了“偏向锁”和“轻量级锁”锁一共有4种状态，级别从低到高依次是</a:t>
            </a:r>
            <a:endParaRPr kumimoji="0" lang="zh-CN" altLang="en-US" sz="3050" b="0" i="0" u="none" strike="noStrike" kern="1200" cap="none" spc="0" normalizeH="0" baseline="0" noProof="1">
              <a:solidFill>
                <a:schemeClr val="tx1"/>
              </a:solidFill>
              <a:cs typeface="+mn-cs"/>
            </a:endParaRPr>
          </a:p>
          <a:p>
            <a:pPr marL="795655" marR="0" lvl="1" indent="-306705" algn="l" defTabSz="979170" rtl="0" eaLnBrk="0" fontAlgn="base" latinLnBrk="0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zh-CN" altLang="en-US" sz="2665" b="0" i="0" u="none" strike="noStrike" kern="1200" cap="none" spc="0" normalizeH="0" baseline="0" noProof="1">
                <a:solidFill>
                  <a:schemeClr val="tx1"/>
                </a:solidFill>
                <a:cs typeface="+mn-cs"/>
              </a:rPr>
              <a:t>无锁状态</a:t>
            </a:r>
            <a:endParaRPr kumimoji="0" lang="zh-CN" altLang="en-US" sz="2665" b="0" i="0" u="none" strike="noStrike" kern="1200" cap="none" spc="0" normalizeH="0" baseline="0" noProof="1">
              <a:solidFill>
                <a:schemeClr val="tx1"/>
              </a:solidFill>
              <a:cs typeface="+mn-cs"/>
            </a:endParaRPr>
          </a:p>
          <a:p>
            <a:pPr marL="795655" marR="0" lvl="1" indent="-306705" algn="l" defTabSz="979170" rtl="0" eaLnBrk="0" fontAlgn="base" latinLnBrk="0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zh-CN" altLang="en-US" sz="2665" b="0" i="0" u="none" strike="noStrike" kern="1200" cap="none" spc="0" normalizeH="0" baseline="0" noProof="1">
                <a:solidFill>
                  <a:schemeClr val="tx1"/>
                </a:solidFill>
                <a:cs typeface="+mn-cs"/>
              </a:rPr>
              <a:t>偏向锁状态  Biased Locking</a:t>
            </a:r>
            <a:endParaRPr kumimoji="0" lang="zh-CN" altLang="en-US" sz="2665" b="0" i="0" u="none" strike="noStrike" kern="1200" cap="none" spc="0" normalizeH="0" baseline="0" noProof="1">
              <a:solidFill>
                <a:schemeClr val="tx1"/>
              </a:solidFill>
              <a:cs typeface="+mn-cs"/>
            </a:endParaRPr>
          </a:p>
          <a:p>
            <a:pPr marL="795655" marR="0" lvl="1" indent="-306705" algn="l" defTabSz="979170" rtl="0" eaLnBrk="0" fontAlgn="base" latinLnBrk="0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zh-CN" altLang="en-US" sz="2665" b="0" i="0" u="none" strike="noStrike" kern="1200" cap="none" spc="0" normalizeH="0" baseline="0" noProof="1">
                <a:solidFill>
                  <a:schemeClr val="tx1"/>
                </a:solidFill>
                <a:cs typeface="+mn-cs"/>
              </a:rPr>
              <a:t>轻量级锁状态 </a:t>
            </a:r>
            <a:r>
              <a:rPr kumimoji="0" lang="zh-CN" altLang="en-US" sz="2660" b="0" i="0" u="none" strike="noStrike" kern="1200" cap="none" spc="0" normalizeH="0" baseline="0" noProof="1">
                <a:solidFill>
                  <a:schemeClr val="tx1"/>
                </a:solidFill>
                <a:cs typeface="+mn-cs"/>
                <a:sym typeface="+mn-ea"/>
              </a:rPr>
              <a:t>Lightweight Locking</a:t>
            </a:r>
            <a:r>
              <a:rPr kumimoji="0" lang="en-US" altLang="zh-CN" sz="2660" b="0" i="0" u="none" strike="noStrike" kern="1200" cap="none" spc="0" normalizeH="0" baseline="0" noProof="1">
                <a:solidFill>
                  <a:schemeClr val="tx1"/>
                </a:solidFill>
                <a:cs typeface="+mn-cs"/>
                <a:sym typeface="+mn-ea"/>
              </a:rPr>
              <a:t>/</a:t>
            </a:r>
            <a:r>
              <a:rPr kumimoji="0" lang="zh-CN" altLang="zh-CN" sz="2660" b="0" i="0" u="none" strike="noStrike" kern="1200" cap="none" spc="0" normalizeH="0" baseline="0" noProof="1">
                <a:solidFill>
                  <a:schemeClr val="tx1"/>
                </a:solidFill>
                <a:cs typeface="+mn-cs"/>
                <a:sym typeface="+mn-ea"/>
              </a:rPr>
              <a:t>自旋的乐观所锁</a:t>
            </a:r>
            <a:endParaRPr kumimoji="0" lang="zh-CN" altLang="en-US" sz="2665" b="0" i="0" u="none" strike="noStrike" kern="1200" cap="none" spc="0" normalizeH="0" baseline="0" noProof="1">
              <a:solidFill>
                <a:schemeClr val="tx1"/>
              </a:solidFill>
              <a:cs typeface="+mn-cs"/>
            </a:endParaRPr>
          </a:p>
          <a:p>
            <a:pPr marL="795655" marR="0" lvl="1" indent="-306705" algn="l" defTabSz="979170" rtl="0" eaLnBrk="0" fontAlgn="base" latinLnBrk="0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zh-CN" altLang="en-US" sz="2665" b="0" i="0" u="none" strike="noStrike" kern="1200" cap="none" spc="0" normalizeH="0" baseline="0" noProof="1">
                <a:solidFill>
                  <a:schemeClr val="tx1"/>
                </a:solidFill>
                <a:cs typeface="+mn-cs"/>
              </a:rPr>
              <a:t>重量级锁状态 </a:t>
            </a:r>
            <a:endParaRPr kumimoji="0" lang="zh-CN" altLang="en-US" sz="2665" b="0" i="0" u="none" strike="noStrike" kern="1200" cap="none" spc="0" normalizeH="0" baseline="0" noProof="1">
              <a:solidFill>
                <a:schemeClr val="tx1"/>
              </a:solidFill>
              <a:cs typeface="+mn-cs"/>
            </a:endParaRPr>
          </a:p>
          <a:p>
            <a:pPr marL="368300" marR="0" indent="-368300" algn="l" defTabSz="979170" rtl="0" eaLnBrk="0" fontAlgn="base" latinLnBrk="0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050" b="0" i="0" u="none" strike="noStrike" kern="1200" cap="none" spc="0" normalizeH="0" baseline="0" noProof="1">
                <a:solidFill>
                  <a:schemeClr val="tx1"/>
                </a:solidFill>
                <a:cs typeface="+mn-cs"/>
              </a:rPr>
              <a:t>这几个状态会随着竞争情况逐渐升级。</a:t>
            </a:r>
            <a:endParaRPr kumimoji="0" lang="zh-CN" altLang="en-US" sz="3050" b="0" i="0" u="none" strike="noStrike" kern="1200" cap="none" spc="0" normalizeH="0" baseline="0" noProof="1">
              <a:solidFill>
                <a:schemeClr val="tx1"/>
              </a:solidFill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9441" name="标题 1"/>
          <p:cNvSpPr>
            <a:spLocks noGrp="1"/>
          </p:cNvSpPr>
          <p:nvPr>
            <p:ph type="title"/>
          </p:nvPr>
        </p:nvSpPr>
        <p:spPr/>
        <p:txBody>
          <a:bodyPr lIns="102870" tIns="51435" rIns="102870" bIns="51435" anchor="ctr"/>
          <a:p>
            <a:pPr defTabSz="979170"/>
            <a:r>
              <a:rPr lang="zh-CN" altLang="en-US" kern="1200">
                <a:cs typeface="+mj-cs"/>
                <a:sym typeface="宋体" panose="02010600030101010101" pitchFamily="2" charset="-122"/>
              </a:rPr>
              <a:t>对象的</a:t>
            </a:r>
            <a:r>
              <a:rPr lang="en-US" altLang="zh-CN" kern="1200">
                <a:cs typeface="+mj-cs"/>
                <a:sym typeface="宋体" panose="02010600030101010101" pitchFamily="2" charset="-122"/>
              </a:rPr>
              <a:t>MarkWord</a:t>
            </a:r>
            <a:endParaRPr lang="en-US" altLang="zh-CN" kern="1200">
              <a:cs typeface="+mj-cs"/>
              <a:sym typeface="宋体" panose="02010600030101010101" pitchFamily="2" charset="-122"/>
            </a:endParaRPr>
          </a:p>
        </p:txBody>
      </p:sp>
      <p:sp>
        <p:nvSpPr>
          <p:cNvPr id="189442" name="内容占位符 2"/>
          <p:cNvSpPr>
            <a:spLocks noGrp="1"/>
          </p:cNvSpPr>
          <p:nvPr>
            <p:ph idx="1"/>
          </p:nvPr>
        </p:nvSpPr>
        <p:spPr/>
        <p:txBody>
          <a:bodyPr lIns="102870" tIns="51435" rIns="102870" bIns="51435" anchor="t"/>
          <a:p>
            <a:pPr defTabSz="979170"/>
            <a:r>
              <a:rPr lang="zh-CN" altLang="en-US" sz="2800" kern="1200">
                <a:cs typeface="+mn-cs"/>
                <a:sym typeface="Calibri" panose="020F0502020204030204" charset="0"/>
              </a:rPr>
              <a:t>当线程获取锁时，在对象头和栈帧中的锁记录里存储锁偏向的线程ID，以后该线程在进入和退出同步块只需地测试一下对象头的Mark Word里是否存储着指向当前线程的偏向锁。</a:t>
            </a:r>
            <a:endParaRPr lang="zh-CN" altLang="en-US" sz="2800" kern="1200">
              <a:cs typeface="+mn-cs"/>
              <a:sym typeface="Calibri" panose="020F0502020204030204" charset="0"/>
            </a:endParaRPr>
          </a:p>
          <a:p>
            <a:pPr defTabSz="979170"/>
            <a:r>
              <a:rPr lang="zh-CN" altLang="en-US" sz="2800" kern="1200">
                <a:cs typeface="+mn-cs"/>
                <a:sym typeface="Calibri" panose="020F0502020204030204" charset="0"/>
              </a:rPr>
              <a:t>如果测试失败，则需再测试Mark Word中偏向锁的标识是否为1（表示偏向锁）：如果没有设置，则使用CAS竞争锁；如果设置，则尝试使用CAS将对象头的偏向锁指向当前线程。</a:t>
            </a:r>
            <a:endParaRPr lang="zh-CN" altLang="en-US" sz="2800" kern="1200">
              <a:cs typeface="+mn-cs"/>
              <a:sym typeface="Calibri" panose="020F05020202040302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2425" y="1328738"/>
            <a:ext cx="8947150" cy="4619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0465" name="标题 1"/>
          <p:cNvSpPr>
            <a:spLocks noGrp="1"/>
          </p:cNvSpPr>
          <p:nvPr>
            <p:ph type="title"/>
          </p:nvPr>
        </p:nvSpPr>
        <p:spPr/>
        <p:txBody>
          <a:bodyPr lIns="102870" tIns="51435" rIns="102870" bIns="51435" anchor="ctr"/>
          <a:p>
            <a:pPr defTabSz="979170"/>
            <a:endParaRPr lang="zh-CN" altLang="en-US" kern="1200">
              <a:cs typeface="+mj-cs"/>
              <a:sym typeface="Calibri" panose="020F0502020204030204" charset="0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1943100" y="1328738"/>
            <a:ext cx="8229600" cy="4525963"/>
          </a:xfrm>
        </p:spPr>
        <p:txBody>
          <a:bodyPr/>
          <a:p>
            <a:pPr fontAlgn="base"/>
            <a:endParaRPr lang="zh-CN" altLang="en-US" strike="noStrike" noProof="1"/>
          </a:p>
        </p:txBody>
      </p:sp>
      <p:pic>
        <p:nvPicPr>
          <p:cNvPr id="190467" name="图片 3"/>
          <p:cNvPicPr>
            <a:picLocks noChangeAspect="1"/>
          </p:cNvPicPr>
          <p:nvPr/>
        </p:nvPicPr>
        <p:blipFill>
          <a:blip r:embed="rId1"/>
          <a:srcRect b="5458"/>
          <a:stretch>
            <a:fillRect/>
          </a:stretch>
        </p:blipFill>
        <p:spPr>
          <a:xfrm>
            <a:off x="2249488" y="-22225"/>
            <a:ext cx="7693025" cy="6896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1489" name="标题 1"/>
          <p:cNvSpPr>
            <a:spLocks noGrp="1"/>
          </p:cNvSpPr>
          <p:nvPr>
            <p:ph type="title"/>
          </p:nvPr>
        </p:nvSpPr>
        <p:spPr/>
        <p:txBody>
          <a:bodyPr lIns="102870" tIns="51435" rIns="102870" bIns="51435" anchor="ctr"/>
          <a:p>
            <a:pPr defTabSz="979170"/>
            <a:r>
              <a:rPr lang="zh-CN" altLang="en-US" kern="1200">
                <a:cs typeface="+mj-cs"/>
                <a:sym typeface="Calibri" panose="020F0502020204030204" charset="0"/>
              </a:rPr>
              <a:t>轻量级锁实现机制</a:t>
            </a:r>
            <a:endParaRPr lang="zh-CN" altLang="en-US" kern="1200">
              <a:cs typeface="+mj-cs"/>
              <a:sym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68300" marR="0" indent="-368300" algn="l" defTabSz="979170" rtl="0" eaLnBrk="0" fontAlgn="base" latinLnBrk="0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050" b="0" i="0" u="none" strike="noStrike" kern="1200" cap="none" spc="0" normalizeH="0" baseline="0" noProof="1">
                <a:solidFill>
                  <a:schemeClr val="tx1"/>
                </a:solidFill>
                <a:cs typeface="+mn-cs"/>
              </a:rPr>
              <a:t>轻量级锁加锁</a:t>
            </a:r>
            <a:endParaRPr kumimoji="0" lang="zh-CN" altLang="en-US" sz="3050" b="0" i="0" u="none" strike="noStrike" kern="1200" cap="none" spc="0" normalizeH="0" baseline="0" noProof="1">
              <a:solidFill>
                <a:schemeClr val="tx1"/>
              </a:solidFill>
              <a:cs typeface="+mn-cs"/>
            </a:endParaRPr>
          </a:p>
          <a:p>
            <a:pPr marL="795655" marR="0" lvl="1" indent="-306705" algn="l" defTabSz="979170" rtl="0" eaLnBrk="0" fontAlgn="base" latinLnBrk="0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cs typeface="+mn-cs"/>
              </a:rPr>
              <a:t>执行同步块之前，JVM先在当前线程的栈桢中创建用于存储锁记录的空间，并将对象头中的Mark Word复制到锁记录中，官方称为Displaced Mark Word。然后线程尝试使用CAS将对象头中的Mark Word替换为指向锁记录的指针。如果成功，当前线程获得锁，如果失败，表示其他线程竞争锁，当前线程尝试使用自旋来获取锁。</a:t>
            </a:r>
            <a:endParaRPr kumimoji="0" lang="zh-CN" altLang="en-US" sz="2665" b="0" i="0" u="none" strike="noStrike" kern="1200" cap="none" spc="0" normalizeH="0" baseline="0" noProof="1">
              <a:solidFill>
                <a:schemeClr val="tx1"/>
              </a:solidFill>
              <a:cs typeface="+mn-cs"/>
            </a:endParaRPr>
          </a:p>
          <a:p>
            <a:pPr marL="368300" marR="0" lvl="0" indent="-368300" algn="l" defTabSz="979170" rtl="0" eaLnBrk="0" fontAlgn="base" latinLnBrk="0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050" b="0" i="0" u="none" strike="noStrike" kern="1200" cap="none" spc="0" normalizeH="0" baseline="0" noProof="1">
                <a:solidFill>
                  <a:schemeClr val="tx1"/>
                </a:solidFill>
                <a:cs typeface="+mn-cs"/>
              </a:rPr>
              <a:t>轻量级锁解锁</a:t>
            </a:r>
            <a:endParaRPr kumimoji="0" lang="zh-CN" altLang="en-US" sz="3050" b="0" i="0" u="none" strike="noStrike" kern="1200" cap="none" spc="0" normalizeH="0" baseline="0" noProof="1">
              <a:solidFill>
                <a:schemeClr val="tx1"/>
              </a:solidFill>
              <a:cs typeface="+mn-cs"/>
            </a:endParaRPr>
          </a:p>
          <a:p>
            <a:pPr marL="795655" marR="0" lvl="1" indent="-306705" algn="l" defTabSz="979170" rtl="0" eaLnBrk="0" fontAlgn="base" latinLnBrk="0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cs typeface="+mn-cs"/>
              </a:rPr>
              <a:t>轻量级解锁时，会使用原子的CAS操作将Displaced Mark Word替换回到对象头，如果成功，则表示没有竞争发生。如果失败，表示当前锁存在竞争，锁就会膨胀成重量级锁。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/>
              </a:solidFill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2513" name="标题 1"/>
          <p:cNvSpPr>
            <a:spLocks noGrp="1"/>
          </p:cNvSpPr>
          <p:nvPr>
            <p:ph type="title"/>
          </p:nvPr>
        </p:nvSpPr>
        <p:spPr/>
        <p:txBody>
          <a:bodyPr lIns="102870" tIns="51435" rIns="102870" bIns="51435" anchor="ctr"/>
          <a:p>
            <a:pPr defTabSz="979170"/>
            <a:endParaRPr lang="zh-CN" altLang="en-US" kern="1200">
              <a:cs typeface="+mj-cs"/>
              <a:sym typeface="Calibri" panose="020F0502020204030204" charset="0"/>
            </a:endParaRPr>
          </a:p>
        </p:txBody>
      </p:sp>
      <p:pic>
        <p:nvPicPr>
          <p:cNvPr id="192514" name="image9.jpe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43100" y="-12700"/>
            <a:ext cx="8658225" cy="6883400"/>
          </a:xfr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74650" y="370585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819618" y="3205202"/>
            <a:ext cx="4316002" cy="584200"/>
            <a:chOff x="3819618" y="3205202"/>
            <a:chExt cx="4316002" cy="584200"/>
          </a:xfrm>
        </p:grpSpPr>
        <p:sp>
          <p:nvSpPr>
            <p:cNvPr id="10" name="文本框 9"/>
            <p:cNvSpPr txBox="1"/>
            <p:nvPr/>
          </p:nvSpPr>
          <p:spPr>
            <a:xfrm>
              <a:off x="4398795" y="3215362"/>
              <a:ext cx="373682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练习</a:t>
              </a:r>
              <a:endParaRPr lang="zh-CN" altLang="en-US" sz="280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3819618" y="3205202"/>
              <a:ext cx="0" cy="58420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uFillTx/>
              </a:rPr>
              <a:t>练习</a:t>
            </a:r>
            <a:endParaRPr lang="zh-CN" altLang="en-US">
              <a:solidFill>
                <a:schemeClr val="tx1"/>
              </a:solidFill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2200"/>
          </a:xfrm>
        </p:spPr>
        <p:txBody>
          <a:bodyPr>
            <a:normAutofit fontScale="60000"/>
          </a:bodyPr>
          <a:lstStyle/>
          <a:p>
            <a:r>
              <a:rPr sz="4000">
                <a:cs typeface="仿宋" panose="02010609060101010101" charset="-122"/>
              </a:rPr>
              <a:t>请实现一个CD出租销售店的模拟程序，该CD租售店，具有可租cd列表，可售cd列表。并具有租、还cd，销售、进货CD方法。假设cd店中可租CD列表10张，可售CD列表10种，每种10张，请实现以下线程 </a:t>
            </a:r>
            <a:endParaRPr sz="4000">
              <a:cs typeface="仿宋" panose="02010609060101010101" charset="-122"/>
            </a:endParaRPr>
          </a:p>
          <a:p>
            <a:pPr lvl="1"/>
            <a:r>
              <a:rPr sz="3425">
                <a:cs typeface="仿宋" panose="02010609060101010101" charset="-122"/>
              </a:rPr>
              <a:t> 进货线程：只有一个，固定的每1秒启动一次，但是如果临时缺货则购买线程发送消息紧急启动一次，每次补齐可售CD列表。 </a:t>
            </a:r>
            <a:endParaRPr sz="3425">
              <a:cs typeface="仿宋" panose="02010609060101010101" charset="-122"/>
            </a:endParaRPr>
          </a:p>
          <a:p>
            <a:pPr lvl="1"/>
            <a:r>
              <a:rPr sz="3425">
                <a:cs typeface="仿宋" panose="02010609060101010101" charset="-122"/>
              </a:rPr>
              <a:t> 销售线程：可以有两个或两个以上，</a:t>
            </a:r>
            <a:r>
              <a:rPr lang="zh-CN" sz="3425">
                <a:cs typeface="仿宋" panose="02010609060101010101" charset="-122"/>
              </a:rPr>
              <a:t>售卖的</a:t>
            </a:r>
            <a:r>
              <a:rPr sz="3425">
                <a:cs typeface="仿宋" panose="02010609060101010101" charset="-122"/>
              </a:rPr>
              <a:t>时间为200ms以内的随机数。购买数量为5以内的随机数。如果cd数量不足则随机选择等候或放弃。 </a:t>
            </a:r>
            <a:endParaRPr sz="3425">
              <a:cs typeface="仿宋" panose="02010609060101010101" charset="-122"/>
            </a:endParaRPr>
          </a:p>
          <a:p>
            <a:pPr lvl="1"/>
            <a:r>
              <a:rPr sz="3425">
                <a:cs typeface="仿宋" panose="02010609060101010101" charset="-122"/>
              </a:rPr>
              <a:t> 租借线程：可以有两个或两个以上，租借CD店的可租借CD，启动时间为200ms以内的随机数。租借序号为1-10随机序号的CD，如果该CD已经出租则随机选择等候或者放弃。如果可以借到CD则随机等候200~300ms然后归还。</a:t>
            </a:r>
            <a:endParaRPr sz="3425">
              <a:cs typeface="仿宋" panose="02010609060101010101" charset="-122"/>
            </a:endParaRPr>
          </a:p>
          <a:p>
            <a:pPr lvl="1"/>
            <a:r>
              <a:rPr sz="3425">
                <a:cs typeface="仿宋" panose="02010609060101010101" charset="-122"/>
              </a:rPr>
              <a:t> 程序运行2分钟以后停止。最后列出购买、进货、租借还的纪录（时间及行为）。 程序运行两次，以record.txt方式提交两次的程序输出。</a:t>
            </a:r>
            <a:endParaRPr sz="3425">
              <a:cs typeface="仿宋" panose="02010609060101010101" charset="-122"/>
            </a:endParaRPr>
          </a:p>
          <a:p>
            <a:r>
              <a:rPr sz="4000">
                <a:cs typeface="仿宋" panose="02010609060101010101" charset="-122"/>
              </a:rPr>
              <a:t> 提交源程序及实验报告。</a:t>
            </a:r>
            <a:endParaRPr sz="4000">
              <a:cs typeface="仿宋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4irai3l">
      <a:majorFont>
        <a:latin typeface="仿宋"/>
        <a:ea typeface="仿宋"/>
        <a:cs typeface=""/>
      </a:majorFont>
      <a:minorFont>
        <a:latin typeface="仿宋"/>
        <a:ea typeface="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1065</Words>
  <Application>WPS 演示</Application>
  <PresentationFormat>宽屏</PresentationFormat>
  <Paragraphs>38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仿宋</vt:lpstr>
      <vt:lpstr>方正清刻本悦宋简体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锁的升级与对比</vt:lpstr>
      <vt:lpstr>对象的MarkWord</vt:lpstr>
      <vt:lpstr>PowerPoint 演示文稿</vt:lpstr>
      <vt:lpstr>轻量级锁实现机制</vt:lpstr>
      <vt:lpstr>PowerPoint 演示文稿</vt:lpstr>
      <vt:lpstr>PowerPoint 演示文稿</vt:lpstr>
      <vt:lpstr>练习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刘明铭</cp:lastModifiedBy>
  <cp:revision>77</cp:revision>
  <dcterms:created xsi:type="dcterms:W3CDTF">2018-06-27T03:46:00Z</dcterms:created>
  <dcterms:modified xsi:type="dcterms:W3CDTF">2021-05-05T12:52:04Z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E9BD6D95F8244066840345658C3CD56A</vt:lpwstr>
  </property>
</Properties>
</file>