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116"/>
  </p:handoutMasterIdLst>
  <p:sldIdLst>
    <p:sldId id="2629" r:id="rId3"/>
    <p:sldId id="3182" r:id="rId4"/>
    <p:sldId id="3608" r:id="rId6"/>
    <p:sldId id="3609" r:id="rId7"/>
    <p:sldId id="3610" r:id="rId8"/>
    <p:sldId id="3183" r:id="rId9"/>
    <p:sldId id="3291" r:id="rId10"/>
    <p:sldId id="3185" r:id="rId11"/>
    <p:sldId id="3186" r:id="rId12"/>
    <p:sldId id="3187" r:id="rId13"/>
    <p:sldId id="3191" r:id="rId14"/>
    <p:sldId id="3192" r:id="rId15"/>
    <p:sldId id="3193" r:id="rId16"/>
    <p:sldId id="3194" r:id="rId17"/>
    <p:sldId id="3195" r:id="rId18"/>
    <p:sldId id="3196" r:id="rId19"/>
    <p:sldId id="3197" r:id="rId20"/>
    <p:sldId id="3198" r:id="rId21"/>
    <p:sldId id="3199" r:id="rId22"/>
    <p:sldId id="3200" r:id="rId23"/>
    <p:sldId id="3201" r:id="rId24"/>
    <p:sldId id="3202" r:id="rId25"/>
    <p:sldId id="3203" r:id="rId26"/>
    <p:sldId id="3387" r:id="rId27"/>
    <p:sldId id="3402" r:id="rId28"/>
    <p:sldId id="3388" r:id="rId29"/>
    <p:sldId id="3389" r:id="rId30"/>
    <p:sldId id="3390" r:id="rId31"/>
    <p:sldId id="3391" r:id="rId32"/>
    <p:sldId id="3392" r:id="rId33"/>
    <p:sldId id="3393" r:id="rId34"/>
    <p:sldId id="3394" r:id="rId35"/>
    <p:sldId id="3395" r:id="rId36"/>
    <p:sldId id="3396" r:id="rId37"/>
    <p:sldId id="3397" r:id="rId38"/>
    <p:sldId id="3398" r:id="rId39"/>
    <p:sldId id="3399" r:id="rId40"/>
    <p:sldId id="3400" r:id="rId41"/>
    <p:sldId id="3401" r:id="rId42"/>
    <p:sldId id="3204" r:id="rId43"/>
    <p:sldId id="3209" r:id="rId44"/>
    <p:sldId id="3212" r:id="rId45"/>
    <p:sldId id="3210" r:id="rId46"/>
    <p:sldId id="3719" r:id="rId47"/>
    <p:sldId id="3721" r:id="rId48"/>
    <p:sldId id="3727" r:id="rId49"/>
    <p:sldId id="3728" r:id="rId50"/>
    <p:sldId id="3720" r:id="rId51"/>
    <p:sldId id="3724" r:id="rId52"/>
    <p:sldId id="3725" r:id="rId53"/>
    <p:sldId id="3726" r:id="rId54"/>
    <p:sldId id="3723" r:id="rId55"/>
    <p:sldId id="3722" r:id="rId56"/>
    <p:sldId id="3213" r:id="rId57"/>
    <p:sldId id="3214" r:id="rId58"/>
    <p:sldId id="3215" r:id="rId59"/>
    <p:sldId id="3216" r:id="rId60"/>
    <p:sldId id="3217" r:id="rId61"/>
    <p:sldId id="3218" r:id="rId62"/>
    <p:sldId id="3219" r:id="rId63"/>
    <p:sldId id="3220" r:id="rId64"/>
    <p:sldId id="3221" r:id="rId65"/>
    <p:sldId id="3223" r:id="rId66"/>
    <p:sldId id="3729" r:id="rId67"/>
    <p:sldId id="3730" r:id="rId68"/>
    <p:sldId id="3591" r:id="rId69"/>
    <p:sldId id="3592" r:id="rId70"/>
    <p:sldId id="3593" r:id="rId71"/>
    <p:sldId id="3594" r:id="rId72"/>
    <p:sldId id="3595" r:id="rId73"/>
    <p:sldId id="3596" r:id="rId74"/>
    <p:sldId id="3597" r:id="rId75"/>
    <p:sldId id="3598" r:id="rId76"/>
    <p:sldId id="3599" r:id="rId77"/>
    <p:sldId id="3600" r:id="rId78"/>
    <p:sldId id="3601" r:id="rId79"/>
    <p:sldId id="3602" r:id="rId80"/>
    <p:sldId id="3603" r:id="rId81"/>
    <p:sldId id="3604" r:id="rId82"/>
    <p:sldId id="3605" r:id="rId83"/>
    <p:sldId id="3606" r:id="rId84"/>
    <p:sldId id="3607" r:id="rId85"/>
    <p:sldId id="3261" r:id="rId86"/>
    <p:sldId id="3262" r:id="rId87"/>
    <p:sldId id="3263" r:id="rId88"/>
    <p:sldId id="3264" r:id="rId89"/>
    <p:sldId id="3265" r:id="rId90"/>
    <p:sldId id="3266" r:id="rId91"/>
    <p:sldId id="3267" r:id="rId92"/>
    <p:sldId id="3268" r:id="rId93"/>
    <p:sldId id="3269" r:id="rId94"/>
    <p:sldId id="3270" r:id="rId95"/>
    <p:sldId id="3271" r:id="rId96"/>
    <p:sldId id="3272" r:id="rId97"/>
    <p:sldId id="3273" r:id="rId98"/>
    <p:sldId id="3274" r:id="rId99"/>
    <p:sldId id="3275" r:id="rId100"/>
    <p:sldId id="3276" r:id="rId101"/>
    <p:sldId id="3277" r:id="rId102"/>
    <p:sldId id="3278" r:id="rId103"/>
    <p:sldId id="3279" r:id="rId104"/>
    <p:sldId id="3280" r:id="rId105"/>
    <p:sldId id="3281" r:id="rId106"/>
    <p:sldId id="3282" r:id="rId107"/>
    <p:sldId id="3283" r:id="rId108"/>
    <p:sldId id="3284" r:id="rId109"/>
    <p:sldId id="3285" r:id="rId110"/>
    <p:sldId id="3286" r:id="rId111"/>
    <p:sldId id="3287" r:id="rId112"/>
    <p:sldId id="3288" r:id="rId113"/>
    <p:sldId id="3289" r:id="rId114"/>
    <p:sldId id="3290" r:id="rId115"/>
  </p:sldIdLst>
  <p:sldSz cx="10801350" cy="7200900"/>
  <p:notesSz cx="6858000" cy="9144000"/>
  <p:embeddedFontLst>
    <p:embeddedFont>
      <p:font typeface="Calibri" panose="020F0502020204030204" pitchFamily="34" charset="0"/>
      <p:regular r:id="rId120"/>
      <p:bold r:id="rId121"/>
      <p:italic r:id="rId122"/>
      <p:boldItalic r:id="rId123"/>
    </p:embeddedFont>
    <p:embeddedFont>
      <p:font typeface="Impact" panose="020B0806030902050204" pitchFamily="34" charset="0"/>
      <p:regular r:id="rId124"/>
    </p:embeddedFont>
    <p:embeddedFont>
      <p:font typeface="方正姚体" panose="02010601030101010101" charset="-122"/>
      <p:regular r:id="rId125"/>
    </p:embeddedFont>
    <p:embeddedFont>
      <p:font typeface="微软雅黑" panose="020B0503020204020204" pitchFamily="34" charset="-122"/>
      <p:regular r:id="rId126"/>
    </p:embeddedFont>
    <p:embeddedFont>
      <p:font typeface="Felix Titling" panose="04060505060202020A04" pitchFamily="82" charset="0"/>
      <p:regular r:id="rId127"/>
    </p:embeddedFont>
    <p:embeddedFont>
      <p:font typeface="黑体" panose="02010609060101010101" pitchFamily="49" charset="-122"/>
      <p:regular r:id="rId128"/>
    </p:embeddedFont>
    <p:embeddedFont>
      <p:font typeface="Latha" panose="020B0604020202020204" pitchFamily="34" charset="0"/>
      <p:regular r:id="rId129"/>
      <p:bold r:id="rId130"/>
    </p:embeddedFont>
    <p:embeddedFont>
      <p:font typeface="FrankRuehl" panose="020E0503060101010101" pitchFamily="34" charset="-79"/>
      <p:regular r:id="rId131"/>
    </p:embeddedFont>
    <p:embeddedFont>
      <p:font typeface="Arial Unicode MS" panose="020B0604020202020204" charset="-122"/>
      <p:regular r:id="rId132"/>
    </p:embeddedFont>
    <p:embeddedFont>
      <p:font typeface="Tahoma" panose="020B0604030504040204" pitchFamily="34" charset="0"/>
      <p:regular r:id="rId133"/>
      <p:bold r:id="rId134"/>
    </p:embeddedFont>
    <p:embeddedFont>
      <p:font typeface="MS PGothic" panose="020B0600070205080204" pitchFamily="34" charset="-128"/>
      <p:regular r:id="rId135"/>
    </p:embeddedFont>
    <p:embeddedFont>
      <p:font typeface="Arial Narrow" panose="020B0606020202030204" pitchFamily="34" charset="0"/>
      <p:regular r:id="rId136"/>
      <p:bold r:id="rId137"/>
      <p:italic r:id="rId138"/>
      <p:boldItalic r:id="rId139"/>
    </p:embeddedFont>
  </p:embeddedFont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79"/>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9" Type="http://schemas.openxmlformats.org/officeDocument/2006/relationships/font" Target="fonts/font20.fntdata"/><Relationship Id="rId138" Type="http://schemas.openxmlformats.org/officeDocument/2006/relationships/font" Target="fonts/font19.fntdata"/><Relationship Id="rId137" Type="http://schemas.openxmlformats.org/officeDocument/2006/relationships/font" Target="fonts/font18.fntdata"/><Relationship Id="rId136" Type="http://schemas.openxmlformats.org/officeDocument/2006/relationships/font" Target="fonts/font17.fntdata"/><Relationship Id="rId135" Type="http://schemas.openxmlformats.org/officeDocument/2006/relationships/font" Target="fonts/font16.fntdata"/><Relationship Id="rId134" Type="http://schemas.openxmlformats.org/officeDocument/2006/relationships/font" Target="fonts/font15.fntdata"/><Relationship Id="rId133" Type="http://schemas.openxmlformats.org/officeDocument/2006/relationships/font" Target="fonts/font14.fntdata"/><Relationship Id="rId132" Type="http://schemas.openxmlformats.org/officeDocument/2006/relationships/font" Target="fonts/font13.fntdata"/><Relationship Id="rId131" Type="http://schemas.openxmlformats.org/officeDocument/2006/relationships/font" Target="fonts/font12.fntdata"/><Relationship Id="rId130" Type="http://schemas.openxmlformats.org/officeDocument/2006/relationships/font" Target="fonts/font11.fntdata"/><Relationship Id="rId13" Type="http://schemas.openxmlformats.org/officeDocument/2006/relationships/slide" Target="slides/slide10.xml"/><Relationship Id="rId129" Type="http://schemas.openxmlformats.org/officeDocument/2006/relationships/font" Target="fonts/font10.fntdata"/><Relationship Id="rId128" Type="http://schemas.openxmlformats.org/officeDocument/2006/relationships/font" Target="fonts/font9.fntdata"/><Relationship Id="rId127" Type="http://schemas.openxmlformats.org/officeDocument/2006/relationships/font" Target="fonts/font8.fntdata"/><Relationship Id="rId126" Type="http://schemas.openxmlformats.org/officeDocument/2006/relationships/font" Target="fonts/font7.fntdata"/><Relationship Id="rId125" Type="http://schemas.openxmlformats.org/officeDocument/2006/relationships/font" Target="fonts/font6.fntdata"/><Relationship Id="rId124" Type="http://schemas.openxmlformats.org/officeDocument/2006/relationships/font" Target="fonts/font5.fntdata"/><Relationship Id="rId123" Type="http://schemas.openxmlformats.org/officeDocument/2006/relationships/font" Target="fonts/font4.fntdata"/><Relationship Id="rId122" Type="http://schemas.openxmlformats.org/officeDocument/2006/relationships/font" Target="fonts/font3.fntdata"/><Relationship Id="rId121" Type="http://schemas.openxmlformats.org/officeDocument/2006/relationships/font" Target="fonts/font2.fntdata"/><Relationship Id="rId120" Type="http://schemas.openxmlformats.org/officeDocument/2006/relationships/font" Target="fonts/font1.fntdata"/><Relationship Id="rId12" Type="http://schemas.openxmlformats.org/officeDocument/2006/relationships/slide" Target="slides/slide9.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handoutMaster" Target="handoutMasters/handoutMaster1.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noRot="1" noChangeAspect="1" noTextEdit="1"/>
          </p:cNvSpPr>
          <p:nvPr>
            <p:ph type="sldImg"/>
          </p:nvPr>
        </p:nvSpPr>
        <p:spPr>
          <a:xfrm>
            <a:off x="1163638" y="681038"/>
            <a:ext cx="4532312" cy="3398837"/>
          </a:xfrm>
        </p:spPr>
      </p:sp>
      <p:sp>
        <p:nvSpPr>
          <p:cNvPr id="10242" name="Rectangle 3"/>
          <p:cNvSpPr>
            <a:spLocks noGrp="1"/>
          </p:cNvSpPr>
          <p:nvPr>
            <p:ph type="body"/>
          </p:nvPr>
        </p:nvSpPr>
        <p:spPr>
          <a:xfrm>
            <a:off x="914400" y="4308475"/>
            <a:ext cx="5029200" cy="4154488"/>
          </a:xfrm>
          <a:prstGeom prst="rect">
            <a:avLst/>
          </a:prstGeom>
          <a:noFill/>
          <a:ln w="9525">
            <a:noFill/>
          </a:ln>
        </p:spPr>
        <p:txBody>
          <a:bodyPr anchor="t"/>
          <a:p>
            <a:pPr lvl="0"/>
            <a:endParaRPr lang="zh-CN" altLang="en-US" dirty="0"/>
          </a:p>
        </p:txBody>
      </p:sp>
      <p:sp>
        <p:nvSpPr>
          <p:cNvPr id="1024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noRot="1" noChangeAspect="1" noTextEdit="1"/>
          </p:cNvSpPr>
          <p:nvPr>
            <p:ph type="sldImg"/>
          </p:nvPr>
        </p:nvSpPr>
        <p:spPr/>
      </p:sp>
      <p:sp>
        <p:nvSpPr>
          <p:cNvPr id="9830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9830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noRot="1" noChangeAspect="1" noTextEdit="1"/>
          </p:cNvSpPr>
          <p:nvPr>
            <p:ph type="sldImg"/>
          </p:nvPr>
        </p:nvSpPr>
        <p:spPr/>
      </p:sp>
      <p:sp>
        <p:nvSpPr>
          <p:cNvPr id="10035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0035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noRot="1" noChangeAspect="1" noTextEdit="1"/>
          </p:cNvSpPr>
          <p:nvPr>
            <p:ph type="sldImg"/>
          </p:nvPr>
        </p:nvSpPr>
        <p:spPr/>
      </p:sp>
      <p:sp>
        <p:nvSpPr>
          <p:cNvPr id="10240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0240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noRot="1" noChangeAspect="1" noTextEdit="1"/>
          </p:cNvSpPr>
          <p:nvPr>
            <p:ph type="sldImg"/>
          </p:nvPr>
        </p:nvSpPr>
        <p:spPr/>
      </p:sp>
      <p:sp>
        <p:nvSpPr>
          <p:cNvPr id="10445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0445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noRot="1" noChangeAspect="1" noTextEdit="1"/>
          </p:cNvSpPr>
          <p:nvPr>
            <p:ph type="sldImg"/>
          </p:nvPr>
        </p:nvSpPr>
        <p:spPr/>
      </p:sp>
      <p:sp>
        <p:nvSpPr>
          <p:cNvPr id="10649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0649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noRot="1" noChangeAspect="1" noTextEdit="1"/>
          </p:cNvSpPr>
          <p:nvPr>
            <p:ph type="sldImg"/>
          </p:nvPr>
        </p:nvSpPr>
        <p:spPr/>
      </p:sp>
      <p:sp>
        <p:nvSpPr>
          <p:cNvPr id="10854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0854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noRot="1" noChangeAspect="1" noTextEdit="1"/>
          </p:cNvSpPr>
          <p:nvPr>
            <p:ph type="sldImg"/>
          </p:nvPr>
        </p:nvSpPr>
        <p:spPr/>
      </p:sp>
      <p:sp>
        <p:nvSpPr>
          <p:cNvPr id="6861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6861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noRot="1" noChangeAspect="1" noTextEdit="1"/>
          </p:cNvSpPr>
          <p:nvPr>
            <p:ph type="sldImg"/>
          </p:nvPr>
        </p:nvSpPr>
        <p:spPr/>
      </p:sp>
      <p:sp>
        <p:nvSpPr>
          <p:cNvPr id="7270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7270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noRot="1" noChangeAspect="1" noTextEdit="1"/>
          </p:cNvSpPr>
          <p:nvPr>
            <p:ph type="sldImg"/>
          </p:nvPr>
        </p:nvSpPr>
        <p:spPr/>
      </p:sp>
      <p:sp>
        <p:nvSpPr>
          <p:cNvPr id="8704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8704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noRot="1" noChangeAspect="1" noTextEdit="1"/>
          </p:cNvSpPr>
          <p:nvPr>
            <p:ph type="sldImg"/>
          </p:nvPr>
        </p:nvSpPr>
        <p:spPr/>
      </p:sp>
      <p:sp>
        <p:nvSpPr>
          <p:cNvPr id="8909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8909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noChangeAspect="1" noTextEdit="1"/>
          </p:cNvSpPr>
          <p:nvPr>
            <p:ph type="sldImg"/>
          </p:nvPr>
        </p:nvSpPr>
        <p:spPr>
          <a:xfrm>
            <a:off x="2197100" y="6527800"/>
            <a:ext cx="2525713" cy="1893888"/>
          </a:xfrm>
        </p:spPr>
      </p:sp>
      <p:sp>
        <p:nvSpPr>
          <p:cNvPr id="44034" name="Rectangle 3"/>
          <p:cNvSpPr>
            <a:spLocks noGrp="1"/>
          </p:cNvSpPr>
          <p:nvPr>
            <p:ph type="body"/>
          </p:nvPr>
        </p:nvSpPr>
        <p:spPr>
          <a:xfrm>
            <a:off x="538163" y="631825"/>
            <a:ext cx="5995987" cy="5649913"/>
          </a:xfrm>
          <a:prstGeom prst="rect">
            <a:avLst/>
          </a:prstGeom>
          <a:noFill/>
          <a:ln w="9525">
            <a:noFill/>
          </a:ln>
        </p:spPr>
        <p:txBody>
          <a:bodyPr anchor="t"/>
          <a:p>
            <a:pPr lvl="0"/>
            <a:endParaRPr lang="zh-CN" altLang="en-US" dirty="0"/>
          </a:p>
        </p:txBody>
      </p:sp>
      <p:sp>
        <p:nvSpPr>
          <p:cNvPr id="4403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noRot="1" noChangeAspect="1" noTextEdit="1"/>
          </p:cNvSpPr>
          <p:nvPr>
            <p:ph type="sldImg"/>
          </p:nvPr>
        </p:nvSpPr>
        <p:spPr/>
      </p:sp>
      <p:sp>
        <p:nvSpPr>
          <p:cNvPr id="7065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7065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noRot="1" noChangeAspect="1" noTextEdit="1"/>
          </p:cNvSpPr>
          <p:nvPr>
            <p:ph type="sldImg"/>
          </p:nvPr>
        </p:nvSpPr>
        <p:spPr/>
      </p:sp>
      <p:sp>
        <p:nvSpPr>
          <p:cNvPr id="8089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8089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noRot="1" noChangeAspect="1" noTextEdit="1"/>
          </p:cNvSpPr>
          <p:nvPr>
            <p:ph type="sldImg"/>
          </p:nvPr>
        </p:nvSpPr>
        <p:spPr/>
      </p:sp>
      <p:sp>
        <p:nvSpPr>
          <p:cNvPr id="8294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8294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noRot="1" noChangeAspect="1" noTextEdit="1"/>
          </p:cNvSpPr>
          <p:nvPr>
            <p:ph type="sldImg"/>
          </p:nvPr>
        </p:nvSpPr>
        <p:spPr/>
      </p:sp>
      <p:sp>
        <p:nvSpPr>
          <p:cNvPr id="8499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8499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noRot="1" noChangeAspect="1" noTextEdit="1"/>
          </p:cNvSpPr>
          <p:nvPr>
            <p:ph type="sldImg"/>
          </p:nvPr>
        </p:nvSpPr>
        <p:spPr/>
      </p:sp>
      <p:sp>
        <p:nvSpPr>
          <p:cNvPr id="78850" name="Rectangle 3"/>
          <p:cNvSpPr>
            <a:spLocks noGrp="1"/>
          </p:cNvSpPr>
          <p:nvPr>
            <p:ph type="body"/>
          </p:nvPr>
        </p:nvSpPr>
        <p:spPr>
          <a:xfrm>
            <a:off x="685800" y="4343400"/>
            <a:ext cx="5486400" cy="4114800"/>
          </a:xfrm>
          <a:prstGeom prst="rect">
            <a:avLst/>
          </a:prstGeom>
          <a:noFill/>
          <a:ln w="9525">
            <a:noFill/>
          </a:ln>
        </p:spPr>
        <p:txBody>
          <a:bodyPr anchor="t"/>
          <a:p>
            <a:pPr lvl="0"/>
            <a:r>
              <a:rPr lang="zh-CN" altLang="en-US" dirty="0">
                <a:latin typeface="Calibri" panose="020F0502020204030204" pitchFamily="34" charset="0"/>
              </a:rPr>
              <a:t>一方面，链接流对象接收一个原始流对象或者另一个链接流对象作为流源（表现形式上就是把它们作为链接流类构造函数的参数）；另一方面，它们都对流源对象的内部工作方法做了相应的改变。比如</a:t>
            </a:r>
            <a:endParaRPr lang="zh-CN" altLang="en-US" dirty="0">
              <a:latin typeface="Calibri" panose="020F0502020204030204" pitchFamily="34" charset="0"/>
            </a:endParaRPr>
          </a:p>
        </p:txBody>
      </p:sp>
      <p:sp>
        <p:nvSpPr>
          <p:cNvPr id="7885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ChangeAspect="1" noTextEdit="1"/>
          </p:cNvSpPr>
          <p:nvPr>
            <p:ph type="sldImg"/>
          </p:nvPr>
        </p:nvSpPr>
        <p:spPr/>
      </p:sp>
      <p:sp>
        <p:nvSpPr>
          <p:cNvPr id="7680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7680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p:sp>
      <p:sp>
        <p:nvSpPr>
          <p:cNvPr id="52226" name="备注占位符 2"/>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52227" name="页眉占位符 3"/>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
        <p:nvSpPr>
          <p:cNvPr id="52228" name="灯片编号占位符 4"/>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buFont typeface="Arial" panose="020B0604020202020204" pitchFamily="34" charset="0"/>
              <a:buChar char="•"/>
            </a:pPr>
            <a:fld id="{9A0DB2DC-4C9A-4742-B13C-FB6460FD3503}" type="slidenum">
              <a:rPr lang="zh-CN" altLang="en-US"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noRot="1" noChangeAspect="1" noTextEdit="1"/>
          </p:cNvSpPr>
          <p:nvPr>
            <p:ph type="sldImg"/>
          </p:nvPr>
        </p:nvSpPr>
        <p:spPr/>
      </p:sp>
      <p:sp>
        <p:nvSpPr>
          <p:cNvPr id="5837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5837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noRot="1" noChangeAspect="1" noTextEdit="1"/>
          </p:cNvSpPr>
          <p:nvPr>
            <p:ph type="sldImg"/>
          </p:nvPr>
        </p:nvSpPr>
        <p:spPr/>
      </p:sp>
      <p:sp>
        <p:nvSpPr>
          <p:cNvPr id="6041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6041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ChangeAspect="1" noTextEdit="1"/>
          </p:cNvSpPr>
          <p:nvPr>
            <p:ph type="sldImg"/>
          </p:nvPr>
        </p:nvSpPr>
        <p:spPr/>
      </p:sp>
      <p:sp>
        <p:nvSpPr>
          <p:cNvPr id="6246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6246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noRot="1" noChangeAspect="1" noTextEdit="1"/>
          </p:cNvSpPr>
          <p:nvPr>
            <p:ph type="sldImg"/>
          </p:nvPr>
        </p:nvSpPr>
        <p:spPr/>
      </p:sp>
      <p:sp>
        <p:nvSpPr>
          <p:cNvPr id="1433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433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noRot="1" noChangeAspect="1" noTextEdit="1"/>
          </p:cNvSpPr>
          <p:nvPr>
            <p:ph type="sldImg"/>
          </p:nvPr>
        </p:nvSpPr>
        <p:spPr/>
      </p:sp>
      <p:sp>
        <p:nvSpPr>
          <p:cNvPr id="6656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6656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noRot="1" noChangeAspect="1" noTextEdit="1"/>
          </p:cNvSpPr>
          <p:nvPr>
            <p:ph type="sldImg"/>
          </p:nvPr>
        </p:nvSpPr>
        <p:spPr/>
      </p:sp>
      <p:sp>
        <p:nvSpPr>
          <p:cNvPr id="11366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1366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noRot="1" noChangeAspect="1" noTextEdit="1"/>
          </p:cNvSpPr>
          <p:nvPr>
            <p:ph type="sldImg"/>
          </p:nvPr>
        </p:nvSpPr>
        <p:spPr/>
      </p:sp>
      <p:sp>
        <p:nvSpPr>
          <p:cNvPr id="11571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1571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noRot="1" noChangeAspect="1" noTextEdit="1"/>
          </p:cNvSpPr>
          <p:nvPr>
            <p:ph type="sldImg"/>
          </p:nvPr>
        </p:nvSpPr>
        <p:spPr/>
      </p:sp>
      <p:sp>
        <p:nvSpPr>
          <p:cNvPr id="11776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1776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noRot="1" noChangeAspect="1" noTextEdit="1"/>
          </p:cNvSpPr>
          <p:nvPr>
            <p:ph type="sldImg"/>
          </p:nvPr>
        </p:nvSpPr>
        <p:spPr/>
      </p:sp>
      <p:sp>
        <p:nvSpPr>
          <p:cNvPr id="12185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2185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noRot="1" noChangeAspect="1" noTextEdit="1"/>
          </p:cNvSpPr>
          <p:nvPr>
            <p:ph type="sldImg"/>
          </p:nvPr>
        </p:nvSpPr>
        <p:spPr/>
      </p:sp>
      <p:sp>
        <p:nvSpPr>
          <p:cNvPr id="11981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1981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noRot="1" noChangeAspect="1" noTextEdit="1"/>
          </p:cNvSpPr>
          <p:nvPr>
            <p:ph type="sldImg"/>
          </p:nvPr>
        </p:nvSpPr>
        <p:spPr/>
      </p:sp>
      <p:sp>
        <p:nvSpPr>
          <p:cNvPr id="12390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2390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noRot="1" noChangeAspect="1" noTextEdit="1"/>
          </p:cNvSpPr>
          <p:nvPr>
            <p:ph type="sldImg"/>
          </p:nvPr>
        </p:nvSpPr>
        <p:spPr/>
      </p:sp>
      <p:sp>
        <p:nvSpPr>
          <p:cNvPr id="12595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2595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noRot="1" noChangeAspect="1" noTextEdit="1"/>
          </p:cNvSpPr>
          <p:nvPr>
            <p:ph type="sldImg"/>
          </p:nvPr>
        </p:nvSpPr>
        <p:spPr/>
      </p:sp>
      <p:sp>
        <p:nvSpPr>
          <p:cNvPr id="12800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2800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noRot="1" noChangeAspect="1" noTextEdit="1"/>
          </p:cNvSpPr>
          <p:nvPr>
            <p:ph type="sldImg"/>
          </p:nvPr>
        </p:nvSpPr>
        <p:spPr/>
      </p:sp>
      <p:sp>
        <p:nvSpPr>
          <p:cNvPr id="13005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3005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noRot="1" noChangeAspect="1" noTextEdit="1"/>
          </p:cNvSpPr>
          <p:nvPr>
            <p:ph type="sldImg"/>
          </p:nvPr>
        </p:nvSpPr>
        <p:spPr/>
      </p:sp>
      <p:sp>
        <p:nvSpPr>
          <p:cNvPr id="1638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638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noRot="1" noChangeAspect="1" noTextEdit="1"/>
          </p:cNvSpPr>
          <p:nvPr>
            <p:ph type="sldImg"/>
          </p:nvPr>
        </p:nvSpPr>
        <p:spPr/>
      </p:sp>
      <p:sp>
        <p:nvSpPr>
          <p:cNvPr id="13721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3721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noRot="1" noChangeAspect="1" noTextEdit="1"/>
          </p:cNvSpPr>
          <p:nvPr>
            <p:ph type="sldImg"/>
          </p:nvPr>
        </p:nvSpPr>
        <p:spPr/>
      </p:sp>
      <p:sp>
        <p:nvSpPr>
          <p:cNvPr id="13926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3926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noRot="1" noChangeAspect="1" noTextEdit="1"/>
          </p:cNvSpPr>
          <p:nvPr>
            <p:ph type="sldImg"/>
          </p:nvPr>
        </p:nvSpPr>
        <p:spPr/>
      </p:sp>
      <p:sp>
        <p:nvSpPr>
          <p:cNvPr id="14131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4131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noRot="1" noChangeAspect="1" noTextEdit="1"/>
          </p:cNvSpPr>
          <p:nvPr>
            <p:ph type="sldImg"/>
          </p:nvPr>
        </p:nvSpPr>
        <p:spPr/>
      </p:sp>
      <p:sp>
        <p:nvSpPr>
          <p:cNvPr id="14336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4336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2"/>
          <p:cNvSpPr>
            <a:spLocks noGrp="1" noRot="1" noChangeAspect="1" noTextEdit="1"/>
          </p:cNvSpPr>
          <p:nvPr>
            <p:ph type="sldImg"/>
          </p:nvPr>
        </p:nvSpPr>
        <p:spPr/>
      </p:sp>
      <p:sp>
        <p:nvSpPr>
          <p:cNvPr id="14643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4643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noRot="1" noChangeAspect="1" noTextEdit="1"/>
          </p:cNvSpPr>
          <p:nvPr>
            <p:ph type="sldImg"/>
          </p:nvPr>
        </p:nvSpPr>
        <p:spPr/>
      </p:sp>
      <p:sp>
        <p:nvSpPr>
          <p:cNvPr id="14848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4848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noRot="1" noChangeAspect="1" noTextEdit="1"/>
          </p:cNvSpPr>
          <p:nvPr>
            <p:ph type="sldImg"/>
          </p:nvPr>
        </p:nvSpPr>
        <p:spPr/>
      </p:sp>
      <p:sp>
        <p:nvSpPr>
          <p:cNvPr id="15053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5053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noRot="1" noChangeAspect="1" noTextEdit="1"/>
          </p:cNvSpPr>
          <p:nvPr>
            <p:ph type="sldImg"/>
          </p:nvPr>
        </p:nvSpPr>
        <p:spPr/>
      </p:sp>
      <p:sp>
        <p:nvSpPr>
          <p:cNvPr id="15257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5257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2"/>
          <p:cNvSpPr>
            <a:spLocks noGrp="1" noRot="1" noChangeAspect="1" noTextEdit="1"/>
          </p:cNvSpPr>
          <p:nvPr>
            <p:ph type="sldImg"/>
          </p:nvPr>
        </p:nvSpPr>
        <p:spPr/>
      </p:sp>
      <p:sp>
        <p:nvSpPr>
          <p:cNvPr id="15462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5462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2"/>
          <p:cNvSpPr>
            <a:spLocks noGrp="1" noRot="1" noChangeAspect="1" noTextEdit="1"/>
          </p:cNvSpPr>
          <p:nvPr>
            <p:ph type="sldImg"/>
          </p:nvPr>
        </p:nvSpPr>
        <p:spPr/>
      </p:sp>
      <p:sp>
        <p:nvSpPr>
          <p:cNvPr id="15667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5667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noRot="1" noChangeAspect="1" noTextEdit="1"/>
          </p:cNvSpPr>
          <p:nvPr>
            <p:ph type="sldImg"/>
          </p:nvPr>
        </p:nvSpPr>
        <p:spPr/>
      </p:sp>
      <p:sp>
        <p:nvSpPr>
          <p:cNvPr id="18434"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8435"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noRot="1" noChangeAspect="1" noTextEdit="1"/>
          </p:cNvSpPr>
          <p:nvPr>
            <p:ph type="sldImg"/>
          </p:nvPr>
        </p:nvSpPr>
        <p:spPr/>
      </p:sp>
      <p:sp>
        <p:nvSpPr>
          <p:cNvPr id="15872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5872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noRot="1" noChangeAspect="1" noTextEdit="1"/>
          </p:cNvSpPr>
          <p:nvPr>
            <p:ph type="sldImg"/>
          </p:nvPr>
        </p:nvSpPr>
        <p:spPr/>
      </p:sp>
      <p:sp>
        <p:nvSpPr>
          <p:cNvPr id="16077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16077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幻灯片图像占位符 1"/>
          <p:cNvSpPr>
            <a:spLocks noGrp="1" noRot="1" noChangeAspect="1" noTextEdit="1"/>
          </p:cNvSpPr>
          <p:nvPr>
            <p:ph type="sldImg"/>
          </p:nvPr>
        </p:nvSpPr>
        <p:spPr/>
      </p:sp>
      <p:sp>
        <p:nvSpPr>
          <p:cNvPr id="163842" name="备注占位符 2"/>
          <p:cNvSpPr>
            <a:spLocks noGrp="1"/>
          </p:cNvSpPr>
          <p:nvPr>
            <p:ph type="body"/>
          </p:nvPr>
        </p:nvSpPr>
        <p:spPr>
          <a:xfrm>
            <a:off x="685800" y="4400550"/>
            <a:ext cx="5486400" cy="3600450"/>
          </a:xfrm>
          <a:prstGeom prst="rect">
            <a:avLst/>
          </a:prstGeom>
          <a:noFill/>
          <a:ln w="9525">
            <a:noFill/>
          </a:ln>
        </p:spPr>
        <p:txBody>
          <a:bodyPr anchor="t"/>
          <a:p>
            <a:pPr lvl="0"/>
            <a:r>
              <a:rPr lang="zh-CN" altLang="en-US" dirty="0"/>
              <a:t>阻塞</a:t>
            </a:r>
            <a:r>
              <a:rPr lang="en-US" altLang="zh-CN" dirty="0"/>
              <a:t>I/O</a:t>
            </a:r>
            <a:r>
              <a:rPr lang="zh-CN" altLang="en-US" dirty="0"/>
              <a:t>：在数据没有读写完成之前，</a:t>
            </a:r>
            <a:r>
              <a:rPr lang="en-US" altLang="zh-CN" dirty="0"/>
              <a:t>CPU </a:t>
            </a:r>
            <a:r>
              <a:rPr lang="zh-CN" altLang="en-US" dirty="0"/>
              <a:t>不</a:t>
            </a:r>
            <a:endParaRPr lang="zh-CN" altLang="en-US" dirty="0"/>
          </a:p>
          <a:p>
            <a:pPr lvl="0"/>
            <a:r>
              <a:rPr lang="zh-CN" altLang="en-US" dirty="0"/>
              <a:t>可以进行下一步操作，这样</a:t>
            </a:r>
            <a:r>
              <a:rPr lang="en-US" altLang="zh-CN" dirty="0"/>
              <a:t>CPU </a:t>
            </a:r>
            <a:r>
              <a:rPr lang="zh-CN" altLang="en-US" dirty="0"/>
              <a:t>只好眼睁睁的在那里傻等。非阻塞</a:t>
            </a:r>
            <a:r>
              <a:rPr lang="en-US" altLang="zh-CN" dirty="0"/>
              <a:t>I/O</a:t>
            </a:r>
            <a:r>
              <a:rPr lang="zh-CN" altLang="en-US" dirty="0"/>
              <a:t>：在数据没有读写完成</a:t>
            </a:r>
            <a:endParaRPr lang="zh-CN" altLang="en-US" dirty="0"/>
          </a:p>
          <a:p>
            <a:pPr lvl="0"/>
            <a:r>
              <a:rPr lang="zh-CN" altLang="en-US" dirty="0"/>
              <a:t>之前，</a:t>
            </a:r>
            <a:r>
              <a:rPr lang="en-US" altLang="zh-CN" dirty="0"/>
              <a:t>CPU </a:t>
            </a:r>
            <a:r>
              <a:rPr lang="zh-CN" altLang="en-US" dirty="0"/>
              <a:t>可以离开，只需要每隔一段时间询问一次。异步</a:t>
            </a:r>
            <a:r>
              <a:rPr lang="en-US" altLang="zh-CN" dirty="0"/>
              <a:t>I/O</a:t>
            </a:r>
            <a:r>
              <a:rPr lang="zh-CN" altLang="en-US" dirty="0"/>
              <a:t>：在数据没有读写完成之前，</a:t>
            </a:r>
            <a:endParaRPr lang="zh-CN" altLang="en-US" dirty="0"/>
          </a:p>
          <a:p>
            <a:pPr lvl="0"/>
            <a:r>
              <a:rPr lang="en-US" altLang="zh-CN" dirty="0"/>
              <a:t>CPU </a:t>
            </a:r>
            <a:r>
              <a:rPr lang="zh-CN" altLang="en-US" dirty="0"/>
              <a:t>可以离开也不用时不时的关心一下</a:t>
            </a:r>
            <a:r>
              <a:rPr lang="en-US" altLang="zh-CN" dirty="0"/>
              <a:t>I/O</a:t>
            </a:r>
            <a:r>
              <a:rPr lang="zh-CN" altLang="en-US" dirty="0"/>
              <a:t>，在数据读写完成时，主动通知</a:t>
            </a:r>
            <a:r>
              <a:rPr lang="en-US" altLang="zh-CN" dirty="0"/>
              <a:t>CPU</a:t>
            </a:r>
            <a:r>
              <a:rPr lang="zh-CN" altLang="en-US" dirty="0"/>
              <a:t>。</a:t>
            </a:r>
            <a:endParaRPr lang="zh-CN" altLang="en-US" dirty="0"/>
          </a:p>
        </p:txBody>
      </p:sp>
      <p:sp>
        <p:nvSpPr>
          <p:cNvPr id="163843" name="页眉占位符 3"/>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
        <p:nvSpPr>
          <p:cNvPr id="163844" name="灯片编号占位符 4"/>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buFont typeface="Arial" panose="020B0604020202020204" pitchFamily="34" charset="0"/>
              <a:buChar char="•"/>
            </a:pPr>
            <a:fld id="{9A0DB2DC-4C9A-4742-B13C-FB6460FD3503}" type="slidenum">
              <a:rPr lang="zh-CN" altLang="en-US"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noRot="1" noChangeAspect="1" noTextEdit="1"/>
          </p:cNvSpPr>
          <p:nvPr>
            <p:ph type="sldImg"/>
          </p:nvPr>
        </p:nvSpPr>
        <p:spPr/>
      </p:sp>
      <p:sp>
        <p:nvSpPr>
          <p:cNvPr id="26626"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26627"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noRot="1" noChangeAspect="1" noTextEdit="1"/>
          </p:cNvSpPr>
          <p:nvPr>
            <p:ph type="sldImg"/>
          </p:nvPr>
        </p:nvSpPr>
        <p:spPr/>
      </p:sp>
      <p:sp>
        <p:nvSpPr>
          <p:cNvPr id="92162"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92163"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noRot="1" noChangeAspect="1" noTextEdit="1"/>
          </p:cNvSpPr>
          <p:nvPr>
            <p:ph type="sldImg"/>
          </p:nvPr>
        </p:nvSpPr>
        <p:spPr/>
      </p:sp>
      <p:sp>
        <p:nvSpPr>
          <p:cNvPr id="94210"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94211"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noRot="1" noChangeAspect="1" noTextEdit="1"/>
          </p:cNvSpPr>
          <p:nvPr>
            <p:ph type="sldImg"/>
          </p:nvPr>
        </p:nvSpPr>
        <p:spPr/>
      </p:sp>
      <p:sp>
        <p:nvSpPr>
          <p:cNvPr id="96258"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en-US" dirty="0"/>
          </a:p>
        </p:txBody>
      </p:sp>
      <p:sp>
        <p:nvSpPr>
          <p:cNvPr id="96259" name="页眉占位符 1"/>
          <p:cNvSpPr txBox="1">
            <a:spLocks noGrp="1"/>
          </p:cNvSpPr>
          <p:nvPr>
            <p:ph type="hdr" sz="quarter"/>
          </p:nvPr>
        </p:nvSpPr>
        <p:spPr>
          <a:xfrm>
            <a:off x="0" y="0"/>
            <a:ext cx="2971800" cy="457200"/>
          </a:xfrm>
          <a:prstGeom prst="rect">
            <a:avLst/>
          </a:prstGeom>
          <a:noFill/>
          <a:ln w="9525">
            <a:noFill/>
          </a:ln>
        </p:spPr>
        <p:txBody>
          <a:bodyPr vert="horz" anchor="t"/>
          <a:p>
            <a:pPr lvl="0">
              <a:buFont typeface="Arial" panose="020B0604020202020204" pitchFamily="34" charset="0"/>
              <a:buChar char="•"/>
            </a:pPr>
            <a:r>
              <a:rPr lang="en-US" altLang="zh-CN" sz="1200" dirty="0"/>
              <a:t>Java_Lesson 7_I/O</a:t>
            </a:r>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11902" y="191691"/>
            <a:ext cx="9468058" cy="96012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20090" y="1680210"/>
            <a:ext cx="9361170" cy="4640580"/>
          </a:xfrm>
        </p:spPr>
        <p:txBody>
          <a:bodyPr/>
          <a:lstStyle/>
          <a:p>
            <a:endParaRPr lang="zh-CN" altLang="en-US"/>
          </a:p>
        </p:txBody>
      </p:sp>
      <p:sp>
        <p:nvSpPr>
          <p:cNvPr id="4" name="日期占位符 3"/>
          <p:cNvSpPr>
            <a:spLocks noGrp="1"/>
          </p:cNvSpPr>
          <p:nvPr>
            <p:ph type="dt" sz="half" idx="10"/>
          </p:nvPr>
        </p:nvSpPr>
        <p:spPr>
          <a:xfrm>
            <a:off x="540068" y="6560820"/>
            <a:ext cx="2520315" cy="480060"/>
          </a:xfrm>
        </p:spPr>
        <p:txBody>
          <a:bodyPr/>
          <a:lstStyle>
            <a:lvl1pPr>
              <a:defRPr/>
            </a:lvl1pPr>
          </a:lstStyle>
          <a:p>
            <a:fld id="{E3C47FD1-053E-4DA7-97E3-53015FDE441D}" type="datetime1">
              <a:rPr lang="zh-CN" altLang="en-US" smtClean="0"/>
            </a:fld>
            <a:endParaRPr lang="en-US" altLang="zh-CN"/>
          </a:p>
        </p:txBody>
      </p:sp>
      <p:sp>
        <p:nvSpPr>
          <p:cNvPr id="5" name="页脚占位符 4"/>
          <p:cNvSpPr>
            <a:spLocks noGrp="1"/>
          </p:cNvSpPr>
          <p:nvPr>
            <p:ph type="ftr" sz="quarter" idx="11"/>
          </p:nvPr>
        </p:nvSpPr>
        <p:spPr>
          <a:xfrm>
            <a:off x="3690461" y="6560820"/>
            <a:ext cx="3420427" cy="48006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740967" y="6560820"/>
            <a:ext cx="2520315" cy="480060"/>
          </a:xfrm>
        </p:spPr>
        <p:txBody>
          <a:bodyPr/>
          <a:lstStyle>
            <a:lvl1pPr>
              <a:defRPr/>
            </a:lvl1pPr>
          </a:lstStyle>
          <a:p>
            <a:fld id="{0E50387A-4797-4655-834B-11EFAE69EA74}"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5"/>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17.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3.jpeg"/><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3.xml"/><Relationship Id="rId2" Type="http://schemas.openxmlformats.org/officeDocument/2006/relationships/image" Target="../media/image3.jpeg"/><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hyperlink" Target="file:///\\Fileserver\Projects\CQU-Education\2005-Spring\J2EE\Presentation\mk:@MSITStore:C:\j2sdk1.4.2\docs\J2DK1.4DOC.CHM::\api\java\lang\Object.html" TargetMode="Externa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tags" Target="../tags/tag61.xml"/><Relationship Id="rId4" Type="http://schemas.openxmlformats.org/officeDocument/2006/relationships/hyperlink" Target="../../../../../../../../Java/jdk-1_5_0-doc/docs/api/java/nio/CharBuffer.html" TargetMode="External"/><Relationship Id="rId3" Type="http://schemas.openxmlformats.org/officeDocument/2006/relationships/hyperlink" Target="../../../../../../../../Java/jdk-1_5_0-doc/docs/api/java/io/Closeable.html" TargetMode="External"/><Relationship Id="rId2" Type="http://schemas.openxmlformats.org/officeDocument/2006/relationships/hyperlink" Target="../../../../../../../../Java/jdk-1_5_0-doc/docs/api/java/lang/Readable.html" TargetMode="External"/><Relationship Id="rId1" Type="http://schemas.openxmlformats.org/officeDocument/2006/relationships/hyperlink" Target="../../../../../../../../Java/jdk-1_5_0-doc/docs/api/java/lang/Object.html" TargetMode="Externa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hyperlink" Target="../../../../../../../../Java/jdk-1_5_0-doc/docs/api/java/io/Flushable.html" TargetMode="External"/><Relationship Id="rId3" Type="http://schemas.openxmlformats.org/officeDocument/2006/relationships/hyperlink" Target="../../../../../../../../Java/jdk-1_5_0-doc/docs/api/java/io/Closeable.html" TargetMode="External"/><Relationship Id="rId2" Type="http://schemas.openxmlformats.org/officeDocument/2006/relationships/hyperlink" Target="../../../../../../../../Java/jdk-1_5_0-doc/docs/api/java/lang/Appendable.html" TargetMode="External"/><Relationship Id="rId1" Type="http://schemas.openxmlformats.org/officeDocument/2006/relationships/hyperlink" Target="../../../../../../../../Java/jdk-1_5_0-doc/docs/api/java/lang/Object.html" TargetMode="Externa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5" Type="http://schemas.openxmlformats.org/officeDocument/2006/relationships/slideLayout" Target="../slideLayouts/slideLayout7.xml"/><Relationship Id="rId14" Type="http://schemas.openxmlformats.org/officeDocument/2006/relationships/tags" Target="../tags/tag77.xml"/><Relationship Id="rId13" Type="http://schemas.openxmlformats.org/officeDocument/2006/relationships/image" Target="../media/image8.png"/><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2" Type="http://schemas.openxmlformats.org/officeDocument/2006/relationships/slideLayout" Target="../slideLayouts/slideLayout7.xml"/><Relationship Id="rId11" Type="http://schemas.openxmlformats.org/officeDocument/2006/relationships/tags" Target="../tags/tag87.xml"/><Relationship Id="rId10" Type="http://schemas.openxmlformats.org/officeDocument/2006/relationships/image" Target="../media/image8.png"/><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5.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16.jpe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84629"/>
            <a:chOff x="0" y="2716812"/>
            <a:chExt cx="5991142" cy="1411486"/>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2"/>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buNone/>
                <a:defRPr/>
              </a:pPr>
              <a:r>
                <a:rPr lang="zh-CN" altLang="en-US" sz="3570" b="1">
                  <a:solidFill>
                    <a:schemeClr val="bg1"/>
                  </a:solidFill>
                  <a:latin typeface="微软雅黑" panose="020B0503020204020204" pitchFamily="34" charset="-122"/>
                  <a:ea typeface="微软雅黑" panose="020B0503020204020204" pitchFamily="34" charset="-122"/>
                  <a:sym typeface="+mn-ea"/>
                </a:rPr>
                <a:t>输入和输出</a:t>
              </a:r>
              <a:endPar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49165"/>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lang="en-US" altLang="zh-CN" sz="1600" dirty="0">
                  <a:solidFill>
                    <a:schemeClr val="bg1"/>
                  </a:solidFill>
                  <a:latin typeface="微软雅黑" panose="020B0503020204020204" pitchFamily="34" charset="-122"/>
                  <a:ea typeface="微软雅黑" panose="020B0503020204020204" pitchFamily="34" charset="-122"/>
                  <a:sym typeface="+mn-ea"/>
                </a:rPr>
                <a:t>I/O in Java</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193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File</a:t>
            </a:r>
            <a:r>
              <a:rPr lang="zh-CN" altLang="en-US" sz="3600" b="1">
                <a:solidFill>
                  <a:srgbClr val="00B0F0"/>
                </a:solidFill>
                <a:latin typeface="微软雅黑" panose="020B0503020204020204" pitchFamily="34" charset="-122"/>
                <a:ea typeface="微软雅黑" panose="020B0503020204020204" pitchFamily="34" charset="-122"/>
                <a:sym typeface="+mn-ea"/>
              </a:rPr>
              <a:t>类构造器</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17410" name="Rectangle 3"/>
          <p:cNvSpPr>
            <a:spLocks noGrp="1"/>
          </p:cNvSpPr>
          <p:nvPr>
            <p:ph idx="1"/>
          </p:nvPr>
        </p:nvSpPr>
        <p:spPr/>
        <p:txBody>
          <a:bodyPr vert="horz" wrap="square" lIns="91440" tIns="45720" rIns="91440" bIns="45720" anchor="t"/>
          <a:p>
            <a:pPr eaLnBrk="1" hangingPunct="1"/>
            <a:r>
              <a:rPr lang="en-US" altLang="zh-CN" sz="3200" dirty="0">
                <a:latin typeface="微软雅黑" panose="020B0503020204020204" pitchFamily="34" charset="-122"/>
                <a:ea typeface="微软雅黑" panose="020B0503020204020204" pitchFamily="34" charset="-122"/>
              </a:rPr>
              <a:t>File</a:t>
            </a:r>
            <a:r>
              <a:rPr lang="zh-CN" altLang="en-US" sz="3200" dirty="0">
                <a:latin typeface="微软雅黑" panose="020B0503020204020204" pitchFamily="34" charset="-122"/>
                <a:ea typeface="微软雅黑" panose="020B0503020204020204" pitchFamily="34" charset="-122"/>
              </a:rPr>
              <a:t>有三个重载的构造方法：</a:t>
            </a:r>
            <a:endParaRPr lang="zh-CN" altLang="en-US" sz="3200" dirty="0">
              <a:latin typeface="微软雅黑" panose="020B0503020204020204" pitchFamily="34" charset="-122"/>
              <a:ea typeface="微软雅黑" panose="020B0503020204020204" pitchFamily="34" charset="-122"/>
            </a:endParaRPr>
          </a:p>
          <a:p>
            <a:pPr lvl="1" eaLnBrk="1" hangingPunct="1"/>
            <a:r>
              <a:rPr lang="en-US" altLang="zh-CN" sz="2800" dirty="0">
                <a:latin typeface="微软雅黑" panose="020B0503020204020204" pitchFamily="34" charset="-122"/>
                <a:ea typeface="微软雅黑" panose="020B0503020204020204" pitchFamily="34" charset="-122"/>
              </a:rPr>
              <a:t>File</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String path</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lvl="1" eaLnBrk="1" hangingPunct="1"/>
            <a:r>
              <a:rPr lang="en-US" altLang="zh-CN" sz="2800" dirty="0">
                <a:latin typeface="微软雅黑" panose="020B0503020204020204" pitchFamily="34" charset="-122"/>
                <a:ea typeface="微软雅黑" panose="020B0503020204020204" pitchFamily="34" charset="-122"/>
              </a:rPr>
              <a:t>File</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String path,String name</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lvl="1" eaLnBrk="1" hangingPunct="1"/>
            <a:r>
              <a:rPr lang="en-US" altLang="zh-CN" sz="2800" dirty="0">
                <a:latin typeface="微软雅黑" panose="020B0503020204020204" pitchFamily="34" charset="-122"/>
                <a:ea typeface="微软雅黑" panose="020B0503020204020204" pitchFamily="34" charset="-122"/>
              </a:rPr>
              <a:t>File (File dir,String name)</a:t>
            </a:r>
            <a:endParaRPr lang="en-US" altLang="zh-CN" sz="2800" dirty="0">
              <a:latin typeface="微软雅黑" panose="020B0503020204020204" pitchFamily="34" charset="-122"/>
              <a:ea typeface="微软雅黑" panose="020B0503020204020204" pitchFamily="34" charset="-122"/>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lang="zh-CN" altLang="en-US" sz="2000" noProof="0">
                <a:ln>
                  <a:noFill/>
                </a:ln>
                <a:effectLst/>
                <a:uLnTx/>
                <a:uFillTx/>
                <a:sym typeface="+mn-ea"/>
              </a:rPr>
              <a:t>例</a:t>
            </a:r>
            <a:r>
              <a:rPr lang="en-US" altLang="zh-CN" sz="2000" noProof="0">
                <a:ln>
                  <a:noFill/>
                </a:ln>
                <a:effectLst/>
                <a:uLnTx/>
                <a:uFillTx/>
                <a:sym typeface="+mn-ea"/>
              </a:rPr>
              <a:t>1</a:t>
            </a:r>
            <a:r>
              <a:rPr lang="zh-CN" altLang="en-US" sz="2000" noProof="0">
                <a:ln>
                  <a:noFill/>
                </a:ln>
                <a:effectLst/>
                <a:uLnTx/>
                <a:uFillTx/>
                <a:sym typeface="+mn-ea"/>
              </a:rPr>
              <a:t>：</a:t>
            </a:r>
            <a:r>
              <a:rPr lang="en-US" altLang="zh-CN" sz="2000" noProof="0">
                <a:ln>
                  <a:noFill/>
                </a:ln>
                <a:effectLst/>
                <a:uLnTx/>
                <a:uFillTx/>
                <a:sym typeface="+mn-ea"/>
              </a:rPr>
              <a:t>File file1=new File(“f:\\java\\aaa”);</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lang="en-US" altLang="zh-CN" sz="2000" noProof="0">
                <a:ln>
                  <a:noFill/>
                </a:ln>
                <a:effectLst/>
                <a:uLnTx/>
                <a:uFillTx/>
                <a:sym typeface="+mn-ea"/>
              </a:rPr>
              <a:t>	</a:t>
            </a:r>
            <a:r>
              <a:rPr lang="zh-CN" altLang="en-US" sz="2000" noProof="0">
                <a:ln>
                  <a:noFill/>
                </a:ln>
                <a:effectLst/>
                <a:uLnTx/>
                <a:uFillTx/>
                <a:sym typeface="+mn-ea"/>
              </a:rPr>
              <a:t>在已存在的</a:t>
            </a:r>
            <a:r>
              <a:rPr lang="en-US" altLang="zh-CN" sz="2000" noProof="0">
                <a:ln>
                  <a:noFill/>
                </a:ln>
                <a:effectLst/>
                <a:uLnTx/>
                <a:uFillTx/>
                <a:sym typeface="+mn-ea"/>
              </a:rPr>
              <a:t>f:\java</a:t>
            </a:r>
            <a:r>
              <a:rPr lang="zh-CN" altLang="en-US" sz="2000" noProof="0">
                <a:ln>
                  <a:noFill/>
                </a:ln>
                <a:effectLst/>
                <a:uLnTx/>
                <a:uFillTx/>
                <a:sym typeface="+mn-ea"/>
              </a:rPr>
              <a:t>目录下新创建一个</a:t>
            </a:r>
            <a:r>
              <a:rPr lang="en-US" altLang="zh-CN" sz="2000" noProof="0">
                <a:ln>
                  <a:noFill/>
                </a:ln>
                <a:effectLst/>
                <a:uLnTx/>
                <a:uFillTx/>
                <a:sym typeface="+mn-ea"/>
              </a:rPr>
              <a:t>aaa</a:t>
            </a:r>
            <a:r>
              <a:rPr lang="zh-CN" altLang="en-US" sz="2000" noProof="0">
                <a:ln>
                  <a:noFill/>
                </a:ln>
                <a:effectLst/>
                <a:uLnTx/>
                <a:uFillTx/>
                <a:sym typeface="+mn-ea"/>
              </a:rPr>
              <a:t>目录，使用的是绝对路径，且只能创建一层新目录。</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lang="zh-CN" altLang="en-US" sz="2000" noProof="0">
                <a:ln>
                  <a:noFill/>
                </a:ln>
                <a:effectLst/>
                <a:uLnTx/>
                <a:uFillTx/>
                <a:sym typeface="+mn-ea"/>
              </a:rPr>
              <a:t>例</a:t>
            </a:r>
            <a:r>
              <a:rPr lang="en-US" altLang="zh-CN" sz="2000" noProof="0">
                <a:ln>
                  <a:noFill/>
                </a:ln>
                <a:effectLst/>
                <a:uLnTx/>
                <a:uFillTx/>
                <a:sym typeface="+mn-ea"/>
              </a:rPr>
              <a:t>2</a:t>
            </a:r>
            <a:r>
              <a:rPr lang="zh-CN" altLang="en-US" sz="2000" noProof="0">
                <a:ln>
                  <a:noFill/>
                </a:ln>
                <a:effectLst/>
                <a:uLnTx/>
                <a:uFillTx/>
                <a:sym typeface="+mn-ea"/>
              </a:rPr>
              <a:t>：</a:t>
            </a:r>
            <a:r>
              <a:rPr lang="en-US" altLang="zh-CN" sz="2000" noProof="0">
                <a:ln>
                  <a:noFill/>
                </a:ln>
                <a:effectLst/>
                <a:uLnTx/>
                <a:uFillTx/>
                <a:sym typeface="+mn-ea"/>
              </a:rPr>
              <a:t>File file2=new File(“bbb”);</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lang="en-US" altLang="zh-CN" sz="2000" noProof="0">
                <a:ln>
                  <a:noFill/>
                </a:ln>
                <a:effectLst/>
                <a:uLnTx/>
                <a:uFillTx/>
                <a:sym typeface="+mn-ea"/>
              </a:rPr>
              <a:t>    </a:t>
            </a:r>
            <a:r>
              <a:rPr lang="zh-CN" altLang="en-US" sz="2000" noProof="0">
                <a:ln>
                  <a:noFill/>
                </a:ln>
                <a:effectLst/>
                <a:uLnTx/>
                <a:uFillTx/>
                <a:sym typeface="+mn-ea"/>
              </a:rPr>
              <a:t>在当前工作目录下，创建</a:t>
            </a:r>
            <a:r>
              <a:rPr lang="en-US" altLang="zh-CN" sz="2000" noProof="0">
                <a:ln>
                  <a:noFill/>
                </a:ln>
                <a:effectLst/>
                <a:uLnTx/>
                <a:uFillTx/>
                <a:sym typeface="+mn-ea"/>
              </a:rPr>
              <a:t>bbb</a:t>
            </a:r>
            <a:r>
              <a:rPr lang="zh-CN" altLang="en-US" sz="2000" noProof="0">
                <a:ln>
                  <a:noFill/>
                </a:ln>
                <a:effectLst/>
                <a:uLnTx/>
                <a:uFillTx/>
                <a:sym typeface="+mn-ea"/>
              </a:rPr>
              <a:t>新目录的文件对象，使用的是相对路径</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lang="zh-CN" altLang="en-US" sz="2000" noProof="0">
                <a:ln>
                  <a:noFill/>
                </a:ln>
                <a:effectLst/>
                <a:uLnTx/>
                <a:uFillTx/>
                <a:sym typeface="+mn-ea"/>
              </a:rPr>
              <a:t>例</a:t>
            </a:r>
            <a:r>
              <a:rPr lang="en-US" altLang="zh-CN" sz="2000" noProof="0">
                <a:ln>
                  <a:noFill/>
                </a:ln>
                <a:effectLst/>
                <a:uLnTx/>
                <a:uFillTx/>
                <a:sym typeface="+mn-ea"/>
              </a:rPr>
              <a:t>3</a:t>
            </a:r>
            <a:r>
              <a:rPr lang="zh-CN" altLang="en-US" sz="2000" noProof="0">
                <a:ln>
                  <a:noFill/>
                </a:ln>
                <a:effectLst/>
                <a:uLnTx/>
                <a:uFillTx/>
                <a:sym typeface="+mn-ea"/>
              </a:rPr>
              <a:t>：</a:t>
            </a:r>
            <a:r>
              <a:rPr lang="en-US" altLang="zh-CN" sz="2000" noProof="0">
                <a:ln>
                  <a:noFill/>
                </a:ln>
                <a:effectLst/>
                <a:uLnTx/>
                <a:uFillTx/>
                <a:sym typeface="+mn-ea"/>
              </a:rPr>
              <a:t>File file3=new File(“f:\\java\\file1.txt”);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lang="en-US" altLang="zh-CN" sz="2000" noProof="0">
                <a:ln>
                  <a:noFill/>
                </a:ln>
                <a:effectLst/>
                <a:uLnTx/>
                <a:uFillTx/>
                <a:sym typeface="+mn-ea"/>
              </a:rPr>
              <a:t>   </a:t>
            </a:r>
            <a:r>
              <a:rPr lang="zh-CN" altLang="en-US" sz="2000" noProof="0">
                <a:ln>
                  <a:noFill/>
                </a:ln>
                <a:effectLst/>
                <a:uLnTx/>
                <a:uFillTx/>
                <a:sym typeface="+mn-ea"/>
              </a:rPr>
              <a:t>使用绝对路径，在已存在的</a:t>
            </a:r>
            <a:r>
              <a:rPr lang="en-US" altLang="zh-CN" sz="2000" noProof="0">
                <a:ln>
                  <a:noFill/>
                </a:ln>
                <a:effectLst/>
                <a:uLnTx/>
                <a:uFillTx/>
                <a:sym typeface="+mn-ea"/>
              </a:rPr>
              <a:t>f:\java\</a:t>
            </a:r>
            <a:r>
              <a:rPr lang="zh-CN" altLang="en-US" sz="2000" noProof="0">
                <a:ln>
                  <a:noFill/>
                </a:ln>
                <a:effectLst/>
                <a:uLnTx/>
                <a:uFillTx/>
                <a:sym typeface="+mn-ea"/>
              </a:rPr>
              <a:t>目录下创建一个文本文件对象。</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lvl="1" eaLnBrk="1" hangingPunct="1"/>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24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FA06E6B-74D1-45D5-8F5D-ED9FBD3870CD}"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777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NIO</a:t>
            </a:r>
            <a:r>
              <a:rPr lang="zh-CN" altLang="en-US">
                <a:sym typeface="+mn-ea"/>
              </a:rPr>
              <a:t>四个关键的抽象数据类型 </a:t>
            </a:r>
            <a:endParaRPr lang="zh-CN" altLang="en-US">
              <a:sym typeface="+mn-ea"/>
            </a:endParaRPr>
          </a:p>
        </p:txBody>
      </p:sp>
      <p:sp>
        <p:nvSpPr>
          <p:cNvPr id="96259" name="Rectangle 3"/>
          <p:cNvSpPr>
            <a:spLocks noGrp="1" noChangeArrowheads="1"/>
          </p:cNvSpPr>
          <p:nvPr>
            <p:ph idx="1"/>
          </p:nvPr>
        </p:nvSpPr>
        <p:spPr/>
        <p:txBody>
          <a:bodyPr vert="horz" wrap="square" lIns="91440" tIns="45720" rIns="91440" bIns="45720" numCol="1" rtlCol="0" anchor="t" anchorCtr="0" compatLnSpc="1">
            <a:normAutofit/>
          </a:bodyPr>
          <a:lstStyle/>
          <a:p>
            <a:pPr marL="494030" marR="0" lvl="0" indent="-494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Buffer</a:t>
            </a:r>
            <a:r>
              <a:rPr kumimoji="0" lang="zh-CN" altLang="en-US" sz="28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它是包含数据并且用于读写的线性表结构，其中提供了一些特殊类用的内存映射文件的</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操作 </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Charset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：它提供了</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Unicode</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字符串影射到字节序列以及逆影射的操作 </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Channels</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：包含了</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socket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pipe</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三种通道，实际上是双向交流的通道。 </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Selector</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：它将多元异步</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操作几种到一个或者多个线程中</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626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5EB0ADA-BD1F-48E1-A422-C25430A4473C}"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880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内存映射文件 </a:t>
            </a:r>
            <a:endParaRPr lang="zh-CN" altLang="en-US">
              <a:sym typeface="+mn-ea"/>
            </a:endParaRPr>
          </a:p>
        </p:txBody>
      </p:sp>
      <p:sp>
        <p:nvSpPr>
          <p:cNvPr id="97283" name="Rectangle 3"/>
          <p:cNvSpPr>
            <a:spLocks noGrp="1" noChangeArrowheads="1"/>
          </p:cNvSpPr>
          <p:nvPr>
            <p:ph idx="1"/>
          </p:nvPr>
        </p:nvSpPr>
        <p:spPr>
          <a:noFill/>
          <a:ln w="9525">
            <a:noFill/>
          </a:ln>
        </p:spPr>
        <p:txBody>
          <a:bodyPr vert="horz" wrap="square" lIns="91440" tIns="45720" rIns="91440" bIns="45720" numCol="1" rtlCol="0" anchor="t" anchorCtr="0" compatLnSpc="1">
            <a:normAutofit/>
          </a:bodyPr>
          <a:lstStyle/>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IO</a:t>
            </a:r>
            <a:r>
              <a:rPr lang="en-US" altLang="zh-CN" sz="2800" noProof="0" dirty="0" smtClean="0">
                <a:ln>
                  <a:noFill/>
                </a:ln>
                <a:effectLst/>
                <a:uLnTx/>
                <a:uFillTx/>
                <a:sym typeface="+mn-ea"/>
              </a:rPr>
              <a:t>中读写数据的方法，它可以比常规的基于流或者基于通道的</a:t>
            </a:r>
            <a:r>
              <a:rPr lang="en-US" altLang="zh-CN" sz="2800" noProof="0" dirty="0" smtClean="0">
                <a:ln>
                  <a:noFill/>
                </a:ln>
                <a:effectLst/>
                <a:uLnTx/>
                <a:uFillTx/>
                <a:sym typeface="+mn-ea"/>
              </a:rPr>
              <a:t>IO</a:t>
            </a:r>
            <a:r>
              <a:rPr lang="en-US" altLang="zh-CN" sz="2800" noProof="0" dirty="0" smtClean="0">
                <a:ln>
                  <a:noFill/>
                </a:ln>
                <a:effectLst/>
                <a:uLnTx/>
                <a:uFillTx/>
                <a:sym typeface="+mn-ea"/>
              </a:rPr>
              <a:t>高效很多，内存映射文件</a:t>
            </a:r>
            <a:r>
              <a:rPr lang="en-US" altLang="zh-CN" sz="2800" noProof="0" dirty="0" smtClean="0">
                <a:ln>
                  <a:noFill/>
                </a:ln>
                <a:effectLst/>
                <a:uLnTx/>
                <a:uFillTx/>
                <a:sym typeface="+mn-ea"/>
              </a:rPr>
              <a:t>IO</a:t>
            </a:r>
            <a:r>
              <a:rPr lang="en-US" altLang="zh-CN" sz="2800" noProof="0" dirty="0" smtClean="0">
                <a:ln>
                  <a:noFill/>
                </a:ln>
                <a:effectLst/>
                <a:uLnTx/>
                <a:uFillTx/>
                <a:sym typeface="+mn-ea"/>
              </a:rPr>
              <a:t>的读写方式是通过使用文件中的数据组合成为内存数组的内容来完成的</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在读写过程中只有真正在读写的部分才会进入内存，这种方式称为映射。现在很多操作系统一般都会根据需要将文件或者文件中的某些部分映射为内存的一部分内容，从而实现文件系统，</a:t>
            </a:r>
            <a:r>
              <a:rPr lang="en-US" altLang="zh-CN" sz="2800" noProof="0" dirty="0" smtClean="0">
                <a:ln>
                  <a:noFill/>
                </a:ln>
                <a:effectLst/>
                <a:uLnTx/>
                <a:uFillTx/>
                <a:sym typeface="+mn-ea"/>
              </a:rPr>
              <a:t>Java</a:t>
            </a:r>
            <a:r>
              <a:rPr lang="en-US" altLang="zh-CN" sz="2800" noProof="0" dirty="0" smtClean="0">
                <a:ln>
                  <a:noFill/>
                </a:ln>
                <a:effectLst/>
                <a:uLnTx/>
                <a:uFillTx/>
                <a:sym typeface="+mn-ea"/>
              </a:rPr>
              <a:t>内存映射机制不过使用的是针对底层操作系统的该机制的一种使用。</a:t>
            </a:r>
            <a:endParaRPr lang="en-US" altLang="zh-CN" sz="2800" noProof="0" dirty="0" smtClean="0">
              <a:ln>
                <a:noFill/>
              </a:ln>
              <a:effectLst/>
              <a:uLnTx/>
              <a:uFillTx/>
              <a:sym typeface="+mn-ea"/>
            </a:endParaRPr>
          </a:p>
        </p:txBody>
      </p:sp>
      <p:sp>
        <p:nvSpPr>
          <p:cNvPr id="9728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7C33D2B-3533-4D49-9353-0D1A18173998}"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7941" name="Picture 6" descr="0_1323228037Gj63"/>
          <p:cNvPicPr>
            <a:picLocks noChangeAspect="1"/>
          </p:cNvPicPr>
          <p:nvPr/>
        </p:nvPicPr>
        <p:blipFill>
          <a:blip r:embed="rId1"/>
          <a:stretch>
            <a:fillRect/>
          </a:stretch>
        </p:blipFill>
        <p:spPr>
          <a:xfrm>
            <a:off x="2231390" y="3806190"/>
            <a:ext cx="7559040" cy="2919095"/>
          </a:xfrm>
          <a:prstGeom prst="rect">
            <a:avLst/>
          </a:prstGeom>
          <a:noFill/>
          <a:ln w="9525">
            <a:noFill/>
          </a:ln>
        </p:spPr>
      </p:pic>
      <p:sp>
        <p:nvSpPr>
          <p:cNvPr id="314982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缓冲区结构</a:t>
            </a:r>
            <a:r>
              <a:rPr lang="zh-CN" altLang="en-US">
                <a:sym typeface="+mn-ea"/>
              </a:rPr>
              <a:t>-</a:t>
            </a:r>
            <a:r>
              <a:rPr lang="zh-CN" altLang="en-US">
                <a:sym typeface="+mn-ea"/>
              </a:rPr>
              <a:t>各种类型的</a:t>
            </a:r>
            <a:r>
              <a:rPr lang="zh-CN" altLang="en-US">
                <a:sym typeface="+mn-ea"/>
              </a:rPr>
              <a:t>buffer</a:t>
            </a:r>
            <a:r>
              <a:rPr lang="zh-CN" altLang="en-US">
                <a:sym typeface="+mn-ea"/>
              </a:rPr>
              <a:t> </a:t>
            </a:r>
            <a:endParaRPr lang="zh-CN" altLang="en-US">
              <a:sym typeface="+mn-ea"/>
            </a:endParaRPr>
          </a:p>
        </p:txBody>
      </p:sp>
      <p:sp>
        <p:nvSpPr>
          <p:cNvPr id="98307" name="Rectangle 3"/>
          <p:cNvSpPr>
            <a:spLocks noGrp="1" noChangeArrowheads="1"/>
          </p:cNvSpPr>
          <p:nvPr>
            <p:ph idx="1"/>
          </p:nvPr>
        </p:nvSpPr>
        <p:spPr>
          <a:noFill/>
          <a:ln w="9525">
            <a:noFill/>
          </a:ln>
        </p:spPr>
        <p:txBody>
          <a:bodyPr vert="horz" wrap="square" lIns="91440" tIns="45720" rIns="91440" bIns="45720" numCol="1" rtlCol="0" anchor="t" anchorCtr="0" compatLnSpc="1">
            <a:normAutofit/>
          </a:bodyPr>
          <a:lstStyle/>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一个绝对不会改变的缓冲区的容量</a:t>
            </a:r>
            <a:r>
              <a:rPr lang="en-US" altLang="zh-CN" sz="2800" noProof="0" dirty="0" smtClean="0">
                <a:ln>
                  <a:noFill/>
                </a:ln>
                <a:effectLst/>
                <a:uLnTx/>
                <a:uFillTx/>
                <a:sym typeface="+mn-ea"/>
              </a:rPr>
              <a:t>capacity</a:t>
            </a:r>
            <a:r>
              <a:rPr lang="en-US" altLang="zh-CN" sz="2800" noProof="0" dirty="0" smtClean="0">
                <a:ln>
                  <a:noFill/>
                </a:ln>
                <a:effectLst/>
                <a:uLnTx/>
                <a:uFillTx/>
                <a:sym typeface="+mn-ea"/>
              </a:rPr>
              <a:t> </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下一个值的读写位置</a:t>
            </a:r>
            <a:r>
              <a:rPr lang="en-US" altLang="zh-CN" sz="2800" noProof="0" dirty="0" smtClean="0">
                <a:ln>
                  <a:noFill/>
                </a:ln>
                <a:effectLst/>
                <a:uLnTx/>
                <a:uFillTx/>
                <a:sym typeface="+mn-ea"/>
              </a:rPr>
              <a:t>position</a:t>
            </a:r>
            <a:r>
              <a:rPr lang="en-US" altLang="zh-CN" sz="2800" noProof="0" dirty="0" smtClean="0">
                <a:ln>
                  <a:noFill/>
                </a:ln>
                <a:effectLst/>
                <a:uLnTx/>
                <a:uFillTx/>
                <a:sym typeface="+mn-ea"/>
              </a:rPr>
              <a:t> </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无意义读写的一个限制空间</a:t>
            </a:r>
            <a:r>
              <a:rPr lang="en-US" altLang="zh-CN" sz="2800" noProof="0" dirty="0" smtClean="0">
                <a:ln>
                  <a:noFill/>
                </a:ln>
                <a:effectLst/>
                <a:uLnTx/>
                <a:uFillTx/>
                <a:sym typeface="+mn-ea"/>
              </a:rPr>
              <a:t>limit</a:t>
            </a:r>
            <a:r>
              <a:rPr lang="en-US" altLang="zh-CN" sz="2800" noProof="0" dirty="0" smtClean="0">
                <a:ln>
                  <a:noFill/>
                </a:ln>
                <a:effectLst/>
                <a:uLnTx/>
                <a:uFillTx/>
                <a:sym typeface="+mn-ea"/>
              </a:rPr>
              <a:t> </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额外的还有一个用来重复读写的标记</a:t>
            </a:r>
            <a:r>
              <a:rPr lang="en-US" altLang="zh-CN" sz="2800" noProof="0" dirty="0" smtClean="0">
                <a:ln>
                  <a:noFill/>
                </a:ln>
                <a:effectLst/>
                <a:uLnTx/>
                <a:uFillTx/>
                <a:sym typeface="+mn-ea"/>
              </a:rPr>
              <a:t>mark</a:t>
            </a:r>
            <a:endParaRPr lang="en-US" altLang="zh-CN" sz="2800" noProof="0" dirty="0" smtClean="0">
              <a:ln>
                <a:noFill/>
              </a:ln>
              <a:effectLst/>
              <a:uLnTx/>
              <a:uFillTx/>
              <a:sym typeface="+mn-ea"/>
            </a:endParaRPr>
          </a:p>
        </p:txBody>
      </p:sp>
      <p:sp>
        <p:nvSpPr>
          <p:cNvPr id="9831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EDE47D8-0A20-47A6-9239-92B2C176F04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149828" name="Rectangle 4"/>
          <p:cNvSpPr>
            <a:spLocks noChangeArrowheads="1"/>
          </p:cNvSpPr>
          <p:nvPr/>
        </p:nvSpPr>
        <p:spPr bwMode="auto">
          <a:xfrm>
            <a:off x="5355590" y="3689668"/>
            <a:ext cx="1623060" cy="410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2870" tIns="51435" rIns="102870" bIns="51435" anchor="ct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sym typeface="+mn-ea"/>
              </a:rPr>
              <a:t>缓冲区结构</a:t>
            </a: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sym typeface="+mn-ea"/>
              </a:rPr>
              <a:t> </a:t>
            </a: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sym typeface="+mn-ea"/>
            </a:endParaRPr>
          </a:p>
        </p:txBody>
      </p:sp>
    </p:spTree>
    <p:custDataLst>
      <p:tags r:id="rId2"/>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085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使用映射文件来读取文本文件 </a:t>
            </a:r>
            <a:endParaRPr lang="zh-CN" altLang="en-US">
              <a:sym typeface="+mn-ea"/>
            </a:endParaRPr>
          </a:p>
        </p:txBody>
      </p:sp>
      <p:sp>
        <p:nvSpPr>
          <p:cNvPr id="168962" name="Rectangle 3"/>
          <p:cNvSpPr>
            <a:spLocks noGrp="1"/>
          </p:cNvSpPr>
          <p:nvPr>
            <p:ph idx="1"/>
          </p:nvPr>
        </p:nvSpPr>
        <p:spPr>
          <a:solidFill>
            <a:srgbClr val="FFFFFF"/>
          </a:solidFill>
        </p:spPr>
        <p:txBody>
          <a:bodyPr vert="horz" wrap="square" lIns="91440" tIns="45720" rIns="91440" bIns="45720" anchor="t"/>
          <a:p>
            <a:pPr eaLnBrk="1" hangingPunct="1">
              <a:lnSpc>
                <a:spcPct val="80000"/>
              </a:lnSpc>
              <a:buFont typeface="Wingdings" panose="05000000000000000000" pitchFamily="2" charset="2"/>
              <a:buNone/>
            </a:pP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public class NativeMapFile {</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public static void main(String args[]){</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FileInputStream fileInputStream;</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FileChannel fileChannel;</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long fileSize;</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MappedByteBuffer</a:t>
            </a:r>
            <a:r>
              <a:rPr lang="en-US" altLang="zh-CN" sz="1600" dirty="0">
                <a:latin typeface="微软雅黑" panose="020B0503020204020204" pitchFamily="34" charset="-122"/>
                <a:ea typeface="微软雅黑" panose="020B0503020204020204" pitchFamily="34" charset="-122"/>
              </a:rPr>
              <a:t> mBuffer;</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try{</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fileInputStream = new FileInputStream("test.txt");</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3300"/>
                </a:solidFill>
                <a:latin typeface="微软雅黑" panose="020B0503020204020204" pitchFamily="34" charset="-122"/>
                <a:ea typeface="微软雅黑" panose="020B0503020204020204" pitchFamily="34" charset="-122"/>
              </a:rPr>
              <a:t> fileChannel = fileInputStream.getChannel();</a:t>
            </a:r>
            <a:endParaRPr lang="en-US" altLang="zh-CN" sz="1600" dirty="0">
              <a:solidFill>
                <a:srgbClr val="FF3300"/>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fileSize = fileChannel.size();</a:t>
            </a:r>
            <a:endParaRPr lang="en-US" altLang="zh-CN" sz="16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99333"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E6CB7D4-C227-422B-8500-1D918CA5C88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68964" name="Rectangle 4"/>
          <p:cNvSpPr>
            <a:spLocks noGrp="1"/>
          </p:cNvSpPr>
          <p:nvPr>
            <p:ph type="body" sz="half" idx="4294967295"/>
          </p:nvPr>
        </p:nvSpPr>
        <p:spPr>
          <a:xfrm>
            <a:off x="5980430" y="1603375"/>
            <a:ext cx="4820920" cy="4641850"/>
          </a:xfrm>
          <a:solidFill>
            <a:srgbClr val="FFFFFF"/>
          </a:solidFill>
        </p:spPr>
        <p:txBody>
          <a:bodyPr vert="horz" wrap="square" lIns="91440" tIns="45720" rIns="91440" bIns="45720" anchor="t"/>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eaLnBrk="1" hangingPunct="1">
              <a:lnSpc>
                <a:spcPct val="10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3300"/>
                </a:solidFill>
                <a:latin typeface="微软雅黑" panose="020B0503020204020204" pitchFamily="34" charset="-122"/>
                <a:ea typeface="微软雅黑" panose="020B0503020204020204" pitchFamily="34" charset="-122"/>
              </a:rPr>
              <a:t>mBuffer = fileChannel.map</a:t>
            </a:r>
            <a:br>
              <a:rPr lang="en-US" altLang="zh-CN" sz="1600" dirty="0">
                <a:solidFill>
                  <a:srgbClr val="FF3300"/>
                </a:solidFill>
                <a:latin typeface="微软雅黑" panose="020B0503020204020204" pitchFamily="34" charset="-122"/>
                <a:ea typeface="微软雅黑" panose="020B0503020204020204" pitchFamily="34" charset="-122"/>
              </a:rPr>
            </a:br>
            <a:r>
              <a:rPr lang="en-US" altLang="zh-CN" sz="1600" dirty="0">
                <a:solidFill>
                  <a:srgbClr val="FF3300"/>
                </a:solidFill>
                <a:latin typeface="微软雅黑" panose="020B0503020204020204" pitchFamily="34" charset="-122"/>
                <a:ea typeface="微软雅黑" panose="020B0503020204020204" pitchFamily="34" charset="-122"/>
              </a:rPr>
              <a:t>(FileChannel.MapMode.</a:t>
            </a:r>
            <a:r>
              <a:rPr lang="en-US" altLang="zh-CN" sz="1600" i="1" dirty="0">
                <a:solidFill>
                  <a:srgbClr val="FF3300"/>
                </a:solidFill>
                <a:latin typeface="微软雅黑" panose="020B0503020204020204" pitchFamily="34" charset="-122"/>
                <a:ea typeface="微软雅黑" panose="020B0503020204020204" pitchFamily="34" charset="-122"/>
              </a:rPr>
              <a:t>READ_ONLY</a:t>
            </a:r>
            <a:r>
              <a:rPr lang="en-US" altLang="zh-CN" sz="1600" dirty="0">
                <a:solidFill>
                  <a:srgbClr val="FF3300"/>
                </a:solidFill>
                <a:latin typeface="微软雅黑" panose="020B0503020204020204" pitchFamily="34" charset="-122"/>
                <a:ea typeface="微软雅黑" panose="020B0503020204020204" pitchFamily="34" charset="-122"/>
              </a:rPr>
              <a:t>, 0, fileSize);</a:t>
            </a:r>
            <a:endParaRPr lang="en-US" altLang="zh-CN" sz="1600" dirty="0">
              <a:solidFill>
                <a:srgbClr val="FF3300"/>
              </a:solidFill>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for( int i = 0; i &lt; fileSize; i++ ){</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System.out.print((char)mBuffer.get());</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fileChannel.close();</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fileInputStream.close();</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}catch(IOException ex){</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ex.printStackTrace();</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    </a:t>
            </a:r>
            <a:endParaRPr lang="en-US" altLang="zh-CN" sz="1600" dirty="0">
              <a:latin typeface="微软雅黑" panose="020B0503020204020204" pitchFamily="34" charset="-122"/>
              <a:ea typeface="微软雅黑" panose="020B0503020204020204" pitchFamily="34" charset="-122"/>
            </a:endParaRPr>
          </a:p>
          <a:p>
            <a:pPr lvl="0" eaLnBrk="1" hangingPunct="1">
              <a:lnSpc>
                <a:spcPct val="80000"/>
              </a:lnSpc>
              <a:buClrTx/>
              <a:buSzTx/>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lvl="0" eaLnBrk="1" hangingPunct="1">
              <a:lnSpc>
                <a:spcPct val="80000"/>
              </a:lnSpc>
              <a:buClrTx/>
              <a:buSzTx/>
            </a:pPr>
            <a:endParaRPr lang="zh-CN" altLang="en-US" sz="16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573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FileChannel  </a:t>
            </a:r>
            <a:endParaRPr lang="zh-CN" altLang="en-US">
              <a:sym typeface="+mn-ea"/>
            </a:endParaRPr>
          </a:p>
        </p:txBody>
      </p:sp>
      <p:sp>
        <p:nvSpPr>
          <p:cNvPr id="100355" name="Rectangle 3"/>
          <p:cNvSpPr>
            <a:spLocks noGrp="1" noChangeArrowheads="1"/>
          </p:cNvSpPr>
          <p:nvPr>
            <p:ph idx="1"/>
          </p:nvPr>
        </p:nvSpPr>
        <p:spPr/>
        <p:txBody>
          <a:bodyPr vert="horz" wrap="square" lIns="91440" tIns="45720" rIns="91440" bIns="45720" numCol="1" rtlCol="0" anchor="t" anchorCtr="0" compatLnSpc="1">
            <a:normAutofit lnSpcReduction="10000"/>
          </a:bodyPr>
          <a:lstStyle/>
          <a:p>
            <a:pPr marL="0" marR="0" lvl="0" indent="0" algn="l" defTabSz="960120" rtl="0" eaLnBrk="1" fontAlgn="auto" latinLnBrk="0" hangingPunct="1">
              <a:lnSpc>
                <a:spcPct val="100000"/>
              </a:lnSpc>
              <a:spcBef>
                <a:spcPts val="1050"/>
              </a:spcBef>
              <a:spcAft>
                <a:spcPts val="0"/>
              </a:spcAft>
              <a:buClrTx/>
              <a:buSzTx/>
              <a:buFont typeface="Arial" panose="020B0604020202020204" pitchFamily="34" charset="0"/>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用于读取、写入、映射和操作文件的通道，文件通道在文件内部有一个当前的</a:t>
            </a:r>
            <a:r>
              <a:rPr kumimoji="0" lang="en-US" altLang="zh-CN" sz="23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position</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，可以对其进行查询和修改 ，除了字节通道中常见的读取、写入和关闭操作，此类还定义了下列特定于文件的操作：</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以不影响通道当前位置的方式，对文件中绝对位置的字节进行读取和写入 </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将文件中的某个区域直接映射到内容中，对于较大的文件，这通常比调用普通的</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read</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或</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方式更加高效 </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强制对底层存储设备进行文件更新，以确保在系统崩溃的时候不丢失数据 </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以一种可以被很多操作系统优化为直接向文件系统缓存发送或从中读取的高速传输方法，将字节从文件传输到某个其他通道中，反之亦然 </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可以锁定某个文件区域，以阻止其他程序进行访问</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60120" rtl="0" eaLnBrk="1" fontAlgn="auto" latinLnBrk="0" hangingPunct="1">
              <a:lnSpc>
                <a:spcPct val="100000"/>
              </a:lnSpc>
              <a:spcBef>
                <a:spcPts val="105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FileInputStream</a:t>
            </a:r>
            <a:r>
              <a:rPr kumimoji="0" lang="zh-CN" altLang="en-US" sz="23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3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FileOutputStream </a:t>
            </a:r>
            <a:r>
              <a:rPr kumimoji="0" lang="zh-CN" altLang="en-US" sz="23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或 </a:t>
            </a:r>
            <a:r>
              <a:rPr kumimoji="0" lang="en-US" altLang="zh-CN" sz="23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RandomAccessFile</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对象调用该对象的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getChannel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方法，这会获得一个连接到相同底层文件的文件通道</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035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B3C1D3E-2A5E-4154-9D20-18CCDC13225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289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ByteBuffer</a:t>
            </a:r>
            <a:r>
              <a:rPr lang="zh-CN" altLang="en-US">
                <a:sym typeface="+mn-ea"/>
              </a:rPr>
              <a:t> </a:t>
            </a:r>
            <a:endParaRPr lang="zh-CN" altLang="en-US">
              <a:sym typeface="+mn-ea"/>
            </a:endParaRPr>
          </a:p>
        </p:txBody>
      </p:sp>
      <p:sp>
        <p:nvSpPr>
          <p:cNvPr id="101379" name="Rectangle 3"/>
          <p:cNvSpPr>
            <a:spLocks noGrp="1" noChangeArrowheads="1"/>
          </p:cNvSpPr>
          <p:nvPr>
            <p:ph idx="1"/>
          </p:nvPr>
        </p:nvSpPr>
        <p:spPr/>
        <p:txBody>
          <a:bodyPr vert="horz" wrap="square" lIns="91440" tIns="45720" rIns="91440" bIns="45720" numCol="1" rtlCol="0" anchor="t" anchorCtr="0" compatLnSpc="1">
            <a:normAutofit lnSpcReduction="20000"/>
          </a:bodyPr>
          <a:lstStyle/>
          <a:p>
            <a:pPr marL="240030" marR="0" lvl="0" indent="-240030" algn="l" defTabSz="960120" rtl="0" eaLnBrk="1" fontAlgn="auto" latinLnBrk="0" hangingPunct="1">
              <a:lnSpc>
                <a:spcPct val="110000"/>
              </a:lnSpc>
              <a:spcBef>
                <a:spcPts val="1050"/>
              </a:spcBef>
              <a:spcAft>
                <a:spcPts val="0"/>
              </a:spcAft>
              <a:buClrTx/>
              <a:buSzTx/>
              <a:buFont typeface="Wingdings" panose="05000000000000000000" pitchFamily="2" charset="2"/>
              <a:buNone/>
              <a:defRPr/>
            </a:pPr>
            <a:r>
              <a:rPr kumimoji="0" lang="zh-CN" altLang="en-US" sz="2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该类针对字节进行了六种操作：</a:t>
            </a:r>
            <a:endParaRPr kumimoji="0" lang="zh-CN" altLang="en-US" sz="2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110000"/>
              </a:lnSpc>
              <a:spcBef>
                <a:spcPts val="1050"/>
              </a:spcBef>
              <a:spcAft>
                <a:spcPts val="0"/>
              </a:spcAft>
              <a:buClrTx/>
              <a:buSzTx/>
              <a:buFont typeface="Arial" panose="020B0604020202020204" pitchFamily="34" charset="0"/>
              <a:buChar char="•"/>
              <a:tabLst>
                <a:tab pos="53721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读写单个字节的绝对和相对get和put方法 </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110000"/>
              </a:lnSpc>
              <a:spcBef>
                <a:spcPts val="1050"/>
              </a:spcBef>
              <a:spcAft>
                <a:spcPts val="0"/>
              </a:spcAft>
              <a:buClrTx/>
              <a:buSzTx/>
              <a:buFont typeface="Arial" panose="020B0604020202020204" pitchFamily="34" charset="0"/>
              <a:buChar char="•"/>
              <a:tabLst>
                <a:tab pos="53721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将此缓冲区的连续字节列传输到数组中的相对批量get方法 </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110000"/>
              </a:lnSpc>
              <a:spcBef>
                <a:spcPts val="1050"/>
              </a:spcBef>
              <a:spcAft>
                <a:spcPts val="0"/>
              </a:spcAft>
              <a:buClrTx/>
              <a:buSzTx/>
              <a:buFont typeface="Arial" panose="020B0604020202020204" pitchFamily="34" charset="0"/>
              <a:buChar char="•"/>
              <a:tabLst>
                <a:tab pos="53721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将byte数组或其他字节缓冲区中的连续字节序列传输到此缓冲区的相对批量put方法 </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110000"/>
              </a:lnSpc>
              <a:spcBef>
                <a:spcPts val="1050"/>
              </a:spcBef>
              <a:spcAft>
                <a:spcPts val="0"/>
              </a:spcAft>
              <a:buClrTx/>
              <a:buSzTx/>
              <a:buFont typeface="Arial" panose="020B0604020202020204" pitchFamily="34" charset="0"/>
              <a:buChar char="•"/>
              <a:tabLst>
                <a:tab pos="53721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读写其他基本类型值，并按照特定的字节序列在字节序列之间转换这些值的get和put方法 </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110000"/>
              </a:lnSpc>
              <a:spcBef>
                <a:spcPts val="1050"/>
              </a:spcBef>
              <a:spcAft>
                <a:spcPts val="0"/>
              </a:spcAft>
              <a:buClrTx/>
              <a:buSzTx/>
              <a:buFont typeface="Arial" panose="020B0604020202020204" pitchFamily="34" charset="0"/>
              <a:buChar char="•"/>
              <a:tabLst>
                <a:tab pos="53721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创建视图缓冲区的方法，这些方法允许将字节缓冲区视为包含其他基本类型值的缓冲区 </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4030" marR="0" lvl="0" indent="-494030" algn="l" defTabSz="960120" rtl="0" eaLnBrk="1" fontAlgn="auto" latinLnBrk="0" hangingPunct="1">
              <a:lnSpc>
                <a:spcPct val="110000"/>
              </a:lnSpc>
              <a:spcBef>
                <a:spcPts val="1050"/>
              </a:spcBef>
              <a:spcAft>
                <a:spcPts val="0"/>
              </a:spcAft>
              <a:buClrTx/>
              <a:buSzTx/>
              <a:buFont typeface="Arial" panose="020B0604020202020204" pitchFamily="34" charset="0"/>
              <a:buChar char="•"/>
              <a:tabLst>
                <a:tab pos="53721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对字节缓冲区进行compacting、duplicating和slicing的方法</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138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9749EF-E786-4754-BD86-FAD61AD9AA6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494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Charset</a:t>
            </a:r>
            <a:endParaRPr lang="zh-CN" altLang="en-US">
              <a:sym typeface="+mn-ea"/>
            </a:endParaRPr>
          </a:p>
        </p:txBody>
      </p:sp>
      <p:sp>
        <p:nvSpPr>
          <p:cNvPr id="102403" name="Rectangle 3"/>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它提供了把字节流转换成为字符流</a:t>
            </a:r>
            <a:r>
              <a:rPr kumimoji="0" lang="zh-CN" altLang="en-US" sz="294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（解码）</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和将字符串转换成字节流</a:t>
            </a:r>
            <a:r>
              <a:rPr kumimoji="0" lang="zh-CN" altLang="en-US" sz="294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（编码）</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的方法 </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CharsetEncoder newEncoder();</a:t>
            </a:r>
            <a:endPar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CharsetDecoder newDecoder();</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240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56DFADB-6FB9-4C8E-BDE3-43B86097220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5972" name="Rectangle 4"/>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示例</a:t>
            </a:r>
            <a:endParaRPr lang="zh-CN" altLang="en-US">
              <a:sym typeface="+mn-ea"/>
            </a:endParaRPr>
          </a:p>
        </p:txBody>
      </p:sp>
      <p:sp>
        <p:nvSpPr>
          <p:cNvPr id="173058" name="Rectangle 5"/>
          <p:cNvSpPr>
            <a:spLocks noGrp="1"/>
          </p:cNvSpPr>
          <p:nvPr>
            <p:ph idx="1"/>
          </p:nvPr>
        </p:nvSpPr>
        <p:spPr>
          <a:xfrm>
            <a:off x="5954395" y="1395730"/>
            <a:ext cx="4615815" cy="4751070"/>
          </a:xfrm>
          <a:solidFill>
            <a:srgbClr val="FFFFFF"/>
          </a:solidFill>
        </p:spPr>
        <p:txBody>
          <a:bodyPr vert="horz" wrap="square" lIns="91440" tIns="45720" rIns="91440" bIns="45720" anchor="t"/>
          <a:p>
            <a:pPr eaLnBrk="1" hangingPunct="1">
              <a:lnSpc>
                <a:spcPct val="100000"/>
              </a:lnSpc>
              <a:spcBef>
                <a:spcPct val="0"/>
              </a:spcBef>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tx2"/>
                </a:solidFill>
                <a:latin typeface="Courier New" panose="02070309020205020404" pitchFamily="49" charset="0"/>
                <a:ea typeface="微软雅黑" panose="020B0503020204020204" pitchFamily="34" charset="-122"/>
              </a:rPr>
              <a:t>	</a:t>
            </a:r>
            <a:r>
              <a:rPr lang="en-US" altLang="zh-CN" sz="1600" dirty="0">
                <a:solidFill>
                  <a:srgbClr val="FF0000"/>
                </a:solidFill>
                <a:latin typeface="Courier New" panose="02070309020205020404" pitchFamily="49" charset="0"/>
                <a:ea typeface="微软雅黑" panose="020B0503020204020204" pitchFamily="34" charset="-122"/>
              </a:rPr>
              <a:t>cbuff.flip();</a:t>
            </a:r>
            <a:endParaRPr lang="en-US" altLang="zh-CN" sz="1600" dirty="0">
              <a:solidFill>
                <a:srgbClr val="FF0000"/>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tx2"/>
                </a:solidFill>
                <a:latin typeface="Courier New" panose="02070309020205020404" pitchFamily="49" charset="0"/>
                <a:ea typeface="微软雅黑" panose="020B0503020204020204" pitchFamily="34" charset="-122"/>
              </a:rPr>
              <a:t> </a:t>
            </a:r>
            <a:r>
              <a:rPr lang="en-US" altLang="zh-CN" sz="1400" dirty="0">
                <a:solidFill>
                  <a:schemeClr val="tx2"/>
                </a:solidFill>
                <a:latin typeface="Courier New" panose="02070309020205020404" pitchFamily="49" charset="0"/>
                <a:ea typeface="微软雅黑" panose="020B0503020204020204" pitchFamily="34" charset="-122"/>
              </a:rPr>
              <a:t>//</a:t>
            </a:r>
            <a:r>
              <a:rPr lang="zh-CN" altLang="en-US" sz="1400" dirty="0">
                <a:solidFill>
                  <a:schemeClr val="tx2"/>
                </a:solidFill>
                <a:latin typeface="Courier New" panose="02070309020205020404" pitchFamily="49" charset="0"/>
                <a:ea typeface="微软雅黑" panose="020B0503020204020204" pitchFamily="34" charset="-122"/>
              </a:rPr>
              <a:t>将</a:t>
            </a:r>
            <a:r>
              <a:rPr lang="en-US" altLang="zh-CN" sz="1400" dirty="0">
                <a:solidFill>
                  <a:schemeClr val="tx2"/>
                </a:solidFill>
                <a:latin typeface="Courier New" panose="02070309020205020404" pitchFamily="49" charset="0"/>
                <a:ea typeface="微软雅黑" panose="020B0503020204020204" pitchFamily="34" charset="-122"/>
              </a:rPr>
              <a:t>CharBuffer</a:t>
            </a:r>
            <a:r>
              <a:rPr lang="zh-CN" altLang="en-US" sz="1400" dirty="0">
                <a:solidFill>
                  <a:schemeClr val="tx2"/>
                </a:solidFill>
                <a:latin typeface="Courier New" panose="02070309020205020404" pitchFamily="49" charset="0"/>
                <a:ea typeface="微软雅黑" panose="020B0503020204020204" pitchFamily="34" charset="-122"/>
              </a:rPr>
              <a:t>中的字符序列转换成字节序列</a:t>
            </a:r>
            <a:endParaRPr lang="zh-CN" altLang="en-US"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zh-CN" altLang="en-US" sz="1400" dirty="0">
                <a:solidFill>
                  <a:schemeClr val="tx2"/>
                </a:solidFill>
                <a:latin typeface="Courier New" panose="02070309020205020404" pitchFamily="49" charset="0"/>
                <a:ea typeface="微软雅黑" panose="020B0503020204020204" pitchFamily="34" charset="-122"/>
              </a:rPr>
              <a:t>		</a:t>
            </a:r>
            <a:r>
              <a:rPr lang="en-US" altLang="zh-CN" sz="1400" dirty="0">
                <a:solidFill>
                  <a:schemeClr val="tx2"/>
                </a:solidFill>
                <a:latin typeface="Courier New" panose="02070309020205020404" pitchFamily="49" charset="0"/>
                <a:ea typeface="微软雅黑" panose="020B0503020204020204" pitchFamily="34" charset="-122"/>
              </a:rPr>
              <a:t>ByteBuffer bbuff = </a:t>
            </a:r>
            <a:br>
              <a:rPr lang="en-US" altLang="zh-CN" sz="1400" dirty="0">
                <a:solidFill>
                  <a:schemeClr val="tx2"/>
                </a:solidFill>
                <a:latin typeface="Courier New" panose="02070309020205020404" pitchFamily="49" charset="0"/>
                <a:ea typeface="微软雅黑" panose="020B0503020204020204" pitchFamily="34" charset="-122"/>
              </a:rPr>
            </a:br>
            <a:r>
              <a:rPr lang="en-US" altLang="zh-CN" sz="1400" dirty="0">
                <a:solidFill>
                  <a:schemeClr val="tx2"/>
                </a:solidFill>
                <a:latin typeface="Courier New" panose="02070309020205020404" pitchFamily="49" charset="0"/>
                <a:ea typeface="微软雅黑" panose="020B0503020204020204" pitchFamily="34" charset="-122"/>
              </a:rPr>
              <a:t>		cnEncoder.encode(cbuff);</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a:t>
            </a:r>
            <a:r>
              <a:rPr lang="zh-CN" altLang="en-US" sz="1400" dirty="0">
                <a:solidFill>
                  <a:schemeClr val="tx2"/>
                </a:solidFill>
                <a:latin typeface="Courier New" panose="02070309020205020404" pitchFamily="49" charset="0"/>
                <a:ea typeface="微软雅黑" panose="020B0503020204020204" pitchFamily="34" charset="-122"/>
              </a:rPr>
              <a:t>循环访问</a:t>
            </a:r>
            <a:r>
              <a:rPr lang="en-US" altLang="zh-CN" sz="1400" dirty="0">
                <a:solidFill>
                  <a:schemeClr val="tx2"/>
                </a:solidFill>
                <a:latin typeface="Courier New" panose="02070309020205020404" pitchFamily="49" charset="0"/>
                <a:ea typeface="微软雅黑" panose="020B0503020204020204" pitchFamily="34" charset="-122"/>
              </a:rPr>
              <a:t>ByteBuffer</a:t>
            </a:r>
            <a:r>
              <a:rPr lang="zh-CN" altLang="en-US" sz="1400" dirty="0">
                <a:solidFill>
                  <a:schemeClr val="tx2"/>
                </a:solidFill>
                <a:latin typeface="Courier New" panose="02070309020205020404" pitchFamily="49" charset="0"/>
                <a:ea typeface="微软雅黑" panose="020B0503020204020204" pitchFamily="34" charset="-122"/>
              </a:rPr>
              <a:t>中的每个字节</a:t>
            </a:r>
            <a:endParaRPr lang="zh-CN" altLang="en-US"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zh-CN" altLang="en-US" sz="1400" dirty="0">
                <a:solidFill>
                  <a:schemeClr val="tx2"/>
                </a:solidFill>
                <a:latin typeface="Courier New" panose="02070309020205020404" pitchFamily="49" charset="0"/>
                <a:ea typeface="微软雅黑" panose="020B0503020204020204" pitchFamily="34" charset="-122"/>
              </a:rPr>
              <a:t>		</a:t>
            </a:r>
            <a:r>
              <a:rPr lang="en-US" altLang="zh-CN" sz="1400" dirty="0">
                <a:solidFill>
                  <a:schemeClr val="tx2"/>
                </a:solidFill>
                <a:latin typeface="Courier New" panose="02070309020205020404" pitchFamily="49" charset="0"/>
                <a:ea typeface="微软雅黑" panose="020B0503020204020204" pitchFamily="34" charset="-122"/>
              </a:rPr>
              <a:t>for (int i = 0; </a:t>
            </a:r>
            <a:br>
              <a:rPr lang="en-US" altLang="zh-CN" sz="1400" dirty="0">
                <a:solidFill>
                  <a:schemeClr val="tx2"/>
                </a:solidFill>
                <a:latin typeface="Courier New" panose="02070309020205020404" pitchFamily="49" charset="0"/>
                <a:ea typeface="微软雅黑" panose="020B0503020204020204" pitchFamily="34" charset="-122"/>
              </a:rPr>
            </a:br>
            <a:r>
              <a:rPr lang="en-US" altLang="zh-CN" sz="1400" dirty="0">
                <a:solidFill>
                  <a:schemeClr val="tx2"/>
                </a:solidFill>
                <a:latin typeface="Courier New" panose="02070309020205020404" pitchFamily="49" charset="0"/>
                <a:ea typeface="微软雅黑" panose="020B0503020204020204" pitchFamily="34" charset="-122"/>
              </a:rPr>
              <a:t>	i &lt; bbuff.capacity() ; i++)</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System.out.print</a:t>
            </a:r>
            <a:br>
              <a:rPr lang="en-US" altLang="zh-CN" sz="1400" dirty="0">
                <a:solidFill>
                  <a:schemeClr val="tx2"/>
                </a:solidFill>
                <a:latin typeface="Courier New" panose="02070309020205020404" pitchFamily="49" charset="0"/>
                <a:ea typeface="微软雅黑" panose="020B0503020204020204" pitchFamily="34" charset="-122"/>
              </a:rPr>
            </a:br>
            <a:r>
              <a:rPr lang="en-US" altLang="zh-CN" sz="1400" dirty="0">
                <a:solidFill>
                  <a:schemeClr val="tx2"/>
                </a:solidFill>
                <a:latin typeface="Courier New" panose="02070309020205020404" pitchFamily="49" charset="0"/>
                <a:ea typeface="微软雅黑" panose="020B0503020204020204" pitchFamily="34" charset="-122"/>
              </a:rPr>
              <a:t>		(bbuff.get(i) + " ");</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a:t>
            </a:r>
            <a:r>
              <a:rPr lang="zh-CN" altLang="en-US" sz="1400" dirty="0">
                <a:solidFill>
                  <a:schemeClr val="tx2"/>
                </a:solidFill>
                <a:latin typeface="Courier New" panose="02070309020205020404" pitchFamily="49" charset="0"/>
                <a:ea typeface="微软雅黑" panose="020B0503020204020204" pitchFamily="34" charset="-122"/>
              </a:rPr>
              <a:t>将</a:t>
            </a:r>
            <a:r>
              <a:rPr lang="en-US" altLang="zh-CN" sz="1400" dirty="0">
                <a:solidFill>
                  <a:schemeClr val="tx2"/>
                </a:solidFill>
                <a:latin typeface="Courier New" panose="02070309020205020404" pitchFamily="49" charset="0"/>
                <a:ea typeface="微软雅黑" panose="020B0503020204020204" pitchFamily="34" charset="-122"/>
              </a:rPr>
              <a:t>ByteBuffer</a:t>
            </a:r>
            <a:r>
              <a:rPr lang="zh-CN" altLang="en-US" sz="1400" dirty="0">
                <a:solidFill>
                  <a:schemeClr val="tx2"/>
                </a:solidFill>
                <a:latin typeface="Courier New" panose="02070309020205020404" pitchFamily="49" charset="0"/>
                <a:ea typeface="微软雅黑" panose="020B0503020204020204" pitchFamily="34" charset="-122"/>
              </a:rPr>
              <a:t>的数据解码成字符序列</a:t>
            </a:r>
            <a:endParaRPr lang="zh-CN" altLang="en-US"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zh-CN" altLang="en-US" sz="1400" dirty="0">
                <a:solidFill>
                  <a:schemeClr val="tx2"/>
                </a:solidFill>
                <a:latin typeface="Courier New" panose="02070309020205020404" pitchFamily="49" charset="0"/>
                <a:ea typeface="微软雅黑" panose="020B0503020204020204" pitchFamily="34" charset="-122"/>
              </a:rPr>
              <a:t>		</a:t>
            </a:r>
            <a:r>
              <a:rPr lang="en-US" altLang="zh-CN" sz="1400" dirty="0">
                <a:solidFill>
                  <a:schemeClr val="tx2"/>
                </a:solidFill>
                <a:latin typeface="Courier New" panose="02070309020205020404" pitchFamily="49" charset="0"/>
                <a:ea typeface="微软雅黑" panose="020B0503020204020204" pitchFamily="34" charset="-122"/>
              </a:rPr>
              <a:t>System.out.println</a:t>
            </a:r>
            <a:br>
              <a:rPr lang="en-US" altLang="zh-CN" sz="1400" dirty="0">
                <a:solidFill>
                  <a:schemeClr val="tx2"/>
                </a:solidFill>
                <a:latin typeface="Courier New" panose="02070309020205020404" pitchFamily="49" charset="0"/>
                <a:ea typeface="微软雅黑" panose="020B0503020204020204" pitchFamily="34" charset="-122"/>
              </a:rPr>
            </a:br>
            <a:r>
              <a:rPr lang="en-US" altLang="zh-CN" sz="1400" dirty="0">
                <a:solidFill>
                  <a:schemeClr val="tx2"/>
                </a:solidFill>
                <a:latin typeface="Courier New" panose="02070309020205020404" pitchFamily="49" charset="0"/>
                <a:ea typeface="微软雅黑" panose="020B0503020204020204" pitchFamily="34" charset="-122"/>
              </a:rPr>
              <a:t>	("\n"+cnDecoder.decode(bbuff));</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r>
              <a:rPr lang="en-US" altLang="zh-CN" sz="1400" dirty="0">
                <a:solidFill>
                  <a:schemeClr val="tx2"/>
                </a:solidFill>
                <a:latin typeface="Courier New" panose="02070309020205020404" pitchFamily="49" charset="0"/>
                <a:ea typeface="微软雅黑" panose="020B0503020204020204" pitchFamily="34" charset="-122"/>
              </a:rPr>
              <a:t>   }</a:t>
            </a:r>
            <a:endParaRPr lang="en-US" altLang="zh-CN" sz="1400" dirty="0">
              <a:solidFill>
                <a:schemeClr val="tx2"/>
              </a:solidFill>
              <a:latin typeface="Courier New" panose="02070309020205020404" pitchFamily="49" charset="0"/>
              <a:ea typeface="微软雅黑" panose="020B0503020204020204" pitchFamily="34" charset="-122"/>
            </a:endParaRPr>
          </a:p>
          <a:p>
            <a:pPr eaLnBrk="1" hangingPunct="1">
              <a:lnSpc>
                <a:spcPct val="100000"/>
              </a:lnSpc>
              <a:spcBef>
                <a:spcPct val="0"/>
              </a:spcBef>
              <a:buFont typeface="Wingdings" panose="05000000000000000000" pitchFamily="2" charset="2"/>
              <a:buNone/>
            </a:pPr>
            <a:endParaRPr lang="zh-CN" altLang="en-US" sz="1600" dirty="0">
              <a:latin typeface="微软雅黑" panose="020B0503020204020204" pitchFamily="34" charset="-122"/>
              <a:ea typeface="微软雅黑" panose="020B0503020204020204" pitchFamily="34" charset="-122"/>
            </a:endParaRPr>
          </a:p>
        </p:txBody>
      </p:sp>
      <p:sp>
        <p:nvSpPr>
          <p:cNvPr id="10343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8972248-991B-4DAD-89CB-F6B6C12AED9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03428" name="Rectangle 3"/>
          <p:cNvSpPr>
            <a:spLocks noGrp="1" noChangeArrowheads="1"/>
          </p:cNvSpPr>
          <p:nvPr>
            <p:ph idx="4294967295"/>
          </p:nvPr>
        </p:nvSpPr>
        <p:spPr>
          <a:xfrm>
            <a:off x="0" y="1193165"/>
            <a:ext cx="7026910" cy="5670550"/>
          </a:xfrm>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CharsetTransform</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(String[]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)throws Exception</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创建简体中文对应的</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Charset</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Charset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cn</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b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Charset.forName</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("GBK");</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获取</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cn</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对象对应的编、解码器</a:t>
            </a:r>
            <a:endPar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CharsetEncoder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cnEncoder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b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cn.newEncoder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CharsetDecoder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cnDecoder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cn.newDecoder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创建一个</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CharBuffer</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endPar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CharBuffer</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cbuff</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CharBuffer.allocate</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cbuff.put</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孙</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cbuff.put</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悟</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9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cbuff.put</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空</a:t>
            </a:r>
            <a:r>
              <a:rPr kumimoji="0" lang="en-US" altLang="zh-CN" sz="18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155974" name="Rectangle 6"/>
          <p:cNvSpPr>
            <a:spLocks noChangeArrowheads="1"/>
          </p:cNvSpPr>
          <p:nvPr/>
        </p:nvSpPr>
        <p:spPr bwMode="auto">
          <a:xfrm>
            <a:off x="5792470" y="5428298"/>
            <a:ext cx="4468813" cy="71818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2870" tIns="51435" rIns="102870" bIns="51435">
            <a:spAutoFit/>
          </a:bodyPr>
          <a:lstStyle>
            <a:lvl1pPr marL="342900" indent="-342900">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342900" marR="0" lvl="0" indent="-34290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mn-cs"/>
                <a:sym typeface="+mn-ea"/>
              </a:rPr>
              <a:t>-53 -17 -50 -14 -65 -43 </a:t>
            </a:r>
            <a:endParaRPr kumimoji="0" lang="en-US" altLang="zh-CN" sz="2000" b="1"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mn-cs"/>
              <a:sym typeface="+mn-ea"/>
            </a:endParaRPr>
          </a:p>
          <a:p>
            <a:pPr marL="342900" marR="0" lvl="0" indent="-34290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mn-cs"/>
                <a:sym typeface="+mn-ea"/>
              </a:rPr>
              <a:t>孙悟空</a:t>
            </a: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mn-cs"/>
              <a:sym typeface="+mn-ea"/>
            </a:endParaRPr>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文件锁</a:t>
            </a:r>
            <a:endParaRPr lang="zh-CN" altLang="en-US">
              <a:sym typeface="+mn-ea"/>
            </a:endParaRPr>
          </a:p>
        </p:txBody>
      </p:sp>
      <p:sp>
        <p:nvSpPr>
          <p:cNvPr id="174082" name="内容占位符 6"/>
          <p:cNvSpPr>
            <a:spLocks noGrp="1"/>
          </p:cNvSpPr>
          <p:nvPr>
            <p:ph idx="1"/>
          </p:nvPr>
        </p:nvSpPr>
        <p:spPr/>
        <p:txBody>
          <a:bodyPr vert="horz" wrap="square" lIns="91440" tIns="45720" rIns="91440" bIns="45720" anchor="t"/>
          <a:p>
            <a:pPr eaLnBrk="1" hangingPunct="1"/>
            <a:r>
              <a:rPr lang="en-US" altLang="zh-CN" sz="2800" dirty="0">
                <a:latin typeface="微软雅黑" panose="020B0503020204020204" pitchFamily="34" charset="-122"/>
                <a:ea typeface="微软雅黑" panose="020B0503020204020204" pitchFamily="34" charset="-122"/>
              </a:rPr>
              <a:t>JDK</a:t>
            </a:r>
            <a:r>
              <a:rPr lang="zh-CN" altLang="en-US" sz="2800" dirty="0">
                <a:latin typeface="微软雅黑" panose="020B0503020204020204" pitchFamily="34" charset="-122"/>
                <a:ea typeface="微软雅黑" panose="020B0503020204020204" pitchFamily="34" charset="-122"/>
              </a:rPr>
              <a:t>的锁机制允许同步访问某个作为共享资源的文件</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文件锁对其他操作系统进程是可见的，</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文件加锁采用了本地操作系统的加锁工具</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通过对</a:t>
            </a:r>
            <a:r>
              <a:rPr lang="en-US" altLang="zh-CN" sz="2800" dirty="0">
                <a:latin typeface="微软雅黑" panose="020B0503020204020204" pitchFamily="34" charset="-122"/>
                <a:ea typeface="微软雅黑" panose="020B0503020204020204" pitchFamily="34" charset="-122"/>
              </a:rPr>
              <a:t>FileChannel</a:t>
            </a:r>
            <a:r>
              <a:rPr lang="zh-CN" altLang="en-US" sz="2800" dirty="0">
                <a:latin typeface="微软雅黑" panose="020B0503020204020204" pitchFamily="34" charset="-122"/>
                <a:ea typeface="微软雅黑" panose="020B0503020204020204" pitchFamily="34" charset="-122"/>
              </a:rPr>
              <a:t>调用</a:t>
            </a:r>
            <a:r>
              <a:rPr lang="en-US" altLang="zh-CN" sz="2800" dirty="0">
                <a:latin typeface="微软雅黑" panose="020B0503020204020204" pitchFamily="34" charset="-122"/>
                <a:ea typeface="微软雅黑" panose="020B0503020204020204" pitchFamily="34" charset="-122"/>
              </a:rPr>
              <a:t>tryLock(),lock(),</a:t>
            </a:r>
            <a:r>
              <a:rPr lang="zh-CN" altLang="en-US" sz="2800" dirty="0">
                <a:latin typeface="微软雅黑" panose="020B0503020204020204" pitchFamily="34" charset="-122"/>
                <a:ea typeface="微软雅黑" panose="020B0503020204020204" pitchFamily="34" charset="-122"/>
              </a:rPr>
              <a:t>可以获得文件的</a:t>
            </a:r>
            <a:r>
              <a:rPr lang="en-US" altLang="zh-CN" sz="2800" dirty="0">
                <a:latin typeface="微软雅黑" panose="020B0503020204020204" pitchFamily="34" charset="-122"/>
                <a:ea typeface="微软雅黑" panose="020B0503020204020204" pitchFamily="34" charset="-122"/>
              </a:rPr>
              <a:t>FileLock</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对文件部分上锁</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tryLock(long position, long size,boolean shared)</a:t>
            </a:r>
            <a:endParaRPr lang="en-US" altLang="zh-CN"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lock(long position, long size,boolean shared)</a:t>
            </a:r>
            <a:endParaRPr lang="en-US" altLang="zh-CN" sz="2400" dirty="0">
              <a:latin typeface="微软雅黑" panose="020B0503020204020204" pitchFamily="34" charset="-122"/>
              <a:ea typeface="微软雅黑" panose="020B0503020204020204" pitchFamily="34" charset="-122"/>
            </a:endParaRPr>
          </a:p>
        </p:txBody>
      </p:sp>
      <p:sp>
        <p:nvSpPr>
          <p:cNvPr id="10445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4F5D8A0-0D72-4C9B-A709-AD4830D8055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示例</a:t>
            </a:r>
            <a:endParaRPr lang="zh-CN" altLang="en-US">
              <a:sym typeface="+mn-ea"/>
            </a:endParaRPr>
          </a:p>
        </p:txBody>
      </p:sp>
      <p:sp>
        <p:nvSpPr>
          <p:cNvPr id="105475" name="内容占位符 2"/>
          <p:cNvSpPr>
            <a:spLocks noGrp="1"/>
          </p:cNvSpPr>
          <p:nvPr>
            <p:ph idx="1"/>
          </p:nvPr>
        </p:nvSpPr>
        <p:spPr/>
        <p:txBody>
          <a:bodyPr vert="horz" wrap="square" lIns="91440" tIns="45720" rIns="91440" bIns="45720" numCol="1" rtlCol="0" anchor="t" anchorCtr="0" compatLnSpc="1">
            <a:normAutofit fontScale="92500" lnSpcReduction="20000"/>
          </a:bodyPr>
          <a:lstStyle/>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a:t>
            </a:r>
            <a:r>
              <a:rPr kumimoji="0" lang="en-US" altLang="zh-CN" sz="20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FileLocking</a:t>
            </a: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arg</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throws Exception{</a:t>
            </a:r>
            <a:endPar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FileOutputStream</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fos</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b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FileOutputStream</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(“file.txt”);</a:t>
            </a:r>
            <a:endPar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FileLock</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fl</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fos.getChannel</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tryLock</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en-US" altLang="zh-CN" sz="2000" b="0" i="0" u="none" strike="noStrike" kern="1200" cap="none" spc="0" normalizeH="0" baseline="0" noProof="0" dirty="0" err="1"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fl</a:t>
            </a: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!=null){</a:t>
            </a:r>
            <a:endPar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(“locked File”);</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TimeUnit.MILLTISECONDS.sleep</a:t>
            </a: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(100);</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fl.release</a:t>
            </a: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(“Release Lock”);</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fos.close</a:t>
            </a: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1200" cap="none" spc="0" normalizeH="0" baseline="0" noProof="0" dirty="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2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5477" name="灯片编号占位符 5"/>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B2269BA-68BD-4918-ADFA-A2307E0939C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75108" name="文本框 4"/>
          <p:cNvSpPr txBox="1"/>
          <p:nvPr/>
        </p:nvSpPr>
        <p:spPr>
          <a:xfrm>
            <a:off x="552450" y="7200900"/>
            <a:ext cx="332740" cy="410210"/>
          </a:xfrm>
          <a:prstGeom prst="rect">
            <a:avLst/>
          </a:prstGeom>
          <a:noFill/>
          <a:ln w="9525">
            <a:noFill/>
          </a:ln>
        </p:spPr>
        <p:txBody>
          <a:bodyPr wrap="none" lIns="102870" tIns="51435" rIns="102870" bIns="51435" anchor="t">
            <a:spAutoFit/>
          </a:bodyPr>
          <a:p>
            <a:endParaRPr lang="zh-CN" altLang="en-US" dirty="0">
              <a:latin typeface="Arial" panose="020B0604020202020204" pitchFamily="34" charset="0"/>
              <a:ea typeface="黑体" panose="02010609060101010101" pitchFamily="49"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422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示例</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pic>
        <p:nvPicPr>
          <p:cNvPr id="25602" name="Picture 3"/>
          <p:cNvPicPr>
            <a:picLocks noGrp="1" noChangeAspect="1"/>
          </p:cNvPicPr>
          <p:nvPr>
            <p:ph idx="1"/>
          </p:nvPr>
        </p:nvPicPr>
        <p:blipFill>
          <a:blip r:embed="rId1"/>
          <a:stretch>
            <a:fillRect/>
          </a:stretch>
        </p:blipFill>
        <p:spPr>
          <a:xfrm>
            <a:off x="784860" y="1776730"/>
            <a:ext cx="9476740" cy="4059555"/>
          </a:xfrm>
        </p:spPr>
      </p:pic>
      <p:sp>
        <p:nvSpPr>
          <p:cNvPr id="1434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C18485D-52CF-44E8-83CD-D770DF674559}"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2"/>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标题 1"/>
          <p:cNvSpPr>
            <a:spLocks noGrp="1"/>
          </p:cNvSpPr>
          <p:nvPr>
            <p:ph type="title"/>
          </p:nvPr>
        </p:nvSpPr>
        <p:spPr/>
        <p:txBody>
          <a:bodyPr vert="horz" wrap="square" lIns="91440" tIns="45720" rIns="91440" bIns="45720" anchor="ctr"/>
          <a:p>
            <a:r>
              <a:rPr lang="en-US" altLang="zh-CN" dirty="0"/>
              <a:t>NIO2</a:t>
            </a:r>
            <a:r>
              <a:rPr lang="zh-CN" altLang="en-US" dirty="0"/>
              <a:t>中的文件系统的监测</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240030" marR="0" lvl="0" indent="-240030" algn="l" defTabSz="958850" rtl="0" eaLnBrk="0" fontAlgn="base" latinLnBrk="0" hangingPunct="0">
              <a:lnSpc>
                <a:spcPct val="90000"/>
              </a:lnSpc>
              <a:spcBef>
                <a:spcPts val="105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smtClean="0">
                <a:ln>
                  <a:noFill/>
                </a:ln>
                <a:solidFill>
                  <a:schemeClr val="tx1"/>
                </a:solidFill>
                <a:effectLst/>
                <a:uLnTx/>
                <a:uFillTx/>
                <a:cs typeface="微软雅黑" panose="020B0503020204020204" pitchFamily="34" charset="-122"/>
              </a:rPr>
              <a:t>java.nio.file.WatchService</a:t>
            </a:r>
            <a:br>
              <a:rPr kumimoji="0" lang="en-US" altLang="zh-CN" sz="2800" b="0" i="0" u="none" strike="noStrike" kern="1200" cap="none" spc="0" normalizeH="0" baseline="0" noProof="0" dirty="0" smtClean="0">
                <a:ln>
                  <a:noFill/>
                </a:ln>
                <a:solidFill>
                  <a:schemeClr val="tx1"/>
                </a:solidFill>
                <a:effectLst/>
                <a:uLnTx/>
                <a:uFillTx/>
                <a:cs typeface="微软雅黑" panose="020B0503020204020204" pitchFamily="34" charset="-122"/>
              </a:rPr>
            </a:b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该类在注册后，一直监控文件或目录的变化，若有相应</a:t>
            </a:r>
            <a:r>
              <a:rPr kumimoji="0" lang="zh-CN" altLang="en-US" sz="1800" b="0" i="0" u="none" strike="noStrike" kern="1200" cap="none" spc="0" normalizeH="0" baseline="0" noProof="0" dirty="0" smtClean="0">
                <a:ln>
                  <a:noFill/>
                </a:ln>
                <a:solidFill>
                  <a:schemeClr val="tx1"/>
                </a:solidFill>
                <a:effectLst/>
                <a:uLnTx/>
                <a:uFillTx/>
                <a:cs typeface="微软雅黑" panose="020B0503020204020204" pitchFamily="34" charset="-122"/>
              </a:rPr>
              <a:t>的变化</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发生，就返回一个</a:t>
            </a:r>
            <a:r>
              <a:rPr kumimoji="0" lang="zh-CN" altLang="en-US" sz="1800" b="0" i="0" u="none" strike="noStrike" kern="1200" cap="none" spc="0" normalizeH="0" baseline="0" noProof="0" dirty="0" smtClean="0">
                <a:ln>
                  <a:noFill/>
                </a:ln>
                <a:solidFill>
                  <a:schemeClr val="tx1"/>
                </a:solidFill>
                <a:effectLst/>
                <a:uLnTx/>
                <a:uFillTx/>
                <a:cs typeface="微软雅黑" panose="020B0503020204020204" pitchFamily="34" charset="-122"/>
              </a:rPr>
              <a:t>事件</a:t>
            </a:r>
            <a:endParaRPr kumimoji="0" lang="en-US" altLang="zh-CN" sz="180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try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WatchService</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 watcher =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FileSystems.getDefault</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newWatchService</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 {</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Path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dir</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 =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Paths.get</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("c:\\test");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WatchKey</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 key = </a:t>
            </a:r>
            <a:r>
              <a:rPr kumimoji="0" lang="en-US" altLang="zh-CN" sz="1600" b="0" i="0" u="none" strike="noStrike" kern="1200" cap="none" spc="0" normalizeH="0" baseline="0" noProof="0" dirty="0" err="1" smtClean="0">
                <a:ln>
                  <a:noFill/>
                </a:ln>
                <a:solidFill>
                  <a:schemeClr val="tx1"/>
                </a:solidFill>
                <a:effectLst/>
                <a:uLnTx/>
                <a:uFillTx/>
                <a:cs typeface="微软雅黑" panose="020B0503020204020204" pitchFamily="34" charset="-122"/>
              </a:rPr>
              <a:t>dir.register</a:t>
            </a:r>
            <a:r>
              <a:rPr kumimoji="0" lang="en-US" altLang="zh-CN" sz="1600" b="0" i="0" u="none" strike="noStrike" kern="1200" cap="none" spc="0" normalizeH="0" baseline="0" noProof="0" dirty="0" smtClean="0">
                <a:ln>
                  <a:noFill/>
                </a:ln>
                <a:solidFill>
                  <a:schemeClr val="tx1"/>
                </a:solidFill>
                <a:effectLst/>
                <a:uLnTx/>
                <a:uFillTx/>
                <a:cs typeface="微软雅黑" panose="020B0503020204020204" pitchFamily="34" charset="-122"/>
              </a:rPr>
              <a:t>(</a:t>
            </a:r>
            <a:r>
              <a:rPr kumimoji="0" lang="en-US" altLang="zh-CN" sz="1600" b="0" i="0" u="none" strike="noStrike" kern="1200" cap="none" spc="0" normalizeH="0" baseline="0" noProof="0" dirty="0" err="1" smtClean="0">
                <a:ln>
                  <a:noFill/>
                </a:ln>
                <a:solidFill>
                  <a:schemeClr val="tx1"/>
                </a:solidFill>
                <a:effectLst/>
                <a:uLnTx/>
                <a:uFillTx/>
                <a:cs typeface="微软雅黑" panose="020B0503020204020204" pitchFamily="34" charset="-122"/>
              </a:rPr>
              <a:t>watcher,StandardWatchEventKinds.ENTRY_DELETE</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for (;;) {</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1073150"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key =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watcher.take</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1073150"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for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WatchEvent</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&lt;?&gt; event :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key.pollEvents</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 {</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1073150"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System.out.println</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event.kind</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1073150"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boolean</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 valid = </a:t>
            </a:r>
            <a:r>
              <a:rPr kumimoji="0" lang="en-US" altLang="zh-CN" sz="1600" b="0" i="0" u="none" strike="noStrike" kern="1200" cap="none" spc="0" normalizeH="0" baseline="0" noProof="0" dirty="0" err="1">
                <a:ln>
                  <a:noFill/>
                </a:ln>
                <a:solidFill>
                  <a:schemeClr val="tx1"/>
                </a:solidFill>
                <a:effectLst/>
                <a:uLnTx/>
                <a:uFillTx/>
                <a:cs typeface="微软雅黑" panose="020B0503020204020204" pitchFamily="34" charset="-122"/>
              </a:rPr>
              <a:t>key.reset</a:t>
            </a: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if (!valid) </a:t>
            </a:r>
            <a:r>
              <a:rPr kumimoji="0" lang="en-US" altLang="zh-CN" sz="1600" b="0" i="0" u="none" strike="noStrike" kern="1200" cap="none" spc="0" normalizeH="0" baseline="0" noProof="0" dirty="0" smtClean="0">
                <a:ln>
                  <a:noFill/>
                </a:ln>
                <a:solidFill>
                  <a:schemeClr val="tx1"/>
                </a:solidFill>
                <a:effectLst/>
                <a:uLnTx/>
                <a:uFillTx/>
                <a:cs typeface="微软雅黑" panose="020B0503020204020204" pitchFamily="34" charset="-122"/>
              </a:rPr>
              <a:t>{break;}</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70000"/>
              </a:lnSpc>
              <a:spcBef>
                <a:spcPts val="105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1600" b="0" i="0" u="none" strike="noStrike" kern="1200" cap="none" spc="0" normalizeH="0" baseline="0" noProof="0" dirty="0">
              <a:ln>
                <a:noFill/>
              </a:ln>
              <a:solidFill>
                <a:schemeClr val="tx1"/>
              </a:solidFill>
              <a:effectLst/>
              <a:uLnTx/>
              <a:uFillTx/>
              <a:cs typeface="微软雅黑" panose="020B0503020204020204" pitchFamily="34" charset="-122"/>
            </a:endParaRPr>
          </a:p>
        </p:txBody>
      </p:sp>
      <p:sp>
        <p:nvSpPr>
          <p:cNvPr id="4" name="灯片编号占位符 3"/>
          <p:cNvSpPr txBox="1">
            <a:spLocks noGrp="1"/>
          </p:cNvSpPr>
          <p:nvPr>
            <p:ph type="sldNum" sz="quarter" idx="4"/>
          </p:nvPr>
        </p:nvSpPr>
        <p:spPr>
          <a:noFill/>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963C65B-6E6F-4578-9A5C-D3DAFEB1E5D7}" type="slidenum">
              <a:rPr kumimoji="0" lang="zh-CN" altLang="en-US" sz="126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0370" name="Rectangle 2"/>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小结</a:t>
            </a:r>
            <a:endParaRPr lang="zh-CN" altLang="en-US">
              <a:sym typeface="+mn-ea"/>
            </a:endParaRPr>
          </a:p>
        </p:txBody>
      </p:sp>
      <p:sp>
        <p:nvSpPr>
          <p:cNvPr id="177154" name="Rectangle 3"/>
          <p:cNvSpPr>
            <a:spLocks noGrp="1"/>
          </p:cNvSpPr>
          <p:nvPr>
            <p:ph idx="1"/>
          </p:nvPr>
        </p:nvSpPr>
        <p:spPr/>
        <p:txBody>
          <a:bodyPr vert="horz" wrap="square" lIns="91440" tIns="45720" rIns="91440" bIns="45720" anchor="t"/>
          <a:p>
            <a:pPr eaLnBrk="1" hangingPunct="1"/>
            <a:r>
              <a:rPr lang="en-US" altLang="zh-CN" sz="2400" dirty="0">
                <a:latin typeface="微软雅黑" panose="020B0503020204020204" pitchFamily="34" charset="-122"/>
                <a:ea typeface="微软雅黑" panose="020B0503020204020204" pitchFamily="34" charset="-122"/>
              </a:rPr>
              <a:t>java.io</a:t>
            </a:r>
            <a:r>
              <a:rPr lang="zh-CN" altLang="en-US" sz="2400" dirty="0">
                <a:latin typeface="微软雅黑" panose="020B0503020204020204" pitchFamily="34" charset="-122"/>
                <a:ea typeface="微软雅黑" panose="020B0503020204020204" pitchFamily="34" charset="-122"/>
              </a:rPr>
              <a:t>包中的输入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输出流类</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面向字节的输入输出流</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000" dirty="0">
                <a:latin typeface="微软雅黑" panose="020B0503020204020204" pitchFamily="34" charset="-122"/>
                <a:ea typeface="微软雅黑" panose="020B0503020204020204" pitchFamily="34" charset="-122"/>
              </a:rPr>
              <a:t>ImputStream / OutputStream</a:t>
            </a:r>
            <a:endParaRPr lang="en-US" altLang="zh-CN" sz="20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面向字符的输入输出流</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000" dirty="0">
                <a:latin typeface="微软雅黑" panose="020B0503020204020204" pitchFamily="34" charset="-122"/>
                <a:ea typeface="微软雅黑" panose="020B0503020204020204" pitchFamily="34" charset="-122"/>
              </a:rPr>
              <a:t>Reader / Writer</a:t>
            </a:r>
            <a:endParaRPr lang="en-US" altLang="zh-CN" sz="20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节点流</a:t>
            </a:r>
            <a:endParaRPr lang="zh-CN" altLang="en-US" sz="2400" dirty="0">
              <a:latin typeface="微软雅黑" panose="020B0503020204020204" pitchFamily="34" charset="-122"/>
              <a:ea typeface="微软雅黑" panose="020B0503020204020204" pitchFamily="34" charset="-122"/>
            </a:endParaRPr>
          </a:p>
          <a:p>
            <a:pPr lvl="1" eaLnBrk="1" hangingPunct="1"/>
            <a:r>
              <a:rPr lang="zh-CN" altLang="en-US" sz="2000" dirty="0">
                <a:latin typeface="微软雅黑" panose="020B0503020204020204" pitchFamily="34" charset="-122"/>
                <a:ea typeface="微软雅黑" panose="020B0503020204020204" pitchFamily="34" charset="-122"/>
              </a:rPr>
              <a:t>连接流到具体的数据源或数据目的地。 </a:t>
            </a:r>
            <a:endParaRPr lang="zh-CN" altLang="en-US" sz="20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过滤流</a:t>
            </a:r>
            <a:endParaRPr lang="zh-CN" altLang="en-US" sz="2400" dirty="0">
              <a:latin typeface="微软雅黑" panose="020B0503020204020204" pitchFamily="34" charset="-122"/>
              <a:ea typeface="微软雅黑" panose="020B0503020204020204" pitchFamily="34" charset="-122"/>
            </a:endParaRPr>
          </a:p>
          <a:p>
            <a:pPr lvl="1" eaLnBrk="1" hangingPunct="1"/>
            <a:r>
              <a:rPr lang="zh-CN" altLang="en-US" sz="2000" dirty="0">
                <a:latin typeface="微软雅黑" panose="020B0503020204020204" pitchFamily="34" charset="-122"/>
                <a:ea typeface="微软雅黑" panose="020B0503020204020204" pitchFamily="34" charset="-122"/>
              </a:rPr>
              <a:t>加强流的处理功能。</a:t>
            </a:r>
            <a:endParaRPr lang="zh-CN" altLang="en-US" sz="2000" dirty="0">
              <a:latin typeface="微软雅黑" panose="020B0503020204020204" pitchFamily="34" charset="-122"/>
              <a:ea typeface="微软雅黑" panose="020B0503020204020204" pitchFamily="34" charset="-122"/>
            </a:endParaRPr>
          </a:p>
          <a:p>
            <a:pPr lvl="1" eaLnBrk="1" hangingPunct="1"/>
            <a:r>
              <a:rPr lang="zh-CN" altLang="en-US" sz="2000" dirty="0">
                <a:latin typeface="微软雅黑" panose="020B0503020204020204" pitchFamily="34" charset="-122"/>
                <a:ea typeface="微软雅黑" panose="020B0503020204020204" pitchFamily="34" charset="-122"/>
              </a:rPr>
              <a:t>低级写出器将字符传给各自目标，高级写出器将组织好的字符发送给其他写出器。</a:t>
            </a:r>
            <a:endParaRPr lang="zh-CN" altLang="en-US" sz="2000" dirty="0">
              <a:latin typeface="微软雅黑" panose="020B0503020204020204" pitchFamily="34" charset="-122"/>
              <a:ea typeface="微软雅黑" panose="020B0503020204020204" pitchFamily="34" charset="-122"/>
            </a:endParaRPr>
          </a:p>
        </p:txBody>
      </p:sp>
      <p:sp>
        <p:nvSpPr>
          <p:cNvPr id="10650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60FBF842-7EEA-4C9A-B66E-6C3B49E1EB63}"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TextBox 3"/>
          <p:cNvSpPr/>
          <p:nvPr/>
        </p:nvSpPr>
        <p:spPr>
          <a:xfrm>
            <a:off x="3948113" y="2205038"/>
            <a:ext cx="2914650" cy="1106805"/>
          </a:xfrm>
          <a:prstGeom prst="rect">
            <a:avLst/>
          </a:prstGeom>
          <a:noFill/>
          <a:ln w="9525">
            <a:noFill/>
          </a:ln>
        </p:spPr>
        <p:txBody>
          <a:bodyPr wrap="none" anchor="t">
            <a:spAutoFit/>
          </a:bodyPr>
          <a:p>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3507" name="Rectangle 3"/>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rPr>
              <a:t>文件属性</a:t>
            </a:r>
            <a:endPar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5362" name="Rectangle 2"/>
          <p:cNvSpPr>
            <a:spLocks noGrp="1" noChangeArrowheads="1"/>
          </p:cNvSpPr>
          <p:nvPr>
            <p:ph idx="1"/>
          </p:nvPr>
        </p:nvSpPr>
        <p:spPr/>
        <p:txBody>
          <a:bodyPr vert="horz" wrap="square" lIns="91440" tIns="45720" rIns="91440" bIns="45720" numCol="1" rtlCol="0" anchor="t" anchorCtr="0" compatLnSpc="1">
            <a:normAutofit/>
          </a:bodyPr>
          <a:lstStyle/>
          <a:p>
            <a:pPr marL="685800" marR="0" lvl="0" indent="-685800" algn="l" defTabSz="960120" rtl="0" eaLnBrk="1" fontAlgn="auto" latinLnBrk="0" hangingPunct="1">
              <a:lnSpc>
                <a:spcPct val="90000"/>
              </a:lnSpc>
              <a:spcBef>
                <a:spcPts val="1050"/>
              </a:spcBef>
              <a:spcAft>
                <a:spcPts val="0"/>
              </a:spcAft>
              <a:buClrTx/>
              <a:buSzPct val="90000"/>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文件的特性</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114425" marR="0" lvl="1" indent="-600075" algn="l" defTabSz="960120" rtl="0" eaLnBrk="1" fontAlgn="auto" latinLnBrk="0" hangingPunct="1">
              <a:lnSpc>
                <a:spcPct val="90000"/>
              </a:lnSpc>
              <a:spcBef>
                <a:spcPts val="525"/>
              </a:spcBef>
              <a:spcAft>
                <a:spcPts val="0"/>
              </a:spcAft>
              <a:buClrTx/>
              <a:buSzPct val="90000"/>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读和写的权限</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114425" marR="0" lvl="1" indent="-600075" algn="l" defTabSz="960120" rtl="0" eaLnBrk="1" fontAlgn="auto" latinLnBrk="0" hangingPunct="1">
              <a:lnSpc>
                <a:spcPct val="90000"/>
              </a:lnSpc>
              <a:spcBef>
                <a:spcPts val="525"/>
              </a:spcBef>
              <a:spcAft>
                <a:spcPts val="0"/>
              </a:spcAft>
              <a:buClrTx/>
              <a:buSzPct val="90000"/>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文件长度</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114425" marR="0" lvl="1" indent="-600075" algn="l" defTabSz="960120" rtl="0" eaLnBrk="1" fontAlgn="auto" latinLnBrk="0" hangingPunct="1">
              <a:lnSpc>
                <a:spcPct val="90000"/>
              </a:lnSpc>
              <a:spcBef>
                <a:spcPts val="525"/>
              </a:spcBef>
              <a:spcAft>
                <a:spcPts val="0"/>
              </a:spcAft>
              <a:buClrTx/>
              <a:buSzPct val="90000"/>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修改时间</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114425" marR="0" lvl="1" indent="-600075" algn="l" defTabSz="960120" rtl="0" eaLnBrk="1" fontAlgn="auto" latinLnBrk="0" hangingPunct="1">
              <a:lnSpc>
                <a:spcPct val="90000"/>
              </a:lnSpc>
              <a:spcBef>
                <a:spcPts val="525"/>
              </a:spcBef>
              <a:spcAft>
                <a:spcPts val="0"/>
              </a:spcAft>
              <a:buClrTx/>
              <a:buSzPct val="90000"/>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是否是目录</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685800" marR="0" lvl="0" indent="-685800" algn="l" defTabSz="960120" rtl="0" eaLnBrk="1" fontAlgn="auto" latinLnBrk="0" hangingPunct="1">
              <a:lnSpc>
                <a:spcPct val="90000"/>
              </a:lnSpc>
              <a:spcBef>
                <a:spcPts val="1050"/>
              </a:spcBef>
              <a:spcAft>
                <a:spcPts val="0"/>
              </a:spcAft>
              <a:buClrTx/>
              <a:buSzPct val="90000"/>
              <a:buFont typeface="Arial" panose="020B0604020202020204" pitchFamily="34" charset="0"/>
              <a:buChar char="•"/>
              <a:defRPr/>
            </a:pP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java.io.File</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类</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114425" marR="0" lvl="1" indent="-600075" algn="l" defTabSz="960120" rtl="0" eaLnBrk="1" fontAlgn="auto" latinLnBrk="0" hangingPunct="1">
              <a:lnSpc>
                <a:spcPct val="90000"/>
              </a:lnSpc>
              <a:spcBef>
                <a:spcPts val="525"/>
              </a:spcBef>
              <a:spcAft>
                <a:spcPts val="0"/>
              </a:spcAft>
              <a:buClrTx/>
              <a:buSzPct val="90000"/>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设定文件属性</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1114425" marR="0" lvl="1" indent="-600075" algn="l" defTabSz="960120" rtl="0" eaLnBrk="1" fontAlgn="auto" latinLnBrk="0" hangingPunct="1">
              <a:lnSpc>
                <a:spcPct val="90000"/>
              </a:lnSpc>
              <a:spcBef>
                <a:spcPts val="525"/>
              </a:spcBef>
              <a:spcAft>
                <a:spcPts val="0"/>
              </a:spcAft>
              <a:buClrTx/>
              <a:buSzPct val="90000"/>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查询文件属性</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a:p>
            <a:pPr marL="685800" marR="0" lvl="0" indent="-685800" algn="l" defTabSz="960120" rtl="0" eaLnBrk="1" fontAlgn="auto" latinLnBrk="0" hangingPunct="1">
              <a:lnSpc>
                <a:spcPct val="90000"/>
              </a:lnSpc>
              <a:spcBef>
                <a:spcPts val="1050"/>
              </a:spcBef>
              <a:spcAft>
                <a:spcPts val="0"/>
              </a:spcAft>
              <a:buClrTx/>
              <a:buSzPct val="90000"/>
              <a:buFont typeface="Arial" panose="020B0604020202020204" pitchFamily="34" charset="0"/>
              <a:buChar char="•"/>
              <a:defRPr/>
            </a:pP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
        <p:nvSpPr>
          <p:cNvPr id="1536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DF1D6B0-4CBF-4F0B-AAE4-51F6736A2EB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453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rPr>
              <a:t>文件属性</a:t>
            </a:r>
            <a:endPar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6387" name="Rectangle 3"/>
          <p:cNvSpPr>
            <a:spLocks noGrp="1" noChangeArrowheads="1"/>
          </p:cNvSpPr>
          <p:nvPr>
            <p:ph idx="1"/>
          </p:nvPr>
        </p:nvSpPr>
        <p:spPr/>
        <p:txBody>
          <a:bodyPr vert="horz" wrap="square" lIns="91440" tIns="45720" rIns="91440" bIns="45720" numCol="1" rtlCol="0" anchor="t" anchorCtr="0" compatLnSpc="1">
            <a:normAutofit/>
          </a:bodyPr>
          <a:lstStyle/>
          <a:p>
            <a:pPr marL="685800" marR="0" lvl="0" indent="-68580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获取文件路径</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
        <p:nvSpPr>
          <p:cNvPr id="16389"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E167984-AAA9-4A39-A37D-52CD7DDEBDC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8676" name="Rectangle 4"/>
          <p:cNvSpPr/>
          <p:nvPr/>
        </p:nvSpPr>
        <p:spPr>
          <a:xfrm>
            <a:off x="809625" y="2011363"/>
            <a:ext cx="9271000" cy="4233862"/>
          </a:xfrm>
          <a:prstGeom prst="rect">
            <a:avLst/>
          </a:prstGeom>
          <a:noFill/>
          <a:ln w="9525">
            <a:noFill/>
          </a:ln>
        </p:spPr>
        <p:txBody>
          <a:bodyPr lIns="102870" tIns="51435" rIns="102870" bIns="51435" anchor="t"/>
          <a:p>
            <a:pPr marL="386080" indent="-386080">
              <a:lnSpc>
                <a:spcPct val="11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import java.io.*;</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class AttrDemo1 {</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public static void main(String[] args) throws IOException {</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File testfile = new File(</a:t>
            </a:r>
            <a:r>
              <a:rPr lang="en-US" altLang="zh-CN" sz="1800" b="1" dirty="0">
                <a:solidFill>
                  <a:srgbClr val="FF0000"/>
                </a:solidFill>
                <a:latin typeface="Courier New" panose="02070309020205020404" pitchFamily="49" charset="0"/>
                <a:ea typeface="微软雅黑" panose="020B0503020204020204" pitchFamily="34" charset="-122"/>
                <a:sym typeface="Calibri" panose="020F0502020204030204" pitchFamily="34" charset="0"/>
              </a:rPr>
              <a:t>"." + File.separatorChar + "testfile1"</a:t>
            </a: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testfile.createNewFile();</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System.out.println("name = " + </a:t>
            </a:r>
            <a:r>
              <a:rPr lang="en-US" altLang="zh-CN" sz="1800" b="1" dirty="0">
                <a:solidFill>
                  <a:srgbClr val="FF0000"/>
                </a:solidFill>
                <a:latin typeface="Courier New" panose="02070309020205020404" pitchFamily="49" charset="0"/>
                <a:ea typeface="微软雅黑" panose="020B0503020204020204" pitchFamily="34" charset="-122"/>
                <a:sym typeface="Calibri" panose="020F0502020204030204" pitchFamily="34" charset="0"/>
              </a:rPr>
              <a:t>testfile.getName());</a:t>
            </a:r>
            <a:endParaRPr lang="en-US" altLang="zh-CN" sz="1800" b="1" dirty="0">
              <a:solidFill>
                <a:srgbClr val="FF0000"/>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System.out.println("path = " + </a:t>
            </a:r>
            <a:r>
              <a:rPr lang="en-US" altLang="zh-CN" sz="1800" b="1" dirty="0">
                <a:solidFill>
                  <a:srgbClr val="FF0000"/>
                </a:solidFill>
                <a:latin typeface="Courier New" panose="02070309020205020404" pitchFamily="49" charset="0"/>
                <a:ea typeface="微软雅黑" panose="020B0503020204020204" pitchFamily="34" charset="-122"/>
                <a:sym typeface="Calibri" panose="020F0502020204030204" pitchFamily="34" charset="0"/>
              </a:rPr>
              <a:t>testfile.getPath()</a:t>
            </a: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System.out.println("absolute path = " +  testfile.getAbsolutePath());</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System.out.println("canonical path = " + testfile.getCanonicalPath());</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   }</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a:p>
            <a:pPr marL="386080" indent="-386080">
              <a:lnSpc>
                <a:spcPct val="110000"/>
              </a:lnSpc>
              <a:buClr>
                <a:schemeClr val="hlink"/>
              </a:buClr>
              <a:buSzPct val="90000"/>
            </a:pPr>
            <a:r>
              <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rPr>
              <a:t>}</a:t>
            </a:r>
            <a:endParaRPr lang="en-US" altLang="zh-CN" sz="1800" b="1" dirty="0">
              <a:solidFill>
                <a:schemeClr val="tx2"/>
              </a:solidFill>
              <a:latin typeface="Courier New" panose="02070309020205020404" pitchFamily="49" charset="0"/>
              <a:ea typeface="微软雅黑" panose="020B0503020204020204" pitchFamily="34" charset="-122"/>
              <a:sym typeface="Calibri" panose="020F050202020403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5554"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rPr>
              <a:t>文件属性</a:t>
            </a:r>
            <a:endPar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7411" name="Rectangle 3"/>
          <p:cNvSpPr>
            <a:spLocks noGrp="1" noChangeArrowheads="1"/>
          </p:cNvSpPr>
          <p:nvPr>
            <p:ph idx="1"/>
          </p:nvPr>
        </p:nvSpPr>
        <p:spPr/>
        <p:txBody>
          <a:bodyPr vert="horz" wrap="square" lIns="91440" tIns="45720" rIns="91440" bIns="45720" numCol="1" rtlCol="0" anchor="t" anchorCtr="0" compatLnSpc="1">
            <a:normAutofit/>
          </a:bodyPr>
          <a:lstStyle/>
          <a:p>
            <a:pPr marL="685800" marR="0" lvl="0" indent="-68580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获取文件修改时间</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
        <p:nvSpPr>
          <p:cNvPr id="17413"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D23FB65-0F12-4F37-AB8A-5A24706E674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9700" name="Rectangle 4"/>
          <p:cNvSpPr/>
          <p:nvPr/>
        </p:nvSpPr>
        <p:spPr>
          <a:xfrm>
            <a:off x="309245" y="1936750"/>
            <a:ext cx="9726930" cy="4262755"/>
          </a:xfrm>
          <a:prstGeom prst="rect">
            <a:avLst/>
          </a:prstGeom>
          <a:noFill/>
          <a:ln w="9525">
            <a:noFill/>
          </a:ln>
        </p:spPr>
        <p:txBody>
          <a:bodyPr lIns="102870" tIns="51435" rIns="102870" bIns="51435" anchor="t"/>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import java.io.*;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import java.util.*;</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public class AttrDemo2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public static void main(String[] args) throws IOException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File testfile = new File("testfile2");</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testfile.delete();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testfile.createNewFile();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long modtime = testfile.lastModified();</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System.out.println("last modification time #1 = " + new Date(modtime));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testfile.setLastModified(0);</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modtime = testfile.lastModified();</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System.out.println("last modification time #2 = " + new Date(modtime));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a:t>
            </a:r>
            <a:endParaRPr lang="en-US" altLang="zh-CN" sz="1800" b="1" dirty="0">
              <a:solidFill>
                <a:schemeClr val="tx2"/>
              </a:solidFill>
              <a:latin typeface="Courier New" panose="02070309020205020404" pitchFamily="49" charset="0"/>
              <a:ea typeface="微软雅黑" panose="020B0503020204020204" pitchFamily="3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657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rPr>
              <a:t>文件属性</a:t>
            </a:r>
            <a:endPar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8435" name="Rectangle 3"/>
          <p:cNvSpPr>
            <a:spLocks noGrp="1" noChangeArrowheads="1"/>
          </p:cNvSpPr>
          <p:nvPr>
            <p:ph idx="1"/>
          </p:nvPr>
        </p:nvSpPr>
        <p:spPr/>
        <p:txBody>
          <a:bodyPr vert="horz" wrap="square" lIns="91440" tIns="45720" rIns="91440" bIns="45720" numCol="1" rtlCol="0" anchor="t" anchorCtr="0" compatLnSpc="1">
            <a:normAutofit/>
          </a:bodyPr>
          <a:lstStyle/>
          <a:p>
            <a:pPr marL="685800" marR="0" lvl="0" indent="-68580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获取和设定文件长度</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
        <p:nvSpPr>
          <p:cNvPr id="18437"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DADBA76-52C8-40EE-B736-33530302C475}"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0724" name="Rectangle 4"/>
          <p:cNvSpPr/>
          <p:nvPr/>
        </p:nvSpPr>
        <p:spPr>
          <a:xfrm>
            <a:off x="572135" y="1914525"/>
            <a:ext cx="9610090" cy="4150995"/>
          </a:xfrm>
          <a:prstGeom prst="rect">
            <a:avLst/>
          </a:prstGeom>
          <a:noFill/>
          <a:ln w="9525">
            <a:noFill/>
          </a:ln>
        </p:spPr>
        <p:txBody>
          <a:bodyPr lIns="102870" tIns="51435" rIns="102870" bIns="51435" anchor="t"/>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import java.io.*;</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public class AttrDemo3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public static void main(String[] args) throws IOException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File testfile = new File("testfile3");</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testfile.delete();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testfile.createNewFile();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System.out.println("length #1 = " +testfile.length());</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RandomAccessFile raf =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new </a:t>
            </a:r>
            <a:r>
              <a:rPr lang="en-US" altLang="zh-CN" sz="1800" b="1" dirty="0">
                <a:solidFill>
                  <a:srgbClr val="FF0000"/>
                </a:solidFill>
                <a:latin typeface="Courier New" panose="02070309020205020404" pitchFamily="49" charset="0"/>
                <a:ea typeface="微软雅黑" panose="020B0503020204020204" pitchFamily="34" charset="-122"/>
              </a:rPr>
              <a:t>RandomAccessFile("testfile3", "rw");</a:t>
            </a:r>
            <a:endParaRPr lang="en-US" altLang="zh-CN" sz="1800" b="1" dirty="0">
              <a:solidFill>
                <a:srgbClr val="FF0000"/>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raf.setLength(100);</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raf.close();</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System.out.println("length #2 = " + testfile.length());</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    }</a:t>
            </a:r>
            <a:endParaRPr lang="en-US" altLang="zh-CN" sz="1800" b="1" dirty="0">
              <a:solidFill>
                <a:schemeClr val="tx2"/>
              </a:solidFill>
              <a:latin typeface="Courier New" panose="02070309020205020404" pitchFamily="49" charset="0"/>
              <a:ea typeface="微软雅黑" panose="020B0503020204020204" pitchFamily="34" charset="-122"/>
            </a:endParaRPr>
          </a:p>
          <a:p>
            <a:pPr marL="386080" indent="-386080">
              <a:lnSpc>
                <a:spcPct val="100000"/>
              </a:lnSpc>
              <a:buClr>
                <a:schemeClr val="folHlink"/>
              </a:buClr>
              <a:buSzPct val="60000"/>
            </a:pPr>
            <a:r>
              <a:rPr lang="en-US" altLang="zh-CN" sz="1800" b="1" dirty="0">
                <a:solidFill>
                  <a:schemeClr val="tx2"/>
                </a:solidFill>
                <a:latin typeface="Courier New" panose="02070309020205020404" pitchFamily="49" charset="0"/>
                <a:ea typeface="微软雅黑" panose="020B0503020204020204" pitchFamily="34" charset="-122"/>
              </a:rPr>
              <a:t>}</a:t>
            </a:r>
            <a:endParaRPr lang="en-US" altLang="zh-CN" sz="1800" b="1" dirty="0">
              <a:solidFill>
                <a:schemeClr val="tx2"/>
              </a:solidFill>
              <a:latin typeface="Courier New" panose="02070309020205020404" pitchFamily="49" charset="0"/>
              <a:ea typeface="微软雅黑" panose="020B0503020204020204" pitchFamily="3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760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rPr>
              <a:t>文件属性</a:t>
            </a:r>
            <a:endParaRPr lang="zh-CN" altLang="en-US" sz="3600" b="1">
              <a:solidFill>
                <a:srgbClr val="00B0F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9459" name="Rectangle 3"/>
          <p:cNvSpPr>
            <a:spLocks noGrp="1" noChangeArrowheads="1"/>
          </p:cNvSpPr>
          <p:nvPr>
            <p:ph idx="1"/>
          </p:nvPr>
        </p:nvSpPr>
        <p:spPr/>
        <p:txBody>
          <a:bodyPr vert="horz" wrap="square" lIns="91440" tIns="45720" rIns="91440" bIns="45720" numCol="1" rtlCol="0" anchor="t" anchorCtr="0" compatLnSpc="1">
            <a:normAutofit/>
          </a:bodyPr>
          <a:lstStyle/>
          <a:p>
            <a:pPr marL="685800" marR="0" lvl="0" indent="-68580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设置读写权限</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endParaRPr>
          </a:p>
        </p:txBody>
      </p:sp>
      <p:sp>
        <p:nvSpPr>
          <p:cNvPr id="19461"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913A076-19D6-4B15-BCB4-5A8779AF9CC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1748" name="Rectangle 4"/>
          <p:cNvSpPr/>
          <p:nvPr/>
        </p:nvSpPr>
        <p:spPr>
          <a:xfrm>
            <a:off x="674688" y="1936750"/>
            <a:ext cx="9405937" cy="4587875"/>
          </a:xfrm>
          <a:prstGeom prst="rect">
            <a:avLst/>
          </a:prstGeom>
          <a:noFill/>
          <a:ln w="9525">
            <a:noFill/>
          </a:ln>
        </p:spPr>
        <p:txBody>
          <a:bodyPr lIns="102870" tIns="51435" rIns="102870" bIns="51435" anchor="t"/>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import java.io.*;</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public class AttrDemo4 {</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public static void main(String[] args)  throws IOException {</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File testfile = new File("testfile4");</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testfile.delete();</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testfile.createNewFile();</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if (testfile.canRead()) </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System.out.println("file can be read #1");</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if (testfile.canWrite()) </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System.out.println("file can be written #1");</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testfile.setReadOnly();</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if (testfile.canWrite()) </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System.out.println("file can be written #2");</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    }</a:t>
            </a:r>
            <a:endParaRPr lang="en-US" altLang="zh-CN" dirty="0">
              <a:solidFill>
                <a:schemeClr val="tx2"/>
              </a:solidFill>
              <a:latin typeface="Courier New" panose="02070309020205020404" pitchFamily="49" charset="0"/>
              <a:ea typeface="微软雅黑" panose="020B0503020204020204" pitchFamily="34" charset="-122"/>
            </a:endParaRPr>
          </a:p>
          <a:p>
            <a:pPr marL="386080" indent="-386080">
              <a:lnSpc>
                <a:spcPct val="90000"/>
              </a:lnSpc>
              <a:buClr>
                <a:schemeClr val="folHlink"/>
              </a:buClr>
              <a:buSzPct val="60000"/>
            </a:pPr>
            <a:r>
              <a:rPr lang="en-US" altLang="zh-CN" dirty="0">
                <a:solidFill>
                  <a:schemeClr val="tx2"/>
                </a:solidFill>
                <a:latin typeface="Courier New" panose="02070309020205020404" pitchFamily="49" charset="0"/>
                <a:ea typeface="微软雅黑" panose="020B0503020204020204" pitchFamily="34" charset="-122"/>
              </a:rPr>
              <a:t>}</a:t>
            </a:r>
            <a:endParaRPr lang="en-US" altLang="zh-CN" dirty="0">
              <a:solidFill>
                <a:schemeClr val="tx2"/>
              </a:solidFill>
              <a:latin typeface="Courier New" panose="02070309020205020404" pitchFamily="49" charset="0"/>
              <a:ea typeface="微软雅黑" panose="020B0503020204020204" pitchFamily="3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729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例：列出目录下的子目录与文件</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2770" name="Rectangle 3"/>
          <p:cNvSpPr>
            <a:spLocks noGrp="1"/>
          </p:cNvSpPr>
          <p:nvPr>
            <p:ph idx="1"/>
          </p:nvPr>
        </p:nvSpPr>
        <p:spPr/>
        <p:txBody>
          <a:bodyPr vert="horz" wrap="square" lIns="91440" tIns="45720" rIns="91440" bIns="45720" anchor="t"/>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public class DirList</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public static void main(String[] args)</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File path = new File(".");</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String[] list;</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if (args.length == 0)</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list = path.list();</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else</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list = path.list</a:t>
            </a:r>
            <a:br>
              <a:rPr lang="en-US" altLang="zh-CN" sz="2000" dirty="0">
                <a:solidFill>
                  <a:schemeClr val="tx2"/>
                </a:solidFill>
                <a:latin typeface="Courier New" panose="02070309020205020404" pitchFamily="49" charset="0"/>
                <a:ea typeface="微软雅黑" panose="020B0503020204020204" pitchFamily="34" charset="-122"/>
              </a:rPr>
            </a:br>
            <a:r>
              <a:rPr lang="en-US" altLang="zh-CN" sz="2000" dirty="0">
                <a:solidFill>
                  <a:schemeClr val="tx2"/>
                </a:solidFill>
                <a:latin typeface="Courier New" panose="02070309020205020404" pitchFamily="49" charset="0"/>
                <a:ea typeface="微软雅黑" panose="020B0503020204020204" pitchFamily="34" charset="-122"/>
              </a:rPr>
              <a:t>                    ( </a:t>
            </a:r>
            <a:r>
              <a:rPr lang="en-US" altLang="zh-CN" sz="2000" dirty="0">
                <a:solidFill>
                  <a:srgbClr val="FF0000"/>
                </a:solidFill>
                <a:latin typeface="Courier New" panose="02070309020205020404" pitchFamily="49" charset="0"/>
                <a:ea typeface="微软雅黑" panose="020B0503020204020204" pitchFamily="34" charset="-122"/>
              </a:rPr>
              <a:t>new DirFilter(args[0])</a:t>
            </a:r>
            <a:r>
              <a:rPr lang="en-US" altLang="zh-CN" sz="2000" dirty="0">
                <a:solidFill>
                  <a:schemeClr val="tx2"/>
                </a:solidFill>
                <a:latin typeface="Courier New" panose="02070309020205020404" pitchFamily="49" charset="0"/>
                <a:ea typeface="微软雅黑" panose="020B0503020204020204" pitchFamily="34" charset="-122"/>
              </a:rPr>
              <a:t>);</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Arrays.sort(list, </a:t>
            </a:r>
            <a:br>
              <a:rPr lang="en-US" altLang="zh-CN" sz="2000" dirty="0">
                <a:solidFill>
                  <a:schemeClr val="tx2"/>
                </a:solidFill>
                <a:latin typeface="Courier New" panose="02070309020205020404" pitchFamily="49" charset="0"/>
                <a:ea typeface="微软雅黑" panose="020B0503020204020204" pitchFamily="34" charset="-122"/>
              </a:rPr>
            </a:br>
            <a:r>
              <a:rPr lang="en-US" altLang="zh-CN" sz="2000" dirty="0">
                <a:solidFill>
                  <a:schemeClr val="tx2"/>
                </a:solidFill>
                <a:latin typeface="Courier New" panose="02070309020205020404" pitchFamily="49" charset="0"/>
                <a:ea typeface="微软雅黑" panose="020B0503020204020204" pitchFamily="34" charset="-122"/>
              </a:rPr>
              <a:t>                    new AlphabeticComparator());</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for (int i = 0; i &lt; list.length; i++)</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System.out.println(list[i]);</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a:t>
            </a:r>
            <a:endParaRPr lang="zh-CN" altLang="en-US" sz="2000" dirty="0">
              <a:solidFill>
                <a:schemeClr val="tx2"/>
              </a:solidFill>
              <a:latin typeface="Courier New" panose="02070309020205020404" pitchFamily="49" charset="0"/>
              <a:ea typeface="微软雅黑" panose="020B0503020204020204" pitchFamily="34" charset="-122"/>
            </a:endParaRPr>
          </a:p>
        </p:txBody>
      </p:sp>
      <p:sp>
        <p:nvSpPr>
          <p:cNvPr id="2048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902F93D-6B97-4DF2-9FB8-F753D360C259}"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33794" name="Rectangle 2"/>
          <p:cNvSpPr>
            <a:spLocks noGrp="1"/>
          </p:cNvSpPr>
          <p:nvPr>
            <p:ph idx="1"/>
          </p:nvPr>
        </p:nvSpPr>
        <p:spPr/>
        <p:txBody>
          <a:bodyPr vert="horz" wrap="square" lIns="91440" tIns="45720" rIns="91440" bIns="45720" anchor="t"/>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class DirFilter implements </a:t>
            </a:r>
            <a:r>
              <a:rPr lang="en-US" altLang="zh-CN" sz="2000" dirty="0">
                <a:solidFill>
                  <a:srgbClr val="FF0000"/>
                </a:solidFill>
                <a:latin typeface="Courier New" panose="02070309020205020404" pitchFamily="49" charset="0"/>
                <a:ea typeface="微软雅黑" panose="020B0503020204020204" pitchFamily="34" charset="-122"/>
              </a:rPr>
              <a:t>FilenameFilter</a:t>
            </a:r>
            <a:endParaRPr lang="en-US" altLang="zh-CN" sz="2000" dirty="0">
              <a:solidFill>
                <a:srgbClr val="FF0000"/>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String afn;</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DirFilter(String afn)</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this.afn = afn;</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public boolean accept(File dir, String name)</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 Strip path information:</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String f = new File(name).getName();</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return f.indexOf(afn) != -1;</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en-US" altLang="zh-CN" sz="2000" dirty="0">
              <a:solidFill>
                <a:schemeClr val="tx2"/>
              </a:solidFill>
              <a:latin typeface="Courier New" panose="02070309020205020404" pitchFamily="49" charset="0"/>
              <a:ea typeface="微软雅黑" panose="020B0503020204020204" pitchFamily="34" charset="-122"/>
            </a:endParaRPr>
          </a:p>
          <a:p>
            <a:pPr marL="0" indent="0" eaLnBrk="1" hangingPunct="1">
              <a:spcBef>
                <a:spcPct val="0"/>
              </a:spcBef>
              <a:buClr>
                <a:schemeClr val="folHlink"/>
              </a:buClr>
              <a:buSzPct val="60000"/>
              <a:buNone/>
            </a:pPr>
            <a:r>
              <a:rPr lang="en-US" altLang="zh-CN" sz="2000" dirty="0">
                <a:solidFill>
                  <a:schemeClr val="tx2"/>
                </a:solidFill>
                <a:latin typeface="Courier New" panose="02070309020205020404" pitchFamily="49" charset="0"/>
                <a:ea typeface="微软雅黑" panose="020B0503020204020204" pitchFamily="34" charset="-122"/>
              </a:rPr>
              <a:t>} ///:~</a:t>
            </a:r>
            <a:endParaRPr lang="zh-CN" altLang="en-US" sz="2000" dirty="0">
              <a:solidFill>
                <a:schemeClr val="tx2"/>
              </a:solidFill>
              <a:latin typeface="Courier New" panose="02070309020205020404" pitchFamily="49" charset="0"/>
              <a:ea typeface="微软雅黑" panose="020B0503020204020204" pitchFamily="34" charset="-122"/>
            </a:endParaRPr>
          </a:p>
        </p:txBody>
      </p:sp>
      <p:sp>
        <p:nvSpPr>
          <p:cNvPr id="21507" name="灯片编号占位符 3"/>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B97BE7B-DC5E-42DD-A799-E25C0B2BDC4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NIO2</a:t>
            </a:r>
            <a:r>
              <a:rPr lang="zh-CN" altLang="en-US" sz="3600" b="1">
                <a:solidFill>
                  <a:srgbClr val="00B0F0"/>
                </a:solidFill>
                <a:latin typeface="微软雅黑" panose="020B0503020204020204" pitchFamily="34" charset="-122"/>
                <a:ea typeface="微软雅黑" panose="020B0503020204020204" pitchFamily="34" charset="-122"/>
                <a:sym typeface="+mn-ea"/>
              </a:rPr>
              <a:t>中的强大</a:t>
            </a:r>
            <a:r>
              <a:rPr lang="zh-CN" altLang="en-US" sz="3600" b="1">
                <a:solidFill>
                  <a:srgbClr val="00B0F0"/>
                </a:solidFill>
                <a:latin typeface="微软雅黑" panose="020B0503020204020204" pitchFamily="34" charset="-122"/>
                <a:ea typeface="微软雅黑" panose="020B0503020204020204" pitchFamily="34" charset="-122"/>
                <a:sym typeface="+mn-ea"/>
              </a:rPr>
              <a:t>Path</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240030" marR="0" lvl="0" indent="-240030" algn="l" defTabSz="958850" rtl="0" eaLnBrk="0" fontAlgn="base" latinLnBrk="0" hangingPunct="0">
              <a:lnSpc>
                <a:spcPct val="90000"/>
              </a:lnSpc>
              <a:spcBef>
                <a:spcPts val="105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1"/>
                </a:solidFill>
                <a:effectLst/>
                <a:uLnTx/>
                <a:uFillTx/>
                <a:cs typeface="微软雅黑" panose="020B0503020204020204" pitchFamily="34" charset="-122"/>
              </a:rPr>
              <a:t>Path </a:t>
            </a:r>
            <a:r>
              <a:rPr kumimoji="0" lang="zh-CN" altLang="en-US" sz="2800" b="0" i="0" u="none" strike="noStrike" kern="1200" cap="none" spc="0" normalizeH="0" baseline="0" noProof="0" dirty="0">
                <a:ln>
                  <a:noFill/>
                </a:ln>
                <a:solidFill>
                  <a:schemeClr val="tx1"/>
                </a:solidFill>
                <a:effectLst/>
                <a:uLnTx/>
                <a:uFillTx/>
                <a:cs typeface="微软雅黑" panose="020B0503020204020204" pitchFamily="34" charset="-122"/>
              </a:rPr>
              <a:t>是一切操作的基础</a:t>
            </a:r>
            <a:r>
              <a:rPr kumimoji="0" lang="zh-CN" altLang="en-US" sz="2800" b="0" i="0" u="none" strike="noStrike" kern="1200" cap="none" spc="0" normalizeH="0" baseline="0" noProof="0" dirty="0" smtClean="0">
                <a:ln>
                  <a:noFill/>
                </a:ln>
                <a:solidFill>
                  <a:schemeClr val="tx1"/>
                </a:solidFill>
                <a:effectLst/>
                <a:uLnTx/>
                <a:uFillTx/>
                <a:cs typeface="微软雅黑" panose="020B0503020204020204" pitchFamily="34" charset="-122"/>
              </a:rPr>
              <a:t>。代表</a:t>
            </a:r>
            <a:r>
              <a:rPr kumimoji="0" lang="zh-CN" altLang="en-US" sz="2800" b="0" i="0" u="none" strike="noStrike" kern="1200" cap="none" spc="0" normalizeH="0" baseline="0" noProof="0" dirty="0">
                <a:ln>
                  <a:noFill/>
                </a:ln>
                <a:solidFill>
                  <a:schemeClr val="tx1"/>
                </a:solidFill>
                <a:effectLst/>
                <a:uLnTx/>
                <a:uFillTx/>
                <a:cs typeface="微软雅黑" panose="020B0503020204020204" pitchFamily="34" charset="-122"/>
              </a:rPr>
              <a:t>着文件系统中的</a:t>
            </a:r>
            <a:r>
              <a:rPr kumimoji="0" lang="zh-CN" altLang="en-US" sz="2800" b="0" i="0" u="none" strike="noStrike" kern="1200" cap="none" spc="0" normalizeH="0" baseline="0" noProof="0" dirty="0" smtClean="0">
                <a:ln>
                  <a:noFill/>
                </a:ln>
                <a:solidFill>
                  <a:schemeClr val="tx1"/>
                </a:solidFill>
                <a:effectLst/>
                <a:uLnTx/>
                <a:uFillTx/>
                <a:cs typeface="微软雅黑" panose="020B0503020204020204" pitchFamily="34" charset="-122"/>
              </a:rPr>
              <a:t>位置，可以</a:t>
            </a:r>
            <a:r>
              <a:rPr kumimoji="0" lang="zh-CN" altLang="en-US" sz="2800" b="0" i="0" u="none" strike="noStrike" kern="1200" cap="none" spc="0" normalizeH="0" baseline="0" noProof="0" dirty="0">
                <a:ln>
                  <a:noFill/>
                </a:ln>
                <a:solidFill>
                  <a:schemeClr val="tx1"/>
                </a:solidFill>
                <a:effectLst/>
                <a:uLnTx/>
                <a:uFillTx/>
                <a:cs typeface="微软雅黑" panose="020B0503020204020204" pitchFamily="34" charset="-122"/>
              </a:rPr>
              <a:t>代表一个</a:t>
            </a:r>
            <a:r>
              <a:rPr kumimoji="0" lang="zh-CN" altLang="en-US" sz="2800" b="0" i="0" u="none" strike="noStrike" kern="1200" cap="none" spc="0" normalizeH="0" baseline="0" noProof="0" dirty="0" smtClean="0">
                <a:ln>
                  <a:noFill/>
                </a:ln>
                <a:solidFill>
                  <a:schemeClr val="tx1"/>
                </a:solidFill>
                <a:effectLst/>
                <a:uLnTx/>
                <a:uFillTx/>
                <a:cs typeface="微软雅黑" panose="020B0503020204020204" pitchFamily="34" charset="-122"/>
              </a:rPr>
              <a:t>目录、文件</a:t>
            </a:r>
            <a:endParaRPr kumimoji="0" lang="en-US" altLang="zh-CN" sz="280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Path dir0 =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Paths.get</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("c:\\test");// </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创建一个</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Path </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路径；</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Paths </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是工具类，用于产生</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Path</a:t>
            </a:r>
            <a:endPar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Files.createDirectory</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(dir0);// </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创建单级目录；若已经存在则抛出异常</a:t>
            </a:r>
            <a:endPar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Path dir1 =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Paths.get</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("c:\\test\\Hello.java");</a:t>
            </a:r>
            <a:endPar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Files.createFile</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(dir1);// </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创建文件；若目录没有则抛出异常</a:t>
            </a:r>
            <a:endPar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Path dir2 =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Paths.get</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("c:\\test\\Hello\\World");</a:t>
            </a:r>
            <a:endPar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Files.createDirectories</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(dir2);// </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创建多级目录；若已经存在不抛出异常</a:t>
            </a:r>
            <a:endPar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357505"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0000"/>
                </a:solidFill>
                <a:effectLst/>
                <a:uLnTx/>
                <a:uFillTx/>
                <a:cs typeface="微软雅黑" panose="020B0503020204020204" pitchFamily="34" charset="-122"/>
              </a:rPr>
              <a:t>注：</a:t>
            </a:r>
            <a:r>
              <a:rPr kumimoji="0" lang="en-US" altLang="zh-CN" sz="2000" b="0" i="0" u="none" strike="noStrike" kern="1200" cap="none" spc="0" normalizeH="0" baseline="0" noProof="0" dirty="0">
                <a:ln>
                  <a:noFill/>
                </a:ln>
                <a:solidFill>
                  <a:srgbClr val="FF0000"/>
                </a:solidFill>
                <a:effectLst/>
                <a:uLnTx/>
                <a:uFillTx/>
                <a:cs typeface="微软雅黑" panose="020B0503020204020204" pitchFamily="34" charset="-122"/>
              </a:rPr>
              <a:t>JDK 7.0</a:t>
            </a:r>
            <a:r>
              <a:rPr kumimoji="0" lang="zh-CN" altLang="en-US" sz="2000" b="0" i="0" u="none" strike="noStrike" kern="1200" cap="none" spc="0" normalizeH="0" baseline="0" noProof="0" dirty="0">
                <a:ln>
                  <a:noFill/>
                </a:ln>
                <a:solidFill>
                  <a:srgbClr val="FF0000"/>
                </a:solidFill>
                <a:effectLst/>
                <a:uLnTx/>
                <a:uFillTx/>
                <a:cs typeface="微软雅黑" panose="020B0503020204020204" pitchFamily="34" charset="-122"/>
              </a:rPr>
              <a:t>以后支持</a:t>
            </a:r>
            <a:r>
              <a:rPr kumimoji="0" lang="en-US" altLang="zh-CN" sz="2000" b="0" i="0" u="none" strike="noStrike" kern="1200" cap="none" spc="0" normalizeH="0" baseline="0" noProof="0" dirty="0">
                <a:ln>
                  <a:noFill/>
                </a:ln>
                <a:solidFill>
                  <a:srgbClr val="FF0000"/>
                </a:solidFill>
                <a:effectLst/>
                <a:uLnTx/>
                <a:uFillTx/>
                <a:cs typeface="微软雅黑" panose="020B0503020204020204" pitchFamily="34" charset="-122"/>
              </a:rPr>
              <a:t>NIO2</a:t>
            </a:r>
            <a:endParaRPr kumimoji="0" lang="en-US" altLang="zh-CN" sz="2000" b="0" i="0" u="none" strike="noStrike" kern="1200" cap="none" spc="0" normalizeH="0" baseline="0" noProof="0" dirty="0">
              <a:ln>
                <a:noFill/>
              </a:ln>
              <a:solidFill>
                <a:srgbClr val="FF0000"/>
              </a:solidFill>
              <a:effectLst/>
              <a:uLnTx/>
              <a:uFillTx/>
              <a:cs typeface="微软雅黑" panose="020B0503020204020204" pitchFamily="34" charset="-122"/>
            </a:endParaRPr>
          </a:p>
        </p:txBody>
      </p:sp>
      <p:sp>
        <p:nvSpPr>
          <p:cNvPr id="4" name="灯片编号占位符 3"/>
          <p:cNvSpPr txBox="1">
            <a:spLocks noGrp="1"/>
          </p:cNvSpPr>
          <p:nvPr>
            <p:ph type="sldNum" sz="quarter" idx="4"/>
          </p:nvPr>
        </p:nvSpPr>
        <p:spPr>
          <a:noFill/>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CB9DAB0-9880-43FE-89A1-101177C11EDC}" type="slidenum">
              <a:rPr kumimoji="0" lang="zh-CN" altLang="en-US" sz="126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800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主要内容</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5123" name="Rectangle 3"/>
          <p:cNvSpPr>
            <a:spLocks noGrp="1" noChangeArrowheads="1"/>
          </p:cNvSpPr>
          <p:nvPr>
            <p:ph sz="half" idx="1"/>
          </p:nvPr>
        </p:nvSpPr>
        <p:spPr>
          <a:xfrm>
            <a:off x="942975" y="1315085"/>
            <a:ext cx="4518025" cy="4570730"/>
          </a:xfrm>
        </p:spPr>
        <p:txBody>
          <a:bodyPr vert="horz" wrap="square" lIns="103584" tIns="51793" rIns="103584" bIns="51793" numCol="1" rtlCol="0" anchor="t" anchorCtr="0" compatLnSpc="1"/>
          <a:lstStyle/>
          <a:p>
            <a:pPr marL="514350" marR="0" lvl="0" indent="-514350" algn="l" defTabSz="960120" rtl="0" eaLnBrk="1" fontAlgn="auto" latinLnBrk="0" hangingPunct="1">
              <a:lnSpc>
                <a:spcPct val="100000"/>
              </a:lnSpc>
              <a:spcBef>
                <a:spcPts val="1050"/>
              </a:spcBef>
              <a:spcAft>
                <a:spcPts val="0"/>
              </a:spcAft>
              <a:buClrTx/>
              <a:buSzTx/>
              <a:buFont typeface="Arial" panose="020B0604020202020204" pitchFamily="34" charset="0"/>
              <a:buAutoNum type="arabicPeriod"/>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Path </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Files</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60120" rtl="0" eaLnBrk="1" fontAlgn="auto" latinLnBrk="0" hangingPunct="1">
              <a:lnSpc>
                <a:spcPct val="100000"/>
              </a:lnSpc>
              <a:spcBef>
                <a:spcPts val="1050"/>
              </a:spcBef>
              <a:spcAft>
                <a:spcPts val="0"/>
              </a:spcAft>
              <a:buClrTx/>
              <a:buSzTx/>
              <a:buFont typeface="+mj-lt"/>
              <a:buAutoNum type="arabicPeriod" startAt="2"/>
              <a:defRPr/>
            </a:pPr>
            <a:r>
              <a:rPr lang="zh-CN" altLang="en-US" sz="2400" noProof="0" dirty="0">
                <a:ln>
                  <a:noFill/>
                </a:ln>
                <a:effectLst/>
                <a:uLnTx/>
                <a:uFillTx/>
                <a:sym typeface="+mn-ea"/>
              </a:rPr>
              <a:t>常见流应用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94410" marR="0" lvl="1" indent="-51435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lang="zh-CN" altLang="en-US" sz="2000" noProof="0" dirty="0">
                <a:ln>
                  <a:noFill/>
                </a:ln>
                <a:effectLst/>
                <a:uLnTx/>
                <a:uFillTx/>
                <a:sym typeface="+mn-ea"/>
              </a:rPr>
              <a:t>文件读写</a:t>
            </a:r>
            <a:endParaRPr lang="zh-CN" altLang="en-US" sz="2000" noProof="0" dirty="0">
              <a:ln>
                <a:noFill/>
              </a:ln>
              <a:effectLst/>
              <a:uLnTx/>
              <a:uFillTx/>
              <a:sym typeface="+mn-ea"/>
            </a:endParaRPr>
          </a:p>
          <a:p>
            <a:pPr marL="994410" marR="0" lvl="1" indent="-51435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lang="zh-CN" altLang="en-US" sz="2000" noProof="0" dirty="0">
                <a:ln>
                  <a:noFill/>
                </a:ln>
                <a:effectLst/>
                <a:uLnTx/>
                <a:uFillTx/>
                <a:sym typeface="+mn-ea"/>
              </a:rPr>
              <a:t>管道流</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94410" marR="0" lvl="1" indent="-51435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lang="zh-CN" altLang="en-US" sz="2000" noProof="0" dirty="0">
                <a:ln>
                  <a:noFill/>
                </a:ln>
                <a:effectLst/>
                <a:uLnTx/>
                <a:uFillTx/>
                <a:sym typeface="+mn-ea"/>
              </a:rPr>
              <a:t>对象流</a:t>
            </a:r>
            <a:endParaRPr lang="zh-CN" altLang="en-US" sz="2000" noProof="0" dirty="0">
              <a:ln>
                <a:noFill/>
              </a:ln>
              <a:effectLst/>
              <a:uLnTx/>
              <a:uFillTx/>
              <a:sym typeface="+mn-ea"/>
            </a:endParaRPr>
          </a:p>
          <a:p>
            <a:pPr marL="514350" marR="0" lvl="0" indent="-514350" algn="l" defTabSz="960120" rtl="0" eaLnBrk="1" fontAlgn="auto" latinLnBrk="0" hangingPunct="1">
              <a:lnSpc>
                <a:spcPct val="100000"/>
              </a:lnSpc>
              <a:spcBef>
                <a:spcPts val="1050"/>
              </a:spcBef>
              <a:spcAft>
                <a:spcPts val="0"/>
              </a:spcAft>
              <a:buClrTx/>
              <a:buSzTx/>
              <a:buFont typeface="+mj-lt"/>
              <a:buAutoNum type="arabicPeriod" startAt="3"/>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对象序列化</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60120" rtl="0" eaLnBrk="1" fontAlgn="auto" latinLnBrk="0" hangingPunct="1">
              <a:lnSpc>
                <a:spcPct val="100000"/>
              </a:lnSpc>
              <a:spcBef>
                <a:spcPts val="1050"/>
              </a:spcBef>
              <a:spcAft>
                <a:spcPts val="0"/>
              </a:spcAft>
              <a:buClrTx/>
              <a:buSzTx/>
              <a:buFont typeface="+mj-lt"/>
              <a:buAutoNum type="arabicPeriod" startAt="3"/>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输入输出流体系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60120" rtl="0" eaLnBrk="1" fontAlgn="auto" latinLnBrk="0" hangingPunct="1">
              <a:lnSpc>
                <a:spcPct val="100000"/>
              </a:lnSpc>
              <a:spcBef>
                <a:spcPts val="1050"/>
              </a:spcBef>
              <a:spcAft>
                <a:spcPts val="0"/>
              </a:spcAft>
              <a:buClrTx/>
              <a:buSzTx/>
              <a:buFont typeface="Arial" panose="020B0604020202020204" pitchFamily="34" charset="0"/>
              <a:buAutoNum type="arabicPeriod" startAt="3"/>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补充</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94410" marR="0" lvl="1" indent="-51435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标准输入输出</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94410" marR="0" lvl="1" indent="-51435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随机文件读写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94410" marR="0" lvl="1" indent="-514350" algn="l" defTabSz="960120" rtl="0" eaLnBrk="1" fontAlgn="auto" latinLnBrk="0" hangingPunct="1">
              <a:lnSpc>
                <a:spcPct val="100000"/>
              </a:lnSpc>
              <a:spcBef>
                <a:spcPts val="525"/>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Java NIO(NIO.2)</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24" name="内容占位符 1"/>
          <p:cNvSpPr>
            <a:spLocks noGrp="1"/>
          </p:cNvSpPr>
          <p:nvPr>
            <p:ph sz="half" idx="2"/>
          </p:nvPr>
        </p:nvSpPr>
        <p:spPr>
          <a:xfrm>
            <a:off x="5461000" y="1587183"/>
            <a:ext cx="4079875" cy="4570413"/>
          </a:xfrm>
        </p:spPr>
        <p:txBody>
          <a:bodyPr vert="horz" wrap="square" lIns="91440" tIns="45720" rIns="91440" bIns="45720" numCol="1" rtlCol="0" anchor="t" anchorCtr="0" compatLnSpc="1">
            <a:normAutofit lnSpcReduction="10000"/>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参考书</a:t>
            </a:r>
            <a:r>
              <a:rPr kumimoji="0" lang="en-US" altLang="zh-CN"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lang="en-US" altLang="zh-CN" sz="2900" noProof="0">
                <a:ln>
                  <a:noFill/>
                </a:ln>
                <a:effectLst/>
                <a:uLnTx/>
                <a:uFillTx/>
                <a:latin typeface="微软雅黑" panose="020B0503020204020204" pitchFamily="34" charset="-122"/>
                <a:ea typeface="微软雅黑" panose="020B0503020204020204" pitchFamily="34" charset="-122"/>
                <a:sym typeface="+mn-ea"/>
              </a:rPr>
              <a:t>《</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Java核心技术卷II</a:t>
            </a:r>
            <a:r>
              <a:rPr lang="en-US" altLang="zh-CN" sz="2900" noProof="0">
                <a:ln>
                  <a:noFill/>
                </a:ln>
                <a:effectLst/>
                <a:uLnTx/>
                <a:uFillTx/>
                <a:latin typeface="微软雅黑" panose="020B0503020204020204" pitchFamily="34" charset="-122"/>
                <a:ea typeface="微软雅黑" panose="020B0503020204020204" pitchFamily="34" charset="-122"/>
                <a:sym typeface="+mn-ea"/>
              </a:rPr>
              <a:t>》 </a:t>
            </a:r>
            <a:r>
              <a:rPr lang="en-US" altLang="zh-CN" sz="2900" noProof="0">
                <a:ln>
                  <a:noFill/>
                </a:ln>
                <a:effectLst/>
                <a:uLnTx/>
                <a:uFillTx/>
                <a:latin typeface="微软雅黑" panose="020B0503020204020204" pitchFamily="34" charset="-122"/>
                <a:ea typeface="微软雅黑" panose="020B0503020204020204" pitchFamily="34" charset="-122"/>
                <a:sym typeface="+mn-ea"/>
              </a:rPr>
              <a:t>11</a:t>
            </a:r>
            <a:r>
              <a:rPr lang="en-US" altLang="zh-CN" sz="2900" baseline="30000" noProof="0">
                <a:ln>
                  <a:noFill/>
                </a:ln>
                <a:effectLst/>
                <a:uLnTx/>
                <a:uFillTx/>
                <a:latin typeface="微软雅黑" panose="020B0503020204020204" pitchFamily="34" charset="-122"/>
                <a:ea typeface="微软雅黑" panose="020B0503020204020204" pitchFamily="34" charset="-122"/>
                <a:sym typeface="+mn-ea"/>
              </a:rPr>
              <a:t>th</a:t>
            </a:r>
            <a:r>
              <a:rPr lang="zh-CN" altLang="en-US" sz="2900" noProof="0">
                <a:ln>
                  <a:noFill/>
                </a:ln>
                <a:effectLst/>
                <a:uLnTx/>
                <a:uFillTx/>
                <a:latin typeface="微软雅黑" panose="020B0503020204020204" pitchFamily="34" charset="-122"/>
                <a:ea typeface="微软雅黑" panose="020B0503020204020204" pitchFamily="34" charset="-122"/>
                <a:sym typeface="+mn-ea"/>
              </a:rPr>
              <a:t>，</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第2章</a:t>
            </a:r>
            <a:endPar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疯狂</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讲义</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4</a:t>
            </a:r>
            <a:r>
              <a:rPr kumimoji="0" lang="en-US" altLang="zh-CN" sz="2900" b="0" i="0" u="none" strike="noStrike" kern="1200" cap="none" spc="0" normalizeH="0" baseline="3000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th</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b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b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章</a:t>
            </a:r>
            <a:endPar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编程思想</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en-US" altLang="zh-CN" sz="2900" b="0" i="0" u="none" strike="noStrike" kern="1200" cap="none" spc="0" normalizeH="0" baseline="30000" noProof="0">
                <a:ln>
                  <a:noFill/>
                </a:ln>
                <a:solidFill>
                  <a:schemeClr val="tx1"/>
                </a:solidFill>
                <a:effectLst/>
                <a:uLnTx/>
                <a:uFillTx/>
                <a:latin typeface="微软雅黑" panose="020B0503020204020204" pitchFamily="34" charset="-122"/>
                <a:ea typeface="微软雅黑" panose="020B0503020204020204" pitchFamily="34" charset="-122"/>
                <a:cs typeface="+mn-cs"/>
              </a:rPr>
              <a:t>th</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b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b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a:t>
            </a:r>
            <a:r>
              <a:rPr kumimoji="0" lang="en-US" altLang="zh-CN"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18</a:t>
            </a:r>
            <a:r>
              <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章</a:t>
            </a:r>
            <a:endParaRPr kumimoji="0" lang="zh-CN" altLang="en-US" sz="29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25" name="灯片编号占位符 4"/>
          <p:cNvSpPr txBox="1">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4AD2337-C783-4941-B310-A3E932B8153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spd="slow">
    <p:zo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88002"/>
                                        </p:tgtEl>
                                        <p:attrNameLst>
                                          <p:attrName>style.visibility</p:attrName>
                                        </p:attrNameLst>
                                      </p:cBhvr>
                                      <p:to>
                                        <p:strVal val="visible"/>
                                      </p:to>
                                    </p:set>
                                    <p:anim calcmode="lin" valueType="num">
                                      <p:cBhvr additive="base">
                                        <p:cTn id="7" dur="500" fill="hold"/>
                                        <p:tgtEl>
                                          <p:spTgt spid="2688002"/>
                                        </p:tgtEl>
                                        <p:attrNameLst>
                                          <p:attrName>ppt_x</p:attrName>
                                        </p:attrNameLst>
                                      </p:cBhvr>
                                      <p:tavLst>
                                        <p:tav tm="0">
                                          <p:val>
                                            <p:strVal val="#ppt_x"/>
                                          </p:val>
                                        </p:tav>
                                        <p:tav tm="100000">
                                          <p:val>
                                            <p:strVal val="#ppt_x"/>
                                          </p:val>
                                        </p:tav>
                                      </p:tavLst>
                                    </p:anim>
                                    <p:anim calcmode="lin" valueType="num">
                                      <p:cBhvr additive="base">
                                        <p:cTn id="8" dur="500" fill="hold"/>
                                        <p:tgtEl>
                                          <p:spTgt spid="26880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800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Path </a:t>
            </a:r>
            <a:r>
              <a:rPr lang="zh-CN" altLang="en-US" sz="3600" b="1">
                <a:solidFill>
                  <a:srgbClr val="00B0F0"/>
                </a:solidFill>
                <a:latin typeface="微软雅黑" panose="020B0503020204020204" pitchFamily="34" charset="-122"/>
                <a:ea typeface="微软雅黑" panose="020B0503020204020204" pitchFamily="34" charset="-122"/>
                <a:sym typeface="+mn-ea"/>
              </a:rPr>
              <a:t>遍历目录</a:t>
            </a:r>
            <a:br>
              <a:rPr lang="zh-CN" altLang="en-US" sz="3600" b="1">
                <a:solidFill>
                  <a:srgbClr val="00B0F0"/>
                </a:solidFill>
                <a:latin typeface="微软雅黑" panose="020B0503020204020204" pitchFamily="34" charset="-122"/>
                <a:ea typeface="微软雅黑" panose="020B0503020204020204" pitchFamily="34" charset="-122"/>
                <a:sym typeface="+mn-ea"/>
              </a:rPr>
            </a:br>
            <a:r>
              <a:rPr lang="zh-CN" altLang="en-US" sz="3600" b="1">
                <a:solidFill>
                  <a:srgbClr val="00B0F0"/>
                </a:solidFill>
                <a:latin typeface="微软雅黑" panose="020B0503020204020204" pitchFamily="34" charset="-122"/>
                <a:ea typeface="微软雅黑" panose="020B0503020204020204" pitchFamily="34" charset="-122"/>
                <a:sym typeface="+mn-ea"/>
              </a:rPr>
              <a:t>-</a:t>
            </a:r>
            <a:r>
              <a:rPr lang="zh-CN" altLang="en-US" sz="3600" b="1">
                <a:solidFill>
                  <a:srgbClr val="00B0F0"/>
                </a:solidFill>
                <a:latin typeface="微软雅黑" panose="020B0503020204020204" pitchFamily="34" charset="-122"/>
                <a:ea typeface="微软雅黑" panose="020B0503020204020204" pitchFamily="34" charset="-122"/>
                <a:sym typeface="+mn-ea"/>
              </a:rPr>
              <a:t>通过</a:t>
            </a:r>
            <a:r>
              <a:rPr lang="zh-CN" altLang="en-US" sz="3600" b="1">
                <a:solidFill>
                  <a:srgbClr val="00B0F0"/>
                </a:solidFill>
                <a:latin typeface="微软雅黑" panose="020B0503020204020204" pitchFamily="34" charset="-122"/>
                <a:ea typeface="微软雅黑" panose="020B0503020204020204" pitchFamily="34" charset="-122"/>
                <a:sym typeface="+mn-ea"/>
              </a:rPr>
              <a:t>DirectoryStream </a:t>
            </a:r>
            <a:r>
              <a:rPr lang="zh-CN" altLang="en-US" sz="3600" b="1">
                <a:solidFill>
                  <a:srgbClr val="00B0F0"/>
                </a:solidFill>
                <a:latin typeface="微软雅黑" panose="020B0503020204020204" pitchFamily="34" charset="-122"/>
                <a:ea typeface="微软雅黑" panose="020B0503020204020204" pitchFamily="34" charset="-122"/>
                <a:sym typeface="+mn-ea"/>
              </a:rPr>
              <a:t>类来遍历单层目录</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5842" name="内容占位符 2"/>
          <p:cNvSpPr>
            <a:spLocks noGrp="1"/>
          </p:cNvSpPr>
          <p:nvPr>
            <p:ph idx="1"/>
          </p:nvPr>
        </p:nvSpPr>
        <p:spPr/>
        <p:txBody>
          <a:bodyPr vert="horz" wrap="square" lIns="91440" tIns="45720" rIns="91440" bIns="45720" anchor="t"/>
          <a:p>
            <a:pPr marL="0" indent="0">
              <a:buNone/>
            </a:pPr>
            <a:r>
              <a:rPr lang="en-US" altLang="zh-CN" sz="2400" dirty="0"/>
              <a:t>Path dir3 = Paths.get("c:\\test");</a:t>
            </a:r>
            <a:endParaRPr lang="en-US" altLang="zh-CN" sz="2400" dirty="0"/>
          </a:p>
          <a:p>
            <a:pPr marL="0" indent="0">
              <a:buNone/>
            </a:pPr>
            <a:r>
              <a:rPr lang="en-US" altLang="zh-CN" sz="2400" dirty="0"/>
              <a:t>try (DirectoryStream&lt;Path&gt; stream = </a:t>
            </a:r>
            <a:endParaRPr lang="en-US" altLang="zh-CN" sz="2400" dirty="0"/>
          </a:p>
          <a:p>
            <a:pPr marL="0" indent="0">
              <a:buNone/>
            </a:pPr>
            <a:r>
              <a:rPr lang="en-US" altLang="zh-CN" sz="2400" dirty="0"/>
              <a:t>                     Files.newDirectoryStream(dir3,"*.java")) {</a:t>
            </a:r>
            <a:endParaRPr lang="en-US" altLang="zh-CN" sz="2400" dirty="0"/>
          </a:p>
          <a:p>
            <a:pPr marL="0" indent="0">
              <a:buNone/>
            </a:pPr>
            <a:r>
              <a:rPr lang="en-US" altLang="zh-CN" sz="2400" dirty="0"/>
              <a:t>         for (Path entry : stream) {</a:t>
            </a:r>
            <a:endParaRPr lang="en-US" altLang="zh-CN" sz="2400" dirty="0"/>
          </a:p>
          <a:p>
            <a:pPr marL="0" indent="0">
              <a:buNone/>
            </a:pPr>
            <a:r>
              <a:rPr lang="en-US" altLang="zh-CN" sz="2400" dirty="0"/>
              <a:t>       System.out.println(entry.getFileName());</a:t>
            </a:r>
            <a:endParaRPr lang="en-US" altLang="zh-CN" sz="2400" dirty="0"/>
          </a:p>
          <a:p>
            <a:pPr marL="0" indent="0">
              <a:buNone/>
            </a:pPr>
            <a:r>
              <a:rPr lang="en-US" altLang="zh-CN" sz="2400" dirty="0"/>
              <a:t>        }</a:t>
            </a:r>
            <a:endParaRPr lang="en-US" altLang="zh-CN" sz="2400" dirty="0"/>
          </a:p>
          <a:p>
            <a:pPr marL="0" indent="0">
              <a:buNone/>
            </a:pPr>
            <a:r>
              <a:rPr lang="en-US" altLang="zh-CN" sz="2400" dirty="0"/>
              <a:t>}</a:t>
            </a:r>
            <a:endParaRPr lang="zh-CN" altLang="en-US" sz="2400" dirty="0"/>
          </a:p>
        </p:txBody>
      </p:sp>
      <p:sp>
        <p:nvSpPr>
          <p:cNvPr id="4" name="灯片编号占位符 3"/>
          <p:cNvSpPr txBox="1">
            <a:spLocks noGrp="1"/>
          </p:cNvSpPr>
          <p:nvPr>
            <p:ph type="sldNum" sz="quarter" idx="4"/>
          </p:nvPr>
        </p:nvSpPr>
        <p:spPr>
          <a:noFill/>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2964FC7-FDB6-4F59-B553-D03E7564B6E1}" type="slidenum">
              <a:rPr kumimoji="0" lang="zh-CN" altLang="en-US" sz="126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Path </a:t>
            </a:r>
            <a:r>
              <a:rPr lang="zh-CN" altLang="en-US" sz="3600" b="1">
                <a:solidFill>
                  <a:srgbClr val="00B0F0"/>
                </a:solidFill>
                <a:latin typeface="微软雅黑" panose="020B0503020204020204" pitchFamily="34" charset="-122"/>
                <a:ea typeface="微软雅黑" panose="020B0503020204020204" pitchFamily="34" charset="-122"/>
                <a:sym typeface="+mn-ea"/>
              </a:rPr>
              <a:t>遍历目录</a:t>
            </a:r>
            <a:br>
              <a:rPr lang="zh-CN" altLang="en-US" sz="3600" b="1">
                <a:solidFill>
                  <a:srgbClr val="00B0F0"/>
                </a:solidFill>
                <a:latin typeface="微软雅黑" panose="020B0503020204020204" pitchFamily="34" charset="-122"/>
                <a:ea typeface="微软雅黑" panose="020B0503020204020204" pitchFamily="34" charset="-122"/>
                <a:sym typeface="+mn-ea"/>
              </a:rPr>
            </a:br>
            <a:r>
              <a:rPr lang="zh-CN" altLang="en-US" sz="3600" b="1">
                <a:solidFill>
                  <a:srgbClr val="00B0F0"/>
                </a:solidFill>
                <a:latin typeface="微软雅黑" panose="020B0503020204020204" pitchFamily="34" charset="-122"/>
                <a:ea typeface="微软雅黑" panose="020B0503020204020204" pitchFamily="34" charset="-122"/>
                <a:sym typeface="+mn-ea"/>
              </a:rPr>
              <a:t>-</a:t>
            </a:r>
            <a:r>
              <a:rPr lang="zh-CN" altLang="en-US" sz="3600" b="1">
                <a:solidFill>
                  <a:srgbClr val="00B0F0"/>
                </a:solidFill>
                <a:latin typeface="微软雅黑" panose="020B0503020204020204" pitchFamily="34" charset="-122"/>
                <a:ea typeface="微软雅黑" panose="020B0503020204020204" pitchFamily="34" charset="-122"/>
                <a:sym typeface="+mn-ea"/>
              </a:rPr>
              <a:t>实现</a:t>
            </a:r>
            <a:r>
              <a:rPr lang="zh-CN" altLang="en-US" sz="3600" b="1">
                <a:solidFill>
                  <a:srgbClr val="00B0F0"/>
                </a:solidFill>
                <a:latin typeface="微软雅黑" panose="020B0503020204020204" pitchFamily="34" charset="-122"/>
                <a:ea typeface="微软雅黑" panose="020B0503020204020204" pitchFamily="34" charset="-122"/>
                <a:sym typeface="+mn-ea"/>
              </a:rPr>
              <a:t>FileVisitor </a:t>
            </a:r>
            <a:r>
              <a:rPr lang="zh-CN" altLang="en-US" sz="3600" b="1">
                <a:solidFill>
                  <a:srgbClr val="00B0F0"/>
                </a:solidFill>
                <a:latin typeface="微软雅黑" panose="020B0503020204020204" pitchFamily="34" charset="-122"/>
                <a:ea typeface="微软雅黑" panose="020B0503020204020204" pitchFamily="34" charset="-122"/>
                <a:sym typeface="+mn-ea"/>
              </a:rPr>
              <a:t>接口来递归的遍历目录</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Files.walkFileTree</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(Path </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start,FileVisitor</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&lt;? super Path&gt; visitor</a:t>
            </a:r>
            <a: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t>)</a:t>
            </a:r>
            <a:endPar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chemeClr val="tx1"/>
                </a:solidFill>
                <a:effectLst/>
                <a:uLnTx/>
                <a:uFillTx/>
                <a:cs typeface="微软雅黑" panose="020B0503020204020204" pitchFamily="34" charset="-122"/>
              </a:rPr>
              <a:t>FileVisitor</a:t>
            </a:r>
            <a: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zh-CN" altLang="en-US" sz="2400" b="0" i="0" u="none" strike="noStrike" kern="1200" cap="none" spc="0" normalizeH="0" baseline="0" noProof="0" dirty="0" smtClean="0">
                <a:ln>
                  <a:noFill/>
                </a:ln>
                <a:solidFill>
                  <a:schemeClr val="tx1"/>
                </a:solidFill>
                <a:effectLst/>
                <a:uLnTx/>
                <a:uFillTx/>
                <a:cs typeface="微软雅黑" panose="020B0503020204020204" pitchFamily="34" charset="-122"/>
              </a:rPr>
              <a:t>四个方法（默认实现类</a:t>
            </a:r>
            <a:r>
              <a:rPr kumimoji="0" lang="en-US" altLang="zh-CN" sz="2400" b="0" i="0" u="none" strike="noStrike" kern="1200" cap="none" spc="0" normalizeH="0" baseline="0" noProof="0" dirty="0" err="1" smtClean="0">
                <a:ln>
                  <a:noFill/>
                </a:ln>
                <a:solidFill>
                  <a:schemeClr val="tx1"/>
                </a:solidFill>
                <a:effectLst/>
                <a:uLnTx/>
                <a:uFillTx/>
                <a:cs typeface="微软雅黑" panose="020B0503020204020204" pitchFamily="34" charset="-122"/>
              </a:rPr>
              <a:t>SimpleFileVisitor</a:t>
            </a:r>
            <a:r>
              <a:rPr kumimoji="0" lang="zh-CN" altLang="en-US" sz="2400" b="0" i="0" u="none" strike="noStrike" kern="1200" cap="none" spc="0" normalizeH="0" baseline="0" noProof="0" dirty="0" smtClean="0">
                <a:ln>
                  <a:noFill/>
                </a:ln>
                <a:solidFill>
                  <a:schemeClr val="tx1"/>
                </a:solidFill>
                <a:effectLst/>
                <a:uLnTx/>
                <a:uFillTx/>
                <a:cs typeface="微软雅黑" panose="020B0503020204020204" pitchFamily="34" charset="-122"/>
              </a:rPr>
              <a:t>）</a:t>
            </a:r>
            <a:endPar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719455" marR="0" lvl="1" indent="-240030" algn="l" defTabSz="958850" rtl="0" eaLnBrk="0" fontAlgn="base" latinLnBrk="0" hangingPunct="0">
              <a:lnSpc>
                <a:spcPct val="90000"/>
              </a:lnSpc>
              <a:spcBef>
                <a:spcPts val="525"/>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err="1" smtClean="0">
                <a:ln>
                  <a:noFill/>
                </a:ln>
                <a:solidFill>
                  <a:schemeClr val="tx1"/>
                </a:solidFill>
                <a:effectLst/>
                <a:uLnTx/>
                <a:uFillTx/>
                <a:cs typeface="微软雅黑" panose="020B0503020204020204" pitchFamily="34" charset="-122"/>
              </a:rPr>
              <a:t>FileVisitResult</a:t>
            </a:r>
            <a:r>
              <a:rPr kumimoji="0" lang="en-US" altLang="zh-CN" sz="200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postVisitDirectory</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dir</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IOException</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exc</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719455" marR="0" lvl="1" indent="-240030" algn="l" defTabSz="958850" rtl="0" eaLnBrk="0" fontAlgn="base" latinLnBrk="0" hangingPunct="0">
              <a:lnSpc>
                <a:spcPct val="90000"/>
              </a:lnSpc>
              <a:spcBef>
                <a:spcPts val="525"/>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err="1" smtClean="0">
                <a:ln>
                  <a:noFill/>
                </a:ln>
                <a:solidFill>
                  <a:schemeClr val="tx1"/>
                </a:solidFill>
                <a:effectLst/>
                <a:uLnTx/>
                <a:uFillTx/>
                <a:cs typeface="微软雅黑" panose="020B0503020204020204" pitchFamily="34" charset="-122"/>
              </a:rPr>
              <a:t>FileVisitResult</a:t>
            </a:r>
            <a:r>
              <a:rPr kumimoji="0" lang="en-US" altLang="zh-CN" sz="200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preVisitDirectory</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dir</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BasicFileAttributes</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attrs</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719455" marR="0" lvl="1" indent="-240030" algn="l" defTabSz="958850" rtl="0" eaLnBrk="0" fontAlgn="base" latinLnBrk="0" hangingPunct="0">
              <a:lnSpc>
                <a:spcPct val="90000"/>
              </a:lnSpc>
              <a:spcBef>
                <a:spcPts val="525"/>
              </a:spcBef>
              <a:spcAft>
                <a:spcPct val="0"/>
              </a:spcAft>
              <a:buClrTx/>
              <a:buSzTx/>
              <a:buFont typeface="Arial" panose="020B0604020202020204" pitchFamily="34" charset="0"/>
              <a:buChar char="•"/>
              <a:defRPr/>
            </a:pPr>
            <a:r>
              <a:rPr kumimoji="0" lang="fr-FR" altLang="zh-CN" sz="2000" b="0" i="0" u="none" strike="noStrike" kern="1200" cap="none" spc="0" normalizeH="0" baseline="0" noProof="0" dirty="0" smtClean="0">
                <a:ln>
                  <a:noFill/>
                </a:ln>
                <a:solidFill>
                  <a:schemeClr val="tx1"/>
                </a:solidFill>
                <a:effectLst/>
                <a:uLnTx/>
                <a:uFillTx/>
                <a:cs typeface="微软雅黑" panose="020B0503020204020204" pitchFamily="34" charset="-122"/>
              </a:rPr>
              <a:t>FileVisitResult </a:t>
            </a:r>
            <a:r>
              <a:rPr kumimoji="0" lang="fr-FR" altLang="zh-CN" sz="2000" b="0" i="0" u="none" strike="noStrike" kern="1200" cap="none" spc="0" normalizeH="0" baseline="0" noProof="0" dirty="0">
                <a:ln>
                  <a:noFill/>
                </a:ln>
                <a:solidFill>
                  <a:schemeClr val="tx1"/>
                </a:solidFill>
                <a:effectLst/>
                <a:uLnTx/>
                <a:uFillTx/>
                <a:cs typeface="微软雅黑" panose="020B0503020204020204" pitchFamily="34" charset="-122"/>
              </a:rPr>
              <a:t>visitFile(T file, BasicFileAttributes attrs)</a:t>
            </a:r>
            <a:endParaRPr kumimoji="0" lang="fr-FR" altLang="zh-CN" sz="2000" b="0" i="0" u="none" strike="noStrike" kern="1200" cap="none" spc="0" normalizeH="0" baseline="0" noProof="0" dirty="0">
              <a:ln>
                <a:noFill/>
              </a:ln>
              <a:solidFill>
                <a:schemeClr val="tx1"/>
              </a:solidFill>
              <a:effectLst/>
              <a:uLnTx/>
              <a:uFillTx/>
              <a:cs typeface="微软雅黑" panose="020B0503020204020204" pitchFamily="34" charset="-122"/>
            </a:endParaRPr>
          </a:p>
          <a:p>
            <a:pPr marL="719455" marR="0" lvl="1" indent="-240030" algn="l" defTabSz="958850" rtl="0" eaLnBrk="0" fontAlgn="base" latinLnBrk="0" hangingPunct="0">
              <a:lnSpc>
                <a:spcPct val="90000"/>
              </a:lnSpc>
              <a:spcBef>
                <a:spcPts val="525"/>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err="1" smtClean="0">
                <a:ln>
                  <a:noFill/>
                </a:ln>
                <a:solidFill>
                  <a:schemeClr val="tx1"/>
                </a:solidFill>
                <a:effectLst/>
                <a:uLnTx/>
                <a:uFillTx/>
                <a:cs typeface="微软雅黑" panose="020B0503020204020204" pitchFamily="34" charset="-122"/>
              </a:rPr>
              <a:t>FileVisitResult</a:t>
            </a:r>
            <a:r>
              <a:rPr kumimoji="0" lang="en-US" altLang="zh-CN" sz="200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visitFileFailed</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(T file,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IOException</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tx1"/>
                </a:solidFill>
                <a:effectLst/>
                <a:uLnTx/>
                <a:uFillTx/>
                <a:cs typeface="微软雅黑" panose="020B0503020204020204" pitchFamily="34" charset="-122"/>
              </a:rPr>
              <a:t>exc</a:t>
            </a:r>
            <a:r>
              <a:rPr kumimoji="0" lang="en-US" altLang="zh-CN" sz="2000" b="0" i="0" u="none" strike="noStrike" kern="1200" cap="none" spc="0" normalizeH="0" baseline="0" noProof="0" dirty="0" smtClean="0">
                <a:ln>
                  <a:noFill/>
                </a:ln>
                <a:solidFill>
                  <a:schemeClr val="tx1"/>
                </a:solidFill>
                <a:effectLst/>
                <a:uLnTx/>
                <a:uFillTx/>
                <a:cs typeface="微软雅黑" panose="020B0503020204020204" pitchFamily="34" charset="-122"/>
              </a:rPr>
              <a:t>)</a:t>
            </a:r>
            <a:endParaRPr kumimoji="0" lang="en-US" altLang="zh-CN" sz="200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smtClean="0">
                <a:ln>
                  <a:noFill/>
                </a:ln>
                <a:solidFill>
                  <a:schemeClr val="accent1">
                    <a:lumMod val="75000"/>
                  </a:schemeClr>
                </a:solidFill>
                <a:effectLst/>
                <a:uLnTx/>
                <a:uFillTx/>
                <a:cs typeface="微软雅黑" panose="020B0503020204020204" pitchFamily="34" charset="-122"/>
              </a:rPr>
              <a:t>Files.walkFileTree</a:t>
            </a:r>
            <a:r>
              <a:rPr kumimoji="0" lang="en-US" altLang="zh-CN" sz="2000" b="0" i="0" u="none" strike="noStrike" kern="1200" cap="none" spc="0" normalizeH="0" baseline="0" noProof="0" dirty="0" smtClean="0">
                <a:ln>
                  <a:noFill/>
                </a:ln>
                <a:solidFill>
                  <a:schemeClr val="accent1">
                    <a:lumMod val="75000"/>
                  </a:schemeClr>
                </a:solidFill>
                <a:effectLst/>
                <a:uLnTx/>
                <a:uFillTx/>
                <a:cs typeface="微软雅黑" panose="020B0503020204020204" pitchFamily="34" charset="-122"/>
              </a:rPr>
              <a:t>(dir3</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 new </a:t>
            </a: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SimpleFileVisitor</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&lt;Path&gt;() {</a:t>
            </a:r>
            <a:endPar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endParaRPr>
          </a:p>
          <a:p>
            <a:pPr marL="0" marR="0" lvl="0" indent="71628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accent1">
                    <a:lumMod val="75000"/>
                  </a:schemeClr>
                </a:solidFill>
                <a:effectLst/>
                <a:uLnTx/>
                <a:uFillTx/>
                <a:cs typeface="微软雅黑" panose="020B0503020204020204" pitchFamily="34" charset="-122"/>
              </a:rPr>
              <a:t>public </a:t>
            </a: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FileVisitResult</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visitFile</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(Path </a:t>
            </a:r>
            <a:r>
              <a:rPr kumimoji="0" lang="en-US" altLang="zh-CN" sz="2000" b="0" i="0" u="none" strike="noStrike" kern="1200" cap="none" spc="0" normalizeH="0" baseline="0" noProof="0" dirty="0" err="1" smtClean="0">
                <a:ln>
                  <a:noFill/>
                </a:ln>
                <a:solidFill>
                  <a:schemeClr val="accent1">
                    <a:lumMod val="75000"/>
                  </a:schemeClr>
                </a:solidFill>
                <a:effectLst/>
                <a:uLnTx/>
                <a:uFillTx/>
                <a:cs typeface="微软雅黑" panose="020B0503020204020204" pitchFamily="34" charset="-122"/>
              </a:rPr>
              <a:t>file,BasicFileAttributes</a:t>
            </a:r>
            <a:r>
              <a:rPr kumimoji="0" lang="en-US" altLang="zh-CN" sz="2000" b="0" i="0" u="none" strike="noStrike" kern="1200" cap="none" spc="0" normalizeH="0" baseline="0" noProof="0" dirty="0" smtClean="0">
                <a:ln>
                  <a:noFill/>
                </a:ln>
                <a:solidFill>
                  <a:schemeClr val="accent1">
                    <a:lumMod val="75000"/>
                  </a:schemeClr>
                </a:solidFill>
                <a:effectLst/>
                <a:uLnTx/>
                <a:uFillTx/>
                <a:cs typeface="微软雅黑" panose="020B0503020204020204" pitchFamily="34" charset="-122"/>
              </a:rPr>
              <a:t> </a:t>
            </a: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attrs</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 </a:t>
            </a:r>
            <a:br>
              <a:rPr kumimoji="0" lang="en-US" altLang="zh-CN" sz="2000" b="0" i="0" u="none" strike="noStrike" kern="1200" cap="none" spc="0" normalizeH="0" baseline="0" noProof="0" dirty="0" smtClean="0">
                <a:ln>
                  <a:noFill/>
                </a:ln>
                <a:solidFill>
                  <a:schemeClr val="accent1">
                    <a:lumMod val="75000"/>
                  </a:schemeClr>
                </a:solidFill>
                <a:effectLst/>
                <a:uLnTx/>
                <a:uFillTx/>
                <a:cs typeface="微软雅黑" panose="020B0503020204020204" pitchFamily="34" charset="-122"/>
              </a:rPr>
            </a:br>
            <a:r>
              <a:rPr kumimoji="0" lang="en-US" altLang="zh-CN" sz="2000" b="0" i="0" u="none" strike="noStrike" kern="1200" cap="none" spc="0" normalizeH="0" baseline="0" noProof="0" dirty="0" smtClean="0">
                <a:ln>
                  <a:noFill/>
                </a:ln>
                <a:solidFill>
                  <a:schemeClr val="accent1">
                    <a:lumMod val="75000"/>
                  </a:schemeClr>
                </a:solidFill>
                <a:effectLst/>
                <a:uLnTx/>
                <a:uFillTx/>
                <a:cs typeface="微软雅黑" panose="020B0503020204020204" pitchFamily="34" charset="-122"/>
              </a:rPr>
              <a:t>                                                               throws </a:t>
            </a: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IOException</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 {</a:t>
            </a:r>
            <a:endPar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endParaRPr>
          </a:p>
          <a:p>
            <a:pPr marL="0" marR="0" lvl="0" indent="125285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System.out.println</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a:t>
            </a:r>
            <a:r>
              <a:rPr kumimoji="0" lang="en-US" altLang="zh-CN" sz="2000" b="0" i="0" u="none" strike="noStrike" kern="1200" cap="none" spc="0" normalizeH="0" baseline="0" noProof="0" dirty="0" err="1">
                <a:ln>
                  <a:noFill/>
                </a:ln>
                <a:solidFill>
                  <a:schemeClr val="accent1">
                    <a:lumMod val="75000"/>
                  </a:schemeClr>
                </a:solidFill>
                <a:effectLst/>
                <a:uLnTx/>
                <a:uFillTx/>
                <a:cs typeface="微软雅黑" panose="020B0503020204020204" pitchFamily="34" charset="-122"/>
              </a:rPr>
              <a:t>file.getFileName</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a:t>
            </a:r>
            <a:endPar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endParaRPr>
          </a:p>
          <a:p>
            <a:pPr marL="0" marR="0" lvl="0" indent="125285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return </a:t>
            </a:r>
            <a:r>
              <a:rPr kumimoji="0" lang="en-US" altLang="zh-CN" sz="2000" b="0" i="0" u="none" strike="noStrike" kern="1200" cap="none" spc="0" normalizeH="0" baseline="0" noProof="0" dirty="0" err="1">
                <a:ln>
                  <a:noFill/>
                </a:ln>
                <a:solidFill>
                  <a:srgbClr val="FF0000"/>
                </a:solidFill>
                <a:effectLst/>
                <a:uLnTx/>
                <a:uFillTx/>
                <a:cs typeface="微软雅黑" panose="020B0503020204020204" pitchFamily="34" charset="-122"/>
              </a:rPr>
              <a:t>FileVisitResult.CONTINUE</a:t>
            </a: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a:t>
            </a:r>
            <a:endPar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endParaRPr>
          </a:p>
          <a:p>
            <a:pPr marL="0" marR="0" lvl="0" indent="71628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a:t>
            </a:r>
            <a:endPar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rPr>
              <a:t>});</a:t>
            </a:r>
            <a:endParaRPr kumimoji="0" lang="en-US" altLang="zh-CN" sz="2000" b="0" i="0" u="none" strike="noStrike" kern="1200" cap="none" spc="0" normalizeH="0" baseline="0" noProof="0" dirty="0">
              <a:ln>
                <a:noFill/>
              </a:ln>
              <a:solidFill>
                <a:schemeClr val="accent1">
                  <a:lumMod val="75000"/>
                </a:schemeClr>
              </a:solidFill>
              <a:effectLst/>
              <a:uLnTx/>
              <a:uFillTx/>
              <a:cs typeface="微软雅黑" panose="020B0503020204020204" pitchFamily="34" charset="-122"/>
            </a:endParaRPr>
          </a:p>
        </p:txBody>
      </p:sp>
      <p:sp>
        <p:nvSpPr>
          <p:cNvPr id="4" name="灯片编号占位符 3"/>
          <p:cNvSpPr txBox="1">
            <a:spLocks noGrp="1"/>
          </p:cNvSpPr>
          <p:nvPr>
            <p:ph type="sldNum" sz="quarter" idx="4"/>
          </p:nvPr>
        </p:nvSpPr>
        <p:spPr>
          <a:noFill/>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B9C0CB0-E132-4A3F-BE5D-3099CF6A60A3}" type="slidenum">
              <a:rPr kumimoji="0" lang="zh-CN" altLang="en-US" sz="126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6868" name="矩形 4"/>
          <p:cNvSpPr/>
          <p:nvPr/>
        </p:nvSpPr>
        <p:spPr>
          <a:xfrm>
            <a:off x="7196138" y="4967288"/>
            <a:ext cx="3151187" cy="2061210"/>
          </a:xfrm>
          <a:prstGeom prst="rect">
            <a:avLst/>
          </a:prstGeom>
          <a:solidFill>
            <a:schemeClr val="bg1"/>
          </a:solidFill>
          <a:ln w="9525">
            <a:noFill/>
          </a:ln>
        </p:spPr>
        <p:txBody>
          <a:bodyPr anchor="t">
            <a:spAutoFit/>
          </a:bodyPr>
          <a:p>
            <a:pPr eaLnBrk="0" hangingPunct="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CONTINUE</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：继续遍历</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SKIP_SIBLINGS</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：继续遍历，但忽略当前节点的所有兄弟节点直接返回上一层继续遍历</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SKIP_SUBTREE</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：继续遍历，但是忽略子目录，但是子文件还是会访问；</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TERMINATE</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：终止遍历</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Files</a:t>
            </a:r>
            <a:r>
              <a:rPr lang="zh-CN" altLang="en-US" sz="3600" b="1">
                <a:solidFill>
                  <a:srgbClr val="00B0F0"/>
                </a:solidFill>
                <a:latin typeface="微软雅黑" panose="020B0503020204020204" pitchFamily="34" charset="-122"/>
                <a:ea typeface="微软雅黑" panose="020B0503020204020204" pitchFamily="34" charset="-122"/>
                <a:sym typeface="+mn-ea"/>
              </a:rPr>
              <a:t>的功能（</a:t>
            </a:r>
            <a:r>
              <a:rPr lang="zh-CN" altLang="en-US" sz="3600" b="1">
                <a:solidFill>
                  <a:srgbClr val="00B0F0"/>
                </a:solidFill>
                <a:latin typeface="微软雅黑" panose="020B0503020204020204" pitchFamily="34" charset="-122"/>
                <a:ea typeface="微软雅黑" panose="020B0503020204020204" pitchFamily="34" charset="-122"/>
                <a:sym typeface="+mn-ea"/>
              </a:rPr>
              <a:t>1</a:t>
            </a:r>
            <a:r>
              <a:rPr lang="zh-CN" altLang="en-US" sz="3600" b="1">
                <a:solidFill>
                  <a:srgbClr val="00B0F0"/>
                </a:solidFill>
                <a:latin typeface="微软雅黑" panose="020B0503020204020204" pitchFamily="34" charset="-122"/>
                <a:ea typeface="微软雅黑" panose="020B0503020204020204" pitchFamily="34" charset="-122"/>
                <a:sym typeface="+mn-ea"/>
              </a:rPr>
              <a:t>）</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7890" name="内容占位符 2"/>
          <p:cNvSpPr>
            <a:spLocks noGrp="1"/>
          </p:cNvSpPr>
          <p:nvPr>
            <p:ph idx="1"/>
          </p:nvPr>
        </p:nvSpPr>
        <p:spPr/>
        <p:txBody>
          <a:bodyPr vert="horz" wrap="square" lIns="91440" tIns="45720" rIns="91440" bIns="45720" anchor="t"/>
          <a:p>
            <a:r>
              <a:rPr lang="zh-CN" altLang="en-US" sz="2400" dirty="0"/>
              <a:t>删除</a:t>
            </a:r>
            <a:endParaRPr lang="en-US" altLang="zh-CN" sz="2400" dirty="0"/>
          </a:p>
          <a:p>
            <a:pPr lvl="1"/>
            <a:r>
              <a:rPr lang="en-US" altLang="zh-CN" sz="2000" dirty="0"/>
              <a:t>Path dir4 = Paths.get("c:\\test\\del");</a:t>
            </a:r>
            <a:endParaRPr lang="en-US" altLang="zh-CN" sz="2000" dirty="0"/>
          </a:p>
          <a:p>
            <a:pPr lvl="1"/>
            <a:r>
              <a:rPr lang="en-US" altLang="zh-CN" sz="2000" dirty="0"/>
              <a:t>Files.delete(dir4);// </a:t>
            </a:r>
            <a:r>
              <a:rPr lang="zh-CN" altLang="en-US" sz="2000" dirty="0"/>
              <a:t>删除文件或文件夹；删除文件夹时，若文件夹中还有文件或文件夹则抛出异常</a:t>
            </a:r>
            <a:endParaRPr lang="zh-CN" altLang="en-US" sz="2000" dirty="0"/>
          </a:p>
          <a:p>
            <a:pPr lvl="1"/>
            <a:r>
              <a:rPr lang="en-US" altLang="zh-CN" sz="2000" dirty="0"/>
              <a:t>Files.deleteIfExists(dir4);// </a:t>
            </a:r>
            <a:r>
              <a:rPr lang="zh-CN" altLang="en-US" sz="2000" dirty="0"/>
              <a:t>如果存在该文件或文件夹则删除</a:t>
            </a:r>
            <a:endParaRPr lang="en-US" altLang="zh-CN" sz="2000" dirty="0"/>
          </a:p>
          <a:p>
            <a:r>
              <a:rPr lang="zh-CN" altLang="en-US" sz="2400" dirty="0"/>
              <a:t>复制（移动）</a:t>
            </a:r>
            <a:endParaRPr lang="en-US" altLang="zh-CN" sz="2400" dirty="0"/>
          </a:p>
          <a:p>
            <a:pPr lvl="1"/>
            <a:r>
              <a:rPr lang="en-US" altLang="zh-CN" sz="2000" dirty="0"/>
              <a:t>Files.copy(Path source,Path target,CopyOption... options)</a:t>
            </a:r>
            <a:endParaRPr lang="en-US" altLang="zh-CN" sz="2000" dirty="0"/>
          </a:p>
          <a:p>
            <a:pPr lvl="1"/>
            <a:r>
              <a:rPr lang="en-US" altLang="zh-CN" sz="1800" dirty="0"/>
              <a:t>Files.move(Path source,Path target,CopyOption... options)</a:t>
            </a:r>
            <a:endParaRPr lang="en-US" altLang="zh-CN" sz="1800" dirty="0"/>
          </a:p>
          <a:p>
            <a:pPr lvl="2" indent="-239395"/>
            <a:r>
              <a:rPr lang="en-US" altLang="zh-CN" sz="1800" dirty="0"/>
              <a:t>StandardCopyOption.REPLACE_EXISTING</a:t>
            </a:r>
            <a:r>
              <a:rPr lang="zh-CN" altLang="en-US" sz="1800" dirty="0"/>
              <a:t>：如果目的路径有同名文件则替换</a:t>
            </a:r>
            <a:endParaRPr lang="zh-CN" altLang="en-US" sz="1800" dirty="0"/>
          </a:p>
          <a:p>
            <a:pPr lvl="2" indent="-239395"/>
            <a:r>
              <a:rPr lang="en-US" altLang="zh-CN" sz="1800" dirty="0"/>
              <a:t>StandardCopyOption.ATOMIC_MOVE</a:t>
            </a:r>
            <a:r>
              <a:rPr lang="zh-CN" altLang="en-US" sz="1800" dirty="0"/>
              <a:t>：若失败则回滚</a:t>
            </a:r>
            <a:endParaRPr lang="zh-CN" altLang="en-US" sz="1800" dirty="0"/>
          </a:p>
          <a:p>
            <a:pPr lvl="2" indent="-239395"/>
            <a:r>
              <a:rPr lang="en-US" altLang="zh-CN" sz="1800" dirty="0"/>
              <a:t>StandardCopyOption.COPY_ATTRIBUTES</a:t>
            </a:r>
            <a:r>
              <a:rPr lang="zh-CN" altLang="en-US" sz="1800" dirty="0"/>
              <a:t>：把源文件的文件属性一同复制给新文件</a:t>
            </a:r>
            <a:endParaRPr lang="zh-CN" altLang="en-US" sz="1800" dirty="0"/>
          </a:p>
        </p:txBody>
      </p:sp>
      <p:sp>
        <p:nvSpPr>
          <p:cNvPr id="4" name="灯片编号占位符 3"/>
          <p:cNvSpPr txBox="1">
            <a:spLocks noGrp="1"/>
          </p:cNvSpPr>
          <p:nvPr>
            <p:ph type="sldNum" sz="quarter" idx="4"/>
          </p:nvPr>
        </p:nvSpPr>
        <p:spPr>
          <a:noFill/>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4AB8B66-213C-470A-85B2-3C3BC9EB2B6F}" type="slidenum">
              <a:rPr kumimoji="0" lang="zh-CN" altLang="en-US" sz="126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Files</a:t>
            </a:r>
            <a:r>
              <a:rPr lang="zh-CN" altLang="en-US" sz="3600" b="1">
                <a:solidFill>
                  <a:srgbClr val="00B0F0"/>
                </a:solidFill>
                <a:latin typeface="微软雅黑" panose="020B0503020204020204" pitchFamily="34" charset="-122"/>
                <a:ea typeface="微软雅黑" panose="020B0503020204020204" pitchFamily="34" charset="-122"/>
                <a:sym typeface="+mn-ea"/>
              </a:rPr>
              <a:t>的功能（</a:t>
            </a:r>
            <a:r>
              <a:rPr lang="zh-CN" altLang="en-US" sz="3600" b="1">
                <a:solidFill>
                  <a:srgbClr val="00B0F0"/>
                </a:solidFill>
                <a:latin typeface="微软雅黑" panose="020B0503020204020204" pitchFamily="34" charset="-122"/>
                <a:ea typeface="微软雅黑" panose="020B0503020204020204" pitchFamily="34" charset="-122"/>
                <a:sym typeface="+mn-ea"/>
              </a:rPr>
              <a:t>2</a:t>
            </a:r>
            <a:r>
              <a:rPr lang="zh-CN" altLang="en-US" sz="3600" b="1">
                <a:solidFill>
                  <a:srgbClr val="00B0F0"/>
                </a:solidFill>
                <a:latin typeface="微软雅黑" panose="020B0503020204020204" pitchFamily="34" charset="-122"/>
                <a:ea typeface="微软雅黑" panose="020B0503020204020204" pitchFamily="34" charset="-122"/>
                <a:sym typeface="+mn-ea"/>
              </a:rPr>
              <a:t>）</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Path source = </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Paths.get</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("c:\\test\\Hello\\World\\Ab.java");</a:t>
            </a:r>
            <a:endPar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Path target = </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Paths.get</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("c:\\test\\Hello\\World\\He.java");</a:t>
            </a:r>
            <a:endPar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t>//</a:t>
            </a:r>
            <a:r>
              <a:rPr kumimoji="0" lang="en-US" altLang="zh-CN" sz="2400" b="0" i="0" u="none" strike="noStrike" kern="1200" cap="none" spc="0" normalizeH="0" baseline="0" noProof="0" dirty="0" err="1" smtClean="0">
                <a:ln>
                  <a:noFill/>
                </a:ln>
                <a:solidFill>
                  <a:schemeClr val="tx1"/>
                </a:solidFill>
                <a:effectLst/>
                <a:uLnTx/>
                <a:uFillTx/>
                <a:cs typeface="微软雅黑" panose="020B0503020204020204" pitchFamily="34" charset="-122"/>
              </a:rPr>
              <a:t>StandardCharsets</a:t>
            </a:r>
            <a: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zh-CN" altLang="en-US" sz="2400" b="0" i="0" u="none" strike="noStrike" kern="1200" cap="none" spc="0" normalizeH="0" baseline="0" noProof="0" dirty="0" smtClean="0">
                <a:ln>
                  <a:noFill/>
                </a:ln>
                <a:solidFill>
                  <a:schemeClr val="tx1"/>
                </a:solidFill>
                <a:effectLst/>
                <a:uLnTx/>
                <a:uFillTx/>
                <a:cs typeface="微软雅黑" panose="020B0503020204020204" pitchFamily="34" charset="-122"/>
              </a:rPr>
              <a:t> 编码格式 防止乱码</a:t>
            </a:r>
            <a:endPar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List&lt;String&gt; list = </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Files.readAllLines</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(source, </a:t>
            </a:r>
            <a:b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br>
            <a: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t>                                                 StandardCharsets.UTF_8</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for (String s : list) {</a:t>
            </a:r>
            <a:endPar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System.out.println</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(s);</a:t>
            </a:r>
            <a:endPar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a:t>
            </a:r>
            <a:endPar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a:t>
            </a: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在</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StandardOpenOption</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中有很多种内置文件打开</a:t>
            </a:r>
            <a:r>
              <a:rPr kumimoji="0" lang="zh-CN" altLang="en-US" sz="2400" b="0" i="0" u="none" strike="noStrike" kern="1200" cap="none" spc="0" normalizeH="0" baseline="0" noProof="0" dirty="0" smtClean="0">
                <a:ln>
                  <a:noFill/>
                </a:ln>
                <a:solidFill>
                  <a:schemeClr val="tx1"/>
                </a:solidFill>
                <a:effectLst/>
                <a:uLnTx/>
                <a:uFillTx/>
                <a:cs typeface="微软雅黑" panose="020B0503020204020204" pitchFamily="34" charset="-122"/>
              </a:rPr>
              <a:t>方式</a:t>
            </a:r>
            <a:r>
              <a:rPr kumimoji="0" lang="en-US" altLang="zh-CN" sz="2400" b="0" i="0" u="none" strike="noStrike" kern="1200" cap="none" spc="0" normalizeH="0" baseline="0" noProof="0" dirty="0" err="1" smtClean="0">
                <a:ln>
                  <a:noFill/>
                </a:ln>
                <a:solidFill>
                  <a:schemeClr val="tx1"/>
                </a:solidFill>
                <a:effectLst/>
                <a:uLnTx/>
                <a:uFillTx/>
                <a:cs typeface="微软雅黑" panose="020B0503020204020204" pitchFamily="34" charset="-122"/>
              </a:rPr>
              <a:t>Files.write</a:t>
            </a:r>
            <a:r>
              <a:rPr kumimoji="0" lang="en-US" altLang="zh-CN" sz="2400" b="0" i="0" u="none" strike="noStrike" kern="1200" cap="none" spc="0" normalizeH="0" baseline="0" noProof="0" dirty="0" smtClean="0">
                <a:ln>
                  <a:noFill/>
                </a:ln>
                <a:solidFill>
                  <a:schemeClr val="tx1"/>
                </a:solidFill>
                <a:effectLst/>
                <a:uLnTx/>
                <a:uFillTx/>
                <a:cs typeface="微软雅黑" panose="020B0503020204020204" pitchFamily="34" charset="-122"/>
              </a:rPr>
              <a:t>(target</a:t>
            </a:r>
            <a: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t>, list, StandardCharsets.UTF_8,StandardOpenOption.WRITE);</a:t>
            </a:r>
            <a:endPar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endParaRPr>
          </a:p>
        </p:txBody>
      </p:sp>
      <p:sp>
        <p:nvSpPr>
          <p:cNvPr id="4" name="灯片编号占位符 3"/>
          <p:cNvSpPr txBox="1">
            <a:spLocks noGrp="1"/>
          </p:cNvSpPr>
          <p:nvPr>
            <p:ph type="sldNum" sz="quarter" idx="4"/>
          </p:nvPr>
        </p:nvSpPr>
        <p:spPr>
          <a:noFill/>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90A13F3-B909-441B-B0B2-2951D25EF41C}" type="slidenum">
              <a:rPr kumimoji="0" lang="zh-CN" altLang="en-US" sz="126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矩形 3"/>
          <p:cNvSpPr/>
          <p:nvPr/>
        </p:nvSpPr>
        <p:spPr>
          <a:xfrm>
            <a:off x="3690938" y="2613025"/>
            <a:ext cx="3230880" cy="1137285"/>
          </a:xfrm>
          <a:prstGeom prst="rect">
            <a:avLst/>
          </a:prstGeom>
          <a:noFill/>
          <a:ln w="9525">
            <a:noFill/>
          </a:ln>
        </p:spPr>
        <p:txBody>
          <a:bodyPr wrap="none" anchor="t">
            <a:spAutoFit/>
          </a:bodyPr>
          <a:p>
            <a:pPr marL="0" lvl="1" indent="0" algn="l" rtl="0" eaLnBrk="1" fontAlgn="base" hangingPunct="1">
              <a:lnSpc>
                <a:spcPct val="100000"/>
              </a:lnSpc>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常见流介绍</a:t>
            </a:r>
            <a:endPar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lnSpc>
                <a:spcPct val="100000"/>
              </a:lnSpc>
              <a:spcBef>
                <a:spcPct val="0"/>
              </a:spcBef>
              <a:spcAft>
                <a:spcPct val="0"/>
              </a:spcAft>
              <a:buNone/>
            </a:pP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  </a:t>
            </a:r>
            <a:r>
              <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流在</a:t>
            </a: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Java</a:t>
            </a:r>
            <a:r>
              <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中的应用</a:t>
            </a:r>
            <a:endPar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90114"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90115"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3200">
                <a:sym typeface="+mn-ea"/>
              </a:rPr>
              <a:t>java.io包主要类</a:t>
            </a:r>
            <a:endParaRPr lang="zh-CN" altLang="en-US" sz="3200">
              <a:sym typeface="+mn-ea"/>
            </a:endParaRPr>
          </a:p>
        </p:txBody>
      </p:sp>
      <p:sp>
        <p:nvSpPr>
          <p:cNvPr id="5" name="内容占位符 4"/>
          <p:cNvSpPr>
            <a:spLocks noGrp="1"/>
          </p:cNvSpPr>
          <p:nvPr>
            <p:ph idx="1"/>
          </p:nvPr>
        </p:nvSpPr>
        <p:spPr/>
        <p:txBody>
          <a:bodyPr/>
          <a:p>
            <a:endParaRPr lang="zh-CN" altLang="en-US"/>
          </a:p>
        </p:txBody>
      </p:sp>
      <p:sp>
        <p:nvSpPr>
          <p:cNvPr id="30723" name="灯片编号占位符 3"/>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CF3939E-0355-467E-B4CD-01C1272D4C9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pic>
        <p:nvPicPr>
          <p:cNvPr id="2" name="图片 1" descr="20180127210410630-1"/>
          <p:cNvPicPr>
            <a:picLocks noChangeAspect="1"/>
          </p:cNvPicPr>
          <p:nvPr>
            <p:custDataLst>
              <p:tags r:id="rId1"/>
            </p:custDataLst>
          </p:nvPr>
        </p:nvPicPr>
        <p:blipFill>
          <a:blip r:embed="rId2"/>
          <a:stretch>
            <a:fillRect/>
          </a:stretch>
        </p:blipFill>
        <p:spPr>
          <a:xfrm>
            <a:off x="89535" y="1262380"/>
            <a:ext cx="10534015" cy="512572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5693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常见流介绍</a:t>
            </a:r>
            <a:endParaRPr lang="zh-CN" altLang="en-US">
              <a:sym typeface="+mn-ea"/>
            </a:endParaRPr>
          </a:p>
        </p:txBody>
      </p:sp>
      <p:sp>
        <p:nvSpPr>
          <p:cNvPr id="55299" name="Rectangle 3"/>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 I/O</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FileInputStream/FileOutputStream</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缓冲区流</a:t>
            </a:r>
            <a:r>
              <a:rPr lang="zh-CN" altLang="en-US" sz="2800" noProof="0" smtClean="0">
                <a:ln>
                  <a:noFill/>
                </a:ln>
                <a:effectLst/>
                <a:uLnTx/>
                <a:uFillTx/>
                <a:sym typeface="+mn-ea"/>
              </a:rPr>
              <a:t>（</a:t>
            </a:r>
            <a:r>
              <a:rPr lang="en-US" altLang="zh-CN" sz="2400" noProof="0" smtClean="0">
                <a:ln>
                  <a:noFill/>
                </a:ln>
                <a:effectLst/>
                <a:uLnTx/>
                <a:uFillTx/>
                <a:sym typeface="+mn-ea"/>
              </a:rPr>
              <a:t>BufferedInputStream/</a:t>
            </a:r>
            <a:r>
              <a:rPr lang="en-US" altLang="zh-CN" sz="2400" noProof="0" smtClean="0">
                <a:ln>
                  <a:noFill/>
                </a:ln>
                <a:effectLst/>
                <a:uLnTx/>
                <a:uFillTx/>
                <a:sym typeface="+mn-ea"/>
              </a:rPr>
              <a:t>Buffered</a:t>
            </a:r>
            <a:r>
              <a:rPr lang="en-US" altLang="zh-CN" sz="2400" noProof="0" smtClean="0">
                <a:ln>
                  <a:noFill/>
                </a:ln>
                <a:effectLst/>
                <a:uLnTx/>
                <a:uFillTx/>
                <a:sym typeface="+mn-ea"/>
              </a:rPr>
              <a:t>OutputStream</a:t>
            </a:r>
            <a:r>
              <a:rPr lang="zh-CN" altLang="en-US" sz="2800" noProof="0" smtClean="0">
                <a:ln>
                  <a:noFill/>
                </a:ln>
                <a:effectLst/>
                <a:uLnTx/>
                <a:uFillTx/>
                <a:sym typeface="+mn-ea"/>
              </a:rPr>
              <a:t>）</a:t>
            </a: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数据输入</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输出流</a:t>
            </a:r>
            <a:r>
              <a:rPr lang="zh-CN" altLang="en-US" sz="2800" noProof="0" smtClean="0">
                <a:ln>
                  <a:noFill/>
                </a:ln>
                <a:effectLst/>
                <a:uLnTx/>
                <a:uFillTx/>
                <a:sym typeface="+mn-ea"/>
              </a:rPr>
              <a:t>（</a:t>
            </a:r>
            <a:r>
              <a:rPr lang="en-US" altLang="zh-CN" sz="2800" noProof="0" smtClean="0">
                <a:ln>
                  <a:noFill/>
                </a:ln>
                <a:effectLst/>
                <a:uLnTx/>
                <a:uFillTx/>
                <a:sym typeface="+mn-ea"/>
              </a:rPr>
              <a:t>DataInputStream/</a:t>
            </a:r>
            <a:r>
              <a:rPr lang="en-US" altLang="zh-CN" sz="2800" noProof="0" smtClean="0">
                <a:ln>
                  <a:noFill/>
                </a:ln>
                <a:effectLst/>
                <a:uLnTx/>
                <a:uFillTx/>
                <a:sym typeface="+mn-ea"/>
              </a:rPr>
              <a:t>Data</a:t>
            </a:r>
            <a:r>
              <a:rPr lang="en-US" altLang="zh-CN" sz="2800" noProof="0" smtClean="0">
                <a:ln>
                  <a:noFill/>
                </a:ln>
                <a:effectLst/>
                <a:uLnTx/>
                <a:uFillTx/>
                <a:sym typeface="+mn-ea"/>
              </a:rPr>
              <a:t>OutputStream</a:t>
            </a:r>
            <a:r>
              <a:rPr lang="zh-CN" altLang="en-US" sz="2800" noProof="0" smtClean="0">
                <a:ln>
                  <a:noFill/>
                </a:ln>
                <a:effectLst/>
                <a:uLnTx/>
                <a:uFillTx/>
                <a:sym typeface="+mn-ea"/>
              </a:rPr>
              <a:t>）</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压缩流</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lang="en-US" altLang="zh-CN" sz="2800" noProof="0" smtClean="0">
                <a:ln>
                  <a:noFill/>
                </a:ln>
                <a:solidFill>
                  <a:srgbClr val="FF0000"/>
                </a:solidFill>
                <a:effectLst/>
                <a:uLnTx/>
                <a:uFillTx/>
                <a:sym typeface="+mn-ea"/>
              </a:rPr>
              <a:t>G</a:t>
            </a:r>
            <a:r>
              <a:rPr lang="en-US" altLang="zh-CN" sz="2800" noProof="0" smtClean="0">
                <a:ln>
                  <a:noFill/>
                </a:ln>
                <a:effectLst/>
                <a:uLnTx/>
                <a:uFillTx/>
                <a:sym typeface="+mn-ea"/>
              </a:rPr>
              <a:t>ZIPInputStream/</a:t>
            </a:r>
            <a:r>
              <a:rPr lang="en-US" altLang="zh-CN" sz="2800" noProof="0" smtClean="0">
                <a:ln>
                  <a:noFill/>
                </a:ln>
                <a:solidFill>
                  <a:srgbClr val="FF0000"/>
                </a:solidFill>
                <a:effectLst/>
                <a:uLnTx/>
                <a:uFillTx/>
                <a:sym typeface="+mn-ea"/>
              </a:rPr>
              <a:t>G</a:t>
            </a:r>
            <a:r>
              <a:rPr lang="en-US" altLang="zh-CN" sz="2800" noProof="0" smtClean="0">
                <a:ln>
                  <a:noFill/>
                </a:ln>
                <a:effectLst/>
                <a:uLnTx/>
                <a:uFillTx/>
                <a:sym typeface="+mn-ea"/>
              </a:rPr>
              <a:t>ZIPOutputStream</a:t>
            </a:r>
            <a:r>
              <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对象流及对象序列化</a:t>
            </a:r>
            <a:r>
              <a:rPr lang="zh-CN" altLang="en-US" sz="2800" noProof="0" smtClean="0">
                <a:ln>
                  <a:noFill/>
                </a:ln>
                <a:effectLst/>
                <a:uLnTx/>
                <a:uFillTx/>
                <a:sym typeface="+mn-ea"/>
              </a:rPr>
              <a:t>（</a:t>
            </a:r>
            <a:r>
              <a:rPr lang="en-US" altLang="zh-CN" sz="2400" noProof="0" smtClean="0">
                <a:ln>
                  <a:noFill/>
                </a:ln>
                <a:effectLst/>
                <a:uLnTx/>
                <a:uFillTx/>
                <a:sym typeface="+mn-ea"/>
              </a:rPr>
              <a:t>ObjectInputStream/ObjectOutputStream</a:t>
            </a:r>
            <a:r>
              <a:rPr lang="zh-CN" altLang="en-US" sz="2800" noProof="0" smtClean="0">
                <a:ln>
                  <a:noFill/>
                </a:ln>
                <a:effectLst/>
                <a:uLnTx/>
                <a:uFillTx/>
                <a:sym typeface="+mn-ea"/>
              </a:rPr>
              <a:t>）</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管道流</a:t>
            </a:r>
            <a:r>
              <a:rPr lang="zh-CN" altLang="en-US" sz="2800" noProof="0" smtClean="0">
                <a:ln>
                  <a:noFill/>
                </a:ln>
                <a:effectLst/>
                <a:uLnTx/>
                <a:uFillTx/>
                <a:sym typeface="+mn-ea"/>
              </a:rPr>
              <a:t>（</a:t>
            </a:r>
            <a:r>
              <a:rPr lang="en-US" altLang="zh-CN" sz="2800" noProof="0" smtClean="0">
                <a:ln>
                  <a:noFill/>
                </a:ln>
                <a:effectLst/>
                <a:uLnTx/>
                <a:uFillTx/>
                <a:sym typeface="+mn-ea"/>
              </a:rPr>
              <a:t>PipeInputStream/PipeOutputStream</a:t>
            </a:r>
            <a:r>
              <a:rPr lang="zh-CN" altLang="en-US" sz="2800" noProof="0" smtClean="0">
                <a:ln>
                  <a:noFill/>
                </a:ln>
                <a:effectLst/>
                <a:uLnTx/>
                <a:uFillTx/>
                <a:sym typeface="+mn-ea"/>
              </a:rPr>
              <a:t>）</a:t>
            </a: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530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8B648F2-B25C-49A8-98D9-DEB1B020ABB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58978"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File I/O</a:t>
            </a:r>
            <a:endParaRPr lang="zh-CN" altLang="en-US">
              <a:sym typeface="+mn-ea"/>
            </a:endParaRPr>
          </a:p>
        </p:txBody>
      </p:sp>
      <p:sp>
        <p:nvSpPr>
          <p:cNvPr id="93186" name="Rectangle 3"/>
          <p:cNvSpPr>
            <a:spLocks noGrp="1"/>
          </p:cNvSpPr>
          <p:nvPr>
            <p:ph idx="1"/>
          </p:nvPr>
        </p:nvSpPr>
        <p:spPr/>
        <p:txBody>
          <a:bodyPr vert="horz" wrap="square" lIns="91440" tIns="45720" rIns="91440" bIns="45720" anchor="t"/>
          <a:p>
            <a:pPr eaLnBrk="1" hangingPunct="1"/>
            <a:r>
              <a:rPr lang="zh-CN" altLang="en-US" sz="2700" dirty="0">
                <a:latin typeface="微软雅黑" panose="020B0503020204020204" pitchFamily="34" charset="-122"/>
                <a:ea typeface="微软雅黑" panose="020B0503020204020204" pitchFamily="34" charset="-122"/>
              </a:rPr>
              <a:t>文件对象的建立</a:t>
            </a:r>
            <a:endParaRPr lang="zh-CN" altLang="en-US"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rPr>
              <a:t>	</a:t>
            </a:r>
            <a:r>
              <a:rPr lang="en-US" altLang="zh-CN" sz="2700" dirty="0">
                <a:latin typeface="微软雅黑" panose="020B0503020204020204" pitchFamily="34" charset="-122"/>
                <a:ea typeface="微软雅黑" panose="020B0503020204020204" pitchFamily="34" charset="-122"/>
              </a:rPr>
              <a:t>File fp=new File(“tempfile.txt”);</a:t>
            </a:r>
            <a:endParaRPr lang="en-US" altLang="zh-CN" sz="2700" dirty="0">
              <a:latin typeface="微软雅黑" panose="020B0503020204020204" pitchFamily="34" charset="-122"/>
              <a:ea typeface="微软雅黑" panose="020B0503020204020204" pitchFamily="34" charset="-122"/>
            </a:endParaRPr>
          </a:p>
          <a:p>
            <a:pPr eaLnBrk="1" hangingPunct="1"/>
            <a:r>
              <a:rPr lang="zh-CN" altLang="en-US" sz="2700" dirty="0">
                <a:latin typeface="微软雅黑" panose="020B0503020204020204" pitchFamily="34" charset="-122"/>
                <a:ea typeface="微软雅黑" panose="020B0503020204020204" pitchFamily="34" charset="-122"/>
              </a:rPr>
              <a:t>文件流的建立</a:t>
            </a:r>
            <a:endParaRPr lang="zh-CN" altLang="en-US"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rPr>
              <a:t>	</a:t>
            </a:r>
            <a:r>
              <a:rPr lang="en-US" altLang="zh-CN" sz="2700" dirty="0">
                <a:latin typeface="微软雅黑" panose="020B0503020204020204" pitchFamily="34" charset="-122"/>
                <a:ea typeface="微软雅黑" panose="020B0503020204020204" pitchFamily="34" charset="-122"/>
              </a:rPr>
              <a:t>FileInputStream in=new FileInputStream(fp);</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700" dirty="0">
                <a:latin typeface="微软雅黑" panose="020B0503020204020204" pitchFamily="34" charset="-122"/>
                <a:ea typeface="微软雅黑" panose="020B0503020204020204" pitchFamily="34" charset="-122"/>
              </a:rPr>
              <a:t>	FileOutputStream out=new FileOutputStream(fp);</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700" dirty="0">
                <a:latin typeface="微软雅黑" panose="020B0503020204020204" pitchFamily="34" charset="-122"/>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其中，输入流的参数是用于输入的文件名，输出流的参数是用于输出的文件名。</a:t>
            </a:r>
            <a:endParaRPr lang="zh-CN" altLang="en-US"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700" dirty="0">
              <a:latin typeface="微软雅黑" panose="020B0503020204020204" pitchFamily="34" charset="-122"/>
              <a:ea typeface="微软雅黑" panose="020B0503020204020204" pitchFamily="34" charset="-122"/>
            </a:endParaRPr>
          </a:p>
          <a:p>
            <a:pPr eaLnBrk="1" hangingPunct="1"/>
            <a:endParaRPr lang="zh-CN" altLang="en-US" sz="2700" dirty="0">
              <a:latin typeface="微软雅黑" panose="020B0503020204020204" pitchFamily="34" charset="-122"/>
              <a:ea typeface="微软雅黑" panose="020B0503020204020204" pitchFamily="34" charset="-122"/>
            </a:endParaRPr>
          </a:p>
        </p:txBody>
      </p:sp>
      <p:sp>
        <p:nvSpPr>
          <p:cNvPr id="5632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B197D91-8D25-45C1-B24D-904921BB22EE}"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1026"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File I/O</a:t>
            </a:r>
            <a:r>
              <a:rPr lang="zh-CN" altLang="en-US">
                <a:sym typeface="+mn-ea"/>
              </a:rPr>
              <a:t>－－示例</a:t>
            </a:r>
            <a:endParaRPr lang="zh-CN" altLang="en-US">
              <a:sym typeface="+mn-ea"/>
            </a:endParaRPr>
          </a:p>
        </p:txBody>
      </p:sp>
      <p:pic>
        <p:nvPicPr>
          <p:cNvPr id="95234" name="Picture 3"/>
          <p:cNvPicPr>
            <a:picLocks noGrp="1" noChangeAspect="1"/>
          </p:cNvPicPr>
          <p:nvPr>
            <p:ph idx="1"/>
          </p:nvPr>
        </p:nvPicPr>
        <p:blipFill>
          <a:blip r:embed="rId1"/>
          <a:stretch>
            <a:fillRect/>
          </a:stretch>
        </p:blipFill>
        <p:spPr>
          <a:xfrm>
            <a:off x="2059940" y="1012190"/>
            <a:ext cx="6262370" cy="5175885"/>
          </a:xfrm>
        </p:spPr>
      </p:pic>
      <p:sp>
        <p:nvSpPr>
          <p:cNvPr id="5734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4531C58-BD13-4A3C-AD86-1597E75B0CC4}"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3074"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File I/O</a:t>
            </a:r>
            <a:r>
              <a:rPr lang="zh-CN" altLang="en-US">
                <a:sym typeface="+mn-ea"/>
              </a:rPr>
              <a:t>－－性能优化</a:t>
            </a:r>
            <a:endParaRPr lang="zh-CN" altLang="en-US">
              <a:sym typeface="+mn-ea"/>
            </a:endParaRPr>
          </a:p>
        </p:txBody>
      </p:sp>
      <p:sp>
        <p:nvSpPr>
          <p:cNvPr id="58371" name="Rectangle 3"/>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增加缓冲区流</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减少访问硬盘的次数</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提高效率</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837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119BBA-0E34-411A-93A5-C7A56CEBEBA7}"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97284" name="Group 4"/>
          <p:cNvGrpSpPr/>
          <p:nvPr/>
        </p:nvGrpSpPr>
        <p:grpSpPr>
          <a:xfrm>
            <a:off x="1147763" y="2916238"/>
            <a:ext cx="8319949" cy="844471"/>
            <a:chOff x="670" y="1526"/>
            <a:chExt cx="4437" cy="507"/>
          </a:xfrm>
        </p:grpSpPr>
        <p:sp>
          <p:nvSpPr>
            <p:cNvPr id="97285" name="Text Box 5"/>
            <p:cNvSpPr txBox="1"/>
            <p:nvPr/>
          </p:nvSpPr>
          <p:spPr>
            <a:xfrm>
              <a:off x="670" y="1526"/>
              <a:ext cx="625" cy="276"/>
            </a:xfrm>
            <a:prstGeom prst="rect">
              <a:avLst/>
            </a:prstGeom>
            <a:noFill/>
            <a:ln w="9525">
              <a:noFill/>
            </a:ln>
          </p:spPr>
          <p:txBody>
            <a:bodyPr wrap="none" anchor="t">
              <a:spAutoFit/>
            </a:bodyPr>
            <a:p>
              <a:r>
                <a:rPr lang="en-US" altLang="zh-CN" sz="2400" b="1" dirty="0">
                  <a:latin typeface="Times New Roman" panose="02020603050405020304" pitchFamily="18" charset="0"/>
                  <a:ea typeface="宋体" panose="02010600030101010101" pitchFamily="2" charset="-122"/>
                </a:rPr>
                <a:t>file1.txt</a:t>
              </a:r>
              <a:endParaRPr lang="en-US" altLang="zh-CN" sz="2400" dirty="0">
                <a:latin typeface="Times New Roman" panose="02020603050405020304" pitchFamily="18" charset="0"/>
                <a:ea typeface="宋体" panose="02010600030101010101" pitchFamily="2" charset="-122"/>
              </a:endParaRPr>
            </a:p>
          </p:txBody>
        </p:sp>
        <p:sp>
          <p:nvSpPr>
            <p:cNvPr id="97286" name="Text Box 6"/>
            <p:cNvSpPr txBox="1"/>
            <p:nvPr/>
          </p:nvSpPr>
          <p:spPr>
            <a:xfrm>
              <a:off x="4482" y="1536"/>
              <a:ext cx="625" cy="276"/>
            </a:xfrm>
            <a:prstGeom prst="rect">
              <a:avLst/>
            </a:prstGeom>
            <a:noFill/>
            <a:ln w="9525">
              <a:noFill/>
            </a:ln>
          </p:spPr>
          <p:txBody>
            <a:bodyPr wrap="none" anchor="t">
              <a:spAutoFit/>
            </a:bodyPr>
            <a:p>
              <a:r>
                <a:rPr lang="en-US" altLang="zh-CN" sz="2400" b="1" dirty="0">
                  <a:latin typeface="Times New Roman" panose="02020603050405020304" pitchFamily="18" charset="0"/>
                  <a:ea typeface="宋体" panose="02010600030101010101" pitchFamily="2" charset="-122"/>
                </a:rPr>
                <a:t>file2.txt</a:t>
              </a:r>
              <a:endParaRPr lang="en-US" altLang="zh-CN" sz="2400" b="1" dirty="0">
                <a:latin typeface="Times New Roman" panose="02020603050405020304" pitchFamily="18" charset="0"/>
                <a:ea typeface="宋体" panose="02010600030101010101" pitchFamily="2" charset="-122"/>
              </a:endParaRPr>
            </a:p>
          </p:txBody>
        </p:sp>
        <p:sp>
          <p:nvSpPr>
            <p:cNvPr id="97287" name="AutoShape 7"/>
            <p:cNvSpPr/>
            <p:nvPr/>
          </p:nvSpPr>
          <p:spPr>
            <a:xfrm>
              <a:off x="1351" y="1622"/>
              <a:ext cx="391" cy="96"/>
            </a:xfrm>
            <a:prstGeom prst="rightArrow">
              <a:avLst>
                <a:gd name="adj1" fmla="val 50000"/>
                <a:gd name="adj2" fmla="val 101747"/>
              </a:avLst>
            </a:prstGeom>
            <a:solidFill>
              <a:schemeClr val="bg1"/>
            </a:solidFill>
            <a:ln w="9525" cap="flat" cmpd="sng">
              <a:solidFill>
                <a:srgbClr val="CC9900"/>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97288" name="AutoShape 8"/>
            <p:cNvSpPr/>
            <p:nvPr/>
          </p:nvSpPr>
          <p:spPr>
            <a:xfrm>
              <a:off x="3954" y="1622"/>
              <a:ext cx="528" cy="96"/>
            </a:xfrm>
            <a:prstGeom prst="rightArrow">
              <a:avLst>
                <a:gd name="adj1" fmla="val 50000"/>
                <a:gd name="adj2" fmla="val 137500"/>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97289" name="Text Box 9"/>
            <p:cNvSpPr txBox="1"/>
            <p:nvPr/>
          </p:nvSpPr>
          <p:spPr>
            <a:xfrm>
              <a:off x="1307" y="1766"/>
              <a:ext cx="567" cy="267"/>
            </a:xfrm>
            <a:prstGeom prst="rect">
              <a:avLst/>
            </a:prstGeom>
            <a:noFill/>
            <a:ln w="9525">
              <a:noFill/>
            </a:ln>
          </p:spPr>
          <p:txBody>
            <a:bodyPr wrap="none" anchor="t">
              <a:spAutoFit/>
            </a:bodyPr>
            <a:p>
              <a:r>
                <a:rPr lang="zh-CN" altLang="en-US" sz="2300" b="1" dirty="0">
                  <a:latin typeface="Times New Roman" panose="02020603050405020304" pitchFamily="18" charset="0"/>
                  <a:ea typeface="宋体" panose="02010600030101010101" pitchFamily="2" charset="-122"/>
                </a:rPr>
                <a:t>输入流</a:t>
              </a:r>
              <a:endParaRPr lang="zh-CN" altLang="en-US" sz="2400" b="1" dirty="0">
                <a:latin typeface="Times New Roman" panose="02020603050405020304" pitchFamily="18" charset="0"/>
                <a:ea typeface="宋体" panose="02010600030101010101" pitchFamily="2" charset="-122"/>
              </a:endParaRPr>
            </a:p>
          </p:txBody>
        </p:sp>
        <p:sp>
          <p:nvSpPr>
            <p:cNvPr id="97290" name="Text Box 10"/>
            <p:cNvSpPr txBox="1"/>
            <p:nvPr/>
          </p:nvSpPr>
          <p:spPr>
            <a:xfrm>
              <a:off x="3923" y="1766"/>
              <a:ext cx="567" cy="267"/>
            </a:xfrm>
            <a:prstGeom prst="rect">
              <a:avLst/>
            </a:prstGeom>
            <a:noFill/>
            <a:ln w="9525">
              <a:noFill/>
            </a:ln>
          </p:spPr>
          <p:txBody>
            <a:bodyPr wrap="none" anchor="t">
              <a:spAutoFit/>
            </a:bodyPr>
            <a:p>
              <a:r>
                <a:rPr lang="zh-CN" altLang="en-US" sz="2300" b="1" dirty="0">
                  <a:latin typeface="Times New Roman" panose="02020603050405020304" pitchFamily="18" charset="0"/>
                  <a:ea typeface="宋体" panose="02010600030101010101" pitchFamily="2" charset="-122"/>
                </a:rPr>
                <a:t>输出流</a:t>
              </a:r>
              <a:endParaRPr lang="zh-CN" altLang="en-US" sz="2400" b="1" dirty="0">
                <a:latin typeface="Times New Roman" panose="02020603050405020304" pitchFamily="18" charset="0"/>
                <a:ea typeface="宋体" panose="02010600030101010101" pitchFamily="2" charset="-122"/>
              </a:endParaRPr>
            </a:p>
          </p:txBody>
        </p:sp>
        <p:sp>
          <p:nvSpPr>
            <p:cNvPr id="97291" name="Text Box 11"/>
            <p:cNvSpPr txBox="1"/>
            <p:nvPr/>
          </p:nvSpPr>
          <p:spPr>
            <a:xfrm>
              <a:off x="1718" y="1536"/>
              <a:ext cx="914" cy="276"/>
            </a:xfrm>
            <a:prstGeom prst="rect">
              <a:avLst/>
            </a:prstGeom>
            <a:noFill/>
            <a:ln w="9525">
              <a:noFill/>
            </a:ln>
          </p:spPr>
          <p:txBody>
            <a:bodyPr wrap="none" anchor="t">
              <a:spAutoFit/>
            </a:bodyPr>
            <a:p>
              <a:r>
                <a:rPr lang="zh-CN" altLang="en-US" sz="2400" b="1" dirty="0">
                  <a:latin typeface="Times New Roman" panose="02020603050405020304" pitchFamily="18" charset="0"/>
                  <a:ea typeface="宋体" panose="02010600030101010101" pitchFamily="2" charset="-122"/>
                </a:rPr>
                <a:t>输入缓冲区</a:t>
              </a:r>
              <a:endParaRPr lang="zh-CN" altLang="en-US" sz="2400" dirty="0">
                <a:latin typeface="Times New Roman" panose="02020603050405020304" pitchFamily="18" charset="0"/>
                <a:ea typeface="宋体" panose="02010600030101010101" pitchFamily="2" charset="-122"/>
              </a:endParaRPr>
            </a:p>
          </p:txBody>
        </p:sp>
        <p:sp>
          <p:nvSpPr>
            <p:cNvPr id="97292" name="Text Box 12"/>
            <p:cNvSpPr txBox="1"/>
            <p:nvPr/>
          </p:nvSpPr>
          <p:spPr>
            <a:xfrm>
              <a:off x="2888" y="1526"/>
              <a:ext cx="914" cy="276"/>
            </a:xfrm>
            <a:prstGeom prst="rect">
              <a:avLst/>
            </a:prstGeom>
            <a:noFill/>
            <a:ln w="9525">
              <a:noFill/>
            </a:ln>
          </p:spPr>
          <p:txBody>
            <a:bodyPr wrap="none" anchor="t">
              <a:spAutoFit/>
            </a:bodyPr>
            <a:p>
              <a:r>
                <a:rPr lang="zh-CN" altLang="en-US" sz="2400" b="1" dirty="0">
                  <a:latin typeface="Times New Roman" panose="02020603050405020304" pitchFamily="18" charset="0"/>
                  <a:ea typeface="宋体" panose="02010600030101010101" pitchFamily="2" charset="-122"/>
                </a:rPr>
                <a:t>输出缓冲区</a:t>
              </a:r>
              <a:endParaRPr lang="zh-CN" altLang="en-US" sz="2400" b="1" dirty="0">
                <a:latin typeface="Times New Roman" panose="02020603050405020304" pitchFamily="18" charset="0"/>
                <a:ea typeface="宋体" panose="02010600030101010101" pitchFamily="2" charset="-122"/>
              </a:endParaRPr>
            </a:p>
          </p:txBody>
        </p:sp>
        <p:sp>
          <p:nvSpPr>
            <p:cNvPr id="97293" name="Line 13"/>
            <p:cNvSpPr/>
            <p:nvPr/>
          </p:nvSpPr>
          <p:spPr>
            <a:xfrm>
              <a:off x="2696" y="1670"/>
              <a:ext cx="192" cy="0"/>
            </a:xfrm>
            <a:prstGeom prst="line">
              <a:avLst/>
            </a:prstGeom>
            <a:ln w="9525" cap="flat" cmpd="sng">
              <a:solidFill>
                <a:schemeClr val="tx1"/>
              </a:solidFill>
              <a:prstDash val="solid"/>
              <a:round/>
              <a:headEnd type="none" w="med" len="med"/>
              <a:tailEnd type="triangle" w="med" len="med"/>
            </a:ln>
          </p:spPr>
        </p:sp>
      </p:grpSp>
      <p:grpSp>
        <p:nvGrpSpPr>
          <p:cNvPr id="2563086" name="Group 14"/>
          <p:cNvGrpSpPr/>
          <p:nvPr/>
        </p:nvGrpSpPr>
        <p:grpSpPr>
          <a:xfrm>
            <a:off x="1657350" y="4051300"/>
            <a:ext cx="6380163" cy="1277224"/>
            <a:chOff x="720" y="2016"/>
            <a:chExt cx="4043" cy="1110"/>
          </a:xfrm>
        </p:grpSpPr>
        <p:sp>
          <p:nvSpPr>
            <p:cNvPr id="2563087" name="Rectangle 15"/>
            <p:cNvSpPr>
              <a:spLocks noChangeArrowheads="1"/>
            </p:cNvSpPr>
            <p:nvPr/>
          </p:nvSpPr>
          <p:spPr bwMode="auto">
            <a:xfrm>
              <a:off x="720" y="2016"/>
              <a:ext cx="864" cy="864"/>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97296" name="Text Box 16"/>
            <p:cNvSpPr txBox="1"/>
            <p:nvPr/>
          </p:nvSpPr>
          <p:spPr>
            <a:xfrm>
              <a:off x="860" y="2462"/>
              <a:ext cx="488" cy="355"/>
            </a:xfrm>
            <a:prstGeom prst="rect">
              <a:avLst/>
            </a:prstGeom>
            <a:noFill/>
            <a:ln w="9525">
              <a:noFill/>
            </a:ln>
          </p:spPr>
          <p:txBody>
            <a:bodyPr wrap="none" anchor="t">
              <a:spAutoFit/>
            </a:bodyPr>
            <a:p>
              <a:pPr>
                <a:lnSpc>
                  <a:spcPct val="90000"/>
                </a:lnSpc>
                <a:buClr>
                  <a:schemeClr val="accent2"/>
                </a:buClr>
              </a:pPr>
              <a:r>
                <a:rPr lang="zh-CN" altLang="en-US" sz="2300" b="1" dirty="0">
                  <a:latin typeface="Times New Roman" panose="02020603050405020304" pitchFamily="18" charset="0"/>
                  <a:ea typeface="宋体" panose="02010600030101010101" pitchFamily="2" charset="-122"/>
                </a:rPr>
                <a:t>文件</a:t>
              </a:r>
              <a:endParaRPr lang="zh-CN" altLang="en-US" sz="2300" b="1" dirty="0">
                <a:latin typeface="Times New Roman" panose="02020603050405020304" pitchFamily="18" charset="0"/>
                <a:ea typeface="宋体" panose="02010600030101010101" pitchFamily="2" charset="-122"/>
              </a:endParaRPr>
            </a:p>
          </p:txBody>
        </p:sp>
        <p:sp>
          <p:nvSpPr>
            <p:cNvPr id="2563089" name="AutoShape 17"/>
            <p:cNvSpPr>
              <a:spLocks noChangeArrowheads="1"/>
            </p:cNvSpPr>
            <p:nvPr/>
          </p:nvSpPr>
          <p:spPr bwMode="auto">
            <a:xfrm>
              <a:off x="1584" y="2373"/>
              <a:ext cx="1355" cy="334"/>
            </a:xfrm>
            <a:prstGeom prst="rightArrow">
              <a:avLst>
                <a:gd name="adj1" fmla="val 50000"/>
                <a:gd name="adj2" fmla="val 101422"/>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3090" name="AutoShape 18"/>
            <p:cNvSpPr>
              <a:spLocks noChangeArrowheads="1"/>
            </p:cNvSpPr>
            <p:nvPr/>
          </p:nvSpPr>
          <p:spPr bwMode="auto">
            <a:xfrm>
              <a:off x="2939" y="2373"/>
              <a:ext cx="1824" cy="334"/>
            </a:xfrm>
            <a:prstGeom prst="rightArrow">
              <a:avLst>
                <a:gd name="adj1" fmla="val 50000"/>
                <a:gd name="adj2" fmla="val 136527"/>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3091" name="Text Box 19"/>
            <p:cNvSpPr txBox="1">
              <a:spLocks noChangeArrowheads="1"/>
            </p:cNvSpPr>
            <p:nvPr/>
          </p:nvSpPr>
          <p:spPr bwMode="auto">
            <a:xfrm>
              <a:off x="1728" y="2771"/>
              <a:ext cx="67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90000"/>
                </a:lnSpc>
                <a:spcBef>
                  <a:spcPct val="0"/>
                </a:spcBef>
                <a:spcAft>
                  <a:spcPct val="0"/>
                </a:spcAft>
                <a:buClr>
                  <a:schemeClr val="accent2"/>
                </a:buClr>
                <a:buSzTx/>
                <a:buFont typeface="Monotype Sorts" pitchFamily="1" charset="2"/>
                <a:buNone/>
                <a:defRPr/>
              </a:pPr>
              <a:r>
                <a:rPr kumimoji="1" lang="zh-CN" altLang="en-US"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文件流 </a:t>
              </a:r>
              <a:endParaRPr kumimoji="1" lang="zh-CN" altLang="en-US"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2563092" name="Text Box 20"/>
            <p:cNvSpPr txBox="1">
              <a:spLocks noChangeArrowheads="1"/>
            </p:cNvSpPr>
            <p:nvPr/>
          </p:nvSpPr>
          <p:spPr bwMode="auto">
            <a:xfrm>
              <a:off x="3287" y="2771"/>
              <a:ext cx="86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90000"/>
                </a:lnSpc>
                <a:spcBef>
                  <a:spcPct val="0"/>
                </a:spcBef>
                <a:spcAft>
                  <a:spcPct val="0"/>
                </a:spcAft>
                <a:buClr>
                  <a:schemeClr val="accent2"/>
                </a:buClr>
                <a:buSzTx/>
                <a:buFont typeface="Monotype Sorts" pitchFamily="1" charset="2"/>
                <a:buNone/>
                <a:defRPr/>
              </a:pPr>
              <a:r>
                <a:rPr kumimoji="1" lang="zh-CN" altLang="en-US"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缓冲区流 </a:t>
              </a:r>
              <a:endParaRPr kumimoji="1" lang="zh-CN" altLang="en-US"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63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862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输入</a:t>
            </a:r>
            <a:r>
              <a:rPr lang="zh-CN" altLang="en-US" sz="3600" b="1">
                <a:solidFill>
                  <a:srgbClr val="00B0F0"/>
                </a:solidFill>
                <a:latin typeface="微软雅黑" panose="020B0503020204020204" pitchFamily="34" charset="-122"/>
                <a:ea typeface="微软雅黑" panose="020B0503020204020204" pitchFamily="34" charset="-122"/>
                <a:sym typeface="+mn-ea"/>
              </a:rPr>
              <a:t>/</a:t>
            </a:r>
            <a:r>
              <a:rPr lang="zh-CN" altLang="en-US" sz="3600" b="1">
                <a:solidFill>
                  <a:srgbClr val="00B0F0"/>
                </a:solidFill>
                <a:latin typeface="微软雅黑" panose="020B0503020204020204" pitchFamily="34" charset="-122"/>
                <a:ea typeface="微软雅黑" panose="020B0503020204020204" pitchFamily="34" charset="-122"/>
                <a:sym typeface="+mn-ea"/>
              </a:rPr>
              <a:t>输出的需求</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23556" name="Rectangle 19"/>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把不同类型的输入、输出抽象为流（</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stream</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），分为输入流和输出流，用统一的接口来表示，</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开发环境中提供了包</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Java.io</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，其中包括一系列的类来实现输入／输出处理。  </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3557"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1303650-693B-43DC-90DD-07370F2938A4}"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40964" name="Group 3"/>
          <p:cNvGrpSpPr/>
          <p:nvPr/>
        </p:nvGrpSpPr>
        <p:grpSpPr>
          <a:xfrm>
            <a:off x="1169988" y="4400550"/>
            <a:ext cx="8191500" cy="2079625"/>
            <a:chOff x="624" y="1920"/>
            <a:chExt cx="4368" cy="1488"/>
          </a:xfrm>
        </p:grpSpPr>
        <p:sp>
          <p:nvSpPr>
            <p:cNvPr id="3098628" name="Rectangle 4"/>
            <p:cNvSpPr>
              <a:spLocks noChangeArrowheads="1"/>
            </p:cNvSpPr>
            <p:nvPr/>
          </p:nvSpPr>
          <p:spPr bwMode="auto">
            <a:xfrm>
              <a:off x="624" y="2209"/>
              <a:ext cx="768" cy="91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Data</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Source</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数据源</a:t>
              </a: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p:txBody>
        </p:sp>
        <p:sp>
          <p:nvSpPr>
            <p:cNvPr id="3098629" name="Rectangle 5"/>
            <p:cNvSpPr>
              <a:spLocks noChangeArrowheads="1"/>
            </p:cNvSpPr>
            <p:nvPr/>
          </p:nvSpPr>
          <p:spPr bwMode="auto">
            <a:xfrm>
              <a:off x="2448" y="1920"/>
              <a:ext cx="672" cy="1488"/>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程序</a:t>
              </a:r>
              <a:endParaRPr kumimoji="0" lang="zh-CN" altLang="en-US" sz="3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p:txBody>
        </p:sp>
        <p:sp>
          <p:nvSpPr>
            <p:cNvPr id="3098630" name="Rectangle 6"/>
            <p:cNvSpPr>
              <a:spLocks noChangeArrowheads="1"/>
            </p:cNvSpPr>
            <p:nvPr/>
          </p:nvSpPr>
          <p:spPr bwMode="auto">
            <a:xfrm>
              <a:off x="4176" y="2209"/>
              <a:ext cx="816" cy="911"/>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Data</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Sink</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rPr>
                <a:t>数据接收器</a:t>
              </a: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sym typeface="+mn-ea"/>
              </a:endParaRPr>
            </a:p>
          </p:txBody>
        </p:sp>
        <p:sp>
          <p:nvSpPr>
            <p:cNvPr id="3098631" name="Line 7"/>
            <p:cNvSpPr>
              <a:spLocks noChangeShapeType="1"/>
            </p:cNvSpPr>
            <p:nvPr/>
          </p:nvSpPr>
          <p:spPr bwMode="auto">
            <a:xfrm>
              <a:off x="1488" y="2496"/>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2" name="Line 8"/>
            <p:cNvSpPr>
              <a:spLocks noChangeShapeType="1"/>
            </p:cNvSpPr>
            <p:nvPr/>
          </p:nvSpPr>
          <p:spPr bwMode="auto">
            <a:xfrm>
              <a:off x="1488" y="2784"/>
              <a:ext cx="9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3" name="Line 9"/>
            <p:cNvSpPr>
              <a:spLocks noChangeShapeType="1"/>
            </p:cNvSpPr>
            <p:nvPr/>
          </p:nvSpPr>
          <p:spPr bwMode="auto">
            <a:xfrm>
              <a:off x="1680" y="249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4" name="Line 10"/>
            <p:cNvSpPr>
              <a:spLocks noChangeShapeType="1"/>
            </p:cNvSpPr>
            <p:nvPr/>
          </p:nvSpPr>
          <p:spPr bwMode="auto">
            <a:xfrm>
              <a:off x="1920" y="249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5" name="Line 11"/>
            <p:cNvSpPr>
              <a:spLocks noChangeShapeType="1"/>
            </p:cNvSpPr>
            <p:nvPr/>
          </p:nvSpPr>
          <p:spPr bwMode="auto">
            <a:xfrm flipH="1">
              <a:off x="2160" y="249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6" name="Line 12"/>
            <p:cNvSpPr>
              <a:spLocks noChangeShapeType="1"/>
            </p:cNvSpPr>
            <p:nvPr/>
          </p:nvSpPr>
          <p:spPr bwMode="auto">
            <a:xfrm>
              <a:off x="3120" y="2496"/>
              <a:ext cx="10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7" name="Line 13"/>
            <p:cNvSpPr>
              <a:spLocks noChangeShapeType="1"/>
            </p:cNvSpPr>
            <p:nvPr/>
          </p:nvSpPr>
          <p:spPr bwMode="auto">
            <a:xfrm>
              <a:off x="3120" y="2784"/>
              <a:ext cx="10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8" name="Line 14"/>
            <p:cNvSpPr>
              <a:spLocks noChangeShapeType="1"/>
            </p:cNvSpPr>
            <p:nvPr/>
          </p:nvSpPr>
          <p:spPr bwMode="auto">
            <a:xfrm>
              <a:off x="3360" y="249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39" name="Line 15"/>
            <p:cNvSpPr>
              <a:spLocks noChangeShapeType="1"/>
            </p:cNvSpPr>
            <p:nvPr/>
          </p:nvSpPr>
          <p:spPr bwMode="auto">
            <a:xfrm>
              <a:off x="3600" y="249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40" name="Line 16"/>
            <p:cNvSpPr>
              <a:spLocks noChangeShapeType="1"/>
            </p:cNvSpPr>
            <p:nvPr/>
          </p:nvSpPr>
          <p:spPr bwMode="auto">
            <a:xfrm>
              <a:off x="3840" y="249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41" name="Line 17"/>
            <p:cNvSpPr>
              <a:spLocks noChangeShapeType="1"/>
            </p:cNvSpPr>
            <p:nvPr/>
          </p:nvSpPr>
          <p:spPr bwMode="auto">
            <a:xfrm>
              <a:off x="1440" y="2640"/>
              <a:ext cx="9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3098642" name="Line 18"/>
            <p:cNvSpPr>
              <a:spLocks noChangeShapeType="1"/>
            </p:cNvSpPr>
            <p:nvPr/>
          </p:nvSpPr>
          <p:spPr bwMode="auto">
            <a:xfrm>
              <a:off x="3216" y="2640"/>
              <a:ext cx="81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5122"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File I/O</a:t>
            </a:r>
            <a:r>
              <a:rPr lang="zh-CN" altLang="en-US">
                <a:sym typeface="+mn-ea"/>
              </a:rPr>
              <a:t>－－性能优化</a:t>
            </a:r>
            <a:endParaRPr lang="zh-CN" altLang="en-US">
              <a:sym typeface="+mn-ea"/>
            </a:endParaRPr>
          </a:p>
        </p:txBody>
      </p:sp>
      <p:sp>
        <p:nvSpPr>
          <p:cNvPr id="99330" name="Rectangle 3"/>
          <p:cNvSpPr>
            <a:spLocks noGrp="1"/>
          </p:cNvSpPr>
          <p:nvPr>
            <p:ph idx="1"/>
          </p:nvPr>
        </p:nvSpPr>
        <p:spPr/>
        <p:txBody>
          <a:bodyPr vert="horz" wrap="square" lIns="91440" tIns="45720" rIns="91440" bIns="45720" anchor="t"/>
          <a:p>
            <a:pPr eaLnBrk="1" hangingPunct="1">
              <a:lnSpc>
                <a:spcPct val="80000"/>
              </a:lnSpc>
            </a:pPr>
            <a:r>
              <a:rPr lang="zh-CN" altLang="en-US" sz="2400" dirty="0">
                <a:latin typeface="微软雅黑" panose="020B0503020204020204" pitchFamily="34" charset="-122"/>
                <a:ea typeface="微软雅黑" panose="020B0503020204020204" pitchFamily="34" charset="-122"/>
              </a:rPr>
              <a:t>缓冲区流</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7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BufferedInputStream</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BufferedOutputStream</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将它们与文件流相接</a:t>
            </a:r>
            <a:endParaRPr lang="zh-CN" altLang="en-US" sz="24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FileInputStream in=new  FileInputStream(“file1.txt”);</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BufferedInputStream bin= new BufferedInputStream(in,256)</a:t>
            </a:r>
            <a:endParaRPr lang="en-US" altLang="zh-CN"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只有缓冲区满时</a:t>
            </a:r>
            <a:r>
              <a:rPr lang="en-US" altLang="zh-CN" sz="2300" dirty="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才会将数据送到输出流</a:t>
            </a:r>
            <a:r>
              <a:rPr lang="en-US" altLang="zh-CN"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eaLnBrk="1" hangingPunct="1"/>
            <a:r>
              <a:rPr lang="en-US" altLang="zh-CN" sz="2300" dirty="0">
                <a:latin typeface="微软雅黑" panose="020B0503020204020204" pitchFamily="34" charset="-122"/>
                <a:ea typeface="微软雅黑" panose="020B0503020204020204" pitchFamily="34" charset="-122"/>
              </a:rPr>
              <a:t>Java</a:t>
            </a:r>
            <a:r>
              <a:rPr lang="zh-CN" altLang="en-US" sz="2300" dirty="0">
                <a:latin typeface="微软雅黑" panose="020B0503020204020204" pitchFamily="34" charset="-122"/>
                <a:ea typeface="微软雅黑" panose="020B0503020204020204" pitchFamily="34" charset="-122"/>
              </a:rPr>
              <a:t>在输出数据流中</a:t>
            </a:r>
            <a:r>
              <a:rPr lang="en-US" altLang="zh-CN" sz="2300" dirty="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当对方尚未将数据取走时</a:t>
            </a:r>
            <a:r>
              <a:rPr lang="en-US" altLang="zh-CN" sz="2300" dirty="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程序就会被阻塞</a:t>
            </a:r>
            <a:r>
              <a:rPr lang="en-US" altLang="zh-CN"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有时要人为地将尚未填满的缓冲区中的数据送出</a:t>
            </a:r>
            <a:r>
              <a:rPr lang="en-US" altLang="zh-CN" sz="2300" dirty="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使用</a:t>
            </a:r>
            <a:r>
              <a:rPr lang="en-US" altLang="zh-CN" sz="2300" dirty="0">
                <a:latin typeface="微软雅黑" panose="020B0503020204020204" pitchFamily="34" charset="-122"/>
                <a:ea typeface="微软雅黑" panose="020B0503020204020204" pitchFamily="34" charset="-122"/>
              </a:rPr>
              <a:t>flush()</a:t>
            </a:r>
            <a:r>
              <a:rPr lang="zh-CN" altLang="en-US" sz="2300" dirty="0">
                <a:latin typeface="微软雅黑" panose="020B0503020204020204" pitchFamily="34" charset="-122"/>
                <a:ea typeface="微软雅黑" panose="020B0503020204020204" pitchFamily="34" charset="-122"/>
              </a:rPr>
              <a:t>方法</a:t>
            </a:r>
            <a:r>
              <a:rPr lang="en-US" altLang="zh-CN"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eaLnBrk="1" hangingPunct="1"/>
            <a:endParaRPr lang="zh-CN" altLang="en-US" sz="2300" dirty="0">
              <a:latin typeface="微软雅黑" panose="020B0503020204020204" pitchFamily="34" charset="-122"/>
              <a:ea typeface="微软雅黑" panose="020B0503020204020204" pitchFamily="34" charset="-122"/>
            </a:endParaRPr>
          </a:p>
        </p:txBody>
      </p:sp>
      <p:sp>
        <p:nvSpPr>
          <p:cNvPr id="59397"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C89873-5FE5-46FC-B3A7-D97832635E2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99332" name="Group 4"/>
          <p:cNvGrpSpPr/>
          <p:nvPr/>
        </p:nvGrpSpPr>
        <p:grpSpPr>
          <a:xfrm>
            <a:off x="2835275" y="4950460"/>
            <a:ext cx="5130800" cy="1258888"/>
            <a:chOff x="870" y="2494"/>
            <a:chExt cx="4026" cy="1252"/>
          </a:xfrm>
        </p:grpSpPr>
        <p:sp>
          <p:nvSpPr>
            <p:cNvPr id="2565125" name="AutoShape 5"/>
            <p:cNvSpPr>
              <a:spLocks noChangeArrowheads="1"/>
            </p:cNvSpPr>
            <p:nvPr/>
          </p:nvSpPr>
          <p:spPr bwMode="auto">
            <a:xfrm>
              <a:off x="3744" y="2592"/>
              <a:ext cx="1152" cy="1154"/>
            </a:xfrm>
            <a:custGeom>
              <a:avLst/>
              <a:gdLst>
                <a:gd name="T0" fmla="*/ 1008 w 21600"/>
                <a:gd name="T1" fmla="*/ 577 h 21600"/>
                <a:gd name="T2" fmla="*/ 576 w 21600"/>
                <a:gd name="T3" fmla="*/ 1154 h 21600"/>
                <a:gd name="T4" fmla="*/ 144 w 21600"/>
                <a:gd name="T5" fmla="*/ 577 h 21600"/>
                <a:gd name="T6" fmla="*/ 576 w 21600"/>
                <a:gd name="T7" fmla="*/ 0 h 21600"/>
                <a:gd name="T8" fmla="*/ 0 60000 65536"/>
                <a:gd name="T9" fmla="*/ 0 60000 65536"/>
                <a:gd name="T10" fmla="*/ 0 60000 65536"/>
                <a:gd name="T11" fmla="*/ 0 60000 65536"/>
                <a:gd name="T12" fmla="*/ 4500 w 21600"/>
                <a:gd name="T13" fmla="*/ 4492 h 21600"/>
                <a:gd name="T14" fmla="*/ 17100 w 21600"/>
                <a:gd name="T15" fmla="*/ 1710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38100">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5126" name="Rectangle 6"/>
            <p:cNvSpPr>
              <a:spLocks noChangeArrowheads="1"/>
            </p:cNvSpPr>
            <p:nvPr/>
          </p:nvSpPr>
          <p:spPr bwMode="auto">
            <a:xfrm>
              <a:off x="870" y="2494"/>
              <a:ext cx="671" cy="1154"/>
            </a:xfrm>
            <a:prstGeom prst="rect">
              <a:avLst/>
            </a:prstGeom>
            <a:noFill/>
            <a:ln w="38100">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1028700" rtl="0" eaLnBrk="1" fontAlgn="base" latinLnBrk="0" hangingPunct="1">
                <a:lnSpc>
                  <a:spcPct val="90000"/>
                </a:lnSpc>
                <a:spcBef>
                  <a:spcPct val="0"/>
                </a:spcBef>
                <a:spcAft>
                  <a:spcPct val="0"/>
                </a:spcAft>
                <a:buClr>
                  <a:schemeClr val="accent2"/>
                </a:buClr>
                <a:buSzTx/>
                <a:buFont typeface="Monotype Sorts" charset="0"/>
                <a:buNone/>
                <a:defRPr/>
              </a:pPr>
              <a:r>
                <a:rPr kumimoji="1" lang="zh-CN" altLang="en-US"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宋体" panose="02010600030101010101" pitchFamily="2" charset="-122"/>
                  <a:sym typeface="+mn-ea"/>
                </a:rPr>
                <a:t>文件</a:t>
              </a:r>
              <a:endParaRPr kumimoji="1" lang="zh-CN" altLang="en-US" sz="23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宋体" panose="02010600030101010101" pitchFamily="2" charset="-122"/>
                <a:sym typeface="+mn-ea"/>
              </a:endParaRPr>
            </a:p>
          </p:txBody>
        </p:sp>
        <p:sp>
          <p:nvSpPr>
            <p:cNvPr id="2565127" name="AutoShape 7"/>
            <p:cNvSpPr>
              <a:spLocks noChangeArrowheads="1"/>
            </p:cNvSpPr>
            <p:nvPr/>
          </p:nvSpPr>
          <p:spPr bwMode="auto">
            <a:xfrm>
              <a:off x="2070" y="2879"/>
              <a:ext cx="1105" cy="336"/>
            </a:xfrm>
            <a:prstGeom prst="rightArrow">
              <a:avLst>
                <a:gd name="adj1" fmla="val 50000"/>
                <a:gd name="adj2" fmla="val 82143"/>
              </a:avLst>
            </a:prstGeom>
            <a:noFill/>
            <a:ln w="38100">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5128" name="Line 8"/>
            <p:cNvSpPr>
              <a:spLocks noChangeShapeType="1"/>
            </p:cNvSpPr>
            <p:nvPr/>
          </p:nvSpPr>
          <p:spPr bwMode="auto">
            <a:xfrm>
              <a:off x="3937" y="3408"/>
              <a:ext cx="769" cy="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5129" name="Line 9"/>
            <p:cNvSpPr>
              <a:spLocks noChangeShapeType="1"/>
            </p:cNvSpPr>
            <p:nvPr/>
          </p:nvSpPr>
          <p:spPr bwMode="auto">
            <a:xfrm>
              <a:off x="3937" y="3167"/>
              <a:ext cx="769"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5130" name="Line 10"/>
            <p:cNvSpPr>
              <a:spLocks noChangeShapeType="1"/>
            </p:cNvSpPr>
            <p:nvPr/>
          </p:nvSpPr>
          <p:spPr bwMode="auto">
            <a:xfrm>
              <a:off x="3792" y="2879"/>
              <a:ext cx="993"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5131" name="Line 11"/>
            <p:cNvSpPr>
              <a:spLocks noChangeShapeType="1"/>
            </p:cNvSpPr>
            <p:nvPr/>
          </p:nvSpPr>
          <p:spPr bwMode="auto">
            <a:xfrm>
              <a:off x="1541" y="3073"/>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65132" name="Line 12"/>
            <p:cNvSpPr>
              <a:spLocks noChangeShapeType="1"/>
            </p:cNvSpPr>
            <p:nvPr/>
          </p:nvSpPr>
          <p:spPr bwMode="auto">
            <a:xfrm>
              <a:off x="3174" y="3073"/>
              <a:ext cx="62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7170"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数据输入输出流</a:t>
            </a:r>
            <a:endParaRPr lang="zh-CN" altLang="en-US">
              <a:sym typeface="+mn-ea"/>
            </a:endParaRPr>
          </a:p>
        </p:txBody>
      </p:sp>
      <p:sp>
        <p:nvSpPr>
          <p:cNvPr id="101378" name="Rectangle 3"/>
          <p:cNvSpPr>
            <a:spLocks noGrp="1"/>
          </p:cNvSpPr>
          <p:nvPr>
            <p:ph idx="1"/>
          </p:nvPr>
        </p:nvSpPr>
        <p:spPr/>
        <p:txBody>
          <a:bodyPr vert="horz" wrap="square" lIns="91440" tIns="45720" rIns="91440" bIns="45720" anchor="t"/>
          <a:p>
            <a:pPr eaLnBrk="1" hangingPunct="1"/>
            <a:r>
              <a:rPr lang="zh-CN" altLang="en-US" sz="2700" dirty="0">
                <a:latin typeface="微软雅黑" panose="020B0503020204020204" pitchFamily="34" charset="-122"/>
                <a:ea typeface="微软雅黑" panose="020B0503020204020204" pitchFamily="34" charset="-122"/>
              </a:rPr>
              <a:t>什么时候需要数据输入输出流</a:t>
            </a:r>
            <a:r>
              <a:rPr lang="en-US" altLang="zh-CN" sz="2700" dirty="0">
                <a:latin typeface="微软雅黑" panose="020B0503020204020204" pitchFamily="34" charset="-122"/>
                <a:ea typeface="微软雅黑" panose="020B0503020204020204" pitchFamily="34" charset="-122"/>
              </a:rPr>
              <a:t>?</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700" dirty="0">
                <a:latin typeface="微软雅黑" panose="020B0503020204020204" pitchFamily="34" charset="-122"/>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文件流和缓冲区流的处理对象是字节或字节数组，利用数据输入输出流可以实现对文件的不同数据类型的读写</a:t>
            </a:r>
            <a:r>
              <a:rPr lang="en-US" altLang="zh-CN" sz="2700" dirty="0">
                <a:latin typeface="微软雅黑" panose="020B0503020204020204" pitchFamily="34" charset="-122"/>
                <a:ea typeface="微软雅黑" panose="020B0503020204020204" pitchFamily="34" charset="-122"/>
              </a:rPr>
              <a:t>.</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DataInputStream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DataOutputStream</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700" dirty="0">
                <a:latin typeface="微软雅黑" panose="020B0503020204020204" pitchFamily="34" charset="-122"/>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一种较为高级的数据输入输出方式</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包含以下功能：</a:t>
            </a:r>
            <a:endParaRPr lang="zh-CN" altLang="en-US"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rPr>
              <a:t>	除了字节和字节数组</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还可以处理</a:t>
            </a:r>
            <a:r>
              <a:rPr lang="en-US" altLang="zh-CN" sz="2700" dirty="0">
                <a:latin typeface="微软雅黑" panose="020B0503020204020204" pitchFamily="34" charset="-122"/>
                <a:ea typeface="微软雅黑" panose="020B0503020204020204" pitchFamily="34" charset="-122"/>
              </a:rPr>
              <a:t>int,float,boolean</a:t>
            </a:r>
            <a:r>
              <a:rPr lang="zh-CN" altLang="en-US" sz="2700" dirty="0">
                <a:latin typeface="微软雅黑" panose="020B0503020204020204" pitchFamily="34" charset="-122"/>
                <a:ea typeface="微软雅黑" panose="020B0503020204020204" pitchFamily="34" charset="-122"/>
              </a:rPr>
              <a:t>等类型；用</a:t>
            </a:r>
            <a:r>
              <a:rPr lang="en-US" altLang="zh-CN" sz="2700" dirty="0">
                <a:latin typeface="微软雅黑" panose="020B0503020204020204" pitchFamily="34" charset="-122"/>
                <a:ea typeface="微软雅黑" panose="020B0503020204020204" pitchFamily="34" charset="-122"/>
              </a:rPr>
              <a:t>readLine</a:t>
            </a:r>
            <a:r>
              <a:rPr lang="zh-CN" altLang="en-US" sz="2700" dirty="0">
                <a:latin typeface="微软雅黑" panose="020B0503020204020204" pitchFamily="34" charset="-122"/>
                <a:ea typeface="微软雅黑" panose="020B0503020204020204" pitchFamily="34" charset="-122"/>
              </a:rPr>
              <a:t>方法读取一行信息。</a:t>
            </a:r>
            <a:endParaRPr lang="zh-CN" altLang="en-US" sz="2700" dirty="0">
              <a:latin typeface="微软雅黑" panose="020B0503020204020204" pitchFamily="34" charset="-122"/>
              <a:ea typeface="微软雅黑" panose="020B0503020204020204" pitchFamily="34" charset="-122"/>
            </a:endParaRPr>
          </a:p>
        </p:txBody>
      </p:sp>
      <p:sp>
        <p:nvSpPr>
          <p:cNvPr id="6042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EB9C592-D242-422C-A498-D969115D2A5E}"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9218"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数据输入输出流</a:t>
            </a:r>
            <a:endParaRPr lang="zh-CN" altLang="en-US">
              <a:sym typeface="+mn-ea"/>
            </a:endParaRPr>
          </a:p>
        </p:txBody>
      </p:sp>
      <p:sp>
        <p:nvSpPr>
          <p:cNvPr id="103426" name="Rectangle 3"/>
          <p:cNvSpPr>
            <a:spLocks noGrp="1"/>
          </p:cNvSpPr>
          <p:nvPr>
            <p:ph idx="1"/>
          </p:nvPr>
        </p:nvSpPr>
        <p:spPr/>
        <p:txBody>
          <a:bodyPr vert="horz" wrap="square" lIns="91440" tIns="45720" rIns="91440" bIns="45720" anchor="t"/>
          <a:p>
            <a:pPr eaLnBrk="1" hangingPunct="1"/>
            <a:r>
              <a:rPr lang="zh-CN" altLang="en-US" sz="2700" dirty="0">
                <a:latin typeface="微软雅黑" panose="020B0503020204020204" pitchFamily="34" charset="-122"/>
                <a:ea typeface="微软雅黑" panose="020B0503020204020204" pitchFamily="34" charset="-122"/>
              </a:rPr>
              <a:t>数据流的建立</a:t>
            </a:r>
            <a:endParaRPr lang="zh-CN" altLang="en-US"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rPr>
              <a:t>	</a:t>
            </a:r>
            <a:r>
              <a:rPr lang="en-US" altLang="zh-CN" sz="2700" dirty="0">
                <a:latin typeface="微软雅黑" panose="020B0503020204020204" pitchFamily="34" charset="-122"/>
                <a:ea typeface="微软雅黑" panose="020B0503020204020204" pitchFamily="34" charset="-122"/>
              </a:rPr>
              <a:t>FileOutputStream fos= new  FileOutputStream(</a:t>
            </a:r>
            <a:r>
              <a:rPr lang="en-US" altLang="zh-CN" sz="2700" dirty="0">
                <a:sym typeface="+mn-ea"/>
              </a:rPr>
              <a:t>"</a:t>
            </a:r>
            <a:r>
              <a:rPr lang="en-US" altLang="zh-CN" sz="2700" dirty="0">
                <a:latin typeface="微软雅黑" panose="020B0503020204020204" pitchFamily="34" charset="-122"/>
                <a:ea typeface="微软雅黑" panose="020B0503020204020204" pitchFamily="34" charset="-122"/>
              </a:rPr>
              <a:t>file2.txt"));</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700" dirty="0">
                <a:latin typeface="微软雅黑" panose="020B0503020204020204" pitchFamily="34" charset="-122"/>
                <a:ea typeface="微软雅黑" panose="020B0503020204020204" pitchFamily="34" charset="-122"/>
              </a:rPr>
              <a:t>	DataInputStream dis=new DataInputStream(fos)</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700" dirty="0">
              <a:latin typeface="微软雅黑" panose="020B0503020204020204" pitchFamily="34" charset="-122"/>
              <a:ea typeface="微软雅黑" panose="020B0503020204020204" pitchFamily="34" charset="-122"/>
            </a:endParaRPr>
          </a:p>
          <a:p>
            <a:pPr eaLnBrk="1" hangingPunct="1"/>
            <a:r>
              <a:rPr lang="zh-CN" altLang="en-US" sz="2700" dirty="0">
                <a:latin typeface="微软雅黑" panose="020B0503020204020204" pitchFamily="34" charset="-122"/>
                <a:ea typeface="微软雅黑" panose="020B0503020204020204" pitchFamily="34" charset="-122"/>
              </a:rPr>
              <a:t>数据输出流可以是一个已经建立好的输入数据流对象</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例如网络的连结</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文件等</a:t>
            </a:r>
            <a:r>
              <a:rPr lang="en-US" altLang="zh-CN" sz="2700" dirty="0">
                <a:latin typeface="微软雅黑" panose="020B0503020204020204" pitchFamily="34" charset="-122"/>
                <a:ea typeface="微软雅黑" panose="020B0503020204020204" pitchFamily="34" charset="-122"/>
              </a:rPr>
              <a:t>.</a:t>
            </a:r>
            <a:endParaRPr lang="en-US" altLang="zh-CN"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700" dirty="0">
              <a:latin typeface="微软雅黑" panose="020B0503020204020204" pitchFamily="34" charset="-122"/>
              <a:ea typeface="微软雅黑" panose="020B0503020204020204" pitchFamily="34" charset="-122"/>
            </a:endParaRPr>
          </a:p>
          <a:p>
            <a:pPr eaLnBrk="1" hangingPunct="1"/>
            <a:endParaRPr lang="zh-CN" altLang="en-US" sz="2700" dirty="0">
              <a:latin typeface="微软雅黑" panose="020B0503020204020204" pitchFamily="34" charset="-122"/>
              <a:ea typeface="微软雅黑" panose="020B0503020204020204" pitchFamily="34" charset="-122"/>
            </a:endParaRPr>
          </a:p>
        </p:txBody>
      </p:sp>
      <p:sp>
        <p:nvSpPr>
          <p:cNvPr id="6144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FC2DD83-F130-443F-A365-BB33A8BED2F3}"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126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处理压缩文件</a:t>
            </a:r>
            <a:r>
              <a:rPr lang="zh-CN" altLang="en-US">
                <a:sym typeface="+mn-ea"/>
              </a:rPr>
              <a:t>——</a:t>
            </a:r>
            <a:r>
              <a:rPr lang="zh-CN" altLang="en-US">
                <a:sym typeface="+mn-ea"/>
              </a:rPr>
              <a:t>压缩流类</a:t>
            </a:r>
            <a:endParaRPr lang="zh-CN" altLang="en-US">
              <a:sym typeface="+mn-ea"/>
            </a:endParaRPr>
          </a:p>
        </p:txBody>
      </p:sp>
      <p:sp>
        <p:nvSpPr>
          <p:cNvPr id="62467" name="Rectangle 3"/>
          <p:cNvSpPr>
            <a:spLocks noGrp="1" noChangeArrowheads="1"/>
          </p:cNvSpPr>
          <p:nvPr>
            <p:ph idx="1"/>
          </p:nvPr>
        </p:nvSpPr>
        <p:spPr/>
        <p:txBody>
          <a:bodyPr vert="horz" wrap="square" lIns="91440" tIns="45720" rIns="91440" bIns="45720" numCol="1" rtlCol="0" anchor="t" anchorCtr="0" compatLnSpc="1">
            <a:normAutofit/>
          </a:bodyPr>
          <a:lstStyle/>
          <a:p>
            <a:pPr marL="595630" marR="0" lvl="1" indent="-526415"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java.util.zip</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包中提供了一些类，使我们可以以压缩格式对流进行读写</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95630" marR="0" lvl="1" indent="-526415"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它们都继承自字节流类</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OutputStream</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endPar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95630" marR="0" lvl="1" indent="-526415"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GZIPOutputStream</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ZipOutputStream</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可分别把数据压缩成</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GZIP</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格式和</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Zip</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格式</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95630" marR="0" lvl="1" indent="-526415"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GZIPInputStream</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ZipInputStream</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可以分别把压缩成</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GZIP</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格式或</a:t>
            </a:r>
            <a:r>
              <a:rPr kumimoji="0" lang="en-US" altLang="zh-CN"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Zip</a:t>
            </a: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的数据解压缩恢复原状</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246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ADBCC95-D516-43D5-805E-A8443F66B01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3314" name="Rectangle 2"/>
          <p:cNvSpPr>
            <a:spLocks noGrp="1" noChangeArrowheads="1"/>
          </p:cNvSpPr>
          <p:nvPr>
            <p:ph type="title"/>
          </p:nvPr>
        </p:nvSpPr>
        <p:spPr>
          <a:xfrm>
            <a:off x="540385" y="14288"/>
            <a:ext cx="9720263" cy="1381125"/>
          </a:xfrm>
          <a:noFill/>
          <a:ln w="9525">
            <a:noFill/>
          </a:ln>
        </p:spPr>
        <p:txBody>
          <a:bodyPr vert="horz" wrap="square" lIns="102870" tIns="51435" rIns="102870" bIns="51435" numCol="1" rtlCol="0" anchor="ctr" anchorCtr="0" compatLnSpc="0">
            <a:normAutofit/>
          </a:bodyPr>
          <a:lstStyle/>
          <a:p>
            <a:pPr lvl="0" algn="l">
              <a:buClrTx/>
              <a:buSzTx/>
            </a:pPr>
            <a:r>
              <a:rPr lang="zh-CN" altLang="en-US">
                <a:sym typeface="+mn-ea"/>
              </a:rPr>
              <a:t>处理压缩文件</a:t>
            </a:r>
            <a:br>
              <a:rPr lang="zh-CN" altLang="en-US">
                <a:sym typeface="+mn-ea"/>
              </a:rPr>
            </a:br>
            <a:r>
              <a:rPr lang="zh-CN" altLang="en-US">
                <a:sym typeface="+mn-ea"/>
              </a:rPr>
              <a:t>                   </a:t>
            </a:r>
            <a:r>
              <a:rPr lang="zh-CN" altLang="en-US" sz="2800">
                <a:sym typeface="+mn-ea"/>
              </a:rPr>
              <a:t>—</a:t>
            </a:r>
            <a:r>
              <a:rPr lang="zh-CN" altLang="en-US" sz="2800">
                <a:sym typeface="+mn-ea"/>
              </a:rPr>
              <a:t>简单的</a:t>
            </a:r>
            <a:r>
              <a:rPr lang="zh-CN" altLang="en-US" sz="2800">
                <a:sym typeface="+mn-ea"/>
              </a:rPr>
              <a:t>ZIP</a:t>
            </a:r>
            <a:r>
              <a:rPr lang="en-US" altLang="zh-CN" sz="2800">
                <a:sym typeface="+mn-ea"/>
              </a:rPr>
              <a:t>/</a:t>
            </a:r>
            <a:r>
              <a:rPr lang="en-US" altLang="zh-CN" sz="2800">
                <a:sym typeface="+mn-ea"/>
              </a:rPr>
              <a:t>GZIP</a:t>
            </a:r>
            <a:r>
              <a:rPr lang="zh-CN" altLang="en-US" sz="2800">
                <a:sym typeface="+mn-ea"/>
              </a:rPr>
              <a:t>压缩格式</a:t>
            </a:r>
            <a:endParaRPr lang="zh-CN" altLang="en-US" sz="2800">
              <a:sym typeface="+mn-ea"/>
            </a:endParaRPr>
          </a:p>
        </p:txBody>
      </p:sp>
      <p:sp>
        <p:nvSpPr>
          <p:cNvPr id="107522" name="Rectangle 3"/>
          <p:cNvSpPr>
            <a:spLocks noGrp="1"/>
          </p:cNvSpPr>
          <p:nvPr>
            <p:ph idx="1"/>
          </p:nvPr>
        </p:nvSpPr>
        <p:spPr/>
        <p:txBody>
          <a:bodyPr vert="horz" wrap="square" lIns="91440" tIns="45720" rIns="91440" bIns="45720" anchor="t"/>
          <a:p>
            <a:pPr eaLnBrk="1" hangingPunct="1"/>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GZIPOutputStream</a:t>
            </a:r>
            <a:endParaRPr lang="en-US" altLang="zh-CN" sz="2700" dirty="0">
              <a:latin typeface="微软雅黑" panose="020B0503020204020204" pitchFamily="34" charset="-122"/>
              <a:ea typeface="微软雅黑" panose="020B0503020204020204" pitchFamily="34" charset="-122"/>
            </a:endParaRPr>
          </a:p>
          <a:p>
            <a:pPr lvl="1" eaLnBrk="1" hangingPunct="1"/>
            <a:r>
              <a:rPr lang="zh-CN" altLang="en-US" sz="2700" dirty="0">
                <a:latin typeface="微软雅黑" panose="020B0503020204020204" pitchFamily="34" charset="-122"/>
                <a:ea typeface="微软雅黑" panose="020B0503020204020204" pitchFamily="34" charset="-122"/>
              </a:rPr>
              <a:t>父类是</a:t>
            </a:r>
            <a:r>
              <a:rPr lang="en-US" altLang="zh-CN" sz="2700" dirty="0">
                <a:latin typeface="微软雅黑" panose="020B0503020204020204" pitchFamily="34" charset="-122"/>
                <a:ea typeface="微软雅黑" panose="020B0503020204020204" pitchFamily="34" charset="-122"/>
              </a:rPr>
              <a:t>DeflaterOutputStream </a:t>
            </a:r>
            <a:endParaRPr lang="en-US" altLang="zh-CN" sz="2700" dirty="0">
              <a:latin typeface="微软雅黑" panose="020B0503020204020204" pitchFamily="34" charset="-122"/>
              <a:ea typeface="微软雅黑" panose="020B0503020204020204" pitchFamily="34" charset="-122"/>
            </a:endParaRPr>
          </a:p>
          <a:p>
            <a:pPr lvl="1" eaLnBrk="1" hangingPunct="1"/>
            <a:r>
              <a:rPr lang="zh-CN" altLang="en-US" sz="2700" dirty="0">
                <a:latin typeface="微软雅黑" panose="020B0503020204020204" pitchFamily="34" charset="-122"/>
                <a:ea typeface="微软雅黑" panose="020B0503020204020204" pitchFamily="34" charset="-122"/>
              </a:rPr>
              <a:t>可以把数据压缩成</a:t>
            </a:r>
            <a:r>
              <a:rPr lang="en-US" altLang="zh-CN" sz="2700" dirty="0">
                <a:latin typeface="微软雅黑" panose="020B0503020204020204" pitchFamily="34" charset="-122"/>
                <a:ea typeface="微软雅黑" panose="020B0503020204020204" pitchFamily="34" charset="-122"/>
              </a:rPr>
              <a:t>GZIP</a:t>
            </a:r>
            <a:r>
              <a:rPr lang="zh-CN" altLang="en-US" sz="2700" dirty="0">
                <a:latin typeface="微软雅黑" panose="020B0503020204020204" pitchFamily="34" charset="-122"/>
                <a:ea typeface="微软雅黑" panose="020B0503020204020204" pitchFamily="34" charset="-122"/>
              </a:rPr>
              <a:t>格式</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GZIPInputStream</a:t>
            </a:r>
            <a:endParaRPr lang="en-US" altLang="zh-CN" sz="2700" dirty="0">
              <a:latin typeface="微软雅黑" panose="020B0503020204020204" pitchFamily="34" charset="-122"/>
              <a:ea typeface="微软雅黑" panose="020B0503020204020204" pitchFamily="34" charset="-122"/>
            </a:endParaRPr>
          </a:p>
          <a:p>
            <a:pPr lvl="1" eaLnBrk="1" hangingPunct="1"/>
            <a:r>
              <a:rPr lang="zh-CN" altLang="en-US" sz="2700" dirty="0">
                <a:latin typeface="微软雅黑" panose="020B0503020204020204" pitchFamily="34" charset="-122"/>
                <a:ea typeface="微软雅黑" panose="020B0503020204020204" pitchFamily="34" charset="-122"/>
              </a:rPr>
              <a:t>父类是 </a:t>
            </a:r>
            <a:r>
              <a:rPr lang="en-US" altLang="zh-CN" sz="2700" dirty="0">
                <a:latin typeface="微软雅黑" panose="020B0503020204020204" pitchFamily="34" charset="-122"/>
                <a:ea typeface="微软雅黑" panose="020B0503020204020204" pitchFamily="34" charset="-122"/>
              </a:rPr>
              <a:t>InflaterInputStream </a:t>
            </a:r>
            <a:endParaRPr lang="en-US" altLang="zh-CN" sz="2700" dirty="0">
              <a:latin typeface="微软雅黑" panose="020B0503020204020204" pitchFamily="34" charset="-122"/>
              <a:ea typeface="微软雅黑" panose="020B0503020204020204" pitchFamily="34" charset="-122"/>
            </a:endParaRPr>
          </a:p>
          <a:p>
            <a:pPr lvl="1" eaLnBrk="1" hangingPunct="1"/>
            <a:r>
              <a:rPr lang="zh-CN" altLang="en-US" sz="2700" dirty="0">
                <a:latin typeface="微软雅黑" panose="020B0503020204020204" pitchFamily="34" charset="-122"/>
                <a:ea typeface="微软雅黑" panose="020B0503020204020204" pitchFamily="34" charset="-122"/>
              </a:rPr>
              <a:t>可以把压缩成</a:t>
            </a:r>
            <a:r>
              <a:rPr lang="en-US" altLang="zh-CN" sz="2700" dirty="0">
                <a:latin typeface="微软雅黑" panose="020B0503020204020204" pitchFamily="34" charset="-122"/>
                <a:ea typeface="微软雅黑" panose="020B0503020204020204" pitchFamily="34" charset="-122"/>
              </a:rPr>
              <a:t>GZIP</a:t>
            </a:r>
            <a:r>
              <a:rPr lang="zh-CN" altLang="en-US" sz="2700" dirty="0">
                <a:latin typeface="微软雅黑" panose="020B0503020204020204" pitchFamily="34" charset="-122"/>
                <a:ea typeface="微软雅黑" panose="020B0503020204020204" pitchFamily="34" charset="-122"/>
              </a:rPr>
              <a:t>格式的数据解压缩</a:t>
            </a:r>
            <a:endParaRPr lang="zh-CN" altLang="en-US" sz="2700" dirty="0">
              <a:latin typeface="微软雅黑" panose="020B0503020204020204" pitchFamily="34" charset="-122"/>
              <a:ea typeface="微软雅黑" panose="020B0503020204020204" pitchFamily="34" charset="-122"/>
            </a:endParaRPr>
          </a:p>
        </p:txBody>
      </p:sp>
      <p:sp>
        <p:nvSpPr>
          <p:cNvPr id="6349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FAFA776-CCAE-4E41-959D-DDF83C397280}"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64515" name="Rectangle 2"/>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GZIP</a:t>
            </a:r>
            <a:endPar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4518" name="灯片编号占位符 3"/>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6E72587D-7114-4F80-A534-F714DA4FF098}"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161091" name="Text Box 3"/>
          <p:cNvSpPr txBox="1">
            <a:spLocks noChangeArrowheads="1"/>
          </p:cNvSpPr>
          <p:nvPr/>
        </p:nvSpPr>
        <p:spPr bwMode="auto">
          <a:xfrm>
            <a:off x="1730375" y="2170113"/>
            <a:ext cx="8012113" cy="13335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2870" tIns="51435" rIns="102870" bIns="51435">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rPr>
              <a:t>new GZIPOutputStream(</a:t>
            </a:r>
            <a:endPar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rPr>
              <a:t>          new FileOutputStream("test.gz"))</a:t>
            </a:r>
            <a:endParaRPr kumimoji="1" lang="zh-CN" altLang="en-US"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endParaRPr>
          </a:p>
        </p:txBody>
      </p:sp>
      <p:sp>
        <p:nvSpPr>
          <p:cNvPr id="3161092" name="Text Box 4"/>
          <p:cNvSpPr txBox="1">
            <a:spLocks noChangeArrowheads="1"/>
          </p:cNvSpPr>
          <p:nvPr/>
        </p:nvSpPr>
        <p:spPr bwMode="auto">
          <a:xfrm>
            <a:off x="1730375" y="3770313"/>
            <a:ext cx="8012113" cy="13335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2870" tIns="51435" rIns="102870" bIns="51435">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rPr>
              <a:t>new GZIPInputStream(</a:t>
            </a:r>
            <a:endPar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rPr>
              <a:t>            new FileInputStream("test.gz"))</a:t>
            </a:r>
            <a:endParaRPr kumimoji="1" lang="zh-CN" altLang="en-US"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sym typeface="+mn-ea"/>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2115" name="Rectangle 3"/>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示例</a:t>
            </a:r>
            <a:endParaRPr lang="zh-CN" altLang="en-US">
              <a:sym typeface="+mn-ea"/>
            </a:endParaRPr>
          </a:p>
        </p:txBody>
      </p:sp>
      <p:sp>
        <p:nvSpPr>
          <p:cNvPr id="65538" name="Rectangle 2"/>
          <p:cNvSpPr>
            <a:spLocks noGrp="1" noChangeArrowheads="1"/>
          </p:cNvSpPr>
          <p:nvPr>
            <p:ph idx="1"/>
          </p:nvPr>
        </p:nvSpPr>
        <p:spPr>
          <a:xfrm>
            <a:off x="495300" y="1395730"/>
            <a:ext cx="10111740" cy="4902835"/>
          </a:xfrm>
        </p:spPr>
        <p:txBody>
          <a:bodyPr vert="horz" wrap="square" lIns="91440" tIns="45720" rIns="91440" bIns="45720" numCol="1" rtlCol="0" anchor="t" anchorCtr="0" compatLnSpc="1"/>
          <a:lstStyle/>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BufferedReader in = </a:t>
            </a:r>
            <a:endPar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a:t>
            </a:r>
            <a:r>
              <a:rPr kumimoji="0" lang="en-US" altLang="zh-CN" sz="2000" b="1" i="0" u="none" strike="noStrike" kern="1200" cap="none" spc="0" normalizeH="0" baseline="0" noProof="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BufferedReader</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r>
              <a:rPr kumimoji="0" lang="en-US" altLang="zh-CN" sz="2000" b="1" i="0" u="none" strike="noStrike" kern="1200" cap="none" spc="0" normalizeH="0" baseline="0" noProof="0">
                <a:ln>
                  <a:noFill/>
                </a:ln>
                <a:solidFill>
                  <a:schemeClr val="accent2">
                    <a:lumMod val="7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rPr>
              <a:t>FileReader</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("GZIPcompress.java"));</a:t>
            </a:r>
            <a:endPar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BufferedOutputStream out = new </a:t>
            </a:r>
            <a:r>
              <a:rPr kumimoji="0" lang="en-US" altLang="zh-CN" sz="2000" b="1" i="0" u="none" strike="noStrike" kern="1200" cap="none" spc="0" normalizeH="0" baseline="0" noProof="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BufferedOutputStream</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a:t>
            </a:r>
            <a:r>
              <a:rPr kumimoji="0" lang="en-US" altLang="zh-CN" sz="2000" b="1" i="0" u="none" strike="noStrike" kern="1200" cap="none" spc="0" normalizeH="0" baseline="0" noProof="0">
                <a:ln>
                  <a:noFill/>
                </a:ln>
                <a:solidFill>
                  <a:schemeClr val="accent2">
                    <a:lumMod val="7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rPr>
              <a:t>GZIPOutputStream</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r>
              <a:rPr kumimoji="0" lang="en-US" altLang="zh-CN" sz="2000" b="1" i="0" u="none" strike="noStrike" kern="1200" cap="none" spc="0" normalizeH="0" baseline="0" noProof="0">
                <a:ln>
                  <a:noFill/>
                </a:ln>
                <a:solidFill>
                  <a:srgbClr val="FFC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FileOutputStream</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("test.gz")));</a:t>
            </a:r>
            <a:endPar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System.out.println("Writing file");</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int c;</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while ((c = in.read()) != -1)</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out.write(c);</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zh-CN" altLang="en-US"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in.close();</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out.close();</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System.out.println("Reading file");</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BufferedReader in2 = </a:t>
            </a:r>
            <a:b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r>
              <a:rPr kumimoji="0" lang="en-US" altLang="zh-CN" sz="2000" b="1" i="0" u="none" strike="noStrike" kern="1200" cap="none" spc="0" normalizeH="0" baseline="0" noProof="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BufferedReader</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r>
              <a:rPr kumimoji="0" lang="en-US" altLang="zh-CN" sz="2000" b="1" i="0" u="none" strike="noStrike" kern="1200" cap="none" spc="0" normalizeH="0" baseline="0" noProof="0">
                <a:ln>
                  <a:noFill/>
                </a:ln>
                <a:solidFill>
                  <a:schemeClr val="accent2">
                    <a:lumMod val="7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rPr>
              <a:t>InputStreamReader </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r>
              <a:rPr kumimoji="0" lang="en-US" altLang="zh-CN" sz="2000" b="1" i="0" u="none" strike="noStrike" kern="1200" cap="none" spc="0" normalizeH="0" baseline="0" noProof="0">
                <a:ln>
                  <a:noFill/>
                </a:ln>
                <a:solidFill>
                  <a:srgbClr val="FFC000"/>
                </a:solidFill>
                <a:effectLst/>
                <a:uLnTx/>
                <a:uFillTx/>
                <a:latin typeface="Courier New" panose="02070309020205020404" pitchFamily="49" charset="0"/>
                <a:ea typeface="微软雅黑" panose="020B0503020204020204" pitchFamily="34" charset="-122"/>
                <a:cs typeface="Courier New" panose="02070309020205020404" pitchFamily="49" charset="0"/>
              </a:rPr>
              <a:t>GZIPInputStream</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(new </a:t>
            </a:r>
            <a:r>
              <a:rPr kumimoji="0" lang="en-US" altLang="zh-CN" sz="2000" b="1" i="0" u="none" strike="noStrike" kern="1200" cap="none" spc="0" normalizeH="0" baseline="0" noProof="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rPr>
              <a:t>FileInputStream</a:t>
            </a: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("d:\\test.gz"))));</a:t>
            </a:r>
            <a:endPar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String s;</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while ((s = in2.readLine()) != null)</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105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System.out.println(s);</a:t>
            </a:r>
            <a:endParaRPr kumimoji="0" lang="en-US" altLang="zh-CN" sz="16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6554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E475772-147F-4000-998D-9F8342FC664D}"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621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3555">
                <a:sym typeface="+mn-ea"/>
              </a:rPr>
              <a:t>Piped I/O</a:t>
            </a:r>
            <a:endParaRPr lang="zh-CN" altLang="en-US" sz="3555">
              <a:sym typeface="+mn-ea"/>
            </a:endParaRPr>
          </a:p>
        </p:txBody>
      </p:sp>
      <p:sp>
        <p:nvSpPr>
          <p:cNvPr id="76803" name="Rectangle 3"/>
          <p:cNvSpPr>
            <a:spLocks noGrp="1" noChangeArrowheads="1"/>
          </p:cNvSpPr>
          <p:nvPr>
            <p:ph idx="1"/>
          </p:nvPr>
        </p:nvSpPr>
        <p:spPr>
          <a:extLst>
            <a:ext uri="{91240B29-F687-4F45-9708-019B960494DF}">
              <a14:hiddenLine xmlns:a14="http://schemas.microsoft.com/office/drawing/2010/main" w="28575">
                <a:solidFill>
                  <a:srgbClr val="003366"/>
                </a:solidFill>
                <a:miter lim="800000"/>
                <a:headEnd/>
                <a:tailEnd/>
              </a14:hiddenLine>
            </a:ext>
          </a:extLst>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管道流一定是输入输出并用</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创建管道流</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5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PipedInputStream pis=new  PipedInputStream();</a:t>
            </a:r>
            <a:endParaRPr kumimoji="0" lang="en-US" altLang="zh-CN" sz="25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5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PipedOutputStream pos=new PipedOutputStream(pis);</a:t>
            </a:r>
            <a:endParaRPr kumimoji="0" lang="en-US" altLang="zh-CN" sz="25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或</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PipedOutputStream pos=new PipedOutputStream();</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PipedInputStream pis=new PipedInputStream(pos);</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6805"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16D352F-BBE2-4676-8B21-850E42F2039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3166212" name="Group 4"/>
          <p:cNvGrpSpPr/>
          <p:nvPr/>
        </p:nvGrpSpPr>
        <p:grpSpPr>
          <a:xfrm>
            <a:off x="1081088" y="5605463"/>
            <a:ext cx="8391386" cy="460294"/>
            <a:chOff x="432" y="1488"/>
            <a:chExt cx="4475" cy="276"/>
          </a:xfrm>
        </p:grpSpPr>
        <p:grpSp>
          <p:nvGrpSpPr>
            <p:cNvPr id="132101" name="Group 5"/>
            <p:cNvGrpSpPr/>
            <p:nvPr/>
          </p:nvGrpSpPr>
          <p:grpSpPr>
            <a:xfrm>
              <a:off x="1296" y="1584"/>
              <a:ext cx="2880" cy="144"/>
              <a:chOff x="432" y="1632"/>
              <a:chExt cx="2880" cy="144"/>
            </a:xfrm>
          </p:grpSpPr>
          <p:sp>
            <p:nvSpPr>
              <p:cNvPr id="132102" name="Rectangle 6"/>
              <p:cNvSpPr/>
              <p:nvPr/>
            </p:nvSpPr>
            <p:spPr>
              <a:xfrm>
                <a:off x="432" y="1632"/>
                <a:ext cx="1440" cy="144"/>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132103" name="Rectangle 7"/>
              <p:cNvSpPr/>
              <p:nvPr/>
            </p:nvSpPr>
            <p:spPr>
              <a:xfrm>
                <a:off x="1872" y="1632"/>
                <a:ext cx="1440" cy="144"/>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grpSp>
        <p:sp>
          <p:nvSpPr>
            <p:cNvPr id="132104" name="Text Box 8"/>
            <p:cNvSpPr txBox="1"/>
            <p:nvPr/>
          </p:nvSpPr>
          <p:spPr>
            <a:xfrm>
              <a:off x="432" y="1488"/>
              <a:ext cx="587" cy="276"/>
            </a:xfrm>
            <a:prstGeom prst="rect">
              <a:avLst/>
            </a:prstGeom>
            <a:noFill/>
            <a:ln w="38100" cap="flat" cmpd="sng">
              <a:solidFill>
                <a:schemeClr val="tx1"/>
              </a:solidFill>
              <a:prstDash val="solid"/>
              <a:miter/>
              <a:headEnd type="none" w="med" len="med"/>
              <a:tailEnd type="none" w="med" len="med"/>
            </a:ln>
          </p:spPr>
          <p:txBody>
            <a:bodyPr wrap="none" anchor="t">
              <a:spAutoFit/>
            </a:bodyPr>
            <a:p>
              <a:r>
                <a:rPr lang="zh-CN" altLang="en-US" sz="2400" b="1" dirty="0">
                  <a:latin typeface="Times New Roman" panose="02020603050405020304" pitchFamily="18" charset="0"/>
                  <a:ea typeface="宋体" panose="02010600030101010101" pitchFamily="2" charset="-122"/>
                </a:rPr>
                <a:t>输出流</a:t>
              </a:r>
              <a:endParaRPr lang="zh-CN" altLang="en-US" sz="2400" b="1" dirty="0">
                <a:latin typeface="Times New Roman" panose="02020603050405020304" pitchFamily="18" charset="0"/>
                <a:ea typeface="宋体" panose="02010600030101010101" pitchFamily="2" charset="-122"/>
              </a:endParaRPr>
            </a:p>
          </p:txBody>
        </p:sp>
        <p:sp>
          <p:nvSpPr>
            <p:cNvPr id="132105" name="Text Box 9"/>
            <p:cNvSpPr txBox="1"/>
            <p:nvPr/>
          </p:nvSpPr>
          <p:spPr>
            <a:xfrm>
              <a:off x="4320" y="1488"/>
              <a:ext cx="587" cy="276"/>
            </a:xfrm>
            <a:prstGeom prst="rect">
              <a:avLst/>
            </a:prstGeom>
            <a:noFill/>
            <a:ln w="38100" cap="flat" cmpd="sng">
              <a:solidFill>
                <a:schemeClr val="tx1"/>
              </a:solidFill>
              <a:prstDash val="solid"/>
              <a:miter/>
              <a:headEnd type="none" w="med" len="med"/>
              <a:tailEnd type="none" w="med" len="med"/>
            </a:ln>
          </p:spPr>
          <p:txBody>
            <a:bodyPr wrap="none" anchor="t">
              <a:spAutoFit/>
            </a:bodyPr>
            <a:p>
              <a:r>
                <a:rPr lang="zh-CN" altLang="en-US" sz="2400" b="1" dirty="0">
                  <a:latin typeface="Times New Roman" panose="02020603050405020304" pitchFamily="18" charset="0"/>
                  <a:ea typeface="宋体" panose="02010600030101010101" pitchFamily="2" charset="-122"/>
                </a:rPr>
                <a:t>输入流</a:t>
              </a:r>
              <a:endParaRPr lang="zh-CN" altLang="en-US" sz="2400" b="1" dirty="0">
                <a:latin typeface="Times New Roman" panose="02020603050405020304" pitchFamily="18" charset="0"/>
                <a:ea typeface="宋体" panose="02010600030101010101" pitchFamily="2"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66212"/>
                                        </p:tgtEl>
                                        <p:attrNameLst>
                                          <p:attrName>style.visibility</p:attrName>
                                        </p:attrNameLst>
                                      </p:cBhvr>
                                      <p:to>
                                        <p:strVal val="visible"/>
                                      </p:to>
                                    </p:set>
                                  </p:childTnLst>
                                  <p:subTnLst>
                                    <p:set>
                                      <p:cBhvr override="childStyle">
                                        <p:cTn dur="1" fill="hold" display="0" masterRel="nextClick" afterEffect="1"/>
                                        <p:tgtEl>
                                          <p:spTgt spid="31662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7235" name="Rectangle 3"/>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示例</a:t>
            </a:r>
            <a:endParaRPr lang="zh-CN" altLang="en-US" sz="4000">
              <a:sym typeface="+mn-ea"/>
            </a:endParaRPr>
          </a:p>
        </p:txBody>
      </p:sp>
      <p:sp>
        <p:nvSpPr>
          <p:cNvPr id="77827" name="Rectangle 2"/>
          <p:cNvSpPr>
            <a:spLocks noGrp="1" noChangeArrowheads="1"/>
          </p:cNvSpPr>
          <p:nvPr>
            <p:ph idx="1"/>
          </p:nvPr>
        </p:nvSpPr>
        <p:spPr>
          <a:extLst>
            <a:ext uri="{91240B29-F687-4F45-9708-019B960494DF}">
              <a14:hiddenLine xmlns:a14="http://schemas.microsoft.com/office/drawing/2010/main" w="28575">
                <a:solidFill>
                  <a:srgbClr val="003366"/>
                </a:solidFill>
                <a:miter lim="800000"/>
                <a:headEnd/>
                <a:tailEnd/>
              </a14:hiddenLine>
            </a:ext>
          </a:extLst>
        </p:spPr>
        <p:txBody>
          <a:bodyPr vert="horz" wrap="square" lIns="91440" tIns="45720" rIns="91440" bIns="45720" numCol="1" rtlCol="0" anchor="t" anchorCtr="0" compatLnSpc="1">
            <a:normAutofit fontScale="92500" lnSpcReduction="10000"/>
          </a:bodyPr>
          <a:lstStyle/>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将数据从输出管道进</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从输入管道出</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import java.io.*;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pipedstream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(String args[]) </a:t>
            </a:r>
            <a:b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throw IOException</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byte aByteData1=123,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aByteData2=111;</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PipedInputStream pis=</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PipedInputStream();</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PipedOutputStream pos=</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PipedOutputStream(pis);</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en-US" altLang="zh-CN" sz="20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77831"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337AFD9-8243-4DF2-84DF-F9C1B94F50FC}"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3124" name="Rectangle 2"/>
          <p:cNvSpPr/>
          <p:nvPr/>
        </p:nvSpPr>
        <p:spPr>
          <a:xfrm>
            <a:off x="5715000" y="1408113"/>
            <a:ext cx="5086350" cy="5162550"/>
          </a:xfrm>
          <a:prstGeom prst="rect">
            <a:avLst/>
          </a:prstGeom>
          <a:noFill/>
          <a:ln w="28575">
            <a:noFill/>
          </a:ln>
        </p:spPr>
        <p:txBody>
          <a:bodyPr lIns="102870" tIns="51435" rIns="102870" bIns="51435" anchor="t"/>
          <a:p>
            <a:pPr marL="342900" indent="-342900">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System.out.println</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("PipedInputStream");</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try{ </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pos.write(aByteData);</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pos.write(aByteData2);</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System.out.println</a:t>
            </a:r>
            <a:br>
              <a:rPr lang="en-US" altLang="zh-CN" sz="1800" dirty="0">
                <a:solidFill>
                  <a:schemeClr val="tx2"/>
                </a:solidFill>
                <a:latin typeface="Courier New" panose="02070309020205020404" pitchFamily="49" charset="0"/>
                <a:ea typeface="微软雅黑" panose="020B0503020204020204" pitchFamily="34" charset="-122"/>
              </a:rPr>
            </a:br>
            <a:r>
              <a:rPr lang="en-US" altLang="zh-CN" sz="1800" dirty="0">
                <a:solidFill>
                  <a:schemeClr val="tx2"/>
                </a:solidFill>
                <a:latin typeface="Courier New" panose="02070309020205020404" pitchFamily="49" charset="0"/>
                <a:ea typeface="微软雅黑" panose="020B0503020204020204" pitchFamily="34" charset="-122"/>
              </a:rPr>
              <a:t>       ((byte)pis.read());</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System.out.println</a:t>
            </a:r>
            <a:br>
              <a:rPr lang="en-US" altLang="zh-CN" sz="1800" dirty="0">
                <a:solidFill>
                  <a:schemeClr val="tx2"/>
                </a:solidFill>
                <a:latin typeface="Courier New" panose="02070309020205020404" pitchFamily="49" charset="0"/>
                <a:ea typeface="微软雅黑" panose="020B0503020204020204" pitchFamily="34" charset="-122"/>
              </a:rPr>
            </a:br>
            <a:r>
              <a:rPr lang="en-US" altLang="zh-CN" sz="1800" dirty="0">
                <a:solidFill>
                  <a:schemeClr val="tx2"/>
                </a:solidFill>
                <a:latin typeface="Courier New" panose="02070309020205020404" pitchFamily="49" charset="0"/>
                <a:ea typeface="微软雅黑" panose="020B0503020204020204" pitchFamily="34" charset="-122"/>
              </a:rPr>
              <a:t>        ((byte)pis.read());</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finally { </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pis.close();	</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     pos.close();</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a:t>
            </a:r>
            <a:endParaRPr lang="en-US" altLang="zh-CN" sz="1800" dirty="0">
              <a:solidFill>
                <a:schemeClr val="tx2"/>
              </a:solidFill>
              <a:latin typeface="Courier New" panose="02070309020205020404" pitchFamily="49" charset="0"/>
              <a:ea typeface="微软雅黑" panose="020B0503020204020204" pitchFamily="34" charset="-122"/>
            </a:endParaRPr>
          </a:p>
          <a:p>
            <a:pPr marL="342900" indent="-342900">
              <a:lnSpc>
                <a:spcPct val="90000"/>
              </a:lnSpc>
              <a:buClr>
                <a:schemeClr val="hlink"/>
              </a:buClr>
              <a:buSzPct val="80000"/>
            </a:pPr>
            <a:r>
              <a:rPr lang="en-US" altLang="zh-CN" sz="1800" dirty="0">
                <a:solidFill>
                  <a:schemeClr val="tx2"/>
                </a:solidFill>
                <a:latin typeface="Courier New" panose="02070309020205020404" pitchFamily="49" charset="0"/>
                <a:ea typeface="微软雅黑" panose="020B0503020204020204" pitchFamily="34" charset="-122"/>
              </a:rPr>
              <a:t>}</a:t>
            </a:r>
            <a:endParaRPr lang="zh-CN" altLang="en-US" sz="1800" dirty="0">
              <a:solidFill>
                <a:schemeClr val="tx2"/>
              </a:solidFill>
              <a:latin typeface="Courier New" panose="02070309020205020404" pitchFamily="49" charset="0"/>
              <a:ea typeface="微软雅黑" panose="020B0503020204020204" pitchFamily="34" charset="-122"/>
            </a:endParaRPr>
          </a:p>
        </p:txBody>
      </p:sp>
      <p:sp>
        <p:nvSpPr>
          <p:cNvPr id="133125" name="Line 6"/>
          <p:cNvSpPr/>
          <p:nvPr/>
        </p:nvSpPr>
        <p:spPr>
          <a:xfrm>
            <a:off x="5400675" y="1484313"/>
            <a:ext cx="0" cy="5140325"/>
          </a:xfrm>
          <a:prstGeom prst="line">
            <a:avLst/>
          </a:prstGeom>
          <a:ln w="9525">
            <a:noFill/>
          </a:ln>
        </p:spPr>
      </p:sp>
      <p:sp>
        <p:nvSpPr>
          <p:cNvPr id="133126" name="Line 7"/>
          <p:cNvSpPr/>
          <p:nvPr/>
        </p:nvSpPr>
        <p:spPr>
          <a:xfrm>
            <a:off x="5400675" y="1408113"/>
            <a:ext cx="0" cy="5065712"/>
          </a:xfrm>
          <a:prstGeom prst="line">
            <a:avLst/>
          </a:prstGeom>
          <a:ln w="9525" cap="flat" cmpd="sng">
            <a:solidFill>
              <a:schemeClr val="tx1"/>
            </a:solidFill>
            <a:prstDash val="solid"/>
            <a:round/>
            <a:headEnd type="none" w="med" len="med"/>
            <a:tailEnd type="none" w="med" len="med"/>
          </a:ln>
        </p:spPr>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78851" name="Rectangle 2"/>
          <p:cNvSpPr>
            <a:spLocks noGrp="1" noChangeArrowheads="1"/>
          </p:cNvSpPr>
          <p:nvPr>
            <p:ph idx="1"/>
          </p:nvPr>
        </p:nvSpPr>
        <p:spPr>
          <a:extLst>
            <a:ext uri="{91240B29-F687-4F45-9708-019B960494DF}">
              <a14:hiddenLine xmlns:a14="http://schemas.microsoft.com/office/drawing/2010/main" w="28575">
                <a:solidFill>
                  <a:srgbClr val="000066"/>
                </a:solidFill>
                <a:miter lim="800000"/>
                <a:headEnd/>
                <a:tailEnd/>
              </a14:hiddenLine>
            </a:ext>
          </a:extLst>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通常管道流不会直接读写，而使用装饰流来进行封装</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PrintStream p = new PrintStream( pos );</a:t>
            </a: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p.println(“hello”);</a:t>
            </a: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DataInputStream d=new DataInputStream(pis);</a:t>
            </a: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d.readLine();</a:t>
            </a: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8853" name="灯片编号占位符 3"/>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A27EB81-1087-4847-9F9F-7504874146A3}"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134148" name="Group 3"/>
          <p:cNvGrpSpPr/>
          <p:nvPr/>
        </p:nvGrpSpPr>
        <p:grpSpPr>
          <a:xfrm>
            <a:off x="704850" y="1439863"/>
            <a:ext cx="9592408" cy="460294"/>
            <a:chOff x="240" y="864"/>
            <a:chExt cx="5115" cy="276"/>
          </a:xfrm>
        </p:grpSpPr>
        <p:grpSp>
          <p:nvGrpSpPr>
            <p:cNvPr id="134149" name="Group 4"/>
            <p:cNvGrpSpPr/>
            <p:nvPr/>
          </p:nvGrpSpPr>
          <p:grpSpPr>
            <a:xfrm>
              <a:off x="1440" y="899"/>
              <a:ext cx="2592" cy="192"/>
              <a:chOff x="432" y="1632"/>
              <a:chExt cx="2880" cy="144"/>
            </a:xfrm>
          </p:grpSpPr>
          <p:sp>
            <p:nvSpPr>
              <p:cNvPr id="134150" name="Rectangle 5"/>
              <p:cNvSpPr/>
              <p:nvPr/>
            </p:nvSpPr>
            <p:spPr>
              <a:xfrm>
                <a:off x="432" y="1632"/>
                <a:ext cx="1440" cy="144"/>
              </a:xfrm>
              <a:prstGeom prst="rect">
                <a:avLst/>
              </a:prstGeom>
              <a:gradFill rotWithShape="0">
                <a:gsLst>
                  <a:gs pos="0">
                    <a:srgbClr val="767600"/>
                  </a:gs>
                  <a:gs pos="50000">
                    <a:srgbClr val="FFFF00"/>
                  </a:gs>
                  <a:gs pos="100000">
                    <a:srgbClr val="767600"/>
                  </a:gs>
                </a:gsLst>
                <a:lin ang="0" scaled="1"/>
                <a:tileRect/>
              </a:gra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sp>
            <p:nvSpPr>
              <p:cNvPr id="134151" name="Rectangle 6"/>
              <p:cNvSpPr/>
              <p:nvPr/>
            </p:nvSpPr>
            <p:spPr>
              <a:xfrm>
                <a:off x="1872" y="1632"/>
                <a:ext cx="1440" cy="144"/>
              </a:xfrm>
              <a:prstGeom prst="rect">
                <a:avLst/>
              </a:prstGeom>
              <a:gradFill rotWithShape="0">
                <a:gsLst>
                  <a:gs pos="0">
                    <a:srgbClr val="767600"/>
                  </a:gs>
                  <a:gs pos="50000">
                    <a:srgbClr val="FFFF00"/>
                  </a:gs>
                  <a:gs pos="100000">
                    <a:srgbClr val="767600"/>
                  </a:gs>
                </a:gsLst>
                <a:lin ang="0" scaled="1"/>
                <a:tileRect/>
              </a:gra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黑体" panose="02010609060101010101" pitchFamily="49" charset="-122"/>
                </a:endParaRPr>
              </a:p>
            </p:txBody>
          </p:sp>
        </p:grpSp>
        <p:sp>
          <p:nvSpPr>
            <p:cNvPr id="134152" name="Text Box 7" descr="蓝色砂纸"/>
            <p:cNvSpPr txBox="1"/>
            <p:nvPr/>
          </p:nvSpPr>
          <p:spPr>
            <a:xfrm>
              <a:off x="240" y="864"/>
              <a:ext cx="952" cy="276"/>
            </a:xfrm>
            <a:prstGeom prst="rect">
              <a:avLst/>
            </a:prstGeom>
            <a:blipFill rotWithShape="0">
              <a:blip r:embed="rId1"/>
            </a:blipFill>
            <a:ln w="38100" cap="flat" cmpd="sng">
              <a:solidFill>
                <a:schemeClr val="tx1"/>
              </a:solidFill>
              <a:prstDash val="solid"/>
              <a:miter/>
              <a:headEnd type="none" w="med" len="med"/>
              <a:tailEnd type="none" w="med" len="med"/>
            </a:ln>
          </p:spPr>
          <p:txBody>
            <a:bodyPr wrap="none" anchor="t">
              <a:spAutoFit/>
            </a:bodyPr>
            <a:p>
              <a:r>
                <a:rPr lang="en-US" altLang="zh-CN" sz="2400" b="1" dirty="0">
                  <a:solidFill>
                    <a:srgbClr val="000066"/>
                  </a:solidFill>
                  <a:latin typeface="Times New Roman" panose="02020603050405020304" pitchFamily="18" charset="0"/>
                  <a:ea typeface="宋体" panose="02010600030101010101" pitchFamily="2" charset="-122"/>
                </a:rPr>
                <a:t>printStream </a:t>
              </a:r>
              <a:endParaRPr lang="en-US" altLang="zh-CN" sz="2400" b="1" dirty="0">
                <a:solidFill>
                  <a:srgbClr val="000066"/>
                </a:solidFill>
                <a:latin typeface="Times New Roman" panose="02020603050405020304" pitchFamily="18" charset="0"/>
                <a:ea typeface="宋体" panose="02010600030101010101" pitchFamily="2" charset="-122"/>
              </a:endParaRPr>
            </a:p>
          </p:txBody>
        </p:sp>
        <p:sp>
          <p:nvSpPr>
            <p:cNvPr id="134153" name="Text Box 8" descr="画布"/>
            <p:cNvSpPr txBox="1"/>
            <p:nvPr/>
          </p:nvSpPr>
          <p:spPr>
            <a:xfrm>
              <a:off x="4032" y="864"/>
              <a:ext cx="1323" cy="276"/>
            </a:xfrm>
            <a:prstGeom prst="rect">
              <a:avLst/>
            </a:prstGeom>
            <a:blipFill rotWithShape="0">
              <a:blip r:embed="rId2"/>
            </a:blipFill>
            <a:ln w="38100" cap="flat" cmpd="sng">
              <a:solidFill>
                <a:schemeClr val="tx1"/>
              </a:solidFill>
              <a:prstDash val="solid"/>
              <a:miter/>
              <a:headEnd type="none" w="med" len="med"/>
              <a:tailEnd type="none" w="med" len="med"/>
            </a:ln>
          </p:spPr>
          <p:txBody>
            <a:bodyPr wrap="none" anchor="t">
              <a:spAutoFit/>
            </a:bodyPr>
            <a:p>
              <a:r>
                <a:rPr lang="en-US" altLang="zh-CN" sz="2400" b="1" dirty="0">
                  <a:solidFill>
                    <a:srgbClr val="000066"/>
                  </a:solidFill>
                  <a:latin typeface="Times New Roman" panose="02020603050405020304" pitchFamily="18" charset="0"/>
                  <a:ea typeface="宋体" panose="02010600030101010101" pitchFamily="2" charset="-122"/>
                </a:rPr>
                <a:t>DataInputStream</a:t>
              </a:r>
              <a:endParaRPr lang="en-US" altLang="zh-CN" sz="2400" b="1" dirty="0">
                <a:solidFill>
                  <a:schemeClr val="bg1"/>
                </a:solidFill>
                <a:latin typeface="Times New Roman" panose="02020603050405020304" pitchFamily="18" charset="0"/>
                <a:ea typeface="宋体" panose="02010600030101010101" pitchFamily="2" charset="-122"/>
              </a:endParaRPr>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1394" name="Rectangle 2"/>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I/O</a:t>
            </a:r>
            <a:r>
              <a:rPr lang="zh-CN" altLang="en-US" sz="3600" b="1">
                <a:solidFill>
                  <a:srgbClr val="00B0F0"/>
                </a:solidFill>
                <a:latin typeface="微软雅黑" panose="020B0503020204020204" pitchFamily="34" charset="-122"/>
                <a:ea typeface="微软雅黑" panose="020B0503020204020204" pitchFamily="34" charset="-122"/>
                <a:sym typeface="+mn-ea"/>
              </a:rPr>
              <a:t>软件层</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a:p>
            <a:endParaRPr lang="zh-CN" altLang="en-US"/>
          </a:p>
        </p:txBody>
      </p:sp>
      <p:sp>
        <p:nvSpPr>
          <p:cNvPr id="24609"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23572E0-FC68-4562-88CF-AEF1B6381BC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1988" name="AutoShape 3"/>
          <p:cNvSpPr/>
          <p:nvPr/>
        </p:nvSpPr>
        <p:spPr>
          <a:xfrm>
            <a:off x="9361488" y="1279525"/>
            <a:ext cx="719137" cy="960438"/>
          </a:xfrm>
          <a:prstGeom prst="can">
            <a:avLst>
              <a:gd name="adj" fmla="val 37560"/>
            </a:avLst>
          </a:prstGeom>
          <a:solidFill>
            <a:srgbClr val="D60093"/>
          </a:solidFill>
          <a:ln w="9525" cap="flat" cmpd="sng">
            <a:solidFill>
              <a:schemeClr val="tx1"/>
            </a:solidFill>
            <a:prstDash val="solid"/>
            <a:round/>
            <a:headEnd type="none" w="med" len="med"/>
            <a:tailEnd type="none" w="med" len="med"/>
          </a:ln>
        </p:spPr>
        <p:txBody>
          <a:bodyPr wrap="none" lIns="102870" tIns="51435" rIns="102870" bIns="51435" anchor="ctr"/>
          <a:p>
            <a:pPr>
              <a:lnSpc>
                <a:spcPct val="80000"/>
              </a:lnSpc>
              <a:buClr>
                <a:srgbClr val="FF0000"/>
              </a:buClr>
              <a:buFont typeface="Wingdings" panose="05000000000000000000" pitchFamily="2" charset="2"/>
              <a:buChar char="n"/>
            </a:pPr>
            <a:endParaRPr lang="zh-CN" altLang="en-US" dirty="0">
              <a:solidFill>
                <a:schemeClr val="accent2"/>
              </a:solidFill>
              <a:latin typeface="Arial" panose="020B0604020202020204" pitchFamily="34" charset="0"/>
              <a:ea typeface="隶书" panose="02010509060101010101" pitchFamily="49" charset="-122"/>
            </a:endParaRPr>
          </a:p>
        </p:txBody>
      </p:sp>
      <p:sp>
        <p:nvSpPr>
          <p:cNvPr id="41989" name="AutoShape 4"/>
          <p:cNvSpPr/>
          <p:nvPr/>
        </p:nvSpPr>
        <p:spPr>
          <a:xfrm>
            <a:off x="9371013" y="2368550"/>
            <a:ext cx="990600" cy="719138"/>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lIns="102870" tIns="51435" rIns="102870" bIns="51435" anchor="ctr"/>
          <a:p>
            <a:pPr>
              <a:lnSpc>
                <a:spcPct val="80000"/>
              </a:lnSpc>
              <a:buClr>
                <a:srgbClr val="FF0000"/>
              </a:buClr>
              <a:buFont typeface="Wingdings" panose="05000000000000000000" pitchFamily="2" charset="2"/>
              <a:buChar char="n"/>
            </a:pPr>
            <a:endParaRPr lang="zh-CN" altLang="en-US" dirty="0">
              <a:solidFill>
                <a:schemeClr val="accent2"/>
              </a:solidFill>
              <a:latin typeface="Arial" panose="020B0604020202020204" pitchFamily="34" charset="0"/>
              <a:ea typeface="隶书" panose="02010509060101010101" pitchFamily="49" charset="-122"/>
            </a:endParaRPr>
          </a:p>
        </p:txBody>
      </p:sp>
      <p:sp>
        <p:nvSpPr>
          <p:cNvPr id="41990" name="AutoShape 5"/>
          <p:cNvSpPr/>
          <p:nvPr/>
        </p:nvSpPr>
        <p:spPr>
          <a:xfrm>
            <a:off x="9361488" y="3444875"/>
            <a:ext cx="990600" cy="560388"/>
          </a:xfrm>
          <a:prstGeom prst="foldedCorner">
            <a:avLst>
              <a:gd name="adj" fmla="val 12500"/>
            </a:avLst>
          </a:prstGeom>
          <a:solidFill>
            <a:srgbClr val="CCFF99"/>
          </a:solidFill>
          <a:ln w="9525" cap="flat" cmpd="sng">
            <a:solidFill>
              <a:schemeClr val="tx1"/>
            </a:solidFill>
            <a:prstDash val="solid"/>
            <a:round/>
            <a:headEnd type="none" w="med" len="med"/>
            <a:tailEnd type="none" w="med" len="med"/>
          </a:ln>
        </p:spPr>
        <p:txBody>
          <a:bodyPr wrap="none" lIns="102870" tIns="51435" rIns="102870" bIns="51435" anchor="ctr"/>
          <a:p>
            <a:pPr>
              <a:lnSpc>
                <a:spcPct val="80000"/>
              </a:lnSpc>
              <a:buClr>
                <a:srgbClr val="FF0000"/>
              </a:buClr>
              <a:buFont typeface="Wingdings" panose="05000000000000000000" pitchFamily="2" charset="2"/>
              <a:buChar char="n"/>
            </a:pPr>
            <a:endParaRPr lang="zh-CN" altLang="en-US" dirty="0">
              <a:solidFill>
                <a:schemeClr val="accent2"/>
              </a:solidFill>
              <a:latin typeface="Arial" panose="020B0604020202020204" pitchFamily="34" charset="0"/>
              <a:ea typeface="隶书" panose="02010509060101010101" pitchFamily="49" charset="-122"/>
            </a:endParaRPr>
          </a:p>
        </p:txBody>
      </p:sp>
      <p:sp>
        <p:nvSpPr>
          <p:cNvPr id="41991" name="AutoShape 6"/>
          <p:cNvSpPr/>
          <p:nvPr/>
        </p:nvSpPr>
        <p:spPr>
          <a:xfrm>
            <a:off x="9361488" y="4527550"/>
            <a:ext cx="990600" cy="560388"/>
          </a:xfrm>
          <a:prstGeom prst="parallelogram">
            <a:avLst>
              <a:gd name="adj" fmla="val 39281"/>
            </a:avLst>
          </a:prstGeom>
          <a:solidFill>
            <a:srgbClr val="CCCCFF"/>
          </a:solidFill>
          <a:ln w="9525" cap="flat" cmpd="sng">
            <a:solidFill>
              <a:schemeClr val="tx1"/>
            </a:solidFill>
            <a:prstDash val="solid"/>
            <a:miter/>
            <a:headEnd type="none" w="med" len="med"/>
            <a:tailEnd type="none" w="med" len="med"/>
          </a:ln>
        </p:spPr>
        <p:txBody>
          <a:bodyPr wrap="none" lIns="102870" tIns="51435" rIns="102870" bIns="51435" anchor="ctr"/>
          <a:p>
            <a:pPr>
              <a:lnSpc>
                <a:spcPct val="80000"/>
              </a:lnSpc>
              <a:buClr>
                <a:srgbClr val="FF0000"/>
              </a:buClr>
              <a:buFont typeface="Wingdings" panose="05000000000000000000" pitchFamily="2" charset="2"/>
              <a:buChar char="n"/>
            </a:pPr>
            <a:endParaRPr lang="zh-CN" altLang="en-US" dirty="0">
              <a:solidFill>
                <a:schemeClr val="accent2"/>
              </a:solidFill>
              <a:latin typeface="Arial" panose="020B0604020202020204" pitchFamily="34" charset="0"/>
              <a:ea typeface="隶书" panose="02010509060101010101" pitchFamily="49" charset="-122"/>
            </a:endParaRPr>
          </a:p>
        </p:txBody>
      </p:sp>
      <p:sp>
        <p:nvSpPr>
          <p:cNvPr id="41992" name="AutoShape 7"/>
          <p:cNvSpPr/>
          <p:nvPr/>
        </p:nvSpPr>
        <p:spPr>
          <a:xfrm>
            <a:off x="9271000" y="5473700"/>
            <a:ext cx="990600" cy="720725"/>
          </a:xfrm>
          <a:prstGeom prst="flowChartMagneticTape">
            <a:avLst/>
          </a:prstGeom>
          <a:solidFill>
            <a:srgbClr val="FFCC99"/>
          </a:solidFill>
          <a:ln w="9525" cap="flat" cmpd="sng">
            <a:solidFill>
              <a:schemeClr val="tx1"/>
            </a:solidFill>
            <a:prstDash val="solid"/>
            <a:miter/>
            <a:headEnd type="none" w="med" len="med"/>
            <a:tailEnd type="none" w="med" len="med"/>
          </a:ln>
        </p:spPr>
        <p:txBody>
          <a:bodyPr wrap="none" lIns="102870" tIns="51435" rIns="102870" bIns="51435" anchor="ctr"/>
          <a:p>
            <a:pPr>
              <a:lnSpc>
                <a:spcPct val="80000"/>
              </a:lnSpc>
              <a:buClr>
                <a:srgbClr val="FF0000"/>
              </a:buClr>
              <a:buFont typeface="Wingdings" panose="05000000000000000000" pitchFamily="2" charset="2"/>
              <a:buChar char="n"/>
            </a:pPr>
            <a:endParaRPr lang="zh-CN" altLang="en-US" dirty="0">
              <a:solidFill>
                <a:schemeClr val="accent2"/>
              </a:solidFill>
              <a:latin typeface="Arial" panose="020B0604020202020204" pitchFamily="34" charset="0"/>
              <a:ea typeface="隶书" panose="02010509060101010101" pitchFamily="49" charset="-122"/>
            </a:endParaRPr>
          </a:p>
        </p:txBody>
      </p:sp>
      <p:sp>
        <p:nvSpPr>
          <p:cNvPr id="41993" name="Rectangle 8"/>
          <p:cNvSpPr/>
          <p:nvPr/>
        </p:nvSpPr>
        <p:spPr>
          <a:xfrm>
            <a:off x="6121400" y="1439863"/>
            <a:ext cx="1979613" cy="639762"/>
          </a:xfrm>
          <a:prstGeom prst="rect">
            <a:avLst/>
          </a:prstGeom>
          <a:solidFill>
            <a:srgbClr val="DDDDDD"/>
          </a:solidFill>
          <a:ln w="9525" cap="flat" cmpd="sng">
            <a:solidFill>
              <a:schemeClr val="tx1"/>
            </a:solidFill>
            <a:prstDash val="solid"/>
            <a:miter/>
            <a:headEnd type="none" w="med" len="med"/>
            <a:tailEnd type="none" w="med" len="med"/>
          </a:ln>
          <a:effectLst>
            <a:outerShdw dist="107763" dir="18900000" algn="ctr" rotWithShape="0">
              <a:schemeClr val="bg2"/>
            </a:outerShdw>
          </a:effectLst>
        </p:spPr>
        <p:txBody>
          <a:bodyPr wrap="none" lIns="102870" tIns="51435" rIns="102870" bIns="51435" anchor="ctr"/>
          <a:p>
            <a:pPr algn="ctr" eaLnBrk="0" hangingPunct="0"/>
            <a:r>
              <a:rPr lang="zh-CN" altLang="en-US" dirty="0">
                <a:latin typeface="Times New Roman" panose="02020603050405020304" pitchFamily="18" charset="0"/>
                <a:ea typeface="宋体" panose="02010600030101010101" pitchFamily="2" charset="-122"/>
              </a:rPr>
              <a:t>设备驱动程序</a:t>
            </a:r>
            <a:endParaRPr lang="zh-CN" altLang="en-US" dirty="0">
              <a:latin typeface="Times New Roman" panose="02020603050405020304" pitchFamily="18" charset="0"/>
              <a:ea typeface="宋体" panose="02010600030101010101" pitchFamily="2" charset="-122"/>
            </a:endParaRPr>
          </a:p>
        </p:txBody>
      </p:sp>
      <p:sp>
        <p:nvSpPr>
          <p:cNvPr id="41994" name="Rectangle 9"/>
          <p:cNvSpPr/>
          <p:nvPr/>
        </p:nvSpPr>
        <p:spPr>
          <a:xfrm>
            <a:off x="6145213" y="2368550"/>
            <a:ext cx="1979612" cy="639763"/>
          </a:xfrm>
          <a:prstGeom prst="rect">
            <a:avLst/>
          </a:prstGeom>
          <a:solidFill>
            <a:srgbClr val="DDDDDD"/>
          </a:solidFill>
          <a:ln w="9525" cap="flat" cmpd="sng">
            <a:solidFill>
              <a:schemeClr val="tx1"/>
            </a:solidFill>
            <a:prstDash val="solid"/>
            <a:miter/>
            <a:headEnd type="none" w="med" len="med"/>
            <a:tailEnd type="none" w="med" len="med"/>
          </a:ln>
          <a:effectLst>
            <a:outerShdw dist="107763" dir="18900000" algn="ctr" rotWithShape="0">
              <a:schemeClr val="bg2"/>
            </a:outerShdw>
          </a:effectLst>
        </p:spPr>
        <p:txBody>
          <a:bodyPr wrap="none" lIns="102870" tIns="51435" rIns="102870" bIns="51435" anchor="ctr"/>
          <a:p>
            <a:pPr algn="ctr" eaLnBrk="0" hangingPunct="0"/>
            <a:r>
              <a:rPr lang="zh-CN" altLang="en-US" dirty="0">
                <a:latin typeface="Times New Roman" panose="02020603050405020304" pitchFamily="18" charset="0"/>
                <a:ea typeface="宋体" panose="02010600030101010101" pitchFamily="2" charset="-122"/>
              </a:rPr>
              <a:t>设备驱动程序</a:t>
            </a:r>
            <a:endParaRPr lang="zh-CN" altLang="en-US" dirty="0">
              <a:latin typeface="Times New Roman" panose="02020603050405020304" pitchFamily="18" charset="0"/>
              <a:ea typeface="宋体" panose="02010600030101010101" pitchFamily="2" charset="-122"/>
            </a:endParaRPr>
          </a:p>
        </p:txBody>
      </p:sp>
      <p:sp>
        <p:nvSpPr>
          <p:cNvPr id="41995" name="Rectangle 10"/>
          <p:cNvSpPr/>
          <p:nvPr/>
        </p:nvSpPr>
        <p:spPr>
          <a:xfrm>
            <a:off x="6145213" y="3355975"/>
            <a:ext cx="1979612" cy="639763"/>
          </a:xfrm>
          <a:prstGeom prst="rect">
            <a:avLst/>
          </a:prstGeom>
          <a:solidFill>
            <a:srgbClr val="DDDDDD"/>
          </a:solidFill>
          <a:ln w="9525" cap="flat" cmpd="sng">
            <a:solidFill>
              <a:schemeClr val="tx1"/>
            </a:solidFill>
            <a:prstDash val="solid"/>
            <a:miter/>
            <a:headEnd type="none" w="med" len="med"/>
            <a:tailEnd type="none" w="med" len="med"/>
          </a:ln>
          <a:effectLst>
            <a:outerShdw dist="107763" dir="18900000" algn="ctr" rotWithShape="0">
              <a:schemeClr val="bg2"/>
            </a:outerShdw>
          </a:effectLst>
        </p:spPr>
        <p:txBody>
          <a:bodyPr wrap="none" lIns="102870" tIns="51435" rIns="102870" bIns="51435" anchor="ctr"/>
          <a:p>
            <a:pPr algn="ctr" eaLnBrk="0" hangingPunct="0"/>
            <a:r>
              <a:rPr lang="zh-CN" altLang="en-US" dirty="0">
                <a:latin typeface="Times New Roman" panose="02020603050405020304" pitchFamily="18" charset="0"/>
                <a:ea typeface="宋体" panose="02010600030101010101" pitchFamily="2" charset="-122"/>
              </a:rPr>
              <a:t>设备驱动程序</a:t>
            </a:r>
            <a:endParaRPr lang="zh-CN" altLang="en-US" dirty="0">
              <a:latin typeface="Times New Roman" panose="02020603050405020304" pitchFamily="18" charset="0"/>
              <a:ea typeface="宋体" panose="02010600030101010101" pitchFamily="2" charset="-122"/>
            </a:endParaRPr>
          </a:p>
        </p:txBody>
      </p:sp>
      <p:sp>
        <p:nvSpPr>
          <p:cNvPr id="41996" name="Rectangle 11"/>
          <p:cNvSpPr/>
          <p:nvPr/>
        </p:nvSpPr>
        <p:spPr>
          <a:xfrm>
            <a:off x="6145213" y="4448175"/>
            <a:ext cx="1979612" cy="639763"/>
          </a:xfrm>
          <a:prstGeom prst="rect">
            <a:avLst/>
          </a:prstGeom>
          <a:solidFill>
            <a:srgbClr val="DDDDDD"/>
          </a:solidFill>
          <a:ln w="9525" cap="flat" cmpd="sng">
            <a:solidFill>
              <a:schemeClr val="tx1"/>
            </a:solidFill>
            <a:prstDash val="solid"/>
            <a:miter/>
            <a:headEnd type="none" w="med" len="med"/>
            <a:tailEnd type="none" w="med" len="med"/>
          </a:ln>
          <a:effectLst>
            <a:outerShdw dist="107763" dir="18900000" algn="ctr" rotWithShape="0">
              <a:schemeClr val="bg2"/>
            </a:outerShdw>
          </a:effectLst>
        </p:spPr>
        <p:txBody>
          <a:bodyPr wrap="none" lIns="102870" tIns="51435" rIns="102870" bIns="51435" anchor="ctr"/>
          <a:p>
            <a:pPr algn="ctr" eaLnBrk="0" hangingPunct="0"/>
            <a:r>
              <a:rPr lang="zh-CN" altLang="en-US" dirty="0">
                <a:latin typeface="Times New Roman" panose="02020603050405020304" pitchFamily="18" charset="0"/>
                <a:ea typeface="宋体" panose="02010600030101010101" pitchFamily="2" charset="-122"/>
              </a:rPr>
              <a:t>设备驱动程序</a:t>
            </a:r>
            <a:endParaRPr lang="zh-CN" altLang="en-US" dirty="0">
              <a:latin typeface="Times New Roman" panose="02020603050405020304" pitchFamily="18" charset="0"/>
              <a:ea typeface="宋体" panose="02010600030101010101" pitchFamily="2" charset="-122"/>
            </a:endParaRPr>
          </a:p>
        </p:txBody>
      </p:sp>
      <p:sp>
        <p:nvSpPr>
          <p:cNvPr id="41997" name="Rectangle 12"/>
          <p:cNvSpPr/>
          <p:nvPr/>
        </p:nvSpPr>
        <p:spPr>
          <a:xfrm>
            <a:off x="6137275" y="5521325"/>
            <a:ext cx="1979613" cy="639763"/>
          </a:xfrm>
          <a:prstGeom prst="rect">
            <a:avLst/>
          </a:prstGeom>
          <a:solidFill>
            <a:srgbClr val="DDDDDD"/>
          </a:solidFill>
          <a:ln w="9525" cap="flat" cmpd="sng">
            <a:solidFill>
              <a:schemeClr val="tx1"/>
            </a:solidFill>
            <a:prstDash val="solid"/>
            <a:miter/>
            <a:headEnd type="none" w="med" len="med"/>
            <a:tailEnd type="none" w="med" len="med"/>
          </a:ln>
          <a:effectLst>
            <a:outerShdw dist="107763" dir="18900000" algn="ctr" rotWithShape="0">
              <a:schemeClr val="bg2"/>
            </a:outerShdw>
          </a:effectLst>
        </p:spPr>
        <p:txBody>
          <a:bodyPr wrap="none" lIns="102870" tIns="51435" rIns="102870" bIns="51435" anchor="ctr"/>
          <a:p>
            <a:pPr algn="ctr" eaLnBrk="0" hangingPunct="0"/>
            <a:r>
              <a:rPr lang="zh-CN" altLang="en-US" dirty="0">
                <a:latin typeface="Times New Roman" panose="02020603050405020304" pitchFamily="18" charset="0"/>
                <a:ea typeface="宋体" panose="02010600030101010101" pitchFamily="2" charset="-122"/>
              </a:rPr>
              <a:t>设备驱动程序</a:t>
            </a:r>
            <a:endParaRPr lang="zh-CN" altLang="en-US" dirty="0">
              <a:latin typeface="Times New Roman" panose="02020603050405020304" pitchFamily="18" charset="0"/>
              <a:ea typeface="宋体" panose="02010600030101010101" pitchFamily="2" charset="-122"/>
            </a:endParaRPr>
          </a:p>
        </p:txBody>
      </p:sp>
      <p:sp>
        <p:nvSpPr>
          <p:cNvPr id="41998" name="Line 13"/>
          <p:cNvSpPr/>
          <p:nvPr/>
        </p:nvSpPr>
        <p:spPr>
          <a:xfrm>
            <a:off x="8191500" y="1760538"/>
            <a:ext cx="1079500" cy="0"/>
          </a:xfrm>
          <a:prstGeom prst="line">
            <a:avLst/>
          </a:prstGeom>
          <a:ln w="57150" cap="flat" cmpd="sng">
            <a:solidFill>
              <a:schemeClr val="tx1"/>
            </a:solidFill>
            <a:prstDash val="solid"/>
            <a:round/>
            <a:headEnd type="none" w="med" len="med"/>
            <a:tailEnd type="triangle" w="med" len="med"/>
          </a:ln>
        </p:spPr>
      </p:sp>
      <p:sp>
        <p:nvSpPr>
          <p:cNvPr id="41999" name="Line 14"/>
          <p:cNvSpPr/>
          <p:nvPr/>
        </p:nvSpPr>
        <p:spPr>
          <a:xfrm>
            <a:off x="8191500" y="2720975"/>
            <a:ext cx="1079500" cy="0"/>
          </a:xfrm>
          <a:prstGeom prst="line">
            <a:avLst/>
          </a:prstGeom>
          <a:ln w="57150" cap="flat" cmpd="sng">
            <a:solidFill>
              <a:schemeClr val="tx1"/>
            </a:solidFill>
            <a:prstDash val="solid"/>
            <a:round/>
            <a:headEnd type="none" w="med" len="med"/>
            <a:tailEnd type="triangle" w="med" len="med"/>
          </a:ln>
        </p:spPr>
      </p:sp>
      <p:sp>
        <p:nvSpPr>
          <p:cNvPr id="42000" name="Line 15"/>
          <p:cNvSpPr/>
          <p:nvPr/>
        </p:nvSpPr>
        <p:spPr>
          <a:xfrm>
            <a:off x="8186738" y="3675063"/>
            <a:ext cx="1116012" cy="0"/>
          </a:xfrm>
          <a:prstGeom prst="line">
            <a:avLst/>
          </a:prstGeom>
          <a:ln w="57150" cap="flat" cmpd="sng">
            <a:solidFill>
              <a:schemeClr val="tx1"/>
            </a:solidFill>
            <a:prstDash val="solid"/>
            <a:round/>
            <a:headEnd type="none" w="med" len="med"/>
            <a:tailEnd type="triangle" w="med" len="med"/>
          </a:ln>
        </p:spPr>
      </p:sp>
      <p:sp>
        <p:nvSpPr>
          <p:cNvPr id="42001" name="Line 16"/>
          <p:cNvSpPr/>
          <p:nvPr/>
        </p:nvSpPr>
        <p:spPr>
          <a:xfrm>
            <a:off x="8191500" y="4767263"/>
            <a:ext cx="1079500" cy="0"/>
          </a:xfrm>
          <a:prstGeom prst="line">
            <a:avLst/>
          </a:prstGeom>
          <a:ln w="57150" cap="flat" cmpd="sng">
            <a:solidFill>
              <a:schemeClr val="tx1"/>
            </a:solidFill>
            <a:prstDash val="solid"/>
            <a:round/>
            <a:headEnd type="none" w="med" len="med"/>
            <a:tailEnd type="triangle" w="med" len="med"/>
          </a:ln>
        </p:spPr>
      </p:sp>
      <p:sp>
        <p:nvSpPr>
          <p:cNvPr id="42002" name="Line 17"/>
          <p:cNvSpPr/>
          <p:nvPr/>
        </p:nvSpPr>
        <p:spPr>
          <a:xfrm flipV="1">
            <a:off x="8256588" y="5840413"/>
            <a:ext cx="1014412" cy="0"/>
          </a:xfrm>
          <a:prstGeom prst="line">
            <a:avLst/>
          </a:prstGeom>
          <a:ln w="57150" cap="flat" cmpd="sng">
            <a:solidFill>
              <a:schemeClr val="tx1"/>
            </a:solidFill>
            <a:prstDash val="solid"/>
            <a:round/>
            <a:headEnd type="none" w="med" len="med"/>
            <a:tailEnd type="triangle" w="med" len="med"/>
          </a:ln>
        </p:spPr>
      </p:sp>
      <p:sp>
        <p:nvSpPr>
          <p:cNvPr id="42003" name="Rectangle 18"/>
          <p:cNvSpPr/>
          <p:nvPr/>
        </p:nvSpPr>
        <p:spPr>
          <a:xfrm>
            <a:off x="4049713" y="1279525"/>
            <a:ext cx="1530350" cy="5121275"/>
          </a:xfrm>
          <a:prstGeom prst="rect">
            <a:avLst/>
          </a:prstGeom>
          <a:solidFill>
            <a:srgbClr val="AFD3A5"/>
          </a:solidFill>
          <a:ln w="9525" cap="flat" cmpd="sng">
            <a:solidFill>
              <a:schemeClr val="tx1"/>
            </a:solidFill>
            <a:prstDash val="solid"/>
            <a:miter/>
            <a:headEnd type="none" w="med" len="med"/>
            <a:tailEnd type="none" w="med" len="med"/>
          </a:ln>
        </p:spPr>
        <p:txBody>
          <a:bodyPr wrap="none" lIns="102870" tIns="51435" rIns="102870" bIns="51435" anchor="ctr"/>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endParaRPr lang="en-US" altLang="zh-CN" dirty="0">
              <a:solidFill>
                <a:schemeClr val="accent2"/>
              </a:solidFill>
              <a:latin typeface="Times New Roman" panose="02020603050405020304" pitchFamily="18" charset="0"/>
              <a:ea typeface="宋体" panose="02010600030101010101" pitchFamily="2" charset="-122"/>
            </a:endParaRPr>
          </a:p>
          <a:p>
            <a:pPr algn="ctr" eaLnBrk="0" hangingPunct="0"/>
            <a:r>
              <a:rPr lang="en-US" altLang="zh-CN" dirty="0">
                <a:latin typeface="Times New Roman" panose="02020603050405020304" pitchFamily="18" charset="0"/>
                <a:ea typeface="宋体" panose="02010600030101010101" pitchFamily="2" charset="-122"/>
              </a:rPr>
              <a:t>OS</a:t>
            </a:r>
            <a:endParaRPr lang="en-US" altLang="zh-CN" dirty="0">
              <a:latin typeface="Times New Roman" panose="02020603050405020304" pitchFamily="18" charset="0"/>
              <a:ea typeface="宋体" panose="02010600030101010101" pitchFamily="2" charset="-122"/>
            </a:endParaRPr>
          </a:p>
        </p:txBody>
      </p:sp>
      <p:sp>
        <p:nvSpPr>
          <p:cNvPr id="42004" name="Rectangle 19"/>
          <p:cNvSpPr/>
          <p:nvPr/>
        </p:nvSpPr>
        <p:spPr>
          <a:xfrm>
            <a:off x="4410075" y="1520825"/>
            <a:ext cx="900113" cy="4559300"/>
          </a:xfrm>
          <a:prstGeom prst="rect">
            <a:avLst/>
          </a:prstGeom>
          <a:solidFill>
            <a:srgbClr val="DDDDDD"/>
          </a:solidFill>
          <a:ln w="9525" cap="flat" cmpd="sng">
            <a:solidFill>
              <a:schemeClr val="tx1"/>
            </a:solidFill>
            <a:prstDash val="solid"/>
            <a:miter/>
            <a:headEnd type="none" w="med" len="med"/>
            <a:tailEnd type="none" w="med" len="med"/>
          </a:ln>
        </p:spPr>
        <p:txBody>
          <a:bodyPr wrap="none" lIns="102870" tIns="51435" rIns="102870" bIns="51435" anchor="ctr"/>
          <a:p>
            <a:pPr algn="ctr" eaLnBrk="0" hangingPunct="0"/>
            <a:r>
              <a:rPr lang="zh-CN" altLang="en-US" dirty="0">
                <a:latin typeface="Times New Roman" panose="02020603050405020304" pitchFamily="18" charset="0"/>
                <a:ea typeface="宋体" panose="02010600030101010101" pitchFamily="2" charset="-122"/>
              </a:rPr>
              <a:t>独</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立</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于</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设</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备</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的</a:t>
            </a:r>
            <a:endParaRPr lang="zh-CN" altLang="en-US" dirty="0">
              <a:latin typeface="Times New Roman" panose="02020603050405020304" pitchFamily="18" charset="0"/>
              <a:ea typeface="宋体" panose="02010600030101010101" pitchFamily="2" charset="-122"/>
            </a:endParaRPr>
          </a:p>
          <a:p>
            <a:pPr algn="ctr" eaLnBrk="0" hangingPunct="0"/>
            <a:r>
              <a:rPr lang="en-US" altLang="zh-CN" dirty="0">
                <a:latin typeface="Times New Roman" panose="02020603050405020304" pitchFamily="18" charset="0"/>
                <a:ea typeface="宋体" panose="02010600030101010101" pitchFamily="2" charset="-122"/>
              </a:rPr>
              <a:t>I/O</a:t>
            </a:r>
            <a:endParaRPr lang="en-US" altLang="zh-CN"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层</a:t>
            </a:r>
            <a:endParaRPr lang="zh-CN" altLang="en-US" dirty="0">
              <a:latin typeface="Times New Roman" panose="02020603050405020304" pitchFamily="18" charset="0"/>
              <a:ea typeface="宋体" panose="02010600030101010101" pitchFamily="2" charset="-122"/>
            </a:endParaRPr>
          </a:p>
        </p:txBody>
      </p:sp>
      <p:sp>
        <p:nvSpPr>
          <p:cNvPr id="42005" name="Rectangle 20"/>
          <p:cNvSpPr/>
          <p:nvPr/>
        </p:nvSpPr>
        <p:spPr>
          <a:xfrm>
            <a:off x="2339975" y="2879725"/>
            <a:ext cx="1350963" cy="2400300"/>
          </a:xfrm>
          <a:prstGeom prst="rect">
            <a:avLst/>
          </a:prstGeom>
          <a:solidFill>
            <a:srgbClr val="EBEBFF"/>
          </a:solidFill>
          <a:ln w="9525" cap="flat" cmpd="sng">
            <a:solidFill>
              <a:schemeClr val="tx1"/>
            </a:solidFill>
            <a:prstDash val="solid"/>
            <a:miter/>
            <a:headEnd type="none" w="med" len="med"/>
            <a:tailEnd type="none" w="med" len="med"/>
          </a:ln>
        </p:spPr>
        <p:txBody>
          <a:bodyPr wrap="none" lIns="102870" tIns="51435" rIns="102870" bIns="51435" anchor="ctr"/>
          <a:p>
            <a:pPr algn="ctr" eaLnBrk="0" hangingPunct="0"/>
            <a:r>
              <a:rPr lang="en-US" altLang="zh-CN" dirty="0">
                <a:latin typeface="Times New Roman" panose="02020603050405020304" pitchFamily="18" charset="0"/>
                <a:ea typeface="宋体" panose="02010600030101010101" pitchFamily="2" charset="-122"/>
              </a:rPr>
              <a:t>java.io</a:t>
            </a:r>
            <a:endParaRPr lang="en-US" altLang="zh-CN"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提供</a:t>
            </a:r>
            <a:endParaRPr lang="zh-CN" altLang="en-US" dirty="0">
              <a:latin typeface="Times New Roman" panose="02020603050405020304" pitchFamily="18" charset="0"/>
              <a:ea typeface="宋体" panose="02010600030101010101" pitchFamily="2" charset="-122"/>
            </a:endParaRPr>
          </a:p>
          <a:p>
            <a:pPr algn="ctr" eaLnBrk="0" hangingPunct="0"/>
            <a:r>
              <a:rPr lang="en-US" altLang="zh-CN" dirty="0">
                <a:latin typeface="Times New Roman" panose="02020603050405020304" pitchFamily="18" charset="0"/>
                <a:ea typeface="宋体" panose="02010600030101010101" pitchFamily="2" charset="-122"/>
              </a:rPr>
              <a:t>I/O</a:t>
            </a:r>
            <a:r>
              <a:rPr lang="zh-CN" altLang="en-US" dirty="0">
                <a:latin typeface="Times New Roman" panose="02020603050405020304" pitchFamily="18" charset="0"/>
                <a:ea typeface="宋体" panose="02010600030101010101" pitchFamily="2" charset="-122"/>
              </a:rPr>
              <a:t>层</a:t>
            </a:r>
            <a:endParaRPr lang="zh-CN" altLang="en-US" dirty="0">
              <a:latin typeface="Times New Roman" panose="02020603050405020304" pitchFamily="18" charset="0"/>
              <a:ea typeface="宋体" panose="02010600030101010101" pitchFamily="2" charset="-122"/>
            </a:endParaRPr>
          </a:p>
          <a:p>
            <a:pPr algn="ctr" eaLnBrk="0" hangingPunct="0"/>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类层</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42006" name="Oval 21"/>
          <p:cNvSpPr/>
          <p:nvPr/>
        </p:nvSpPr>
        <p:spPr>
          <a:xfrm>
            <a:off x="1079500" y="1439863"/>
            <a:ext cx="1530350" cy="881062"/>
          </a:xfrm>
          <a:prstGeom prst="ellipse">
            <a:avLst/>
          </a:prstGeom>
          <a:solidFill>
            <a:srgbClr val="FFCDF0"/>
          </a:solidFill>
          <a:ln w="9525" cap="flat" cmpd="sng">
            <a:solidFill>
              <a:schemeClr val="tx1"/>
            </a:solidFill>
            <a:prstDash val="solid"/>
            <a:round/>
            <a:headEnd type="none" w="med" len="med"/>
            <a:tailEnd type="none" w="med" len="med"/>
          </a:ln>
        </p:spPr>
        <p:txBody>
          <a:bodyPr wrap="none" lIns="102870" tIns="51435" rIns="102870" bIns="51435" anchor="ctr"/>
          <a:p>
            <a:pPr algn="ctr" eaLnBrk="0" hangingPunct="0"/>
            <a:r>
              <a:rPr lang="zh-CN" altLang="en-US" dirty="0">
                <a:latin typeface="Times New Roman" panose="02020603050405020304" pitchFamily="18" charset="0"/>
                <a:sym typeface="+mn-ea"/>
              </a:rPr>
              <a:t>应用</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sym typeface="+mn-ea"/>
              </a:rPr>
              <a:t>程序</a:t>
            </a:r>
            <a:endParaRPr lang="zh-CN" altLang="en-US" dirty="0">
              <a:latin typeface="Times New Roman" panose="02020603050405020304" pitchFamily="18" charset="0"/>
              <a:ea typeface="宋体" panose="02010600030101010101" pitchFamily="2" charset="-122"/>
            </a:endParaRPr>
          </a:p>
        </p:txBody>
      </p:sp>
      <p:sp>
        <p:nvSpPr>
          <p:cNvPr id="42007" name="Oval 22"/>
          <p:cNvSpPr/>
          <p:nvPr/>
        </p:nvSpPr>
        <p:spPr>
          <a:xfrm>
            <a:off x="809625" y="5480050"/>
            <a:ext cx="1530350" cy="881063"/>
          </a:xfrm>
          <a:prstGeom prst="ellipse">
            <a:avLst/>
          </a:prstGeom>
          <a:solidFill>
            <a:srgbClr val="FFCDF0"/>
          </a:solidFill>
          <a:ln w="9525" cap="flat" cmpd="sng">
            <a:solidFill>
              <a:schemeClr val="tx1"/>
            </a:solidFill>
            <a:prstDash val="solid"/>
            <a:round/>
            <a:headEnd type="none" w="med" len="med"/>
            <a:tailEnd type="none" w="med" len="med"/>
          </a:ln>
        </p:spPr>
        <p:txBody>
          <a:bodyPr wrap="none" lIns="102870" tIns="51435" rIns="102870" bIns="51435" anchor="ctr"/>
          <a:p>
            <a:pPr algn="ctr" eaLnBrk="0" hangingPunct="0"/>
            <a:r>
              <a:rPr lang="zh-CN" altLang="en-US" dirty="0">
                <a:latin typeface="Times New Roman" panose="02020603050405020304" pitchFamily="18" charset="0"/>
                <a:sym typeface="+mn-ea"/>
              </a:rPr>
              <a:t>应用</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sym typeface="+mn-ea"/>
              </a:rPr>
              <a:t>程序</a:t>
            </a:r>
            <a:endParaRPr lang="zh-CN" altLang="en-US" dirty="0">
              <a:latin typeface="Times New Roman" panose="02020603050405020304" pitchFamily="18" charset="0"/>
              <a:ea typeface="宋体" panose="02010600030101010101" pitchFamily="2" charset="-122"/>
            </a:endParaRPr>
          </a:p>
        </p:txBody>
      </p:sp>
      <p:sp>
        <p:nvSpPr>
          <p:cNvPr id="42008" name="Oval 23"/>
          <p:cNvSpPr/>
          <p:nvPr/>
        </p:nvSpPr>
        <p:spPr>
          <a:xfrm>
            <a:off x="449263" y="3521075"/>
            <a:ext cx="1530350" cy="879475"/>
          </a:xfrm>
          <a:prstGeom prst="ellipse">
            <a:avLst/>
          </a:prstGeom>
          <a:solidFill>
            <a:srgbClr val="FFCDF0"/>
          </a:solidFill>
          <a:ln w="9525" cap="flat" cmpd="sng">
            <a:solidFill>
              <a:schemeClr val="tx1"/>
            </a:solidFill>
            <a:prstDash val="solid"/>
            <a:round/>
            <a:headEnd type="none" w="med" len="med"/>
            <a:tailEnd type="none" w="med" len="med"/>
          </a:ln>
        </p:spPr>
        <p:txBody>
          <a:bodyPr wrap="none" lIns="102870" tIns="51435" rIns="102870" bIns="51435" anchor="ctr"/>
          <a:p>
            <a:pPr algn="ctr" eaLnBrk="0" hangingPunct="0"/>
            <a:r>
              <a:rPr lang="zh-CN" altLang="en-US" dirty="0">
                <a:latin typeface="Times New Roman" panose="02020603050405020304" pitchFamily="18" charset="0"/>
                <a:sym typeface="+mn-ea"/>
              </a:rPr>
              <a:t>应用</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sym typeface="+mn-ea"/>
              </a:rPr>
              <a:t>程序</a:t>
            </a:r>
            <a:endParaRPr lang="zh-CN" altLang="en-US" dirty="0">
              <a:latin typeface="Times New Roman" panose="02020603050405020304" pitchFamily="18" charset="0"/>
              <a:ea typeface="宋体" panose="02010600030101010101" pitchFamily="2" charset="-122"/>
            </a:endParaRPr>
          </a:p>
        </p:txBody>
      </p:sp>
      <p:sp>
        <p:nvSpPr>
          <p:cNvPr id="42009" name="Line 24"/>
          <p:cNvSpPr/>
          <p:nvPr/>
        </p:nvSpPr>
        <p:spPr>
          <a:xfrm>
            <a:off x="2430463" y="2160588"/>
            <a:ext cx="630237" cy="719137"/>
          </a:xfrm>
          <a:prstGeom prst="line">
            <a:avLst/>
          </a:prstGeom>
          <a:ln w="28575" cap="flat" cmpd="sng">
            <a:solidFill>
              <a:schemeClr val="tx1"/>
            </a:solidFill>
            <a:prstDash val="solid"/>
            <a:round/>
            <a:headEnd type="triangle" w="med" len="med"/>
            <a:tailEnd type="triangle" w="med" len="med"/>
          </a:ln>
        </p:spPr>
      </p:sp>
      <p:sp>
        <p:nvSpPr>
          <p:cNvPr id="42010" name="Line 25"/>
          <p:cNvSpPr/>
          <p:nvPr/>
        </p:nvSpPr>
        <p:spPr>
          <a:xfrm>
            <a:off x="1979613" y="3921125"/>
            <a:ext cx="360362" cy="0"/>
          </a:xfrm>
          <a:prstGeom prst="line">
            <a:avLst/>
          </a:prstGeom>
          <a:ln w="28575" cap="flat" cmpd="sng">
            <a:solidFill>
              <a:schemeClr val="tx1"/>
            </a:solidFill>
            <a:prstDash val="solid"/>
            <a:round/>
            <a:headEnd type="triangle" w="med" len="med"/>
            <a:tailEnd type="triangle" w="med" len="med"/>
          </a:ln>
        </p:spPr>
      </p:sp>
      <p:sp>
        <p:nvSpPr>
          <p:cNvPr id="42011" name="Line 26"/>
          <p:cNvSpPr/>
          <p:nvPr/>
        </p:nvSpPr>
        <p:spPr>
          <a:xfrm flipV="1">
            <a:off x="2220913" y="5289550"/>
            <a:ext cx="719137" cy="390525"/>
          </a:xfrm>
          <a:prstGeom prst="line">
            <a:avLst/>
          </a:prstGeom>
          <a:ln w="38100" cap="flat" cmpd="sng">
            <a:solidFill>
              <a:schemeClr val="tx1"/>
            </a:solidFill>
            <a:prstDash val="solid"/>
            <a:round/>
            <a:headEnd type="triangle" w="med" len="med"/>
            <a:tailEnd type="triangle" w="med" len="med"/>
          </a:ln>
        </p:spPr>
      </p:sp>
      <p:sp>
        <p:nvSpPr>
          <p:cNvPr id="42012" name="Line 27"/>
          <p:cNvSpPr/>
          <p:nvPr/>
        </p:nvSpPr>
        <p:spPr>
          <a:xfrm>
            <a:off x="3690938" y="4160838"/>
            <a:ext cx="719137" cy="0"/>
          </a:xfrm>
          <a:prstGeom prst="line">
            <a:avLst/>
          </a:prstGeom>
          <a:ln w="28575" cap="flat" cmpd="sng">
            <a:solidFill>
              <a:schemeClr val="tx1"/>
            </a:solidFill>
            <a:prstDash val="solid"/>
            <a:round/>
            <a:headEnd type="triangle" w="med" len="med"/>
            <a:tailEnd type="triangle" w="med" len="med"/>
          </a:ln>
        </p:spPr>
      </p:sp>
      <p:sp>
        <p:nvSpPr>
          <p:cNvPr id="42013" name="Line 28"/>
          <p:cNvSpPr/>
          <p:nvPr/>
        </p:nvSpPr>
        <p:spPr>
          <a:xfrm>
            <a:off x="5310188" y="1760538"/>
            <a:ext cx="811212" cy="0"/>
          </a:xfrm>
          <a:prstGeom prst="line">
            <a:avLst/>
          </a:prstGeom>
          <a:ln w="38100" cap="flat" cmpd="sng">
            <a:solidFill>
              <a:schemeClr val="tx1"/>
            </a:solidFill>
            <a:prstDash val="solid"/>
            <a:round/>
            <a:headEnd type="triangle" w="med" len="med"/>
            <a:tailEnd type="triangle" w="med" len="med"/>
          </a:ln>
        </p:spPr>
      </p:sp>
      <p:sp>
        <p:nvSpPr>
          <p:cNvPr id="42014" name="Line 29"/>
          <p:cNvSpPr/>
          <p:nvPr/>
        </p:nvSpPr>
        <p:spPr>
          <a:xfrm>
            <a:off x="5310188" y="2681288"/>
            <a:ext cx="811212" cy="0"/>
          </a:xfrm>
          <a:prstGeom prst="line">
            <a:avLst/>
          </a:prstGeom>
          <a:ln w="38100" cap="flat" cmpd="sng">
            <a:solidFill>
              <a:schemeClr val="tx1"/>
            </a:solidFill>
            <a:prstDash val="solid"/>
            <a:round/>
            <a:headEnd type="triangle" w="med" len="med"/>
            <a:tailEnd type="triangle" w="med" len="med"/>
          </a:ln>
        </p:spPr>
      </p:sp>
      <p:sp>
        <p:nvSpPr>
          <p:cNvPr id="42015" name="Line 30"/>
          <p:cNvSpPr/>
          <p:nvPr/>
        </p:nvSpPr>
        <p:spPr>
          <a:xfrm>
            <a:off x="5310188" y="3675063"/>
            <a:ext cx="811212" cy="0"/>
          </a:xfrm>
          <a:prstGeom prst="line">
            <a:avLst/>
          </a:prstGeom>
          <a:ln w="38100" cap="flat" cmpd="sng">
            <a:solidFill>
              <a:schemeClr val="tx1"/>
            </a:solidFill>
            <a:prstDash val="solid"/>
            <a:round/>
            <a:headEnd type="triangle" w="med" len="med"/>
            <a:tailEnd type="triangle" w="med" len="med"/>
          </a:ln>
        </p:spPr>
      </p:sp>
      <p:sp>
        <p:nvSpPr>
          <p:cNvPr id="42016" name="Line 31"/>
          <p:cNvSpPr/>
          <p:nvPr/>
        </p:nvSpPr>
        <p:spPr>
          <a:xfrm>
            <a:off x="5327650" y="4773613"/>
            <a:ext cx="809625" cy="0"/>
          </a:xfrm>
          <a:prstGeom prst="line">
            <a:avLst/>
          </a:prstGeom>
          <a:ln w="38100" cap="flat" cmpd="sng">
            <a:solidFill>
              <a:schemeClr val="tx1"/>
            </a:solidFill>
            <a:prstDash val="solid"/>
            <a:round/>
            <a:headEnd type="triangle" w="med" len="med"/>
            <a:tailEnd type="triangle" w="med" len="med"/>
          </a:ln>
        </p:spPr>
      </p:sp>
      <p:sp>
        <p:nvSpPr>
          <p:cNvPr id="42017" name="Line 32"/>
          <p:cNvSpPr/>
          <p:nvPr/>
        </p:nvSpPr>
        <p:spPr>
          <a:xfrm>
            <a:off x="5327650" y="5840413"/>
            <a:ext cx="793750" cy="0"/>
          </a:xfrm>
          <a:prstGeom prst="line">
            <a:avLst/>
          </a:prstGeom>
          <a:ln w="38100" cap="flat" cmpd="sng">
            <a:solidFill>
              <a:schemeClr val="tx1"/>
            </a:solidFill>
            <a:prstDash val="solid"/>
            <a:round/>
            <a:headEnd type="triangle" w="med" len="med"/>
            <a:tailEnd type="triangle" w="med" len="med"/>
          </a:ln>
        </p:spPr>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3"/>
          <p:cNvSpPr/>
          <p:nvPr/>
        </p:nvSpPr>
        <p:spPr>
          <a:xfrm>
            <a:off x="3690938" y="2613025"/>
            <a:ext cx="4791075" cy="1137285"/>
          </a:xfrm>
          <a:prstGeom prst="rect">
            <a:avLst/>
          </a:prstGeom>
          <a:noFill/>
          <a:ln w="9525">
            <a:noFill/>
          </a:ln>
        </p:spPr>
        <p:txBody>
          <a:bodyPr wrap="none" anchor="t">
            <a:spAutoFit/>
          </a:bodyPr>
          <a:p>
            <a:pPr marL="0" lvl="1" indent="0" algn="l" rtl="0" eaLnBrk="1" fontAlgn="base" hangingPunct="1">
              <a:lnSpc>
                <a:spcPct val="100000"/>
              </a:lnSpc>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rPr>
              <a:t>Java</a:t>
            </a:r>
            <a:r>
              <a:rPr lang="zh-CN" altLang="en-US" sz="4800" b="1" dirty="0">
                <a:solidFill>
                  <a:srgbClr val="00B0F0"/>
                </a:solidFill>
                <a:latin typeface="Arial" panose="020B0604020202020204" pitchFamily="34" charset="0"/>
                <a:ea typeface="微软雅黑" panose="020B0503020204020204" pitchFamily="34" charset="-122"/>
              </a:rPr>
              <a:t>中的</a:t>
            </a:r>
            <a:r>
              <a:rPr lang="en-US" altLang="zh-CN" sz="4800" b="1" dirty="0">
                <a:solidFill>
                  <a:srgbClr val="00B0F0"/>
                </a:solidFill>
                <a:latin typeface="Arial" panose="020B0604020202020204" pitchFamily="34" charset="0"/>
                <a:ea typeface="微软雅黑" panose="020B0503020204020204" pitchFamily="34" charset="-122"/>
              </a:rPr>
              <a:t>I/O</a:t>
            </a:r>
            <a:r>
              <a:rPr lang="zh-CN" altLang="en-US" sz="4800" b="1" dirty="0">
                <a:solidFill>
                  <a:srgbClr val="00B0F0"/>
                </a:solidFill>
                <a:latin typeface="Arial" panose="020B0604020202020204" pitchFamily="34" charset="0"/>
                <a:ea typeface="微软雅黑" panose="020B0503020204020204" pitchFamily="34" charset="-122"/>
              </a:rPr>
              <a:t>体系</a:t>
            </a:r>
            <a:endPar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lnSpc>
                <a:spcPct val="100000"/>
              </a:lnSpc>
              <a:spcBef>
                <a:spcPct val="0"/>
              </a:spcBef>
              <a:spcAft>
                <a:spcPct val="0"/>
              </a:spcAft>
              <a:buNone/>
            </a:pP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  I/O in Java</a:t>
            </a:r>
            <a:endPar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39938"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39939"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java.io Package Overview</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265219" name="Rectangle 3"/>
          <p:cNvSpPr>
            <a:spLocks noGrp="1"/>
          </p:cNvSpPr>
          <p:nvPr>
            <p:ph idx="1"/>
          </p:nvPr>
        </p:nvSpPr>
        <p:spPr/>
        <p:txBody>
          <a:bodyPr vert="horz" wrap="square" lIns="91440" tIns="45720" rIns="91440" bIns="45720" anchor="t"/>
          <a:p>
            <a:pPr eaLnBrk="1" hangingPunct="1"/>
            <a:r>
              <a:rPr lang="en-US" altLang="zh-CN" sz="2800" dirty="0">
                <a:latin typeface="微软雅黑" panose="020B0503020204020204" pitchFamily="34" charset="-122"/>
                <a:ea typeface="微软雅黑" panose="020B0503020204020204" pitchFamily="34" charset="-122"/>
              </a:rPr>
              <a:t>java.io</a:t>
            </a:r>
            <a:r>
              <a:rPr lang="zh-CN" altLang="en-US" sz="2800" dirty="0">
                <a:latin typeface="微软雅黑" panose="020B0503020204020204" pitchFamily="34" charset="-122"/>
                <a:ea typeface="微软雅黑" panose="020B0503020204020204" pitchFamily="34" charset="-122"/>
              </a:rPr>
              <a:t>包中的类和接口可分为以下几类：</a:t>
            </a:r>
            <a:endParaRPr lang="zh-CN" altLang="en-US" sz="28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 </a:t>
            </a:r>
            <a:r>
              <a:rPr lang="zh-CN" altLang="en-US" sz="2800" dirty="0">
                <a:solidFill>
                  <a:srgbClr val="FF3300"/>
                </a:solidFill>
                <a:latin typeface="微软雅黑" panose="020B0503020204020204" pitchFamily="34" charset="-122"/>
                <a:ea typeface="微软雅黑" panose="020B0503020204020204" pitchFamily="34" charset="-122"/>
              </a:rPr>
              <a:t>高层抽象类</a:t>
            </a:r>
            <a:r>
              <a:rPr lang="zh-CN" altLang="en-US" sz="2800" dirty="0">
                <a:latin typeface="微软雅黑" panose="020B0503020204020204" pitchFamily="34" charset="-122"/>
                <a:ea typeface="微软雅黑" panose="020B0503020204020204" pitchFamily="34" charset="-122"/>
              </a:rPr>
              <a:t>用于表示各种不同的流</a:t>
            </a:r>
            <a:endParaRPr lang="zh-CN" altLang="en-US" sz="28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各种</a:t>
            </a:r>
            <a:r>
              <a:rPr lang="zh-CN" altLang="en-US" sz="2800" dirty="0">
                <a:solidFill>
                  <a:srgbClr val="FF3300"/>
                </a:solidFill>
                <a:latin typeface="微软雅黑" panose="020B0503020204020204" pitchFamily="34" charset="-122"/>
                <a:ea typeface="微软雅黑" panose="020B0503020204020204" pitchFamily="34" charset="-122"/>
              </a:rPr>
              <a:t>特殊类型的流类</a:t>
            </a:r>
            <a:r>
              <a:rPr lang="zh-CN" altLang="en-US" sz="2800" dirty="0">
                <a:latin typeface="微软雅黑" panose="020B0503020204020204" pitchFamily="34" charset="-122"/>
                <a:ea typeface="微软雅黑" panose="020B0503020204020204" pitchFamily="34" charset="-122"/>
              </a:rPr>
              <a:t>，如过滤器流、缓冲流、管道流等</a:t>
            </a:r>
            <a:endParaRPr lang="zh-CN" altLang="en-US" sz="28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(3) </a:t>
            </a:r>
            <a:r>
              <a:rPr lang="zh-CN" altLang="en-US" sz="2800" dirty="0">
                <a:solidFill>
                  <a:srgbClr val="FF3300"/>
                </a:solidFill>
                <a:latin typeface="微软雅黑" panose="020B0503020204020204" pitchFamily="34" charset="-122"/>
                <a:ea typeface="微软雅黑" panose="020B0503020204020204" pitchFamily="34" charset="-122"/>
              </a:rPr>
              <a:t>数据流类</a:t>
            </a:r>
            <a:r>
              <a:rPr lang="zh-CN" altLang="en-US" sz="2800" dirty="0">
                <a:latin typeface="微软雅黑" panose="020B0503020204020204" pitchFamily="34" charset="-122"/>
                <a:ea typeface="微软雅黑" panose="020B0503020204020204" pitchFamily="34" charset="-122"/>
              </a:rPr>
              <a:t>用于输入、输出基本数据类型数据或字符串对象</a:t>
            </a:r>
            <a:endParaRPr lang="zh-CN" altLang="en-US" sz="28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用于</a:t>
            </a:r>
            <a:r>
              <a:rPr lang="zh-CN" altLang="en-US" sz="2800" dirty="0">
                <a:solidFill>
                  <a:srgbClr val="FF3300"/>
                </a:solidFill>
                <a:latin typeface="微软雅黑" panose="020B0503020204020204" pitchFamily="34" charset="-122"/>
                <a:ea typeface="微软雅黑" panose="020B0503020204020204" pitchFamily="34" charset="-122"/>
              </a:rPr>
              <a:t>文件读写的类和接口</a:t>
            </a:r>
            <a:endParaRPr lang="zh-CN" altLang="en-US" sz="2800" dirty="0">
              <a:solidFill>
                <a:srgbClr val="FF330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用于</a:t>
            </a:r>
            <a:r>
              <a:rPr lang="zh-CN" altLang="en-US" sz="2800" dirty="0">
                <a:solidFill>
                  <a:srgbClr val="FF3300"/>
                </a:solidFill>
                <a:latin typeface="微软雅黑" panose="020B0503020204020204" pitchFamily="34" charset="-122"/>
                <a:ea typeface="微软雅黑" panose="020B0503020204020204" pitchFamily="34" charset="-122"/>
              </a:rPr>
              <a:t>对象序列化的类和接口</a:t>
            </a:r>
            <a:endParaRPr lang="zh-CN" altLang="en-US" sz="2800" dirty="0">
              <a:solidFill>
                <a:srgbClr val="FF3300"/>
              </a:solidFill>
              <a:latin typeface="微软雅黑" panose="020B0503020204020204" pitchFamily="34" charset="-122"/>
              <a:ea typeface="微软雅黑" panose="020B0503020204020204" pitchFamily="34" charset="-122"/>
            </a:endParaRPr>
          </a:p>
        </p:txBody>
      </p:sp>
      <p:sp>
        <p:nvSpPr>
          <p:cNvPr id="2765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8FD684-7365-45CC-880B-4256243A4B74}"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5219">
                                            <p:txEl>
                                              <p:charRg st="23" end="46"/>
                                            </p:txEl>
                                          </p:spTgt>
                                        </p:tgtEl>
                                        <p:attrNameLst>
                                          <p:attrName>style.visibility</p:attrName>
                                        </p:attrNameLst>
                                      </p:cBhvr>
                                      <p:to>
                                        <p:strVal val="visible"/>
                                      </p:to>
                                    </p:set>
                                    <p:anim calcmode="lin" valueType="num">
                                      <p:cBhvr additive="base">
                                        <p:cTn id="7" dur="500" fill="hold"/>
                                        <p:tgtEl>
                                          <p:spTgt spid="265219">
                                            <p:txEl>
                                              <p:charRg st="23" end="4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65219">
                                            <p:txEl>
                                              <p:charRg st="23" end="4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65219">
                                            <p:txEl>
                                              <p:charRg st="46" end="78"/>
                                            </p:txEl>
                                          </p:spTgt>
                                        </p:tgtEl>
                                        <p:attrNameLst>
                                          <p:attrName>style.visibility</p:attrName>
                                        </p:attrNameLst>
                                      </p:cBhvr>
                                      <p:to>
                                        <p:strVal val="visible"/>
                                      </p:to>
                                    </p:set>
                                    <p:anim calcmode="lin" valueType="num">
                                      <p:cBhvr additive="base">
                                        <p:cTn id="13" dur="500" fill="hold"/>
                                        <p:tgtEl>
                                          <p:spTgt spid="265219">
                                            <p:txEl>
                                              <p:charRg st="46" end="78"/>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65219">
                                            <p:txEl>
                                              <p:charRg st="46" end="7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65219">
                                            <p:txEl>
                                              <p:charRg st="78" end="111"/>
                                            </p:txEl>
                                          </p:spTgt>
                                        </p:tgtEl>
                                        <p:attrNameLst>
                                          <p:attrName>style.visibility</p:attrName>
                                        </p:attrNameLst>
                                      </p:cBhvr>
                                      <p:to>
                                        <p:strVal val="visible"/>
                                      </p:to>
                                    </p:set>
                                    <p:anim calcmode="lin" valueType="num">
                                      <p:cBhvr additive="base">
                                        <p:cTn id="19" dur="500" fill="hold"/>
                                        <p:tgtEl>
                                          <p:spTgt spid="265219">
                                            <p:txEl>
                                              <p:charRg st="78" end="11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65219">
                                            <p:txEl>
                                              <p:charRg st="78" end="1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65219">
                                            <p:txEl>
                                              <p:charRg st="111" end="130"/>
                                            </p:txEl>
                                          </p:spTgt>
                                        </p:tgtEl>
                                        <p:attrNameLst>
                                          <p:attrName>style.visibility</p:attrName>
                                        </p:attrNameLst>
                                      </p:cBhvr>
                                      <p:to>
                                        <p:strVal val="visible"/>
                                      </p:to>
                                    </p:set>
                                    <p:anim calcmode="lin" valueType="num">
                                      <p:cBhvr additive="base">
                                        <p:cTn id="25" dur="500" fill="hold"/>
                                        <p:tgtEl>
                                          <p:spTgt spid="265219">
                                            <p:txEl>
                                              <p:charRg st="111" end="13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65219">
                                            <p:txEl>
                                              <p:charRg st="111" end="13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65219">
                                            <p:txEl>
                                              <p:charRg st="130" end="150"/>
                                            </p:txEl>
                                          </p:spTgt>
                                        </p:tgtEl>
                                        <p:attrNameLst>
                                          <p:attrName>style.visibility</p:attrName>
                                        </p:attrNameLst>
                                      </p:cBhvr>
                                      <p:to>
                                        <p:strVal val="visible"/>
                                      </p:to>
                                    </p:set>
                                    <p:anim calcmode="lin" valueType="num">
                                      <p:cBhvr additive="base">
                                        <p:cTn id="31" dur="500" fill="hold"/>
                                        <p:tgtEl>
                                          <p:spTgt spid="265219">
                                            <p:txEl>
                                              <p:charRg st="130" end="15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65219">
                                            <p:txEl>
                                              <p:charRg st="130"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3200">
                <a:sym typeface="+mn-ea"/>
              </a:rPr>
              <a:t>java.io包主要类</a:t>
            </a:r>
            <a:endParaRPr lang="zh-CN" altLang="en-US" sz="3200">
              <a:sym typeface="+mn-ea"/>
            </a:endParaRPr>
          </a:p>
        </p:txBody>
      </p:sp>
      <p:sp>
        <p:nvSpPr>
          <p:cNvPr id="5" name="内容占位符 4"/>
          <p:cNvSpPr>
            <a:spLocks noGrp="1"/>
          </p:cNvSpPr>
          <p:nvPr>
            <p:ph idx="1"/>
          </p:nvPr>
        </p:nvSpPr>
        <p:spPr/>
        <p:txBody>
          <a:bodyPr/>
          <a:p>
            <a:endParaRPr lang="zh-CN" altLang="en-US"/>
          </a:p>
        </p:txBody>
      </p:sp>
      <p:sp>
        <p:nvSpPr>
          <p:cNvPr id="30723" name="灯片编号占位符 3"/>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CF3939E-0355-467E-B4CD-01C1272D4C9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pic>
        <p:nvPicPr>
          <p:cNvPr id="2" name="图片 1" descr="20180127210410630-1"/>
          <p:cNvPicPr>
            <a:picLocks noChangeAspect="1"/>
          </p:cNvPicPr>
          <p:nvPr>
            <p:custDataLst>
              <p:tags r:id="rId1"/>
            </p:custDataLst>
          </p:nvPr>
        </p:nvPicPr>
        <p:blipFill>
          <a:blip r:embed="rId2"/>
          <a:stretch>
            <a:fillRect/>
          </a:stretch>
        </p:blipFill>
        <p:spPr>
          <a:xfrm>
            <a:off x="89535" y="1262380"/>
            <a:ext cx="10534015" cy="512572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965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java.io</a:t>
            </a:r>
            <a:r>
              <a:rPr lang="zh-CN" altLang="en-US" sz="3600" b="1">
                <a:solidFill>
                  <a:srgbClr val="00B0F0"/>
                </a:solidFill>
                <a:latin typeface="微软雅黑" panose="020B0503020204020204" pitchFamily="34" charset="-122"/>
                <a:ea typeface="微软雅黑" panose="020B0503020204020204" pitchFamily="34" charset="-122"/>
                <a:sym typeface="+mn-ea"/>
              </a:rPr>
              <a:t>包</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28675" name="Rectangle 3"/>
          <p:cNvSpPr>
            <a:spLocks noGrp="1" noChangeArrowheads="1"/>
          </p:cNvSpPr>
          <p:nvPr>
            <p:ph idx="1"/>
          </p:nvPr>
        </p:nvSpPr>
        <p:spPr/>
        <p:txBody>
          <a:bodyPr vert="horz" wrap="square" lIns="91440" tIns="45720" rIns="91440" bIns="45720" numCol="1" rtlCol="0" anchor="t" anchorCtr="0" compatLnSpc="1">
            <a:normAutofit fontScale="92500" lnSpcReduction="10000"/>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字节流</a:t>
            </a:r>
            <a:endPar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00000"/>
              </a:lnSpc>
              <a:spcBef>
                <a:spcPts val="1050"/>
              </a:spcBef>
              <a:spcAft>
                <a:spcPts val="0"/>
              </a:spcAft>
              <a:buClr>
                <a:schemeClr val="tx1"/>
              </a:buClr>
              <a:buSzTx/>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从</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OutputStream</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派生出来的一系列类。这类流以字节</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(byte)</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为基本处理单位。</a:t>
            </a: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public abstract class </a:t>
            </a:r>
            <a:r>
              <a:rPr kumimoji="0" lang="en-US" altLang="zh-CN"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extends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1" tooltip="class in java.lang" action="ppaction://hlinkfile"/>
              </a:rPr>
              <a:t>Object</a:t>
            </a: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public abstract class </a:t>
            </a:r>
            <a:r>
              <a:rPr kumimoji="0" lang="en-US" altLang="zh-CN"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OutputStream</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extends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1" tooltip="class in java.lang" action="ppaction://hlinkfile"/>
              </a:rPr>
              <a:t>Object</a:t>
            </a:r>
            <a:endParaRPr kumimoji="0" lang="zh-CN"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
                <a:schemeClr val="tx1"/>
              </a:buClr>
              <a:buSzTx/>
              <a:buFont typeface="Arial" panose="020B0604020202020204" pitchFamily="34" charset="0"/>
              <a:buChar char="•"/>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字符流</a:t>
            </a:r>
            <a:endPar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00000"/>
              </a:lnSpc>
              <a:spcBef>
                <a:spcPts val="1050"/>
              </a:spcBef>
              <a:spcAft>
                <a:spcPts val="0"/>
              </a:spcAft>
              <a:buClr>
                <a:schemeClr val="tx1"/>
              </a:buClr>
              <a:buSzTx/>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从</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Reader</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Writer</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派生出的一系列类，这类流以</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16</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位的</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Unicode</a:t>
            </a: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码表示的字符为基本处理单位。</a:t>
            </a: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public abstract class </a:t>
            </a:r>
            <a:r>
              <a:rPr kumimoji="0" lang="en-US" altLang="zh-CN"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Reader</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extends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1" tooltip="class in java.lang" action="ppaction://hlinkfile"/>
              </a:rPr>
              <a:t>Object</a:t>
            </a:r>
            <a:endPar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public abstract class </a:t>
            </a:r>
            <a:r>
              <a:rPr kumimoji="0" lang="en-US" altLang="zh-CN"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Writer</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extends </a:t>
            </a:r>
            <a:r>
              <a:rPr kumimoji="0" lang="en-US" altLang="zh-CN"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1" tooltip="class in java.lang" action="ppaction://hlinkfile"/>
              </a:rPr>
              <a:t>Object</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867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E1549F5-0C6F-4296-A980-5C58F9587C98}"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958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Java I/O</a:t>
            </a:r>
            <a:r>
              <a:rPr lang="zh-CN" altLang="en-US" sz="3600" b="1">
                <a:solidFill>
                  <a:srgbClr val="00B0F0"/>
                </a:solidFill>
                <a:latin typeface="微软雅黑" panose="020B0503020204020204" pitchFamily="34" charset="-122"/>
                <a:ea typeface="微软雅黑" panose="020B0503020204020204" pitchFamily="34" charset="-122"/>
                <a:sym typeface="+mn-ea"/>
              </a:rPr>
              <a:t>库的设计原则</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43011" name="Rectangle 3"/>
          <p:cNvSpPr>
            <a:spLocks noGrp="1" noChangeArrowheads="1"/>
          </p:cNvSpPr>
          <p:nvPr>
            <p:ph idx="1"/>
          </p:nvPr>
        </p:nvSpPr>
        <p:spPr/>
        <p:txBody>
          <a:bodyPr vert="horz" wrap="square" lIns="91440" tIns="45720" rIns="91440" bIns="45720" numCol="1" rtlCol="0" anchor="t" anchorCtr="0" compatLnSpc="1">
            <a:normAutofit fontScale="70000"/>
          </a:bodyPr>
          <a:lstStyle/>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两个对称性：</a:t>
            </a:r>
            <a:endParaRPr kumimoji="0" lang="zh-CN" altLang="en-US"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输入－输出对称</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OutputStream</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提供了面向字节的</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功能；</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Reader</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Writer</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提供了面向字符的</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功能。</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byte</a:t>
            </a:r>
            <a:r>
              <a:rPr kumimoji="0" lang="zh-CN" altLang="en-US"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char</a:t>
            </a:r>
            <a:r>
              <a:rPr kumimoji="0" lang="zh-CN" altLang="en-US"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对称</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Reader</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的子类分别负责</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byte</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char</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流的输入；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OutputStream</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Writer</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的子类分别负责</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byte</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char</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流的输出 。</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两个设计模式：</a:t>
            </a:r>
            <a:endParaRPr kumimoji="0" lang="zh-CN" altLang="en-US" sz="27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装饰模式</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有些流处理器可以对另一些流处理器起到装饰作用，形成新的具有改善了功能的流处理器。接口不改变</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数据传输以字节或字符模式不变</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，但增加功能。</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en-US"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适配器模式</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有些流处理器是对其他类型的流源的适配。接口改变（数据传输由字节变字符或者由字符</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变字节），但不增加功能。</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301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7C43346-79DF-48F5-9380-78C49D9E4963}"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5740" name="Rectangle 1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字节流与字符流</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45059" name="Rectangle 2"/>
          <p:cNvSpPr>
            <a:spLocks noGrp="1" noChangeArrowheads="1"/>
          </p:cNvSpPr>
          <p:nvPr>
            <p:ph idx="1"/>
          </p:nvPr>
        </p:nvSpPr>
        <p:spPr/>
        <p:txBody>
          <a:bodyPr vert="horz" wrap="square" lIns="91440" tIns="45720" rIns="91440" bIns="45720" numCol="1" rtlCol="0" anchor="t" anchorCtr="0" compatLnSpc="1">
            <a:normAutofit fontScale="62500"/>
          </a:bodyPr>
          <a:lstStyle/>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说明：	</a:t>
            </a:r>
            <a:endPar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10000"/>
              </a:lnSpc>
              <a:spcBef>
                <a:spcPts val="1050"/>
              </a:spcBef>
              <a:spcAft>
                <a:spcPts val="0"/>
              </a:spcAft>
              <a:buClrTx/>
              <a:buSzTx/>
              <a:buFont typeface="Wingdings" panose="05000000000000000000" pitchFamily="2" charset="2"/>
              <a:buNone/>
              <a:defRPr/>
            </a:pP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以字符为导向的</a:t>
            </a:r>
            <a:r>
              <a:rPr kumimoji="0" lang="en-US" altLang="zh-CN"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stream</a:t>
            </a: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基本上对有与之相对应的以字节为导向的</a:t>
            </a:r>
            <a:r>
              <a:rPr kumimoji="0" lang="en-US" altLang="zh-CN"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stream</a:t>
            </a: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。两个对应类实现的功能相同，只是在操作时的导向不同。如 </a:t>
            </a:r>
            <a:r>
              <a:rPr kumimoji="0" lang="en-US" altLang="zh-CN" sz="23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CharArrayReader</a:t>
            </a: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3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ByteArrayInputStream</a:t>
            </a: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的作用都是把内存中的一个缓冲区作为</a:t>
            </a:r>
            <a:r>
              <a:rPr kumimoji="0" lang="en-US" altLang="zh-CN" sz="23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使用，所不同的是前者每次从内存中读取一个字节的信息，而后者每次从内存中读取一个字符。</a:t>
            </a:r>
            <a:endPar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5061"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8C0CAB9-E9CD-462F-8419-B3966DBA15C9}"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71684" name="Group 3"/>
          <p:cNvGrpSpPr/>
          <p:nvPr/>
        </p:nvGrpSpPr>
        <p:grpSpPr>
          <a:xfrm>
            <a:off x="1752600" y="1439863"/>
            <a:ext cx="7683500" cy="2744787"/>
            <a:chOff x="720" y="1104"/>
            <a:chExt cx="3936" cy="2256"/>
          </a:xfrm>
        </p:grpSpPr>
        <p:grpSp>
          <p:nvGrpSpPr>
            <p:cNvPr id="71685" name="Group 4"/>
            <p:cNvGrpSpPr/>
            <p:nvPr/>
          </p:nvGrpSpPr>
          <p:grpSpPr>
            <a:xfrm>
              <a:off x="720" y="1104"/>
              <a:ext cx="3936" cy="2256"/>
              <a:chOff x="-2" y="-2"/>
              <a:chExt cx="5764" cy="1857"/>
            </a:xfrm>
          </p:grpSpPr>
          <p:grpSp>
            <p:nvGrpSpPr>
              <p:cNvPr id="71686" name="Group 5"/>
              <p:cNvGrpSpPr/>
              <p:nvPr/>
            </p:nvGrpSpPr>
            <p:grpSpPr>
              <a:xfrm>
                <a:off x="0" y="0"/>
                <a:ext cx="5760" cy="1853"/>
                <a:chOff x="0" y="0"/>
                <a:chExt cx="5760" cy="1853"/>
              </a:xfrm>
            </p:grpSpPr>
            <p:sp>
              <p:nvSpPr>
                <p:cNvPr id="2505734" name="Rectangle 6"/>
                <p:cNvSpPr>
                  <a:spLocks noChangeArrowheads="1"/>
                </p:cNvSpPr>
                <p:nvPr/>
              </p:nvSpPr>
              <p:spPr bwMode="auto">
                <a:xfrm>
                  <a:off x="4" y="0"/>
                  <a:ext cx="5756" cy="1853"/>
                </a:xfrm>
                <a:prstGeom prst="rect">
                  <a:avLst/>
                </a:prstGeom>
                <a:solidFill>
                  <a:srgbClr val="F8FFF4"/>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71688" name="Group 7"/>
                <p:cNvGrpSpPr/>
                <p:nvPr/>
              </p:nvGrpSpPr>
              <p:grpSpPr>
                <a:xfrm>
                  <a:off x="0" y="0"/>
                  <a:ext cx="5760" cy="1853"/>
                  <a:chOff x="0" y="0"/>
                  <a:chExt cx="5760" cy="1853"/>
                </a:xfrm>
              </p:grpSpPr>
              <p:sp>
                <p:nvSpPr>
                  <p:cNvPr id="2505736" name="Rectangle 8"/>
                  <p:cNvSpPr>
                    <a:spLocks noChangeArrowheads="1"/>
                  </p:cNvSpPr>
                  <p:nvPr/>
                </p:nvSpPr>
                <p:spPr bwMode="auto">
                  <a:xfrm>
                    <a:off x="4" y="0"/>
                    <a:ext cx="5756" cy="1853"/>
                  </a:xfrm>
                  <a:prstGeom prst="rect">
                    <a:avLst/>
                  </a:prstGeom>
                  <a:solidFill>
                    <a:srgbClr val="F8FFF4"/>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r>
                      <a:rPr kumimoji="0" lang="zh-CN" altLang="en-GB" sz="2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r>
                      <a:rPr kumimoji="0" lang="zh-CN" altLang="en-GB"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2505737" name="Rectangle 9"/>
                  <p:cNvSpPr>
                    <a:spLocks noChangeArrowheads="1"/>
                  </p:cNvSpPr>
                  <p:nvPr/>
                </p:nvSpPr>
                <p:spPr bwMode="auto">
                  <a:xfrm>
                    <a:off x="4" y="0"/>
                    <a:ext cx="5756" cy="185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sp>
            <p:nvSpPr>
              <p:cNvPr id="2505738" name="Rectangle 10"/>
              <p:cNvSpPr>
                <a:spLocks noChangeArrowheads="1"/>
              </p:cNvSpPr>
              <p:nvPr/>
            </p:nvSpPr>
            <p:spPr bwMode="auto">
              <a:xfrm>
                <a:off x="-2" y="-2"/>
                <a:ext cx="5764" cy="1857"/>
              </a:xfrm>
              <a:prstGeom prst="rect">
                <a:avLst/>
              </a:prstGeom>
              <a:noFill/>
              <a:ln w="6350"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pic>
          <p:nvPicPr>
            <p:cNvPr id="71692" name="Picture 11" descr="ioHierarchyTop"/>
            <p:cNvPicPr>
              <a:picLocks noChangeAspect="1"/>
            </p:cNvPicPr>
            <p:nvPr/>
          </p:nvPicPr>
          <p:blipFill>
            <a:blip r:embed="rId1"/>
            <a:stretch>
              <a:fillRect/>
            </a:stretch>
          </p:blipFill>
          <p:spPr>
            <a:xfrm>
              <a:off x="941" y="1240"/>
              <a:ext cx="3564" cy="1872"/>
            </a:xfrm>
            <a:prstGeom prst="rect">
              <a:avLst/>
            </a:prstGeom>
            <a:noFill/>
            <a:ln w="9525">
              <a:noFill/>
            </a:ln>
          </p:spPr>
        </p:pic>
      </p:gr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52834"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流的适配－－ </a:t>
            </a:r>
            <a:r>
              <a:rPr lang="zh-CN" altLang="en-US" sz="4000">
                <a:sym typeface="+mn-ea"/>
              </a:rPr>
              <a:t>byte</a:t>
            </a:r>
            <a:r>
              <a:rPr lang="zh-CN" altLang="en-US" sz="4000">
                <a:sym typeface="+mn-ea"/>
              </a:rPr>
              <a:t>流到</a:t>
            </a:r>
            <a:r>
              <a:rPr lang="zh-CN" altLang="en-US" sz="4000">
                <a:sym typeface="+mn-ea"/>
              </a:rPr>
              <a:t>char</a:t>
            </a:r>
            <a:r>
              <a:rPr lang="zh-CN" altLang="en-US" sz="4000">
                <a:sym typeface="+mn-ea"/>
              </a:rPr>
              <a:t>流</a:t>
            </a:r>
            <a:endParaRPr lang="zh-CN" altLang="en-US" sz="4000">
              <a:sym typeface="+mn-ea"/>
            </a:endParaRPr>
          </a:p>
        </p:txBody>
      </p:sp>
      <p:sp>
        <p:nvSpPr>
          <p:cNvPr id="86018" name="Rectangle 3"/>
          <p:cNvSpPr>
            <a:spLocks noGrp="1"/>
          </p:cNvSpPr>
          <p:nvPr>
            <p:ph idx="1"/>
          </p:nvPr>
        </p:nvSpPr>
        <p:spPr/>
        <p:txBody>
          <a:bodyPr vert="horz" wrap="square" lIns="91440" tIns="45720" rIns="91440" bIns="45720" anchor="t"/>
          <a:p>
            <a:pPr eaLnBrk="1" hangingPunct="1"/>
            <a:r>
              <a:rPr lang="en-US" altLang="zh-CN" sz="2000" dirty="0">
                <a:solidFill>
                  <a:srgbClr val="FF0000"/>
                </a:solidFill>
                <a:latin typeface="微软雅黑" panose="020B0503020204020204" pitchFamily="34" charset="-122"/>
                <a:ea typeface="微软雅黑" panose="020B0503020204020204" pitchFamily="34" charset="-122"/>
              </a:rPr>
              <a:t>InputStreamReader</a:t>
            </a:r>
            <a:r>
              <a:rPr lang="zh-CN" altLang="en-US" sz="2000" dirty="0">
                <a:latin typeface="微软雅黑" panose="020B0503020204020204" pitchFamily="34" charset="-122"/>
                <a:ea typeface="微软雅黑" panose="020B0503020204020204" pitchFamily="34" charset="-122"/>
              </a:rPr>
              <a:t>是从</a:t>
            </a:r>
            <a:r>
              <a:rPr lang="en-US" altLang="zh-CN" sz="2000" dirty="0">
                <a:latin typeface="微软雅黑" panose="020B0503020204020204" pitchFamily="34" charset="-122"/>
                <a:ea typeface="微软雅黑" panose="020B0503020204020204" pitchFamily="34" charset="-122"/>
              </a:rPr>
              <a:t>byte</a:t>
            </a:r>
            <a:r>
              <a:rPr lang="zh-CN" altLang="en-US" sz="2000" dirty="0">
                <a:latin typeface="微软雅黑" panose="020B0503020204020204" pitchFamily="34" charset="-122"/>
                <a:ea typeface="微软雅黑" panose="020B0503020204020204" pitchFamily="34" charset="-122"/>
              </a:rPr>
              <a:t>流到</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流的一个桥梁，它读入</a:t>
            </a:r>
            <a:r>
              <a:rPr lang="en-US" altLang="zh-CN" sz="2000" dirty="0">
                <a:latin typeface="微软雅黑" panose="020B0503020204020204" pitchFamily="34" charset="-122"/>
                <a:ea typeface="微软雅黑" panose="020B0503020204020204" pitchFamily="34" charset="-122"/>
              </a:rPr>
              <a:t>byte</a:t>
            </a:r>
            <a:r>
              <a:rPr lang="zh-CN" altLang="en-US" sz="2000" dirty="0">
                <a:latin typeface="微软雅黑" panose="020B0503020204020204" pitchFamily="34" charset="-122"/>
                <a:ea typeface="微软雅黑" panose="020B0503020204020204" pitchFamily="34" charset="-122"/>
              </a:rPr>
              <a:t>数据并根据指定的编码将之翻译成为</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数据</a:t>
            </a:r>
            <a:endParaRPr lang="zh-CN" altLang="en-US" sz="2000" dirty="0">
              <a:latin typeface="微软雅黑" panose="020B0503020204020204" pitchFamily="34" charset="-122"/>
              <a:ea typeface="微软雅黑" panose="020B0503020204020204" pitchFamily="34" charset="-122"/>
            </a:endParaRPr>
          </a:p>
          <a:p>
            <a:pPr eaLnBrk="1" hangingPunct="1"/>
            <a:r>
              <a:rPr lang="zh-CN" altLang="en-US" sz="2000" dirty="0">
                <a:latin typeface="微软雅黑" panose="020B0503020204020204" pitchFamily="34" charset="-122"/>
                <a:ea typeface="微软雅黑" panose="020B0503020204020204" pitchFamily="34" charset="-122"/>
              </a:rPr>
              <a:t>当把</a:t>
            </a:r>
            <a:r>
              <a:rPr lang="en-US" altLang="zh-CN" sz="2000" dirty="0">
                <a:latin typeface="微软雅黑" panose="020B0503020204020204" pitchFamily="34" charset="-122"/>
                <a:ea typeface="微软雅黑" panose="020B0503020204020204" pitchFamily="34" charset="-122"/>
              </a:rPr>
              <a:t>InputStreamReader</a:t>
            </a:r>
            <a:r>
              <a:rPr lang="zh-CN" altLang="en-US" sz="2000" dirty="0">
                <a:latin typeface="微软雅黑" panose="020B0503020204020204" pitchFamily="34" charset="-122"/>
                <a:ea typeface="微软雅黑" panose="020B0503020204020204" pitchFamily="34" charset="-122"/>
              </a:rPr>
              <a:t>与任何</a:t>
            </a:r>
            <a:r>
              <a:rPr lang="en-US" altLang="zh-CN" sz="2000" dirty="0">
                <a:latin typeface="微软雅黑" panose="020B0503020204020204" pitchFamily="34" charset="-122"/>
                <a:ea typeface="微软雅黑" panose="020B0503020204020204" pitchFamily="34" charset="-122"/>
              </a:rPr>
              <a:t>InputStream</a:t>
            </a:r>
            <a:r>
              <a:rPr lang="zh-CN" altLang="en-US" sz="2000" dirty="0">
                <a:latin typeface="微软雅黑" panose="020B0503020204020204" pitchFamily="34" charset="-122"/>
                <a:ea typeface="微软雅黑" panose="020B0503020204020204" pitchFamily="34" charset="-122"/>
              </a:rPr>
              <a:t>的具体子类链接时，可以从</a:t>
            </a:r>
            <a:r>
              <a:rPr lang="en-US" altLang="zh-CN" sz="2000" dirty="0">
                <a:latin typeface="微软雅黑" panose="020B0503020204020204" pitchFamily="34" charset="-122"/>
                <a:ea typeface="微软雅黑" panose="020B0503020204020204" pitchFamily="34" charset="-122"/>
              </a:rPr>
              <a:t>InputStream</a:t>
            </a:r>
            <a:r>
              <a:rPr lang="zh-CN" altLang="en-US" sz="2000" dirty="0">
                <a:latin typeface="微软雅黑" panose="020B0503020204020204" pitchFamily="34" charset="-122"/>
                <a:ea typeface="微软雅黑" panose="020B0503020204020204" pitchFamily="34" charset="-122"/>
              </a:rPr>
              <a:t>的输出读入</a:t>
            </a:r>
            <a:r>
              <a:rPr lang="en-US" altLang="zh-CN" sz="2000" dirty="0">
                <a:latin typeface="微软雅黑" panose="020B0503020204020204" pitchFamily="34" charset="-122"/>
                <a:ea typeface="微软雅黑" panose="020B0503020204020204" pitchFamily="34" charset="-122"/>
              </a:rPr>
              <a:t>byte</a:t>
            </a:r>
            <a:r>
              <a:rPr lang="zh-CN" altLang="en-US" sz="2000" dirty="0">
                <a:latin typeface="微软雅黑" panose="020B0503020204020204" pitchFamily="34" charset="-122"/>
                <a:ea typeface="微软雅黑" panose="020B0503020204020204" pitchFamily="34" charset="-122"/>
              </a:rPr>
              <a:t>类型的数据，将之转换成</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类型的数据</a:t>
            </a:r>
            <a:endParaRPr lang="zh-CN" altLang="en-US" sz="2000" dirty="0">
              <a:latin typeface="微软雅黑" panose="020B0503020204020204" pitchFamily="34" charset="-122"/>
              <a:ea typeface="微软雅黑" panose="020B0503020204020204" pitchFamily="34" charset="-122"/>
            </a:endParaRPr>
          </a:p>
          <a:p>
            <a:pPr eaLnBrk="1" hangingPunct="1"/>
            <a:r>
              <a:rPr lang="zh-CN" altLang="en-US" sz="2000" dirty="0">
                <a:sym typeface="+mn-ea"/>
              </a:rPr>
              <a:t>此时可以指定字符解码方式即字符集</a:t>
            </a:r>
            <a:br>
              <a:rPr lang="zh-CN" altLang="en-US" sz="2000" dirty="0">
                <a:sym typeface="+mn-ea"/>
              </a:rPr>
            </a:br>
            <a:r>
              <a:rPr lang="zh-CN" altLang="en-US" sz="2000" dirty="0">
                <a:sym typeface="+mn-ea"/>
              </a:rPr>
              <a:t>InputStreamReader(InputStream in, String charsetName)</a:t>
            </a:r>
            <a:endParaRPr lang="zh-CN" altLang="en-US" sz="2000" dirty="0">
              <a:sym typeface="+mn-ea"/>
            </a:endParaRPr>
          </a:p>
          <a:p>
            <a:pPr eaLnBrk="1" hangingPunct="1"/>
            <a:endParaRPr lang="zh-CN" altLang="en-US" sz="2000" dirty="0">
              <a:latin typeface="微软雅黑" panose="020B0503020204020204" pitchFamily="34" charset="-122"/>
              <a:ea typeface="微软雅黑" panose="020B0503020204020204" pitchFamily="34" charset="-122"/>
            </a:endParaRPr>
          </a:p>
        </p:txBody>
      </p:sp>
      <p:sp>
        <p:nvSpPr>
          <p:cNvPr id="52229"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DBEF8-CAC4-48AE-B585-DFB686231F6C}"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86020" name="Group 4"/>
          <p:cNvGrpSpPr/>
          <p:nvPr/>
        </p:nvGrpSpPr>
        <p:grpSpPr>
          <a:xfrm>
            <a:off x="658813" y="3870325"/>
            <a:ext cx="9483725" cy="2368471"/>
            <a:chOff x="567" y="2673"/>
            <a:chExt cx="5057" cy="1421"/>
          </a:xfrm>
        </p:grpSpPr>
        <p:sp>
          <p:nvSpPr>
            <p:cNvPr id="2552837" name="Line 5"/>
            <p:cNvSpPr>
              <a:spLocks noChangeShapeType="1"/>
            </p:cNvSpPr>
            <p:nvPr/>
          </p:nvSpPr>
          <p:spPr bwMode="auto">
            <a:xfrm flipV="1">
              <a:off x="884" y="3062"/>
              <a:ext cx="318" cy="499"/>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2838" name="Line 6"/>
            <p:cNvSpPr>
              <a:spLocks noChangeShapeType="1"/>
            </p:cNvSpPr>
            <p:nvPr/>
          </p:nvSpPr>
          <p:spPr bwMode="auto">
            <a:xfrm flipV="1">
              <a:off x="974" y="3107"/>
              <a:ext cx="317" cy="499"/>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2839" name="Line 7"/>
            <p:cNvSpPr>
              <a:spLocks noChangeShapeType="1"/>
            </p:cNvSpPr>
            <p:nvPr/>
          </p:nvSpPr>
          <p:spPr bwMode="auto">
            <a:xfrm>
              <a:off x="884" y="3561"/>
              <a:ext cx="91" cy="5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2840" name="Line 8"/>
            <p:cNvSpPr>
              <a:spLocks noChangeShapeType="1"/>
            </p:cNvSpPr>
            <p:nvPr/>
          </p:nvSpPr>
          <p:spPr bwMode="auto">
            <a:xfrm>
              <a:off x="1202" y="3062"/>
              <a:ext cx="91" cy="5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cxnSp>
          <p:nvCxnSpPr>
            <p:cNvPr id="86025" name="AutoShape 9"/>
            <p:cNvCxnSpPr/>
            <p:nvPr/>
          </p:nvCxnSpPr>
          <p:spPr>
            <a:xfrm rot="10800000">
              <a:off x="930" y="3561"/>
              <a:ext cx="272" cy="182"/>
            </a:xfrm>
            <a:prstGeom prst="curvedConnector3">
              <a:avLst>
                <a:gd name="adj1" fmla="val 103620"/>
              </a:avLst>
            </a:prstGeom>
            <a:ln w="19050" cap="flat" cmpd="sng">
              <a:solidFill>
                <a:schemeClr val="tx1"/>
              </a:solidFill>
              <a:prstDash val="solid"/>
              <a:round/>
              <a:headEnd type="none" w="med" len="med"/>
              <a:tailEnd type="triangle" w="med" len="med"/>
            </a:ln>
          </p:spPr>
        </p:cxnSp>
        <p:cxnSp>
          <p:nvCxnSpPr>
            <p:cNvPr id="86026" name="AutoShape 10"/>
            <p:cNvCxnSpPr/>
            <p:nvPr/>
          </p:nvCxnSpPr>
          <p:spPr>
            <a:xfrm rot="16200000">
              <a:off x="1340" y="2653"/>
              <a:ext cx="314" cy="500"/>
            </a:xfrm>
            <a:prstGeom prst="curvedConnector2">
              <a:avLst/>
            </a:prstGeom>
            <a:ln w="19050" cap="flat" cmpd="sng">
              <a:solidFill>
                <a:schemeClr val="tx1"/>
              </a:solidFill>
              <a:prstDash val="solid"/>
              <a:round/>
              <a:headEnd type="none" w="med" len="med"/>
              <a:tailEnd type="triangle" w="med" len="med"/>
            </a:ln>
          </p:spPr>
        </p:cxnSp>
        <p:sp>
          <p:nvSpPr>
            <p:cNvPr id="2552843" name="AutoShape 11"/>
            <p:cNvSpPr/>
            <p:nvPr/>
          </p:nvSpPr>
          <p:spPr bwMode="auto">
            <a:xfrm>
              <a:off x="1713" y="3158"/>
              <a:ext cx="1122" cy="230"/>
            </a:xfrm>
            <a:prstGeom prst="accentCallout1">
              <a:avLst>
                <a:gd name="adj1" fmla="val 31718"/>
                <a:gd name="adj2" fmla="val -4278"/>
                <a:gd name="adj3" fmla="val 31718"/>
                <a:gd name="adj4" fmla="val -40287"/>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 typeface="Arial" panose="020B0604020202020204" pitchFamily="34" charset="0"/>
                <a:defRPr/>
              </a:pPr>
              <a:r>
                <a:rPr kumimoji="1" lang="en-US" altLang="zh-CN" b="1" noProof="0">
                  <a:ln>
                    <a:noFill/>
                  </a:ln>
                  <a:solidFill>
                    <a:srgbClr val="0000CC"/>
                  </a:solidFill>
                  <a:effectLst/>
                  <a:uLnTx/>
                  <a:uFillTx/>
                  <a:latin typeface="Tahoma" panose="020B0604030504040204" pitchFamily="34" charset="0"/>
                  <a:cs typeface="宋体" panose="02010600030101010101" pitchFamily="2" charset="-122"/>
                  <a:sym typeface="+mn-ea"/>
                </a:rPr>
                <a:t>InputStream</a:t>
              </a:r>
              <a:endParaRPr kumimoji="1" lang="en-US" altLang="zh-CN" b="1" noProof="0">
                <a:ln>
                  <a:noFill/>
                </a:ln>
                <a:solidFill>
                  <a:srgbClr val="0000CC"/>
                </a:solidFill>
                <a:effectLst/>
                <a:uLnTx/>
                <a:uFillTx/>
                <a:latin typeface="Tahoma" panose="020B0604030504040204" pitchFamily="34" charset="0"/>
                <a:cs typeface="宋体" panose="02010600030101010101" pitchFamily="2" charset="-122"/>
                <a:sym typeface="+mn-ea"/>
              </a:endParaRPr>
            </a:p>
          </p:txBody>
        </p:sp>
        <p:sp>
          <p:nvSpPr>
            <p:cNvPr id="2552844" name="AutoShape 12"/>
            <p:cNvSpPr/>
            <p:nvPr/>
          </p:nvSpPr>
          <p:spPr bwMode="auto">
            <a:xfrm>
              <a:off x="1749" y="3671"/>
              <a:ext cx="1222" cy="250"/>
            </a:xfrm>
            <a:prstGeom prst="accentCallout1">
              <a:avLst>
                <a:gd name="adj1" fmla="val 28458"/>
                <a:gd name="adj2" fmla="val -3926"/>
                <a:gd name="adj3" fmla="val 28458"/>
                <a:gd name="adj4" fmla="val -35190"/>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lvl="0" algn="ctr">
                <a:buClrTx/>
                <a:buSzTx/>
                <a:buFont typeface="Arial" panose="020B0604020202020204" pitchFamily="34" charset="0"/>
                <a:defRPr/>
              </a:pPr>
              <a:r>
                <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rPr>
                <a:t>byte</a:t>
              </a:r>
              <a:r>
                <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rPr>
                <a:t>类型的数据</a:t>
              </a:r>
              <a:endPar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endParaRPr>
            </a:p>
          </p:txBody>
        </p:sp>
        <p:sp>
          <p:nvSpPr>
            <p:cNvPr id="2552845" name="AutoShape 13"/>
            <p:cNvSpPr/>
            <p:nvPr/>
          </p:nvSpPr>
          <p:spPr bwMode="auto">
            <a:xfrm>
              <a:off x="2111" y="2673"/>
              <a:ext cx="1177" cy="208"/>
            </a:xfrm>
            <a:prstGeom prst="accentCallout1">
              <a:avLst>
                <a:gd name="adj1" fmla="val 34616"/>
                <a:gd name="adj2" fmla="val -4079"/>
                <a:gd name="adj3" fmla="val 35579"/>
                <a:gd name="adj4" fmla="val -23111"/>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lvl="0" algn="ctr">
                <a:buClrTx/>
                <a:buSzTx/>
                <a:buFont typeface="Arial" panose="020B0604020202020204" pitchFamily="34" charset="0"/>
                <a:defRPr/>
              </a:pPr>
              <a:r>
                <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rPr>
                <a:t>byte</a:t>
              </a:r>
              <a:r>
                <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rPr>
                <a:t>类型的数据</a:t>
              </a:r>
              <a:endPar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endParaRPr>
            </a:p>
          </p:txBody>
        </p:sp>
        <p:sp>
          <p:nvSpPr>
            <p:cNvPr id="86030" name="Text Box 14"/>
            <p:cNvSpPr txBox="1"/>
            <p:nvPr/>
          </p:nvSpPr>
          <p:spPr>
            <a:xfrm>
              <a:off x="567" y="3466"/>
              <a:ext cx="181" cy="239"/>
            </a:xfrm>
            <a:prstGeom prst="rect">
              <a:avLst/>
            </a:prstGeom>
            <a:noFill/>
            <a:ln w="9525">
              <a:noFill/>
            </a:ln>
          </p:spPr>
          <p:txBody>
            <a:bodyPr anchor="t">
              <a:spAutoFit/>
            </a:bodyPr>
            <a:p>
              <a:pPr>
                <a:spcBef>
                  <a:spcPct val="50000"/>
                </a:spcBef>
              </a:pPr>
              <a:r>
                <a:rPr lang="zh-CN" altLang="en-US" b="1" dirty="0">
                  <a:latin typeface="Tahoma" panose="020B0604030504040204" pitchFamily="34" charset="0"/>
                  <a:ea typeface="宋体" panose="02010600030101010101" pitchFamily="2" charset="-122"/>
                </a:rPr>
                <a:t>源</a:t>
              </a:r>
              <a:endParaRPr lang="zh-CN" altLang="en-US" b="1" dirty="0">
                <a:latin typeface="Tahoma" panose="020B0604030504040204" pitchFamily="34" charset="0"/>
                <a:ea typeface="宋体" panose="02010600030101010101" pitchFamily="2" charset="-122"/>
              </a:endParaRPr>
            </a:p>
          </p:txBody>
        </p:sp>
        <p:sp>
          <p:nvSpPr>
            <p:cNvPr id="2552847" name="Line 15"/>
            <p:cNvSpPr>
              <a:spLocks noChangeShapeType="1"/>
            </p:cNvSpPr>
            <p:nvPr/>
          </p:nvSpPr>
          <p:spPr bwMode="auto">
            <a:xfrm flipH="1" flipV="1">
              <a:off x="3833" y="3021"/>
              <a:ext cx="362" cy="635"/>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2848" name="Line 16"/>
            <p:cNvSpPr>
              <a:spLocks noChangeShapeType="1"/>
            </p:cNvSpPr>
            <p:nvPr/>
          </p:nvSpPr>
          <p:spPr bwMode="auto">
            <a:xfrm flipH="1" flipV="1">
              <a:off x="3697" y="3112"/>
              <a:ext cx="361" cy="635"/>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2849" name="Line 17"/>
            <p:cNvSpPr>
              <a:spLocks noChangeShapeType="1"/>
            </p:cNvSpPr>
            <p:nvPr/>
          </p:nvSpPr>
          <p:spPr bwMode="auto">
            <a:xfrm flipV="1">
              <a:off x="3697" y="3021"/>
              <a:ext cx="135" cy="91"/>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2850" name="Line 18"/>
            <p:cNvSpPr>
              <a:spLocks noChangeShapeType="1"/>
            </p:cNvSpPr>
            <p:nvPr/>
          </p:nvSpPr>
          <p:spPr bwMode="auto">
            <a:xfrm flipV="1">
              <a:off x="4060" y="3657"/>
              <a:ext cx="135" cy="91"/>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cxnSp>
          <p:nvCxnSpPr>
            <p:cNvPr id="86035" name="AutoShape 19"/>
            <p:cNvCxnSpPr/>
            <p:nvPr/>
          </p:nvCxnSpPr>
          <p:spPr>
            <a:xfrm>
              <a:off x="3334" y="2795"/>
              <a:ext cx="408" cy="273"/>
            </a:xfrm>
            <a:prstGeom prst="curvedConnector3">
              <a:avLst>
                <a:gd name="adj1" fmla="val 81861"/>
              </a:avLst>
            </a:prstGeom>
            <a:ln w="19050" cap="flat" cmpd="sng">
              <a:solidFill>
                <a:schemeClr val="tx1"/>
              </a:solidFill>
              <a:prstDash val="solid"/>
              <a:round/>
              <a:headEnd type="none" w="med" len="med"/>
              <a:tailEnd type="triangle" w="med" len="med"/>
            </a:ln>
          </p:spPr>
        </p:cxnSp>
        <p:cxnSp>
          <p:nvCxnSpPr>
            <p:cNvPr id="86036" name="AutoShape 20"/>
            <p:cNvCxnSpPr/>
            <p:nvPr/>
          </p:nvCxnSpPr>
          <p:spPr>
            <a:xfrm rot="16200000" flipH="1">
              <a:off x="4150" y="3702"/>
              <a:ext cx="272" cy="272"/>
            </a:xfrm>
            <a:prstGeom prst="curvedConnector3">
              <a:avLst>
                <a:gd name="adj1" fmla="val 85657"/>
              </a:avLst>
            </a:prstGeom>
            <a:ln w="19050" cap="flat" cmpd="sng">
              <a:solidFill>
                <a:schemeClr val="tx1"/>
              </a:solidFill>
              <a:prstDash val="solid"/>
              <a:round/>
              <a:headEnd type="none" w="med" len="med"/>
              <a:tailEnd type="triangle" w="med" len="med"/>
            </a:ln>
          </p:spPr>
        </p:cxnSp>
        <p:sp>
          <p:nvSpPr>
            <p:cNvPr id="2552853" name="AutoShape 21"/>
            <p:cNvSpPr/>
            <p:nvPr/>
          </p:nvSpPr>
          <p:spPr bwMode="auto">
            <a:xfrm>
              <a:off x="4244" y="3040"/>
              <a:ext cx="1380" cy="210"/>
            </a:xfrm>
            <a:prstGeom prst="accentCallout1">
              <a:avLst>
                <a:gd name="adj1" fmla="val 34616"/>
                <a:gd name="adj2" fmla="val -3477"/>
                <a:gd name="adj3" fmla="val 34616"/>
                <a:gd name="adj4" fmla="val -23190"/>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 typeface="Arial" panose="020B0604020202020204" pitchFamily="34" charset="0"/>
                <a:defRPr/>
              </a:pPr>
              <a:r>
                <a:rPr kumimoji="1" lang="en-US" altLang="zh-CN" sz="1800" b="1" noProof="0">
                  <a:ln>
                    <a:noFill/>
                  </a:ln>
                  <a:solidFill>
                    <a:srgbClr val="0000CC"/>
                  </a:solidFill>
                  <a:effectLst/>
                  <a:uLnTx/>
                  <a:uFillTx/>
                  <a:latin typeface="Tahoma" panose="020B0604030504040204" pitchFamily="34" charset="0"/>
                  <a:cs typeface="宋体" panose="02010600030101010101" pitchFamily="2" charset="-122"/>
                  <a:sym typeface="+mn-ea"/>
                </a:rPr>
                <a:t>InputStreamReader</a:t>
              </a:r>
              <a:endParaRPr kumimoji="1" lang="en-US" altLang="zh-CN" sz="1800" b="1" noProof="0">
                <a:ln>
                  <a:noFill/>
                </a:ln>
                <a:solidFill>
                  <a:srgbClr val="0000CC"/>
                </a:solidFill>
                <a:effectLst/>
                <a:uLnTx/>
                <a:uFillTx/>
                <a:latin typeface="Tahoma" panose="020B0604030504040204" pitchFamily="34" charset="0"/>
                <a:cs typeface="宋体" panose="02010600030101010101" pitchFamily="2" charset="-122"/>
                <a:sym typeface="+mn-ea"/>
              </a:endParaRPr>
            </a:p>
          </p:txBody>
        </p:sp>
        <p:sp>
          <p:nvSpPr>
            <p:cNvPr id="2552854" name="Text Box 22"/>
            <p:cNvSpPr txBox="1">
              <a:spLocks noChangeArrowheads="1"/>
            </p:cNvSpPr>
            <p:nvPr/>
          </p:nvSpPr>
          <p:spPr bwMode="auto">
            <a:xfrm>
              <a:off x="4400" y="3873"/>
              <a:ext cx="106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sym typeface="+mn-ea"/>
                </a:rPr>
                <a:t>char</a:t>
              </a:r>
              <a:r>
                <a:rPr kumimoji="0" lang="zh-CN" altLang="en-US" sz="18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sym typeface="+mn-ea"/>
                </a:rPr>
                <a:t>类型的数据</a:t>
              </a:r>
              <a:endParaRPr kumimoji="0" lang="zh-CN" altLang="en-US" sz="18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86039" name="Text Box 23"/>
            <p:cNvSpPr txBox="1"/>
            <p:nvPr/>
          </p:nvSpPr>
          <p:spPr>
            <a:xfrm>
              <a:off x="4196" y="3566"/>
              <a:ext cx="181" cy="239"/>
            </a:xfrm>
            <a:prstGeom prst="rect">
              <a:avLst/>
            </a:prstGeom>
            <a:noFill/>
            <a:ln w="9525">
              <a:noFill/>
            </a:ln>
          </p:spPr>
          <p:txBody>
            <a:bodyPr anchor="t">
              <a:spAutoFit/>
            </a:bodyPr>
            <a:p>
              <a:pPr>
                <a:spcBef>
                  <a:spcPct val="50000"/>
                </a:spcBef>
              </a:pPr>
              <a:r>
                <a:rPr lang="zh-CN" altLang="en-US" b="1" dirty="0">
                  <a:latin typeface="Tahoma" panose="020B0604030504040204" pitchFamily="34" charset="0"/>
                  <a:ea typeface="宋体" panose="02010600030101010101" pitchFamily="2" charset="-122"/>
                </a:rPr>
                <a:t>汇</a:t>
              </a:r>
              <a:endParaRPr lang="zh-CN" altLang="en-US" b="1" dirty="0">
                <a:latin typeface="Tahoma" panose="020B0604030504040204" pitchFamily="34" charset="0"/>
                <a:ea typeface="宋体" panose="02010600030101010101" pitchFamily="2" charset="-122"/>
              </a:endParaRPr>
            </a:p>
          </p:txBody>
        </p:sp>
      </p:gr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54882"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流的适配－－ </a:t>
            </a:r>
            <a:r>
              <a:rPr lang="zh-CN" altLang="en-US" sz="4000">
                <a:sym typeface="+mn-ea"/>
              </a:rPr>
              <a:t>byte</a:t>
            </a:r>
            <a:r>
              <a:rPr lang="zh-CN" altLang="en-US" sz="4000">
                <a:sym typeface="+mn-ea"/>
              </a:rPr>
              <a:t>流到</a:t>
            </a:r>
            <a:r>
              <a:rPr lang="zh-CN" altLang="en-US" sz="4000">
                <a:sym typeface="+mn-ea"/>
              </a:rPr>
              <a:t>char</a:t>
            </a:r>
            <a:r>
              <a:rPr lang="zh-CN" altLang="en-US" sz="4000">
                <a:sym typeface="+mn-ea"/>
              </a:rPr>
              <a:t>流</a:t>
            </a:r>
            <a:endParaRPr lang="zh-CN" altLang="en-US" sz="4000">
              <a:sym typeface="+mn-ea"/>
            </a:endParaRPr>
          </a:p>
        </p:txBody>
      </p:sp>
      <p:sp>
        <p:nvSpPr>
          <p:cNvPr id="88066" name="Rectangle 3"/>
          <p:cNvSpPr>
            <a:spLocks noGrp="1"/>
          </p:cNvSpPr>
          <p:nvPr>
            <p:ph idx="1"/>
          </p:nvPr>
        </p:nvSpPr>
        <p:spPr/>
        <p:txBody>
          <a:bodyPr vert="horz" wrap="square" lIns="91440" tIns="45720" rIns="91440" bIns="45720" anchor="t"/>
          <a:p>
            <a:pPr eaLnBrk="1" hangingPunct="1"/>
            <a:r>
              <a:rPr lang="zh-CN" altLang="en-US" sz="2000" dirty="0">
                <a:latin typeface="微软雅黑" panose="020B0503020204020204" pitchFamily="34" charset="-122"/>
                <a:ea typeface="微软雅黑" panose="020B0503020204020204" pitchFamily="34" charset="-122"/>
              </a:rPr>
              <a:t>类似地，当与任何一个</a:t>
            </a:r>
            <a:r>
              <a:rPr lang="en-US" altLang="zh-CN" sz="2000" dirty="0">
                <a:latin typeface="微软雅黑" panose="020B0503020204020204" pitchFamily="34" charset="-122"/>
                <a:ea typeface="微软雅黑" panose="020B0503020204020204" pitchFamily="34" charset="-122"/>
              </a:rPr>
              <a:t>OutputStream</a:t>
            </a:r>
            <a:r>
              <a:rPr lang="zh-CN" altLang="en-US" sz="2000" dirty="0">
                <a:latin typeface="微软雅黑" panose="020B0503020204020204" pitchFamily="34" charset="-122"/>
                <a:ea typeface="微软雅黑" panose="020B0503020204020204" pitchFamily="34" charset="-122"/>
              </a:rPr>
              <a:t>的具体子类链接时， </a:t>
            </a:r>
            <a:r>
              <a:rPr lang="en-US" altLang="zh-CN" sz="2000" dirty="0">
                <a:latin typeface="微软雅黑" panose="020B0503020204020204" pitchFamily="34" charset="-122"/>
                <a:ea typeface="微软雅黑" panose="020B0503020204020204" pitchFamily="34" charset="-122"/>
              </a:rPr>
              <a:t>OutputStreamWriter</a:t>
            </a:r>
            <a:r>
              <a:rPr lang="zh-CN" altLang="en-US" sz="2000" dirty="0">
                <a:latin typeface="微软雅黑" panose="020B0503020204020204" pitchFamily="34" charset="-122"/>
                <a:ea typeface="微软雅黑" panose="020B0503020204020204" pitchFamily="34" charset="-122"/>
              </a:rPr>
              <a:t>可以将</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类型的数据转换成为</a:t>
            </a:r>
            <a:r>
              <a:rPr lang="en-US" altLang="zh-CN" sz="2000" dirty="0">
                <a:latin typeface="微软雅黑" panose="020B0503020204020204" pitchFamily="34" charset="-122"/>
                <a:ea typeface="微软雅黑" panose="020B0503020204020204" pitchFamily="34" charset="-122"/>
              </a:rPr>
              <a:t>byte</a:t>
            </a:r>
            <a:r>
              <a:rPr lang="zh-CN" altLang="en-US" sz="2000" dirty="0">
                <a:latin typeface="微软雅黑" panose="020B0503020204020204" pitchFamily="34" charset="-122"/>
                <a:ea typeface="微软雅黑" panose="020B0503020204020204" pitchFamily="34" charset="-122"/>
              </a:rPr>
              <a:t>类型的数据，再交给输出流</a:t>
            </a:r>
            <a:endParaRPr lang="zh-CN" altLang="en-US" sz="2000" dirty="0">
              <a:latin typeface="微软雅黑" panose="020B0503020204020204" pitchFamily="34" charset="-122"/>
              <a:ea typeface="微软雅黑" panose="020B0503020204020204" pitchFamily="34" charset="-122"/>
            </a:endParaRPr>
          </a:p>
          <a:p>
            <a:pPr eaLnBrk="1" hangingPunct="1"/>
            <a:r>
              <a:rPr lang="zh-CN" altLang="en-US" sz="2000" dirty="0">
                <a:latin typeface="微软雅黑" panose="020B0503020204020204" pitchFamily="34" charset="-122"/>
                <a:ea typeface="微软雅黑" panose="020B0503020204020204" pitchFamily="34" charset="-122"/>
              </a:rPr>
              <a:t>此时可以指定字符编码方式即字符集</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OutputStreamWriter(OutputStream out, String charsetName)</a:t>
            </a:r>
            <a:endParaRPr lang="zh-CN" altLang="en-US" sz="2000" dirty="0">
              <a:latin typeface="微软雅黑" panose="020B0503020204020204" pitchFamily="34" charset="-122"/>
              <a:ea typeface="微软雅黑" panose="020B0503020204020204" pitchFamily="34" charset="-122"/>
            </a:endParaRPr>
          </a:p>
          <a:p>
            <a:pPr eaLnBrk="1" hangingPunct="1"/>
            <a:endParaRPr lang="zh-CN" altLang="en-US" sz="2000" dirty="0">
              <a:latin typeface="微软雅黑" panose="020B0503020204020204" pitchFamily="34" charset="-122"/>
              <a:ea typeface="微软雅黑" panose="020B0503020204020204" pitchFamily="34" charset="-122"/>
            </a:endParaRPr>
          </a:p>
        </p:txBody>
      </p:sp>
      <p:sp>
        <p:nvSpPr>
          <p:cNvPr id="53253"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CD3E3DF-9316-4BB6-AA43-DFF9C08AB5C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88068" name="Group 4"/>
          <p:cNvGrpSpPr/>
          <p:nvPr/>
        </p:nvGrpSpPr>
        <p:grpSpPr>
          <a:xfrm>
            <a:off x="552450" y="3711575"/>
            <a:ext cx="9186863" cy="2336721"/>
            <a:chOff x="567" y="2673"/>
            <a:chExt cx="4899" cy="1402"/>
          </a:xfrm>
        </p:grpSpPr>
        <p:sp>
          <p:nvSpPr>
            <p:cNvPr id="2554885" name="Line 5"/>
            <p:cNvSpPr>
              <a:spLocks noChangeShapeType="1"/>
            </p:cNvSpPr>
            <p:nvPr/>
          </p:nvSpPr>
          <p:spPr bwMode="auto">
            <a:xfrm flipV="1">
              <a:off x="884" y="3062"/>
              <a:ext cx="318" cy="499"/>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4886" name="Line 6"/>
            <p:cNvSpPr>
              <a:spLocks noChangeShapeType="1"/>
            </p:cNvSpPr>
            <p:nvPr/>
          </p:nvSpPr>
          <p:spPr bwMode="auto">
            <a:xfrm flipV="1">
              <a:off x="974" y="3107"/>
              <a:ext cx="317" cy="499"/>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4887" name="Line 7"/>
            <p:cNvSpPr>
              <a:spLocks noChangeShapeType="1"/>
            </p:cNvSpPr>
            <p:nvPr/>
          </p:nvSpPr>
          <p:spPr bwMode="auto">
            <a:xfrm>
              <a:off x="884" y="3561"/>
              <a:ext cx="91" cy="5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4888" name="Line 8"/>
            <p:cNvSpPr>
              <a:spLocks noChangeShapeType="1"/>
            </p:cNvSpPr>
            <p:nvPr/>
          </p:nvSpPr>
          <p:spPr bwMode="auto">
            <a:xfrm>
              <a:off x="1202" y="3062"/>
              <a:ext cx="91" cy="5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cxnSp>
          <p:nvCxnSpPr>
            <p:cNvPr id="88073" name="AutoShape 9"/>
            <p:cNvCxnSpPr/>
            <p:nvPr/>
          </p:nvCxnSpPr>
          <p:spPr>
            <a:xfrm rot="10800000">
              <a:off x="930" y="3561"/>
              <a:ext cx="272" cy="182"/>
            </a:xfrm>
            <a:prstGeom prst="curvedConnector3">
              <a:avLst>
                <a:gd name="adj1" fmla="val 103620"/>
              </a:avLst>
            </a:prstGeom>
            <a:ln w="19050" cap="flat" cmpd="sng">
              <a:solidFill>
                <a:schemeClr val="tx1"/>
              </a:solidFill>
              <a:prstDash val="solid"/>
              <a:round/>
              <a:headEnd type="none" w="med" len="med"/>
              <a:tailEnd type="triangle" w="med" len="med"/>
            </a:ln>
          </p:spPr>
        </p:cxnSp>
        <p:cxnSp>
          <p:nvCxnSpPr>
            <p:cNvPr id="88074" name="AutoShape 10"/>
            <p:cNvCxnSpPr/>
            <p:nvPr/>
          </p:nvCxnSpPr>
          <p:spPr>
            <a:xfrm rot="16200000">
              <a:off x="1334" y="2650"/>
              <a:ext cx="314" cy="499"/>
            </a:xfrm>
            <a:prstGeom prst="curvedConnector2">
              <a:avLst/>
            </a:prstGeom>
            <a:ln w="19050" cap="flat" cmpd="sng">
              <a:solidFill>
                <a:schemeClr val="tx1"/>
              </a:solidFill>
              <a:prstDash val="solid"/>
              <a:round/>
              <a:headEnd type="none" w="med" len="med"/>
              <a:tailEnd type="triangle" w="med" len="med"/>
            </a:ln>
          </p:spPr>
        </p:cxnSp>
        <p:sp>
          <p:nvSpPr>
            <p:cNvPr id="2554891" name="AutoShape 11"/>
            <p:cNvSpPr/>
            <p:nvPr/>
          </p:nvSpPr>
          <p:spPr bwMode="auto">
            <a:xfrm>
              <a:off x="1701" y="3158"/>
              <a:ext cx="1666" cy="230"/>
            </a:xfrm>
            <a:prstGeom prst="accentCallout1">
              <a:avLst>
                <a:gd name="adj1" fmla="val 31718"/>
                <a:gd name="adj2" fmla="val -2880"/>
                <a:gd name="adj3" fmla="val 31718"/>
                <a:gd name="adj4" fmla="val -26412"/>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b="1" noProof="0">
                  <a:ln>
                    <a:noFill/>
                  </a:ln>
                  <a:solidFill>
                    <a:srgbClr val="0000CC"/>
                  </a:solidFill>
                  <a:effectLst/>
                  <a:uLnTx/>
                  <a:uFillTx/>
                  <a:latin typeface="Tahoma" panose="020B0604030504040204" pitchFamily="34" charset="0"/>
                  <a:cs typeface="宋体" panose="02010600030101010101" pitchFamily="2" charset="-122"/>
                  <a:sym typeface="+mn-ea"/>
                </a:rPr>
                <a:t>OutputStreamWriter</a:t>
              </a:r>
              <a:endParaRPr kumimoji="1" lang="en-US" altLang="zh-CN" sz="2000" b="1" i="0" u="none" strike="noStrike" kern="1200" cap="none" spc="0" normalizeH="0" baseline="0" noProof="0">
                <a:ln>
                  <a:noFill/>
                </a:ln>
                <a:solidFill>
                  <a:srgbClr val="0000CC"/>
                </a:solidFill>
                <a:effectLst/>
                <a:uLnTx/>
                <a:uFillTx/>
                <a:latin typeface="Tahoma" panose="020B0604030504040204" pitchFamily="34" charset="0"/>
                <a:ea typeface="宋体" panose="02010600030101010101" pitchFamily="2" charset="-122"/>
                <a:cs typeface="宋体" panose="02010600030101010101" pitchFamily="2" charset="-122"/>
                <a:sym typeface="+mn-ea"/>
              </a:endParaRPr>
            </a:p>
          </p:txBody>
        </p:sp>
        <p:sp>
          <p:nvSpPr>
            <p:cNvPr id="2554892" name="AutoShape 12"/>
            <p:cNvSpPr/>
            <p:nvPr/>
          </p:nvSpPr>
          <p:spPr bwMode="auto">
            <a:xfrm>
              <a:off x="1746" y="3657"/>
              <a:ext cx="1222" cy="253"/>
            </a:xfrm>
            <a:prstGeom prst="accentCallout1">
              <a:avLst>
                <a:gd name="adj1" fmla="val 28458"/>
                <a:gd name="adj2" fmla="val -3926"/>
                <a:gd name="adj3" fmla="val 28458"/>
                <a:gd name="adj4" fmla="val -3519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rPr>
                <a:t>char</a:t>
              </a:r>
              <a:r>
                <a:rPr kumimoji="0" lang="zh-CN" altLang="en-US" sz="2000" noProof="0">
                  <a:ln>
                    <a:noFill/>
                  </a:ln>
                  <a:solidFill>
                    <a:schemeClr val="bg1"/>
                  </a:solidFill>
                  <a:effectLst/>
                  <a:uLnTx/>
                  <a:uFillTx/>
                  <a:latin typeface="Tahoma" panose="020B0604030504040204" pitchFamily="34" charset="0"/>
                  <a:ea typeface="宋体" panose="02010600030101010101" pitchFamily="2" charset="-122"/>
                  <a:sym typeface="+mn-ea"/>
                </a:rPr>
                <a:t>类型的数据</a:t>
              </a:r>
              <a:endParaRPr kumimoji="0" lang="zh-CN" altLang="en-US" sz="2000" b="0" i="0" u="none" strike="noStrike" kern="1200" cap="none" spc="0" normalizeH="0" baseline="0" noProof="0">
                <a:ln>
                  <a:noFill/>
                </a:ln>
                <a:solidFill>
                  <a:schemeClr val="bg1"/>
                </a:solidFill>
                <a:effectLst/>
                <a:uLnTx/>
                <a:uFillTx/>
                <a:latin typeface="Tahoma" panose="020B0604030504040204" pitchFamily="34" charset="0"/>
                <a:ea typeface="宋体" panose="02010600030101010101" pitchFamily="2" charset="-122"/>
                <a:cs typeface="+mn-cs"/>
                <a:sym typeface="+mn-ea"/>
              </a:endParaRPr>
            </a:p>
          </p:txBody>
        </p:sp>
        <p:sp>
          <p:nvSpPr>
            <p:cNvPr id="2554893" name="AutoShape 13"/>
            <p:cNvSpPr/>
            <p:nvPr/>
          </p:nvSpPr>
          <p:spPr bwMode="auto">
            <a:xfrm>
              <a:off x="2111" y="2673"/>
              <a:ext cx="1177" cy="208"/>
            </a:xfrm>
            <a:prstGeom prst="accentCallout1">
              <a:avLst>
                <a:gd name="adj1" fmla="val 34616"/>
                <a:gd name="adj2" fmla="val -4079"/>
                <a:gd name="adj3" fmla="val 35579"/>
                <a:gd name="adj4" fmla="val -23111"/>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1"/>
            </a:fillRef>
            <a:effectRef idx="1">
              <a:schemeClr val="accent1"/>
            </a:effectRef>
            <a:fontRef idx="minor">
              <a:schemeClr val="lt1"/>
            </a:fontRef>
          </p:style>
          <p:txBody>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noProof="0">
                  <a:ln>
                    <a:noFill/>
                  </a:ln>
                  <a:solidFill>
                    <a:schemeClr val="bg1"/>
                  </a:solidFill>
                  <a:effectLst/>
                  <a:uLnTx/>
                  <a:uFillTx/>
                  <a:latin typeface="Tahoma" panose="020B0604030504040204" pitchFamily="34" charset="0"/>
                  <a:ea typeface="宋体" panose="02010600030101010101" pitchFamily="2" charset="-122"/>
                  <a:sym typeface="+mn-ea"/>
                </a:rPr>
                <a:t>byte</a:t>
              </a:r>
              <a:r>
                <a:rPr kumimoji="0" lang="zh-CN" altLang="en-US" sz="2000" noProof="0">
                  <a:ln>
                    <a:noFill/>
                  </a:ln>
                  <a:solidFill>
                    <a:schemeClr val="bg1"/>
                  </a:solidFill>
                  <a:effectLst/>
                  <a:uLnTx/>
                  <a:uFillTx/>
                  <a:latin typeface="Tahoma" panose="020B0604030504040204" pitchFamily="34" charset="0"/>
                  <a:ea typeface="宋体" panose="02010600030101010101" pitchFamily="2" charset="-122"/>
                  <a:sym typeface="+mn-ea"/>
                </a:rPr>
                <a:t>类型的数据</a:t>
              </a:r>
              <a:endParaRPr kumimoji="0" lang="zh-CN" altLang="en-US" sz="2000" b="0" i="0" u="none" strike="noStrike" kern="1200" cap="none" spc="0" normalizeH="0" baseline="0" noProof="0">
                <a:ln>
                  <a:noFill/>
                </a:ln>
                <a:solidFill>
                  <a:schemeClr val="bg1"/>
                </a:solidFill>
                <a:effectLst/>
                <a:uLnTx/>
                <a:uFillTx/>
                <a:latin typeface="Tahoma" panose="020B0604030504040204" pitchFamily="34" charset="0"/>
                <a:ea typeface="宋体" panose="02010600030101010101" pitchFamily="2" charset="-122"/>
                <a:cs typeface="+mn-cs"/>
                <a:sym typeface="+mn-ea"/>
              </a:endParaRPr>
            </a:p>
          </p:txBody>
        </p:sp>
        <p:sp>
          <p:nvSpPr>
            <p:cNvPr id="88078" name="Text Box 14"/>
            <p:cNvSpPr txBox="1"/>
            <p:nvPr/>
          </p:nvSpPr>
          <p:spPr>
            <a:xfrm>
              <a:off x="567" y="3466"/>
              <a:ext cx="181" cy="239"/>
            </a:xfrm>
            <a:prstGeom prst="rect">
              <a:avLst/>
            </a:prstGeom>
            <a:noFill/>
            <a:ln w="9525">
              <a:noFill/>
            </a:ln>
          </p:spPr>
          <p:txBody>
            <a:bodyPr anchor="t">
              <a:spAutoFit/>
            </a:bodyPr>
            <a:p>
              <a:pPr>
                <a:spcBef>
                  <a:spcPct val="50000"/>
                </a:spcBef>
              </a:pPr>
              <a:r>
                <a:rPr lang="zh-CN" altLang="en-US" b="1" dirty="0">
                  <a:latin typeface="Tahoma" panose="020B0604030504040204" pitchFamily="34" charset="0"/>
                  <a:ea typeface="宋体" panose="02010600030101010101" pitchFamily="2" charset="-122"/>
                </a:rPr>
                <a:t>源</a:t>
              </a:r>
              <a:endParaRPr lang="zh-CN" altLang="en-US" b="1" dirty="0">
                <a:latin typeface="Tahoma" panose="020B0604030504040204" pitchFamily="34" charset="0"/>
                <a:ea typeface="宋体" panose="02010600030101010101" pitchFamily="2" charset="-122"/>
              </a:endParaRPr>
            </a:p>
          </p:txBody>
        </p:sp>
        <p:sp>
          <p:nvSpPr>
            <p:cNvPr id="2554895" name="Line 15"/>
            <p:cNvSpPr>
              <a:spLocks noChangeShapeType="1"/>
            </p:cNvSpPr>
            <p:nvPr/>
          </p:nvSpPr>
          <p:spPr bwMode="auto">
            <a:xfrm flipH="1" flipV="1">
              <a:off x="3833" y="3021"/>
              <a:ext cx="363" cy="635"/>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4896" name="Line 16"/>
            <p:cNvSpPr>
              <a:spLocks noChangeShapeType="1"/>
            </p:cNvSpPr>
            <p:nvPr/>
          </p:nvSpPr>
          <p:spPr bwMode="auto">
            <a:xfrm flipH="1" flipV="1">
              <a:off x="3697" y="3112"/>
              <a:ext cx="363" cy="635"/>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4897" name="Line 17"/>
            <p:cNvSpPr>
              <a:spLocks noChangeShapeType="1"/>
            </p:cNvSpPr>
            <p:nvPr/>
          </p:nvSpPr>
          <p:spPr bwMode="auto">
            <a:xfrm flipV="1">
              <a:off x="3697" y="3021"/>
              <a:ext cx="136" cy="91"/>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sp>
          <p:nvSpPr>
            <p:cNvPr id="2554898" name="Line 18"/>
            <p:cNvSpPr>
              <a:spLocks noChangeShapeType="1"/>
            </p:cNvSpPr>
            <p:nvPr/>
          </p:nvSpPr>
          <p:spPr bwMode="auto">
            <a:xfrm flipV="1">
              <a:off x="4060" y="3657"/>
              <a:ext cx="136" cy="91"/>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cxnSp>
          <p:nvCxnSpPr>
            <p:cNvPr id="88083" name="AutoShape 19"/>
            <p:cNvCxnSpPr/>
            <p:nvPr/>
          </p:nvCxnSpPr>
          <p:spPr>
            <a:xfrm>
              <a:off x="3334" y="2795"/>
              <a:ext cx="408" cy="273"/>
            </a:xfrm>
            <a:prstGeom prst="curvedConnector3">
              <a:avLst>
                <a:gd name="adj1" fmla="val 81861"/>
              </a:avLst>
            </a:prstGeom>
            <a:ln w="19050" cap="flat" cmpd="sng">
              <a:solidFill>
                <a:schemeClr val="tx1"/>
              </a:solidFill>
              <a:prstDash val="solid"/>
              <a:round/>
              <a:headEnd type="none" w="med" len="med"/>
              <a:tailEnd type="triangle" w="med" len="med"/>
            </a:ln>
          </p:spPr>
        </p:cxnSp>
        <p:cxnSp>
          <p:nvCxnSpPr>
            <p:cNvPr id="88084" name="AutoShape 20"/>
            <p:cNvCxnSpPr/>
            <p:nvPr/>
          </p:nvCxnSpPr>
          <p:spPr>
            <a:xfrm rot="16200000" flipH="1">
              <a:off x="4143" y="3698"/>
              <a:ext cx="272" cy="273"/>
            </a:xfrm>
            <a:prstGeom prst="curvedConnector3">
              <a:avLst>
                <a:gd name="adj1" fmla="val 85657"/>
              </a:avLst>
            </a:prstGeom>
            <a:ln w="19050" cap="flat" cmpd="sng">
              <a:solidFill>
                <a:schemeClr val="tx1"/>
              </a:solidFill>
              <a:prstDash val="solid"/>
              <a:round/>
              <a:headEnd type="none" w="med" len="med"/>
              <a:tailEnd type="triangle" w="med" len="med"/>
            </a:ln>
          </p:spPr>
        </p:cxnSp>
        <p:sp>
          <p:nvSpPr>
            <p:cNvPr id="2554901" name="AutoShape 21"/>
            <p:cNvSpPr/>
            <p:nvPr/>
          </p:nvSpPr>
          <p:spPr bwMode="auto">
            <a:xfrm>
              <a:off x="4244" y="3040"/>
              <a:ext cx="1222" cy="210"/>
            </a:xfrm>
            <a:prstGeom prst="accentCallout1">
              <a:avLst>
                <a:gd name="adj1" fmla="val 34616"/>
                <a:gd name="adj2" fmla="val -3931"/>
                <a:gd name="adj3" fmla="val 34616"/>
                <a:gd name="adj4" fmla="val -26208"/>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b="1" noProof="0">
                  <a:ln>
                    <a:noFill/>
                  </a:ln>
                  <a:solidFill>
                    <a:srgbClr val="0000CC"/>
                  </a:solidFill>
                  <a:effectLst/>
                  <a:uLnTx/>
                  <a:uFillTx/>
                  <a:latin typeface="Tahoma" panose="020B0604030504040204" pitchFamily="34" charset="0"/>
                  <a:cs typeface="宋体" panose="02010600030101010101" pitchFamily="2" charset="-122"/>
                  <a:sym typeface="+mn-ea"/>
                </a:rPr>
                <a:t>OutputStream</a:t>
              </a:r>
              <a:endParaRPr kumimoji="1" lang="en-US" altLang="zh-CN" sz="2000" b="1" i="0" u="none" strike="noStrike" kern="1200" cap="none" spc="0" normalizeH="0" baseline="0" noProof="0">
                <a:ln>
                  <a:noFill/>
                </a:ln>
                <a:solidFill>
                  <a:srgbClr val="0000CC"/>
                </a:solidFill>
                <a:effectLst/>
                <a:uLnTx/>
                <a:uFillTx/>
                <a:latin typeface="Tahoma" panose="020B0604030504040204" pitchFamily="34" charset="0"/>
                <a:ea typeface="宋体" panose="02010600030101010101" pitchFamily="2" charset="-122"/>
                <a:cs typeface="宋体" panose="02010600030101010101" pitchFamily="2" charset="-122"/>
                <a:sym typeface="+mn-ea"/>
              </a:endParaRPr>
            </a:p>
          </p:txBody>
        </p:sp>
        <p:sp>
          <p:nvSpPr>
            <p:cNvPr id="2554902" name="Text Box 22"/>
            <p:cNvSpPr txBox="1">
              <a:spLocks noChangeArrowheads="1"/>
            </p:cNvSpPr>
            <p:nvPr/>
          </p:nvSpPr>
          <p:spPr bwMode="auto">
            <a:xfrm>
              <a:off x="4400" y="3873"/>
              <a:ext cx="106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sym typeface="+mn-ea"/>
                </a:rPr>
                <a:t>byte</a:t>
              </a:r>
              <a:r>
                <a:rPr kumimoji="0" lang="zh-CN" altLang="en-US" sz="16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sym typeface="+mn-ea"/>
                </a:rPr>
                <a:t>类型的数据</a:t>
              </a:r>
              <a:endParaRPr kumimoji="0" lang="zh-CN" altLang="en-US" sz="16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88087" name="Text Box 23"/>
            <p:cNvSpPr txBox="1"/>
            <p:nvPr/>
          </p:nvSpPr>
          <p:spPr>
            <a:xfrm>
              <a:off x="4196" y="3566"/>
              <a:ext cx="181" cy="239"/>
            </a:xfrm>
            <a:prstGeom prst="rect">
              <a:avLst/>
            </a:prstGeom>
            <a:noFill/>
            <a:ln w="9525">
              <a:noFill/>
            </a:ln>
          </p:spPr>
          <p:txBody>
            <a:bodyPr anchor="t">
              <a:spAutoFit/>
            </a:bodyPr>
            <a:p>
              <a:pPr>
                <a:spcBef>
                  <a:spcPct val="50000"/>
                </a:spcBef>
              </a:pPr>
              <a:r>
                <a:rPr lang="zh-CN" altLang="en-US" b="1" dirty="0">
                  <a:latin typeface="Tahoma" panose="020B0604030504040204" pitchFamily="34" charset="0"/>
                  <a:ea typeface="宋体" panose="02010600030101010101" pitchFamily="2" charset="-122"/>
                </a:rPr>
                <a:t>汇</a:t>
              </a:r>
              <a:endParaRPr lang="zh-CN" altLang="en-US" b="1" dirty="0">
                <a:latin typeface="Tahoma" panose="020B0604030504040204" pitchFamily="34" charset="0"/>
                <a:ea typeface="宋体" panose="02010600030101010101" pitchFamily="2" charset="-122"/>
              </a:endParaRPr>
            </a:p>
          </p:txBody>
        </p:sp>
      </p:gr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1635" name="Rectangle 3"/>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Java I/O</a:t>
            </a:r>
            <a:r>
              <a:rPr lang="zh-CN" altLang="en-US" sz="3600" b="1">
                <a:solidFill>
                  <a:srgbClr val="00B0F0"/>
                </a:solidFill>
                <a:latin typeface="微软雅黑" panose="020B0503020204020204" pitchFamily="34" charset="-122"/>
                <a:ea typeface="微软雅黑" panose="020B0503020204020204" pitchFamily="34" charset="-122"/>
                <a:sym typeface="+mn-ea"/>
              </a:rPr>
              <a:t>库的设计原则</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69634" name="Rectangle 2"/>
          <p:cNvSpPr>
            <a:spLocks noGrp="1"/>
          </p:cNvSpPr>
          <p:nvPr>
            <p:ph idx="1"/>
          </p:nvPr>
        </p:nvSpPr>
        <p:spPr/>
        <p:txBody>
          <a:bodyPr vert="horz" wrap="square" lIns="91440" tIns="45720" rIns="91440" bIns="45720" anchor="t"/>
          <a:p>
            <a:pPr eaLnBrk="1" hangingPunct="1">
              <a:lnSpc>
                <a:spcPct val="100000"/>
              </a:lnSpc>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rPr>
              <a:t>两种流</a:t>
            </a:r>
            <a:endParaRPr lang="ja-JP" altLang="zh-CN" sz="2700" dirty="0">
              <a:latin typeface="微软雅黑" panose="020B0503020204020204" pitchFamily="34" charset="-122"/>
              <a:ea typeface="MS PGothic" panose="020B0600070205080204" pitchFamily="34" charset="-128"/>
            </a:endParaRPr>
          </a:p>
          <a:p>
            <a:pPr eaLnBrk="1" hangingPunct="1">
              <a:lnSpc>
                <a:spcPct val="100000"/>
              </a:lnSpc>
            </a:pPr>
            <a:r>
              <a:rPr lang="zh-CN" altLang="en-US" sz="2700" dirty="0">
                <a:latin typeface="微软雅黑" panose="020B0503020204020204" pitchFamily="34" charset="-122"/>
                <a:ea typeface="微软雅黑" panose="020B0503020204020204" pitchFamily="34" charset="-122"/>
              </a:rPr>
              <a:t>原始流：</a:t>
            </a:r>
            <a:endParaRPr lang="zh-CN" altLang="en-US" sz="2700" dirty="0">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原始流处理器接收一个</a:t>
            </a:r>
            <a:r>
              <a:rPr lang="en-US" altLang="ja-JP" sz="2000" dirty="0">
                <a:latin typeface="微软雅黑" panose="020B0503020204020204" pitchFamily="34" charset="-122"/>
                <a:ea typeface="MS PGothic" panose="020B0600070205080204" pitchFamily="34" charset="-128"/>
              </a:rPr>
              <a:t>Byte</a:t>
            </a:r>
            <a:r>
              <a:rPr lang="zh-CN" altLang="en-US" sz="2000" dirty="0">
                <a:latin typeface="微软雅黑" panose="020B0503020204020204" pitchFamily="34" charset="-122"/>
                <a:ea typeface="微软雅黑" panose="020B0503020204020204" pitchFamily="34" charset="-122"/>
              </a:rPr>
              <a:t>数组对象、</a:t>
            </a:r>
            <a:r>
              <a:rPr lang="en-US" altLang="ja-JP" sz="2000" dirty="0">
                <a:latin typeface="微软雅黑" panose="020B0503020204020204" pitchFamily="34" charset="-122"/>
                <a:ea typeface="MS PGothic" panose="020B0600070205080204" pitchFamily="34" charset="-128"/>
              </a:rPr>
              <a:t>String</a:t>
            </a:r>
            <a:r>
              <a:rPr lang="zh-CN" altLang="en-US" sz="2000" dirty="0">
                <a:latin typeface="微软雅黑" panose="020B0503020204020204" pitchFamily="34" charset="-122"/>
                <a:ea typeface="微软雅黑" panose="020B0503020204020204" pitchFamily="34" charset="-122"/>
              </a:rPr>
              <a:t>对象或文件对象，并声称一个</a:t>
            </a:r>
            <a:r>
              <a:rPr lang="en-US" altLang="ja-JP" sz="2000" dirty="0">
                <a:latin typeface="微软雅黑" panose="020B0503020204020204" pitchFamily="34" charset="-122"/>
                <a:ea typeface="MS PGothic" panose="020B0600070205080204" pitchFamily="34" charset="-128"/>
              </a:rPr>
              <a:t>InputSteam</a:t>
            </a:r>
            <a:r>
              <a:rPr lang="zh-CN" altLang="en-US" sz="2000" dirty="0">
                <a:latin typeface="微软雅黑" panose="020B0503020204020204" pitchFamily="34" charset="-122"/>
                <a:ea typeface="微软雅黑" panose="020B0503020204020204" pitchFamily="34" charset="-122"/>
              </a:rPr>
              <a:t>类型的流对象</a:t>
            </a:r>
            <a:endParaRPr lang="ja-JP" altLang="en-US" sz="2000" dirty="0">
              <a:latin typeface="微软雅黑" panose="020B0503020204020204" pitchFamily="34" charset="-122"/>
              <a:ea typeface="MS PGothic" panose="020B0600070205080204" pitchFamily="34" charset="-128"/>
            </a:endParaRPr>
          </a:p>
          <a:p>
            <a:pPr lvl="1" eaLnBrk="1" hangingPunct="1">
              <a:lnSpc>
                <a:spcPct val="10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例如：</a:t>
            </a:r>
            <a:r>
              <a:rPr lang="en-US" altLang="ja-JP" sz="2000" dirty="0">
                <a:latin typeface="微软雅黑" panose="020B0503020204020204" pitchFamily="34" charset="-122"/>
                <a:ea typeface="MS PGothic" panose="020B0600070205080204" pitchFamily="34" charset="-128"/>
              </a:rPr>
              <a:t>ByteArrayInputStream, FileInputStream, PipedInputStream, StringBufferInputStream</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86080" lvl="1" indent="-386080" algn="l" eaLnBrk="1" hangingPunct="1">
              <a:lnSpc>
                <a:spcPct val="100000"/>
              </a:lnSpc>
              <a:buClrTx/>
              <a:buSzTx/>
              <a:buChar char="•"/>
            </a:pPr>
            <a:r>
              <a:rPr lang="zh-CN" altLang="en-US" sz="2700" dirty="0">
                <a:latin typeface="微软雅黑" panose="020B0503020204020204" pitchFamily="34" charset="-122"/>
                <a:ea typeface="微软雅黑" panose="020B0503020204020204" pitchFamily="34" charset="-122"/>
              </a:rPr>
              <a:t>链接流（装饰流）：</a:t>
            </a:r>
            <a:endParaRPr lang="zh-CN" altLang="en-US" sz="2700" dirty="0">
              <a:latin typeface="微软雅黑" panose="020B0503020204020204" pitchFamily="34" charset="-122"/>
            </a:endParaRPr>
          </a:p>
          <a:p>
            <a:pPr lvl="1" eaLnBrk="1" hangingPunct="1">
              <a:lnSpc>
                <a:spcPct val="100000"/>
              </a:lnSpc>
            </a:pPr>
            <a:r>
              <a:rPr lang="zh-CN" altLang="en-US" sz="2000" dirty="0">
                <a:latin typeface="微软雅黑" panose="020B0503020204020204" pitchFamily="34" charset="-122"/>
                <a:ea typeface="微软雅黑" panose="020B0503020204020204" pitchFamily="34" charset="-122"/>
              </a:rPr>
              <a:t>可以接收另一个（同种类）流对象作为流源，并对其进行功能扩展。同样类型的流用做链接流类的流源。</a:t>
            </a:r>
            <a:endParaRPr lang="ja-JP" altLang="en-US" sz="2000" dirty="0">
              <a:latin typeface="微软雅黑" panose="020B0503020204020204" pitchFamily="34" charset="-122"/>
              <a:ea typeface="MS PGothic" panose="020B0600070205080204" pitchFamily="34" charset="-128"/>
            </a:endParaRPr>
          </a:p>
          <a:p>
            <a:pPr lvl="1" eaLnBrk="1" hangingPunct="1">
              <a:lnSpc>
                <a:spcPct val="100000"/>
              </a:lnSpc>
            </a:pPr>
            <a:r>
              <a:rPr lang="zh-CN" altLang="en-US" sz="2000" dirty="0">
                <a:latin typeface="微软雅黑" panose="020B0503020204020204" pitchFamily="34" charset="-122"/>
                <a:ea typeface="微软雅黑" panose="020B0503020204020204" pitchFamily="34" charset="-122"/>
              </a:rPr>
              <a:t>例如：</a:t>
            </a:r>
            <a:r>
              <a:rPr lang="en-US" altLang="ja-JP" sz="2000" dirty="0">
                <a:latin typeface="微软雅黑" panose="020B0503020204020204" pitchFamily="34" charset="-122"/>
                <a:ea typeface="MS PGothic" panose="020B0600070205080204" pitchFamily="34" charset="-128"/>
              </a:rPr>
              <a:t>FilterInputStream</a:t>
            </a:r>
            <a:r>
              <a:rPr lang="zh-CN" altLang="en-US" sz="2000" dirty="0">
                <a:latin typeface="微软雅黑" panose="020B0503020204020204" pitchFamily="34" charset="-122"/>
                <a:ea typeface="微软雅黑" panose="020B0503020204020204" pitchFamily="34" charset="-122"/>
              </a:rPr>
              <a:t>下的</a:t>
            </a:r>
            <a:r>
              <a:rPr lang="en-US" altLang="ja-JP" sz="2000" dirty="0">
                <a:latin typeface="微软雅黑" panose="020B0503020204020204" pitchFamily="34" charset="-122"/>
                <a:ea typeface="MS PGothic" panose="020B0600070205080204" pitchFamily="34" charset="-128"/>
              </a:rPr>
              <a:t>BufferedInputStream, DataInputStream, LineNumberInputStream, PushbackInputStream</a:t>
            </a:r>
            <a:r>
              <a:rPr lang="zh-CN" altLang="en-US" sz="2000" dirty="0">
                <a:latin typeface="微软雅黑" panose="020B0503020204020204" pitchFamily="34" charset="-122"/>
                <a:ea typeface="微软雅黑" panose="020B0503020204020204" pitchFamily="34" charset="-122"/>
              </a:rPr>
              <a:t>。</a:t>
            </a:r>
            <a:endParaRPr lang="ja-JP" altLang="en-US" sz="2000" dirty="0">
              <a:latin typeface="微软雅黑" panose="020B0503020204020204" pitchFamily="34" charset="-122"/>
              <a:ea typeface="MS PGothic" panose="020B0600070205080204" pitchFamily="34" charset="-128"/>
            </a:endParaRPr>
          </a:p>
          <a:p>
            <a:pPr lvl="1" eaLnBrk="1" hangingPunct="1">
              <a:lnSpc>
                <a:spcPct val="100000"/>
              </a:lnSpc>
            </a:pPr>
            <a:r>
              <a:rPr lang="en-US" altLang="ja-JP" sz="2000" dirty="0">
                <a:latin typeface="微软雅黑" panose="020B0503020204020204" pitchFamily="34" charset="-122"/>
                <a:ea typeface="MS PGothic" panose="020B0600070205080204" pitchFamily="34" charset="-128"/>
              </a:rPr>
              <a:t>ObjectInputStream</a:t>
            </a:r>
            <a:r>
              <a:rPr lang="zh-CN" altLang="en-US" sz="2000" dirty="0">
                <a:latin typeface="微软雅黑" panose="020B0503020204020204" pitchFamily="34" charset="-122"/>
                <a:ea typeface="微软雅黑" panose="020B0503020204020204" pitchFamily="34" charset="-122"/>
              </a:rPr>
              <a:t>和</a:t>
            </a:r>
            <a:r>
              <a:rPr lang="en-US" altLang="ja-JP" sz="2000" dirty="0">
                <a:latin typeface="微软雅黑" panose="020B0503020204020204" pitchFamily="34" charset="-122"/>
                <a:ea typeface="MS PGothic" panose="020B0600070205080204" pitchFamily="34" charset="-128"/>
              </a:rPr>
              <a:t>SequenceInputStream</a:t>
            </a:r>
            <a:endParaRPr lang="en-US" altLang="ja-JP" sz="2000" dirty="0">
              <a:latin typeface="微软雅黑" panose="020B0503020204020204" pitchFamily="34" charset="-122"/>
              <a:ea typeface="MS PGothic" panose="020B0600070205080204" pitchFamily="34" charset="-128"/>
            </a:endParaRPr>
          </a:p>
        </p:txBody>
      </p:sp>
      <p:sp>
        <p:nvSpPr>
          <p:cNvPr id="4403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2A647BE-F95F-4788-AC4E-B61A7CAB0D3D}"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4402"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字节输出流－－继承结构</a:t>
            </a:r>
            <a:endParaRPr lang="zh-CN" altLang="en-US" sz="4000">
              <a:sym typeface="+mn-ea"/>
            </a:endParaRPr>
          </a:p>
        </p:txBody>
      </p:sp>
      <p:sp>
        <p:nvSpPr>
          <p:cNvPr id="79874" name="Rectangle 3"/>
          <p:cNvSpPr>
            <a:spLocks noGrp="1"/>
          </p:cNvSpPr>
          <p:nvPr>
            <p:ph idx="1"/>
          </p:nvPr>
        </p:nvSpPr>
        <p:spPr/>
        <p:txBody>
          <a:bodyPr vert="horz" wrap="square" lIns="91440" tIns="45720" rIns="91440" bIns="45720" anchor="t"/>
          <a:p>
            <a:pPr eaLnBrk="1" hangingPunct="1"/>
            <a:r>
              <a:rPr lang="zh-CN" altLang="en-US" sz="2300" dirty="0">
                <a:latin typeface="微软雅黑" panose="020B0503020204020204" pitchFamily="34" charset="-122"/>
                <a:ea typeface="微软雅黑" panose="020B0503020204020204" pitchFamily="34" charset="-122"/>
              </a:rPr>
              <a:t>原始流处理器</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solidFill>
                  <a:srgbClr val="FF0000"/>
                </a:solidFill>
                <a:latin typeface="微软雅黑" panose="020B0503020204020204" pitchFamily="34" charset="-122"/>
                <a:ea typeface="微软雅黑" panose="020B0503020204020204" pitchFamily="34" charset="-122"/>
              </a:rPr>
              <a:t>ByteArrayOutputStream</a:t>
            </a:r>
            <a:r>
              <a:rPr lang="zh-CN" altLang="en-US" sz="2300" dirty="0">
                <a:latin typeface="微软雅黑" panose="020B0503020204020204" pitchFamily="34" charset="-122"/>
                <a:ea typeface="微软雅黑" panose="020B0503020204020204" pitchFamily="34" charset="-122"/>
              </a:rPr>
              <a:t>：输出流的汇集是一个</a:t>
            </a:r>
            <a:r>
              <a:rPr lang="en-US" altLang="zh-CN" sz="2300" dirty="0">
                <a:latin typeface="微软雅黑" panose="020B0503020204020204" pitchFamily="34" charset="-122"/>
                <a:ea typeface="微软雅黑" panose="020B0503020204020204" pitchFamily="34" charset="-122"/>
              </a:rPr>
              <a:t>byte</a:t>
            </a:r>
            <a:r>
              <a:rPr lang="zh-CN" altLang="en-US" sz="2300" dirty="0">
                <a:latin typeface="微软雅黑" panose="020B0503020204020204" pitchFamily="34" charset="-122"/>
                <a:ea typeface="微软雅黑" panose="020B0503020204020204" pitchFamily="34" charset="-122"/>
              </a:rPr>
              <a:t>数组</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solidFill>
                  <a:srgbClr val="FF0000"/>
                </a:solidFill>
                <a:latin typeface="微软雅黑" panose="020B0503020204020204" pitchFamily="34" charset="-122"/>
                <a:ea typeface="微软雅黑" panose="020B0503020204020204" pitchFamily="34" charset="-122"/>
              </a:rPr>
              <a:t>FileOutputStream</a:t>
            </a:r>
            <a:r>
              <a:rPr lang="zh-CN" altLang="en-US" sz="2300" dirty="0">
                <a:latin typeface="微软雅黑" panose="020B0503020204020204" pitchFamily="34" charset="-122"/>
                <a:ea typeface="微软雅黑" panose="020B0503020204020204" pitchFamily="34" charset="-122"/>
              </a:rPr>
              <a:t>：输出流的汇集是一个文件对象</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solidFill>
                  <a:srgbClr val="FF0000"/>
                </a:solidFill>
                <a:latin typeface="微软雅黑" panose="020B0503020204020204" pitchFamily="34" charset="-122"/>
                <a:ea typeface="微软雅黑" panose="020B0503020204020204" pitchFamily="34" charset="-122"/>
              </a:rPr>
              <a:t>PipedOutputStream</a:t>
            </a:r>
            <a:r>
              <a:rPr lang="zh-CN" altLang="en-US" sz="2300" dirty="0">
                <a:latin typeface="微软雅黑" panose="020B0503020204020204" pitchFamily="34" charset="-122"/>
                <a:ea typeface="微软雅黑" panose="020B0503020204020204" pitchFamily="34" charset="-122"/>
              </a:rPr>
              <a:t>：用于向一个数据管道输出数据</a:t>
            </a:r>
            <a:endParaRPr lang="zh-CN" altLang="en-US" sz="2300" dirty="0">
              <a:latin typeface="微软雅黑" panose="020B0503020204020204" pitchFamily="34" charset="-122"/>
              <a:ea typeface="微软雅黑" panose="020B0503020204020204" pitchFamily="34" charset="-122"/>
            </a:endParaRPr>
          </a:p>
        </p:txBody>
      </p:sp>
      <p:sp>
        <p:nvSpPr>
          <p:cNvPr id="4915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6A6E1B1-A9C9-45CF-913E-F3B53146B927}"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5490" name="Rectangle 2"/>
          <p:cNvSpPr>
            <a:spLocks noChangeArrowheads="1"/>
          </p:cNvSpPr>
          <p:nvPr/>
        </p:nvSpPr>
        <p:spPr bwMode="auto">
          <a:xfrm>
            <a:off x="0" y="6026150"/>
            <a:ext cx="10801350" cy="68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2870" tIns="51435" rIns="102870" bIns="51435">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 name="内容占位符 2"/>
          <p:cNvSpPr>
            <a:spLocks noGrp="1"/>
          </p:cNvSpPr>
          <p:nvPr>
            <p:ph idx="1"/>
          </p:nvPr>
        </p:nvSpPr>
        <p:spPr/>
        <p:txBody>
          <a:bodyPr/>
          <a:p>
            <a:endParaRPr lang="zh-CN" altLang="en-US"/>
          </a:p>
        </p:txBody>
      </p:sp>
      <p:grpSp>
        <p:nvGrpSpPr>
          <p:cNvPr id="43010" name="Group 3"/>
          <p:cNvGrpSpPr/>
          <p:nvPr/>
        </p:nvGrpSpPr>
        <p:grpSpPr>
          <a:xfrm>
            <a:off x="808038" y="1558925"/>
            <a:ext cx="8861425" cy="4479925"/>
            <a:chOff x="960" y="1200"/>
            <a:chExt cx="4272" cy="2688"/>
          </a:xfrm>
        </p:grpSpPr>
        <p:grpSp>
          <p:nvGrpSpPr>
            <p:cNvPr id="43011" name="Group 4"/>
            <p:cNvGrpSpPr/>
            <p:nvPr/>
          </p:nvGrpSpPr>
          <p:grpSpPr>
            <a:xfrm>
              <a:off x="964" y="1202"/>
              <a:ext cx="1652" cy="346"/>
              <a:chOff x="0" y="0"/>
              <a:chExt cx="875" cy="427"/>
            </a:xfrm>
          </p:grpSpPr>
          <p:sp>
            <p:nvSpPr>
              <p:cNvPr id="3135493" name="Rectangle 5"/>
              <p:cNvSpPr>
                <a:spLocks noChangeArrowheads="1"/>
              </p:cNvSpPr>
              <p:nvPr/>
            </p:nvSpPr>
            <p:spPr bwMode="auto">
              <a:xfrm>
                <a:off x="0" y="0"/>
                <a:ext cx="875" cy="427"/>
              </a:xfrm>
              <a:prstGeom prst="rect">
                <a:avLst/>
              </a:prstGeom>
              <a:solidFill>
                <a:srgbClr val="ADD8E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43013" name="Group 6"/>
              <p:cNvGrpSpPr/>
              <p:nvPr/>
            </p:nvGrpSpPr>
            <p:grpSpPr>
              <a:xfrm>
                <a:off x="0" y="0"/>
                <a:ext cx="875" cy="403"/>
                <a:chOff x="0" y="0"/>
                <a:chExt cx="875" cy="403"/>
              </a:xfrm>
            </p:grpSpPr>
            <p:sp>
              <p:nvSpPr>
                <p:cNvPr id="3135495" name="Rectangle 7"/>
                <p:cNvSpPr>
                  <a:spLocks noChangeArrowheads="1"/>
                </p:cNvSpPr>
                <p:nvPr/>
              </p:nvSpPr>
              <p:spPr bwMode="auto">
                <a:xfrm>
                  <a:off x="6" y="6"/>
                  <a:ext cx="863" cy="391"/>
                </a:xfrm>
                <a:prstGeom prst="rect">
                  <a:avLst/>
                </a:prstGeom>
                <a:solidFill>
                  <a:srgbClr val="ADD8E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rPr>
                    <a:t>对象</a:t>
                  </a:r>
                  <a:endParaRPr kumimoji="0" lang="zh-CN" altLang="en-GB" sz="5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endParaRPr>
                </a:p>
              </p:txBody>
            </p:sp>
            <p:sp>
              <p:nvSpPr>
                <p:cNvPr id="3135496" name="Rectangle 8"/>
                <p:cNvSpPr>
                  <a:spLocks noChangeArrowheads="1"/>
                </p:cNvSpPr>
                <p:nvPr/>
              </p:nvSpPr>
              <p:spPr bwMode="auto">
                <a:xfrm>
                  <a:off x="0" y="0"/>
                  <a:ext cx="875" cy="40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grpSp>
          <p:nvGrpSpPr>
            <p:cNvPr id="43016" name="Group 9"/>
            <p:cNvGrpSpPr/>
            <p:nvPr/>
          </p:nvGrpSpPr>
          <p:grpSpPr>
            <a:xfrm>
              <a:off x="2616" y="1202"/>
              <a:ext cx="2612" cy="346"/>
              <a:chOff x="875" y="0"/>
              <a:chExt cx="1384" cy="427"/>
            </a:xfrm>
          </p:grpSpPr>
          <p:sp>
            <p:nvSpPr>
              <p:cNvPr id="3135498" name="Rectangle 10"/>
              <p:cNvSpPr>
                <a:spLocks noChangeArrowheads="1"/>
              </p:cNvSpPr>
              <p:nvPr/>
            </p:nvSpPr>
            <p:spPr bwMode="auto">
              <a:xfrm>
                <a:off x="875" y="0"/>
                <a:ext cx="1384" cy="427"/>
              </a:xfrm>
              <a:prstGeom prst="rect">
                <a:avLst/>
              </a:prstGeom>
              <a:solidFill>
                <a:srgbClr val="ADD8E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43018" name="Group 11"/>
              <p:cNvGrpSpPr/>
              <p:nvPr/>
            </p:nvGrpSpPr>
            <p:grpSpPr>
              <a:xfrm>
                <a:off x="875" y="0"/>
                <a:ext cx="1384" cy="403"/>
                <a:chOff x="875" y="0"/>
                <a:chExt cx="1384" cy="403"/>
              </a:xfrm>
            </p:grpSpPr>
            <p:sp>
              <p:nvSpPr>
                <p:cNvPr id="3135500" name="Rectangle 12"/>
                <p:cNvSpPr>
                  <a:spLocks noChangeArrowheads="1"/>
                </p:cNvSpPr>
                <p:nvPr/>
              </p:nvSpPr>
              <p:spPr bwMode="auto">
                <a:xfrm>
                  <a:off x="881" y="6"/>
                  <a:ext cx="1372" cy="391"/>
                </a:xfrm>
                <a:prstGeom prst="rect">
                  <a:avLst/>
                </a:prstGeom>
                <a:solidFill>
                  <a:srgbClr val="ADD8E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rPr>
                    <a:t>源? 目标? 或两者?</a:t>
                  </a:r>
                  <a:endParaRPr kumimoji="0" lang="zh-CN" altLang="en-GB" sz="5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endParaRPr>
                </a:p>
              </p:txBody>
            </p:sp>
            <p:sp>
              <p:nvSpPr>
                <p:cNvPr id="3135501" name="Rectangle 13"/>
                <p:cNvSpPr>
                  <a:spLocks noChangeArrowheads="1"/>
                </p:cNvSpPr>
                <p:nvPr/>
              </p:nvSpPr>
              <p:spPr bwMode="auto">
                <a:xfrm>
                  <a:off x="875" y="0"/>
                  <a:ext cx="1384" cy="40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grpSp>
          <p:nvGrpSpPr>
            <p:cNvPr id="43021" name="Group 14"/>
            <p:cNvGrpSpPr/>
            <p:nvPr/>
          </p:nvGrpSpPr>
          <p:grpSpPr>
            <a:xfrm>
              <a:off x="964" y="1539"/>
              <a:ext cx="1652" cy="327"/>
              <a:chOff x="0" y="415"/>
              <a:chExt cx="875" cy="403"/>
            </a:xfrm>
          </p:grpSpPr>
          <p:sp>
            <p:nvSpPr>
              <p:cNvPr id="3135503" name="Rectangle 15"/>
              <p:cNvSpPr>
                <a:spLocks noChangeArrowheads="1"/>
              </p:cNvSpPr>
              <p:nvPr/>
            </p:nvSpPr>
            <p:spPr bwMode="auto">
              <a:xfrm>
                <a:off x="6" y="42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disk file</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04" name="Rectangle 16"/>
              <p:cNvSpPr>
                <a:spLocks noChangeArrowheads="1"/>
              </p:cNvSpPr>
              <p:nvPr/>
            </p:nvSpPr>
            <p:spPr bwMode="auto">
              <a:xfrm>
                <a:off x="0" y="41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24" name="Group 17"/>
            <p:cNvGrpSpPr/>
            <p:nvPr/>
          </p:nvGrpSpPr>
          <p:grpSpPr>
            <a:xfrm>
              <a:off x="2616" y="1539"/>
              <a:ext cx="2612" cy="327"/>
              <a:chOff x="875" y="415"/>
              <a:chExt cx="1384" cy="403"/>
            </a:xfrm>
          </p:grpSpPr>
          <p:sp>
            <p:nvSpPr>
              <p:cNvPr id="3135506" name="Rectangle 18"/>
              <p:cNvSpPr>
                <a:spLocks noChangeArrowheads="1"/>
              </p:cNvSpPr>
              <p:nvPr/>
            </p:nvSpPr>
            <p:spPr bwMode="auto">
              <a:xfrm>
                <a:off x="881" y="42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07" name="Rectangle 19"/>
              <p:cNvSpPr>
                <a:spLocks noChangeArrowheads="1"/>
              </p:cNvSpPr>
              <p:nvPr/>
            </p:nvSpPr>
            <p:spPr bwMode="auto">
              <a:xfrm>
                <a:off x="875" y="41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27" name="Group 20"/>
            <p:cNvGrpSpPr/>
            <p:nvPr/>
          </p:nvGrpSpPr>
          <p:grpSpPr>
            <a:xfrm>
              <a:off x="964" y="1875"/>
              <a:ext cx="1652" cy="327"/>
              <a:chOff x="0" y="830"/>
              <a:chExt cx="875" cy="403"/>
            </a:xfrm>
          </p:grpSpPr>
          <p:sp>
            <p:nvSpPr>
              <p:cNvPr id="3135509" name="Rectangle 21"/>
              <p:cNvSpPr>
                <a:spLocks noChangeArrowheads="1"/>
              </p:cNvSpPr>
              <p:nvPr/>
            </p:nvSpPr>
            <p:spPr bwMode="auto">
              <a:xfrm>
                <a:off x="6" y="83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running program</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10" name="Rectangle 22"/>
              <p:cNvSpPr>
                <a:spLocks noChangeArrowheads="1"/>
              </p:cNvSpPr>
              <p:nvPr/>
            </p:nvSpPr>
            <p:spPr bwMode="auto">
              <a:xfrm>
                <a:off x="0" y="830"/>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30" name="Group 23"/>
            <p:cNvGrpSpPr/>
            <p:nvPr/>
          </p:nvGrpSpPr>
          <p:grpSpPr>
            <a:xfrm>
              <a:off x="2616" y="1875"/>
              <a:ext cx="2612" cy="327"/>
              <a:chOff x="875" y="830"/>
              <a:chExt cx="1384" cy="403"/>
            </a:xfrm>
          </p:grpSpPr>
          <p:sp>
            <p:nvSpPr>
              <p:cNvPr id="3135512" name="Rectangle 24"/>
              <p:cNvSpPr>
                <a:spLocks noChangeArrowheads="1"/>
              </p:cNvSpPr>
              <p:nvPr/>
            </p:nvSpPr>
            <p:spPr bwMode="auto">
              <a:xfrm>
                <a:off x="881" y="836"/>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13" name="Rectangle 25"/>
              <p:cNvSpPr>
                <a:spLocks noChangeArrowheads="1"/>
              </p:cNvSpPr>
              <p:nvPr/>
            </p:nvSpPr>
            <p:spPr bwMode="auto">
              <a:xfrm>
                <a:off x="875" y="830"/>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33" name="Group 26"/>
            <p:cNvGrpSpPr/>
            <p:nvPr/>
          </p:nvGrpSpPr>
          <p:grpSpPr>
            <a:xfrm>
              <a:off x="964" y="2212"/>
              <a:ext cx="1652" cy="327"/>
              <a:chOff x="0" y="1245"/>
              <a:chExt cx="875" cy="403"/>
            </a:xfrm>
          </p:grpSpPr>
          <p:sp>
            <p:nvSpPr>
              <p:cNvPr id="3135515" name="Rectangle 27"/>
              <p:cNvSpPr>
                <a:spLocks noChangeArrowheads="1"/>
              </p:cNvSpPr>
              <p:nvPr/>
            </p:nvSpPr>
            <p:spPr bwMode="auto">
              <a:xfrm>
                <a:off x="6" y="1248"/>
                <a:ext cx="86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monitor</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16" name="Rectangle 28"/>
              <p:cNvSpPr>
                <a:spLocks noChangeArrowheads="1"/>
              </p:cNvSpPr>
              <p:nvPr/>
            </p:nvSpPr>
            <p:spPr bwMode="auto">
              <a:xfrm>
                <a:off x="0" y="1241"/>
                <a:ext cx="875" cy="40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36" name="Group 29"/>
            <p:cNvGrpSpPr/>
            <p:nvPr/>
          </p:nvGrpSpPr>
          <p:grpSpPr>
            <a:xfrm>
              <a:off x="2616" y="2212"/>
              <a:ext cx="2612" cy="327"/>
              <a:chOff x="875" y="1245"/>
              <a:chExt cx="1384" cy="403"/>
            </a:xfrm>
          </p:grpSpPr>
          <p:sp>
            <p:nvSpPr>
              <p:cNvPr id="3135518" name="Rectangle 30"/>
              <p:cNvSpPr>
                <a:spLocks noChangeArrowheads="1"/>
              </p:cNvSpPr>
              <p:nvPr/>
            </p:nvSpPr>
            <p:spPr bwMode="auto">
              <a:xfrm>
                <a:off x="881" y="1248"/>
                <a:ext cx="13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19" name="Rectangle 31"/>
              <p:cNvSpPr>
                <a:spLocks noChangeArrowheads="1"/>
              </p:cNvSpPr>
              <p:nvPr/>
            </p:nvSpPr>
            <p:spPr bwMode="auto">
              <a:xfrm>
                <a:off x="875" y="1241"/>
                <a:ext cx="1384" cy="40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39" name="Group 32"/>
            <p:cNvGrpSpPr/>
            <p:nvPr/>
          </p:nvGrpSpPr>
          <p:grpSpPr>
            <a:xfrm>
              <a:off x="964" y="2549"/>
              <a:ext cx="1652" cy="327"/>
              <a:chOff x="0" y="1660"/>
              <a:chExt cx="875" cy="403"/>
            </a:xfrm>
          </p:grpSpPr>
          <p:sp>
            <p:nvSpPr>
              <p:cNvPr id="3135521" name="Rectangle 33"/>
              <p:cNvSpPr>
                <a:spLocks noChangeArrowheads="1"/>
              </p:cNvSpPr>
              <p:nvPr/>
            </p:nvSpPr>
            <p:spPr bwMode="auto">
              <a:xfrm>
                <a:off x="6" y="1666"/>
                <a:ext cx="86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keyboard</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22" name="Rectangle 34"/>
              <p:cNvSpPr>
                <a:spLocks noChangeArrowheads="1"/>
              </p:cNvSpPr>
              <p:nvPr/>
            </p:nvSpPr>
            <p:spPr bwMode="auto">
              <a:xfrm>
                <a:off x="0" y="1660"/>
                <a:ext cx="875" cy="40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42" name="Group 35"/>
            <p:cNvGrpSpPr/>
            <p:nvPr/>
          </p:nvGrpSpPr>
          <p:grpSpPr>
            <a:xfrm>
              <a:off x="2616" y="2549"/>
              <a:ext cx="2612" cy="327"/>
              <a:chOff x="875" y="1660"/>
              <a:chExt cx="1384" cy="403"/>
            </a:xfrm>
          </p:grpSpPr>
          <p:sp>
            <p:nvSpPr>
              <p:cNvPr id="3135524" name="Rectangle 36"/>
              <p:cNvSpPr>
                <a:spLocks noChangeArrowheads="1"/>
              </p:cNvSpPr>
              <p:nvPr/>
            </p:nvSpPr>
            <p:spPr bwMode="auto">
              <a:xfrm>
                <a:off x="881" y="1666"/>
                <a:ext cx="137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25" name="Rectangle 37"/>
              <p:cNvSpPr>
                <a:spLocks noChangeArrowheads="1"/>
              </p:cNvSpPr>
              <p:nvPr/>
            </p:nvSpPr>
            <p:spPr bwMode="auto">
              <a:xfrm>
                <a:off x="875" y="1660"/>
                <a:ext cx="1384" cy="407"/>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45" name="Group 38"/>
            <p:cNvGrpSpPr/>
            <p:nvPr/>
          </p:nvGrpSpPr>
          <p:grpSpPr>
            <a:xfrm>
              <a:off x="964" y="2886"/>
              <a:ext cx="1652" cy="327"/>
              <a:chOff x="0" y="2075"/>
              <a:chExt cx="875" cy="403"/>
            </a:xfrm>
          </p:grpSpPr>
          <p:sp>
            <p:nvSpPr>
              <p:cNvPr id="3135527" name="Rectangle 39"/>
              <p:cNvSpPr>
                <a:spLocks noChangeArrowheads="1"/>
              </p:cNvSpPr>
              <p:nvPr/>
            </p:nvSpPr>
            <p:spPr bwMode="auto">
              <a:xfrm>
                <a:off x="6" y="208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Internet connection</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28" name="Rectangle 40"/>
              <p:cNvSpPr>
                <a:spLocks noChangeArrowheads="1"/>
              </p:cNvSpPr>
              <p:nvPr/>
            </p:nvSpPr>
            <p:spPr bwMode="auto">
              <a:xfrm>
                <a:off x="0" y="207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48" name="Group 41"/>
            <p:cNvGrpSpPr/>
            <p:nvPr/>
          </p:nvGrpSpPr>
          <p:grpSpPr>
            <a:xfrm>
              <a:off x="2616" y="2886"/>
              <a:ext cx="2612" cy="327"/>
              <a:chOff x="875" y="2075"/>
              <a:chExt cx="1384" cy="403"/>
            </a:xfrm>
          </p:grpSpPr>
          <p:sp>
            <p:nvSpPr>
              <p:cNvPr id="3135530" name="Rectangle 42"/>
              <p:cNvSpPr>
                <a:spLocks noChangeArrowheads="1"/>
              </p:cNvSpPr>
              <p:nvPr/>
            </p:nvSpPr>
            <p:spPr bwMode="auto">
              <a:xfrm>
                <a:off x="881" y="208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31" name="Rectangle 43"/>
              <p:cNvSpPr>
                <a:spLocks noChangeArrowheads="1"/>
              </p:cNvSpPr>
              <p:nvPr/>
            </p:nvSpPr>
            <p:spPr bwMode="auto">
              <a:xfrm>
                <a:off x="875" y="207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51" name="Group 44"/>
            <p:cNvGrpSpPr/>
            <p:nvPr/>
          </p:nvGrpSpPr>
          <p:grpSpPr>
            <a:xfrm>
              <a:off x="964" y="3222"/>
              <a:ext cx="1652" cy="327"/>
              <a:chOff x="0" y="2490"/>
              <a:chExt cx="875" cy="403"/>
            </a:xfrm>
          </p:grpSpPr>
          <p:sp>
            <p:nvSpPr>
              <p:cNvPr id="3135533" name="Rectangle 45"/>
              <p:cNvSpPr>
                <a:spLocks noChangeArrowheads="1"/>
              </p:cNvSpPr>
              <p:nvPr/>
            </p:nvSpPr>
            <p:spPr bwMode="auto">
              <a:xfrm>
                <a:off x="6" y="2496"/>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image scanner</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34" name="Rectangle 46"/>
              <p:cNvSpPr>
                <a:spLocks noChangeArrowheads="1"/>
              </p:cNvSpPr>
              <p:nvPr/>
            </p:nvSpPr>
            <p:spPr bwMode="auto">
              <a:xfrm>
                <a:off x="0" y="2490"/>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54" name="Group 47"/>
            <p:cNvGrpSpPr/>
            <p:nvPr/>
          </p:nvGrpSpPr>
          <p:grpSpPr>
            <a:xfrm>
              <a:off x="2616" y="3222"/>
              <a:ext cx="2612" cy="327"/>
              <a:chOff x="875" y="2490"/>
              <a:chExt cx="1384" cy="403"/>
            </a:xfrm>
          </p:grpSpPr>
          <p:sp>
            <p:nvSpPr>
              <p:cNvPr id="3135536" name="Rectangle 48"/>
              <p:cNvSpPr>
                <a:spLocks noChangeArrowheads="1"/>
              </p:cNvSpPr>
              <p:nvPr/>
            </p:nvSpPr>
            <p:spPr bwMode="auto">
              <a:xfrm>
                <a:off x="881" y="2496"/>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37" name="Rectangle 49"/>
              <p:cNvSpPr>
                <a:spLocks noChangeArrowheads="1"/>
              </p:cNvSpPr>
              <p:nvPr/>
            </p:nvSpPr>
            <p:spPr bwMode="auto">
              <a:xfrm>
                <a:off x="875" y="2490"/>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57" name="Group 50"/>
            <p:cNvGrpSpPr/>
            <p:nvPr/>
          </p:nvGrpSpPr>
          <p:grpSpPr>
            <a:xfrm>
              <a:off x="964" y="3559"/>
              <a:ext cx="1652" cy="327"/>
              <a:chOff x="0" y="2905"/>
              <a:chExt cx="875" cy="403"/>
            </a:xfrm>
          </p:grpSpPr>
          <p:sp>
            <p:nvSpPr>
              <p:cNvPr id="3135539" name="Rectangle 51"/>
              <p:cNvSpPr>
                <a:spLocks noChangeArrowheads="1"/>
              </p:cNvSpPr>
              <p:nvPr/>
            </p:nvSpPr>
            <p:spPr bwMode="auto">
              <a:xfrm>
                <a:off x="6" y="2911"/>
                <a:ext cx="863"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mouse</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40" name="Rectangle 52"/>
              <p:cNvSpPr>
                <a:spLocks noChangeArrowheads="1"/>
              </p:cNvSpPr>
              <p:nvPr/>
            </p:nvSpPr>
            <p:spPr bwMode="auto">
              <a:xfrm>
                <a:off x="0" y="2905"/>
                <a:ext cx="87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60" name="Group 53"/>
            <p:cNvGrpSpPr/>
            <p:nvPr/>
          </p:nvGrpSpPr>
          <p:grpSpPr>
            <a:xfrm>
              <a:off x="2616" y="3559"/>
              <a:ext cx="2612" cy="327"/>
              <a:chOff x="875" y="2905"/>
              <a:chExt cx="1384" cy="403"/>
            </a:xfrm>
          </p:grpSpPr>
          <p:sp>
            <p:nvSpPr>
              <p:cNvPr id="3135542" name="Rectangle 54"/>
              <p:cNvSpPr>
                <a:spLocks noChangeArrowheads="1"/>
              </p:cNvSpPr>
              <p:nvPr/>
            </p:nvSpPr>
            <p:spPr bwMode="auto">
              <a:xfrm>
                <a:off x="881" y="2911"/>
                <a:ext cx="137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endParaRPr kumimoji="0" lang="zh-CN" altLang="en-GB"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GB"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43" name="Rectangle 55"/>
              <p:cNvSpPr>
                <a:spLocks noChangeArrowheads="1"/>
              </p:cNvSpPr>
              <p:nvPr/>
            </p:nvSpPr>
            <p:spPr bwMode="auto">
              <a:xfrm>
                <a:off x="875" y="2905"/>
                <a:ext cx="1384"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sp>
          <p:nvSpPr>
            <p:cNvPr id="3135544" name="Rectangle 56"/>
            <p:cNvSpPr>
              <a:spLocks noChangeArrowheads="1"/>
            </p:cNvSpPr>
            <p:nvPr/>
          </p:nvSpPr>
          <p:spPr bwMode="auto">
            <a:xfrm>
              <a:off x="960" y="1200"/>
              <a:ext cx="4272" cy="2688"/>
            </a:xfrm>
            <a:prstGeom prst="rect">
              <a:avLst/>
            </a:prstGeom>
            <a:noFill/>
            <a:ln w="6350"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nvGrpSpPr>
            <p:cNvPr id="43064" name="Group 57"/>
            <p:cNvGrpSpPr/>
            <p:nvPr/>
          </p:nvGrpSpPr>
          <p:grpSpPr>
            <a:xfrm>
              <a:off x="3148" y="1536"/>
              <a:ext cx="1652" cy="327"/>
              <a:chOff x="0" y="415"/>
              <a:chExt cx="875" cy="403"/>
            </a:xfrm>
          </p:grpSpPr>
          <p:sp>
            <p:nvSpPr>
              <p:cNvPr id="3135546" name="Rectangle 58"/>
              <p:cNvSpPr>
                <a:spLocks noChangeArrowheads="1"/>
              </p:cNvSpPr>
              <p:nvPr/>
            </p:nvSpPr>
            <p:spPr bwMode="auto">
              <a:xfrm>
                <a:off x="6" y="421"/>
                <a:ext cx="86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Both</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47" name="Rectangle 59"/>
              <p:cNvSpPr>
                <a:spLocks noChangeArrowheads="1"/>
              </p:cNvSpPr>
              <p:nvPr/>
            </p:nvSpPr>
            <p:spPr bwMode="auto">
              <a:xfrm>
                <a:off x="0" y="415"/>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67" name="Group 60"/>
            <p:cNvGrpSpPr/>
            <p:nvPr/>
          </p:nvGrpSpPr>
          <p:grpSpPr>
            <a:xfrm>
              <a:off x="3148" y="1872"/>
              <a:ext cx="1652" cy="327"/>
              <a:chOff x="0" y="830"/>
              <a:chExt cx="875" cy="403"/>
            </a:xfrm>
          </p:grpSpPr>
          <p:sp>
            <p:nvSpPr>
              <p:cNvPr id="3135549" name="Rectangle 61"/>
              <p:cNvSpPr>
                <a:spLocks noChangeArrowheads="1"/>
              </p:cNvSpPr>
              <p:nvPr/>
            </p:nvSpPr>
            <p:spPr bwMode="auto">
              <a:xfrm>
                <a:off x="6" y="836"/>
                <a:ext cx="86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Both</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50" name="Rectangle 62"/>
              <p:cNvSpPr>
                <a:spLocks noChangeArrowheads="1"/>
              </p:cNvSpPr>
              <p:nvPr/>
            </p:nvSpPr>
            <p:spPr bwMode="auto">
              <a:xfrm>
                <a:off x="0" y="834"/>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70" name="Group 63"/>
            <p:cNvGrpSpPr/>
            <p:nvPr/>
          </p:nvGrpSpPr>
          <p:grpSpPr>
            <a:xfrm>
              <a:off x="3148" y="2209"/>
              <a:ext cx="1652" cy="327"/>
              <a:chOff x="0" y="1245"/>
              <a:chExt cx="875" cy="403"/>
            </a:xfrm>
          </p:grpSpPr>
          <p:sp>
            <p:nvSpPr>
              <p:cNvPr id="3135552" name="Rectangle 64"/>
              <p:cNvSpPr>
                <a:spLocks noChangeArrowheads="1"/>
              </p:cNvSpPr>
              <p:nvPr/>
            </p:nvSpPr>
            <p:spPr bwMode="auto">
              <a:xfrm>
                <a:off x="6" y="1251"/>
                <a:ext cx="86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Destination</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53" name="Rectangle 65"/>
              <p:cNvSpPr>
                <a:spLocks noChangeArrowheads="1"/>
              </p:cNvSpPr>
              <p:nvPr/>
            </p:nvSpPr>
            <p:spPr bwMode="auto">
              <a:xfrm>
                <a:off x="0" y="1245"/>
                <a:ext cx="87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73" name="Group 66"/>
            <p:cNvGrpSpPr/>
            <p:nvPr/>
          </p:nvGrpSpPr>
          <p:grpSpPr>
            <a:xfrm>
              <a:off x="3148" y="2546"/>
              <a:ext cx="1652" cy="327"/>
              <a:chOff x="0" y="1660"/>
              <a:chExt cx="875" cy="403"/>
            </a:xfrm>
          </p:grpSpPr>
          <p:sp>
            <p:nvSpPr>
              <p:cNvPr id="3135555" name="Rectangle 67"/>
              <p:cNvSpPr>
                <a:spLocks noChangeArrowheads="1"/>
              </p:cNvSpPr>
              <p:nvPr/>
            </p:nvSpPr>
            <p:spPr bwMode="auto">
              <a:xfrm>
                <a:off x="6" y="1666"/>
                <a:ext cx="86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Source</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56" name="Rectangle 68"/>
              <p:cNvSpPr>
                <a:spLocks noChangeArrowheads="1"/>
              </p:cNvSpPr>
              <p:nvPr/>
            </p:nvSpPr>
            <p:spPr bwMode="auto">
              <a:xfrm>
                <a:off x="0" y="1660"/>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76" name="Group 69"/>
            <p:cNvGrpSpPr/>
            <p:nvPr/>
          </p:nvGrpSpPr>
          <p:grpSpPr>
            <a:xfrm>
              <a:off x="3148" y="2883"/>
              <a:ext cx="1652" cy="327"/>
              <a:chOff x="0" y="2075"/>
              <a:chExt cx="875" cy="403"/>
            </a:xfrm>
          </p:grpSpPr>
          <p:sp>
            <p:nvSpPr>
              <p:cNvPr id="3135558" name="Rectangle 70"/>
              <p:cNvSpPr>
                <a:spLocks noChangeArrowheads="1"/>
              </p:cNvSpPr>
              <p:nvPr/>
            </p:nvSpPr>
            <p:spPr bwMode="auto">
              <a:xfrm>
                <a:off x="6" y="2081"/>
                <a:ext cx="86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Both</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59" name="Rectangle 71"/>
              <p:cNvSpPr>
                <a:spLocks noChangeArrowheads="1"/>
              </p:cNvSpPr>
              <p:nvPr/>
            </p:nvSpPr>
            <p:spPr bwMode="auto">
              <a:xfrm>
                <a:off x="0" y="2075"/>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79" name="Group 72"/>
            <p:cNvGrpSpPr/>
            <p:nvPr/>
          </p:nvGrpSpPr>
          <p:grpSpPr>
            <a:xfrm>
              <a:off x="3148" y="3219"/>
              <a:ext cx="1652" cy="327"/>
              <a:chOff x="0" y="2490"/>
              <a:chExt cx="875" cy="403"/>
            </a:xfrm>
          </p:grpSpPr>
          <p:sp>
            <p:nvSpPr>
              <p:cNvPr id="3135561" name="Rectangle 73"/>
              <p:cNvSpPr>
                <a:spLocks noChangeArrowheads="1"/>
              </p:cNvSpPr>
              <p:nvPr/>
            </p:nvSpPr>
            <p:spPr bwMode="auto">
              <a:xfrm>
                <a:off x="6" y="2496"/>
                <a:ext cx="86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Source</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62" name="Rectangle 74"/>
              <p:cNvSpPr>
                <a:spLocks noChangeArrowheads="1"/>
              </p:cNvSpPr>
              <p:nvPr/>
            </p:nvSpPr>
            <p:spPr bwMode="auto">
              <a:xfrm>
                <a:off x="0" y="2490"/>
                <a:ext cx="8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nvGrpSpPr>
            <p:cNvPr id="43082" name="Group 75"/>
            <p:cNvGrpSpPr/>
            <p:nvPr/>
          </p:nvGrpSpPr>
          <p:grpSpPr>
            <a:xfrm>
              <a:off x="3148" y="3556"/>
              <a:ext cx="1652" cy="327"/>
              <a:chOff x="0" y="2905"/>
              <a:chExt cx="875" cy="403"/>
            </a:xfrm>
          </p:grpSpPr>
          <p:sp>
            <p:nvSpPr>
              <p:cNvPr id="3135564" name="Rectangle 76"/>
              <p:cNvSpPr>
                <a:spLocks noChangeArrowheads="1"/>
              </p:cNvSpPr>
              <p:nvPr/>
            </p:nvSpPr>
            <p:spPr bwMode="auto">
              <a:xfrm>
                <a:off x="6" y="2908"/>
                <a:ext cx="86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Source</a:t>
                </a:r>
                <a:endParaRPr kumimoji="0" lang="en-GB" altLang="zh-CN" sz="5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3135565" name="Rectangle 77"/>
              <p:cNvSpPr>
                <a:spLocks noChangeArrowheads="1"/>
              </p:cNvSpPr>
              <p:nvPr/>
            </p:nvSpPr>
            <p:spPr bwMode="auto">
              <a:xfrm>
                <a:off x="0" y="2901"/>
                <a:ext cx="87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黑体" panose="02010609060101010101" pitchFamily="49" charset="-122"/>
                </a:endParaRPr>
              </a:p>
            </p:txBody>
          </p:sp>
        </p:grpSp>
      </p:grpSp>
      <p:sp>
        <p:nvSpPr>
          <p:cNvPr id="3135566" name="Rectangle 78"/>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I/O</a:t>
            </a:r>
            <a:r>
              <a:rPr lang="zh-CN" altLang="en-US" sz="3600" b="1">
                <a:solidFill>
                  <a:srgbClr val="00B0F0"/>
                </a:solidFill>
                <a:latin typeface="微软雅黑" panose="020B0503020204020204" pitchFamily="34" charset="-122"/>
                <a:ea typeface="微软雅黑" panose="020B0503020204020204" pitchFamily="34" charset="-122"/>
                <a:sym typeface="+mn-ea"/>
              </a:rPr>
              <a:t>流的概念</a:t>
            </a:r>
            <a:br>
              <a:rPr lang="zh-CN" altLang="en-US" sz="3600" b="1">
                <a:solidFill>
                  <a:srgbClr val="00B0F0"/>
                </a:solidFill>
                <a:latin typeface="微软雅黑" panose="020B0503020204020204" pitchFamily="34" charset="-122"/>
                <a:ea typeface="微软雅黑" panose="020B0503020204020204" pitchFamily="34" charset="-122"/>
                <a:sym typeface="+mn-ea"/>
              </a:rPr>
            </a:br>
            <a:r>
              <a:rPr lang="zh-CN" altLang="en-US" sz="3600" b="1">
                <a:solidFill>
                  <a:srgbClr val="00B0F0"/>
                </a:solidFill>
                <a:latin typeface="微软雅黑" panose="020B0503020204020204" pitchFamily="34" charset="-122"/>
                <a:ea typeface="微软雅黑" panose="020B0503020204020204" pitchFamily="34" charset="-122"/>
                <a:sym typeface="+mn-ea"/>
              </a:rPr>
              <a:t>			</a:t>
            </a:r>
            <a:r>
              <a:rPr lang="zh-CN" altLang="en-US" sz="3600" b="1">
                <a:solidFill>
                  <a:srgbClr val="00B0F0"/>
                </a:solidFill>
                <a:latin typeface="微软雅黑" panose="020B0503020204020204" pitchFamily="34" charset="-122"/>
                <a:ea typeface="微软雅黑" panose="020B0503020204020204" pitchFamily="34" charset="-122"/>
                <a:sym typeface="+mn-ea"/>
              </a:rPr>
              <a:t>——源和目标的类型</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25605"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50DBC8-938E-40E3-AC7C-C3EAA1BF0DF0}"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6450"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字节输出流－－继承结构</a:t>
            </a:r>
            <a:endParaRPr lang="zh-CN" altLang="en-US" sz="4000">
              <a:sym typeface="+mn-ea"/>
            </a:endParaRPr>
          </a:p>
        </p:txBody>
      </p:sp>
      <p:sp>
        <p:nvSpPr>
          <p:cNvPr id="81922" name="Rectangle 3"/>
          <p:cNvSpPr>
            <a:spLocks noGrp="1"/>
          </p:cNvSpPr>
          <p:nvPr>
            <p:ph idx="1"/>
          </p:nvPr>
        </p:nvSpPr>
        <p:spPr/>
        <p:txBody>
          <a:bodyPr vert="horz" wrap="square" lIns="91440" tIns="45720" rIns="91440" bIns="45720" anchor="t"/>
          <a:p>
            <a:pPr algn="just" eaLnBrk="1" hangingPunct="1"/>
            <a:r>
              <a:rPr lang="zh-CN" altLang="en-US" sz="2300" dirty="0">
                <a:latin typeface="Courier New" panose="02070309020205020404" pitchFamily="49" charset="0"/>
                <a:ea typeface="微软雅黑" panose="020B0503020204020204" pitchFamily="34" charset="-122"/>
              </a:rPr>
              <a:t>链接流处理器：</a:t>
            </a:r>
            <a:endParaRPr lang="zh-CN" altLang="en-US" sz="2300" dirty="0">
              <a:latin typeface="Courier New" panose="02070309020205020404" pitchFamily="49" charset="0"/>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FilterOutputStream</a:t>
            </a:r>
            <a:r>
              <a:rPr lang="zh-CN" altLang="en-US" sz="2300" dirty="0">
                <a:latin typeface="微软雅黑" panose="020B0503020204020204" pitchFamily="34" charset="-122"/>
                <a:ea typeface="微软雅黑" panose="020B0503020204020204" pitchFamily="34" charset="-122"/>
              </a:rPr>
              <a:t>：过滤输出流，它将另一个输出流作为流汇。其子类有：</a:t>
            </a:r>
            <a:endParaRPr lang="zh-CN" altLang="en-US" sz="2300" dirty="0">
              <a:latin typeface="微软雅黑" panose="020B0503020204020204" pitchFamily="34" charset="-122"/>
              <a:ea typeface="微软雅黑" panose="020B0503020204020204" pitchFamily="34" charset="-122"/>
            </a:endParaRPr>
          </a:p>
          <a:p>
            <a:pPr lvl="2" indent="-239395" algn="just" eaLnBrk="1" hangingPunct="1">
              <a:buFont typeface="Wingdings" panose="05000000000000000000" pitchFamily="2" charset="2"/>
              <a:buAutoNum type="arabicPeriod"/>
            </a:pPr>
            <a:r>
              <a:rPr lang="en-US" altLang="zh-CN" sz="2300" dirty="0">
                <a:solidFill>
                  <a:srgbClr val="FF0000"/>
                </a:solidFill>
                <a:latin typeface="微软雅黑" panose="020B0503020204020204" pitchFamily="34" charset="-122"/>
                <a:ea typeface="微软雅黑" panose="020B0503020204020204" pitchFamily="34" charset="-122"/>
              </a:rPr>
              <a:t>BufferedOutputStream</a:t>
            </a:r>
            <a:r>
              <a:rPr lang="zh-CN" altLang="en-US" sz="2300" dirty="0">
                <a:latin typeface="微软雅黑" panose="020B0503020204020204" pitchFamily="34" charset="-122"/>
                <a:ea typeface="微软雅黑" panose="020B0503020204020204" pitchFamily="34" charset="-122"/>
              </a:rPr>
              <a:t>：向一个内存缓冲区中写出数据，并将此中的数据输出到硬盘中</a:t>
            </a:r>
            <a:endParaRPr lang="zh-CN" altLang="en-US" sz="2300" dirty="0">
              <a:latin typeface="微软雅黑" panose="020B0503020204020204" pitchFamily="34" charset="-122"/>
              <a:ea typeface="微软雅黑" panose="020B0503020204020204" pitchFamily="34" charset="-122"/>
            </a:endParaRPr>
          </a:p>
          <a:p>
            <a:pPr lvl="2" indent="-239395" algn="just" eaLnBrk="1" hangingPunct="1">
              <a:buFont typeface="Wingdings" panose="05000000000000000000" pitchFamily="2" charset="2"/>
              <a:buAutoNum type="arabicPeriod"/>
            </a:pPr>
            <a:r>
              <a:rPr lang="en-US" altLang="zh-CN" sz="2300" dirty="0">
                <a:solidFill>
                  <a:srgbClr val="FF0000"/>
                </a:solidFill>
                <a:latin typeface="微软雅黑" panose="020B0503020204020204" pitchFamily="34" charset="-122"/>
                <a:ea typeface="微软雅黑" panose="020B0503020204020204" pitchFamily="34" charset="-122"/>
              </a:rPr>
              <a:t>DataOutputStream</a:t>
            </a:r>
            <a:r>
              <a:rPr lang="zh-CN" altLang="en-US" sz="2300" dirty="0">
                <a:latin typeface="微软雅黑" panose="020B0503020204020204" pitchFamily="34" charset="-122"/>
                <a:ea typeface="微软雅黑" panose="020B0503020204020204" pitchFamily="34" charset="-122"/>
              </a:rPr>
              <a:t>：可以写出基本数据类型的数据</a:t>
            </a:r>
            <a:endParaRPr lang="zh-CN" altLang="en-US" sz="2300" dirty="0">
              <a:latin typeface="微软雅黑" panose="020B0503020204020204" pitchFamily="34" charset="-122"/>
              <a:ea typeface="微软雅黑" panose="020B0503020204020204" pitchFamily="34" charset="-122"/>
            </a:endParaRPr>
          </a:p>
          <a:p>
            <a:pPr lvl="2" indent="-239395" algn="just" eaLnBrk="1" hangingPunct="1">
              <a:buFont typeface="Wingdings" panose="05000000000000000000" pitchFamily="2" charset="2"/>
              <a:buAutoNum type="arabicPeriod"/>
            </a:pPr>
            <a:r>
              <a:rPr lang="en-US" altLang="zh-CN" sz="2300" dirty="0">
                <a:solidFill>
                  <a:srgbClr val="FF0000"/>
                </a:solidFill>
                <a:latin typeface="微软雅黑" panose="020B0503020204020204" pitchFamily="34" charset="-122"/>
                <a:ea typeface="微软雅黑" panose="020B0503020204020204" pitchFamily="34" charset="-122"/>
              </a:rPr>
              <a:t>PrintStream</a:t>
            </a:r>
            <a:r>
              <a:rPr lang="zh-CN" altLang="en-US" sz="2300" dirty="0">
                <a:latin typeface="微软雅黑" panose="020B0503020204020204" pitchFamily="34" charset="-122"/>
                <a:ea typeface="微软雅黑" panose="020B0503020204020204" pitchFamily="34" charset="-122"/>
              </a:rPr>
              <a:t>：用于产生格式化输出</a:t>
            </a:r>
            <a:endParaRPr lang="zh-CN" altLang="en-US" sz="2300"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ObjectOutputStream</a:t>
            </a:r>
            <a:r>
              <a:rPr lang="zh-CN" altLang="en-US" sz="2300" dirty="0">
                <a:latin typeface="微软雅黑" panose="020B0503020204020204" pitchFamily="34" charset="-122"/>
                <a:ea typeface="微软雅黑" panose="020B0503020204020204" pitchFamily="34" charset="-122"/>
              </a:rPr>
              <a:t>：将基本数据类型和对象串行化</a:t>
            </a:r>
            <a:endParaRPr lang="zh-CN" altLang="en-US"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与</a:t>
            </a:r>
            <a:r>
              <a:rPr lang="en-US" altLang="zh-CN" sz="2300" dirty="0">
                <a:latin typeface="微软雅黑" panose="020B0503020204020204" pitchFamily="34" charset="-122"/>
                <a:ea typeface="微软雅黑" panose="020B0503020204020204" pitchFamily="34" charset="-122"/>
              </a:rPr>
              <a:t>DataInputStream</a:t>
            </a:r>
            <a:r>
              <a:rPr lang="zh-CN" altLang="en-US" sz="2300" dirty="0">
                <a:latin typeface="微软雅黑" panose="020B0503020204020204" pitchFamily="34" charset="-122"/>
                <a:ea typeface="微软雅黑" panose="020B0503020204020204" pitchFamily="34" charset="-122"/>
              </a:rPr>
              <a:t>相对应的是</a:t>
            </a:r>
            <a:r>
              <a:rPr lang="en-US" altLang="zh-CN" sz="2300" dirty="0">
                <a:latin typeface="微软雅黑" panose="020B0503020204020204" pitchFamily="34" charset="-122"/>
                <a:ea typeface="微软雅黑" panose="020B0503020204020204" pitchFamily="34" charset="-122"/>
              </a:rPr>
              <a:t>DataOutputStream</a:t>
            </a:r>
            <a:r>
              <a:rPr lang="zh-CN" altLang="en-US" sz="2300" dirty="0">
                <a:latin typeface="微软雅黑" panose="020B0503020204020204" pitchFamily="34" charset="-122"/>
                <a:ea typeface="微软雅黑" panose="020B0503020204020204" pitchFamily="34" charset="-122"/>
              </a:rPr>
              <a:t>。后者负责将由基本数据类型和</a:t>
            </a:r>
            <a:r>
              <a:rPr lang="en-US" altLang="zh-CN" sz="2300" dirty="0">
                <a:latin typeface="微软雅黑" panose="020B0503020204020204" pitchFamily="34" charset="-122"/>
                <a:ea typeface="微软雅黑" panose="020B0503020204020204" pitchFamily="34" charset="-122"/>
              </a:rPr>
              <a:t>String</a:t>
            </a:r>
            <a:r>
              <a:rPr lang="zh-CN" altLang="en-US" sz="2300" dirty="0">
                <a:latin typeface="微软雅黑" panose="020B0503020204020204" pitchFamily="34" charset="-122"/>
                <a:ea typeface="微软雅黑" panose="020B0503020204020204" pitchFamily="34" charset="-122"/>
              </a:rPr>
              <a:t>对象组成的数据格式化，并输出到一个流中，使得任何机器上的任何</a:t>
            </a:r>
            <a:r>
              <a:rPr lang="en-US" altLang="zh-CN" sz="2300" dirty="0">
                <a:latin typeface="微软雅黑" panose="020B0503020204020204" pitchFamily="34" charset="-122"/>
                <a:ea typeface="微软雅黑" panose="020B0503020204020204" pitchFamily="34" charset="-122"/>
              </a:rPr>
              <a:t>DataInputStream</a:t>
            </a:r>
            <a:r>
              <a:rPr lang="zh-CN" altLang="en-US" sz="2300" dirty="0">
                <a:latin typeface="微软雅黑" panose="020B0503020204020204" pitchFamily="34" charset="-122"/>
                <a:ea typeface="微软雅黑" panose="020B0503020204020204" pitchFamily="34" charset="-122"/>
              </a:rPr>
              <a:t>类型的对象都可以读入这些数据。所有的写方法都以</a:t>
            </a:r>
            <a:r>
              <a:rPr lang="en-US" altLang="zh-CN" sz="2300" dirty="0">
                <a:latin typeface="微软雅黑" panose="020B0503020204020204" pitchFamily="34" charset="-122"/>
                <a:ea typeface="微软雅黑" panose="020B0503020204020204" pitchFamily="34" charset="-122"/>
              </a:rPr>
              <a:t>write</a:t>
            </a:r>
            <a:r>
              <a:rPr lang="zh-CN" altLang="en-US" sz="2300" dirty="0">
                <a:latin typeface="微软雅黑" panose="020B0503020204020204" pitchFamily="34" charset="-122"/>
                <a:ea typeface="微软雅黑" panose="020B0503020204020204" pitchFamily="34" charset="-122"/>
              </a:rPr>
              <a:t>开始，比如</a:t>
            </a:r>
            <a:r>
              <a:rPr lang="en-US" altLang="zh-CN" sz="2300" dirty="0">
                <a:latin typeface="微软雅黑" panose="020B0503020204020204" pitchFamily="34" charset="-122"/>
                <a:ea typeface="微软雅黑" panose="020B0503020204020204" pitchFamily="34" charset="-122"/>
              </a:rPr>
              <a:t>writeByte()</a:t>
            </a:r>
            <a:r>
              <a:rPr lang="zh-CN" altLang="en-US" sz="2300" dirty="0">
                <a:latin typeface="微软雅黑" panose="020B0503020204020204" pitchFamily="34" charset="-122"/>
                <a:ea typeface="微软雅黑" panose="020B0503020204020204" pitchFamily="34" charset="-122"/>
              </a:rPr>
              <a:t>等</a:t>
            </a:r>
            <a:endParaRPr lang="zh-CN" altLang="en-US" sz="2300" dirty="0">
              <a:latin typeface="微软雅黑" panose="020B0503020204020204" pitchFamily="34" charset="-122"/>
              <a:ea typeface="微软雅黑" panose="020B0503020204020204" pitchFamily="34" charset="-122"/>
            </a:endParaRPr>
          </a:p>
        </p:txBody>
      </p:sp>
      <p:sp>
        <p:nvSpPr>
          <p:cNvPr id="5018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8817427-9AF2-4255-81B8-2C2F1512E5B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8498"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字节输出流－－继承结构</a:t>
            </a:r>
            <a:endParaRPr lang="zh-CN" altLang="en-US" sz="4000">
              <a:sym typeface="+mn-ea"/>
            </a:endParaRPr>
          </a:p>
        </p:txBody>
      </p:sp>
      <p:sp>
        <p:nvSpPr>
          <p:cNvPr id="83970" name="Rectangle 3"/>
          <p:cNvSpPr>
            <a:spLocks noGrp="1"/>
          </p:cNvSpPr>
          <p:nvPr>
            <p:ph idx="1"/>
          </p:nvPr>
        </p:nvSpPr>
        <p:spPr/>
        <p:txBody>
          <a:bodyPr vert="horz" wrap="square" lIns="91440" tIns="45720" rIns="91440" bIns="45720" anchor="t"/>
          <a:p>
            <a:pPr eaLnBrk="1" hangingPunct="1">
              <a:spcBef>
                <a:spcPct val="0"/>
              </a:spcBef>
            </a:pPr>
            <a:r>
              <a:rPr lang="zh-CN" altLang="en-US" sz="2400" dirty="0">
                <a:latin typeface="微软雅黑" panose="020B0503020204020204" pitchFamily="34" charset="-122"/>
                <a:ea typeface="微软雅黑" panose="020B0503020204020204" pitchFamily="34" charset="-122"/>
              </a:rPr>
              <a:t>如果需要对数据做真正的格式化，以便输出到像控制台显示那样，就要用</a:t>
            </a:r>
            <a:r>
              <a:rPr lang="en-US" altLang="zh-CN" sz="2400" dirty="0">
                <a:solidFill>
                  <a:srgbClr val="FF0000"/>
                </a:solidFill>
                <a:latin typeface="微软雅黑" panose="020B0503020204020204" pitchFamily="34" charset="-122"/>
                <a:ea typeface="微软雅黑" panose="020B0503020204020204" pitchFamily="34" charset="-122"/>
              </a:rPr>
              <a:t>PrintStream</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PrintStream</a:t>
            </a:r>
            <a:r>
              <a:rPr lang="zh-CN" altLang="en-US" sz="2400" dirty="0">
                <a:latin typeface="微软雅黑" panose="020B0503020204020204" pitchFamily="34" charset="-122"/>
                <a:ea typeface="微软雅黑" panose="020B0503020204020204" pitchFamily="34" charset="-122"/>
              </a:rPr>
              <a:t>可以对基本数据类型和</a:t>
            </a:r>
            <a:r>
              <a:rPr lang="en-US" altLang="zh-CN" sz="2400" dirty="0">
                <a:latin typeface="微软雅黑" panose="020B0503020204020204" pitchFamily="34" charset="-122"/>
                <a:ea typeface="微软雅黑" panose="020B0503020204020204" pitchFamily="34" charset="-122"/>
              </a:rPr>
              <a:t>String</a:t>
            </a:r>
            <a:r>
              <a:rPr lang="zh-CN" altLang="en-US" sz="2400" dirty="0">
                <a:latin typeface="微软雅黑" panose="020B0503020204020204" pitchFamily="34" charset="-122"/>
                <a:ea typeface="微软雅黑" panose="020B0503020204020204" pitchFamily="34" charset="-122"/>
              </a:rPr>
              <a:t>对象组成的数据进行格式化，以形成可阅读的格式。</a:t>
            </a:r>
            <a:r>
              <a:rPr lang="en-US" altLang="zh-CN" sz="2400" dirty="0">
                <a:solidFill>
                  <a:srgbClr val="FF0000"/>
                </a:solidFill>
                <a:latin typeface="微软雅黑" panose="020B0503020204020204" pitchFamily="34" charset="-122"/>
                <a:ea typeface="微软雅黑" panose="020B0503020204020204" pitchFamily="34" charset="-122"/>
              </a:rPr>
              <a:t>System.out</a:t>
            </a:r>
            <a:r>
              <a:rPr lang="zh-CN" altLang="en-US" sz="2400" dirty="0">
                <a:latin typeface="微软雅黑" panose="020B0503020204020204" pitchFamily="34" charset="-122"/>
                <a:ea typeface="微软雅黑" panose="020B0503020204020204" pitchFamily="34" charset="-122"/>
              </a:rPr>
              <a:t>就是一个静态的</a:t>
            </a:r>
            <a:r>
              <a:rPr lang="en-US" altLang="zh-CN" sz="2400" dirty="0">
                <a:latin typeface="微软雅黑" panose="020B0503020204020204" pitchFamily="34" charset="-122"/>
                <a:ea typeface="微软雅黑" panose="020B0503020204020204" pitchFamily="34" charset="-122"/>
              </a:rPr>
              <a:t>PrintStream</a:t>
            </a:r>
            <a:r>
              <a:rPr lang="zh-CN" altLang="en-US" sz="2400" dirty="0">
                <a:latin typeface="微软雅黑" panose="020B0503020204020204" pitchFamily="34" charset="-122"/>
                <a:ea typeface="微软雅黑" panose="020B0503020204020204" pitchFamily="34" charset="-122"/>
              </a:rPr>
              <a:t>对象。 </a:t>
            </a:r>
            <a:r>
              <a:rPr lang="en-US" altLang="zh-CN" sz="2400" dirty="0">
                <a:latin typeface="微软雅黑" panose="020B0503020204020204" pitchFamily="34" charset="-122"/>
                <a:ea typeface="微软雅黑" panose="020B0503020204020204" pitchFamily="34" charset="-122"/>
              </a:rPr>
              <a:t>PrintStream</a:t>
            </a:r>
            <a:r>
              <a:rPr lang="zh-CN" altLang="en-US" sz="2400" dirty="0">
                <a:latin typeface="微软雅黑" panose="020B0503020204020204" pitchFamily="34" charset="-122"/>
                <a:ea typeface="微软雅黑" panose="020B0503020204020204" pitchFamily="34" charset="-122"/>
              </a:rPr>
              <a:t>对象最重要的两个方法是</a:t>
            </a:r>
            <a:r>
              <a:rPr lang="en-US" altLang="zh-CN" sz="2400" dirty="0">
                <a:latin typeface="微软雅黑" panose="020B0503020204020204" pitchFamily="34" charset="-122"/>
                <a:ea typeface="微软雅黑" panose="020B0503020204020204" pitchFamily="34" charset="-122"/>
              </a:rPr>
              <a:t>print()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println()</a:t>
            </a: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pPr>
            <a:endParaRPr lang="en-US" altLang="zh-CN" sz="2400" dirty="0">
              <a:latin typeface="微软雅黑" panose="020B0503020204020204" pitchFamily="34" charset="-122"/>
              <a:ea typeface="微软雅黑" panose="020B0503020204020204" pitchFamily="34" charset="-122"/>
            </a:endParaRPr>
          </a:p>
          <a:p>
            <a:pPr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BufferedOutputStream</a:t>
            </a:r>
            <a:r>
              <a:rPr lang="zh-CN" altLang="en-US" sz="2400" dirty="0">
                <a:latin typeface="微软雅黑" panose="020B0503020204020204" pitchFamily="34" charset="-122"/>
                <a:ea typeface="微软雅黑" panose="020B0503020204020204" pitchFamily="34" charset="-122"/>
              </a:rPr>
              <a:t>：对一个输出流进行装饰，使得流的写出操作使用缓冲操作，提高程序效率。在涉及到物理流的地方，比如控制台</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、文件</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等，都应当使用这个装饰流处理器</a:t>
            </a:r>
            <a:endParaRPr lang="zh-CN" altLang="en-US" sz="2400" dirty="0">
              <a:latin typeface="微软雅黑" panose="020B0503020204020204" pitchFamily="34" charset="-122"/>
              <a:ea typeface="微软雅黑" panose="020B0503020204020204" pitchFamily="34" charset="-122"/>
            </a:endParaRPr>
          </a:p>
        </p:txBody>
      </p:sp>
      <p:sp>
        <p:nvSpPr>
          <p:cNvPr id="5120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6A93FCE9-2780-467E-AC54-647F87939BC8}"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8258"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字节输入流－－继承结构</a:t>
            </a:r>
            <a:endParaRPr lang="zh-CN" altLang="en-US" sz="4000">
              <a:sym typeface="+mn-ea"/>
            </a:endParaRPr>
          </a:p>
        </p:txBody>
      </p:sp>
      <p:sp>
        <p:nvSpPr>
          <p:cNvPr id="77826" name="Rectangle 3"/>
          <p:cNvSpPr>
            <a:spLocks noGrp="1"/>
          </p:cNvSpPr>
          <p:nvPr>
            <p:ph idx="1"/>
          </p:nvPr>
        </p:nvSpPr>
        <p:spPr/>
        <p:txBody>
          <a:bodyPr vert="horz" wrap="square" lIns="91440" tIns="45720" rIns="91440" bIns="45720" anchor="t"/>
          <a:p>
            <a:pPr indent="0" eaLnBrk="1" latinLnBrk="0" hangingPunct="1">
              <a:lnSpc>
                <a:spcPct val="120000"/>
              </a:lnSpc>
              <a:spcBef>
                <a:spcPts val="0"/>
              </a:spcBef>
            </a:pPr>
            <a:r>
              <a:rPr lang="zh-CN" altLang="en-US" sz="2700" dirty="0">
                <a:latin typeface="微软雅黑" panose="020B0503020204020204" pitchFamily="34" charset="-122"/>
                <a:ea typeface="微软雅黑" panose="020B0503020204020204" pitchFamily="34" charset="-122"/>
              </a:rPr>
              <a:t>原始流处理器可以被链接流处理器所装饰：</a:t>
            </a:r>
            <a:endParaRPr lang="zh-CN" altLang="en-US" sz="2700" dirty="0">
              <a:latin typeface="微软雅黑" panose="020B0503020204020204" pitchFamily="34" charset="-122"/>
              <a:ea typeface="微软雅黑" panose="020B0503020204020204" pitchFamily="34" charset="-122"/>
            </a:endParaRPr>
          </a:p>
          <a:p>
            <a:pPr lvl="1" indent="0" eaLnBrk="1" latinLnBrk="0" hangingPunct="1">
              <a:lnSpc>
                <a:spcPct val="120000"/>
              </a:lnSpc>
              <a:spcBef>
                <a:spcPts val="0"/>
              </a:spcBef>
            </a:pPr>
            <a:r>
              <a:rPr lang="en-US" altLang="zh-CN" sz="2000" dirty="0">
                <a:solidFill>
                  <a:srgbClr val="FF0000"/>
                </a:solidFill>
                <a:latin typeface="微软雅黑" panose="020B0503020204020204" pitchFamily="34" charset="-122"/>
                <a:ea typeface="微软雅黑" panose="020B0503020204020204" pitchFamily="34" charset="-122"/>
              </a:rPr>
              <a:t>BufferedInputStream</a:t>
            </a:r>
            <a:r>
              <a:rPr lang="zh-CN" altLang="en-US" sz="2000" dirty="0">
                <a:solidFill>
                  <a:srgbClr val="FF0000"/>
                </a:solidFill>
                <a:latin typeface="宋体" panose="02010600030101010101" pitchFamily="2" charset="-122"/>
                <a:ea typeface="微软雅黑" panose="020B0503020204020204" pitchFamily="34" charset="-122"/>
              </a:rPr>
              <a:t>：</a:t>
            </a:r>
            <a:r>
              <a:rPr lang="zh-CN" altLang="en-US" sz="2000" dirty="0">
                <a:latin typeface="宋体" panose="02010600030101010101" pitchFamily="2" charset="-122"/>
                <a:ea typeface="微软雅黑" panose="020B0503020204020204" pitchFamily="34" charset="-122"/>
              </a:rPr>
              <a:t>装饰了</a:t>
            </a:r>
            <a:r>
              <a:rPr lang="en-US" altLang="zh-CN" sz="2000" dirty="0"/>
              <a:t>InputStream</a:t>
            </a:r>
            <a:r>
              <a:rPr lang="zh-CN" altLang="en-US" sz="2000" dirty="0">
                <a:latin typeface="宋体" panose="02010600030101010101" pitchFamily="2" charset="-122"/>
                <a:ea typeface="微软雅黑" panose="020B0503020204020204" pitchFamily="34" charset="-122"/>
              </a:rPr>
              <a:t>的内部工作方式，使得流的读入操作使用缓冲机制（即不会对每一次的流读入操作都产生一个物理的读盘动作）</a:t>
            </a:r>
            <a:endParaRPr lang="zh-CN" altLang="en-US" sz="2000" dirty="0">
              <a:latin typeface="宋体" panose="02010600030101010101" pitchFamily="2" charset="-122"/>
              <a:ea typeface="微软雅黑" panose="020B0503020204020204" pitchFamily="34" charset="-122"/>
            </a:endParaRPr>
          </a:p>
          <a:p>
            <a:pPr lvl="1" indent="0" eaLnBrk="1" latinLnBrk="0" hangingPunct="1">
              <a:lnSpc>
                <a:spcPct val="120000"/>
              </a:lnSpc>
              <a:spcBef>
                <a:spcPts val="0"/>
              </a:spcBef>
            </a:pPr>
            <a:r>
              <a:rPr lang="en-US" altLang="zh-CN" sz="2000" dirty="0">
                <a:solidFill>
                  <a:srgbClr val="FF0000"/>
                </a:solidFill>
                <a:latin typeface="微软雅黑" panose="020B0503020204020204" pitchFamily="34" charset="-122"/>
                <a:ea typeface="微软雅黑" panose="020B0503020204020204" pitchFamily="34" charset="-122"/>
              </a:rPr>
              <a:t>LineNumberInputStream</a:t>
            </a:r>
            <a:r>
              <a:rPr lang="zh-CN" altLang="en-US" sz="2000" dirty="0">
                <a:solidFill>
                  <a:srgbClr val="FF0000"/>
                </a:solidFill>
                <a:latin typeface="宋体" panose="02010600030101010101" pitchFamily="2"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PushbackInputStream</a:t>
            </a:r>
            <a:r>
              <a:rPr lang="zh-CN" altLang="en-US" sz="2000" dirty="0">
                <a:latin typeface="宋体" panose="02010600030101010101" pitchFamily="2" charset="-122"/>
                <a:ea typeface="微软雅黑" panose="020B0503020204020204" pitchFamily="34" charset="-122"/>
              </a:rPr>
              <a:t>：使得流的读入操作带有行计数功能或者可以将已经读取的字节“推回”到输入流中。它们在实际工作中很少用到，它们是为了支持用</a:t>
            </a:r>
            <a:r>
              <a:rPr lang="en-US" altLang="zh-CN" sz="2000" dirty="0">
                <a:latin typeface="宋体" panose="02010600030101010101" pitchFamily="2" charset="-122"/>
                <a:ea typeface="微软雅黑" panose="020B0503020204020204" pitchFamily="34" charset="-122"/>
              </a:rPr>
              <a:t>java</a:t>
            </a:r>
            <a:r>
              <a:rPr lang="zh-CN" altLang="en-US" sz="2000" dirty="0">
                <a:latin typeface="宋体" panose="02010600030101010101" pitchFamily="2" charset="-122"/>
                <a:ea typeface="微软雅黑" panose="020B0503020204020204" pitchFamily="34" charset="-122"/>
              </a:rPr>
              <a:t>语言制作编译器而准备的。</a:t>
            </a:r>
            <a:endParaRPr lang="zh-CN" altLang="en-US" sz="2000" dirty="0">
              <a:latin typeface="宋体" panose="02010600030101010101" pitchFamily="2" charset="-122"/>
              <a:ea typeface="微软雅黑" panose="020B0503020204020204" pitchFamily="34" charset="-122"/>
            </a:endParaRPr>
          </a:p>
          <a:p>
            <a:pPr lvl="1" indent="0" eaLnBrk="1" latinLnBrk="0" hangingPunct="1">
              <a:lnSpc>
                <a:spcPct val="120000"/>
              </a:lnSpc>
              <a:spcBef>
                <a:spcPts val="0"/>
              </a:spcBef>
            </a:pPr>
            <a:r>
              <a:rPr lang="en-US" altLang="zh-CN" sz="2000" dirty="0">
                <a:solidFill>
                  <a:srgbClr val="FF0000"/>
                </a:solidFill>
                <a:latin typeface="微软雅黑" panose="020B0503020204020204" pitchFamily="34" charset="-122"/>
                <a:ea typeface="微软雅黑" panose="020B0503020204020204" pitchFamily="34" charset="-122"/>
              </a:rPr>
              <a:t>DataInputStream</a:t>
            </a:r>
            <a:r>
              <a:rPr lang="zh-CN" altLang="en-US" sz="2000" dirty="0">
                <a:solidFill>
                  <a:srgbClr val="FF0000"/>
                </a:solidFill>
                <a:latin typeface="宋体" panose="02010600030101010101" pitchFamily="2" charset="-122"/>
                <a:ea typeface="微软雅黑" panose="020B0503020204020204" pitchFamily="34" charset="-122"/>
              </a:rPr>
              <a:t>：</a:t>
            </a:r>
            <a:r>
              <a:rPr lang="zh-CN" altLang="en-US" sz="2000" dirty="0">
                <a:latin typeface="宋体" panose="02010600030101010101" pitchFamily="2" charset="-122"/>
                <a:ea typeface="微软雅黑" panose="020B0503020204020204" pitchFamily="34" charset="-122"/>
              </a:rPr>
              <a:t>可以读取各种</a:t>
            </a:r>
            <a:r>
              <a:rPr lang="zh-CN" altLang="en-US" sz="2000" dirty="0">
                <a:latin typeface="微软雅黑" panose="020B0503020204020204" pitchFamily="34" charset="-122"/>
                <a:ea typeface="微软雅黑" panose="020B0503020204020204" pitchFamily="34" charset="-122"/>
              </a:rPr>
              <a:t>不同的基本数据类型</a:t>
            </a:r>
            <a:r>
              <a:rPr lang="zh-CN" altLang="en-US" sz="2000" dirty="0">
                <a:latin typeface="宋体" panose="02010600030101010101" pitchFamily="2" charset="-122"/>
                <a:ea typeface="微软雅黑" panose="020B0503020204020204" pitchFamily="34" charset="-122"/>
              </a:rPr>
              <a:t>以及</a:t>
            </a:r>
            <a:r>
              <a:rPr lang="en-US" altLang="zh-CN" sz="2000" dirty="0">
                <a:latin typeface="宋体" panose="02010600030101010101" pitchFamily="2" charset="-122"/>
                <a:ea typeface="微软雅黑" panose="020B0503020204020204" pitchFamily="34" charset="-122"/>
              </a:rPr>
              <a:t>String</a:t>
            </a:r>
            <a:r>
              <a:rPr lang="zh-CN" altLang="en-US" sz="2000" dirty="0">
                <a:latin typeface="宋体" panose="02010600030101010101" pitchFamily="2" charset="-122"/>
                <a:ea typeface="微软雅黑" panose="020B0503020204020204" pitchFamily="34" charset="-122"/>
              </a:rPr>
              <a:t>类型的数据，这一点可以从它所提供的各个</a:t>
            </a:r>
            <a:r>
              <a:rPr lang="en-US" altLang="zh-CN" sz="2000" dirty="0">
                <a:latin typeface="宋体" panose="02010600030101010101" pitchFamily="2" charset="-122"/>
                <a:ea typeface="微软雅黑" panose="020B0503020204020204" pitchFamily="34" charset="-122"/>
              </a:rPr>
              <a:t>read</a:t>
            </a:r>
            <a:r>
              <a:rPr lang="zh-CN" altLang="en-US" sz="2000" dirty="0">
                <a:latin typeface="宋体" panose="02010600030101010101" pitchFamily="2" charset="-122"/>
                <a:ea typeface="微软雅黑" panose="020B0503020204020204" pitchFamily="34" charset="-122"/>
              </a:rPr>
              <a:t>方法可以看出来。使用这个流处理器以及它的搭档</a:t>
            </a:r>
            <a:r>
              <a:rPr lang="en-US" altLang="zh-CN" sz="2000" dirty="0">
                <a:latin typeface="微软雅黑" panose="020B0503020204020204" pitchFamily="34" charset="-122"/>
                <a:ea typeface="微软雅黑" panose="020B0503020204020204" pitchFamily="34" charset="-122"/>
              </a:rPr>
              <a:t>DataOutputStream</a:t>
            </a:r>
            <a:r>
              <a:rPr lang="en-US" altLang="zh-CN" sz="2000" dirty="0">
                <a:latin typeface="宋体" panose="02010600030101010101" pitchFamily="2" charset="-122"/>
                <a:ea typeface="微软雅黑" panose="020B0503020204020204" pitchFamily="34" charset="-122"/>
              </a:rPr>
              <a:t> </a:t>
            </a:r>
            <a:r>
              <a:rPr lang="zh-CN" altLang="en-US" sz="2000" dirty="0">
                <a:latin typeface="宋体" panose="02010600030101010101" pitchFamily="2" charset="-122"/>
                <a:ea typeface="微软雅黑" panose="020B0503020204020204" pitchFamily="34" charset="-122"/>
              </a:rPr>
              <a:t>，可以将原始数据从一个地方通过流移到另一个地方</a:t>
            </a:r>
            <a:endParaRPr lang="zh-CN" altLang="en-US" sz="2000" dirty="0">
              <a:latin typeface="宋体" panose="02010600030101010101" pitchFamily="2" charset="-122"/>
              <a:ea typeface="微软雅黑" panose="020B0503020204020204" pitchFamily="34" charset="-122"/>
            </a:endParaRPr>
          </a:p>
          <a:p>
            <a:pPr eaLnBrk="1" hangingPunct="1">
              <a:lnSpc>
                <a:spcPct val="80000"/>
              </a:lnSpc>
            </a:pPr>
            <a:endParaRPr lang="zh-CN" altLang="en-US" sz="2000" dirty="0">
              <a:latin typeface="宋体" panose="02010600030101010101" pitchFamily="2" charset="-122"/>
              <a:ea typeface="微软雅黑" panose="020B0503020204020204" pitchFamily="34" charset="-122"/>
            </a:endParaRPr>
          </a:p>
        </p:txBody>
      </p:sp>
      <p:sp>
        <p:nvSpPr>
          <p:cNvPr id="4813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AB93F6F-C020-4623-A696-D8A4A3C1D335}"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6210" name="Rectangle 2"/>
          <p:cNvSpPr>
            <a:spLocks noGrp="1" noChangeArrowheads="1"/>
          </p:cNvSpPr>
          <p:nvPr>
            <p:ph type="title"/>
          </p:nvPr>
        </p:nvSpPr>
        <p:spPr>
          <a:xfrm>
            <a:off x="495300" y="284798"/>
            <a:ext cx="9720263" cy="741680"/>
          </a:xfrm>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sz="4000">
                <a:sym typeface="+mn-ea"/>
              </a:rPr>
              <a:t>字节输入流－－继承结构</a:t>
            </a:r>
            <a:endParaRPr lang="zh-CN" altLang="en-US" sz="4000">
              <a:sym typeface="+mn-ea"/>
            </a:endParaRPr>
          </a:p>
        </p:txBody>
      </p:sp>
      <p:sp>
        <p:nvSpPr>
          <p:cNvPr id="47107" name="Rectangle 3"/>
          <p:cNvSpPr>
            <a:spLocks noGrp="1" noChangeArrowheads="1"/>
          </p:cNvSpPr>
          <p:nvPr>
            <p:ph idx="1"/>
          </p:nvPr>
        </p:nvSpPr>
        <p:spPr/>
        <p:txBody>
          <a:bodyPr vert="horz" wrap="square" lIns="91440" tIns="45720" rIns="91440" bIns="45720" numCol="1" rtlCol="0" anchor="t" anchorCtr="0" compatLnSpc="1"/>
          <a:lstStyle/>
          <a:p>
            <a:pPr marL="240030" marR="0" lvl="0" indent="-240030" algn="l" defTabSz="960120" rtl="0" eaLnBrk="1" fontAlgn="auto" latinLnBrk="0" hangingPunct="1">
              <a:lnSpc>
                <a:spcPct val="120000"/>
              </a:lnSpc>
              <a:spcBef>
                <a:spcPts val="0"/>
              </a:spcBef>
              <a:spcAft>
                <a:spcPts val="0"/>
              </a:spcAft>
              <a:buClr>
                <a:schemeClr val="tx1"/>
              </a:buClr>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链接流：</a:t>
            </a:r>
            <a:b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b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可接收另一个流对象作为流源，并对之进行功能扩展的流，</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InputStream</a:t>
            </a: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类型的链接流处理器包括</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720090" marR="0" lvl="1" indent="-240030" algn="l" defTabSz="960120" rtl="0" eaLnBrk="1" fontAlgn="auto" latinLnBrk="0" hangingPunct="1">
              <a:lnSpc>
                <a:spcPct val="120000"/>
              </a:lnSpc>
              <a:spcBef>
                <a:spcPts val="0"/>
              </a:spcBef>
              <a:spcAft>
                <a:spcPts val="0"/>
              </a:spcAft>
              <a:buClr>
                <a:schemeClr val="tx1"/>
              </a:buClr>
              <a:buSzTx/>
              <a:buFont typeface="Arial" panose="020B0604020202020204" pitchFamily="34" charset="0"/>
              <a:buChar char="•"/>
              <a:defRPr/>
            </a:pPr>
            <a:r>
              <a:rPr kumimoji="0" lang="en-US" altLang="zh-CN" sz="2000" b="0"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FilterInputStream</a:t>
            </a:r>
            <a:r>
              <a:rPr kumimoji="0" lang="zh-CN" altLang="en-US" sz="2000" b="0" i="1"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a:t>
            </a: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过滤输入流，它将另一个输入流作为流源。它有</a:t>
            </a: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4</a:t>
            </a: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个子类：</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1200150" marR="0" lvl="2" indent="-240030" algn="l" defTabSz="960120" rtl="0" eaLnBrk="1" fontAlgn="auto" latinLnBrk="0" hangingPunct="1">
              <a:lnSpc>
                <a:spcPct val="120000"/>
              </a:lnSpc>
              <a:spcBef>
                <a:spcPts val="0"/>
              </a:spcBef>
              <a:spcAft>
                <a:spcPts val="0"/>
              </a:spcAft>
              <a:buClr>
                <a:schemeClr val="tx1"/>
              </a:buClr>
              <a:buSzTx/>
              <a:buFont typeface="Arial" panose="020B0604020202020204" pitchFamily="34" charset="0"/>
              <a:buChar char="•"/>
              <a:defRPr/>
            </a:pP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BufferedInputStream</a:t>
            </a:r>
            <a:r>
              <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：用来从硬盘将数据读入到一个内存缓冲区中，并从该缓冲区提供数据</a:t>
            </a:r>
            <a:endPar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1200150" marR="0" lvl="2" indent="-240030" algn="l" defTabSz="960120" rtl="0" eaLnBrk="1" fontAlgn="auto" latinLnBrk="0" hangingPunct="1">
              <a:lnSpc>
                <a:spcPct val="120000"/>
              </a:lnSpc>
              <a:spcBef>
                <a:spcPts val="0"/>
              </a:spcBef>
              <a:spcAft>
                <a:spcPts val="0"/>
              </a:spcAft>
              <a:buClr>
                <a:schemeClr val="tx1"/>
              </a:buClr>
              <a:buSzTx/>
              <a:buFont typeface="Arial" panose="020B0604020202020204" pitchFamily="34" charset="0"/>
              <a:buChar char="•"/>
              <a:defRPr/>
            </a:pP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DataInputStream</a:t>
            </a:r>
            <a:r>
              <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：提供基于多字节的读取方法，可以读取基本数据类型的数据</a:t>
            </a:r>
            <a:endPar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1200150" marR="0" lvl="2" indent="-240030" algn="l" defTabSz="960120" rtl="0" eaLnBrk="1" fontAlgn="auto" latinLnBrk="0" hangingPunct="1">
              <a:lnSpc>
                <a:spcPct val="120000"/>
              </a:lnSpc>
              <a:spcBef>
                <a:spcPts val="0"/>
              </a:spcBef>
              <a:spcAft>
                <a:spcPts val="0"/>
              </a:spcAft>
              <a:buClr>
                <a:schemeClr val="tx1"/>
              </a:buClr>
              <a:buSzTx/>
              <a:buFont typeface="Arial" panose="020B0604020202020204" pitchFamily="34" charset="0"/>
              <a:buChar char="•"/>
              <a:defRPr/>
            </a:pP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LineNumberInputStream</a:t>
            </a:r>
            <a:r>
              <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：提供带有行计数功能的过滤输入流</a:t>
            </a:r>
            <a:endPar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1200150" marR="0" lvl="2" indent="-240030" algn="l" defTabSz="960120" rtl="0" eaLnBrk="1" fontAlgn="auto" latinLnBrk="0" hangingPunct="1">
              <a:lnSpc>
                <a:spcPct val="120000"/>
              </a:lnSpc>
              <a:spcBef>
                <a:spcPts val="0"/>
              </a:spcBef>
              <a:spcAft>
                <a:spcPts val="0"/>
              </a:spcAft>
              <a:buClr>
                <a:schemeClr val="tx1"/>
              </a:buClr>
              <a:buSzTx/>
              <a:buFont typeface="Arial" panose="020B0604020202020204" pitchFamily="34" charset="0"/>
              <a:buChar char="•"/>
              <a:defRPr/>
            </a:pP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PushbackInputStream</a:t>
            </a:r>
            <a:r>
              <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：提供特殊功能，可以将已经读取的字节“推回”到输入流中</a:t>
            </a:r>
            <a:endParaRPr kumimoji="0" lang="zh-CN" altLang="en-US" sz="16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720090" marR="0" lvl="1" indent="-240030" algn="l" defTabSz="96012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ObjectInputStream</a:t>
            </a: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：可以将使用</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ObjectOutputStream</a:t>
            </a: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串行化的基本数据类型和对象重新并行化</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a:p>
            <a:pPr marL="720090" marR="0" lvl="1" indent="-240030" algn="l" defTabSz="96012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SequenceInputStream</a:t>
            </a:r>
            <a:r>
              <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rPr>
              <a:t>：可将两个已有的输入流连接起来形成一个输入流</a:t>
            </a:r>
            <a:endParaRPr kumimoji="0" lang="zh-CN" altLang="en-US" sz="2000" b="0" i="0" u="none" strike="noStrike" kern="1200" cap="none" spc="0" normalizeH="0" baseline="0" noProof="0">
              <a:ln>
                <a:noFill/>
              </a:ln>
              <a:solidFill>
                <a:schemeClr val="tx1"/>
              </a:solidFill>
              <a:effectLst/>
              <a:uLnTx/>
              <a:uFillTx/>
              <a:latin typeface="宋体" panose="02010600030101010101" pitchFamily="2" charset="-122"/>
              <a:ea typeface="微软雅黑" panose="020B0503020204020204" pitchFamily="34" charset="-122"/>
              <a:cs typeface="+mn-cs"/>
            </a:endParaRPr>
          </a:p>
        </p:txBody>
      </p:sp>
      <p:sp>
        <p:nvSpPr>
          <p:cNvPr id="4710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372F18A-8252-43F3-AEE1-183FB2621619}"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2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字节流</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50178" name="Rectangle 3"/>
          <p:cNvSpPr>
            <a:spLocks noGrp="1"/>
          </p:cNvSpPr>
          <p:nvPr>
            <p:ph idx="1"/>
          </p:nvPr>
        </p:nvSpPr>
        <p:spPr/>
        <p:txBody>
          <a:bodyPr vert="horz" wrap="square" lIns="91440" tIns="45720" rIns="91440" bIns="45720" anchor="t"/>
          <a:p>
            <a:pPr eaLnBrk="1" hangingPunct="1"/>
            <a:r>
              <a:rPr lang="en-US" altLang="zh-CN" sz="2700" dirty="0">
                <a:latin typeface="微软雅黑" panose="020B0503020204020204" pitchFamily="34" charset="-122"/>
                <a:ea typeface="微软雅黑" panose="020B0503020204020204" pitchFamily="34" charset="-122"/>
              </a:rPr>
              <a:t>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OutputStream</a:t>
            </a:r>
            <a:endParaRPr lang="en-US" altLang="zh-CN"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FileInputStream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FileOutputStream</a:t>
            </a:r>
            <a:r>
              <a:rPr lang="zh-CN" altLang="en-US" sz="2700" dirty="0">
                <a:latin typeface="微软雅黑" panose="020B0503020204020204" pitchFamily="34" charset="-122"/>
                <a:ea typeface="微软雅黑" panose="020B0503020204020204" pitchFamily="34" charset="-122"/>
              </a:rPr>
              <a:t>顺序读取文件</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PipedInputStream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PipedOutputStream</a:t>
            </a:r>
            <a:r>
              <a:rPr lang="zh-CN" altLang="en-US" sz="2700" dirty="0">
                <a:latin typeface="微软雅黑" panose="020B0503020204020204" pitchFamily="34" charset="-122"/>
                <a:ea typeface="微软雅黑" panose="020B0503020204020204" pitchFamily="34" charset="-122"/>
              </a:rPr>
              <a:t>管道</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ByteArrayInputStream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ByteArrayOutputStream</a:t>
            </a:r>
            <a:endParaRPr lang="en-US" altLang="zh-CN" sz="2700" dirty="0">
              <a:latin typeface="微软雅黑" panose="020B0503020204020204" pitchFamily="34" charset="-122"/>
              <a:ea typeface="微软雅黑" panose="020B0503020204020204" pitchFamily="34" charset="-122"/>
            </a:endParaRPr>
          </a:p>
          <a:p>
            <a:pPr eaLnBrk="1" hangingPunct="1"/>
            <a:r>
              <a:rPr lang="zh-CN" altLang="en-US" sz="2700" dirty="0">
                <a:latin typeface="微软雅黑" panose="020B0503020204020204" pitchFamily="34" charset="-122"/>
                <a:ea typeface="微软雅黑" panose="020B0503020204020204" pitchFamily="34" charset="-122"/>
              </a:rPr>
              <a:t>内存读写</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FilterInputStream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FilterOutputStream</a:t>
            </a:r>
            <a:r>
              <a:rPr lang="zh-CN" altLang="en-US" sz="2700" dirty="0">
                <a:latin typeface="微软雅黑" panose="020B0503020204020204" pitchFamily="34" charset="-122"/>
                <a:ea typeface="微软雅黑" panose="020B0503020204020204" pitchFamily="34" charset="-122"/>
              </a:rPr>
              <a:t>过滤流（有多线程同步）</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DataInputStream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DataOutputStream</a:t>
            </a:r>
            <a:r>
              <a:rPr lang="zh-CN" altLang="en-US" sz="2700" dirty="0">
                <a:latin typeface="微软雅黑" panose="020B0503020204020204" pitchFamily="34" charset="-122"/>
                <a:ea typeface="微软雅黑" panose="020B0503020204020204" pitchFamily="34" charset="-122"/>
              </a:rPr>
              <a:t>对数据类型读写，有多线程同步</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BufferedInputStream</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BufferedOutputStream</a:t>
            </a:r>
            <a:endParaRPr lang="en-US" altLang="zh-CN" sz="2700" dirty="0">
              <a:latin typeface="微软雅黑" panose="020B0503020204020204" pitchFamily="34" charset="-122"/>
              <a:ea typeface="微软雅黑" panose="020B0503020204020204" pitchFamily="34" charset="-122"/>
            </a:endParaRPr>
          </a:p>
        </p:txBody>
      </p:sp>
      <p:sp>
        <p:nvSpPr>
          <p:cNvPr id="3174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164F0EB-D97D-4CDC-89C7-9773FFBA24C1}"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0530" name="Rectangle 4"/>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输入字节流－</a:t>
            </a:r>
            <a:r>
              <a:rPr lang="zh-CN" altLang="en-US" sz="3600" b="1">
                <a:solidFill>
                  <a:srgbClr val="00B0F0"/>
                </a:solidFill>
                <a:latin typeface="微软雅黑" panose="020B0503020204020204" pitchFamily="34" charset="-122"/>
                <a:ea typeface="微软雅黑" panose="020B0503020204020204" pitchFamily="34" charset="-122"/>
                <a:sym typeface="+mn-ea"/>
              </a:rPr>
              <a:t>InputStream</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51202" name="Rectangle 5"/>
          <p:cNvSpPr>
            <a:spLocks noGrp="1"/>
          </p:cNvSpPr>
          <p:nvPr>
            <p:ph idx="1"/>
          </p:nvPr>
        </p:nvSpPr>
        <p:spPr/>
        <p:txBody>
          <a:bodyPr vert="horz" wrap="square" lIns="91440" tIns="45720" rIns="91440" bIns="45720" anchor="t"/>
          <a:p>
            <a:pPr eaLnBrk="1" hangingPunct="1"/>
            <a:r>
              <a:rPr lang="zh-CN" altLang="en-US" sz="2800" dirty="0">
                <a:latin typeface="微软雅黑" panose="020B0503020204020204" pitchFamily="34" charset="-122"/>
                <a:ea typeface="微软雅黑" panose="020B0503020204020204" pitchFamily="34" charset="-122"/>
              </a:rPr>
              <a:t>管理字节（适于读取面向字节的数据）</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是所有表示输入字节流类的父类（抽象类）</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三个基本方法：</a:t>
            </a:r>
            <a:endParaRPr lang="zh-CN" altLang="en-US" sz="28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abstract  int   read()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从输入流中读下一个字节。</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int   read(byte[] b)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从输入流中读若干个字节到数组中。</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int read(byte[] b , int off , int len )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从输入流中读</a:t>
            </a:r>
            <a:r>
              <a:rPr lang="en-US" altLang="zh-CN" sz="2400" dirty="0">
                <a:latin typeface="微软雅黑" panose="020B0503020204020204" pitchFamily="34" charset="-122"/>
                <a:ea typeface="微软雅黑" panose="020B0503020204020204" pitchFamily="34" charset="-122"/>
              </a:rPr>
              <a:t>len</a:t>
            </a:r>
            <a:r>
              <a:rPr lang="zh-CN" altLang="en-US" sz="2400" dirty="0">
                <a:latin typeface="微软雅黑" panose="020B0503020204020204" pitchFamily="34" charset="-122"/>
                <a:ea typeface="微软雅黑" panose="020B0503020204020204" pitchFamily="34" charset="-122"/>
              </a:rPr>
              <a:t>个字节到数组中。</a:t>
            </a:r>
            <a:r>
              <a:rPr lang="en-US" altLang="zh-CN" sz="2400" dirty="0">
                <a:latin typeface="微软雅黑" panose="020B0503020204020204" pitchFamily="34" charset="-122"/>
                <a:ea typeface="微软雅黑" panose="020B0503020204020204" pitchFamily="34" charset="-122"/>
              </a:rPr>
              <a:t>off</a:t>
            </a:r>
            <a:r>
              <a:rPr lang="zh-CN" altLang="en-US" sz="2400" dirty="0">
                <a:latin typeface="微软雅黑" panose="020B0503020204020204" pitchFamily="34" charset="-122"/>
                <a:ea typeface="微软雅黑" panose="020B0503020204020204" pitchFamily="34" charset="-122"/>
              </a:rPr>
              <a:t>是写入数组的位置（位移）</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3277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44E697C-471E-4E56-B4BC-31BE5B5A6284}"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1554" name="Rectangle 4"/>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输入字节流－</a:t>
            </a:r>
            <a:r>
              <a:rPr lang="zh-CN" altLang="en-US" sz="3600" b="1">
                <a:solidFill>
                  <a:srgbClr val="00B0F0"/>
                </a:solidFill>
                <a:latin typeface="微软雅黑" panose="020B0503020204020204" pitchFamily="34" charset="-122"/>
                <a:ea typeface="微软雅黑" panose="020B0503020204020204" pitchFamily="34" charset="-122"/>
                <a:sym typeface="+mn-ea"/>
              </a:rPr>
              <a:t>InputStream</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53250" name="Rectangle 5"/>
          <p:cNvSpPr>
            <a:spLocks noGrp="1"/>
          </p:cNvSpPr>
          <p:nvPr>
            <p:ph idx="1"/>
          </p:nvPr>
        </p:nvSpPr>
        <p:spPr/>
        <p:txBody>
          <a:bodyPr vert="horz" wrap="square" lIns="91440" tIns="45720" rIns="91440" bIns="45720" anchor="t"/>
          <a:p>
            <a:pPr eaLnBrk="1" hangingPunct="1"/>
            <a:r>
              <a:rPr lang="zh-CN" altLang="en-US" sz="2800" dirty="0">
                <a:latin typeface="微软雅黑" panose="020B0503020204020204" pitchFamily="34" charset="-122"/>
                <a:ea typeface="微软雅黑" panose="020B0503020204020204" pitchFamily="34" charset="-122"/>
              </a:rPr>
              <a:t>其他方法：</a:t>
            </a:r>
            <a:endParaRPr lang="zh-CN" altLang="en-US" sz="28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skip(long n)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跳过</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个字节。</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boolean markSupported()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判断流是否支持</a:t>
            </a:r>
            <a:r>
              <a:rPr lang="en-US" altLang="zh-CN" sz="2400" dirty="0">
                <a:latin typeface="微软雅黑" panose="020B0503020204020204" pitchFamily="34" charset="-122"/>
                <a:ea typeface="微软雅黑" panose="020B0503020204020204" pitchFamily="34" charset="-122"/>
              </a:rPr>
              <a:t>mark</a:t>
            </a:r>
            <a:r>
              <a:rPr lang="zh-CN" altLang="en-US" sz="2400" dirty="0">
                <a:latin typeface="微软雅黑" panose="020B0503020204020204" pitchFamily="34" charset="-122"/>
                <a:ea typeface="微软雅黑" panose="020B0503020204020204" pitchFamily="34" charset="-122"/>
              </a:rPr>
              <a:t>功能</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mark(int  readlimit)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在当前位置做标记</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reset()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回到最近一次做的标记处。</a:t>
            </a: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close() </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关闭输入流，释放与此输入流相连的系统资源。</a:t>
            </a:r>
            <a:endParaRPr lang="zh-CN" altLang="en-US" sz="24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p:txBody>
      </p:sp>
      <p:sp>
        <p:nvSpPr>
          <p:cNvPr id="3379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70AE808-50F7-47D3-AEC1-A8F1E383DCE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2580" name="Rectangle 3"/>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InputStream</a:t>
            </a:r>
            <a:r>
              <a:rPr lang="zh-CN" altLang="en-US" sz="3600" b="1">
                <a:solidFill>
                  <a:srgbClr val="00B0F0"/>
                </a:solidFill>
                <a:latin typeface="微软雅黑" panose="020B0503020204020204" pitchFamily="34" charset="-122"/>
                <a:ea typeface="微软雅黑" panose="020B0503020204020204" pitchFamily="34" charset="-122"/>
                <a:sym typeface="+mn-ea"/>
              </a:rPr>
              <a:t>的子类</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54274" name="Rectangle 4"/>
          <p:cNvSpPr>
            <a:spLocks noGrp="1"/>
          </p:cNvSpPr>
          <p:nvPr>
            <p:ph idx="1"/>
          </p:nvPr>
        </p:nvSpPr>
        <p:spPr/>
        <p:txBody>
          <a:bodyPr vert="horz" wrap="square" lIns="91440" tIns="45720" rIns="91440" bIns="45720" anchor="t"/>
          <a:p>
            <a:pPr eaLnBrk="1" hangingPunct="1"/>
            <a:r>
              <a:rPr lang="zh-CN" altLang="en-US" sz="2800" dirty="0">
                <a:latin typeface="微软雅黑" panose="020B0503020204020204" pitchFamily="34" charset="-122"/>
                <a:ea typeface="微软雅黑" panose="020B0503020204020204" pitchFamily="34" charset="-122"/>
              </a:rPr>
              <a:t>这些子类的构造函数都可以用某种方式指定其数据源。</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加强输入流，对</a:t>
            </a:r>
            <a:r>
              <a:rPr lang="en-US" altLang="zh-CN" sz="2800" dirty="0">
                <a:latin typeface="微软雅黑" panose="020B0503020204020204" pitchFamily="34" charset="-122"/>
                <a:ea typeface="微软雅黑" panose="020B0503020204020204" pitchFamily="34" charset="-122"/>
              </a:rPr>
              <a:t>InputStream</a:t>
            </a:r>
            <a:r>
              <a:rPr lang="zh-CN" altLang="en-US" sz="2800" dirty="0">
                <a:latin typeface="微软雅黑" panose="020B0503020204020204" pitchFamily="34" charset="-122"/>
                <a:ea typeface="微软雅黑" panose="020B0503020204020204" pitchFamily="34" charset="-122"/>
              </a:rPr>
              <a:t>类进行功能扩充</a:t>
            </a:r>
            <a:endParaRPr lang="zh-CN" altLang="en-US" sz="2800" dirty="0">
              <a:latin typeface="微软雅黑" panose="020B0503020204020204" pitchFamily="34" charset="-122"/>
              <a:ea typeface="微软雅黑" panose="020B0503020204020204" pitchFamily="34" charset="-122"/>
            </a:endParaRPr>
          </a:p>
        </p:txBody>
      </p:sp>
      <p:sp>
        <p:nvSpPr>
          <p:cNvPr id="3482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6D10BB2-5850-45D3-B9D2-26503FD6B1F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4276" name="Rectangle 2"/>
          <p:cNvSpPr/>
          <p:nvPr/>
        </p:nvSpPr>
        <p:spPr>
          <a:xfrm>
            <a:off x="868680" y="2500630"/>
            <a:ext cx="9549765" cy="3646170"/>
          </a:xfrm>
          <a:prstGeom prst="rect">
            <a:avLst/>
          </a:prstGeom>
          <a:noFill/>
          <a:ln w="9525" cap="flat" cmpd="sng">
            <a:noFill/>
            <a:prstDash val="solid"/>
            <a:miter/>
            <a:headEnd type="none" w="med" len="med"/>
            <a:tailEnd type="none" w="med" len="med"/>
          </a:ln>
        </p:spPr>
        <p:txBody>
          <a:bodyPr lIns="102870" tIns="51435" rIns="102870" bIns="51435" anchor="ctr"/>
          <a:p>
            <a:pPr>
              <a:buSzPct val="70000"/>
              <a:buFont typeface="Wingdings" panose="05000000000000000000" pitchFamily="2" charset="2"/>
              <a:buChar char="u"/>
            </a:pPr>
            <a:r>
              <a:rPr lang="en-US" altLang="zh-CN" sz="2400" dirty="0">
                <a:latin typeface="Arial" panose="020B0604020202020204" pitchFamily="34" charset="0"/>
                <a:ea typeface="宋体" panose="02010600030101010101" pitchFamily="2" charset="-122"/>
              </a:rPr>
              <a:t>ByteArrayInputStream( byte</a:t>
            </a:r>
            <a:r>
              <a:rPr lang="zh-CN" altLang="en-US" sz="2400" dirty="0">
                <a:latin typeface="Arial" panose="020B0604020202020204" pitchFamily="34" charset="0"/>
                <a:ea typeface="宋体" panose="02010600030101010101" pitchFamily="2" charset="-122"/>
              </a:rPr>
              <a:t>数组 </a:t>
            </a:r>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a:p>
            <a:pPr>
              <a:buSzPct val="70000"/>
              <a:buFont typeface="Wingdings" panose="05000000000000000000" pitchFamily="2" charset="2"/>
              <a:buChar char="u"/>
            </a:pPr>
            <a:r>
              <a:rPr lang="en-US" altLang="zh-CN" sz="2400" dirty="0">
                <a:latin typeface="Arial" panose="020B0604020202020204" pitchFamily="34" charset="0"/>
                <a:ea typeface="宋体" panose="02010600030101010101" pitchFamily="2" charset="-122"/>
              </a:rPr>
              <a:t>FileInputStream</a:t>
            </a:r>
            <a:r>
              <a:rPr lang="zh-CN" altLang="en-US" sz="2400" dirty="0">
                <a:latin typeface="Arial" panose="020B0604020202020204" pitchFamily="34" charset="0"/>
                <a:ea typeface="宋体" panose="02010600030101010101" pitchFamily="2" charset="-122"/>
              </a:rPr>
              <a:t>（文件路径名  或  </a:t>
            </a:r>
            <a:r>
              <a:rPr lang="en-US" altLang="zh-CN" sz="2400" dirty="0">
                <a:latin typeface="Arial" panose="020B0604020202020204" pitchFamily="34" charset="0"/>
                <a:ea typeface="宋体" panose="02010600030101010101" pitchFamily="2" charset="-122"/>
              </a:rPr>
              <a:t>File</a:t>
            </a:r>
            <a:r>
              <a:rPr lang="zh-CN" altLang="en-US" sz="2400" dirty="0">
                <a:latin typeface="Arial" panose="020B0604020202020204" pitchFamily="34" charset="0"/>
                <a:ea typeface="宋体" panose="02010600030101010101" pitchFamily="2" charset="-122"/>
              </a:rPr>
              <a:t>对象）</a:t>
            </a:r>
            <a:endParaRPr lang="zh-CN" altLang="en-US" sz="2400" dirty="0">
              <a:latin typeface="Arial" panose="020B0604020202020204" pitchFamily="34" charset="0"/>
              <a:ea typeface="宋体" panose="02010600030101010101" pitchFamily="2" charset="-122"/>
            </a:endParaRPr>
          </a:p>
          <a:p>
            <a:pPr>
              <a:buSzPct val="70000"/>
              <a:buFont typeface="Wingdings" panose="05000000000000000000" pitchFamily="2" charset="2"/>
              <a:buChar char="u"/>
            </a:pPr>
            <a:r>
              <a:rPr lang="en-US" altLang="zh-CN" sz="2400" dirty="0">
                <a:latin typeface="Arial" panose="020B0604020202020204" pitchFamily="34" charset="0"/>
                <a:ea typeface="宋体" panose="02010600030101010101" pitchFamily="2" charset="-122"/>
              </a:rPr>
              <a:t>ObjectInputStream </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Inputstream in</a:t>
            </a:r>
            <a:r>
              <a:rPr lang="zh-CN" altLang="en-US"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a:p>
            <a:pPr>
              <a:buSzPct val="70000"/>
              <a:buFont typeface="Wingdings" panose="05000000000000000000" pitchFamily="2" charset="2"/>
              <a:buChar char="u"/>
            </a:pPr>
            <a:r>
              <a:rPr lang="en-US" altLang="zh-CN" sz="2400" dirty="0">
                <a:latin typeface="Arial" panose="020B0604020202020204" pitchFamily="34" charset="0"/>
                <a:ea typeface="宋体" panose="02010600030101010101" pitchFamily="2" charset="-122"/>
              </a:rPr>
              <a:t>PipedInputStream  (PipedOutputStream pipe)</a:t>
            </a:r>
            <a:endParaRPr lang="en-US" altLang="zh-CN" sz="2400" dirty="0">
              <a:latin typeface="Arial" panose="020B0604020202020204" pitchFamily="34" charset="0"/>
              <a:ea typeface="宋体" panose="02010600030101010101" pitchFamily="2" charset="-122"/>
            </a:endParaRPr>
          </a:p>
          <a:p>
            <a:pPr>
              <a:buSzPct val="70000"/>
              <a:buFont typeface="Wingdings" panose="05000000000000000000" pitchFamily="2" charset="2"/>
              <a:buChar char="u"/>
            </a:pPr>
            <a:r>
              <a:rPr lang="en-US" altLang="zh-CN" sz="2400" dirty="0">
                <a:latin typeface="Arial" panose="020B0604020202020204" pitchFamily="34" charset="0"/>
                <a:ea typeface="宋体" panose="02010600030101010101" pitchFamily="2" charset="-122"/>
              </a:rPr>
              <a:t>SequenceInputStream  </a:t>
            </a:r>
            <a:r>
              <a:rPr lang="zh-CN" altLang="en-US" sz="2400" dirty="0">
                <a:latin typeface="Arial" panose="020B0604020202020204" pitchFamily="34" charset="0"/>
                <a:ea typeface="宋体" panose="02010600030101010101" pitchFamily="2" charset="-122"/>
              </a:rPr>
              <a:t>表示其他输入串的逻辑连接</a:t>
            </a:r>
            <a:endParaRPr lang="en-US" altLang="zh-CN" sz="2400" dirty="0">
              <a:latin typeface="Arial" panose="020B0604020202020204" pitchFamily="34" charset="0"/>
              <a:ea typeface="宋体" panose="02010600030101010101" pitchFamily="2" charset="-122"/>
            </a:endParaRPr>
          </a:p>
          <a:p>
            <a:pPr>
              <a:buSzPct val="70000"/>
            </a:pPr>
            <a:r>
              <a:rPr lang="en-US" altLang="zh-CN" sz="2300" dirty="0">
                <a:latin typeface="Arial" panose="020B0604020202020204" pitchFamily="34" charset="0"/>
                <a:ea typeface="宋体" panose="02010600030101010101" pitchFamily="2" charset="-122"/>
              </a:rPr>
              <a:t> </a:t>
            </a:r>
            <a:r>
              <a:rPr lang="en-US" altLang="zh-CN" sz="1600" dirty="0">
                <a:latin typeface="Arial" panose="020B0604020202020204" pitchFamily="34" charset="0"/>
                <a:ea typeface="宋体" panose="02010600030101010101" pitchFamily="2" charset="-122"/>
              </a:rPr>
              <a:t>  </a:t>
            </a:r>
            <a:endParaRPr lang="zh-CN" altLang="en-US" sz="2300" dirty="0">
              <a:latin typeface="Arial" panose="020B0604020202020204" pitchFamily="34" charset="0"/>
              <a:ea typeface="宋体" panose="02010600030101010101" pitchFamily="2" charset="-122"/>
            </a:endParaRPr>
          </a:p>
          <a:p>
            <a:pPr>
              <a:buSzPct val="70000"/>
              <a:buFont typeface="Wingdings" panose="05000000000000000000" pitchFamily="2" charset="2"/>
              <a:buChar char="u"/>
            </a:pPr>
            <a:r>
              <a:rPr lang="en-US" altLang="zh-CN" sz="2400" dirty="0">
                <a:latin typeface="Arial" panose="020B0604020202020204" pitchFamily="34" charset="0"/>
                <a:ea typeface="宋体" panose="02010600030101010101" pitchFamily="2" charset="-122"/>
              </a:rPr>
              <a:t>FilterInputStream</a:t>
            </a:r>
            <a:r>
              <a:rPr lang="zh-CN" altLang="en-US" sz="2400" dirty="0">
                <a:latin typeface="Arial" panose="020B0604020202020204" pitchFamily="34" charset="0"/>
                <a:ea typeface="宋体" panose="02010600030101010101" pitchFamily="2" charset="-122"/>
              </a:rPr>
              <a:t>（其他输入流）</a:t>
            </a:r>
            <a:r>
              <a:rPr lang="zh-CN" altLang="en-US" sz="2300" dirty="0">
                <a:latin typeface="Arial" panose="020B0604020202020204" pitchFamily="34" charset="0"/>
                <a:ea typeface="宋体" panose="02010600030101010101" pitchFamily="2" charset="-122"/>
              </a:rPr>
              <a:t>定义了子类对流的进一步处理功能。</a:t>
            </a:r>
            <a:endParaRPr lang="zh-CN" altLang="en-US" sz="2400" dirty="0">
              <a:latin typeface="Arial" panose="020B0604020202020204" pitchFamily="34" charset="0"/>
              <a:ea typeface="宋体" panose="02010600030101010101" pitchFamily="2" charset="-122"/>
            </a:endParaRPr>
          </a:p>
          <a:p>
            <a:pPr lvl="1" indent="-57150" algn="l" rtl="0" eaLnBrk="1" fontAlgn="base" hangingPunct="1">
              <a:lnSpc>
                <a:spcPct val="100000"/>
              </a:lnSpc>
              <a:spcBef>
                <a:spcPct val="0"/>
              </a:spcBef>
              <a:spcAft>
                <a:spcPct val="0"/>
              </a:spcAft>
              <a:buSzPct val="70000"/>
              <a:buFont typeface="Wingdings" panose="05000000000000000000" pitchFamily="2" charset="2"/>
              <a:buChar char="u"/>
            </a:pPr>
            <a:r>
              <a:rPr lang="en-US" altLang="zh-CN" sz="2300" dirty="0">
                <a:solidFill>
                  <a:schemeClr val="tx1"/>
                </a:solidFill>
                <a:latin typeface="Arial" panose="020B0604020202020204" pitchFamily="34" charset="0"/>
                <a:ea typeface="宋体" panose="02010600030101010101" pitchFamily="2" charset="-122"/>
              </a:rPr>
              <a:t>BufferedInputStream (InputStream in) </a:t>
            </a:r>
            <a:endParaRPr lang="en-US" altLang="zh-CN" sz="2300" dirty="0">
              <a:solidFill>
                <a:schemeClr val="tx1"/>
              </a:solidFill>
              <a:latin typeface="Arial" panose="020B0604020202020204" pitchFamily="34" charset="0"/>
              <a:ea typeface="宋体" panose="02010600030101010101" pitchFamily="2" charset="-122"/>
            </a:endParaRPr>
          </a:p>
          <a:p>
            <a:pPr lvl="1" indent="-57150" algn="l" rtl="0" eaLnBrk="1" fontAlgn="base" hangingPunct="1">
              <a:lnSpc>
                <a:spcPct val="100000"/>
              </a:lnSpc>
              <a:spcBef>
                <a:spcPct val="0"/>
              </a:spcBef>
              <a:spcAft>
                <a:spcPct val="0"/>
              </a:spcAft>
              <a:buSzPct val="70000"/>
              <a:buFont typeface="Wingdings" panose="05000000000000000000" pitchFamily="2" charset="2"/>
              <a:buChar char="u"/>
            </a:pPr>
            <a:r>
              <a:rPr lang="en-US" altLang="zh-CN" sz="2300" dirty="0">
                <a:solidFill>
                  <a:schemeClr val="tx1"/>
                </a:solidFill>
                <a:latin typeface="Arial" panose="020B0604020202020204" pitchFamily="34" charset="0"/>
                <a:ea typeface="宋体" panose="02010600030101010101" pitchFamily="2" charset="-122"/>
              </a:rPr>
              <a:t>DataInputStream(InputStream in) </a:t>
            </a:r>
            <a:r>
              <a:rPr lang="zh-CN" altLang="en-US" sz="2300" dirty="0">
                <a:solidFill>
                  <a:schemeClr val="tx1"/>
                </a:solidFill>
                <a:latin typeface="Arial" panose="020B0604020202020204" pitchFamily="34" charset="0"/>
                <a:ea typeface="宋体" panose="02010600030101010101" pitchFamily="2" charset="-122"/>
              </a:rPr>
              <a:t>各种数据读入</a:t>
            </a:r>
            <a:endParaRPr lang="zh-CN" altLang="en-US" sz="2300" dirty="0">
              <a:solidFill>
                <a:schemeClr val="tx1"/>
              </a:solidFill>
              <a:latin typeface="Arial" panose="020B0604020202020204" pitchFamily="34" charset="0"/>
              <a:ea typeface="宋体" panose="02010600030101010101" pitchFamily="2" charset="-122"/>
            </a:endParaRPr>
          </a:p>
        </p:txBody>
      </p:sp>
      <p:sp>
        <p:nvSpPr>
          <p:cNvPr id="54277" name="Line 5"/>
          <p:cNvSpPr/>
          <p:nvPr/>
        </p:nvSpPr>
        <p:spPr>
          <a:xfrm flipV="1">
            <a:off x="975995" y="4685665"/>
            <a:ext cx="8566150" cy="55563"/>
          </a:xfrm>
          <a:prstGeom prst="line">
            <a:avLst/>
          </a:prstGeom>
          <a:ln w="38100" cap="flat" cmpd="sng">
            <a:solidFill>
              <a:schemeClr val="accent2"/>
            </a:solidFill>
            <a:prstDash val="solid"/>
            <a:round/>
            <a:headEnd type="none" w="med" len="med"/>
            <a:tailEnd type="none" w="med" len="med"/>
          </a:ln>
        </p:spPr>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02" name="Rectangle 4"/>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输出字节流－</a:t>
            </a:r>
            <a:r>
              <a:rPr lang="zh-CN" altLang="en-US" sz="3600" b="1">
                <a:solidFill>
                  <a:srgbClr val="00B0F0"/>
                </a:solidFill>
                <a:latin typeface="微软雅黑" panose="020B0503020204020204" pitchFamily="34" charset="-122"/>
                <a:ea typeface="微软雅黑" panose="020B0503020204020204" pitchFamily="34" charset="-122"/>
                <a:sym typeface="+mn-ea"/>
              </a:rPr>
              <a:t>OutputStream</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5843" name="Rectangle 5"/>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抽象类：是所有表示输出字节流类的父类。</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功能：接受要输出的字节并将它送往目的地。</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write(int b)  </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将一个字节数据写入输出流</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write(byte[] b)  </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将字节数组数据写入输出流。</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flush() </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刷新输出流，并使缓冲区中的数据写出。</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close()   </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关闭输出流，释放与之相连的系统资源。</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584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1ABB9F7-634F-4EE4-AC4D-3357621E0EC8}"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4626" name="Rectangle 2"/>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OutputStream</a:t>
            </a:r>
            <a:r>
              <a:rPr lang="zh-CN" altLang="en-US" sz="3600" b="1">
                <a:solidFill>
                  <a:srgbClr val="00B0F0"/>
                </a:solidFill>
                <a:latin typeface="微软雅黑" panose="020B0503020204020204" pitchFamily="34" charset="-122"/>
                <a:ea typeface="微软雅黑" panose="020B0503020204020204" pitchFamily="34" charset="-122"/>
                <a:sym typeface="+mn-ea"/>
              </a:rPr>
              <a:t>的子类</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6867" name="Rectangle 4"/>
          <p:cNvSpPr>
            <a:spLocks noGrp="1" noChangeArrowheads="1"/>
          </p:cNvSpPr>
          <p:nvPr>
            <p:ph idx="1"/>
          </p:nvPr>
        </p:nvSpPr>
        <p:spPr/>
        <p:txBody>
          <a:bodyPr vert="horz" wrap="square" lIns="91440" tIns="45720" rIns="91440" bIns="45720" numCol="1" rtlCol="0" anchor="t" anchorCtr="0" compatLnSpc="1"/>
          <a:lstStyle/>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FileOutputStream</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File</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类对象或文件名）</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ByteArrayOutputStream</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b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b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数据被写到无名字节数组，该字节数组内容可利用</a:t>
            </a:r>
            <a:r>
              <a:rPr kumimoji="0" lang="zh-CN" altLang="en-US" sz="2000" b="0" i="0" u="none" strike="noStrike" kern="1200" cap="none" spc="0" normalizeH="0" baseline="0" noProof="0">
                <a:ln>
                  <a:noFill/>
                </a:ln>
                <a:solidFill>
                  <a:schemeClr val="tx1"/>
                </a:solidFill>
                <a:effectLst/>
                <a:uLnTx/>
                <a:uFillTx/>
                <a:ea typeface="微软雅黑" panose="020B0503020204020204" pitchFamily="34" charset="-122"/>
                <a:cs typeface="+mn-cs"/>
              </a:rPr>
              <a:t>toByteArray()</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和 </a:t>
            </a:r>
            <a:r>
              <a:rPr kumimoji="0" lang="zh-CN" altLang="en-US" sz="2000" b="0" i="0" u="none" strike="noStrike" kern="1200" cap="none" spc="0" normalizeH="0" baseline="0" noProof="0">
                <a:ln>
                  <a:noFill/>
                </a:ln>
                <a:solidFill>
                  <a:schemeClr val="tx1"/>
                </a:solidFill>
                <a:effectLst/>
                <a:uLnTx/>
                <a:uFillTx/>
                <a:ea typeface="微软雅黑" panose="020B0503020204020204" pitchFamily="34" charset="-122"/>
                <a:cs typeface="+mn-cs"/>
              </a:rPr>
              <a:t>toString()分别取到指定字节数组和字符串中</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PipedOutputStream (PipedInputStream pipe)</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ObjectOutputStream</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FilterOutputStream  </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DataOutputStream(OutputStream out)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包含输出各种数据类型数据的方法，如</a:t>
            </a: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writeFloat()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PrintStream(OutputStream  out) </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3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包含输出各种数据类型数据的方法，如</a:t>
            </a: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print(),println</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但没有对应输入流</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686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B8ADE96-058D-4114-A37A-747ACC62EA7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22" name="Rectangle 16"/>
          <p:cNvSpPr>
            <a:spLocks noGrp="1" noChangeAspect="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java.io</a:t>
            </a:r>
            <a:r>
              <a:rPr lang="zh-CN" altLang="en-US" sz="3600" b="1">
                <a:solidFill>
                  <a:srgbClr val="00B0F0"/>
                </a:solidFill>
                <a:latin typeface="微软雅黑" panose="020B0503020204020204" pitchFamily="34" charset="-122"/>
                <a:ea typeface="微软雅黑" panose="020B0503020204020204" pitchFamily="34" charset="-122"/>
                <a:sym typeface="+mn-ea"/>
              </a:rPr>
              <a:t>的核心</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6147" name="Rectangle 17"/>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文件类（</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Files,Path</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(NIO.2)</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Paths</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各种操作系统的文件管理提供的基本服务一样，但实现细节互不兼容。</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解决</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程序与文件系统的沟通。</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Files,Path,Paths</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均在</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JDK7.0</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之后出现</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流类－定义线性的顺序的输入输出数据流</a:t>
            </a:r>
            <a:endPar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14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D5FA9AA-D76F-4BCF-8C6D-BD886969B025}"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054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字符输入流－－基类</a:t>
            </a:r>
            <a:r>
              <a:rPr lang="zh-CN" altLang="en-US" sz="3600" b="1">
                <a:solidFill>
                  <a:srgbClr val="00B0F0"/>
                </a:solidFill>
                <a:latin typeface="微软雅黑" panose="020B0503020204020204" pitchFamily="34" charset="-122"/>
                <a:ea typeface="微软雅黑" panose="020B0503020204020204" pitchFamily="34" charset="-122"/>
                <a:sym typeface="+mn-ea"/>
              </a:rPr>
              <a:t>Reader</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7891" name="Rectangle 3"/>
          <p:cNvSpPr>
            <a:spLocks noGrp="1" noChangeArrowheads="1"/>
          </p:cNvSpPr>
          <p:nvPr>
            <p:ph idx="1"/>
          </p:nvPr>
        </p:nvSpPr>
        <p:spPr/>
        <p:txBody>
          <a:bodyPr vert="horz" wrap="square" lIns="91440" tIns="45720" rIns="91440" bIns="45720" numCol="1" rtlCol="0" anchor="t" anchorCtr="0" compatLnSpc="1">
            <a:normAutofit fontScale="80000"/>
          </a:bodyPr>
          <a:lstStyle/>
          <a:p>
            <a:pPr marL="240030" marR="0" lvl="0" indent="-240030" algn="l" defTabSz="960120" rtl="0" eaLnBrk="1" fontAlgn="auto" latinLnBrk="0" hangingPunct="1">
              <a:lnSpc>
                <a:spcPct val="80000"/>
              </a:lnSpc>
              <a:spcBef>
                <a:spcPts val="105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类声明：</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public </a:t>
            </a:r>
            <a:r>
              <a:rPr kumimoji="0" lang="en-US" altLang="zh-CN"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abstract</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class Reader extends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1" tooltip="class in java.lang" action="ppaction://hlinkfile"/>
              </a:rPr>
              <a:t>Object</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implements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2" tooltip="interface in java.lang" action="ppaction://hlinkfile"/>
              </a:rPr>
              <a:t>Readable</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3" tooltip="interface in java.io" action="ppaction://hlinkfile"/>
              </a:rPr>
              <a:t>Closeable</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ct val="0"/>
              </a:spcBef>
              <a:spcAft>
                <a:spcPts val="0"/>
              </a:spcAft>
              <a:buClr>
                <a:schemeClr val="tx1"/>
              </a:buClr>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三个基本的</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read</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方法</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10000"/>
              </a:lnSpc>
              <a:spcBef>
                <a:spcPct val="0"/>
              </a:spcBef>
              <a:spcAft>
                <a:spcPts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int read() //</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读取单个字符</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10000"/>
              </a:lnSpc>
              <a:spcBef>
                <a:spcPct val="0"/>
              </a:spcBef>
              <a:spcAft>
                <a:spcPts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int read(char[] cbuf) //</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读取字符到字符数组</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cbuf</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中</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10000"/>
              </a:lnSpc>
              <a:spcBef>
                <a:spcPct val="0"/>
              </a:spcBef>
              <a:spcAft>
                <a:spcPts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int read(</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4" tooltip="class in java.nio" action="ppaction://hlinkfile"/>
              </a:rPr>
              <a:t>CharBuffer</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target) </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10000"/>
              </a:lnSpc>
              <a:spcBef>
                <a:spcPct val="0"/>
              </a:spcBef>
              <a:spcAft>
                <a:spcPts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abstract int read(char[] cbuf, int offset, int length) //</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这里的</a:t>
            </a:r>
            <a:r>
              <a:rPr kumimoji="0" lang="en-US" altLang="zh-CN"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read</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方法是为了更复杂的类可以利用它们，以便提供一个更有用的接口</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80000"/>
              </a:lnSpc>
              <a:spcBef>
                <a:spcPct val="50000"/>
              </a:spcBef>
              <a:spcAft>
                <a:spcPts val="0"/>
              </a:spcAft>
              <a:buClr>
                <a:schemeClr val="tx1"/>
              </a:buClr>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其它方法</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ct val="0"/>
              </a:spcBef>
              <a:spcAft>
                <a:spcPts val="0"/>
              </a:spcAft>
              <a:buClr>
                <a:schemeClr val="tx1"/>
              </a:buClr>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close()</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ct val="0"/>
              </a:spcBef>
              <a:spcAft>
                <a:spcPts val="0"/>
              </a:spcAft>
              <a:buClr>
                <a:schemeClr val="tx1"/>
              </a:buClr>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boolean ready() //</a:t>
            </a:r>
            <a:r>
              <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测试流是否准备好被读取</a:t>
            </a: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ct val="0"/>
              </a:spcBef>
              <a:spcAft>
                <a:spcPts val="0"/>
              </a:spcAft>
              <a:buClr>
                <a:schemeClr val="tx1"/>
              </a:buClr>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skip(long n)</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ct val="0"/>
              </a:spcBef>
              <a:spcAft>
                <a:spcPts val="0"/>
              </a:spcAft>
              <a:buClr>
                <a:schemeClr val="tx1"/>
              </a:buClr>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boolean markSupported()</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ct val="0"/>
              </a:spcBef>
              <a:spcAft>
                <a:spcPts val="0"/>
              </a:spcAft>
              <a:buClr>
                <a:schemeClr val="tx1"/>
              </a:buClr>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mark(int readAheadLimit)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30000"/>
              </a:lnSpc>
              <a:spcBef>
                <a:spcPct val="0"/>
              </a:spcBef>
              <a:spcAft>
                <a:spcPts val="0"/>
              </a:spcAft>
              <a:buClr>
                <a:schemeClr val="tx1"/>
              </a:buClr>
              <a:buSzTx/>
              <a:buFont typeface="Wingdings" panose="05000000000000000000" pitchFamily="2" charset="2"/>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reset()</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789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2E6DA14-B857-4582-A8C8-D6C4B96C8088}"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5"/>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464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字符输入流－－ 继承结构</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8915" name="Rectangle 3"/>
          <p:cNvSpPr>
            <a:spLocks noGrp="1" noChangeArrowheads="1"/>
          </p:cNvSpPr>
          <p:nvPr>
            <p:ph idx="1"/>
          </p:nvPr>
        </p:nvSpPr>
        <p:spPr/>
        <p:txBody>
          <a:bodyPr vert="horz" wrap="square" lIns="91440" tIns="45720" rIns="91440" bIns="45720" numCol="1" rtlCol="0" anchor="t" anchorCtr="0" compatLnSpc="1">
            <a:normAutofit lnSpcReduction="10000"/>
          </a:bodyPr>
          <a:lstStyle/>
          <a:p>
            <a:pPr marL="240030" marR="0" lvl="0" indent="-240030" algn="just" defTabSz="960120" rtl="0" eaLnBrk="1" fontAlgn="auto" latinLnBrk="0" hangingPunct="1">
              <a:lnSpc>
                <a:spcPct val="110000"/>
              </a:lnSpc>
              <a:spcBef>
                <a:spcPts val="0"/>
              </a:spcBef>
              <a:spcAft>
                <a:spcPts val="0"/>
              </a:spcAft>
              <a:buClr>
                <a:schemeClr val="tx1"/>
              </a:buClr>
              <a:buSzTx/>
              <a:buFont typeface="Arial" panose="020B0604020202020204" pitchFamily="34" charset="0"/>
              <a:buChar char="•"/>
              <a:defRPr/>
            </a:pP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原始流处理器：</a:t>
            </a: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CharArrayReader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：为多线程通信提供缓冲区操作功能</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InputStreamReader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：有一个子类</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FileReader</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PipedReader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PipedInputStream</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配合使用，用于读入一个数据管道里的数据</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StringReader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：建立一个与文件有关的输入流</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just" defTabSz="960120" rtl="0" eaLnBrk="1" fontAlgn="auto" latinLnBrk="0" hangingPunct="1">
              <a:lnSpc>
                <a:spcPct val="110000"/>
              </a:lnSpc>
              <a:spcBef>
                <a:spcPts val="0"/>
              </a:spcBef>
              <a:spcAft>
                <a:spcPts val="0"/>
              </a:spcAft>
              <a:buClr>
                <a:schemeClr val="tx1"/>
              </a:buClr>
              <a:buSzTx/>
              <a:buFont typeface="Arial" panose="020B0604020202020204" pitchFamily="34" charset="0"/>
              <a:buChar char="•"/>
              <a:defRPr/>
            </a:pP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链接流处理器：</a:t>
            </a: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BufferedReader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：从硬盘将数据读入到一个内存缓冲区，并从该缓冲区提供数据</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just" defTabSz="960120" rtl="0" eaLnBrk="1" fontAlgn="auto" latinLnBrk="0" hangingPunct="1">
              <a:lnSpc>
                <a:spcPct val="11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FilterReader</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：它将另一个输入流作为流源</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891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CB310EF-D2FD-4548-AA79-6A3929E2D75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669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字符输出流－－基类</a:t>
            </a:r>
            <a:r>
              <a:rPr lang="zh-CN" altLang="en-US" sz="3600" b="1">
                <a:solidFill>
                  <a:srgbClr val="00B0F0"/>
                </a:solidFill>
                <a:latin typeface="微软雅黑" panose="020B0503020204020204" pitchFamily="34" charset="-122"/>
                <a:ea typeface="微软雅黑" panose="020B0503020204020204" pitchFamily="34" charset="-122"/>
                <a:sym typeface="+mn-ea"/>
              </a:rPr>
              <a:t>Writer</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39939" name="Rectangle 3"/>
          <p:cNvSpPr>
            <a:spLocks noGrp="1" noChangeArrowheads="1"/>
          </p:cNvSpPr>
          <p:nvPr>
            <p:ph idx="1"/>
          </p:nvPr>
        </p:nvSpPr>
        <p:spPr/>
        <p:txBody>
          <a:bodyPr vert="horz" wrap="square" lIns="91440" tIns="45720" rIns="91440" bIns="45720" numCol="1" rtlCol="0" anchor="t" anchorCtr="0" compatLnSpc="1">
            <a:normAutofit lnSpcReduction="10000"/>
          </a:bodyPr>
          <a:lstStyle/>
          <a:p>
            <a:pPr marL="240030" marR="0" lvl="0" indent="-240030" algn="l" defTabSz="96012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类声明：</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public </a:t>
            </a:r>
            <a:r>
              <a:rPr kumimoji="0" lang="en-US" altLang="zh-CN"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abstract</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class Writer</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extends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1" tooltip="class in java.lang" action="ppaction://hlinkfile"/>
              </a:rPr>
              <a:t>Object</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implements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2" tooltip="interface in java.lang" action="ppaction://hlinkfile"/>
              </a:rPr>
              <a:t>Appendable</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3" tooltip="interface in java.io" action="ppaction://hlinkfile"/>
              </a:rPr>
              <a:t>Closeable</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hlinkClick r:id="rId4" tooltip="interface in java.io" action="ppaction://hlinkfile"/>
              </a:rPr>
              <a:t>Flushable</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00000"/>
              </a:lnSpc>
              <a:spcBef>
                <a:spcPts val="0"/>
              </a:spcBef>
              <a:spcAft>
                <a:spcPts val="0"/>
              </a:spcAft>
              <a:buClr>
                <a:schemeClr val="tx1"/>
              </a:buClr>
              <a:buSzTx/>
              <a:buFont typeface="Arial" panose="020B0604020202020204" pitchFamily="34" charset="0"/>
              <a:buChar char="•"/>
              <a:defRPr/>
            </a:pP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00000"/>
              </a:lnSpc>
              <a:spcBef>
                <a:spcPts val="0"/>
              </a:spcBef>
              <a:spcAft>
                <a:spcPts val="0"/>
              </a:spcAft>
              <a:buClr>
                <a:schemeClr val="tx1"/>
              </a:buClr>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三个基本的</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write</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方法</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write(int c)</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write(char[] cbuf)</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abstract void write(char[] cbuf, int offset, int length) //</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这里的</a:t>
            </a:r>
            <a:r>
              <a:rPr kumimoji="0" lang="en-US" altLang="zh-CN"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write</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方法是为了更复杂的类可以利用它们，以便提供一个更有用的接口。</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write(String string)</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void write(String string, int offset, int length)</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00000"/>
              </a:lnSpc>
              <a:spcBef>
                <a:spcPts val="0"/>
              </a:spcBef>
              <a:spcAft>
                <a:spcPts val="0"/>
              </a:spcAft>
              <a:buClr>
                <a:schemeClr val="tx1"/>
              </a:buClr>
              <a:buSzTx/>
              <a:buFont typeface="Arial" panose="020B0604020202020204" pitchFamily="34" charset="0"/>
              <a:buChar char="•"/>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其它方法</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abstract void close()</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abstract void flush()</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ct val="0"/>
              </a:spcBef>
              <a:spcAft>
                <a:spcPts val="0"/>
              </a:spcAft>
              <a:buClrTx/>
              <a:buSzTx/>
              <a:buFont typeface="Arial" panose="020B0604020202020204" pitchFamily="34" charset="0"/>
              <a:buChar char="•"/>
              <a:defRPr/>
            </a:pP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994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63C2ED1-7147-4883-8A07-FF2B0F5BC45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5"/>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5078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字符输出流－－ 继承结构</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65538" name="Rectangle 3"/>
          <p:cNvSpPr>
            <a:spLocks noGrp="1"/>
          </p:cNvSpPr>
          <p:nvPr>
            <p:ph idx="1"/>
          </p:nvPr>
        </p:nvSpPr>
        <p:spPr/>
        <p:txBody>
          <a:bodyPr vert="horz" wrap="square" lIns="91440" tIns="45720" rIns="91440" bIns="45720" anchor="t"/>
          <a:p>
            <a:pPr algn="just" eaLnBrk="1" hangingPunct="1">
              <a:buClr>
                <a:schemeClr val="tx1"/>
              </a:buClr>
            </a:pPr>
            <a:r>
              <a:rPr lang="zh-CN" altLang="en-US" sz="2300" dirty="0">
                <a:latin typeface="微软雅黑" panose="020B0503020204020204" pitchFamily="34" charset="-122"/>
                <a:ea typeface="微软雅黑" panose="020B0503020204020204" pitchFamily="34" charset="-122"/>
              </a:rPr>
              <a:t>原始流处理器：</a:t>
            </a:r>
            <a:endParaRPr lang="zh-CN" altLang="en-US" sz="2300"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CharArrayWriter</a:t>
            </a:r>
            <a:r>
              <a:rPr lang="zh-CN" altLang="en-US" sz="2300" b="1" dirty="0">
                <a:latin typeface="微软雅黑" panose="020B0503020204020204" pitchFamily="34" charset="-122"/>
                <a:ea typeface="微软雅黑" panose="020B0503020204020204" pitchFamily="34" charset="-122"/>
              </a:rPr>
              <a:t>：为多线程通信提供缓冲区操作功能</a:t>
            </a:r>
            <a:endParaRPr lang="zh-CN" altLang="en-US" sz="2300" b="1"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OutputStreamWriter</a:t>
            </a:r>
            <a:r>
              <a:rPr lang="zh-CN" altLang="en-US" sz="2300" b="1" dirty="0">
                <a:latin typeface="微软雅黑" panose="020B0503020204020204" pitchFamily="34" charset="-122"/>
                <a:ea typeface="微软雅黑" panose="020B0503020204020204" pitchFamily="34" charset="-122"/>
              </a:rPr>
              <a:t>：建立一个与文件有关的输出流</a:t>
            </a:r>
            <a:endParaRPr lang="zh-CN" altLang="en-US" sz="2300" b="1"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PipedWriter</a:t>
            </a:r>
            <a:r>
              <a:rPr lang="zh-CN" altLang="en-US" sz="2300" b="1" dirty="0">
                <a:latin typeface="微软雅黑" panose="020B0503020204020204" pitchFamily="34" charset="-122"/>
                <a:ea typeface="微软雅黑" panose="020B0503020204020204" pitchFamily="34" charset="-122"/>
              </a:rPr>
              <a:t>：与</a:t>
            </a:r>
            <a:r>
              <a:rPr lang="en-US" altLang="zh-CN" sz="2300" b="1" dirty="0">
                <a:latin typeface="微软雅黑" panose="020B0503020204020204" pitchFamily="34" charset="-122"/>
                <a:ea typeface="微软雅黑" panose="020B0503020204020204" pitchFamily="34" charset="-122"/>
              </a:rPr>
              <a:t>PipedOutputStream</a:t>
            </a:r>
            <a:r>
              <a:rPr lang="zh-CN" altLang="en-US" sz="2300" b="1" dirty="0">
                <a:latin typeface="微软雅黑" panose="020B0503020204020204" pitchFamily="34" charset="-122"/>
                <a:ea typeface="微软雅黑" panose="020B0503020204020204" pitchFamily="34" charset="-122"/>
              </a:rPr>
              <a:t>配合使用</a:t>
            </a:r>
            <a:endParaRPr lang="zh-CN" altLang="en-US" sz="2300" b="1"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StringWriter</a:t>
            </a:r>
            <a:r>
              <a:rPr lang="zh-CN" altLang="en-US" sz="2300" b="1" dirty="0">
                <a:latin typeface="微软雅黑" panose="020B0503020204020204" pitchFamily="34" charset="-122"/>
                <a:ea typeface="微软雅黑" panose="020B0503020204020204" pitchFamily="34" charset="-122"/>
              </a:rPr>
              <a:t>：向一个</a:t>
            </a:r>
            <a:r>
              <a:rPr lang="en-US" altLang="zh-CN" sz="2300" b="1" dirty="0">
                <a:latin typeface="微软雅黑" panose="020B0503020204020204" pitchFamily="34" charset="-122"/>
                <a:ea typeface="微软雅黑" panose="020B0503020204020204" pitchFamily="34" charset="-122"/>
              </a:rPr>
              <a:t>StringBuffer</a:t>
            </a:r>
            <a:r>
              <a:rPr lang="zh-CN" altLang="en-US" sz="2300" b="1" dirty="0">
                <a:latin typeface="微软雅黑" panose="020B0503020204020204" pitchFamily="34" charset="-122"/>
                <a:ea typeface="微软雅黑" panose="020B0503020204020204" pitchFamily="34" charset="-122"/>
              </a:rPr>
              <a:t>写出数据</a:t>
            </a:r>
            <a:endParaRPr lang="zh-CN" altLang="en-US" sz="2300" b="1" dirty="0">
              <a:latin typeface="微软雅黑" panose="020B0503020204020204" pitchFamily="34" charset="-122"/>
              <a:ea typeface="微软雅黑" panose="020B0503020204020204" pitchFamily="34" charset="-122"/>
            </a:endParaRPr>
          </a:p>
          <a:p>
            <a:pPr algn="just" eaLnBrk="1" hangingPunct="1">
              <a:buClr>
                <a:schemeClr val="tx1"/>
              </a:buClr>
            </a:pPr>
            <a:r>
              <a:rPr lang="zh-CN" altLang="en-US" sz="2300" dirty="0">
                <a:latin typeface="微软雅黑" panose="020B0503020204020204" pitchFamily="34" charset="-122"/>
                <a:ea typeface="微软雅黑" panose="020B0503020204020204" pitchFamily="34" charset="-122"/>
              </a:rPr>
              <a:t>链接流处理器：</a:t>
            </a:r>
            <a:endParaRPr lang="zh-CN" altLang="en-US" sz="2300"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BufferedWriter</a:t>
            </a:r>
            <a:r>
              <a:rPr lang="zh-CN" altLang="en-US" sz="2300" b="1" dirty="0">
                <a:latin typeface="微软雅黑" panose="020B0503020204020204" pitchFamily="34" charset="-122"/>
                <a:ea typeface="微软雅黑" panose="020B0503020204020204" pitchFamily="34" charset="-122"/>
              </a:rPr>
              <a:t>：为</a:t>
            </a:r>
            <a:r>
              <a:rPr lang="en-US" altLang="zh-CN" sz="2300" b="1" dirty="0">
                <a:latin typeface="微软雅黑" panose="020B0503020204020204" pitchFamily="34" charset="-122"/>
                <a:ea typeface="微软雅黑" panose="020B0503020204020204" pitchFamily="34" charset="-122"/>
              </a:rPr>
              <a:t>Writer</a:t>
            </a:r>
            <a:r>
              <a:rPr lang="zh-CN" altLang="en-US" sz="2300" b="1" dirty="0">
                <a:latin typeface="微软雅黑" panose="020B0503020204020204" pitchFamily="34" charset="-122"/>
                <a:ea typeface="微软雅黑" panose="020B0503020204020204" pitchFamily="34" charset="-122"/>
              </a:rPr>
              <a:t>类型的流处理器提供缓冲区功能</a:t>
            </a:r>
            <a:endParaRPr lang="zh-CN" altLang="en-US" sz="2300" b="1"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FilterWriter</a:t>
            </a:r>
            <a:r>
              <a:rPr lang="zh-CN" altLang="en-US" sz="2300" b="1" dirty="0">
                <a:latin typeface="微软雅黑" panose="020B0503020204020204" pitchFamily="34" charset="-122"/>
                <a:ea typeface="微软雅黑" panose="020B0503020204020204" pitchFamily="34" charset="-122"/>
              </a:rPr>
              <a:t>：没有子类的抽象类，将另一个输出流作为流源</a:t>
            </a:r>
            <a:endParaRPr lang="zh-CN" altLang="en-US" sz="2300" b="1" dirty="0">
              <a:latin typeface="微软雅黑" panose="020B0503020204020204" pitchFamily="34" charset="-122"/>
              <a:ea typeface="微软雅黑" panose="020B0503020204020204" pitchFamily="34" charset="-122"/>
            </a:endParaRPr>
          </a:p>
          <a:p>
            <a:pPr lvl="1" algn="just" eaLnBrk="1" hangingPunct="1"/>
            <a:r>
              <a:rPr lang="en-US" altLang="zh-CN" sz="2300" dirty="0">
                <a:solidFill>
                  <a:srgbClr val="FF0000"/>
                </a:solidFill>
                <a:latin typeface="微软雅黑" panose="020B0503020204020204" pitchFamily="34" charset="-122"/>
                <a:ea typeface="微软雅黑" panose="020B0503020204020204" pitchFamily="34" charset="-122"/>
              </a:rPr>
              <a:t>PrintWriter</a:t>
            </a:r>
            <a:r>
              <a:rPr lang="zh-CN" altLang="en-US" sz="2300" b="1" dirty="0">
                <a:latin typeface="微软雅黑" panose="020B0503020204020204" pitchFamily="34" charset="-122"/>
                <a:ea typeface="微软雅黑" panose="020B0503020204020204" pitchFamily="34" charset="-122"/>
              </a:rPr>
              <a:t>：支持格式化的文字输出</a:t>
            </a:r>
            <a:endParaRPr lang="zh-CN" altLang="en-US" sz="2300" b="1" dirty="0">
              <a:latin typeface="微软雅黑" panose="020B0503020204020204" pitchFamily="34" charset="-122"/>
              <a:ea typeface="微软雅黑" panose="020B0503020204020204" pitchFamily="34" charset="-122"/>
            </a:endParaRPr>
          </a:p>
          <a:p>
            <a:pPr eaLnBrk="1" hangingPunct="1"/>
            <a:endParaRPr lang="zh-CN" altLang="en-US" sz="2300" dirty="0">
              <a:latin typeface="微软雅黑" panose="020B0503020204020204" pitchFamily="34" charset="-122"/>
              <a:ea typeface="微软雅黑" panose="020B0503020204020204" pitchFamily="34" charset="-122"/>
            </a:endParaRPr>
          </a:p>
        </p:txBody>
      </p:sp>
      <p:sp>
        <p:nvSpPr>
          <p:cNvPr id="4198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3B5E1A1-7E18-48BB-B40E-B0931A5EEFCB}"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6" name="文本框 5"/>
          <p:cNvSpPr txBox="1"/>
          <p:nvPr>
            <p:custDataLst>
              <p:tags r:id="rId1"/>
            </p:custDataLst>
          </p:nvPr>
        </p:nvSpPr>
        <p:spPr>
          <a:xfrm>
            <a:off x="1080135" y="635000"/>
            <a:ext cx="8641080" cy="2249805"/>
          </a:xfrm>
          <a:prstGeom prst="rect">
            <a:avLst/>
          </a:prstGeom>
          <a:noFill/>
        </p:spPr>
        <p:txBody>
          <a:bodyPr wrap="square" rtlCol="0" anchor="ctr" anchorCtr="0">
            <a:noAutofit/>
          </a:bodyPr>
          <a:p>
            <a:pPr lvl="0" algn="l">
              <a:buNone/>
            </a:pPr>
            <a:r>
              <a:rPr lang="zh-CN" altLang="zh-CN" sz="2600">
                <a:solidFill>
                  <a:srgbClr val="000000"/>
                </a:solidFill>
                <a:latin typeface="微软雅黑" panose="020B0503020204020204" pitchFamily="34" charset="-122"/>
                <a:ea typeface="微软雅黑" panose="020B0503020204020204" pitchFamily="34" charset="-122"/>
              </a:rPr>
              <a:t>如果想要创建一个带有缓冲功能的流，并且写入一个物理文件。写入的内容为对象时，流的创建层次应该为？</a:t>
            </a:r>
            <a:endParaRPr lang="zh-CN" altLang="zh-CN"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2297430" y="3262630"/>
            <a:ext cx="7560310" cy="675005"/>
          </a:xfrm>
          <a:prstGeom prst="rect">
            <a:avLst/>
          </a:prstGeom>
          <a:noFill/>
        </p:spPr>
        <p:txBody>
          <a:bodyPr wrap="square" rtlCol="0" anchor="ctr" anchorCtr="0">
            <a:noAutofit/>
          </a:bodyPr>
          <a:p>
            <a:pPr lvl="0" algn="l">
              <a:buNone/>
            </a:pPr>
            <a:r>
              <a:rPr lang="en-US" altLang="zh-CN">
                <a:solidFill>
                  <a:srgbClr val="000000"/>
                </a:solidFill>
                <a:latin typeface="微软雅黑" panose="020B0503020204020204" pitchFamily="34" charset="-122"/>
                <a:ea typeface="微软雅黑" panose="020B0503020204020204" pitchFamily="34" charset="-122"/>
              </a:rPr>
              <a:t>new ObjectOutputStream(</a:t>
            </a:r>
            <a:br>
              <a:rPr lang="en-US" altLang="zh-CN">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new BufferedOutputStream( </a:t>
            </a:r>
            <a:br>
              <a:rPr lang="en-US" altLang="zh-CN">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new FileOutputStream(file)))</a:t>
            </a: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2297430" y="4410075"/>
            <a:ext cx="7560310" cy="675005"/>
          </a:xfrm>
          <a:prstGeom prst="rect">
            <a:avLst/>
          </a:prstGeom>
          <a:noFill/>
        </p:spPr>
        <p:txBody>
          <a:bodyPr wrap="square" rtlCol="0" anchor="ctr" anchorCtr="0">
            <a:noAutofit/>
          </a:bodyPr>
          <a:p>
            <a:pPr lvl="0" algn="l">
              <a:buNone/>
            </a:pPr>
            <a:r>
              <a:rPr lang="en-US" altLang="zh-CN">
                <a:solidFill>
                  <a:srgbClr val="000000"/>
                </a:solidFill>
                <a:latin typeface="微软雅黑" panose="020B0503020204020204" pitchFamily="34" charset="-122"/>
                <a:ea typeface="微软雅黑" panose="020B0503020204020204" pitchFamily="34" charset="-122"/>
                <a:sym typeface="+mn-ea"/>
              </a:rPr>
              <a:t>new </a:t>
            </a:r>
            <a:r>
              <a:rPr lang="en-US" altLang="zh-CN">
                <a:solidFill>
                  <a:srgbClr val="000000"/>
                </a:solidFill>
                <a:latin typeface="微软雅黑" panose="020B0503020204020204" pitchFamily="34" charset="-122"/>
                <a:ea typeface="微软雅黑" panose="020B0503020204020204" pitchFamily="34" charset="-122"/>
                <a:sym typeface="+mn-ea"/>
              </a:rPr>
              <a:t>Buffered</a:t>
            </a:r>
            <a:r>
              <a:rPr lang="en-US" altLang="zh-CN">
                <a:solidFill>
                  <a:srgbClr val="000000"/>
                </a:solidFill>
                <a:latin typeface="微软雅黑" panose="020B0503020204020204" pitchFamily="34" charset="-122"/>
                <a:ea typeface="微软雅黑" panose="020B0503020204020204" pitchFamily="34" charset="-122"/>
                <a:sym typeface="+mn-ea"/>
              </a:rPr>
              <a:t>OutputStream(</a:t>
            </a:r>
            <a:br>
              <a:rPr lang="en-US" altLang="zh-CN">
                <a:solidFill>
                  <a:srgbClr val="000000"/>
                </a:solidFill>
                <a:latin typeface="微软雅黑" panose="020B0503020204020204" pitchFamily="34" charset="-122"/>
                <a:ea typeface="微软雅黑" panose="020B0503020204020204" pitchFamily="34" charset="-122"/>
                <a:sym typeface="+mn-ea"/>
              </a:rPr>
            </a:br>
            <a:r>
              <a:rPr lang="en-US" altLang="zh-CN">
                <a:solidFill>
                  <a:srgbClr val="000000"/>
                </a:solidFill>
                <a:latin typeface="微软雅黑" panose="020B0503020204020204" pitchFamily="34" charset="-122"/>
                <a:ea typeface="微软雅黑" panose="020B0503020204020204" pitchFamily="34" charset="-122"/>
                <a:sym typeface="+mn-ea"/>
              </a:rPr>
              <a:t>  new Object</a:t>
            </a:r>
            <a:r>
              <a:rPr lang="en-US" altLang="zh-CN">
                <a:solidFill>
                  <a:srgbClr val="000000"/>
                </a:solidFill>
                <a:latin typeface="微软雅黑" panose="020B0503020204020204" pitchFamily="34" charset="-122"/>
                <a:ea typeface="微软雅黑" panose="020B0503020204020204" pitchFamily="34" charset="-122"/>
                <a:sym typeface="+mn-ea"/>
              </a:rPr>
              <a:t>OutputStream( </a:t>
            </a:r>
            <a:br>
              <a:rPr lang="en-US" altLang="zh-CN">
                <a:solidFill>
                  <a:srgbClr val="000000"/>
                </a:solidFill>
                <a:latin typeface="微软雅黑" panose="020B0503020204020204" pitchFamily="34" charset="-122"/>
                <a:ea typeface="微软雅黑" panose="020B0503020204020204" pitchFamily="34" charset="-122"/>
                <a:sym typeface="+mn-ea"/>
              </a:rPr>
            </a:br>
            <a:r>
              <a:rPr lang="en-US" altLang="zh-CN">
                <a:solidFill>
                  <a:srgbClr val="000000"/>
                </a:solidFill>
                <a:latin typeface="微软雅黑" panose="020B0503020204020204" pitchFamily="34" charset="-122"/>
                <a:ea typeface="微软雅黑" panose="020B0503020204020204" pitchFamily="34" charset="-122"/>
                <a:sym typeface="+mn-ea"/>
              </a:rPr>
              <a:t>    new FileOutputStream(file)))</a:t>
            </a:r>
            <a:endParaRPr lang="en-US" altLang="zh-CN">
              <a:solidFill>
                <a:srgbClr val="000000"/>
              </a:solidFill>
              <a:latin typeface="微软雅黑" panose="020B0503020204020204" pitchFamily="34" charset="-122"/>
              <a:ea typeface="微软雅黑" panose="020B0503020204020204" pitchFamily="34" charset="-122"/>
            </a:endParaRPr>
          </a:p>
          <a:p>
            <a:pPr lvl="0" algn="l">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4"/>
            </p:custDataLst>
          </p:nvPr>
        </p:nvSpPr>
        <p:spPr>
          <a:xfrm>
            <a:off x="1487170" y="3330575"/>
            <a:ext cx="539750" cy="5397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487170" y="4477385"/>
            <a:ext cx="539750" cy="54038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6"/>
            </p:custDataLst>
          </p:nvPr>
        </p:nvSpPr>
        <p:spPr>
          <a:xfrm>
            <a:off x="7560945" y="6525260"/>
            <a:ext cx="1619885" cy="432435"/>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7"/>
            </p:custDataLst>
          </p:nvPr>
        </p:nvGrpSpPr>
        <p:grpSpPr>
          <a:xfrm>
            <a:off x="0" y="0"/>
            <a:ext cx="10801350" cy="635000"/>
            <a:chOff x="0" y="0"/>
            <a:chExt cx="17010" cy="1000"/>
          </a:xfrm>
        </p:grpSpPr>
        <p:sp>
          <p:nvSpPr>
            <p:cNvPr id="16" name="TitleBackground"/>
            <p:cNvSpPr/>
            <p:nvPr>
              <p:custDataLst>
                <p:tags r:id="rId8"/>
              </p:custDataLst>
            </p:nvPr>
          </p:nvSpPr>
          <p:spPr>
            <a:xfrm>
              <a:off x="0" y="0"/>
              <a:ext cx="1701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9"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7F7C"/>
          <p:cNvPicPr>
            <a:picLocks noChangeAspect="1"/>
          </p:cNvPicPr>
          <p:nvPr>
            <p:custDataLst>
              <p:tags r:id="rId12"/>
            </p:custDataLst>
          </p:nvPr>
        </p:nvPicPr>
        <p:blipFill>
          <a:blip r:embed="rId13"/>
          <a:stretch>
            <a:fillRect/>
          </a:stretch>
        </p:blipFill>
        <p:spPr>
          <a:xfrm>
            <a:off x="9251950" y="63500"/>
            <a:ext cx="1422400" cy="508000"/>
          </a:xfrm>
          <a:prstGeom prst="rect">
            <a:avLst/>
          </a:prstGeom>
        </p:spPr>
      </p:pic>
    </p:spTree>
    <p:custDataLst>
      <p:tags r:id="rId1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4" name="文本框 3"/>
          <p:cNvSpPr txBox="1"/>
          <p:nvPr>
            <p:custDataLst>
              <p:tags r:id="rId1"/>
            </p:custDataLst>
          </p:nvPr>
        </p:nvSpPr>
        <p:spPr>
          <a:xfrm>
            <a:off x="1080135" y="1346200"/>
            <a:ext cx="8641080" cy="224980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如果需要管道 PipedOutputStream po=new PipedOutputStream();</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输出一个具有</a:t>
            </a:r>
            <a:r>
              <a:rPr lang="en-US" altLang="zh-CN" sz="2600">
                <a:solidFill>
                  <a:srgbClr val="000000"/>
                </a:solidFill>
                <a:latin typeface="微软雅黑" panose="020B0503020204020204" pitchFamily="34" charset="-122"/>
                <a:ea typeface="微软雅黑" panose="020B0503020204020204" pitchFamily="34" charset="-122"/>
                <a:sym typeface="+mn-ea"/>
              </a:rPr>
              <a:t>gzip</a:t>
            </a:r>
            <a:r>
              <a:rPr lang="zh-CN" altLang="en-US" sz="2600">
                <a:solidFill>
                  <a:srgbClr val="000000"/>
                </a:solidFill>
                <a:latin typeface="微软雅黑" panose="020B0503020204020204" pitchFamily="34" charset="-122"/>
                <a:ea typeface="微软雅黑" panose="020B0503020204020204" pitchFamily="34" charset="-122"/>
                <a:sym typeface="+mn-ea"/>
              </a:rPr>
              <a:t>压缩模式的</a:t>
            </a:r>
            <a:r>
              <a:rPr lang="en-US" altLang="zh-CN" sz="2600">
                <a:solidFill>
                  <a:srgbClr val="000000"/>
                </a:solidFill>
                <a:latin typeface="微软雅黑" panose="020B0503020204020204" pitchFamily="34" charset="-122"/>
                <a:ea typeface="微软雅黑" panose="020B0503020204020204" pitchFamily="34" charset="-122"/>
                <a:sym typeface="+mn-ea"/>
              </a:rPr>
              <a:t>UTF</a:t>
            </a:r>
            <a:r>
              <a:rPr lang="zh-CN" altLang="en-US" sz="2600">
                <a:solidFill>
                  <a:srgbClr val="000000"/>
                </a:solidFill>
                <a:latin typeface="微软雅黑" panose="020B0503020204020204" pitchFamily="34" charset="-122"/>
                <a:ea typeface="微软雅黑" panose="020B0503020204020204" pitchFamily="34" charset="-122"/>
                <a:sym typeface="+mn-ea"/>
              </a:rPr>
              <a:t>文本，合适的创建方式可以为： </a:t>
            </a:r>
            <a:r>
              <a:rPr lang="zh-CN" altLang="en-US" sz="2600">
                <a:solidFill>
                  <a:srgbClr val="639EF4"/>
                </a:solidFill>
                <a:latin typeface="微软雅黑" panose="020B0503020204020204" pitchFamily="34" charset="-122"/>
                <a:ea typeface="微软雅黑" panose="020B0503020204020204" pitchFamily="34" charset="-122"/>
                <a:sym typeface="+mn-ea"/>
              </a:rPr>
              <a:t>[填空1]</a:t>
            </a:r>
            <a:r>
              <a:rPr lang="zh-CN" altLang="en-US" sz="2600">
                <a:solidFill>
                  <a:srgbClr val="000000"/>
                </a:solidFill>
                <a:latin typeface="微软雅黑" panose="020B0503020204020204" pitchFamily="34" charset="-122"/>
                <a:ea typeface="微软雅黑" panose="020B0503020204020204" pitchFamily="34" charset="-122"/>
                <a:sym typeface="+mn-ea"/>
              </a:rPr>
              <a:t> </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读取的</a:t>
            </a:r>
            <a:r>
              <a:rPr lang="en-US" altLang="zh-CN" sz="2600">
                <a:solidFill>
                  <a:srgbClr val="000000"/>
                </a:solidFill>
                <a:latin typeface="微软雅黑" panose="020B0503020204020204" pitchFamily="34" charset="-122"/>
                <a:ea typeface="微软雅黑" panose="020B0503020204020204" pitchFamily="34" charset="-122"/>
              </a:rPr>
              <a:t>PipedInputStream</a:t>
            </a:r>
            <a:r>
              <a:rPr lang="zh-CN" altLang="en-US" sz="2600">
                <a:solidFill>
                  <a:srgbClr val="000000"/>
                </a:solidFill>
                <a:latin typeface="微软雅黑" panose="020B0503020204020204" pitchFamily="34" charset="-122"/>
                <a:ea typeface="微软雅黑" panose="020B0503020204020204" pitchFamily="34" charset="-122"/>
              </a:rPr>
              <a:t>应该按照下面方式创建：</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[填空2]</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5" name="圆角矩形 4"/>
          <p:cNvSpPr/>
          <p:nvPr>
            <p:custDataLst>
              <p:tags r:id="rId2"/>
            </p:custDataLst>
          </p:nvPr>
        </p:nvSpPr>
        <p:spPr>
          <a:xfrm>
            <a:off x="7560945" y="6525260"/>
            <a:ext cx="1619885" cy="432435"/>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矩形 10"/>
          <p:cNvSpPr/>
          <p:nvPr>
            <p:custDataLst>
              <p:tags r:id="rId3"/>
            </p:custDataLst>
          </p:nvPr>
        </p:nvSpPr>
        <p:spPr>
          <a:xfrm>
            <a:off x="0" y="6093206"/>
            <a:ext cx="10801350" cy="432054"/>
          </a:xfrm>
          <a:prstGeom prst="rect">
            <a:avLst/>
          </a:prstGeom>
          <a:solidFill>
            <a:srgbClr val="FBFAEF"/>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415">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415">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 name="组合 9"/>
          <p:cNvGrpSpPr/>
          <p:nvPr>
            <p:custDataLst>
              <p:tags r:id="rId4"/>
            </p:custDataLst>
          </p:nvPr>
        </p:nvGrpSpPr>
        <p:grpSpPr>
          <a:xfrm>
            <a:off x="0" y="0"/>
            <a:ext cx="10801350" cy="635000"/>
            <a:chOff x="0" y="0"/>
            <a:chExt cx="17010" cy="1000"/>
          </a:xfrm>
        </p:grpSpPr>
        <p:sp>
          <p:nvSpPr>
            <p:cNvPr id="6" name="TitleBackground"/>
            <p:cNvSpPr/>
            <p:nvPr>
              <p:custDataLst>
                <p:tags r:id="rId5"/>
              </p:custDataLst>
            </p:nvPr>
          </p:nvSpPr>
          <p:spPr>
            <a:xfrm>
              <a:off x="0" y="0"/>
              <a:ext cx="1701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ColorBlock"/>
            <p:cNvSpPr/>
            <p:nvPr>
              <p:custDataLst>
                <p:tags r:id="rId6"/>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ypeText"/>
            <p:cNvSpPr txBox="1"/>
            <p:nvPr>
              <p:custDataLst>
                <p:tags r:id="rId7"/>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TipText"/>
            <p:cNvSpPr txBox="1"/>
            <p:nvPr>
              <p:custDataLst>
                <p:tags r:id="rId8"/>
              </p:custDataLst>
            </p:nvPr>
          </p:nvSpPr>
          <p:spPr>
            <a:xfrm>
              <a:off x="2248" y="172"/>
              <a:ext cx="3600" cy="800"/>
            </a:xfrm>
            <a:prstGeom prst="rect">
              <a:avLst/>
            </a:prstGeom>
            <a:noFill/>
          </p:spPr>
          <p:txBody>
            <a:bodyPr wrap="none" rtlCol="0" anchor="ctr" anchorCtr="0">
              <a:noAutofit/>
            </a:bodyPr>
            <a:p>
              <a:pPr lvl="0" algn="l">
                <a:buNone/>
              </a:pPr>
              <a:r>
                <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2分</a:t>
              </a:r>
              <a:endPar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3" name="图片 2" descr="tmp7F7C"/>
          <p:cNvPicPr>
            <a:picLocks noChangeAspect="1"/>
          </p:cNvPicPr>
          <p:nvPr>
            <p:custDataLst>
              <p:tags r:id="rId9"/>
            </p:custDataLst>
          </p:nvPr>
        </p:nvPicPr>
        <p:blipFill>
          <a:blip r:embed="rId10"/>
          <a:stretch>
            <a:fillRect/>
          </a:stretch>
        </p:blipFill>
        <p:spPr>
          <a:xfrm>
            <a:off x="9251950" y="63500"/>
            <a:ext cx="1422400" cy="508000"/>
          </a:xfrm>
          <a:prstGeom prst="rect">
            <a:avLst/>
          </a:prstGeom>
        </p:spPr>
      </p:pic>
    </p:spTree>
    <p:custDataLst>
      <p:tags r:id="rId1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矩形 3"/>
          <p:cNvSpPr/>
          <p:nvPr/>
        </p:nvSpPr>
        <p:spPr>
          <a:xfrm>
            <a:off x="3690938" y="2601595"/>
            <a:ext cx="3230880" cy="1137285"/>
          </a:xfrm>
          <a:prstGeom prst="rect">
            <a:avLst/>
          </a:prstGeom>
          <a:noFill/>
          <a:ln w="9525">
            <a:noFill/>
          </a:ln>
        </p:spPr>
        <p:txBody>
          <a:bodyPr wrap="none" anchor="t">
            <a:spAutoFit/>
          </a:bodyPr>
          <a:p>
            <a:pPr marL="0" lvl="1" indent="0" algn="l" rtl="0" eaLnBrk="1" fontAlgn="base" hangingPunct="1">
              <a:lnSpc>
                <a:spcPct val="100000"/>
              </a:lnSpc>
              <a:spcBef>
                <a:spcPct val="0"/>
              </a:spcBef>
              <a:spcAft>
                <a:spcPct val="0"/>
              </a:spcAft>
              <a:buNone/>
            </a:pPr>
            <a:r>
              <a:rPr lang="zh-CN"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对象序列化</a:t>
            </a:r>
            <a:endPar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lnSpc>
                <a:spcPct val="100000"/>
              </a:lnSpc>
              <a:spcBef>
                <a:spcPct val="0"/>
              </a:spcBef>
              <a:spcAft>
                <a:spcPct val="0"/>
              </a:spcAft>
              <a:buNone/>
            </a:pP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   </a:t>
            </a:r>
            <a:endPar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35170"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35171"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6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对象流</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66563" name="Rectangle 3"/>
          <p:cNvSpPr>
            <a:spLocks noGrp="1" noChangeArrowheads="1"/>
          </p:cNvSpPr>
          <p:nvPr>
            <p:ph idx="1"/>
          </p:nvPr>
        </p:nvSpPr>
        <p:spPr>
          <a:extLst>
            <a:ext uri="{91240B29-F687-4F45-9708-019B960494DF}">
              <a14:hiddenLine xmlns:a14="http://schemas.microsoft.com/office/drawing/2010/main" w="28575">
                <a:solidFill>
                  <a:schemeClr val="bg2"/>
                </a:solidFill>
                <a:miter lim="800000"/>
                <a:headEnd/>
                <a:tailEnd/>
              </a14:hiddenLine>
            </a:ext>
          </a:extLst>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在</a:t>
            </a:r>
            <a:r>
              <a:rPr kumimoji="0" lang="en-US" altLang="zh-CN" sz="2800" b="0" i="0" u="none" strike="noStrike" kern="1200" cap="none" spc="0" normalizeH="0" baseline="0" noProof="0" smtClean="0">
                <a:ln>
                  <a:noFill/>
                </a:ln>
                <a:solidFill>
                  <a:srgbClr val="990033"/>
                </a:solidFill>
                <a:effectLst/>
                <a:uLnTx/>
                <a:uFillTx/>
                <a:cs typeface="+mn-cs"/>
              </a:rPr>
              <a:t>java.io</a:t>
            </a:r>
            <a:r>
              <a:rPr kumimoji="0" lang="zh-CN" altLang="en-US"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包中</a:t>
            </a:r>
            <a:r>
              <a:rPr kumimoji="0" lang="zh-CN" altLang="en-US" sz="2800" b="0" i="0" u="none" strike="noStrike" kern="1200" cap="none" spc="0" normalizeH="0" baseline="0" noProof="0" smtClean="0">
                <a:ln>
                  <a:noFill/>
                </a:ln>
                <a:solidFill>
                  <a:srgbClr val="990033"/>
                </a:solidFill>
                <a:effectLst/>
                <a:uLnTx/>
                <a:uFillTx/>
                <a:latin typeface="微软雅黑" panose="020B0503020204020204" pitchFamily="34" charset="-122"/>
                <a:ea typeface="微软雅黑" panose="020B0503020204020204" pitchFamily="34" charset="-122"/>
                <a:cs typeface="+mn-cs"/>
              </a:rPr>
              <a:t>什么是对象的持续性</a:t>
            </a:r>
            <a:r>
              <a:rPr kumimoji="0" lang="en-US" altLang="zh-CN" sz="2800" b="0" i="0" u="none" strike="noStrike" kern="1200" cap="none" spc="0" normalizeH="0" baseline="0" noProof="0" smtClean="0">
                <a:ln>
                  <a:noFill/>
                </a:ln>
                <a:solidFill>
                  <a:srgbClr val="990033"/>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能够记录自己的状态以便将来再生的能力</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叫对象的持续性</a:t>
            </a:r>
            <a:endPar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什么是序列化</a:t>
            </a:r>
            <a:r>
              <a:rPr kumimoji="0" lang="en-US" altLang="zh-CN"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a:t>
            </a:r>
            <a:r>
              <a:rPr kumimoji="0" lang="zh-CN" altLang="en-US"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串行化</a:t>
            </a:r>
            <a:r>
              <a:rPr kumimoji="0" lang="en-US" altLang="zh-CN"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a:t>
            </a:r>
            <a:endParaRPr kumimoji="0" lang="en-US" altLang="zh-CN"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rPr>
              <a:t>对象通过写出描述自己状态的的数值来记录自己的过程叫串行化</a:t>
            </a:r>
            <a:r>
              <a:rPr kumimoji="0" lang="en-US" altLang="zh-CN"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rPr>
              <a:t>.</a:t>
            </a:r>
            <a:endParaRPr kumimoji="0" lang="en-US" altLang="zh-CN"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什么是对象流</a:t>
            </a:r>
            <a:r>
              <a:rPr kumimoji="0" lang="en-US" altLang="zh-CN"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a:t>
            </a:r>
            <a:endParaRPr kumimoji="0" lang="en-US" altLang="zh-CN"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rPr>
              <a:t>能够输入输出对象的流</a:t>
            </a:r>
            <a:r>
              <a:rPr kumimoji="0" lang="en-US" altLang="zh-CN"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rPr>
              <a:t>.</a:t>
            </a:r>
            <a:endParaRPr kumimoji="0" lang="en-US" altLang="zh-CN"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两者什么关系</a:t>
            </a:r>
            <a:r>
              <a:rPr kumimoji="0" lang="en-US" altLang="zh-CN" sz="2800" b="0" i="0" u="none" strike="noStrike" kern="1200" cap="none" spc="0" normalizeH="0" baseline="0" noProof="0" smtClean="0">
                <a:ln>
                  <a:noFill/>
                </a:ln>
                <a:solidFill>
                  <a:srgbClr val="990033"/>
                </a:solidFill>
                <a:effectLst/>
                <a:uLnTx/>
                <a:uFillTx/>
                <a:latin typeface="宋体" panose="02010600030101010101" pitchFamily="2" charset="-122"/>
                <a:ea typeface="微软雅黑" panose="020B0503020204020204" pitchFamily="34" charset="-122"/>
                <a:cs typeface="+mn-cs"/>
              </a:rPr>
              <a:t>?</a:t>
            </a:r>
            <a:endParaRPr kumimoji="0" lang="en-US" altLang="zh-CN" sz="28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rPr>
              <a:t>将串行化的对象通过对象输入输出流写入文件或传送到其它地方</a:t>
            </a:r>
            <a:r>
              <a:rPr kumimoji="0" lang="en-US" altLang="zh-CN"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rPr>
              <a:t>.</a:t>
            </a:r>
            <a:endParaRPr kumimoji="0" lang="en-US" altLang="zh-CN" sz="2400" b="0" i="0" u="none" strike="noStrike" kern="1200" cap="none" spc="0" normalizeH="0" baseline="0" noProof="0" smtClean="0">
              <a:ln>
                <a:noFill/>
              </a:ln>
              <a:solidFill>
                <a:schemeClr val="tx1"/>
              </a:solidFill>
              <a:effectLst/>
              <a:uLnTx/>
              <a:uFillTx/>
              <a:latin typeface="宋体" panose="02010600030101010101" pitchFamily="2" charset="-122"/>
              <a:ea typeface="微软雅黑" panose="020B0503020204020204" pitchFamily="34" charset="-122"/>
              <a:cs typeface="+mn-cs"/>
            </a:endParaRPr>
          </a:p>
        </p:txBody>
      </p:sp>
      <p:sp>
        <p:nvSpPr>
          <p:cNvPr id="6656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E94E03B-B911-48BE-B00C-74473C90546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150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对象序列化</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67587" name="Rectangle 3"/>
          <p:cNvSpPr>
            <a:spLocks noGrp="1" noChangeArrowheads="1"/>
          </p:cNvSpPr>
          <p:nvPr>
            <p:ph idx="1"/>
          </p:nvPr>
        </p:nvSpPr>
        <p:spPr/>
        <p:txBody>
          <a:bodyPr vert="horz" wrap="square" lIns="91440" tIns="45720" rIns="91440" bIns="45720" numCol="1" rtlCol="0" anchor="t" anchorCtr="0" compatLnSpc="1">
            <a:normAutofit fontScale="90000"/>
          </a:bodyPr>
          <a:lstStyle/>
          <a:p>
            <a:pPr marL="240030" marR="0" lvl="0" indent="-240030" algn="l" defTabSz="960120" rtl="0" eaLnBrk="1" fontAlgn="auto" latinLnBrk="0" hangingPunct="1">
              <a:lnSpc>
                <a:spcPct val="120000"/>
              </a:lnSpc>
              <a:spcBef>
                <a:spcPts val="105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什么是</a:t>
            </a:r>
            <a:r>
              <a:rPr kumimoji="0" lang="zh-CN" altLang="en-US" sz="23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对象序列化</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(object </a:t>
            </a:r>
            <a:r>
              <a:rPr kumimoji="0" lang="en-US" altLang="zh-CN" sz="2300" b="0"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serialization)</a:t>
            </a:r>
            <a:r>
              <a:rPr kumimoji="0" lang="zh-CN" altLang="en-US" sz="2300" b="0"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20000"/>
              </a:lnSpc>
              <a:spcBef>
                <a:spcPts val="525"/>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对象串行化面向那些实现了</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Serializable</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接口的对象，允许你以串行字节序列形式保存对象的状态，日后还可以将其完全恢复到对象的初始状态</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40030" algn="l" defTabSz="960120" rtl="0" eaLnBrk="1" fontAlgn="auto" latinLnBrk="0" hangingPunct="1">
              <a:lnSpc>
                <a:spcPct val="120000"/>
              </a:lnSpc>
              <a:spcBef>
                <a:spcPts val="525"/>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恢复一个串行化后的对象称为解串行化(</a:t>
            </a:r>
            <a:r>
              <a:rPr kumimoji="0" lang="zh-CN" altLang="en-US" sz="2300" b="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deserialization)</a:t>
            </a:r>
            <a:endParaRPr kumimoji="0" lang="en-US" altLang="zh-CN" sz="2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20000"/>
              </a:lnSpc>
              <a:spcBef>
                <a:spcPts val="1050"/>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为什么要序列</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化</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120000"/>
              </a:lnSpc>
              <a:spcBef>
                <a:spcPts val="1050"/>
              </a:spcBef>
              <a:spcAft>
                <a:spcPts val="0"/>
              </a:spcAft>
              <a:buClrTx/>
              <a:buSzTx/>
              <a:buFont typeface="Wingdings" panose="05000000000000000000" pitchFamily="2" charset="2"/>
              <a:buNone/>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串行化机制使</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语言得以支持两个重要功能</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120000"/>
              </a:lnSpc>
              <a:spcBef>
                <a:spcPts val="525"/>
              </a:spcBef>
              <a:spcAft>
                <a:spcPts val="0"/>
              </a:spcAft>
              <a:buClrTx/>
              <a:buSzTx/>
              <a:buFont typeface="Arial" panose="020B0604020202020204" pitchFamily="34" charset="0"/>
              <a:buChar char="•"/>
              <a:defRPr/>
            </a:pP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的远程方法调用</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300" b="0"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Remote Method Invocation, </a:t>
            </a:r>
            <a:r>
              <a:rPr kumimoji="0" lang="en-US" altLang="zh-CN"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RMI)</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：允许</a:t>
            </a:r>
            <a:r>
              <a:rPr kumimoji="0" lang="zh-CN" altLang="en-US" sz="2300" b="0" i="0" u="none" strike="noStrike" kern="1200" cap="none" spc="0" normalizeH="0" baseline="0" noProof="0">
                <a:ln>
                  <a:noFill/>
                </a:ln>
                <a:solidFill>
                  <a:schemeClr val="tx1"/>
                </a:solidFill>
                <a:effectLst/>
                <a:uLnTx/>
                <a:uFillTx/>
                <a:latin typeface="Arial Narrow" panose="020B0606020202030204" pitchFamily="34" charset="0"/>
                <a:ea typeface="微软雅黑" panose="020B0503020204020204" pitchFamily="34" charset="-122"/>
                <a:cs typeface="+mn-cs"/>
              </a:rPr>
              <a:t>“</a:t>
            </a: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通过本地机器上的对象运用方式，使用其它机器上的对象</a:t>
            </a:r>
            <a:r>
              <a:rPr kumimoji="0" lang="zh-CN" altLang="en-US" sz="2300" b="0" i="0" u="none" strike="noStrike" kern="1200" cap="none" spc="0" normalizeH="0" baseline="0" noProof="0">
                <a:ln>
                  <a:noFill/>
                </a:ln>
                <a:solidFill>
                  <a:schemeClr val="tx1"/>
                </a:solidFill>
                <a:effectLst/>
                <a:uLnTx/>
                <a:uFillTx/>
                <a:latin typeface="Arial Narrow" panose="020B0606020202030204" pitchFamily="34" charset="0"/>
                <a:ea typeface="微软雅黑" panose="020B0503020204020204" pitchFamily="34" charset="-122"/>
                <a:cs typeface="+mn-cs"/>
              </a:rPr>
              <a:t>”</a:t>
            </a:r>
            <a:endParaRPr kumimoji="0" lang="zh-CN" altLang="en-US" sz="2300" b="0" i="0" u="none" strike="noStrike" kern="1200" cap="none" spc="0" normalizeH="0" baseline="0" noProof="0">
              <a:ln>
                <a:noFill/>
              </a:ln>
              <a:solidFill>
                <a:schemeClr val="tx1"/>
              </a:solidFill>
              <a:effectLst/>
              <a:uLnTx/>
              <a:uFillTx/>
              <a:latin typeface="Arial Narrow" panose="020B0606020202030204" pitchFamily="34" charset="0"/>
              <a:ea typeface="微软雅黑" panose="020B0503020204020204" pitchFamily="34" charset="-122"/>
              <a:cs typeface="+mn-cs"/>
            </a:endParaRPr>
          </a:p>
          <a:p>
            <a:pPr marL="720090" marR="0" lvl="1" indent="-240030" algn="l" defTabSz="960120" rtl="0" eaLnBrk="1" fontAlgn="auto" latinLnBrk="0" hangingPunct="1">
              <a:lnSpc>
                <a:spcPct val="120000"/>
              </a:lnSpc>
              <a:spcBef>
                <a:spcPts val="525"/>
              </a:spcBef>
              <a:spcAft>
                <a:spcPts val="0"/>
              </a:spcAft>
              <a:buClrTx/>
              <a:buSzTx/>
              <a:buFont typeface="Arial" panose="020B0604020202020204" pitchFamily="34" charset="0"/>
              <a:buChar char="•"/>
              <a:defRPr/>
            </a:pPr>
            <a:r>
              <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保持数据对象实例变量的数值和当时的运行环境，可不受对象生命周期的限制，供其它类、其它时间共享。 </a:t>
            </a: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3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758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DD85F12-CBF3-4156-874D-EB6B421C781E}"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3554"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序列化接口</a:t>
            </a:r>
            <a:r>
              <a:rPr lang="zh-CN" altLang="en-US" sz="3600" b="1">
                <a:solidFill>
                  <a:srgbClr val="00B0F0"/>
                </a:solidFill>
                <a:latin typeface="微软雅黑" panose="020B0503020204020204" pitchFamily="34" charset="-122"/>
                <a:ea typeface="微软雅黑" panose="020B0503020204020204" pitchFamily="34" charset="-122"/>
                <a:sym typeface="+mn-ea"/>
              </a:rPr>
              <a:t>——</a:t>
            </a:r>
            <a:r>
              <a:rPr lang="zh-CN" altLang="en-US" sz="3600" b="1">
                <a:solidFill>
                  <a:srgbClr val="00B0F0"/>
                </a:solidFill>
                <a:latin typeface="微软雅黑" panose="020B0503020204020204" pitchFamily="34" charset="-122"/>
                <a:ea typeface="微软雅黑" panose="020B0503020204020204" pitchFamily="34" charset="-122"/>
                <a:sym typeface="+mn-ea"/>
              </a:rPr>
              <a:t>Seriealizable</a:t>
            </a:r>
            <a:r>
              <a:rPr lang="zh-CN" altLang="en-US" sz="3600" b="1">
                <a:solidFill>
                  <a:srgbClr val="00B0F0"/>
                </a:solidFill>
                <a:latin typeface="微软雅黑" panose="020B0503020204020204" pitchFamily="34" charset="-122"/>
                <a:ea typeface="微软雅黑" panose="020B0503020204020204" pitchFamily="34" charset="-122"/>
                <a:sym typeface="+mn-ea"/>
              </a:rPr>
              <a:t>接口</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114690" name="Rectangle 3"/>
          <p:cNvSpPr>
            <a:spLocks noGrp="1"/>
          </p:cNvSpPr>
          <p:nvPr>
            <p:ph idx="1"/>
          </p:nvPr>
        </p:nvSpPr>
        <p:spPr/>
        <p:txBody>
          <a:bodyPr vert="horz" wrap="square" lIns="91440" tIns="45720" rIns="91440" bIns="45720" anchor="t"/>
          <a:p>
            <a:pPr eaLnBrk="1" hangingPunct="1"/>
            <a:r>
              <a:rPr lang="zh-CN" altLang="en-US" sz="2300" dirty="0">
                <a:latin typeface="微软雅黑" panose="020B0503020204020204" pitchFamily="34" charset="-122"/>
                <a:ea typeface="微软雅黑" panose="020B0503020204020204" pitchFamily="34" charset="-122"/>
              </a:rPr>
              <a:t>空接口，使类的对象可实现序列化</a:t>
            </a:r>
            <a:endParaRPr lang="zh-CN" altLang="en-US" sz="2300" dirty="0">
              <a:latin typeface="微软雅黑" panose="020B0503020204020204" pitchFamily="34" charset="-122"/>
              <a:ea typeface="微软雅黑" panose="020B0503020204020204" pitchFamily="34" charset="-122"/>
            </a:endParaRPr>
          </a:p>
          <a:p>
            <a:pPr eaLnBrk="1" hangingPunct="1"/>
            <a:r>
              <a:rPr lang="en-US" altLang="zh-CN" sz="2300" dirty="0">
                <a:latin typeface="微软雅黑" panose="020B0503020204020204" pitchFamily="34" charset="-122"/>
                <a:ea typeface="微软雅黑" panose="020B0503020204020204" pitchFamily="34" charset="-122"/>
              </a:rPr>
              <a:t>Serializable </a:t>
            </a:r>
            <a:r>
              <a:rPr lang="zh-CN" altLang="en-US" sz="2300" dirty="0">
                <a:latin typeface="微软雅黑" panose="020B0503020204020204" pitchFamily="34" charset="-122"/>
                <a:ea typeface="微软雅黑" panose="020B0503020204020204" pitchFamily="34" charset="-122"/>
              </a:rPr>
              <a:t>接口的定义</a:t>
            </a:r>
            <a:endParaRPr lang="zh-CN" altLang="en-US" sz="23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package java.io;</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public interface Serializable {    // there's nothing in here!</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实现</a:t>
            </a:r>
            <a:r>
              <a:rPr lang="en-US" altLang="zh-CN" sz="2300" dirty="0">
                <a:latin typeface="微软雅黑" panose="020B0503020204020204" pitchFamily="34" charset="-122"/>
                <a:ea typeface="微软雅黑" panose="020B0503020204020204" pitchFamily="34" charset="-122"/>
              </a:rPr>
              <a:t>Serializable</a:t>
            </a:r>
            <a:r>
              <a:rPr lang="zh-CN" altLang="en-US" sz="2300" dirty="0">
                <a:latin typeface="微软雅黑" panose="020B0503020204020204" pitchFamily="34" charset="-122"/>
                <a:ea typeface="微软雅黑" panose="020B0503020204020204" pitchFamily="34" charset="-122"/>
              </a:rPr>
              <a:t>接口的语句</a:t>
            </a:r>
            <a:endParaRPr lang="zh-CN" altLang="en-US" sz="23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public class MyClass implements Serializable {</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zh-CN" altLang="en-US" sz="2300" dirty="0">
                <a:latin typeface="微软雅黑" panose="020B0503020204020204" pitchFamily="34" charset="-122"/>
                <a:ea typeface="微软雅黑" panose="020B0503020204020204" pitchFamily="34" charset="-122"/>
              </a:rPr>
              <a:t>实际包含</a:t>
            </a:r>
            <a:r>
              <a:rPr lang="en-US" altLang="zh-CN" sz="2300" dirty="0">
                <a:latin typeface="微软雅黑" panose="020B0503020204020204" pitchFamily="34" charset="-122"/>
                <a:ea typeface="微软雅黑" panose="020B0503020204020204" pitchFamily="34" charset="-122"/>
              </a:rPr>
              <a:t> </a:t>
            </a:r>
            <a:endParaRPr lang="en-US" altLang="zh-CN" sz="2300" dirty="0">
              <a:latin typeface="微软雅黑" panose="020B0503020204020204" pitchFamily="34" charset="-122"/>
              <a:ea typeface="微软雅黑" panose="020B0503020204020204" pitchFamily="34" charset="-122"/>
            </a:endParaRPr>
          </a:p>
          <a:p>
            <a:pPr marL="695325" lvl="1" indent="-695325" eaLnBrk="1" hangingPunct="1">
              <a:buNone/>
            </a:pPr>
            <a:r>
              <a:rPr lang="en-US" altLang="zh-CN" sz="1600" dirty="0">
                <a:latin typeface="微软雅黑" panose="020B0503020204020204" pitchFamily="34" charset="-122"/>
                <a:ea typeface="微软雅黑" panose="020B0503020204020204" pitchFamily="34" charset="-122"/>
              </a:rPr>
              <a:t>private void writeObject(ObjectOutputStream out)     throws IOException</a:t>
            </a:r>
            <a:endParaRPr lang="en-US" altLang="zh-CN" sz="1600" dirty="0">
              <a:latin typeface="微软雅黑" panose="020B0503020204020204" pitchFamily="34" charset="-122"/>
              <a:ea typeface="微软雅黑" panose="020B0503020204020204" pitchFamily="34" charset="-122"/>
            </a:endParaRPr>
          </a:p>
          <a:p>
            <a:pPr marL="695325" lvl="1" indent="-695325" eaLnBrk="1" hangingPunct="1">
              <a:buNone/>
            </a:pPr>
            <a:r>
              <a:rPr lang="en-US" altLang="zh-CN" sz="1600" dirty="0">
                <a:latin typeface="微软雅黑" panose="020B0503020204020204" pitchFamily="34" charset="-122"/>
                <a:ea typeface="微软雅黑" panose="020B0503020204020204" pitchFamily="34" charset="-122"/>
              </a:rPr>
              <a:t>private void readObject(ObjectInputStream in)     throws IOException, ClassNotFoundException;</a:t>
            </a:r>
            <a:endParaRPr lang="en-US" altLang="zh-CN" sz="1600" dirty="0">
              <a:latin typeface="微软雅黑" panose="020B0503020204020204" pitchFamily="34" charset="-122"/>
              <a:ea typeface="微软雅黑" panose="020B0503020204020204" pitchFamily="34" charset="-122"/>
            </a:endParaRPr>
          </a:p>
          <a:p>
            <a:pPr marL="695325" lvl="1" indent="-695325" eaLnBrk="1" hangingPunct="1">
              <a:buNone/>
            </a:pPr>
            <a:r>
              <a:rPr lang="en-US" altLang="zh-CN" sz="1600" dirty="0">
                <a:latin typeface="微软雅黑" panose="020B0503020204020204" pitchFamily="34" charset="-122"/>
                <a:ea typeface="微软雅黑" panose="020B0503020204020204" pitchFamily="34" charset="-122"/>
              </a:rPr>
              <a:t>private void readObjectNoData()     throws ObjectStreamException;</a:t>
            </a:r>
            <a:endParaRPr lang="en-US" altLang="zh-CN" sz="1600" dirty="0">
              <a:latin typeface="微软雅黑" panose="020B0503020204020204" pitchFamily="34" charset="-122"/>
              <a:ea typeface="微软雅黑" panose="020B0503020204020204" pitchFamily="34" charset="-122"/>
            </a:endParaRPr>
          </a:p>
        </p:txBody>
      </p:sp>
      <p:sp>
        <p:nvSpPr>
          <p:cNvPr id="6861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FF3369D-D335-4D59-AFAD-16F7D2560FB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矩形 3"/>
          <p:cNvSpPr/>
          <p:nvPr/>
        </p:nvSpPr>
        <p:spPr>
          <a:xfrm>
            <a:off x="3690938" y="2613025"/>
            <a:ext cx="1842770" cy="1137285"/>
          </a:xfrm>
          <a:prstGeom prst="rect">
            <a:avLst/>
          </a:prstGeom>
          <a:noFill/>
          <a:ln w="9525">
            <a:noFill/>
          </a:ln>
        </p:spPr>
        <p:txBody>
          <a:bodyPr wrap="none" anchor="t">
            <a:spAutoFit/>
          </a:bodyPr>
          <a:p>
            <a:pPr marL="0" lvl="1" indent="0" algn="l" rtl="0" eaLnBrk="1" fontAlgn="base" hangingPunct="1">
              <a:lnSpc>
                <a:spcPct val="100000"/>
              </a:lnSpc>
              <a:spcBef>
                <a:spcPct val="0"/>
              </a:spcBef>
              <a:spcAft>
                <a:spcPct val="0"/>
              </a:spcAft>
              <a:buNone/>
            </a:pPr>
            <a:r>
              <a:rPr 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File</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lnSpc>
                <a:spcPct val="100000"/>
              </a:lnSpc>
              <a:spcBef>
                <a:spcPct val="0"/>
              </a:spcBef>
              <a:spcAft>
                <a:spcPct val="0"/>
              </a:spcAft>
              <a:buNone/>
            </a:pP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 File</a:t>
            </a:r>
            <a:r>
              <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类使用</a:t>
            </a:r>
            <a:endPar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90114"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90115"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5602" name="Rectangle 2"/>
          <p:cNvSpPr>
            <a:spLocks noGrp="1" noChangeArrowheads="1"/>
          </p:cNvSpPr>
          <p:nvPr>
            <p:ph type="title"/>
          </p:nvPr>
        </p:nvSpPr>
        <p:spPr>
          <a:noFill/>
          <a:ln w="9525">
            <a:noFill/>
          </a:ln>
        </p:spPr>
        <p:txBody>
          <a:bodyPr vert="horz" wrap="square" lIns="102870" tIns="51435" rIns="102870" bIns="51435" numCol="1" rtlCol="0" anchor="ctr" anchorCtr="0" compatLnSpc="0"/>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序列化接口——Externalizable 接口</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sp>
        <p:nvSpPr>
          <p:cNvPr id="116738" name="Rectangle 3"/>
          <p:cNvSpPr>
            <a:spLocks noGrp="1"/>
          </p:cNvSpPr>
          <p:nvPr>
            <p:ph idx="1"/>
          </p:nvPr>
        </p:nvSpPr>
        <p:spPr/>
        <p:txBody>
          <a:bodyPr vert="horz" wrap="square" lIns="91440" tIns="45720" rIns="91440" bIns="45720" anchor="t"/>
          <a:p>
            <a:pPr lvl="1" eaLnBrk="1" hangingPunct="1">
              <a:lnSpc>
                <a:spcPct val="110000"/>
              </a:lnSpc>
            </a:pPr>
            <a:r>
              <a:rPr lang="zh-CN" altLang="en-US" sz="2400" dirty="0">
                <a:latin typeface="微软雅黑" panose="020B0503020204020204" pitchFamily="34" charset="-122"/>
                <a:ea typeface="微软雅黑" panose="020B0503020204020204" pitchFamily="34" charset="-122"/>
              </a:rPr>
              <a:t>实现该接口可以控制对象的读写</a:t>
            </a:r>
            <a:endParaRPr lang="zh-CN" altLang="en-US" sz="2400" dirty="0">
              <a:latin typeface="微软雅黑" panose="020B0503020204020204" pitchFamily="34" charset="-122"/>
              <a:ea typeface="微软雅黑" panose="020B0503020204020204" pitchFamily="34" charset="-122"/>
            </a:endParaRPr>
          </a:p>
          <a:p>
            <a:pPr lvl="1" eaLnBrk="1" hangingPunct="1">
              <a:lnSpc>
                <a:spcPct val="110000"/>
              </a:lnSpc>
            </a:pPr>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中的说明为</a:t>
            </a:r>
            <a:endParaRPr lang="zh-CN" altLang="en-US" sz="2400" dirty="0">
              <a:latin typeface="微软雅黑" panose="020B0503020204020204" pitchFamily="34" charset="-122"/>
              <a:ea typeface="微软雅黑" panose="020B0503020204020204" pitchFamily="34" charset="-122"/>
            </a:endParaRPr>
          </a:p>
          <a:p>
            <a:pPr lvl="2" indent="-239395" eaLnBrk="1" hangingPunct="1">
              <a:lnSpc>
                <a:spcPct val="110000"/>
              </a:lnSpc>
              <a:buNone/>
            </a:pPr>
            <a:r>
              <a:rPr lang="en-US" altLang="zh-CN" sz="2000" dirty="0">
                <a:latin typeface="微软雅黑" panose="020B0503020204020204" pitchFamily="34" charset="-122"/>
                <a:ea typeface="微软雅黑" panose="020B0503020204020204" pitchFamily="34" charset="-122"/>
              </a:rPr>
              <a:t>public interface Externalizable extends Serializable</a:t>
            </a:r>
            <a:endParaRPr lang="en-US" altLang="zh-CN" sz="2000" dirty="0">
              <a:latin typeface="微软雅黑" panose="020B0503020204020204" pitchFamily="34" charset="-122"/>
              <a:ea typeface="微软雅黑" panose="020B0503020204020204" pitchFamily="34" charset="-122"/>
            </a:endParaRPr>
          </a:p>
          <a:p>
            <a:pPr lvl="1" eaLnBrk="1" hangingPunct="1">
              <a:lnSpc>
                <a:spcPct val="110000"/>
              </a:lnSpc>
            </a:pPr>
            <a:r>
              <a:rPr lang="zh-CN" altLang="en-US" sz="2400" dirty="0">
                <a:latin typeface="微软雅黑" panose="020B0503020204020204" pitchFamily="34" charset="-122"/>
                <a:ea typeface="微软雅黑" panose="020B0503020204020204" pitchFamily="34" charset="-122"/>
              </a:rPr>
              <a:t>其中有两个方法</a:t>
            </a:r>
            <a:r>
              <a:rPr lang="en-US" altLang="zh-CN" sz="2000" dirty="0">
                <a:latin typeface="微软雅黑" panose="020B0503020204020204" pitchFamily="34" charset="-122"/>
                <a:ea typeface="微软雅黑" panose="020B0503020204020204" pitchFamily="34" charset="-122"/>
              </a:rPr>
              <a:t>writeExternal(</a:t>
            </a:r>
            <a:r>
              <a:rPr lang="en-US" altLang="zh-CN" sz="2000" dirty="0">
                <a:latin typeface="微软雅黑" panose="020B0503020204020204" pitchFamily="34" charset="-122"/>
                <a:ea typeface="微软雅黑" panose="020B0503020204020204" pitchFamily="34" charset="-122"/>
                <a:sym typeface="+mn-ea"/>
              </a:rPr>
              <a:t>ObjectOutputStream out</a:t>
            </a:r>
            <a:r>
              <a:rPr lang="en-US" altLang="zh-CN" sz="2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readExternal(</a:t>
            </a:r>
            <a:r>
              <a:rPr lang="en-US" altLang="zh-CN" sz="2000" dirty="0">
                <a:latin typeface="微软雅黑" panose="020B0503020204020204" pitchFamily="34" charset="-122"/>
                <a:ea typeface="微软雅黑" panose="020B0503020204020204" pitchFamily="34" charset="-122"/>
                <a:sym typeface="+mn-ea"/>
              </a:rPr>
              <a:t>ObjectInputStream in</a:t>
            </a:r>
            <a:r>
              <a:rPr lang="en-US" altLang="zh-CN" sz="2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，因此实现该接口的类必须实现这两个方法</a:t>
            </a:r>
            <a:endParaRPr lang="zh-CN" altLang="en-US" sz="2400" dirty="0">
              <a:latin typeface="微软雅黑" panose="020B0503020204020204" pitchFamily="34" charset="-122"/>
              <a:ea typeface="微软雅黑" panose="020B0503020204020204" pitchFamily="34" charset="-122"/>
            </a:endParaRPr>
          </a:p>
          <a:p>
            <a:pPr lvl="1" eaLnBrk="1" hangingPunct="1">
              <a:lnSpc>
                <a:spcPct val="110000"/>
              </a:lnSpc>
            </a:pPr>
            <a:r>
              <a:rPr lang="en-US" altLang="zh-CN" sz="2000" dirty="0">
                <a:latin typeface="微软雅黑" panose="020B0503020204020204" pitchFamily="34" charset="-122"/>
                <a:ea typeface="微软雅黑" panose="020B0503020204020204" pitchFamily="34" charset="-122"/>
              </a:rPr>
              <a:t>ObjectOutputStream</a:t>
            </a:r>
            <a:r>
              <a:rPr lang="zh-CN" altLang="en-US" sz="24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writeObject()</a:t>
            </a:r>
            <a:r>
              <a:rPr lang="zh-CN" altLang="en-US" sz="2400" dirty="0">
                <a:latin typeface="微软雅黑" panose="020B0503020204020204" pitchFamily="34" charset="-122"/>
                <a:ea typeface="微软雅黑" panose="020B0503020204020204" pitchFamily="34" charset="-122"/>
              </a:rPr>
              <a:t>方法只写入对象的标识，然后调用对象所属类的</a:t>
            </a:r>
            <a:r>
              <a:rPr lang="en-US" altLang="zh-CN" sz="2000" dirty="0">
                <a:latin typeface="微软雅黑" panose="020B0503020204020204" pitchFamily="34" charset="-122"/>
                <a:ea typeface="微软雅黑" panose="020B0503020204020204" pitchFamily="34" charset="-122"/>
              </a:rPr>
              <a:t>writeExternal()</a:t>
            </a:r>
            <a:endParaRPr lang="en-US" altLang="zh-CN" sz="2000" dirty="0">
              <a:latin typeface="微软雅黑" panose="020B0503020204020204" pitchFamily="34" charset="-122"/>
              <a:ea typeface="微软雅黑" panose="020B0503020204020204" pitchFamily="34" charset="-122"/>
            </a:endParaRPr>
          </a:p>
          <a:p>
            <a:pPr lvl="1" eaLnBrk="1" hangingPunct="1">
              <a:lnSpc>
                <a:spcPct val="110000"/>
              </a:lnSpc>
            </a:pPr>
            <a:r>
              <a:rPr lang="en-US" altLang="zh-CN" sz="2000" dirty="0">
                <a:latin typeface="微软雅黑" panose="020B0503020204020204" pitchFamily="34" charset="-122"/>
                <a:ea typeface="微软雅黑" panose="020B0503020204020204" pitchFamily="34" charset="-122"/>
              </a:rPr>
              <a:t>ObjectInputStream</a:t>
            </a:r>
            <a:r>
              <a:rPr lang="zh-CN" altLang="en-US" sz="24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readObject()</a:t>
            </a:r>
            <a:r>
              <a:rPr lang="zh-CN" altLang="en-US" sz="2400" dirty="0">
                <a:latin typeface="微软雅黑" panose="020B0503020204020204" pitchFamily="34" charset="-122"/>
                <a:ea typeface="微软雅黑" panose="020B0503020204020204" pitchFamily="34" charset="-122"/>
              </a:rPr>
              <a:t>方法调用对象所属类的</a:t>
            </a:r>
            <a:r>
              <a:rPr lang="en-US" altLang="zh-CN" sz="2000" dirty="0">
                <a:latin typeface="微软雅黑" panose="020B0503020204020204" pitchFamily="34" charset="-122"/>
                <a:ea typeface="微软雅黑" panose="020B0503020204020204" pitchFamily="34" charset="-122"/>
              </a:rPr>
              <a:t>readExternal()</a:t>
            </a:r>
            <a:endParaRPr lang="en-US" altLang="zh-CN" sz="2000" dirty="0">
              <a:latin typeface="微软雅黑" panose="020B0503020204020204" pitchFamily="34" charset="-122"/>
              <a:ea typeface="微软雅黑" panose="020B0503020204020204" pitchFamily="34" charset="-122"/>
            </a:endParaRPr>
          </a:p>
        </p:txBody>
      </p:sp>
      <p:sp>
        <p:nvSpPr>
          <p:cNvPr id="6963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4999A42-A57E-40AB-838A-3721048D2D5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9698" name="Rectangle 2"/>
          <p:cNvSpPr>
            <a:spLocks noGrp="1" noChangeArrowheads="1"/>
          </p:cNvSpPr>
          <p:nvPr>
            <p:ph type="title"/>
          </p:nvPr>
        </p:nvSpPr>
        <p:spPr>
          <a:noFill/>
          <a:ln w="9525">
            <a:noFill/>
          </a:ln>
        </p:spPr>
        <p:txBody>
          <a:bodyPr vert="horz" wrap="square" lIns="102870" tIns="51435" rIns="102870" bIns="51435" numCol="1" rtlCol="0" anchor="ctr" anchorCtr="0" compatLnSpc="0"/>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对象序列化－－实现</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sp>
        <p:nvSpPr>
          <p:cNvPr id="2589699" name="Rectangle 3"/>
          <p:cNvSpPr>
            <a:spLocks noGrp="1" noChangeArrowheads="1"/>
          </p:cNvSpPr>
          <p:nvPr>
            <p:ph idx="1"/>
          </p:nvPr>
        </p:nvSpPr>
        <p:spPr/>
        <p:txBody>
          <a:bodyPr vert="horz" wrap="square" lIns="91440" tIns="45720" rIns="91440" bIns="45720" numCol="1" rtlCol="0" anchor="t" anchorCtr="0" compatLnSpc="1">
            <a:normAutofit/>
          </a:bodyPr>
          <a:lstStyle/>
          <a:p>
            <a:pPr marL="438150" marR="0" lvl="1" indent="-438150" algn="l" defTabSz="960120" rtl="0" eaLnBrk="1" fontAlgn="auto" latinLnBrk="0" hangingPunct="1">
              <a:lnSpc>
                <a:spcPct val="130000"/>
              </a:lnSpc>
              <a:spcBef>
                <a:spcPts val="0"/>
              </a:spcBef>
              <a:spcAft>
                <a:spcPts val="0"/>
              </a:spcAft>
              <a:buClrTx/>
              <a:buSzTx/>
              <a:buFont typeface="Arial" panose="020B0604020202020204" pitchFamily="34" charset="0"/>
              <a:buChar char="•"/>
              <a:tabLst>
                <a:tab pos="626745" algn="l"/>
              </a:tabLst>
              <a:defRPr/>
            </a:pP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首先</a:t>
            </a: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,判断对象是否可以串行化(serializable)</a:t>
            </a:r>
            <a:endPar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671195" marR="0" lvl="2" indent="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类必须实现了 </a:t>
            </a:r>
            <a:r>
              <a:rPr kumimoji="0" lang="en-US" altLang="zh-CN" sz="1800" b="0" i="1" u="none" strike="noStrike" kern="1200" cap="none" spc="0" normalizeH="0" baseline="0" noProof="0" dirty="0" err="1">
                <a:ln>
                  <a:noFill/>
                </a:ln>
                <a:solidFill>
                  <a:schemeClr val="tx1"/>
                </a:solidFill>
                <a:effectLst/>
                <a:uLnTx/>
                <a:uFillTx/>
                <a:cs typeface="微软雅黑" panose="020B0503020204020204" pitchFamily="34" charset="-122"/>
              </a:rPr>
              <a:t>java.io.Serializable</a:t>
            </a:r>
            <a:r>
              <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接口</a:t>
            </a:r>
            <a:endPar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endParaRPr>
          </a:p>
          <a:p>
            <a:pPr marL="671195" marR="0" lvl="3" indent="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en-US" altLang="zh-CN" sz="1800" b="0" i="1" u="none" strike="noStrike" kern="1200" cap="none" spc="0" normalizeH="0" baseline="0" noProof="0" dirty="0">
                <a:ln>
                  <a:noFill/>
                </a:ln>
                <a:solidFill>
                  <a:schemeClr val="tx1"/>
                </a:solidFill>
                <a:effectLst/>
                <a:uLnTx/>
                <a:uFillTx/>
                <a:cs typeface="微软雅黑" panose="020B0503020204020204" pitchFamily="34" charset="-122"/>
              </a:rPr>
              <a:t>Serializable</a:t>
            </a:r>
            <a:r>
              <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rPr>
              <a:t> </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接口仅仅是一个标记，没有任何的成员变量和方法</a:t>
            </a:r>
            <a:endPar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endParaRPr>
          </a:p>
          <a:p>
            <a:pPr marL="671195" marR="0" lvl="3" indent="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从没有实现</a:t>
            </a:r>
            <a:r>
              <a:rPr kumimoji="0" lang="en-US" altLang="zh-CN" sz="1800" b="0" i="1" u="none" strike="noStrike" kern="1200" cap="none" spc="0" normalizeH="0" baseline="0" noProof="0" dirty="0">
                <a:ln>
                  <a:noFill/>
                </a:ln>
                <a:solidFill>
                  <a:schemeClr val="tx1"/>
                </a:solidFill>
                <a:effectLst/>
                <a:uLnTx/>
                <a:uFillTx/>
                <a:cs typeface="微软雅黑" panose="020B0503020204020204" pitchFamily="34" charset="-122"/>
              </a:rPr>
              <a:t>Serializable</a:t>
            </a:r>
            <a:r>
              <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rPr>
              <a:t> (or </a:t>
            </a:r>
            <a:r>
              <a:rPr kumimoji="0" lang="en-US" altLang="zh-CN" sz="1800" b="0" i="1" u="none" strike="noStrike" kern="1200" cap="none" spc="0" normalizeH="0" baseline="0" noProof="0" dirty="0" err="1">
                <a:ln>
                  <a:noFill/>
                </a:ln>
                <a:solidFill>
                  <a:schemeClr val="tx1"/>
                </a:solidFill>
                <a:effectLst/>
                <a:uLnTx/>
                <a:uFillTx/>
                <a:cs typeface="微软雅黑" panose="020B0503020204020204" pitchFamily="34" charset="-122"/>
              </a:rPr>
              <a:t>Externalizable</a:t>
            </a:r>
            <a:r>
              <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rPr>
              <a:t>)</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接口的类实例化来的对象是不能被串行化的</a:t>
            </a:r>
            <a:endPar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endParaRPr>
          </a:p>
          <a:p>
            <a:pPr marL="381635" marR="0" lvl="1" indent="-345440" algn="l" defTabSz="960120" rtl="0" eaLnBrk="1" fontAlgn="auto" latinLnBrk="0" hangingPunct="1">
              <a:lnSpc>
                <a:spcPct val="130000"/>
              </a:lnSpc>
              <a:spcBef>
                <a:spcPts val="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创建某些</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OutputStream</a:t>
            </a: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对象，然后将其封装到</a:t>
            </a:r>
            <a:r>
              <a:rPr kumimoji="0" lang="en-US" altLang="zh-CN" sz="2400" b="0" i="0" u="none" strike="noStrike" kern="1200" cap="none" spc="0" normalizeH="0" baseline="0" noProof="0" dirty="0" err="1">
                <a:ln>
                  <a:noFill/>
                </a:ln>
                <a:solidFill>
                  <a:schemeClr val="tx1"/>
                </a:solidFill>
                <a:effectLst/>
                <a:uLnTx/>
                <a:uFillTx/>
                <a:cs typeface="微软雅黑" panose="020B0503020204020204" pitchFamily="34" charset="-122"/>
              </a:rPr>
              <a:t>ObjectOutputStream</a:t>
            </a:r>
            <a:r>
              <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rPr>
              <a:t>对象内。</a:t>
            </a:r>
            <a:br>
              <a:rPr kumimoji="0" lang="en-US" altLang="zh-CN" sz="2400" b="0" i="0" u="none" strike="noStrike" kern="1200" cap="none" spc="0" normalizeH="0" baseline="0" noProof="0" dirty="0">
                <a:ln>
                  <a:noFill/>
                </a:ln>
                <a:solidFill>
                  <a:schemeClr val="tx1"/>
                </a:solidFill>
                <a:effectLst/>
                <a:uLnTx/>
                <a:uFillTx/>
                <a:cs typeface="微软雅黑" panose="020B0503020204020204" pitchFamily="34" charset="-122"/>
              </a:rPr>
            </a:b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此时，只需调用</a:t>
            </a:r>
            <a:r>
              <a:rPr kumimoji="0" lang="en-US" altLang="zh-CN" sz="1800" b="0" i="0" u="none" strike="noStrike" kern="1200" cap="none" spc="0" normalizeH="0" baseline="0" noProof="0" dirty="0" err="1">
                <a:ln>
                  <a:noFill/>
                </a:ln>
                <a:solidFill>
                  <a:schemeClr val="tx1"/>
                </a:solidFill>
                <a:effectLst/>
                <a:uLnTx/>
                <a:uFillTx/>
                <a:cs typeface="微软雅黑" panose="020B0503020204020204" pitchFamily="34" charset="-122"/>
              </a:rPr>
              <a:t>writeObject</a:t>
            </a:r>
            <a:r>
              <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rPr>
              <a:t>()</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即可完成对象的序列化，并将其发送给</a:t>
            </a:r>
            <a:r>
              <a:rPr kumimoji="0" lang="en-US" altLang="zh-CN" sz="1800" b="0" i="0" u="none" strike="noStrike" kern="1200" cap="none" spc="0" normalizeH="0" baseline="0" noProof="0" dirty="0" err="1">
                <a:ln>
                  <a:noFill/>
                </a:ln>
                <a:solidFill>
                  <a:schemeClr val="tx1"/>
                </a:solidFill>
                <a:effectLst/>
                <a:uLnTx/>
                <a:uFillTx/>
                <a:cs typeface="微软雅黑" panose="020B0503020204020204" pitchFamily="34" charset="-122"/>
              </a:rPr>
              <a:t>OutputStream</a:t>
            </a:r>
            <a:endPar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endParaRPr>
          </a:p>
          <a:p>
            <a:pPr marL="409575" marR="0" lvl="1" indent="-8890" algn="l" defTabSz="960120" rtl="0" eaLnBrk="1" fontAlgn="auto" latinLnBrk="0" hangingPunct="1">
              <a:lnSpc>
                <a:spcPct val="130000"/>
              </a:lnSpc>
              <a:spcBef>
                <a:spcPts val="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相反的过程是：将一个</a:t>
            </a:r>
            <a:r>
              <a:rPr kumimoji="0" lang="en-US" altLang="zh-CN" sz="1800" b="0" i="0" u="none" strike="noStrike" kern="1200" cap="none" spc="0" normalizeH="0" baseline="0" noProof="0" dirty="0" err="1">
                <a:ln>
                  <a:noFill/>
                </a:ln>
                <a:solidFill>
                  <a:schemeClr val="tx1"/>
                </a:solidFill>
                <a:effectLst/>
                <a:uLnTx/>
                <a:uFillTx/>
                <a:cs typeface="微软雅黑" panose="020B0503020204020204" pitchFamily="34" charset="-122"/>
              </a:rPr>
              <a:t>InputStream</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封装到</a:t>
            </a:r>
            <a:r>
              <a:rPr kumimoji="0" lang="en-US" altLang="zh-CN" sz="1800" b="0" i="0" u="none" strike="noStrike" kern="1200" cap="none" spc="0" normalizeH="0" baseline="0" noProof="0" dirty="0" err="1">
                <a:ln>
                  <a:noFill/>
                </a:ln>
                <a:solidFill>
                  <a:schemeClr val="tx1"/>
                </a:solidFill>
                <a:effectLst/>
                <a:uLnTx/>
                <a:uFillTx/>
                <a:cs typeface="微软雅黑" panose="020B0503020204020204" pitchFamily="34" charset="-122"/>
              </a:rPr>
              <a:t>ObjectInputStream</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内，然后调用</a:t>
            </a:r>
            <a:r>
              <a:rPr kumimoji="0" lang="en-US" altLang="zh-CN" sz="1800" b="0" i="0" u="none" strike="noStrike" kern="1200" cap="none" spc="0" normalizeH="0" baseline="0" noProof="0" dirty="0" err="1">
                <a:ln>
                  <a:noFill/>
                </a:ln>
                <a:solidFill>
                  <a:schemeClr val="tx1"/>
                </a:solidFill>
                <a:effectLst/>
                <a:uLnTx/>
                <a:uFillTx/>
                <a:cs typeface="微软雅黑" panose="020B0503020204020204" pitchFamily="34" charset="-122"/>
              </a:rPr>
              <a:t>readObject</a:t>
            </a:r>
            <a:r>
              <a:rPr kumimoji="0" lang="en-US" altLang="zh-CN" sz="1800" b="0" i="0" u="none" strike="noStrike" kern="1200" cap="none" spc="0" normalizeH="0" baseline="0" noProof="0" dirty="0">
                <a:ln>
                  <a:noFill/>
                </a:ln>
                <a:solidFill>
                  <a:schemeClr val="tx1"/>
                </a:solidFill>
                <a:effectLst/>
                <a:uLnTx/>
                <a:uFillTx/>
                <a:cs typeface="微软雅黑" panose="020B0503020204020204" pitchFamily="34" charset="-122"/>
              </a:rPr>
              <a:t>()</a:t>
            </a:r>
            <a:r>
              <a:rPr kumimoji="0" lang="zh-CN" altLang="en-US" sz="1800" b="0" i="0" u="none" strike="noStrike" kern="1200" cap="none" spc="0" normalizeH="0" baseline="0" noProof="0" dirty="0">
                <a:ln>
                  <a:noFill/>
                </a:ln>
                <a:solidFill>
                  <a:schemeClr val="tx1"/>
                </a:solidFill>
                <a:effectLst/>
                <a:uLnTx/>
                <a:uFillTx/>
                <a:cs typeface="微软雅黑" panose="020B0503020204020204" pitchFamily="34" charset="-122"/>
              </a:rPr>
              <a:t>。</a:t>
            </a:r>
            <a:b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b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注意：获得的是一个</a:t>
            </a:r>
            <a:r>
              <a:rPr kumimoji="0" lang="en-US" altLang="zh-CN" sz="2000" b="0" i="0" u="none" strike="noStrike" kern="1200" cap="none" spc="0" normalizeH="0" baseline="0" noProof="0" dirty="0">
                <a:ln>
                  <a:noFill/>
                </a:ln>
                <a:solidFill>
                  <a:schemeClr val="tx1"/>
                </a:solidFill>
                <a:effectLst/>
                <a:uLnTx/>
                <a:uFillTx/>
                <a:cs typeface="微软雅黑" panose="020B0503020204020204" pitchFamily="34" charset="-122"/>
              </a:rPr>
              <a:t>Object</a:t>
            </a:r>
            <a:r>
              <a:rPr kumimoji="0" lang="zh-CN" altLang="en-US" sz="2000" b="0" i="0" u="none" strike="noStrike" kern="1200" cap="none" spc="0" normalizeH="0" baseline="0" noProof="0" dirty="0">
                <a:ln>
                  <a:noFill/>
                </a:ln>
                <a:solidFill>
                  <a:schemeClr val="tx1"/>
                </a:solidFill>
                <a:effectLst/>
                <a:uLnTx/>
                <a:uFillTx/>
                <a:cs typeface="微软雅黑" panose="020B0503020204020204" pitchFamily="34" charset="-122"/>
              </a:rPr>
              <a:t>对象，必须做向下类型转换</a:t>
            </a:r>
            <a:endPar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cs typeface="微软雅黑" panose="020B0503020204020204" pitchFamily="34" charset="-122"/>
            </a:endParaRPr>
          </a:p>
        </p:txBody>
      </p:sp>
      <p:sp>
        <p:nvSpPr>
          <p:cNvPr id="7168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9CA9E75-7215-4A63-B519-296B6B648327}"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765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对象序列化－－注意事项</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118786" name="Rectangle 3"/>
          <p:cNvSpPr>
            <a:spLocks noGrp="1"/>
          </p:cNvSpPr>
          <p:nvPr>
            <p:ph idx="1"/>
          </p:nvPr>
        </p:nvSpPr>
        <p:spPr/>
        <p:txBody>
          <a:bodyPr vert="horz" wrap="square" lIns="91440" tIns="45720" rIns="91440" bIns="45720" anchor="t"/>
          <a:p>
            <a:pPr eaLnBrk="1" hangingPunct="1">
              <a:lnSpc>
                <a:spcPct val="110000"/>
              </a:lnSpc>
            </a:pPr>
            <a:r>
              <a:rPr lang="zh-CN" altLang="en-US" sz="2400" dirty="0">
                <a:latin typeface="微软雅黑" panose="020B0503020204020204" pitchFamily="34" charset="-122"/>
                <a:ea typeface="微软雅黑" panose="020B0503020204020204" pitchFamily="34" charset="-122"/>
              </a:rPr>
              <a:t>串行化能保存的元素 </a:t>
            </a:r>
            <a:endParaRPr lang="zh-CN" altLang="en-US" sz="2400" dirty="0">
              <a:latin typeface="微软雅黑" panose="020B0503020204020204" pitchFamily="34" charset="-122"/>
              <a:ea typeface="微软雅黑" panose="020B0503020204020204" pitchFamily="34" charset="-122"/>
            </a:endParaRPr>
          </a:p>
          <a:p>
            <a:pPr eaLnBrk="1" hangingPunct="1">
              <a:lnSpc>
                <a:spcPct val="110000"/>
              </a:lnSpc>
              <a:buNone/>
            </a:pPr>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只能保存对象的非静态成员变量，不能保存任何的成员方法和静态的成员变量，而且串行化保存的只是变量的值，对于变量的任何修饰符，都不能保存。</a:t>
            </a:r>
            <a:endParaRPr lang="zh-CN" altLang="en-US" sz="2000" dirty="0">
              <a:latin typeface="微软雅黑" panose="020B0503020204020204" pitchFamily="34" charset="-122"/>
              <a:ea typeface="微软雅黑" panose="020B0503020204020204" pitchFamily="34" charset="-122"/>
            </a:endParaRPr>
          </a:p>
          <a:p>
            <a:pPr eaLnBrk="1" hangingPunct="1">
              <a:lnSpc>
                <a:spcPct val="110000"/>
              </a:lnSpc>
            </a:pPr>
            <a:r>
              <a:rPr lang="en-US" altLang="zh-CN" sz="2400" dirty="0">
                <a:latin typeface="微软雅黑" panose="020B0503020204020204" pitchFamily="34" charset="-122"/>
                <a:ea typeface="微软雅黑" panose="020B0503020204020204" pitchFamily="34" charset="-122"/>
              </a:rPr>
              <a:t>transient</a:t>
            </a:r>
            <a:r>
              <a:rPr lang="zh-CN" altLang="en-US" sz="2400" dirty="0">
                <a:latin typeface="微软雅黑" panose="020B0503020204020204" pitchFamily="34" charset="-122"/>
                <a:ea typeface="微软雅黑" panose="020B0503020204020204" pitchFamily="34" charset="-122"/>
              </a:rPr>
              <a:t>关键字 </a:t>
            </a:r>
            <a:endParaRPr lang="zh-CN" altLang="en-US" sz="2400" dirty="0">
              <a:latin typeface="微软雅黑" panose="020B0503020204020204" pitchFamily="34" charset="-122"/>
              <a:ea typeface="微软雅黑" panose="020B0503020204020204" pitchFamily="34" charset="-122"/>
            </a:endParaRPr>
          </a:p>
          <a:p>
            <a:pPr eaLnBrk="1" hangingPunct="1">
              <a:lnSpc>
                <a:spcPct val="110000"/>
              </a:lnSpc>
              <a:buNone/>
            </a:pPr>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对于某些类型的对象，其状态是瞬时的，这样的对象是无法保存其状态的，例如一个</a:t>
            </a:r>
            <a:r>
              <a:rPr lang="en-US" altLang="zh-CN" sz="2000" dirty="0">
                <a:latin typeface="微软雅黑" panose="020B0503020204020204" pitchFamily="34" charset="-122"/>
                <a:ea typeface="微软雅黑" panose="020B0503020204020204" pitchFamily="34" charset="-122"/>
              </a:rPr>
              <a:t>Thread</a:t>
            </a:r>
            <a:r>
              <a:rPr lang="zh-CN" altLang="en-US" sz="2000" dirty="0">
                <a:latin typeface="微软雅黑" panose="020B0503020204020204" pitchFamily="34" charset="-122"/>
                <a:ea typeface="微软雅黑" panose="020B0503020204020204" pitchFamily="34" charset="-122"/>
              </a:rPr>
              <a:t>对象，或一个</a:t>
            </a:r>
            <a:r>
              <a:rPr lang="en-US" altLang="zh-CN" sz="2000" dirty="0">
                <a:latin typeface="微软雅黑" panose="020B0503020204020204" pitchFamily="34" charset="-122"/>
                <a:ea typeface="微软雅黑" panose="020B0503020204020204" pitchFamily="34" charset="-122"/>
              </a:rPr>
              <a:t>FileInputStream</a:t>
            </a:r>
            <a:r>
              <a:rPr lang="zh-CN" altLang="en-US" sz="2000" dirty="0">
                <a:latin typeface="微软雅黑" panose="020B0503020204020204" pitchFamily="34" charset="-122"/>
                <a:ea typeface="微软雅黑" panose="020B0503020204020204" pitchFamily="34" charset="-122"/>
              </a:rPr>
              <a:t>对象，对于这些字段，我们必须用</a:t>
            </a:r>
            <a:r>
              <a:rPr lang="en-US" altLang="zh-CN" sz="2000" dirty="0">
                <a:latin typeface="微软雅黑" panose="020B0503020204020204" pitchFamily="34" charset="-122"/>
                <a:ea typeface="微软雅黑" panose="020B0503020204020204" pitchFamily="34" charset="-122"/>
              </a:rPr>
              <a:t>transient</a:t>
            </a:r>
            <a:r>
              <a:rPr lang="zh-CN" altLang="en-US" sz="2000" dirty="0">
                <a:latin typeface="微软雅黑" panose="020B0503020204020204" pitchFamily="34" charset="-122"/>
                <a:ea typeface="微软雅黑" panose="020B0503020204020204" pitchFamily="34" charset="-122"/>
              </a:rPr>
              <a:t>关键字标明。</a:t>
            </a:r>
            <a:endParaRPr lang="zh-CN" altLang="en-US" sz="2000" dirty="0">
              <a:latin typeface="微软雅黑" panose="020B0503020204020204" pitchFamily="34" charset="-122"/>
              <a:ea typeface="微软雅黑" panose="020B0503020204020204" pitchFamily="34" charset="-122"/>
            </a:endParaRPr>
          </a:p>
          <a:p>
            <a:pPr eaLnBrk="1" hangingPunct="1">
              <a:lnSpc>
                <a:spcPct val="110000"/>
              </a:lnSpc>
            </a:pPr>
            <a:r>
              <a:rPr lang="zh-CN" altLang="en-US" sz="2400" dirty="0">
                <a:latin typeface="微软雅黑" panose="020B0503020204020204" pitchFamily="34" charset="-122"/>
                <a:ea typeface="微软雅黑" panose="020B0503020204020204" pitchFamily="34" charset="-122"/>
              </a:rPr>
              <a:t>定制串行化 </a:t>
            </a:r>
            <a:br>
              <a:rPr lang="zh-CN" altLang="en-US" sz="24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缺省的串行化机制，对象串行化首先写入类数据和类字段的信息，然后按照名称的上升排列顺序写入其数值。如果想自己明确地控制这些数值的写入顺序和写入种类，必须定义自己的读取数据流的方式。就是在类的定义中重写接口</a:t>
            </a:r>
            <a:r>
              <a:rPr lang="en-US" altLang="zh-CN" sz="2000" dirty="0">
                <a:latin typeface="微软雅黑" panose="020B0503020204020204" pitchFamily="34" charset="-122"/>
                <a:ea typeface="微软雅黑" panose="020B0503020204020204" pitchFamily="34" charset="-122"/>
              </a:rPr>
              <a:t>serializeble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writeObject()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readObject()</a:t>
            </a:r>
            <a:r>
              <a:rPr lang="zh-CN" altLang="en-US" sz="2000" dirty="0">
                <a:latin typeface="微软雅黑" panose="020B0503020204020204" pitchFamily="34" charset="-122"/>
                <a:ea typeface="微软雅黑" panose="020B0503020204020204" pitchFamily="34" charset="-122"/>
              </a:rPr>
              <a:t>方法。 </a:t>
            </a:r>
            <a:br>
              <a:rPr lang="zh-CN" altLang="en-US" sz="2400" dirty="0">
                <a:latin typeface="微软雅黑" panose="020B0503020204020204" pitchFamily="34" charset="-122"/>
                <a:ea typeface="微软雅黑" panose="020B0503020204020204" pitchFamily="34" charset="-122"/>
              </a:rPr>
            </a:br>
            <a:br>
              <a:rPr lang="zh-CN" altLang="en-US" sz="2400" b="1" dirty="0">
                <a:latin typeface="微软雅黑" panose="020B0503020204020204" pitchFamily="34" charset="-122"/>
                <a:ea typeface="微软雅黑" panose="020B0503020204020204" pitchFamily="34" charset="-122"/>
              </a:rPr>
            </a:br>
            <a:endParaRPr lang="zh-CN" altLang="en-US" sz="2400" b="1"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400" b="1" dirty="0">
              <a:latin typeface="微软雅黑" panose="020B0503020204020204" pitchFamily="34" charset="-122"/>
              <a:ea typeface="微软雅黑" panose="020B0503020204020204" pitchFamily="34" charset="-122"/>
            </a:endParaRPr>
          </a:p>
        </p:txBody>
      </p:sp>
      <p:sp>
        <p:nvSpPr>
          <p:cNvPr id="7066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5AD4285-B47B-45C6-9A86-950CD1EBB550}"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174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示例：写数据</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pic>
        <p:nvPicPr>
          <p:cNvPr id="122882" name="图片 5" descr="snap8.jpg"/>
          <p:cNvPicPr>
            <a:picLocks noGrp="1" noChangeAspect="1"/>
          </p:cNvPicPr>
          <p:nvPr>
            <p:ph idx="1"/>
          </p:nvPr>
        </p:nvPicPr>
        <p:blipFill>
          <a:blip r:embed="rId1"/>
          <a:stretch>
            <a:fillRect/>
          </a:stretch>
        </p:blipFill>
        <p:spPr>
          <a:xfrm>
            <a:off x="755015" y="1756410"/>
            <a:ext cx="9201150" cy="4029075"/>
          </a:xfrm>
        </p:spPr>
      </p:pic>
      <p:sp>
        <p:nvSpPr>
          <p:cNvPr id="7270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28A758D-AB36-457C-8CCF-B02C0C7A0082}"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3794" name="Rectangle 2"/>
          <p:cNvSpPr>
            <a:spLocks noGrp="1" noChangeArrowheads="1"/>
          </p:cNvSpPr>
          <p:nvPr>
            <p:ph type="title"/>
          </p:nvPr>
        </p:nvSpPr>
        <p:spPr>
          <a:noFill/>
          <a:ln w="9525">
            <a:noFill/>
          </a:ln>
        </p:spPr>
        <p:txBody>
          <a:bodyPr vert="horz" wrap="square" lIns="102870" tIns="51435" rIns="102870" bIns="51435" numCol="1" rtlCol="0" anchor="ctr" anchorCtr="0" compatLnSpc="0"/>
          <a:lstStyle/>
          <a:p>
            <a:pPr lvl="0" algn="l">
              <a:buClrTx/>
              <a:buSzTx/>
            </a:pPr>
            <a:r>
              <a:rPr lang="zh-CN" altLang="en-US">
                <a:sym typeface="+mn-ea"/>
              </a:rPr>
              <a:t>示例：读数据</a:t>
            </a:r>
            <a:endParaRPr lang="zh-CN" altLang="en-US">
              <a:sym typeface="+mn-ea"/>
            </a:endParaRPr>
          </a:p>
        </p:txBody>
      </p:sp>
      <p:pic>
        <p:nvPicPr>
          <p:cNvPr id="124930" name="图片 4" descr="snap7.jpg"/>
          <p:cNvPicPr>
            <a:picLocks noGrp="1" noChangeAspect="1"/>
          </p:cNvPicPr>
          <p:nvPr>
            <p:ph idx="1"/>
          </p:nvPr>
        </p:nvPicPr>
        <p:blipFill>
          <a:blip r:embed="rId1"/>
          <a:stretch>
            <a:fillRect/>
          </a:stretch>
        </p:blipFill>
        <p:spPr>
          <a:xfrm>
            <a:off x="883920" y="1779905"/>
            <a:ext cx="8943975" cy="3981450"/>
          </a:xfrm>
        </p:spPr>
      </p:pic>
      <p:sp>
        <p:nvSpPr>
          <p:cNvPr id="7373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BBC968-AE3B-416F-8524-C0B2A7AF5480}"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5842" name="Rectangle 2"/>
          <p:cNvSpPr>
            <a:spLocks noGrp="1" noChangeArrowheads="1"/>
          </p:cNvSpPr>
          <p:nvPr>
            <p:ph type="title"/>
          </p:nvPr>
        </p:nvSpPr>
        <p:spPr>
          <a:noFill/>
          <a:ln w="9525">
            <a:noFill/>
          </a:ln>
        </p:spPr>
        <p:txBody>
          <a:bodyPr vert="horz" wrap="square" lIns="102870" tIns="51435" rIns="102870" bIns="51435" numCol="1" rtlCol="0" anchor="ctr" anchorCtr="0" compatLnSpc="0"/>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示例：序列化自定义对象</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pic>
        <p:nvPicPr>
          <p:cNvPr id="126978" name="图片 4" descr="snap9.jpg"/>
          <p:cNvPicPr>
            <a:picLocks noGrp="1" noChangeAspect="1"/>
          </p:cNvPicPr>
          <p:nvPr>
            <p:ph idx="1"/>
          </p:nvPr>
        </p:nvPicPr>
        <p:blipFill>
          <a:blip r:embed="rId1"/>
          <a:stretch>
            <a:fillRect/>
          </a:stretch>
        </p:blipFill>
        <p:spPr>
          <a:xfrm>
            <a:off x="2360930" y="1395730"/>
            <a:ext cx="5989955" cy="4751070"/>
          </a:xfrm>
        </p:spPr>
      </p:pic>
      <p:sp>
        <p:nvSpPr>
          <p:cNvPr id="7475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6349FD73-7FCA-489E-B8B4-AA0DEF137EC1}"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789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示例：序列化自定义对象</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pic>
        <p:nvPicPr>
          <p:cNvPr id="129026" name="图片 4" descr="snap10.jpg"/>
          <p:cNvPicPr>
            <a:picLocks noGrp="1" noChangeAspect="1"/>
          </p:cNvPicPr>
          <p:nvPr>
            <p:ph idx="1"/>
          </p:nvPr>
        </p:nvPicPr>
        <p:blipFill>
          <a:blip r:embed="rId1"/>
          <a:stretch>
            <a:fillRect/>
          </a:stretch>
        </p:blipFill>
        <p:spPr>
          <a:xfrm>
            <a:off x="1058545" y="1395730"/>
            <a:ext cx="8594725" cy="4751070"/>
          </a:xfrm>
        </p:spPr>
      </p:pic>
      <p:sp>
        <p:nvSpPr>
          <p:cNvPr id="75781"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25D172E-231E-48FE-A516-01C4F7B7C1B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pic>
        <p:nvPicPr>
          <p:cNvPr id="129028" name="图片 5" descr="snap11.jpg"/>
          <p:cNvPicPr>
            <a:picLocks noChangeAspect="1"/>
          </p:cNvPicPr>
          <p:nvPr/>
        </p:nvPicPr>
        <p:blipFill>
          <a:blip r:embed="rId2"/>
          <a:stretch>
            <a:fillRect/>
          </a:stretch>
        </p:blipFill>
        <p:spPr>
          <a:xfrm>
            <a:off x="6256338" y="5310188"/>
            <a:ext cx="3562350" cy="97155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wrap="square" lIns="102870" tIns="51435" rIns="102870" bIns="51435" numCol="1" rtlCol="0" anchor="ctr" anchorCtr="0" compatLnSpc="0"/>
          <a:lstStyle/>
          <a:p>
            <a:pPr lvl="0" algn="l">
              <a:buClrTx/>
              <a:buSzTx/>
            </a:pPr>
            <a:r>
              <a:rPr lang="zh-CN" altLang="en-US">
                <a:sym typeface="+mn-ea"/>
              </a:rPr>
              <a:t>自定义序列化（</a:t>
            </a:r>
            <a:r>
              <a:rPr lang="zh-CN" altLang="en-US">
                <a:sym typeface="+mn-ea"/>
              </a:rPr>
              <a:t>1</a:t>
            </a:r>
            <a:r>
              <a:rPr lang="zh-CN" altLang="en-US">
                <a:sym typeface="+mn-ea"/>
              </a:rPr>
              <a:t>）</a:t>
            </a:r>
            <a:endParaRPr lang="zh-CN" altLang="en-US">
              <a:sym typeface="+mn-ea"/>
            </a:endParaRPr>
          </a:p>
        </p:txBody>
      </p:sp>
      <p:sp>
        <p:nvSpPr>
          <p:cNvPr id="3" name="内容占位符 2"/>
          <p:cNvSpPr>
            <a:spLocks noGrp="1"/>
          </p:cNvSpPr>
          <p:nvPr>
            <p:ph idx="1"/>
          </p:nvPr>
        </p:nvSpPr>
        <p:spPr/>
        <p:txBody>
          <a:bodyPr/>
          <a:p>
            <a:pPr marL="695325" lvl="1" indent="-695325" eaLnBrk="1" hangingPunct="1">
              <a:buNone/>
            </a:pPr>
            <a:r>
              <a:rPr lang="en-US" altLang="zh-CN" sz="2000" dirty="0">
                <a:latin typeface="微软雅黑" panose="020B0503020204020204" pitchFamily="34" charset="-122"/>
                <a:ea typeface="微软雅黑" panose="020B0503020204020204" pitchFamily="34" charset="-122"/>
                <a:sym typeface="+mn-ea"/>
              </a:rPr>
              <a:t>private void writeObject(ObjectOutputStream out)     throws IOException</a:t>
            </a:r>
            <a:endParaRPr lang="en-US" altLang="zh-CN" sz="2000" dirty="0">
              <a:latin typeface="微软雅黑" panose="020B0503020204020204" pitchFamily="34" charset="-122"/>
              <a:ea typeface="微软雅黑" panose="020B0503020204020204" pitchFamily="34" charset="-122"/>
            </a:endParaRPr>
          </a:p>
          <a:p>
            <a:pPr marL="695325" lvl="1" indent="-695325" eaLnBrk="1" hangingPunct="1">
              <a:buNone/>
            </a:pPr>
            <a:r>
              <a:rPr lang="en-US" altLang="zh-CN" sz="2000" dirty="0">
                <a:latin typeface="微软雅黑" panose="020B0503020204020204" pitchFamily="34" charset="-122"/>
                <a:ea typeface="微软雅黑" panose="020B0503020204020204" pitchFamily="34" charset="-122"/>
                <a:sym typeface="+mn-ea"/>
              </a:rPr>
              <a:t> private void readObject(ObjectInputStream in)     throws IOException, ClassNotFoundException;</a:t>
            </a:r>
            <a:endParaRPr lang="en-US" altLang="zh-CN" dirty="0">
              <a:latin typeface="微软雅黑" panose="020B0503020204020204" pitchFamily="34" charset="-122"/>
              <a:ea typeface="微软雅黑" panose="020B0503020204020204" pitchFamily="34" charset="-122"/>
            </a:endParaRPr>
          </a:p>
          <a:p>
            <a:r>
              <a:rPr lang="en-US" altLang="zh-CN" sz="2800"/>
              <a:t> </a:t>
            </a:r>
            <a:endParaRPr lang="en-US" altLang="zh-CN" sz="2800"/>
          </a:p>
        </p:txBody>
      </p:sp>
      <p:pic>
        <p:nvPicPr>
          <p:cNvPr id="4" name="图片 3"/>
          <p:cNvPicPr>
            <a:picLocks noChangeAspect="1"/>
          </p:cNvPicPr>
          <p:nvPr/>
        </p:nvPicPr>
        <p:blipFill>
          <a:blip r:embed="rId1"/>
          <a:stretch>
            <a:fillRect/>
          </a:stretch>
        </p:blipFill>
        <p:spPr>
          <a:xfrm>
            <a:off x="1080135" y="2654935"/>
            <a:ext cx="7341870" cy="341566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自定义序列化（2</a:t>
            </a:r>
            <a:r>
              <a:rPr lang="zh-CN" altLang="en-US" b="1">
                <a:solidFill>
                  <a:srgbClr val="00B0F0"/>
                </a:solidFill>
                <a:latin typeface="微软雅黑" panose="020B0503020204020204" pitchFamily="34" charset="-122"/>
                <a:ea typeface="微软雅黑" panose="020B0503020204020204" pitchFamily="34" charset="-122"/>
                <a:sym typeface="+mn-ea"/>
              </a:rPr>
              <a:t>）</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a:p>
            <a:pPr marL="695325" lvl="1" indent="-695325"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多重引用对象的序列化：</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对象中所引用对象也会被序列化，在反序列化的时候会被恢复，包括其引用。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786765" lvl="2" indent="-328295" eaLnBrk="1" hangingPunct="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序列化时，要求类的所有Field都可以序列化，才能够使用默认序列化方法进行对象序列化。如果有字段类型没有实现序列化接口，可以将该字段使用transient修饰，在readObject,writeObject中构造该对象。但是因为该字段使用了构造方法构造，所以如果原来对象中该字段的其他引用关系会丢失。</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695325" lvl="1" indent="-695325" eaLnBrk="1" hangingPunct="1">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695325" lvl="1" indent="-695325" eaLnBrk="1" hangingPunct="1">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实现Externalizable</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a:xfrm>
            <a:off x="495300" y="1395730"/>
            <a:ext cx="9799320" cy="4751070"/>
          </a:xfrm>
        </p:spPr>
        <p:txBody>
          <a:bodyPr/>
          <a:p>
            <a:pPr marL="695325" lvl="1" indent="-695325"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void writeExternal(ObjectOutput out)</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throws IOException</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95325" lvl="1" indent="-695325"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void readExternal(ObjectInput in)</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throws IOException,ClassNotFoundException</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95325" lvl="1" indent="-695325" eaLnBrk="1" hangingPunct="1"/>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类似自定义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writeObject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readObject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，区别在于：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52525" lvl="2" indent="-695325" eaLnBrk="1" hangingPunct="1"/>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Externalizable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接口方法为公有，可以使用其他调用方式，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Serializable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接口方法为私有，只能被序列化机制相应方法调用。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52525" lvl="2" indent="-695325" eaLnBrk="1" hangingPunct="1"/>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调用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readExternal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时，会先调用类的无参的构造函数，然后再调用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readExternal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。因此类必须实现无参构造函数。否则</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抛出 no valid constructor。</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52525" lvl="2" indent="-695325" eaLnBrk="1" hangingPunct="1"/>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784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文件和目录</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13314" name="Rectangle 3"/>
          <p:cNvSpPr>
            <a:spLocks noGrp="1"/>
          </p:cNvSpPr>
          <p:nvPr>
            <p:ph idx="1"/>
          </p:nvPr>
        </p:nvSpPr>
        <p:spPr/>
        <p:txBody>
          <a:bodyPr vert="horz" wrap="square" lIns="91440" tIns="45720" rIns="91440" bIns="45720" anchor="t"/>
          <a:p>
            <a:pPr eaLnBrk="1" hangingPunct="1"/>
            <a:endParaRPr lang="zh-CN" altLang="en-US" sz="2300" dirty="0">
              <a:latin typeface="微软雅黑" panose="020B0503020204020204" pitchFamily="34" charset="-122"/>
              <a:ea typeface="微软雅黑" panose="020B0503020204020204" pitchFamily="34" charset="-122"/>
            </a:endParaRPr>
          </a:p>
          <a:p>
            <a:pPr eaLnBrk="1" hangingPunct="1"/>
            <a:r>
              <a:rPr lang="en-US" altLang="zh-CN" sz="3200" dirty="0">
                <a:latin typeface="微软雅黑" panose="020B0503020204020204" pitchFamily="34" charset="-122"/>
                <a:ea typeface="微软雅黑" panose="020B0503020204020204" pitchFamily="34" charset="-122"/>
              </a:rPr>
              <a:t>File</a:t>
            </a:r>
            <a:r>
              <a:rPr lang="zh-CN" altLang="en-US" sz="3200" dirty="0">
                <a:latin typeface="微软雅黑" panose="020B0503020204020204" pitchFamily="34" charset="-122"/>
                <a:ea typeface="微软雅黑" panose="020B0503020204020204" pitchFamily="34" charset="-122"/>
              </a:rPr>
              <a:t>类概述</a:t>
            </a:r>
            <a:endParaRPr lang="zh-CN" altLang="en-US" sz="3200" dirty="0">
              <a:latin typeface="微软雅黑" panose="020B0503020204020204" pitchFamily="34" charset="-122"/>
              <a:ea typeface="微软雅黑" panose="020B0503020204020204" pitchFamily="34" charset="-122"/>
            </a:endParaRPr>
          </a:p>
          <a:p>
            <a:pPr eaLnBrk="1" hangingPunct="1"/>
            <a:r>
              <a:rPr lang="en-US" altLang="zh-CN" sz="3200" dirty="0">
                <a:latin typeface="微软雅黑" panose="020B0503020204020204" pitchFamily="34" charset="-122"/>
                <a:ea typeface="微软雅黑" panose="020B0503020204020204" pitchFamily="34" charset="-122"/>
              </a:rPr>
              <a:t>File</a:t>
            </a:r>
            <a:r>
              <a:rPr lang="zh-CN" altLang="en-US" sz="3200" dirty="0">
                <a:latin typeface="微软雅黑" panose="020B0503020204020204" pitchFamily="34" charset="-122"/>
                <a:ea typeface="微软雅黑" panose="020B0503020204020204" pitchFamily="34" charset="-122"/>
              </a:rPr>
              <a:t>类构造器</a:t>
            </a:r>
            <a:endParaRPr lang="zh-CN" altLang="en-US" sz="3200" dirty="0">
              <a:latin typeface="微软雅黑" panose="020B0503020204020204" pitchFamily="34" charset="-122"/>
              <a:ea typeface="微软雅黑" panose="020B0503020204020204" pitchFamily="34" charset="-122"/>
            </a:endParaRPr>
          </a:p>
          <a:p>
            <a:pPr eaLnBrk="1" hangingPunct="1"/>
            <a:r>
              <a:rPr lang="en-US" altLang="zh-CN" sz="3200" dirty="0">
                <a:latin typeface="微软雅黑" panose="020B0503020204020204" pitchFamily="34" charset="-122"/>
                <a:ea typeface="微软雅黑" panose="020B0503020204020204" pitchFamily="34" charset="-122"/>
              </a:rPr>
              <a:t>File</a:t>
            </a:r>
            <a:r>
              <a:rPr lang="zh-CN" altLang="en-US" sz="3200" dirty="0">
                <a:latin typeface="微软雅黑" panose="020B0503020204020204" pitchFamily="34" charset="-122"/>
                <a:ea typeface="微软雅黑" panose="020B0503020204020204" pitchFamily="34" charset="-122"/>
              </a:rPr>
              <a:t>类的常用方法</a:t>
            </a:r>
            <a:endParaRPr lang="zh-CN" altLang="en-US" sz="3200" dirty="0">
              <a:latin typeface="微软雅黑" panose="020B0503020204020204" pitchFamily="34" charset="-122"/>
              <a:ea typeface="微软雅黑" panose="020B0503020204020204" pitchFamily="34" charset="-122"/>
            </a:endParaRPr>
          </a:p>
        </p:txBody>
      </p:sp>
      <p:sp>
        <p:nvSpPr>
          <p:cNvPr id="819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2B9B61A-9428-40A1-B9CC-61D7DDBAAD55}"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序列化对象的类版本</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private static final long serialVersionUID</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可以类中定义</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serialVersionUID，否则会根据字节码文件生成一个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8byte</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的序列号（使用</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SHA</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算法取前</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个字节），保证不同版本的类不会重复。如果使用不同版本的类定义进行反序列化会出现以下异常</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a:latin typeface="微软雅黑" panose="020B0503020204020204" pitchFamily="34" charset="-122"/>
                <a:ea typeface="微软雅黑" panose="020B0503020204020204" pitchFamily="34" charset="-122"/>
                <a:cs typeface="微软雅黑" panose="020B0503020204020204" pitchFamily="34" charset="-122"/>
              </a:rPr>
              <a:t> java.io.InvalidClassException: seriealize.TestClass; local class incompatible: stream classdesc serialVersionUID = ？？, local class serialVersionUID =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lvl="0"/>
            <a:r>
              <a:rPr lang="zh-CN" altLang="en-US" sz="2400">
                <a:latin typeface="微软雅黑" panose="020B0503020204020204" pitchFamily="34" charset="-122"/>
                <a:ea typeface="微软雅黑" panose="020B0503020204020204" pitchFamily="34" charset="-122"/>
                <a:cs typeface="微软雅黑" panose="020B0503020204020204" pitchFamily="34" charset="-122"/>
              </a:rPr>
              <a:t>如果自定义相同的</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serialVersionUID，但是实际字段不一致，会在反序列化的时候，忽略未定义字段，而不存在的字段值设置为空。</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lstStyle/>
          <a:p>
            <a:pPr lvl="0" algn="l" defTabSz="1028700">
              <a:lnSpc>
                <a:spcPct val="100000"/>
              </a:lnSpc>
              <a:buClrTx/>
              <a:buSzTx/>
              <a:buFont typeface="Arial" panose="020B0604020202020204" pitchFamily="34" charset="0"/>
            </a:pPr>
            <a:r>
              <a:rPr lang="zh-CN" altLang="en-US" b="1">
                <a:solidFill>
                  <a:srgbClr val="00B0F0"/>
                </a:solidFill>
                <a:latin typeface="微软雅黑" panose="020B0503020204020204" pitchFamily="34" charset="-122"/>
                <a:ea typeface="微软雅黑" panose="020B0503020204020204" pitchFamily="34" charset="-122"/>
                <a:sym typeface="+mn-ea"/>
              </a:rPr>
              <a:t>序列化中引用关系</a:t>
            </a:r>
            <a:endParaRPr lang="zh-CN" altLang="en-US" b="1">
              <a:solidFill>
                <a:srgbClr val="00B0F0"/>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同一个对象在同一个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ObjectOutputStream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中只序列化一次。因此只能保存第一次写入的状态。</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可以使用不同的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ObjectOutputStream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写相同的对象。恢复的时候也必须使用不同的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InputStream.</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引用关系的保留可以保证序列化多个对象时，其引用关系能够被正确恢复。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引用关系的恢复，实际是通过序列化时保存对象唯一序列号实现。已保存的对象再次写入只会写入引用序列号。</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title"/>
          </p:nvPr>
        </p:nvSpPr>
        <p:spPr>
          <a:noFill/>
          <a:ln w="9525">
            <a:noFill/>
          </a:ln>
        </p:spPr>
        <p:txBody>
          <a:bodyPr vert="horz" wrap="square" lIns="102870" tIns="51435" rIns="102870" bIns="51435" rtlCol="0" anchor="ctr">
            <a:normAutofit/>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对象序列化注意事项</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131074" name="内容占位符 2"/>
          <p:cNvSpPr>
            <a:spLocks noGrp="1"/>
          </p:cNvSpPr>
          <p:nvPr>
            <p:ph idx="1"/>
          </p:nvPr>
        </p:nvSpPr>
        <p:spPr/>
        <p:txBody>
          <a:bodyPr vert="horz" wrap="square" lIns="91440" tIns="45720" rIns="91440" bIns="45720" anchor="t"/>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多重引用对象的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IO</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对象中所引用对象也会被序列化，在反序列化的时候会被恢复，包括其引用。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这个特性会被用来进行对象的深层拷贝。</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对象输入输出流的句柄要统一。</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如果一系列的对象使用同一个输出流，读入的时候也需要同一个输入流，如果使用不同的输出流，则读入的时候也需要不同的输入流。</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使用同一个输出对象序列化，会保留对象之间的引用关系，使用不同的输出不同的对象，对象之间的关系会复制。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对象类定义要统一</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矩形 3"/>
          <p:cNvSpPr/>
          <p:nvPr/>
        </p:nvSpPr>
        <p:spPr>
          <a:xfrm>
            <a:off x="3690938" y="2613025"/>
            <a:ext cx="3074670" cy="1137285"/>
          </a:xfrm>
          <a:prstGeom prst="rect">
            <a:avLst/>
          </a:prstGeom>
          <a:noFill/>
          <a:ln w="9525">
            <a:noFill/>
          </a:ln>
        </p:spPr>
        <p:txBody>
          <a:bodyPr wrap="none" anchor="t">
            <a:spAutoFit/>
          </a:bodyPr>
          <a:p>
            <a:pPr marL="0" lvl="1" indent="0" algn="l" rtl="0" eaLnBrk="1" fontAlgn="base" hangingPunct="1">
              <a:lnSpc>
                <a:spcPct val="100000"/>
              </a:lnSpc>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补充</a:t>
            </a:r>
            <a:endPar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rtl="0" eaLnBrk="1" fontAlgn="base" hangingPunct="1">
              <a:lnSpc>
                <a:spcPct val="100000"/>
              </a:lnSpc>
              <a:spcBef>
                <a:spcPct val="0"/>
              </a:spcBef>
              <a:spcAft>
                <a:spcPct val="0"/>
              </a:spcAft>
              <a:buNone/>
            </a:pP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  Java I/O</a:t>
            </a:r>
            <a:r>
              <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的相关及新特征</a:t>
            </a:r>
            <a:r>
              <a:rPr lang="en-US" altLang="zh-CN"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 </a:t>
            </a:r>
            <a:endParaRPr lang="zh-CN" altLang="en-US" sz="20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35170"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5</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35171"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198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补充</a:t>
            </a:r>
            <a:endParaRPr lang="zh-CN" altLang="en-US">
              <a:sym typeface="+mn-ea"/>
            </a:endParaRPr>
          </a:p>
        </p:txBody>
      </p:sp>
      <p:sp>
        <p:nvSpPr>
          <p:cNvPr id="80899" name="Rectangle 3"/>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标准输入</a:t>
            </a:r>
            <a:r>
              <a:rPr kumimoji="0" lang="en-US" altLang="zh-CN"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输出</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中文信息读写</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随机文件读写</a:t>
            </a:r>
            <a:endParaRPr kumimoji="0" lang="zh-CN" altLang="en-US" sz="294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45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090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6BBBD90-CB5E-4892-AAE9-1987B3414004}"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4034"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标准输入</a:t>
            </a:r>
            <a:r>
              <a:rPr lang="zh-CN" altLang="en-US">
                <a:sym typeface="+mn-ea"/>
              </a:rPr>
              <a:t>/</a:t>
            </a:r>
            <a:r>
              <a:rPr lang="zh-CN" altLang="en-US">
                <a:sym typeface="+mn-ea"/>
              </a:rPr>
              <a:t>输出</a:t>
            </a:r>
            <a:endParaRPr lang="zh-CN" altLang="en-US">
              <a:sym typeface="+mn-ea"/>
            </a:endParaRPr>
          </a:p>
        </p:txBody>
      </p:sp>
      <p:sp>
        <p:nvSpPr>
          <p:cNvPr id="138242" name="Rectangle 3"/>
          <p:cNvSpPr>
            <a:spLocks noGrp="1"/>
          </p:cNvSpPr>
          <p:nvPr>
            <p:ph idx="1"/>
          </p:nvPr>
        </p:nvSpPr>
        <p:spPr/>
        <p:txBody>
          <a:bodyPr vert="horz" wrap="square" lIns="91440" tIns="45720" rIns="91440" bIns="45720" anchor="t"/>
          <a:p>
            <a:pPr eaLnBrk="1" hangingPunct="1">
              <a:lnSpc>
                <a:spcPct val="95000"/>
              </a:lnSpc>
            </a:pPr>
            <a:r>
              <a:rPr lang="zh-CN" altLang="en-US" sz="2300" dirty="0">
                <a:latin typeface="微软雅黑" panose="020B0503020204020204" pitchFamily="34" charset="-122"/>
                <a:ea typeface="微软雅黑" panose="020B0503020204020204" pitchFamily="34" charset="-122"/>
              </a:rPr>
              <a:t>在</a:t>
            </a:r>
            <a:r>
              <a:rPr lang="en-US" altLang="zh-CN" sz="2300" dirty="0">
                <a:latin typeface="微软雅黑" panose="020B0503020204020204" pitchFamily="34" charset="-122"/>
                <a:ea typeface="微软雅黑" panose="020B0503020204020204" pitchFamily="34" charset="-122"/>
              </a:rPr>
              <a:t>java </a:t>
            </a:r>
            <a:r>
              <a:rPr lang="zh-CN" altLang="en-US" sz="2300" dirty="0">
                <a:latin typeface="微软雅黑" panose="020B0503020204020204" pitchFamily="34" charset="-122"/>
                <a:ea typeface="微软雅黑" panose="020B0503020204020204" pitchFamily="34" charset="-122"/>
              </a:rPr>
              <a:t>中：</a:t>
            </a:r>
            <a:endParaRPr lang="zh-CN" altLang="en-US" sz="2300" dirty="0">
              <a:latin typeface="微软雅黑" panose="020B0503020204020204" pitchFamily="34" charset="-122"/>
              <a:ea typeface="微软雅黑" panose="020B0503020204020204" pitchFamily="34" charset="-122"/>
            </a:endParaRPr>
          </a:p>
          <a:p>
            <a:pPr lvl="1" eaLnBrk="1" hangingPunct="1">
              <a:lnSpc>
                <a:spcPct val="95000"/>
              </a:lnSpc>
            </a:pPr>
            <a:r>
              <a:rPr lang="zh-CN" altLang="en-US" sz="2300" dirty="0">
                <a:latin typeface="微软雅黑" panose="020B0503020204020204" pitchFamily="34" charset="-122"/>
                <a:ea typeface="微软雅黑" panose="020B0503020204020204" pitchFamily="34" charset="-122"/>
              </a:rPr>
              <a:t>“标准输入”是</a:t>
            </a:r>
            <a:r>
              <a:rPr lang="en-US" altLang="zh-CN" sz="2300" dirty="0">
                <a:solidFill>
                  <a:srgbClr val="FF0000"/>
                </a:solidFill>
                <a:latin typeface="微软雅黑" panose="020B0503020204020204" pitchFamily="34" charset="-122"/>
                <a:ea typeface="微软雅黑" panose="020B0503020204020204" pitchFamily="34" charset="-122"/>
              </a:rPr>
              <a:t>System.in</a:t>
            </a:r>
            <a:r>
              <a:rPr lang="zh-CN" altLang="en-US" sz="2300" dirty="0">
                <a:latin typeface="微软雅黑" panose="020B0503020204020204" pitchFamily="34" charset="-122"/>
                <a:ea typeface="微软雅黑" panose="020B0503020204020204" pitchFamily="34" charset="-122"/>
              </a:rPr>
              <a:t>对象，</a:t>
            </a:r>
            <a:endParaRPr lang="zh-CN" altLang="en-US" sz="2300" dirty="0">
              <a:latin typeface="微软雅黑" panose="020B0503020204020204" pitchFamily="34" charset="-122"/>
              <a:ea typeface="微软雅黑" panose="020B0503020204020204" pitchFamily="34" charset="-122"/>
            </a:endParaRPr>
          </a:p>
          <a:p>
            <a:pPr lvl="1" eaLnBrk="1" hangingPunct="1">
              <a:lnSpc>
                <a:spcPct val="95000"/>
              </a:lnSpc>
            </a:pPr>
            <a:r>
              <a:rPr lang="zh-CN" altLang="en-US" sz="2300" dirty="0">
                <a:latin typeface="微软雅黑" panose="020B0503020204020204" pitchFamily="34" charset="-122"/>
                <a:ea typeface="微软雅黑" panose="020B0503020204020204" pitchFamily="34" charset="-122"/>
              </a:rPr>
              <a:t>“标准输出”是</a:t>
            </a:r>
            <a:r>
              <a:rPr lang="en-US" altLang="zh-CN" sz="2300" dirty="0">
                <a:solidFill>
                  <a:srgbClr val="FF0000"/>
                </a:solidFill>
                <a:latin typeface="微软雅黑" panose="020B0503020204020204" pitchFamily="34" charset="-122"/>
                <a:ea typeface="微软雅黑" panose="020B0503020204020204" pitchFamily="34" charset="-122"/>
              </a:rPr>
              <a:t>System.out </a:t>
            </a:r>
            <a:r>
              <a:rPr lang="zh-CN" altLang="en-US" sz="2300" dirty="0">
                <a:latin typeface="微软雅黑" panose="020B0503020204020204" pitchFamily="34" charset="-122"/>
                <a:ea typeface="微软雅黑" panose="020B0503020204020204" pitchFamily="34" charset="-122"/>
              </a:rPr>
              <a:t>对象，</a:t>
            </a:r>
            <a:endParaRPr lang="zh-CN" altLang="en-US" sz="2300" dirty="0">
              <a:latin typeface="微软雅黑" panose="020B0503020204020204" pitchFamily="34" charset="-122"/>
              <a:ea typeface="微软雅黑" panose="020B0503020204020204" pitchFamily="34" charset="-122"/>
            </a:endParaRPr>
          </a:p>
          <a:p>
            <a:pPr lvl="1" eaLnBrk="1" hangingPunct="1">
              <a:lnSpc>
                <a:spcPct val="95000"/>
              </a:lnSpc>
            </a:pPr>
            <a:r>
              <a:rPr lang="zh-CN" altLang="en-US" sz="2300" dirty="0">
                <a:latin typeface="微软雅黑" panose="020B0503020204020204" pitchFamily="34" charset="-122"/>
                <a:ea typeface="微软雅黑" panose="020B0503020204020204" pitchFamily="34" charset="-122"/>
              </a:rPr>
              <a:t>“标准错误输出” 是</a:t>
            </a:r>
            <a:r>
              <a:rPr lang="en-US" altLang="zh-CN" sz="2300" dirty="0">
                <a:solidFill>
                  <a:srgbClr val="FF0000"/>
                </a:solidFill>
                <a:latin typeface="微软雅黑" panose="020B0503020204020204" pitchFamily="34" charset="-122"/>
                <a:ea typeface="微软雅黑" panose="020B0503020204020204" pitchFamily="34" charset="-122"/>
              </a:rPr>
              <a:t>System.err</a:t>
            </a:r>
            <a:r>
              <a:rPr lang="zh-CN" altLang="en-US" sz="2300" dirty="0">
                <a:latin typeface="微软雅黑" panose="020B0503020204020204" pitchFamily="34" charset="-122"/>
                <a:ea typeface="微软雅黑" panose="020B0503020204020204" pitchFamily="34" charset="-122"/>
              </a:rPr>
              <a:t>对象。</a:t>
            </a:r>
            <a:endParaRPr lang="zh-CN" altLang="en-US" sz="2300" dirty="0">
              <a:latin typeface="微软雅黑" panose="020B0503020204020204" pitchFamily="34" charset="-122"/>
              <a:ea typeface="微软雅黑" panose="020B0503020204020204" pitchFamily="34" charset="-122"/>
            </a:endParaRPr>
          </a:p>
          <a:p>
            <a:pPr lvl="1" eaLnBrk="1" hangingPunct="1">
              <a:lnSpc>
                <a:spcPct val="95000"/>
              </a:lnSpc>
            </a:pPr>
            <a:endParaRPr lang="zh-CN" altLang="en-US" sz="2300" dirty="0">
              <a:latin typeface="微软雅黑" panose="020B0503020204020204" pitchFamily="34" charset="-122"/>
              <a:ea typeface="微软雅黑" panose="020B0503020204020204" pitchFamily="34" charset="-122"/>
            </a:endParaRPr>
          </a:p>
          <a:p>
            <a:pPr eaLnBrk="1" hangingPunct="1">
              <a:lnSpc>
                <a:spcPct val="95000"/>
              </a:lnSpc>
            </a:pPr>
            <a:r>
              <a:rPr lang="zh-CN" altLang="en-US" sz="2300" dirty="0">
                <a:latin typeface="微软雅黑" panose="020B0503020204020204" pitchFamily="34" charset="-122"/>
                <a:ea typeface="微软雅黑" panose="020B0503020204020204" pitchFamily="34" charset="-122"/>
              </a:rPr>
              <a:t> </a:t>
            </a:r>
            <a:r>
              <a:rPr lang="en-US" altLang="en-US" sz="2300" dirty="0">
                <a:latin typeface="微软雅黑" panose="020B0503020204020204" pitchFamily="34" charset="-122"/>
                <a:ea typeface="微软雅黑" panose="020B0503020204020204" pitchFamily="34" charset="-122"/>
              </a:rPr>
              <a:t>每当</a:t>
            </a:r>
            <a:r>
              <a:rPr lang="en-US" altLang="zh-CN" sz="2300" dirty="0">
                <a:latin typeface="微软雅黑" panose="020B0503020204020204" pitchFamily="34" charset="-122"/>
                <a:ea typeface="微软雅黑" panose="020B0503020204020204" pitchFamily="34" charset="-122"/>
              </a:rPr>
              <a:t>main</a:t>
            </a:r>
            <a:r>
              <a:rPr lang="en-US" altLang="en-US" sz="2300" dirty="0">
                <a:latin typeface="微软雅黑" panose="020B0503020204020204" pitchFamily="34" charset="-122"/>
                <a:ea typeface="微软雅黑" panose="020B0503020204020204" pitchFamily="34" charset="-122"/>
              </a:rPr>
              <a:t>方法被执行时</a:t>
            </a:r>
            <a:r>
              <a:rPr lang="en-US" altLang="zh-CN" sz="2300" dirty="0">
                <a:latin typeface="微软雅黑" panose="020B0503020204020204" pitchFamily="34" charset="-122"/>
                <a:ea typeface="微软雅黑" panose="020B0503020204020204" pitchFamily="34" charset="-122"/>
              </a:rPr>
              <a:t>,</a:t>
            </a:r>
            <a:r>
              <a:rPr lang="en-US" altLang="en-US" sz="2300" dirty="0">
                <a:latin typeface="微软雅黑" panose="020B0503020204020204" pitchFamily="34" charset="-122"/>
                <a:ea typeface="微软雅黑" panose="020B0503020204020204" pitchFamily="34" charset="-122"/>
              </a:rPr>
              <a:t>就自动生成上述三个对象</a:t>
            </a:r>
            <a:endParaRPr lang="zh-CN" altLang="en-US" sz="2300" dirty="0">
              <a:latin typeface="微软雅黑" panose="020B0503020204020204" pitchFamily="34" charset="-122"/>
              <a:ea typeface="微软雅黑" panose="020B0503020204020204" pitchFamily="34" charset="-122"/>
            </a:endParaRPr>
          </a:p>
          <a:p>
            <a:pPr lvl="1" eaLnBrk="1" hangingPunct="1">
              <a:lnSpc>
                <a:spcPct val="95000"/>
              </a:lnSpc>
            </a:pPr>
            <a:r>
              <a:rPr lang="en-US" altLang="zh-CN" sz="2300" dirty="0">
                <a:latin typeface="微软雅黑" panose="020B0503020204020204" pitchFamily="34" charset="-122"/>
                <a:ea typeface="微软雅黑" panose="020B0503020204020204" pitchFamily="34" charset="-122"/>
              </a:rPr>
              <a:t>System.out</a:t>
            </a:r>
            <a:r>
              <a:rPr lang="zh-CN" altLang="en-US" sz="2300" dirty="0">
                <a:latin typeface="微软雅黑" panose="020B0503020204020204" pitchFamily="34" charset="-122"/>
                <a:ea typeface="微软雅黑" panose="020B0503020204020204" pitchFamily="34" charset="-122"/>
              </a:rPr>
              <a:t>和</a:t>
            </a:r>
            <a:r>
              <a:rPr lang="en-US" altLang="zh-CN" sz="2300" dirty="0">
                <a:latin typeface="微软雅黑" panose="020B0503020204020204" pitchFamily="34" charset="-122"/>
                <a:ea typeface="微软雅黑" panose="020B0503020204020204" pitchFamily="34" charset="-122"/>
              </a:rPr>
              <a:t>System.err</a:t>
            </a:r>
            <a:r>
              <a:rPr lang="zh-CN" altLang="en-US" sz="2300" dirty="0">
                <a:latin typeface="微软雅黑" panose="020B0503020204020204" pitchFamily="34" charset="-122"/>
                <a:ea typeface="微软雅黑" panose="020B0503020204020204" pitchFamily="34" charset="-122"/>
              </a:rPr>
              <a:t>已预封装成一个</a:t>
            </a:r>
            <a:r>
              <a:rPr lang="en-US" altLang="zh-CN" sz="2300" dirty="0">
                <a:latin typeface="微软雅黑" panose="020B0503020204020204" pitchFamily="34" charset="-122"/>
                <a:ea typeface="微软雅黑" panose="020B0503020204020204" pitchFamily="34" charset="-122"/>
              </a:rPr>
              <a:t>PrintStream</a:t>
            </a:r>
            <a:r>
              <a:rPr lang="zh-CN" altLang="en-US" sz="2300" dirty="0">
                <a:latin typeface="微软雅黑" panose="020B0503020204020204" pitchFamily="34" charset="-122"/>
                <a:ea typeface="微软雅黑" panose="020B0503020204020204" pitchFamily="34" charset="-122"/>
              </a:rPr>
              <a:t>对象，能直接使用。</a:t>
            </a:r>
            <a:endParaRPr lang="zh-CN" altLang="en-US" sz="2300" dirty="0">
              <a:latin typeface="微软雅黑" panose="020B0503020204020204" pitchFamily="34" charset="-122"/>
              <a:ea typeface="微软雅黑" panose="020B0503020204020204" pitchFamily="34" charset="-122"/>
            </a:endParaRPr>
          </a:p>
          <a:p>
            <a:pPr lvl="1" eaLnBrk="1" hangingPunct="1">
              <a:lnSpc>
                <a:spcPct val="95000"/>
              </a:lnSpc>
            </a:pPr>
            <a:r>
              <a:rPr lang="en-US" altLang="zh-CN" sz="2300" dirty="0">
                <a:latin typeface="微软雅黑" panose="020B0503020204020204" pitchFamily="34" charset="-122"/>
                <a:ea typeface="微软雅黑" panose="020B0503020204020204" pitchFamily="34" charset="-122"/>
              </a:rPr>
              <a:t>System.in</a:t>
            </a:r>
            <a:r>
              <a:rPr lang="zh-CN" altLang="en-US" sz="2300" dirty="0">
                <a:latin typeface="微软雅黑" panose="020B0503020204020204" pitchFamily="34" charset="-122"/>
                <a:ea typeface="微软雅黑" panose="020B0503020204020204" pitchFamily="34" charset="-122"/>
              </a:rPr>
              <a:t>是一个原始的</a:t>
            </a:r>
            <a:r>
              <a:rPr lang="en-US" altLang="zh-CN" sz="2300" dirty="0">
                <a:latin typeface="微软雅黑" panose="020B0503020204020204" pitchFamily="34" charset="-122"/>
                <a:ea typeface="微软雅黑" panose="020B0503020204020204" pitchFamily="34" charset="-122"/>
              </a:rPr>
              <a:t>InputStream</a:t>
            </a:r>
            <a:r>
              <a:rPr lang="zh-CN" altLang="en-US" sz="2300" dirty="0">
                <a:latin typeface="微软雅黑" panose="020B0503020204020204" pitchFamily="34" charset="-122"/>
                <a:ea typeface="微软雅黑" panose="020B0503020204020204" pitchFamily="34" charset="-122"/>
              </a:rPr>
              <a:t>，未进行任何封装处理，必须事先封装</a:t>
            </a:r>
            <a:r>
              <a:rPr lang="en-US" altLang="zh-CN" sz="2300" dirty="0">
                <a:latin typeface="微软雅黑" panose="020B0503020204020204" pitchFamily="34" charset="-122"/>
                <a:ea typeface="微软雅黑" panose="020B0503020204020204" pitchFamily="34" charset="-122"/>
              </a:rPr>
              <a:t>System.in</a:t>
            </a:r>
            <a:r>
              <a:rPr lang="zh-CN" altLang="en-US" sz="2300" dirty="0">
                <a:latin typeface="微软雅黑" panose="020B0503020204020204" pitchFamily="34" charset="-122"/>
                <a:ea typeface="微软雅黑" panose="020B0503020204020204" pitchFamily="34" charset="-122"/>
              </a:rPr>
              <a:t>，否则不能从中读取数据。例如：我们希望用</a:t>
            </a:r>
            <a:r>
              <a:rPr lang="en-US" altLang="zh-CN" sz="2300" dirty="0">
                <a:latin typeface="微软雅黑" panose="020B0503020204020204" pitchFamily="34" charset="-122"/>
                <a:ea typeface="微软雅黑" panose="020B0503020204020204" pitchFamily="34" charset="-122"/>
              </a:rPr>
              <a:t>readLine()</a:t>
            </a:r>
            <a:r>
              <a:rPr lang="zh-CN" altLang="en-US" sz="2300" dirty="0">
                <a:latin typeface="微软雅黑" panose="020B0503020204020204" pitchFamily="34" charset="-122"/>
                <a:ea typeface="微软雅黑" panose="020B0503020204020204" pitchFamily="34" charset="-122"/>
              </a:rPr>
              <a:t>每次从标准输入中读取一行输入信息，然后显示出来，就需要将</a:t>
            </a:r>
            <a:r>
              <a:rPr lang="en-US" altLang="zh-CN" sz="2300" dirty="0">
                <a:latin typeface="微软雅黑" panose="020B0503020204020204" pitchFamily="34" charset="-122"/>
                <a:ea typeface="微软雅黑" panose="020B0503020204020204" pitchFamily="34" charset="-122"/>
              </a:rPr>
              <a:t>System.in</a:t>
            </a:r>
            <a:r>
              <a:rPr lang="zh-CN" altLang="en-US" sz="2300" dirty="0">
                <a:latin typeface="微软雅黑" panose="020B0503020204020204" pitchFamily="34" charset="-122"/>
                <a:ea typeface="微软雅黑" panose="020B0503020204020204" pitchFamily="34" charset="-122"/>
              </a:rPr>
              <a:t>封装到一个</a:t>
            </a:r>
            <a:r>
              <a:rPr lang="en-US" altLang="zh-CN" sz="2300" dirty="0">
                <a:latin typeface="微软雅黑" panose="020B0503020204020204" pitchFamily="34" charset="-122"/>
                <a:ea typeface="微软雅黑" panose="020B0503020204020204" pitchFamily="34" charset="-122"/>
              </a:rPr>
              <a:t>DataInputStream</a:t>
            </a:r>
            <a:r>
              <a:rPr lang="zh-CN" altLang="en-US" sz="2300" dirty="0">
                <a:latin typeface="微软雅黑" panose="020B0503020204020204" pitchFamily="34" charset="-122"/>
                <a:ea typeface="微软雅黑" panose="020B0503020204020204" pitchFamily="34" charset="-122"/>
              </a:rPr>
              <a:t>或者</a:t>
            </a:r>
            <a:r>
              <a:rPr lang="en-US" altLang="zh-CN" sz="2300" dirty="0">
                <a:latin typeface="微软雅黑" panose="020B0503020204020204" pitchFamily="34" charset="-122"/>
                <a:ea typeface="微软雅黑" panose="020B0503020204020204" pitchFamily="34" charset="-122"/>
              </a:rPr>
              <a:t>BufferedReader</a:t>
            </a:r>
            <a:r>
              <a:rPr lang="zh-CN" altLang="en-US" sz="2300" dirty="0">
                <a:latin typeface="微软雅黑" panose="020B0503020204020204" pitchFamily="34" charset="-122"/>
                <a:ea typeface="微软雅黑" panose="020B0503020204020204" pitchFamily="34" charset="-122"/>
              </a:rPr>
              <a:t>中。</a:t>
            </a:r>
            <a:endParaRPr lang="zh-CN" altLang="en-US" sz="2300" dirty="0">
              <a:latin typeface="微软雅黑" panose="020B0503020204020204" pitchFamily="34" charset="-122"/>
              <a:ea typeface="微软雅黑" panose="020B0503020204020204" pitchFamily="34" charset="-122"/>
            </a:endParaRPr>
          </a:p>
        </p:txBody>
      </p:sp>
      <p:sp>
        <p:nvSpPr>
          <p:cNvPr id="8192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D3D9DB9-B9D7-4E5D-B2B1-C5328E145C5F}"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608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标准输入</a:t>
            </a:r>
            <a:r>
              <a:rPr lang="zh-CN" altLang="en-US">
                <a:sym typeface="+mn-ea"/>
              </a:rPr>
              <a:t>/</a:t>
            </a:r>
            <a:r>
              <a:rPr lang="zh-CN" altLang="en-US">
                <a:sym typeface="+mn-ea"/>
              </a:rPr>
              <a:t>输出－－示例</a:t>
            </a:r>
            <a:endParaRPr lang="zh-CN" altLang="en-US">
              <a:sym typeface="+mn-ea"/>
            </a:endParaRPr>
          </a:p>
        </p:txBody>
      </p:sp>
      <p:pic>
        <p:nvPicPr>
          <p:cNvPr id="140290" name="Picture 3"/>
          <p:cNvPicPr>
            <a:picLocks noGrp="1" noChangeAspect="1"/>
          </p:cNvPicPr>
          <p:nvPr>
            <p:ph idx="1"/>
          </p:nvPr>
        </p:nvPicPr>
        <p:blipFill>
          <a:blip r:embed="rId1"/>
          <a:stretch>
            <a:fillRect/>
          </a:stretch>
        </p:blipFill>
        <p:spPr>
          <a:xfrm>
            <a:off x="1397000" y="1569720"/>
            <a:ext cx="6979285" cy="4366895"/>
          </a:xfrm>
        </p:spPr>
      </p:pic>
      <p:sp>
        <p:nvSpPr>
          <p:cNvPr id="82948"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C7336C-A173-43A4-B07F-4AE92F51C777}"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813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标准输入</a:t>
            </a:r>
            <a:r>
              <a:rPr lang="zh-CN" altLang="en-US">
                <a:sym typeface="+mn-ea"/>
              </a:rPr>
              <a:t>/</a:t>
            </a:r>
            <a:r>
              <a:rPr lang="zh-CN" altLang="en-US">
                <a:sym typeface="+mn-ea"/>
              </a:rPr>
              <a:t>输出－－重定向标准</a:t>
            </a:r>
            <a:r>
              <a:rPr lang="zh-CN" altLang="en-US">
                <a:sym typeface="+mn-ea"/>
              </a:rPr>
              <a:t>I/O</a:t>
            </a:r>
            <a:endParaRPr lang="zh-CN" altLang="en-US">
              <a:sym typeface="+mn-ea"/>
            </a:endParaRPr>
          </a:p>
        </p:txBody>
      </p:sp>
      <p:sp>
        <p:nvSpPr>
          <p:cNvPr id="142338" name="Rectangle 3"/>
          <p:cNvSpPr>
            <a:spLocks noGrp="1"/>
          </p:cNvSpPr>
          <p:nvPr>
            <p:ph idx="1"/>
          </p:nvPr>
        </p:nvSpPr>
        <p:spPr/>
        <p:txBody>
          <a:bodyPr vert="horz" wrap="square" lIns="91440" tIns="45720" rIns="91440" bIns="45720" anchor="t"/>
          <a:p>
            <a:pPr eaLnBrk="1" hangingPunct="1"/>
            <a:r>
              <a:rPr lang="en-US" altLang="en-US" sz="2300" dirty="0">
                <a:latin typeface="微软雅黑" panose="020B0503020204020204" pitchFamily="34" charset="-122"/>
                <a:ea typeface="微软雅黑" panose="020B0503020204020204" pitchFamily="34" charset="-122"/>
              </a:rPr>
              <a:t>标准</a:t>
            </a:r>
            <a:r>
              <a:rPr lang="en-US" altLang="zh-CN" sz="2300" dirty="0">
                <a:latin typeface="微软雅黑" panose="020B0503020204020204" pitchFamily="34" charset="-122"/>
                <a:ea typeface="微软雅黑" panose="020B0503020204020204" pitchFamily="34" charset="-122"/>
              </a:rPr>
              <a:t>I/O</a:t>
            </a:r>
            <a:r>
              <a:rPr lang="en-US" altLang="en-US" sz="2300" dirty="0">
                <a:latin typeface="微软雅黑" panose="020B0503020204020204" pitchFamily="34" charset="-122"/>
                <a:ea typeface="微软雅黑" panose="020B0503020204020204" pitchFamily="34" charset="-122"/>
              </a:rPr>
              <a:t>重新导向</a:t>
            </a:r>
            <a:r>
              <a:rPr lang="zh-CN" altLang="en-US" sz="2300" dirty="0">
                <a:latin typeface="微软雅黑" panose="020B0503020204020204" pitchFamily="34" charset="-122"/>
                <a:ea typeface="微软雅黑" panose="020B0503020204020204" pitchFamily="34" charset="-122"/>
              </a:rPr>
              <a:t>：</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solidFill>
                  <a:srgbClr val="FF0000"/>
                </a:solidFill>
                <a:latin typeface="微软雅黑" panose="020B0503020204020204" pitchFamily="34" charset="-122"/>
                <a:ea typeface="微软雅黑" panose="020B0503020204020204" pitchFamily="34" charset="-122"/>
              </a:rPr>
              <a:t>setIn(InputStream)</a:t>
            </a:r>
            <a:r>
              <a:rPr lang="zh-CN" altLang="en-US" sz="2300" dirty="0">
                <a:solidFill>
                  <a:srgbClr val="FF0000"/>
                </a:solidFill>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设置标准输入流</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solidFill>
                  <a:srgbClr val="FF0000"/>
                </a:solidFill>
                <a:latin typeface="微软雅黑" panose="020B0503020204020204" pitchFamily="34" charset="-122"/>
                <a:ea typeface="微软雅黑" panose="020B0503020204020204" pitchFamily="34" charset="-122"/>
              </a:rPr>
              <a:t>setOut(PrintStream)</a:t>
            </a:r>
            <a:r>
              <a:rPr lang="zh-CN" altLang="en-US" sz="2300" dirty="0">
                <a:solidFill>
                  <a:srgbClr val="FF0000"/>
                </a:solidFill>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设置标准输出流</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solidFill>
                  <a:srgbClr val="FF0000"/>
                </a:solidFill>
                <a:latin typeface="微软雅黑" panose="020B0503020204020204" pitchFamily="34" charset="-122"/>
                <a:ea typeface="微软雅黑" panose="020B0503020204020204" pitchFamily="34" charset="-122"/>
              </a:rPr>
              <a:t>setErr(PrintStream) </a:t>
            </a:r>
            <a:r>
              <a:rPr lang="zh-CN" altLang="en-US" sz="2300" dirty="0">
                <a:solidFill>
                  <a:srgbClr val="FF0000"/>
                </a:solidFill>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设置标准错误输出流</a:t>
            </a:r>
            <a:endParaRPr lang="zh-CN" altLang="en-US"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如果突然要在屏幕上生成大量输出，而且滚动的速度快于人们的阅读速度，输出的重定向就显得特别有用。</a:t>
            </a:r>
            <a:endParaRPr lang="zh-CN" altLang="en-US"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在一个命令行程序中，如果想重复测试一个特定的用户输入序列，输入的重定向也显得特别有价值。</a:t>
            </a:r>
            <a:endParaRPr lang="zh-CN" altLang="en-US" sz="2300" dirty="0">
              <a:latin typeface="微软雅黑" panose="020B0503020204020204" pitchFamily="34" charset="-122"/>
              <a:ea typeface="微软雅黑" panose="020B0503020204020204" pitchFamily="34" charset="-122"/>
            </a:endParaRPr>
          </a:p>
        </p:txBody>
      </p:sp>
      <p:sp>
        <p:nvSpPr>
          <p:cNvPr id="8397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7AA1A40-A741-4B15-B19A-F20992819A3A}"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030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示例</a:t>
            </a:r>
            <a:endParaRPr lang="zh-CN" altLang="en-US">
              <a:sym typeface="+mn-ea"/>
            </a:endParaRPr>
          </a:p>
        </p:txBody>
      </p:sp>
      <p:sp>
        <p:nvSpPr>
          <p:cNvPr id="84995" name="Rectangle 3"/>
          <p:cNvSpPr>
            <a:spLocks noGrp="1" noChangeArrowheads="1"/>
          </p:cNvSpPr>
          <p:nvPr>
            <p:ph idx="1"/>
          </p:nvPr>
        </p:nvSpPr>
        <p:spPr/>
        <p:txBody>
          <a:bodyPr vert="horz" wrap="square" lIns="91440" tIns="45720" rIns="91440" bIns="45720" numCol="1" rtlCol="0" anchor="t" anchorCtr="0" compatLnSpc="1">
            <a:normAutofit fontScale="65000" lnSpcReduction="10000"/>
          </a:bodyPr>
          <a:lstStyle/>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Redirecting</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args) throws IOException</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BufferedInputStream in = new BufferedInputStream </a:t>
            </a:r>
            <a:b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FileInputStream("/get.txt"));</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PrintStream out = new PrintStream(new BufferedOutputStream</a:t>
            </a:r>
            <a:b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FileOutputStream("/put.txt")));</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System.setIn(in);</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System.setOut(out);</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System.setErr(out);</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BufferedReader br = new BufferedReader</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(new InputStreamReader(System.in));</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String s;</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while ((s = br.readLine()) != null)</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System.out.println(s);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out.close(); // Remember this!</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zh-CN" altLang="en-US" sz="1800"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40030" marR="0" lvl="0" indent="-240030" algn="l" defTabSz="960120" rtl="0" eaLnBrk="1" fontAlgn="auto" latinLnBrk="0" hangingPunct="1">
              <a:lnSpc>
                <a:spcPct val="80000"/>
              </a:lnSpc>
              <a:spcBef>
                <a:spcPts val="1050"/>
              </a:spcBef>
              <a:spcAft>
                <a:spcPts val="0"/>
              </a:spcAft>
              <a:buClrTx/>
              <a:buSzTx/>
              <a:buFont typeface="Wingdings" panose="05000000000000000000" pitchFamily="2" charset="2"/>
              <a:buNone/>
              <a:defRPr/>
            </a:pP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499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5E58BEE-D11D-4DC9-9593-4AE38F2BE6B4}"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0178"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中文信息读写</a:t>
            </a:r>
            <a:endParaRPr lang="zh-CN" altLang="en-US">
              <a:sym typeface="+mn-ea"/>
            </a:endParaRPr>
          </a:p>
        </p:txBody>
      </p:sp>
      <p:sp>
        <p:nvSpPr>
          <p:cNvPr id="145410" name="Rectangle 3"/>
          <p:cNvSpPr>
            <a:spLocks noGrp="1"/>
          </p:cNvSpPr>
          <p:nvPr>
            <p:ph idx="1"/>
          </p:nvPr>
        </p:nvSpPr>
        <p:spPr/>
        <p:txBody>
          <a:bodyPr vert="horz" wrap="square" lIns="91440" tIns="45720" rIns="91440" bIns="45720" anchor="t"/>
          <a:p>
            <a:pPr eaLnBrk="1" hangingPunct="1"/>
            <a:r>
              <a:rPr lang="en-US" altLang="zh-CN" sz="2300" dirty="0">
                <a:latin typeface="微软雅黑" panose="020B0503020204020204" pitchFamily="34" charset="-122"/>
                <a:ea typeface="微软雅黑" panose="020B0503020204020204" pitchFamily="34" charset="-122"/>
              </a:rPr>
              <a:t>InputStream/OutputStream</a:t>
            </a:r>
            <a:r>
              <a:rPr lang="zh-CN" altLang="en-US" sz="2300" dirty="0">
                <a:latin typeface="微软雅黑" panose="020B0503020204020204" pitchFamily="34" charset="-122"/>
                <a:ea typeface="微软雅黑" panose="020B0503020204020204" pitchFamily="34" charset="-122"/>
              </a:rPr>
              <a:t>是处理</a:t>
            </a:r>
            <a:r>
              <a:rPr lang="en-US" altLang="zh-CN" sz="2300" dirty="0">
                <a:latin typeface="微软雅黑" panose="020B0503020204020204" pitchFamily="34" charset="-122"/>
                <a:ea typeface="微软雅黑" panose="020B0503020204020204" pitchFamily="34" charset="-122"/>
              </a:rPr>
              <a:t>8</a:t>
            </a:r>
            <a:r>
              <a:rPr lang="zh-CN" altLang="en-US" sz="2300" dirty="0">
                <a:latin typeface="微软雅黑" panose="020B0503020204020204" pitchFamily="34" charset="-122"/>
                <a:ea typeface="微软雅黑" panose="020B0503020204020204" pitchFamily="34" charset="-122"/>
              </a:rPr>
              <a:t>位的流，</a:t>
            </a:r>
            <a:r>
              <a:rPr lang="en-US" altLang="zh-CN" sz="2300" dirty="0">
                <a:latin typeface="微软雅黑" panose="020B0503020204020204" pitchFamily="34" charset="-122"/>
                <a:ea typeface="微软雅黑" panose="020B0503020204020204" pitchFamily="34" charset="-122"/>
              </a:rPr>
              <a:t>Reader/Writer</a:t>
            </a:r>
            <a:r>
              <a:rPr lang="zh-CN" altLang="en-US" sz="2300" dirty="0">
                <a:latin typeface="微软雅黑" panose="020B0503020204020204" pitchFamily="34" charset="-122"/>
                <a:ea typeface="微软雅黑" panose="020B0503020204020204" pitchFamily="34" charset="-122"/>
              </a:rPr>
              <a:t>是处理</a:t>
            </a:r>
            <a:r>
              <a:rPr lang="en-US" altLang="zh-CN" sz="2300" dirty="0">
                <a:latin typeface="微软雅黑" panose="020B0503020204020204" pitchFamily="34" charset="-122"/>
                <a:ea typeface="微软雅黑" panose="020B0503020204020204" pitchFamily="34" charset="-122"/>
              </a:rPr>
              <a:t>16</a:t>
            </a:r>
            <a:r>
              <a:rPr lang="zh-CN" altLang="en-US" sz="2300" dirty="0">
                <a:latin typeface="微软雅黑" panose="020B0503020204020204" pitchFamily="34" charset="-122"/>
                <a:ea typeface="微软雅黑" panose="020B0503020204020204" pitchFamily="34" charset="-122"/>
              </a:rPr>
              <a:t>位的流。</a:t>
            </a:r>
            <a:r>
              <a:rPr lang="en-US" altLang="zh-CN" sz="2300" dirty="0">
                <a:latin typeface="微软雅黑" panose="020B0503020204020204" pitchFamily="34" charset="-122"/>
                <a:ea typeface="微软雅黑" panose="020B0503020204020204" pitchFamily="34" charset="-122"/>
              </a:rPr>
              <a:t>Java</a:t>
            </a:r>
            <a:r>
              <a:rPr lang="zh-CN" altLang="en-US" sz="2300" dirty="0">
                <a:latin typeface="微软雅黑" panose="020B0503020204020204" pitchFamily="34" charset="-122"/>
                <a:ea typeface="微软雅黑" panose="020B0503020204020204" pitchFamily="34" charset="-122"/>
              </a:rPr>
              <a:t>中，</a:t>
            </a:r>
            <a:r>
              <a:rPr lang="en-US" altLang="zh-CN" sz="2300" dirty="0">
                <a:latin typeface="微软雅黑" panose="020B0503020204020204" pitchFamily="34" charset="-122"/>
                <a:ea typeface="微软雅黑" panose="020B0503020204020204" pitchFamily="34" charset="-122"/>
              </a:rPr>
              <a:t>byte</a:t>
            </a:r>
            <a:r>
              <a:rPr lang="zh-CN" altLang="en-US" sz="2300" dirty="0">
                <a:latin typeface="微软雅黑" panose="020B0503020204020204" pitchFamily="34" charset="-122"/>
                <a:ea typeface="微软雅黑" panose="020B0503020204020204" pitchFamily="34" charset="-122"/>
              </a:rPr>
              <a:t>是</a:t>
            </a:r>
            <a:r>
              <a:rPr lang="en-US" altLang="zh-CN" sz="2300" dirty="0">
                <a:latin typeface="微软雅黑" panose="020B0503020204020204" pitchFamily="34" charset="-122"/>
                <a:ea typeface="微软雅黑" panose="020B0503020204020204" pitchFamily="34" charset="-122"/>
              </a:rPr>
              <a:t>8</a:t>
            </a:r>
            <a:r>
              <a:rPr lang="zh-CN" altLang="en-US" sz="2300" dirty="0">
                <a:latin typeface="微软雅黑" panose="020B0503020204020204" pitchFamily="34" charset="-122"/>
                <a:ea typeface="微软雅黑" panose="020B0503020204020204" pitchFamily="34" charset="-122"/>
              </a:rPr>
              <a:t>位的，</a:t>
            </a:r>
            <a:r>
              <a:rPr lang="en-US" altLang="zh-CN" sz="2300" dirty="0">
                <a:latin typeface="微软雅黑" panose="020B0503020204020204" pitchFamily="34" charset="-122"/>
                <a:ea typeface="微软雅黑" panose="020B0503020204020204" pitchFamily="34" charset="-122"/>
              </a:rPr>
              <a:t>char</a:t>
            </a:r>
            <a:r>
              <a:rPr lang="zh-CN" altLang="en-US" sz="2300" dirty="0">
                <a:latin typeface="微软雅黑" panose="020B0503020204020204" pitchFamily="34" charset="-122"/>
                <a:ea typeface="微软雅黑" panose="020B0503020204020204" pitchFamily="34" charset="-122"/>
              </a:rPr>
              <a:t>是</a:t>
            </a:r>
            <a:r>
              <a:rPr lang="en-US" altLang="zh-CN" sz="2300" dirty="0">
                <a:latin typeface="微软雅黑" panose="020B0503020204020204" pitchFamily="34" charset="-122"/>
                <a:ea typeface="微软雅黑" panose="020B0503020204020204" pitchFamily="34" charset="-122"/>
              </a:rPr>
              <a:t>16</a:t>
            </a:r>
            <a:r>
              <a:rPr lang="zh-CN" altLang="en-US" sz="2300" dirty="0">
                <a:latin typeface="微软雅黑" panose="020B0503020204020204" pitchFamily="34" charset="-122"/>
                <a:ea typeface="微软雅黑" panose="020B0503020204020204" pitchFamily="34" charset="-122"/>
              </a:rPr>
              <a:t>位的，中文需要用</a:t>
            </a:r>
            <a:r>
              <a:rPr lang="en-US" altLang="zh-CN" sz="2300" dirty="0">
                <a:latin typeface="微软雅黑" panose="020B0503020204020204" pitchFamily="34" charset="-122"/>
                <a:ea typeface="微软雅黑" panose="020B0503020204020204" pitchFamily="34" charset="-122"/>
              </a:rPr>
              <a:t>Reader/Writer</a:t>
            </a:r>
            <a:r>
              <a:rPr lang="zh-CN" altLang="en-US" sz="2300" dirty="0">
                <a:latin typeface="微软雅黑" panose="020B0503020204020204" pitchFamily="34" charset="-122"/>
                <a:ea typeface="微软雅黑" panose="020B0503020204020204" pitchFamily="34" charset="-122"/>
              </a:rPr>
              <a:t>读写。但很多时候需要把两种库类结合起来用</a:t>
            </a:r>
            <a:endParaRPr lang="zh-CN" altLang="en-US" sz="2300" dirty="0">
              <a:latin typeface="微软雅黑" panose="020B0503020204020204" pitchFamily="34" charset="-122"/>
              <a:ea typeface="微软雅黑" panose="020B0503020204020204" pitchFamily="34" charset="-122"/>
            </a:endParaRPr>
          </a:p>
          <a:p>
            <a:pPr eaLnBrk="1" hangingPunct="1"/>
            <a:endParaRPr lang="zh-CN" altLang="en-US"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例如：英文</a:t>
            </a:r>
            <a:r>
              <a:rPr lang="en-US" altLang="zh-CN" sz="2300" dirty="0">
                <a:latin typeface="微软雅黑" panose="020B0503020204020204" pitchFamily="34" charset="-122"/>
                <a:ea typeface="微软雅黑" panose="020B0503020204020204" pitchFamily="34" charset="-122"/>
              </a:rPr>
              <a:t>dos</a:t>
            </a:r>
            <a:r>
              <a:rPr lang="zh-CN" altLang="en-US" sz="2300" dirty="0">
                <a:latin typeface="微软雅黑" panose="020B0503020204020204" pitchFamily="34" charset="-122"/>
                <a:ea typeface="微软雅黑" panose="020B0503020204020204" pitchFamily="34" charset="-122"/>
              </a:rPr>
              <a:t>窗口的字符集是</a:t>
            </a:r>
            <a:r>
              <a:rPr lang="en-US" altLang="zh-CN" sz="2300" dirty="0">
                <a:latin typeface="微软雅黑" panose="020B0503020204020204" pitchFamily="34" charset="-122"/>
                <a:ea typeface="微软雅黑" panose="020B0503020204020204" pitchFamily="34" charset="-122"/>
              </a:rPr>
              <a:t>ISO-Latin-1</a:t>
            </a:r>
            <a:r>
              <a:rPr lang="zh-CN" altLang="en-US" sz="2300" dirty="0">
                <a:latin typeface="微软雅黑" panose="020B0503020204020204" pitchFamily="34" charset="-122"/>
                <a:ea typeface="微软雅黑" panose="020B0503020204020204" pitchFamily="34" charset="-122"/>
              </a:rPr>
              <a:t>，如果要从英文</a:t>
            </a:r>
            <a:r>
              <a:rPr lang="en-US" altLang="zh-CN" sz="2300" dirty="0">
                <a:latin typeface="微软雅黑" panose="020B0503020204020204" pitchFamily="34" charset="-122"/>
                <a:ea typeface="微软雅黑" panose="020B0503020204020204" pitchFamily="34" charset="-122"/>
              </a:rPr>
              <a:t>dos</a:t>
            </a:r>
            <a:r>
              <a:rPr lang="zh-CN" altLang="en-US" sz="2300" dirty="0">
                <a:latin typeface="微软雅黑" panose="020B0503020204020204" pitchFamily="34" charset="-122"/>
                <a:ea typeface="微软雅黑" panose="020B0503020204020204" pitchFamily="34" charset="-122"/>
              </a:rPr>
              <a:t>窗口读入中文输入，就需要把</a:t>
            </a:r>
            <a:r>
              <a:rPr lang="en-US" altLang="zh-CN" sz="2300" dirty="0">
                <a:latin typeface="微软雅黑" panose="020B0503020204020204" pitchFamily="34" charset="-122"/>
                <a:ea typeface="微软雅黑" panose="020B0503020204020204" pitchFamily="34" charset="-122"/>
              </a:rPr>
              <a:t>System.in</a:t>
            </a:r>
            <a:r>
              <a:rPr lang="zh-CN" altLang="en-US" sz="2300" dirty="0">
                <a:latin typeface="微软雅黑" panose="020B0503020204020204" pitchFamily="34" charset="-122"/>
                <a:ea typeface="微软雅黑" panose="020B0503020204020204" pitchFamily="34" charset="-122"/>
              </a:rPr>
              <a:t>适配到</a:t>
            </a:r>
            <a:r>
              <a:rPr lang="en-US" altLang="zh-CN" sz="2300" dirty="0">
                <a:latin typeface="微软雅黑" panose="020B0503020204020204" pitchFamily="34" charset="-122"/>
                <a:ea typeface="微软雅黑" panose="020B0503020204020204" pitchFamily="34" charset="-122"/>
              </a:rPr>
              <a:t>Reader</a:t>
            </a:r>
            <a:r>
              <a:rPr lang="zh-CN" altLang="en-US" sz="2300" dirty="0">
                <a:latin typeface="微软雅黑" panose="020B0503020204020204" pitchFamily="34" charset="-122"/>
                <a:ea typeface="微软雅黑" panose="020B0503020204020204" pitchFamily="34" charset="-122"/>
              </a:rPr>
              <a:t>：</a:t>
            </a:r>
            <a:endParaRPr lang="zh-CN" altLang="en-US" sz="2300" dirty="0">
              <a:latin typeface="微软雅黑" panose="020B0503020204020204" pitchFamily="34" charset="-122"/>
              <a:ea typeface="微软雅黑" panose="020B0503020204020204" pitchFamily="34" charset="-122"/>
            </a:endParaRPr>
          </a:p>
          <a:p>
            <a:pPr lvl="1" eaLnBrk="1" hangingPunct="1"/>
            <a:r>
              <a:rPr lang="en-US" altLang="zh-CN" sz="2300" dirty="0">
                <a:latin typeface="微软雅黑" panose="020B0503020204020204" pitchFamily="34" charset="-122"/>
                <a:ea typeface="微软雅黑" panose="020B0503020204020204" pitchFamily="34" charset="-122"/>
              </a:rPr>
              <a:t>InputStreamReader  isr=new InputStreamReader(System.in);</a:t>
            </a:r>
            <a:endParaRPr lang="en-US" altLang="zh-CN" sz="2300" dirty="0">
              <a:latin typeface="微软雅黑" panose="020B0503020204020204" pitchFamily="34" charset="-122"/>
              <a:ea typeface="微软雅黑" panose="020B0503020204020204" pitchFamily="34" charset="-122"/>
            </a:endParaRPr>
          </a:p>
          <a:p>
            <a:pPr lvl="1" eaLnBrk="1" hangingPunct="1"/>
            <a:r>
              <a:rPr lang="en-US" altLang="zh-CN" sz="2300" dirty="0">
                <a:latin typeface="微软雅黑" panose="020B0503020204020204" pitchFamily="34" charset="-122"/>
                <a:ea typeface="微软雅黑" panose="020B0503020204020204" pitchFamily="34" charset="-122"/>
              </a:rPr>
              <a:t>isr. readxxx(….);</a:t>
            </a:r>
            <a:endParaRPr lang="en-US" altLang="zh-CN" sz="2300" dirty="0">
              <a:latin typeface="微软雅黑" panose="020B0503020204020204" pitchFamily="34" charset="-122"/>
              <a:ea typeface="微软雅黑" panose="020B0503020204020204" pitchFamily="34" charset="-122"/>
            </a:endParaRPr>
          </a:p>
          <a:p>
            <a:pPr lvl="1" eaLnBrk="1" hangingPunct="1"/>
            <a:r>
              <a:rPr lang="en-US" altLang="zh-CN" sz="2300" dirty="0">
                <a:latin typeface="微软雅黑" panose="020B0503020204020204" pitchFamily="34" charset="-122"/>
                <a:ea typeface="微软雅黑" panose="020B0503020204020204" pitchFamily="34" charset="-122"/>
              </a:rPr>
              <a:t>InputStreamReader</a:t>
            </a:r>
            <a:r>
              <a:rPr lang="zh-CN" altLang="en-US" sz="2300" dirty="0">
                <a:latin typeface="微软雅黑" panose="020B0503020204020204" pitchFamily="34" charset="-122"/>
                <a:ea typeface="微软雅黑" panose="020B0503020204020204" pitchFamily="34" charset="-122"/>
              </a:rPr>
              <a:t>、</a:t>
            </a:r>
            <a:r>
              <a:rPr lang="en-US" altLang="zh-CN" sz="2300" dirty="0">
                <a:latin typeface="微软雅黑" panose="020B0503020204020204" pitchFamily="34" charset="-122"/>
                <a:ea typeface="微软雅黑" panose="020B0503020204020204" pitchFamily="34" charset="-122"/>
              </a:rPr>
              <a:t>OutputStreamWriter</a:t>
            </a:r>
            <a:r>
              <a:rPr lang="zh-CN" altLang="en-US" sz="2300" dirty="0">
                <a:latin typeface="微软雅黑" panose="020B0503020204020204" pitchFamily="34" charset="-122"/>
                <a:ea typeface="微软雅黑" panose="020B0503020204020204" pitchFamily="34" charset="-122"/>
              </a:rPr>
              <a:t>可以指定字符集。</a:t>
            </a:r>
            <a:endParaRPr lang="en-US" altLang="zh-CN" sz="2300" dirty="0">
              <a:latin typeface="微软雅黑" panose="020B0503020204020204" pitchFamily="34" charset="-122"/>
              <a:ea typeface="微软雅黑" panose="020B0503020204020204" pitchFamily="34" charset="-122"/>
            </a:endParaRPr>
          </a:p>
          <a:p>
            <a:pPr eaLnBrk="1" hangingPunct="1"/>
            <a:endParaRPr lang="zh-CN" altLang="en-US" sz="2300" dirty="0">
              <a:latin typeface="微软雅黑" panose="020B0503020204020204" pitchFamily="34" charset="-122"/>
              <a:ea typeface="微软雅黑" panose="020B0503020204020204" pitchFamily="34" charset="-122"/>
            </a:endParaRPr>
          </a:p>
        </p:txBody>
      </p:sp>
      <p:sp>
        <p:nvSpPr>
          <p:cNvPr id="8602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7A38399-C5E8-49E1-8DBD-724A90C2EF57}"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989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defTabSz="1028700">
              <a:lnSpc>
                <a:spcPct val="100000"/>
              </a:lnSpc>
              <a:buClrTx/>
              <a:buSzTx/>
              <a:buFont typeface="Arial" panose="020B0604020202020204" pitchFamily="34" charset="0"/>
            </a:pPr>
            <a:r>
              <a:rPr lang="zh-CN" altLang="en-US" sz="3600" b="1">
                <a:solidFill>
                  <a:srgbClr val="00B0F0"/>
                </a:solidFill>
                <a:latin typeface="微软雅黑" panose="020B0503020204020204" pitchFamily="34" charset="-122"/>
                <a:ea typeface="微软雅黑" panose="020B0503020204020204" pitchFamily="34" charset="-122"/>
                <a:sym typeface="+mn-ea"/>
              </a:rPr>
              <a:t>File</a:t>
            </a:r>
            <a:r>
              <a:rPr lang="zh-CN" altLang="en-US" sz="3600" b="1">
                <a:solidFill>
                  <a:srgbClr val="00B0F0"/>
                </a:solidFill>
                <a:latin typeface="微软雅黑" panose="020B0503020204020204" pitchFamily="34" charset="-122"/>
                <a:ea typeface="微软雅黑" panose="020B0503020204020204" pitchFamily="34" charset="-122"/>
                <a:sym typeface="+mn-ea"/>
              </a:rPr>
              <a:t>类概述</a:t>
            </a:r>
            <a:endParaRPr lang="zh-CN" altLang="en-US" sz="3600" b="1">
              <a:solidFill>
                <a:srgbClr val="00B0F0"/>
              </a:solidFill>
              <a:latin typeface="微软雅黑" panose="020B0503020204020204" pitchFamily="34" charset="-122"/>
              <a:ea typeface="微软雅黑" panose="020B0503020204020204" pitchFamily="34" charset="-122"/>
              <a:sym typeface="+mn-ea"/>
            </a:endParaRPr>
          </a:p>
        </p:txBody>
      </p:sp>
      <p:sp>
        <p:nvSpPr>
          <p:cNvPr id="15362" name="Rectangle 3"/>
          <p:cNvSpPr>
            <a:spLocks noGrp="1"/>
          </p:cNvSpPr>
          <p:nvPr>
            <p:ph idx="1"/>
          </p:nvPr>
        </p:nvSpPr>
        <p:spPr/>
        <p:txBody>
          <a:bodyPr vert="horz" wrap="square" lIns="91440" tIns="45720" rIns="91440" bIns="45720" anchor="t"/>
          <a:p>
            <a:pPr eaLnBrk="1" hangingPunct="1"/>
            <a:r>
              <a:rPr lang="en-US" altLang="zh-CN" sz="2800" dirty="0">
                <a:latin typeface="微软雅黑" panose="020B0503020204020204" pitchFamily="34" charset="-122"/>
                <a:ea typeface="微软雅黑" panose="020B0503020204020204" pitchFamily="34" charset="-122"/>
              </a:rPr>
              <a:t>File</a:t>
            </a:r>
            <a:r>
              <a:rPr lang="en-US" altLang="en-US" sz="2800" dirty="0">
                <a:latin typeface="微软雅黑" panose="020B0503020204020204" pitchFamily="34" charset="-122"/>
                <a:ea typeface="微软雅黑" panose="020B0503020204020204" pitchFamily="34" charset="-122"/>
              </a:rPr>
              <a:t>类的对象是文件系统中的一个目录或文件的抽象表示。</a:t>
            </a:r>
            <a:endParaRPr lang="zh-CN" altLang="en-US"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File</a:t>
            </a:r>
            <a:r>
              <a:rPr lang="zh-CN" altLang="en-US" sz="2800" dirty="0">
                <a:latin typeface="微软雅黑" panose="020B0503020204020204" pitchFamily="34" charset="-122"/>
                <a:ea typeface="微软雅黑" panose="020B0503020204020204" pitchFamily="34" charset="-122"/>
              </a:rPr>
              <a:t>类对象描述文件路径、名字、长度、可否读写等属性，可用来命名文件、查询文件属性、对目录进行操作，但不读写文件。</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通过</a:t>
            </a:r>
            <a:r>
              <a:rPr lang="en-US" altLang="zh-CN" sz="2800" dirty="0">
                <a:latin typeface="微软雅黑" panose="020B0503020204020204" pitchFamily="34" charset="-122"/>
                <a:ea typeface="微软雅黑" panose="020B0503020204020204" pitchFamily="34" charset="-122"/>
              </a:rPr>
              <a:t>File</a:t>
            </a:r>
            <a:r>
              <a:rPr lang="zh-CN" altLang="en-US" sz="2800" dirty="0">
                <a:latin typeface="微软雅黑" panose="020B0503020204020204" pitchFamily="34" charset="-122"/>
                <a:ea typeface="微软雅黑" panose="020B0503020204020204" pitchFamily="34" charset="-122"/>
              </a:rPr>
              <a:t>类对象可以对操作系统的文件进行管理，体现了跨平台不同文件的统一管理</a:t>
            </a:r>
            <a:endParaRPr lang="zh-CN" altLang="en-US" sz="2800" dirty="0">
              <a:latin typeface="微软雅黑" panose="020B0503020204020204" pitchFamily="34" charset="-122"/>
              <a:ea typeface="微软雅黑" panose="020B0503020204020204" pitchFamily="34" charset="-122"/>
            </a:endParaRPr>
          </a:p>
          <a:p>
            <a:pPr eaLnBrk="1" hangingPunct="1"/>
            <a:endParaRPr lang="zh-CN" altLang="en-US" sz="2800" dirty="0">
              <a:latin typeface="微软雅黑" panose="020B0503020204020204" pitchFamily="34" charset="-122"/>
              <a:ea typeface="微软雅黑" panose="020B0503020204020204" pitchFamily="34" charset="-122"/>
            </a:endParaRPr>
          </a:p>
        </p:txBody>
      </p:sp>
      <p:sp>
        <p:nvSpPr>
          <p:cNvPr id="922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E29EA0E-5469-4444-8555-3A988EBFB91E}"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222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a:t>
            </a:r>
            <a:endParaRPr lang="zh-CN" altLang="en-US">
              <a:sym typeface="+mn-ea"/>
            </a:endParaRPr>
          </a:p>
        </p:txBody>
      </p:sp>
      <p:sp>
        <p:nvSpPr>
          <p:cNvPr id="87043" name="Rectangle 3"/>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随机文件读写</a:t>
            </a:r>
            <a:endParaRPr kumimoji="0" lang="zh-CN" altLang="en-US" sz="27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对于很多场合，例如银行系统、实时销售系统，要求能够迅速、直接地访问文件中的特定信息，而无需查找其他的记录。这种类型的即时访问可能要用到随机存取文件和数据库</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随机文件的应用程序必须指定文件的格式。最简单的是要求文件中的所有记录均保持相同的固定长度。利用固定长度的记录，程序可以容易地计算出任何一条记录相对于文件头的确切位置</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随机访问文件允许对文件的内容进行非顺序的访问</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(non-sequential (random) read-write access)</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，可以直接跳到文件中指定的位置 </a:t>
            </a: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20090"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defRPr/>
            </a:pPr>
            <a:endParaRPr kumimoji="0" lang="zh-CN" altLang="en-US" sz="252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704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6C1474EB-F8F3-44E0-B8FE-11C4AFFB6255}"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4274"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a:t>
            </a:r>
            <a:endParaRPr lang="zh-CN" altLang="en-US">
              <a:sym typeface="+mn-ea"/>
            </a:endParaRPr>
          </a:p>
        </p:txBody>
      </p:sp>
      <p:sp>
        <p:nvSpPr>
          <p:cNvPr id="88067" name="Rectangle 3"/>
          <p:cNvSpPr>
            <a:spLocks noGrp="1" noChangeArrowheads="1"/>
          </p:cNvSpPr>
          <p:nvPr>
            <p:ph idx="1"/>
          </p:nvPr>
        </p:nvSpPr>
        <p:spPr/>
        <p:txBody>
          <a:bodyPr vert="horz" wrap="square" lIns="91440" tIns="45720" rIns="91440" bIns="45720" numCol="1" rtlCol="0" anchor="t" anchorCtr="0" compatLnSpc="1">
            <a:normAutofit/>
          </a:bodyPr>
          <a:lstStyle/>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ctr" defTabSz="960120" rtl="0" eaLnBrk="1" fontAlgn="auto" latinLnBrk="0" hangingPunct="1">
              <a:lnSpc>
                <a:spcPct val="90000"/>
              </a:lnSpc>
              <a:spcBef>
                <a:spcPct val="0"/>
              </a:spcBef>
              <a:spcAft>
                <a:spcPts val="0"/>
              </a:spcAft>
              <a:buClrTx/>
              <a:buSzTx/>
              <a:buFont typeface="Wingdings" panose="05000000000000000000" pitchFamily="2" charset="2"/>
              <a:buNone/>
              <a:defRPr/>
            </a:pPr>
            <a:r>
              <a:rPr kumimoji="0" lang="zh-CN" altLang="en-US"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随机访问示意图</a:t>
            </a:r>
            <a:endParaRPr kumimoji="0" lang="en-US" altLang="ja-JP"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94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8069"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F398411-3093-4088-9EE8-C9619E23D0D3}"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149508" name="Group 4"/>
          <p:cNvGrpSpPr/>
          <p:nvPr/>
        </p:nvGrpSpPr>
        <p:grpSpPr>
          <a:xfrm>
            <a:off x="1154113" y="1403350"/>
            <a:ext cx="8461375" cy="3519488"/>
            <a:chOff x="1488" y="1742"/>
            <a:chExt cx="2880" cy="734"/>
          </a:xfrm>
        </p:grpSpPr>
        <p:sp>
          <p:nvSpPr>
            <p:cNvPr id="149509" name="Rectangle 5"/>
            <p:cNvSpPr/>
            <p:nvPr/>
          </p:nvSpPr>
          <p:spPr>
            <a:xfrm>
              <a:off x="1488" y="1742"/>
              <a:ext cx="2880" cy="734"/>
            </a:xfrm>
            <a:prstGeom prst="rect">
              <a:avLst/>
            </a:prstGeom>
            <a:solidFill>
              <a:srgbClr val="FFE699"/>
            </a:solidFill>
            <a:ln w="0">
              <a:noFill/>
            </a:ln>
          </p:spPr>
          <p:txBody>
            <a:bodyPr anchor="t"/>
            <a:p>
              <a:endParaRPr lang="ja-JP" altLang="en-US" dirty="0">
                <a:latin typeface="Arial" panose="020B0604020202020204" pitchFamily="34" charset="0"/>
                <a:ea typeface="MS PGothic" panose="020B0600070205080204" pitchFamily="34" charset="-128"/>
              </a:endParaRPr>
            </a:p>
          </p:txBody>
        </p:sp>
        <p:sp>
          <p:nvSpPr>
            <p:cNvPr id="149510" name="Freeform 6"/>
            <p:cNvSpPr/>
            <p:nvPr/>
          </p:nvSpPr>
          <p:spPr>
            <a:xfrm>
              <a:off x="3557" y="2058"/>
              <a:ext cx="288" cy="96"/>
            </a:xfrm>
            <a:custGeom>
              <a:avLst/>
              <a:gdLst/>
              <a:ahLst/>
              <a:cxnLst>
                <a:cxn ang="0">
                  <a:pos x="4" y="0"/>
                </a:cxn>
                <a:cxn ang="0">
                  <a:pos x="4" y="0"/>
                </a:cxn>
                <a:cxn ang="0">
                  <a:pos x="0" y="0"/>
                </a:cxn>
                <a:cxn ang="0">
                  <a:pos x="0" y="0"/>
                </a:cxn>
                <a:cxn ang="0">
                  <a:pos x="4" y="0"/>
                </a:cxn>
              </a:cxnLst>
              <a:pathLst>
                <a:path w="20000" h="20000">
                  <a:moveTo>
                    <a:pt x="19972" y="0"/>
                  </a:moveTo>
                  <a:lnTo>
                    <a:pt x="19972" y="19917"/>
                  </a:lnTo>
                  <a:lnTo>
                    <a:pt x="0" y="19917"/>
                  </a:lnTo>
                  <a:lnTo>
                    <a:pt x="0" y="0"/>
                  </a:lnTo>
                  <a:lnTo>
                    <a:pt x="19972"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149511" name="Freeform 7"/>
            <p:cNvSpPr/>
            <p:nvPr/>
          </p:nvSpPr>
          <p:spPr>
            <a:xfrm>
              <a:off x="3173" y="2058"/>
              <a:ext cx="288" cy="96"/>
            </a:xfrm>
            <a:custGeom>
              <a:avLst/>
              <a:gdLst/>
              <a:ahLst/>
              <a:cxnLst>
                <a:cxn ang="0">
                  <a:pos x="4" y="0"/>
                </a:cxn>
                <a:cxn ang="0">
                  <a:pos x="4" y="0"/>
                </a:cxn>
                <a:cxn ang="0">
                  <a:pos x="0" y="0"/>
                </a:cxn>
                <a:cxn ang="0">
                  <a:pos x="0" y="0"/>
                </a:cxn>
                <a:cxn ang="0">
                  <a:pos x="4" y="0"/>
                </a:cxn>
              </a:cxnLst>
              <a:pathLst>
                <a:path w="20000" h="20000">
                  <a:moveTo>
                    <a:pt x="19972" y="0"/>
                  </a:moveTo>
                  <a:lnTo>
                    <a:pt x="19972" y="19917"/>
                  </a:lnTo>
                  <a:lnTo>
                    <a:pt x="0" y="19917"/>
                  </a:lnTo>
                  <a:lnTo>
                    <a:pt x="0" y="0"/>
                  </a:lnTo>
                  <a:lnTo>
                    <a:pt x="19972"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149512" name="Freeform 8"/>
            <p:cNvSpPr/>
            <p:nvPr/>
          </p:nvSpPr>
          <p:spPr>
            <a:xfrm>
              <a:off x="2790" y="2058"/>
              <a:ext cx="288" cy="96"/>
            </a:xfrm>
            <a:custGeom>
              <a:avLst/>
              <a:gdLst/>
              <a:ahLst/>
              <a:cxnLst>
                <a:cxn ang="0">
                  <a:pos x="4" y="0"/>
                </a:cxn>
                <a:cxn ang="0">
                  <a:pos x="4" y="0"/>
                </a:cxn>
                <a:cxn ang="0">
                  <a:pos x="0" y="0"/>
                </a:cxn>
                <a:cxn ang="0">
                  <a:pos x="0" y="0"/>
                </a:cxn>
                <a:cxn ang="0">
                  <a:pos x="4" y="0"/>
                </a:cxn>
              </a:cxnLst>
              <a:pathLst>
                <a:path w="20000" h="20000">
                  <a:moveTo>
                    <a:pt x="19972" y="0"/>
                  </a:moveTo>
                  <a:lnTo>
                    <a:pt x="19972" y="19917"/>
                  </a:lnTo>
                  <a:lnTo>
                    <a:pt x="0" y="19917"/>
                  </a:lnTo>
                  <a:lnTo>
                    <a:pt x="0" y="0"/>
                  </a:lnTo>
                  <a:lnTo>
                    <a:pt x="19972"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149513" name="Freeform 9"/>
            <p:cNvSpPr/>
            <p:nvPr/>
          </p:nvSpPr>
          <p:spPr>
            <a:xfrm>
              <a:off x="2406" y="2058"/>
              <a:ext cx="288" cy="96"/>
            </a:xfrm>
            <a:custGeom>
              <a:avLst/>
              <a:gdLst/>
              <a:ahLst/>
              <a:cxnLst>
                <a:cxn ang="0">
                  <a:pos x="4" y="0"/>
                </a:cxn>
                <a:cxn ang="0">
                  <a:pos x="4" y="0"/>
                </a:cxn>
                <a:cxn ang="0">
                  <a:pos x="0" y="0"/>
                </a:cxn>
                <a:cxn ang="0">
                  <a:pos x="0" y="0"/>
                </a:cxn>
                <a:cxn ang="0">
                  <a:pos x="4" y="0"/>
                </a:cxn>
              </a:cxnLst>
              <a:pathLst>
                <a:path w="20000" h="20000">
                  <a:moveTo>
                    <a:pt x="19972" y="0"/>
                  </a:moveTo>
                  <a:lnTo>
                    <a:pt x="19972" y="19917"/>
                  </a:lnTo>
                  <a:lnTo>
                    <a:pt x="0" y="19917"/>
                  </a:lnTo>
                  <a:lnTo>
                    <a:pt x="0" y="0"/>
                  </a:lnTo>
                  <a:lnTo>
                    <a:pt x="19972"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149514" name="Freeform 10"/>
            <p:cNvSpPr/>
            <p:nvPr/>
          </p:nvSpPr>
          <p:spPr>
            <a:xfrm>
              <a:off x="2022" y="2058"/>
              <a:ext cx="288" cy="96"/>
            </a:xfrm>
            <a:custGeom>
              <a:avLst/>
              <a:gdLst/>
              <a:ahLst/>
              <a:cxnLst>
                <a:cxn ang="0">
                  <a:pos x="4" y="0"/>
                </a:cxn>
                <a:cxn ang="0">
                  <a:pos x="4" y="0"/>
                </a:cxn>
                <a:cxn ang="0">
                  <a:pos x="0" y="0"/>
                </a:cxn>
                <a:cxn ang="0">
                  <a:pos x="0" y="0"/>
                </a:cxn>
                <a:cxn ang="0">
                  <a:pos x="4" y="0"/>
                </a:cxn>
              </a:cxnLst>
              <a:pathLst>
                <a:path w="20000" h="20000">
                  <a:moveTo>
                    <a:pt x="19972" y="0"/>
                  </a:moveTo>
                  <a:lnTo>
                    <a:pt x="19972" y="19917"/>
                  </a:lnTo>
                  <a:lnTo>
                    <a:pt x="0" y="19917"/>
                  </a:lnTo>
                  <a:lnTo>
                    <a:pt x="0" y="0"/>
                  </a:lnTo>
                  <a:lnTo>
                    <a:pt x="19972"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grpSp>
          <p:nvGrpSpPr>
            <p:cNvPr id="149515" name="Group 11"/>
            <p:cNvGrpSpPr/>
            <p:nvPr/>
          </p:nvGrpSpPr>
          <p:grpSpPr>
            <a:xfrm>
              <a:off x="1632" y="2183"/>
              <a:ext cx="290" cy="42"/>
              <a:chOff x="1632" y="2183"/>
              <a:chExt cx="290" cy="42"/>
            </a:xfrm>
          </p:grpSpPr>
          <p:sp>
            <p:nvSpPr>
              <p:cNvPr id="149516" name="Arc 12"/>
              <p:cNvSpPr/>
              <p:nvPr/>
            </p:nvSpPr>
            <p:spPr>
              <a:xfrm rot="5400000">
                <a:off x="1875" y="2157"/>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17" name="Arc 13"/>
              <p:cNvSpPr/>
              <p:nvPr/>
            </p:nvSpPr>
            <p:spPr>
              <a:xfrm rot="5400000" flipV="1">
                <a:off x="1658" y="2157"/>
                <a:ext cx="20"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18" name="Arc 14"/>
              <p:cNvSpPr/>
              <p:nvPr/>
            </p:nvSpPr>
            <p:spPr>
              <a:xfrm rot="5400000" flipH="1">
                <a:off x="1731"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19" name="Arc 15"/>
              <p:cNvSpPr/>
              <p:nvPr/>
            </p:nvSpPr>
            <p:spPr>
              <a:xfrm rot="5400000" flipH="1" flipV="1">
                <a:off x="1803"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sp>
          <p:nvSpPr>
            <p:cNvPr id="149520" name="Freeform 16"/>
            <p:cNvSpPr/>
            <p:nvPr/>
          </p:nvSpPr>
          <p:spPr>
            <a:xfrm rot="5400000">
              <a:off x="2118" y="1962"/>
              <a:ext cx="96" cy="287"/>
            </a:xfrm>
            <a:custGeom>
              <a:avLst/>
              <a:gdLst/>
              <a:ahLst/>
              <a:cxnLst>
                <a:cxn ang="0">
                  <a:pos x="0" y="4"/>
                </a:cxn>
                <a:cxn ang="0">
                  <a:pos x="0" y="4"/>
                </a:cxn>
                <a:cxn ang="0">
                  <a:pos x="0" y="0"/>
                </a:cxn>
                <a:cxn ang="0">
                  <a:pos x="0" y="0"/>
                </a:cxn>
                <a:cxn ang="0">
                  <a:pos x="0" y="4"/>
                </a:cxn>
              </a:cxnLst>
              <a:pathLst>
                <a:path w="20000" h="20000">
                  <a:moveTo>
                    <a:pt x="19917" y="19972"/>
                  </a:moveTo>
                  <a:lnTo>
                    <a:pt x="0" y="19972"/>
                  </a:lnTo>
                  <a:lnTo>
                    <a:pt x="0" y="0"/>
                  </a:lnTo>
                  <a:lnTo>
                    <a:pt x="19917" y="0"/>
                  </a:lnTo>
                  <a:lnTo>
                    <a:pt x="19917" y="19972"/>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21" name="Freeform 17"/>
            <p:cNvSpPr/>
            <p:nvPr/>
          </p:nvSpPr>
          <p:spPr>
            <a:xfrm rot="5400000">
              <a:off x="2502" y="1962"/>
              <a:ext cx="96" cy="287"/>
            </a:xfrm>
            <a:custGeom>
              <a:avLst/>
              <a:gdLst/>
              <a:ahLst/>
              <a:cxnLst>
                <a:cxn ang="0">
                  <a:pos x="0" y="4"/>
                </a:cxn>
                <a:cxn ang="0">
                  <a:pos x="0" y="4"/>
                </a:cxn>
                <a:cxn ang="0">
                  <a:pos x="0" y="0"/>
                </a:cxn>
                <a:cxn ang="0">
                  <a:pos x="0" y="0"/>
                </a:cxn>
                <a:cxn ang="0">
                  <a:pos x="0" y="4"/>
                </a:cxn>
              </a:cxnLst>
              <a:pathLst>
                <a:path w="20000" h="20000">
                  <a:moveTo>
                    <a:pt x="19917" y="19972"/>
                  </a:moveTo>
                  <a:lnTo>
                    <a:pt x="0" y="19972"/>
                  </a:lnTo>
                  <a:lnTo>
                    <a:pt x="0" y="0"/>
                  </a:lnTo>
                  <a:lnTo>
                    <a:pt x="19917" y="0"/>
                  </a:lnTo>
                  <a:lnTo>
                    <a:pt x="19917" y="19972"/>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22" name="Freeform 18"/>
            <p:cNvSpPr/>
            <p:nvPr/>
          </p:nvSpPr>
          <p:spPr>
            <a:xfrm rot="5400000">
              <a:off x="2886" y="1962"/>
              <a:ext cx="96" cy="287"/>
            </a:xfrm>
            <a:custGeom>
              <a:avLst/>
              <a:gdLst/>
              <a:ahLst/>
              <a:cxnLst>
                <a:cxn ang="0">
                  <a:pos x="0" y="4"/>
                </a:cxn>
                <a:cxn ang="0">
                  <a:pos x="0" y="4"/>
                </a:cxn>
                <a:cxn ang="0">
                  <a:pos x="0" y="0"/>
                </a:cxn>
                <a:cxn ang="0">
                  <a:pos x="0" y="0"/>
                </a:cxn>
                <a:cxn ang="0">
                  <a:pos x="0" y="4"/>
                </a:cxn>
              </a:cxnLst>
              <a:pathLst>
                <a:path w="20000" h="20000">
                  <a:moveTo>
                    <a:pt x="19917" y="19972"/>
                  </a:moveTo>
                  <a:lnTo>
                    <a:pt x="0" y="19972"/>
                  </a:lnTo>
                  <a:lnTo>
                    <a:pt x="0" y="0"/>
                  </a:lnTo>
                  <a:lnTo>
                    <a:pt x="19917" y="0"/>
                  </a:lnTo>
                  <a:lnTo>
                    <a:pt x="19917" y="19972"/>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23" name="Freeform 19"/>
            <p:cNvSpPr/>
            <p:nvPr/>
          </p:nvSpPr>
          <p:spPr>
            <a:xfrm rot="5400000">
              <a:off x="3269" y="1962"/>
              <a:ext cx="96" cy="287"/>
            </a:xfrm>
            <a:custGeom>
              <a:avLst/>
              <a:gdLst/>
              <a:ahLst/>
              <a:cxnLst>
                <a:cxn ang="0">
                  <a:pos x="0" y="4"/>
                </a:cxn>
                <a:cxn ang="0">
                  <a:pos x="0" y="4"/>
                </a:cxn>
                <a:cxn ang="0">
                  <a:pos x="0" y="0"/>
                </a:cxn>
                <a:cxn ang="0">
                  <a:pos x="0" y="0"/>
                </a:cxn>
                <a:cxn ang="0">
                  <a:pos x="0" y="4"/>
                </a:cxn>
              </a:cxnLst>
              <a:pathLst>
                <a:path w="20000" h="20000">
                  <a:moveTo>
                    <a:pt x="19917" y="19972"/>
                  </a:moveTo>
                  <a:lnTo>
                    <a:pt x="0" y="19972"/>
                  </a:lnTo>
                  <a:lnTo>
                    <a:pt x="0" y="0"/>
                  </a:lnTo>
                  <a:lnTo>
                    <a:pt x="19917" y="0"/>
                  </a:lnTo>
                  <a:lnTo>
                    <a:pt x="19917" y="19972"/>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24" name="Freeform 20"/>
            <p:cNvSpPr/>
            <p:nvPr/>
          </p:nvSpPr>
          <p:spPr>
            <a:xfrm rot="5400000">
              <a:off x="3653" y="1962"/>
              <a:ext cx="96" cy="287"/>
            </a:xfrm>
            <a:custGeom>
              <a:avLst/>
              <a:gdLst/>
              <a:ahLst/>
              <a:cxnLst>
                <a:cxn ang="0">
                  <a:pos x="0" y="4"/>
                </a:cxn>
                <a:cxn ang="0">
                  <a:pos x="0" y="4"/>
                </a:cxn>
                <a:cxn ang="0">
                  <a:pos x="0" y="0"/>
                </a:cxn>
                <a:cxn ang="0">
                  <a:pos x="0" y="0"/>
                </a:cxn>
                <a:cxn ang="0">
                  <a:pos x="0" y="4"/>
                </a:cxn>
              </a:cxnLst>
              <a:pathLst>
                <a:path w="20000" h="20000">
                  <a:moveTo>
                    <a:pt x="19917" y="19972"/>
                  </a:moveTo>
                  <a:lnTo>
                    <a:pt x="0" y="19972"/>
                  </a:lnTo>
                  <a:lnTo>
                    <a:pt x="0" y="0"/>
                  </a:lnTo>
                  <a:lnTo>
                    <a:pt x="19917" y="0"/>
                  </a:lnTo>
                  <a:lnTo>
                    <a:pt x="19917" y="19972"/>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25" name="Rectangle 21"/>
            <p:cNvSpPr/>
            <p:nvPr/>
          </p:nvSpPr>
          <p:spPr>
            <a:xfrm>
              <a:off x="1638" y="2298"/>
              <a:ext cx="288" cy="161"/>
            </a:xfrm>
            <a:prstGeom prst="rect">
              <a:avLst/>
            </a:prstGeom>
            <a:noFill/>
            <a:ln w="0">
              <a:noFill/>
            </a:ln>
          </p:spPr>
          <p:txBody>
            <a:bodyPr lIns="0" tIns="0" rIns="0" bIns="0" anchor="t"/>
            <a:p>
              <a:pPr algn="ctr" eaLnBrk="0" hangingPunct="0"/>
              <a:r>
                <a:rPr lang="ja-JP" altLang="zh-CN" sz="1400" dirty="0">
                  <a:solidFill>
                    <a:srgbClr val="000000"/>
                  </a:solidFill>
                  <a:latin typeface="Arial" panose="020B0604020202020204" pitchFamily="34" charset="0"/>
                  <a:ea typeface="MS PGothic" panose="020B0600070205080204" pitchFamily="34" charset="-128"/>
                </a:rPr>
                <a:t>100</a:t>
              </a:r>
              <a:endParaRPr lang="ja-JP" altLang="zh-CN" sz="1400" dirty="0">
                <a:solidFill>
                  <a:srgbClr val="000000"/>
                </a:solidFill>
                <a:latin typeface="Arial" panose="020B0604020202020204" pitchFamily="34" charset="0"/>
                <a:ea typeface="MS PGothic" panose="020B0600070205080204" pitchFamily="34" charset="-128"/>
              </a:endParaRPr>
            </a:p>
            <a:p>
              <a:pPr algn="ctr" eaLnBrk="0" hangingPunct="0"/>
              <a:r>
                <a:rPr lang="en-US" altLang="ja-JP" sz="1400" dirty="0">
                  <a:solidFill>
                    <a:srgbClr val="000000"/>
                  </a:solidFill>
                  <a:latin typeface="Arial" panose="020B0604020202020204" pitchFamily="34" charset="0"/>
                  <a:ea typeface="MS PGothic" panose="020B0600070205080204" pitchFamily="34" charset="-128"/>
                </a:rPr>
                <a:t>bytes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26" name="Rectangle 22"/>
            <p:cNvSpPr/>
            <p:nvPr/>
          </p:nvSpPr>
          <p:spPr>
            <a:xfrm>
              <a:off x="2021" y="2298"/>
              <a:ext cx="289" cy="161"/>
            </a:xfrm>
            <a:prstGeom prst="rect">
              <a:avLst/>
            </a:prstGeom>
            <a:noFill/>
            <a:ln w="0">
              <a:noFill/>
            </a:ln>
          </p:spPr>
          <p:txBody>
            <a:bodyPr lIns="0" tIns="0" rIns="0" bIns="0" anchor="t"/>
            <a:p>
              <a:pPr algn="ctr" eaLnBrk="0" hangingPunct="0"/>
              <a:r>
                <a:rPr lang="ja-JP" altLang="zh-CN" sz="1400" dirty="0">
                  <a:solidFill>
                    <a:srgbClr val="000000"/>
                  </a:solidFill>
                  <a:latin typeface="Arial" panose="020B0604020202020204" pitchFamily="34" charset="0"/>
                  <a:ea typeface="MS PGothic" panose="020B0600070205080204" pitchFamily="34" charset="-128"/>
                </a:rPr>
                <a:t>100</a:t>
              </a:r>
              <a:endParaRPr lang="ja-JP" altLang="zh-CN" sz="1400" dirty="0">
                <a:solidFill>
                  <a:srgbClr val="000000"/>
                </a:solidFill>
                <a:latin typeface="Arial" panose="020B0604020202020204" pitchFamily="34" charset="0"/>
                <a:ea typeface="MS PGothic" panose="020B0600070205080204" pitchFamily="34" charset="-128"/>
              </a:endParaRPr>
            </a:p>
            <a:p>
              <a:pPr algn="ctr" eaLnBrk="0" hangingPunct="0"/>
              <a:r>
                <a:rPr lang="en-US" altLang="ja-JP" sz="1400" dirty="0">
                  <a:solidFill>
                    <a:srgbClr val="000000"/>
                  </a:solidFill>
                  <a:latin typeface="Arial" panose="020B0604020202020204" pitchFamily="34" charset="0"/>
                  <a:ea typeface="MS PGothic" panose="020B0600070205080204" pitchFamily="34" charset="-128"/>
                </a:rPr>
                <a:t>bytes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27" name="Rectangle 23"/>
            <p:cNvSpPr/>
            <p:nvPr/>
          </p:nvSpPr>
          <p:spPr>
            <a:xfrm>
              <a:off x="2405" y="2298"/>
              <a:ext cx="289" cy="161"/>
            </a:xfrm>
            <a:prstGeom prst="rect">
              <a:avLst/>
            </a:prstGeom>
            <a:noFill/>
            <a:ln w="0">
              <a:noFill/>
            </a:ln>
          </p:spPr>
          <p:txBody>
            <a:bodyPr lIns="0" tIns="0" rIns="0" bIns="0" anchor="t"/>
            <a:p>
              <a:pPr algn="ctr" eaLnBrk="0" hangingPunct="0"/>
              <a:r>
                <a:rPr lang="ja-JP" altLang="zh-CN" sz="1400" dirty="0">
                  <a:solidFill>
                    <a:srgbClr val="000000"/>
                  </a:solidFill>
                  <a:latin typeface="Arial" panose="020B0604020202020204" pitchFamily="34" charset="0"/>
                  <a:ea typeface="MS PGothic" panose="020B0600070205080204" pitchFamily="34" charset="-128"/>
                </a:rPr>
                <a:t>100</a:t>
              </a:r>
              <a:endParaRPr lang="ja-JP" altLang="zh-CN" sz="1400" dirty="0">
                <a:solidFill>
                  <a:srgbClr val="000000"/>
                </a:solidFill>
                <a:latin typeface="Arial" panose="020B0604020202020204" pitchFamily="34" charset="0"/>
                <a:ea typeface="MS PGothic" panose="020B0600070205080204" pitchFamily="34" charset="-128"/>
              </a:endParaRPr>
            </a:p>
            <a:p>
              <a:pPr algn="ctr" eaLnBrk="0" hangingPunct="0"/>
              <a:r>
                <a:rPr lang="en-US" altLang="ja-JP" sz="1400" dirty="0">
                  <a:solidFill>
                    <a:srgbClr val="000000"/>
                  </a:solidFill>
                  <a:latin typeface="Arial" panose="020B0604020202020204" pitchFamily="34" charset="0"/>
                  <a:ea typeface="MS PGothic" panose="020B0600070205080204" pitchFamily="34" charset="-128"/>
                </a:rPr>
                <a:t>bytes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28" name="Rectangle 24"/>
            <p:cNvSpPr/>
            <p:nvPr/>
          </p:nvSpPr>
          <p:spPr>
            <a:xfrm>
              <a:off x="2789" y="2298"/>
              <a:ext cx="289" cy="161"/>
            </a:xfrm>
            <a:prstGeom prst="rect">
              <a:avLst/>
            </a:prstGeom>
            <a:noFill/>
            <a:ln w="0">
              <a:noFill/>
            </a:ln>
          </p:spPr>
          <p:txBody>
            <a:bodyPr lIns="0" tIns="0" rIns="0" bIns="0" anchor="t"/>
            <a:p>
              <a:pPr algn="ctr" eaLnBrk="0" hangingPunct="0"/>
              <a:r>
                <a:rPr lang="ja-JP" altLang="zh-CN" sz="1400" dirty="0">
                  <a:solidFill>
                    <a:srgbClr val="000000"/>
                  </a:solidFill>
                  <a:latin typeface="Arial" panose="020B0604020202020204" pitchFamily="34" charset="0"/>
                  <a:ea typeface="MS PGothic" panose="020B0600070205080204" pitchFamily="34" charset="-128"/>
                </a:rPr>
                <a:t>100</a:t>
              </a:r>
              <a:endParaRPr lang="ja-JP" altLang="zh-CN" sz="1400" dirty="0">
                <a:solidFill>
                  <a:srgbClr val="000000"/>
                </a:solidFill>
                <a:latin typeface="Arial" panose="020B0604020202020204" pitchFamily="34" charset="0"/>
                <a:ea typeface="MS PGothic" panose="020B0600070205080204" pitchFamily="34" charset="-128"/>
              </a:endParaRPr>
            </a:p>
            <a:p>
              <a:pPr algn="ctr" eaLnBrk="0" hangingPunct="0"/>
              <a:r>
                <a:rPr lang="en-US" altLang="ja-JP" sz="1400" dirty="0">
                  <a:solidFill>
                    <a:srgbClr val="000000"/>
                  </a:solidFill>
                  <a:latin typeface="Arial" panose="020B0604020202020204" pitchFamily="34" charset="0"/>
                  <a:ea typeface="MS PGothic" panose="020B0600070205080204" pitchFamily="34" charset="-128"/>
                </a:rPr>
                <a:t>bytes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29" name="Rectangle 25"/>
            <p:cNvSpPr/>
            <p:nvPr/>
          </p:nvSpPr>
          <p:spPr>
            <a:xfrm>
              <a:off x="3173" y="2298"/>
              <a:ext cx="288" cy="161"/>
            </a:xfrm>
            <a:prstGeom prst="rect">
              <a:avLst/>
            </a:prstGeom>
            <a:noFill/>
            <a:ln w="0">
              <a:noFill/>
            </a:ln>
          </p:spPr>
          <p:txBody>
            <a:bodyPr lIns="0" tIns="0" rIns="0" bIns="0" anchor="t"/>
            <a:p>
              <a:pPr algn="ctr" eaLnBrk="0" hangingPunct="0"/>
              <a:r>
                <a:rPr lang="ja-JP" altLang="zh-CN" sz="1400" dirty="0">
                  <a:solidFill>
                    <a:srgbClr val="000000"/>
                  </a:solidFill>
                  <a:latin typeface="Arial" panose="020B0604020202020204" pitchFamily="34" charset="0"/>
                  <a:ea typeface="MS PGothic" panose="020B0600070205080204" pitchFamily="34" charset="-128"/>
                </a:rPr>
                <a:t>100</a:t>
              </a:r>
              <a:endParaRPr lang="ja-JP" altLang="zh-CN" sz="1400" dirty="0">
                <a:solidFill>
                  <a:srgbClr val="000000"/>
                </a:solidFill>
                <a:latin typeface="Arial" panose="020B0604020202020204" pitchFamily="34" charset="0"/>
                <a:ea typeface="MS PGothic" panose="020B0600070205080204" pitchFamily="34" charset="-128"/>
              </a:endParaRPr>
            </a:p>
            <a:p>
              <a:pPr algn="ctr" eaLnBrk="0" hangingPunct="0"/>
              <a:r>
                <a:rPr lang="en-US" altLang="ja-JP" sz="1400" dirty="0">
                  <a:solidFill>
                    <a:srgbClr val="000000"/>
                  </a:solidFill>
                  <a:latin typeface="Arial" panose="020B0604020202020204" pitchFamily="34" charset="0"/>
                  <a:ea typeface="MS PGothic" panose="020B0600070205080204" pitchFamily="34" charset="-128"/>
                </a:rPr>
                <a:t>bytes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30" name="Rectangle 26"/>
            <p:cNvSpPr/>
            <p:nvPr/>
          </p:nvSpPr>
          <p:spPr>
            <a:xfrm>
              <a:off x="3557" y="2298"/>
              <a:ext cx="288" cy="161"/>
            </a:xfrm>
            <a:prstGeom prst="rect">
              <a:avLst/>
            </a:prstGeom>
            <a:noFill/>
            <a:ln w="0">
              <a:noFill/>
            </a:ln>
          </p:spPr>
          <p:txBody>
            <a:bodyPr lIns="0" tIns="0" rIns="0" bIns="0" anchor="t"/>
            <a:p>
              <a:pPr algn="ctr" eaLnBrk="0" hangingPunct="0"/>
              <a:r>
                <a:rPr lang="ja-JP" altLang="zh-CN" sz="1400" dirty="0">
                  <a:solidFill>
                    <a:srgbClr val="000000"/>
                  </a:solidFill>
                  <a:latin typeface="Arial" panose="020B0604020202020204" pitchFamily="34" charset="0"/>
                  <a:ea typeface="MS PGothic" panose="020B0600070205080204" pitchFamily="34" charset="-128"/>
                </a:rPr>
                <a:t>100</a:t>
              </a:r>
              <a:endParaRPr lang="ja-JP" altLang="zh-CN" sz="1400" dirty="0">
                <a:solidFill>
                  <a:srgbClr val="000000"/>
                </a:solidFill>
                <a:latin typeface="Arial" panose="020B0604020202020204" pitchFamily="34" charset="0"/>
                <a:ea typeface="MS PGothic" panose="020B0600070205080204" pitchFamily="34" charset="-128"/>
              </a:endParaRPr>
            </a:p>
            <a:p>
              <a:pPr algn="ctr" eaLnBrk="0" hangingPunct="0"/>
              <a:r>
                <a:rPr lang="en-US" altLang="ja-JP" sz="1400" dirty="0">
                  <a:solidFill>
                    <a:srgbClr val="000000"/>
                  </a:solidFill>
                  <a:latin typeface="Arial" panose="020B0604020202020204" pitchFamily="34" charset="0"/>
                  <a:ea typeface="MS PGothic" panose="020B0600070205080204" pitchFamily="34" charset="-128"/>
                </a:rPr>
                <a:t>bytes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31" name="Freeform 27"/>
            <p:cNvSpPr/>
            <p:nvPr/>
          </p:nvSpPr>
          <p:spPr>
            <a:xfrm rot="16200000">
              <a:off x="1561" y="1934"/>
              <a:ext cx="144" cy="2"/>
            </a:xfrm>
            <a:custGeom>
              <a:avLst/>
              <a:gdLst/>
              <a:ahLst/>
              <a:cxnLst>
                <a:cxn ang="0">
                  <a:pos x="0" y="0"/>
                </a:cxn>
                <a:cxn ang="0">
                  <a:pos x="1" y="0"/>
                </a:cxn>
              </a:cxnLst>
              <a:pathLst>
                <a:path w="20000" h="20000">
                  <a:moveTo>
                    <a:pt x="0" y="0"/>
                  </a:moveTo>
                  <a:lnTo>
                    <a:pt x="19944" y="0"/>
                  </a:lnTo>
                </a:path>
              </a:pathLst>
            </a:custGeom>
            <a:noFill/>
            <a:ln w="3175" cap="flat" cmpd="sng">
              <a:solidFill>
                <a:srgbClr val="000000"/>
              </a:solidFill>
              <a:prstDash val="solid"/>
              <a:round/>
              <a:headEnd type="triangle" w="med" len="sm"/>
              <a:tailEnd type="none" w="med" len="med"/>
            </a:ln>
          </p:spPr>
          <p:txBody>
            <a:bodyPr/>
            <a:p>
              <a:endParaRPr lang="zh-CN" altLang="en-US"/>
            </a:p>
          </p:txBody>
        </p:sp>
        <p:sp>
          <p:nvSpPr>
            <p:cNvPr id="149532" name="Freeform 28"/>
            <p:cNvSpPr/>
            <p:nvPr/>
          </p:nvSpPr>
          <p:spPr>
            <a:xfrm rot="16200000">
              <a:off x="1945" y="1934"/>
              <a:ext cx="144" cy="2"/>
            </a:xfrm>
            <a:custGeom>
              <a:avLst/>
              <a:gdLst/>
              <a:ahLst/>
              <a:cxnLst>
                <a:cxn ang="0">
                  <a:pos x="0" y="0"/>
                </a:cxn>
                <a:cxn ang="0">
                  <a:pos x="1" y="0"/>
                </a:cxn>
              </a:cxnLst>
              <a:pathLst>
                <a:path w="20000" h="20000">
                  <a:moveTo>
                    <a:pt x="0" y="0"/>
                  </a:moveTo>
                  <a:lnTo>
                    <a:pt x="19944" y="0"/>
                  </a:lnTo>
                </a:path>
              </a:pathLst>
            </a:custGeom>
            <a:noFill/>
            <a:ln w="3175" cap="flat" cmpd="sng">
              <a:solidFill>
                <a:srgbClr val="000000"/>
              </a:solidFill>
              <a:prstDash val="solid"/>
              <a:round/>
              <a:headEnd type="triangle" w="med" len="sm"/>
              <a:tailEnd type="none" w="med" len="med"/>
            </a:ln>
          </p:spPr>
          <p:txBody>
            <a:bodyPr/>
            <a:p>
              <a:endParaRPr lang="zh-CN" altLang="en-US"/>
            </a:p>
          </p:txBody>
        </p:sp>
        <p:sp>
          <p:nvSpPr>
            <p:cNvPr id="149533" name="Freeform 29"/>
            <p:cNvSpPr/>
            <p:nvPr/>
          </p:nvSpPr>
          <p:spPr>
            <a:xfrm rot="16200000">
              <a:off x="2329" y="1934"/>
              <a:ext cx="144" cy="2"/>
            </a:xfrm>
            <a:custGeom>
              <a:avLst/>
              <a:gdLst/>
              <a:ahLst/>
              <a:cxnLst>
                <a:cxn ang="0">
                  <a:pos x="0" y="0"/>
                </a:cxn>
                <a:cxn ang="0">
                  <a:pos x="1" y="0"/>
                </a:cxn>
              </a:cxnLst>
              <a:pathLst>
                <a:path w="20000" h="20000">
                  <a:moveTo>
                    <a:pt x="0" y="0"/>
                  </a:moveTo>
                  <a:lnTo>
                    <a:pt x="19944" y="0"/>
                  </a:lnTo>
                </a:path>
              </a:pathLst>
            </a:custGeom>
            <a:noFill/>
            <a:ln w="3175" cap="flat" cmpd="sng">
              <a:solidFill>
                <a:srgbClr val="000000"/>
              </a:solidFill>
              <a:prstDash val="solid"/>
              <a:round/>
              <a:headEnd type="triangle" w="med" len="sm"/>
              <a:tailEnd type="none" w="med" len="med"/>
            </a:ln>
          </p:spPr>
          <p:txBody>
            <a:bodyPr/>
            <a:p>
              <a:endParaRPr lang="zh-CN" altLang="en-US"/>
            </a:p>
          </p:txBody>
        </p:sp>
        <p:sp>
          <p:nvSpPr>
            <p:cNvPr id="149534" name="Freeform 30"/>
            <p:cNvSpPr/>
            <p:nvPr/>
          </p:nvSpPr>
          <p:spPr>
            <a:xfrm rot="16200000">
              <a:off x="2713" y="1934"/>
              <a:ext cx="144" cy="2"/>
            </a:xfrm>
            <a:custGeom>
              <a:avLst/>
              <a:gdLst/>
              <a:ahLst/>
              <a:cxnLst>
                <a:cxn ang="0">
                  <a:pos x="0" y="0"/>
                </a:cxn>
                <a:cxn ang="0">
                  <a:pos x="1" y="0"/>
                </a:cxn>
              </a:cxnLst>
              <a:pathLst>
                <a:path w="20000" h="20000">
                  <a:moveTo>
                    <a:pt x="0" y="0"/>
                  </a:moveTo>
                  <a:lnTo>
                    <a:pt x="19944" y="0"/>
                  </a:lnTo>
                </a:path>
              </a:pathLst>
            </a:custGeom>
            <a:noFill/>
            <a:ln w="3175" cap="flat" cmpd="sng">
              <a:solidFill>
                <a:srgbClr val="000000"/>
              </a:solidFill>
              <a:prstDash val="solid"/>
              <a:round/>
              <a:headEnd type="triangle" w="med" len="sm"/>
              <a:tailEnd type="none" w="med" len="med"/>
            </a:ln>
          </p:spPr>
          <p:txBody>
            <a:bodyPr/>
            <a:p>
              <a:endParaRPr lang="zh-CN" altLang="en-US"/>
            </a:p>
          </p:txBody>
        </p:sp>
        <p:sp>
          <p:nvSpPr>
            <p:cNvPr id="149535" name="Freeform 31"/>
            <p:cNvSpPr/>
            <p:nvPr/>
          </p:nvSpPr>
          <p:spPr>
            <a:xfrm rot="16200000">
              <a:off x="3097" y="1934"/>
              <a:ext cx="144" cy="2"/>
            </a:xfrm>
            <a:custGeom>
              <a:avLst/>
              <a:gdLst/>
              <a:ahLst/>
              <a:cxnLst>
                <a:cxn ang="0">
                  <a:pos x="0" y="0"/>
                </a:cxn>
                <a:cxn ang="0">
                  <a:pos x="1" y="0"/>
                </a:cxn>
              </a:cxnLst>
              <a:pathLst>
                <a:path w="20000" h="20000">
                  <a:moveTo>
                    <a:pt x="0" y="0"/>
                  </a:moveTo>
                  <a:lnTo>
                    <a:pt x="19944" y="0"/>
                  </a:lnTo>
                </a:path>
              </a:pathLst>
            </a:custGeom>
            <a:noFill/>
            <a:ln w="3175" cap="flat" cmpd="sng">
              <a:solidFill>
                <a:srgbClr val="000000"/>
              </a:solidFill>
              <a:prstDash val="solid"/>
              <a:round/>
              <a:headEnd type="triangle" w="med" len="sm"/>
              <a:tailEnd type="none" w="med" len="med"/>
            </a:ln>
          </p:spPr>
          <p:txBody>
            <a:bodyPr/>
            <a:p>
              <a:endParaRPr lang="zh-CN" altLang="en-US"/>
            </a:p>
          </p:txBody>
        </p:sp>
        <p:sp>
          <p:nvSpPr>
            <p:cNvPr id="149536" name="Freeform 32"/>
            <p:cNvSpPr/>
            <p:nvPr/>
          </p:nvSpPr>
          <p:spPr>
            <a:xfrm rot="16200000">
              <a:off x="3480" y="1934"/>
              <a:ext cx="144" cy="2"/>
            </a:xfrm>
            <a:custGeom>
              <a:avLst/>
              <a:gdLst/>
              <a:ahLst/>
              <a:cxnLst>
                <a:cxn ang="0">
                  <a:pos x="0" y="0"/>
                </a:cxn>
                <a:cxn ang="0">
                  <a:pos x="1" y="0"/>
                </a:cxn>
              </a:cxnLst>
              <a:pathLst>
                <a:path w="20000" h="20000">
                  <a:moveTo>
                    <a:pt x="0" y="0"/>
                  </a:moveTo>
                  <a:lnTo>
                    <a:pt x="19944" y="0"/>
                  </a:lnTo>
                </a:path>
              </a:pathLst>
            </a:custGeom>
            <a:noFill/>
            <a:ln w="3175" cap="flat" cmpd="sng">
              <a:solidFill>
                <a:srgbClr val="000000"/>
              </a:solidFill>
              <a:prstDash val="solid"/>
              <a:round/>
              <a:headEnd type="triangle" w="med" len="sm"/>
              <a:tailEnd type="none" w="med" len="med"/>
            </a:ln>
          </p:spPr>
          <p:txBody>
            <a:bodyPr/>
            <a:p>
              <a:endParaRPr lang="zh-CN" altLang="en-US"/>
            </a:p>
          </p:txBody>
        </p:sp>
        <p:sp>
          <p:nvSpPr>
            <p:cNvPr id="149537" name="Rectangle 33"/>
            <p:cNvSpPr/>
            <p:nvPr/>
          </p:nvSpPr>
          <p:spPr>
            <a:xfrm>
              <a:off x="1610" y="1776"/>
              <a:ext cx="55" cy="96"/>
            </a:xfrm>
            <a:prstGeom prst="rect">
              <a:avLst/>
            </a:prstGeom>
            <a:noFill/>
            <a:ln w="0">
              <a:noFill/>
            </a:ln>
          </p:spPr>
          <p:txBody>
            <a:bodyPr lIns="0" tIns="0" rIns="0" bIns="0" anchor="t"/>
            <a:p>
              <a:pPr eaLnBrk="0" hangingPunct="0"/>
              <a:r>
                <a:rPr lang="ja-JP" altLang="zh-CN" sz="1400" dirty="0">
                  <a:latin typeface="Arial" panose="020B0604020202020204" pitchFamily="34" charset="0"/>
                  <a:ea typeface="MS PGothic" panose="020B0600070205080204" pitchFamily="34" charset="-128"/>
                </a:rPr>
                <a:t>0</a:t>
              </a:r>
              <a:endParaRPr lang="ja-JP" altLang="zh-CN" sz="1400" dirty="0">
                <a:latin typeface="Arial" panose="020B0604020202020204" pitchFamily="34" charset="0"/>
                <a:ea typeface="MS PGothic" panose="020B0600070205080204" pitchFamily="34" charset="-128"/>
              </a:endParaRPr>
            </a:p>
          </p:txBody>
        </p:sp>
        <p:sp>
          <p:nvSpPr>
            <p:cNvPr id="149538" name="Rectangle 34"/>
            <p:cNvSpPr/>
            <p:nvPr/>
          </p:nvSpPr>
          <p:spPr>
            <a:xfrm>
              <a:off x="1956" y="1776"/>
              <a:ext cx="131" cy="96"/>
            </a:xfrm>
            <a:prstGeom prst="rect">
              <a:avLst/>
            </a:prstGeom>
            <a:noFill/>
            <a:ln w="0">
              <a:noFill/>
            </a:ln>
          </p:spPr>
          <p:txBody>
            <a:bodyPr lIns="0" tIns="0" rIns="0" bIns="0" anchor="t"/>
            <a:p>
              <a:pPr eaLnBrk="0" hangingPunct="0"/>
              <a:r>
                <a:rPr lang="ja-JP" altLang="zh-CN" sz="1400" dirty="0">
                  <a:latin typeface="Arial" panose="020B0604020202020204" pitchFamily="34" charset="0"/>
                  <a:ea typeface="MS PGothic" panose="020B0600070205080204" pitchFamily="34" charset="-128"/>
                </a:rPr>
                <a:t>100</a:t>
              </a:r>
              <a:endParaRPr lang="ja-JP" altLang="zh-CN" sz="1400" dirty="0">
                <a:latin typeface="Arial" panose="020B0604020202020204" pitchFamily="34" charset="0"/>
                <a:ea typeface="MS PGothic" panose="020B0600070205080204" pitchFamily="34" charset="-128"/>
              </a:endParaRPr>
            </a:p>
          </p:txBody>
        </p:sp>
        <p:sp>
          <p:nvSpPr>
            <p:cNvPr id="149539" name="Rectangle 35"/>
            <p:cNvSpPr/>
            <p:nvPr/>
          </p:nvSpPr>
          <p:spPr>
            <a:xfrm>
              <a:off x="2340" y="1776"/>
              <a:ext cx="131" cy="96"/>
            </a:xfrm>
            <a:prstGeom prst="rect">
              <a:avLst/>
            </a:prstGeom>
            <a:noFill/>
            <a:ln w="0">
              <a:noFill/>
            </a:ln>
          </p:spPr>
          <p:txBody>
            <a:bodyPr lIns="0" tIns="0" rIns="0" bIns="0" anchor="t"/>
            <a:p>
              <a:pPr eaLnBrk="0" hangingPunct="0"/>
              <a:r>
                <a:rPr lang="ja-JP" altLang="zh-CN" sz="1400" dirty="0">
                  <a:latin typeface="Arial" panose="020B0604020202020204" pitchFamily="34" charset="0"/>
                  <a:ea typeface="MS PGothic" panose="020B0600070205080204" pitchFamily="34" charset="-128"/>
                </a:rPr>
                <a:t>200</a:t>
              </a:r>
              <a:endParaRPr lang="ja-JP" altLang="zh-CN" sz="1400" dirty="0">
                <a:latin typeface="Arial" panose="020B0604020202020204" pitchFamily="34" charset="0"/>
                <a:ea typeface="MS PGothic" panose="020B0600070205080204" pitchFamily="34" charset="-128"/>
              </a:endParaRPr>
            </a:p>
          </p:txBody>
        </p:sp>
        <p:sp>
          <p:nvSpPr>
            <p:cNvPr id="149540" name="Rectangle 36"/>
            <p:cNvSpPr/>
            <p:nvPr/>
          </p:nvSpPr>
          <p:spPr>
            <a:xfrm>
              <a:off x="2724" y="1776"/>
              <a:ext cx="131" cy="96"/>
            </a:xfrm>
            <a:prstGeom prst="rect">
              <a:avLst/>
            </a:prstGeom>
            <a:noFill/>
            <a:ln w="0">
              <a:noFill/>
            </a:ln>
          </p:spPr>
          <p:txBody>
            <a:bodyPr lIns="0" tIns="0" rIns="0" bIns="0" anchor="t"/>
            <a:p>
              <a:pPr eaLnBrk="0" hangingPunct="0"/>
              <a:r>
                <a:rPr lang="ja-JP" altLang="zh-CN" sz="1400" dirty="0">
                  <a:latin typeface="Arial" panose="020B0604020202020204" pitchFamily="34" charset="0"/>
                  <a:ea typeface="MS PGothic" panose="020B0600070205080204" pitchFamily="34" charset="-128"/>
                </a:rPr>
                <a:t>300</a:t>
              </a:r>
              <a:endParaRPr lang="ja-JP" altLang="zh-CN" sz="1400" dirty="0">
                <a:latin typeface="Arial" panose="020B0604020202020204" pitchFamily="34" charset="0"/>
                <a:ea typeface="MS PGothic" panose="020B0600070205080204" pitchFamily="34" charset="-128"/>
              </a:endParaRPr>
            </a:p>
          </p:txBody>
        </p:sp>
        <p:sp>
          <p:nvSpPr>
            <p:cNvPr id="149541" name="Rectangle 37"/>
            <p:cNvSpPr/>
            <p:nvPr/>
          </p:nvSpPr>
          <p:spPr>
            <a:xfrm>
              <a:off x="3107" y="1776"/>
              <a:ext cx="132" cy="96"/>
            </a:xfrm>
            <a:prstGeom prst="rect">
              <a:avLst/>
            </a:prstGeom>
            <a:noFill/>
            <a:ln w="0">
              <a:noFill/>
            </a:ln>
          </p:spPr>
          <p:txBody>
            <a:bodyPr lIns="0" tIns="0" rIns="0" bIns="0" anchor="t"/>
            <a:p>
              <a:pPr eaLnBrk="0" hangingPunct="0"/>
              <a:r>
                <a:rPr lang="ja-JP" altLang="zh-CN" sz="1400" dirty="0">
                  <a:latin typeface="Arial" panose="020B0604020202020204" pitchFamily="34" charset="0"/>
                  <a:ea typeface="MS PGothic" panose="020B0600070205080204" pitchFamily="34" charset="-128"/>
                </a:rPr>
                <a:t>400</a:t>
              </a:r>
              <a:endParaRPr lang="ja-JP" altLang="zh-CN" sz="1400" dirty="0">
                <a:latin typeface="Arial" panose="020B0604020202020204" pitchFamily="34" charset="0"/>
                <a:ea typeface="MS PGothic" panose="020B0600070205080204" pitchFamily="34" charset="-128"/>
              </a:endParaRPr>
            </a:p>
          </p:txBody>
        </p:sp>
        <p:sp>
          <p:nvSpPr>
            <p:cNvPr id="149542" name="Rectangle 38"/>
            <p:cNvSpPr/>
            <p:nvPr/>
          </p:nvSpPr>
          <p:spPr>
            <a:xfrm>
              <a:off x="3491" y="1776"/>
              <a:ext cx="132" cy="96"/>
            </a:xfrm>
            <a:prstGeom prst="rect">
              <a:avLst/>
            </a:prstGeom>
            <a:noFill/>
            <a:ln w="0">
              <a:noFill/>
            </a:ln>
          </p:spPr>
          <p:txBody>
            <a:bodyPr lIns="0" tIns="0" rIns="0" bIns="0" anchor="t"/>
            <a:p>
              <a:pPr eaLnBrk="0" hangingPunct="0"/>
              <a:r>
                <a:rPr lang="ja-JP" altLang="zh-CN" sz="1400" dirty="0">
                  <a:latin typeface="Arial" panose="020B0604020202020204" pitchFamily="34" charset="0"/>
                  <a:ea typeface="MS PGothic" panose="020B0600070205080204" pitchFamily="34" charset="-128"/>
                </a:rPr>
                <a:t>500</a:t>
              </a:r>
              <a:endParaRPr lang="ja-JP" altLang="zh-CN" sz="1400" dirty="0">
                <a:latin typeface="Arial" panose="020B0604020202020204" pitchFamily="34" charset="0"/>
                <a:ea typeface="MS PGothic" panose="020B0600070205080204" pitchFamily="34" charset="-128"/>
              </a:endParaRPr>
            </a:p>
          </p:txBody>
        </p:sp>
        <p:sp>
          <p:nvSpPr>
            <p:cNvPr id="149543" name="Freeform 39"/>
            <p:cNvSpPr/>
            <p:nvPr/>
          </p:nvSpPr>
          <p:spPr>
            <a:xfrm rot="5400000">
              <a:off x="2735" y="843"/>
              <a:ext cx="1" cy="2376"/>
            </a:xfrm>
            <a:custGeom>
              <a:avLst/>
              <a:gdLst/>
              <a:ahLst/>
              <a:cxnLst>
                <a:cxn ang="0">
                  <a:pos x="0" y="282"/>
                </a:cxn>
                <a:cxn ang="0">
                  <a:pos x="0" y="0"/>
                </a:cxn>
              </a:cxnLst>
              <a:pathLst>
                <a:path w="20000" h="20000">
                  <a:moveTo>
                    <a:pt x="0" y="19997"/>
                  </a:moveTo>
                  <a:lnTo>
                    <a:pt x="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44" name="Freeform 40"/>
            <p:cNvSpPr/>
            <p:nvPr/>
          </p:nvSpPr>
          <p:spPr>
            <a:xfrm rot="5400000">
              <a:off x="2734" y="979"/>
              <a:ext cx="1" cy="2376"/>
            </a:xfrm>
            <a:custGeom>
              <a:avLst/>
              <a:gdLst/>
              <a:ahLst/>
              <a:cxnLst>
                <a:cxn ang="0">
                  <a:pos x="0" y="282"/>
                </a:cxn>
                <a:cxn ang="0">
                  <a:pos x="0" y="0"/>
                </a:cxn>
              </a:cxnLst>
              <a:pathLst>
                <a:path w="20000" h="20000">
                  <a:moveTo>
                    <a:pt x="0" y="19997"/>
                  </a:moveTo>
                  <a:lnTo>
                    <a:pt x="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45" name="Arc 41"/>
            <p:cNvSpPr/>
            <p:nvPr/>
          </p:nvSpPr>
          <p:spPr>
            <a:xfrm>
              <a:off x="3807" y="1776"/>
              <a:ext cx="20" cy="60"/>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46" name="Arc 42"/>
            <p:cNvSpPr/>
            <p:nvPr/>
          </p:nvSpPr>
          <p:spPr>
            <a:xfrm flipV="1">
              <a:off x="3807" y="1956"/>
              <a:ext cx="20" cy="60"/>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47" name="Arc 43"/>
            <p:cNvSpPr/>
            <p:nvPr/>
          </p:nvSpPr>
          <p:spPr>
            <a:xfrm flipH="1">
              <a:off x="3827" y="1896"/>
              <a:ext cx="20" cy="60"/>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48" name="Arc 44"/>
            <p:cNvSpPr/>
            <p:nvPr/>
          </p:nvSpPr>
          <p:spPr>
            <a:xfrm flipH="1" flipV="1">
              <a:off x="3827" y="1836"/>
              <a:ext cx="20" cy="60"/>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49" name="Rectangle 45"/>
            <p:cNvSpPr/>
            <p:nvPr/>
          </p:nvSpPr>
          <p:spPr>
            <a:xfrm>
              <a:off x="3873" y="1873"/>
              <a:ext cx="432" cy="113"/>
            </a:xfrm>
            <a:prstGeom prst="rect">
              <a:avLst/>
            </a:prstGeom>
            <a:noFill/>
            <a:ln w="0">
              <a:noFill/>
            </a:ln>
          </p:spPr>
          <p:txBody>
            <a:bodyPr lIns="0" tIns="0" rIns="0" bIns="0" anchor="t"/>
            <a:p>
              <a:pPr eaLnBrk="0" hangingPunct="0"/>
              <a:r>
                <a:rPr lang="en-US" altLang="ja-JP" sz="1400" dirty="0">
                  <a:solidFill>
                    <a:srgbClr val="000000"/>
                  </a:solidFill>
                  <a:latin typeface="Arial" panose="020B0604020202020204" pitchFamily="34" charset="0"/>
                  <a:ea typeface="MS PGothic" panose="020B0600070205080204" pitchFamily="34" charset="-128"/>
                </a:rPr>
                <a:t>byte offsets</a:t>
              </a:r>
              <a:endParaRPr lang="en-US" altLang="ja-JP" sz="1400" dirty="0">
                <a:solidFill>
                  <a:srgbClr val="000000"/>
                </a:solidFill>
                <a:latin typeface="Arial" panose="020B0604020202020204" pitchFamily="34" charset="0"/>
                <a:ea typeface="MS PGothic" panose="020B0600070205080204" pitchFamily="34" charset="-128"/>
              </a:endParaRPr>
            </a:p>
          </p:txBody>
        </p:sp>
        <p:sp>
          <p:nvSpPr>
            <p:cNvPr id="149550" name="Freeform 46"/>
            <p:cNvSpPr/>
            <p:nvPr/>
          </p:nvSpPr>
          <p:spPr>
            <a:xfrm>
              <a:off x="1638" y="2058"/>
              <a:ext cx="288" cy="96"/>
            </a:xfrm>
            <a:custGeom>
              <a:avLst/>
              <a:gdLst/>
              <a:ahLst/>
              <a:cxnLst>
                <a:cxn ang="0">
                  <a:pos x="4" y="0"/>
                </a:cxn>
                <a:cxn ang="0">
                  <a:pos x="4" y="0"/>
                </a:cxn>
                <a:cxn ang="0">
                  <a:pos x="0" y="0"/>
                </a:cxn>
                <a:cxn ang="0">
                  <a:pos x="0" y="0"/>
                </a:cxn>
                <a:cxn ang="0">
                  <a:pos x="4" y="0"/>
                </a:cxn>
              </a:cxnLst>
              <a:pathLst>
                <a:path w="20000" h="20000">
                  <a:moveTo>
                    <a:pt x="19972" y="0"/>
                  </a:moveTo>
                  <a:lnTo>
                    <a:pt x="19972" y="19917"/>
                  </a:lnTo>
                  <a:lnTo>
                    <a:pt x="0" y="19917"/>
                  </a:lnTo>
                  <a:lnTo>
                    <a:pt x="0" y="0"/>
                  </a:lnTo>
                  <a:lnTo>
                    <a:pt x="19972" y="0"/>
                  </a:lnTo>
                  <a:close/>
                </a:path>
              </a:pathLst>
            </a:custGeom>
            <a:solidFill>
              <a:srgbClr val="4DB3E6"/>
            </a:solidFill>
            <a:ln w="3175" cap="flat" cmpd="sng">
              <a:solidFill>
                <a:srgbClr val="4DB3E6"/>
              </a:solidFill>
              <a:prstDash val="solid"/>
              <a:round/>
              <a:headEnd type="none" w="med" len="med"/>
              <a:tailEnd type="none" w="med" len="med"/>
            </a:ln>
          </p:spPr>
          <p:txBody>
            <a:bodyPr/>
            <a:p>
              <a:endParaRPr lang="zh-CN" altLang="en-US"/>
            </a:p>
          </p:txBody>
        </p:sp>
        <p:sp>
          <p:nvSpPr>
            <p:cNvPr id="149551" name="Freeform 47"/>
            <p:cNvSpPr/>
            <p:nvPr/>
          </p:nvSpPr>
          <p:spPr>
            <a:xfrm rot="5400000">
              <a:off x="1734" y="1962"/>
              <a:ext cx="96" cy="287"/>
            </a:xfrm>
            <a:custGeom>
              <a:avLst/>
              <a:gdLst/>
              <a:ahLst/>
              <a:cxnLst>
                <a:cxn ang="0">
                  <a:pos x="0" y="4"/>
                </a:cxn>
                <a:cxn ang="0">
                  <a:pos x="0" y="4"/>
                </a:cxn>
                <a:cxn ang="0">
                  <a:pos x="0" y="0"/>
                </a:cxn>
                <a:cxn ang="0">
                  <a:pos x="0" y="0"/>
                </a:cxn>
                <a:cxn ang="0">
                  <a:pos x="0" y="4"/>
                </a:cxn>
              </a:cxnLst>
              <a:pathLst>
                <a:path w="20000" h="20000">
                  <a:moveTo>
                    <a:pt x="19917" y="19972"/>
                  </a:moveTo>
                  <a:lnTo>
                    <a:pt x="0" y="19972"/>
                  </a:lnTo>
                  <a:lnTo>
                    <a:pt x="0" y="0"/>
                  </a:lnTo>
                  <a:lnTo>
                    <a:pt x="19917" y="0"/>
                  </a:lnTo>
                  <a:lnTo>
                    <a:pt x="19917" y="19972"/>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nvGrpSpPr>
            <p:cNvPr id="149552" name="Group 48"/>
            <p:cNvGrpSpPr/>
            <p:nvPr/>
          </p:nvGrpSpPr>
          <p:grpSpPr>
            <a:xfrm>
              <a:off x="2012" y="2184"/>
              <a:ext cx="290" cy="42"/>
              <a:chOff x="1632" y="2183"/>
              <a:chExt cx="290" cy="42"/>
            </a:xfrm>
          </p:grpSpPr>
          <p:sp>
            <p:nvSpPr>
              <p:cNvPr id="149553" name="Arc 49"/>
              <p:cNvSpPr/>
              <p:nvPr/>
            </p:nvSpPr>
            <p:spPr>
              <a:xfrm rot="5400000">
                <a:off x="1875" y="2157"/>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54" name="Arc 50"/>
              <p:cNvSpPr/>
              <p:nvPr/>
            </p:nvSpPr>
            <p:spPr>
              <a:xfrm rot="5400000" flipV="1">
                <a:off x="1658" y="2157"/>
                <a:ext cx="20"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55" name="Arc 51"/>
              <p:cNvSpPr/>
              <p:nvPr/>
            </p:nvSpPr>
            <p:spPr>
              <a:xfrm rot="5400000" flipH="1">
                <a:off x="1731"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56" name="Arc 52"/>
              <p:cNvSpPr/>
              <p:nvPr/>
            </p:nvSpPr>
            <p:spPr>
              <a:xfrm rot="5400000" flipH="1" flipV="1">
                <a:off x="1803"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nvGrpSpPr>
            <p:cNvPr id="149557" name="Group 53"/>
            <p:cNvGrpSpPr/>
            <p:nvPr/>
          </p:nvGrpSpPr>
          <p:grpSpPr>
            <a:xfrm>
              <a:off x="2396" y="2184"/>
              <a:ext cx="290" cy="47"/>
              <a:chOff x="1632" y="2183"/>
              <a:chExt cx="290" cy="42"/>
            </a:xfrm>
          </p:grpSpPr>
          <p:sp>
            <p:nvSpPr>
              <p:cNvPr id="149558" name="Arc 54"/>
              <p:cNvSpPr/>
              <p:nvPr/>
            </p:nvSpPr>
            <p:spPr>
              <a:xfrm rot="5400000">
                <a:off x="1875" y="2157"/>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59" name="Arc 55"/>
              <p:cNvSpPr/>
              <p:nvPr/>
            </p:nvSpPr>
            <p:spPr>
              <a:xfrm rot="5400000" flipV="1">
                <a:off x="1658" y="2157"/>
                <a:ext cx="20"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60" name="Arc 56"/>
              <p:cNvSpPr/>
              <p:nvPr/>
            </p:nvSpPr>
            <p:spPr>
              <a:xfrm rot="5400000" flipH="1">
                <a:off x="1731"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61" name="Arc 57"/>
              <p:cNvSpPr/>
              <p:nvPr/>
            </p:nvSpPr>
            <p:spPr>
              <a:xfrm rot="5400000" flipH="1" flipV="1">
                <a:off x="1803"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nvGrpSpPr>
            <p:cNvPr id="149562" name="Group 58"/>
            <p:cNvGrpSpPr/>
            <p:nvPr/>
          </p:nvGrpSpPr>
          <p:grpSpPr>
            <a:xfrm>
              <a:off x="2780" y="2184"/>
              <a:ext cx="290" cy="42"/>
              <a:chOff x="1632" y="2183"/>
              <a:chExt cx="290" cy="42"/>
            </a:xfrm>
          </p:grpSpPr>
          <p:sp>
            <p:nvSpPr>
              <p:cNvPr id="149563" name="Arc 59"/>
              <p:cNvSpPr/>
              <p:nvPr/>
            </p:nvSpPr>
            <p:spPr>
              <a:xfrm rot="5400000">
                <a:off x="1875" y="2157"/>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64" name="Arc 60"/>
              <p:cNvSpPr/>
              <p:nvPr/>
            </p:nvSpPr>
            <p:spPr>
              <a:xfrm rot="5400000" flipV="1">
                <a:off x="1658" y="2157"/>
                <a:ext cx="20"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65" name="Arc 61"/>
              <p:cNvSpPr/>
              <p:nvPr/>
            </p:nvSpPr>
            <p:spPr>
              <a:xfrm rot="5400000" flipH="1">
                <a:off x="1731"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66" name="Arc 62"/>
              <p:cNvSpPr/>
              <p:nvPr/>
            </p:nvSpPr>
            <p:spPr>
              <a:xfrm rot="5400000" flipH="1" flipV="1">
                <a:off x="1803"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nvGrpSpPr>
            <p:cNvPr id="149567" name="Group 63"/>
            <p:cNvGrpSpPr/>
            <p:nvPr/>
          </p:nvGrpSpPr>
          <p:grpSpPr>
            <a:xfrm>
              <a:off x="3164" y="2184"/>
              <a:ext cx="290" cy="42"/>
              <a:chOff x="1632" y="2183"/>
              <a:chExt cx="290" cy="42"/>
            </a:xfrm>
          </p:grpSpPr>
          <p:sp>
            <p:nvSpPr>
              <p:cNvPr id="149568" name="Arc 64"/>
              <p:cNvSpPr/>
              <p:nvPr/>
            </p:nvSpPr>
            <p:spPr>
              <a:xfrm rot="5400000">
                <a:off x="1875" y="2157"/>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69" name="Arc 65"/>
              <p:cNvSpPr/>
              <p:nvPr/>
            </p:nvSpPr>
            <p:spPr>
              <a:xfrm rot="5400000" flipV="1">
                <a:off x="1658" y="2157"/>
                <a:ext cx="20"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70" name="Arc 66"/>
              <p:cNvSpPr/>
              <p:nvPr/>
            </p:nvSpPr>
            <p:spPr>
              <a:xfrm rot="5400000" flipH="1">
                <a:off x="1731"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71" name="Arc 67"/>
              <p:cNvSpPr/>
              <p:nvPr/>
            </p:nvSpPr>
            <p:spPr>
              <a:xfrm rot="5400000" flipH="1" flipV="1">
                <a:off x="1803"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nvGrpSpPr>
            <p:cNvPr id="149572" name="Group 68"/>
            <p:cNvGrpSpPr/>
            <p:nvPr/>
          </p:nvGrpSpPr>
          <p:grpSpPr>
            <a:xfrm>
              <a:off x="3548" y="2184"/>
              <a:ext cx="290" cy="42"/>
              <a:chOff x="1632" y="2183"/>
              <a:chExt cx="290" cy="42"/>
            </a:xfrm>
          </p:grpSpPr>
          <p:sp>
            <p:nvSpPr>
              <p:cNvPr id="149573" name="Arc 69"/>
              <p:cNvSpPr/>
              <p:nvPr/>
            </p:nvSpPr>
            <p:spPr>
              <a:xfrm rot="5400000">
                <a:off x="1875" y="2157"/>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74" name="Arc 70"/>
              <p:cNvSpPr/>
              <p:nvPr/>
            </p:nvSpPr>
            <p:spPr>
              <a:xfrm rot="5400000" flipV="1">
                <a:off x="1658" y="2157"/>
                <a:ext cx="20"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75" name="Arc 71"/>
              <p:cNvSpPr/>
              <p:nvPr/>
            </p:nvSpPr>
            <p:spPr>
              <a:xfrm rot="5400000" flipH="1">
                <a:off x="1731"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49576" name="Arc 72"/>
              <p:cNvSpPr/>
              <p:nvPr/>
            </p:nvSpPr>
            <p:spPr>
              <a:xfrm rot="5400000" flipH="1" flipV="1">
                <a:off x="1803" y="2178"/>
                <a:ext cx="21" cy="73"/>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 cap="flat" cmpd="sng">
                <a:solidFill>
                  <a:srgbClr val="000000"/>
                </a:solidFill>
                <a:prstDash val="solid"/>
                <a:round/>
                <a:headEnd type="none" w="med" len="med"/>
                <a:tailEnd type="none" w="med" len="med"/>
              </a:ln>
            </p:spPr>
            <p:txBody>
              <a:bodyPr/>
              <a:p>
                <a:endParaRPr lang="zh-CN" altLang="en-US"/>
              </a:p>
            </p:txBody>
          </p:sp>
        </p:grpSp>
      </p:gr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6322"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a:t>
            </a:r>
            <a:r>
              <a:rPr lang="zh-CN" altLang="en-US">
                <a:sym typeface="+mn-ea"/>
              </a:rPr>
              <a:t>RandomAccessFile</a:t>
            </a:r>
            <a:endParaRPr lang="zh-CN" altLang="en-US">
              <a:sym typeface="+mn-ea"/>
            </a:endParaRPr>
          </a:p>
        </p:txBody>
      </p:sp>
      <p:sp>
        <p:nvSpPr>
          <p:cNvPr id="151554" name="Rectangle 3"/>
          <p:cNvSpPr>
            <a:spLocks noGrp="1"/>
          </p:cNvSpPr>
          <p:nvPr>
            <p:ph idx="1"/>
          </p:nvPr>
        </p:nvSpPr>
        <p:spPr/>
        <p:txBody>
          <a:bodyPr vert="horz" wrap="square" lIns="91440" tIns="45720" rIns="91440" bIns="45720" anchor="t"/>
          <a:p>
            <a:pPr eaLnBrk="1" hangingPunct="1"/>
            <a:r>
              <a:rPr lang="en-US" altLang="zh-CN" sz="2700" dirty="0">
                <a:latin typeface="微软雅黑" panose="020B0503020204020204" pitchFamily="34" charset="-122"/>
                <a:ea typeface="微软雅黑" panose="020B0503020204020204" pitchFamily="34" charset="-122"/>
              </a:rPr>
              <a:t>Java.io</a:t>
            </a:r>
            <a:r>
              <a:rPr lang="zh-CN" altLang="en-US" sz="2700" dirty="0">
                <a:latin typeface="微软雅黑" panose="020B0503020204020204" pitchFamily="34" charset="-122"/>
                <a:ea typeface="微软雅黑" panose="020B0503020204020204" pitchFamily="34" charset="-122"/>
              </a:rPr>
              <a:t>包提供了</a:t>
            </a:r>
            <a:r>
              <a:rPr lang="en-US" altLang="zh-CN" sz="2700" dirty="0">
                <a:latin typeface="微软雅黑" panose="020B0503020204020204" pitchFamily="34" charset="-122"/>
                <a:ea typeface="微软雅黑" panose="020B0503020204020204" pitchFamily="34" charset="-122"/>
              </a:rPr>
              <a:t>RandomAccessFile</a:t>
            </a:r>
            <a:r>
              <a:rPr lang="zh-CN" altLang="en-US" sz="2700" dirty="0">
                <a:latin typeface="微软雅黑" panose="020B0503020204020204" pitchFamily="34" charset="-122"/>
                <a:ea typeface="微软雅黑" panose="020B0503020204020204" pitchFamily="34" charset="-122"/>
              </a:rPr>
              <a:t>类用于随机文件的创建和访问</a:t>
            </a:r>
            <a:endParaRPr lang="zh-CN" altLang="en-US" sz="2700" dirty="0">
              <a:latin typeface="微软雅黑" panose="020B0503020204020204" pitchFamily="34" charset="-122"/>
              <a:ea typeface="微软雅黑" panose="020B0503020204020204" pitchFamily="34" charset="-122"/>
            </a:endParaRPr>
          </a:p>
          <a:p>
            <a:pPr eaLnBrk="1" hangingPunct="1"/>
            <a:endParaRPr lang="zh-CN" altLang="en-US" sz="2700" dirty="0">
              <a:latin typeface="微软雅黑" panose="020B0503020204020204" pitchFamily="34" charset="-122"/>
              <a:ea typeface="微软雅黑" panose="020B0503020204020204" pitchFamily="34" charset="-122"/>
            </a:endParaRPr>
          </a:p>
          <a:p>
            <a:pPr eaLnBrk="1" hangingPunct="1"/>
            <a:r>
              <a:rPr lang="en-US" altLang="zh-CN" sz="2700" dirty="0">
                <a:latin typeface="微软雅黑" panose="020B0503020204020204" pitchFamily="34" charset="-122"/>
                <a:ea typeface="微软雅黑" panose="020B0503020204020204" pitchFamily="34" charset="-122"/>
              </a:rPr>
              <a:t>RandomAccessFile</a:t>
            </a:r>
            <a:r>
              <a:rPr lang="zh-CN" altLang="en-US" sz="2700" dirty="0">
                <a:latin typeface="微软雅黑" panose="020B0503020204020204" pitchFamily="34" charset="-122"/>
                <a:ea typeface="微软雅黑" panose="020B0503020204020204" pitchFamily="34" charset="-122"/>
              </a:rPr>
              <a:t>的功能：</a:t>
            </a:r>
            <a:endParaRPr lang="zh-CN" altLang="en-US" sz="2700" dirty="0">
              <a:latin typeface="微软雅黑" panose="020B0503020204020204" pitchFamily="34" charset="-122"/>
              <a:ea typeface="微软雅黑" panose="020B0503020204020204" pitchFamily="34" charset="-122"/>
            </a:endParaRPr>
          </a:p>
          <a:p>
            <a:pPr lvl="1" eaLnBrk="1" hangingPunct="1"/>
            <a:r>
              <a:rPr lang="zh-CN" altLang="en-US" sz="2300" dirty="0">
                <a:latin typeface="微软雅黑" panose="020B0503020204020204" pitchFamily="34" charset="-122"/>
                <a:ea typeface="微软雅黑" panose="020B0503020204020204" pitchFamily="34" charset="-122"/>
              </a:rPr>
              <a:t>可跳转到文件的任意位置读</a:t>
            </a:r>
            <a:r>
              <a:rPr lang="en-US" altLang="zh-CN" sz="2300" dirty="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写数据</a:t>
            </a:r>
            <a:endParaRPr lang="zh-CN" altLang="en-US" sz="2300" dirty="0">
              <a:latin typeface="微软雅黑" panose="020B0503020204020204" pitchFamily="34" charset="-122"/>
              <a:ea typeface="微软雅黑" panose="020B0503020204020204" pitchFamily="34" charset="-122"/>
            </a:endParaRPr>
          </a:p>
          <a:p>
            <a:pPr lvl="1" eaLnBrk="1" hangingPunct="1"/>
            <a:r>
              <a:rPr lang="zh-CN" altLang="en-US" sz="2300" dirty="0">
                <a:latin typeface="微软雅黑" panose="020B0503020204020204" pitchFamily="34" charset="-122"/>
                <a:ea typeface="微软雅黑" panose="020B0503020204020204" pitchFamily="34" charset="-122"/>
              </a:rPr>
              <a:t>可在随机文件中插入数据，而不破坏该文件的其他数据</a:t>
            </a:r>
            <a:endParaRPr lang="zh-CN" altLang="en-US" sz="2300" dirty="0">
              <a:latin typeface="微软雅黑" panose="020B0503020204020204" pitchFamily="34" charset="-122"/>
              <a:ea typeface="微软雅黑" panose="020B0503020204020204" pitchFamily="34" charset="-122"/>
            </a:endParaRPr>
          </a:p>
          <a:p>
            <a:pPr lvl="1" eaLnBrk="1" hangingPunct="1"/>
            <a:r>
              <a:rPr lang="zh-CN" altLang="en-US" sz="2300" dirty="0">
                <a:latin typeface="微软雅黑" panose="020B0503020204020204" pitchFamily="34" charset="-122"/>
                <a:ea typeface="微软雅黑" panose="020B0503020204020204" pitchFamily="34" charset="-122"/>
              </a:rPr>
              <a:t>有个位置指示器，指向当前读写处的位置。</a:t>
            </a:r>
            <a:endParaRPr lang="zh-CN" altLang="en-US" sz="2300" dirty="0">
              <a:latin typeface="微软雅黑" panose="020B0503020204020204" pitchFamily="34" charset="-122"/>
              <a:ea typeface="微软雅黑" panose="020B0503020204020204" pitchFamily="34" charset="-122"/>
            </a:endParaRPr>
          </a:p>
          <a:p>
            <a:pPr lvl="1" eaLnBrk="1" hangingPunct="1"/>
            <a:r>
              <a:rPr lang="zh-CN" altLang="en-US" sz="2300" dirty="0">
                <a:latin typeface="微软雅黑" panose="020B0503020204020204" pitchFamily="34" charset="-122"/>
                <a:ea typeface="微软雅黑" panose="020B0503020204020204" pitchFamily="34" charset="-122"/>
              </a:rPr>
              <a:t>在等长记录格式文件的随机读取时有很大的优势，但</a:t>
            </a:r>
            <a:r>
              <a:rPr lang="zh-CN" altLang="en-US" sz="2300" dirty="0">
                <a:solidFill>
                  <a:srgbClr val="FF0000"/>
                </a:solidFill>
                <a:latin typeface="微软雅黑" panose="020B0503020204020204" pitchFamily="34" charset="-122"/>
                <a:ea typeface="微软雅黑" panose="020B0503020204020204" pitchFamily="34" charset="-122"/>
              </a:rPr>
              <a:t>仅限于操作文件，不能访问其它</a:t>
            </a:r>
            <a:r>
              <a:rPr lang="en-US" altLang="zh-CN" sz="2300" dirty="0">
                <a:solidFill>
                  <a:srgbClr val="FF0000"/>
                </a:solidFill>
                <a:latin typeface="微软雅黑" panose="020B0503020204020204" pitchFamily="34" charset="-122"/>
                <a:ea typeface="微软雅黑" panose="020B0503020204020204" pitchFamily="34" charset="-122"/>
              </a:rPr>
              <a:t>IO</a:t>
            </a:r>
            <a:r>
              <a:rPr lang="zh-CN" altLang="en-US" sz="2300" dirty="0">
                <a:solidFill>
                  <a:srgbClr val="FF0000"/>
                </a:solidFill>
                <a:latin typeface="微软雅黑" panose="020B0503020204020204" pitchFamily="34" charset="-122"/>
                <a:ea typeface="微软雅黑" panose="020B0503020204020204" pitchFamily="34" charset="-122"/>
              </a:rPr>
              <a:t>设备，如网络、内存映像等</a:t>
            </a:r>
            <a:endParaRPr lang="zh-CN" altLang="en-US" sz="2300" dirty="0">
              <a:solidFill>
                <a:srgbClr val="FF0000"/>
              </a:solidFill>
              <a:latin typeface="微软雅黑" panose="020B0503020204020204" pitchFamily="34" charset="-122"/>
              <a:ea typeface="微软雅黑" panose="020B0503020204020204" pitchFamily="34" charset="-122"/>
            </a:endParaRPr>
          </a:p>
        </p:txBody>
      </p:sp>
      <p:sp>
        <p:nvSpPr>
          <p:cNvPr id="8909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697DE3C-7708-44E9-B3CE-70DDC0944E03}"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8370"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a:t>
            </a:r>
            <a:r>
              <a:rPr lang="zh-CN" altLang="en-US">
                <a:sym typeface="+mn-ea"/>
              </a:rPr>
              <a:t>RandomAccessFile</a:t>
            </a:r>
            <a:endParaRPr lang="zh-CN" altLang="en-US">
              <a:sym typeface="+mn-ea"/>
            </a:endParaRPr>
          </a:p>
        </p:txBody>
      </p:sp>
      <p:sp>
        <p:nvSpPr>
          <p:cNvPr id="153602" name="Rectangle 3"/>
          <p:cNvSpPr>
            <a:spLocks noGrp="1"/>
          </p:cNvSpPr>
          <p:nvPr>
            <p:ph idx="1"/>
          </p:nvPr>
        </p:nvSpPr>
        <p:spPr/>
        <p:txBody>
          <a:bodyPr vert="horz" wrap="square" lIns="91440" tIns="45720" rIns="91440" bIns="45720" anchor="t"/>
          <a:p>
            <a:pPr eaLnBrk="1" hangingPunct="1"/>
            <a:endParaRPr lang="zh-CN" altLang="en-US" sz="2300" dirty="0">
              <a:latin typeface="微软雅黑" panose="020B0503020204020204" pitchFamily="34" charset="-122"/>
              <a:ea typeface="微软雅黑" panose="020B0503020204020204" pitchFamily="34" charset="-122"/>
            </a:endParaRPr>
          </a:p>
          <a:p>
            <a:pPr eaLnBrk="1" hangingPunct="1"/>
            <a:r>
              <a:rPr lang="zh-CN" altLang="en-US" sz="2300" dirty="0">
                <a:latin typeface="微软雅黑" panose="020B0503020204020204" pitchFamily="34" charset="-122"/>
                <a:ea typeface="微软雅黑" panose="020B0503020204020204" pitchFamily="34" charset="-122"/>
              </a:rPr>
              <a:t>文件指针</a:t>
            </a:r>
            <a:r>
              <a:rPr lang="en-US" altLang="zh-CN" sz="2300" dirty="0">
                <a:latin typeface="微软雅黑" panose="020B0503020204020204" pitchFamily="34" charset="-122"/>
                <a:ea typeface="微软雅黑" panose="020B0503020204020204" pitchFamily="34" charset="-122"/>
              </a:rPr>
              <a:t>(file pointer) </a:t>
            </a:r>
            <a:endParaRPr lang="en-US" altLang="zh-CN" sz="2300" dirty="0">
              <a:latin typeface="微软雅黑" panose="020B0503020204020204" pitchFamily="34" charset="-122"/>
              <a:ea typeface="微软雅黑" panose="020B0503020204020204" pitchFamily="34" charset="-122"/>
            </a:endParaRPr>
          </a:p>
          <a:p>
            <a:pPr lvl="1" eaLnBrk="1" hangingPunct="1"/>
            <a:r>
              <a:rPr lang="zh-CN" altLang="en-US" sz="2300" dirty="0">
                <a:latin typeface="微软雅黑" panose="020B0503020204020204" pitchFamily="34" charset="-122"/>
                <a:ea typeface="微软雅黑" panose="020B0503020204020204" pitchFamily="34" charset="-122"/>
              </a:rPr>
              <a:t>刚打开文件时，文件指示器指向文件的开头处。</a:t>
            </a:r>
            <a:endParaRPr lang="zh-CN" altLang="en-US" sz="2300" dirty="0">
              <a:latin typeface="微软雅黑" panose="020B0503020204020204" pitchFamily="34" charset="-122"/>
              <a:ea typeface="微软雅黑" panose="020B0503020204020204" pitchFamily="34" charset="-122"/>
            </a:endParaRPr>
          </a:p>
          <a:p>
            <a:pPr lvl="1" eaLnBrk="1" hangingPunct="1"/>
            <a:r>
              <a:rPr lang="zh-CN" altLang="en-US" sz="2300" dirty="0">
                <a:latin typeface="微软雅黑" panose="020B0503020204020204" pitchFamily="34" charset="-122"/>
                <a:ea typeface="微软雅黑" panose="020B0503020204020204" pitchFamily="34" charset="-122"/>
              </a:rPr>
              <a:t>常用方法：</a:t>
            </a:r>
            <a:endParaRPr lang="zh-CN" altLang="en-US" sz="2300" dirty="0">
              <a:latin typeface="微软雅黑" panose="020B0503020204020204" pitchFamily="34" charset="-122"/>
              <a:ea typeface="微软雅黑" panose="020B0503020204020204" pitchFamily="34" charset="-122"/>
            </a:endParaRPr>
          </a:p>
          <a:p>
            <a:pPr lvl="2" indent="-239395" eaLnBrk="1" hangingPunct="1"/>
            <a:r>
              <a:rPr lang="en-US" altLang="zh-CN" sz="2300" b="1" dirty="0">
                <a:latin typeface="Courier New" panose="02070309020205020404" pitchFamily="49" charset="0"/>
                <a:ea typeface="微软雅黑" panose="020B0503020204020204" pitchFamily="34" charset="-122"/>
              </a:rPr>
              <a:t>getFilePointer():</a:t>
            </a:r>
            <a:r>
              <a:rPr lang="zh-CN" altLang="en-US" sz="2300" dirty="0">
                <a:latin typeface="微软雅黑" panose="020B0503020204020204" pitchFamily="34" charset="-122"/>
                <a:ea typeface="微软雅黑" panose="020B0503020204020204" pitchFamily="34" charset="-122"/>
              </a:rPr>
              <a:t>得到当前的文件指针</a:t>
            </a:r>
            <a:endParaRPr lang="zh-CN" altLang="en-US" sz="2300" dirty="0">
              <a:latin typeface="微软雅黑" panose="020B0503020204020204" pitchFamily="34" charset="-122"/>
              <a:ea typeface="微软雅黑" panose="020B0503020204020204" pitchFamily="34" charset="-122"/>
            </a:endParaRPr>
          </a:p>
          <a:p>
            <a:pPr lvl="2" indent="-239395" eaLnBrk="1" hangingPunct="1"/>
            <a:r>
              <a:rPr lang="en-US" altLang="zh-CN" sz="2300" b="1" dirty="0">
                <a:latin typeface="Courier New" panose="02070309020205020404" pitchFamily="49" charset="0"/>
                <a:ea typeface="微软雅黑" panose="020B0503020204020204" pitchFamily="34" charset="-122"/>
              </a:rPr>
              <a:t>seek(long)</a:t>
            </a:r>
            <a:r>
              <a:rPr lang="zh-CN" altLang="en-US" sz="2300" b="1" dirty="0">
                <a:latin typeface="Courier New" panose="02070309020205020404" pitchFamily="49" charset="0"/>
                <a:ea typeface="微软雅黑" panose="020B0503020204020204" pitchFamily="34" charset="-122"/>
              </a:rPr>
              <a:t>：</a:t>
            </a:r>
            <a:r>
              <a:rPr lang="zh-CN" altLang="en-US" sz="2300" dirty="0">
                <a:latin typeface="Courier New" panose="02070309020205020404" pitchFamily="49" charset="0"/>
                <a:ea typeface="微软雅黑" panose="020B0503020204020204" pitchFamily="34" charset="-122"/>
              </a:rPr>
              <a:t>移动文件指针到指定的位置。</a:t>
            </a:r>
            <a:endParaRPr lang="zh-CN" altLang="en-US" sz="2300" dirty="0">
              <a:latin typeface="Courier New" panose="02070309020205020404" pitchFamily="49" charset="0"/>
              <a:ea typeface="微软雅黑" panose="020B0503020204020204" pitchFamily="34" charset="-122"/>
            </a:endParaRPr>
          </a:p>
          <a:p>
            <a:pPr lvl="2" indent="-239395" eaLnBrk="1" hangingPunct="1"/>
            <a:r>
              <a:rPr lang="en-US" altLang="zh-CN" sz="2300" b="1" dirty="0">
                <a:latin typeface="Courier New" panose="02070309020205020404" pitchFamily="49" charset="0"/>
                <a:ea typeface="微软雅黑" panose="020B0503020204020204" pitchFamily="34" charset="-122"/>
              </a:rPr>
              <a:t>skipBytes(int n)</a:t>
            </a:r>
            <a:r>
              <a:rPr lang="zh-CN" altLang="en-US" sz="2300" b="1" dirty="0">
                <a:latin typeface="Courier New" panose="02070309020205020404" pitchFamily="49" charset="0"/>
                <a:ea typeface="微软雅黑" panose="020B0503020204020204" pitchFamily="34" charset="-122"/>
              </a:rPr>
              <a:t>：</a:t>
            </a:r>
            <a:r>
              <a:rPr lang="zh-CN" altLang="en-US" sz="2300" dirty="0">
                <a:latin typeface="Courier New" panose="02070309020205020404" pitchFamily="49" charset="0"/>
                <a:ea typeface="微软雅黑" panose="020B0503020204020204" pitchFamily="34" charset="-122"/>
              </a:rPr>
              <a:t>把文件指针向前移动指定的</a:t>
            </a:r>
            <a:r>
              <a:rPr lang="en-US" altLang="zh-CN" sz="2300" dirty="0">
                <a:latin typeface="Courier New" panose="02070309020205020404" pitchFamily="49" charset="0"/>
                <a:ea typeface="微软雅黑" panose="020B0503020204020204" pitchFamily="34" charset="-122"/>
              </a:rPr>
              <a:t>n</a:t>
            </a:r>
            <a:r>
              <a:rPr lang="zh-CN" altLang="en-US" sz="2300" dirty="0">
                <a:latin typeface="Courier New" panose="02070309020205020404" pitchFamily="49" charset="0"/>
                <a:ea typeface="微软雅黑" panose="020B0503020204020204" pitchFamily="34" charset="-122"/>
              </a:rPr>
              <a:t>个字节</a:t>
            </a:r>
            <a:endParaRPr lang="zh-CN" altLang="en-US" sz="2300" dirty="0">
              <a:latin typeface="Courier New" panose="02070309020205020404" pitchFamily="49" charset="0"/>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p:txBody>
      </p:sp>
      <p:sp>
        <p:nvSpPr>
          <p:cNvPr id="90117"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F1BAD5F-64E8-4111-9201-65B50ACABF4C}"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grpSp>
        <p:nvGrpSpPr>
          <p:cNvPr id="153604" name="Group 4"/>
          <p:cNvGrpSpPr/>
          <p:nvPr/>
        </p:nvGrpSpPr>
        <p:grpSpPr>
          <a:xfrm>
            <a:off x="4975225" y="4659313"/>
            <a:ext cx="3149600" cy="1665287"/>
            <a:chOff x="3792" y="1497"/>
            <a:chExt cx="1680" cy="999"/>
          </a:xfrm>
        </p:grpSpPr>
        <p:sp>
          <p:nvSpPr>
            <p:cNvPr id="153605" name="AutoShape 5"/>
            <p:cNvSpPr/>
            <p:nvPr/>
          </p:nvSpPr>
          <p:spPr>
            <a:xfrm>
              <a:off x="3792" y="1728"/>
              <a:ext cx="480" cy="768"/>
            </a:xfrm>
            <a:prstGeom prst="flowChartDocument">
              <a:avLst/>
            </a:prstGeom>
            <a:solidFill>
              <a:srgbClr val="00FFFF"/>
            </a:solidFill>
            <a:ln w="25400" cap="flat" cmpd="sng">
              <a:solidFill>
                <a:schemeClr val="tx1"/>
              </a:solidFill>
              <a:prstDash val="solid"/>
              <a:miter/>
              <a:headEnd type="none" w="sm" len="sm"/>
              <a:tailEnd type="none" w="med" len="lg"/>
            </a:ln>
          </p:spPr>
          <p:txBody>
            <a:bodyPr wrap="none" anchor="ctr"/>
            <a:p>
              <a:endParaRPr lang="ja-JP" altLang="en-US" dirty="0">
                <a:latin typeface="Arial" panose="020B0604020202020204" pitchFamily="34" charset="0"/>
                <a:ea typeface="MS PGothic" panose="020B0600070205080204" pitchFamily="34" charset="-128"/>
              </a:endParaRPr>
            </a:p>
          </p:txBody>
        </p:sp>
        <p:sp>
          <p:nvSpPr>
            <p:cNvPr id="153606" name="Text Box 6"/>
            <p:cNvSpPr txBox="1"/>
            <p:nvPr/>
          </p:nvSpPr>
          <p:spPr>
            <a:xfrm>
              <a:off x="3792" y="1497"/>
              <a:ext cx="432" cy="221"/>
            </a:xfrm>
            <a:prstGeom prst="rect">
              <a:avLst/>
            </a:prstGeom>
            <a:noFill/>
            <a:ln w="25400">
              <a:noFill/>
            </a:ln>
          </p:spPr>
          <p:txBody>
            <a:bodyPr anchor="t">
              <a:spAutoFit/>
            </a:bodyPr>
            <a:p>
              <a:pPr eaLnBrk="0" hangingPunct="0">
                <a:spcBef>
                  <a:spcPct val="50000"/>
                </a:spcBef>
              </a:pPr>
              <a:r>
                <a:rPr lang="zh-CN" altLang="en-US" sz="1800" dirty="0">
                  <a:latin typeface="Arial Narrow" panose="020B0606020202030204" pitchFamily="34" charset="0"/>
                  <a:ea typeface="宋体" panose="02010600030101010101" pitchFamily="2" charset="-122"/>
                </a:rPr>
                <a:t>文件</a:t>
              </a:r>
              <a:endParaRPr lang="zh-CN" altLang="en-US" sz="1800" dirty="0">
                <a:latin typeface="Arial Narrow" panose="020B0606020202030204" pitchFamily="34" charset="0"/>
                <a:ea typeface="宋体" panose="02010600030101010101" pitchFamily="2" charset="-122"/>
              </a:endParaRPr>
            </a:p>
          </p:txBody>
        </p:sp>
        <p:sp>
          <p:nvSpPr>
            <p:cNvPr id="153607" name="Line 7"/>
            <p:cNvSpPr/>
            <p:nvPr/>
          </p:nvSpPr>
          <p:spPr>
            <a:xfrm flipH="1">
              <a:off x="4254" y="1920"/>
              <a:ext cx="432" cy="192"/>
            </a:xfrm>
            <a:prstGeom prst="line">
              <a:avLst/>
            </a:prstGeom>
            <a:ln w="25400" cap="flat" cmpd="sng">
              <a:solidFill>
                <a:schemeClr val="tx1"/>
              </a:solidFill>
              <a:prstDash val="solid"/>
              <a:round/>
              <a:headEnd type="none" w="sm" len="sm"/>
              <a:tailEnd type="stealth" w="med" len="lg"/>
            </a:ln>
          </p:spPr>
        </p:sp>
        <p:sp>
          <p:nvSpPr>
            <p:cNvPr id="153608" name="Text Box 8"/>
            <p:cNvSpPr txBox="1"/>
            <p:nvPr/>
          </p:nvSpPr>
          <p:spPr>
            <a:xfrm>
              <a:off x="4608" y="1778"/>
              <a:ext cx="864" cy="354"/>
            </a:xfrm>
            <a:prstGeom prst="rect">
              <a:avLst/>
            </a:prstGeom>
            <a:noFill/>
            <a:ln w="25400">
              <a:noFill/>
            </a:ln>
          </p:spPr>
          <p:txBody>
            <a:bodyPr anchor="t">
              <a:spAutoFit/>
            </a:bodyPr>
            <a:p>
              <a:pPr eaLnBrk="0" hangingPunct="0">
                <a:lnSpc>
                  <a:spcPct val="60000"/>
                </a:lnSpc>
                <a:spcBef>
                  <a:spcPct val="60000"/>
                </a:spcBef>
              </a:pPr>
              <a:r>
                <a:rPr lang="zh-CN" altLang="en-US" sz="1800" dirty="0">
                  <a:latin typeface="Arial Narrow" panose="020B0606020202030204" pitchFamily="34" charset="0"/>
                  <a:ea typeface="宋体" panose="02010600030101010101" pitchFamily="2" charset="-122"/>
                </a:rPr>
                <a:t>文件指针</a:t>
              </a:r>
              <a:endParaRPr lang="zh-CN" altLang="en-US" sz="1800" dirty="0">
                <a:latin typeface="Arial Narrow" panose="020B0606020202030204" pitchFamily="34" charset="0"/>
                <a:ea typeface="宋体" panose="02010600030101010101" pitchFamily="2" charset="-122"/>
              </a:endParaRPr>
            </a:p>
            <a:p>
              <a:pPr eaLnBrk="0" hangingPunct="0">
                <a:lnSpc>
                  <a:spcPct val="60000"/>
                </a:lnSpc>
                <a:spcBef>
                  <a:spcPct val="60000"/>
                </a:spcBef>
              </a:pPr>
              <a:r>
                <a:rPr lang="en-US" altLang="zh-CN" sz="1800" dirty="0">
                  <a:latin typeface="Arial Narrow" panose="020B0606020202030204" pitchFamily="34" charset="0"/>
                  <a:ea typeface="宋体" panose="02010600030101010101" pitchFamily="2" charset="-122"/>
                </a:rPr>
                <a:t>(</a:t>
              </a:r>
              <a:r>
                <a:rPr lang="zh-CN" altLang="en-US" sz="1800" dirty="0">
                  <a:latin typeface="Arial Narrow" panose="020B0606020202030204" pitchFamily="34" charset="0"/>
                  <a:ea typeface="宋体" panose="02010600030101010101" pitchFamily="2" charset="-122"/>
                </a:rPr>
                <a:t>当前位置</a:t>
              </a:r>
              <a:r>
                <a:rPr lang="en-US" altLang="zh-CN" sz="1800" dirty="0">
                  <a:latin typeface="Arial Narrow" panose="020B0606020202030204" pitchFamily="34" charset="0"/>
                  <a:ea typeface="宋体" panose="02010600030101010101" pitchFamily="2" charset="-122"/>
                </a:rPr>
                <a:t>)</a:t>
              </a:r>
              <a:endParaRPr lang="en-US" altLang="zh-CN" sz="1800" dirty="0">
                <a:latin typeface="Arial Narrow" panose="020B0606020202030204" pitchFamily="34" charset="0"/>
                <a:ea typeface="宋体" panose="02010600030101010101" pitchFamily="2" charset="-122"/>
              </a:endParaRPr>
            </a:p>
          </p:txBody>
        </p:sp>
      </p:gr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0421" name="Rectangle 5"/>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a:t>
            </a:r>
            <a:r>
              <a:rPr lang="zh-CN" altLang="en-US">
                <a:sym typeface="+mn-ea"/>
              </a:rPr>
              <a:t>RandomAccessFile</a:t>
            </a:r>
            <a:endParaRPr lang="zh-CN" altLang="en-US">
              <a:sym typeface="+mn-ea"/>
            </a:endParaRPr>
          </a:p>
        </p:txBody>
      </p:sp>
      <p:sp>
        <p:nvSpPr>
          <p:cNvPr id="155650" name="Rectangle 3"/>
          <p:cNvSpPr>
            <a:spLocks noGrp="1"/>
          </p:cNvSpPr>
          <p:nvPr>
            <p:ph idx="1"/>
          </p:nvPr>
        </p:nvSpPr>
        <p:spPr/>
        <p:txBody>
          <a:bodyPr vert="horz" wrap="square" lIns="91440" tIns="45720" rIns="91440" bIns="45720" anchor="t"/>
          <a:p>
            <a:pPr lvl="1" eaLnBrk="1" hangingPunct="1">
              <a:lnSpc>
                <a:spcPct val="120000"/>
              </a:lnSpc>
            </a:pPr>
            <a:r>
              <a:rPr lang="zh-CN" altLang="en-US" sz="2300" dirty="0">
                <a:latin typeface="微软雅黑" panose="020B0503020204020204" pitchFamily="34" charset="-122"/>
                <a:ea typeface="微软雅黑" panose="020B0503020204020204" pitchFamily="34" charset="-122"/>
              </a:rPr>
              <a:t>构造方法包括</a:t>
            </a:r>
            <a:endParaRPr lang="zh-CN" altLang="en-US" sz="2300" dirty="0">
              <a:latin typeface="微软雅黑" panose="020B0503020204020204" pitchFamily="34" charset="-122"/>
              <a:ea typeface="微软雅黑" panose="020B0503020204020204" pitchFamily="34" charset="-122"/>
            </a:endParaRPr>
          </a:p>
          <a:p>
            <a:pPr lvl="2" indent="-239395" eaLnBrk="1" hangingPunct="1">
              <a:lnSpc>
                <a:spcPct val="120000"/>
              </a:lnSpc>
              <a:spcBef>
                <a:spcPct val="0"/>
              </a:spcBef>
              <a:buFont typeface="Wingdings" panose="05000000000000000000" pitchFamily="2" charset="2"/>
              <a:buNone/>
            </a:pPr>
            <a:r>
              <a:rPr lang="en-US" altLang="zh-CN" sz="2300" dirty="0">
                <a:latin typeface="微软雅黑" panose="020B0503020204020204" pitchFamily="34" charset="-122"/>
                <a:ea typeface="微软雅黑" panose="020B0503020204020204" pitchFamily="34" charset="-122"/>
              </a:rPr>
              <a:t>public RandomAccessFile(File file,String mode)</a:t>
            </a:r>
            <a:endParaRPr lang="en-US" altLang="zh-CN" sz="2300" dirty="0">
              <a:latin typeface="微软雅黑" panose="020B0503020204020204" pitchFamily="34" charset="-122"/>
              <a:ea typeface="微软雅黑" panose="020B0503020204020204" pitchFamily="34" charset="-122"/>
            </a:endParaRPr>
          </a:p>
          <a:p>
            <a:pPr lvl="2" indent="-239395" eaLnBrk="1" hangingPunct="1">
              <a:lnSpc>
                <a:spcPct val="120000"/>
              </a:lnSpc>
              <a:spcBef>
                <a:spcPct val="0"/>
              </a:spcBef>
              <a:buFont typeface="Wingdings" panose="05000000000000000000" pitchFamily="2" charset="2"/>
              <a:buNone/>
            </a:pPr>
            <a:r>
              <a:rPr lang="en-US" altLang="zh-CN" sz="2300" dirty="0">
                <a:latin typeface="微软雅黑" panose="020B0503020204020204" pitchFamily="34" charset="-122"/>
                <a:ea typeface="微软雅黑" panose="020B0503020204020204" pitchFamily="34" charset="-122"/>
              </a:rPr>
              <a:t>                 throws FileNotFoundException</a:t>
            </a:r>
            <a:endParaRPr lang="en-US" altLang="zh-CN" sz="2300" dirty="0">
              <a:latin typeface="微软雅黑" panose="020B0503020204020204" pitchFamily="34" charset="-122"/>
              <a:ea typeface="微软雅黑" panose="020B0503020204020204" pitchFamily="34" charset="-122"/>
            </a:endParaRPr>
          </a:p>
          <a:p>
            <a:pPr lvl="2" indent="-239395" eaLnBrk="1" hangingPunct="1">
              <a:lnSpc>
                <a:spcPct val="120000"/>
              </a:lnSpc>
              <a:spcBef>
                <a:spcPct val="0"/>
              </a:spcBef>
              <a:buFont typeface="Wingdings" panose="05000000000000000000" pitchFamily="2" charset="2"/>
              <a:buNone/>
            </a:pPr>
            <a:r>
              <a:rPr lang="en-US" altLang="zh-CN" sz="2300" dirty="0">
                <a:latin typeface="微软雅黑" panose="020B0503020204020204" pitchFamily="34" charset="-122"/>
                <a:ea typeface="微软雅黑" panose="020B0503020204020204" pitchFamily="34" charset="-122"/>
              </a:rPr>
              <a:t>public RandomAccessFile(String name, String mode)</a:t>
            </a:r>
            <a:endParaRPr lang="en-US" altLang="zh-CN" sz="2300" dirty="0">
              <a:latin typeface="微软雅黑" panose="020B0503020204020204" pitchFamily="34" charset="-122"/>
              <a:ea typeface="微软雅黑" panose="020B0503020204020204" pitchFamily="34" charset="-122"/>
            </a:endParaRPr>
          </a:p>
          <a:p>
            <a:pPr lvl="2" indent="-239395" eaLnBrk="1" hangingPunct="1">
              <a:lnSpc>
                <a:spcPct val="120000"/>
              </a:lnSpc>
              <a:spcBef>
                <a:spcPct val="0"/>
              </a:spcBef>
              <a:buFont typeface="Wingdings" panose="05000000000000000000" pitchFamily="2" charset="2"/>
              <a:buNone/>
            </a:pPr>
            <a:r>
              <a:rPr lang="en-US" altLang="zh-CN" sz="2300" dirty="0">
                <a:latin typeface="微软雅黑" panose="020B0503020204020204" pitchFamily="34" charset="-122"/>
                <a:ea typeface="微软雅黑" panose="020B0503020204020204" pitchFamily="34" charset="-122"/>
              </a:rPr>
              <a:t>                 throws FileNotFoundException</a:t>
            </a:r>
            <a:endParaRPr lang="en-US" altLang="zh-CN" sz="2300" dirty="0">
              <a:latin typeface="微软雅黑" panose="020B0503020204020204" pitchFamily="34" charset="-122"/>
              <a:ea typeface="微软雅黑" panose="020B0503020204020204" pitchFamily="34" charset="-122"/>
            </a:endParaRPr>
          </a:p>
          <a:p>
            <a:pPr lvl="2" indent="-239395" eaLnBrk="1" hangingPunct="1">
              <a:lnSpc>
                <a:spcPct val="120000"/>
              </a:lnSpc>
              <a:spcBef>
                <a:spcPct val="0"/>
              </a:spcBef>
              <a:buFont typeface="Wingdings" panose="05000000000000000000" pitchFamily="2" charset="2"/>
              <a:buNone/>
            </a:pPr>
            <a:endParaRPr lang="en-US" altLang="zh-CN" sz="2300" dirty="0">
              <a:latin typeface="微软雅黑" panose="020B0503020204020204" pitchFamily="34" charset="-122"/>
              <a:ea typeface="微软雅黑" panose="020B0503020204020204" pitchFamily="34" charset="-122"/>
            </a:endParaRPr>
          </a:p>
          <a:p>
            <a:pPr lvl="2" indent="-239395" eaLnBrk="1" hangingPunct="1">
              <a:lnSpc>
                <a:spcPct val="120000"/>
              </a:lnSpc>
              <a:spcBef>
                <a:spcPct val="0"/>
              </a:spcBef>
              <a:buFont typeface="Wingdings" panose="05000000000000000000" pitchFamily="2" charset="2"/>
              <a:buNone/>
            </a:pPr>
            <a:r>
              <a:rPr lang="en-US" altLang="zh-CN" sz="2300" dirty="0">
                <a:latin typeface="微软雅黑" panose="020B0503020204020204" pitchFamily="34" charset="-122"/>
                <a:ea typeface="微软雅黑" panose="020B0503020204020204" pitchFamily="34" charset="-122"/>
              </a:rPr>
              <a:t>Mode</a:t>
            </a:r>
            <a:r>
              <a:rPr lang="zh-CN" altLang="en-US" sz="2300" dirty="0">
                <a:latin typeface="微软雅黑" panose="020B0503020204020204" pitchFamily="34" charset="-122"/>
                <a:ea typeface="微软雅黑" panose="020B0503020204020204" pitchFamily="34" charset="-122"/>
              </a:rPr>
              <a:t>指定了操作模式，</a:t>
            </a:r>
            <a:r>
              <a:rPr lang="zh-CN" altLang="en-US" sz="2000" dirty="0">
                <a:latin typeface="微软雅黑" panose="020B0503020204020204" pitchFamily="34" charset="-122"/>
                <a:ea typeface="微软雅黑" panose="020B0503020204020204" pitchFamily="34" charset="-122"/>
              </a:rPr>
              <a:t>是随机读（</a:t>
            </a:r>
            <a:r>
              <a:rPr lang="en-US" altLang="zh-CN" sz="2000" dirty="0">
                <a:latin typeface="微软雅黑" panose="020B0503020204020204" pitchFamily="34" charset="-122"/>
                <a:ea typeface="微软雅黑" panose="020B0503020204020204" pitchFamily="34" charset="-122"/>
              </a:rPr>
              <a:t>"</a:t>
            </a:r>
            <a:r>
              <a:rPr lang="en-US" altLang="zh-CN" sz="2300"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），还是读写兼施（</a:t>
            </a:r>
            <a:r>
              <a:rPr lang="en-US" altLang="zh-CN" sz="2000" dirty="0">
                <a:latin typeface="微软雅黑" panose="020B0503020204020204" pitchFamily="34" charset="-122"/>
                <a:ea typeface="微软雅黑" panose="020B0503020204020204" pitchFamily="34" charset="-122"/>
              </a:rPr>
              <a:t>"</a:t>
            </a:r>
            <a:r>
              <a:rPr lang="en-US" altLang="zh-CN" sz="2300" dirty="0">
                <a:latin typeface="微软雅黑" panose="020B0503020204020204" pitchFamily="34" charset="-122"/>
                <a:ea typeface="微软雅黑" panose="020B0503020204020204" pitchFamily="34" charset="-122"/>
              </a:rPr>
              <a:t>rw</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91140"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86DCBC4-71A1-40FB-BB94-8FFC40110D15}"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246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a:t>
            </a:r>
            <a:r>
              <a:rPr lang="zh-CN" altLang="en-US">
                <a:sym typeface="+mn-ea"/>
              </a:rPr>
              <a:t>-</a:t>
            </a:r>
            <a:r>
              <a:rPr lang="zh-CN" altLang="en-US">
                <a:sym typeface="+mn-ea"/>
              </a:rPr>
              <a:t>主要方法</a:t>
            </a:r>
            <a:endParaRPr lang="zh-CN" altLang="en-US">
              <a:sym typeface="+mn-ea"/>
            </a:endParaRPr>
          </a:p>
        </p:txBody>
      </p:sp>
      <p:sp>
        <p:nvSpPr>
          <p:cNvPr id="157698" name="Rectangle 3"/>
          <p:cNvSpPr>
            <a:spLocks noGrp="1"/>
          </p:cNvSpPr>
          <p:nvPr>
            <p:ph idx="1"/>
          </p:nvPr>
        </p:nvSpPr>
        <p:spPr/>
        <p:txBody>
          <a:bodyPr vert="horz" wrap="square" lIns="91440" tIns="45720" rIns="91440" bIns="45720" anchor="t"/>
          <a:p>
            <a:pPr eaLnBrk="1" hangingPunct="1"/>
            <a:r>
              <a:rPr lang="en-US" altLang="ja-JP" sz="2700" dirty="0">
                <a:latin typeface="Arial Unicode MS" panose="020B0604020202020204" charset="-122"/>
                <a:ea typeface="微软雅黑" panose="020B0503020204020204" pitchFamily="34" charset="-122"/>
              </a:rPr>
              <a:t>RandomAccessFile(File file, String mode)</a:t>
            </a:r>
            <a:r>
              <a:rPr lang="en-US" altLang="ja-JP" sz="2700" dirty="0">
                <a:latin typeface="微软雅黑" panose="020B0503020204020204" pitchFamily="34" charset="-122"/>
                <a:ea typeface="MS PGothic" panose="020B0600070205080204" pitchFamily="34" charset="-128"/>
              </a:rPr>
              <a:t> </a:t>
            </a:r>
            <a:endParaRPr lang="en-US" altLang="ja-JP" sz="2700" dirty="0">
              <a:latin typeface="微软雅黑" panose="020B0503020204020204" pitchFamily="34" charset="-122"/>
              <a:ea typeface="MS PGothic" panose="020B0600070205080204" pitchFamily="34" charset="-128"/>
            </a:endParaRPr>
          </a:p>
          <a:p>
            <a:pPr eaLnBrk="1" hangingPunct="1"/>
            <a:r>
              <a:rPr lang="en-US" altLang="ja-JP" sz="2700" dirty="0">
                <a:latin typeface="Arial Unicode MS" panose="020B0604020202020204" charset="-122"/>
                <a:ea typeface="微软雅黑" panose="020B0503020204020204" pitchFamily="34" charset="-122"/>
              </a:rPr>
              <a:t>RandomAccessFile(String name, String mode)</a:t>
            </a:r>
            <a:r>
              <a:rPr lang="en-US" altLang="ja-JP" sz="2700" dirty="0">
                <a:latin typeface="微软雅黑" panose="020B0503020204020204" pitchFamily="34" charset="-122"/>
                <a:ea typeface="MS PGothic" panose="020B0600070205080204" pitchFamily="34" charset="-128"/>
              </a:rPr>
              <a:t> </a:t>
            </a:r>
            <a:endParaRPr lang="en-US" altLang="ja-JP" sz="2700" dirty="0">
              <a:latin typeface="微软雅黑" panose="020B0503020204020204" pitchFamily="34" charset="-122"/>
              <a:ea typeface="MS PGothic" panose="020B0600070205080204" pitchFamily="34" charset="-128"/>
            </a:endParaRPr>
          </a:p>
          <a:p>
            <a:pPr lvl="1" eaLnBrk="1" hangingPunct="1"/>
            <a:r>
              <a:rPr lang="en-US" altLang="zh-CN" sz="2700" dirty="0">
                <a:latin typeface="微软雅黑" panose="020B0503020204020204" pitchFamily="34" charset="-122"/>
                <a:ea typeface="微软雅黑" panose="020B0503020204020204" pitchFamily="34" charset="-122"/>
              </a:rPr>
              <a:t>r   </a:t>
            </a:r>
            <a:r>
              <a:rPr lang="zh-CN" altLang="en-US" sz="2700" dirty="0">
                <a:latin typeface="微软雅黑" panose="020B0503020204020204" pitchFamily="34" charset="-122"/>
                <a:ea typeface="微软雅黑" panose="020B0503020204020204" pitchFamily="34" charset="-122"/>
              </a:rPr>
              <a:t>只读 </a:t>
            </a:r>
            <a:endParaRPr lang="zh-CN" altLang="en-US" sz="2700" dirty="0">
              <a:latin typeface="微软雅黑" panose="020B0503020204020204" pitchFamily="34" charset="-122"/>
              <a:ea typeface="微软雅黑" panose="020B0503020204020204" pitchFamily="34" charset="-122"/>
            </a:endParaRPr>
          </a:p>
          <a:p>
            <a:pPr lvl="1" eaLnBrk="1" hangingPunct="1"/>
            <a:r>
              <a:rPr lang="en-US" altLang="zh-CN" sz="2700" dirty="0">
                <a:latin typeface="微软雅黑" panose="020B0503020204020204" pitchFamily="34" charset="-122"/>
                <a:ea typeface="微软雅黑" panose="020B0503020204020204" pitchFamily="34" charset="-122"/>
              </a:rPr>
              <a:t>Rw  </a:t>
            </a:r>
            <a:r>
              <a:rPr lang="zh-CN" altLang="en-US" sz="2700" dirty="0">
                <a:latin typeface="微软雅黑" panose="020B0503020204020204" pitchFamily="34" charset="-122"/>
                <a:ea typeface="微软雅黑" panose="020B0503020204020204" pitchFamily="34" charset="-122"/>
              </a:rPr>
              <a:t>读写</a:t>
            </a:r>
            <a:endParaRPr lang="zh-CN" altLang="en-US" sz="2700" dirty="0">
              <a:latin typeface="微软雅黑" panose="020B0503020204020204" pitchFamily="34" charset="-122"/>
              <a:ea typeface="微软雅黑" panose="020B0503020204020204" pitchFamily="34" charset="-122"/>
            </a:endParaRPr>
          </a:p>
          <a:p>
            <a:pPr eaLnBrk="1" hangingPunct="1"/>
            <a:r>
              <a:rPr lang="en-US" altLang="ja-JP" sz="2700" dirty="0">
                <a:latin typeface="Arial Unicode MS" panose="020B0604020202020204" charset="-122"/>
                <a:ea typeface="微软雅黑" panose="020B0503020204020204" pitchFamily="34" charset="-122"/>
              </a:rPr>
              <a:t>public void seek(long pos) throws IOException</a:t>
            </a:r>
            <a:endParaRPr lang="en-US" altLang="ja-JP" sz="2700" dirty="0">
              <a:latin typeface="Arial Unicode MS" panose="020B0604020202020204" charset="-122"/>
              <a:ea typeface="微软雅黑" panose="020B0503020204020204" pitchFamily="34" charset="-122"/>
            </a:endParaRPr>
          </a:p>
          <a:p>
            <a:pPr lvl="1" eaLnBrk="1" hangingPunct="1"/>
            <a:r>
              <a:rPr lang="zh-CN" altLang="en-US" sz="2700" dirty="0">
                <a:latin typeface="微软雅黑" panose="020B0503020204020204" pitchFamily="34" charset="-122"/>
                <a:ea typeface="微软雅黑" panose="020B0503020204020204" pitchFamily="34" charset="-122"/>
              </a:rPr>
              <a:t>设置文件指针指向的位置，从文件开始的位置起</a:t>
            </a:r>
            <a:endParaRPr lang="zh-CN" altLang="en-US" sz="27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700" dirty="0">
              <a:latin typeface="微软雅黑" panose="020B0503020204020204" pitchFamily="34" charset="-122"/>
              <a:ea typeface="微软雅黑" panose="020B0503020204020204" pitchFamily="34" charset="-122"/>
            </a:endParaRPr>
          </a:p>
        </p:txBody>
      </p:sp>
      <p:sp>
        <p:nvSpPr>
          <p:cNvPr id="92164"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21219BF-3D90-4D62-9B8B-F114E039E43C}"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4514"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随机文件读写－－示例：</a:t>
            </a:r>
            <a:endParaRPr lang="zh-CN" altLang="en-US">
              <a:sym typeface="+mn-ea"/>
            </a:endParaRPr>
          </a:p>
        </p:txBody>
      </p:sp>
      <p:sp>
        <p:nvSpPr>
          <p:cNvPr id="3" name="内容占位符 2"/>
          <p:cNvSpPr>
            <a:spLocks noGrp="1"/>
          </p:cNvSpPr>
          <p:nvPr>
            <p:ph idx="1"/>
          </p:nvPr>
        </p:nvSpPr>
        <p:spPr/>
        <p:txBody>
          <a:bodyPr/>
          <a:p>
            <a:endParaRPr lang="zh-CN" altLang="en-US"/>
          </a:p>
        </p:txBody>
      </p:sp>
      <p:sp>
        <p:nvSpPr>
          <p:cNvPr id="93189" name="灯片编号占位符 4"/>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B9DFF5-0957-4A54-BCBD-7ED6170BBEB1}"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pic>
        <p:nvPicPr>
          <p:cNvPr id="159748" name="图片 4" descr="snap6.jpg"/>
          <p:cNvPicPr>
            <a:picLocks noChangeAspect="1"/>
          </p:cNvPicPr>
          <p:nvPr/>
        </p:nvPicPr>
        <p:blipFill>
          <a:blip r:embed="rId1"/>
          <a:srcRect t="4404" b="17224"/>
          <a:stretch>
            <a:fillRect/>
          </a:stretch>
        </p:blipFill>
        <p:spPr>
          <a:xfrm>
            <a:off x="781050" y="1332230"/>
            <a:ext cx="8789670" cy="5024120"/>
          </a:xfrm>
          <a:prstGeom prst="rect">
            <a:avLst/>
          </a:prstGeom>
          <a:noFill/>
          <a:ln w="9525">
            <a:noFill/>
          </a:ln>
        </p:spPr>
      </p:pic>
    </p:spTree>
    <p:custDataLst>
      <p:tags r:id="rId2"/>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470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NIO</a:t>
            </a:r>
            <a:endParaRPr lang="zh-CN" altLang="en-US">
              <a:sym typeface="+mn-ea"/>
            </a:endParaRPr>
          </a:p>
        </p:txBody>
      </p:sp>
      <p:sp>
        <p:nvSpPr>
          <p:cNvPr id="94211" name="Rectangle 3"/>
          <p:cNvSpPr>
            <a:spLocks noGrp="1" noChangeArrowheads="1"/>
          </p:cNvSpPr>
          <p:nvPr>
            <p:ph idx="1"/>
          </p:nvPr>
        </p:nvSpPr>
        <p:spPr/>
        <p:txBody>
          <a:bodyPr vert="horz" wrap="square" lIns="91440" tIns="45720" rIns="91440" bIns="45720" numCol="1" rtlCol="0" anchor="t" anchorCtr="0" compatLnSpc="1">
            <a:normAutofit/>
          </a:bodyPr>
          <a:lstStyle/>
          <a:p>
            <a:pPr marL="494030" marR="0" lvl="0" indent="-420370" algn="l" defTabSz="960120" rtl="0" eaLnBrk="1" fontAlgn="auto" latinLnBrk="0" hangingPunct="1">
              <a:lnSpc>
                <a:spcPct val="100000"/>
              </a:lnSpc>
              <a:spcBef>
                <a:spcPts val="1050"/>
              </a:spcBef>
              <a:spcAft>
                <a:spcPts val="0"/>
              </a:spcAft>
              <a:buClrTx/>
              <a:buSzTx/>
              <a:buFont typeface="Arial" panose="020B0604020202020204" pitchFamily="34" charset="0"/>
              <a:buChar char="•"/>
              <a:tabLst>
                <a:tab pos="80010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JDK 1.4</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介绍了许多提高</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性能的过程，这里有一种</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称为“新的</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，主要是使用了</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java.nio</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包，该包提供了下边几种功能：</a:t>
            </a:r>
            <a:endPar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7905"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tabLst>
                <a:tab pos="800100" algn="l"/>
              </a:tabLst>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设置字符编码的编码器（</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encoder</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）和解码器（</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decoder</a:t>
            </a: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7905"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tabLst>
                <a:tab pos="800100" algn="l"/>
              </a:tabLst>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非阻塞</a:t>
            </a: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IO</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7905"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tabLst>
                <a:tab pos="800100" algn="l"/>
              </a:tabLst>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内存映射文件</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7905" marR="0" lvl="1" indent="-240030" algn="l" defTabSz="960120" rtl="0" eaLnBrk="1" fontAlgn="auto" latinLnBrk="0" hangingPunct="1">
              <a:lnSpc>
                <a:spcPct val="90000"/>
              </a:lnSpc>
              <a:spcBef>
                <a:spcPts val="525"/>
              </a:spcBef>
              <a:spcAft>
                <a:spcPts val="0"/>
              </a:spcAft>
              <a:buClrTx/>
              <a:buSzTx/>
              <a:buFont typeface="Arial" panose="020B0604020202020204" pitchFamily="34" charset="0"/>
              <a:buChar char="•"/>
              <a:tabLst>
                <a:tab pos="800100" algn="l"/>
              </a:tabLst>
              <a:defRPr/>
            </a:pPr>
            <a:r>
              <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文件锁</a:t>
            </a:r>
            <a:endParaRPr kumimoji="0" lang="zh-CN" altLang="en-US"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77850" marR="0" lvl="0" indent="-420370" algn="l" defTabSz="960120" rtl="0" eaLnBrk="1" fontAlgn="auto" latinLnBrk="0" hangingPunct="1">
              <a:lnSpc>
                <a:spcPct val="100000"/>
              </a:lnSpc>
              <a:spcBef>
                <a:spcPts val="1050"/>
              </a:spcBef>
              <a:spcAft>
                <a:spcPts val="0"/>
              </a:spcAft>
              <a:buClrTx/>
              <a:buSzTx/>
              <a:buFont typeface="Arial" panose="020B0604020202020204" pitchFamily="34" charset="0"/>
              <a:buChar char="•"/>
              <a:tabLst>
                <a:tab pos="800100" algn="l"/>
              </a:tabLst>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Java NIO属于文件IO的高级操作，使用该设计结构可以完成高效的IO操作，该操作使用的更加倾向于底层的操作过程，而且Java NIO部分的API中的实现代码都是C代码，</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可以</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完成</a:t>
            </a:r>
            <a:r>
              <a:rPr lang="en-US" altLang="zh-CN" sz="2400" noProof="0" smtClean="0">
                <a:ln>
                  <a:noFill/>
                </a:ln>
                <a:effectLst/>
                <a:uLnTx/>
                <a:uFillTx/>
                <a:sym typeface="+mn-ea"/>
              </a:rPr>
              <a:t>高效的</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IO操作 </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421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492488F-FC1A-44FB-997A-35E711C07B51}"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4706"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NIO.2</a:t>
            </a:r>
            <a:endParaRPr lang="zh-CN" altLang="en-US">
              <a:sym typeface="+mn-ea"/>
            </a:endParaRPr>
          </a:p>
        </p:txBody>
      </p:sp>
      <p:sp>
        <p:nvSpPr>
          <p:cNvPr id="94211" name="Rectangle 3"/>
          <p:cNvSpPr>
            <a:spLocks noGrp="1" noChangeArrowheads="1"/>
          </p:cNvSpPr>
          <p:nvPr>
            <p:ph idx="1"/>
          </p:nvPr>
        </p:nvSpPr>
        <p:spPr/>
        <p:txBody>
          <a:bodyPr vert="horz" wrap="square" lIns="91440" tIns="45720" rIns="91440" bIns="45720" numCol="1" rtlCol="0" anchor="t" anchorCtr="0" compatLnSpc="1">
            <a:normAutofit/>
          </a:bodyPr>
          <a:lstStyle/>
          <a:p>
            <a:pPr marL="531495" marR="0" lvl="0" indent="-457835" algn="l" defTabSz="960120" rtl="0" eaLnBrk="1" fontAlgn="auto" latinLnBrk="0" hangingPunct="1">
              <a:lnSpc>
                <a:spcPct val="100000"/>
              </a:lnSpc>
              <a:spcBef>
                <a:spcPts val="1050"/>
              </a:spcBef>
              <a:spcAft>
                <a:spcPts val="0"/>
              </a:spcAft>
              <a:buClrTx/>
              <a:buSzTx/>
              <a:buFont typeface="Arial" panose="020B0604020202020204" pitchFamily="34" charset="0"/>
              <a:buChar char="•"/>
              <a:tabLst>
                <a:tab pos="800100" algn="l"/>
              </a:tabLst>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JDK 7.0</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以后</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31495" marR="0" lvl="0" indent="-457835" algn="l" defTabSz="960120" rtl="0" eaLnBrk="1" fontAlgn="auto" latinLnBrk="0" hangingPunct="1">
              <a:lnSpc>
                <a:spcPct val="100000"/>
              </a:lnSpc>
              <a:spcBef>
                <a:spcPts val="1050"/>
              </a:spcBef>
              <a:spcAft>
                <a:spcPts val="0"/>
              </a:spcAft>
              <a:buClrTx/>
              <a:buSzTx/>
              <a:buFont typeface="Arial" panose="020B0604020202020204" pitchFamily="34" charset="0"/>
              <a:buChar char="•"/>
              <a:tabLst>
                <a:tab pos="800100" algn="l"/>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NIO2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最大的改进是引入了四个异步</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Channel,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用于支持异步读写</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同时</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它还增加了对文件系统和文件属性的支持</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提供了</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WatchService</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FileVisitor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这些高级功能</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31495" marR="0" lvl="0" indent="-457835" algn="l" defTabSz="960120" rtl="0" eaLnBrk="1" fontAlgn="auto" latinLnBrk="0" hangingPunct="1">
              <a:lnSpc>
                <a:spcPct val="100000"/>
              </a:lnSpc>
              <a:spcBef>
                <a:spcPts val="1050"/>
              </a:spcBef>
              <a:spcAft>
                <a:spcPts val="0"/>
              </a:spcAft>
              <a:buClrTx/>
              <a:buSzTx/>
              <a:buFont typeface="Arial" panose="020B0604020202020204" pitchFamily="34" charset="0"/>
              <a:buChar char="•"/>
              <a:tabLst>
                <a:tab pos="800100" algn="l"/>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在异步</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应用程序仅仅需要告诉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 </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需要</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什么数据</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并提供给</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Buffer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和一个回调</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OS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会自己检测</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Channel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的可读性</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但其发起其可读</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会自动将数据复制到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Buffer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并通知应用程序任务完成</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4212"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76A2BED-60C5-469F-8835-D9150352D886}"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6754" name="Rectangle 2"/>
          <p:cNvSpPr>
            <a:spLocks noGrp="1" noChangeArrowheads="1"/>
          </p:cNvSpPr>
          <p:nvPr>
            <p:ph type="title"/>
          </p:nvPr>
        </p:nvSpPr>
        <p:spPr>
          <a:noFill/>
          <a:ln w="9525">
            <a:noFill/>
          </a:ln>
        </p:spPr>
        <p:txBody>
          <a:bodyPr vert="horz" wrap="square" lIns="102870" tIns="51435" rIns="102870" bIns="51435" numCol="1" rtlCol="0" anchor="ctr" anchorCtr="0" compatLnSpc="0">
            <a:normAutofit fontScale="90000"/>
          </a:bodyPr>
          <a:lstStyle/>
          <a:p>
            <a:pPr lvl="0" algn="l">
              <a:buClrTx/>
              <a:buSzTx/>
            </a:pPr>
            <a:r>
              <a:rPr lang="zh-CN" altLang="en-US">
                <a:sym typeface="+mn-ea"/>
              </a:rPr>
              <a:t>java.nio</a:t>
            </a:r>
            <a:r>
              <a:rPr lang="zh-CN" altLang="en-US">
                <a:sym typeface="+mn-ea"/>
              </a:rPr>
              <a:t>的功能的性能优势</a:t>
            </a:r>
            <a:endParaRPr lang="zh-CN" altLang="en-US">
              <a:sym typeface="+mn-ea"/>
            </a:endParaRPr>
          </a:p>
        </p:txBody>
      </p:sp>
      <p:sp>
        <p:nvSpPr>
          <p:cNvPr id="95235" name="Rectangle 3"/>
          <p:cNvSpPr>
            <a:spLocks noGrp="1" noChangeArrowheads="1"/>
          </p:cNvSpPr>
          <p:nvPr>
            <p:ph idx="1"/>
          </p:nvPr>
        </p:nvSpPr>
        <p:spPr>
          <a:noFill/>
          <a:ln w="9525">
            <a:noFill/>
          </a:ln>
        </p:spPr>
        <p:txBody>
          <a:bodyPr vert="horz" wrap="square" lIns="91440" tIns="45720" rIns="91440" bIns="45720" numCol="1" rtlCol="0" anchor="t" anchorCtr="0" compatLnSpc="1">
            <a:normAutofit/>
          </a:bodyPr>
          <a:lstStyle/>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能够直接从硬盘上</a:t>
            </a:r>
            <a:r>
              <a:rPr lang="en-US" altLang="zh-CN" sz="2800" noProof="0" dirty="0" smtClean="0">
                <a:ln>
                  <a:noFill/>
                </a:ln>
                <a:effectLst/>
                <a:uLnTx/>
                <a:uFillTx/>
                <a:sym typeface="+mn-ea"/>
              </a:rPr>
              <a:t>读写数据块</a:t>
            </a:r>
            <a:r>
              <a:rPr lang="en-US" altLang="zh-CN" sz="2800" noProof="0" dirty="0" smtClean="0">
                <a:ln>
                  <a:noFill/>
                </a:ln>
                <a:effectLst/>
                <a:uLnTx/>
                <a:uFillTx/>
                <a:sym typeface="+mn-ea"/>
              </a:rPr>
              <a:t>、而不需要一字节</a:t>
            </a:r>
            <a:r>
              <a:rPr lang="zh-CN" altLang="en-US" sz="2800" noProof="0" dirty="0" smtClean="0">
                <a:ln>
                  <a:noFill/>
                </a:ln>
                <a:effectLst/>
                <a:uLnTx/>
                <a:uFillTx/>
                <a:sym typeface="+mn-ea"/>
              </a:rPr>
              <a:t>处理</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在非阅读期间将数据从缓冲器中提出时，它处理低字节优先问题。 </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可以进行非阻塞异步输入</a:t>
            </a:r>
            <a:r>
              <a:rPr lang="en-US" altLang="zh-CN" sz="2800" noProof="0" dirty="0" smtClean="0">
                <a:ln>
                  <a:noFill/>
                </a:ln>
                <a:effectLst/>
                <a:uLnTx/>
                <a:uFillTx/>
                <a:sym typeface="+mn-ea"/>
              </a:rPr>
              <a:t>/</a:t>
            </a:r>
            <a:r>
              <a:rPr lang="en-US" altLang="zh-CN" sz="2800" noProof="0" dirty="0" smtClean="0">
                <a:ln>
                  <a:noFill/>
                </a:ln>
                <a:effectLst/>
                <a:uLnTx/>
                <a:uFillTx/>
                <a:sym typeface="+mn-ea"/>
              </a:rPr>
              <a:t>输出 </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r>
              <a:rPr lang="en-US" altLang="zh-CN" sz="2800" noProof="0" dirty="0" smtClean="0">
                <a:ln>
                  <a:noFill/>
                </a:ln>
                <a:effectLst/>
                <a:uLnTx/>
                <a:uFillTx/>
                <a:sym typeface="+mn-ea"/>
              </a:rPr>
              <a:t>能够锁定整个或部分文件</a:t>
            </a:r>
            <a:endParaRPr lang="en-US" altLang="zh-CN" sz="2800" noProof="0" dirty="0" smtClean="0">
              <a:ln>
                <a:noFill/>
              </a:ln>
              <a:effectLst/>
              <a:uLnTx/>
              <a:uFillTx/>
              <a:sym typeface="+mn-ea"/>
            </a:endParaRPr>
          </a:p>
          <a:p>
            <a:pPr marL="531495" lvl="0" indent="-457835" algn="l" defTabSz="960120" eaLnBrk="1" fontAlgn="auto" hangingPunct="1">
              <a:spcBef>
                <a:spcPts val="1050"/>
              </a:spcBef>
              <a:spcAft>
                <a:spcPts val="0"/>
              </a:spcAft>
              <a:buClrTx/>
              <a:buSzTx/>
              <a:tabLst>
                <a:tab pos="800100" algn="l"/>
              </a:tabLst>
              <a:defRPr/>
            </a:pPr>
            <a:endParaRPr lang="en-US" altLang="zh-CN" sz="2800" noProof="0" dirty="0" smtClean="0">
              <a:ln>
                <a:noFill/>
              </a:ln>
              <a:effectLst/>
              <a:uLnTx/>
              <a:uFillTx/>
              <a:sym typeface="+mn-ea"/>
            </a:endParaRPr>
          </a:p>
        </p:txBody>
      </p:sp>
      <p:sp>
        <p:nvSpPr>
          <p:cNvPr id="95236" name="灯片编号占位符 2"/>
          <p:cNvSpPr txBox="1">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E6F9A37-D076-40E0-B078-990F890388DE}" type="slidenum">
              <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6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sld>
</file>

<file path=ppt/tags/tag1.xml><?xml version="1.0" encoding="utf-8"?>
<p:tagLst xmlns:p="http://schemas.openxmlformats.org/presentationml/2006/main">
  <p:tag name="KSO_WM_TEMPLATE_CATEGORY" val="custom"/>
  <p:tag name="KSO_WM_TEMPLATE_INDEX" val="20186827"/>
</p:tagLst>
</file>

<file path=ppt/tags/tag10.xml><?xml version="1.0" encoding="utf-8"?>
<p:tagLst xmlns:p="http://schemas.openxmlformats.org/presentationml/2006/main">
  <p:tag name="KSO_WM_TEMPLATE_CATEGORY" val="custom"/>
  <p:tag name="KSO_WM_TEMPLATE_INDEX" val="20186827"/>
</p:tagLst>
</file>

<file path=ppt/tags/tag100.xml><?xml version="1.0" encoding="utf-8"?>
<p:tagLst xmlns:p="http://schemas.openxmlformats.org/presentationml/2006/main">
  <p:tag name="KSO_WM_TEMPLATE_CATEGORY" val="custom"/>
  <p:tag name="KSO_WM_TEMPLATE_INDEX" val="20186827"/>
</p:tagLst>
</file>

<file path=ppt/tags/tag101.xml><?xml version="1.0" encoding="utf-8"?>
<p:tagLst xmlns:p="http://schemas.openxmlformats.org/presentationml/2006/main">
  <p:tag name="KSO_WM_TEMPLATE_CATEGORY" val="custom"/>
  <p:tag name="KSO_WM_TEMPLATE_INDEX" val="20186827"/>
</p:tagLst>
</file>

<file path=ppt/tags/tag102.xml><?xml version="1.0" encoding="utf-8"?>
<p:tagLst xmlns:p="http://schemas.openxmlformats.org/presentationml/2006/main">
  <p:tag name="KSO_WM_TEMPLATE_CATEGORY" val="custom"/>
  <p:tag name="KSO_WM_TEMPLATE_INDEX" val="20186827"/>
</p:tagLst>
</file>

<file path=ppt/tags/tag103.xml><?xml version="1.0" encoding="utf-8"?>
<p:tagLst xmlns:p="http://schemas.openxmlformats.org/presentationml/2006/main">
  <p:tag name="KSO_WM_TEMPLATE_CATEGORY" val="custom"/>
  <p:tag name="KSO_WM_TEMPLATE_INDEX" val="20186827"/>
</p:tagLst>
</file>

<file path=ppt/tags/tag104.xml><?xml version="1.0" encoding="utf-8"?>
<p:tagLst xmlns:p="http://schemas.openxmlformats.org/presentationml/2006/main">
  <p:tag name="KSO_WM_TEMPLATE_CATEGORY" val="custom"/>
  <p:tag name="KSO_WM_TEMPLATE_INDEX" val="20186827"/>
</p:tagLst>
</file>

<file path=ppt/tags/tag105.xml><?xml version="1.0" encoding="utf-8"?>
<p:tagLst xmlns:p="http://schemas.openxmlformats.org/presentationml/2006/main">
  <p:tag name="KSO_WM_TEMPLATE_CATEGORY" val="custom"/>
  <p:tag name="KSO_WM_TEMPLATE_INDEX" val="20186827"/>
</p:tagLst>
</file>

<file path=ppt/tags/tag106.xml><?xml version="1.0" encoding="utf-8"?>
<p:tagLst xmlns:p="http://schemas.openxmlformats.org/presentationml/2006/main">
  <p:tag name="KSO_WM_TEMPLATE_CATEGORY" val="custom"/>
  <p:tag name="KSO_WM_TEMPLATE_INDEX" val="20186827"/>
</p:tagLst>
</file>

<file path=ppt/tags/tag107.xml><?xml version="1.0" encoding="utf-8"?>
<p:tagLst xmlns:p="http://schemas.openxmlformats.org/presentationml/2006/main">
  <p:tag name="KSO_WM_TEMPLATE_CATEGORY" val="custom"/>
  <p:tag name="KSO_WM_TEMPLATE_INDEX" val="20186827"/>
</p:tagLst>
</file>

<file path=ppt/tags/tag108.xml><?xml version="1.0" encoding="utf-8"?>
<p:tagLst xmlns:p="http://schemas.openxmlformats.org/presentationml/2006/main">
  <p:tag name="KSO_WM_TEMPLATE_CATEGORY" val="custom"/>
  <p:tag name="KSO_WM_TEMPLATE_INDEX" val="20186827"/>
</p:tagLst>
</file>

<file path=ppt/tags/tag109.xml><?xml version="1.0" encoding="utf-8"?>
<p:tagLst xmlns:p="http://schemas.openxmlformats.org/presentationml/2006/main">
  <p:tag name="KSO_WM_TEMPLATE_CATEGORY" val="custom"/>
  <p:tag name="KSO_WM_TEMPLATE_INDEX" val="20186827"/>
</p:tagLst>
</file>

<file path=ppt/tags/tag11.xml><?xml version="1.0" encoding="utf-8"?>
<p:tagLst xmlns:p="http://schemas.openxmlformats.org/presentationml/2006/main">
  <p:tag name="KSO_WM_TEMPLATE_CATEGORY" val="custom"/>
  <p:tag name="KSO_WM_TEMPLATE_INDEX" val="20186827"/>
</p:tagLst>
</file>

<file path=ppt/tags/tag110.xml><?xml version="1.0" encoding="utf-8"?>
<p:tagLst xmlns:p="http://schemas.openxmlformats.org/presentationml/2006/main">
  <p:tag name="KSO_WM_TEMPLATE_CATEGORY" val="custom"/>
  <p:tag name="KSO_WM_TEMPLATE_INDEX" val="20186827"/>
</p:tagLst>
</file>

<file path=ppt/tags/tag111.xml><?xml version="1.0" encoding="utf-8"?>
<p:tagLst xmlns:p="http://schemas.openxmlformats.org/presentationml/2006/main">
  <p:tag name="KSO_WM_TEMPLATE_CATEGORY" val="custom"/>
  <p:tag name="KSO_WM_TEMPLATE_INDEX" val="20186827"/>
</p:tagLst>
</file>

<file path=ppt/tags/tag112.xml><?xml version="1.0" encoding="utf-8"?>
<p:tagLst xmlns:p="http://schemas.openxmlformats.org/presentationml/2006/main">
  <p:tag name="KSO_WM_TEMPLATE_CATEGORY" val="custom"/>
  <p:tag name="KSO_WM_TEMPLATE_INDEX" val="20186827"/>
</p:tagLst>
</file>

<file path=ppt/tags/tag113.xml><?xml version="1.0" encoding="utf-8"?>
<p:tagLst xmlns:p="http://schemas.openxmlformats.org/presentationml/2006/main">
  <p:tag name="KSO_WM_TEMPLATE_CATEGORY" val="custom"/>
  <p:tag name="KSO_WM_TEMPLATE_INDEX" val="20186827"/>
</p:tagLst>
</file>

<file path=ppt/tags/tag114.xml><?xml version="1.0" encoding="utf-8"?>
<p:tagLst xmlns:p="http://schemas.openxmlformats.org/presentationml/2006/main">
  <p:tag name="KSO_WM_TEMPLATE_CATEGORY" val="custom"/>
  <p:tag name="KSO_WM_TEMPLATE_INDEX" val="20186827"/>
</p:tagLst>
</file>

<file path=ppt/tags/tag115.xml><?xml version="1.0" encoding="utf-8"?>
<p:tagLst xmlns:p="http://schemas.openxmlformats.org/presentationml/2006/main">
  <p:tag name="KSO_WM_TEMPLATE_CATEGORY" val="custom"/>
  <p:tag name="KSO_WM_TEMPLATE_INDEX" val="20186827"/>
</p:tagLst>
</file>

<file path=ppt/tags/tag116.xml><?xml version="1.0" encoding="utf-8"?>
<p:tagLst xmlns:p="http://schemas.openxmlformats.org/presentationml/2006/main">
  <p:tag name="KSO_WM_TEMPLATE_CATEGORY" val="custom"/>
  <p:tag name="KSO_WM_TEMPLATE_INDEX" val="20186827"/>
</p:tagLst>
</file>

<file path=ppt/tags/tag117.xml><?xml version="1.0" encoding="utf-8"?>
<p:tagLst xmlns:p="http://schemas.openxmlformats.org/presentationml/2006/main">
  <p:tag name="KSO_WM_TEMPLATE_CATEGORY" val="custom"/>
  <p:tag name="KSO_WM_TEMPLATE_INDEX" val="20186827"/>
</p:tagLst>
</file>

<file path=ppt/tags/tag12.xml><?xml version="1.0" encoding="utf-8"?>
<p:tagLst xmlns:p="http://schemas.openxmlformats.org/presentationml/2006/main">
  <p:tag name="KSO_WM_TEMPLATE_CATEGORY" val="custom"/>
  <p:tag name="KSO_WM_TEMPLATE_INDEX" val="20186827"/>
</p:tagLst>
</file>

<file path=ppt/tags/tag13.xml><?xml version="1.0" encoding="utf-8"?>
<p:tagLst xmlns:p="http://schemas.openxmlformats.org/presentationml/2006/main">
  <p:tag name="KSO_WM_TEMPLATE_CATEGORY" val="custom"/>
  <p:tag name="KSO_WM_TEMPLATE_INDEX" val="20186827"/>
</p:tagLst>
</file>

<file path=ppt/tags/tag14.xml><?xml version="1.0" encoding="utf-8"?>
<p:tagLst xmlns:p="http://schemas.openxmlformats.org/presentationml/2006/main">
  <p:tag name="KSO_WM_TEMPLATE_CATEGORY" val="custom"/>
  <p:tag name="KSO_WM_TEMPLATE_INDEX" val="20186827"/>
</p:tagLst>
</file>

<file path=ppt/tags/tag15.xml><?xml version="1.0" encoding="utf-8"?>
<p:tagLst xmlns:p="http://schemas.openxmlformats.org/presentationml/2006/main">
  <p:tag name="KSO_WM_TEMPLATE_CATEGORY" val="custom"/>
  <p:tag name="KSO_WM_TEMPLATE_INDEX" val="20186827"/>
</p:tagLst>
</file>

<file path=ppt/tags/tag16.xml><?xml version="1.0" encoding="utf-8"?>
<p:tagLst xmlns:p="http://schemas.openxmlformats.org/presentationml/2006/main">
  <p:tag name="KSO_WM_TEMPLATE_CATEGORY" val="custom"/>
  <p:tag name="KSO_WM_TEMPLATE_INDEX" val="20186827"/>
</p:tagLst>
</file>

<file path=ppt/tags/tag17.xml><?xml version="1.0" encoding="utf-8"?>
<p:tagLst xmlns:p="http://schemas.openxmlformats.org/presentationml/2006/main">
  <p:tag name="KSO_WM_TEMPLATE_CATEGORY" val="custom"/>
  <p:tag name="KSO_WM_TEMPLATE_INDEX" val="20186827"/>
</p:tagLst>
</file>

<file path=ppt/tags/tag18.xml><?xml version="1.0" encoding="utf-8"?>
<p:tagLst xmlns:p="http://schemas.openxmlformats.org/presentationml/2006/main">
  <p:tag name="KSO_WM_TEMPLATE_CATEGORY" val="custom"/>
  <p:tag name="KSO_WM_TEMPLATE_INDEX" val="20186827"/>
</p:tagLst>
</file>

<file path=ppt/tags/tag19.xml><?xml version="1.0" encoding="utf-8"?>
<p:tagLst xmlns:p="http://schemas.openxmlformats.org/presentationml/2006/main">
  <p:tag name="KSO_WM_TEMPLATE_CATEGORY" val="custom"/>
  <p:tag name="KSO_WM_TEMPLATE_INDEX" val="20186827"/>
</p:tagLst>
</file>

<file path=ppt/tags/tag2.xml><?xml version="1.0" encoding="utf-8"?>
<p:tagLst xmlns:p="http://schemas.openxmlformats.org/presentationml/2006/main">
  <p:tag name="KSO_WM_TEMPLATE_CATEGORY" val="custom"/>
  <p:tag name="KSO_WM_TEMPLATE_INDEX" val="20186827"/>
</p:tagLst>
</file>

<file path=ppt/tags/tag20.xml><?xml version="1.0" encoding="utf-8"?>
<p:tagLst xmlns:p="http://schemas.openxmlformats.org/presentationml/2006/main">
  <p:tag name="KSO_WM_TEMPLATE_CATEGORY" val="custom"/>
  <p:tag name="KSO_WM_TEMPLATE_INDEX" val="20186827"/>
</p:tagLst>
</file>

<file path=ppt/tags/tag21.xml><?xml version="1.0" encoding="utf-8"?>
<p:tagLst xmlns:p="http://schemas.openxmlformats.org/presentationml/2006/main">
  <p:tag name="KSO_WM_TEMPLATE_CATEGORY" val="custom"/>
  <p:tag name="KSO_WM_TEMPLATE_INDEX" val="20186827"/>
</p:tagLst>
</file>

<file path=ppt/tags/tag22.xml><?xml version="1.0" encoding="utf-8"?>
<p:tagLst xmlns:p="http://schemas.openxmlformats.org/presentationml/2006/main">
  <p:tag name="KSO_WM_TEMPLATE_CATEGORY" val="custom"/>
  <p:tag name="KSO_WM_TEMPLATE_INDEX" val="20186827"/>
</p:tagLst>
</file>

<file path=ppt/tags/tag23.xml><?xml version="1.0" encoding="utf-8"?>
<p:tagLst xmlns:p="http://schemas.openxmlformats.org/presentationml/2006/main">
  <p:tag name="KSO_WM_TEMPLATE_CATEGORY" val="custom"/>
  <p:tag name="KSO_WM_TEMPLATE_INDEX" val="20186827"/>
</p:tagLst>
</file>

<file path=ppt/tags/tag24.xml><?xml version="1.0" encoding="utf-8"?>
<p:tagLst xmlns:p="http://schemas.openxmlformats.org/presentationml/2006/main">
  <p:tag name="KSO_WM_UNIT_PLACING_PICTURE_USER_VIEWPORT" val="{&quot;height&quot;:7707,&quot;width&quot;:15840}"/>
</p:tagLst>
</file>

<file path=ppt/tags/tag25.xml><?xml version="1.0" encoding="utf-8"?>
<p:tagLst xmlns:p="http://schemas.openxmlformats.org/presentationml/2006/main">
  <p:tag name="KSO_WM_TEMPLATE_CATEGORY" val="custom"/>
  <p:tag name="KSO_WM_TEMPLATE_INDEX" val="20186827"/>
</p:tagLst>
</file>

<file path=ppt/tags/tag26.xml><?xml version="1.0" encoding="utf-8"?>
<p:tagLst xmlns:p="http://schemas.openxmlformats.org/presentationml/2006/main">
  <p:tag name="KSO_WM_TEMPLATE_CATEGORY" val="custom"/>
  <p:tag name="KSO_WM_TEMPLATE_INDEX" val="20186827"/>
</p:tagLst>
</file>

<file path=ppt/tags/tag27.xml><?xml version="1.0" encoding="utf-8"?>
<p:tagLst xmlns:p="http://schemas.openxmlformats.org/presentationml/2006/main">
  <p:tag name="KSO_WM_TEMPLATE_CATEGORY" val="custom"/>
  <p:tag name="KSO_WM_TEMPLATE_INDEX" val="20186827"/>
</p:tagLst>
</file>

<file path=ppt/tags/tag28.xml><?xml version="1.0" encoding="utf-8"?>
<p:tagLst xmlns:p="http://schemas.openxmlformats.org/presentationml/2006/main">
  <p:tag name="KSO_WM_TEMPLATE_CATEGORY" val="custom"/>
  <p:tag name="KSO_WM_TEMPLATE_INDEX" val="20186827"/>
</p:tagLst>
</file>

<file path=ppt/tags/tag29.xml><?xml version="1.0" encoding="utf-8"?>
<p:tagLst xmlns:p="http://schemas.openxmlformats.org/presentationml/2006/main">
  <p:tag name="KSO_WM_TEMPLATE_CATEGORY" val="custom"/>
  <p:tag name="KSO_WM_TEMPLATE_INDEX" val="20186827"/>
</p:tagLst>
</file>

<file path=ppt/tags/tag3.xml><?xml version="1.0" encoding="utf-8"?>
<p:tagLst xmlns:p="http://schemas.openxmlformats.org/presentationml/2006/main">
  <p:tag name="KSO_WM_TEMPLATE_CATEGORY" val="custom"/>
  <p:tag name="KSO_WM_TEMPLATE_INDEX" val="20186827"/>
</p:tagLst>
</file>

<file path=ppt/tags/tag30.xml><?xml version="1.0" encoding="utf-8"?>
<p:tagLst xmlns:p="http://schemas.openxmlformats.org/presentationml/2006/main">
  <p:tag name="KSO_WM_TEMPLATE_CATEGORY" val="custom"/>
  <p:tag name="KSO_WM_TEMPLATE_INDEX" val="20186827"/>
</p:tagLst>
</file>

<file path=ppt/tags/tag31.xml><?xml version="1.0" encoding="utf-8"?>
<p:tagLst xmlns:p="http://schemas.openxmlformats.org/presentationml/2006/main">
  <p:tag name="KSO_WM_TEMPLATE_CATEGORY" val="custom"/>
  <p:tag name="KSO_WM_TEMPLATE_INDEX" val="20186827"/>
</p:tagLst>
</file>

<file path=ppt/tags/tag32.xml><?xml version="1.0" encoding="utf-8"?>
<p:tagLst xmlns:p="http://schemas.openxmlformats.org/presentationml/2006/main">
  <p:tag name="KSO_WM_TEMPLATE_CATEGORY" val="custom"/>
  <p:tag name="KSO_WM_TEMPLATE_INDEX" val="20186827"/>
</p:tagLst>
</file>

<file path=ppt/tags/tag33.xml><?xml version="1.0" encoding="utf-8"?>
<p:tagLst xmlns:p="http://schemas.openxmlformats.org/presentationml/2006/main">
  <p:tag name="KSO_WM_TEMPLATE_CATEGORY" val="custom"/>
  <p:tag name="KSO_WM_TEMPLATE_INDEX" val="20186827"/>
</p:tagLst>
</file>

<file path=ppt/tags/tag34.xml><?xml version="1.0" encoding="utf-8"?>
<p:tagLst xmlns:p="http://schemas.openxmlformats.org/presentationml/2006/main">
  <p:tag name="KSO_WM_TEMPLATE_CATEGORY" val="custom"/>
  <p:tag name="KSO_WM_TEMPLATE_INDEX" val="20186827"/>
</p:tagLst>
</file>

<file path=ppt/tags/tag35.xml><?xml version="1.0" encoding="utf-8"?>
<p:tagLst xmlns:p="http://schemas.openxmlformats.org/presentationml/2006/main">
  <p:tag name="KSO_WM_TEMPLATE_CATEGORY" val="custom"/>
  <p:tag name="KSO_WM_TEMPLATE_INDEX" val="20186827"/>
</p:tagLst>
</file>

<file path=ppt/tags/tag36.xml><?xml version="1.0" encoding="utf-8"?>
<p:tagLst xmlns:p="http://schemas.openxmlformats.org/presentationml/2006/main">
  <p:tag name="KSO_WM_TEMPLATE_CATEGORY" val="custom"/>
  <p:tag name="KSO_WM_TEMPLATE_INDEX" val="20186827"/>
</p:tagLst>
</file>

<file path=ppt/tags/tag37.xml><?xml version="1.0" encoding="utf-8"?>
<p:tagLst xmlns:p="http://schemas.openxmlformats.org/presentationml/2006/main">
  <p:tag name="KSO_WM_TEMPLATE_CATEGORY" val="custom"/>
  <p:tag name="KSO_WM_TEMPLATE_INDEX" val="20186827"/>
</p:tagLst>
</file>

<file path=ppt/tags/tag38.xml><?xml version="1.0" encoding="utf-8"?>
<p:tagLst xmlns:p="http://schemas.openxmlformats.org/presentationml/2006/main">
  <p:tag name="KSO_WM_TEMPLATE_CATEGORY" val="custom"/>
  <p:tag name="KSO_WM_TEMPLATE_INDEX" val="20186827"/>
</p:tagLst>
</file>

<file path=ppt/tags/tag39.xml><?xml version="1.0" encoding="utf-8"?>
<p:tagLst xmlns:p="http://schemas.openxmlformats.org/presentationml/2006/main">
  <p:tag name="KSO_WM_TEMPLATE_CATEGORY" val="custom"/>
  <p:tag name="KSO_WM_TEMPLATE_INDEX" val="20186827"/>
</p:tagLst>
</file>

<file path=ppt/tags/tag4.xml><?xml version="1.0" encoding="utf-8"?>
<p:tagLst xmlns:p="http://schemas.openxmlformats.org/presentationml/2006/main">
  <p:tag name="KSO_WM_TEMPLATE_CATEGORY" val="custom"/>
  <p:tag name="KSO_WM_TEMPLATE_INDEX" val="20186827"/>
</p:tagLst>
</file>

<file path=ppt/tags/tag40.xml><?xml version="1.0" encoding="utf-8"?>
<p:tagLst xmlns:p="http://schemas.openxmlformats.org/presentationml/2006/main">
  <p:tag name="KSO_WM_TEMPLATE_CATEGORY" val="custom"/>
  <p:tag name="KSO_WM_TEMPLATE_INDEX" val="20186827"/>
</p:tagLst>
</file>

<file path=ppt/tags/tag41.xml><?xml version="1.0" encoding="utf-8"?>
<p:tagLst xmlns:p="http://schemas.openxmlformats.org/presentationml/2006/main">
  <p:tag name="KSO_WM_TEMPLATE_CATEGORY" val="custom"/>
  <p:tag name="KSO_WM_TEMPLATE_INDEX" val="20186827"/>
</p:tagLst>
</file>

<file path=ppt/tags/tag42.xml><?xml version="1.0" encoding="utf-8"?>
<p:tagLst xmlns:p="http://schemas.openxmlformats.org/presentationml/2006/main">
  <p:tag name="KSO_WM_UNIT_PLACING_PICTURE_USER_VIEWPORT" val="{&quot;height&quot;:7707,&quot;width&quot;:15840}"/>
</p:tagLst>
</file>

<file path=ppt/tags/tag43.xml><?xml version="1.0" encoding="utf-8"?>
<p:tagLst xmlns:p="http://schemas.openxmlformats.org/presentationml/2006/main">
  <p:tag name="KSO_WM_TEMPLATE_CATEGORY" val="custom"/>
  <p:tag name="KSO_WM_TEMPLATE_INDEX" val="20186827"/>
</p:tagLst>
</file>

<file path=ppt/tags/tag44.xml><?xml version="1.0" encoding="utf-8"?>
<p:tagLst xmlns:p="http://schemas.openxmlformats.org/presentationml/2006/main">
  <p:tag name="KSO_WM_TEMPLATE_CATEGORY" val="custom"/>
  <p:tag name="KSO_WM_TEMPLATE_INDEX" val="20186827"/>
</p:tagLst>
</file>

<file path=ppt/tags/tag45.xml><?xml version="1.0" encoding="utf-8"?>
<p:tagLst xmlns:p="http://schemas.openxmlformats.org/presentationml/2006/main">
  <p:tag name="KSO_WM_TEMPLATE_CATEGORY" val="custom"/>
  <p:tag name="KSO_WM_TEMPLATE_INDEX" val="20186827"/>
</p:tagLst>
</file>

<file path=ppt/tags/tag46.xml><?xml version="1.0" encoding="utf-8"?>
<p:tagLst xmlns:p="http://schemas.openxmlformats.org/presentationml/2006/main">
  <p:tag name="KSO_WM_TEMPLATE_CATEGORY" val="custom"/>
  <p:tag name="KSO_WM_TEMPLATE_INDEX" val="20186827"/>
</p:tagLst>
</file>

<file path=ppt/tags/tag47.xml><?xml version="1.0" encoding="utf-8"?>
<p:tagLst xmlns:p="http://schemas.openxmlformats.org/presentationml/2006/main">
  <p:tag name="KSO_WM_TEMPLATE_CATEGORY" val="custom"/>
  <p:tag name="KSO_WM_TEMPLATE_INDEX" val="20186827"/>
</p:tagLst>
</file>

<file path=ppt/tags/tag48.xml><?xml version="1.0" encoding="utf-8"?>
<p:tagLst xmlns:p="http://schemas.openxmlformats.org/presentationml/2006/main">
  <p:tag name="KSO_WM_TEMPLATE_CATEGORY" val="custom"/>
  <p:tag name="KSO_WM_TEMPLATE_INDEX" val="20186827"/>
</p:tagLst>
</file>

<file path=ppt/tags/tag49.xml><?xml version="1.0" encoding="utf-8"?>
<p:tagLst xmlns:p="http://schemas.openxmlformats.org/presentationml/2006/main">
  <p:tag name="KSO_WM_TEMPLATE_CATEGORY" val="custom"/>
  <p:tag name="KSO_WM_TEMPLATE_INDEX" val="20186827"/>
</p:tagLst>
</file>

<file path=ppt/tags/tag5.xml><?xml version="1.0" encoding="utf-8"?>
<p:tagLst xmlns:p="http://schemas.openxmlformats.org/presentationml/2006/main">
  <p:tag name="KSO_WM_TEMPLATE_CATEGORY" val="custom"/>
  <p:tag name="KSO_WM_TEMPLATE_INDEX" val="20186827"/>
</p:tagLst>
</file>

<file path=ppt/tags/tag50.xml><?xml version="1.0" encoding="utf-8"?>
<p:tagLst xmlns:p="http://schemas.openxmlformats.org/presentationml/2006/main">
  <p:tag name="KSO_WM_TEMPLATE_CATEGORY" val="custom"/>
  <p:tag name="KSO_WM_TEMPLATE_INDEX" val="20186827"/>
</p:tagLst>
</file>

<file path=ppt/tags/tag51.xml><?xml version="1.0" encoding="utf-8"?>
<p:tagLst xmlns:p="http://schemas.openxmlformats.org/presentationml/2006/main">
  <p:tag name="KSO_WM_TEMPLATE_CATEGORY" val="custom"/>
  <p:tag name="KSO_WM_TEMPLATE_INDEX" val="20186827"/>
</p:tagLst>
</file>

<file path=ppt/tags/tag52.xml><?xml version="1.0" encoding="utf-8"?>
<p:tagLst xmlns:p="http://schemas.openxmlformats.org/presentationml/2006/main">
  <p:tag name="KSO_WM_TEMPLATE_CATEGORY" val="custom"/>
  <p:tag name="KSO_WM_TEMPLATE_INDEX" val="20186827"/>
</p:tagLst>
</file>

<file path=ppt/tags/tag53.xml><?xml version="1.0" encoding="utf-8"?>
<p:tagLst xmlns:p="http://schemas.openxmlformats.org/presentationml/2006/main">
  <p:tag name="KSO_WM_TEMPLATE_CATEGORY" val="custom"/>
  <p:tag name="KSO_WM_TEMPLATE_INDEX" val="20186827"/>
</p:tagLst>
</file>

<file path=ppt/tags/tag54.xml><?xml version="1.0" encoding="utf-8"?>
<p:tagLst xmlns:p="http://schemas.openxmlformats.org/presentationml/2006/main">
  <p:tag name="KSO_WM_TEMPLATE_CATEGORY" val="custom"/>
  <p:tag name="KSO_WM_TEMPLATE_INDEX" val="20186827"/>
</p:tagLst>
</file>

<file path=ppt/tags/tag55.xml><?xml version="1.0" encoding="utf-8"?>
<p:tagLst xmlns:p="http://schemas.openxmlformats.org/presentationml/2006/main">
  <p:tag name="KSO_WM_TEMPLATE_CATEGORY" val="custom"/>
  <p:tag name="KSO_WM_TEMPLATE_INDEX" val="20186827"/>
</p:tagLst>
</file>

<file path=ppt/tags/tag56.xml><?xml version="1.0" encoding="utf-8"?>
<p:tagLst xmlns:p="http://schemas.openxmlformats.org/presentationml/2006/main">
  <p:tag name="KSO_WM_TEMPLATE_CATEGORY" val="custom"/>
  <p:tag name="KSO_WM_TEMPLATE_INDEX" val="20186827"/>
</p:tagLst>
</file>

<file path=ppt/tags/tag57.xml><?xml version="1.0" encoding="utf-8"?>
<p:tagLst xmlns:p="http://schemas.openxmlformats.org/presentationml/2006/main">
  <p:tag name="KSO_WM_TEMPLATE_CATEGORY" val="custom"/>
  <p:tag name="KSO_WM_TEMPLATE_INDEX" val="20186827"/>
</p:tagLst>
</file>

<file path=ppt/tags/tag58.xml><?xml version="1.0" encoding="utf-8"?>
<p:tagLst xmlns:p="http://schemas.openxmlformats.org/presentationml/2006/main">
  <p:tag name="KSO_WM_TEMPLATE_CATEGORY" val="custom"/>
  <p:tag name="KSO_WM_TEMPLATE_INDEX" val="20186827"/>
</p:tagLst>
</file>

<file path=ppt/tags/tag59.xml><?xml version="1.0" encoding="utf-8"?>
<p:tagLst xmlns:p="http://schemas.openxmlformats.org/presentationml/2006/main">
  <p:tag name="KSO_WM_TEMPLATE_CATEGORY" val="custom"/>
  <p:tag name="KSO_WM_TEMPLATE_INDEX" val="20186827"/>
</p:tagLst>
</file>

<file path=ppt/tags/tag6.xml><?xml version="1.0" encoding="utf-8"?>
<p:tagLst xmlns:p="http://schemas.openxmlformats.org/presentationml/2006/main">
  <p:tag name="KSO_WM_TEMPLATE_CATEGORY" val="custom"/>
  <p:tag name="KSO_WM_TEMPLATE_INDEX" val="20186827"/>
</p:tagLst>
</file>

<file path=ppt/tags/tag60.xml><?xml version="1.0" encoding="utf-8"?>
<p:tagLst xmlns:p="http://schemas.openxmlformats.org/presentationml/2006/main">
  <p:tag name="KSO_WM_TEMPLATE_CATEGORY" val="custom"/>
  <p:tag name="KSO_WM_TEMPLATE_INDEX" val="20186827"/>
</p:tagLst>
</file>

<file path=ppt/tags/tag61.xml><?xml version="1.0" encoding="utf-8"?>
<p:tagLst xmlns:p="http://schemas.openxmlformats.org/presentationml/2006/main">
  <p:tag name="KSO_WM_TEMPLATE_CATEGORY" val="custom"/>
  <p:tag name="KSO_WM_TEMPLATE_INDEX" val="20186827"/>
</p:tagLst>
</file>

<file path=ppt/tags/tag62.xml><?xml version="1.0" encoding="utf-8"?>
<p:tagLst xmlns:p="http://schemas.openxmlformats.org/presentationml/2006/main">
  <p:tag name="KSO_WM_TEMPLATE_CATEGORY" val="custom"/>
  <p:tag name="KSO_WM_TEMPLATE_INDEX" val="20186827"/>
</p:tagLst>
</file>

<file path=ppt/tags/tag63.xml><?xml version="1.0" encoding="utf-8"?>
<p:tagLst xmlns:p="http://schemas.openxmlformats.org/presentationml/2006/main">
  <p:tag name="KSO_WM_TEMPLATE_CATEGORY" val="custom"/>
  <p:tag name="KSO_WM_TEMPLATE_INDEX" val="20186827"/>
</p:tagLst>
</file>

<file path=ppt/tags/tag64.xml><?xml version="1.0" encoding="utf-8"?>
<p:tagLst xmlns:p="http://schemas.openxmlformats.org/presentationml/2006/main">
  <p:tag name="KSO_WM_TEMPLATE_CATEGORY" val="custom"/>
  <p:tag name="KSO_WM_TEMPLATE_INDEX" val="20186827"/>
</p:tagLst>
</file>

<file path=ppt/tags/tag65.xml><?xml version="1.0" encoding="utf-8"?>
<p:tagLst xmlns:p="http://schemas.openxmlformats.org/presentationml/2006/main">
  <p:tag name="RAINPROBLEM" val="ProblemBody"/>
</p:tagLst>
</file>

<file path=ppt/tags/tag66.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Item"/>
</p:tagLst>
</file>

<file path=ppt/tags/tag68.xml><?xml version="1.0" encoding="utf-8"?>
<p:tagLst xmlns:p="http://schemas.openxmlformats.org/presentationml/2006/main">
  <p:tag name="RAINPROBLEM" val="ProblemBullet"/>
  <p:tag name="RAINPROBLEMTYPE" val="MultipleChoice"/>
  <p:tag name="RAINBULLET" val="Correct"/>
</p:tagLst>
</file>

<file path=ppt/tags/tag69.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KSO_WM_TEMPLATE_CATEGORY" val="custom"/>
  <p:tag name="KSO_WM_TEMPLATE_INDEX" val="20186827"/>
</p:tagLst>
</file>

<file path=ppt/tags/tag70.xml><?xml version="1.0" encoding="utf-8"?>
<p:tagLst xmlns:p="http://schemas.openxmlformats.org/presentationml/2006/main">
  <p:tag name="RAINPROBLEM" val="ProblemSubmit"/>
  <p:tag name="RAINPROBLEMTYPE" val="MultipleChoice"/>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Setting"/>
  <p:tag name="RAINPROBLEMTYPE" val="MultipleChoice"/>
</p:tagLst>
</file>

<file path=ppt/tags/tag77.xml><?xml version="1.0" encoding="utf-8"?>
<p:tagLst xmlns:p="http://schemas.openxmlformats.org/presentationml/2006/main">
  <p:tag name="RAINPROBLEM" val="MultipleChoice"/>
  <p:tag name="PROBLEMSCORE" val="1.0"/>
</p:tagLst>
</file>

<file path=ppt/tags/tag78.xml><?xml version="1.0" encoding="utf-8"?>
<p:tagLst xmlns:p="http://schemas.openxmlformats.org/presentationml/2006/main">
  <p:tag name="RAINPROBLEM" val="ProblemBody"/>
</p:tagLst>
</file>

<file path=ppt/tags/tag79.xml><?xml version="1.0" encoding="utf-8"?>
<p:tagLst xmlns:p="http://schemas.openxmlformats.org/presentationml/2006/main">
  <p:tag name="RAINPROBLEM" val="ProblemSubmit"/>
  <p:tag name="RAINPROBLEMTYPE" val="FillBlank"/>
</p:tagLst>
</file>

<file path=ppt/tags/tag8.xml><?xml version="1.0" encoding="utf-8"?>
<p:tagLst xmlns:p="http://schemas.openxmlformats.org/presentationml/2006/main">
  <p:tag name="KSO_WM_TEMPLATE_CATEGORY" val="custom"/>
  <p:tag name="KSO_WM_TEMPLATE_INDEX" val="20186827"/>
</p:tagLst>
</file>

<file path=ppt/tags/tag80.xml><?xml version="1.0" encoding="utf-8"?>
<p:tagLst xmlns:p="http://schemas.openxmlformats.org/presentationml/2006/main">
  <p:tag name="PRODUCTVERSIONTIP3" val="PRODUCTVERSIONTIP3"/>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TYPE" val="ProblemTypeMarker"/>
</p:tagLst>
</file>

<file path=ppt/tags/tag86.xml><?xml version="1.0" encoding="utf-8"?>
<p:tagLst xmlns:p="http://schemas.openxmlformats.org/presentationml/2006/main">
  <p:tag name="RAINPROBLEM" val="ProblemSetting"/>
  <p:tag name="RAINPROBLEMTYPE" val="FillBlank"/>
</p:tagLst>
</file>

<file path=ppt/tags/tag87.xml><?xml version="1.0" encoding="utf-8"?>
<p:tagLst xmlns:p="http://schemas.openxmlformats.org/presentationml/2006/main">
  <p:tag name="RAINPROBLEM" val="FillBlank"/>
  <p:tag name="PROBLEMSCORE" val="2.0"/>
  <p:tag name="PROBLEMBLANK" val="[{&quot;Num&quot;:1,&quot;Score&quot;:1.0,&quot;Answers&quot;:[&quot;DataOutputStream dos=   new DataOutputStream(new GZIPOutputStream(po));&quot;],&quot;CaseSensitive&quot;:false,&quot;FuzzyMatch&quot;:false},{&quot;Num&quot;:2,&quot;Score&quot;:1.0,&quot;Answers&quot;:[&quot;DataInputStream dis=new DataInputStream(new GZIPInputStream(new PipedInputStream(po)));&quot;],&quot;CaseSensitive&quot;:false,&quot;FuzzyMatch&quot;:false}]"/>
  <p:tag name="PROBLEMBLANKKEYWORD" val="填空"/>
</p:tagLst>
</file>

<file path=ppt/tags/tag88.xml><?xml version="1.0" encoding="utf-8"?>
<p:tagLst xmlns:p="http://schemas.openxmlformats.org/presentationml/2006/main">
  <p:tag name="KSO_WM_TEMPLATE_CATEGORY" val="custom"/>
  <p:tag name="KSO_WM_TEMPLATE_INDEX" val="20186827"/>
</p:tagLst>
</file>

<file path=ppt/tags/tag89.xml><?xml version="1.0" encoding="utf-8"?>
<p:tagLst xmlns:p="http://schemas.openxmlformats.org/presentationml/2006/main">
  <p:tag name="KSO_WM_TEMPLATE_CATEGORY" val="custom"/>
  <p:tag name="KSO_WM_TEMPLATE_INDEX" val="20186827"/>
</p:tagLst>
</file>

<file path=ppt/tags/tag9.xml><?xml version="1.0" encoding="utf-8"?>
<p:tagLst xmlns:p="http://schemas.openxmlformats.org/presentationml/2006/main">
  <p:tag name="KSO_WM_TEMPLATE_CATEGORY" val="custom"/>
  <p:tag name="KSO_WM_TEMPLATE_INDEX" val="20186827"/>
</p:tagLst>
</file>

<file path=ppt/tags/tag90.xml><?xml version="1.0" encoding="utf-8"?>
<p:tagLst xmlns:p="http://schemas.openxmlformats.org/presentationml/2006/main">
  <p:tag name="KSO_WM_TEMPLATE_CATEGORY" val="custom"/>
  <p:tag name="KSO_WM_TEMPLATE_INDEX" val="20186827"/>
</p:tagLst>
</file>

<file path=ppt/tags/tag91.xml><?xml version="1.0" encoding="utf-8"?>
<p:tagLst xmlns:p="http://schemas.openxmlformats.org/presentationml/2006/main">
  <p:tag name="KSO_WM_TEMPLATE_CATEGORY" val="custom"/>
  <p:tag name="KSO_WM_TEMPLATE_INDEX" val="20186827"/>
</p:tagLst>
</file>

<file path=ppt/tags/tag92.xml><?xml version="1.0" encoding="utf-8"?>
<p:tagLst xmlns:p="http://schemas.openxmlformats.org/presentationml/2006/main">
  <p:tag name="KSO_WM_TEMPLATE_CATEGORY" val="custom"/>
  <p:tag name="KSO_WM_TEMPLATE_INDEX" val="20186827"/>
</p:tagLst>
</file>

<file path=ppt/tags/tag93.xml><?xml version="1.0" encoding="utf-8"?>
<p:tagLst xmlns:p="http://schemas.openxmlformats.org/presentationml/2006/main">
  <p:tag name="KSO_WM_TEMPLATE_CATEGORY" val="custom"/>
  <p:tag name="KSO_WM_TEMPLATE_INDEX" val="20186827"/>
</p:tagLst>
</file>

<file path=ppt/tags/tag94.xml><?xml version="1.0" encoding="utf-8"?>
<p:tagLst xmlns:p="http://schemas.openxmlformats.org/presentationml/2006/main">
  <p:tag name="KSO_WM_TEMPLATE_CATEGORY" val="custom"/>
  <p:tag name="KSO_WM_TEMPLATE_INDEX" val="20186827"/>
</p:tagLst>
</file>

<file path=ppt/tags/tag95.xml><?xml version="1.0" encoding="utf-8"?>
<p:tagLst xmlns:p="http://schemas.openxmlformats.org/presentationml/2006/main">
  <p:tag name="KSO_WM_TEMPLATE_CATEGORY" val="custom"/>
  <p:tag name="KSO_WM_TEMPLATE_INDEX" val="20186827"/>
</p:tagLst>
</file>

<file path=ppt/tags/tag96.xml><?xml version="1.0" encoding="utf-8"?>
<p:tagLst xmlns:p="http://schemas.openxmlformats.org/presentationml/2006/main">
  <p:tag name="KSO_WM_TEMPLATE_CATEGORY" val="custom"/>
  <p:tag name="KSO_WM_TEMPLATE_INDEX" val="20186827"/>
</p:tagLst>
</file>

<file path=ppt/tags/tag97.xml><?xml version="1.0" encoding="utf-8"?>
<p:tagLst xmlns:p="http://schemas.openxmlformats.org/presentationml/2006/main">
  <p:tag name="KSO_WM_TEMPLATE_CATEGORY" val="custom"/>
  <p:tag name="KSO_WM_TEMPLATE_INDEX" val="20186827"/>
</p:tagLst>
</file>

<file path=ppt/tags/tag98.xml><?xml version="1.0" encoding="utf-8"?>
<p:tagLst xmlns:p="http://schemas.openxmlformats.org/presentationml/2006/main">
  <p:tag name="KSO_WM_TEMPLATE_CATEGORY" val="custom"/>
  <p:tag name="KSO_WM_TEMPLATE_INDEX" val="20186827"/>
</p:tagLst>
</file>

<file path=ppt/tags/tag99.xml><?xml version="1.0" encoding="utf-8"?>
<p:tagLst xmlns:p="http://schemas.openxmlformats.org/presentationml/2006/main">
  <p:tag name="KSO_WM_TEMPLATE_CATEGORY" val="custom"/>
  <p:tag name="KSO_WM_TEMPLATE_INDEX" val="20186827"/>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26510</Words>
  <Application>WPS 演示</Application>
  <PresentationFormat/>
  <Paragraphs>1569</Paragraphs>
  <Slides>112</Slides>
  <Notes>61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112</vt:i4>
      </vt:variant>
    </vt:vector>
  </HeadingPairs>
  <TitlesOfParts>
    <vt:vector size="134" baseType="lpstr">
      <vt:lpstr>Arial</vt:lpstr>
      <vt:lpstr>宋体</vt:lpstr>
      <vt:lpstr>Wingdings</vt:lpstr>
      <vt:lpstr>Calibri</vt:lpstr>
      <vt:lpstr>Impact</vt:lpstr>
      <vt:lpstr>方正姚体</vt:lpstr>
      <vt:lpstr>微软雅黑</vt:lpstr>
      <vt:lpstr>Felix Titling</vt:lpstr>
      <vt:lpstr>黑体</vt:lpstr>
      <vt:lpstr>隶书</vt:lpstr>
      <vt:lpstr>Times New Roman</vt:lpstr>
      <vt:lpstr>Latha</vt:lpstr>
      <vt:lpstr>FrankRuehl</vt:lpstr>
      <vt:lpstr>Arial Unicode MS</vt:lpstr>
      <vt:lpstr>Courier New</vt:lpstr>
      <vt:lpstr>Monotype Sorts</vt:lpstr>
      <vt:lpstr>Wingdings</vt:lpstr>
      <vt:lpstr>Monotype Sorts</vt:lpstr>
      <vt:lpstr>Tahoma</vt:lpstr>
      <vt:lpstr>MS PGothic</vt:lpstr>
      <vt:lpstr>Arial Narrow</vt:lpstr>
      <vt:lpstr>Office 主题​​</vt:lpstr>
      <vt:lpstr>PowerPoint 演示文稿</vt:lpstr>
      <vt:lpstr>主要内容</vt:lpstr>
      <vt:lpstr>输入/输出的需求</vt:lpstr>
      <vt:lpstr>I/O软件层</vt:lpstr>
      <vt:lpstr>I/O流的概念 			——源和目标的类型</vt:lpstr>
      <vt:lpstr>java.io的核心</vt:lpstr>
      <vt:lpstr>PowerPoint 演示文稿</vt:lpstr>
      <vt:lpstr>文件和目录</vt:lpstr>
      <vt:lpstr>File类概述</vt:lpstr>
      <vt:lpstr>File类构造器</vt:lpstr>
      <vt:lpstr>示例</vt:lpstr>
      <vt:lpstr>文件属性</vt:lpstr>
      <vt:lpstr>文件属性</vt:lpstr>
      <vt:lpstr>文件属性</vt:lpstr>
      <vt:lpstr>文件属性</vt:lpstr>
      <vt:lpstr>文件属性</vt:lpstr>
      <vt:lpstr>例：列出目录下的子目录与文件</vt:lpstr>
      <vt:lpstr>PowerPoint 演示文稿</vt:lpstr>
      <vt:lpstr>NIO2中的强大Path</vt:lpstr>
      <vt:lpstr>Path 遍历目录 -通过DirectoryStream 类来遍历单层目录</vt:lpstr>
      <vt:lpstr>Path 遍历目录 -实现FileVisitor 接口来递归的遍历目录</vt:lpstr>
      <vt:lpstr>Files的功能（1）</vt:lpstr>
      <vt:lpstr>Files的功能（2）</vt:lpstr>
      <vt:lpstr>PowerPoint 演示文稿</vt:lpstr>
      <vt:lpstr>java.io包主要类</vt:lpstr>
      <vt:lpstr>常见流介绍</vt:lpstr>
      <vt:lpstr>File I/O</vt:lpstr>
      <vt:lpstr>File I/O－－示例</vt:lpstr>
      <vt:lpstr>File I/O－－性能优化</vt:lpstr>
      <vt:lpstr>File I/O－－性能优化</vt:lpstr>
      <vt:lpstr>数据输入输出流</vt:lpstr>
      <vt:lpstr>数据输入输出流</vt:lpstr>
      <vt:lpstr>处理压缩文件——压缩流类</vt:lpstr>
      <vt:lpstr>处理压缩文件                    —简单的ZIP/GZIP压缩格式</vt:lpstr>
      <vt:lpstr>PowerPoint 演示文稿</vt:lpstr>
      <vt:lpstr>示例</vt:lpstr>
      <vt:lpstr>Piped I/O</vt:lpstr>
      <vt:lpstr>示例</vt:lpstr>
      <vt:lpstr>PowerPoint 演示文稿</vt:lpstr>
      <vt:lpstr>PowerPoint 演示文稿</vt:lpstr>
      <vt:lpstr>java.io Package Overview</vt:lpstr>
      <vt:lpstr>java.io包主要类</vt:lpstr>
      <vt:lpstr>java.io包</vt:lpstr>
      <vt:lpstr>Java I/O库的设计原则</vt:lpstr>
      <vt:lpstr>字节流与字符流</vt:lpstr>
      <vt:lpstr>流的适配－－ byte流到char流</vt:lpstr>
      <vt:lpstr>流的适配－－ byte流到char流</vt:lpstr>
      <vt:lpstr>Java I/O库的设计原则</vt:lpstr>
      <vt:lpstr>字节输出流－－继承结构</vt:lpstr>
      <vt:lpstr>字节输出流－－继承结构</vt:lpstr>
      <vt:lpstr>字节输出流－－继承结构</vt:lpstr>
      <vt:lpstr>字节输入流－－继承结构</vt:lpstr>
      <vt:lpstr>字节输入流－－继承结构</vt:lpstr>
      <vt:lpstr>字节流</vt:lpstr>
      <vt:lpstr>输入字节流－InputStream</vt:lpstr>
      <vt:lpstr>输入字节流－InputStream</vt:lpstr>
      <vt:lpstr>InputStream的子类</vt:lpstr>
      <vt:lpstr>输出字节流－OutputStream</vt:lpstr>
      <vt:lpstr>OutputStream的子类</vt:lpstr>
      <vt:lpstr>字符输入流－－基类Reader</vt:lpstr>
      <vt:lpstr>字符输入流－－ 继承结构</vt:lpstr>
      <vt:lpstr>字符输出流－－基类Writer</vt:lpstr>
      <vt:lpstr>字符输出流－－ 继承结构</vt:lpstr>
      <vt:lpstr>PowerPoint 演示文稿</vt:lpstr>
      <vt:lpstr>PowerPoint 演示文稿</vt:lpstr>
      <vt:lpstr>PowerPoint 演示文稿</vt:lpstr>
      <vt:lpstr>对象流</vt:lpstr>
      <vt:lpstr>对象序列化</vt:lpstr>
      <vt:lpstr>序列化接口——Seriealizable接口</vt:lpstr>
      <vt:lpstr>序列化接口——Externalizable 接口</vt:lpstr>
      <vt:lpstr>对象序列化－－实现</vt:lpstr>
      <vt:lpstr>对象序列化－－注意事项</vt:lpstr>
      <vt:lpstr>示例：写数据</vt:lpstr>
      <vt:lpstr>示例：读数据</vt:lpstr>
      <vt:lpstr>示例：序列化自定义对象</vt:lpstr>
      <vt:lpstr>示例：序列化自定义对象</vt:lpstr>
      <vt:lpstr>自定义序列化（1）</vt:lpstr>
      <vt:lpstr>自定义序列化（2）</vt:lpstr>
      <vt:lpstr>实现Externalizable</vt:lpstr>
      <vt:lpstr>序列化对象的类版本</vt:lpstr>
      <vt:lpstr>序列化中引用关系</vt:lpstr>
      <vt:lpstr>对象序列化注意事项</vt:lpstr>
      <vt:lpstr>PowerPoint 演示文稿</vt:lpstr>
      <vt:lpstr>补充</vt:lpstr>
      <vt:lpstr>标准输入/输出</vt:lpstr>
      <vt:lpstr>标准输入/输出－－示例</vt:lpstr>
      <vt:lpstr>标准输入/输出－－重定向标准I/O</vt:lpstr>
      <vt:lpstr>示例</vt:lpstr>
      <vt:lpstr>中文信息读写</vt:lpstr>
      <vt:lpstr>随机文件读写</vt:lpstr>
      <vt:lpstr>随机文件读写</vt:lpstr>
      <vt:lpstr>随机文件读写－－RandomAccessFile</vt:lpstr>
      <vt:lpstr>随机文件读写－RandomAccessFile</vt:lpstr>
      <vt:lpstr>随机文件读写－RandomAccessFile</vt:lpstr>
      <vt:lpstr>随机文件读写-主要方法</vt:lpstr>
      <vt:lpstr>随机文件读写－－示例：</vt:lpstr>
      <vt:lpstr>NIO</vt:lpstr>
      <vt:lpstr>NIO.2</vt:lpstr>
      <vt:lpstr>java.nio的功能的性能优势</vt:lpstr>
      <vt:lpstr>NIO四个关键的抽象数据类型 </vt:lpstr>
      <vt:lpstr>内存映射文件 </vt:lpstr>
      <vt:lpstr>缓冲区结构-各种类型的buffer </vt:lpstr>
      <vt:lpstr>使用映射文件来读取文本文件 </vt:lpstr>
      <vt:lpstr>FileChannel  </vt:lpstr>
      <vt:lpstr>ByteBuffer </vt:lpstr>
      <vt:lpstr>Charset</vt:lpstr>
      <vt:lpstr>示例</vt:lpstr>
      <vt:lpstr>文件锁</vt:lpstr>
      <vt:lpstr>示例</vt:lpstr>
      <vt:lpstr>NIO2中的文件系统的监测</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329</cp:revision>
  <cp:lastPrinted>2016-11-07T04:06:00Z</cp:lastPrinted>
  <dcterms:created xsi:type="dcterms:W3CDTF">2012-10-26T07:13:00Z</dcterms:created>
  <dcterms:modified xsi:type="dcterms:W3CDTF">2021-04-29T01:42:37Z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ICV">
    <vt:lpwstr>C152EF84D8534B7D933FF37BED23F51C</vt:lpwstr>
  </property>
</Properties>
</file>