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86"/>
  </p:handoutMasterIdLst>
  <p:sldIdLst>
    <p:sldId id="435" r:id="rId3"/>
    <p:sldId id="1761" r:id="rId4"/>
    <p:sldId id="1762" r:id="rId5"/>
    <p:sldId id="1763" r:id="rId6"/>
    <p:sldId id="1674" r:id="rId7"/>
    <p:sldId id="1675" r:id="rId8"/>
    <p:sldId id="1676" r:id="rId9"/>
    <p:sldId id="1764" r:id="rId10"/>
    <p:sldId id="1679" r:id="rId11"/>
    <p:sldId id="1681" r:id="rId12"/>
    <p:sldId id="1682" r:id="rId13"/>
    <p:sldId id="1683" r:id="rId14"/>
    <p:sldId id="1684" r:id="rId15"/>
    <p:sldId id="1685" r:id="rId16"/>
    <p:sldId id="1687" r:id="rId17"/>
    <p:sldId id="1688" r:id="rId18"/>
    <p:sldId id="1765" r:id="rId19"/>
    <p:sldId id="1690" r:id="rId20"/>
    <p:sldId id="1691" r:id="rId21"/>
    <p:sldId id="1844" r:id="rId22"/>
    <p:sldId id="1694" r:id="rId23"/>
    <p:sldId id="1695" r:id="rId24"/>
    <p:sldId id="1696" r:id="rId25"/>
    <p:sldId id="1697" r:id="rId26"/>
    <p:sldId id="1698" r:id="rId27"/>
    <p:sldId id="1767" r:id="rId28"/>
    <p:sldId id="1699" r:id="rId29"/>
    <p:sldId id="1700" r:id="rId30"/>
    <p:sldId id="1701" r:id="rId31"/>
    <p:sldId id="1703" r:id="rId32"/>
    <p:sldId id="1909" r:id="rId33"/>
    <p:sldId id="1704" r:id="rId34"/>
    <p:sldId id="1705" r:id="rId35"/>
    <p:sldId id="1706" r:id="rId36"/>
    <p:sldId id="1768" r:id="rId37"/>
    <p:sldId id="1766" r:id="rId38"/>
    <p:sldId id="1709" r:id="rId39"/>
    <p:sldId id="1710" r:id="rId40"/>
    <p:sldId id="1711" r:id="rId41"/>
    <p:sldId id="1712" r:id="rId42"/>
    <p:sldId id="1713" r:id="rId43"/>
    <p:sldId id="1715" r:id="rId44"/>
    <p:sldId id="1716" r:id="rId46"/>
    <p:sldId id="1769" r:id="rId47"/>
    <p:sldId id="1717" r:id="rId48"/>
    <p:sldId id="1718" r:id="rId49"/>
    <p:sldId id="1719" r:id="rId50"/>
    <p:sldId id="1720" r:id="rId51"/>
    <p:sldId id="1721" r:id="rId52"/>
    <p:sldId id="1722" r:id="rId53"/>
    <p:sldId id="1723" r:id="rId54"/>
    <p:sldId id="1724" r:id="rId55"/>
    <p:sldId id="1725" r:id="rId56"/>
    <p:sldId id="1726" r:id="rId57"/>
    <p:sldId id="1727" r:id="rId58"/>
    <p:sldId id="1728" r:id="rId59"/>
    <p:sldId id="1729" r:id="rId60"/>
    <p:sldId id="1730" r:id="rId61"/>
    <p:sldId id="1731" r:id="rId62"/>
    <p:sldId id="1732" r:id="rId63"/>
    <p:sldId id="1733" r:id="rId64"/>
    <p:sldId id="1735" r:id="rId65"/>
    <p:sldId id="1738" r:id="rId66"/>
    <p:sldId id="1740" r:id="rId67"/>
    <p:sldId id="1744" r:id="rId68"/>
    <p:sldId id="1741" r:id="rId69"/>
    <p:sldId id="1770" r:id="rId70"/>
    <p:sldId id="1745" r:id="rId71"/>
    <p:sldId id="1746" r:id="rId72"/>
    <p:sldId id="1747" r:id="rId73"/>
    <p:sldId id="1748" r:id="rId74"/>
    <p:sldId id="1749" r:id="rId75"/>
    <p:sldId id="1750" r:id="rId76"/>
    <p:sldId id="1751" r:id="rId77"/>
    <p:sldId id="1752" r:id="rId78"/>
    <p:sldId id="1753" r:id="rId79"/>
    <p:sldId id="1754" r:id="rId80"/>
    <p:sldId id="1755" r:id="rId81"/>
    <p:sldId id="1756" r:id="rId82"/>
    <p:sldId id="1757" r:id="rId83"/>
    <p:sldId id="1758" r:id="rId84"/>
    <p:sldId id="309" r:id="rId85"/>
  </p:sldIdLst>
  <p:sldSz cx="10801350" cy="7200900"/>
  <p:notesSz cx="6858000" cy="9144000"/>
  <p:custDataLst>
    <p:tags r:id="rId90"/>
  </p:custDataLst>
  <p:defaultTextStyle>
    <a:defPPr>
      <a:defRPr lang="zh-CN"/>
    </a:defPPr>
    <a:lvl1pPr marL="0" lvl="0" indent="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p:restoredTop sz="86432"/>
  </p:normalViewPr>
  <p:slideViewPr>
    <p:cSldViewPr showGuides="1">
      <p:cViewPr varScale="1">
        <p:scale>
          <a:sx n="90" d="100"/>
          <a:sy n="90" d="100"/>
        </p:scale>
        <p:origin x="-1548" y="-108"/>
      </p:cViewPr>
      <p:guideLst>
        <p:guide orient="horz" pos="2250"/>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0" Type="http://schemas.openxmlformats.org/officeDocument/2006/relationships/tags" Target="tags/tag2.xml"/><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
            <a:pPr lvl="0" algn="r" eaLnBrk="1" fontAlgn="base" hangingPunct="1"/>
            <a:fld id="{9A0DB2DC-4C9A-4742-B13C-FB6460FD3503}" type="slidenum">
              <a:rPr lang="zh-CN" altLang="en-US" strike="noStrike" noProof="1" dirty="0">
                <a:latin typeface="Calibri" panose="020F0502020204030204" pitchFamily="34" charset="0"/>
                <a:ea typeface="宋体" panose="02010600030101010101" pitchFamily="2" charset="-122"/>
                <a:cs typeface="+mn-ea"/>
              </a:rPr>
            </a:fld>
            <a:endParaRPr lang="zh-CN" altLang="en-US"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noRot="1" noChangeAspect="1" noTextEdit="1"/>
          </p:cNvSpPr>
          <p:nvPr>
            <p:ph type="sldImg"/>
          </p:nvPr>
        </p:nvSpPr>
        <p:spPr/>
      </p:sp>
      <p:sp>
        <p:nvSpPr>
          <p:cNvPr id="46082" name="Rectangle 3"/>
          <p:cNvSpPr>
            <a:spLocks noGrp="1"/>
          </p:cNvSpPr>
          <p:nvPr>
            <p:ph type="body"/>
          </p:nvPr>
        </p:nvSpPr>
        <p:spPr>
          <a:xfrm>
            <a:off x="914400" y="4343400"/>
            <a:ext cx="5029200" cy="4114800"/>
          </a:xfrm>
          <a:prstGeom prst="rect">
            <a:avLst/>
          </a:prstGeom>
          <a:noFill/>
          <a:ln w="9525">
            <a:noFill/>
          </a:ln>
        </p:spPr>
        <p:txBody>
          <a:bodyPr anchor="t"/>
          <a:p>
            <a:pPr lvl="0"/>
            <a:r>
              <a:rPr lang="zh-CN" altLang="en-US" dirty="0"/>
              <a:t>得到</a:t>
            </a:r>
            <a:r>
              <a:rPr lang="en-US" altLang="zh-CN" dirty="0"/>
              <a:t>URLConnection</a:t>
            </a:r>
            <a:r>
              <a:rPr lang="zh-CN" altLang="en-US" dirty="0"/>
              <a:t>对象之后，可以用如下方法得到相应的输入/输出流：</a:t>
            </a:r>
            <a:endParaRPr lang="zh-CN" altLang="en-US" dirty="0"/>
          </a:p>
          <a:p>
            <a:pPr lvl="1"/>
            <a:r>
              <a:rPr lang="en-US" altLang="zh-CN" dirty="0"/>
              <a:t>getInputStream( )</a:t>
            </a:r>
            <a:endParaRPr lang="en-US" altLang="zh-CN" dirty="0"/>
          </a:p>
          <a:p>
            <a:pPr lvl="1"/>
            <a:r>
              <a:rPr lang="en-US" altLang="zh-CN" dirty="0"/>
              <a:t>getOutputStream( )</a:t>
            </a:r>
            <a:endParaRPr lang="en-US" altLang="zh-CN" dirty="0"/>
          </a:p>
          <a:p>
            <a:pPr lvl="1"/>
            <a:r>
              <a:rPr lang="zh-CN" altLang="en-US" dirty="0"/>
              <a:t>之后就可以读写输入/输出流，完成数据的读写。</a:t>
            </a:r>
            <a:endParaRPr lang="zh-CN" altLang="en-US" dirty="0">
              <a:solidFill>
                <a:srgbClr val="000000"/>
              </a:solidFill>
            </a:endParaRPr>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noRot="1" noChangeAspect="1" noTextEdit="1"/>
          </p:cNvSpPr>
          <p:nvPr>
            <p:ph type="sldImg"/>
          </p:nvPr>
        </p:nvSpPr>
        <p:spPr/>
      </p:sp>
      <p:sp>
        <p:nvSpPr>
          <p:cNvPr id="50178" name="Rectangle 3"/>
          <p:cNvSpPr>
            <a:spLocks noGrp="1"/>
          </p:cNvSpPr>
          <p:nvPr>
            <p:ph type="body"/>
          </p:nvPr>
        </p:nvSpPr>
        <p:spPr>
          <a:xfrm>
            <a:off x="914400" y="4343400"/>
            <a:ext cx="5029200" cy="4114800"/>
          </a:xfrm>
          <a:prstGeom prst="rect">
            <a:avLst/>
          </a:prstGeom>
          <a:noFill/>
          <a:ln w="9525">
            <a:noFill/>
          </a:ln>
        </p:spPr>
        <p:txBody>
          <a:bodyPr anchor="t"/>
          <a:p>
            <a:pPr lvl="0"/>
            <a:r>
              <a:rPr lang="en-US" altLang="zh-CN" sz="1400" dirty="0">
                <a:solidFill>
                  <a:schemeClr val="tx2"/>
                </a:solidFill>
              </a:rPr>
              <a:t>TCP (Transport Control Protocol )</a:t>
            </a:r>
            <a:endParaRPr lang="en-US" altLang="zh-CN" sz="1400" dirty="0">
              <a:solidFill>
                <a:schemeClr val="tx2"/>
              </a:solidFill>
            </a:endParaRPr>
          </a:p>
          <a:p>
            <a:pPr lvl="0">
              <a:buClr>
                <a:schemeClr val="tx1"/>
              </a:buClr>
            </a:pPr>
            <a:r>
              <a:rPr lang="en-US" altLang="zh-CN" dirty="0"/>
              <a:t>	</a:t>
            </a:r>
            <a:r>
              <a:rPr lang="zh-CN" altLang="en-US" dirty="0"/>
              <a:t>面向连接的能够提供可靠的流式数据传输的协议。类似于打电话的过程。</a:t>
            </a:r>
            <a:endParaRPr lang="zh-CN" altLang="en-US" dirty="0"/>
          </a:p>
          <a:p>
            <a:pPr lvl="0">
              <a:buClr>
                <a:schemeClr val="tx1"/>
              </a:buClr>
            </a:pPr>
            <a:r>
              <a:rPr lang="zh-CN" altLang="en-US" dirty="0"/>
              <a:t>	</a:t>
            </a:r>
            <a:r>
              <a:rPr lang="en-US" altLang="zh-CN" dirty="0"/>
              <a:t>URL, URLConnection, Socket,  ServerSocket</a:t>
            </a:r>
            <a:r>
              <a:rPr lang="zh-CN" altLang="en-US" dirty="0"/>
              <a:t>等类都使用</a:t>
            </a:r>
            <a:r>
              <a:rPr lang="en-US" altLang="zh-CN" dirty="0"/>
              <a:t>TCP</a:t>
            </a:r>
            <a:r>
              <a:rPr lang="zh-CN" altLang="en-US" dirty="0"/>
              <a:t>协议进行网络通讯。</a:t>
            </a:r>
            <a:endParaRPr lang="zh-CN" altLang="en-US" dirty="0"/>
          </a:p>
          <a:p>
            <a:pPr lvl="0">
              <a:buClr>
                <a:schemeClr val="tx1"/>
              </a:buClr>
            </a:pPr>
            <a:r>
              <a:rPr lang="en-US" altLang="zh-CN" sz="1400" dirty="0">
                <a:solidFill>
                  <a:schemeClr val="tx2"/>
                </a:solidFill>
              </a:rPr>
              <a:t>UDP (User Datagram Protocol )</a:t>
            </a:r>
            <a:endParaRPr lang="en-US" altLang="zh-CN" sz="1400" dirty="0">
              <a:solidFill>
                <a:schemeClr val="tx2"/>
              </a:solidFill>
            </a:endParaRPr>
          </a:p>
          <a:p>
            <a:pPr lvl="0">
              <a:buClr>
                <a:schemeClr val="tx1"/>
              </a:buClr>
            </a:pPr>
            <a:r>
              <a:rPr lang="en-US" altLang="zh-CN" dirty="0"/>
              <a:t>	</a:t>
            </a:r>
            <a:r>
              <a:rPr lang="zh-CN" altLang="en-US" dirty="0"/>
              <a:t>非面向连接的提供不可靠的数据包式的数据传输的协议。类似于从邮局发送信件的过程。</a:t>
            </a:r>
            <a:endParaRPr lang="zh-CN" altLang="en-US" dirty="0"/>
          </a:p>
          <a:p>
            <a:pPr lvl="0">
              <a:buClr>
                <a:schemeClr val="tx1"/>
              </a:buClr>
            </a:pPr>
            <a:r>
              <a:rPr lang="zh-CN" altLang="en-US" dirty="0"/>
              <a:t>	</a:t>
            </a:r>
            <a:r>
              <a:rPr lang="en-US" altLang="zh-CN" dirty="0"/>
              <a:t>DatagramPacket, DatagramSocket, MulticastSocket</a:t>
            </a:r>
            <a:r>
              <a:rPr lang="zh-CN" altLang="en-US" dirty="0"/>
              <a:t>等类使用</a:t>
            </a:r>
            <a:r>
              <a:rPr lang="en-US" altLang="zh-CN" dirty="0"/>
              <a:t>UDP</a:t>
            </a:r>
            <a:r>
              <a:rPr lang="zh-CN" altLang="en-US" dirty="0"/>
              <a:t>协议进行网络通讯。</a:t>
            </a:r>
            <a:endParaRPr lang="zh-CN" altLang="en-US" dirty="0"/>
          </a:p>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noRot="1" noChangeAspect="1" noTextEdit="1"/>
          </p:cNvSpPr>
          <p:nvPr>
            <p:ph type="sldImg"/>
          </p:nvPr>
        </p:nvSpPr>
        <p:spPr/>
      </p:sp>
      <p:sp>
        <p:nvSpPr>
          <p:cNvPr id="58370" name="Rectangle 3"/>
          <p:cNvSpPr>
            <a:spLocks noGrp="1"/>
          </p:cNvSpPr>
          <p:nvPr>
            <p:ph type="body"/>
          </p:nvPr>
        </p:nvSpPr>
        <p:spPr>
          <a:xfrm>
            <a:off x="914400" y="4343400"/>
            <a:ext cx="5029200" cy="4114800"/>
          </a:xfrm>
          <a:prstGeom prst="rect">
            <a:avLst/>
          </a:prstGeom>
          <a:noFill/>
          <a:ln w="9525">
            <a:noFill/>
          </a:ln>
        </p:spPr>
        <p:txBody>
          <a:bodyPr anchor="t"/>
          <a:p>
            <a:pPr lvl="2" algn="just"/>
            <a:r>
              <a:rPr lang="en-US" altLang="zh-CN" dirty="0"/>
              <a:t>ServerSocket(int  port);</a:t>
            </a:r>
            <a:endParaRPr lang="en-US" altLang="zh-CN" dirty="0"/>
          </a:p>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p:sp>
      <p:sp>
        <p:nvSpPr>
          <p:cNvPr id="68610" name="备注占位符 2"/>
          <p:cNvSpPr>
            <a:spLocks noGrp="1"/>
          </p:cNvSpPr>
          <p:nvPr>
            <p:ph type="body"/>
          </p:nvPr>
        </p:nvSpPr>
        <p:spPr>
          <a:xfrm>
            <a:off x="685800" y="4343400"/>
            <a:ext cx="5486400" cy="4114800"/>
          </a:xfrm>
          <a:prstGeom prst="rect">
            <a:avLst/>
          </a:prstGeom>
          <a:noFill/>
          <a:ln w="9525">
            <a:noFill/>
          </a:ln>
        </p:spPr>
        <p:txBody>
          <a:bodyPr anchor="t"/>
          <a:p>
            <a:pPr lvl="0"/>
            <a:r>
              <a:rPr lang="zh-CN" altLang="en-US" b="1" dirty="0">
                <a:latin typeface="宋体" panose="02010600030101010101" pitchFamily="2" charset="-122"/>
                <a:ea typeface="黑体" panose="02010609060101010101" pitchFamily="49" charset="-122"/>
              </a:rPr>
              <a:t>下面是一个用</a:t>
            </a:r>
            <a:r>
              <a:rPr lang="en-US" altLang="zh-CN" b="1" dirty="0">
                <a:latin typeface="宋体" panose="02010600030101010101" pitchFamily="2" charset="-122"/>
                <a:ea typeface="黑体" panose="02010609060101010101" pitchFamily="49" charset="-122"/>
              </a:rPr>
              <a:t>JAVA</a:t>
            </a:r>
            <a:r>
              <a:rPr lang="zh-CN" altLang="en-US" b="1" dirty="0">
                <a:latin typeface="宋体" panose="02010600030101010101" pitchFamily="2" charset="-122"/>
                <a:ea typeface="黑体" panose="02010609060101010101" pitchFamily="49" charset="-122"/>
              </a:rPr>
              <a:t>编写的完整的客户端程序，它从标准输入（键盘）获取客户的输入，发送给服务器端， 并将服务器方返回的信息显示到标准输出（屏幕）上。</a:t>
            </a:r>
            <a:r>
              <a:rPr lang="zh-CN" altLang="en-US" b="1" dirty="0">
                <a:latin typeface="Times New Roman" panose="02020603050405020304" pitchFamily="18" charset="0"/>
                <a:ea typeface="黑体" panose="02010609060101010101" pitchFamily="49" charset="-122"/>
              </a:rPr>
              <a:t> </a:t>
            </a:r>
            <a:endParaRPr lang="zh-CN" altLang="en-US" dirty="0"/>
          </a:p>
        </p:txBody>
      </p:sp>
      <p:sp>
        <p:nvSpPr>
          <p:cNvPr id="68611" name="幻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noTextEdit="1"/>
          </p:cNvSpPr>
          <p:nvPr>
            <p:ph type="sldImg"/>
          </p:nvPr>
        </p:nvSpPr>
        <p:spPr/>
      </p:sp>
      <p:sp>
        <p:nvSpPr>
          <p:cNvPr id="71682" name="备注占位符 2"/>
          <p:cNvSpPr>
            <a:spLocks noGrp="1"/>
          </p:cNvSpPr>
          <p:nvPr>
            <p:ph type="body"/>
          </p:nvPr>
        </p:nvSpPr>
        <p:spPr>
          <a:xfrm>
            <a:off x="685800" y="4343400"/>
            <a:ext cx="5486400" cy="4114800"/>
          </a:xfrm>
          <a:prstGeom prst="rect">
            <a:avLst/>
          </a:prstGeom>
          <a:noFill/>
          <a:ln w="9525">
            <a:noFill/>
          </a:ln>
        </p:spPr>
        <p:txBody>
          <a:bodyPr anchor="t"/>
          <a:p>
            <a:pPr lvl="0"/>
            <a:r>
              <a:rPr lang="zh-CN" altLang="en-US" b="1" dirty="0">
                <a:latin typeface="宋体" panose="02010600030101010101" pitchFamily="2" charset="-122"/>
                <a:ea typeface="黑体" panose="02010609060101010101" pitchFamily="49" charset="-122"/>
              </a:rPr>
              <a:t>下面是服务器端程序，它从客户方接收数据，并显示至标准输出（屏幕），同时，它把从标准输入（键盘）读取的数据发送给客户。</a:t>
            </a:r>
            <a:r>
              <a:rPr lang="zh-CN" altLang="en-US" b="1" dirty="0">
                <a:latin typeface="Times New Roman" panose="02020603050405020304" pitchFamily="18" charset="0"/>
                <a:ea typeface="黑体" panose="02010609060101010101" pitchFamily="49" charset="-122"/>
              </a:rPr>
              <a:t> </a:t>
            </a:r>
            <a:endParaRPr lang="zh-CN" altLang="en-US" dirty="0"/>
          </a:p>
        </p:txBody>
      </p:sp>
      <p:sp>
        <p:nvSpPr>
          <p:cNvPr id="71683" name="幻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p>
            <a:pPr lvl="0" algn="r"/>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 name="页脚占位符 4"/>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 name="页脚占位符 4"/>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 name="页脚占位符 4"/>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 name="页脚占位符 4"/>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 name="页脚占位符 4"/>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 name="页脚占位符 5"/>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8" name="页脚占位符 7"/>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 name="页脚占位符 3"/>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3" name="页脚占位符 2"/>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 name="页脚占位符 5"/>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6" name="页脚占位符 5"/>
          <p:cNvSpPr>
            <a:spLocks noGrp="1"/>
          </p:cNvSpPr>
          <p:nvPr>
            <p:ph type="ftr" sz="quarter" idx="11"/>
          </p:nvPr>
        </p:nvSpPr>
        <p:spPr/>
        <p:txBody>
          <a:bodyPr/>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0" y="6301201"/>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2"/>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7.png"/><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hyperlink" Target="ppt/slides/clipboard/slides/html/DatagramClient.bat" TargetMode="External"/><Relationship Id="rId5" Type="http://schemas.openxmlformats.org/officeDocument/2006/relationships/hyperlink" Target="ppt/slides/clipboard/slides/html/DatagramServer.bat" TargetMode="External"/><Relationship Id="rId4" Type="http://schemas.openxmlformats.org/officeDocument/2006/relationships/hyperlink" Target="ppt/slides/clipboard/slides/html/DatagramClient.html" TargetMode="External"/><Relationship Id="rId3" Type="http://schemas.openxmlformats.org/officeDocument/2006/relationships/hyperlink" Target="ppt/slides/clipboard/slides/html/DatagramServer.html" TargetMode="Externa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30337"/>
            <a:chOff x="0" y="2716812"/>
            <a:chExt cx="5991142" cy="1360309"/>
          </a:xfrm>
        </p:grpSpPr>
        <p:sp>
          <p:nvSpPr>
            <p:cNvPr id="30" name="矩形 29"/>
            <p:cNvSpPr/>
            <p:nvPr/>
          </p:nvSpPr>
          <p:spPr>
            <a:xfrm>
              <a:off x="0" y="3803852"/>
              <a:ext cx="5991142" cy="2732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12"/>
              <a:ext cx="2795197" cy="681278"/>
            </a:xfrm>
            <a:prstGeom prst="rect">
              <a:avLst/>
            </a:prstGeom>
            <a:noFill/>
            <a:ln w="9525">
              <a:noFill/>
              <a:miter/>
            </a:ln>
          </p:spPr>
          <p:txBody>
            <a:bodyPr>
              <a:spAutoFit/>
            </a:bodyPr>
            <a:lstStyle/>
            <a:p>
              <a:pPr marR="0" algn="ctr" defTabSz="1028700">
                <a:lnSpc>
                  <a:spcPct val="125000"/>
                </a:lnSpc>
                <a:buClrTx/>
                <a:buSzTx/>
                <a:defRPr/>
              </a:pPr>
              <a:r>
                <a:rPr kumimoji="0" lang="en-US" altLang="zh-CN"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Java</a:t>
              </a:r>
              <a:r>
                <a:rPr kumimoji="0" lang="zh-CN" altLang="en-US" sz="3570" b="1" kern="1200" cap="none" spc="0" normalizeH="0" baseline="0" noProof="1" smtClean="0">
                  <a:solidFill>
                    <a:schemeClr val="bg1"/>
                  </a:solidFill>
                  <a:latin typeface="微软雅黑" panose="020B0503020204020204" pitchFamily="34" charset="-122"/>
                  <a:ea typeface="微软雅黑" panose="020B0503020204020204" pitchFamily="34" charset="-122"/>
                  <a:cs typeface="+mn-cs"/>
                  <a:sym typeface="+mn-ea"/>
                </a:rPr>
                <a:t>中的网络编程</a:t>
              </a:r>
              <a:endParaRPr kumimoji="0" lang="en-US" altLang="zh-CN"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301405" y="3708736"/>
              <a:ext cx="2411523" cy="351738"/>
            </a:xfrm>
            <a:prstGeom prst="rect">
              <a:avLst/>
            </a:prstGeom>
            <a:noFill/>
            <a:ln w="9525">
              <a:noFill/>
            </a:ln>
          </p:spPr>
          <p:txBody>
            <a:bodyPr>
              <a:spAutoFit/>
            </a:bodyPr>
            <a:lstStyle/>
            <a:p>
              <a:pPr marR="0" algn="ctr" defTabSz="1028700">
                <a:lnSpc>
                  <a:spcPct val="125000"/>
                </a:lnSpc>
                <a:buClrTx/>
                <a:buSzTx/>
                <a:defRPr/>
              </a:pPr>
              <a:r>
                <a:rPr kumimoji="0" lang="en-US" altLang="zh-CN" sz="1600" kern="1200" cap="none" spc="0" normalizeH="0" baseline="0" noProof="1" smtClean="0">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Network Programming in Java</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字节流</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3314" name="Rectangle 3"/>
          <p:cNvSpPr>
            <a:spLocks noGrp="1"/>
          </p:cNvSpPr>
          <p:nvPr>
            <p:ph idx="1"/>
          </p:nvPr>
        </p:nvSpPr>
        <p:spPr/>
        <p:txBody>
          <a:bodyPr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字节流是用来读写</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8</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位的数据，由于不会对数据作任何转换，因此可以用来处理二进制的数据。</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OutputStream</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InputStream</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FileInputStream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FileOutputStream</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ByteArrayInputStream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ByteArrayOutputStream</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BufferedInputStream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BufferedOutputStream  </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字符流</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8" name="Rectangle 3"/>
          <p:cNvSpPr>
            <a:spLocks noGrp="1"/>
          </p:cNvSpPr>
          <p:nvPr>
            <p:ph idx="1"/>
          </p:nvPr>
        </p:nvSpPr>
        <p:spPr/>
        <p:txBody>
          <a:bodyPr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字节流速度快高效高，读起来困难（因为是二进制）。</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字符流主要是用来支持</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Unicode</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的文字内容，绝大多数在字节流中所提供的类，都有相对应的字符流的类。</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Reader</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Writer</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InputStreamReader</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OutputStreamWriter</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FileReader</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FileWriter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CharArrayReader</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CharArrayWriter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PipedReader</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PipedWriter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FilterReader</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FilterWriter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BufferedReader</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BufferedWriter</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StringReader</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StringWriter </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其他常用的流处理</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362" name="Rectangle 3"/>
          <p:cNvSpPr>
            <a:spLocks noGrp="1"/>
          </p:cNvSpPr>
          <p:nvPr>
            <p:ph idx="1"/>
          </p:nvPr>
        </p:nvSpPr>
        <p:spPr/>
        <p:txBody>
          <a:bodyPr wrap="square" lIns="102870" tIns="51435" rIns="102870" bIns="51435" anchor="t"/>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管道流</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管道</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(pipe)</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提供一种线程之间的通信方法，可用于</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IPC(Inter-Process Communication</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进程间通信</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或是</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ITC(Inter-Thread  Communication</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线程间通信</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，但不能够在不同主机间进行通信。</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一个输入管道是用来接收一个输出管道所写出的数据，因此，一个线程会负责送出（</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PipedOutputStream</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对象）数据，而另一个线程序要负责接收（</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PipedInputStream</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对象）这些数据，</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PipedInputStream</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PipedOutputStream</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对象总是成对出现的。并且由于管道的数据流是单向的</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对象流</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386" name="Rectangle 3"/>
          <p:cNvSpPr>
            <a:spLocks noGrp="1"/>
          </p:cNvSpPr>
          <p:nvPr>
            <p:ph idx="1"/>
          </p:nvPr>
        </p:nvSpPr>
        <p:spPr/>
        <p:txBody>
          <a:bodyPr wrap="square" lIns="102870" tIns="51435" rIns="102870" bIns="51435" anchor="t"/>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中的数据流不仅能对基本数据类型的数据进行操作，而且也提供了把对象写入文件或从文件中读取对象的功能，这一功能是通过</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java.io</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包中的</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ObjectInputStream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ObjectOutputStream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两个类实现的。</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由于他们和</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DataInputStream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及</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DataOutputStream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有共同的接口，因此他们也可使用相同的方法来读取或写入数据。</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除此之外，这两个类还有如下方法用于读写对象：</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void writeObject(Object obj):ObjectOutputStream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的方法，将对象写入流。</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Object readObject(): ObjectInputStream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的方法，将对象读出。</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回顾</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-Java </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多线程编程</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410" name="Rectangle 3"/>
          <p:cNvSpPr>
            <a:spLocks noGrp="1"/>
          </p:cNvSpPr>
          <p:nvPr>
            <p:ph idx="1"/>
          </p:nvPr>
        </p:nvSpPr>
        <p:spPr/>
        <p:txBody>
          <a:bodyPr wrap="square" lIns="102870" tIns="51435" rIns="102870" bIns="51435" anchor="t"/>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在多线程程序设计中，线程是程序执行过程中一个子运行序列。</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进程与程序的关系：程序是静态的代码，一个进程是某个程序的一次执行过程</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线程则是一个比进程更细微的程序执行序列，是进程的某个子序列</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线程由程序负责管理，而进程由操作系统调度。</a:t>
            </a:r>
            <a:r>
              <a:rPr lang="zh-CN" altLang="en-US"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（不同</a:t>
            </a:r>
            <a:r>
              <a:rPr lang="en-US" altLang="zh-CN"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JDK</a:t>
            </a:r>
            <a:r>
              <a:rPr lang="zh-CN" altLang="en-US"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版本不一样，</a:t>
            </a:r>
            <a:r>
              <a:rPr lang="en-US" altLang="zh-CN"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U</a:t>
            </a:r>
            <a:r>
              <a:rPr lang="zh-CN" altLang="en-US" sz="18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18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ser</a:t>
            </a:r>
            <a:r>
              <a:rPr lang="zh-CN" altLang="en-US" sz="18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T</a:t>
            </a:r>
            <a:r>
              <a:rPr lang="zh-CN" altLang="en-US"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由程序负责，</a:t>
            </a:r>
            <a:r>
              <a:rPr lang="en-US" altLang="zh-CN"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K</a:t>
            </a:r>
            <a:r>
              <a:rPr lang="zh-CN" altLang="en-US" sz="18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18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erne</a:t>
            </a:r>
            <a:r>
              <a:rPr lang="zh-CN" altLang="en-US" sz="18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LT</a:t>
            </a:r>
            <a:r>
              <a:rPr lang="zh-CN" altLang="en-US"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由操作系统负责）</a:t>
            </a:r>
            <a:endParaRPr lang="en-US" altLang="zh-CN" sz="20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线程依附于进程的上下文环境中，随进程或父线程执行后启动。</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多个线程使用相同的地址空间，因此线程之间的通信非常方便。而进程之间使用不同的地址空间，可以单独执行。</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多线程的核心在于多个代码块并发执行</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线程的生存周期</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434" name="Rectangle 3"/>
          <p:cNvSpPr>
            <a:spLocks noGrp="1"/>
          </p:cNvSpPr>
          <p:nvPr>
            <p:ph idx="1"/>
          </p:nvPr>
        </p:nvSpPr>
        <p:spPr/>
        <p:txBody>
          <a:bodyPr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每个线程从生成实例获得资源到运行结束、释放空间要经历三种基本的状态。</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线程实例在内存中创建后线程处于就绪状态，然后在父线程中通过调用</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Thread</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start()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方法来启动线程体</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run()</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线程进入运行状态，当线程因需要的某个资源被其他线程占用等原因而进入阻塞状态。</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线程体执行完毕或被父线程终止时，线程结束。</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提供了很多方法可以对线程的生存周期进行各种控制和调度，以灵活实现程序的功能。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线程的同步</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458" name="Rectangle 3"/>
          <p:cNvSpPr>
            <a:spLocks noGrp="1"/>
          </p:cNvSpPr>
          <p:nvPr>
            <p:ph idx="1"/>
          </p:nvPr>
        </p:nvSpPr>
        <p:spPr/>
        <p:txBody>
          <a:bodyPr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由于同一进程的多个线程共享同一片存储空间，在带来方便的同时，也带来了访问冲突这个严重的问题。</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语言提供了专门机制以解决这种冲突，有效避免了同一个数据对象被多个线程同时访问。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如果在线程体中对一些访问共享数据或者不能打断顺序执行完整性的代码进行同步互斥控制，就可以使各个线程以固定秩序访问共享数据，从而避免这些问题。</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这种考虑了多线程竞争资源访问冲突的代码或程序称为线程安全的。</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3"/>
          <p:cNvSpPr/>
          <p:nvPr/>
        </p:nvSpPr>
        <p:spPr>
          <a:xfrm>
            <a:off x="3690938" y="2613025"/>
            <a:ext cx="5249862" cy="1138238"/>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en-US" altLang="zh-CN" sz="4800" b="1" dirty="0">
                <a:solidFill>
                  <a:srgbClr val="00B0F0"/>
                </a:solidFill>
                <a:latin typeface="Arial" panose="020B0604020202020204" pitchFamily="34" charset="0"/>
                <a:ea typeface="宋体" panose="02010600030101010101" pitchFamily="2" charset="-122"/>
                <a:sym typeface="Calibri" panose="020F0502020204030204" pitchFamily="34" charset="0"/>
              </a:rPr>
              <a:t>Java</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中的网络编程</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eaLnBrk="1" fontAlgn="base" hangingPunct="1">
              <a:spcBef>
                <a:spcPct val="0"/>
              </a:spcBef>
              <a:spcAft>
                <a:spcPct val="0"/>
              </a:spcAft>
              <a:buNone/>
            </a:pPr>
            <a:endParaRPr lang="zh-CN" altLang="en-US" sz="2000"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20482" name="TextBox 4"/>
          <p:cNvSpPr/>
          <p:nvPr/>
        </p:nvSpPr>
        <p:spPr>
          <a:xfrm>
            <a:off x="1241425" y="1935163"/>
            <a:ext cx="2214563" cy="2754312"/>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2</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20483"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noChangeArrowheads="1"/>
          </p:cNvSpPr>
          <p:nvPr>
            <p:ph type="title"/>
          </p:nvPr>
        </p:nvSpPr>
        <p:spPr>
          <a:ln>
            <a:miter/>
          </a:ln>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网络基础知识</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506" name="Rectangle 3"/>
          <p:cNvSpPr>
            <a:spLocks noGrp="1"/>
          </p:cNvSpPr>
          <p:nvPr>
            <p:ph idx="1"/>
          </p:nvPr>
        </p:nvSpPr>
        <p:spPr/>
        <p:txBody>
          <a:bodyPr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地址</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如：</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166.111.136.3 , 166.111.52.80</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主机名</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(hostname)</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如：</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www.nankai.edu.cn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www.google.com</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端口号</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(port number)</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如</a:t>
            </a:r>
            <a:r>
              <a:rPr lang="zh-CN"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:80</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21</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23</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25</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服务类型</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(service)</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http,https</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telnet, ftp, smtp</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4"/>
          <p:cNvSpPr>
            <a:spLocks noGrp="1"/>
          </p:cNvSpPr>
          <p:nvPr>
            <p:ph type="title"/>
          </p:nvPr>
        </p:nvSpPr>
        <p:spPr>
          <a:xfrm>
            <a:off x="495300" y="414338"/>
            <a:ext cx="9720263" cy="641350"/>
          </a:xfrm>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Client-server and Service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530" name="内容占位符 1"/>
          <p:cNvSpPr>
            <a:spLocks noGrp="1"/>
          </p:cNvSpPr>
          <p:nvPr>
            <p:ph idx="1"/>
          </p:nvPr>
        </p:nvSpPr>
        <p:spPr/>
        <p:txBody>
          <a:bodyPr wrap="square" lIns="102870" tIns="51435" rIns="102870" bIns="51435" anchor="t"/>
          <a:p>
            <a:pPr marL="0" indent="0" defTabSz="1028700">
              <a:buNone/>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22531" name="Picture 37" descr="Java-tp-1401"/>
          <p:cNvPicPr>
            <a:picLocks noChangeAspect="1"/>
          </p:cNvPicPr>
          <p:nvPr/>
        </p:nvPicPr>
        <p:blipFill>
          <a:blip r:embed="rId1"/>
          <a:stretch>
            <a:fillRect/>
          </a:stretch>
        </p:blipFill>
        <p:spPr>
          <a:xfrm>
            <a:off x="540385" y="1452245"/>
            <a:ext cx="8420100" cy="46386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主要内容</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122" name="Rectangle 3"/>
          <p:cNvSpPr>
            <a:spLocks noGrp="1"/>
          </p:cNvSpPr>
          <p:nvPr>
            <p:ph idx="1"/>
          </p:nvPr>
        </p:nvSpPr>
        <p:spPr/>
        <p:txBody>
          <a:bodyPr wrap="square" lIns="103584" tIns="51793" rIns="103584" bIns="51793" anchor="t"/>
          <a:p>
            <a:pPr defTabSz="1028700">
              <a:lnSpc>
                <a:spcPct val="115000"/>
              </a:lnSpc>
              <a:spcBef>
                <a:spcPct val="15000"/>
              </a:spcBef>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对象使用</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15000"/>
              </a:lnSpc>
              <a:spcBef>
                <a:spcPct val="15000"/>
              </a:spcBef>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Internet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寻址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115000"/>
              </a:lnSpc>
              <a:spcBef>
                <a:spcPct val="15000"/>
              </a:spcBef>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 Socket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编程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5000"/>
              </a:lnSpc>
              <a:spcBef>
                <a:spcPct val="15000"/>
              </a:spcBef>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123" name="Rectangle 4"/>
          <p:cNvSpPr>
            <a:spLocks noGrp="1"/>
          </p:cNvSpPr>
          <p:nvPr>
            <p:ph type="body" sz="half" idx="4294967295"/>
          </p:nvPr>
        </p:nvSpPr>
        <p:spPr>
          <a:xfrm>
            <a:off x="6075363" y="1395413"/>
            <a:ext cx="4594225" cy="4641850"/>
          </a:xfrm>
        </p:spPr>
        <p:txBody>
          <a:bodyPr wrap="square" lIns="102870" tIns="51435" rIns="102870" bIns="51435" anchor="t"/>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Arial" panose="020B0604020202020204" pitchFamily="34" charset="0"/>
              <a:defRPr sz="1800"/>
            </a:lvl4pPr>
            <a:lvl5pPr lvl="4">
              <a:buClrTx/>
              <a:buSzTx/>
              <a:buFont typeface="Arial" panose="020B0604020202020204" pitchFamily="34" charset="0"/>
              <a:defRPr sz="1800"/>
            </a:lvl5pPr>
          </a:lstStyle>
          <a:p>
            <a:pPr lvl="0">
              <a:lnSpc>
                <a:spcPct val="120000"/>
              </a:lnSpc>
              <a:spcBef>
                <a:spcPct val="35000"/>
              </a:spcBef>
              <a:buClrTx/>
              <a:buSzTx/>
            </a:pPr>
            <a:r>
              <a:rPr lang="en-US" altLang="zh-CN" sz="3200" dirty="0">
                <a:solidFill>
                  <a:srgbClr val="FF3300"/>
                </a:solidFill>
              </a:rPr>
              <a:t>Java </a:t>
            </a:r>
            <a:r>
              <a:rPr lang="zh-CN" altLang="en-US" sz="3200" dirty="0">
                <a:solidFill>
                  <a:srgbClr val="FF3300"/>
                </a:solidFill>
              </a:rPr>
              <a:t>数据流 </a:t>
            </a:r>
            <a:endParaRPr lang="zh-CN" altLang="en-US" sz="3200" dirty="0">
              <a:solidFill>
                <a:srgbClr val="FF3300"/>
              </a:solidFill>
            </a:endParaRPr>
          </a:p>
          <a:p>
            <a:pPr lvl="0">
              <a:lnSpc>
                <a:spcPct val="120000"/>
              </a:lnSpc>
              <a:spcBef>
                <a:spcPct val="35000"/>
              </a:spcBef>
              <a:buClrTx/>
              <a:buSzTx/>
            </a:pPr>
            <a:r>
              <a:rPr lang="en-US" altLang="zh-CN" sz="3200" dirty="0">
                <a:solidFill>
                  <a:srgbClr val="FF3300"/>
                </a:solidFill>
              </a:rPr>
              <a:t>Java </a:t>
            </a:r>
            <a:r>
              <a:rPr lang="zh-CN" altLang="en-US" sz="3200" dirty="0">
                <a:solidFill>
                  <a:srgbClr val="FF3300"/>
                </a:solidFill>
              </a:rPr>
              <a:t>多线程编程</a:t>
            </a:r>
            <a:endParaRPr lang="zh-CN" altLang="en-US" sz="3200" dirty="0">
              <a:solidFill>
                <a:srgbClr val="FF33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p:txBody>
          <a:bodyPr lIns="102870" tIns="51435" rIns="102870" bIns="51435" anchor="ctr"/>
          <a:p>
            <a:pPr defTabSz="1028700"/>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网页访问传输内容</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3554" name="内容占位符 2"/>
          <p:cNvSpPr>
            <a:spLocks noGrp="1"/>
          </p:cNvSpPr>
          <p:nvPr>
            <p:ph idx="1"/>
          </p:nvPr>
        </p:nvSpPr>
        <p:spPr/>
        <p:txBody>
          <a:bodyPr lIns="102870" tIns="51435" rIns="102870" bIns="51435" anchor="t"/>
          <a:p>
            <a:pPr defTabSz="1028700"/>
            <a:endParaRPr lang="zh-CN" altLang="en-US" kern="120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23555" name="灯片编号占位符 3"/>
          <p:cNvSpPr>
            <a:spLocks noGrp="1"/>
          </p:cNvSpPr>
          <p:nvPr>
            <p:ph type="sldNum" sz="quarter" idx="12"/>
          </p:nvPr>
        </p:nvSpPr>
        <p:spPr/>
        <p:txBody>
          <a:bodyPr wrap="square" lIns="102870" tIns="51435" rIns="102870" bIns="51435" anchor="ctr"/>
          <a:p>
            <a:pPr algn="r"/>
            <a:fld id="{9A0DB2DC-4C9A-4742-B13C-FB6460FD3503}" type="slidenum">
              <a:rPr lang="zh-CN" altLang="en-US" sz="1400" dirty="0">
                <a:solidFill>
                  <a:srgbClr val="898989"/>
                </a:solidFill>
                <a:latin typeface="Calibri" panose="020F0502020204030204" pitchFamily="34" charset="0"/>
                <a:sym typeface="Calibri" panose="020F0502020204030204" pitchFamily="34" charset="0"/>
              </a:rPr>
            </a:fld>
            <a:endParaRPr lang="zh-CN" altLang="en-US" sz="1400" dirty="0">
              <a:solidFill>
                <a:srgbClr val="898989"/>
              </a:solidFill>
              <a:latin typeface="Calibri" panose="020F0502020204030204" pitchFamily="34" charset="0"/>
              <a:sym typeface="Calibri" panose="020F0502020204030204" pitchFamily="34" charset="0"/>
            </a:endParaRPr>
          </a:p>
        </p:txBody>
      </p:sp>
      <p:pic>
        <p:nvPicPr>
          <p:cNvPr id="23556" name="图片 4" descr="20180719094756330"/>
          <p:cNvPicPr>
            <a:picLocks noChangeAspect="1"/>
          </p:cNvPicPr>
          <p:nvPr/>
        </p:nvPicPr>
        <p:blipFill>
          <a:blip r:embed="rId1"/>
          <a:srcRect r="11032" b="3319"/>
          <a:stretch>
            <a:fillRect/>
          </a:stretch>
        </p:blipFill>
        <p:spPr>
          <a:xfrm>
            <a:off x="2379663" y="1511300"/>
            <a:ext cx="6184900" cy="4875213"/>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noChangeArrowheads="1"/>
          </p:cNvSpPr>
          <p:nvPr>
            <p:ph type="title"/>
          </p:nvPr>
        </p:nvSpPr>
        <p:spPr>
          <a:ln>
            <a:miter/>
          </a:ln>
        </p:spPr>
        <p:txBody>
          <a:bodyPr vert="horz" wrap="square" lIns="102870" tIns="51435" rIns="102870" bIns="51435" numCol="1" rtlCol="0"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TCP</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与</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UDP</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协议</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8" name="Rectangle 3"/>
          <p:cNvSpPr>
            <a:spLocks noGrp="1"/>
          </p:cNvSpPr>
          <p:nvPr>
            <p:ph idx="1"/>
          </p:nvPr>
        </p:nvSpPr>
        <p:spPr>
          <a:xfrm>
            <a:off x="360363" y="1395413"/>
            <a:ext cx="10215562" cy="4751387"/>
          </a:xfrm>
        </p:spPr>
        <p:txBody>
          <a:bodyPr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所有使用或实现某种</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Internet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服务的程序都必须遵从一个或多个网络协议。这种协议很多，而</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Internet Protocol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Internet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协议）、</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TCP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Transport Control Protocol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，传输控制协议）、</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UDP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User Datagram Protocol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，用户数据报协议）是最为根本的三种协议，是所有其它协议的基础。</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是最底层的协议，它定义了数据按照数据报（</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Datagram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）传输的格式和规则。在</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中不存在操作该协议的直接方法。</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noChangeArrowheads="1"/>
          </p:cNvSpPr>
          <p:nvPr>
            <p:ph type="title"/>
          </p:nvPr>
        </p:nvSpPr>
        <p:spPr>
          <a:ln>
            <a:miter/>
          </a:ln>
        </p:spPr>
        <p:txBody>
          <a:bodyPr vert="horz" wrap="square" lIns="102870" tIns="51435" rIns="102870" bIns="51435" numCol="1" rtlCol="0"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TCP协议</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602" name="Rectangle 3"/>
          <p:cNvSpPr>
            <a:spLocks noGrp="1"/>
          </p:cNvSpPr>
          <p:nvPr>
            <p:ph idx="1"/>
          </p:nvPr>
        </p:nvSpPr>
        <p:spPr/>
        <p:txBody>
          <a:bodyPr wrap="square" lIns="102870" tIns="51435" rIns="102870" bIns="51435" anchor="t"/>
          <a:p>
            <a:pPr defTabSz="1028700"/>
            <a:r>
              <a:rPr lang="en-US" altLang="zh-CN" sz="2700" kern="1200" dirty="0">
                <a:solidFill>
                  <a:srgbClr val="FF3300"/>
                </a:solidFill>
                <a:latin typeface="黑体" panose="02010609060101010101" pitchFamily="49" charset="-122"/>
                <a:ea typeface="微软雅黑" panose="020B0503020204020204" pitchFamily="34" charset="-122"/>
                <a:cs typeface="+mn-cs"/>
                <a:sym typeface="Calibri" panose="020F0502020204030204" pitchFamily="34" charset="0"/>
              </a:rPr>
              <a:t>TCP</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建立在</a:t>
            </a:r>
            <a:r>
              <a:rPr lang="en-US" altLang="zh-CN" sz="2700" kern="1200" dirty="0">
                <a:latin typeface="黑体" panose="02010609060101010101" pitchFamily="49" charset="-122"/>
                <a:ea typeface="微软雅黑" panose="020B0503020204020204" pitchFamily="34" charset="-122"/>
                <a:cs typeface="+mn-cs"/>
                <a:sym typeface="Calibri" panose="020F0502020204030204" pitchFamily="34" charset="0"/>
              </a:rPr>
              <a:t>IP</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之上。</a:t>
            </a:r>
            <a:r>
              <a:rPr lang="en-US" altLang="zh-CN" sz="2700" kern="1200" dirty="0">
                <a:latin typeface="黑体" panose="02010609060101010101" pitchFamily="49" charset="-122"/>
                <a:ea typeface="微软雅黑" panose="020B0503020204020204" pitchFamily="34" charset="-122"/>
                <a:cs typeface="+mn-cs"/>
                <a:sym typeface="Calibri" panose="020F0502020204030204" pitchFamily="34" charset="0"/>
              </a:rPr>
              <a:t>TCP</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定义了网络上程序到程序的数据传输格式和规则，提供了</a:t>
            </a:r>
            <a:r>
              <a:rPr lang="en-US" altLang="zh-CN" sz="2700" kern="1200" dirty="0">
                <a:latin typeface="黑体" panose="02010609060101010101" pitchFamily="49" charset="-122"/>
                <a:ea typeface="微软雅黑" panose="020B0503020204020204" pitchFamily="34" charset="-122"/>
                <a:cs typeface="+mn-cs"/>
                <a:sym typeface="Calibri" panose="020F0502020204030204" pitchFamily="34" charset="0"/>
              </a:rPr>
              <a:t>IP</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数据包的传输确认、丢失数据包的重新请求、将收到的数据包按照它们的发送次序重新装配的机制，是一种面向连接的保证可靠传输的协议。 </a:t>
            </a:r>
            <a:endPar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endParaRPr>
          </a:p>
          <a:p>
            <a:pPr defTabSz="1028700"/>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发送方和接收方的成对的两个</a:t>
            </a:r>
            <a:r>
              <a:rPr lang="en-US" altLang="zh-CN" sz="2700" kern="1200" dirty="0">
                <a:latin typeface="黑体" panose="02010609060101010101" pitchFamily="49" charset="-122"/>
                <a:ea typeface="微软雅黑" panose="020B0503020204020204" pitchFamily="34" charset="-122"/>
                <a:cs typeface="+mn-cs"/>
                <a:sym typeface="Calibri" panose="020F0502020204030204" pitchFamily="34" charset="0"/>
              </a:rPr>
              <a:t>socket</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之间必须建立连接，以便在</a:t>
            </a:r>
            <a:r>
              <a:rPr lang="en-US" altLang="zh-CN" sz="2700" kern="1200" dirty="0">
                <a:latin typeface="黑体" panose="02010609060101010101" pitchFamily="49" charset="-122"/>
                <a:ea typeface="微软雅黑" panose="020B0503020204020204" pitchFamily="34" charset="-122"/>
                <a:cs typeface="+mn-cs"/>
                <a:sym typeface="Calibri" panose="020F0502020204030204" pitchFamily="34" charset="0"/>
              </a:rPr>
              <a:t>TCP</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协议的基础上进行通信，当一个</a:t>
            </a:r>
            <a:r>
              <a:rPr lang="en-US" altLang="zh-CN" sz="2700" kern="1200" dirty="0">
                <a:latin typeface="黑体" panose="02010609060101010101" pitchFamily="49" charset="-122"/>
                <a:ea typeface="微软雅黑" panose="020B0503020204020204" pitchFamily="34" charset="-122"/>
                <a:cs typeface="+mn-cs"/>
                <a:sym typeface="Calibri" panose="020F0502020204030204" pitchFamily="34" charset="0"/>
              </a:rPr>
              <a:t>socket</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（通常都是</a:t>
            </a:r>
            <a:r>
              <a:rPr lang="en-US" altLang="zh-CN" sz="2700" kern="1200" dirty="0">
                <a:latin typeface="黑体" panose="02010609060101010101" pitchFamily="49" charset="-122"/>
                <a:ea typeface="微软雅黑" panose="020B0503020204020204" pitchFamily="34" charset="-122"/>
                <a:cs typeface="+mn-cs"/>
                <a:sym typeface="Calibri" panose="020F0502020204030204" pitchFamily="34" charset="0"/>
              </a:rPr>
              <a:t>server socket</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）等待建立连接时，另一个</a:t>
            </a:r>
            <a:r>
              <a:rPr lang="en-US" altLang="zh-CN" sz="2700" kern="1200" dirty="0">
                <a:latin typeface="黑体" panose="02010609060101010101" pitchFamily="49" charset="-122"/>
                <a:ea typeface="微软雅黑" panose="020B0503020204020204" pitchFamily="34" charset="-122"/>
                <a:cs typeface="+mn-cs"/>
                <a:sym typeface="Calibri" panose="020F0502020204030204" pitchFamily="34" charset="0"/>
              </a:rPr>
              <a:t>socket</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可以要求进行连接，一旦这两个</a:t>
            </a:r>
            <a:r>
              <a:rPr lang="en-US" altLang="zh-CN" sz="2700" kern="1200" dirty="0">
                <a:latin typeface="黑体" panose="02010609060101010101" pitchFamily="49" charset="-122"/>
                <a:ea typeface="微软雅黑" panose="020B0503020204020204" pitchFamily="34" charset="-122"/>
                <a:cs typeface="+mn-cs"/>
                <a:sym typeface="Calibri" panose="020F0502020204030204" pitchFamily="34" charset="0"/>
              </a:rPr>
              <a:t>socket</a:t>
            </a:r>
            <a:r>
              <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rPr>
              <a:t>连接起来，它们就可以进行双向数据传输，双方都可以进行发送或接收操作。  </a:t>
            </a:r>
            <a:endParaRPr lang="zh-CN" altLang="en-US" sz="2700" kern="1200" dirty="0">
              <a:latin typeface="黑体" panose="02010609060101010101" pitchFamily="49" charset="-122"/>
              <a:ea typeface="微软雅黑" panose="020B0503020204020204" pitchFamily="34" charset="-122"/>
              <a:cs typeface="+mn-cs"/>
              <a:sym typeface="Calibri" panose="020F0502020204030204" pitchFamily="34" charset="0"/>
            </a:endParaRPr>
          </a:p>
          <a:p>
            <a:pPr lvl="1" defTabSz="1028700"/>
            <a:r>
              <a:rPr lang="zh-CN" altLang="en-US" sz="2300" kern="1200" dirty="0">
                <a:latin typeface="黑体" panose="02010609060101010101" pitchFamily="49" charset="-122"/>
                <a:ea typeface="微软雅黑" panose="020B0503020204020204" pitchFamily="34" charset="-122"/>
                <a:cs typeface="+mn-cs"/>
                <a:sym typeface="Calibri" panose="020F0502020204030204" pitchFamily="34" charset="0"/>
              </a:rPr>
              <a:t>例如：远程连接（</a:t>
            </a:r>
            <a:r>
              <a:rPr lang="en-US" altLang="zh-CN" sz="2300" kern="1200" dirty="0">
                <a:latin typeface="黑体" panose="02010609060101010101" pitchFamily="49" charset="-122"/>
                <a:ea typeface="微软雅黑" panose="020B0503020204020204" pitchFamily="34" charset="-122"/>
                <a:cs typeface="+mn-cs"/>
                <a:sym typeface="Calibri" panose="020F0502020204030204" pitchFamily="34" charset="0"/>
              </a:rPr>
              <a:t>Telnet</a:t>
            </a:r>
            <a:r>
              <a:rPr lang="zh-CN" altLang="en-US" sz="2300" kern="1200" dirty="0">
                <a:latin typeface="黑体" panose="02010609060101010101" pitchFamily="49" charset="-122"/>
                <a:ea typeface="微软雅黑" panose="020B0503020204020204" pitchFamily="34" charset="-122"/>
                <a:cs typeface="+mn-cs"/>
                <a:sym typeface="Calibri" panose="020F0502020204030204" pitchFamily="34" charset="0"/>
              </a:rPr>
              <a:t>）和文件传输（</a:t>
            </a:r>
            <a:r>
              <a:rPr lang="en-US" altLang="zh-CN" sz="2300" kern="1200" dirty="0">
                <a:latin typeface="黑体" panose="02010609060101010101" pitchFamily="49" charset="-122"/>
                <a:ea typeface="微软雅黑" panose="020B0503020204020204" pitchFamily="34" charset="-122"/>
                <a:cs typeface="+mn-cs"/>
                <a:sym typeface="Calibri" panose="020F0502020204030204" pitchFamily="34" charset="0"/>
              </a:rPr>
              <a:t>FTP</a:t>
            </a:r>
            <a:r>
              <a:rPr lang="zh-CN" altLang="en-US" sz="2300" kern="1200" dirty="0">
                <a:latin typeface="黑体" panose="02010609060101010101" pitchFamily="49" charset="-122"/>
                <a:ea typeface="微软雅黑" panose="020B0503020204020204" pitchFamily="34" charset="-122"/>
                <a:cs typeface="+mn-cs"/>
                <a:sym typeface="Calibri" panose="020F0502020204030204" pitchFamily="34" charset="0"/>
              </a:rPr>
              <a:t>）都需要不定长度的数据被可靠地传输。</a:t>
            </a:r>
            <a:endParaRPr lang="zh-CN" altLang="en-US" sz="2300" kern="1200" dirty="0">
              <a:latin typeface="黑体" panose="02010609060101010101" pitchFamily="49"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noChangeArrowheads="1"/>
          </p:cNvSpPr>
          <p:nvPr>
            <p:ph type="title"/>
          </p:nvPr>
        </p:nvSpPr>
        <p:spPr>
          <a:ln>
            <a:miter/>
          </a:ln>
        </p:spPr>
        <p:txBody>
          <a:bodyPr vert="horz" wrap="square" lIns="102870" tIns="51435" rIns="102870" bIns="51435" numCol="1" rtlCol="0"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UDP</a:t>
            </a:r>
            <a:r>
              <a:rPr kumimoji="0" lang="zh-CN" altLang="en-US"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协议</a:t>
            </a:r>
            <a:endParaRPr kumimoji="0" lang="zh-CN" altLang="en-US"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626" name="Rectangle 3"/>
          <p:cNvSpPr>
            <a:spLocks noGrp="1"/>
          </p:cNvSpPr>
          <p:nvPr>
            <p:ph idx="1"/>
          </p:nvPr>
        </p:nvSpPr>
        <p:spPr/>
        <p:txBody>
          <a:bodyPr wrap="square" lIns="102870" tIns="51435" rIns="102870" bIns="51435" anchor="t"/>
          <a:p>
            <a:pPr defTabSz="1028700"/>
            <a:r>
              <a:rPr lang="en-US" altLang="zh-CN" sz="28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UDP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全称</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——User Datagram Protocol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中的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Datagram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是一种自带寻址信息的、独立地从数据源走到终点的数据包。</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UDP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不保证数据的传输，也不提供重新排列次序或重新请求功能。</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与</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TCP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的有连接相比，</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UDP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协议是一种无连接协议，两台计算机之间的传输类似于传递邮件：消息从一台计算机发送到另一台计算机，但是两者之间没有明确的连接。另外，单次传输的最大数据量取决于具体的网络。</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两类传输协议对比</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650" name="Rectangle 3"/>
          <p:cNvSpPr>
            <a:spLocks noGrp="1"/>
          </p:cNvSpPr>
          <p:nvPr>
            <p:ph idx="1"/>
          </p:nvPr>
        </p:nvSpPr>
        <p:spPr/>
        <p:txBody>
          <a:bodyPr wrap="square" lIns="102870" tIns="51435" rIns="102870" bIns="51435" anchor="t"/>
          <a:p>
            <a:pPr defTabSz="1028700"/>
            <a:r>
              <a:rPr lang="en-US" altLang="zh-CN" sz="2700" kern="1200" dirty="0">
                <a:solidFill>
                  <a:srgbClr val="FF3300"/>
                </a:solidFill>
                <a:latin typeface="微软雅黑" panose="020B0503020204020204" pitchFamily="34" charset="-122"/>
                <a:ea typeface="微软雅黑" panose="020B0503020204020204" pitchFamily="34" charset="-122"/>
                <a:cs typeface="+mn-cs"/>
                <a:sym typeface="Calibri" panose="020F0502020204030204" pitchFamily="34" charset="0"/>
              </a:rPr>
              <a:t>TCP (Transport Control Protocol )</a:t>
            </a:r>
            <a:endParaRPr lang="en-US" altLang="zh-CN" sz="2700" kern="1200" dirty="0">
              <a:solidFill>
                <a:srgbClr val="FF33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面向连接的能够提供可靠的流式数据传输的协议。类似于打电话的过程。</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	URL, URLConnection, Socket,  ServerSocket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等类都使用</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TCP</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协议进行网络通讯。</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700" kern="1200" dirty="0">
                <a:solidFill>
                  <a:srgbClr val="FF3300"/>
                </a:solidFill>
                <a:latin typeface="微软雅黑" panose="020B0503020204020204" pitchFamily="34" charset="-122"/>
                <a:ea typeface="微软雅黑" panose="020B0503020204020204" pitchFamily="34" charset="-122"/>
                <a:cs typeface="+mn-cs"/>
                <a:sym typeface="Calibri" panose="020F0502020204030204" pitchFamily="34" charset="0"/>
              </a:rPr>
              <a:t>UDP (User Datagram Protocol )</a:t>
            </a:r>
            <a:endParaRPr lang="en-US" altLang="zh-CN" sz="2700" kern="1200" dirty="0">
              <a:solidFill>
                <a:srgbClr val="FF33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非面向连接的提供不可靠的数据包式的数据传输的协议。类似于从邮局发送信件的过程。</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	DatagramPacket, DatagramSocket, MulticastSocket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等类使用</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UDP</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协议进行网络通讯。</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8674" name="Rectangle 3"/>
          <p:cNvSpPr>
            <a:spLocks noGrp="1"/>
          </p:cNvSpPr>
          <p:nvPr>
            <p:ph idx="1"/>
          </p:nvPr>
        </p:nvSpPr>
        <p:spPr/>
        <p:txBody>
          <a:bodyPr wrap="square" lIns="102870" tIns="51435" rIns="102870" bIns="51435" anchor="t"/>
          <a:p>
            <a:pPr defTabSz="1028700"/>
            <a:r>
              <a:rPr lang="en-US" altLang="zh-CN" kern="1200" dirty="0">
                <a:cs typeface="微软雅黑" panose="020B0503020204020204" pitchFamily="34" charset="-122"/>
                <a:sym typeface="Calibri" panose="020F0502020204030204" pitchFamily="34" charset="0"/>
              </a:rPr>
              <a:t>Java</a:t>
            </a:r>
            <a:r>
              <a:rPr lang="zh-CN" altLang="en-US" kern="1200" dirty="0">
                <a:cs typeface="微软雅黑" panose="020B0503020204020204" pitchFamily="34" charset="-122"/>
                <a:sym typeface="Calibri" panose="020F0502020204030204" pitchFamily="34" charset="0"/>
              </a:rPr>
              <a:t>网络编程一般可以理解为：</a:t>
            </a:r>
            <a:endParaRPr lang="zh-CN" altLang="en-US" kern="1200" dirty="0">
              <a:cs typeface="微软雅黑" panose="020B0503020204020204" pitchFamily="34" charset="-122"/>
              <a:sym typeface="Calibri" panose="020F0502020204030204" pitchFamily="34" charset="0"/>
            </a:endParaRPr>
          </a:p>
          <a:p>
            <a:pPr lvl="1" defTabSz="1028700"/>
            <a:r>
              <a:rPr lang="zh-CN" altLang="en-US" kern="1200" dirty="0">
                <a:cs typeface="微软雅黑" panose="020B0503020204020204" pitchFamily="34" charset="-122"/>
                <a:sym typeface="Calibri" panose="020F0502020204030204" pitchFamily="34" charset="0"/>
              </a:rPr>
              <a:t>基于</a:t>
            </a:r>
            <a:r>
              <a:rPr lang="en-US" altLang="zh-CN" kern="1200" dirty="0">
                <a:cs typeface="微软雅黑" panose="020B0503020204020204" pitchFamily="34" charset="-122"/>
                <a:sym typeface="Calibri" panose="020F0502020204030204" pitchFamily="34" charset="0"/>
              </a:rPr>
              <a:t>URL</a:t>
            </a:r>
            <a:r>
              <a:rPr lang="zh-CN" altLang="en-US" kern="1200" dirty="0">
                <a:cs typeface="微软雅黑" panose="020B0503020204020204" pitchFamily="34" charset="-122"/>
                <a:sym typeface="Calibri" panose="020F0502020204030204" pitchFamily="34" charset="0"/>
              </a:rPr>
              <a:t>的高层次</a:t>
            </a:r>
            <a:r>
              <a:rPr lang="en-US" altLang="zh-CN" kern="1200" dirty="0">
                <a:cs typeface="微软雅黑" panose="020B0503020204020204" pitchFamily="34" charset="-122"/>
                <a:sym typeface="Calibri" panose="020F0502020204030204" pitchFamily="34" charset="0"/>
              </a:rPr>
              <a:t>Java</a:t>
            </a:r>
            <a:r>
              <a:rPr lang="zh-CN" altLang="en-US" kern="1200" dirty="0">
                <a:cs typeface="微软雅黑" panose="020B0503020204020204" pitchFamily="34" charset="-122"/>
                <a:sym typeface="Calibri" panose="020F0502020204030204" pitchFamily="34" charset="0"/>
              </a:rPr>
              <a:t>网络编程（本质上是</a:t>
            </a:r>
            <a:r>
              <a:rPr lang="en-US" altLang="zh-CN" kern="1200" dirty="0">
                <a:cs typeface="微软雅黑" panose="020B0503020204020204" pitchFamily="34" charset="-122"/>
                <a:sym typeface="Calibri" panose="020F0502020204030204" pitchFamily="34" charset="0"/>
              </a:rPr>
              <a:t>TCP</a:t>
            </a:r>
            <a:r>
              <a:rPr lang="zh-CN" altLang="en-US" kern="1200" dirty="0">
                <a:cs typeface="微软雅黑" panose="020B0503020204020204" pitchFamily="34" charset="-122"/>
                <a:sym typeface="Calibri" panose="020F0502020204030204" pitchFamily="34" charset="0"/>
              </a:rPr>
              <a:t>）</a:t>
            </a:r>
            <a:r>
              <a:rPr lang="zh-CN" altLang="en-US" kern="1200" dirty="0">
                <a:cs typeface="微软雅黑" panose="020B0503020204020204" pitchFamily="34" charset="-122"/>
                <a:sym typeface="Calibri" panose="020F0502020204030204" pitchFamily="34" charset="0"/>
              </a:rPr>
              <a:t> </a:t>
            </a:r>
            <a:endParaRPr lang="zh-CN" altLang="en-US" kern="1200" dirty="0">
              <a:cs typeface="微软雅黑" panose="020B0503020204020204" pitchFamily="34" charset="-122"/>
              <a:sym typeface="Calibri" panose="020F0502020204030204" pitchFamily="34" charset="0"/>
            </a:endParaRPr>
          </a:p>
          <a:p>
            <a:pPr lvl="1" defTabSz="1028700"/>
            <a:r>
              <a:rPr lang="zh-CN" altLang="en-US" kern="1200" dirty="0">
                <a:cs typeface="微软雅黑" panose="020B0503020204020204" pitchFamily="34" charset="-122"/>
                <a:sym typeface="Calibri" panose="020F0502020204030204" pitchFamily="34" charset="0"/>
              </a:rPr>
              <a:t>基于</a:t>
            </a:r>
            <a:r>
              <a:rPr lang="en-US" altLang="zh-CN" kern="1200" dirty="0">
                <a:cs typeface="微软雅黑" panose="020B0503020204020204" pitchFamily="34" charset="-122"/>
                <a:sym typeface="Calibri" panose="020F0502020204030204" pitchFamily="34" charset="0"/>
              </a:rPr>
              <a:t>Socket</a:t>
            </a:r>
            <a:r>
              <a:rPr lang="zh-CN" altLang="en-US" kern="1200" dirty="0">
                <a:cs typeface="微软雅黑" panose="020B0503020204020204" pitchFamily="34" charset="-122"/>
                <a:sym typeface="Calibri" panose="020F0502020204030204" pitchFamily="34" charset="0"/>
              </a:rPr>
              <a:t>（套接字）的低层次</a:t>
            </a:r>
            <a:r>
              <a:rPr lang="en-US" altLang="zh-CN" kern="1200" dirty="0">
                <a:cs typeface="微软雅黑" panose="020B0503020204020204" pitchFamily="34" charset="-122"/>
                <a:sym typeface="Calibri" panose="020F0502020204030204" pitchFamily="34" charset="0"/>
              </a:rPr>
              <a:t>Java</a:t>
            </a:r>
            <a:r>
              <a:rPr lang="zh-CN" altLang="en-US" kern="1200" dirty="0">
                <a:cs typeface="微软雅黑" panose="020B0503020204020204" pitchFamily="34" charset="-122"/>
                <a:sym typeface="Calibri" panose="020F0502020204030204" pitchFamily="34" charset="0"/>
              </a:rPr>
              <a:t>网络编程 。（</a:t>
            </a:r>
            <a:r>
              <a:rPr lang="en-US" altLang="zh-CN" kern="1200" dirty="0">
                <a:cs typeface="微软雅黑" panose="020B0503020204020204" pitchFamily="34" charset="-122"/>
                <a:sym typeface="Calibri" panose="020F0502020204030204" pitchFamily="34" charset="0"/>
              </a:rPr>
              <a:t>TCP</a:t>
            </a:r>
            <a:r>
              <a:rPr lang="zh-CN" altLang="en-US" kern="1200" dirty="0">
                <a:cs typeface="微软雅黑" panose="020B0503020204020204" pitchFamily="34" charset="-122"/>
                <a:sym typeface="Calibri" panose="020F0502020204030204" pitchFamily="34" charset="0"/>
              </a:rPr>
              <a:t>和</a:t>
            </a:r>
            <a:r>
              <a:rPr lang="en-US" altLang="zh-CN" kern="1200" dirty="0">
                <a:cs typeface="微软雅黑" panose="020B0503020204020204" pitchFamily="34" charset="-122"/>
                <a:sym typeface="Calibri" panose="020F0502020204030204" pitchFamily="34" charset="0"/>
              </a:rPr>
              <a:t>UDP   </a:t>
            </a:r>
            <a:r>
              <a:rPr lang="zh-CN" altLang="en-US" kern="1200" dirty="0">
                <a:cs typeface="微软雅黑" panose="020B0503020204020204" pitchFamily="34" charset="-122"/>
                <a:sym typeface="Calibri" panose="020F0502020204030204" pitchFamily="34" charset="0"/>
              </a:rPr>
              <a:t>广播方式</a:t>
            </a:r>
            <a:r>
              <a:rPr lang="en-US" altLang="zh-CN" kern="1200" dirty="0">
                <a:cs typeface="微软雅黑" panose="020B0503020204020204" pitchFamily="34" charset="-122"/>
                <a:sym typeface="Calibri" panose="020F0502020204030204" pitchFamily="34" charset="0"/>
              </a:rPr>
              <a:t>UDP</a:t>
            </a:r>
            <a:r>
              <a:rPr lang="zh-CN" altLang="en-US" kern="1200" dirty="0">
                <a:cs typeface="微软雅黑" panose="020B0503020204020204" pitchFamily="34" charset="-122"/>
                <a:sym typeface="Calibri" panose="020F0502020204030204" pitchFamily="34" charset="0"/>
              </a:rPr>
              <a:t>）</a:t>
            </a:r>
            <a:endParaRPr lang="zh-CN" altLang="en-US" kern="1200" dirty="0">
              <a:cs typeface="微软雅黑" panose="020B0503020204020204" pitchFamily="34" charset="-122"/>
              <a:sym typeface="Calibri" panose="020F0502020204030204" pitchFamily="34" charset="0"/>
            </a:endParaRPr>
          </a:p>
          <a:p>
            <a:pPr defTabSz="1028700"/>
            <a:endParaRPr lang="zh-CN" altLang="en-US" kern="1200" dirty="0">
              <a:cs typeface="微软雅黑" panose="020B0503020204020204" pitchFamily="34" charset="-122"/>
              <a:sym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36600" y="1795463"/>
            <a:ext cx="9317038" cy="2074863"/>
          </a:xfrm>
        </p:spPr>
        <p:txBody>
          <a:bodyPr vert="horz" wrap="square" lIns="102870" tIns="51435" rIns="102870" bIns="51435" numCol="1" anchor="b" anchorCtr="0" compatLnSpc="1"/>
          <a:lstStyle/>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2.1 </a:t>
            </a:r>
            <a:r>
              <a:rPr kumimoji="0" lang="zh-CN" altLang="en-US"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获取网络地址</a:t>
            </a:r>
            <a:endParaRPr kumimoji="0" lang="zh-CN" altLang="en-US" sz="5315"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 name="文本占位符 4"/>
          <p:cNvSpPr>
            <a:spLocks noGrp="1"/>
          </p:cNvSpPr>
          <p:nvPr>
            <p:ph type="body" idx="1"/>
          </p:nvPr>
        </p:nvSpPr>
        <p:spPr>
          <a:xfrm>
            <a:off x="736600" y="4819650"/>
            <a:ext cx="9317038" cy="1574800"/>
          </a:xfrm>
        </p:spPr>
        <p:txBody>
          <a:bodyPr vert="horz" wrap="square" lIns="102870" tIns="51435" rIns="102870" bIns="51435" numCol="1" anchor="t" anchorCtr="0" compatLnSpc="1"/>
          <a:lstStyle/>
          <a:p>
            <a:pPr marL="0" marR="0" lvl="0" indent="0" algn="ctr"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通过使用</a:t>
            </a:r>
            <a:r>
              <a:rPr kumimoji="0" lang="en-US" altLang="zh-CN" sz="2125" b="0" i="0" u="none" strike="noStrike" kern="1200" cap="none" spc="0" normalizeH="0" baseline="0" noProof="0" dirty="0" err="1"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InetAddress</a:t>
            </a: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获取网络通信地址</a:t>
            </a:r>
            <a:endParaRPr kumimoji="0" lang="zh-CN" altLang="en-US" sz="2125"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Java</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进行</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Internet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寻址</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0722" name="Rectangle 3"/>
          <p:cNvSpPr>
            <a:spLocks noGrp="1"/>
          </p:cNvSpPr>
          <p:nvPr>
            <p:ph idx="1"/>
          </p:nvPr>
        </p:nvSpPr>
        <p:spPr/>
        <p:txBody>
          <a:bodyPr wrap="square" lIns="102870" tIns="51435" rIns="102870" bIns="51435" anchor="t"/>
          <a:p>
            <a:pPr marL="0" indent="0" defTabSz="1028700">
              <a:buNone/>
            </a:pPr>
            <a:r>
              <a:rPr lang="en-US" altLang="zh-CN" b="1"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b="1" kern="1200" dirty="0">
                <a:latin typeface="宋体" panose="02010600030101010101" pitchFamily="2" charset="-122"/>
                <a:ea typeface="微软雅黑" panose="020B0503020204020204" pitchFamily="34" charset="-122"/>
                <a:cs typeface="+mn-cs"/>
                <a:sym typeface="Calibri" panose="020F0502020204030204" pitchFamily="34" charset="0"/>
              </a:rPr>
              <a:t>网络类和接口</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0" indent="0"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中有关网络方面的功能都定义在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java.net</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包中。</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所提供的网络功能可大致分为三大类：</a:t>
            </a:r>
            <a:endPar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endParaRPr>
          </a:p>
          <a:p>
            <a:pPr lvl="1" defTabSz="1028700"/>
            <a:r>
              <a:rPr lang="en-US" altLang="zh-CN" sz="2700" kern="1200" dirty="0">
                <a:latin typeface="宋体" panose="02010600030101010101" pitchFamily="2" charset="-122"/>
                <a:ea typeface="微软雅黑" panose="020B0503020204020204" pitchFamily="34" charset="-122"/>
                <a:cs typeface="+mn-cs"/>
                <a:sym typeface="Calibri" panose="020F0502020204030204" pitchFamily="34" charset="0"/>
              </a:rPr>
              <a:t>URL</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和</a:t>
            </a:r>
            <a:r>
              <a:rPr lang="en-US" altLang="zh-CN" sz="2700" kern="1200" dirty="0">
                <a:latin typeface="宋体" panose="02010600030101010101" pitchFamily="2" charset="-122"/>
                <a:ea typeface="微软雅黑" panose="020B0503020204020204" pitchFamily="34" charset="-122"/>
                <a:cs typeface="+mn-cs"/>
                <a:sym typeface="Calibri" panose="020F0502020204030204" pitchFamily="34" charset="0"/>
              </a:rPr>
              <a:t>URLConnection </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这是三大类功能中最高级的一种。利用</a:t>
            </a:r>
            <a:r>
              <a:rPr lang="en-US" altLang="zh-CN" sz="2700" kern="1200" dirty="0">
                <a:latin typeface="宋体" panose="02010600030101010101" pitchFamily="2" charset="-122"/>
                <a:ea typeface="微软雅黑" panose="020B0503020204020204" pitchFamily="34" charset="-122"/>
                <a:cs typeface="+mn-cs"/>
                <a:sym typeface="Calibri" panose="020F0502020204030204" pitchFamily="34" charset="0"/>
              </a:rPr>
              <a:t>URL</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的表示和建立，</a:t>
            </a:r>
            <a:r>
              <a:rPr lang="en-US" altLang="zh-CN" sz="2700" kern="1200" dirty="0">
                <a:latin typeface="宋体" panose="02010600030101010101" pitchFamily="2" charset="-122"/>
                <a:ea typeface="微软雅黑" panose="020B0503020204020204" pitchFamily="34" charset="-122"/>
                <a:cs typeface="+mn-cs"/>
                <a:sym typeface="Calibri" panose="020F0502020204030204" pitchFamily="34" charset="0"/>
              </a:rPr>
              <a:t>Java</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程序可以直接读入网络上所放的数据，或把自己的数据传送到网络的另一端。</a:t>
            </a:r>
            <a:endPar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InetAddress</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1746" name="Rectangle 3"/>
          <p:cNvSpPr>
            <a:spLocks noGrp="1"/>
          </p:cNvSpPr>
          <p:nvPr>
            <p:ph idx="1"/>
          </p:nvPr>
        </p:nvSpPr>
        <p:spPr/>
        <p:txBody>
          <a:bodyPr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java.net.InetAddress</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类是</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地址封装类，它不需要用户了解如何实现地址的细节。</a:t>
            </a:r>
            <a:endPar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r>
              <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rPr>
              <a:t>定义：</a:t>
            </a:r>
            <a:endParaRPr lang="zh-CN" altLang="en-US"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buNone/>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public final class InetAddress extends object implements Serializable </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该类用</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hostName(String)</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和</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address(int)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获取网络地址</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，即主机名和</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地址。这两个字段是不公开的，不能直接访问。  </a:t>
            </a:r>
            <a:endPar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buNone/>
            </a:pP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noChangeArrowheads="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创建</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InetAddress</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对象的方法</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3010"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InetAddress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类没有构造方法，要创建该类的实例对象，可以通过该类的静态方法获得该对象。</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public static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InetAddress</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getLocalHost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getLocalHost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获得本地机的</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InetAddress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对象，当查找不到本地机器的地址时，触发一个</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UnknownHostException</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异常。 </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161607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try { </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161607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InetAddress</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address=</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InetAddress.getLocalHost</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161607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其他处理代</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码</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161607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161607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catch(</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UnknownException</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e) </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161607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异常处理代码</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3"/>
          <p:cNvSpPr/>
          <p:nvPr/>
        </p:nvSpPr>
        <p:spPr>
          <a:xfrm>
            <a:off x="3690938" y="2613025"/>
            <a:ext cx="3878262" cy="1138238"/>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网络编程前述</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eaLnBrk="1" fontAlgn="base" hangingPunct="1">
              <a:spcBef>
                <a:spcPct val="0"/>
              </a:spcBef>
              <a:spcAft>
                <a:spcPct val="0"/>
              </a:spcAft>
              <a:buNone/>
            </a:pPr>
            <a:endParaRPr lang="zh-CN" altLang="en-US" sz="2000"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6146" name="TextBox 4"/>
          <p:cNvSpPr/>
          <p:nvPr/>
        </p:nvSpPr>
        <p:spPr>
          <a:xfrm>
            <a:off x="1241425" y="1935163"/>
            <a:ext cx="229870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44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0</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614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3794" name="Rectangle 2"/>
          <p:cNvSpPr>
            <a:spLocks noGrp="1"/>
          </p:cNvSpPr>
          <p:nvPr>
            <p:ph idx="1"/>
          </p:nvPr>
        </p:nvSpPr>
        <p:spPr/>
        <p:txBody>
          <a:bodyPr wrap="square" lIns="102870" tIns="51435" rIns="102870" bIns="51435" anchor="t"/>
          <a:p>
            <a:pPr defTabSz="1028700"/>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public static InetAddress getByName (String host)</a:t>
            </a:r>
            <a:r>
              <a:rPr lang="en-US" altLang="zh-CN" sz="2700" kern="1200" dirty="0">
                <a:latin typeface="宋体" panose="02010600030101010101" pitchFamily="2" charset="-122"/>
                <a:ea typeface="微软雅黑" panose="020B0503020204020204" pitchFamily="34" charset="-122"/>
                <a:cs typeface="+mn-cs"/>
                <a:sym typeface="Calibri" panose="020F0502020204030204" pitchFamily="34" charset="0"/>
              </a:rPr>
              <a:t> </a:t>
            </a:r>
            <a:endParaRPr lang="en-US" altLang="zh-CN" sz="2700" kern="1200" dirty="0">
              <a:latin typeface="宋体" panose="02010600030101010101" pitchFamily="2" charset="-122"/>
              <a:ea typeface="微软雅黑" panose="020B0503020204020204" pitchFamily="34" charset="-122"/>
              <a:cs typeface="+mn-cs"/>
              <a:sym typeface="Calibri" panose="020F0502020204030204" pitchFamily="34" charset="0"/>
            </a:endParaRPr>
          </a:p>
          <a:p>
            <a:pPr lvl="1" defTabSz="1028700"/>
            <a:r>
              <a:rPr lang="zh-CN" altLang="en-US" sz="2300" kern="1200" dirty="0">
                <a:latin typeface="宋体" panose="02010600030101010101" pitchFamily="2" charset="-122"/>
                <a:ea typeface="微软雅黑" panose="020B0503020204020204" pitchFamily="34" charset="-122"/>
                <a:cs typeface="+mn-cs"/>
                <a:sym typeface="Calibri" panose="020F0502020204030204" pitchFamily="34" charset="0"/>
              </a:rPr>
              <a:t>该方法获得由</a:t>
            </a:r>
            <a:r>
              <a:rPr lang="en-US" altLang="zh-CN" sz="2300" kern="1200" dirty="0">
                <a:latin typeface="宋体" panose="02010600030101010101" pitchFamily="2" charset="-122"/>
                <a:ea typeface="微软雅黑" panose="020B0503020204020204" pitchFamily="34" charset="-122"/>
                <a:cs typeface="+mn-cs"/>
                <a:sym typeface="Calibri" panose="020F0502020204030204" pitchFamily="34" charset="0"/>
              </a:rPr>
              <a:t>host</a:t>
            </a:r>
            <a:r>
              <a:rPr lang="zh-CN" altLang="en-US" sz="2300" kern="1200" dirty="0">
                <a:latin typeface="宋体" panose="02010600030101010101" pitchFamily="2" charset="-122"/>
                <a:ea typeface="微软雅黑" panose="020B0503020204020204" pitchFamily="34" charset="-122"/>
                <a:cs typeface="+mn-cs"/>
                <a:sym typeface="Calibri" panose="020F0502020204030204" pitchFamily="34" charset="0"/>
              </a:rPr>
              <a:t>指定的</a:t>
            </a:r>
            <a:r>
              <a:rPr lang="en-US" altLang="zh-CN" sz="2300" kern="1200" dirty="0">
                <a:latin typeface="宋体" panose="02010600030101010101" pitchFamily="2" charset="-122"/>
                <a:ea typeface="微软雅黑" panose="020B0503020204020204" pitchFamily="34" charset="-122"/>
                <a:cs typeface="+mn-cs"/>
                <a:sym typeface="Calibri" panose="020F0502020204030204" pitchFamily="34" charset="0"/>
              </a:rPr>
              <a:t>InetAddress</a:t>
            </a:r>
            <a:r>
              <a:rPr lang="zh-CN" altLang="en-US" sz="2300" kern="1200" dirty="0">
                <a:latin typeface="宋体" panose="02010600030101010101" pitchFamily="2" charset="-122"/>
                <a:ea typeface="微软雅黑" panose="020B0503020204020204" pitchFamily="34" charset="-122"/>
                <a:cs typeface="+mn-cs"/>
                <a:sym typeface="Calibri" panose="020F0502020204030204" pitchFamily="34" charset="0"/>
              </a:rPr>
              <a:t>对象，</a:t>
            </a:r>
            <a:r>
              <a:rPr lang="en-US" altLang="zh-CN" sz="2300" kern="1200" dirty="0">
                <a:latin typeface="宋体" panose="02010600030101010101" pitchFamily="2" charset="-122"/>
                <a:ea typeface="微软雅黑" panose="020B0503020204020204" pitchFamily="34" charset="-122"/>
                <a:cs typeface="+mn-cs"/>
                <a:sym typeface="Calibri" panose="020F0502020204030204" pitchFamily="34" charset="0"/>
              </a:rPr>
              <a:t>host</a:t>
            </a:r>
            <a:r>
              <a:rPr lang="zh-CN" altLang="en-US" sz="2300" kern="1200" dirty="0">
                <a:latin typeface="宋体" panose="02010600030101010101" pitchFamily="2" charset="-122"/>
                <a:ea typeface="微软雅黑" panose="020B0503020204020204" pitchFamily="34" charset="-122"/>
                <a:cs typeface="+mn-cs"/>
                <a:sym typeface="Calibri" panose="020F0502020204030204" pitchFamily="34" charset="0"/>
              </a:rPr>
              <a:t>是计算机的域名（也就是名字），其作用跟</a:t>
            </a:r>
            <a:r>
              <a:rPr lang="en-US" altLang="zh-CN" sz="2300" kern="1200" dirty="0">
                <a:latin typeface="宋体" panose="02010600030101010101" pitchFamily="2" charset="-122"/>
                <a:ea typeface="微软雅黑" panose="020B0503020204020204" pitchFamily="34" charset="-122"/>
                <a:cs typeface="+mn-cs"/>
                <a:sym typeface="Calibri" panose="020F0502020204030204" pitchFamily="34" charset="0"/>
              </a:rPr>
              <a:t>IP</a:t>
            </a:r>
            <a:r>
              <a:rPr lang="zh-CN" altLang="en-US" sz="2300" kern="1200" dirty="0">
                <a:latin typeface="宋体" panose="02010600030101010101" pitchFamily="2" charset="-122"/>
                <a:ea typeface="微软雅黑" panose="020B0503020204020204" pitchFamily="34" charset="-122"/>
                <a:cs typeface="+mn-cs"/>
                <a:sym typeface="Calibri" panose="020F0502020204030204" pitchFamily="34" charset="0"/>
              </a:rPr>
              <a:t>地址一样，只不过域名标识计算机比</a:t>
            </a:r>
            <a:r>
              <a:rPr lang="en-US" altLang="zh-CN" sz="2300" kern="1200" dirty="0">
                <a:latin typeface="宋体" panose="02010600030101010101" pitchFamily="2" charset="-122"/>
                <a:ea typeface="微软雅黑" panose="020B0503020204020204" pitchFamily="34" charset="-122"/>
                <a:cs typeface="+mn-cs"/>
                <a:sym typeface="Calibri" panose="020F0502020204030204" pitchFamily="34" charset="0"/>
              </a:rPr>
              <a:t>IP</a:t>
            </a:r>
            <a:r>
              <a:rPr lang="zh-CN" altLang="en-US" sz="2300" kern="1200" dirty="0">
                <a:latin typeface="宋体" panose="02010600030101010101" pitchFamily="2" charset="-122"/>
                <a:ea typeface="微软雅黑" panose="020B0503020204020204" pitchFamily="34" charset="-122"/>
                <a:cs typeface="+mn-cs"/>
                <a:sym typeface="Calibri" panose="020F0502020204030204" pitchFamily="34" charset="0"/>
              </a:rPr>
              <a:t>标识计算机更易于记忆。如果找不到主机会触发</a:t>
            </a:r>
            <a:r>
              <a:rPr lang="en-US" altLang="zh-CN" sz="2300" kern="1200" dirty="0">
                <a:latin typeface="宋体" panose="02010600030101010101" pitchFamily="2" charset="-122"/>
                <a:ea typeface="微软雅黑" panose="020B0503020204020204" pitchFamily="34" charset="-122"/>
                <a:cs typeface="+mn-cs"/>
                <a:sym typeface="Calibri" panose="020F0502020204030204" pitchFamily="34" charset="0"/>
              </a:rPr>
              <a:t>UnknownHostException</a:t>
            </a:r>
            <a:r>
              <a:rPr lang="zh-CN" altLang="en-US" sz="2300" kern="1200" dirty="0">
                <a:latin typeface="宋体" panose="02010600030101010101" pitchFamily="2" charset="-122"/>
                <a:ea typeface="微软雅黑" panose="020B0503020204020204" pitchFamily="34" charset="-122"/>
                <a:cs typeface="+mn-cs"/>
                <a:sym typeface="Calibri" panose="020F0502020204030204" pitchFamily="34" charset="0"/>
              </a:rPr>
              <a:t>异常。 </a:t>
            </a:r>
            <a:endParaRPr lang="zh-CN" altLang="en-US" sz="2300" kern="1200" dirty="0">
              <a:latin typeface="宋体" panose="02010600030101010101" pitchFamily="2" charset="-122"/>
              <a:ea typeface="微软雅黑" panose="020B0503020204020204" pitchFamily="34" charset="-122"/>
              <a:cs typeface="+mn-cs"/>
              <a:sym typeface="Calibri" panose="020F0502020204030204" pitchFamily="34" charset="0"/>
            </a:endParaRPr>
          </a:p>
          <a:p>
            <a:pPr lvl="2" defTabSz="1028700"/>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public static InetAddress[] getAllByName(String host) </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在</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Internet</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上不允许多台计算机共用一个名字（或者说是</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地址），但是在</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Web</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中，可以用相同的名字代表一组计算机。通过方法</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InetAddress</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getAllByName(String host)</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可以获得具有相同名字的一组</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InetAddress</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对象。出错了同样会抛出</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UnknownException</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异常。</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US" sz="1400" strike="noStrike" noProof="1" dirty="0">
                <a:solidFill>
                  <a:srgbClr val="898989"/>
                </a:solidFill>
                <a:latin typeface="Calibri" panose="020F0502020204030204" pitchFamily="34" charset="0"/>
                <a:ea typeface="宋体" panose="02010600030101010101" pitchFamily="2" charset="-122"/>
                <a:cs typeface="+mn-ea"/>
                <a:sym typeface="Calibri" panose="020F0502020204030204" pitchFamily="34" charset="0"/>
              </a:rPr>
            </a:fld>
            <a:endParaRPr lang="zh-CN" altLang="en-US" sz="1400" strike="noStrike" noProof="1" dirty="0">
              <a:solidFill>
                <a:srgbClr val="898989"/>
              </a:solidFill>
              <a:latin typeface="Calibri" panose="020F0502020204030204" pitchFamily="34" charset="0"/>
              <a:sym typeface="Calibri" panose="020F0502020204030204" pitchFamily="34" charset="0"/>
            </a:endParaRPr>
          </a:p>
        </p:txBody>
      </p:sp>
      <p:pic>
        <p:nvPicPr>
          <p:cNvPr id="5" name="内容占位符 4"/>
          <p:cNvPicPr>
            <a:picLocks noChangeAspect="1"/>
          </p:cNvPicPr>
          <p:nvPr>
            <p:ph idx="1"/>
            <p:custDataLst>
              <p:tags r:id="rId1"/>
            </p:custDataLst>
          </p:nvPr>
        </p:nvPicPr>
        <p:blipFill>
          <a:blip r:embed="rId2"/>
          <a:stretch>
            <a:fillRect/>
          </a:stretch>
        </p:blipFill>
        <p:spPr>
          <a:xfrm>
            <a:off x="1125220" y="360045"/>
            <a:ext cx="8039100" cy="3152775"/>
          </a:xfrm>
          <a:prstGeom prst="rect">
            <a:avLst/>
          </a:prstGeom>
        </p:spPr>
      </p:pic>
      <p:pic>
        <p:nvPicPr>
          <p:cNvPr id="6" name="图片 5"/>
          <p:cNvPicPr>
            <a:picLocks noChangeAspect="1"/>
          </p:cNvPicPr>
          <p:nvPr/>
        </p:nvPicPr>
        <p:blipFill>
          <a:blip r:embed="rId3"/>
          <a:stretch>
            <a:fillRect/>
          </a:stretch>
        </p:blipFill>
        <p:spPr>
          <a:xfrm>
            <a:off x="675005" y="4050665"/>
            <a:ext cx="9696450" cy="1981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getAddress()</a:t>
            </a:r>
            <a:endParaRPr lang="en-US" altLang="zh-CN" kern="1200" dirty="0">
              <a:latin typeface="微软雅黑" panose="020B0503020204020204" pitchFamily="34" charset="-122"/>
              <a:ea typeface="Times New Roman" panose="02020603050405020304" pitchFamily="18" charset="0"/>
              <a:cs typeface="+mj-cs"/>
              <a:sym typeface="Calibri" panose="020F0502020204030204" pitchFamily="34" charset="0"/>
            </a:endParaRPr>
          </a:p>
        </p:txBody>
      </p:sp>
      <p:sp>
        <p:nvSpPr>
          <p:cNvPr id="34818" name="Rectangle 3"/>
          <p:cNvSpPr>
            <a:spLocks noGrp="1"/>
          </p:cNvSpPr>
          <p:nvPr>
            <p:ph idx="1"/>
          </p:nvPr>
        </p:nvSpPr>
        <p:spPr/>
        <p:txBody>
          <a:bodyPr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InteAddress</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类有一个</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getAddress()</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方法，该方法将</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地址以网络字节顺序作为字节数组返回。当前</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只有</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4</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个字节，但是当实行</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IPV6</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时，就有</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16</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个字节了。如果需要知道数组的长度，可以用数组的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length</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字段。使用</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getAddress(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方法的一般性用法如下所示：</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lvl="1" indent="0" defTabSz="1028700">
              <a:buNone/>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InetAddress inetaddress=InetAddress.getLocalHost( );</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514350" lvl="1" indent="0" defTabSz="1028700">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byte[ ] address=inetaddress.getAddress( );  </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没有无符号字节的基本数据类型，因此如果要对返回的字节操作时，必须要将</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做适当的调整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getHostName()</a:t>
            </a:r>
            <a:endParaRPr lang="en-US" altLang="zh-CN" kern="1200" dirty="0">
              <a:latin typeface="微软雅黑" panose="020B0503020204020204" pitchFamily="34" charset="-122"/>
              <a:ea typeface="Times New Roman" panose="02020603050405020304" pitchFamily="18" charset="0"/>
              <a:cs typeface="+mj-cs"/>
              <a:sym typeface="Calibri" panose="020F0502020204030204" pitchFamily="34" charset="0"/>
            </a:endParaRPr>
          </a:p>
        </p:txBody>
      </p:sp>
      <p:sp>
        <p:nvSpPr>
          <p:cNvPr id="35842" name="Rectangle 3"/>
          <p:cNvSpPr>
            <a:spLocks noGrp="1"/>
          </p:cNvSpPr>
          <p:nvPr>
            <p:ph idx="1"/>
          </p:nvPr>
        </p:nvSpPr>
        <p:spPr/>
        <p:txBody>
          <a:bodyPr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getHostName()</a:t>
            </a:r>
            <a:r>
              <a:rPr lang="zh-CN" altLang="en-US" sz="2800" kern="1200" dirty="0">
                <a:latin typeface="宋体" panose="02010600030101010101" pitchFamily="2" charset="-122"/>
                <a:ea typeface="微软雅黑" panose="020B0503020204020204" pitchFamily="34" charset="-122"/>
                <a:cs typeface="+mn-cs"/>
                <a:sym typeface="Calibri" panose="020F0502020204030204" pitchFamily="34" charset="0"/>
              </a:rPr>
              <a:t>方法返回一个字符串，就是主机名字。如果被查询的机器没有主机名，或者如果使用了</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Applet</a:t>
            </a:r>
            <a:r>
              <a:rPr lang="zh-CN" altLang="en-US" sz="2800" kern="1200" dirty="0">
                <a:latin typeface="宋体" panose="02010600030101010101" pitchFamily="2" charset="-122"/>
                <a:ea typeface="微软雅黑" panose="020B0503020204020204" pitchFamily="34" charset="-122"/>
                <a:cs typeface="+mn-cs"/>
                <a:sym typeface="Calibri" panose="020F0502020204030204" pitchFamily="34" charset="0"/>
              </a:rPr>
              <a:t>，但是它的安全性却禁止查询主机名，则该方法就返回一个</a:t>
            </a:r>
            <a:r>
              <a:rPr lang="zh-CN" altLang="en-US" sz="2400" kern="1200" dirty="0">
                <a:latin typeface="宋体" panose="02010600030101010101" pitchFamily="2" charset="-122"/>
                <a:ea typeface="微软雅黑" panose="020B0503020204020204" pitchFamily="34" charset="-122"/>
                <a:cs typeface="+mn-cs"/>
                <a:sym typeface="Calibri" panose="020F0502020204030204" pitchFamily="34" charset="0"/>
              </a:rPr>
              <a:t>具有点分</a:t>
            </a:r>
            <a:r>
              <a:rPr lang="zh-CN" altLang="en-US" sz="2800" kern="1200" dirty="0">
                <a:latin typeface="宋体" panose="02010600030101010101" pitchFamily="2" charset="-122"/>
                <a:ea typeface="微软雅黑" panose="020B0503020204020204" pitchFamily="34" charset="-122"/>
                <a:cs typeface="+mn-cs"/>
                <a:sym typeface="Calibri" panose="020F0502020204030204" pitchFamily="34" charset="0"/>
              </a:rPr>
              <a:t>形式的数字</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宋体" panose="02010600030101010101" pitchFamily="2" charset="-122"/>
                <a:ea typeface="微软雅黑" panose="020B0503020204020204" pitchFamily="34" charset="-122"/>
                <a:cs typeface="+mn-cs"/>
                <a:sym typeface="Calibri" panose="020F0502020204030204" pitchFamily="34" charset="0"/>
              </a:rPr>
              <a:t>地址。一般的使用方法如下所示：</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449580" lvl="1" indent="0" defTabSz="1028700">
              <a:buNone/>
            </a:pPr>
            <a:r>
              <a:rPr lang="en-US" altLang="zh-CN" sz="2000" kern="1200" dirty="0">
                <a:solidFill>
                  <a:srgbClr val="000000"/>
                </a:solidFill>
                <a:latin typeface="Arial Unicode MS" panose="020B0604020202020204" charset="-122"/>
                <a:ea typeface="微软雅黑" panose="020B0503020204020204" pitchFamily="34" charset="-122"/>
                <a:cs typeface="+mn-cs"/>
                <a:sym typeface="Calibri" panose="020F0502020204030204" pitchFamily="34" charset="0"/>
              </a:rPr>
              <a:t>InetAddress inetadd = InetAddress.getLocalHost( );</a:t>
            </a:r>
            <a:endParaRPr lang="en-US" altLang="zh-CN" sz="2000" kern="1200" dirty="0">
              <a:solidFill>
                <a:srgbClr val="000000"/>
              </a:solidFill>
              <a:latin typeface="Arial Unicode MS" panose="020B0604020202020204" charset="-122"/>
              <a:ea typeface="微软雅黑" panose="020B0503020204020204" pitchFamily="34" charset="-122"/>
              <a:cs typeface="+mn-cs"/>
              <a:sym typeface="Calibri" panose="020F0502020204030204" pitchFamily="34" charset="0"/>
            </a:endParaRPr>
          </a:p>
          <a:p>
            <a:pPr marL="449580" lvl="1" indent="0" defTabSz="1028700">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String localname= inetadd.getHostName( ); </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solidFill>
                  <a:srgbClr val="FF3300"/>
                </a:solidFill>
                <a:latin typeface="宋体" panose="02010600030101010101" pitchFamily="2" charset="-122"/>
                <a:ea typeface="微软雅黑" panose="020B0503020204020204" pitchFamily="34" charset="-122"/>
                <a:cs typeface="+mn-cs"/>
                <a:sym typeface="Calibri" panose="020F0502020204030204" pitchFamily="34" charset="0"/>
              </a:rPr>
              <a:t>尽量不要使用</a:t>
            </a:r>
            <a:r>
              <a:rPr lang="en-US" altLang="zh-CN" sz="2800" kern="1200" dirty="0">
                <a:solidFill>
                  <a:srgbClr val="FF3300"/>
                </a:solidFill>
                <a:latin typeface="宋体" panose="02010600030101010101" pitchFamily="2" charset="-122"/>
                <a:ea typeface="微软雅黑" panose="020B0503020204020204" pitchFamily="34" charset="-122"/>
                <a:cs typeface="+mn-cs"/>
                <a:sym typeface="Calibri" panose="020F0502020204030204" pitchFamily="34" charset="0"/>
              </a:rPr>
              <a:t>getHostName</a:t>
            </a:r>
            <a:r>
              <a:rPr lang="zh-CN" altLang="en-US" sz="2800" kern="1200" dirty="0">
                <a:solidFill>
                  <a:srgbClr val="FF3300"/>
                </a:solidFill>
                <a:latin typeface="宋体" panose="02010600030101010101" pitchFamily="2" charset="-122"/>
                <a:ea typeface="微软雅黑" panose="020B0503020204020204" pitchFamily="34" charset="-122"/>
                <a:cs typeface="+mn-cs"/>
                <a:sym typeface="Calibri" panose="020F0502020204030204" pitchFamily="34" charset="0"/>
              </a:rPr>
              <a:t>方法得到主机名，因为不同的平台的主机名格式是不同的，最好使用 </a:t>
            </a:r>
            <a:r>
              <a:rPr lang="en-US" altLang="zh-CN" sz="2800" kern="1200" dirty="0">
                <a:solidFill>
                  <a:srgbClr val="FF3300"/>
                </a:solidFill>
                <a:latin typeface="宋体" panose="02010600030101010101" pitchFamily="2" charset="-122"/>
                <a:ea typeface="微软雅黑" panose="020B0503020204020204" pitchFamily="34" charset="-122"/>
                <a:cs typeface="+mn-cs"/>
                <a:sym typeface="Calibri" panose="020F0502020204030204" pitchFamily="34" charset="0"/>
              </a:rPr>
              <a:t>getAddress</a:t>
            </a:r>
            <a:r>
              <a:rPr lang="zh-CN" altLang="en-US" sz="2800" kern="1200" dirty="0">
                <a:solidFill>
                  <a:srgbClr val="FF3300"/>
                </a:solidFill>
                <a:latin typeface="宋体" panose="02010600030101010101" pitchFamily="2" charset="-122"/>
                <a:ea typeface="微软雅黑" panose="020B0503020204020204" pitchFamily="34" charset="-122"/>
                <a:cs typeface="+mn-cs"/>
                <a:sym typeface="Calibri" panose="020F0502020204030204" pitchFamily="34" charset="0"/>
              </a:rPr>
              <a:t>得到格式相同的</a:t>
            </a:r>
            <a:r>
              <a:rPr lang="en-US" altLang="zh-CN" sz="2800" kern="1200" dirty="0">
                <a:solidFill>
                  <a:srgbClr val="FF3300"/>
                </a:solidFill>
                <a:latin typeface="宋体" panose="02010600030101010101" pitchFamily="2" charset="-122"/>
                <a:ea typeface="微软雅黑" panose="020B0503020204020204" pitchFamily="34" charset="-122"/>
                <a:cs typeface="+mn-cs"/>
                <a:sym typeface="Calibri" panose="020F0502020204030204" pitchFamily="34" charset="0"/>
              </a:rPr>
              <a:t>IP</a:t>
            </a:r>
            <a:r>
              <a:rPr lang="zh-CN" altLang="en-US" sz="2800" kern="1200" dirty="0">
                <a:solidFill>
                  <a:srgbClr val="FF3300"/>
                </a:solidFill>
                <a:latin typeface="宋体" panose="02010600030101010101" pitchFamily="2" charset="-122"/>
                <a:ea typeface="微软雅黑" panose="020B0503020204020204" pitchFamily="34" charset="-122"/>
                <a:cs typeface="+mn-cs"/>
                <a:sym typeface="Calibri" panose="020F0502020204030204" pitchFamily="34" charset="0"/>
              </a:rPr>
              <a:t>地址</a:t>
            </a:r>
            <a:endParaRPr lang="zh-CN" altLang="en-US" sz="2800" kern="1200" dirty="0">
              <a:solidFill>
                <a:srgbClr val="FF3300"/>
              </a:solidFill>
              <a:latin typeface="宋体" panose="02010600030101010101" pitchFamily="2" charset="-122"/>
              <a:ea typeface="微软雅黑" panose="020B0503020204020204" pitchFamily="34" charset="-122"/>
              <a:cs typeface="+mn-cs"/>
              <a:sym typeface="Calibri" panose="020F0502020204030204" pitchFamily="34" charset="0"/>
            </a:endParaRPr>
          </a:p>
          <a:p>
            <a:pPr defTabSz="1028700"/>
            <a:endParaRPr lang="zh-CN" altLang="en-US" sz="2800" kern="1200" dirty="0">
              <a:solidFill>
                <a:srgbClr val="FF3300"/>
              </a:solidFill>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toString()</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6866" name="Rectangle 3"/>
          <p:cNvSpPr>
            <a:spLocks noGrp="1"/>
          </p:cNvSpPr>
          <p:nvPr>
            <p:ph idx="1"/>
          </p:nvPr>
        </p:nvSpPr>
        <p:spPr/>
        <p:txBody>
          <a:bodyPr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toString()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toSring()</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方法得到主机名和</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地址的字符串，其具体形式如下：主机名</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点分地址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    如果一个</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InetAddress</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对象没有主机名，则点分格式的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地址将会被代替。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36600" y="1795463"/>
            <a:ext cx="9317038" cy="2074863"/>
          </a:xfrm>
        </p:spPr>
        <p:txBody>
          <a:bodyPr vert="horz" wrap="square" lIns="102870" tIns="51435" rIns="102870" bIns="51435" numCol="1" anchor="b" anchorCtr="0" compatLnSpc="1"/>
          <a:lstStyle/>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2.2 </a:t>
            </a:r>
            <a:r>
              <a:rPr kumimoji="0" lang="zh-CN" altLang="en-US"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使用</a:t>
            </a:r>
            <a:r>
              <a:rPr kumimoji="0" lang="en-US" altLang="zh-CN"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URL</a:t>
            </a:r>
            <a:r>
              <a:rPr kumimoji="0" lang="zh-CN" altLang="en-US"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a:t>
            </a:r>
            <a:endParaRPr kumimoji="0" lang="zh-CN" altLang="en-US" sz="5315"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 name="文本占位符 4"/>
          <p:cNvSpPr>
            <a:spLocks noGrp="1"/>
          </p:cNvSpPr>
          <p:nvPr>
            <p:ph type="body" idx="1"/>
          </p:nvPr>
        </p:nvSpPr>
        <p:spPr>
          <a:xfrm>
            <a:off x="736600" y="4819650"/>
            <a:ext cx="9317038" cy="1574800"/>
          </a:xfrm>
        </p:spPr>
        <p:txBody>
          <a:bodyPr vert="horz" wrap="square" lIns="102870" tIns="51435" rIns="102870" bIns="51435" numCol="1" anchor="t" anchorCtr="0" compatLnSpc="1"/>
          <a:lstStyle/>
          <a:p>
            <a:pPr marL="0" marR="0" lvl="0" indent="0" algn="ctr"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通过使用</a:t>
            </a:r>
            <a:r>
              <a:rPr kumimoji="0" lang="en-US" altLang="zh-CN"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类进行网络数据读写</a:t>
            </a:r>
            <a:endParaRPr kumimoji="0" lang="zh-CN" altLang="en-US" sz="2125"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URL</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8914" name="Rectangle 3"/>
          <p:cNvSpPr>
            <a:spLocks noGrp="1"/>
          </p:cNvSpPr>
          <p:nvPr>
            <p:ph idx="1"/>
          </p:nvPr>
        </p:nvSpPr>
        <p:spPr>
          <a:xfrm>
            <a:off x="495300" y="1395413"/>
            <a:ext cx="10171113" cy="4751387"/>
          </a:xfrm>
        </p:spPr>
        <p:txBody>
          <a:bodyPr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URL(Uniform Resource Locator)</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buNone/>
            </a:pPr>
            <a:r>
              <a:rPr lang="en-US" altLang="zh-CN" sz="2800" kern="1200" dirty="0">
                <a:solidFill>
                  <a:srgbClr val="000000"/>
                </a:solidFill>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一致资源定位器的简称，它表示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Internet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上某一资源的地址</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Clr>
                <a:schemeClr val="tx1"/>
              </a:buClr>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的组成</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protocol:resourceName</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协议名指明获取资源所使用的传输协议，如</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http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ftp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gopher</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file</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等，资源名则应该是资源的完整地址，包括主机名、端口号、文件名或文件内部的一个引用。</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http://www.sun.com/</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http://home.netscape.com/home/welcome.html</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http://www.gamelan.com:80/Gamelan/network.html#TOP</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用</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URL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检索数据</a:t>
            </a:r>
            <a:endParaRPr lang="zh-CN" altLang="en-US" kern="1200" dirty="0">
              <a:latin typeface="黑体" panose="02010609060101010101" pitchFamily="49" charset="-122"/>
              <a:ea typeface="微软雅黑" panose="020B0503020204020204" pitchFamily="34" charset="-122"/>
              <a:cs typeface="+mj-cs"/>
              <a:sym typeface="Calibri" panose="020F0502020204030204" pitchFamily="34" charset="0"/>
            </a:endParaRPr>
          </a:p>
        </p:txBody>
      </p:sp>
      <p:sp>
        <p:nvSpPr>
          <p:cNvPr id="39938" name="Rectangle 3"/>
          <p:cNvSpPr>
            <a:spLocks noGrp="1"/>
          </p:cNvSpPr>
          <p:nvPr>
            <p:ph idx="1"/>
          </p:nvPr>
        </p:nvSpPr>
        <p:spPr/>
        <p:txBody>
          <a:bodyPr wrap="square" lIns="102870" tIns="51435" rIns="102870" bIns="51435" anchor="t"/>
          <a:p>
            <a:pPr algn="just" defTabSz="1028700">
              <a:lnSpc>
                <a:spcPct val="9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格式： </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protocol://hostname:port/ resourcename# anchor</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hostname</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主机名</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指定域名服务器（</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DNS</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）能访问到的</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WWW</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服务的计算机。</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lnSpc>
                <a:spcPct val="9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port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端口号，是可选的，表示所连的端口号</a:t>
            </a:r>
            <a:endParaRPr lang="en-US" altLang="zh-CN" sz="2700" kern="1200" dirty="0">
              <a:latin typeface="宋体" panose="02010600030101010101" pitchFamily="2" charset="-122"/>
              <a:ea typeface="微软雅黑" panose="020B0503020204020204" pitchFamily="34" charset="-122"/>
              <a:cs typeface="+mn-cs"/>
              <a:sym typeface="Calibri" panose="020F0502020204030204" pitchFamily="34" charset="0"/>
            </a:endParaRPr>
          </a:p>
          <a:p>
            <a:pPr algn="just" defTabSz="1028700">
              <a:lnSpc>
                <a:spcPct val="9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resourcename</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资源名，是主机上能访问到的目录或文件。</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anchor </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标记，可选，它指定文件中的有特定标记的位置。</a:t>
            </a:r>
            <a:endPar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URL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0962" name="Rectangle 3"/>
          <p:cNvSpPr>
            <a:spLocks noGrp="1"/>
          </p:cNvSpPr>
          <p:nvPr>
            <p:ph idx="1"/>
          </p:nvPr>
        </p:nvSpPr>
        <p:spPr/>
        <p:txBody>
          <a:bodyPr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java.net.URL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一个</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对象代表一个</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资源</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构造函数</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URL(String spec) </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700" i="1" kern="1200" dirty="0">
                <a:solidFill>
                  <a:schemeClr val="hlink"/>
                </a:solidFill>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URL url1=new      </a:t>
            </a:r>
            <a:endParaRPr lang="en-US"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                URL(</a:t>
            </a:r>
            <a:r>
              <a:rPr lang="en-US" altLang="en-US"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http://www.nankai.edu.cn/</a:t>
            </a:r>
            <a:r>
              <a:rPr lang="en-US" altLang="en-US"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har char="•"/>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URL(URL baseURL, String relativeURL)</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700" i="1" kern="1200" dirty="0">
                <a:solidFill>
                  <a:schemeClr val="hlink"/>
                </a:solidFill>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URL url2=new URL(url1, </a:t>
            </a:r>
            <a:r>
              <a:rPr lang="en-US" altLang="en-US"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file.html</a:t>
            </a:r>
            <a:r>
              <a:rPr lang="en-US" altLang="en-US"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zh-CN" sz="2700" i="1"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spd="slow">
    <p:zoom/>
    <p:sndAc>
      <p:stSnd>
        <p:snd r:embed="rId1" name="CHIMES.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URL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类（续）</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986" name="Rectangle 3"/>
          <p:cNvSpPr>
            <a:spLocks noGrp="1"/>
          </p:cNvSpPr>
          <p:nvPr>
            <p:ph idx="1"/>
          </p:nvPr>
        </p:nvSpPr>
        <p:spPr/>
        <p:txBody>
          <a:bodyPr wrap="square" lIns="102870" tIns="51435" rIns="102870" bIns="51435" anchor="t"/>
          <a:p>
            <a:pPr lvl="1" defTabSz="1028700">
              <a:lnSpc>
                <a:spcPct val="90000"/>
              </a:lnSpc>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URL(String protocol, String host, int port, String file)</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URL(String  protocol, String host, String file)</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构造函数抛出</a:t>
            </a:r>
            <a:r>
              <a:rPr lang="en-US" altLang="zh-CN" sz="2700"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rPr>
              <a:t>MalformedURLException</a:t>
            </a:r>
            <a:endParaRPr lang="en-US" altLang="zh-CN" sz="2700" kern="1200" dirty="0">
              <a:solidFill>
                <a:schemeClr val="folHlink"/>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endParaRPr lang="en-US" altLang="zh-CN" sz="2700" kern="1200" dirty="0">
              <a:solidFill>
                <a:srgbClr val="FFFF66"/>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获取</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信息的一些方法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getProtocol(), getHost(), getPort(), getFile(), getRef()</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spd="slow">
    <p:zoom/>
    <p:sndAc>
      <p:stSnd>
        <p:snd r:embed="rId1" name="CHIMES.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网络传输协议</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170" name="Rectangle 2"/>
          <p:cNvSpPr>
            <a:spLocks noGrp="1"/>
          </p:cNvSpPr>
          <p:nvPr>
            <p:ph idx="1"/>
          </p:nvPr>
        </p:nvSpPr>
        <p:spPr/>
        <p:txBody>
          <a:bodyPr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在</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TCP/IP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协议中</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层主要负责网络主机的定位，数据传输的路由，由</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地址可以唯一地确定</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Internet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上的一台主机。而</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TCP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层则提供面向应用的可靠的或非可靠的数据传输机制，这是网络编程的主要对象，一般不需要关心</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层是如何处理数据的。</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利用</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URL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获取网络资源</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3010" name="Rectangle 3"/>
          <p:cNvSpPr>
            <a:spLocks noGrp="1"/>
          </p:cNvSpPr>
          <p:nvPr>
            <p:ph idx="1"/>
          </p:nvPr>
        </p:nvSpPr>
        <p:spPr/>
        <p:txBody>
          <a:bodyPr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创建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对象</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使用</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对象的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openStream()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方法，返回一个</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InputStream。</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从此</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InputStream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读入即可。</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spd="slow">
    <p:zoom/>
    <p:sndAc>
      <p:stSnd>
        <p:snd r:embed="rId1" name="CHIMES.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利用</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URL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获取网络资源（续）</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4034" name="Rectangle 3"/>
          <p:cNvSpPr>
            <a:spLocks noGrp="1"/>
          </p:cNvSpPr>
          <p:nvPr>
            <p:ph sz="half" idx="1"/>
          </p:nvPr>
        </p:nvSpPr>
        <p:spPr>
          <a:xfrm>
            <a:off x="495300" y="1395413"/>
            <a:ext cx="4764088" cy="4751387"/>
          </a:xfrm>
        </p:spPr>
        <p:txBody>
          <a:bodyPr wrap="square" lIns="102870" tIns="51435" rIns="102870" bIns="51435" anchor="t"/>
          <a:p>
            <a:pPr marL="0" indent="0">
              <a:buClrTx/>
              <a:buSzTx/>
              <a:buFont typeface="Arial" panose="020B0604020202020204" pitchFamily="34" charset="0"/>
              <a:buNone/>
            </a:pPr>
            <a:r>
              <a:rPr lang="en-US" altLang="zh-CN" sz="1800" dirty="0"/>
              <a:t>import java.net.*;</a:t>
            </a:r>
            <a:endParaRPr lang="en-US" altLang="zh-CN" sz="1800" dirty="0"/>
          </a:p>
          <a:p>
            <a:pPr marL="0" indent="0">
              <a:buClrTx/>
              <a:buSzTx/>
              <a:buFont typeface="Arial" panose="020B0604020202020204" pitchFamily="34" charset="0"/>
              <a:buNone/>
            </a:pPr>
            <a:r>
              <a:rPr lang="en-US" altLang="zh-CN" sz="1800" dirty="0"/>
              <a:t>import java.io.*;</a:t>
            </a:r>
            <a:endParaRPr lang="en-US" altLang="zh-CN" sz="1800" dirty="0"/>
          </a:p>
          <a:p>
            <a:pPr marL="0" indent="0">
              <a:buClrTx/>
              <a:buSzTx/>
              <a:buFont typeface="Arial" panose="020B0604020202020204" pitchFamily="34" charset="0"/>
              <a:buNone/>
            </a:pPr>
            <a:r>
              <a:rPr lang="en-US" altLang="zh-CN" sz="1800" dirty="0"/>
              <a:t>public class TestUrl {</a:t>
            </a:r>
            <a:endParaRPr lang="en-US" altLang="zh-CN" sz="1800" dirty="0"/>
          </a:p>
          <a:p>
            <a:pPr marL="0" indent="0">
              <a:buClrTx/>
              <a:buSzTx/>
              <a:buFont typeface="Arial" panose="020B0604020202020204" pitchFamily="34" charset="0"/>
              <a:buNone/>
            </a:pPr>
            <a:r>
              <a:rPr lang="en-US" altLang="zh-CN" sz="1800" dirty="0"/>
              <a:t>    public static void main(String[] args) </a:t>
            </a:r>
            <a:endParaRPr lang="en-US" altLang="zh-CN" sz="1800" dirty="0"/>
          </a:p>
          <a:p>
            <a:pPr marL="0" indent="0">
              <a:buClrTx/>
              <a:buSzTx/>
              <a:buFont typeface="Arial" panose="020B0604020202020204" pitchFamily="34" charset="0"/>
              <a:buNone/>
            </a:pPr>
            <a:r>
              <a:rPr lang="en-US" altLang="zh-CN" sz="1800" dirty="0"/>
              <a:t>            throws Exception {</a:t>
            </a:r>
            <a:endParaRPr lang="en-US" altLang="zh-CN" sz="1800" dirty="0"/>
          </a:p>
          <a:p>
            <a:pPr marL="0" indent="0">
              <a:buClrTx/>
              <a:buSzTx/>
              <a:buFont typeface="Arial" panose="020B0604020202020204" pitchFamily="34" charset="0"/>
              <a:buNone/>
            </a:pPr>
            <a:r>
              <a:rPr lang="en-US" altLang="zh-CN" sz="1800" dirty="0"/>
              <a:t>       URL web = new</a:t>
            </a:r>
            <a:endParaRPr lang="en-US" altLang="zh-CN" sz="1800" dirty="0"/>
          </a:p>
          <a:p>
            <a:pPr marL="0" indent="0">
              <a:buClrTx/>
              <a:buSzTx/>
              <a:buFont typeface="Arial" panose="020B0604020202020204" pitchFamily="34" charset="0"/>
              <a:buNone/>
            </a:pPr>
            <a:r>
              <a:rPr lang="en-US" altLang="zh-CN" sz="1800" dirty="0"/>
              <a:t>            URL("http://www.nankai.edu.cn");</a:t>
            </a:r>
            <a:endParaRPr lang="en-US" altLang="zh-CN" sz="1800" dirty="0"/>
          </a:p>
          <a:p>
            <a:pPr marL="0" indent="0">
              <a:buClrTx/>
              <a:buSzTx/>
              <a:buFont typeface="Arial" panose="020B0604020202020204" pitchFamily="34" charset="0"/>
              <a:buNone/>
            </a:pPr>
            <a:r>
              <a:rPr lang="en-US" altLang="zh-CN" sz="1800" dirty="0"/>
              <a:t>       System.out.println(web.getProtocol());           </a:t>
            </a:r>
            <a:endParaRPr lang="en-US" altLang="zh-CN" sz="1800" dirty="0"/>
          </a:p>
          <a:p>
            <a:pPr marL="0" indent="0">
              <a:buClrTx/>
              <a:buSzTx/>
              <a:buFont typeface="Arial" panose="020B0604020202020204" pitchFamily="34" charset="0"/>
              <a:buNone/>
            </a:pPr>
            <a:r>
              <a:rPr lang="en-US" altLang="zh-CN" sz="1800" dirty="0"/>
              <a:t>       System.out.println(web.getHost());           </a:t>
            </a:r>
            <a:endParaRPr lang="en-US" altLang="zh-CN" sz="1800" dirty="0"/>
          </a:p>
          <a:p>
            <a:pPr marL="0" indent="0">
              <a:buClrTx/>
              <a:buSzTx/>
              <a:buFont typeface="Arial" panose="020B0604020202020204" pitchFamily="34" charset="0"/>
              <a:buNone/>
            </a:pPr>
            <a:r>
              <a:rPr lang="en-US" altLang="zh-CN" sz="1800" dirty="0"/>
              <a:t>       System.out.println(web.getPort());           </a:t>
            </a:r>
            <a:endParaRPr lang="en-US" altLang="zh-CN" sz="1800" dirty="0"/>
          </a:p>
          <a:p>
            <a:pPr marL="0" indent="0">
              <a:buClrTx/>
              <a:buSzTx/>
              <a:buFont typeface="Arial" panose="020B0604020202020204" pitchFamily="34" charset="0"/>
              <a:buNone/>
            </a:pPr>
            <a:r>
              <a:rPr lang="en-US" altLang="zh-CN" sz="1800" dirty="0"/>
              <a:t>       System.out.println(web.getFile());   </a:t>
            </a:r>
            <a:endParaRPr lang="zh-CN" altLang="en-US" sz="1800" dirty="0"/>
          </a:p>
        </p:txBody>
      </p:sp>
      <p:sp>
        <p:nvSpPr>
          <p:cNvPr id="44035" name="内容占位符 1"/>
          <p:cNvSpPr>
            <a:spLocks noGrp="1"/>
          </p:cNvSpPr>
          <p:nvPr>
            <p:ph sz="half" idx="2"/>
          </p:nvPr>
        </p:nvSpPr>
        <p:spPr/>
        <p:txBody>
          <a:bodyPr wrap="square" lIns="102870" tIns="51435" rIns="102870" bIns="51435" anchor="t"/>
          <a:p>
            <a:pPr marL="0" indent="0">
              <a:buClrTx/>
              <a:buSzTx/>
              <a:buFont typeface="Arial" panose="020B0604020202020204" pitchFamily="34" charset="0"/>
              <a:buNone/>
            </a:pPr>
            <a:r>
              <a:rPr lang="en-US" altLang="zh-CN" dirty="0">
                <a:solidFill>
                  <a:srgbClr val="0000CC"/>
                </a:solidFill>
              </a:rPr>
              <a:t> </a:t>
            </a:r>
            <a:r>
              <a:rPr lang="en-US" altLang="zh-CN" sz="1800" dirty="0"/>
              <a:t>BufferedReader in = new BufferedReader(</a:t>
            </a:r>
            <a:endParaRPr lang="en-US" altLang="zh-CN" sz="1800" dirty="0"/>
          </a:p>
          <a:p>
            <a:pPr marL="0" indent="0">
              <a:buClrTx/>
              <a:buSzTx/>
              <a:buFont typeface="Arial" panose="020B0604020202020204" pitchFamily="34" charset="0"/>
              <a:buNone/>
            </a:pPr>
            <a:r>
              <a:rPr lang="en-US" altLang="zh-CN" sz="1800" dirty="0"/>
              <a:t>     new InputStreamReader(web.openStream()));</a:t>
            </a:r>
            <a:endParaRPr lang="en-US" altLang="zh-CN" sz="1800" dirty="0"/>
          </a:p>
          <a:p>
            <a:pPr marL="0" indent="0">
              <a:buClrTx/>
              <a:buSzTx/>
              <a:buFont typeface="Arial" panose="020B0604020202020204" pitchFamily="34" charset="0"/>
              <a:buNone/>
            </a:pPr>
            <a:r>
              <a:rPr lang="en-US" altLang="zh-CN" sz="1800" dirty="0"/>
              <a:t>   String inputLine;</a:t>
            </a:r>
            <a:endParaRPr lang="en-US" altLang="zh-CN" sz="1800" dirty="0"/>
          </a:p>
          <a:p>
            <a:pPr marL="0" indent="0">
              <a:buClrTx/>
              <a:buSzTx/>
              <a:buFont typeface="Arial" panose="020B0604020202020204" pitchFamily="34" charset="0"/>
              <a:buNone/>
            </a:pPr>
            <a:r>
              <a:rPr lang="en-US" altLang="zh-CN" sz="1800" dirty="0"/>
              <a:t>   while ((inputLine = in.readLine()) != null)</a:t>
            </a:r>
            <a:endParaRPr lang="en-US" altLang="zh-CN" sz="1800" dirty="0"/>
          </a:p>
          <a:p>
            <a:pPr marL="0" indent="0">
              <a:buClrTx/>
              <a:buSzTx/>
              <a:buFont typeface="Arial" panose="020B0604020202020204" pitchFamily="34" charset="0"/>
              <a:buNone/>
            </a:pPr>
            <a:r>
              <a:rPr lang="en-US" altLang="zh-CN" sz="1800" dirty="0"/>
              <a:t>	    System.out.println(inputLine);</a:t>
            </a:r>
            <a:endParaRPr lang="en-US" altLang="zh-CN" sz="1800" dirty="0"/>
          </a:p>
          <a:p>
            <a:pPr marL="0" indent="0">
              <a:buClrTx/>
              <a:buSzTx/>
              <a:buFont typeface="Arial" panose="020B0604020202020204" pitchFamily="34" charset="0"/>
              <a:buNone/>
            </a:pPr>
            <a:r>
              <a:rPr lang="en-US" altLang="zh-CN" sz="1800" dirty="0"/>
              <a:t>     in.close();</a:t>
            </a:r>
            <a:endParaRPr lang="en-US" altLang="zh-CN" sz="1800" dirty="0"/>
          </a:p>
          <a:p>
            <a:pPr marL="0" indent="0">
              <a:buClrTx/>
              <a:buSzTx/>
              <a:buFont typeface="Arial" panose="020B0604020202020204" pitchFamily="34" charset="0"/>
              <a:buNone/>
            </a:pPr>
            <a:r>
              <a:rPr lang="en-US" altLang="zh-CN" sz="1800" dirty="0"/>
              <a:t>    }</a:t>
            </a:r>
            <a:endParaRPr lang="en-US" altLang="zh-CN" sz="1800" dirty="0"/>
          </a:p>
          <a:p>
            <a:pPr marL="0" indent="0">
              <a:buClrTx/>
              <a:buSzTx/>
              <a:buFont typeface="Arial" panose="020B0604020202020204" pitchFamily="34" charset="0"/>
              <a:buNone/>
            </a:pPr>
            <a:r>
              <a:rPr lang="en-US" altLang="zh-CN" sz="1800" dirty="0"/>
              <a:t>}</a:t>
            </a:r>
            <a:endParaRPr lang="zh-CN" alt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URLConnection</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7346"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一个</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URLConnection</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对象代表一个</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资源与</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程序的通讯连接，可以通过它向这个</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连接读或写。</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获得</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URLConnection</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 —— 使用</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openConnection</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5059" name="Text Box 4"/>
          <p:cNvSpPr txBox="1"/>
          <p:nvPr/>
        </p:nvSpPr>
        <p:spPr>
          <a:xfrm>
            <a:off x="1081088" y="3810000"/>
            <a:ext cx="9001125" cy="1433513"/>
          </a:xfrm>
          <a:prstGeom prst="rect">
            <a:avLst/>
          </a:prstGeom>
          <a:solidFill>
            <a:schemeClr val="bg1"/>
          </a:solidFill>
          <a:ln w="76200" cap="sq" cmpd="tri">
            <a:solidFill>
              <a:srgbClr val="0000FF"/>
            </a:solidFill>
            <a:prstDash val="solid"/>
            <a:miter/>
            <a:headEnd type="none" w="sm" len="sm"/>
            <a:tailEnd type="none" w="sm" len="sm"/>
          </a:ln>
        </p:spPr>
        <p:txBody>
          <a:bodyPr lIns="102870" tIns="51435" rIns="102870" bIns="51435" anchor="t">
            <a:spAutoFit/>
          </a:bodyPr>
          <a:p>
            <a:pPr>
              <a:lnSpc>
                <a:spcPct val="90000"/>
              </a:lnSpc>
              <a:buClr>
                <a:schemeClr val="tx2"/>
              </a:buClr>
              <a:buSzPct val="75000"/>
            </a:pPr>
            <a:r>
              <a:rPr lang="en-US" altLang="zh-CN" sz="3200" dirty="0">
                <a:solidFill>
                  <a:srgbClr val="0000CC"/>
                </a:solidFill>
                <a:latin typeface="Times New Roman" panose="02020603050405020304" pitchFamily="18" charset="0"/>
                <a:ea typeface="楷体_GB2312" panose="02010609030101010101" pitchFamily="49" charset="-122"/>
              </a:rPr>
              <a:t>URLConnection    url1. openConnection()</a:t>
            </a:r>
            <a:endParaRPr lang="zh-CN" altLang="en-US" sz="3200" dirty="0">
              <a:solidFill>
                <a:srgbClr val="0000CC"/>
              </a:solidFill>
              <a:latin typeface="Times New Roman" panose="02020603050405020304" pitchFamily="18" charset="0"/>
              <a:ea typeface="楷体_GB2312" panose="02010609030101010101" pitchFamily="49" charset="-122"/>
            </a:endParaRPr>
          </a:p>
          <a:p>
            <a:pPr lvl="1" indent="-57150" eaLnBrk="1" hangingPunct="1">
              <a:lnSpc>
                <a:spcPct val="90000"/>
              </a:lnSpc>
              <a:buClr>
                <a:schemeClr val="folHlink"/>
              </a:buClr>
              <a:buSzPct val="60000"/>
              <a:buFont typeface="Wingdings" panose="05000000000000000000" pitchFamily="2" charset="2"/>
              <a:buChar char="u"/>
            </a:pPr>
            <a:r>
              <a:rPr lang="zh-CN" altLang="en-US" sz="3200" dirty="0">
                <a:solidFill>
                  <a:srgbClr val="0000CC"/>
                </a:solidFill>
                <a:latin typeface="Times New Roman" panose="02020603050405020304" pitchFamily="18" charset="0"/>
                <a:ea typeface="楷体_GB2312" panose="02010609030101010101" pitchFamily="49" charset="-122"/>
              </a:rPr>
              <a:t>成功，返回一个</a:t>
            </a:r>
            <a:r>
              <a:rPr lang="en-US" altLang="zh-CN" sz="3200" dirty="0">
                <a:solidFill>
                  <a:srgbClr val="0000CC"/>
                </a:solidFill>
                <a:latin typeface="Times New Roman" panose="02020603050405020304" pitchFamily="18" charset="0"/>
                <a:ea typeface="楷体_GB2312" panose="02010609030101010101" pitchFamily="49" charset="-122"/>
              </a:rPr>
              <a:t>URLConnection</a:t>
            </a:r>
            <a:r>
              <a:rPr lang="zh-CN" altLang="en-US" sz="3200" dirty="0">
                <a:solidFill>
                  <a:srgbClr val="0000CC"/>
                </a:solidFill>
                <a:latin typeface="Times New Roman" panose="02020603050405020304" pitchFamily="18" charset="0"/>
                <a:ea typeface="楷体_GB2312" panose="02010609030101010101" pitchFamily="49" charset="-122"/>
              </a:rPr>
              <a:t>对象</a:t>
            </a:r>
            <a:endParaRPr lang="zh-CN" altLang="en-US" sz="3200" dirty="0">
              <a:solidFill>
                <a:srgbClr val="0000CC"/>
              </a:solidFill>
              <a:latin typeface="Times New Roman" panose="02020603050405020304" pitchFamily="18" charset="0"/>
              <a:ea typeface="楷体_GB2312" panose="02010609030101010101" pitchFamily="49" charset="-122"/>
            </a:endParaRPr>
          </a:p>
          <a:p>
            <a:pPr lvl="1" indent="-57150" eaLnBrk="1" hangingPunct="1">
              <a:lnSpc>
                <a:spcPct val="90000"/>
              </a:lnSpc>
              <a:buClr>
                <a:schemeClr val="folHlink"/>
              </a:buClr>
              <a:buSzPct val="60000"/>
              <a:buFont typeface="Wingdings" panose="05000000000000000000" pitchFamily="2" charset="2"/>
              <a:buChar char="u"/>
            </a:pPr>
            <a:r>
              <a:rPr lang="zh-CN" altLang="en-US" sz="3200" dirty="0">
                <a:solidFill>
                  <a:srgbClr val="0000CC"/>
                </a:solidFill>
                <a:latin typeface="Times New Roman" panose="02020603050405020304" pitchFamily="18" charset="0"/>
                <a:ea typeface="楷体_GB2312" panose="02010609030101010101" pitchFamily="49" charset="-122"/>
              </a:rPr>
              <a:t>不成功，抛出</a:t>
            </a:r>
            <a:r>
              <a:rPr lang="en-US" altLang="zh-CN" sz="3200" dirty="0">
                <a:solidFill>
                  <a:srgbClr val="0000CC"/>
                </a:solidFill>
                <a:latin typeface="Times New Roman" panose="02020603050405020304" pitchFamily="18" charset="0"/>
                <a:ea typeface="楷体_GB2312" panose="02010609030101010101" pitchFamily="49" charset="-122"/>
              </a:rPr>
              <a:t>IOException</a:t>
            </a:r>
            <a:r>
              <a:rPr lang="zh-CN" altLang="en-US" sz="3200" dirty="0">
                <a:solidFill>
                  <a:srgbClr val="0000CC"/>
                </a:solidFill>
                <a:latin typeface="Times New Roman" panose="02020603050405020304" pitchFamily="18" charset="0"/>
                <a:ea typeface="楷体_GB2312" panose="02010609030101010101" pitchFamily="49" charset="-122"/>
              </a:rPr>
              <a:t>例外</a:t>
            </a:r>
            <a:endParaRPr lang="zh-CN" altLang="en-US" sz="3200" dirty="0">
              <a:solidFill>
                <a:srgbClr val="0000CC"/>
              </a:solidFill>
              <a:latin typeface="Times New Roman" panose="02020603050405020304" pitchFamily="18" charset="0"/>
              <a:ea typeface="楷体_GB2312" panose="02010609030101010101" pitchFamily="49" charset="-122"/>
            </a:endParaRPr>
          </a:p>
        </p:txBody>
      </p:sp>
    </p:spTree>
  </p:cSld>
  <p:clrMapOvr>
    <a:masterClrMapping/>
  </p:clrMapOvr>
  <p:transition spd="slow">
    <p:zoom/>
    <p:sndAc>
      <p:stSnd>
        <p:snd r:embed="rId1" name="CHIMES.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URLConnection（</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续）</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7106" name="Rectangle 3"/>
          <p:cNvSpPr>
            <a:spLocks noGrp="1"/>
          </p:cNvSpPr>
          <p:nvPr>
            <p:ph idx="1"/>
          </p:nvPr>
        </p:nvSpPr>
        <p:spPr/>
        <p:txBody>
          <a:bodyPr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从</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URLConnection</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读</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getInputStream(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向</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URLConnection</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写</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setDoOutput(true), getOutputStream(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spd="slow">
    <p:zoom/>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1681"/>
                                        </p:tgtEl>
                                        <p:attrNameLst>
                                          <p:attrName>style.visibility</p:attrName>
                                        </p:attrNameLst>
                                      </p:cBhvr>
                                      <p:to>
                                        <p:strVal val="visible"/>
                                      </p:to>
                                    </p:set>
                                    <p:anim calcmode="lin" valueType="num">
                                      <p:cBhvr additive="base">
                                        <p:cTn id="7" dur="500" fill="hold"/>
                                        <p:tgtEl>
                                          <p:spTgt spid="71681"/>
                                        </p:tgtEl>
                                        <p:attrNameLst>
                                          <p:attrName>ppt_x</p:attrName>
                                        </p:attrNameLst>
                                      </p:cBhvr>
                                      <p:tavLst>
                                        <p:tav tm="0">
                                          <p:val>
                                            <p:strVal val="#ppt_x"/>
                                          </p:val>
                                        </p:tav>
                                        <p:tav tm="100000">
                                          <p:val>
                                            <p:strVal val="#ppt_x"/>
                                          </p:val>
                                        </p:tav>
                                      </p:tavLst>
                                    </p:anim>
                                    <p:anim calcmode="lin" valueType="num">
                                      <p:cBhvr additive="base">
                                        <p:cTn id="8" dur="500" fill="hold"/>
                                        <p:tgtEl>
                                          <p:spTgt spid="7168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36600" y="1795463"/>
            <a:ext cx="9317038" cy="2074863"/>
          </a:xfrm>
        </p:spPr>
        <p:txBody>
          <a:bodyPr vert="horz" wrap="square" lIns="102870" tIns="51435" rIns="102870" bIns="51435" numCol="1" anchor="b" anchorCtr="0" compatLnSpc="1"/>
          <a:lstStyle/>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2.3 Java</a:t>
            </a:r>
            <a:r>
              <a:rPr kumimoji="0" lang="zh-CN" altLang="en-US"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中的</a:t>
            </a:r>
            <a:r>
              <a:rPr kumimoji="0" lang="en-US" altLang="zh-CN"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TCP</a:t>
            </a:r>
            <a:r>
              <a:rPr kumimoji="0" lang="zh-CN" altLang="en-US"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通讯</a:t>
            </a:r>
            <a:endParaRPr kumimoji="0" lang="zh-CN" altLang="en-US" sz="5315"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 name="文本占位符 4"/>
          <p:cNvSpPr>
            <a:spLocks noGrp="1"/>
          </p:cNvSpPr>
          <p:nvPr>
            <p:ph type="body" idx="1"/>
          </p:nvPr>
        </p:nvSpPr>
        <p:spPr>
          <a:xfrm>
            <a:off x="736600" y="4819650"/>
            <a:ext cx="9317038" cy="1574800"/>
          </a:xfrm>
        </p:spPr>
        <p:txBody>
          <a:bodyPr vert="horz" wrap="square" lIns="102870" tIns="51435" rIns="102870" bIns="51435" numCol="1" anchor="t" anchorCtr="0" compatLnSpc="1"/>
          <a:lstStyle/>
          <a:p>
            <a:pPr marL="0" marR="0" lvl="0" indent="0" algn="ctr"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通过使用</a:t>
            </a:r>
            <a:r>
              <a:rPr kumimoji="0" lang="en-US" altLang="zh-CN"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Socket</a:t>
            </a: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类进行网络通讯</a:t>
            </a:r>
            <a:endParaRPr kumimoji="0" lang="zh-CN" altLang="en-US" sz="2125"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TCP</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与</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UDP</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9154" name="Rectangle 3"/>
          <p:cNvSpPr>
            <a:spLocks noGrp="1"/>
          </p:cNvSpPr>
          <p:nvPr>
            <p:ph idx="1"/>
          </p:nvPr>
        </p:nvSpPr>
        <p:spPr/>
        <p:txBody>
          <a:bodyPr wrap="square" lIns="102870" tIns="51435" rIns="102870" bIns="51435" anchor="t"/>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TCP(Transport Control Protocol)</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两主机之间有连接的、可靠的、端对端</a:t>
            </a:r>
            <a:r>
              <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end-to-end</a:t>
            </a:r>
            <a:r>
              <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的数据流的传输</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如</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http, ftp, telnet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的传输层均使用此协议</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UDP(User Datagram Protocol)</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从一台机器向另一台机器以无连接的、数据报的方式进行通讯的协议</a:t>
            </a:r>
            <a:endParaRPr lang="zh-CN"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spd="slow">
    <p:zoom/>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6801"/>
                                        </p:tgtEl>
                                        <p:attrNameLst>
                                          <p:attrName>style.visibility</p:attrName>
                                        </p:attrNameLst>
                                      </p:cBhvr>
                                      <p:to>
                                        <p:strVal val="visible"/>
                                      </p:to>
                                    </p:set>
                                    <p:anim calcmode="lin" valueType="num">
                                      <p:cBhvr additive="base">
                                        <p:cTn id="7" dur="500" fill="hold"/>
                                        <p:tgtEl>
                                          <p:spTgt spid="76801"/>
                                        </p:tgtEl>
                                        <p:attrNameLst>
                                          <p:attrName>ppt_x</p:attrName>
                                        </p:attrNameLst>
                                      </p:cBhvr>
                                      <p:tavLst>
                                        <p:tav tm="0">
                                          <p:val>
                                            <p:strVal val="#ppt_x"/>
                                          </p:val>
                                        </p:tav>
                                        <p:tav tm="100000">
                                          <p:val>
                                            <p:strVal val="#ppt_x"/>
                                          </p:val>
                                        </p:tav>
                                      </p:tavLst>
                                    </p:anim>
                                    <p:anim calcmode="lin" valueType="num">
                                      <p:cBhvr additive="base">
                                        <p:cTn id="8" dur="500" fill="hold"/>
                                        <p:tgtEl>
                                          <p:spTgt spid="768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TCP</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与</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Socket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1202" name="Rectangle 3"/>
          <p:cNvSpPr>
            <a:spLocks noGrp="1"/>
          </p:cNvSpPr>
          <p:nvPr>
            <p:ph idx="1"/>
          </p:nvPr>
        </p:nvSpPr>
        <p:spPr/>
        <p:txBody>
          <a:bodyPr wrap="square" lIns="102870" tIns="51435" rIns="102870" bIns="51435" anchor="t"/>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有连接的服务中，服务器进程绑定一个</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监听客户请求</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服务进程与客户进程各绑定一个</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进行相互通讯。</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1254404" name="Picture 4" descr="5connect"/>
          <p:cNvPicPr>
            <a:picLocks noChangeAspect="1"/>
          </p:cNvPicPr>
          <p:nvPr/>
        </p:nvPicPr>
        <p:blipFill>
          <a:blip r:embed="rId1"/>
          <a:stretch>
            <a:fillRect/>
          </a:stretch>
        </p:blipFill>
        <p:spPr>
          <a:xfrm>
            <a:off x="3019425" y="3675063"/>
            <a:ext cx="5219700" cy="1125537"/>
          </a:xfrm>
          <a:prstGeom prst="rect">
            <a:avLst/>
          </a:prstGeom>
          <a:noFill/>
          <a:ln w="9525">
            <a:noFill/>
          </a:ln>
        </p:spPr>
      </p:pic>
      <p:pic>
        <p:nvPicPr>
          <p:cNvPr id="1254405" name="Picture 5" descr="6connect"/>
          <p:cNvPicPr>
            <a:picLocks noChangeAspect="1"/>
          </p:cNvPicPr>
          <p:nvPr/>
        </p:nvPicPr>
        <p:blipFill>
          <a:blip r:embed="rId2"/>
          <a:stretch>
            <a:fillRect/>
          </a:stretch>
        </p:blipFill>
        <p:spPr>
          <a:xfrm>
            <a:off x="3019425" y="5111750"/>
            <a:ext cx="4591050" cy="1277938"/>
          </a:xfrm>
          <a:prstGeom prst="rect">
            <a:avLst/>
          </a:prstGeom>
          <a:noFill/>
          <a:ln w="9525">
            <a:noFill/>
          </a:ln>
        </p:spPr>
      </p:pic>
    </p:spTree>
  </p:cSld>
  <p:clrMapOvr>
    <a:masterClrMapping/>
  </p:clrMapOvr>
  <p:transition spd="slow">
    <p:zo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8849"/>
                                        </p:tgtEl>
                                        <p:attrNameLst>
                                          <p:attrName>style.visibility</p:attrName>
                                        </p:attrNameLst>
                                      </p:cBhvr>
                                      <p:to>
                                        <p:strVal val="visible"/>
                                      </p:to>
                                    </p:set>
                                    <p:anim calcmode="lin" valueType="num">
                                      <p:cBhvr additive="base">
                                        <p:cTn id="7" dur="500" fill="hold"/>
                                        <p:tgtEl>
                                          <p:spTgt spid="78849"/>
                                        </p:tgtEl>
                                        <p:attrNameLst>
                                          <p:attrName>ppt_x</p:attrName>
                                        </p:attrNameLst>
                                      </p:cBhvr>
                                      <p:tavLst>
                                        <p:tav tm="0">
                                          <p:val>
                                            <p:strVal val="#ppt_x"/>
                                          </p:val>
                                        </p:tav>
                                        <p:tav tm="100000">
                                          <p:val>
                                            <p:strVal val="#ppt_x"/>
                                          </p:val>
                                        </p:tav>
                                      </p:tavLst>
                                    </p:anim>
                                    <p:anim calcmode="lin" valueType="num">
                                      <p:cBhvr additive="base">
                                        <p:cTn id="8" dur="500" fill="hold"/>
                                        <p:tgtEl>
                                          <p:spTgt spid="7884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254404"/>
                                        </p:tgtEl>
                                        <p:attrNameLst>
                                          <p:attrName>style.visibility</p:attrName>
                                        </p:attrNameLst>
                                      </p:cBhvr>
                                      <p:to>
                                        <p:strVal val="visible"/>
                                      </p:to>
                                    </p:set>
                                    <p:animEffect transition="in" filter="blinds(horizontal)">
                                      <p:cBhvr>
                                        <p:cTn id="13" dur="500"/>
                                        <p:tgtEl>
                                          <p:spTgt spid="125440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nodeType="clickEffect">
                                  <p:stCondLst>
                                    <p:cond delay="0"/>
                                  </p:stCondLst>
                                  <p:childTnLst>
                                    <p:set>
                                      <p:cBhvr>
                                        <p:cTn id="17" dur="1" fill="hold">
                                          <p:stCondLst>
                                            <p:cond delay="0"/>
                                          </p:stCondLst>
                                        </p:cTn>
                                        <p:tgtEl>
                                          <p:spTgt spid="1254405"/>
                                        </p:tgtEl>
                                        <p:attrNameLst>
                                          <p:attrName>style.visibility</p:attrName>
                                        </p:attrNameLst>
                                      </p:cBhvr>
                                      <p:to>
                                        <p:strVal val="visible"/>
                                      </p:to>
                                    </p:set>
                                    <p:animEffect transition="in" filter="blinds(vertical)">
                                      <p:cBhvr>
                                        <p:cTn id="18" dur="500"/>
                                        <p:tgtEl>
                                          <p:spTgt spid="1254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UDP</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与</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Datagrams</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2226" name="Rectangle 3"/>
          <p:cNvSpPr>
            <a:spLocks noGrp="1"/>
          </p:cNvSpPr>
          <p:nvPr>
            <p:ph idx="1"/>
          </p:nvPr>
        </p:nvSpPr>
        <p:spPr/>
        <p:txBody>
          <a:bodyPr wrap="square" lIns="102870" tIns="51435" rIns="102870" bIns="51435" anchor="t"/>
          <a:p>
            <a:pPr defTabSz="1028700">
              <a:lnSpc>
                <a:spcPct val="90000"/>
              </a:lnSpc>
              <a:spcBef>
                <a:spcPct val="10000"/>
              </a:spcBef>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UDP</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协议传送数据时，把数据分割为各自独立的多个数据报(</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Datagrams),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分别发送，数据报是否到达、到达顺序以及内容是否正确不保证。</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10000"/>
              </a:spcBef>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10000"/>
              </a:spcBef>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以及端口地址包含在报头中</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spd="slow">
    <p:zoom/>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9873"/>
                                        </p:tgtEl>
                                        <p:attrNameLst>
                                          <p:attrName>style.visibility</p:attrName>
                                        </p:attrNameLst>
                                      </p:cBhvr>
                                      <p:to>
                                        <p:strVal val="visible"/>
                                      </p:to>
                                    </p:set>
                                    <p:anim calcmode="lin" valueType="num">
                                      <p:cBhvr additive="base">
                                        <p:cTn id="7" dur="500" fill="hold"/>
                                        <p:tgtEl>
                                          <p:spTgt spid="79873"/>
                                        </p:tgtEl>
                                        <p:attrNameLst>
                                          <p:attrName>ppt_x</p:attrName>
                                        </p:attrNameLst>
                                      </p:cBhvr>
                                      <p:tavLst>
                                        <p:tav tm="0">
                                          <p:val>
                                            <p:strVal val="#ppt_x"/>
                                          </p:val>
                                        </p:tav>
                                        <p:tav tm="100000">
                                          <p:val>
                                            <p:strVal val="#ppt_x"/>
                                          </p:val>
                                        </p:tav>
                                      </p:tavLst>
                                    </p:anim>
                                    <p:anim calcmode="lin" valueType="num">
                                      <p:cBhvr additive="base">
                                        <p:cTn id="8" dur="500" fill="hold"/>
                                        <p:tgtEl>
                                          <p:spTgt spid="798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TCP通信</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3250" name="Rectangle 3"/>
          <p:cNvSpPr>
            <a:spLocks noGrp="1"/>
          </p:cNvSpPr>
          <p:nvPr>
            <p:ph idx="1"/>
          </p:nvPr>
        </p:nvSpPr>
        <p:spPr/>
        <p:txBody>
          <a:bodyPr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3600"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3600" kern="1200" dirty="0">
                <a:latin typeface="微软雅黑" panose="020B0503020204020204" pitchFamily="34" charset="-122"/>
                <a:ea typeface="微软雅黑" panose="020B0503020204020204" pitchFamily="34" charset="-122"/>
                <a:cs typeface="+mn-cs"/>
                <a:sym typeface="Calibri" panose="020F0502020204030204" pitchFamily="34" charset="0"/>
              </a:rPr>
              <a:t>类</a:t>
            </a:r>
            <a:endParaRPr lang="zh-CN" altLang="en-US" sz="3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3600"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rPr>
              <a:t>ServerSocket</a:t>
            </a:r>
            <a:r>
              <a:rPr lang="zh-CN" altLang="en-US" sz="3600" kern="1200" dirty="0">
                <a:latin typeface="微软雅黑" panose="020B0503020204020204" pitchFamily="34" charset="-122"/>
                <a:ea typeface="微软雅黑" panose="020B0503020204020204" pitchFamily="34" charset="-122"/>
                <a:cs typeface="+mn-cs"/>
                <a:sym typeface="Calibri" panose="020F0502020204030204" pitchFamily="34" charset="0"/>
              </a:rPr>
              <a:t>类</a:t>
            </a:r>
            <a:endParaRPr lang="zh-CN" altLang="en-US" sz="3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spd="slow">
    <p:zoom/>
    <p:sndAc>
      <p:stSnd>
        <p:snd r:embed="rId1" name="CHIMES.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4274" name="Rectangle 2"/>
          <p:cNvSpPr>
            <a:spLocks noGrp="1"/>
          </p:cNvSpPr>
          <p:nvPr>
            <p:ph idx="1"/>
          </p:nvPr>
        </p:nvSpPr>
        <p:spPr>
          <a:ln w="38100"/>
        </p:spPr>
        <p:txBody>
          <a:bodyPr wrap="square" lIns="102870" tIns="51435" rIns="102870" bIns="51435" anchor="t"/>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是网络上运行的程序之间双向通信链路的最后终结点</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grpSp>
        <p:nvGrpSpPr>
          <p:cNvPr id="54275" name="Group 3"/>
          <p:cNvGrpSpPr/>
          <p:nvPr/>
        </p:nvGrpSpPr>
        <p:grpSpPr>
          <a:xfrm>
            <a:off x="1654175" y="2160588"/>
            <a:ext cx="7021513" cy="4187825"/>
            <a:chOff x="1392" y="1296"/>
            <a:chExt cx="3744" cy="2513"/>
          </a:xfrm>
        </p:grpSpPr>
        <p:sp>
          <p:nvSpPr>
            <p:cNvPr id="54276" name="Rectangle 4"/>
            <p:cNvSpPr/>
            <p:nvPr/>
          </p:nvSpPr>
          <p:spPr>
            <a:xfrm>
              <a:off x="3792" y="1536"/>
              <a:ext cx="1344"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endParaRPr lang="zh-CN" altLang="en-US" sz="1800" dirty="0">
                <a:latin typeface="Arial" panose="020B0604020202020204" pitchFamily="34" charset="0"/>
                <a:ea typeface="宋体" panose="02010600030101010101" pitchFamily="2" charset="-122"/>
              </a:endParaRPr>
            </a:p>
          </p:txBody>
        </p:sp>
        <p:sp>
          <p:nvSpPr>
            <p:cNvPr id="54277" name="Text Box 5"/>
            <p:cNvSpPr txBox="1"/>
            <p:nvPr/>
          </p:nvSpPr>
          <p:spPr>
            <a:xfrm>
              <a:off x="4032" y="1296"/>
              <a:ext cx="840" cy="305"/>
            </a:xfrm>
            <a:prstGeom prst="rect">
              <a:avLst/>
            </a:prstGeom>
            <a:solidFill>
              <a:schemeClr val="bg1"/>
            </a:solidFill>
            <a:ln w="9525">
              <a:noFill/>
            </a:ln>
          </p:spPr>
          <p:txBody>
            <a:bodyPr wrap="none" anchor="t">
              <a:spAutoFit/>
            </a:bodyPr>
            <a:p>
              <a:r>
                <a:rPr lang="zh-CN" altLang="en-US" sz="2700" b="1" dirty="0">
                  <a:latin typeface="Arial" panose="020B0604020202020204" pitchFamily="34" charset="0"/>
                  <a:ea typeface="宋体" panose="02010600030101010101" pitchFamily="2" charset="-122"/>
                </a:rPr>
                <a:t>网络服务</a:t>
              </a:r>
              <a:endParaRPr lang="zh-CN" altLang="en-US" sz="2700" b="1" dirty="0">
                <a:latin typeface="Arial" panose="020B0604020202020204" pitchFamily="34" charset="0"/>
                <a:ea typeface="宋体" panose="02010600030101010101" pitchFamily="2" charset="-122"/>
              </a:endParaRPr>
            </a:p>
          </p:txBody>
        </p:sp>
        <p:sp>
          <p:nvSpPr>
            <p:cNvPr id="54278" name="Text Box 6"/>
            <p:cNvSpPr txBox="1"/>
            <p:nvPr/>
          </p:nvSpPr>
          <p:spPr>
            <a:xfrm>
              <a:off x="4464" y="2256"/>
              <a:ext cx="387" cy="268"/>
            </a:xfrm>
            <a:prstGeom prst="rect">
              <a:avLst/>
            </a:prstGeom>
            <a:solidFill>
              <a:schemeClr val="bg1"/>
            </a:solidFill>
            <a:ln w="9525" cap="flat" cmpd="sng">
              <a:solidFill>
                <a:schemeClr val="tx1"/>
              </a:solidFill>
              <a:prstDash val="solid"/>
              <a:miter/>
              <a:headEnd type="none" w="med" len="med"/>
              <a:tailEnd type="none" w="med" len="med"/>
            </a:ln>
          </p:spPr>
          <p:txBody>
            <a:bodyPr wrap="none" anchor="t">
              <a:spAutoFit/>
            </a:bodyPr>
            <a:p>
              <a:r>
                <a:rPr lang="en-US" altLang="zh-CN" sz="2300" dirty="0">
                  <a:latin typeface="Arial" panose="020B0604020202020204" pitchFamily="34" charset="0"/>
                  <a:ea typeface="宋体" panose="02010600030101010101" pitchFamily="2" charset="-122"/>
                </a:rPr>
                <a:t>Mail</a:t>
              </a:r>
              <a:endParaRPr lang="en-US" altLang="zh-CN" sz="2300" dirty="0">
                <a:latin typeface="Arial" panose="020B0604020202020204" pitchFamily="34" charset="0"/>
                <a:ea typeface="宋体" panose="02010600030101010101" pitchFamily="2" charset="-122"/>
              </a:endParaRPr>
            </a:p>
          </p:txBody>
        </p:sp>
        <p:sp>
          <p:nvSpPr>
            <p:cNvPr id="54279" name="Text Box 7"/>
            <p:cNvSpPr txBox="1"/>
            <p:nvPr/>
          </p:nvSpPr>
          <p:spPr>
            <a:xfrm>
              <a:off x="4560" y="1584"/>
              <a:ext cx="273" cy="268"/>
            </a:xfrm>
            <a:prstGeom prst="rect">
              <a:avLst/>
            </a:prstGeom>
            <a:solidFill>
              <a:schemeClr val="bg1"/>
            </a:solidFill>
            <a:ln w="9525" cap="flat" cmpd="sng">
              <a:solidFill>
                <a:schemeClr val="tx1"/>
              </a:solidFill>
              <a:prstDash val="solid"/>
              <a:miter/>
              <a:headEnd type="none" w="med" len="med"/>
              <a:tailEnd type="none" w="med" len="med"/>
            </a:ln>
          </p:spPr>
          <p:txBody>
            <a:bodyPr wrap="none" anchor="t">
              <a:spAutoFit/>
            </a:bodyPr>
            <a:p>
              <a:r>
                <a:rPr lang="en-US" altLang="zh-CN" sz="2300" dirty="0">
                  <a:latin typeface="Arial" panose="020B0604020202020204" pitchFamily="34" charset="0"/>
                  <a:ea typeface="宋体" panose="02010600030101010101" pitchFamily="2" charset="-122"/>
                </a:rPr>
                <a:t>ftp</a:t>
              </a:r>
              <a:endParaRPr lang="en-US" altLang="zh-CN" sz="2300" dirty="0">
                <a:latin typeface="Arial" panose="020B0604020202020204" pitchFamily="34" charset="0"/>
                <a:ea typeface="宋体" panose="02010600030101010101" pitchFamily="2" charset="-122"/>
              </a:endParaRPr>
            </a:p>
          </p:txBody>
        </p:sp>
        <p:sp>
          <p:nvSpPr>
            <p:cNvPr id="54280" name="Text Box 8"/>
            <p:cNvSpPr txBox="1"/>
            <p:nvPr/>
          </p:nvSpPr>
          <p:spPr>
            <a:xfrm>
              <a:off x="4368" y="2592"/>
              <a:ext cx="491" cy="268"/>
            </a:xfrm>
            <a:prstGeom prst="rect">
              <a:avLst/>
            </a:prstGeom>
            <a:solidFill>
              <a:schemeClr val="bg1"/>
            </a:solidFill>
            <a:ln w="9525" cap="flat" cmpd="sng">
              <a:solidFill>
                <a:schemeClr val="tx1"/>
              </a:solidFill>
              <a:prstDash val="solid"/>
              <a:miter/>
              <a:headEnd type="none" w="med" len="med"/>
              <a:tailEnd type="none" w="med" len="med"/>
            </a:ln>
          </p:spPr>
          <p:txBody>
            <a:bodyPr wrap="none" anchor="t">
              <a:spAutoFit/>
            </a:bodyPr>
            <a:p>
              <a:r>
                <a:rPr lang="en-US" altLang="zh-CN" sz="2300" dirty="0">
                  <a:latin typeface="Arial" panose="020B0604020202020204" pitchFamily="34" charset="0"/>
                  <a:ea typeface="宋体" panose="02010600030101010101" pitchFamily="2" charset="-122"/>
                </a:rPr>
                <a:t>finger</a:t>
              </a:r>
              <a:endParaRPr lang="en-US" altLang="zh-CN" sz="2300" dirty="0">
                <a:latin typeface="Arial" panose="020B0604020202020204" pitchFamily="34" charset="0"/>
                <a:ea typeface="宋体" panose="02010600030101010101" pitchFamily="2" charset="-122"/>
              </a:endParaRPr>
            </a:p>
          </p:txBody>
        </p:sp>
        <p:sp>
          <p:nvSpPr>
            <p:cNvPr id="54281" name="Rectangle 9"/>
            <p:cNvSpPr/>
            <p:nvPr/>
          </p:nvSpPr>
          <p:spPr>
            <a:xfrm>
              <a:off x="3792" y="1680"/>
              <a:ext cx="336" cy="1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2300" dirty="0">
                  <a:latin typeface="Arial" panose="020B0604020202020204" pitchFamily="34" charset="0"/>
                  <a:ea typeface="宋体" panose="02010600030101010101" pitchFamily="2" charset="-122"/>
                </a:rPr>
                <a:t>20</a:t>
              </a:r>
              <a:endParaRPr lang="en-US" altLang="zh-CN" sz="2300" dirty="0">
                <a:latin typeface="Arial" panose="020B0604020202020204" pitchFamily="34" charset="0"/>
                <a:ea typeface="宋体" panose="02010600030101010101" pitchFamily="2" charset="-122"/>
              </a:endParaRPr>
            </a:p>
          </p:txBody>
        </p:sp>
        <p:sp>
          <p:nvSpPr>
            <p:cNvPr id="54282" name="Text Box 10"/>
            <p:cNvSpPr txBox="1"/>
            <p:nvPr/>
          </p:nvSpPr>
          <p:spPr>
            <a:xfrm>
              <a:off x="4368" y="1920"/>
              <a:ext cx="482" cy="268"/>
            </a:xfrm>
            <a:prstGeom prst="rect">
              <a:avLst/>
            </a:prstGeom>
            <a:solidFill>
              <a:schemeClr val="bg1"/>
            </a:solidFill>
            <a:ln w="9525" cap="flat" cmpd="sng">
              <a:solidFill>
                <a:schemeClr val="tx1"/>
              </a:solidFill>
              <a:prstDash val="solid"/>
              <a:miter/>
              <a:headEnd type="none" w="med" len="med"/>
              <a:tailEnd type="none" w="med" len="med"/>
            </a:ln>
          </p:spPr>
          <p:txBody>
            <a:bodyPr wrap="none" anchor="t">
              <a:spAutoFit/>
            </a:bodyPr>
            <a:p>
              <a:r>
                <a:rPr lang="en-US" altLang="zh-CN" sz="2300" dirty="0">
                  <a:latin typeface="Arial" panose="020B0604020202020204" pitchFamily="34" charset="0"/>
                  <a:ea typeface="宋体" panose="02010600030101010101" pitchFamily="2" charset="-122"/>
                </a:rPr>
                <a:t>telnet</a:t>
              </a:r>
              <a:endParaRPr lang="en-US" altLang="zh-CN" sz="2300" dirty="0">
                <a:latin typeface="Arial" panose="020B0604020202020204" pitchFamily="34" charset="0"/>
                <a:ea typeface="宋体" panose="02010600030101010101" pitchFamily="2" charset="-122"/>
              </a:endParaRPr>
            </a:p>
          </p:txBody>
        </p:sp>
        <p:grpSp>
          <p:nvGrpSpPr>
            <p:cNvPr id="54283" name="Group 11"/>
            <p:cNvGrpSpPr/>
            <p:nvPr/>
          </p:nvGrpSpPr>
          <p:grpSpPr>
            <a:xfrm>
              <a:off x="4033" y="3216"/>
              <a:ext cx="902" cy="593"/>
              <a:chOff x="1008" y="2640"/>
              <a:chExt cx="864" cy="593"/>
            </a:xfrm>
          </p:grpSpPr>
          <p:sp>
            <p:nvSpPr>
              <p:cNvPr id="54284" name="Rectangle 12"/>
              <p:cNvSpPr/>
              <p:nvPr/>
            </p:nvSpPr>
            <p:spPr>
              <a:xfrm>
                <a:off x="1008" y="2640"/>
                <a:ext cx="768" cy="528"/>
              </a:xfrm>
              <a:prstGeom prst="rect">
                <a:avLst/>
              </a:prstGeom>
              <a:solidFill>
                <a:schemeClr val="bg1"/>
              </a:solidFill>
              <a:ln w="9525">
                <a:noFill/>
              </a:ln>
            </p:spPr>
            <p:txBody>
              <a:bodyPr wrap="none" anchor="ctr"/>
              <a:p>
                <a:pPr algn="ctr"/>
                <a:endParaRPr lang="zh-CN" altLang="en-US" sz="2300" dirty="0">
                  <a:latin typeface="Arial" panose="020B0604020202020204" pitchFamily="34" charset="0"/>
                  <a:ea typeface="宋体" panose="02010600030101010101" pitchFamily="2" charset="-122"/>
                </a:endParaRPr>
              </a:p>
            </p:txBody>
          </p:sp>
          <p:sp>
            <p:nvSpPr>
              <p:cNvPr id="54285" name="Text Box 13"/>
              <p:cNvSpPr txBox="1"/>
              <p:nvPr/>
            </p:nvSpPr>
            <p:spPr>
              <a:xfrm>
                <a:off x="1008" y="2688"/>
                <a:ext cx="806" cy="305"/>
              </a:xfrm>
              <a:prstGeom prst="rect">
                <a:avLst/>
              </a:prstGeom>
              <a:solidFill>
                <a:schemeClr val="bg1"/>
              </a:solidFill>
              <a:ln w="9525">
                <a:noFill/>
              </a:ln>
            </p:spPr>
            <p:txBody>
              <a:bodyPr wrap="none" anchor="t">
                <a:spAutoFit/>
              </a:bodyPr>
              <a:p>
                <a:r>
                  <a:rPr lang="zh-CN" altLang="en-US" sz="2700" b="1" dirty="0">
                    <a:latin typeface="Arial" panose="020B0604020202020204" pitchFamily="34" charset="0"/>
                    <a:ea typeface="宋体" panose="02010600030101010101" pitchFamily="2" charset="-122"/>
                  </a:rPr>
                  <a:t>数据结构</a:t>
                </a:r>
                <a:endParaRPr lang="zh-CN" altLang="en-US" sz="2700" b="1" dirty="0">
                  <a:latin typeface="Arial" panose="020B0604020202020204" pitchFamily="34" charset="0"/>
                  <a:ea typeface="宋体" panose="02010600030101010101" pitchFamily="2" charset="-122"/>
                </a:endParaRPr>
              </a:p>
            </p:txBody>
          </p:sp>
          <p:sp>
            <p:nvSpPr>
              <p:cNvPr id="54286" name="Text Box 14"/>
              <p:cNvSpPr txBox="1"/>
              <p:nvPr/>
            </p:nvSpPr>
            <p:spPr>
              <a:xfrm>
                <a:off x="1008" y="2928"/>
                <a:ext cx="864" cy="305"/>
              </a:xfrm>
              <a:prstGeom prst="rect">
                <a:avLst/>
              </a:prstGeom>
              <a:solidFill>
                <a:schemeClr val="bg1"/>
              </a:solidFill>
              <a:ln w="9525">
                <a:noFill/>
              </a:ln>
            </p:spPr>
            <p:txBody>
              <a:bodyPr wrap="none" anchor="t">
                <a:spAutoFit/>
              </a:bodyPr>
              <a:p>
                <a:r>
                  <a:rPr lang="en-US" altLang="zh-CN" sz="2700" b="1" dirty="0">
                    <a:latin typeface="Arial" panose="020B0604020202020204" pitchFamily="34" charset="0"/>
                    <a:ea typeface="宋体" panose="02010600030101010101" pitchFamily="2" charset="-122"/>
                  </a:rPr>
                  <a:t>I/O</a:t>
                </a:r>
                <a:r>
                  <a:rPr lang="zh-CN" altLang="en-US" sz="2700" b="1" dirty="0">
                    <a:latin typeface="Arial" panose="020B0604020202020204" pitchFamily="34" charset="0"/>
                    <a:ea typeface="宋体" panose="02010600030101010101" pitchFamily="2" charset="-122"/>
                  </a:rPr>
                  <a:t>缓冲区</a:t>
                </a:r>
                <a:endParaRPr lang="zh-CN" altLang="en-US" sz="2300" dirty="0">
                  <a:latin typeface="Arial" panose="020B0604020202020204" pitchFamily="34" charset="0"/>
                  <a:ea typeface="宋体" panose="02010600030101010101" pitchFamily="2" charset="-122"/>
                </a:endParaRPr>
              </a:p>
            </p:txBody>
          </p:sp>
        </p:grpSp>
        <p:sp>
          <p:nvSpPr>
            <p:cNvPr id="54287" name="Text Box 15"/>
            <p:cNvSpPr txBox="1"/>
            <p:nvPr/>
          </p:nvSpPr>
          <p:spPr>
            <a:xfrm>
              <a:off x="4128" y="2976"/>
              <a:ext cx="469" cy="305"/>
            </a:xfrm>
            <a:prstGeom prst="rect">
              <a:avLst/>
            </a:prstGeom>
            <a:solidFill>
              <a:schemeClr val="bg1"/>
            </a:solidFill>
            <a:ln w="9525">
              <a:noFill/>
            </a:ln>
          </p:spPr>
          <p:txBody>
            <a:bodyPr wrap="none" anchor="t">
              <a:spAutoFit/>
            </a:bodyPr>
            <a:p>
              <a:r>
                <a:rPr lang="zh-CN" altLang="en-US" sz="2700" b="1" dirty="0">
                  <a:latin typeface="Arial" panose="020B0604020202020204" pitchFamily="34" charset="0"/>
                  <a:ea typeface="宋体" panose="02010600030101010101" pitchFamily="2" charset="-122"/>
                </a:rPr>
                <a:t>端口</a:t>
              </a:r>
              <a:endParaRPr lang="zh-CN" altLang="en-US" sz="2300" dirty="0">
                <a:latin typeface="Arial" panose="020B0604020202020204" pitchFamily="34" charset="0"/>
                <a:ea typeface="宋体" panose="02010600030101010101" pitchFamily="2" charset="-122"/>
              </a:endParaRPr>
            </a:p>
          </p:txBody>
        </p:sp>
        <p:sp>
          <p:nvSpPr>
            <p:cNvPr id="54288" name="Rectangle 16"/>
            <p:cNvSpPr/>
            <p:nvPr/>
          </p:nvSpPr>
          <p:spPr>
            <a:xfrm>
              <a:off x="3792" y="1968"/>
              <a:ext cx="336" cy="1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2300" dirty="0">
                  <a:latin typeface="Arial" panose="020B0604020202020204" pitchFamily="34" charset="0"/>
                  <a:ea typeface="宋体" panose="02010600030101010101" pitchFamily="2" charset="-122"/>
                </a:rPr>
                <a:t>21</a:t>
              </a:r>
              <a:endParaRPr lang="en-US" altLang="zh-CN" sz="2300" dirty="0">
                <a:latin typeface="Arial" panose="020B0604020202020204" pitchFamily="34" charset="0"/>
                <a:ea typeface="宋体" panose="02010600030101010101" pitchFamily="2" charset="-122"/>
              </a:endParaRPr>
            </a:p>
          </p:txBody>
        </p:sp>
        <p:sp>
          <p:nvSpPr>
            <p:cNvPr id="54289" name="Rectangle 17"/>
            <p:cNvSpPr/>
            <p:nvPr/>
          </p:nvSpPr>
          <p:spPr>
            <a:xfrm>
              <a:off x="3792" y="2256"/>
              <a:ext cx="336" cy="1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2300" dirty="0">
                  <a:latin typeface="Arial" panose="020B0604020202020204" pitchFamily="34" charset="0"/>
                  <a:ea typeface="宋体" panose="02010600030101010101" pitchFamily="2" charset="-122"/>
                </a:rPr>
                <a:t>23</a:t>
              </a:r>
              <a:endParaRPr lang="en-US" altLang="zh-CN" sz="2300" dirty="0">
                <a:latin typeface="Arial" panose="020B0604020202020204" pitchFamily="34" charset="0"/>
                <a:ea typeface="宋体" panose="02010600030101010101" pitchFamily="2" charset="-122"/>
              </a:endParaRPr>
            </a:p>
          </p:txBody>
        </p:sp>
        <p:sp>
          <p:nvSpPr>
            <p:cNvPr id="54290" name="Rectangle 18"/>
            <p:cNvSpPr/>
            <p:nvPr/>
          </p:nvSpPr>
          <p:spPr>
            <a:xfrm>
              <a:off x="3792" y="2592"/>
              <a:ext cx="336" cy="1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zh-CN" altLang="en-US" sz="2300" dirty="0">
                <a:latin typeface="Arial" panose="020B0604020202020204" pitchFamily="34" charset="0"/>
                <a:ea typeface="宋体" panose="02010600030101010101" pitchFamily="2" charset="-122"/>
              </a:endParaRPr>
            </a:p>
          </p:txBody>
        </p:sp>
        <p:sp>
          <p:nvSpPr>
            <p:cNvPr id="54291" name="Line 19"/>
            <p:cNvSpPr/>
            <p:nvPr/>
          </p:nvSpPr>
          <p:spPr>
            <a:xfrm flipH="1" flipV="1">
              <a:off x="3984" y="2736"/>
              <a:ext cx="192" cy="480"/>
            </a:xfrm>
            <a:prstGeom prst="line">
              <a:avLst/>
            </a:prstGeom>
            <a:ln w="9525" cap="flat" cmpd="sng">
              <a:solidFill>
                <a:schemeClr val="tx1"/>
              </a:solidFill>
              <a:prstDash val="solid"/>
              <a:round/>
              <a:headEnd type="none" w="med" len="med"/>
              <a:tailEnd type="triangle" w="med" len="med"/>
            </a:ln>
          </p:spPr>
        </p:sp>
        <p:sp>
          <p:nvSpPr>
            <p:cNvPr id="54292" name="Line 20"/>
            <p:cNvSpPr/>
            <p:nvPr/>
          </p:nvSpPr>
          <p:spPr>
            <a:xfrm flipH="1">
              <a:off x="4128" y="1680"/>
              <a:ext cx="432" cy="144"/>
            </a:xfrm>
            <a:prstGeom prst="line">
              <a:avLst/>
            </a:prstGeom>
            <a:ln w="9525" cap="flat" cmpd="sng">
              <a:solidFill>
                <a:schemeClr val="tx1"/>
              </a:solidFill>
              <a:prstDash val="solid"/>
              <a:round/>
              <a:headEnd type="none" w="med" len="med"/>
              <a:tailEnd type="triangle" w="med" len="med"/>
            </a:ln>
          </p:spPr>
        </p:sp>
        <p:sp>
          <p:nvSpPr>
            <p:cNvPr id="54293" name="Line 21"/>
            <p:cNvSpPr/>
            <p:nvPr/>
          </p:nvSpPr>
          <p:spPr>
            <a:xfrm flipH="1">
              <a:off x="4128" y="2064"/>
              <a:ext cx="240" cy="288"/>
            </a:xfrm>
            <a:prstGeom prst="line">
              <a:avLst/>
            </a:prstGeom>
            <a:ln w="9525" cap="flat" cmpd="sng">
              <a:solidFill>
                <a:schemeClr val="tx1"/>
              </a:solidFill>
              <a:prstDash val="solid"/>
              <a:round/>
              <a:headEnd type="none" w="med" len="med"/>
              <a:tailEnd type="triangle" w="med" len="med"/>
            </a:ln>
          </p:spPr>
        </p:sp>
        <p:sp>
          <p:nvSpPr>
            <p:cNvPr id="54294" name="Rectangle 22"/>
            <p:cNvSpPr/>
            <p:nvPr/>
          </p:nvSpPr>
          <p:spPr>
            <a:xfrm>
              <a:off x="1392" y="2016"/>
              <a:ext cx="1008" cy="57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sz="2700" b="1" dirty="0">
                  <a:latin typeface="Arial" panose="020B0604020202020204" pitchFamily="34" charset="0"/>
                  <a:ea typeface="宋体" panose="02010600030101010101" pitchFamily="2" charset="-122"/>
                </a:rPr>
                <a:t>客户程序</a:t>
              </a:r>
              <a:endParaRPr lang="zh-CN" altLang="en-US" sz="2300" dirty="0">
                <a:latin typeface="Arial" panose="020B0604020202020204" pitchFamily="34" charset="0"/>
                <a:ea typeface="宋体" panose="02010600030101010101" pitchFamily="2" charset="-122"/>
              </a:endParaRPr>
            </a:p>
          </p:txBody>
        </p:sp>
        <p:sp>
          <p:nvSpPr>
            <p:cNvPr id="54295" name="Line 23"/>
            <p:cNvSpPr/>
            <p:nvPr/>
          </p:nvSpPr>
          <p:spPr>
            <a:xfrm>
              <a:off x="2448" y="2256"/>
              <a:ext cx="1248" cy="0"/>
            </a:xfrm>
            <a:prstGeom prst="line">
              <a:avLst/>
            </a:prstGeom>
            <a:ln w="9525" cap="flat" cmpd="sng">
              <a:solidFill>
                <a:schemeClr val="tx1"/>
              </a:solidFill>
              <a:prstDash val="solid"/>
              <a:round/>
              <a:headEnd type="none" w="med" len="med"/>
              <a:tailEnd type="triangle" w="med" len="med"/>
            </a:ln>
          </p:spPr>
        </p:sp>
        <p:sp>
          <p:nvSpPr>
            <p:cNvPr id="54296" name="AutoShape 24"/>
            <p:cNvSpPr/>
            <p:nvPr/>
          </p:nvSpPr>
          <p:spPr>
            <a:xfrm>
              <a:off x="3648" y="1728"/>
              <a:ext cx="48" cy="1008"/>
            </a:xfrm>
            <a:prstGeom prst="leftBrace">
              <a:avLst>
                <a:gd name="adj1" fmla="val 175000"/>
                <a:gd name="adj2" fmla="val 50000"/>
              </a:avLst>
            </a:prstGeom>
            <a:solidFill>
              <a:schemeClr val="bg1"/>
            </a:solidFill>
            <a:ln w="9525" cap="flat" cmpd="sng">
              <a:solidFill>
                <a:schemeClr val="tx1"/>
              </a:solidFill>
              <a:prstDash val="solid"/>
              <a:round/>
              <a:headEnd type="none" w="med" len="med"/>
              <a:tailEnd type="none" w="med" len="med"/>
            </a:ln>
          </p:spPr>
          <p:txBody>
            <a:bodyPr wrap="none" anchor="ctr"/>
            <a:p>
              <a:endParaRPr lang="zh-CN" altLang="en-US" sz="1800" dirty="0">
                <a:latin typeface="Arial" panose="020B0604020202020204" pitchFamily="34" charset="0"/>
                <a:ea typeface="宋体" panose="02010600030101010101" pitchFamily="2" charset="-122"/>
              </a:endParaRPr>
            </a:p>
          </p:txBody>
        </p:sp>
        <p:sp>
          <p:nvSpPr>
            <p:cNvPr id="54297" name="Text Box 25"/>
            <p:cNvSpPr txBox="1"/>
            <p:nvPr/>
          </p:nvSpPr>
          <p:spPr>
            <a:xfrm>
              <a:off x="2688" y="2016"/>
              <a:ext cx="579" cy="268"/>
            </a:xfrm>
            <a:prstGeom prst="rect">
              <a:avLst/>
            </a:prstGeom>
            <a:solidFill>
              <a:schemeClr val="bg1"/>
            </a:solidFill>
            <a:ln w="9525">
              <a:noFill/>
            </a:ln>
          </p:spPr>
          <p:txBody>
            <a:bodyPr wrap="none" anchor="t">
              <a:spAutoFit/>
            </a:bodyPr>
            <a:p>
              <a:r>
                <a:rPr lang="en-US" altLang="zh-CN" sz="2300" dirty="0">
                  <a:latin typeface="Arial" panose="020B0604020202020204" pitchFamily="34" charset="0"/>
                  <a:ea typeface="宋体" panose="02010600030101010101" pitchFamily="2" charset="-122"/>
                </a:rPr>
                <a:t>Socket</a:t>
              </a:r>
              <a:endParaRPr lang="en-US" altLang="zh-CN" sz="2300" dirty="0">
                <a:latin typeface="Arial" panose="020B0604020202020204" pitchFamily="34" charset="0"/>
                <a:ea typeface="宋体" panose="02010600030101010101" pitchFamily="2" charset="-122"/>
              </a:endParaRPr>
            </a:p>
          </p:txBody>
        </p:sp>
        <p:sp>
          <p:nvSpPr>
            <p:cNvPr id="54298" name="Rectangle 26"/>
            <p:cNvSpPr/>
            <p:nvPr/>
          </p:nvSpPr>
          <p:spPr>
            <a:xfrm>
              <a:off x="2688" y="1488"/>
              <a:ext cx="720"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2300" b="1" dirty="0">
                  <a:latin typeface="Arial" panose="020B0604020202020204" pitchFamily="34" charset="0"/>
                  <a:ea typeface="宋体" panose="02010600030101010101" pitchFamily="2" charset="-122"/>
                </a:rPr>
                <a:t>IP,port</a:t>
              </a:r>
              <a:endParaRPr lang="en-US" altLang="zh-CN" sz="2300" dirty="0">
                <a:latin typeface="Arial" panose="020B0604020202020204" pitchFamily="34" charset="0"/>
                <a:ea typeface="宋体" panose="02010600030101010101" pitchFamily="2" charset="-122"/>
              </a:endParaRPr>
            </a:p>
          </p:txBody>
        </p:sp>
        <p:sp>
          <p:nvSpPr>
            <p:cNvPr id="54299" name="Line 27"/>
            <p:cNvSpPr/>
            <p:nvPr/>
          </p:nvSpPr>
          <p:spPr>
            <a:xfrm>
              <a:off x="3024" y="1824"/>
              <a:ext cx="0" cy="240"/>
            </a:xfrm>
            <a:prstGeom prst="line">
              <a:avLst/>
            </a:prstGeom>
            <a:ln w="9525" cap="flat" cmpd="sng">
              <a:solidFill>
                <a:schemeClr val="tx1"/>
              </a:solidFill>
              <a:prstDash val="solid"/>
              <a:round/>
              <a:headEnd type="none" w="med" len="med"/>
              <a:tailEnd type="triangle" w="med" len="med"/>
            </a:ln>
          </p:spPr>
        </p:sp>
      </p:grpSp>
      <p:sp>
        <p:nvSpPr>
          <p:cNvPr id="54300" name="Text Box 28"/>
          <p:cNvSpPr txBox="1"/>
          <p:nvPr/>
        </p:nvSpPr>
        <p:spPr>
          <a:xfrm>
            <a:off x="914400" y="4765675"/>
            <a:ext cx="4770438" cy="1349375"/>
          </a:xfrm>
          <a:prstGeom prst="rect">
            <a:avLst/>
          </a:prstGeom>
          <a:noFill/>
          <a:ln w="9525">
            <a:noFill/>
          </a:ln>
        </p:spPr>
        <p:txBody>
          <a:bodyPr lIns="102870" tIns="51435" rIns="102870" bIns="51435" anchor="t">
            <a:spAutoFit/>
          </a:bodyPr>
          <a:p>
            <a:r>
              <a:rPr lang="en-US" altLang="zh-CN" sz="2700" b="1" dirty="0">
                <a:latin typeface="Arial" panose="020B0604020202020204" pitchFamily="34" charset="0"/>
                <a:ea typeface="宋体" panose="02010600030101010101" pitchFamily="2" charset="-122"/>
              </a:rPr>
              <a:t>IP</a:t>
            </a:r>
            <a:r>
              <a:rPr lang="zh-CN" altLang="en-US" sz="2700" b="1" dirty="0">
                <a:latin typeface="Arial" panose="020B0604020202020204" pitchFamily="34" charset="0"/>
                <a:ea typeface="宋体" panose="02010600030101010101" pitchFamily="2" charset="-122"/>
              </a:rPr>
              <a:t>与端口的组合得出一个套接字</a:t>
            </a:r>
            <a:r>
              <a:rPr lang="en-US" altLang="zh-CN" sz="2700" b="1" dirty="0">
                <a:latin typeface="Arial" panose="020B0604020202020204" pitchFamily="34" charset="0"/>
                <a:ea typeface="宋体" panose="02010600030101010101" pitchFamily="2" charset="-122"/>
              </a:rPr>
              <a:t>,</a:t>
            </a:r>
            <a:r>
              <a:rPr lang="zh-CN" altLang="en-US" sz="2700" b="1" dirty="0">
                <a:latin typeface="Arial" panose="020B0604020202020204" pitchFamily="34" charset="0"/>
                <a:ea typeface="宋体" panose="02010600030101010101" pitchFamily="2" charset="-122"/>
              </a:rPr>
              <a:t>可以完全分辨</a:t>
            </a:r>
            <a:r>
              <a:rPr lang="en-US" altLang="zh-CN" sz="2700" b="1" dirty="0">
                <a:latin typeface="Arial" panose="020B0604020202020204" pitchFamily="34" charset="0"/>
                <a:ea typeface="宋体" panose="02010600030101010101" pitchFamily="2" charset="-122"/>
              </a:rPr>
              <a:t>internet</a:t>
            </a:r>
            <a:r>
              <a:rPr lang="zh-CN" altLang="en-US" sz="2700" b="1" dirty="0">
                <a:latin typeface="Arial" panose="020B0604020202020204" pitchFamily="34" charset="0"/>
                <a:ea typeface="宋体" panose="02010600030101010101" pitchFamily="2" charset="-122"/>
              </a:rPr>
              <a:t>上运行的程序</a:t>
            </a:r>
            <a:endParaRPr lang="zh-CN" altLang="en-US" sz="230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3"/>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网络编程</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194" name="Rectangle 2"/>
          <p:cNvSpPr>
            <a:spLocks noGrp="1"/>
          </p:cNvSpPr>
          <p:nvPr>
            <p:ph idx="1"/>
          </p:nvPr>
        </p:nvSpPr>
        <p:spPr>
          <a:ln w="38100"/>
        </p:spPr>
        <p:txBody>
          <a:bodyPr wrap="square" lIns="102870" tIns="51435" rIns="102870" bIns="51435" anchor="t"/>
          <a:p>
            <a:pPr defTabSz="1028700">
              <a:lnSpc>
                <a:spcPct val="9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提供的网络功能有三大类</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URL, Socket, Datagram.</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是三大功能中最高级的一种</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通过</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URL 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程序可以直接送出或读入网络上的数据</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是传统网络程序最常用的方式</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可以想象为两个不同的程序通过网络的通信信道</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Datagram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是更低级的网络传输方式</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它把数据的目的记录在数据包中</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然后直接放在网络上</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矩形 86046"/>
          <p:cNvSpPr/>
          <p:nvPr/>
        </p:nvSpPr>
        <p:spPr>
          <a:xfrm>
            <a:off x="0" y="1030288"/>
            <a:ext cx="10801350" cy="6124575"/>
          </a:xfrm>
          <a:prstGeom prst="rect">
            <a:avLst/>
          </a:prstGeom>
          <a:solidFill>
            <a:schemeClr val="bg1"/>
          </a:solidFill>
          <a:ln w="9525">
            <a:noFill/>
          </a:ln>
        </p:spPr>
        <p:txBody>
          <a:bodyPr lIns="102870" tIns="51435" rIns="102870" bIns="51435" anchor="t"/>
          <a:p>
            <a:endParaRPr lang="zh-CN" altLang="en-US" sz="2700" dirty="0">
              <a:latin typeface="Arial" panose="020B0604020202020204" pitchFamily="34" charset="0"/>
              <a:ea typeface="宋体" panose="02010600030101010101" pitchFamily="2" charset="-122"/>
            </a:endParaRPr>
          </a:p>
        </p:txBody>
      </p:sp>
      <p:sp>
        <p:nvSpPr>
          <p:cNvPr id="55298"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TCP通信</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5299" name="内容占位符 1"/>
          <p:cNvSpPr>
            <a:spLocks noGrp="1"/>
          </p:cNvSpPr>
          <p:nvPr>
            <p:ph idx="1"/>
          </p:nvPr>
        </p:nvSpPr>
        <p:spPr/>
        <p:txBody>
          <a:bodyPr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5300" name="Text Box 3"/>
          <p:cNvSpPr txBox="1"/>
          <p:nvPr/>
        </p:nvSpPr>
        <p:spPr>
          <a:xfrm>
            <a:off x="1100138" y="1760538"/>
            <a:ext cx="3421062" cy="519112"/>
          </a:xfrm>
          <a:prstGeom prst="rect">
            <a:avLst/>
          </a:prstGeom>
          <a:noFill/>
          <a:ln w="9525">
            <a:noFill/>
          </a:ln>
        </p:spPr>
        <p:txBody>
          <a:bodyPr lIns="102870" tIns="51435" rIns="102870" bIns="51435" anchor="t">
            <a:spAutoFit/>
          </a:bodyPr>
          <a:p>
            <a:r>
              <a:rPr lang="en-US" altLang="zh-CN" sz="2700" dirty="0">
                <a:latin typeface="Arial" panose="020B0604020202020204" pitchFamily="34" charset="0"/>
                <a:ea typeface="宋体" panose="02010600030101010101" pitchFamily="2" charset="-122"/>
              </a:rPr>
              <a:t>Server</a:t>
            </a:r>
            <a:r>
              <a:rPr lang="zh-CN" altLang="en-US" sz="2700" dirty="0">
                <a:latin typeface="Arial" panose="020B0604020202020204" pitchFamily="34" charset="0"/>
                <a:ea typeface="宋体" panose="02010600030101010101" pitchFamily="2" charset="-122"/>
              </a:rPr>
              <a:t>端通讯过程</a:t>
            </a:r>
            <a:endParaRPr lang="zh-CN" altLang="en-US" sz="2700" dirty="0">
              <a:latin typeface="Arial" panose="020B0604020202020204" pitchFamily="34" charset="0"/>
              <a:ea typeface="宋体" panose="02010600030101010101" pitchFamily="2" charset="-122"/>
            </a:endParaRPr>
          </a:p>
        </p:txBody>
      </p:sp>
      <p:sp>
        <p:nvSpPr>
          <p:cNvPr id="55301" name="Text Box 4"/>
          <p:cNvSpPr txBox="1"/>
          <p:nvPr/>
        </p:nvSpPr>
        <p:spPr>
          <a:xfrm>
            <a:off x="1370013" y="6000750"/>
            <a:ext cx="3060700" cy="519113"/>
          </a:xfrm>
          <a:prstGeom prst="rect">
            <a:avLst/>
          </a:prstGeom>
          <a:noFill/>
          <a:ln w="9525">
            <a:noFill/>
          </a:ln>
        </p:spPr>
        <p:txBody>
          <a:bodyPr lIns="102870" tIns="51435" rIns="102870" bIns="51435" anchor="t">
            <a:spAutoFit/>
          </a:bodyPr>
          <a:p>
            <a:r>
              <a:rPr lang="en-US" altLang="zh-CN" sz="2700" dirty="0">
                <a:latin typeface="Arial" panose="020B0604020202020204" pitchFamily="34" charset="0"/>
                <a:ea typeface="宋体" panose="02010600030101010101" pitchFamily="2" charset="-122"/>
              </a:rPr>
              <a:t>Client</a:t>
            </a:r>
            <a:r>
              <a:rPr lang="zh-CN" altLang="en-US" sz="2700" dirty="0">
                <a:latin typeface="Arial" panose="020B0604020202020204" pitchFamily="34" charset="0"/>
                <a:ea typeface="宋体" panose="02010600030101010101" pitchFamily="2" charset="-122"/>
              </a:rPr>
              <a:t>端通讯过程</a:t>
            </a:r>
            <a:endParaRPr lang="zh-CN" altLang="en-US" sz="2700" dirty="0">
              <a:latin typeface="Arial" panose="020B0604020202020204" pitchFamily="34" charset="0"/>
              <a:ea typeface="宋体" panose="02010600030101010101" pitchFamily="2" charset="-122"/>
            </a:endParaRPr>
          </a:p>
        </p:txBody>
      </p:sp>
      <p:grpSp>
        <p:nvGrpSpPr>
          <p:cNvPr id="55302" name="Group 5"/>
          <p:cNvGrpSpPr/>
          <p:nvPr/>
        </p:nvGrpSpPr>
        <p:grpSpPr>
          <a:xfrm>
            <a:off x="509588" y="2438400"/>
            <a:ext cx="9591675" cy="3473450"/>
            <a:chOff x="453" y="1751"/>
            <a:chExt cx="5115" cy="2084"/>
          </a:xfrm>
        </p:grpSpPr>
        <p:sp>
          <p:nvSpPr>
            <p:cNvPr id="55303" name="Rectangle 6"/>
            <p:cNvSpPr/>
            <p:nvPr/>
          </p:nvSpPr>
          <p:spPr>
            <a:xfrm>
              <a:off x="453" y="1751"/>
              <a:ext cx="1042" cy="692"/>
            </a:xfrm>
            <a:prstGeom prst="rect">
              <a:avLst/>
            </a:prstGeom>
            <a:noFill/>
            <a:ln w="12700" cap="sq" cmpd="sng">
              <a:solidFill>
                <a:schemeClr val="tx1"/>
              </a:solidFill>
              <a:prstDash val="solid"/>
              <a:miter/>
              <a:headEnd type="none" w="sm" len="sm"/>
              <a:tailEnd type="none" w="sm" len="sm"/>
            </a:ln>
          </p:spPr>
          <p:txBody>
            <a:bodyPr wrap="none" anchor="ctr">
              <a:spAutoFit/>
            </a:bodyPr>
            <a:p>
              <a:pPr algn="ctr"/>
              <a:r>
                <a:rPr lang="zh-CN" altLang="en-US" sz="2300" dirty="0">
                  <a:latin typeface="Arial" panose="020B0604020202020204" pitchFamily="34" charset="0"/>
                  <a:ea typeface="宋体" panose="02010600030101010101" pitchFamily="2" charset="-122"/>
                </a:rPr>
                <a:t>在某端口创建</a:t>
              </a:r>
              <a:endParaRPr lang="zh-CN" altLang="en-US" sz="2300" dirty="0">
                <a:latin typeface="Arial" panose="020B0604020202020204" pitchFamily="34" charset="0"/>
                <a:ea typeface="宋体" panose="02010600030101010101" pitchFamily="2" charset="-122"/>
              </a:endParaRPr>
            </a:p>
            <a:p>
              <a:pPr algn="ctr"/>
              <a:r>
                <a:rPr lang="en-US" altLang="zh-CN" sz="2300" dirty="0">
                  <a:latin typeface="Arial" panose="020B0604020202020204" pitchFamily="34" charset="0"/>
                  <a:ea typeface="宋体" panose="02010600030101010101" pitchFamily="2" charset="-122"/>
                </a:rPr>
                <a:t>ServerSocket</a:t>
              </a:r>
              <a:endParaRPr lang="en-US" altLang="zh-CN" sz="2300" dirty="0">
                <a:latin typeface="Arial" panose="020B0604020202020204" pitchFamily="34" charset="0"/>
                <a:ea typeface="宋体" panose="02010600030101010101" pitchFamily="2" charset="-122"/>
              </a:endParaRPr>
            </a:p>
            <a:p>
              <a:pPr algn="ctr"/>
              <a:r>
                <a:rPr lang="zh-CN" altLang="en-US" sz="2300" dirty="0">
                  <a:latin typeface="Arial" panose="020B0604020202020204" pitchFamily="34" charset="0"/>
                  <a:ea typeface="宋体" panose="02010600030101010101" pitchFamily="2" charset="-122"/>
                </a:rPr>
                <a:t>对象提供监听</a:t>
              </a:r>
              <a:endParaRPr lang="zh-CN" altLang="en-US" sz="2700" dirty="0">
                <a:latin typeface="Arial" panose="020B0604020202020204" pitchFamily="34" charset="0"/>
                <a:ea typeface="宋体" panose="02010600030101010101" pitchFamily="2" charset="-122"/>
              </a:endParaRPr>
            </a:p>
          </p:txBody>
        </p:sp>
        <p:sp>
          <p:nvSpPr>
            <p:cNvPr id="55304" name="Rectangle 7"/>
            <p:cNvSpPr/>
            <p:nvPr/>
          </p:nvSpPr>
          <p:spPr>
            <a:xfrm>
              <a:off x="1700" y="1751"/>
              <a:ext cx="885" cy="692"/>
            </a:xfrm>
            <a:prstGeom prst="rect">
              <a:avLst/>
            </a:prstGeom>
            <a:noFill/>
            <a:ln w="12700" cap="sq" cmpd="sng">
              <a:solidFill>
                <a:schemeClr val="tx1"/>
              </a:solidFill>
              <a:prstDash val="solid"/>
              <a:miter/>
              <a:headEnd type="none" w="sm" len="sm"/>
              <a:tailEnd type="none" w="sm" len="sm"/>
            </a:ln>
          </p:spPr>
          <p:txBody>
            <a:bodyPr wrap="none" anchor="ctr">
              <a:spAutoFit/>
            </a:bodyPr>
            <a:p>
              <a:pPr algn="ctr"/>
              <a:r>
                <a:rPr lang="zh-CN" altLang="en-US" sz="2300" dirty="0">
                  <a:latin typeface="Arial" panose="020B0604020202020204" pitchFamily="34" charset="0"/>
                  <a:ea typeface="宋体" panose="02010600030101010101" pitchFamily="2" charset="-122"/>
                </a:rPr>
                <a:t>等待并接收</a:t>
              </a:r>
              <a:endParaRPr lang="zh-CN" altLang="en-US" sz="2300" dirty="0">
                <a:latin typeface="Arial" panose="020B0604020202020204" pitchFamily="34" charset="0"/>
                <a:ea typeface="宋体" panose="02010600030101010101" pitchFamily="2" charset="-122"/>
              </a:endParaRPr>
            </a:p>
            <a:p>
              <a:pPr algn="ctr"/>
              <a:r>
                <a:rPr lang="en-US" altLang="zh-CN" sz="2300" dirty="0">
                  <a:latin typeface="Arial" panose="020B0604020202020204" pitchFamily="34" charset="0"/>
                  <a:ea typeface="宋体" panose="02010600030101010101" pitchFamily="2" charset="-122"/>
                </a:rPr>
                <a:t>Client</a:t>
              </a:r>
              <a:r>
                <a:rPr lang="zh-CN" altLang="en-US" sz="2300" dirty="0">
                  <a:latin typeface="Arial" panose="020B0604020202020204" pitchFamily="34" charset="0"/>
                  <a:ea typeface="宋体" panose="02010600030101010101" pitchFamily="2" charset="-122"/>
                </a:rPr>
                <a:t>端</a:t>
              </a:r>
              <a:endParaRPr lang="zh-CN" altLang="zh-CN" sz="2300" dirty="0">
                <a:latin typeface="Arial" panose="020B0604020202020204" pitchFamily="34" charset="0"/>
                <a:ea typeface="宋体" panose="02010600030101010101" pitchFamily="2" charset="-122"/>
              </a:endParaRPr>
            </a:p>
            <a:p>
              <a:pPr algn="ctr"/>
              <a:r>
                <a:rPr lang="zh-CN" altLang="en-US" sz="2300" dirty="0">
                  <a:latin typeface="Arial" panose="020B0604020202020204" pitchFamily="34" charset="0"/>
                  <a:ea typeface="宋体" panose="02010600030101010101" pitchFamily="2" charset="-122"/>
                </a:rPr>
                <a:t>的请求</a:t>
              </a:r>
              <a:endParaRPr lang="zh-CN" altLang="en-US" sz="2300" dirty="0">
                <a:latin typeface="Arial" panose="020B0604020202020204" pitchFamily="34" charset="0"/>
                <a:ea typeface="宋体" panose="02010600030101010101" pitchFamily="2" charset="-122"/>
              </a:endParaRPr>
            </a:p>
          </p:txBody>
        </p:sp>
        <p:sp>
          <p:nvSpPr>
            <p:cNvPr id="55305" name="Rectangle 8"/>
            <p:cNvSpPr/>
            <p:nvPr/>
          </p:nvSpPr>
          <p:spPr>
            <a:xfrm>
              <a:off x="2778" y="1751"/>
              <a:ext cx="1051" cy="692"/>
            </a:xfrm>
            <a:prstGeom prst="rect">
              <a:avLst/>
            </a:prstGeom>
            <a:noFill/>
            <a:ln w="12700" cap="sq" cmpd="sng">
              <a:solidFill>
                <a:schemeClr val="tx1"/>
              </a:solidFill>
              <a:prstDash val="solid"/>
              <a:miter/>
              <a:headEnd type="none" w="sm" len="sm"/>
              <a:tailEnd type="none" w="sm" len="sm"/>
            </a:ln>
          </p:spPr>
          <p:txBody>
            <a:bodyPr wrap="none" anchor="ctr">
              <a:spAutoFit/>
            </a:bodyPr>
            <a:p>
              <a:pPr algn="ctr"/>
              <a:r>
                <a:rPr lang="zh-CN" altLang="en-US" sz="2300" dirty="0">
                  <a:latin typeface="Arial" panose="020B0604020202020204" pitchFamily="34" charset="0"/>
                  <a:ea typeface="宋体" panose="02010600030101010101" pitchFamily="2" charset="-122"/>
                </a:rPr>
                <a:t>利用返回的</a:t>
              </a:r>
              <a:endParaRPr lang="zh-CN" altLang="en-US" sz="2300" dirty="0">
                <a:latin typeface="Arial" panose="020B0604020202020204" pitchFamily="34" charset="0"/>
                <a:ea typeface="宋体" panose="02010600030101010101" pitchFamily="2" charset="-122"/>
              </a:endParaRPr>
            </a:p>
            <a:p>
              <a:pPr algn="ctr"/>
              <a:r>
                <a:rPr lang="en-US" altLang="zh-CN" sz="2300" dirty="0">
                  <a:latin typeface="Arial" panose="020B0604020202020204" pitchFamily="34" charset="0"/>
                  <a:ea typeface="宋体" panose="02010600030101010101" pitchFamily="2" charset="-122"/>
                </a:rPr>
                <a:t>Socket</a:t>
              </a:r>
              <a:r>
                <a:rPr lang="zh-CN" altLang="en-US" sz="2300" dirty="0">
                  <a:latin typeface="Arial" panose="020B0604020202020204" pitchFamily="34" charset="0"/>
                  <a:ea typeface="宋体" panose="02010600030101010101" pitchFamily="2" charset="-122"/>
                </a:rPr>
                <a:t>对象与</a:t>
              </a:r>
              <a:endParaRPr lang="zh-CN" altLang="zh-CN" sz="2300" dirty="0">
                <a:latin typeface="Arial" panose="020B0604020202020204" pitchFamily="34" charset="0"/>
                <a:ea typeface="宋体" panose="02010600030101010101" pitchFamily="2" charset="-122"/>
              </a:endParaRPr>
            </a:p>
            <a:p>
              <a:pPr algn="ctr"/>
              <a:r>
                <a:rPr lang="en-US" altLang="zh-CN" sz="2300" dirty="0">
                  <a:latin typeface="Arial" panose="020B0604020202020204" pitchFamily="34" charset="0"/>
                  <a:ea typeface="宋体" panose="02010600030101010101" pitchFamily="2" charset="-122"/>
                </a:rPr>
                <a:t>Client</a:t>
              </a:r>
              <a:r>
                <a:rPr lang="zh-CN" altLang="en-US" sz="2300" dirty="0">
                  <a:latin typeface="Arial" panose="020B0604020202020204" pitchFamily="34" charset="0"/>
                  <a:ea typeface="宋体" panose="02010600030101010101" pitchFamily="2" charset="-122"/>
                </a:rPr>
                <a:t>端通讯</a:t>
              </a:r>
              <a:endParaRPr lang="zh-CN" altLang="en-US" sz="2700" dirty="0">
                <a:latin typeface="Arial" panose="020B0604020202020204" pitchFamily="34" charset="0"/>
                <a:ea typeface="宋体" panose="02010600030101010101" pitchFamily="2" charset="-122"/>
              </a:endParaRPr>
            </a:p>
          </p:txBody>
        </p:sp>
        <p:sp>
          <p:nvSpPr>
            <p:cNvPr id="55306" name="Rectangle 9"/>
            <p:cNvSpPr/>
            <p:nvPr/>
          </p:nvSpPr>
          <p:spPr>
            <a:xfrm>
              <a:off x="3995" y="1751"/>
              <a:ext cx="972" cy="692"/>
            </a:xfrm>
            <a:prstGeom prst="rect">
              <a:avLst/>
            </a:prstGeom>
            <a:noFill/>
            <a:ln w="12700" cap="sq" cmpd="sng">
              <a:solidFill>
                <a:schemeClr val="tx1"/>
              </a:solidFill>
              <a:prstDash val="solid"/>
              <a:miter/>
              <a:headEnd type="none" w="sm" len="sm"/>
              <a:tailEnd type="none" w="sm" len="sm"/>
            </a:ln>
          </p:spPr>
          <p:txBody>
            <a:bodyPr wrap="none" anchor="ctr">
              <a:spAutoFit/>
            </a:bodyPr>
            <a:p>
              <a:pPr algn="ctr"/>
              <a:r>
                <a:rPr lang="zh-CN" altLang="en-US" sz="2300" dirty="0">
                  <a:latin typeface="Arial" panose="020B0604020202020204" pitchFamily="34" charset="0"/>
                  <a:ea typeface="宋体" panose="02010600030101010101" pitchFamily="2" charset="-122"/>
                </a:rPr>
                <a:t>关闭</a:t>
              </a:r>
              <a:r>
                <a:rPr lang="en-US" altLang="zh-CN" sz="2300" dirty="0">
                  <a:latin typeface="Arial" panose="020B0604020202020204" pitchFamily="34" charset="0"/>
                  <a:ea typeface="宋体" panose="02010600030101010101" pitchFamily="2" charset="-122"/>
                </a:rPr>
                <a:t>Socket</a:t>
              </a:r>
              <a:endParaRPr lang="en-US" altLang="zh-CN" sz="2300" dirty="0">
                <a:latin typeface="Arial" panose="020B0604020202020204" pitchFamily="34" charset="0"/>
                <a:ea typeface="宋体" panose="02010600030101010101" pitchFamily="2" charset="-122"/>
              </a:endParaRPr>
            </a:p>
            <a:p>
              <a:pPr algn="ctr"/>
              <a:r>
                <a:rPr lang="zh-CN" altLang="en-US" sz="2300" dirty="0">
                  <a:latin typeface="Arial" panose="020B0604020202020204" pitchFamily="34" charset="0"/>
                  <a:ea typeface="宋体" panose="02010600030101010101" pitchFamily="2" charset="-122"/>
                </a:rPr>
                <a:t>结束与此</a:t>
              </a:r>
              <a:endParaRPr lang="zh-CN" altLang="en-US" sz="2300" dirty="0">
                <a:latin typeface="Arial" panose="020B0604020202020204" pitchFamily="34" charset="0"/>
                <a:ea typeface="宋体" panose="02010600030101010101" pitchFamily="2" charset="-122"/>
              </a:endParaRPr>
            </a:p>
            <a:p>
              <a:pPr algn="ctr"/>
              <a:r>
                <a:rPr lang="en-US" altLang="zh-CN" sz="2300" dirty="0">
                  <a:latin typeface="Arial" panose="020B0604020202020204" pitchFamily="34" charset="0"/>
                  <a:ea typeface="宋体" panose="02010600030101010101" pitchFamily="2" charset="-122"/>
                </a:rPr>
                <a:t>Client</a:t>
              </a:r>
              <a:r>
                <a:rPr lang="zh-CN" altLang="en-US" sz="2300" dirty="0">
                  <a:latin typeface="Arial" panose="020B0604020202020204" pitchFamily="34" charset="0"/>
                  <a:ea typeface="宋体" panose="02010600030101010101" pitchFamily="2" charset="-122"/>
                </a:rPr>
                <a:t>的通讯</a:t>
              </a:r>
              <a:endParaRPr lang="zh-CN" altLang="en-US" sz="2700" dirty="0">
                <a:latin typeface="Arial" panose="020B0604020202020204" pitchFamily="34" charset="0"/>
                <a:ea typeface="宋体" panose="02010600030101010101" pitchFamily="2" charset="-122"/>
              </a:endParaRPr>
            </a:p>
          </p:txBody>
        </p:sp>
        <p:sp>
          <p:nvSpPr>
            <p:cNvPr id="55307" name="Rectangle 10"/>
            <p:cNvSpPr/>
            <p:nvPr/>
          </p:nvSpPr>
          <p:spPr>
            <a:xfrm>
              <a:off x="5136" y="1920"/>
              <a:ext cx="432" cy="450"/>
            </a:xfrm>
            <a:prstGeom prst="rect">
              <a:avLst/>
            </a:prstGeom>
            <a:noFill/>
            <a:ln w="12700" cap="sq" cmpd="sng">
              <a:solidFill>
                <a:schemeClr val="tx1"/>
              </a:solidFill>
              <a:prstDash val="solid"/>
              <a:miter/>
              <a:headEnd type="none" w="sm" len="sm"/>
              <a:tailEnd type="none" w="sm" len="sm"/>
            </a:ln>
          </p:spPr>
          <p:txBody>
            <a:bodyPr wrap="none" anchor="ctr"/>
            <a:p>
              <a:pPr algn="ctr"/>
              <a:r>
                <a:rPr lang="zh-CN" altLang="en-US" sz="2300" dirty="0">
                  <a:latin typeface="Arial" panose="020B0604020202020204" pitchFamily="34" charset="0"/>
                  <a:ea typeface="宋体" panose="02010600030101010101" pitchFamily="2" charset="-122"/>
                </a:rPr>
                <a:t>关闭</a:t>
              </a:r>
              <a:endParaRPr lang="zh-CN" altLang="en-US" sz="2300" dirty="0">
                <a:latin typeface="Arial" panose="020B0604020202020204" pitchFamily="34" charset="0"/>
                <a:ea typeface="宋体" panose="02010600030101010101" pitchFamily="2" charset="-122"/>
              </a:endParaRPr>
            </a:p>
            <a:p>
              <a:pPr algn="ctr"/>
              <a:r>
                <a:rPr lang="zh-CN" altLang="en-US" sz="2300" dirty="0">
                  <a:latin typeface="Arial" panose="020B0604020202020204" pitchFamily="34" charset="0"/>
                  <a:ea typeface="宋体" panose="02010600030101010101" pitchFamily="2" charset="-122"/>
                </a:rPr>
                <a:t>监听</a:t>
              </a:r>
              <a:endParaRPr lang="zh-CN" altLang="en-US" sz="2300" dirty="0">
                <a:latin typeface="Arial" panose="020B0604020202020204" pitchFamily="34" charset="0"/>
                <a:ea typeface="宋体" panose="02010600030101010101" pitchFamily="2" charset="-122"/>
              </a:endParaRPr>
            </a:p>
          </p:txBody>
        </p:sp>
        <p:sp>
          <p:nvSpPr>
            <p:cNvPr id="55308" name="Rectangle 11"/>
            <p:cNvSpPr/>
            <p:nvPr/>
          </p:nvSpPr>
          <p:spPr>
            <a:xfrm>
              <a:off x="1578" y="3095"/>
              <a:ext cx="1033" cy="692"/>
            </a:xfrm>
            <a:prstGeom prst="rect">
              <a:avLst/>
            </a:prstGeom>
            <a:noFill/>
            <a:ln w="12700" cap="sq" cmpd="sng">
              <a:solidFill>
                <a:schemeClr val="tx1"/>
              </a:solidFill>
              <a:prstDash val="solid"/>
              <a:miter/>
              <a:headEnd type="none" w="sm" len="sm"/>
              <a:tailEnd type="none" w="sm" len="sm"/>
            </a:ln>
          </p:spPr>
          <p:txBody>
            <a:bodyPr wrap="none" anchor="ctr">
              <a:spAutoFit/>
            </a:bodyPr>
            <a:p>
              <a:pPr algn="ctr"/>
              <a:r>
                <a:rPr lang="zh-CN" altLang="en-US" sz="2300" dirty="0">
                  <a:latin typeface="Arial" panose="020B0604020202020204" pitchFamily="34" charset="0"/>
                  <a:ea typeface="宋体" panose="02010600030101010101" pitchFamily="2" charset="-122"/>
                </a:rPr>
                <a:t>创建</a:t>
              </a:r>
              <a:r>
                <a:rPr lang="en-US" altLang="zh-CN" sz="2300" dirty="0">
                  <a:latin typeface="Arial" panose="020B0604020202020204" pitchFamily="34" charset="0"/>
                  <a:ea typeface="宋体" panose="02010600030101010101" pitchFamily="2" charset="-122"/>
                </a:rPr>
                <a:t>Socket</a:t>
              </a:r>
              <a:endParaRPr lang="en-US" altLang="zh-CN" sz="2300" dirty="0">
                <a:latin typeface="Arial" panose="020B0604020202020204" pitchFamily="34" charset="0"/>
                <a:ea typeface="宋体" panose="02010600030101010101" pitchFamily="2" charset="-122"/>
              </a:endParaRPr>
            </a:p>
            <a:p>
              <a:pPr algn="ctr"/>
              <a:r>
                <a:rPr lang="zh-CN" altLang="en-US" sz="2300" dirty="0">
                  <a:latin typeface="Arial" panose="020B0604020202020204" pitchFamily="34" charset="0"/>
                  <a:ea typeface="宋体" panose="02010600030101010101" pitchFamily="2" charset="-122"/>
                </a:rPr>
                <a:t>对象向</a:t>
              </a:r>
              <a:r>
                <a:rPr lang="en-US" altLang="zh-CN" sz="2300" dirty="0">
                  <a:latin typeface="Arial" panose="020B0604020202020204" pitchFamily="34" charset="0"/>
                  <a:ea typeface="宋体" panose="02010600030101010101" pitchFamily="2" charset="-122"/>
                </a:rPr>
                <a:t>Server</a:t>
              </a:r>
              <a:endParaRPr lang="en-US" altLang="zh-CN" sz="2300" dirty="0">
                <a:latin typeface="Arial" panose="020B0604020202020204" pitchFamily="34" charset="0"/>
                <a:ea typeface="宋体" panose="02010600030101010101" pitchFamily="2" charset="-122"/>
              </a:endParaRPr>
            </a:p>
            <a:p>
              <a:pPr algn="ctr"/>
              <a:r>
                <a:rPr lang="zh-CN" altLang="en-US" sz="2300" dirty="0">
                  <a:latin typeface="Arial" panose="020B0604020202020204" pitchFamily="34" charset="0"/>
                  <a:ea typeface="宋体" panose="02010600030101010101" pitchFamily="2" charset="-122"/>
                </a:rPr>
                <a:t>某端口请求</a:t>
              </a:r>
              <a:endParaRPr lang="zh-CN" altLang="en-US" sz="2300" dirty="0">
                <a:latin typeface="Arial" panose="020B0604020202020204" pitchFamily="34" charset="0"/>
                <a:ea typeface="宋体" panose="02010600030101010101" pitchFamily="2" charset="-122"/>
              </a:endParaRPr>
            </a:p>
          </p:txBody>
        </p:sp>
        <p:sp>
          <p:nvSpPr>
            <p:cNvPr id="55309" name="Rectangle 12"/>
            <p:cNvSpPr/>
            <p:nvPr/>
          </p:nvSpPr>
          <p:spPr>
            <a:xfrm>
              <a:off x="2813" y="3143"/>
              <a:ext cx="1051" cy="692"/>
            </a:xfrm>
            <a:prstGeom prst="rect">
              <a:avLst/>
            </a:prstGeom>
            <a:noFill/>
            <a:ln w="12700" cap="sq" cmpd="sng">
              <a:solidFill>
                <a:schemeClr val="tx1"/>
              </a:solidFill>
              <a:prstDash val="solid"/>
              <a:miter/>
              <a:headEnd type="none" w="sm" len="sm"/>
              <a:tailEnd type="none" w="sm" len="sm"/>
            </a:ln>
          </p:spPr>
          <p:txBody>
            <a:bodyPr wrap="none" anchor="ctr">
              <a:spAutoFit/>
            </a:bodyPr>
            <a:p>
              <a:pPr algn="ctr"/>
              <a:r>
                <a:rPr lang="zh-CN" altLang="en-US" sz="2300" dirty="0">
                  <a:latin typeface="Arial" panose="020B0604020202020204" pitchFamily="34" charset="0"/>
                  <a:ea typeface="宋体" panose="02010600030101010101" pitchFamily="2" charset="-122"/>
                </a:rPr>
                <a:t>利用此</a:t>
              </a:r>
              <a:r>
                <a:rPr lang="en-US" altLang="zh-CN" sz="2300" dirty="0">
                  <a:latin typeface="Arial" panose="020B0604020202020204" pitchFamily="34" charset="0"/>
                  <a:ea typeface="宋体" panose="02010600030101010101" pitchFamily="2" charset="-122"/>
                </a:rPr>
                <a:t>Socket</a:t>
              </a:r>
              <a:endParaRPr lang="en-US" altLang="zh-CN" sz="2300" dirty="0">
                <a:latin typeface="Arial" panose="020B0604020202020204" pitchFamily="34" charset="0"/>
                <a:ea typeface="宋体" panose="02010600030101010101" pitchFamily="2" charset="-122"/>
              </a:endParaRPr>
            </a:p>
            <a:p>
              <a:pPr algn="ctr"/>
              <a:r>
                <a:rPr lang="zh-CN" altLang="en-US" sz="2300" dirty="0">
                  <a:latin typeface="Arial" panose="020B0604020202020204" pitchFamily="34" charset="0"/>
                  <a:ea typeface="宋体" panose="02010600030101010101" pitchFamily="2" charset="-122"/>
                </a:rPr>
                <a:t>对象与</a:t>
              </a:r>
              <a:r>
                <a:rPr lang="en-US" altLang="zh-CN" sz="2300" dirty="0">
                  <a:latin typeface="Arial" panose="020B0604020202020204" pitchFamily="34" charset="0"/>
                  <a:ea typeface="宋体" panose="02010600030101010101" pitchFamily="2" charset="-122"/>
                </a:rPr>
                <a:t>Server</a:t>
              </a:r>
              <a:endParaRPr lang="en-US" altLang="zh-CN" sz="2300" dirty="0">
                <a:latin typeface="Arial" panose="020B0604020202020204" pitchFamily="34" charset="0"/>
                <a:ea typeface="宋体" panose="02010600030101010101" pitchFamily="2" charset="-122"/>
              </a:endParaRPr>
            </a:p>
            <a:p>
              <a:pPr algn="ctr"/>
              <a:r>
                <a:rPr lang="zh-CN" altLang="en-US" sz="2300" dirty="0">
                  <a:latin typeface="Arial" panose="020B0604020202020204" pitchFamily="34" charset="0"/>
                  <a:ea typeface="宋体" panose="02010600030101010101" pitchFamily="2" charset="-122"/>
                </a:rPr>
                <a:t>端通讯</a:t>
              </a:r>
              <a:endParaRPr lang="zh-CN" altLang="en-US" sz="2300" dirty="0">
                <a:latin typeface="Arial" panose="020B0604020202020204" pitchFamily="34" charset="0"/>
                <a:ea typeface="宋体" panose="02010600030101010101" pitchFamily="2" charset="-122"/>
              </a:endParaRPr>
            </a:p>
          </p:txBody>
        </p:sp>
        <p:sp>
          <p:nvSpPr>
            <p:cNvPr id="55310" name="Rectangle 13"/>
            <p:cNvSpPr/>
            <p:nvPr/>
          </p:nvSpPr>
          <p:spPr>
            <a:xfrm>
              <a:off x="4074" y="3143"/>
              <a:ext cx="1033" cy="692"/>
            </a:xfrm>
            <a:prstGeom prst="rect">
              <a:avLst/>
            </a:prstGeom>
            <a:noFill/>
            <a:ln w="12700" cap="sq" cmpd="sng">
              <a:solidFill>
                <a:schemeClr val="tx1"/>
              </a:solidFill>
              <a:prstDash val="solid"/>
              <a:miter/>
              <a:headEnd type="none" w="sm" len="sm"/>
              <a:tailEnd type="none" w="sm" len="sm"/>
            </a:ln>
          </p:spPr>
          <p:txBody>
            <a:bodyPr wrap="none" anchor="ctr">
              <a:spAutoFit/>
            </a:bodyPr>
            <a:p>
              <a:pPr algn="ctr"/>
              <a:r>
                <a:rPr lang="zh-CN" altLang="en-US" sz="2300" dirty="0">
                  <a:latin typeface="Arial" panose="020B0604020202020204" pitchFamily="34" charset="0"/>
                  <a:ea typeface="宋体" panose="02010600030101010101" pitchFamily="2" charset="-122"/>
                </a:rPr>
                <a:t>关闭</a:t>
              </a:r>
              <a:r>
                <a:rPr lang="en-US" altLang="zh-CN" sz="2300" dirty="0">
                  <a:latin typeface="Arial" panose="020B0604020202020204" pitchFamily="34" charset="0"/>
                  <a:ea typeface="宋体" panose="02010600030101010101" pitchFamily="2" charset="-122"/>
                </a:rPr>
                <a:t>Socket</a:t>
              </a:r>
              <a:endParaRPr lang="en-US" altLang="zh-CN" sz="2300" dirty="0">
                <a:latin typeface="Arial" panose="020B0604020202020204" pitchFamily="34" charset="0"/>
                <a:ea typeface="宋体" panose="02010600030101010101" pitchFamily="2" charset="-122"/>
              </a:endParaRPr>
            </a:p>
            <a:p>
              <a:pPr algn="ctr"/>
              <a:r>
                <a:rPr lang="zh-CN" altLang="en-US" sz="2300" dirty="0">
                  <a:latin typeface="Arial" panose="020B0604020202020204" pitchFamily="34" charset="0"/>
                  <a:ea typeface="宋体" panose="02010600030101010101" pitchFamily="2" charset="-122"/>
                </a:rPr>
                <a:t>结束与此</a:t>
              </a:r>
              <a:endParaRPr lang="zh-CN" altLang="en-US" sz="2300" dirty="0">
                <a:latin typeface="Arial" panose="020B0604020202020204" pitchFamily="34" charset="0"/>
                <a:ea typeface="宋体" panose="02010600030101010101" pitchFamily="2" charset="-122"/>
              </a:endParaRPr>
            </a:p>
            <a:p>
              <a:pPr algn="ctr"/>
              <a:r>
                <a:rPr lang="en-US" altLang="zh-CN" sz="2300" dirty="0">
                  <a:latin typeface="Arial" panose="020B0604020202020204" pitchFamily="34" charset="0"/>
                  <a:ea typeface="宋体" panose="02010600030101010101" pitchFamily="2" charset="-122"/>
                </a:rPr>
                <a:t>Server</a:t>
              </a:r>
              <a:r>
                <a:rPr lang="zh-CN" altLang="en-US" sz="2300" dirty="0">
                  <a:latin typeface="Arial" panose="020B0604020202020204" pitchFamily="34" charset="0"/>
                  <a:ea typeface="宋体" panose="02010600030101010101" pitchFamily="2" charset="-122"/>
                </a:rPr>
                <a:t>的通讯</a:t>
              </a:r>
              <a:endParaRPr lang="zh-CN" altLang="en-US" sz="2700" dirty="0">
                <a:latin typeface="Arial" panose="020B0604020202020204" pitchFamily="34" charset="0"/>
                <a:ea typeface="宋体" panose="02010600030101010101" pitchFamily="2" charset="-122"/>
              </a:endParaRPr>
            </a:p>
          </p:txBody>
        </p:sp>
        <p:sp>
          <p:nvSpPr>
            <p:cNvPr id="55311" name="AutoShape 14"/>
            <p:cNvSpPr/>
            <p:nvPr/>
          </p:nvSpPr>
          <p:spPr>
            <a:xfrm>
              <a:off x="1488" y="2064"/>
              <a:ext cx="192" cy="144"/>
            </a:xfrm>
            <a:prstGeom prst="rightArrow">
              <a:avLst>
                <a:gd name="adj1" fmla="val 50000"/>
                <a:gd name="adj2" fmla="val 33283"/>
              </a:avLst>
            </a:prstGeom>
            <a:solidFill>
              <a:schemeClr val="tx1"/>
            </a:solidFill>
            <a:ln w="12700" cap="sq" cmpd="sng">
              <a:solidFill>
                <a:schemeClr val="tx1"/>
              </a:solidFill>
              <a:prstDash val="solid"/>
              <a:miter/>
              <a:headEnd type="none" w="sm" len="sm"/>
              <a:tailEnd type="none" w="sm" len="sm"/>
            </a:ln>
          </p:spPr>
          <p:txBody>
            <a:bodyPr wrap="none" anchor="ctr"/>
            <a:p>
              <a:endParaRPr lang="zh-CN" altLang="en-US" dirty="0">
                <a:latin typeface="Arial" panose="020B0604020202020204" pitchFamily="34" charset="0"/>
                <a:ea typeface="黑体" panose="02010609060101010101" pitchFamily="49" charset="-122"/>
              </a:endParaRPr>
            </a:p>
          </p:txBody>
        </p:sp>
        <p:sp>
          <p:nvSpPr>
            <p:cNvPr id="55312" name="AutoShape 15"/>
            <p:cNvSpPr/>
            <p:nvPr/>
          </p:nvSpPr>
          <p:spPr>
            <a:xfrm>
              <a:off x="3888" y="3408"/>
              <a:ext cx="192" cy="144"/>
            </a:xfrm>
            <a:prstGeom prst="rightArrow">
              <a:avLst>
                <a:gd name="adj1" fmla="val 50000"/>
                <a:gd name="adj2" fmla="val 33283"/>
              </a:avLst>
            </a:prstGeom>
            <a:solidFill>
              <a:schemeClr val="tx1"/>
            </a:solidFill>
            <a:ln w="12700" cap="sq" cmpd="sng">
              <a:solidFill>
                <a:schemeClr val="bg2"/>
              </a:solidFill>
              <a:prstDash val="solid"/>
              <a:miter/>
              <a:headEnd type="none" w="sm" len="sm"/>
              <a:tailEnd type="none" w="sm" len="sm"/>
            </a:ln>
          </p:spPr>
          <p:txBody>
            <a:bodyPr wrap="none" anchor="ctr"/>
            <a:p>
              <a:endParaRPr lang="zh-CN" altLang="en-US" dirty="0">
                <a:latin typeface="Arial" panose="020B0604020202020204" pitchFamily="34" charset="0"/>
                <a:ea typeface="黑体" panose="02010609060101010101" pitchFamily="49" charset="-122"/>
              </a:endParaRPr>
            </a:p>
          </p:txBody>
        </p:sp>
        <p:sp>
          <p:nvSpPr>
            <p:cNvPr id="55313" name="AutoShape 16"/>
            <p:cNvSpPr/>
            <p:nvPr/>
          </p:nvSpPr>
          <p:spPr>
            <a:xfrm>
              <a:off x="2592" y="3408"/>
              <a:ext cx="192" cy="144"/>
            </a:xfrm>
            <a:prstGeom prst="rightArrow">
              <a:avLst>
                <a:gd name="adj1" fmla="val 50000"/>
                <a:gd name="adj2" fmla="val 33283"/>
              </a:avLst>
            </a:prstGeom>
            <a:solidFill>
              <a:schemeClr val="tx1"/>
            </a:solidFill>
            <a:ln w="12700" cap="sq" cmpd="sng">
              <a:solidFill>
                <a:schemeClr val="bg2"/>
              </a:solidFill>
              <a:prstDash val="solid"/>
              <a:miter/>
              <a:headEnd type="none" w="sm" len="sm"/>
              <a:tailEnd type="none" w="sm" len="sm"/>
            </a:ln>
          </p:spPr>
          <p:txBody>
            <a:bodyPr wrap="none" anchor="ctr"/>
            <a:p>
              <a:endParaRPr lang="zh-CN" altLang="en-US" dirty="0">
                <a:latin typeface="Arial" panose="020B0604020202020204" pitchFamily="34" charset="0"/>
                <a:ea typeface="黑体" panose="02010609060101010101" pitchFamily="49" charset="-122"/>
              </a:endParaRPr>
            </a:p>
          </p:txBody>
        </p:sp>
        <p:sp>
          <p:nvSpPr>
            <p:cNvPr id="55314" name="AutoShape 17"/>
            <p:cNvSpPr/>
            <p:nvPr/>
          </p:nvSpPr>
          <p:spPr>
            <a:xfrm>
              <a:off x="4944" y="2064"/>
              <a:ext cx="192" cy="144"/>
            </a:xfrm>
            <a:prstGeom prst="rightArrow">
              <a:avLst>
                <a:gd name="adj1" fmla="val 50000"/>
                <a:gd name="adj2" fmla="val 33283"/>
              </a:avLst>
            </a:prstGeom>
            <a:solidFill>
              <a:schemeClr val="tx1"/>
            </a:solidFill>
            <a:ln w="12700" cap="sq" cmpd="sng">
              <a:solidFill>
                <a:schemeClr val="tx1"/>
              </a:solidFill>
              <a:prstDash val="solid"/>
              <a:miter/>
              <a:headEnd type="none" w="sm" len="sm"/>
              <a:tailEnd type="none" w="sm" len="sm"/>
            </a:ln>
          </p:spPr>
          <p:txBody>
            <a:bodyPr wrap="none" anchor="ctr"/>
            <a:p>
              <a:endParaRPr lang="zh-CN" altLang="en-US" dirty="0">
                <a:latin typeface="Arial" panose="020B0604020202020204" pitchFamily="34" charset="0"/>
                <a:ea typeface="黑体" panose="02010609060101010101" pitchFamily="49" charset="-122"/>
              </a:endParaRPr>
            </a:p>
          </p:txBody>
        </p:sp>
        <p:sp>
          <p:nvSpPr>
            <p:cNvPr id="55315" name="AutoShape 18"/>
            <p:cNvSpPr/>
            <p:nvPr/>
          </p:nvSpPr>
          <p:spPr>
            <a:xfrm>
              <a:off x="3792" y="2064"/>
              <a:ext cx="192" cy="144"/>
            </a:xfrm>
            <a:prstGeom prst="rightArrow">
              <a:avLst>
                <a:gd name="adj1" fmla="val 50000"/>
                <a:gd name="adj2" fmla="val 33283"/>
              </a:avLst>
            </a:prstGeom>
            <a:solidFill>
              <a:schemeClr val="tx1"/>
            </a:solidFill>
            <a:ln w="12700" cap="sq" cmpd="sng">
              <a:solidFill>
                <a:schemeClr val="tx1"/>
              </a:solidFill>
              <a:prstDash val="solid"/>
              <a:miter/>
              <a:headEnd type="none" w="sm" len="sm"/>
              <a:tailEnd type="none" w="sm" len="sm"/>
            </a:ln>
          </p:spPr>
          <p:txBody>
            <a:bodyPr wrap="none" anchor="ctr"/>
            <a:p>
              <a:endParaRPr lang="zh-CN" altLang="en-US" dirty="0">
                <a:latin typeface="Arial" panose="020B0604020202020204" pitchFamily="34" charset="0"/>
                <a:ea typeface="黑体" panose="02010609060101010101" pitchFamily="49" charset="-122"/>
              </a:endParaRPr>
            </a:p>
          </p:txBody>
        </p:sp>
        <p:sp>
          <p:nvSpPr>
            <p:cNvPr id="55316" name="AutoShape 19"/>
            <p:cNvSpPr/>
            <p:nvPr/>
          </p:nvSpPr>
          <p:spPr>
            <a:xfrm>
              <a:off x="2592" y="2064"/>
              <a:ext cx="192" cy="144"/>
            </a:xfrm>
            <a:prstGeom prst="rightArrow">
              <a:avLst>
                <a:gd name="adj1" fmla="val 50000"/>
                <a:gd name="adj2" fmla="val 33283"/>
              </a:avLst>
            </a:prstGeom>
            <a:solidFill>
              <a:schemeClr val="tx1"/>
            </a:solidFill>
            <a:ln w="12700" cap="sq" cmpd="sng">
              <a:solidFill>
                <a:schemeClr val="tx1"/>
              </a:solidFill>
              <a:prstDash val="solid"/>
              <a:miter/>
              <a:headEnd type="none" w="sm" len="sm"/>
              <a:tailEnd type="none" w="sm" len="sm"/>
            </a:ln>
          </p:spPr>
          <p:txBody>
            <a:bodyPr wrap="none" anchor="ctr"/>
            <a:p>
              <a:endParaRPr lang="zh-CN" altLang="en-US" dirty="0">
                <a:latin typeface="Arial" panose="020B0604020202020204" pitchFamily="34" charset="0"/>
                <a:ea typeface="黑体" panose="02010609060101010101" pitchFamily="49" charset="-122"/>
              </a:endParaRPr>
            </a:p>
          </p:txBody>
        </p:sp>
        <p:grpSp>
          <p:nvGrpSpPr>
            <p:cNvPr id="55317" name="Group 20"/>
            <p:cNvGrpSpPr/>
            <p:nvPr/>
          </p:nvGrpSpPr>
          <p:grpSpPr>
            <a:xfrm>
              <a:off x="1632" y="2448"/>
              <a:ext cx="634" cy="672"/>
              <a:chOff x="1334" y="2496"/>
              <a:chExt cx="634" cy="672"/>
            </a:xfrm>
          </p:grpSpPr>
          <p:sp>
            <p:nvSpPr>
              <p:cNvPr id="55318" name="AutoShape 21"/>
              <p:cNvSpPr/>
              <p:nvPr/>
            </p:nvSpPr>
            <p:spPr>
              <a:xfrm>
                <a:off x="1776" y="2496"/>
                <a:ext cx="192" cy="672"/>
              </a:xfrm>
              <a:prstGeom prst="upDownArrow">
                <a:avLst>
                  <a:gd name="adj1" fmla="val 50000"/>
                  <a:gd name="adj2" fmla="val 70000"/>
                </a:avLst>
              </a:prstGeom>
              <a:solidFill>
                <a:schemeClr val="hlink"/>
              </a:solidFill>
              <a:ln w="12700" cap="sq" cmpd="sng">
                <a:solidFill>
                  <a:schemeClr val="tx1"/>
                </a:solidFill>
                <a:prstDash val="solid"/>
                <a:miter/>
                <a:headEnd type="none" w="sm" len="sm"/>
                <a:tailEnd type="none" w="sm" len="sm"/>
              </a:ln>
            </p:spPr>
            <p:txBody>
              <a:bodyPr vert="eaVert" wrap="none" anchor="ctr"/>
              <a:p>
                <a:endParaRPr lang="zh-CN" altLang="en-US" dirty="0">
                  <a:latin typeface="Arial" panose="020B0604020202020204" pitchFamily="34" charset="0"/>
                  <a:ea typeface="黑体" panose="02010609060101010101" pitchFamily="49" charset="-122"/>
                </a:endParaRPr>
              </a:p>
            </p:txBody>
          </p:sp>
          <p:sp>
            <p:nvSpPr>
              <p:cNvPr id="55319" name="Text Box 22"/>
              <p:cNvSpPr txBox="1"/>
              <p:nvPr/>
            </p:nvSpPr>
            <p:spPr>
              <a:xfrm>
                <a:off x="1334" y="2605"/>
                <a:ext cx="468" cy="554"/>
              </a:xfrm>
              <a:prstGeom prst="rect">
                <a:avLst/>
              </a:prstGeom>
              <a:noFill/>
              <a:ln w="9525">
                <a:noFill/>
              </a:ln>
            </p:spPr>
            <p:txBody>
              <a:bodyPr wrap="none" anchor="t">
                <a:spAutoFit/>
              </a:bodyPr>
              <a:p>
                <a:r>
                  <a:rPr lang="zh-CN" altLang="en-US" sz="2700" dirty="0">
                    <a:latin typeface="Arial" panose="020B0604020202020204" pitchFamily="34" charset="0"/>
                    <a:ea typeface="宋体" panose="02010600030101010101" pitchFamily="2" charset="-122"/>
                  </a:rPr>
                  <a:t>建立</a:t>
                </a:r>
                <a:endParaRPr lang="zh-CN" altLang="en-US" sz="2700" dirty="0">
                  <a:latin typeface="Arial" panose="020B0604020202020204" pitchFamily="34" charset="0"/>
                  <a:ea typeface="宋体" panose="02010600030101010101" pitchFamily="2" charset="-122"/>
                </a:endParaRPr>
              </a:p>
              <a:p>
                <a:r>
                  <a:rPr lang="zh-CN" altLang="en-US" sz="2700" dirty="0">
                    <a:latin typeface="Arial" panose="020B0604020202020204" pitchFamily="34" charset="0"/>
                    <a:ea typeface="宋体" panose="02010600030101010101" pitchFamily="2" charset="-122"/>
                  </a:rPr>
                  <a:t>连接</a:t>
                </a:r>
                <a:endParaRPr lang="zh-CN" altLang="en-US" sz="2700" dirty="0">
                  <a:latin typeface="Arial" panose="020B0604020202020204" pitchFamily="34" charset="0"/>
                  <a:ea typeface="宋体" panose="02010600030101010101" pitchFamily="2" charset="-122"/>
                </a:endParaRPr>
              </a:p>
            </p:txBody>
          </p:sp>
        </p:grpSp>
        <p:grpSp>
          <p:nvGrpSpPr>
            <p:cNvPr id="55320" name="Group 23"/>
            <p:cNvGrpSpPr/>
            <p:nvPr/>
          </p:nvGrpSpPr>
          <p:grpSpPr>
            <a:xfrm>
              <a:off x="2784" y="2448"/>
              <a:ext cx="634" cy="672"/>
              <a:chOff x="1334" y="2496"/>
              <a:chExt cx="634" cy="672"/>
            </a:xfrm>
          </p:grpSpPr>
          <p:sp>
            <p:nvSpPr>
              <p:cNvPr id="55321" name="AutoShape 24"/>
              <p:cNvSpPr/>
              <p:nvPr/>
            </p:nvSpPr>
            <p:spPr>
              <a:xfrm>
                <a:off x="1776" y="2496"/>
                <a:ext cx="192" cy="672"/>
              </a:xfrm>
              <a:prstGeom prst="upDownArrow">
                <a:avLst>
                  <a:gd name="adj1" fmla="val 50000"/>
                  <a:gd name="adj2" fmla="val 70000"/>
                </a:avLst>
              </a:prstGeom>
              <a:solidFill>
                <a:schemeClr val="hlink"/>
              </a:solidFill>
              <a:ln w="12700" cap="sq" cmpd="sng">
                <a:solidFill>
                  <a:schemeClr val="tx1"/>
                </a:solidFill>
                <a:prstDash val="solid"/>
                <a:miter/>
                <a:headEnd type="none" w="sm" len="sm"/>
                <a:tailEnd type="none" w="sm" len="sm"/>
              </a:ln>
            </p:spPr>
            <p:txBody>
              <a:bodyPr vert="eaVert" wrap="none" anchor="ctr"/>
              <a:p>
                <a:endParaRPr lang="zh-CN" altLang="en-US" dirty="0">
                  <a:latin typeface="Arial" panose="020B0604020202020204" pitchFamily="34" charset="0"/>
                  <a:ea typeface="黑体" panose="02010609060101010101" pitchFamily="49" charset="-122"/>
                </a:endParaRPr>
              </a:p>
            </p:txBody>
          </p:sp>
          <p:sp>
            <p:nvSpPr>
              <p:cNvPr id="55322" name="Text Box 25"/>
              <p:cNvSpPr txBox="1"/>
              <p:nvPr/>
            </p:nvSpPr>
            <p:spPr>
              <a:xfrm>
                <a:off x="1334" y="2605"/>
                <a:ext cx="468" cy="554"/>
              </a:xfrm>
              <a:prstGeom prst="rect">
                <a:avLst/>
              </a:prstGeom>
              <a:noFill/>
              <a:ln w="9525">
                <a:noFill/>
              </a:ln>
            </p:spPr>
            <p:txBody>
              <a:bodyPr wrap="none" anchor="t">
                <a:spAutoFit/>
              </a:bodyPr>
              <a:p>
                <a:r>
                  <a:rPr lang="zh-CN" altLang="en-US" sz="2700" dirty="0">
                    <a:latin typeface="Arial" panose="020B0604020202020204" pitchFamily="34" charset="0"/>
                    <a:ea typeface="宋体" panose="02010600030101010101" pitchFamily="2" charset="-122"/>
                  </a:rPr>
                  <a:t>数据</a:t>
                </a:r>
                <a:endParaRPr lang="zh-CN" altLang="en-US" sz="2700" dirty="0">
                  <a:latin typeface="Arial" panose="020B0604020202020204" pitchFamily="34" charset="0"/>
                  <a:ea typeface="宋体" panose="02010600030101010101" pitchFamily="2" charset="-122"/>
                </a:endParaRPr>
              </a:p>
              <a:p>
                <a:r>
                  <a:rPr lang="zh-CN" altLang="en-US" sz="2700" dirty="0">
                    <a:latin typeface="Arial" panose="020B0604020202020204" pitchFamily="34" charset="0"/>
                    <a:ea typeface="宋体" panose="02010600030101010101" pitchFamily="2" charset="-122"/>
                  </a:rPr>
                  <a:t>通讯</a:t>
                </a:r>
                <a:endParaRPr lang="zh-CN" altLang="en-US" sz="2700" dirty="0">
                  <a:latin typeface="Arial" panose="020B0604020202020204" pitchFamily="34" charset="0"/>
                  <a:ea typeface="宋体" panose="02010600030101010101" pitchFamily="2" charset="-122"/>
                </a:endParaRPr>
              </a:p>
            </p:txBody>
          </p:sp>
        </p:grpSp>
        <p:grpSp>
          <p:nvGrpSpPr>
            <p:cNvPr id="55323" name="Group 26"/>
            <p:cNvGrpSpPr/>
            <p:nvPr/>
          </p:nvGrpSpPr>
          <p:grpSpPr>
            <a:xfrm>
              <a:off x="3936" y="2448"/>
              <a:ext cx="634" cy="672"/>
              <a:chOff x="1334" y="2496"/>
              <a:chExt cx="634" cy="672"/>
            </a:xfrm>
          </p:grpSpPr>
          <p:sp>
            <p:nvSpPr>
              <p:cNvPr id="55324" name="AutoShape 27"/>
              <p:cNvSpPr/>
              <p:nvPr/>
            </p:nvSpPr>
            <p:spPr>
              <a:xfrm>
                <a:off x="1776" y="2496"/>
                <a:ext cx="192" cy="672"/>
              </a:xfrm>
              <a:prstGeom prst="upDownArrow">
                <a:avLst>
                  <a:gd name="adj1" fmla="val 50000"/>
                  <a:gd name="adj2" fmla="val 70000"/>
                </a:avLst>
              </a:prstGeom>
              <a:solidFill>
                <a:schemeClr val="hlink"/>
              </a:solidFill>
              <a:ln w="12700" cap="sq" cmpd="sng">
                <a:solidFill>
                  <a:schemeClr val="tx1"/>
                </a:solidFill>
                <a:prstDash val="solid"/>
                <a:miter/>
                <a:headEnd type="none" w="sm" len="sm"/>
                <a:tailEnd type="none" w="sm" len="sm"/>
              </a:ln>
            </p:spPr>
            <p:txBody>
              <a:bodyPr vert="eaVert" wrap="none" anchor="ctr"/>
              <a:p>
                <a:endParaRPr lang="zh-CN" altLang="en-US" dirty="0">
                  <a:latin typeface="Arial" panose="020B0604020202020204" pitchFamily="34" charset="0"/>
                  <a:ea typeface="黑体" panose="02010609060101010101" pitchFamily="49" charset="-122"/>
                </a:endParaRPr>
              </a:p>
            </p:txBody>
          </p:sp>
          <p:sp>
            <p:nvSpPr>
              <p:cNvPr id="55325" name="Text Box 28"/>
              <p:cNvSpPr txBox="1"/>
              <p:nvPr/>
            </p:nvSpPr>
            <p:spPr>
              <a:xfrm>
                <a:off x="1334" y="2605"/>
                <a:ext cx="468" cy="554"/>
              </a:xfrm>
              <a:prstGeom prst="rect">
                <a:avLst/>
              </a:prstGeom>
              <a:noFill/>
              <a:ln w="9525">
                <a:noFill/>
              </a:ln>
            </p:spPr>
            <p:txBody>
              <a:bodyPr wrap="none" anchor="t">
                <a:spAutoFit/>
              </a:bodyPr>
              <a:p>
                <a:r>
                  <a:rPr lang="zh-CN" altLang="en-US" sz="2700" dirty="0">
                    <a:latin typeface="Arial" panose="020B0604020202020204" pitchFamily="34" charset="0"/>
                    <a:ea typeface="宋体" panose="02010600030101010101" pitchFamily="2" charset="-122"/>
                  </a:rPr>
                  <a:t>拆除</a:t>
                </a:r>
                <a:endParaRPr lang="zh-CN" altLang="en-US" sz="2700" dirty="0">
                  <a:latin typeface="Arial" panose="020B0604020202020204" pitchFamily="34" charset="0"/>
                  <a:ea typeface="宋体" panose="02010600030101010101" pitchFamily="2" charset="-122"/>
                </a:endParaRPr>
              </a:p>
              <a:p>
                <a:r>
                  <a:rPr lang="zh-CN" altLang="en-US" sz="2700" dirty="0">
                    <a:latin typeface="Arial" panose="020B0604020202020204" pitchFamily="34" charset="0"/>
                    <a:ea typeface="宋体" panose="02010600030101010101" pitchFamily="2" charset="-122"/>
                  </a:rPr>
                  <a:t>连接</a:t>
                </a:r>
                <a:endParaRPr lang="zh-CN" altLang="en-US" sz="2700" dirty="0">
                  <a:latin typeface="Arial" panose="020B0604020202020204" pitchFamily="34" charset="0"/>
                  <a:ea typeface="宋体" panose="02010600030101010101" pitchFamily="2" charset="-122"/>
                </a:endParaRPr>
              </a:p>
            </p:txBody>
          </p:sp>
        </p:grpSp>
      </p:grpSp>
      <p:sp>
        <p:nvSpPr>
          <p:cNvPr id="55326" name="Rectangle 29"/>
          <p:cNvSpPr/>
          <p:nvPr/>
        </p:nvSpPr>
        <p:spPr>
          <a:xfrm>
            <a:off x="469900" y="1501775"/>
            <a:ext cx="9991725" cy="2168525"/>
          </a:xfrm>
          <a:prstGeom prst="rect">
            <a:avLst/>
          </a:prstGeom>
          <a:noFill/>
          <a:ln w="38100" cap="flat" cmpd="sng">
            <a:solidFill>
              <a:srgbClr val="FF6600"/>
            </a:solidFill>
            <a:prstDash val="solid"/>
            <a:miter/>
            <a:headEnd type="none" w="med" len="med"/>
            <a:tailEnd type="none" w="med" len="med"/>
          </a:ln>
        </p:spPr>
        <p:txBody>
          <a:bodyPr wrap="none" lIns="102870" tIns="51435" rIns="102870" bIns="51435" anchor="ctr"/>
          <a:p>
            <a:endParaRPr lang="zh-CN" altLang="en-US" dirty="0">
              <a:latin typeface="Arial" panose="020B0604020202020204" pitchFamily="34" charset="0"/>
              <a:ea typeface="黑体" panose="02010609060101010101" pitchFamily="49" charset="-122"/>
            </a:endParaRPr>
          </a:p>
        </p:txBody>
      </p:sp>
      <p:sp>
        <p:nvSpPr>
          <p:cNvPr id="55327" name="Rectangle 30"/>
          <p:cNvSpPr/>
          <p:nvPr/>
        </p:nvSpPr>
        <p:spPr>
          <a:xfrm>
            <a:off x="495300" y="4602163"/>
            <a:ext cx="9991725" cy="2160587"/>
          </a:xfrm>
          <a:prstGeom prst="rect">
            <a:avLst/>
          </a:prstGeom>
          <a:noFill/>
          <a:ln w="38100" cap="flat" cmpd="sng">
            <a:solidFill>
              <a:srgbClr val="FF0000"/>
            </a:solidFill>
            <a:prstDash val="solid"/>
            <a:miter/>
            <a:headEnd type="none" w="med" len="med"/>
            <a:tailEnd type="none" w="med" len="med"/>
          </a:ln>
        </p:spPr>
        <p:txBody>
          <a:bodyPr wrap="none" lIns="102870" tIns="51435" rIns="102870" bIns="51435" anchor="ctr"/>
          <a:p>
            <a:endParaRPr lang="zh-CN" altLang="en-US" dirty="0">
              <a:latin typeface="Arial" panose="020B0604020202020204" pitchFamily="34" charset="0"/>
              <a:ea typeface="黑体" panose="02010609060101010101" pitchFamily="49" charset="-122"/>
            </a:endParaRPr>
          </a:p>
        </p:txBody>
      </p:sp>
    </p:spTree>
  </p:cSld>
  <p:clrMapOvr>
    <a:masterClrMapping/>
  </p:clrMapOvr>
  <p:transition spd="slow">
    <p:zoom/>
    <p:sndAc>
      <p:stSnd>
        <p:snd r:embed="rId1" name="CHIMES.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Socket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6322" name="Rectangle 3"/>
          <p:cNvSpPr>
            <a:spLocks noGrp="1"/>
          </p:cNvSpPr>
          <p:nvPr>
            <p:ph idx="1"/>
          </p:nvPr>
        </p:nvSpPr>
        <p:spPr/>
        <p:txBody>
          <a:bodyPr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构造函数：</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Socket(InetAddress addr , int port)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Socket(String addr , int port)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InputStream  </a:t>
            </a:r>
            <a:r>
              <a:rPr lang="en-US" altLang="zh-CN"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rPr>
              <a:t>getInputStream</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outputStream  </a:t>
            </a:r>
            <a:r>
              <a:rPr lang="en-US" altLang="zh-CN"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rPr>
              <a:t>getoutputStream</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ServerSocket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7346" name="Rectangle 3"/>
          <p:cNvSpPr>
            <a:spLocks noGrp="1"/>
          </p:cNvSpPr>
          <p:nvPr>
            <p:ph idx="1"/>
          </p:nvPr>
        </p:nvSpPr>
        <p:spPr/>
        <p:txBody>
          <a:bodyPr wrap="square" lIns="102870" tIns="51435" rIns="102870" bIns="51435" anchor="t"/>
          <a:p>
            <a:pPr defTabSz="1028700">
              <a:lnSpc>
                <a:spcPct val="90000"/>
              </a:lnSpc>
              <a:spcBef>
                <a:spcPct val="10000"/>
              </a:spcBef>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指定</a:t>
            </a:r>
            <a:r>
              <a:rPr lang="zh-CN" altLang="en-US" sz="2700" i="1" kern="1200" dirty="0">
                <a:latin typeface="微软雅黑" panose="020B0503020204020204" pitchFamily="34" charset="-122"/>
                <a:ea typeface="微软雅黑" panose="020B0503020204020204" pitchFamily="34" charset="-122"/>
                <a:cs typeface="+mn-cs"/>
                <a:sym typeface="Calibri" panose="020F0502020204030204" pitchFamily="34" charset="0"/>
              </a:rPr>
              <a:t>端口号，</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创建一个</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ServerSocket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对象:</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algn="just"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ServerSocket(int  port);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algn="just"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ServerSocket(int  port, int  count);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10000"/>
              </a:spcBef>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700"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rPr>
              <a:t>ServerSocket mSer = new    </a:t>
            </a:r>
            <a:endParaRPr lang="en-US" altLang="zh-CN" sz="2700"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10000"/>
              </a:spcBef>
              <a:buNone/>
            </a:pPr>
            <a:r>
              <a:rPr lang="en-US" altLang="zh-CN" sz="2700"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rPr>
              <a:t>                   ServerSocket(8010);</a:t>
            </a:r>
            <a:endParaRPr lang="en-US" altLang="zh-CN" sz="2700"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10000"/>
              </a:spcBef>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在该端口监听，当收到</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Client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发出的请求时，创建一个</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对象与此</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Client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通讯</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spcBef>
                <a:spcPct val="10000"/>
              </a:spcBef>
              <a:buNone/>
            </a:pPr>
            <a:r>
              <a:rPr lang="en-US" altLang="zh-CN" sz="2400"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rPr>
              <a:t>Socket  ReturnS = mSer.accept();</a:t>
            </a:r>
            <a:endParaRPr lang="en-US" altLang="zh-CN" sz="2400" kern="1200" dirty="0">
              <a:solidFill>
                <a:srgbClr val="0000CC"/>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spcBef>
                <a:spcPct val="10000"/>
              </a:spcBef>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接收到</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Client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请求之前该线程处于阻塞状态</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10000"/>
              </a:spcBef>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通过</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类的</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I/O</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流对象与</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Client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端通信</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10000"/>
              </a:spcBef>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关闭用来与</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Client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做数据</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I/O</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的</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对象</a:t>
            </a:r>
            <a:endParaRPr lang="zh-CN"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spcBef>
                <a:spcPct val="10000"/>
              </a:spcBef>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撤消服务时，关闭</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ServerSocket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对象</a:t>
            </a:r>
            <a:endParaRPr lang="zh-CN"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2" defTabSz="1028700">
              <a:lnSpc>
                <a:spcPct val="90000"/>
              </a:lnSpc>
              <a:spcBef>
                <a:spcPct val="10000"/>
              </a:spcBef>
              <a:buNone/>
            </a:pP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mServer.close();</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spd="slow">
    <p:zoom/>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8065"/>
                                        </p:tgtEl>
                                        <p:attrNameLst>
                                          <p:attrName>style.visibility</p:attrName>
                                        </p:attrNameLst>
                                      </p:cBhvr>
                                      <p:to>
                                        <p:strVal val="visible"/>
                                      </p:to>
                                    </p:set>
                                    <p:anim calcmode="lin" valueType="num">
                                      <p:cBhvr additive="base">
                                        <p:cTn id="7" dur="500" fill="hold"/>
                                        <p:tgtEl>
                                          <p:spTgt spid="88065"/>
                                        </p:tgtEl>
                                        <p:attrNameLst>
                                          <p:attrName>ppt_x</p:attrName>
                                        </p:attrNameLst>
                                      </p:cBhvr>
                                      <p:tavLst>
                                        <p:tav tm="0">
                                          <p:val>
                                            <p:strVal val="#ppt_x"/>
                                          </p:val>
                                        </p:tav>
                                        <p:tav tm="100000">
                                          <p:val>
                                            <p:strVal val="#ppt_x"/>
                                          </p:val>
                                        </p:tav>
                                      </p:tavLst>
                                    </p:anim>
                                    <p:anim calcmode="lin" valueType="num">
                                      <p:cBhvr additive="base">
                                        <p:cTn id="8" dur="500" fill="hold"/>
                                        <p:tgtEl>
                                          <p:spTgt spid="880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Socket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通信</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9394" name="内容占位符 1"/>
          <p:cNvSpPr>
            <a:spLocks noGrp="1"/>
          </p:cNvSpPr>
          <p:nvPr>
            <p:ph idx="1"/>
          </p:nvPr>
        </p:nvSpPr>
        <p:spPr/>
        <p:txBody>
          <a:bodyPr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59395" name="Rectangle 3"/>
          <p:cNvSpPr/>
          <p:nvPr/>
        </p:nvSpPr>
        <p:spPr>
          <a:xfrm>
            <a:off x="990600" y="1760538"/>
            <a:ext cx="3330575" cy="4000500"/>
          </a:xfrm>
          <a:prstGeom prst="rect">
            <a:avLst/>
          </a:prstGeom>
          <a:noFill/>
          <a:ln w="9525" cap="flat" cmpd="sng">
            <a:solidFill>
              <a:schemeClr val="tx1"/>
            </a:solidFill>
            <a:prstDash val="solid"/>
            <a:miter/>
            <a:headEnd type="none" w="med" len="med"/>
            <a:tailEnd type="none" w="med" len="med"/>
          </a:ln>
        </p:spPr>
        <p:txBody>
          <a:bodyPr wrap="none" lIns="102870" tIns="51435" rIns="102870" bIns="51435" anchor="ctr"/>
          <a:p>
            <a:pPr algn="ctr" eaLnBrk="0" hangingPunct="0"/>
            <a:r>
              <a:rPr lang="en-US" altLang="zh-CN" sz="3200" dirty="0">
                <a:latin typeface="Arial" panose="020B0604020202020204" pitchFamily="34" charset="0"/>
                <a:ea typeface="宋体" panose="02010600030101010101" pitchFamily="2" charset="-122"/>
              </a:rPr>
              <a:t>Client</a:t>
            </a:r>
            <a:endParaRPr lang="en-US" altLang="zh-CN" sz="3200" dirty="0">
              <a:latin typeface="Arial" panose="020B0604020202020204" pitchFamily="34" charset="0"/>
              <a:ea typeface="宋体" panose="02010600030101010101" pitchFamily="2" charset="-122"/>
            </a:endParaRPr>
          </a:p>
          <a:p>
            <a:pPr algn="ctr" eaLnBrk="0" hangingPunct="0"/>
            <a:endParaRPr lang="en-US" altLang="zh-CN" sz="24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试图连接</a:t>
            </a:r>
            <a:endParaRPr lang="zh-CN" altLang="en-US" sz="28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Socket(host;port#)</a:t>
            </a:r>
            <a:endParaRPr lang="en-US" altLang="zh-CN" sz="2800" dirty="0">
              <a:latin typeface="Arial" panose="020B0604020202020204" pitchFamily="34" charset="0"/>
              <a:ea typeface="宋体" panose="02010600030101010101" pitchFamily="2" charset="-122"/>
            </a:endParaRPr>
          </a:p>
          <a:p>
            <a:pPr algn="ctr" eaLnBrk="0" hangingPunct="0"/>
            <a:endParaRPr lang="en-US" altLang="zh-CN" sz="28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OutputStream</a:t>
            </a:r>
            <a:endParaRPr lang="en-US" altLang="zh-CN" sz="28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InputStream</a:t>
            </a:r>
            <a:endParaRPr lang="en-US" altLang="zh-CN" sz="2800" dirty="0">
              <a:latin typeface="Arial" panose="020B0604020202020204" pitchFamily="34" charset="0"/>
              <a:ea typeface="宋体" panose="02010600030101010101" pitchFamily="2" charset="-122"/>
            </a:endParaRPr>
          </a:p>
          <a:p>
            <a:pPr algn="ctr" eaLnBrk="0" hangingPunct="0"/>
            <a:endParaRPr lang="en-US" altLang="zh-CN" sz="24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Socket.close()</a:t>
            </a:r>
            <a:endParaRPr lang="en-US" altLang="zh-CN" sz="2800" dirty="0">
              <a:latin typeface="Arial" panose="020B0604020202020204" pitchFamily="34" charset="0"/>
              <a:ea typeface="宋体" panose="02010600030101010101" pitchFamily="2" charset="-122"/>
            </a:endParaRPr>
          </a:p>
        </p:txBody>
      </p:sp>
      <p:sp>
        <p:nvSpPr>
          <p:cNvPr id="59396" name="Rectangle 4"/>
          <p:cNvSpPr/>
          <p:nvPr/>
        </p:nvSpPr>
        <p:spPr>
          <a:xfrm>
            <a:off x="5940425" y="1360488"/>
            <a:ext cx="4591050" cy="5040312"/>
          </a:xfrm>
          <a:prstGeom prst="rect">
            <a:avLst/>
          </a:prstGeom>
          <a:noFill/>
          <a:ln w="9525" cap="flat" cmpd="sng">
            <a:solidFill>
              <a:schemeClr val="tx1"/>
            </a:solidFill>
            <a:prstDash val="solid"/>
            <a:miter/>
            <a:headEnd type="none" w="med" len="med"/>
            <a:tailEnd type="none" w="med" len="med"/>
          </a:ln>
        </p:spPr>
        <p:txBody>
          <a:bodyPr wrap="none" lIns="102870" tIns="51435" rIns="102870" bIns="51435" anchor="ctr"/>
          <a:p>
            <a:pPr algn="ctr" eaLnBrk="0" hangingPunct="0"/>
            <a:r>
              <a:rPr lang="en-US" altLang="zh-CN" sz="3200" dirty="0">
                <a:latin typeface="Arial" panose="020B0604020202020204" pitchFamily="34" charset="0"/>
                <a:ea typeface="宋体" panose="02010600030101010101" pitchFamily="2" charset="-122"/>
              </a:rPr>
              <a:t>Server</a:t>
            </a:r>
            <a:endParaRPr lang="en-US" altLang="zh-CN" sz="3200" dirty="0">
              <a:latin typeface="Arial" panose="020B0604020202020204" pitchFamily="34" charset="0"/>
              <a:ea typeface="宋体" panose="02010600030101010101" pitchFamily="2" charset="-122"/>
            </a:endParaRPr>
          </a:p>
          <a:p>
            <a:pPr algn="ctr" eaLnBrk="0" hangingPunct="0"/>
            <a:endParaRPr lang="en-US" altLang="zh-CN" sz="24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占用某个端口</a:t>
            </a:r>
            <a:endParaRPr lang="zh-CN" altLang="en-US" sz="28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ServerSocket(hostport)</a:t>
            </a:r>
            <a:endParaRPr lang="en-US" altLang="zh-CN" sz="28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等待连接</a:t>
            </a:r>
            <a:endParaRPr lang="zh-CN" altLang="en-US" sz="28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ServerSocket.accept()</a:t>
            </a:r>
            <a:endParaRPr lang="en-US" altLang="zh-CN" sz="28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Socket()</a:t>
            </a:r>
            <a:endParaRPr lang="en-US" altLang="zh-CN" sz="2800" dirty="0">
              <a:latin typeface="Arial" panose="020B0604020202020204" pitchFamily="34" charset="0"/>
              <a:ea typeface="宋体" panose="02010600030101010101" pitchFamily="2" charset="-122"/>
            </a:endParaRPr>
          </a:p>
          <a:p>
            <a:pPr algn="ctr" eaLnBrk="0" hangingPunct="0"/>
            <a:endParaRPr lang="en-US" altLang="zh-CN" sz="24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OutputStream</a:t>
            </a:r>
            <a:endParaRPr lang="en-US" altLang="zh-CN" sz="28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InputStream</a:t>
            </a:r>
            <a:endParaRPr lang="en-US" altLang="zh-CN" sz="2800" dirty="0">
              <a:latin typeface="Arial" panose="020B0604020202020204" pitchFamily="34" charset="0"/>
              <a:ea typeface="宋体" panose="02010600030101010101" pitchFamily="2" charset="-122"/>
            </a:endParaRPr>
          </a:p>
          <a:p>
            <a:pPr algn="ctr" eaLnBrk="0" hangingPunct="0"/>
            <a:endParaRPr lang="en-US" altLang="zh-CN" sz="2400" dirty="0">
              <a:latin typeface="Arial" panose="020B0604020202020204" pitchFamily="34" charset="0"/>
              <a:ea typeface="宋体" panose="02010600030101010101" pitchFamily="2" charset="-122"/>
            </a:endParaRPr>
          </a:p>
          <a:p>
            <a:pPr algn="ctr" eaLnBrk="0" hangingPunct="0"/>
            <a:r>
              <a:rPr lang="en-US" altLang="zh-CN" sz="2800" dirty="0">
                <a:latin typeface="Arial" panose="020B0604020202020204" pitchFamily="34" charset="0"/>
                <a:ea typeface="宋体" panose="02010600030101010101" pitchFamily="2" charset="-122"/>
              </a:rPr>
              <a:t>Socket.close()</a:t>
            </a:r>
            <a:endParaRPr lang="en-US" altLang="zh-CN" sz="2800" dirty="0">
              <a:latin typeface="Arial" panose="020B0604020202020204" pitchFamily="34" charset="0"/>
              <a:ea typeface="宋体" panose="02010600030101010101" pitchFamily="2" charset="-122"/>
            </a:endParaRPr>
          </a:p>
        </p:txBody>
      </p:sp>
      <p:sp>
        <p:nvSpPr>
          <p:cNvPr id="59397" name="Line 5"/>
          <p:cNvSpPr/>
          <p:nvPr/>
        </p:nvSpPr>
        <p:spPr>
          <a:xfrm>
            <a:off x="1169988" y="3600450"/>
            <a:ext cx="2970212" cy="0"/>
          </a:xfrm>
          <a:prstGeom prst="line">
            <a:avLst/>
          </a:prstGeom>
          <a:ln w="9525" cap="flat" cmpd="sng">
            <a:solidFill>
              <a:schemeClr val="tx1"/>
            </a:solidFill>
            <a:prstDash val="solid"/>
            <a:round/>
            <a:headEnd type="none" w="med" len="med"/>
            <a:tailEnd type="none" w="med" len="med"/>
          </a:ln>
        </p:spPr>
      </p:sp>
      <p:sp>
        <p:nvSpPr>
          <p:cNvPr id="59398" name="Line 6"/>
          <p:cNvSpPr/>
          <p:nvPr/>
        </p:nvSpPr>
        <p:spPr>
          <a:xfrm>
            <a:off x="6840538" y="4479925"/>
            <a:ext cx="2700337" cy="0"/>
          </a:xfrm>
          <a:prstGeom prst="line">
            <a:avLst/>
          </a:prstGeom>
          <a:ln w="9525" cap="flat" cmpd="sng">
            <a:solidFill>
              <a:schemeClr val="tx1"/>
            </a:solidFill>
            <a:prstDash val="solid"/>
            <a:round/>
            <a:headEnd type="none" w="med" len="med"/>
            <a:tailEnd type="none" w="med" len="med"/>
          </a:ln>
        </p:spPr>
      </p:sp>
      <p:sp>
        <p:nvSpPr>
          <p:cNvPr id="59399" name="Line 7"/>
          <p:cNvSpPr/>
          <p:nvPr/>
        </p:nvSpPr>
        <p:spPr>
          <a:xfrm>
            <a:off x="4049713" y="4240213"/>
            <a:ext cx="2881312" cy="1200150"/>
          </a:xfrm>
          <a:prstGeom prst="line">
            <a:avLst/>
          </a:prstGeom>
          <a:ln w="57150" cap="flat" cmpd="sng">
            <a:solidFill>
              <a:schemeClr val="tx1"/>
            </a:solidFill>
            <a:prstDash val="solid"/>
            <a:round/>
            <a:headEnd type="none" w="med" len="med"/>
            <a:tailEnd type="triangle" w="med" len="med"/>
          </a:ln>
        </p:spPr>
      </p:sp>
      <p:sp>
        <p:nvSpPr>
          <p:cNvPr id="59400" name="Line 8"/>
          <p:cNvSpPr/>
          <p:nvPr/>
        </p:nvSpPr>
        <p:spPr>
          <a:xfrm flipH="1" flipV="1">
            <a:off x="3960813" y="4721225"/>
            <a:ext cx="2970212" cy="239713"/>
          </a:xfrm>
          <a:prstGeom prst="line">
            <a:avLst/>
          </a:prstGeom>
          <a:ln w="57150" cap="flat" cmpd="sng">
            <a:solidFill>
              <a:schemeClr val="tx1"/>
            </a:solidFill>
            <a:prstDash val="solid"/>
            <a:round/>
            <a:headEnd type="none" w="med" len="med"/>
            <a:tailEnd type="triangle" w="med" len="med"/>
          </a:ln>
        </p:spPr>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3"/>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Socket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编程实现过程</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0418" name="Rectangle 2"/>
          <p:cNvSpPr>
            <a:spLocks noGrp="1"/>
          </p:cNvSpPr>
          <p:nvPr>
            <p:ph idx="1"/>
          </p:nvPr>
        </p:nvSpPr>
        <p:spPr/>
        <p:txBody>
          <a:bodyPr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下面的例子演示一个简单的服务器与客户的交互</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即服务器等待</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客户访问</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相互交换一次信息</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8.5 Socket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1442" name="内容占位符 1"/>
          <p:cNvSpPr>
            <a:spLocks noGrp="1"/>
          </p:cNvSpPr>
          <p:nvPr>
            <p:ph idx="1"/>
          </p:nvPr>
        </p:nvSpPr>
        <p:spPr/>
        <p:txBody>
          <a:bodyPr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61443" name="Rectangle 3"/>
          <p:cNvSpPr/>
          <p:nvPr/>
        </p:nvSpPr>
        <p:spPr>
          <a:xfrm>
            <a:off x="0" y="0"/>
            <a:ext cx="9180513" cy="560388"/>
          </a:xfrm>
          <a:prstGeom prst="rect">
            <a:avLst/>
          </a:prstGeom>
          <a:noFill/>
          <a:ln w="9525">
            <a:noFill/>
          </a:ln>
        </p:spPr>
        <p:txBody>
          <a:bodyPr lIns="102870" tIns="51435" rIns="102870" bIns="51435" anchor="ctr"/>
          <a:p>
            <a:pPr eaLnBrk="0" hangingPunct="0"/>
            <a:r>
              <a:rPr lang="en-US" altLang="zh-CN" sz="2700" dirty="0">
                <a:latin typeface="Arial" panose="020B0604020202020204" pitchFamily="34" charset="0"/>
                <a:ea typeface="宋体" panose="02010600030101010101" pitchFamily="2" charset="-122"/>
              </a:rPr>
              <a:t>. 8.5 Socket</a:t>
            </a:r>
            <a:endParaRPr lang="en-US" altLang="zh-CN" sz="2700" dirty="0">
              <a:latin typeface="Arial" panose="020B0604020202020204" pitchFamily="34" charset="0"/>
              <a:ea typeface="宋体" panose="02010600030101010101" pitchFamily="2" charset="-122"/>
            </a:endParaRPr>
          </a:p>
        </p:txBody>
      </p:sp>
      <p:sp>
        <p:nvSpPr>
          <p:cNvPr id="61444" name="Rectangle 4"/>
          <p:cNvSpPr/>
          <p:nvPr/>
        </p:nvSpPr>
        <p:spPr>
          <a:xfrm>
            <a:off x="0" y="0"/>
            <a:ext cx="10801350" cy="7200900"/>
          </a:xfrm>
          <a:prstGeom prst="rect">
            <a:avLst/>
          </a:prstGeom>
          <a:solidFill>
            <a:schemeClr val="bg1"/>
          </a:solidFill>
          <a:ln w="38100" cap="flat" cmpd="sng">
            <a:solidFill>
              <a:schemeClr val="tx1"/>
            </a:solidFill>
            <a:prstDash val="solid"/>
            <a:miter/>
            <a:headEnd type="none" w="med" len="med"/>
            <a:tailEnd type="none" w="med" len="med"/>
          </a:ln>
        </p:spPr>
        <p:txBody>
          <a:bodyPr wrap="none" lIns="102870" tIns="51435" rIns="102870" bIns="51435" anchor="ctr"/>
          <a:p>
            <a:pPr algn="ctr"/>
            <a:endParaRPr lang="zh-CN" altLang="en-US" sz="2700" b="1" dirty="0">
              <a:latin typeface="Arial" panose="020B0604020202020204" pitchFamily="34" charset="0"/>
              <a:ea typeface="宋体" panose="02010600030101010101" pitchFamily="2" charset="-122"/>
            </a:endParaRPr>
          </a:p>
        </p:txBody>
      </p:sp>
      <p:sp>
        <p:nvSpPr>
          <p:cNvPr id="1337349" name="Text Box 5"/>
          <p:cNvSpPr txBox="1"/>
          <p:nvPr/>
        </p:nvSpPr>
        <p:spPr>
          <a:xfrm>
            <a:off x="174625" y="1039813"/>
            <a:ext cx="3221038" cy="519112"/>
          </a:xfrm>
          <a:prstGeom prst="rect">
            <a:avLst/>
          </a:prstGeom>
          <a:solidFill>
            <a:schemeClr val="accent2">
              <a:lumMod val="20000"/>
              <a:lumOff val="80000"/>
            </a:schemeClr>
          </a:solidFill>
          <a:ln w="9525">
            <a:noFill/>
          </a:ln>
        </p:spPr>
        <p:txBody>
          <a:bodyPr wrap="none"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创建服务器</a:t>
            </a:r>
            <a:r>
              <a:rPr lang="en-US" altLang="zh-CN" sz="2700" b="1" dirty="0">
                <a:latin typeface="Arial" panose="020B0604020202020204" pitchFamily="34" charset="0"/>
                <a:ea typeface="宋体" panose="02010600030101010101" pitchFamily="2" charset="-122"/>
              </a:rPr>
              <a:t>(</a:t>
            </a:r>
            <a:r>
              <a:rPr lang="zh-CN" altLang="en-US" sz="2700" b="1" dirty="0">
                <a:latin typeface="Arial" panose="020B0604020202020204" pitchFamily="34" charset="0"/>
                <a:ea typeface="宋体" panose="02010600030101010101" pitchFamily="2" charset="-122"/>
              </a:rPr>
              <a:t>端口号</a:t>
            </a:r>
            <a:r>
              <a:rPr lang="en-US" altLang="zh-CN" sz="2700" b="1" dirty="0">
                <a:latin typeface="Arial" panose="020B0604020202020204" pitchFamily="34" charset="0"/>
                <a:ea typeface="宋体" panose="02010600030101010101" pitchFamily="2" charset="-122"/>
              </a:rPr>
              <a:t>)</a:t>
            </a:r>
            <a:endParaRPr lang="en-US" altLang="zh-CN" sz="2700" b="1" dirty="0">
              <a:latin typeface="Arial" panose="020B0604020202020204" pitchFamily="34" charset="0"/>
              <a:ea typeface="宋体" panose="02010600030101010101" pitchFamily="2" charset="-122"/>
            </a:endParaRPr>
          </a:p>
        </p:txBody>
      </p:sp>
      <p:sp>
        <p:nvSpPr>
          <p:cNvPr id="1337350" name="Text Box 6"/>
          <p:cNvSpPr txBox="1"/>
          <p:nvPr/>
        </p:nvSpPr>
        <p:spPr>
          <a:xfrm>
            <a:off x="534988" y="160338"/>
            <a:ext cx="2587625" cy="519112"/>
          </a:xfrm>
          <a:prstGeom prst="rect">
            <a:avLst/>
          </a:prstGeom>
          <a:solidFill>
            <a:schemeClr val="accent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定义数据成员</a:t>
            </a:r>
            <a:endParaRPr lang="zh-CN" altLang="en-US" sz="2700" b="1" dirty="0">
              <a:latin typeface="Arial" panose="020B0604020202020204" pitchFamily="34" charset="0"/>
              <a:ea typeface="宋体" panose="02010600030101010101" pitchFamily="2" charset="-122"/>
            </a:endParaRPr>
          </a:p>
        </p:txBody>
      </p:sp>
      <p:sp>
        <p:nvSpPr>
          <p:cNvPr id="1337351" name="Text Box 7"/>
          <p:cNvSpPr txBox="1"/>
          <p:nvPr/>
        </p:nvSpPr>
        <p:spPr>
          <a:xfrm>
            <a:off x="749300" y="2000250"/>
            <a:ext cx="1947863" cy="935038"/>
          </a:xfrm>
          <a:prstGeom prst="rect">
            <a:avLst/>
          </a:prstGeom>
          <a:solidFill>
            <a:schemeClr val="accent2">
              <a:lumMod val="20000"/>
              <a:lumOff val="80000"/>
            </a:schemeClr>
          </a:solidFill>
          <a:ln w="9525">
            <a:noFill/>
          </a:ln>
        </p:spPr>
        <p:txBody>
          <a:bodyPr wrap="none"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服务器等待</a:t>
            </a:r>
            <a:endParaRPr lang="zh-CN" altLang="en-US" sz="2700" b="1" dirty="0">
              <a:latin typeface="Arial" panose="020B0604020202020204" pitchFamily="34" charset="0"/>
              <a:ea typeface="宋体" panose="02010600030101010101" pitchFamily="2" charset="-122"/>
            </a:endParaRPr>
          </a:p>
          <a:p>
            <a:pPr algn="ctr"/>
            <a:r>
              <a:rPr lang="zh-CN" altLang="en-US" sz="2700" b="1" dirty="0">
                <a:latin typeface="Arial" panose="020B0604020202020204" pitchFamily="34" charset="0"/>
                <a:ea typeface="宋体" panose="02010600030101010101" pitchFamily="2" charset="-122"/>
              </a:rPr>
              <a:t>网络连接</a:t>
            </a:r>
            <a:endParaRPr lang="zh-CN" altLang="en-US" sz="2700" b="1" dirty="0">
              <a:latin typeface="Arial" panose="020B0604020202020204" pitchFamily="34" charset="0"/>
              <a:ea typeface="宋体" panose="02010600030101010101" pitchFamily="2" charset="-122"/>
            </a:endParaRPr>
          </a:p>
        </p:txBody>
      </p:sp>
      <p:sp>
        <p:nvSpPr>
          <p:cNvPr id="1337352" name="Text Box 8"/>
          <p:cNvSpPr txBox="1"/>
          <p:nvPr/>
        </p:nvSpPr>
        <p:spPr>
          <a:xfrm>
            <a:off x="534988" y="3279775"/>
            <a:ext cx="2451100" cy="520700"/>
          </a:xfrm>
          <a:prstGeom prst="rect">
            <a:avLst/>
          </a:prstGeom>
          <a:solidFill>
            <a:schemeClr val="accent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建立</a:t>
            </a:r>
            <a:r>
              <a:rPr lang="en-US" altLang="zh-CN" sz="2700" b="1" dirty="0">
                <a:latin typeface="Arial" panose="020B0604020202020204" pitchFamily="34" charset="0"/>
                <a:ea typeface="宋体" panose="02010600030101010101" pitchFamily="2" charset="-122"/>
              </a:rPr>
              <a:t>socket</a:t>
            </a:r>
            <a:r>
              <a:rPr lang="zh-CN" altLang="en-US" sz="2700" b="1" dirty="0">
                <a:latin typeface="Arial" panose="020B0604020202020204" pitchFamily="34" charset="0"/>
                <a:ea typeface="宋体" panose="02010600030101010101" pitchFamily="2" charset="-122"/>
              </a:rPr>
              <a:t>流</a:t>
            </a:r>
            <a:endParaRPr lang="zh-CN" altLang="en-US" sz="2700" b="1" dirty="0">
              <a:latin typeface="Arial" panose="020B0604020202020204" pitchFamily="34" charset="0"/>
              <a:ea typeface="宋体" panose="02010600030101010101" pitchFamily="2" charset="-122"/>
            </a:endParaRPr>
          </a:p>
        </p:txBody>
      </p:sp>
      <p:sp>
        <p:nvSpPr>
          <p:cNvPr id="1337353" name="Text Box 9"/>
          <p:cNvSpPr txBox="1"/>
          <p:nvPr/>
        </p:nvSpPr>
        <p:spPr>
          <a:xfrm>
            <a:off x="449263" y="5280025"/>
            <a:ext cx="2709862" cy="520700"/>
          </a:xfrm>
          <a:prstGeom prst="rect">
            <a:avLst/>
          </a:prstGeom>
          <a:solidFill>
            <a:schemeClr val="accent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读客户 端信息</a:t>
            </a:r>
            <a:endParaRPr lang="zh-CN" altLang="en-US" sz="2700" b="1" dirty="0">
              <a:latin typeface="Arial" panose="020B0604020202020204" pitchFamily="34" charset="0"/>
              <a:ea typeface="宋体" panose="02010600030101010101" pitchFamily="2" charset="-122"/>
            </a:endParaRPr>
          </a:p>
        </p:txBody>
      </p:sp>
      <p:sp>
        <p:nvSpPr>
          <p:cNvPr id="1337354" name="Text Box 10"/>
          <p:cNvSpPr txBox="1"/>
          <p:nvPr/>
        </p:nvSpPr>
        <p:spPr>
          <a:xfrm>
            <a:off x="265113" y="4400550"/>
            <a:ext cx="3686175" cy="519113"/>
          </a:xfrm>
          <a:prstGeom prst="rect">
            <a:avLst/>
          </a:prstGeom>
          <a:solidFill>
            <a:schemeClr val="accent2">
              <a:lumMod val="20000"/>
              <a:lumOff val="80000"/>
            </a:schemeClr>
          </a:solidFill>
          <a:ln w="9525">
            <a:noFill/>
          </a:ln>
        </p:spPr>
        <p:txBody>
          <a:bodyPr wrap="none"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向用户发出一个字符串</a:t>
            </a:r>
            <a:endParaRPr lang="zh-CN" altLang="en-US" sz="2700" b="1" dirty="0">
              <a:latin typeface="Arial" panose="020B0604020202020204" pitchFamily="34" charset="0"/>
              <a:ea typeface="宋体" panose="02010600030101010101" pitchFamily="2" charset="-122"/>
            </a:endParaRPr>
          </a:p>
        </p:txBody>
      </p:sp>
      <p:sp>
        <p:nvSpPr>
          <p:cNvPr id="1337355" name="Text Box 11"/>
          <p:cNvSpPr txBox="1"/>
          <p:nvPr/>
        </p:nvSpPr>
        <p:spPr>
          <a:xfrm>
            <a:off x="6384925" y="960438"/>
            <a:ext cx="2855913" cy="519112"/>
          </a:xfrm>
          <a:prstGeom prst="rect">
            <a:avLst/>
          </a:prstGeom>
          <a:solidFill>
            <a:schemeClr val="tx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创建</a:t>
            </a:r>
            <a:r>
              <a:rPr lang="en-US" altLang="zh-CN" sz="2700" b="1" dirty="0">
                <a:latin typeface="Arial" panose="020B0604020202020204" pitchFamily="34" charset="0"/>
                <a:ea typeface="宋体" panose="02010600030101010101" pitchFamily="2" charset="-122"/>
              </a:rPr>
              <a:t>Socket</a:t>
            </a:r>
            <a:r>
              <a:rPr lang="zh-CN" altLang="en-US" sz="2700" b="1" dirty="0">
                <a:latin typeface="Arial" panose="020B0604020202020204" pitchFamily="34" charset="0"/>
                <a:ea typeface="宋体" panose="02010600030101010101" pitchFamily="2" charset="-122"/>
              </a:rPr>
              <a:t>实例</a:t>
            </a:r>
            <a:endParaRPr lang="zh-CN" altLang="en-US" sz="2700" b="1" dirty="0">
              <a:latin typeface="Arial" panose="020B0604020202020204" pitchFamily="34" charset="0"/>
              <a:ea typeface="宋体" panose="02010600030101010101" pitchFamily="2" charset="-122"/>
            </a:endParaRPr>
          </a:p>
        </p:txBody>
      </p:sp>
      <p:sp>
        <p:nvSpPr>
          <p:cNvPr id="1337356" name="Line 12"/>
          <p:cNvSpPr/>
          <p:nvPr/>
        </p:nvSpPr>
        <p:spPr>
          <a:xfrm>
            <a:off x="7554913" y="560388"/>
            <a:ext cx="0" cy="400050"/>
          </a:xfrm>
          <a:prstGeom prst="line">
            <a:avLst/>
          </a:prstGeom>
          <a:ln w="9525" cap="flat" cmpd="sng">
            <a:solidFill>
              <a:schemeClr val="tx1"/>
            </a:solidFill>
            <a:prstDash val="solid"/>
            <a:round/>
            <a:headEnd type="none" w="med" len="med"/>
            <a:tailEnd type="triangle" w="med" len="med"/>
          </a:ln>
        </p:spPr>
      </p:sp>
      <p:sp>
        <p:nvSpPr>
          <p:cNvPr id="1337357" name="Text Box 13"/>
          <p:cNvSpPr txBox="1"/>
          <p:nvPr/>
        </p:nvSpPr>
        <p:spPr>
          <a:xfrm>
            <a:off x="6475413" y="79375"/>
            <a:ext cx="2619375" cy="520700"/>
          </a:xfrm>
          <a:prstGeom prst="rect">
            <a:avLst/>
          </a:prstGeom>
          <a:solidFill>
            <a:schemeClr val="tx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定义数据成员</a:t>
            </a:r>
            <a:endParaRPr lang="zh-CN" altLang="en-US" sz="2700" b="1" dirty="0">
              <a:latin typeface="Arial" panose="020B0604020202020204" pitchFamily="34" charset="0"/>
              <a:ea typeface="宋体" panose="02010600030101010101" pitchFamily="2" charset="-122"/>
            </a:endParaRPr>
          </a:p>
        </p:txBody>
      </p:sp>
      <p:sp>
        <p:nvSpPr>
          <p:cNvPr id="1337358" name="Line 14"/>
          <p:cNvSpPr/>
          <p:nvPr/>
        </p:nvSpPr>
        <p:spPr>
          <a:xfrm>
            <a:off x="7554913" y="1439863"/>
            <a:ext cx="0" cy="560387"/>
          </a:xfrm>
          <a:prstGeom prst="line">
            <a:avLst/>
          </a:prstGeom>
          <a:ln w="9525" cap="flat" cmpd="sng">
            <a:solidFill>
              <a:schemeClr val="tx1"/>
            </a:solidFill>
            <a:prstDash val="solid"/>
            <a:round/>
            <a:headEnd type="none" w="med" len="med"/>
            <a:tailEnd type="triangle" w="med" len="med"/>
          </a:ln>
        </p:spPr>
      </p:sp>
      <p:sp>
        <p:nvSpPr>
          <p:cNvPr id="1337359" name="Text Box 15"/>
          <p:cNvSpPr txBox="1"/>
          <p:nvPr/>
        </p:nvSpPr>
        <p:spPr>
          <a:xfrm>
            <a:off x="6475413" y="2000250"/>
            <a:ext cx="2451100" cy="519113"/>
          </a:xfrm>
          <a:prstGeom prst="rect">
            <a:avLst/>
          </a:prstGeom>
          <a:solidFill>
            <a:schemeClr val="tx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建立</a:t>
            </a:r>
            <a:r>
              <a:rPr lang="en-US" altLang="zh-CN" sz="2700" b="1" dirty="0">
                <a:latin typeface="Arial" panose="020B0604020202020204" pitchFamily="34" charset="0"/>
                <a:ea typeface="宋体" panose="02010600030101010101" pitchFamily="2" charset="-122"/>
              </a:rPr>
              <a:t>socket</a:t>
            </a:r>
            <a:r>
              <a:rPr lang="zh-CN" altLang="en-US" sz="2700" b="1" dirty="0">
                <a:latin typeface="Arial" panose="020B0604020202020204" pitchFamily="34" charset="0"/>
                <a:ea typeface="宋体" panose="02010600030101010101" pitchFamily="2" charset="-122"/>
              </a:rPr>
              <a:t>流</a:t>
            </a:r>
            <a:endParaRPr lang="zh-CN" altLang="en-US" sz="2700" b="1" dirty="0">
              <a:latin typeface="Arial" panose="020B0604020202020204" pitchFamily="34" charset="0"/>
              <a:ea typeface="宋体" panose="02010600030101010101" pitchFamily="2" charset="-122"/>
            </a:endParaRPr>
          </a:p>
        </p:txBody>
      </p:sp>
      <p:sp>
        <p:nvSpPr>
          <p:cNvPr id="1337360" name="Text Box 16"/>
          <p:cNvSpPr txBox="1"/>
          <p:nvPr/>
        </p:nvSpPr>
        <p:spPr>
          <a:xfrm>
            <a:off x="6570663" y="3040063"/>
            <a:ext cx="2338387" cy="935037"/>
          </a:xfrm>
          <a:prstGeom prst="rect">
            <a:avLst/>
          </a:prstGeom>
          <a:solidFill>
            <a:schemeClr val="tx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读</a:t>
            </a:r>
            <a:r>
              <a:rPr lang="en-US" altLang="zh-CN" sz="2700" b="1" dirty="0">
                <a:latin typeface="Arial" panose="020B0604020202020204" pitchFamily="34" charset="0"/>
                <a:ea typeface="宋体" panose="02010600030101010101" pitchFamily="2" charset="-122"/>
              </a:rPr>
              <a:t>socket</a:t>
            </a:r>
            <a:r>
              <a:rPr lang="zh-CN" altLang="en-US" sz="2700" b="1" dirty="0">
                <a:latin typeface="Arial" panose="020B0604020202020204" pitchFamily="34" charset="0"/>
                <a:ea typeface="宋体" panose="02010600030101010101" pitchFamily="2" charset="-122"/>
              </a:rPr>
              <a:t>流</a:t>
            </a:r>
            <a:endParaRPr lang="zh-CN" altLang="en-US" sz="2700" b="1" dirty="0">
              <a:latin typeface="Arial" panose="020B0604020202020204" pitchFamily="34" charset="0"/>
              <a:ea typeface="宋体" panose="02010600030101010101" pitchFamily="2" charset="-122"/>
            </a:endParaRPr>
          </a:p>
          <a:p>
            <a:pPr algn="ctr"/>
            <a:r>
              <a:rPr lang="en-US" altLang="zh-CN" sz="2700" b="1" dirty="0">
                <a:latin typeface="Arial" panose="020B0604020202020204" pitchFamily="34" charset="0"/>
                <a:ea typeface="宋体" panose="02010600030101010101" pitchFamily="2" charset="-122"/>
              </a:rPr>
              <a:t>(</a:t>
            </a:r>
            <a:r>
              <a:rPr lang="zh-CN" altLang="en-US" sz="2700" b="1" dirty="0">
                <a:latin typeface="Arial" panose="020B0604020202020204" pitchFamily="34" charset="0"/>
                <a:ea typeface="宋体" panose="02010600030101010101" pitchFamily="2" charset="-122"/>
              </a:rPr>
              <a:t>接收并显示</a:t>
            </a:r>
            <a:r>
              <a:rPr lang="en-US" altLang="zh-CN" sz="2700" b="1" dirty="0">
                <a:latin typeface="Arial" panose="020B0604020202020204" pitchFamily="34" charset="0"/>
                <a:ea typeface="宋体" panose="02010600030101010101" pitchFamily="2" charset="-122"/>
              </a:rPr>
              <a:t>)</a:t>
            </a:r>
            <a:endParaRPr lang="en-US" altLang="zh-CN" sz="2700" b="1" dirty="0">
              <a:latin typeface="Arial" panose="020B0604020202020204" pitchFamily="34" charset="0"/>
              <a:ea typeface="宋体" panose="02010600030101010101" pitchFamily="2" charset="-122"/>
            </a:endParaRPr>
          </a:p>
        </p:txBody>
      </p:sp>
      <p:sp>
        <p:nvSpPr>
          <p:cNvPr id="1337361" name="Line 17"/>
          <p:cNvSpPr/>
          <p:nvPr/>
        </p:nvSpPr>
        <p:spPr>
          <a:xfrm>
            <a:off x="7554913" y="2479675"/>
            <a:ext cx="0" cy="560388"/>
          </a:xfrm>
          <a:prstGeom prst="line">
            <a:avLst/>
          </a:prstGeom>
          <a:ln w="9525" cap="flat" cmpd="sng">
            <a:solidFill>
              <a:schemeClr val="tx1"/>
            </a:solidFill>
            <a:prstDash val="solid"/>
            <a:round/>
            <a:headEnd type="none" w="med" len="med"/>
            <a:tailEnd type="triangle" w="med" len="med"/>
          </a:ln>
        </p:spPr>
      </p:sp>
      <p:sp>
        <p:nvSpPr>
          <p:cNvPr id="1337362" name="Text Box 18"/>
          <p:cNvSpPr txBox="1"/>
          <p:nvPr/>
        </p:nvSpPr>
        <p:spPr>
          <a:xfrm>
            <a:off x="6565900" y="4479925"/>
            <a:ext cx="2178050" cy="935038"/>
          </a:xfrm>
          <a:prstGeom prst="rect">
            <a:avLst/>
          </a:prstGeom>
          <a:solidFill>
            <a:schemeClr val="tx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送用户名给</a:t>
            </a:r>
            <a:endParaRPr lang="zh-CN" altLang="en-US" sz="2700" b="1" dirty="0">
              <a:latin typeface="Arial" panose="020B0604020202020204" pitchFamily="34" charset="0"/>
              <a:ea typeface="宋体" panose="02010600030101010101" pitchFamily="2" charset="-122"/>
            </a:endParaRPr>
          </a:p>
          <a:p>
            <a:pPr algn="ctr"/>
            <a:r>
              <a:rPr lang="zh-CN" altLang="en-US" sz="2700" b="1" dirty="0">
                <a:latin typeface="Arial" panose="020B0604020202020204" pitchFamily="34" charset="0"/>
                <a:ea typeface="宋体" panose="02010600030101010101" pitchFamily="2" charset="-122"/>
              </a:rPr>
              <a:t>服务器</a:t>
            </a:r>
            <a:endParaRPr lang="zh-CN" altLang="en-US" sz="2700" b="1" dirty="0">
              <a:latin typeface="Arial" panose="020B0604020202020204" pitchFamily="34" charset="0"/>
              <a:ea typeface="宋体" panose="02010600030101010101" pitchFamily="2" charset="-122"/>
            </a:endParaRPr>
          </a:p>
        </p:txBody>
      </p:sp>
      <p:sp>
        <p:nvSpPr>
          <p:cNvPr id="1337363" name="Line 19"/>
          <p:cNvSpPr/>
          <p:nvPr/>
        </p:nvSpPr>
        <p:spPr>
          <a:xfrm>
            <a:off x="7554913" y="3921125"/>
            <a:ext cx="0" cy="558800"/>
          </a:xfrm>
          <a:prstGeom prst="line">
            <a:avLst/>
          </a:prstGeom>
          <a:ln w="9525" cap="flat" cmpd="sng">
            <a:solidFill>
              <a:schemeClr val="tx1"/>
            </a:solidFill>
            <a:prstDash val="solid"/>
            <a:round/>
            <a:headEnd type="none" w="med" len="med"/>
            <a:tailEnd type="triangle" w="med" len="med"/>
          </a:ln>
        </p:spPr>
      </p:sp>
      <p:sp>
        <p:nvSpPr>
          <p:cNvPr id="1337364" name="Text Box 20"/>
          <p:cNvSpPr txBox="1"/>
          <p:nvPr/>
        </p:nvSpPr>
        <p:spPr>
          <a:xfrm>
            <a:off x="6931025" y="6480175"/>
            <a:ext cx="1731963" cy="520700"/>
          </a:xfrm>
          <a:prstGeom prst="rect">
            <a:avLst/>
          </a:prstGeom>
          <a:solidFill>
            <a:schemeClr val="tx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关闭流</a:t>
            </a:r>
            <a:endParaRPr lang="zh-CN" altLang="en-US" sz="2700" b="1" dirty="0">
              <a:latin typeface="Arial" panose="020B0604020202020204" pitchFamily="34" charset="0"/>
              <a:ea typeface="宋体" panose="02010600030101010101" pitchFamily="2" charset="-122"/>
            </a:endParaRPr>
          </a:p>
        </p:txBody>
      </p:sp>
      <p:sp>
        <p:nvSpPr>
          <p:cNvPr id="1337365" name="Line 21"/>
          <p:cNvSpPr/>
          <p:nvPr/>
        </p:nvSpPr>
        <p:spPr>
          <a:xfrm>
            <a:off x="7554913" y="5360988"/>
            <a:ext cx="6350" cy="639762"/>
          </a:xfrm>
          <a:prstGeom prst="line">
            <a:avLst/>
          </a:prstGeom>
          <a:ln w="9525" cap="flat" cmpd="sng">
            <a:solidFill>
              <a:schemeClr val="tx1"/>
            </a:solidFill>
            <a:prstDash val="solid"/>
            <a:round/>
            <a:headEnd type="none" w="med" len="med"/>
            <a:tailEnd type="triangle" w="med" len="med"/>
          </a:ln>
        </p:spPr>
      </p:sp>
      <p:sp>
        <p:nvSpPr>
          <p:cNvPr id="1337366" name="Line 22"/>
          <p:cNvSpPr/>
          <p:nvPr/>
        </p:nvSpPr>
        <p:spPr>
          <a:xfrm>
            <a:off x="1614488" y="639763"/>
            <a:ext cx="0" cy="400050"/>
          </a:xfrm>
          <a:prstGeom prst="line">
            <a:avLst/>
          </a:prstGeom>
          <a:ln w="9525" cap="flat" cmpd="sng">
            <a:solidFill>
              <a:schemeClr val="tx1"/>
            </a:solidFill>
            <a:prstDash val="solid"/>
            <a:round/>
            <a:headEnd type="none" w="med" len="med"/>
            <a:tailEnd type="triangle" w="med" len="med"/>
          </a:ln>
        </p:spPr>
      </p:sp>
      <p:sp>
        <p:nvSpPr>
          <p:cNvPr id="1337367" name="Line 23"/>
          <p:cNvSpPr/>
          <p:nvPr/>
        </p:nvSpPr>
        <p:spPr>
          <a:xfrm>
            <a:off x="1614488" y="1520825"/>
            <a:ext cx="0" cy="479425"/>
          </a:xfrm>
          <a:prstGeom prst="line">
            <a:avLst/>
          </a:prstGeom>
          <a:ln w="9525" cap="flat" cmpd="sng">
            <a:solidFill>
              <a:schemeClr val="tx1"/>
            </a:solidFill>
            <a:prstDash val="solid"/>
            <a:round/>
            <a:headEnd type="none" w="med" len="med"/>
            <a:tailEnd type="triangle" w="med" len="med"/>
          </a:ln>
        </p:spPr>
      </p:sp>
      <p:sp>
        <p:nvSpPr>
          <p:cNvPr id="1337368" name="Text Box 24"/>
          <p:cNvSpPr txBox="1"/>
          <p:nvPr/>
        </p:nvSpPr>
        <p:spPr>
          <a:xfrm>
            <a:off x="1614488" y="1520825"/>
            <a:ext cx="2786062" cy="519113"/>
          </a:xfrm>
          <a:prstGeom prst="rect">
            <a:avLst/>
          </a:prstGeom>
          <a:noFill/>
          <a:ln w="9525">
            <a:noFill/>
          </a:ln>
        </p:spPr>
        <p:txBody>
          <a:bodyPr wrap="none" lIns="102870" tIns="51435" rIns="102870" bIns="51435" anchor="t">
            <a:spAutoFit/>
          </a:bodyPr>
          <a:p>
            <a:r>
              <a:rPr lang="en-US" altLang="zh-CN" sz="2700" b="1" dirty="0">
                <a:latin typeface="Arial" panose="020B0604020202020204" pitchFamily="34" charset="0"/>
                <a:ea typeface="宋体" panose="02010600030101010101" pitchFamily="2" charset="-122"/>
              </a:rPr>
              <a:t>waiting for user</a:t>
            </a:r>
            <a:endParaRPr lang="en-US" altLang="zh-CN" sz="2700" b="1" dirty="0">
              <a:latin typeface="Arial" panose="020B0604020202020204" pitchFamily="34" charset="0"/>
              <a:ea typeface="宋体" panose="02010600030101010101" pitchFamily="2" charset="-122"/>
            </a:endParaRPr>
          </a:p>
        </p:txBody>
      </p:sp>
      <p:cxnSp>
        <p:nvCxnSpPr>
          <p:cNvPr id="1337369" name="AutoShape 25"/>
          <p:cNvCxnSpPr>
            <a:stCxn id="1337355" idx="1"/>
            <a:endCxn id="1337351" idx="3"/>
          </p:cNvCxnSpPr>
          <p:nvPr/>
        </p:nvCxnSpPr>
        <p:spPr>
          <a:xfrm rot="-10800000" flipV="1">
            <a:off x="2697163" y="1219200"/>
            <a:ext cx="3687762" cy="1247775"/>
          </a:xfrm>
          <a:prstGeom prst="curvedConnector3">
            <a:avLst>
              <a:gd name="adj1" fmla="val 50000"/>
            </a:avLst>
          </a:prstGeom>
          <a:ln w="28575" cap="flat" cmpd="sng">
            <a:solidFill>
              <a:schemeClr val="tx1"/>
            </a:solidFill>
            <a:prstDash val="sysDot"/>
            <a:round/>
            <a:headEnd type="none" w="med" len="med"/>
            <a:tailEnd type="triangle" w="med" len="med"/>
          </a:ln>
        </p:spPr>
      </p:cxnSp>
      <p:sp>
        <p:nvSpPr>
          <p:cNvPr id="1337370" name="Line 26"/>
          <p:cNvSpPr/>
          <p:nvPr/>
        </p:nvSpPr>
        <p:spPr>
          <a:xfrm>
            <a:off x="1614488" y="2800350"/>
            <a:ext cx="0" cy="720725"/>
          </a:xfrm>
          <a:prstGeom prst="line">
            <a:avLst/>
          </a:prstGeom>
          <a:ln w="9525" cap="flat" cmpd="sng">
            <a:solidFill>
              <a:schemeClr val="tx1"/>
            </a:solidFill>
            <a:prstDash val="solid"/>
            <a:round/>
            <a:headEnd type="none" w="med" len="med"/>
            <a:tailEnd type="triangle" w="med" len="med"/>
          </a:ln>
        </p:spPr>
      </p:sp>
      <p:sp>
        <p:nvSpPr>
          <p:cNvPr id="1337371" name="Line 27"/>
          <p:cNvSpPr/>
          <p:nvPr/>
        </p:nvSpPr>
        <p:spPr>
          <a:xfrm>
            <a:off x="1614488" y="3679825"/>
            <a:ext cx="0" cy="720725"/>
          </a:xfrm>
          <a:prstGeom prst="line">
            <a:avLst/>
          </a:prstGeom>
          <a:ln w="9525" cap="flat" cmpd="sng">
            <a:solidFill>
              <a:schemeClr val="tx1"/>
            </a:solidFill>
            <a:prstDash val="solid"/>
            <a:round/>
            <a:headEnd type="none" w="med" len="med"/>
            <a:tailEnd type="triangle" w="med" len="med"/>
          </a:ln>
        </p:spPr>
      </p:sp>
      <p:cxnSp>
        <p:nvCxnSpPr>
          <p:cNvPr id="1337372" name="AutoShape 28"/>
          <p:cNvCxnSpPr>
            <a:stCxn id="1337355" idx="1"/>
            <a:endCxn id="1337351" idx="3"/>
          </p:cNvCxnSpPr>
          <p:nvPr/>
        </p:nvCxnSpPr>
        <p:spPr>
          <a:xfrm flipV="1">
            <a:off x="3421063" y="3360738"/>
            <a:ext cx="3178175" cy="1314450"/>
          </a:xfrm>
          <a:prstGeom prst="curvedConnector3">
            <a:avLst>
              <a:gd name="adj1" fmla="val 49972"/>
            </a:avLst>
          </a:prstGeom>
          <a:ln w="9525" cap="flat" cmpd="sng">
            <a:solidFill>
              <a:schemeClr val="tx1"/>
            </a:solidFill>
            <a:prstDash val="sysDot"/>
            <a:round/>
            <a:headEnd type="none" w="med" len="med"/>
            <a:tailEnd type="triangle" w="med" len="med"/>
          </a:ln>
        </p:spPr>
      </p:cxnSp>
      <p:sp>
        <p:nvSpPr>
          <p:cNvPr id="1337373" name="Text Box 29"/>
          <p:cNvSpPr txBox="1"/>
          <p:nvPr/>
        </p:nvSpPr>
        <p:spPr>
          <a:xfrm rot="-1554223">
            <a:off x="4090988" y="1500188"/>
            <a:ext cx="2555875" cy="519112"/>
          </a:xfrm>
          <a:prstGeom prst="rect">
            <a:avLst/>
          </a:prstGeom>
          <a:noFill/>
          <a:ln w="9525">
            <a:noFill/>
          </a:ln>
        </p:spPr>
        <p:txBody>
          <a:bodyPr wrap="none" lIns="102870" tIns="51435" rIns="102870" bIns="51435" anchor="t">
            <a:spAutoFit/>
          </a:bodyPr>
          <a:p>
            <a:r>
              <a:rPr lang="en-US" altLang="zh-CN" sz="2700" b="1" dirty="0">
                <a:latin typeface="Arial" panose="020B0604020202020204" pitchFamily="34" charset="0"/>
                <a:ea typeface="宋体" panose="02010600030101010101" pitchFamily="2" charset="-122"/>
              </a:rPr>
              <a:t>127.0.0.1  1111</a:t>
            </a:r>
            <a:endParaRPr lang="en-US" altLang="zh-CN" sz="2700" b="1" dirty="0">
              <a:latin typeface="Arial" panose="020B0604020202020204" pitchFamily="34" charset="0"/>
              <a:ea typeface="宋体" panose="02010600030101010101" pitchFamily="2" charset="-122"/>
            </a:endParaRPr>
          </a:p>
        </p:txBody>
      </p:sp>
      <p:sp>
        <p:nvSpPr>
          <p:cNvPr id="1337374" name="Text Box 30"/>
          <p:cNvSpPr txBox="1"/>
          <p:nvPr/>
        </p:nvSpPr>
        <p:spPr>
          <a:xfrm>
            <a:off x="3505200" y="960438"/>
            <a:ext cx="919163" cy="519112"/>
          </a:xfrm>
          <a:prstGeom prst="rect">
            <a:avLst/>
          </a:prstGeom>
          <a:noFill/>
          <a:ln w="9525">
            <a:noFill/>
          </a:ln>
        </p:spPr>
        <p:txBody>
          <a:bodyPr wrap="none" lIns="102870" tIns="51435" rIns="102870" bIns="51435" anchor="t">
            <a:spAutoFit/>
          </a:bodyPr>
          <a:p>
            <a:r>
              <a:rPr lang="en-US" altLang="zh-CN" sz="2700" b="1" dirty="0">
                <a:latin typeface="Arial" panose="020B0604020202020204" pitchFamily="34" charset="0"/>
                <a:ea typeface="宋体" panose="02010600030101010101" pitchFamily="2" charset="-122"/>
              </a:rPr>
              <a:t>1111</a:t>
            </a:r>
            <a:endParaRPr lang="en-US" altLang="zh-CN" sz="2700" b="1" dirty="0">
              <a:latin typeface="Arial" panose="020B0604020202020204" pitchFamily="34" charset="0"/>
              <a:ea typeface="宋体" panose="02010600030101010101" pitchFamily="2" charset="-122"/>
            </a:endParaRPr>
          </a:p>
        </p:txBody>
      </p:sp>
      <p:sp>
        <p:nvSpPr>
          <p:cNvPr id="1337375" name="Text Box 31"/>
          <p:cNvSpPr txBox="1"/>
          <p:nvPr/>
        </p:nvSpPr>
        <p:spPr>
          <a:xfrm rot="-1998490">
            <a:off x="4113213" y="4140200"/>
            <a:ext cx="1150937" cy="520700"/>
          </a:xfrm>
          <a:prstGeom prst="rect">
            <a:avLst/>
          </a:prstGeom>
          <a:solidFill>
            <a:schemeClr val="bg1"/>
          </a:solidFill>
          <a:ln w="9525">
            <a:noFill/>
          </a:ln>
        </p:spPr>
        <p:txBody>
          <a:bodyPr wrap="none" lIns="102870" tIns="51435" rIns="102870" bIns="51435" anchor="t">
            <a:spAutoFit/>
          </a:bodyPr>
          <a:p>
            <a:r>
              <a:rPr lang="en-US" altLang="zh-CN" sz="2700" b="1" dirty="0">
                <a:latin typeface="Arial" panose="020B0604020202020204" pitchFamily="34" charset="0"/>
                <a:ea typeface="宋体" panose="02010600030101010101" pitchFamily="2" charset="-122"/>
              </a:rPr>
              <a:t>login:</a:t>
            </a:r>
            <a:endParaRPr lang="en-US" altLang="zh-CN" sz="2700" b="1" dirty="0">
              <a:latin typeface="Arial" panose="020B0604020202020204" pitchFamily="34" charset="0"/>
              <a:ea typeface="宋体" panose="02010600030101010101" pitchFamily="2" charset="-122"/>
            </a:endParaRPr>
          </a:p>
        </p:txBody>
      </p:sp>
      <p:sp>
        <p:nvSpPr>
          <p:cNvPr id="1337376" name="Text Box 32"/>
          <p:cNvSpPr txBox="1"/>
          <p:nvPr/>
        </p:nvSpPr>
        <p:spPr>
          <a:xfrm>
            <a:off x="1524000" y="3760788"/>
            <a:ext cx="3459163" cy="519112"/>
          </a:xfrm>
          <a:prstGeom prst="rect">
            <a:avLst/>
          </a:prstGeom>
          <a:noFill/>
          <a:ln w="9525">
            <a:noFill/>
          </a:ln>
        </p:spPr>
        <p:txBody>
          <a:bodyPr wrap="none" lIns="102870" tIns="51435" rIns="102870" bIns="51435" anchor="t">
            <a:spAutoFit/>
          </a:bodyPr>
          <a:p>
            <a:r>
              <a:rPr lang="en-US" altLang="zh-CN" sz="2700" b="1" dirty="0">
                <a:latin typeface="Arial" panose="020B0604020202020204" pitchFamily="34" charset="0"/>
                <a:ea typeface="宋体" panose="02010600030101010101" pitchFamily="2" charset="-122"/>
              </a:rPr>
              <a:t>connetcting client...</a:t>
            </a:r>
            <a:endParaRPr lang="en-US" altLang="zh-CN" sz="2700" b="1" dirty="0">
              <a:latin typeface="Arial" panose="020B0604020202020204" pitchFamily="34" charset="0"/>
              <a:ea typeface="宋体" panose="02010600030101010101" pitchFamily="2" charset="-122"/>
            </a:endParaRPr>
          </a:p>
        </p:txBody>
      </p:sp>
      <p:sp>
        <p:nvSpPr>
          <p:cNvPr id="1337377" name="Line 33"/>
          <p:cNvSpPr/>
          <p:nvPr/>
        </p:nvSpPr>
        <p:spPr>
          <a:xfrm>
            <a:off x="1614488" y="4879975"/>
            <a:ext cx="0" cy="641350"/>
          </a:xfrm>
          <a:prstGeom prst="line">
            <a:avLst/>
          </a:prstGeom>
          <a:ln w="9525" cap="flat" cmpd="sng">
            <a:solidFill>
              <a:schemeClr val="tx1"/>
            </a:solidFill>
            <a:prstDash val="solid"/>
            <a:round/>
            <a:headEnd type="none" w="med" len="med"/>
            <a:tailEnd type="triangle" w="med" len="med"/>
          </a:ln>
        </p:spPr>
      </p:sp>
      <p:cxnSp>
        <p:nvCxnSpPr>
          <p:cNvPr id="1337378" name="AutoShape 34"/>
          <p:cNvCxnSpPr>
            <a:stCxn id="1337355" idx="1"/>
            <a:endCxn id="1337353" idx="3"/>
          </p:cNvCxnSpPr>
          <p:nvPr/>
        </p:nvCxnSpPr>
        <p:spPr>
          <a:xfrm rot="-10800000" flipV="1">
            <a:off x="3159125" y="4640263"/>
            <a:ext cx="3905250" cy="900112"/>
          </a:xfrm>
          <a:prstGeom prst="curvedConnector3">
            <a:avLst>
              <a:gd name="adj1" fmla="val 50000"/>
            </a:avLst>
          </a:prstGeom>
          <a:ln w="28575" cap="flat" cmpd="sng">
            <a:solidFill>
              <a:schemeClr val="tx1"/>
            </a:solidFill>
            <a:prstDash val="sysDot"/>
            <a:round/>
            <a:headEnd type="none" w="med" len="med"/>
            <a:tailEnd type="triangle" w="med" len="med"/>
          </a:ln>
        </p:spPr>
      </p:cxnSp>
      <p:sp>
        <p:nvSpPr>
          <p:cNvPr id="1337379" name="Text Box 35"/>
          <p:cNvSpPr txBox="1"/>
          <p:nvPr/>
        </p:nvSpPr>
        <p:spPr>
          <a:xfrm rot="-1736933">
            <a:off x="4635500" y="5040313"/>
            <a:ext cx="881063" cy="520700"/>
          </a:xfrm>
          <a:prstGeom prst="rect">
            <a:avLst/>
          </a:prstGeom>
          <a:solidFill>
            <a:schemeClr val="bg1"/>
          </a:solidFill>
          <a:ln w="9525">
            <a:noFill/>
          </a:ln>
        </p:spPr>
        <p:txBody>
          <a:bodyPr wrap="none" lIns="102870" tIns="51435" rIns="102870" bIns="51435" anchor="t">
            <a:spAutoFit/>
          </a:bodyPr>
          <a:p>
            <a:r>
              <a:rPr lang="en-US" altLang="zh-CN" sz="2700" b="1" dirty="0">
                <a:latin typeface="Arial" panose="020B0604020202020204" pitchFamily="34" charset="0"/>
                <a:ea typeface="宋体" panose="02010600030101010101" pitchFamily="2" charset="-122"/>
              </a:rPr>
              <a:t>java</a:t>
            </a:r>
            <a:endParaRPr lang="en-US" altLang="zh-CN" sz="2700" b="1" dirty="0">
              <a:latin typeface="Arial" panose="020B0604020202020204" pitchFamily="34" charset="0"/>
              <a:ea typeface="宋体" panose="02010600030101010101" pitchFamily="2" charset="-122"/>
            </a:endParaRPr>
          </a:p>
        </p:txBody>
      </p:sp>
      <p:sp>
        <p:nvSpPr>
          <p:cNvPr id="1337380" name="Line 36"/>
          <p:cNvSpPr/>
          <p:nvPr/>
        </p:nvSpPr>
        <p:spPr>
          <a:xfrm>
            <a:off x="1620838" y="5761038"/>
            <a:ext cx="0" cy="639762"/>
          </a:xfrm>
          <a:prstGeom prst="line">
            <a:avLst/>
          </a:prstGeom>
          <a:ln w="9525" cap="flat" cmpd="sng">
            <a:solidFill>
              <a:schemeClr val="tx1"/>
            </a:solidFill>
            <a:prstDash val="solid"/>
            <a:round/>
            <a:headEnd type="none" w="med" len="med"/>
            <a:tailEnd type="triangle" w="med" len="med"/>
          </a:ln>
        </p:spPr>
      </p:sp>
      <p:sp>
        <p:nvSpPr>
          <p:cNvPr id="1337381" name="Text Box 37"/>
          <p:cNvSpPr txBox="1"/>
          <p:nvPr/>
        </p:nvSpPr>
        <p:spPr>
          <a:xfrm>
            <a:off x="360363" y="6400800"/>
            <a:ext cx="3259137" cy="519113"/>
          </a:xfrm>
          <a:prstGeom prst="rect">
            <a:avLst/>
          </a:prstGeom>
          <a:solidFill>
            <a:schemeClr val="accent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提示用户登录成功</a:t>
            </a:r>
            <a:endParaRPr lang="zh-CN" altLang="en-US" sz="2700" b="1" dirty="0">
              <a:latin typeface="Arial" panose="020B0604020202020204" pitchFamily="34" charset="0"/>
              <a:ea typeface="宋体" panose="02010600030101010101" pitchFamily="2" charset="-122"/>
            </a:endParaRPr>
          </a:p>
        </p:txBody>
      </p:sp>
      <p:sp>
        <p:nvSpPr>
          <p:cNvPr id="1337382" name="Text Box 38"/>
          <p:cNvSpPr txBox="1"/>
          <p:nvPr/>
        </p:nvSpPr>
        <p:spPr>
          <a:xfrm>
            <a:off x="6661150" y="5761038"/>
            <a:ext cx="2124075" cy="519112"/>
          </a:xfrm>
          <a:prstGeom prst="rect">
            <a:avLst/>
          </a:prstGeom>
          <a:solidFill>
            <a:schemeClr val="tx2">
              <a:lumMod val="20000"/>
              <a:lumOff val="80000"/>
            </a:schemeClr>
          </a:solidFill>
          <a:ln w="9525">
            <a:noFill/>
          </a:ln>
        </p:spPr>
        <p:txBody>
          <a:bodyPr lIns="102870" tIns="51435" rIns="102870" bIns="51435" anchor="t">
            <a:spAutoFit/>
          </a:bodyPr>
          <a:p>
            <a:pPr algn="ctr"/>
            <a:r>
              <a:rPr lang="zh-CN" altLang="en-US" sz="2700" b="1" dirty="0">
                <a:latin typeface="Arial" panose="020B0604020202020204" pitchFamily="34" charset="0"/>
                <a:ea typeface="宋体" panose="02010600030101010101" pitchFamily="2" charset="-122"/>
              </a:rPr>
              <a:t>读</a:t>
            </a:r>
            <a:r>
              <a:rPr lang="en-US" altLang="zh-CN" sz="2700" b="1" dirty="0">
                <a:latin typeface="Arial" panose="020B0604020202020204" pitchFamily="34" charset="0"/>
                <a:ea typeface="宋体" panose="02010600030101010101" pitchFamily="2" charset="-122"/>
              </a:rPr>
              <a:t>socket</a:t>
            </a:r>
            <a:r>
              <a:rPr lang="zh-CN" altLang="en-US" sz="2700" b="1" dirty="0">
                <a:latin typeface="Arial" panose="020B0604020202020204" pitchFamily="34" charset="0"/>
                <a:ea typeface="宋体" panose="02010600030101010101" pitchFamily="2" charset="-122"/>
              </a:rPr>
              <a:t>流</a:t>
            </a:r>
            <a:endParaRPr lang="zh-CN" altLang="en-US" sz="2700" b="1" dirty="0">
              <a:latin typeface="Arial" panose="020B0604020202020204" pitchFamily="34" charset="0"/>
              <a:ea typeface="宋体" panose="02010600030101010101" pitchFamily="2" charset="-122"/>
            </a:endParaRPr>
          </a:p>
        </p:txBody>
      </p:sp>
      <p:cxnSp>
        <p:nvCxnSpPr>
          <p:cNvPr id="1337383" name="AutoShape 39"/>
          <p:cNvCxnSpPr>
            <a:stCxn id="1337355" idx="1"/>
            <a:endCxn id="1337353" idx="3"/>
          </p:cNvCxnSpPr>
          <p:nvPr/>
        </p:nvCxnSpPr>
        <p:spPr>
          <a:xfrm flipV="1">
            <a:off x="3421063" y="6000750"/>
            <a:ext cx="3201987" cy="639763"/>
          </a:xfrm>
          <a:prstGeom prst="curvedConnector3">
            <a:avLst>
              <a:gd name="adj1" fmla="val 69611"/>
            </a:avLst>
          </a:prstGeom>
          <a:ln w="28575" cap="flat" cmpd="sng">
            <a:solidFill>
              <a:schemeClr val="tx1"/>
            </a:solidFill>
            <a:prstDash val="sysDot"/>
            <a:round/>
            <a:headEnd type="none" w="med" len="med"/>
            <a:tailEnd type="triangle" w="med" len="med"/>
          </a:ln>
        </p:spPr>
      </p:cxnSp>
      <p:sp>
        <p:nvSpPr>
          <p:cNvPr id="1337384" name="Text Box 40"/>
          <p:cNvSpPr txBox="1"/>
          <p:nvPr/>
        </p:nvSpPr>
        <p:spPr>
          <a:xfrm>
            <a:off x="1530350" y="5761038"/>
            <a:ext cx="1862138" cy="519112"/>
          </a:xfrm>
          <a:prstGeom prst="rect">
            <a:avLst/>
          </a:prstGeom>
          <a:noFill/>
          <a:ln w="9525">
            <a:noFill/>
          </a:ln>
        </p:spPr>
        <p:txBody>
          <a:bodyPr wrap="none" lIns="102870" tIns="51435" rIns="102870" bIns="51435" anchor="t">
            <a:spAutoFit/>
          </a:bodyPr>
          <a:p>
            <a:r>
              <a:rPr lang="en-US" altLang="zh-CN" sz="2700" b="1" dirty="0">
                <a:latin typeface="Arial" panose="020B0604020202020204" pitchFamily="34" charset="0"/>
                <a:ea typeface="宋体" panose="02010600030101010101" pitchFamily="2" charset="-122"/>
              </a:rPr>
              <a:t>User :java</a:t>
            </a:r>
            <a:endParaRPr lang="en-US" altLang="zh-CN" sz="2700" b="1" dirty="0">
              <a:latin typeface="Arial" panose="020B0604020202020204" pitchFamily="34" charset="0"/>
              <a:ea typeface="宋体" panose="02010600030101010101" pitchFamily="2" charset="-122"/>
            </a:endParaRPr>
          </a:p>
        </p:txBody>
      </p:sp>
      <p:sp>
        <p:nvSpPr>
          <p:cNvPr id="1337385" name="Text Box 41"/>
          <p:cNvSpPr txBox="1"/>
          <p:nvPr/>
        </p:nvSpPr>
        <p:spPr>
          <a:xfrm rot="-932147">
            <a:off x="3533775" y="5802313"/>
            <a:ext cx="3035300" cy="519112"/>
          </a:xfrm>
          <a:prstGeom prst="rect">
            <a:avLst/>
          </a:prstGeom>
          <a:solidFill>
            <a:schemeClr val="bg1"/>
          </a:solidFill>
          <a:ln w="9525">
            <a:noFill/>
          </a:ln>
        </p:spPr>
        <p:txBody>
          <a:bodyPr wrap="none" lIns="102870" tIns="51435" rIns="102870" bIns="51435" anchor="t">
            <a:spAutoFit/>
          </a:bodyPr>
          <a:p>
            <a:r>
              <a:rPr lang="en-US" altLang="zh-CN" sz="2700" b="1" dirty="0">
                <a:latin typeface="Arial" panose="020B0604020202020204" pitchFamily="34" charset="0"/>
                <a:ea typeface="宋体" panose="02010600030101010101" pitchFamily="2" charset="-122"/>
              </a:rPr>
              <a:t>Login successful</a:t>
            </a:r>
            <a:endParaRPr lang="en-US" altLang="zh-CN" sz="2700" b="1" dirty="0">
              <a:latin typeface="Arial" panose="020B0604020202020204" pitchFamily="34" charset="0"/>
              <a:ea typeface="宋体" panose="02010600030101010101" pitchFamily="2" charset="-122"/>
            </a:endParaRPr>
          </a:p>
        </p:txBody>
      </p:sp>
      <p:sp>
        <p:nvSpPr>
          <p:cNvPr id="1337386" name="Line 42"/>
          <p:cNvSpPr/>
          <p:nvPr/>
        </p:nvSpPr>
        <p:spPr>
          <a:xfrm>
            <a:off x="7561263" y="6240463"/>
            <a:ext cx="0" cy="239712"/>
          </a:xfrm>
          <a:prstGeom prst="line">
            <a:avLst/>
          </a:prstGeom>
          <a:ln w="9525" cap="flat" cmpd="sng">
            <a:solidFill>
              <a:schemeClr val="tx1"/>
            </a:solidFill>
            <a:prstDash val="solid"/>
            <a:round/>
            <a:headEnd type="none" w="med" len="med"/>
            <a:tailEnd type="triangle" w="med" len="med"/>
          </a:ln>
        </p:spPr>
      </p:sp>
      <p:sp>
        <p:nvSpPr>
          <p:cNvPr id="1337387" name="Line 43"/>
          <p:cNvSpPr/>
          <p:nvPr/>
        </p:nvSpPr>
        <p:spPr>
          <a:xfrm>
            <a:off x="1709738" y="6880225"/>
            <a:ext cx="0" cy="320675"/>
          </a:xfrm>
          <a:prstGeom prst="line">
            <a:avLst/>
          </a:prstGeom>
          <a:ln w="9525" cap="flat" cmpd="sng">
            <a:solidFill>
              <a:schemeClr val="tx1"/>
            </a:solidFill>
            <a:prstDash val="solid"/>
            <a:round/>
            <a:headEnd type="none" w="med" len="med"/>
            <a:tailEnd type="triangle" w="med" len="med"/>
          </a:ln>
        </p:spPr>
      </p:sp>
      <p:sp>
        <p:nvSpPr>
          <p:cNvPr id="61484" name="Text Box 44"/>
          <p:cNvSpPr txBox="1"/>
          <p:nvPr/>
        </p:nvSpPr>
        <p:spPr>
          <a:xfrm>
            <a:off x="3175000" y="292100"/>
            <a:ext cx="1701800" cy="519113"/>
          </a:xfrm>
          <a:prstGeom prst="rect">
            <a:avLst/>
          </a:prstGeom>
          <a:noFill/>
          <a:ln w="9525">
            <a:noFill/>
          </a:ln>
        </p:spPr>
        <p:txBody>
          <a:bodyPr lIns="102870" tIns="51435" rIns="102870" bIns="51435" anchor="t">
            <a:spAutoFit/>
          </a:bodyPr>
          <a:p>
            <a:pPr>
              <a:spcBef>
                <a:spcPct val="50000"/>
              </a:spcBef>
            </a:pPr>
            <a:r>
              <a:rPr lang="zh-CN" altLang="en-US" sz="2700" b="1" dirty="0">
                <a:solidFill>
                  <a:srgbClr val="CC3300"/>
                </a:solidFill>
                <a:latin typeface="Arial" panose="020B0604020202020204" pitchFamily="34" charset="0"/>
                <a:ea typeface="华文新魏" panose="02010800040101010101" pitchFamily="2" charset="-122"/>
              </a:rPr>
              <a:t>服务器端</a:t>
            </a:r>
            <a:endParaRPr lang="zh-CN" altLang="en-US" sz="2700" b="1" dirty="0">
              <a:solidFill>
                <a:srgbClr val="CC3300"/>
              </a:solidFill>
              <a:latin typeface="Arial" panose="020B0604020202020204" pitchFamily="34" charset="0"/>
              <a:ea typeface="华文新魏" panose="02010800040101010101" pitchFamily="2" charset="-122"/>
            </a:endParaRPr>
          </a:p>
        </p:txBody>
      </p:sp>
      <p:sp>
        <p:nvSpPr>
          <p:cNvPr id="61485" name="Text Box 45"/>
          <p:cNvSpPr txBox="1"/>
          <p:nvPr/>
        </p:nvSpPr>
        <p:spPr>
          <a:xfrm>
            <a:off x="9097963" y="190500"/>
            <a:ext cx="1703387" cy="519113"/>
          </a:xfrm>
          <a:prstGeom prst="rect">
            <a:avLst/>
          </a:prstGeom>
          <a:noFill/>
          <a:ln w="9525">
            <a:noFill/>
          </a:ln>
        </p:spPr>
        <p:txBody>
          <a:bodyPr lIns="102870" tIns="51435" rIns="102870" bIns="51435" anchor="t">
            <a:spAutoFit/>
          </a:bodyPr>
          <a:p>
            <a:pPr>
              <a:spcBef>
                <a:spcPct val="50000"/>
              </a:spcBef>
            </a:pPr>
            <a:r>
              <a:rPr lang="zh-CN" altLang="en-US" sz="2700" b="1" dirty="0">
                <a:solidFill>
                  <a:srgbClr val="CC3300"/>
                </a:solidFill>
                <a:latin typeface="Arial" panose="020B0604020202020204" pitchFamily="34" charset="0"/>
                <a:ea typeface="华文新魏" panose="02010800040101010101" pitchFamily="2" charset="-122"/>
              </a:rPr>
              <a:t>客户端</a:t>
            </a:r>
            <a:endParaRPr lang="zh-CN" altLang="en-US" sz="2700" b="1" dirty="0">
              <a:solidFill>
                <a:srgbClr val="CC3300"/>
              </a:solidFill>
              <a:latin typeface="Arial" panose="020B0604020202020204" pitchFamily="34"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7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373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73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73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373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73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73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73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3373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373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373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3373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3373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3373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3373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3373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33737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33737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3373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133737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33737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133736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33736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13373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33736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499"/>
                                          </p:stCondLst>
                                        </p:cTn>
                                        <p:tgtEl>
                                          <p:spTgt spid="133737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33737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499"/>
                                          </p:stCondLst>
                                        </p:cTn>
                                        <p:tgtEl>
                                          <p:spTgt spid="133737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33735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499"/>
                                          </p:stCondLst>
                                        </p:cTn>
                                        <p:tgtEl>
                                          <p:spTgt spid="133738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33738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33738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499"/>
                                          </p:stCondLst>
                                        </p:cTn>
                                        <p:tgtEl>
                                          <p:spTgt spid="133738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133738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499"/>
                                          </p:stCondLst>
                                        </p:cTn>
                                        <p:tgtEl>
                                          <p:spTgt spid="133736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33738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499"/>
                                          </p:stCondLst>
                                        </p:cTn>
                                        <p:tgtEl>
                                          <p:spTgt spid="133738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337364"/>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499"/>
                                          </p:stCondLst>
                                        </p:cTn>
                                        <p:tgtEl>
                                          <p:spTgt spid="1337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349" grpId="0" bldLvl="0" animBg="1"/>
      <p:bldP spid="1337350" grpId="0" bldLvl="0" animBg="1"/>
      <p:bldP spid="1337351" grpId="0" bldLvl="0" animBg="1"/>
      <p:bldP spid="1337352" grpId="0" bldLvl="0" animBg="1"/>
      <p:bldP spid="1337353" grpId="0" bldLvl="0" animBg="1"/>
      <p:bldP spid="1337354" grpId="0" bldLvl="0" animBg="1"/>
      <p:bldP spid="1337355" grpId="0" bldLvl="0" animBg="1"/>
      <p:bldP spid="1337357" grpId="0" bldLvl="0" animBg="1"/>
      <p:bldP spid="1337359" grpId="0" bldLvl="0" animBg="1"/>
      <p:bldP spid="1337360" grpId="0" bldLvl="0" animBg="1"/>
      <p:bldP spid="1337362" grpId="0" bldLvl="0" animBg="1"/>
      <p:bldP spid="1337364" grpId="0" bldLvl="0" animBg="1"/>
      <p:bldP spid="1337368" grpId="0"/>
      <p:bldP spid="1337373" grpId="0"/>
      <p:bldP spid="1337374" grpId="0"/>
      <p:bldP spid="1337375" grpId="0" animBg="1"/>
      <p:bldP spid="1337376" grpId="0"/>
      <p:bldP spid="1337379" grpId="0" animBg="1"/>
      <p:bldP spid="1337381" grpId="0" bldLvl="0" animBg="1"/>
      <p:bldP spid="1337382" grpId="0" bldLvl="0" animBg="1"/>
      <p:bldP spid="1337384" grpId="0"/>
      <p:bldP spid="133738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3"/>
          <p:cNvSpPr>
            <a:spLocks noGrp="1"/>
          </p:cNvSpPr>
          <p:nvPr>
            <p:ph idx="1"/>
          </p:nvPr>
        </p:nvSpPr>
        <p:spPr>
          <a:solidFill>
            <a:schemeClr val="bg1"/>
          </a:solidFill>
        </p:spPr>
        <p:txBody>
          <a:bodyPr wrap="square" lIns="102870" tIns="51435" rIns="102870" bIns="51435" anchor="t"/>
          <a:p>
            <a:pPr defTabSz="1028700"/>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338372" name="Text Box 4"/>
          <p:cNvSpPr txBox="1"/>
          <p:nvPr/>
        </p:nvSpPr>
        <p:spPr>
          <a:xfrm>
            <a:off x="4151313" y="1157288"/>
            <a:ext cx="4176712" cy="1627187"/>
          </a:xfrm>
          <a:prstGeom prst="rect">
            <a:avLst/>
          </a:prstGeom>
          <a:solidFill>
            <a:srgbClr val="FFFFCC"/>
          </a:solidFill>
          <a:ln w="9525" cap="flat" cmpd="sng">
            <a:solidFill>
              <a:schemeClr val="tx1"/>
            </a:solidFill>
            <a:prstDash val="solid"/>
            <a:miter/>
            <a:headEnd type="none" w="med" len="med"/>
            <a:tailEnd type="none" w="med" len="med"/>
          </a:ln>
        </p:spPr>
        <p:txBody>
          <a:bodyPr wrap="none" lIns="102870" tIns="51435" rIns="102870" bIns="51435" anchor="t">
            <a:spAutoFit/>
          </a:bodyPr>
          <a:p>
            <a:pPr eaLnBrk="0" hangingPunct="0"/>
            <a:r>
              <a:rPr lang="en-US" altLang="zh-CN" b="1" dirty="0">
                <a:latin typeface="Arial" panose="020B0604020202020204" pitchFamily="34" charset="0"/>
                <a:ea typeface="宋体" panose="02010600030101010101" pitchFamily="2" charset="-122"/>
              </a:rPr>
              <a:t>PrintStream ps=null;</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DataInputStream dis=null;</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String username;</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ServerSocket serverSocket=null;</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Socket clientSocket=null;</a:t>
            </a:r>
            <a:endParaRPr lang="en-US" altLang="zh-CN" b="1" dirty="0">
              <a:latin typeface="Arial" panose="020B0604020202020204" pitchFamily="34" charset="0"/>
              <a:ea typeface="宋体" panose="02010600030101010101" pitchFamily="2" charset="-122"/>
            </a:endParaRPr>
          </a:p>
        </p:txBody>
      </p:sp>
      <p:sp>
        <p:nvSpPr>
          <p:cNvPr id="1338373" name="Text Box 5"/>
          <p:cNvSpPr txBox="1"/>
          <p:nvPr/>
        </p:nvSpPr>
        <p:spPr>
          <a:xfrm>
            <a:off x="4151313" y="3040063"/>
            <a:ext cx="5114925" cy="1627187"/>
          </a:xfrm>
          <a:prstGeom prst="rect">
            <a:avLst/>
          </a:prstGeom>
          <a:solidFill>
            <a:schemeClr val="accent1">
              <a:lumMod val="20000"/>
              <a:lumOff val="80000"/>
            </a:schemeClr>
          </a:solidFill>
          <a:ln w="9525">
            <a:noFill/>
          </a:ln>
        </p:spPr>
        <p:txBody>
          <a:bodyPr wrap="square" lIns="102870" tIns="51435" rIns="102870" bIns="51435" anchor="t">
            <a:spAutoFit/>
          </a:bodyPr>
          <a:p>
            <a:pPr eaLnBrk="0" hangingPunct="0"/>
            <a:r>
              <a:rPr lang="en-US" altLang="zh-CN" b="1" dirty="0">
                <a:latin typeface="Arial" panose="020B0604020202020204" pitchFamily="34" charset="0"/>
                <a:ea typeface="宋体" panose="02010600030101010101" pitchFamily="2" charset="-122"/>
              </a:rPr>
              <a:t>try { </a:t>
            </a:r>
            <a:r>
              <a:rPr lang="en-US" altLang="zh-CN" b="1" dirty="0">
                <a:solidFill>
                  <a:srgbClr val="990033"/>
                </a:solidFill>
                <a:latin typeface="Arial" panose="020B0604020202020204" pitchFamily="34" charset="0"/>
                <a:ea typeface="宋体" panose="02010600030101010101" pitchFamily="2" charset="-122"/>
              </a:rPr>
              <a:t>serverSocket=new </a:t>
            </a:r>
            <a:endParaRPr lang="en-US" altLang="zh-CN" b="1" dirty="0">
              <a:solidFill>
                <a:srgbClr val="990033"/>
              </a:solidFill>
              <a:latin typeface="Arial" panose="020B0604020202020204" pitchFamily="34" charset="0"/>
              <a:ea typeface="宋体" panose="02010600030101010101" pitchFamily="2" charset="-122"/>
            </a:endParaRPr>
          </a:p>
          <a:p>
            <a:pPr eaLnBrk="0" hangingPunct="0"/>
            <a:r>
              <a:rPr lang="en-US" altLang="zh-CN" b="1" dirty="0">
                <a:solidFill>
                  <a:srgbClr val="990033"/>
                </a:solidFill>
                <a:latin typeface="Arial" panose="020B0604020202020204" pitchFamily="34" charset="0"/>
                <a:ea typeface="宋体" panose="02010600030101010101" pitchFamily="2" charset="-122"/>
              </a:rPr>
              <a:t>                      ServerSocket(1111);</a:t>
            </a:r>
            <a:endParaRPr lang="en-US" altLang="zh-CN" b="1" dirty="0">
              <a:solidFill>
                <a:srgbClr val="990033"/>
              </a:solidFill>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}catch (IOException e)</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 System.out.println( “Error”+e);</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System.exit(1);}</a:t>
            </a:r>
            <a:endParaRPr lang="en-US" altLang="zh-CN" b="1" dirty="0">
              <a:latin typeface="Arial" panose="020B0604020202020204" pitchFamily="34" charset="0"/>
              <a:ea typeface="宋体" panose="02010600030101010101" pitchFamily="2" charset="-122"/>
            </a:endParaRPr>
          </a:p>
        </p:txBody>
      </p:sp>
      <p:sp>
        <p:nvSpPr>
          <p:cNvPr id="1338374" name="Text Box 6"/>
          <p:cNvSpPr txBox="1"/>
          <p:nvPr/>
        </p:nvSpPr>
        <p:spPr>
          <a:xfrm>
            <a:off x="785813" y="5037138"/>
            <a:ext cx="6692900" cy="1017587"/>
          </a:xfrm>
          <a:prstGeom prst="rect">
            <a:avLst/>
          </a:prstGeom>
          <a:solidFill>
            <a:schemeClr val="accent6">
              <a:lumMod val="20000"/>
              <a:lumOff val="80000"/>
            </a:schemeClr>
          </a:solidFill>
          <a:ln w="9525">
            <a:noFill/>
          </a:ln>
        </p:spPr>
        <p:txBody>
          <a:bodyPr wrap="none" lIns="102870" tIns="51435" rIns="102870" bIns="51435" anchor="t">
            <a:spAutoFit/>
          </a:bodyPr>
          <a:p>
            <a:pPr eaLnBrk="0" hangingPunct="0"/>
            <a:r>
              <a:rPr lang="en-US" altLang="zh-CN" b="1" dirty="0">
                <a:latin typeface="Arial" panose="020B0604020202020204" pitchFamily="34" charset="0"/>
                <a:ea typeface="宋体" panose="02010600030101010101" pitchFamily="2" charset="-122"/>
              </a:rPr>
              <a:t>try { clientSocket=serverSocket.accept();</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}catch (IOException e){</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   System.out.println("Accept failed.");System.exit(1);}</a:t>
            </a:r>
            <a:endParaRPr lang="en-US" altLang="zh-CN" b="1" dirty="0">
              <a:latin typeface="Arial" panose="020B0604020202020204" pitchFamily="34" charset="0"/>
              <a:ea typeface="宋体" panose="02010600030101010101" pitchFamily="2" charset="-122"/>
            </a:endParaRPr>
          </a:p>
        </p:txBody>
      </p:sp>
      <p:sp>
        <p:nvSpPr>
          <p:cNvPr id="1338378" name="Line 10"/>
          <p:cNvSpPr/>
          <p:nvPr/>
        </p:nvSpPr>
        <p:spPr>
          <a:xfrm>
            <a:off x="2146300" y="2903538"/>
            <a:ext cx="0" cy="560387"/>
          </a:xfrm>
          <a:prstGeom prst="line">
            <a:avLst/>
          </a:prstGeom>
          <a:ln w="9525" cap="flat" cmpd="sng">
            <a:solidFill>
              <a:schemeClr val="tx1"/>
            </a:solidFill>
            <a:prstDash val="solid"/>
            <a:round/>
            <a:headEnd type="none" w="med" len="med"/>
            <a:tailEnd type="triangle" w="med" len="med"/>
          </a:ln>
        </p:spPr>
      </p:sp>
      <p:sp>
        <p:nvSpPr>
          <p:cNvPr id="62470" name="Text Box 7"/>
          <p:cNvSpPr txBox="1"/>
          <p:nvPr/>
        </p:nvSpPr>
        <p:spPr>
          <a:xfrm>
            <a:off x="1047750" y="2525713"/>
            <a:ext cx="2197100" cy="377825"/>
          </a:xfrm>
          <a:prstGeom prst="rect">
            <a:avLst/>
          </a:prstGeom>
          <a:solidFill>
            <a:schemeClr val="accent2">
              <a:lumMod val="20000"/>
              <a:lumOff val="80000"/>
            </a:schemeClr>
          </a:solidFill>
          <a:ln w="9525">
            <a:noFill/>
          </a:ln>
        </p:spPr>
        <p:txBody>
          <a:bodyPr wrap="none" lIns="102870" tIns="51435" rIns="102870" bIns="51435" anchor="t">
            <a:spAutoFit/>
          </a:bodyPr>
          <a:p>
            <a:r>
              <a:rPr lang="zh-CN" altLang="en-US" sz="1800" b="1" dirty="0">
                <a:latin typeface="Arial" panose="020B0604020202020204" pitchFamily="34" charset="0"/>
                <a:ea typeface="宋体" panose="02010600030101010101" pitchFamily="2" charset="-122"/>
              </a:rPr>
              <a:t>创建服务器</a:t>
            </a:r>
            <a:r>
              <a:rPr lang="en-US" altLang="zh-CN" sz="1800" b="1" dirty="0">
                <a:latin typeface="Arial" panose="020B0604020202020204" pitchFamily="34" charset="0"/>
                <a:ea typeface="宋体" panose="02010600030101010101" pitchFamily="2" charset="-122"/>
              </a:rPr>
              <a:t>(</a:t>
            </a:r>
            <a:r>
              <a:rPr lang="zh-CN" altLang="en-US" sz="1800" b="1" dirty="0">
                <a:latin typeface="Arial" panose="020B0604020202020204" pitchFamily="34" charset="0"/>
                <a:ea typeface="宋体" panose="02010600030101010101" pitchFamily="2" charset="-122"/>
              </a:rPr>
              <a:t>端口号</a:t>
            </a:r>
            <a:r>
              <a:rPr lang="en-US" altLang="zh-CN" sz="1800" b="1" dirty="0">
                <a:latin typeface="Arial" panose="020B0604020202020204" pitchFamily="34" charset="0"/>
                <a:ea typeface="宋体" panose="02010600030101010101" pitchFamily="2" charset="-122"/>
              </a:rPr>
              <a:t>)</a:t>
            </a:r>
            <a:endParaRPr lang="en-US" altLang="zh-CN" sz="1800" b="1" dirty="0">
              <a:latin typeface="Arial" panose="020B0604020202020204" pitchFamily="34" charset="0"/>
              <a:ea typeface="宋体" panose="02010600030101010101" pitchFamily="2" charset="-122"/>
            </a:endParaRPr>
          </a:p>
        </p:txBody>
      </p:sp>
      <p:sp>
        <p:nvSpPr>
          <p:cNvPr id="62471" name="Text Box 8"/>
          <p:cNvSpPr txBox="1"/>
          <p:nvPr/>
        </p:nvSpPr>
        <p:spPr>
          <a:xfrm>
            <a:off x="869950" y="1520825"/>
            <a:ext cx="2554288" cy="376238"/>
          </a:xfrm>
          <a:prstGeom prst="rect">
            <a:avLst/>
          </a:prstGeom>
          <a:solidFill>
            <a:schemeClr val="accent2">
              <a:lumMod val="20000"/>
              <a:lumOff val="80000"/>
            </a:schemeClr>
          </a:solidFill>
          <a:ln w="9525">
            <a:noFill/>
          </a:ln>
        </p:spPr>
        <p:txBody>
          <a:bodyPr lIns="102870" tIns="51435" rIns="102870" bIns="51435" anchor="t">
            <a:spAutoFit/>
          </a:bodyPr>
          <a:p>
            <a:pPr algn="ctr"/>
            <a:r>
              <a:rPr lang="zh-CN" altLang="en-US" sz="1800" b="1" dirty="0">
                <a:latin typeface="Arial" panose="020B0604020202020204" pitchFamily="34" charset="0"/>
                <a:ea typeface="宋体" panose="02010600030101010101" pitchFamily="2" charset="-122"/>
              </a:rPr>
              <a:t>定义数据成员</a:t>
            </a:r>
            <a:endParaRPr lang="zh-CN" altLang="en-US" sz="1800" b="1" dirty="0">
              <a:latin typeface="Arial" panose="020B0604020202020204" pitchFamily="34" charset="0"/>
              <a:ea typeface="宋体" panose="02010600030101010101" pitchFamily="2" charset="-122"/>
            </a:endParaRPr>
          </a:p>
        </p:txBody>
      </p:sp>
      <p:sp>
        <p:nvSpPr>
          <p:cNvPr id="62472" name="Line 9"/>
          <p:cNvSpPr/>
          <p:nvPr/>
        </p:nvSpPr>
        <p:spPr>
          <a:xfrm>
            <a:off x="2124075" y="1943100"/>
            <a:ext cx="15875" cy="503238"/>
          </a:xfrm>
          <a:prstGeom prst="line">
            <a:avLst/>
          </a:prstGeom>
          <a:ln w="9525" cap="flat" cmpd="sng">
            <a:solidFill>
              <a:schemeClr val="tx1"/>
            </a:solidFill>
            <a:prstDash val="solid"/>
            <a:round/>
            <a:headEnd type="none" w="med" len="med"/>
            <a:tailEnd type="triangle" w="med" len="med"/>
          </a:ln>
        </p:spPr>
      </p:sp>
      <p:sp>
        <p:nvSpPr>
          <p:cNvPr id="62473" name="Text Box 11"/>
          <p:cNvSpPr txBox="1"/>
          <p:nvPr/>
        </p:nvSpPr>
        <p:spPr>
          <a:xfrm>
            <a:off x="1047750" y="3527425"/>
            <a:ext cx="2238375" cy="652463"/>
          </a:xfrm>
          <a:prstGeom prst="rect">
            <a:avLst/>
          </a:prstGeom>
          <a:solidFill>
            <a:schemeClr val="accent2">
              <a:lumMod val="20000"/>
              <a:lumOff val="80000"/>
            </a:schemeClr>
          </a:solidFill>
          <a:ln w="9525">
            <a:noFill/>
          </a:ln>
        </p:spPr>
        <p:txBody>
          <a:bodyPr lIns="102870" tIns="51435" rIns="102870" bIns="51435" anchor="t">
            <a:spAutoFit/>
          </a:bodyPr>
          <a:p>
            <a:pPr algn="ctr"/>
            <a:r>
              <a:rPr lang="zh-CN" altLang="en-US" sz="1800" b="1" dirty="0">
                <a:latin typeface="Arial" panose="020B0604020202020204" pitchFamily="34" charset="0"/>
                <a:ea typeface="宋体" panose="02010600030101010101" pitchFamily="2" charset="-122"/>
              </a:rPr>
              <a:t>服务器等待</a:t>
            </a:r>
            <a:endParaRPr lang="zh-CN" altLang="en-US" sz="1800" b="1" dirty="0">
              <a:latin typeface="Arial" panose="020B0604020202020204" pitchFamily="34" charset="0"/>
              <a:ea typeface="宋体" panose="02010600030101010101" pitchFamily="2" charset="-122"/>
            </a:endParaRPr>
          </a:p>
          <a:p>
            <a:pPr algn="ctr"/>
            <a:r>
              <a:rPr lang="zh-CN" altLang="en-US" sz="1800" b="1" dirty="0">
                <a:latin typeface="Arial" panose="020B0604020202020204" pitchFamily="34" charset="0"/>
                <a:ea typeface="宋体" panose="02010600030101010101" pitchFamily="2" charset="-122"/>
              </a:rPr>
              <a:t>网络连接</a:t>
            </a:r>
            <a:endParaRPr lang="zh-CN" altLang="en-US" sz="1800" b="1" dirty="0">
              <a:latin typeface="Arial" panose="020B0604020202020204" pitchFamily="34" charset="0"/>
              <a:ea typeface="宋体" panose="02010600030101010101" pitchFamily="2" charset="-122"/>
            </a:endParaRPr>
          </a:p>
        </p:txBody>
      </p:sp>
      <p:sp>
        <p:nvSpPr>
          <p:cNvPr id="62474" name="标题 1"/>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例</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服务器与客户机间的通信</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服务器端</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83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83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383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8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8372" grpId="0" bldLvl="0" animBg="1"/>
      <p:bldP spid="1338373" grpId="0" bldLvl="0" animBg="1"/>
      <p:bldP spid="1338374"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9394" name="Text Box 2"/>
          <p:cNvSpPr txBox="1"/>
          <p:nvPr/>
        </p:nvSpPr>
        <p:spPr>
          <a:xfrm>
            <a:off x="360363" y="3921125"/>
            <a:ext cx="10171112" cy="1200150"/>
          </a:xfrm>
          <a:prstGeom prst="rect">
            <a:avLst/>
          </a:prstGeom>
          <a:solidFill>
            <a:schemeClr val="accent1">
              <a:lumMod val="20000"/>
              <a:lumOff val="80000"/>
            </a:schemeClr>
          </a:solidFill>
          <a:ln w="9525">
            <a:noFill/>
          </a:ln>
        </p:spPr>
        <p:txBody>
          <a:bodyPr lIns="102870" tIns="51435" rIns="102870" bIns="51435" anchor="t">
            <a:spAutoFit/>
          </a:bodyPr>
          <a:p>
            <a:pPr eaLnBrk="0" hangingPunct="0"/>
            <a:r>
              <a:rPr lang="en-US" altLang="zh-CN" sz="2400" b="1" dirty="0">
                <a:latin typeface="Arial" panose="020B0604020202020204" pitchFamily="34" charset="0"/>
                <a:ea typeface="宋体" panose="02010600030101010101" pitchFamily="2" charset="-122"/>
              </a:rPr>
              <a:t>ps=new PrintStream(clientSocket.getOutputStream());</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dis=new  </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       DataInputStream(clientSocket.getInputStream()); </a:t>
            </a:r>
            <a:endParaRPr lang="en-US" altLang="zh-CN" sz="2400" b="1" dirty="0">
              <a:latin typeface="Arial" panose="020B0604020202020204" pitchFamily="34" charset="0"/>
              <a:ea typeface="宋体" panose="02010600030101010101" pitchFamily="2" charset="-122"/>
            </a:endParaRPr>
          </a:p>
        </p:txBody>
      </p:sp>
      <p:grpSp>
        <p:nvGrpSpPr>
          <p:cNvPr id="1339395" name="Group 3"/>
          <p:cNvGrpSpPr/>
          <p:nvPr/>
        </p:nvGrpSpPr>
        <p:grpSpPr>
          <a:xfrm>
            <a:off x="306388" y="1182688"/>
            <a:ext cx="3303587" cy="2587625"/>
            <a:chOff x="240" y="576"/>
            <a:chExt cx="1708" cy="1689"/>
          </a:xfrm>
          <a:solidFill>
            <a:schemeClr val="bg2"/>
          </a:solidFill>
        </p:grpSpPr>
        <p:sp>
          <p:nvSpPr>
            <p:cNvPr id="63491" name="Text Box 4"/>
            <p:cNvSpPr txBox="1"/>
            <p:nvPr/>
          </p:nvSpPr>
          <p:spPr>
            <a:xfrm>
              <a:off x="240" y="1104"/>
              <a:ext cx="1629" cy="298"/>
            </a:xfrm>
            <a:prstGeom prst="rect">
              <a:avLst/>
            </a:prstGeom>
            <a:grpFill/>
            <a:ln w="9525">
              <a:noFill/>
            </a:ln>
          </p:spPr>
          <p:txBody>
            <a:bodyPr wrap="square" anchor="t">
              <a:spAutoFit/>
            </a:bodyPr>
            <a:p>
              <a:r>
                <a:rPr lang="zh-CN" altLang="en-US" sz="2400" b="1" dirty="0">
                  <a:latin typeface="Arial" panose="020B0604020202020204" pitchFamily="34" charset="0"/>
                  <a:ea typeface="宋体" panose="02010600030101010101" pitchFamily="2" charset="-122"/>
                </a:rPr>
                <a:t>创建服务器</a:t>
              </a: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端口号</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grpSp>
          <p:nvGrpSpPr>
            <p:cNvPr id="63492" name="Group 5"/>
            <p:cNvGrpSpPr/>
            <p:nvPr/>
          </p:nvGrpSpPr>
          <p:grpSpPr>
            <a:xfrm>
              <a:off x="384" y="576"/>
              <a:ext cx="1280" cy="1689"/>
              <a:chOff x="384" y="576"/>
              <a:chExt cx="1280" cy="1689"/>
            </a:xfrm>
            <a:grpFill/>
          </p:grpSpPr>
          <p:sp>
            <p:nvSpPr>
              <p:cNvPr id="63493" name="Text Box 6"/>
              <p:cNvSpPr txBox="1"/>
              <p:nvPr/>
            </p:nvSpPr>
            <p:spPr>
              <a:xfrm>
                <a:off x="384" y="576"/>
                <a:ext cx="1280" cy="298"/>
              </a:xfrm>
              <a:prstGeom prst="rect">
                <a:avLst/>
              </a:prstGeom>
              <a:grpFill/>
              <a:ln w="9525">
                <a:noFill/>
              </a:ln>
            </p:spPr>
            <p:txBody>
              <a:bodyPr anchor="t">
                <a:spAutoFit/>
              </a:bodyPr>
              <a:p>
                <a:r>
                  <a:rPr lang="zh-CN" altLang="en-US" sz="2400" b="1" dirty="0">
                    <a:latin typeface="Arial" panose="020B0604020202020204" pitchFamily="34" charset="0"/>
                    <a:ea typeface="宋体" panose="02010600030101010101" pitchFamily="2" charset="-122"/>
                  </a:rPr>
                  <a:t>定义数据成员</a:t>
                </a:r>
                <a:endParaRPr lang="zh-CN" altLang="en-US" sz="2400" b="1" dirty="0">
                  <a:latin typeface="Arial" panose="020B0604020202020204" pitchFamily="34" charset="0"/>
                  <a:ea typeface="宋体" panose="02010600030101010101" pitchFamily="2" charset="-122"/>
                </a:endParaRPr>
              </a:p>
            </p:txBody>
          </p:sp>
          <p:sp>
            <p:nvSpPr>
              <p:cNvPr id="63494" name="Line 7"/>
              <p:cNvSpPr/>
              <p:nvPr/>
            </p:nvSpPr>
            <p:spPr>
              <a:xfrm>
                <a:off x="1008" y="864"/>
                <a:ext cx="0" cy="288"/>
              </a:xfrm>
              <a:prstGeom prst="line">
                <a:avLst/>
              </a:prstGeom>
              <a:grpFill/>
              <a:ln w="9525" cap="flat" cmpd="sng">
                <a:solidFill>
                  <a:schemeClr val="tx1"/>
                </a:solidFill>
                <a:prstDash val="solid"/>
                <a:round/>
                <a:headEnd type="none" w="med" len="med"/>
                <a:tailEnd type="triangle" w="med" len="med"/>
              </a:ln>
            </p:spPr>
          </p:sp>
          <p:sp>
            <p:nvSpPr>
              <p:cNvPr id="63495" name="Line 8"/>
              <p:cNvSpPr/>
              <p:nvPr/>
            </p:nvSpPr>
            <p:spPr>
              <a:xfrm>
                <a:off x="1008" y="1392"/>
                <a:ext cx="0" cy="336"/>
              </a:xfrm>
              <a:prstGeom prst="line">
                <a:avLst/>
              </a:prstGeom>
              <a:grpFill/>
              <a:ln w="9525" cap="flat" cmpd="sng">
                <a:solidFill>
                  <a:schemeClr val="tx1"/>
                </a:solidFill>
                <a:prstDash val="solid"/>
                <a:round/>
                <a:headEnd type="none" w="med" len="med"/>
                <a:tailEnd type="triangle" w="med" len="med"/>
              </a:ln>
            </p:spPr>
          </p:sp>
          <p:sp>
            <p:nvSpPr>
              <p:cNvPr id="63496" name="Text Box 9"/>
              <p:cNvSpPr txBox="1"/>
              <p:nvPr/>
            </p:nvSpPr>
            <p:spPr>
              <a:xfrm>
                <a:off x="522" y="1728"/>
                <a:ext cx="980" cy="537"/>
              </a:xfrm>
              <a:prstGeom prst="rect">
                <a:avLst/>
              </a:prstGeom>
              <a:grpFill/>
              <a:ln w="9525">
                <a:noFill/>
              </a:ln>
            </p:spPr>
            <p:txBody>
              <a:bodyPr wrap="square" anchor="t">
                <a:spAutoFit/>
              </a:bodyPr>
              <a:p>
                <a:pPr algn="ctr"/>
                <a:r>
                  <a:rPr lang="zh-CN" altLang="en-US" sz="2400" b="1" dirty="0">
                    <a:latin typeface="Arial" panose="020B0604020202020204" pitchFamily="34" charset="0"/>
                    <a:ea typeface="宋体" panose="02010600030101010101" pitchFamily="2" charset="-122"/>
                  </a:rPr>
                  <a:t>服务器等待</a:t>
                </a:r>
                <a:endParaRPr lang="zh-CN" altLang="en-US" sz="2400" b="1" dirty="0">
                  <a:latin typeface="Arial" panose="020B0604020202020204" pitchFamily="34" charset="0"/>
                  <a:ea typeface="宋体" panose="02010600030101010101" pitchFamily="2" charset="-122"/>
                </a:endParaRPr>
              </a:p>
              <a:p>
                <a:pPr algn="ctr"/>
                <a:r>
                  <a:rPr lang="zh-CN" altLang="en-US" sz="2400" b="1" dirty="0">
                    <a:latin typeface="Arial" panose="020B0604020202020204" pitchFamily="34" charset="0"/>
                    <a:ea typeface="宋体" panose="02010600030101010101" pitchFamily="2" charset="-122"/>
                  </a:rPr>
                  <a:t>网络连接</a:t>
                </a:r>
                <a:endParaRPr lang="zh-CN" altLang="en-US" sz="2400" b="1" dirty="0">
                  <a:latin typeface="Arial" panose="020B0604020202020204" pitchFamily="34" charset="0"/>
                  <a:ea typeface="宋体" panose="02010600030101010101" pitchFamily="2" charset="-122"/>
                </a:endParaRPr>
              </a:p>
            </p:txBody>
          </p:sp>
        </p:grpSp>
        <p:sp>
          <p:nvSpPr>
            <p:cNvPr id="63497" name="Line 10"/>
            <p:cNvSpPr/>
            <p:nvPr/>
          </p:nvSpPr>
          <p:spPr>
            <a:xfrm>
              <a:off x="1548" y="2007"/>
              <a:ext cx="400" cy="0"/>
            </a:xfrm>
            <a:prstGeom prst="line">
              <a:avLst/>
            </a:prstGeom>
            <a:grpFill/>
            <a:ln w="9525" cap="flat" cmpd="sng">
              <a:solidFill>
                <a:schemeClr val="tx1"/>
              </a:solidFill>
              <a:prstDash val="solid"/>
              <a:round/>
              <a:headEnd type="none" w="med" len="med"/>
              <a:tailEnd type="triangle" w="med" len="med"/>
            </a:ln>
          </p:spPr>
        </p:sp>
      </p:grpSp>
      <p:sp>
        <p:nvSpPr>
          <p:cNvPr id="1339403" name="Text Box 11"/>
          <p:cNvSpPr txBox="1"/>
          <p:nvPr/>
        </p:nvSpPr>
        <p:spPr>
          <a:xfrm>
            <a:off x="3690938" y="3121025"/>
            <a:ext cx="2363787" cy="519113"/>
          </a:xfrm>
          <a:prstGeom prst="rect">
            <a:avLst/>
          </a:prstGeom>
          <a:solidFill>
            <a:schemeClr val="bg2"/>
          </a:solidFill>
          <a:ln w="9525">
            <a:noFill/>
          </a:ln>
        </p:spPr>
        <p:txBody>
          <a:bodyPr lIns="102870" tIns="51435" rIns="102870" bIns="51435" anchor="t">
            <a:spAutoFit/>
          </a:bodyPr>
          <a:p>
            <a:r>
              <a:rPr lang="zh-CN" altLang="en-US" sz="2700" b="1" dirty="0">
                <a:latin typeface="Arial" panose="020B0604020202020204" pitchFamily="34" charset="0"/>
                <a:ea typeface="宋体" panose="02010600030101010101" pitchFamily="2" charset="-122"/>
              </a:rPr>
              <a:t>建立</a:t>
            </a:r>
            <a:r>
              <a:rPr lang="en-US" altLang="zh-CN" sz="2700" b="1" dirty="0">
                <a:latin typeface="Arial" panose="020B0604020202020204" pitchFamily="34" charset="0"/>
                <a:ea typeface="宋体" panose="02010600030101010101" pitchFamily="2" charset="-122"/>
              </a:rPr>
              <a:t>socket</a:t>
            </a:r>
            <a:r>
              <a:rPr lang="zh-CN" altLang="en-US" sz="2700" b="1" dirty="0">
                <a:latin typeface="Arial" panose="020B0604020202020204" pitchFamily="34" charset="0"/>
                <a:ea typeface="宋体" panose="02010600030101010101" pitchFamily="2" charset="-122"/>
              </a:rPr>
              <a:t>流</a:t>
            </a:r>
            <a:endParaRPr lang="zh-CN" altLang="en-US" sz="2700" b="1" dirty="0">
              <a:latin typeface="Arial" panose="020B0604020202020204" pitchFamily="34" charset="0"/>
              <a:ea typeface="宋体" panose="02010600030101010101" pitchFamily="2" charset="-122"/>
            </a:endParaRPr>
          </a:p>
        </p:txBody>
      </p:sp>
      <p:sp>
        <p:nvSpPr>
          <p:cNvPr id="1339404" name="Text Box 12"/>
          <p:cNvSpPr txBox="1"/>
          <p:nvPr/>
        </p:nvSpPr>
        <p:spPr>
          <a:xfrm>
            <a:off x="6570663" y="3121025"/>
            <a:ext cx="3652837" cy="519113"/>
          </a:xfrm>
          <a:prstGeom prst="rect">
            <a:avLst/>
          </a:prstGeom>
          <a:solidFill>
            <a:schemeClr val="bg2"/>
          </a:solidFill>
          <a:ln w="9525">
            <a:noFill/>
          </a:ln>
        </p:spPr>
        <p:txBody>
          <a:bodyPr lIns="102870" tIns="51435" rIns="102870" bIns="51435" anchor="t">
            <a:spAutoFit/>
          </a:bodyPr>
          <a:p>
            <a:r>
              <a:rPr lang="zh-CN" altLang="en-US" sz="2700" b="1" dirty="0">
                <a:latin typeface="Arial" panose="020B0604020202020204" pitchFamily="34" charset="0"/>
                <a:ea typeface="宋体" panose="02010600030101010101" pitchFamily="2" charset="-122"/>
              </a:rPr>
              <a:t>向客户发出登录要求</a:t>
            </a:r>
            <a:endParaRPr lang="zh-CN" altLang="en-US" sz="2700" b="1" dirty="0">
              <a:latin typeface="Arial" panose="020B0604020202020204" pitchFamily="34" charset="0"/>
              <a:ea typeface="宋体" panose="02010600030101010101" pitchFamily="2" charset="-122"/>
            </a:endParaRPr>
          </a:p>
        </p:txBody>
      </p:sp>
      <p:sp>
        <p:nvSpPr>
          <p:cNvPr id="1339405" name="Line 13"/>
          <p:cNvSpPr/>
          <p:nvPr/>
        </p:nvSpPr>
        <p:spPr>
          <a:xfrm flipV="1">
            <a:off x="6054725" y="3357563"/>
            <a:ext cx="495300" cy="3175"/>
          </a:xfrm>
          <a:prstGeom prst="line">
            <a:avLst/>
          </a:prstGeom>
          <a:ln w="9525" cap="flat" cmpd="sng">
            <a:solidFill>
              <a:schemeClr val="tx1"/>
            </a:solidFill>
            <a:prstDash val="solid"/>
            <a:round/>
            <a:headEnd type="none" w="med" len="med"/>
            <a:tailEnd type="triangle" w="med" len="med"/>
          </a:ln>
        </p:spPr>
      </p:sp>
      <p:sp>
        <p:nvSpPr>
          <p:cNvPr id="1339406" name="Text Box 14"/>
          <p:cNvSpPr txBox="1"/>
          <p:nvPr/>
        </p:nvSpPr>
        <p:spPr>
          <a:xfrm>
            <a:off x="360363" y="5453063"/>
            <a:ext cx="7899400" cy="595312"/>
          </a:xfrm>
          <a:prstGeom prst="rect">
            <a:avLst/>
          </a:prstGeom>
          <a:solidFill>
            <a:srgbClr val="FFFFCC"/>
          </a:solidFill>
          <a:ln w="9525">
            <a:noFill/>
          </a:ln>
        </p:spPr>
        <p:txBody>
          <a:bodyPr lIns="102870" tIns="51435" rIns="102870" bIns="51435" anchor="t">
            <a:spAutoFit/>
          </a:bodyPr>
          <a:p>
            <a:pPr eaLnBrk="0" hangingPunct="0"/>
            <a:r>
              <a:rPr lang="zh-CN" altLang="en-US" sz="3200" b="1" dirty="0">
                <a:latin typeface="Arial" panose="020B0604020202020204" pitchFamily="34" charset="0"/>
                <a:ea typeface="宋体" panose="02010600030101010101" pitchFamily="2" charset="-122"/>
              </a:rPr>
              <a:t> </a:t>
            </a:r>
            <a:r>
              <a:rPr lang="en-US" altLang="zh-CN" sz="3200" b="1" dirty="0">
                <a:latin typeface="Arial" panose="020B0604020202020204" pitchFamily="34" charset="0"/>
                <a:ea typeface="宋体" panose="02010600030101010101" pitchFamily="2" charset="-122"/>
              </a:rPr>
              <a:t>ps.println("login:"); ps.flush();</a:t>
            </a:r>
            <a:endParaRPr lang="en-US" altLang="zh-CN" sz="2700" dirty="0">
              <a:latin typeface="Arial" panose="020B0604020202020204" pitchFamily="34" charset="0"/>
              <a:ea typeface="宋体" panose="02010600030101010101" pitchFamily="2" charset="-122"/>
            </a:endParaRPr>
          </a:p>
        </p:txBody>
      </p:sp>
      <p:sp>
        <p:nvSpPr>
          <p:cNvPr id="63502"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39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94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93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394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94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9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394" grpId="0" bldLvl="0" animBg="1"/>
      <p:bldP spid="1339403" grpId="0" bldLvl="0" animBg="1"/>
      <p:bldP spid="1339404" grpId="0" bldLvl="0" animBg="1"/>
      <p:bldP spid="1339406"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5233" name="Text Box 2"/>
          <p:cNvSpPr>
            <a:spLocks noGrp="1"/>
          </p:cNvSpPr>
          <p:nvPr>
            <p:ph idx="1"/>
          </p:nvPr>
        </p:nvSpPr>
        <p:spPr>
          <a:xfrm>
            <a:off x="495300" y="5283200"/>
            <a:ext cx="9721850" cy="863600"/>
          </a:xfrm>
          <a:solidFill>
            <a:schemeClr val="accent2">
              <a:lumMod val="20000"/>
              <a:lumOff val="80000"/>
            </a:schemeClr>
          </a:solidFill>
        </p:spPr>
        <p:txBody>
          <a:bodyPr wrap="square" lIns="102870" tIns="51435" rIns="102870" bIns="51435" anchor="t"/>
          <a:p>
            <a:pPr defTabSz="1028700">
              <a:buNone/>
            </a:pPr>
            <a:r>
              <a:rPr lang="en-US" altLang="zh-CN" sz="2000" kern="1200" dirty="0">
                <a:solidFill>
                  <a:srgbClr val="FF3300"/>
                </a:solidFill>
                <a:latin typeface="微软雅黑" panose="020B0503020204020204" pitchFamily="34" charset="-122"/>
                <a:ea typeface="微软雅黑" panose="020B0503020204020204" pitchFamily="34" charset="-122"/>
                <a:cs typeface="+mn-cs"/>
                <a:sym typeface="Calibri" panose="020F0502020204030204" pitchFamily="34" charset="0"/>
              </a:rPr>
              <a:t>ps.println("login sucessful"); ps.flush();</a:t>
            </a:r>
            <a:endParaRPr lang="en-US" altLang="zh-CN" sz="2000" kern="1200" dirty="0">
              <a:solidFill>
                <a:srgbClr val="FF33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System.out.println(username+" has logged off");}</a:t>
            </a:r>
            <a:endPar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340419" name="Text Box 3"/>
          <p:cNvSpPr txBox="1"/>
          <p:nvPr/>
        </p:nvSpPr>
        <p:spPr>
          <a:xfrm>
            <a:off x="449263" y="2160588"/>
            <a:ext cx="2620962" cy="519112"/>
          </a:xfrm>
          <a:prstGeom prst="rect">
            <a:avLst/>
          </a:prstGeom>
          <a:solidFill>
            <a:schemeClr val="accent2">
              <a:lumMod val="20000"/>
              <a:lumOff val="80000"/>
            </a:schemeClr>
          </a:solidFill>
          <a:ln w="9525">
            <a:noFill/>
          </a:ln>
        </p:spPr>
        <p:txBody>
          <a:bodyPr lIns="102870" tIns="51435" rIns="102870" bIns="51435" anchor="t">
            <a:spAutoFit/>
          </a:bodyPr>
          <a:p>
            <a:r>
              <a:rPr lang="zh-CN" altLang="en-US" sz="2700" b="1" dirty="0">
                <a:latin typeface="Arial" panose="020B0604020202020204" pitchFamily="34" charset="0"/>
                <a:ea typeface="宋体" panose="02010600030101010101" pitchFamily="2" charset="-122"/>
              </a:rPr>
              <a:t>读客户 端信息</a:t>
            </a:r>
            <a:endParaRPr lang="zh-CN" altLang="en-US" sz="2700" b="1" dirty="0">
              <a:latin typeface="Arial" panose="020B0604020202020204" pitchFamily="34" charset="0"/>
              <a:ea typeface="宋体" panose="02010600030101010101" pitchFamily="2" charset="-122"/>
            </a:endParaRPr>
          </a:p>
        </p:txBody>
      </p:sp>
      <p:grpSp>
        <p:nvGrpSpPr>
          <p:cNvPr id="1340420" name="Group 4"/>
          <p:cNvGrpSpPr/>
          <p:nvPr/>
        </p:nvGrpSpPr>
        <p:grpSpPr>
          <a:xfrm>
            <a:off x="450850" y="960438"/>
            <a:ext cx="9875838" cy="1708150"/>
            <a:chOff x="240" y="576"/>
            <a:chExt cx="5147" cy="1025"/>
          </a:xfrm>
          <a:solidFill>
            <a:schemeClr val="accent2">
              <a:lumMod val="20000"/>
              <a:lumOff val="80000"/>
            </a:schemeClr>
          </a:solidFill>
        </p:grpSpPr>
        <p:grpSp>
          <p:nvGrpSpPr>
            <p:cNvPr id="64517" name="Group 5"/>
            <p:cNvGrpSpPr/>
            <p:nvPr/>
          </p:nvGrpSpPr>
          <p:grpSpPr>
            <a:xfrm>
              <a:off x="240" y="576"/>
              <a:ext cx="5147" cy="1025"/>
              <a:chOff x="240" y="576"/>
              <a:chExt cx="5147" cy="1025"/>
            </a:xfrm>
            <a:grpFill/>
          </p:grpSpPr>
          <p:sp>
            <p:nvSpPr>
              <p:cNvPr id="64518" name="Text Box 6"/>
              <p:cNvSpPr txBox="1"/>
              <p:nvPr/>
            </p:nvSpPr>
            <p:spPr>
              <a:xfrm>
                <a:off x="1920" y="576"/>
                <a:ext cx="1667" cy="305"/>
              </a:xfrm>
              <a:prstGeom prst="rect">
                <a:avLst/>
              </a:prstGeom>
              <a:grpFill/>
              <a:ln w="9525">
                <a:noFill/>
              </a:ln>
            </p:spPr>
            <p:txBody>
              <a:bodyPr wrap="none" anchor="t">
                <a:spAutoFit/>
              </a:bodyPr>
              <a:p>
                <a:r>
                  <a:rPr lang="zh-CN" altLang="en-US" sz="2700" b="1" dirty="0">
                    <a:latin typeface="Arial" panose="020B0604020202020204" pitchFamily="34" charset="0"/>
                    <a:ea typeface="宋体" panose="02010600030101010101" pitchFamily="2" charset="-122"/>
                  </a:rPr>
                  <a:t>创建服务器</a:t>
                </a:r>
                <a:r>
                  <a:rPr lang="en-US" altLang="zh-CN" sz="2700" b="1" dirty="0">
                    <a:latin typeface="Arial" panose="020B0604020202020204" pitchFamily="34" charset="0"/>
                    <a:ea typeface="宋体" panose="02010600030101010101" pitchFamily="2" charset="-122"/>
                  </a:rPr>
                  <a:t>(</a:t>
                </a:r>
                <a:r>
                  <a:rPr lang="zh-CN" altLang="en-US" sz="2700" b="1" dirty="0">
                    <a:latin typeface="Arial" panose="020B0604020202020204" pitchFamily="34" charset="0"/>
                    <a:ea typeface="宋体" panose="02010600030101010101" pitchFamily="2" charset="-122"/>
                  </a:rPr>
                  <a:t>端口号</a:t>
                </a:r>
                <a:r>
                  <a:rPr lang="en-US" altLang="zh-CN" sz="2700" b="1" dirty="0">
                    <a:latin typeface="Arial" panose="020B0604020202020204" pitchFamily="34" charset="0"/>
                    <a:ea typeface="宋体" panose="02010600030101010101" pitchFamily="2" charset="-122"/>
                  </a:rPr>
                  <a:t>)</a:t>
                </a:r>
                <a:endParaRPr lang="en-US" altLang="zh-CN" sz="2700" b="1" dirty="0">
                  <a:latin typeface="Arial" panose="020B0604020202020204" pitchFamily="34" charset="0"/>
                  <a:ea typeface="宋体" panose="02010600030101010101" pitchFamily="2" charset="-122"/>
                </a:endParaRPr>
              </a:p>
            </p:txBody>
          </p:sp>
          <p:sp>
            <p:nvSpPr>
              <p:cNvPr id="64519" name="Text Box 7"/>
              <p:cNvSpPr txBox="1"/>
              <p:nvPr/>
            </p:nvSpPr>
            <p:spPr>
              <a:xfrm>
                <a:off x="240" y="576"/>
                <a:ext cx="1280" cy="305"/>
              </a:xfrm>
              <a:prstGeom prst="rect">
                <a:avLst/>
              </a:prstGeom>
              <a:grpFill/>
              <a:ln w="9525">
                <a:noFill/>
              </a:ln>
            </p:spPr>
            <p:txBody>
              <a:bodyPr anchor="t">
                <a:spAutoFit/>
              </a:bodyPr>
              <a:p>
                <a:r>
                  <a:rPr lang="zh-CN" altLang="en-US" sz="2700" b="1" dirty="0">
                    <a:latin typeface="Arial" panose="020B0604020202020204" pitchFamily="34" charset="0"/>
                    <a:ea typeface="宋体" panose="02010600030101010101" pitchFamily="2" charset="-122"/>
                  </a:rPr>
                  <a:t>定义数据成员</a:t>
                </a:r>
                <a:endParaRPr lang="zh-CN" altLang="en-US" sz="2700" b="1" dirty="0">
                  <a:latin typeface="Arial" panose="020B0604020202020204" pitchFamily="34" charset="0"/>
                  <a:ea typeface="宋体" panose="02010600030101010101" pitchFamily="2" charset="-122"/>
                </a:endParaRPr>
              </a:p>
            </p:txBody>
          </p:sp>
          <p:sp>
            <p:nvSpPr>
              <p:cNvPr id="64520" name="Text Box 8"/>
              <p:cNvSpPr txBox="1"/>
              <p:nvPr/>
            </p:nvSpPr>
            <p:spPr>
              <a:xfrm>
                <a:off x="4254" y="576"/>
                <a:ext cx="1003" cy="554"/>
              </a:xfrm>
              <a:prstGeom prst="rect">
                <a:avLst/>
              </a:prstGeom>
              <a:grpFill/>
              <a:ln w="9525">
                <a:noFill/>
              </a:ln>
            </p:spPr>
            <p:txBody>
              <a:bodyPr wrap="none" anchor="t">
                <a:spAutoFit/>
              </a:bodyPr>
              <a:p>
                <a:pPr algn="ctr"/>
                <a:r>
                  <a:rPr lang="zh-CN" altLang="en-US" sz="2700" b="1" dirty="0">
                    <a:latin typeface="Arial" panose="020B0604020202020204" pitchFamily="34" charset="0"/>
                    <a:ea typeface="宋体" panose="02010600030101010101" pitchFamily="2" charset="-122"/>
                  </a:rPr>
                  <a:t>服务器等待</a:t>
                </a:r>
                <a:endParaRPr lang="zh-CN" altLang="en-US" sz="2700" b="1" dirty="0">
                  <a:latin typeface="Arial" panose="020B0604020202020204" pitchFamily="34" charset="0"/>
                  <a:ea typeface="宋体" panose="02010600030101010101" pitchFamily="2" charset="-122"/>
                </a:endParaRPr>
              </a:p>
              <a:p>
                <a:pPr algn="ctr"/>
                <a:r>
                  <a:rPr lang="zh-CN" altLang="en-US" sz="2700" b="1" dirty="0">
                    <a:latin typeface="Arial" panose="020B0604020202020204" pitchFamily="34" charset="0"/>
                    <a:ea typeface="宋体" panose="02010600030101010101" pitchFamily="2" charset="-122"/>
                  </a:rPr>
                  <a:t>网络连接</a:t>
                </a:r>
                <a:endParaRPr lang="zh-CN" altLang="en-US" sz="2700" b="1" dirty="0">
                  <a:latin typeface="Arial" panose="020B0604020202020204" pitchFamily="34" charset="0"/>
                  <a:ea typeface="宋体" panose="02010600030101010101" pitchFamily="2" charset="-122"/>
                </a:endParaRPr>
              </a:p>
            </p:txBody>
          </p:sp>
          <p:sp>
            <p:nvSpPr>
              <p:cNvPr id="64521" name="Line 9"/>
              <p:cNvSpPr/>
              <p:nvPr/>
            </p:nvSpPr>
            <p:spPr>
              <a:xfrm>
                <a:off x="3696" y="720"/>
                <a:ext cx="480" cy="0"/>
              </a:xfrm>
              <a:prstGeom prst="line">
                <a:avLst/>
              </a:prstGeom>
              <a:grpFill/>
              <a:ln w="9525" cap="flat" cmpd="sng">
                <a:solidFill>
                  <a:schemeClr val="tx1"/>
                </a:solidFill>
                <a:prstDash val="solid"/>
                <a:round/>
                <a:headEnd type="none" w="med" len="med"/>
                <a:tailEnd type="triangle" w="med" len="med"/>
              </a:ln>
            </p:spPr>
          </p:sp>
          <p:sp>
            <p:nvSpPr>
              <p:cNvPr id="64522" name="Text Box 10"/>
              <p:cNvSpPr txBox="1"/>
              <p:nvPr/>
            </p:nvSpPr>
            <p:spPr>
              <a:xfrm>
                <a:off x="4176" y="1296"/>
                <a:ext cx="1211" cy="305"/>
              </a:xfrm>
              <a:prstGeom prst="rect">
                <a:avLst/>
              </a:prstGeom>
              <a:grpFill/>
              <a:ln w="9525">
                <a:noFill/>
              </a:ln>
            </p:spPr>
            <p:txBody>
              <a:bodyPr wrap="none" anchor="t">
                <a:spAutoFit/>
              </a:bodyPr>
              <a:p>
                <a:r>
                  <a:rPr lang="zh-CN" altLang="en-US" sz="2700" b="1" dirty="0">
                    <a:latin typeface="Arial" panose="020B0604020202020204" pitchFamily="34" charset="0"/>
                    <a:ea typeface="宋体" panose="02010600030101010101" pitchFamily="2" charset="-122"/>
                  </a:rPr>
                  <a:t>建立</a:t>
                </a:r>
                <a:r>
                  <a:rPr lang="en-US" altLang="zh-CN" sz="2700" b="1" dirty="0">
                    <a:latin typeface="Arial" panose="020B0604020202020204" pitchFamily="34" charset="0"/>
                    <a:ea typeface="宋体" panose="02010600030101010101" pitchFamily="2" charset="-122"/>
                  </a:rPr>
                  <a:t>socket</a:t>
                </a:r>
                <a:r>
                  <a:rPr lang="zh-CN" altLang="en-US" sz="2700" b="1" dirty="0">
                    <a:latin typeface="Arial" panose="020B0604020202020204" pitchFamily="34" charset="0"/>
                    <a:ea typeface="宋体" panose="02010600030101010101" pitchFamily="2" charset="-122"/>
                  </a:rPr>
                  <a:t>流</a:t>
                </a:r>
                <a:endParaRPr lang="zh-CN" altLang="en-US" sz="2700" b="1" dirty="0">
                  <a:latin typeface="Arial" panose="020B0604020202020204" pitchFamily="34" charset="0"/>
                  <a:ea typeface="宋体" panose="02010600030101010101" pitchFamily="2" charset="-122"/>
                </a:endParaRPr>
              </a:p>
            </p:txBody>
          </p:sp>
          <p:sp>
            <p:nvSpPr>
              <p:cNvPr id="64523" name="Line 11"/>
              <p:cNvSpPr/>
              <p:nvPr/>
            </p:nvSpPr>
            <p:spPr>
              <a:xfrm>
                <a:off x="1440" y="720"/>
                <a:ext cx="480" cy="0"/>
              </a:xfrm>
              <a:prstGeom prst="line">
                <a:avLst/>
              </a:prstGeom>
              <a:grpFill/>
              <a:ln w="9525" cap="flat" cmpd="sng">
                <a:solidFill>
                  <a:schemeClr val="tx1"/>
                </a:solidFill>
                <a:prstDash val="solid"/>
                <a:round/>
                <a:headEnd type="none" w="med" len="med"/>
                <a:tailEnd type="triangle" w="med" len="med"/>
              </a:ln>
            </p:spPr>
          </p:sp>
          <p:sp>
            <p:nvSpPr>
              <p:cNvPr id="64524" name="Line 12"/>
              <p:cNvSpPr/>
              <p:nvPr/>
            </p:nvSpPr>
            <p:spPr>
              <a:xfrm>
                <a:off x="4800" y="1056"/>
                <a:ext cx="0" cy="240"/>
              </a:xfrm>
              <a:prstGeom prst="line">
                <a:avLst/>
              </a:prstGeom>
              <a:grpFill/>
              <a:ln w="9525" cap="flat" cmpd="sng">
                <a:solidFill>
                  <a:schemeClr val="tx1"/>
                </a:solidFill>
                <a:prstDash val="solid"/>
                <a:round/>
                <a:headEnd type="none" w="med" len="med"/>
                <a:tailEnd type="triangle" w="med" len="med"/>
              </a:ln>
            </p:spPr>
          </p:sp>
        </p:grpSp>
        <p:sp>
          <p:nvSpPr>
            <p:cNvPr id="64525" name="Line 13"/>
            <p:cNvSpPr/>
            <p:nvPr/>
          </p:nvSpPr>
          <p:spPr>
            <a:xfrm flipH="1">
              <a:off x="3744" y="1488"/>
              <a:ext cx="432" cy="0"/>
            </a:xfrm>
            <a:prstGeom prst="line">
              <a:avLst/>
            </a:prstGeom>
            <a:grpFill/>
            <a:ln w="9525" cap="flat" cmpd="sng">
              <a:solidFill>
                <a:schemeClr val="tx1"/>
              </a:solidFill>
              <a:prstDash val="solid"/>
              <a:round/>
              <a:headEnd type="none" w="med" len="med"/>
              <a:tailEnd type="triangle" w="med" len="med"/>
            </a:ln>
          </p:spPr>
        </p:sp>
        <p:sp>
          <p:nvSpPr>
            <p:cNvPr id="64526" name="Text Box 14"/>
            <p:cNvSpPr txBox="1"/>
            <p:nvPr/>
          </p:nvSpPr>
          <p:spPr>
            <a:xfrm>
              <a:off x="1920" y="1296"/>
              <a:ext cx="1728" cy="305"/>
            </a:xfrm>
            <a:prstGeom prst="rect">
              <a:avLst/>
            </a:prstGeom>
            <a:grpFill/>
            <a:ln w="9525">
              <a:noFill/>
            </a:ln>
          </p:spPr>
          <p:txBody>
            <a:bodyPr wrap="none" anchor="t">
              <a:spAutoFit/>
            </a:bodyPr>
            <a:p>
              <a:r>
                <a:rPr lang="zh-CN" altLang="en-US" sz="2700" b="1" dirty="0">
                  <a:latin typeface="Arial" panose="020B0604020202020204" pitchFamily="34" charset="0"/>
                  <a:ea typeface="宋体" panose="02010600030101010101" pitchFamily="2" charset="-122"/>
                </a:rPr>
                <a:t>向用户发出登录要求</a:t>
              </a:r>
              <a:endParaRPr lang="zh-CN" altLang="en-US" sz="2700" b="1" dirty="0">
                <a:latin typeface="Arial" panose="020B0604020202020204" pitchFamily="34" charset="0"/>
                <a:ea typeface="宋体" panose="02010600030101010101" pitchFamily="2" charset="-122"/>
              </a:endParaRPr>
            </a:p>
          </p:txBody>
        </p:sp>
      </p:grpSp>
      <p:sp>
        <p:nvSpPr>
          <p:cNvPr id="1340431" name="Line 15"/>
          <p:cNvSpPr/>
          <p:nvPr/>
        </p:nvSpPr>
        <p:spPr>
          <a:xfrm flipH="1">
            <a:off x="2970213" y="2400300"/>
            <a:ext cx="630237" cy="0"/>
          </a:xfrm>
          <a:prstGeom prst="line">
            <a:avLst/>
          </a:prstGeom>
          <a:ln w="9525" cap="flat" cmpd="sng">
            <a:solidFill>
              <a:schemeClr val="tx1"/>
            </a:solidFill>
            <a:prstDash val="solid"/>
            <a:round/>
            <a:headEnd type="none" w="med" len="med"/>
            <a:tailEnd type="triangle" w="med" len="med"/>
          </a:ln>
        </p:spPr>
      </p:sp>
      <p:sp>
        <p:nvSpPr>
          <p:cNvPr id="1340432" name="Text Box 16"/>
          <p:cNvSpPr txBox="1"/>
          <p:nvPr/>
        </p:nvSpPr>
        <p:spPr>
          <a:xfrm>
            <a:off x="450850" y="3121025"/>
            <a:ext cx="3319463" cy="519113"/>
          </a:xfrm>
          <a:prstGeom prst="rect">
            <a:avLst/>
          </a:prstGeom>
          <a:solidFill>
            <a:schemeClr val="accent2">
              <a:lumMod val="20000"/>
              <a:lumOff val="80000"/>
            </a:schemeClr>
          </a:solidFill>
          <a:ln w="9525">
            <a:noFill/>
          </a:ln>
        </p:spPr>
        <p:txBody>
          <a:bodyPr lIns="102870" tIns="51435" rIns="102870" bIns="51435" anchor="t">
            <a:spAutoFit/>
          </a:bodyPr>
          <a:p>
            <a:r>
              <a:rPr lang="zh-CN" altLang="en-US" sz="2700" b="1" dirty="0">
                <a:latin typeface="Arial" panose="020B0604020202020204" pitchFamily="34" charset="0"/>
                <a:ea typeface="宋体" panose="02010600030101010101" pitchFamily="2" charset="-122"/>
              </a:rPr>
              <a:t>通知客户连接完毕</a:t>
            </a:r>
            <a:endParaRPr lang="zh-CN" altLang="en-US" sz="2700" b="1" dirty="0">
              <a:latin typeface="Arial" panose="020B0604020202020204" pitchFamily="34" charset="0"/>
              <a:ea typeface="宋体" panose="02010600030101010101" pitchFamily="2" charset="-122"/>
            </a:endParaRPr>
          </a:p>
        </p:txBody>
      </p:sp>
      <p:sp>
        <p:nvSpPr>
          <p:cNvPr id="1340433" name="Line 17"/>
          <p:cNvSpPr/>
          <p:nvPr/>
        </p:nvSpPr>
        <p:spPr>
          <a:xfrm>
            <a:off x="1530350" y="2640013"/>
            <a:ext cx="0" cy="481012"/>
          </a:xfrm>
          <a:prstGeom prst="line">
            <a:avLst/>
          </a:prstGeom>
          <a:ln w="9525" cap="flat" cmpd="sng">
            <a:solidFill>
              <a:schemeClr val="tx1"/>
            </a:solidFill>
            <a:prstDash val="solid"/>
            <a:round/>
            <a:headEnd type="none" w="med" len="med"/>
            <a:tailEnd type="triangle" w="med" len="med"/>
          </a:ln>
        </p:spPr>
      </p:sp>
      <p:sp>
        <p:nvSpPr>
          <p:cNvPr id="1340434" name="Text Box 18"/>
          <p:cNvSpPr txBox="1"/>
          <p:nvPr/>
        </p:nvSpPr>
        <p:spPr>
          <a:xfrm>
            <a:off x="449263" y="3760788"/>
            <a:ext cx="6635750" cy="1322387"/>
          </a:xfrm>
          <a:prstGeom prst="rect">
            <a:avLst/>
          </a:prstGeom>
          <a:solidFill>
            <a:schemeClr val="accent5">
              <a:lumMod val="20000"/>
              <a:lumOff val="80000"/>
            </a:schemeClr>
          </a:solidFill>
          <a:ln w="9525">
            <a:noFill/>
          </a:ln>
        </p:spPr>
        <p:txBody>
          <a:bodyPr wrap="none" lIns="102870" tIns="51435" rIns="102870" bIns="51435" anchor="t">
            <a:spAutoFit/>
          </a:bodyPr>
          <a:p>
            <a:pPr eaLnBrk="0" hangingPunct="0"/>
            <a:r>
              <a:rPr lang="en-US" altLang="zh-CN" b="1" dirty="0">
                <a:latin typeface="Arial" panose="020B0604020202020204" pitchFamily="34" charset="0"/>
                <a:ea typeface="宋体" panose="02010600030101010101" pitchFamily="2" charset="-122"/>
              </a:rPr>
              <a:t>if ((</a:t>
            </a:r>
            <a:r>
              <a:rPr lang="en-US" altLang="zh-CN" b="1" dirty="0">
                <a:solidFill>
                  <a:srgbClr val="990033"/>
                </a:solidFill>
                <a:latin typeface="Arial" panose="020B0604020202020204" pitchFamily="34" charset="0"/>
                <a:ea typeface="宋体" panose="02010600030101010101" pitchFamily="2" charset="-122"/>
              </a:rPr>
              <a:t>username=dis.readLine())==null</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	System.out.println("readLine returned null");</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	System.exit(1); }</a:t>
            </a:r>
            <a:endParaRPr lang="en-US" altLang="zh-CN" b="1" dirty="0">
              <a:latin typeface="Arial" panose="020B0604020202020204" pitchFamily="34" charset="0"/>
              <a:ea typeface="宋体" panose="02010600030101010101" pitchFamily="2" charset="-122"/>
            </a:endParaRPr>
          </a:p>
          <a:p>
            <a:pPr eaLnBrk="0" hangingPunct="0"/>
            <a:r>
              <a:rPr lang="en-US" altLang="zh-CN" b="1" dirty="0">
                <a:latin typeface="Arial" panose="020B0604020202020204" pitchFamily="34" charset="0"/>
                <a:ea typeface="宋体" panose="02010600030101010101" pitchFamily="2" charset="-122"/>
              </a:rPr>
              <a:t>System.out.println("Username:"+username);</a:t>
            </a:r>
            <a:endParaRPr lang="en-US" alt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0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404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404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404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404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404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5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3" grpId="0" bldLvl="0" animBg="1"/>
      <p:bldP spid="1340419" grpId="0" bldLvl="0" animBg="1"/>
      <p:bldP spid="1340432" grpId="0" bldLvl="0" animBg="1"/>
      <p:bldP spid="1340434"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例</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服务器与客户机间的通信</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客户端</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5538" name="Rectangle 2"/>
          <p:cNvSpPr>
            <a:spLocks noGrp="1"/>
          </p:cNvSpPr>
          <p:nvPr>
            <p:ph idx="1"/>
          </p:nvPr>
        </p:nvSpPr>
        <p:spPr/>
        <p:txBody>
          <a:bodyPr wrap="square" lIns="102870" tIns="51435" rIns="102870" bIns="51435" anchor="t"/>
          <a:p>
            <a:pPr defTabSz="1028700"/>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341443" name="Text Box 3"/>
          <p:cNvSpPr txBox="1"/>
          <p:nvPr/>
        </p:nvSpPr>
        <p:spPr>
          <a:xfrm>
            <a:off x="360363" y="2479675"/>
            <a:ext cx="2867025" cy="520700"/>
          </a:xfrm>
          <a:prstGeom prst="rect">
            <a:avLst/>
          </a:prstGeom>
          <a:solidFill>
            <a:schemeClr val="accent6">
              <a:lumMod val="20000"/>
              <a:lumOff val="80000"/>
            </a:schemeClr>
          </a:solidFill>
          <a:ln w="9525" cap="flat" cmpd="sng">
            <a:solidFill>
              <a:schemeClr val="tx1"/>
            </a:solidFill>
            <a:prstDash val="solid"/>
            <a:miter/>
            <a:headEnd type="none" w="med" len="med"/>
            <a:tailEnd type="none" w="med" len="med"/>
          </a:ln>
        </p:spPr>
        <p:txBody>
          <a:bodyPr lIns="102870" tIns="51435" rIns="102870" bIns="51435" anchor="t">
            <a:spAutoFit/>
          </a:bodyPr>
          <a:p>
            <a:r>
              <a:rPr lang="zh-CN" altLang="en-US" sz="2700" b="1" dirty="0">
                <a:latin typeface="Arial" panose="020B0604020202020204" pitchFamily="34" charset="0"/>
                <a:ea typeface="宋体" panose="02010600030101010101" pitchFamily="2" charset="-122"/>
              </a:rPr>
              <a:t>创建</a:t>
            </a:r>
            <a:r>
              <a:rPr lang="en-US" altLang="zh-CN" sz="2700" b="1" dirty="0">
                <a:latin typeface="Arial" panose="020B0604020202020204" pitchFamily="34" charset="0"/>
                <a:ea typeface="宋体" panose="02010600030101010101" pitchFamily="2" charset="-122"/>
              </a:rPr>
              <a:t>Socket</a:t>
            </a:r>
            <a:r>
              <a:rPr lang="zh-CN" altLang="en-US" sz="2700" b="1" dirty="0">
                <a:latin typeface="Arial" panose="020B0604020202020204" pitchFamily="34" charset="0"/>
                <a:ea typeface="宋体" panose="02010600030101010101" pitchFamily="2" charset="-122"/>
              </a:rPr>
              <a:t>实例</a:t>
            </a:r>
            <a:endParaRPr lang="zh-CN" altLang="en-US" sz="2700" b="1" dirty="0">
              <a:latin typeface="Arial" panose="020B0604020202020204" pitchFamily="34" charset="0"/>
              <a:ea typeface="宋体" panose="02010600030101010101" pitchFamily="2" charset="-122"/>
            </a:endParaRPr>
          </a:p>
        </p:txBody>
      </p:sp>
      <p:sp>
        <p:nvSpPr>
          <p:cNvPr id="1341444" name="Line 4"/>
          <p:cNvSpPr/>
          <p:nvPr/>
        </p:nvSpPr>
        <p:spPr>
          <a:xfrm>
            <a:off x="1620838" y="2079625"/>
            <a:ext cx="0" cy="400050"/>
          </a:xfrm>
          <a:prstGeom prst="line">
            <a:avLst/>
          </a:prstGeom>
          <a:ln w="9525" cap="flat" cmpd="sng">
            <a:solidFill>
              <a:schemeClr val="tx1"/>
            </a:solidFill>
            <a:prstDash val="solid"/>
            <a:round/>
            <a:headEnd type="none" w="med" len="med"/>
            <a:tailEnd type="triangle" w="med" len="med"/>
          </a:ln>
        </p:spPr>
      </p:sp>
      <p:sp>
        <p:nvSpPr>
          <p:cNvPr id="1341445" name="Text Box 5"/>
          <p:cNvSpPr txBox="1"/>
          <p:nvPr/>
        </p:nvSpPr>
        <p:spPr>
          <a:xfrm>
            <a:off x="5310188" y="1520825"/>
            <a:ext cx="4770437" cy="1809750"/>
          </a:xfrm>
          <a:prstGeom prst="rect">
            <a:avLst/>
          </a:prstGeom>
          <a:solidFill>
            <a:srgbClr val="FFFFCC"/>
          </a:solidFill>
          <a:ln w="9525" cap="flat" cmpd="sng">
            <a:solidFill>
              <a:schemeClr val="tx1"/>
            </a:solidFill>
            <a:prstDash val="solid"/>
            <a:miter/>
            <a:headEnd type="none" w="med" len="med"/>
            <a:tailEnd type="none" w="med" len="med"/>
          </a:ln>
        </p:spPr>
        <p:txBody>
          <a:bodyPr lIns="102870" tIns="51435" rIns="102870" bIns="51435" anchor="t">
            <a:spAutoFit/>
          </a:bodyPr>
          <a:p>
            <a:pPr eaLnBrk="0" hangingPunct="0"/>
            <a:r>
              <a:rPr lang="en-US" altLang="zh-CN" sz="2800" b="1" dirty="0">
                <a:latin typeface="Arial" panose="020B0604020202020204" pitchFamily="34" charset="0"/>
                <a:ea typeface="宋体" panose="02010600030101010101" pitchFamily="2" charset="-122"/>
              </a:rPr>
              <a:t>PrintStream output;</a:t>
            </a:r>
            <a:endParaRPr lang="en-US" altLang="zh-CN" sz="2800" b="1" dirty="0">
              <a:latin typeface="Arial" panose="020B0604020202020204" pitchFamily="34" charset="0"/>
              <a:ea typeface="宋体" panose="02010600030101010101" pitchFamily="2" charset="-122"/>
            </a:endParaRPr>
          </a:p>
          <a:p>
            <a:pPr eaLnBrk="0" hangingPunct="0"/>
            <a:r>
              <a:rPr lang="en-US" altLang="zh-CN" sz="2800" b="1" dirty="0">
                <a:latin typeface="Arial" panose="020B0604020202020204" pitchFamily="34" charset="0"/>
                <a:ea typeface="宋体" panose="02010600030101010101" pitchFamily="2" charset="-122"/>
              </a:rPr>
              <a:t>DataInputStream input;</a:t>
            </a:r>
            <a:endParaRPr lang="en-US" altLang="zh-CN" sz="2800" b="1" dirty="0">
              <a:latin typeface="Arial" panose="020B0604020202020204" pitchFamily="34" charset="0"/>
              <a:ea typeface="宋体" panose="02010600030101010101" pitchFamily="2" charset="-122"/>
            </a:endParaRPr>
          </a:p>
          <a:p>
            <a:pPr eaLnBrk="0" hangingPunct="0"/>
            <a:r>
              <a:rPr lang="en-US" altLang="zh-CN" sz="2800" b="1" dirty="0">
                <a:latin typeface="Arial" panose="020B0604020202020204" pitchFamily="34" charset="0"/>
                <a:ea typeface="宋体" panose="02010600030101010101" pitchFamily="2" charset="-122"/>
              </a:rPr>
              <a:t>String string;		</a:t>
            </a:r>
            <a:endParaRPr lang="en-US" altLang="zh-CN" sz="2800" b="1" dirty="0">
              <a:latin typeface="Arial" panose="020B0604020202020204" pitchFamily="34" charset="0"/>
              <a:ea typeface="宋体" panose="02010600030101010101" pitchFamily="2" charset="-122"/>
            </a:endParaRPr>
          </a:p>
          <a:p>
            <a:pPr eaLnBrk="0" hangingPunct="0"/>
            <a:r>
              <a:rPr lang="en-US" altLang="zh-CN" sz="2800" b="1" dirty="0">
                <a:latin typeface="Arial" panose="020B0604020202020204" pitchFamily="34" charset="0"/>
                <a:ea typeface="宋体" panose="02010600030101010101" pitchFamily="2" charset="-122"/>
              </a:rPr>
              <a:t>Socket socket=null;</a:t>
            </a:r>
            <a:endParaRPr lang="en-US" altLang="zh-CN" sz="2800" b="1" dirty="0">
              <a:latin typeface="Arial" panose="020B0604020202020204" pitchFamily="34" charset="0"/>
              <a:ea typeface="宋体" panose="02010600030101010101" pitchFamily="2" charset="-122"/>
            </a:endParaRPr>
          </a:p>
        </p:txBody>
      </p:sp>
      <p:sp>
        <p:nvSpPr>
          <p:cNvPr id="1341446" name="Text Box 6"/>
          <p:cNvSpPr txBox="1"/>
          <p:nvPr/>
        </p:nvSpPr>
        <p:spPr>
          <a:xfrm>
            <a:off x="449263" y="1600200"/>
            <a:ext cx="2582862" cy="519113"/>
          </a:xfrm>
          <a:prstGeom prst="rect">
            <a:avLst/>
          </a:prstGeom>
          <a:solidFill>
            <a:schemeClr val="accent6">
              <a:lumMod val="20000"/>
              <a:lumOff val="80000"/>
            </a:schemeClr>
          </a:solidFill>
          <a:ln w="9525" cap="flat" cmpd="sng">
            <a:solidFill>
              <a:schemeClr val="tx1"/>
            </a:solidFill>
            <a:prstDash val="solid"/>
            <a:miter/>
            <a:headEnd type="none" w="med" len="med"/>
            <a:tailEnd type="none" w="med" len="med"/>
          </a:ln>
        </p:spPr>
        <p:txBody>
          <a:bodyPr lIns="102870" tIns="51435" rIns="102870" bIns="51435" anchor="t">
            <a:spAutoFit/>
          </a:bodyPr>
          <a:p>
            <a:r>
              <a:rPr lang="zh-CN" altLang="en-US" sz="2700" b="1" dirty="0">
                <a:latin typeface="Arial" panose="020B0604020202020204" pitchFamily="34" charset="0"/>
                <a:ea typeface="宋体" panose="02010600030101010101" pitchFamily="2" charset="-122"/>
              </a:rPr>
              <a:t>定义数据成员</a:t>
            </a:r>
            <a:endParaRPr lang="zh-CN" altLang="en-US" sz="2700" b="1" dirty="0">
              <a:latin typeface="Arial" panose="020B0604020202020204" pitchFamily="34" charset="0"/>
              <a:ea typeface="宋体" panose="02010600030101010101" pitchFamily="2" charset="-122"/>
            </a:endParaRPr>
          </a:p>
        </p:txBody>
      </p:sp>
      <p:sp>
        <p:nvSpPr>
          <p:cNvPr id="1341447" name="Text Box 7"/>
          <p:cNvSpPr txBox="1"/>
          <p:nvPr/>
        </p:nvSpPr>
        <p:spPr>
          <a:xfrm>
            <a:off x="3960178" y="3645535"/>
            <a:ext cx="6110605" cy="1579880"/>
          </a:xfrm>
          <a:prstGeom prst="rect">
            <a:avLst/>
          </a:prstGeom>
          <a:solidFill>
            <a:schemeClr val="accent5">
              <a:lumMod val="20000"/>
              <a:lumOff val="80000"/>
            </a:schemeClr>
          </a:solidFill>
          <a:ln w="9525">
            <a:noFill/>
          </a:ln>
        </p:spPr>
        <p:txBody>
          <a:bodyPr wrap="none" lIns="102870" tIns="51435" rIns="102870" bIns="51435" anchor="t">
            <a:spAutoFit/>
          </a:bodyPr>
          <a:p>
            <a:pPr eaLnBrk="0" hangingPunct="0"/>
            <a:r>
              <a:rPr lang="en-US" altLang="zh-CN" sz="2400" b="1" dirty="0">
                <a:latin typeface="Arial" panose="020B0604020202020204" pitchFamily="34" charset="0"/>
                <a:ea typeface="宋体" panose="02010600030101010101" pitchFamily="2" charset="-122"/>
              </a:rPr>
              <a:t>try{socket=new Socket("127.0.0.1",1111);</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}catch(IOException e){</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 System.out.println("Error ”+e); return;}</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341448" name="Text Box 8"/>
          <p:cNvSpPr txBox="1"/>
          <p:nvPr/>
        </p:nvSpPr>
        <p:spPr>
          <a:xfrm>
            <a:off x="495300" y="5565775"/>
            <a:ext cx="8435975" cy="833438"/>
          </a:xfrm>
          <a:prstGeom prst="rect">
            <a:avLst/>
          </a:prstGeom>
          <a:solidFill>
            <a:schemeClr val="accent2">
              <a:lumMod val="20000"/>
              <a:lumOff val="80000"/>
            </a:schemeClr>
          </a:solidFill>
          <a:ln w="9525">
            <a:noFill/>
          </a:ln>
        </p:spPr>
        <p:txBody>
          <a:bodyPr wrap="none" lIns="102870" tIns="51435" rIns="102870" bIns="51435" anchor="t">
            <a:spAutoFit/>
          </a:bodyPr>
          <a:p>
            <a:pPr eaLnBrk="0" hangingPunct="0"/>
            <a:r>
              <a:rPr lang="en-US" altLang="zh-CN" sz="2400" b="1" dirty="0">
                <a:latin typeface="Arial" panose="020B0604020202020204" pitchFamily="34" charset="0"/>
                <a:ea typeface="宋体" panose="02010600030101010101" pitchFamily="2" charset="-122"/>
              </a:rPr>
              <a:t>input=new DataInputStream(socket.getInputStream());</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output=new PrintStream(socket.getOutputStream());</a:t>
            </a:r>
            <a:r>
              <a:rPr lang="en-US" altLang="zh-CN"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341449" name="Line 9"/>
          <p:cNvSpPr/>
          <p:nvPr/>
        </p:nvSpPr>
        <p:spPr>
          <a:xfrm>
            <a:off x="1620838" y="2960688"/>
            <a:ext cx="0" cy="560387"/>
          </a:xfrm>
          <a:prstGeom prst="line">
            <a:avLst/>
          </a:prstGeom>
          <a:ln w="9525" cap="flat" cmpd="sng">
            <a:solidFill>
              <a:schemeClr val="tx1"/>
            </a:solidFill>
            <a:prstDash val="solid"/>
            <a:round/>
            <a:headEnd type="none" w="med" len="med"/>
            <a:tailEnd type="triangle" w="med" len="med"/>
          </a:ln>
        </p:spPr>
      </p:sp>
      <p:sp>
        <p:nvSpPr>
          <p:cNvPr id="1341450" name="Text Box 10"/>
          <p:cNvSpPr txBox="1"/>
          <p:nvPr/>
        </p:nvSpPr>
        <p:spPr>
          <a:xfrm>
            <a:off x="449263" y="3521075"/>
            <a:ext cx="2416175" cy="519113"/>
          </a:xfrm>
          <a:prstGeom prst="rect">
            <a:avLst/>
          </a:prstGeom>
          <a:solidFill>
            <a:schemeClr val="accent6">
              <a:lumMod val="20000"/>
              <a:lumOff val="80000"/>
            </a:schemeClr>
          </a:solidFill>
          <a:ln w="9525" cap="flat" cmpd="sng">
            <a:solidFill>
              <a:schemeClr val="tx1"/>
            </a:solidFill>
            <a:prstDash val="solid"/>
            <a:miter/>
            <a:headEnd type="none" w="med" len="med"/>
            <a:tailEnd type="none" w="med" len="med"/>
          </a:ln>
        </p:spPr>
        <p:txBody>
          <a:bodyPr lIns="102870" tIns="51435" rIns="102870" bIns="51435" anchor="t">
            <a:spAutoFit/>
          </a:bodyPr>
          <a:p>
            <a:r>
              <a:rPr lang="zh-CN" altLang="en-US" sz="2700" b="1" dirty="0">
                <a:latin typeface="Arial" panose="020B0604020202020204" pitchFamily="34" charset="0"/>
                <a:ea typeface="宋体" panose="02010600030101010101" pitchFamily="2" charset="-122"/>
              </a:rPr>
              <a:t>建立</a:t>
            </a:r>
            <a:r>
              <a:rPr lang="en-US" altLang="zh-CN" sz="2700" b="1" dirty="0">
                <a:latin typeface="Arial" panose="020B0604020202020204" pitchFamily="34" charset="0"/>
                <a:ea typeface="宋体" panose="02010600030101010101" pitchFamily="2" charset="-122"/>
              </a:rPr>
              <a:t>socket</a:t>
            </a:r>
            <a:r>
              <a:rPr lang="zh-CN" altLang="en-US" sz="2700" b="1" dirty="0">
                <a:latin typeface="Arial" panose="020B0604020202020204" pitchFamily="34" charset="0"/>
                <a:ea typeface="宋体" panose="02010600030101010101" pitchFamily="2" charset="-122"/>
              </a:rPr>
              <a:t>流</a:t>
            </a:r>
            <a:endParaRPr lang="zh-CN" altLang="en-US" sz="27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1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41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414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414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41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414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41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43" grpId="0" bldLvl="0" animBg="1"/>
      <p:bldP spid="1341445" grpId="0" bldLvl="0" animBg="1"/>
      <p:bldP spid="1341446" grpId="0" bldLvl="0" animBg="1"/>
      <p:bldP spid="1341447" grpId="0" bldLvl="0" animBg="1"/>
      <p:bldP spid="1341448" grpId="0" bldLvl="0" animBg="1"/>
      <p:bldP spid="134145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网络环境中的</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java</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218" name="内容占位符 1"/>
          <p:cNvSpPr>
            <a:spLocks noGrp="1"/>
          </p:cNvSpPr>
          <p:nvPr>
            <p:ph idx="1"/>
          </p:nvPr>
        </p:nvSpPr>
        <p:spPr/>
        <p:txBody>
          <a:bodyPr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9219" name="Rectangle 3"/>
          <p:cNvSpPr/>
          <p:nvPr/>
        </p:nvSpPr>
        <p:spPr>
          <a:xfrm>
            <a:off x="1709738" y="2320925"/>
            <a:ext cx="8012112" cy="1119188"/>
          </a:xfrm>
          <a:prstGeom prst="rect">
            <a:avLst/>
          </a:prstGeom>
          <a:noFill/>
          <a:ln w="9525" cap="flat" cmpd="sng">
            <a:solidFill>
              <a:srgbClr val="D2E7B1"/>
            </a:solidFill>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D2E7B1"/>
            </a:extrusionClr>
          </a:sp3d>
        </p:spPr>
        <p:txBody>
          <a:bodyPr wrap="none" lIns="102870" tIns="51435" rIns="102870" bIns="51435" anchor="ctr">
            <a:flatTx/>
          </a:bodyPr>
          <a:p>
            <a:pPr algn="ctr" eaLnBrk="0" hangingPunct="0"/>
            <a:r>
              <a:rPr lang="zh-CN" altLang="en-US" sz="3200" dirty="0">
                <a:latin typeface="Arial" panose="020B0604020202020204" pitchFamily="34" charset="0"/>
                <a:ea typeface="宋体" panose="02010600030101010101" pitchFamily="2" charset="-122"/>
              </a:rPr>
              <a:t>借助</a:t>
            </a:r>
            <a:r>
              <a:rPr lang="en-US" altLang="zh-CN" sz="3200" dirty="0">
                <a:latin typeface="Arial" panose="020B0604020202020204" pitchFamily="34" charset="0"/>
                <a:ea typeface="宋体" panose="02010600030101010101" pitchFamily="2" charset="-122"/>
              </a:rPr>
              <a:t>HTML</a:t>
            </a:r>
            <a:r>
              <a:rPr lang="zh-CN" altLang="en-US" sz="3200" dirty="0">
                <a:latin typeface="Arial" panose="020B0604020202020204" pitchFamily="34" charset="0"/>
                <a:ea typeface="宋体" panose="02010600030101010101" pitchFamily="2" charset="-122"/>
              </a:rPr>
              <a:t>从网上下载</a:t>
            </a:r>
            <a:r>
              <a:rPr lang="en-US" altLang="zh-CN" sz="3200" dirty="0">
                <a:latin typeface="Arial" panose="020B0604020202020204" pitchFamily="34" charset="0"/>
                <a:ea typeface="宋体" panose="02010600030101010101" pitchFamily="2" charset="-122"/>
              </a:rPr>
              <a:t>applet</a:t>
            </a:r>
            <a:endParaRPr lang="en-US" altLang="zh-CN" sz="3200" dirty="0">
              <a:latin typeface="Arial" panose="020B0604020202020204" pitchFamily="34" charset="0"/>
              <a:ea typeface="宋体" panose="02010600030101010101" pitchFamily="2" charset="-122"/>
            </a:endParaRPr>
          </a:p>
        </p:txBody>
      </p:sp>
      <p:sp>
        <p:nvSpPr>
          <p:cNvPr id="9220" name="Rectangle 4"/>
          <p:cNvSpPr/>
          <p:nvPr/>
        </p:nvSpPr>
        <p:spPr>
          <a:xfrm>
            <a:off x="1709738" y="3440113"/>
            <a:ext cx="8012112" cy="1039812"/>
          </a:xfrm>
          <a:prstGeom prst="rect">
            <a:avLst/>
          </a:prstGeom>
          <a:noFill/>
          <a:ln w="9525" cap="flat" cmpd="sng">
            <a:solidFill>
              <a:srgbClr val="FF66FF"/>
            </a:solidFill>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FF66FF"/>
            </a:extrusionClr>
          </a:sp3d>
        </p:spPr>
        <p:txBody>
          <a:bodyPr wrap="none" lIns="102870" tIns="51435" rIns="102870" bIns="51435" anchor="ctr">
            <a:flatTx/>
          </a:bodyPr>
          <a:p>
            <a:pPr algn="ctr" eaLnBrk="0" hangingPunct="0"/>
            <a:r>
              <a:rPr lang="zh-CN" altLang="en-US" sz="3200" dirty="0">
                <a:latin typeface="Arial" panose="020B0604020202020204" pitchFamily="34" charset="0"/>
                <a:ea typeface="宋体" panose="02010600030101010101" pitchFamily="2" charset="-122"/>
              </a:rPr>
              <a:t>在程序中通过</a:t>
            </a:r>
            <a:r>
              <a:rPr lang="en-US" altLang="zh-CN" sz="3200" dirty="0">
                <a:latin typeface="Arial" panose="020B0604020202020204" pitchFamily="34" charset="0"/>
                <a:ea typeface="宋体" panose="02010600030101010101" pitchFamily="2" charset="-122"/>
              </a:rPr>
              <a:t>URL</a:t>
            </a:r>
            <a:r>
              <a:rPr lang="zh-CN" altLang="en-US" sz="3200" dirty="0">
                <a:latin typeface="Arial" panose="020B0604020202020204" pitchFamily="34" charset="0"/>
                <a:ea typeface="宋体" panose="02010600030101010101" pitchFamily="2" charset="-122"/>
              </a:rPr>
              <a:t>访问网上资源</a:t>
            </a:r>
            <a:endParaRPr lang="zh-CN" altLang="en-US" sz="3200" dirty="0">
              <a:latin typeface="Arial" panose="020B0604020202020204" pitchFamily="34" charset="0"/>
              <a:ea typeface="宋体" panose="02010600030101010101" pitchFamily="2" charset="-122"/>
            </a:endParaRPr>
          </a:p>
        </p:txBody>
      </p:sp>
      <p:sp>
        <p:nvSpPr>
          <p:cNvPr id="9221" name="Rectangle 5"/>
          <p:cNvSpPr/>
          <p:nvPr/>
        </p:nvSpPr>
        <p:spPr>
          <a:xfrm>
            <a:off x="1709738" y="4479925"/>
            <a:ext cx="8012112" cy="1600200"/>
          </a:xfrm>
          <a:prstGeom prst="rect">
            <a:avLst/>
          </a:prstGeom>
          <a:noFill/>
          <a:ln w="9525" cap="flat" cmpd="sng">
            <a:solidFill>
              <a:srgbClr val="00FF00"/>
            </a:solidFill>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00FF00"/>
            </a:extrusionClr>
          </a:sp3d>
        </p:spPr>
        <p:txBody>
          <a:bodyPr wrap="none" lIns="102870" tIns="51435" rIns="102870" bIns="51435" anchor="ctr">
            <a:flatTx/>
          </a:bodyPr>
          <a:p>
            <a:pPr algn="ctr" eaLnBrk="0" hangingPunct="0"/>
            <a:r>
              <a:rPr lang="zh-CN" altLang="en-US" sz="3200" dirty="0">
                <a:latin typeface="Arial" panose="020B0604020202020204" pitchFamily="34" charset="0"/>
                <a:ea typeface="宋体" panose="02010600030101010101" pitchFamily="2" charset="-122"/>
              </a:rPr>
              <a:t>通过</a:t>
            </a:r>
            <a:r>
              <a:rPr lang="en-US" altLang="zh-CN" sz="3200" dirty="0">
                <a:latin typeface="Arial" panose="020B0604020202020204" pitchFamily="34" charset="0"/>
                <a:ea typeface="宋体" panose="02010600030101010101" pitchFamily="2" charset="-122"/>
              </a:rPr>
              <a:t>java.net</a:t>
            </a:r>
            <a:r>
              <a:rPr lang="zh-CN" altLang="en-US" sz="3200" dirty="0">
                <a:latin typeface="Arial" panose="020B0604020202020204" pitchFamily="34" charset="0"/>
                <a:ea typeface="宋体" panose="02010600030101010101" pitchFamily="2" charset="-122"/>
              </a:rPr>
              <a:t>包中的类</a:t>
            </a:r>
            <a:endParaRPr lang="zh-CN" altLang="en-US" sz="3200" dirty="0">
              <a:latin typeface="Arial" panose="020B0604020202020204" pitchFamily="34" charset="0"/>
              <a:ea typeface="宋体" panose="02010600030101010101" pitchFamily="2" charset="-122"/>
            </a:endParaRPr>
          </a:p>
          <a:p>
            <a:pPr algn="ctr" eaLnBrk="0" hangingPunct="0"/>
            <a:r>
              <a:rPr lang="zh-CN" altLang="en-US" sz="3200" dirty="0">
                <a:latin typeface="Arial" panose="020B0604020202020204" pitchFamily="34" charset="0"/>
                <a:ea typeface="宋体" panose="02010600030101010101" pitchFamily="2" charset="-122"/>
              </a:rPr>
              <a:t>直接在程序中实现网络通讯</a:t>
            </a:r>
            <a:endParaRPr lang="zh-CN" altLang="en-US" sz="3200"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2466" name="Text Box 2"/>
          <p:cNvSpPr txBox="1"/>
          <p:nvPr/>
        </p:nvSpPr>
        <p:spPr>
          <a:xfrm>
            <a:off x="3330575" y="639763"/>
            <a:ext cx="7380288" cy="468312"/>
          </a:xfrm>
          <a:prstGeom prst="rect">
            <a:avLst/>
          </a:prstGeom>
          <a:solidFill>
            <a:srgbClr val="FFCCCC"/>
          </a:solidFill>
          <a:ln w="9525">
            <a:noFill/>
          </a:ln>
        </p:spPr>
        <p:txBody>
          <a:bodyPr lIns="102870" tIns="51435" rIns="102870" bIns="51435" anchor="t">
            <a:spAutoFit/>
          </a:bodyPr>
          <a:p>
            <a:pPr eaLnBrk="0" hangingPunct="0"/>
            <a:r>
              <a:rPr lang="en-US" altLang="zh-CN" sz="2400" b="1" dirty="0">
                <a:latin typeface="Arial" panose="020B0604020202020204" pitchFamily="34" charset="0"/>
                <a:ea typeface="宋体" panose="02010600030101010101" pitchFamily="2" charset="-122"/>
              </a:rPr>
              <a:t>System.out.println(input.readLine());</a:t>
            </a:r>
            <a:endParaRPr lang="en-US" altLang="zh-CN" sz="2400" b="1" dirty="0">
              <a:latin typeface="Arial" panose="020B0604020202020204" pitchFamily="34" charset="0"/>
              <a:ea typeface="宋体" panose="02010600030101010101" pitchFamily="2" charset="-122"/>
            </a:endParaRPr>
          </a:p>
        </p:txBody>
      </p:sp>
      <p:grpSp>
        <p:nvGrpSpPr>
          <p:cNvPr id="1342467" name="Group 3"/>
          <p:cNvGrpSpPr/>
          <p:nvPr/>
        </p:nvGrpSpPr>
        <p:grpSpPr>
          <a:xfrm>
            <a:off x="574675" y="501650"/>
            <a:ext cx="2574925" cy="2378075"/>
            <a:chOff x="162" y="528"/>
            <a:chExt cx="1280" cy="1426"/>
          </a:xfrm>
          <a:solidFill>
            <a:schemeClr val="accent6">
              <a:lumMod val="20000"/>
              <a:lumOff val="80000"/>
            </a:schemeClr>
          </a:solidFill>
        </p:grpSpPr>
        <p:sp>
          <p:nvSpPr>
            <p:cNvPr id="66563" name="Text Box 4"/>
            <p:cNvSpPr txBox="1"/>
            <p:nvPr/>
          </p:nvSpPr>
          <p:spPr>
            <a:xfrm>
              <a:off x="204" y="1056"/>
              <a:ext cx="1197" cy="274"/>
            </a:xfrm>
            <a:prstGeom prst="rect">
              <a:avLst/>
            </a:prstGeom>
            <a:grpFill/>
            <a:ln w="9525">
              <a:noFill/>
            </a:ln>
          </p:spPr>
          <p:txBody>
            <a:bodyPr wrap="none" anchor="t">
              <a:spAutoFit/>
            </a:bodyPr>
            <a:p>
              <a:pPr algn="ctr"/>
              <a:r>
                <a:rPr lang="zh-CN" altLang="en-US" sz="2400" b="1" dirty="0">
                  <a:latin typeface="Arial" panose="020B0604020202020204" pitchFamily="34" charset="0"/>
                  <a:ea typeface="宋体" panose="02010600030101010101" pitchFamily="2" charset="-122"/>
                </a:rPr>
                <a:t>创建</a:t>
              </a:r>
              <a:r>
                <a:rPr lang="en-US" altLang="zh-CN" sz="2400" b="1" dirty="0">
                  <a:latin typeface="Arial" panose="020B0604020202020204" pitchFamily="34" charset="0"/>
                  <a:ea typeface="宋体" panose="02010600030101010101" pitchFamily="2" charset="-122"/>
                </a:rPr>
                <a:t>Socket</a:t>
              </a:r>
              <a:r>
                <a:rPr lang="zh-CN" altLang="en-US" sz="2400" b="1" dirty="0">
                  <a:latin typeface="Arial" panose="020B0604020202020204" pitchFamily="34" charset="0"/>
                  <a:ea typeface="宋体" panose="02010600030101010101" pitchFamily="2" charset="-122"/>
                </a:rPr>
                <a:t>实例</a:t>
              </a:r>
              <a:endParaRPr lang="zh-CN" altLang="en-US" sz="2400" b="1" dirty="0">
                <a:latin typeface="Arial" panose="020B0604020202020204" pitchFamily="34" charset="0"/>
                <a:ea typeface="宋体" panose="02010600030101010101" pitchFamily="2" charset="-122"/>
              </a:endParaRPr>
            </a:p>
          </p:txBody>
        </p:sp>
        <p:sp>
          <p:nvSpPr>
            <p:cNvPr id="66564" name="Line 5"/>
            <p:cNvSpPr/>
            <p:nvPr/>
          </p:nvSpPr>
          <p:spPr>
            <a:xfrm>
              <a:off x="802" y="816"/>
              <a:ext cx="0" cy="240"/>
            </a:xfrm>
            <a:prstGeom prst="line">
              <a:avLst/>
            </a:prstGeom>
            <a:grpFill/>
            <a:ln w="9525" cap="flat" cmpd="sng">
              <a:solidFill>
                <a:schemeClr val="tx1"/>
              </a:solidFill>
              <a:prstDash val="solid"/>
              <a:round/>
              <a:headEnd type="none" w="med" len="med"/>
              <a:tailEnd type="triangle" w="med" len="med"/>
            </a:ln>
          </p:spPr>
        </p:sp>
        <p:sp>
          <p:nvSpPr>
            <p:cNvPr id="66565" name="Text Box 6"/>
            <p:cNvSpPr txBox="1"/>
            <p:nvPr/>
          </p:nvSpPr>
          <p:spPr>
            <a:xfrm>
              <a:off x="162" y="528"/>
              <a:ext cx="1280" cy="274"/>
            </a:xfrm>
            <a:prstGeom prst="rect">
              <a:avLst/>
            </a:prstGeom>
            <a:grpFill/>
            <a:ln w="9525">
              <a:noFill/>
            </a:ln>
          </p:spPr>
          <p:txBody>
            <a:bodyPr anchor="t">
              <a:spAutoFit/>
            </a:bodyPr>
            <a:p>
              <a:pPr algn="ctr"/>
              <a:r>
                <a:rPr lang="zh-CN" altLang="en-US" sz="2400" b="1" dirty="0">
                  <a:latin typeface="Arial" panose="020B0604020202020204" pitchFamily="34" charset="0"/>
                  <a:ea typeface="宋体" panose="02010600030101010101" pitchFamily="2" charset="-122"/>
                </a:rPr>
                <a:t>定义数据成员</a:t>
              </a:r>
              <a:endParaRPr lang="zh-CN" altLang="en-US" sz="2400" b="1" dirty="0">
                <a:latin typeface="Arial" panose="020B0604020202020204" pitchFamily="34" charset="0"/>
                <a:ea typeface="宋体" panose="02010600030101010101" pitchFamily="2" charset="-122"/>
              </a:endParaRPr>
            </a:p>
          </p:txBody>
        </p:sp>
        <p:sp>
          <p:nvSpPr>
            <p:cNvPr id="66566" name="Line 7"/>
            <p:cNvSpPr/>
            <p:nvPr/>
          </p:nvSpPr>
          <p:spPr>
            <a:xfrm>
              <a:off x="802" y="1344"/>
              <a:ext cx="0" cy="336"/>
            </a:xfrm>
            <a:prstGeom prst="line">
              <a:avLst/>
            </a:prstGeom>
            <a:grpFill/>
            <a:ln w="9525" cap="flat" cmpd="sng">
              <a:solidFill>
                <a:schemeClr val="tx1"/>
              </a:solidFill>
              <a:prstDash val="solid"/>
              <a:round/>
              <a:headEnd type="none" w="med" len="med"/>
              <a:tailEnd type="triangle" w="med" len="med"/>
            </a:ln>
          </p:spPr>
        </p:sp>
        <p:sp>
          <p:nvSpPr>
            <p:cNvPr id="66567" name="Text Box 8"/>
            <p:cNvSpPr txBox="1"/>
            <p:nvPr/>
          </p:nvSpPr>
          <p:spPr>
            <a:xfrm>
              <a:off x="288" y="1680"/>
              <a:ext cx="1028" cy="274"/>
            </a:xfrm>
            <a:prstGeom prst="rect">
              <a:avLst/>
            </a:prstGeom>
            <a:grpFill/>
            <a:ln w="9525">
              <a:noFill/>
            </a:ln>
          </p:spPr>
          <p:txBody>
            <a:bodyPr wrap="none" anchor="t">
              <a:spAutoFit/>
            </a:bodyPr>
            <a:p>
              <a:pPr algn="ctr"/>
              <a:r>
                <a:rPr lang="zh-CN" altLang="en-US" sz="2400" b="1" dirty="0">
                  <a:latin typeface="Arial" panose="020B0604020202020204" pitchFamily="34" charset="0"/>
                  <a:ea typeface="宋体" panose="02010600030101010101" pitchFamily="2" charset="-122"/>
                </a:rPr>
                <a:t>建立</a:t>
              </a:r>
              <a:r>
                <a:rPr lang="en-US" altLang="zh-CN" sz="2400" b="1" dirty="0">
                  <a:latin typeface="Arial" panose="020B0604020202020204" pitchFamily="34" charset="0"/>
                  <a:ea typeface="宋体" panose="02010600030101010101" pitchFamily="2" charset="-122"/>
                </a:rPr>
                <a:t>socket</a:t>
              </a:r>
              <a:r>
                <a:rPr lang="zh-CN" altLang="en-US" sz="2400" b="1" dirty="0">
                  <a:latin typeface="Arial" panose="020B0604020202020204" pitchFamily="34" charset="0"/>
                  <a:ea typeface="宋体" panose="02010600030101010101" pitchFamily="2" charset="-122"/>
                </a:rPr>
                <a:t>流</a:t>
              </a:r>
              <a:endParaRPr lang="zh-CN" altLang="en-US" sz="2400" b="1" dirty="0">
                <a:latin typeface="Arial" panose="020B0604020202020204" pitchFamily="34" charset="0"/>
                <a:ea typeface="宋体" panose="02010600030101010101" pitchFamily="2" charset="-122"/>
              </a:endParaRPr>
            </a:p>
          </p:txBody>
        </p:sp>
      </p:grpSp>
      <p:sp>
        <p:nvSpPr>
          <p:cNvPr id="1342473" name="Text Box 9"/>
          <p:cNvSpPr txBox="1"/>
          <p:nvPr/>
        </p:nvSpPr>
        <p:spPr>
          <a:xfrm>
            <a:off x="811213" y="3360738"/>
            <a:ext cx="2122487" cy="835025"/>
          </a:xfrm>
          <a:prstGeom prst="rect">
            <a:avLst/>
          </a:prstGeom>
          <a:solidFill>
            <a:schemeClr val="accent6">
              <a:lumMod val="20000"/>
              <a:lumOff val="80000"/>
            </a:schemeClr>
          </a:solidFill>
          <a:ln w="9525">
            <a:noFill/>
          </a:ln>
        </p:spPr>
        <p:txBody>
          <a:bodyPr lIns="102870" tIns="51435" rIns="102870" bIns="51435" anchor="t">
            <a:spAutoFit/>
          </a:bodyPr>
          <a:p>
            <a:pPr algn="ctr"/>
            <a:r>
              <a:rPr lang="zh-CN" altLang="en-US" sz="2400" b="1" dirty="0">
                <a:latin typeface="Arial" panose="020B0604020202020204" pitchFamily="34" charset="0"/>
                <a:ea typeface="宋体" panose="02010600030101010101" pitchFamily="2" charset="-122"/>
              </a:rPr>
              <a:t>读</a:t>
            </a:r>
            <a:r>
              <a:rPr lang="en-US" altLang="zh-CN" sz="2400" b="1" dirty="0">
                <a:latin typeface="Arial" panose="020B0604020202020204" pitchFamily="34" charset="0"/>
                <a:ea typeface="宋体" panose="02010600030101010101" pitchFamily="2" charset="-122"/>
              </a:rPr>
              <a:t>socket</a:t>
            </a:r>
            <a:r>
              <a:rPr lang="zh-CN" altLang="en-US" sz="2400" b="1" dirty="0">
                <a:latin typeface="Arial" panose="020B0604020202020204" pitchFamily="34" charset="0"/>
                <a:ea typeface="宋体" panose="02010600030101010101" pitchFamily="2" charset="-122"/>
              </a:rPr>
              <a:t>流</a:t>
            </a:r>
            <a:endParaRPr lang="zh-CN" altLang="en-US" sz="2400" b="1" dirty="0">
              <a:latin typeface="Arial" panose="020B0604020202020204" pitchFamily="34" charset="0"/>
              <a:ea typeface="宋体" panose="02010600030101010101" pitchFamily="2" charset="-122"/>
            </a:endParaRPr>
          </a:p>
          <a:p>
            <a:pPr algn="ct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看到提示</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sp>
        <p:nvSpPr>
          <p:cNvPr id="1342474" name="Line 10"/>
          <p:cNvSpPr/>
          <p:nvPr/>
        </p:nvSpPr>
        <p:spPr>
          <a:xfrm>
            <a:off x="1873250" y="2879725"/>
            <a:ext cx="0" cy="560388"/>
          </a:xfrm>
          <a:prstGeom prst="line">
            <a:avLst/>
          </a:prstGeom>
          <a:ln w="9525" cap="flat" cmpd="sng">
            <a:solidFill>
              <a:schemeClr val="tx1"/>
            </a:solidFill>
            <a:prstDash val="solid"/>
            <a:round/>
            <a:headEnd type="none" w="med" len="med"/>
            <a:tailEnd type="triangle" w="med" len="med"/>
          </a:ln>
        </p:spPr>
      </p:sp>
      <p:sp>
        <p:nvSpPr>
          <p:cNvPr id="1342475" name="Text Box 11"/>
          <p:cNvSpPr txBox="1"/>
          <p:nvPr/>
        </p:nvSpPr>
        <p:spPr>
          <a:xfrm>
            <a:off x="3421063" y="1598613"/>
            <a:ext cx="7380287" cy="1200150"/>
          </a:xfrm>
          <a:prstGeom prst="rect">
            <a:avLst/>
          </a:prstGeom>
          <a:solidFill>
            <a:schemeClr val="accent1">
              <a:lumMod val="20000"/>
              <a:lumOff val="80000"/>
            </a:schemeClr>
          </a:solidFill>
          <a:ln w="9525">
            <a:noFill/>
          </a:ln>
        </p:spPr>
        <p:txBody>
          <a:bodyPr lIns="102870" tIns="51435" rIns="102870" bIns="51435" anchor="t">
            <a:spAutoFit/>
          </a:bodyPr>
          <a:p>
            <a:pPr eaLnBrk="0" hangingPunct="0"/>
            <a:r>
              <a:rPr lang="en-US" altLang="zh-CN" sz="2400" b="1" dirty="0">
                <a:latin typeface="Arial" panose="020B0604020202020204" pitchFamily="34" charset="0"/>
                <a:ea typeface="宋体" panose="02010600030101010101" pitchFamily="2" charset="-122"/>
              </a:rPr>
              <a:t>System.in.read(bArray);</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String s=new String(bArray,0);</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output.println(s);</a:t>
            </a:r>
            <a:endParaRPr lang="en-US" altLang="zh-CN" sz="2400" b="1" dirty="0">
              <a:latin typeface="Arial" panose="020B0604020202020204" pitchFamily="34" charset="0"/>
              <a:ea typeface="宋体" panose="02010600030101010101" pitchFamily="2" charset="-122"/>
            </a:endParaRPr>
          </a:p>
        </p:txBody>
      </p:sp>
      <p:sp>
        <p:nvSpPr>
          <p:cNvPr id="1342476" name="Text Box 12"/>
          <p:cNvSpPr txBox="1"/>
          <p:nvPr/>
        </p:nvSpPr>
        <p:spPr>
          <a:xfrm>
            <a:off x="227013" y="4640263"/>
            <a:ext cx="3289300" cy="835025"/>
          </a:xfrm>
          <a:prstGeom prst="rect">
            <a:avLst/>
          </a:prstGeom>
          <a:solidFill>
            <a:schemeClr val="accent6">
              <a:lumMod val="20000"/>
              <a:lumOff val="80000"/>
            </a:schemeClr>
          </a:solidFill>
          <a:ln w="9525">
            <a:noFill/>
          </a:ln>
        </p:spPr>
        <p:txBody>
          <a:bodyPr lIns="102870" tIns="51435" rIns="102870" bIns="51435" anchor="t">
            <a:spAutoFit/>
          </a:bodyPr>
          <a:p>
            <a:pPr algn="ctr"/>
            <a:r>
              <a:rPr lang="zh-CN" altLang="en-US" sz="2400" b="1" dirty="0">
                <a:latin typeface="Arial" panose="020B0604020202020204" pitchFamily="34" charset="0"/>
                <a:ea typeface="宋体" panose="02010600030101010101" pitchFamily="2" charset="-122"/>
              </a:rPr>
              <a:t>从键盘上读送用户</a:t>
            </a:r>
            <a:endParaRPr lang="zh-CN" altLang="en-US" sz="2400" b="1" dirty="0">
              <a:latin typeface="Arial" panose="020B0604020202020204" pitchFamily="34" charset="0"/>
              <a:ea typeface="宋体" panose="02010600030101010101" pitchFamily="2" charset="-122"/>
            </a:endParaRPr>
          </a:p>
          <a:p>
            <a:pPr algn="ctr"/>
            <a:r>
              <a:rPr lang="zh-CN" altLang="en-US" sz="2400" b="1" dirty="0">
                <a:latin typeface="Arial" panose="020B0604020202020204" pitchFamily="34" charset="0"/>
                <a:ea typeface="宋体" panose="02010600030101010101" pitchFamily="2" charset="-122"/>
              </a:rPr>
              <a:t>名送给服务器端</a:t>
            </a:r>
            <a:endParaRPr lang="zh-CN" altLang="en-US" sz="2400" b="1" dirty="0">
              <a:latin typeface="Arial" panose="020B0604020202020204" pitchFamily="34" charset="0"/>
              <a:ea typeface="宋体" panose="02010600030101010101" pitchFamily="2" charset="-122"/>
            </a:endParaRPr>
          </a:p>
        </p:txBody>
      </p:sp>
      <p:sp>
        <p:nvSpPr>
          <p:cNvPr id="1342477" name="Line 13"/>
          <p:cNvSpPr/>
          <p:nvPr/>
        </p:nvSpPr>
        <p:spPr>
          <a:xfrm>
            <a:off x="1873250" y="4240213"/>
            <a:ext cx="0" cy="400050"/>
          </a:xfrm>
          <a:prstGeom prst="line">
            <a:avLst/>
          </a:prstGeom>
          <a:ln w="9525" cap="flat" cmpd="sng">
            <a:solidFill>
              <a:schemeClr val="tx1"/>
            </a:solidFill>
            <a:prstDash val="solid"/>
            <a:round/>
            <a:headEnd type="none" w="med" len="med"/>
            <a:tailEnd type="triangle" w="med" len="med"/>
          </a:ln>
        </p:spPr>
      </p:sp>
      <p:sp>
        <p:nvSpPr>
          <p:cNvPr id="1342478" name="Text Box 14"/>
          <p:cNvSpPr txBox="1"/>
          <p:nvPr/>
        </p:nvSpPr>
        <p:spPr>
          <a:xfrm>
            <a:off x="990600" y="6480175"/>
            <a:ext cx="1763713" cy="468313"/>
          </a:xfrm>
          <a:prstGeom prst="rect">
            <a:avLst/>
          </a:prstGeom>
          <a:solidFill>
            <a:schemeClr val="accent6">
              <a:lumMod val="20000"/>
              <a:lumOff val="80000"/>
            </a:schemeClr>
          </a:solidFill>
          <a:ln w="9525">
            <a:noFill/>
          </a:ln>
        </p:spPr>
        <p:txBody>
          <a:bodyPr lIns="102870" tIns="51435" rIns="102870" bIns="51435" anchor="t">
            <a:spAutoFit/>
          </a:bodyPr>
          <a:p>
            <a:pPr algn="ctr"/>
            <a:r>
              <a:rPr lang="zh-CN" altLang="en-US" sz="2400" b="1" dirty="0">
                <a:latin typeface="Arial" panose="020B0604020202020204" pitchFamily="34" charset="0"/>
                <a:ea typeface="宋体" panose="02010600030101010101" pitchFamily="2" charset="-122"/>
              </a:rPr>
              <a:t>关闭流</a:t>
            </a:r>
            <a:endParaRPr lang="zh-CN" altLang="en-US" sz="2400" b="1" dirty="0">
              <a:latin typeface="Arial" panose="020B0604020202020204" pitchFamily="34" charset="0"/>
              <a:ea typeface="宋体" panose="02010600030101010101" pitchFamily="2" charset="-122"/>
            </a:endParaRPr>
          </a:p>
        </p:txBody>
      </p:sp>
      <p:sp>
        <p:nvSpPr>
          <p:cNvPr id="1342479" name="Line 15"/>
          <p:cNvSpPr/>
          <p:nvPr/>
        </p:nvSpPr>
        <p:spPr>
          <a:xfrm>
            <a:off x="1873250" y="6161088"/>
            <a:ext cx="0" cy="319087"/>
          </a:xfrm>
          <a:prstGeom prst="line">
            <a:avLst/>
          </a:prstGeom>
          <a:ln w="9525" cap="flat" cmpd="sng">
            <a:solidFill>
              <a:schemeClr val="tx1"/>
            </a:solidFill>
            <a:prstDash val="solid"/>
            <a:round/>
            <a:headEnd type="none" w="med" len="med"/>
            <a:tailEnd type="triangle" w="med" len="med"/>
          </a:ln>
        </p:spPr>
      </p:sp>
      <p:sp>
        <p:nvSpPr>
          <p:cNvPr id="1342480" name="Text Box 16"/>
          <p:cNvSpPr txBox="1"/>
          <p:nvPr/>
        </p:nvSpPr>
        <p:spPr>
          <a:xfrm>
            <a:off x="3813175" y="4986338"/>
            <a:ext cx="4237038" cy="1565275"/>
          </a:xfrm>
          <a:prstGeom prst="rect">
            <a:avLst/>
          </a:prstGeom>
          <a:solidFill>
            <a:srgbClr val="FFFFCC"/>
          </a:solidFill>
          <a:ln w="9525">
            <a:noFill/>
          </a:ln>
        </p:spPr>
        <p:txBody>
          <a:bodyPr wrap="none" lIns="102870" tIns="51435" rIns="102870" bIns="51435" anchor="t">
            <a:spAutoFit/>
          </a:bodyPr>
          <a:p>
            <a:pPr eaLnBrk="0" hangingPunct="0"/>
            <a:r>
              <a:rPr lang="en-US" altLang="zh-CN" sz="2400" b="1" dirty="0">
                <a:latin typeface="Arial" panose="020B0604020202020204" pitchFamily="34" charset="0"/>
                <a:ea typeface="宋体" panose="02010600030101010101" pitchFamily="2" charset="-122"/>
              </a:rPr>
              <a:t>socket.close();</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input.close();</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output.close();</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System.out.println("Done");</a:t>
            </a:r>
            <a:endParaRPr lang="en-US" altLang="zh-CN" sz="2400" b="1" dirty="0">
              <a:latin typeface="Arial" panose="020B0604020202020204" pitchFamily="34" charset="0"/>
              <a:ea typeface="宋体" panose="02010600030101010101" pitchFamily="2" charset="-122"/>
            </a:endParaRPr>
          </a:p>
        </p:txBody>
      </p:sp>
      <p:sp>
        <p:nvSpPr>
          <p:cNvPr id="1342481" name="Text Box 17"/>
          <p:cNvSpPr txBox="1"/>
          <p:nvPr/>
        </p:nvSpPr>
        <p:spPr>
          <a:xfrm>
            <a:off x="3330575" y="3279775"/>
            <a:ext cx="7470775" cy="835025"/>
          </a:xfrm>
          <a:prstGeom prst="rect">
            <a:avLst/>
          </a:prstGeom>
          <a:solidFill>
            <a:schemeClr val="accent5">
              <a:lumMod val="60000"/>
              <a:lumOff val="40000"/>
            </a:schemeClr>
          </a:solidFill>
          <a:ln w="9525">
            <a:noFill/>
          </a:ln>
        </p:spPr>
        <p:txBody>
          <a:bodyPr lIns="102870" tIns="51435" rIns="102870" bIns="51435" anchor="t">
            <a:spAutoFit/>
          </a:bodyPr>
          <a:p>
            <a:pPr eaLnBrk="0" hangingPunct="0"/>
            <a:r>
              <a:rPr lang="en-US" altLang="zh-CN" sz="2400" b="1" dirty="0">
                <a:latin typeface="Arial" panose="020B0604020202020204" pitchFamily="34" charset="0"/>
                <a:ea typeface="宋体" panose="02010600030101010101" pitchFamily="2" charset="-122"/>
              </a:rPr>
              <a:t>System.out.println(input.readLine());</a:t>
            </a:r>
            <a:endParaRPr lang="en-US" altLang="zh-CN" sz="2400" b="1" dirty="0">
              <a:latin typeface="Arial" panose="020B0604020202020204" pitchFamily="34" charset="0"/>
              <a:ea typeface="宋体" panose="02010600030101010101" pitchFamily="2" charset="-122"/>
            </a:endParaRPr>
          </a:p>
          <a:p>
            <a:pPr eaLnBrk="0" hangingPunct="0"/>
            <a:r>
              <a:rPr lang="en-US" altLang="zh-CN" sz="2400" b="1" dirty="0">
                <a:latin typeface="Arial" panose="020B0604020202020204" pitchFamily="34" charset="0"/>
                <a:ea typeface="宋体" panose="02010600030101010101" pitchFamily="2" charset="-122"/>
              </a:rPr>
              <a:t>System.out.print("Logging off...");</a:t>
            </a:r>
            <a:endParaRPr lang="en-US" altLang="zh-CN" sz="2400" b="1" dirty="0">
              <a:latin typeface="Arial" panose="020B0604020202020204" pitchFamily="34" charset="0"/>
              <a:ea typeface="宋体" panose="02010600030101010101" pitchFamily="2" charset="-122"/>
            </a:endParaRPr>
          </a:p>
        </p:txBody>
      </p:sp>
      <p:sp>
        <p:nvSpPr>
          <p:cNvPr id="1342482" name="Line 18"/>
          <p:cNvSpPr/>
          <p:nvPr/>
        </p:nvSpPr>
        <p:spPr>
          <a:xfrm>
            <a:off x="1873250" y="5440363"/>
            <a:ext cx="0" cy="320675"/>
          </a:xfrm>
          <a:prstGeom prst="line">
            <a:avLst/>
          </a:prstGeom>
          <a:ln w="9525" cap="flat" cmpd="sng">
            <a:solidFill>
              <a:schemeClr val="tx1"/>
            </a:solidFill>
            <a:prstDash val="solid"/>
            <a:round/>
            <a:headEnd type="none" w="med" len="med"/>
            <a:tailEnd type="triangle" w="med" len="med"/>
          </a:ln>
        </p:spPr>
      </p:sp>
      <p:sp>
        <p:nvSpPr>
          <p:cNvPr id="1342483" name="Text Box 19"/>
          <p:cNvSpPr txBox="1"/>
          <p:nvPr/>
        </p:nvSpPr>
        <p:spPr>
          <a:xfrm>
            <a:off x="576263" y="5761038"/>
            <a:ext cx="2593975" cy="468312"/>
          </a:xfrm>
          <a:prstGeom prst="rect">
            <a:avLst/>
          </a:prstGeom>
          <a:solidFill>
            <a:schemeClr val="accent6">
              <a:lumMod val="20000"/>
              <a:lumOff val="80000"/>
            </a:schemeClr>
          </a:solidFill>
          <a:ln w="9525">
            <a:noFill/>
          </a:ln>
        </p:spPr>
        <p:txBody>
          <a:bodyPr lIns="102870" tIns="51435" rIns="102870" bIns="51435" anchor="t">
            <a:spAutoFit/>
          </a:bodyPr>
          <a:p>
            <a:pPr algn="ctr"/>
            <a:r>
              <a:rPr lang="zh-CN" altLang="en-US" sz="2400" b="1" dirty="0">
                <a:latin typeface="Arial" panose="020B0604020202020204" pitchFamily="34" charset="0"/>
                <a:ea typeface="宋体" panose="02010600030101010101" pitchFamily="2" charset="-122"/>
              </a:rPr>
              <a:t>读服务器反馈</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424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424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424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424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424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424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424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3424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424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42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3424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3424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42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466" grpId="0" bldLvl="0" animBg="1"/>
      <p:bldP spid="1342473" grpId="0" bldLvl="0" animBg="1"/>
      <p:bldP spid="1342475" grpId="0" bldLvl="0" animBg="1"/>
      <p:bldP spid="1342476" grpId="0" bldLvl="0" animBg="1"/>
      <p:bldP spid="1342478" grpId="0" bldLvl="0" animBg="1"/>
      <p:bldP spid="1342480" grpId="0" bldLvl="0" animBg="1"/>
      <p:bldP spid="1342481" grpId="0" bldLvl="0" animBg="1"/>
      <p:bldP spid="1342483"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SOCKET示例 </a:t>
            </a:r>
            <a:r>
              <a:rPr kumimoji="0" lang="en-US" altLang="zh-CN"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客户端  </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文本框 2"/>
          <p:cNvSpPr txBox="1"/>
          <p:nvPr/>
        </p:nvSpPr>
        <p:spPr>
          <a:xfrm>
            <a:off x="405130" y="1305560"/>
            <a:ext cx="10035540" cy="5077460"/>
          </a:xfrm>
          <a:prstGeom prst="rect">
            <a:avLst/>
          </a:prstGeom>
          <a:noFill/>
          <a:ln w="9525">
            <a:noFill/>
          </a:ln>
        </p:spPr>
        <p:txBody>
          <a:bodyPr wrap="square">
            <a:spAutoFit/>
          </a:bodyPr>
          <a:p>
            <a:r>
              <a:rPr lang="en-US" sz="1200" b="1">
                <a:solidFill>
                  <a:srgbClr val="7F0055"/>
                </a:solidFill>
                <a:latin typeface="Consolas" panose="020B0609020204030204" charset="0"/>
                <a:ea typeface="宋体" panose="02010600030101010101" pitchFamily="2" charset="-122"/>
              </a:rPr>
              <a:t>try</a:t>
            </a:r>
            <a:r>
              <a:rPr lang="en-US" sz="1200">
                <a:solidFill>
                  <a:srgbClr val="000000"/>
                </a:solidFill>
                <a:latin typeface="Consolas" panose="020B0609020204030204" charset="0"/>
                <a:ea typeface="宋体" panose="02010600030101010101" pitchFamily="2" charset="-122"/>
              </a:rPr>
              <a:t> {	Socket </a:t>
            </a:r>
            <a:r>
              <a:rPr lang="en-US" sz="1200">
                <a:solidFill>
                  <a:srgbClr val="6A3E3E"/>
                </a:solidFill>
                <a:latin typeface="Consolas" panose="020B0609020204030204" charset="0"/>
                <a:ea typeface="宋体" panose="02010600030101010101" pitchFamily="2" charset="-122"/>
              </a:rPr>
              <a:t>socket</a:t>
            </a:r>
            <a:r>
              <a:rPr lang="en-US" sz="1200">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new</a:t>
            </a:r>
            <a:r>
              <a:rPr lang="en-US" sz="1200">
                <a:solidFill>
                  <a:srgbClr val="000000"/>
                </a:solidFill>
                <a:latin typeface="Consolas" panose="020B0609020204030204" charset="0"/>
                <a:ea typeface="宋体" panose="02010600030101010101" pitchFamily="2" charset="-122"/>
              </a:rPr>
              <a:t> Socket(</a:t>
            </a:r>
            <a:r>
              <a:rPr lang="en-US" sz="1200">
                <a:solidFill>
                  <a:srgbClr val="2A00FF"/>
                </a:solidFill>
                <a:latin typeface="Consolas" panose="020B0609020204030204" charset="0"/>
                <a:ea typeface="宋体" panose="02010600030101010101" pitchFamily="2" charset="-122"/>
              </a:rPr>
              <a:t>"localhost"</a:t>
            </a:r>
            <a:r>
              <a:rPr lang="en-US" sz="1200">
                <a:solidFill>
                  <a:srgbClr val="000000"/>
                </a:solidFill>
                <a:latin typeface="Consolas" panose="020B0609020204030204" charset="0"/>
                <a:ea typeface="宋体" panose="02010600030101010101" pitchFamily="2" charset="-122"/>
              </a:rPr>
              <a:t>, 4700);	DataInputStream </a:t>
            </a:r>
            <a:r>
              <a:rPr lang="en-US" sz="1200">
                <a:solidFill>
                  <a:srgbClr val="6A3E3E"/>
                </a:solidFill>
                <a:latin typeface="Consolas" panose="020B0609020204030204" charset="0"/>
                <a:ea typeface="宋体" panose="02010600030101010101" pitchFamily="2" charset="-122"/>
              </a:rPr>
              <a:t>sin</a:t>
            </a:r>
            <a:r>
              <a:rPr lang="en-US" sz="1200">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new</a:t>
            </a:r>
            <a:r>
              <a:rPr lang="en-US" sz="1200">
                <a:solidFill>
                  <a:srgbClr val="000000"/>
                </a:solidFill>
                <a:latin typeface="Consolas" panose="020B0609020204030204" charset="0"/>
                <a:ea typeface="宋体" panose="02010600030101010101" pitchFamily="2" charset="-122"/>
              </a:rPr>
              <a:t> DataInputStream(</a:t>
            </a:r>
            <a:r>
              <a:rPr lang="en-US" sz="1200" b="1">
                <a:solidFill>
                  <a:srgbClr val="7F0055"/>
                </a:solidFill>
                <a:latin typeface="Consolas" panose="020B0609020204030204" charset="0"/>
                <a:ea typeface="宋体" panose="02010600030101010101" pitchFamily="2" charset="-122"/>
              </a:rPr>
              <a:t>new</a:t>
            </a:r>
            <a:r>
              <a:rPr lang="en-US" sz="1200">
                <a:solidFill>
                  <a:srgbClr val="000000"/>
                </a:solidFill>
                <a:latin typeface="Consolas" panose="020B0609020204030204" charset="0"/>
                <a:ea typeface="宋体" panose="02010600030101010101" pitchFamily="2" charset="-122"/>
              </a:rPr>
              <a:t> BufferedInputStream(System.</a:t>
            </a:r>
            <a:r>
              <a:rPr lang="en-US" sz="1200" b="1" i="1">
                <a:solidFill>
                  <a:srgbClr val="0000C0"/>
                </a:solidFill>
                <a:latin typeface="Consolas" panose="020B0609020204030204" charset="0"/>
                <a:ea typeface="宋体" panose="02010600030101010101" pitchFamily="2" charset="-122"/>
              </a:rPr>
              <a:t>in</a:t>
            </a:r>
            <a:r>
              <a:rPr lang="en-US" sz="1200">
                <a:solidFill>
                  <a:srgbClr val="000000"/>
                </a:solidFill>
                <a:latin typeface="Consolas" panose="020B0609020204030204" charset="0"/>
                <a:ea typeface="宋体" panose="02010600030101010101" pitchFamily="2" charset="-122"/>
              </a:rPr>
              <a:t>));	</a:t>
            </a:r>
            <a:r>
              <a:rPr lang="zh-CN" sz="1200">
                <a:solidFill>
                  <a:srgbClr val="3F7F5F"/>
                </a:solidFill>
                <a:ea typeface="宋体" panose="02010600030101010101" pitchFamily="2" charset="-122"/>
              </a:rPr>
              <a:t>//打开一个系统输入流 (从键盘输入)</a:t>
            </a:r>
            <a:r>
              <a:rPr lang="en-US" sz="1200">
                <a:solidFill>
                  <a:srgbClr val="000000"/>
                </a:solidFill>
                <a:latin typeface="Consolas" panose="020B0609020204030204" charset="0"/>
                <a:ea typeface="宋体" panose="02010600030101010101" pitchFamily="2" charset="-122"/>
              </a:rPr>
              <a:t>	PrintStream </a:t>
            </a:r>
            <a:r>
              <a:rPr lang="en-US" sz="1200">
                <a:solidFill>
                  <a:srgbClr val="6A3E3E"/>
                </a:solidFill>
                <a:latin typeface="Consolas" panose="020B0609020204030204" charset="0"/>
                <a:ea typeface="宋体" panose="02010600030101010101" pitchFamily="2" charset="-122"/>
              </a:rPr>
              <a:t>os</a:t>
            </a:r>
            <a:r>
              <a:rPr lang="en-US" sz="1200">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new</a:t>
            </a:r>
            <a:r>
              <a:rPr lang="en-US" sz="1200">
                <a:solidFill>
                  <a:srgbClr val="000000"/>
                </a:solidFill>
                <a:latin typeface="Consolas" panose="020B0609020204030204" charset="0"/>
                <a:ea typeface="宋体" panose="02010600030101010101" pitchFamily="2" charset="-122"/>
              </a:rPr>
              <a:t> PrintStream(</a:t>
            </a:r>
            <a:r>
              <a:rPr lang="en-US" sz="1200" b="1">
                <a:solidFill>
                  <a:srgbClr val="7F0055"/>
                </a:solidFill>
                <a:latin typeface="Consolas" panose="020B0609020204030204" charset="0"/>
                <a:ea typeface="宋体" panose="02010600030101010101" pitchFamily="2" charset="-122"/>
              </a:rPr>
              <a:t>new</a:t>
            </a:r>
            <a:r>
              <a:rPr lang="en-US" sz="1200">
                <a:solidFill>
                  <a:srgbClr val="000000"/>
                </a:solidFill>
                <a:latin typeface="Consolas" panose="020B0609020204030204" charset="0"/>
                <a:ea typeface="宋体" panose="02010600030101010101" pitchFamily="2" charset="-122"/>
              </a:rPr>
              <a:t> BufferedOutputStream(</a:t>
            </a:r>
            <a:r>
              <a:rPr lang="en-US" sz="1200">
                <a:solidFill>
                  <a:srgbClr val="6A3E3E"/>
                </a:solidFill>
                <a:latin typeface="Consolas" panose="020B0609020204030204" charset="0"/>
                <a:ea typeface="宋体" panose="02010600030101010101" pitchFamily="2" charset="-122"/>
              </a:rPr>
              <a:t>socket</a:t>
            </a:r>
            <a:r>
              <a:rPr lang="en-US" sz="1200">
                <a:solidFill>
                  <a:srgbClr val="000000"/>
                </a:solidFill>
                <a:latin typeface="Consolas" panose="020B0609020204030204" charset="0"/>
                <a:ea typeface="宋体" panose="02010600030101010101" pitchFamily="2" charset="-122"/>
              </a:rPr>
              <a:t>.getOutputStream()));	 </a:t>
            </a:r>
            <a:r>
              <a:rPr lang="zh-CN" sz="1200">
                <a:solidFill>
                  <a:srgbClr val="3F7F5F"/>
                </a:solidFill>
                <a:ea typeface="宋体" panose="02010600030101010101" pitchFamily="2" charset="-122"/>
              </a:rPr>
              <a:t>// 打开一个输出流（从SOCKET输出）</a:t>
            </a:r>
            <a:r>
              <a:rPr lang="en-US" sz="1200">
                <a:solidFill>
                  <a:srgbClr val="000000"/>
                </a:solidFill>
                <a:latin typeface="Consolas" panose="020B0609020204030204" charset="0"/>
                <a:ea typeface="宋体" panose="02010600030101010101" pitchFamily="2" charset="-122"/>
              </a:rPr>
              <a:t>	DataInputStream </a:t>
            </a:r>
            <a:r>
              <a:rPr lang="en-US" sz="1200">
                <a:solidFill>
                  <a:srgbClr val="6A3E3E"/>
                </a:solidFill>
                <a:latin typeface="Consolas" panose="020B0609020204030204" charset="0"/>
                <a:ea typeface="宋体" panose="02010600030101010101" pitchFamily="2" charset="-122"/>
              </a:rPr>
              <a:t>is</a:t>
            </a:r>
            <a:r>
              <a:rPr lang="en-US" sz="1200">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new</a:t>
            </a:r>
            <a:r>
              <a:rPr lang="en-US" sz="1200">
                <a:solidFill>
                  <a:srgbClr val="000000"/>
                </a:solidFill>
                <a:latin typeface="Consolas" panose="020B0609020204030204" charset="0"/>
                <a:ea typeface="宋体" panose="02010600030101010101" pitchFamily="2" charset="-122"/>
              </a:rPr>
              <a:t> DataInputStream(</a:t>
            </a:r>
            <a:r>
              <a:rPr lang="en-US" sz="1200">
                <a:solidFill>
                  <a:srgbClr val="6A3E3E"/>
                </a:solidFill>
                <a:latin typeface="Consolas" panose="020B0609020204030204" charset="0"/>
                <a:ea typeface="宋体" panose="02010600030101010101" pitchFamily="2" charset="-122"/>
              </a:rPr>
              <a:t>socket</a:t>
            </a:r>
            <a:r>
              <a:rPr lang="en-US" sz="1200">
                <a:solidFill>
                  <a:srgbClr val="000000"/>
                </a:solidFill>
                <a:latin typeface="Consolas" panose="020B0609020204030204" charset="0"/>
                <a:ea typeface="宋体" panose="02010600030101010101" pitchFamily="2" charset="-122"/>
              </a:rPr>
              <a:t>.getInputStream());	</a:t>
            </a:r>
            <a:r>
              <a:rPr lang="zh-CN" sz="1200">
                <a:solidFill>
                  <a:srgbClr val="3F7F5F"/>
                </a:solidFill>
                <a:ea typeface="宋体" panose="02010600030101010101" pitchFamily="2" charset="-122"/>
              </a:rPr>
              <a:t>// 打开一个输入流（从SOCKET输入）</a:t>
            </a:r>
            <a:r>
              <a:rPr lang="en-US" sz="1200">
                <a:solidFill>
                  <a:srgbClr val="000000"/>
                </a:solidFill>
                <a:latin typeface="Consolas" panose="020B0609020204030204" charset="0"/>
                <a:ea typeface="宋体" panose="02010600030101010101" pitchFamily="2" charset="-122"/>
              </a:rPr>
              <a:t>	String </a:t>
            </a:r>
            <a:r>
              <a:rPr lang="en-US" sz="1200">
                <a:solidFill>
                  <a:srgbClr val="6A3E3E"/>
                </a:solidFill>
                <a:latin typeface="Consolas" panose="020B0609020204030204" charset="0"/>
                <a:ea typeface="宋体" panose="02010600030101010101" pitchFamily="2" charset="-122"/>
              </a:rPr>
              <a:t>readline</a:t>
            </a:r>
            <a:r>
              <a:rPr lang="en-US" sz="1200">
                <a:solidFill>
                  <a:srgbClr val="000000"/>
                </a:solidFill>
                <a:latin typeface="Consolas" panose="020B0609020204030204" charset="0"/>
                <a:ea typeface="宋体" panose="02010600030101010101" pitchFamily="2" charset="-122"/>
              </a:rPr>
              <a:t>;	</a:t>
            </a:r>
            <a:r>
              <a:rPr lang="en-US" sz="1200">
                <a:solidFill>
                  <a:srgbClr val="6A3E3E"/>
                </a:solidFill>
                <a:latin typeface="Consolas" panose="020B0609020204030204" charset="0"/>
                <a:ea typeface="宋体" panose="02010600030101010101" pitchFamily="2" charset="-122"/>
              </a:rPr>
              <a:t>readline</a:t>
            </a:r>
            <a:r>
              <a:rPr lang="en-US" sz="1200">
                <a:solidFill>
                  <a:srgbClr val="000000"/>
                </a:solidFill>
                <a:latin typeface="Consolas" panose="020B0609020204030204" charset="0"/>
                <a:ea typeface="宋体" panose="02010600030101010101" pitchFamily="2" charset="-122"/>
              </a:rPr>
              <a:t> = </a:t>
            </a:r>
            <a:r>
              <a:rPr lang="en-US" sz="1200">
                <a:solidFill>
                  <a:srgbClr val="6A3E3E"/>
                </a:solidFill>
                <a:latin typeface="Consolas" panose="020B0609020204030204" charset="0"/>
                <a:ea typeface="宋体" panose="02010600030101010101" pitchFamily="2" charset="-122"/>
              </a:rPr>
              <a:t>sin</a:t>
            </a:r>
            <a:r>
              <a:rPr lang="en-US" sz="1200">
                <a:solidFill>
                  <a:srgbClr val="000000"/>
                </a:solidFill>
                <a:latin typeface="Consolas" panose="020B0609020204030204" charset="0"/>
                <a:ea typeface="宋体" panose="02010600030101010101" pitchFamily="2" charset="-122"/>
              </a:rPr>
              <a:t>.</a:t>
            </a:r>
            <a:r>
              <a:rPr lang="en-US" sz="1200">
                <a:solidFill>
                  <a:srgbClr val="000000"/>
                </a:solidFill>
                <a:latin typeface="Consolas" panose="020B0609020204030204" charset="0"/>
                <a:ea typeface="宋体" panose="02010600030101010101" pitchFamily="2" charset="-122"/>
              </a:rPr>
              <a:t>readLine</a:t>
            </a:r>
            <a:r>
              <a:rPr lang="en-US" sz="1200">
                <a:solidFill>
                  <a:srgbClr val="000000"/>
                </a:solidFill>
                <a:latin typeface="Consolas" panose="020B0609020204030204" charset="0"/>
                <a:ea typeface="宋体" panose="02010600030101010101" pitchFamily="2" charset="-122"/>
              </a:rPr>
              <a:t>(); </a:t>
            </a:r>
            <a:r>
              <a:rPr lang="zh-CN" sz="1200">
                <a:solidFill>
                  <a:srgbClr val="3F7F5F"/>
                </a:solidFill>
                <a:ea typeface="宋体" panose="02010600030101010101" pitchFamily="2" charset="-122"/>
              </a:rPr>
              <a:t>// 从键盘上读入一行数据</a:t>
            </a:r>
            <a:r>
              <a:rPr lang="en-US" sz="1200">
                <a:solidFill>
                  <a:srgbClr val="000000"/>
                </a:solidFill>
                <a:latin typeface="Consolas" panose="020B0609020204030204" charset="0"/>
                <a:ea typeface="宋体" panose="02010600030101010101" pitchFamily="2" charset="-122"/>
              </a:rPr>
              <a:t>	</a:t>
            </a:r>
            <a:r>
              <a:rPr lang="en-US" sz="1200" b="1">
                <a:solidFill>
                  <a:srgbClr val="7F0055"/>
                </a:solidFill>
                <a:latin typeface="Consolas" panose="020B0609020204030204" charset="0"/>
                <a:ea typeface="宋体" panose="02010600030101010101" pitchFamily="2" charset="-122"/>
              </a:rPr>
              <a:t>while</a:t>
            </a:r>
            <a:r>
              <a:rPr lang="en-US" sz="1200">
                <a:solidFill>
                  <a:srgbClr val="000000"/>
                </a:solidFill>
                <a:latin typeface="Consolas" panose="020B0609020204030204" charset="0"/>
                <a:ea typeface="宋体" panose="02010600030101010101" pitchFamily="2" charset="-122"/>
              </a:rPr>
              <a:t> (!</a:t>
            </a:r>
            <a:r>
              <a:rPr lang="en-US" sz="1200">
                <a:solidFill>
                  <a:srgbClr val="6A3E3E"/>
                </a:solidFill>
                <a:latin typeface="Consolas" panose="020B0609020204030204" charset="0"/>
                <a:ea typeface="宋体" panose="02010600030101010101" pitchFamily="2" charset="-122"/>
              </a:rPr>
              <a:t>readline</a:t>
            </a:r>
            <a:r>
              <a:rPr lang="en-US" sz="1200">
                <a:solidFill>
                  <a:srgbClr val="000000"/>
                </a:solidFill>
                <a:latin typeface="Consolas" panose="020B0609020204030204" charset="0"/>
                <a:ea typeface="宋体" panose="02010600030101010101" pitchFamily="2" charset="-122"/>
              </a:rPr>
              <a:t>.equals(</a:t>
            </a:r>
            <a:r>
              <a:rPr lang="en-US" sz="1200">
                <a:solidFill>
                  <a:srgbClr val="2A00FF"/>
                </a:solidFill>
                <a:latin typeface="Consolas" panose="020B0609020204030204" charset="0"/>
                <a:ea typeface="宋体" panose="02010600030101010101" pitchFamily="2" charset="-122"/>
              </a:rPr>
              <a:t>"bye"</a:t>
            </a:r>
            <a:r>
              <a:rPr lang="en-US" sz="1200">
                <a:solidFill>
                  <a:srgbClr val="000000"/>
                </a:solidFill>
                <a:latin typeface="Consolas" panose="020B0609020204030204" charset="0"/>
                <a:ea typeface="宋体" panose="02010600030101010101" pitchFamily="2" charset="-122"/>
              </a:rPr>
              <a:t>)) {		</a:t>
            </a:r>
            <a:r>
              <a:rPr lang="en-US" sz="1200">
                <a:solidFill>
                  <a:srgbClr val="6A3E3E"/>
                </a:solidFill>
                <a:latin typeface="Consolas" panose="020B0609020204030204" charset="0"/>
                <a:ea typeface="宋体" panose="02010600030101010101" pitchFamily="2" charset="-122"/>
              </a:rPr>
              <a:t>os</a:t>
            </a:r>
            <a:r>
              <a:rPr lang="en-US" sz="1200">
                <a:solidFill>
                  <a:srgbClr val="000000"/>
                </a:solidFill>
                <a:latin typeface="Consolas" panose="020B0609020204030204" charset="0"/>
                <a:ea typeface="宋体" panose="02010600030101010101" pitchFamily="2" charset="-122"/>
              </a:rPr>
              <a:t>.println(</a:t>
            </a:r>
            <a:r>
              <a:rPr lang="en-US" sz="1200">
                <a:solidFill>
                  <a:srgbClr val="6A3E3E"/>
                </a:solidFill>
                <a:latin typeface="Consolas" panose="020B0609020204030204" charset="0"/>
                <a:ea typeface="宋体" panose="02010600030101010101" pitchFamily="2" charset="-122"/>
              </a:rPr>
              <a:t>readline</a:t>
            </a:r>
            <a:r>
              <a:rPr lang="en-US" sz="1200">
                <a:solidFill>
                  <a:srgbClr val="000000"/>
                </a:solidFill>
                <a:latin typeface="Consolas" panose="020B0609020204030204" charset="0"/>
                <a:ea typeface="宋体" panose="02010600030101010101" pitchFamily="2" charset="-122"/>
              </a:rPr>
              <a:t>);</a:t>
            </a:r>
            <a:r>
              <a:rPr lang="zh-CN" sz="1200">
                <a:solidFill>
                  <a:srgbClr val="3F7F5F"/>
                </a:solidFill>
                <a:ea typeface="宋体" panose="02010600030101010101" pitchFamily="2" charset="-122"/>
              </a:rPr>
              <a:t>// 输出到SOCKET</a:t>
            </a:r>
            <a:r>
              <a:rPr lang="en-US" sz="1200">
                <a:solidFill>
                  <a:srgbClr val="000000"/>
                </a:solidFill>
                <a:latin typeface="Consolas" panose="020B0609020204030204" charset="0"/>
                <a:ea typeface="宋体" panose="02010600030101010101" pitchFamily="2" charset="-122"/>
              </a:rPr>
              <a:t>		</a:t>
            </a:r>
            <a:r>
              <a:rPr lang="en-US" sz="1200">
                <a:solidFill>
                  <a:srgbClr val="6A3E3E"/>
                </a:solidFill>
                <a:latin typeface="Consolas" panose="020B0609020204030204" charset="0"/>
                <a:ea typeface="宋体" panose="02010600030101010101" pitchFamily="2" charset="-122"/>
              </a:rPr>
              <a:t>os</a:t>
            </a:r>
            <a:r>
              <a:rPr lang="en-US" sz="1200">
                <a:solidFill>
                  <a:srgbClr val="000000"/>
                </a:solidFill>
                <a:latin typeface="Consolas" panose="020B0609020204030204" charset="0"/>
                <a:ea typeface="宋体" panose="02010600030101010101" pitchFamily="2" charset="-122"/>
              </a:rPr>
              <a:t>.flush();</a:t>
            </a:r>
            <a:r>
              <a:rPr lang="en-US" sz="1200">
                <a:latin typeface="Consolas" panose="020B0609020204030204" charset="0"/>
                <a:ea typeface="宋体" panose="02010600030101010101" pitchFamily="2" charset="-122"/>
              </a:rPr>
              <a:t> </a:t>
            </a:r>
            <a:r>
              <a:rPr lang="en-US" sz="1200">
                <a:solidFill>
                  <a:srgbClr val="000000"/>
                </a:solidFill>
                <a:latin typeface="Consolas" panose="020B0609020204030204" charset="0"/>
                <a:ea typeface="宋体" panose="02010600030101010101" pitchFamily="2" charset="-122"/>
              </a:rPr>
              <a:t>		System.</a:t>
            </a:r>
            <a:r>
              <a:rPr lang="en-US" sz="1200" b="1" i="1">
                <a:solidFill>
                  <a:srgbClr val="0000C0"/>
                </a:solidFill>
                <a:latin typeface="Consolas" panose="020B0609020204030204" charset="0"/>
                <a:ea typeface="宋体" panose="02010600030101010101" pitchFamily="2" charset="-122"/>
              </a:rPr>
              <a:t>out</a:t>
            </a:r>
            <a:r>
              <a:rPr lang="en-US" sz="1200">
                <a:solidFill>
                  <a:srgbClr val="000000"/>
                </a:solidFill>
                <a:latin typeface="Consolas" panose="020B0609020204030204" charset="0"/>
                <a:ea typeface="宋体" panose="02010600030101010101" pitchFamily="2" charset="-122"/>
              </a:rPr>
              <a:t>.println(</a:t>
            </a:r>
            <a:r>
              <a:rPr lang="zh-CN" sz="1200">
                <a:solidFill>
                  <a:srgbClr val="2A00FF"/>
                </a:solidFill>
                <a:ea typeface="宋体" panose="02010600030101010101" pitchFamily="2" charset="-122"/>
              </a:rPr>
              <a:t>"Client："</a:t>
            </a:r>
            <a:r>
              <a:rPr lang="en-US" sz="1200">
                <a:solidFill>
                  <a:srgbClr val="000000"/>
                </a:solidFill>
                <a:latin typeface="Consolas" panose="020B0609020204030204" charset="0"/>
                <a:ea typeface="宋体" panose="02010600030101010101" pitchFamily="2" charset="-122"/>
              </a:rPr>
              <a:t> + </a:t>
            </a:r>
            <a:r>
              <a:rPr lang="en-US" sz="1200">
                <a:solidFill>
                  <a:srgbClr val="6A3E3E"/>
                </a:solidFill>
                <a:latin typeface="Consolas" panose="020B0609020204030204" charset="0"/>
                <a:ea typeface="宋体" panose="02010600030101010101" pitchFamily="2" charset="-122"/>
              </a:rPr>
              <a:t>readline</a:t>
            </a:r>
            <a:r>
              <a:rPr lang="en-US" sz="1200">
                <a:solidFill>
                  <a:srgbClr val="000000"/>
                </a:solidFill>
                <a:latin typeface="Consolas" panose="020B0609020204030204" charset="0"/>
                <a:ea typeface="宋体" panose="02010600030101010101" pitchFamily="2" charset="-122"/>
              </a:rPr>
              <a:t>); 		</a:t>
            </a:r>
            <a:r>
              <a:rPr lang="zh-CN" sz="1200">
                <a:solidFill>
                  <a:srgbClr val="3F7F5F"/>
                </a:solidFill>
                <a:ea typeface="宋体" panose="02010600030101010101" pitchFamily="2" charset="-122"/>
              </a:rPr>
              <a:t>// 将用户输入显示在屏幕上</a:t>
            </a:r>
            <a:r>
              <a:rPr lang="en-US" sz="1200">
                <a:solidFill>
                  <a:srgbClr val="000000"/>
                </a:solidFill>
                <a:latin typeface="Consolas" panose="020B0609020204030204" charset="0"/>
                <a:ea typeface="宋体" panose="02010600030101010101" pitchFamily="2" charset="-122"/>
              </a:rPr>
              <a:t>		System.</a:t>
            </a:r>
            <a:r>
              <a:rPr lang="en-US" sz="1200" b="1" i="1">
                <a:solidFill>
                  <a:srgbClr val="0000C0"/>
                </a:solidFill>
                <a:latin typeface="Consolas" panose="020B0609020204030204" charset="0"/>
                <a:ea typeface="宋体" panose="02010600030101010101" pitchFamily="2" charset="-122"/>
              </a:rPr>
              <a:t>out</a:t>
            </a:r>
            <a:r>
              <a:rPr lang="en-US" sz="1200">
                <a:solidFill>
                  <a:srgbClr val="000000"/>
                </a:solidFill>
                <a:latin typeface="Consolas" panose="020B0609020204030204" charset="0"/>
                <a:ea typeface="宋体" panose="02010600030101010101" pitchFamily="2" charset="-122"/>
              </a:rPr>
              <a:t>.println(</a:t>
            </a:r>
            <a:r>
              <a:rPr lang="zh-CN" sz="1200">
                <a:solidFill>
                  <a:srgbClr val="2A00FF"/>
                </a:solidFill>
                <a:ea typeface="宋体" panose="02010600030101010101" pitchFamily="2" charset="-122"/>
              </a:rPr>
              <a:t>"Server："</a:t>
            </a:r>
            <a:r>
              <a:rPr lang="en-US" sz="1200">
                <a:solidFill>
                  <a:srgbClr val="000000"/>
                </a:solidFill>
                <a:latin typeface="Consolas" panose="020B0609020204030204" charset="0"/>
                <a:ea typeface="宋体" panose="02010600030101010101" pitchFamily="2" charset="-122"/>
              </a:rPr>
              <a:t> + </a:t>
            </a:r>
            <a:r>
              <a:rPr lang="en-US" sz="1200">
                <a:solidFill>
                  <a:srgbClr val="6A3E3E"/>
                </a:solidFill>
                <a:latin typeface="Consolas" panose="020B0609020204030204" charset="0"/>
                <a:ea typeface="宋体" panose="02010600030101010101" pitchFamily="2" charset="-122"/>
              </a:rPr>
              <a:t>is</a:t>
            </a:r>
            <a:r>
              <a:rPr lang="en-US" sz="1200">
                <a:solidFill>
                  <a:srgbClr val="000000"/>
                </a:solidFill>
                <a:latin typeface="Consolas" panose="020B0609020204030204" charset="0"/>
                <a:ea typeface="宋体" panose="02010600030101010101" pitchFamily="2" charset="-122"/>
              </a:rPr>
              <a:t>.</a:t>
            </a:r>
            <a:r>
              <a:rPr lang="en-US" sz="1200">
                <a:solidFill>
                  <a:srgbClr val="000000"/>
                </a:solidFill>
                <a:latin typeface="Consolas" panose="020B0609020204030204" charset="0"/>
                <a:ea typeface="宋体" panose="02010600030101010101" pitchFamily="2" charset="-122"/>
              </a:rPr>
              <a:t>readLine()</a:t>
            </a:r>
            <a:r>
              <a:rPr lang="en-US" sz="1200">
                <a:solidFill>
                  <a:srgbClr val="000000"/>
                </a:solidFill>
                <a:latin typeface="Consolas" panose="020B0609020204030204" charset="0"/>
                <a:ea typeface="宋体" panose="02010600030101010101" pitchFamily="2" charset="-122"/>
              </a:rPr>
              <a:t>);		</a:t>
            </a:r>
            <a:r>
              <a:rPr lang="zh-CN" sz="1200">
                <a:solidFill>
                  <a:srgbClr val="3F7F5F"/>
                </a:solidFill>
                <a:ea typeface="宋体" panose="02010600030101010101" pitchFamily="2" charset="-122"/>
              </a:rPr>
              <a:t>//通过SOCKET 读取服务器的应答,并显示</a:t>
            </a:r>
            <a:r>
              <a:rPr lang="en-US" sz="1200">
                <a:solidFill>
                  <a:srgbClr val="000000"/>
                </a:solidFill>
                <a:latin typeface="Consolas" panose="020B0609020204030204" charset="0"/>
                <a:ea typeface="宋体" panose="02010600030101010101" pitchFamily="2" charset="-122"/>
              </a:rPr>
              <a:t>		</a:t>
            </a:r>
            <a:r>
              <a:rPr lang="en-US" sz="1200">
                <a:solidFill>
                  <a:srgbClr val="6A3E3E"/>
                </a:solidFill>
                <a:latin typeface="Consolas" panose="020B0609020204030204" charset="0"/>
                <a:ea typeface="宋体" panose="02010600030101010101" pitchFamily="2" charset="-122"/>
              </a:rPr>
              <a:t>readline</a:t>
            </a:r>
            <a:r>
              <a:rPr lang="en-US" sz="1200">
                <a:solidFill>
                  <a:srgbClr val="000000"/>
                </a:solidFill>
                <a:latin typeface="Consolas" panose="020B0609020204030204" charset="0"/>
                <a:ea typeface="宋体" panose="02010600030101010101" pitchFamily="2" charset="-122"/>
              </a:rPr>
              <a:t> = </a:t>
            </a:r>
            <a:r>
              <a:rPr lang="en-US" sz="1200">
                <a:solidFill>
                  <a:srgbClr val="6A3E3E"/>
                </a:solidFill>
                <a:latin typeface="Consolas" panose="020B0609020204030204" charset="0"/>
                <a:ea typeface="宋体" panose="02010600030101010101" pitchFamily="2" charset="-122"/>
              </a:rPr>
              <a:t>sin</a:t>
            </a:r>
            <a:r>
              <a:rPr lang="en-US" sz="1200">
                <a:solidFill>
                  <a:srgbClr val="000000"/>
                </a:solidFill>
                <a:latin typeface="Consolas" panose="020B0609020204030204" charset="0"/>
                <a:ea typeface="宋体" panose="02010600030101010101" pitchFamily="2" charset="-122"/>
              </a:rPr>
              <a:t>.</a:t>
            </a:r>
            <a:r>
              <a:rPr lang="en-US" sz="1200">
                <a:solidFill>
                  <a:srgbClr val="000000"/>
                </a:solidFill>
                <a:latin typeface="Consolas" panose="020B0609020204030204" charset="0"/>
                <a:ea typeface="宋体" panose="02010600030101010101" pitchFamily="2" charset="-122"/>
              </a:rPr>
              <a:t>readLine()</a:t>
            </a:r>
            <a:r>
              <a:rPr lang="en-US" sz="1200">
                <a:solidFill>
                  <a:srgbClr val="000000"/>
                </a:solidFill>
                <a:latin typeface="Consolas" panose="020B0609020204030204" charset="0"/>
                <a:ea typeface="宋体" panose="02010600030101010101" pitchFamily="2" charset="-122"/>
              </a:rPr>
              <a:t>;		</a:t>
            </a:r>
            <a:r>
              <a:rPr lang="zh-CN" sz="1200">
                <a:solidFill>
                  <a:srgbClr val="3F7F5F"/>
                </a:solidFill>
                <a:ea typeface="宋体" panose="02010600030101010101" pitchFamily="2" charset="-122"/>
              </a:rPr>
              <a:t>// 从屏幕读取下一行输入，循环</a:t>
            </a:r>
            <a:r>
              <a:rPr lang="en-US" sz="1200">
                <a:solidFill>
                  <a:srgbClr val="000000"/>
                </a:solidFill>
                <a:latin typeface="Consolas" panose="020B0609020204030204" charset="0"/>
                <a:ea typeface="宋体" panose="02010600030101010101" pitchFamily="2" charset="-122"/>
              </a:rPr>
              <a:t>	}	</a:t>
            </a:r>
            <a:r>
              <a:rPr lang="en-US" sz="1200">
                <a:solidFill>
                  <a:srgbClr val="6A3E3E"/>
                </a:solidFill>
                <a:latin typeface="Consolas" panose="020B0609020204030204" charset="0"/>
                <a:ea typeface="宋体" panose="02010600030101010101" pitchFamily="2" charset="-122"/>
              </a:rPr>
              <a:t>os</a:t>
            </a:r>
            <a:r>
              <a:rPr lang="en-US" sz="1200">
                <a:solidFill>
                  <a:srgbClr val="000000"/>
                </a:solidFill>
                <a:latin typeface="Consolas" panose="020B0609020204030204" charset="0"/>
                <a:ea typeface="宋体" panose="02010600030101010101" pitchFamily="2" charset="-122"/>
              </a:rPr>
              <a:t>.close();	</a:t>
            </a:r>
            <a:r>
              <a:rPr lang="en-US" sz="1200">
                <a:solidFill>
                  <a:srgbClr val="6A3E3E"/>
                </a:solidFill>
                <a:latin typeface="Consolas" panose="020B0609020204030204" charset="0"/>
                <a:ea typeface="宋体" panose="02010600030101010101" pitchFamily="2" charset="-122"/>
              </a:rPr>
              <a:t>is</a:t>
            </a:r>
            <a:r>
              <a:rPr lang="en-US" sz="1200">
                <a:solidFill>
                  <a:srgbClr val="000000"/>
                </a:solidFill>
                <a:latin typeface="Consolas" panose="020B0609020204030204" charset="0"/>
                <a:ea typeface="宋体" panose="02010600030101010101" pitchFamily="2" charset="-122"/>
              </a:rPr>
              <a:t>.close();	</a:t>
            </a:r>
            <a:r>
              <a:rPr lang="en-US" sz="1200">
                <a:solidFill>
                  <a:srgbClr val="6A3E3E"/>
                </a:solidFill>
                <a:latin typeface="Consolas" panose="020B0609020204030204" charset="0"/>
                <a:ea typeface="宋体" panose="02010600030101010101" pitchFamily="2" charset="-122"/>
              </a:rPr>
              <a:t>socket</a:t>
            </a:r>
            <a:r>
              <a:rPr lang="en-US" sz="1200">
                <a:solidFill>
                  <a:srgbClr val="000000"/>
                </a:solidFill>
                <a:latin typeface="Consolas" panose="020B0609020204030204" charset="0"/>
                <a:ea typeface="宋体" panose="02010600030101010101" pitchFamily="2" charset="-122"/>
              </a:rPr>
              <a:t>.close();} </a:t>
            </a:r>
            <a:r>
              <a:rPr lang="en-US" sz="1200" b="1">
                <a:solidFill>
                  <a:srgbClr val="7F0055"/>
                </a:solidFill>
                <a:latin typeface="Consolas" panose="020B0609020204030204" charset="0"/>
                <a:ea typeface="宋体" panose="02010600030101010101" pitchFamily="2" charset="-122"/>
              </a:rPr>
              <a:t>catch</a:t>
            </a:r>
            <a:r>
              <a:rPr lang="en-US" sz="1200">
                <a:solidFill>
                  <a:srgbClr val="000000"/>
                </a:solidFill>
                <a:latin typeface="Consolas" panose="020B0609020204030204" charset="0"/>
                <a:ea typeface="宋体" panose="02010600030101010101" pitchFamily="2" charset="-122"/>
              </a:rPr>
              <a:t> (Exception </a:t>
            </a:r>
            <a:r>
              <a:rPr lang="en-US" sz="1200">
                <a:solidFill>
                  <a:srgbClr val="6A3E3E"/>
                </a:solidFill>
                <a:latin typeface="Consolas" panose="020B0609020204030204" charset="0"/>
                <a:ea typeface="宋体" panose="02010600030101010101" pitchFamily="2" charset="-122"/>
              </a:rPr>
              <a:t>e</a:t>
            </a:r>
            <a:r>
              <a:rPr lang="en-US" sz="1200">
                <a:solidFill>
                  <a:srgbClr val="000000"/>
                </a:solidFill>
                <a:latin typeface="Consolas" panose="020B0609020204030204" charset="0"/>
                <a:ea typeface="宋体" panose="02010600030101010101" pitchFamily="2" charset="-122"/>
              </a:rPr>
              <a:t>) {	System.</a:t>
            </a:r>
            <a:r>
              <a:rPr lang="en-US" sz="1200" b="1" i="1">
                <a:solidFill>
                  <a:srgbClr val="0000C0"/>
                </a:solidFill>
                <a:latin typeface="Consolas" panose="020B0609020204030204" charset="0"/>
                <a:ea typeface="宋体" panose="02010600030101010101" pitchFamily="2" charset="-122"/>
              </a:rPr>
              <a:t>out</a:t>
            </a:r>
            <a:r>
              <a:rPr lang="en-US" sz="1200">
                <a:solidFill>
                  <a:srgbClr val="000000"/>
                </a:solidFill>
                <a:latin typeface="Consolas" panose="020B0609020204030204" charset="0"/>
                <a:ea typeface="宋体" panose="02010600030101010101" pitchFamily="2" charset="-122"/>
              </a:rPr>
              <a:t>.println(</a:t>
            </a:r>
            <a:r>
              <a:rPr lang="en-US" sz="1200">
                <a:solidFill>
                  <a:srgbClr val="2A00FF"/>
                </a:solidFill>
                <a:latin typeface="Consolas" panose="020B0609020204030204" charset="0"/>
                <a:ea typeface="宋体" panose="02010600030101010101" pitchFamily="2" charset="-122"/>
              </a:rPr>
              <a:t>"Error"</a:t>
            </a:r>
            <a:r>
              <a:rPr lang="en-US" sz="1200">
                <a:solidFill>
                  <a:srgbClr val="000000"/>
                </a:solidFill>
                <a:latin typeface="Consolas" panose="020B0609020204030204" charset="0"/>
                <a:ea typeface="宋体" panose="02010600030101010101" pitchFamily="2" charset="-122"/>
              </a:rPr>
              <a:t> + </a:t>
            </a:r>
            <a:r>
              <a:rPr lang="en-US" sz="1200">
                <a:solidFill>
                  <a:srgbClr val="6A3E3E"/>
                </a:solidFill>
                <a:latin typeface="Consolas" panose="020B0609020204030204" charset="0"/>
                <a:ea typeface="宋体" panose="02010600030101010101" pitchFamily="2" charset="-122"/>
              </a:rPr>
              <a:t>e</a:t>
            </a:r>
            <a:r>
              <a:rPr lang="en-US" sz="1200">
                <a:solidFill>
                  <a:srgbClr val="000000"/>
                </a:solidFill>
                <a:latin typeface="Consolas" panose="020B0609020204030204" charset="0"/>
                <a:ea typeface="宋体" panose="02010600030101010101" pitchFamily="2" charset="-122"/>
              </a:rPr>
              <a:t>);}</a:t>
            </a:r>
            <a:endParaRPr lang="zh-CN" altLang="en-US"/>
          </a:p>
        </p:txBody>
      </p:sp>
    </p:spTree>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SOCKET示例</a:t>
            </a:r>
            <a:r>
              <a:rPr kumimoji="0" lang="en-US" altLang="zh-CN"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服务器</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端</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00" name="文本框 99"/>
          <p:cNvSpPr txBox="1"/>
          <p:nvPr/>
        </p:nvSpPr>
        <p:spPr>
          <a:xfrm>
            <a:off x="0" y="135255"/>
            <a:ext cx="10497820" cy="6554470"/>
          </a:xfrm>
          <a:prstGeom prst="rect">
            <a:avLst/>
          </a:prstGeom>
          <a:solidFill>
            <a:schemeClr val="bg1"/>
          </a:solidFill>
          <a:ln w="9525">
            <a:noFill/>
          </a:ln>
        </p:spPr>
        <p:txBody>
          <a:bodyPr wrap="square">
            <a:spAutoFit/>
          </a:bodyPr>
          <a:p>
            <a:r>
              <a:rPr lang="en-US" sz="1200" b="1">
                <a:solidFill>
                  <a:srgbClr val="000000"/>
                </a:solidFill>
                <a:latin typeface="Consolas" panose="020B0609020204030204" charset="0"/>
                <a:ea typeface="宋体" panose="02010600030101010101" pitchFamily="2" charset="-122"/>
              </a:rPr>
              <a:t>	ServerSocket </a:t>
            </a:r>
            <a:r>
              <a:rPr lang="en-US" sz="1200" b="1">
                <a:solidFill>
                  <a:srgbClr val="6A3E3E"/>
                </a:solidFill>
                <a:latin typeface="Consolas" panose="020B0609020204030204" charset="0"/>
                <a:ea typeface="宋体" panose="02010600030101010101" pitchFamily="2" charset="-122"/>
              </a:rPr>
              <a:t>server</a:t>
            </a:r>
            <a:r>
              <a:rPr lang="en-US" sz="1200" b="1">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null</a:t>
            </a:r>
            <a:r>
              <a:rPr lang="en-US" sz="1200" b="1">
                <a:solidFill>
                  <a:srgbClr val="000000"/>
                </a:solidFill>
                <a:latin typeface="Consolas" panose="020B0609020204030204" charset="0"/>
                <a:ea typeface="宋体" panose="02010600030101010101" pitchFamily="2" charset="-122"/>
              </a:rPr>
              <a:t>;	</a:t>
            </a:r>
            <a:r>
              <a:rPr lang="en-US" sz="1200" b="1">
                <a:solidFill>
                  <a:srgbClr val="7F0055"/>
                </a:solidFill>
                <a:latin typeface="Consolas" panose="020B0609020204030204" charset="0"/>
                <a:ea typeface="宋体" panose="02010600030101010101" pitchFamily="2" charset="-122"/>
              </a:rPr>
              <a:t>try</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server</a:t>
            </a:r>
            <a:r>
              <a:rPr lang="en-US" sz="1200" b="1">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new</a:t>
            </a:r>
            <a:r>
              <a:rPr lang="en-US" sz="1200" b="1">
                <a:solidFill>
                  <a:srgbClr val="000000"/>
                </a:solidFill>
                <a:latin typeface="Consolas" panose="020B0609020204030204" charset="0"/>
                <a:ea typeface="宋体" panose="02010600030101010101" pitchFamily="2" charset="-122"/>
              </a:rPr>
              <a:t> ServerSocket(4700); </a:t>
            </a:r>
            <a:r>
              <a:rPr lang="zh-CN" sz="1200" b="1">
                <a:solidFill>
                  <a:srgbClr val="3F7F5F"/>
                </a:solidFill>
                <a:ea typeface="宋体" panose="02010600030101010101" pitchFamily="2" charset="-122"/>
              </a:rPr>
              <a:t>// 首先构造一个ServerSocket类的实例，整数作为服务器指定使用的端口</a:t>
            </a:r>
            <a:r>
              <a:rPr lang="en-US" sz="1200" b="1">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catch</a:t>
            </a:r>
            <a:r>
              <a:rPr lang="en-US" sz="1200" b="1">
                <a:solidFill>
                  <a:srgbClr val="000000"/>
                </a:solidFill>
                <a:latin typeface="Consolas" panose="020B0609020204030204" charset="0"/>
                <a:ea typeface="宋体" panose="02010600030101010101" pitchFamily="2" charset="-122"/>
              </a:rPr>
              <a:t> (Exception </a:t>
            </a:r>
            <a:r>
              <a:rPr lang="en-US" sz="1200" b="1">
                <a:solidFill>
                  <a:srgbClr val="6A3E3E"/>
                </a:solidFill>
                <a:latin typeface="Consolas" panose="020B0609020204030204" charset="0"/>
                <a:ea typeface="宋体" panose="02010600030101010101" pitchFamily="2" charset="-122"/>
              </a:rPr>
              <a:t>e</a:t>
            </a:r>
            <a:r>
              <a:rPr lang="en-US" sz="1200" b="1">
                <a:solidFill>
                  <a:srgbClr val="000000"/>
                </a:solidFill>
                <a:latin typeface="Consolas" panose="020B0609020204030204" charset="0"/>
                <a:ea typeface="宋体" panose="02010600030101010101" pitchFamily="2" charset="-122"/>
              </a:rPr>
              <a:t>) {		System.</a:t>
            </a:r>
            <a:r>
              <a:rPr lang="en-US" sz="1200" b="1" i="1">
                <a:solidFill>
                  <a:srgbClr val="0000C0"/>
                </a:solidFill>
                <a:latin typeface="Consolas" panose="020B0609020204030204" charset="0"/>
                <a:ea typeface="宋体" panose="02010600030101010101" pitchFamily="2" charset="-122"/>
              </a:rPr>
              <a:t>out</a:t>
            </a:r>
            <a:r>
              <a:rPr lang="en-US" sz="1200" b="1">
                <a:solidFill>
                  <a:srgbClr val="000000"/>
                </a:solidFill>
                <a:latin typeface="Consolas" panose="020B0609020204030204" charset="0"/>
                <a:ea typeface="宋体" panose="02010600030101010101" pitchFamily="2" charset="-122"/>
              </a:rPr>
              <a:t>.println(</a:t>
            </a:r>
            <a:r>
              <a:rPr lang="zh-CN" sz="1200" b="1">
                <a:solidFill>
                  <a:srgbClr val="2A00FF"/>
                </a:solidFill>
                <a:ea typeface="宋体" panose="02010600030101010101" pitchFamily="2" charset="-122"/>
              </a:rPr>
              <a:t>"can not listen to ："</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e</a:t>
            </a:r>
            <a:r>
              <a:rPr lang="en-US" sz="1200" b="1">
                <a:solidFill>
                  <a:srgbClr val="000000"/>
                </a:solidFill>
                <a:latin typeface="Consolas" panose="020B0609020204030204" charset="0"/>
                <a:ea typeface="宋体" panose="02010600030101010101" pitchFamily="2" charset="-122"/>
              </a:rPr>
              <a:t>);	}	Socket </a:t>
            </a:r>
            <a:r>
              <a:rPr lang="en-US" sz="1200" b="1">
                <a:solidFill>
                  <a:srgbClr val="6A3E3E"/>
                </a:solidFill>
                <a:latin typeface="Consolas" panose="020B0609020204030204" charset="0"/>
                <a:ea typeface="宋体" panose="02010600030101010101" pitchFamily="2" charset="-122"/>
              </a:rPr>
              <a:t>socket</a:t>
            </a:r>
            <a:r>
              <a:rPr lang="en-US" sz="1200" b="1">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null</a:t>
            </a:r>
            <a:r>
              <a:rPr lang="en-US" sz="1200" b="1">
                <a:solidFill>
                  <a:srgbClr val="000000"/>
                </a:solidFill>
                <a:latin typeface="Consolas" panose="020B0609020204030204" charset="0"/>
                <a:ea typeface="宋体" panose="02010600030101010101" pitchFamily="2" charset="-122"/>
              </a:rPr>
              <a:t>;	</a:t>
            </a:r>
            <a:r>
              <a:rPr lang="en-US" sz="1200" b="1">
                <a:solidFill>
                  <a:srgbClr val="7F0055"/>
                </a:solidFill>
                <a:latin typeface="Consolas" panose="020B0609020204030204" charset="0"/>
                <a:ea typeface="宋体" panose="02010600030101010101" pitchFamily="2" charset="-122"/>
              </a:rPr>
              <a:t>try</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socket</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server</a:t>
            </a:r>
            <a:r>
              <a:rPr lang="en-US" sz="1200" b="1">
                <a:solidFill>
                  <a:srgbClr val="000000"/>
                </a:solidFill>
                <a:latin typeface="Consolas" panose="020B0609020204030204" charset="0"/>
                <a:ea typeface="宋体" panose="02010600030101010101" pitchFamily="2" charset="-122"/>
              </a:rPr>
              <a:t>.accept(); </a:t>
            </a:r>
            <a:r>
              <a:rPr lang="zh-CN" sz="1200" b="1">
                <a:solidFill>
                  <a:srgbClr val="3F7F5F"/>
                </a:solidFill>
                <a:ea typeface="宋体" panose="02010600030101010101" pitchFamily="2" charset="-122"/>
              </a:rPr>
              <a:t>// 监听,等待连接</a:t>
            </a:r>
            <a:r>
              <a:rPr lang="en-US" sz="1200" b="1">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catch</a:t>
            </a:r>
            <a:r>
              <a:rPr lang="en-US" sz="1200" b="1">
                <a:solidFill>
                  <a:srgbClr val="000000"/>
                </a:solidFill>
                <a:latin typeface="Consolas" panose="020B0609020204030204" charset="0"/>
                <a:ea typeface="宋体" panose="02010600030101010101" pitchFamily="2" charset="-122"/>
              </a:rPr>
              <a:t> (Exception </a:t>
            </a:r>
            <a:r>
              <a:rPr lang="en-US" sz="1200" b="1">
                <a:solidFill>
                  <a:srgbClr val="6A3E3E"/>
                </a:solidFill>
                <a:latin typeface="Consolas" panose="020B0609020204030204" charset="0"/>
                <a:ea typeface="宋体" panose="02010600030101010101" pitchFamily="2" charset="-122"/>
              </a:rPr>
              <a:t>e</a:t>
            </a:r>
            <a:r>
              <a:rPr lang="en-US" sz="1200" b="1">
                <a:solidFill>
                  <a:srgbClr val="000000"/>
                </a:solidFill>
                <a:latin typeface="Consolas" panose="020B0609020204030204" charset="0"/>
                <a:ea typeface="宋体" panose="02010600030101010101" pitchFamily="2" charset="-122"/>
              </a:rPr>
              <a:t>) {		System.</a:t>
            </a:r>
            <a:r>
              <a:rPr lang="en-US" sz="1200" b="1" i="1">
                <a:solidFill>
                  <a:srgbClr val="0000C0"/>
                </a:solidFill>
                <a:latin typeface="Consolas" panose="020B0609020204030204" charset="0"/>
                <a:ea typeface="宋体" panose="02010600030101010101" pitchFamily="2" charset="-122"/>
              </a:rPr>
              <a:t>out</a:t>
            </a:r>
            <a:r>
              <a:rPr lang="en-US" sz="1200" b="1">
                <a:solidFill>
                  <a:srgbClr val="000000"/>
                </a:solidFill>
                <a:latin typeface="Consolas" panose="020B0609020204030204" charset="0"/>
                <a:ea typeface="宋体" panose="02010600030101010101" pitchFamily="2" charset="-122"/>
              </a:rPr>
              <a:t>.println(</a:t>
            </a:r>
            <a:r>
              <a:rPr lang="zh-CN" sz="1200" b="1">
                <a:solidFill>
                  <a:srgbClr val="2A00FF"/>
                </a:solidFill>
                <a:ea typeface="宋体" panose="02010600030101010101" pitchFamily="2" charset="-122"/>
              </a:rPr>
              <a:t>"Error："</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e</a:t>
            </a:r>
            <a:r>
              <a:rPr lang="en-US" sz="1200" b="1">
                <a:solidFill>
                  <a:srgbClr val="000000"/>
                </a:solidFill>
                <a:latin typeface="Consolas" panose="020B0609020204030204" charset="0"/>
                <a:ea typeface="宋体" panose="02010600030101010101" pitchFamily="2" charset="-122"/>
              </a:rPr>
              <a:t>);	}	String </a:t>
            </a:r>
            <a:r>
              <a:rPr lang="en-US" sz="1200" b="1">
                <a:solidFill>
                  <a:srgbClr val="6A3E3E"/>
                </a:solidFill>
                <a:latin typeface="Consolas" panose="020B0609020204030204" charset="0"/>
                <a:ea typeface="宋体" panose="02010600030101010101" pitchFamily="2" charset="-122"/>
              </a:rPr>
              <a:t>line</a:t>
            </a:r>
            <a:r>
              <a:rPr lang="en-US" sz="1200" b="1">
                <a:solidFill>
                  <a:srgbClr val="000000"/>
                </a:solidFill>
                <a:latin typeface="Consolas" panose="020B0609020204030204" charset="0"/>
                <a:ea typeface="宋体" panose="02010600030101010101" pitchFamily="2" charset="-122"/>
              </a:rPr>
              <a:t>;	DataInputStream </a:t>
            </a:r>
            <a:r>
              <a:rPr lang="en-US" sz="1200" b="1">
                <a:solidFill>
                  <a:srgbClr val="6A3E3E"/>
                </a:solidFill>
                <a:latin typeface="Consolas" panose="020B0609020204030204" charset="0"/>
                <a:ea typeface="宋体" panose="02010600030101010101" pitchFamily="2" charset="-122"/>
              </a:rPr>
              <a:t>is</a:t>
            </a:r>
            <a:r>
              <a:rPr lang="en-US" sz="1200" b="1">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new</a:t>
            </a:r>
            <a:r>
              <a:rPr lang="en-US" sz="1200" b="1">
                <a:solidFill>
                  <a:srgbClr val="000000"/>
                </a:solidFill>
                <a:latin typeface="Consolas" panose="020B0609020204030204" charset="0"/>
                <a:ea typeface="宋体" panose="02010600030101010101" pitchFamily="2" charset="-122"/>
              </a:rPr>
              <a:t> DataInputStream(</a:t>
            </a:r>
            <a:r>
              <a:rPr lang="en-US" sz="1200" b="1">
                <a:solidFill>
                  <a:srgbClr val="7F0055"/>
                </a:solidFill>
                <a:latin typeface="Consolas" panose="020B0609020204030204" charset="0"/>
                <a:ea typeface="宋体" panose="02010600030101010101" pitchFamily="2" charset="-122"/>
              </a:rPr>
              <a:t>new</a:t>
            </a:r>
            <a:r>
              <a:rPr lang="en-US" sz="1200" b="1">
                <a:solidFill>
                  <a:srgbClr val="000000"/>
                </a:solidFill>
                <a:latin typeface="Consolas" panose="020B0609020204030204" charset="0"/>
                <a:ea typeface="宋体" panose="02010600030101010101" pitchFamily="2" charset="-122"/>
              </a:rPr>
              <a:t> BufferedInputStream(</a:t>
            </a:r>
            <a:r>
              <a:rPr lang="en-US" sz="1200" b="1">
                <a:solidFill>
                  <a:srgbClr val="6A3E3E"/>
                </a:solidFill>
                <a:latin typeface="Consolas" panose="020B0609020204030204" charset="0"/>
                <a:ea typeface="宋体" panose="02010600030101010101" pitchFamily="2" charset="-122"/>
              </a:rPr>
              <a:t>socket</a:t>
            </a:r>
            <a:r>
              <a:rPr lang="en-US" sz="1200" b="1">
                <a:solidFill>
                  <a:srgbClr val="000000"/>
                </a:solidFill>
                <a:latin typeface="Consolas" panose="020B0609020204030204" charset="0"/>
                <a:ea typeface="宋体" panose="02010600030101010101" pitchFamily="2" charset="-122"/>
              </a:rPr>
              <a:t>.getInputStream()));	</a:t>
            </a:r>
            <a:r>
              <a:rPr lang="zh-CN" sz="1200" b="1">
                <a:solidFill>
                  <a:srgbClr val="3F7F5F"/>
                </a:solidFill>
                <a:ea typeface="宋体" panose="02010600030101010101" pitchFamily="2" charset="-122"/>
              </a:rPr>
              <a:t>// 打开一个输入流（从SOCKET输入）</a:t>
            </a:r>
            <a:r>
              <a:rPr lang="en-US" sz="1200" b="1">
                <a:solidFill>
                  <a:srgbClr val="000000"/>
                </a:solidFill>
                <a:latin typeface="Consolas" panose="020B0609020204030204" charset="0"/>
                <a:ea typeface="宋体" panose="02010600030101010101" pitchFamily="2" charset="-122"/>
              </a:rPr>
              <a:t>	PrintStream </a:t>
            </a:r>
            <a:r>
              <a:rPr lang="en-US" sz="1200" b="1">
                <a:solidFill>
                  <a:srgbClr val="6A3E3E"/>
                </a:solidFill>
                <a:latin typeface="Consolas" panose="020B0609020204030204" charset="0"/>
                <a:ea typeface="宋体" panose="02010600030101010101" pitchFamily="2" charset="-122"/>
              </a:rPr>
              <a:t>os</a:t>
            </a:r>
            <a:r>
              <a:rPr lang="en-US" sz="1200" b="1">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new</a:t>
            </a:r>
            <a:r>
              <a:rPr lang="en-US" sz="1200" b="1">
                <a:solidFill>
                  <a:srgbClr val="000000"/>
                </a:solidFill>
                <a:latin typeface="Consolas" panose="020B0609020204030204" charset="0"/>
                <a:ea typeface="宋体" panose="02010600030101010101" pitchFamily="2" charset="-122"/>
              </a:rPr>
              <a:t> PrintStream(</a:t>
            </a:r>
            <a:r>
              <a:rPr lang="en-US" sz="1200" b="1">
                <a:solidFill>
                  <a:srgbClr val="7F0055"/>
                </a:solidFill>
                <a:latin typeface="Consolas" panose="020B0609020204030204" charset="0"/>
                <a:ea typeface="宋体" panose="02010600030101010101" pitchFamily="2" charset="-122"/>
              </a:rPr>
              <a:t>new</a:t>
            </a:r>
            <a:r>
              <a:rPr lang="en-US" sz="1200" b="1">
                <a:solidFill>
                  <a:srgbClr val="000000"/>
                </a:solidFill>
                <a:latin typeface="Consolas" panose="020B0609020204030204" charset="0"/>
                <a:ea typeface="宋体" panose="02010600030101010101" pitchFamily="2" charset="-122"/>
              </a:rPr>
              <a:t> BufferedOutputStream(</a:t>
            </a:r>
            <a:r>
              <a:rPr lang="en-US" sz="1200" b="1">
                <a:solidFill>
                  <a:srgbClr val="6A3E3E"/>
                </a:solidFill>
                <a:latin typeface="Consolas" panose="020B0609020204030204" charset="0"/>
                <a:ea typeface="宋体" panose="02010600030101010101" pitchFamily="2" charset="-122"/>
              </a:rPr>
              <a:t>socket</a:t>
            </a:r>
            <a:r>
              <a:rPr lang="en-US" sz="1200" b="1">
                <a:solidFill>
                  <a:srgbClr val="000000"/>
                </a:solidFill>
                <a:latin typeface="Consolas" panose="020B0609020204030204" charset="0"/>
                <a:ea typeface="宋体" panose="02010600030101010101" pitchFamily="2" charset="-122"/>
              </a:rPr>
              <a:t>.getOutputStream()));	</a:t>
            </a:r>
            <a:r>
              <a:rPr lang="zh-CN" sz="1200" b="1">
                <a:solidFill>
                  <a:srgbClr val="3F7F5F"/>
                </a:solidFill>
                <a:ea typeface="宋体" panose="02010600030101010101" pitchFamily="2" charset="-122"/>
              </a:rPr>
              <a:t>// 打开一个输出流（从SOCKET输出）</a:t>
            </a:r>
            <a:r>
              <a:rPr lang="en-US" sz="1200" b="1">
                <a:solidFill>
                  <a:srgbClr val="000000"/>
                </a:solidFill>
                <a:latin typeface="Consolas" panose="020B0609020204030204" charset="0"/>
                <a:ea typeface="宋体" panose="02010600030101010101" pitchFamily="2" charset="-122"/>
              </a:rPr>
              <a:t>	DataInputStream </a:t>
            </a:r>
            <a:r>
              <a:rPr lang="en-US" sz="1200" b="1">
                <a:solidFill>
                  <a:srgbClr val="6A3E3E"/>
                </a:solidFill>
                <a:latin typeface="Consolas" panose="020B0609020204030204" charset="0"/>
                <a:ea typeface="宋体" panose="02010600030101010101" pitchFamily="2" charset="-122"/>
              </a:rPr>
              <a:t>sin</a:t>
            </a:r>
            <a:r>
              <a:rPr lang="en-US" sz="1200" b="1">
                <a:solidFill>
                  <a:srgbClr val="000000"/>
                </a:solidFill>
                <a:latin typeface="Consolas" panose="020B0609020204030204" charset="0"/>
                <a:ea typeface="宋体" panose="02010600030101010101" pitchFamily="2" charset="-122"/>
              </a:rPr>
              <a:t> = </a:t>
            </a:r>
            <a:r>
              <a:rPr lang="en-US" sz="1200" b="1">
                <a:solidFill>
                  <a:srgbClr val="7F0055"/>
                </a:solidFill>
                <a:latin typeface="Consolas" panose="020B0609020204030204" charset="0"/>
                <a:ea typeface="宋体" panose="02010600030101010101" pitchFamily="2" charset="-122"/>
              </a:rPr>
              <a:t>new</a:t>
            </a:r>
            <a:r>
              <a:rPr lang="en-US" sz="1200" b="1">
                <a:solidFill>
                  <a:srgbClr val="000000"/>
                </a:solidFill>
                <a:latin typeface="Consolas" panose="020B0609020204030204" charset="0"/>
                <a:ea typeface="宋体" panose="02010600030101010101" pitchFamily="2" charset="-122"/>
              </a:rPr>
              <a:t> DataInputStream(</a:t>
            </a:r>
            <a:r>
              <a:rPr lang="en-US" sz="1200" b="1">
                <a:solidFill>
                  <a:srgbClr val="7F0055"/>
                </a:solidFill>
                <a:latin typeface="Consolas" panose="020B0609020204030204" charset="0"/>
                <a:ea typeface="宋体" panose="02010600030101010101" pitchFamily="2" charset="-122"/>
              </a:rPr>
              <a:t>new</a:t>
            </a:r>
            <a:r>
              <a:rPr lang="en-US" sz="1200" b="1">
                <a:solidFill>
                  <a:srgbClr val="000000"/>
                </a:solidFill>
                <a:latin typeface="Consolas" panose="020B0609020204030204" charset="0"/>
                <a:ea typeface="宋体" panose="02010600030101010101" pitchFamily="2" charset="-122"/>
              </a:rPr>
              <a:t> BufferedInputStream(System.</a:t>
            </a:r>
            <a:r>
              <a:rPr lang="en-US" sz="1200" b="1" i="1">
                <a:solidFill>
                  <a:srgbClr val="0000C0"/>
                </a:solidFill>
                <a:latin typeface="Consolas" panose="020B0609020204030204" charset="0"/>
                <a:ea typeface="宋体" panose="02010600030101010101" pitchFamily="2" charset="-122"/>
              </a:rPr>
              <a:t>in</a:t>
            </a:r>
            <a:r>
              <a:rPr lang="en-US" sz="1200" b="1">
                <a:solidFill>
                  <a:srgbClr val="000000"/>
                </a:solidFill>
                <a:latin typeface="Consolas" panose="020B0609020204030204" charset="0"/>
                <a:ea typeface="宋体" panose="02010600030101010101" pitchFamily="2" charset="-122"/>
              </a:rPr>
              <a:t>));	</a:t>
            </a:r>
            <a:r>
              <a:rPr lang="zh-CN" sz="1200" b="1">
                <a:solidFill>
                  <a:srgbClr val="3F7F5F"/>
                </a:solidFill>
                <a:ea typeface="宋体" panose="02010600030101010101" pitchFamily="2" charset="-122"/>
              </a:rPr>
              <a:t>// 打开一个输入流（从标准输入）</a:t>
            </a:r>
            <a:r>
              <a:rPr lang="en-US" sz="1200" b="1">
                <a:solidFill>
                  <a:srgbClr val="000000"/>
                </a:solidFill>
                <a:latin typeface="Consolas" panose="020B0609020204030204" charset="0"/>
                <a:ea typeface="宋体" panose="02010600030101010101" pitchFamily="2" charset="-122"/>
              </a:rPr>
              <a:t>	System.</a:t>
            </a:r>
            <a:r>
              <a:rPr lang="en-US" sz="1200" b="1" i="1">
                <a:solidFill>
                  <a:srgbClr val="0000C0"/>
                </a:solidFill>
                <a:latin typeface="Consolas" panose="020B0609020204030204" charset="0"/>
                <a:ea typeface="宋体" panose="02010600030101010101" pitchFamily="2" charset="-122"/>
              </a:rPr>
              <a:t>out</a:t>
            </a:r>
            <a:r>
              <a:rPr lang="en-US" sz="1200" b="1">
                <a:solidFill>
                  <a:srgbClr val="000000"/>
                </a:solidFill>
                <a:latin typeface="Consolas" panose="020B0609020204030204" charset="0"/>
                <a:ea typeface="宋体" panose="02010600030101010101" pitchFamily="2" charset="-122"/>
              </a:rPr>
              <a:t>.println(</a:t>
            </a:r>
            <a:r>
              <a:rPr lang="zh-CN" sz="1200" b="1">
                <a:solidFill>
                  <a:srgbClr val="2A00FF"/>
                </a:solidFill>
                <a:ea typeface="宋体" panose="02010600030101010101" pitchFamily="2" charset="-122"/>
              </a:rPr>
              <a:t>"Client："</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is</a:t>
            </a:r>
            <a:r>
              <a:rPr lang="en-US" sz="1200" b="1">
                <a:solidFill>
                  <a:srgbClr val="000000"/>
                </a:solidFill>
                <a:latin typeface="Consolas" panose="020B0609020204030204" charset="0"/>
                <a:ea typeface="宋体" panose="02010600030101010101" pitchFamily="2" charset="-122"/>
              </a:rPr>
              <a:t>.</a:t>
            </a:r>
            <a:r>
              <a:rPr lang="en-US" sz="1200" b="1" u="sng" strike="sngStrike">
                <a:solidFill>
                  <a:srgbClr val="000000"/>
                </a:solidFill>
                <a:latin typeface="Consolas" panose="020B0609020204030204" charset="0"/>
                <a:ea typeface="宋体" panose="02010600030101010101" pitchFamily="2" charset="-122"/>
              </a:rPr>
              <a:t>readLine</a:t>
            </a:r>
            <a:r>
              <a:rPr lang="en-US" sz="1200" b="1" u="sng">
                <a:solidFill>
                  <a:srgbClr val="000000"/>
                </a:solidFill>
                <a:latin typeface="Consolas" panose="020B0609020204030204" charset="0"/>
                <a:ea typeface="宋体" panose="02010600030101010101" pitchFamily="2" charset="-122"/>
              </a:rPr>
              <a:t>()</a:t>
            </a:r>
            <a:r>
              <a:rPr lang="en-US" sz="1200" b="1">
                <a:solidFill>
                  <a:srgbClr val="000000"/>
                </a:solidFill>
                <a:latin typeface="Consolas" panose="020B0609020204030204" charset="0"/>
                <a:ea typeface="宋体" panose="02010600030101010101" pitchFamily="2" charset="-122"/>
              </a:rPr>
              <a:t>);	</a:t>
            </a:r>
            <a:r>
              <a:rPr lang="zh-CN" sz="1200" b="1">
                <a:solidFill>
                  <a:srgbClr val="3F7F5F"/>
                </a:solidFill>
                <a:ea typeface="宋体" panose="02010600030101010101" pitchFamily="2" charset="-122"/>
              </a:rPr>
              <a:t>//从SOCKET接收数据并显示</a:t>
            </a:r>
            <a:r>
              <a:rPr lang="en-US" sz="1200" b="1">
                <a:solidFill>
                  <a:srgbClr val="000000"/>
                </a:solidFill>
                <a:latin typeface="Consolas" panose="020B0609020204030204" charset="0"/>
                <a:ea typeface="宋体" panose="02010600030101010101" pitchFamily="2" charset="-122"/>
              </a:rPr>
              <a:t>	</a:t>
            </a:r>
            <a:r>
              <a:rPr lang="en-US" sz="1200" b="1">
                <a:solidFill>
                  <a:srgbClr val="6A3E3E"/>
                </a:solidFill>
                <a:latin typeface="Consolas" panose="020B0609020204030204" charset="0"/>
                <a:ea typeface="宋体" panose="02010600030101010101" pitchFamily="2" charset="-122"/>
              </a:rPr>
              <a:t>line</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sin</a:t>
            </a:r>
            <a:r>
              <a:rPr lang="en-US" sz="1200" b="1">
                <a:solidFill>
                  <a:srgbClr val="000000"/>
                </a:solidFill>
                <a:latin typeface="Consolas" panose="020B0609020204030204" charset="0"/>
                <a:ea typeface="宋体" panose="02010600030101010101" pitchFamily="2" charset="-122"/>
              </a:rPr>
              <a:t>.</a:t>
            </a:r>
            <a:r>
              <a:rPr lang="en-US" sz="1200" b="1" u="sng" strike="sngStrike">
                <a:solidFill>
                  <a:srgbClr val="000000"/>
                </a:solidFill>
                <a:latin typeface="Consolas" panose="020B0609020204030204" charset="0"/>
                <a:ea typeface="宋体" panose="02010600030101010101" pitchFamily="2" charset="-122"/>
              </a:rPr>
              <a:t>readLine</a:t>
            </a:r>
            <a:r>
              <a:rPr lang="en-US" sz="1200" b="1" u="sng">
                <a:solidFill>
                  <a:srgbClr val="000000"/>
                </a:solidFill>
                <a:latin typeface="Consolas" panose="020B0609020204030204" charset="0"/>
                <a:ea typeface="宋体" panose="02010600030101010101" pitchFamily="2" charset="-122"/>
              </a:rPr>
              <a:t>()</a:t>
            </a:r>
            <a:r>
              <a:rPr lang="en-US" sz="1200" b="1">
                <a:solidFill>
                  <a:srgbClr val="000000"/>
                </a:solidFill>
                <a:latin typeface="Consolas" panose="020B0609020204030204" charset="0"/>
                <a:ea typeface="宋体" panose="02010600030101010101" pitchFamily="2" charset="-122"/>
              </a:rPr>
              <a:t>; </a:t>
            </a:r>
            <a:r>
              <a:rPr lang="zh-CN" sz="1200" b="1">
                <a:solidFill>
                  <a:srgbClr val="3F7F5F"/>
                </a:solidFill>
                <a:ea typeface="宋体" panose="02010600030101010101" pitchFamily="2" charset="-122"/>
              </a:rPr>
              <a:t>// 从标准输入流（屏幕）读</a:t>
            </a:r>
            <a:r>
              <a:rPr lang="en-US" sz="1200" b="1">
                <a:solidFill>
                  <a:srgbClr val="000000"/>
                </a:solidFill>
                <a:latin typeface="Consolas" panose="020B0609020204030204" charset="0"/>
                <a:ea typeface="宋体" panose="02010600030101010101" pitchFamily="2" charset="-122"/>
              </a:rPr>
              <a:t>	</a:t>
            </a:r>
            <a:r>
              <a:rPr lang="en-US" sz="1200" b="1">
                <a:solidFill>
                  <a:srgbClr val="7F0055"/>
                </a:solidFill>
                <a:latin typeface="Consolas" panose="020B0609020204030204" charset="0"/>
                <a:ea typeface="宋体" panose="02010600030101010101" pitchFamily="2" charset="-122"/>
              </a:rPr>
              <a:t>while</a:t>
            </a:r>
            <a:r>
              <a:rPr lang="en-US" sz="1200" b="1">
                <a:solidFill>
                  <a:srgbClr val="000000"/>
                </a:solidFill>
                <a:latin typeface="Consolas" panose="020B0609020204030204" charset="0"/>
                <a:ea typeface="宋体" panose="02010600030101010101" pitchFamily="2" charset="-122"/>
              </a:rPr>
              <a:t> (!</a:t>
            </a:r>
            <a:r>
              <a:rPr lang="en-US" sz="1200" b="1">
                <a:solidFill>
                  <a:srgbClr val="6A3E3E"/>
                </a:solidFill>
                <a:latin typeface="Consolas" panose="020B0609020204030204" charset="0"/>
                <a:ea typeface="宋体" panose="02010600030101010101" pitchFamily="2" charset="-122"/>
              </a:rPr>
              <a:t>line</a:t>
            </a:r>
            <a:r>
              <a:rPr lang="en-US" sz="1200" b="1">
                <a:solidFill>
                  <a:srgbClr val="000000"/>
                </a:solidFill>
                <a:latin typeface="Consolas" panose="020B0609020204030204" charset="0"/>
                <a:ea typeface="宋体" panose="02010600030101010101" pitchFamily="2" charset="-122"/>
              </a:rPr>
              <a:t>.equals(</a:t>
            </a:r>
            <a:r>
              <a:rPr lang="en-US" sz="1200" b="1">
                <a:solidFill>
                  <a:srgbClr val="2A00FF"/>
                </a:solidFill>
                <a:latin typeface="Consolas" panose="020B0609020204030204" charset="0"/>
                <a:ea typeface="宋体" panose="02010600030101010101" pitchFamily="2" charset="-122"/>
              </a:rPr>
              <a:t>"bye"</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os</a:t>
            </a:r>
            <a:r>
              <a:rPr lang="en-US" sz="1200" b="1">
                <a:solidFill>
                  <a:srgbClr val="000000"/>
                </a:solidFill>
                <a:latin typeface="Consolas" panose="020B0609020204030204" charset="0"/>
                <a:ea typeface="宋体" panose="02010600030101010101" pitchFamily="2" charset="-122"/>
              </a:rPr>
              <a:t>.println(</a:t>
            </a:r>
            <a:r>
              <a:rPr lang="en-US" sz="1200" b="1">
                <a:solidFill>
                  <a:srgbClr val="6A3E3E"/>
                </a:solidFill>
                <a:latin typeface="Consolas" panose="020B0609020204030204" charset="0"/>
                <a:ea typeface="宋体" panose="02010600030101010101" pitchFamily="2" charset="-122"/>
              </a:rPr>
              <a:t>line</a:t>
            </a:r>
            <a:r>
              <a:rPr lang="en-US" sz="1200" b="1">
                <a:solidFill>
                  <a:srgbClr val="000000"/>
                </a:solidFill>
                <a:latin typeface="Consolas" panose="020B0609020204030204" charset="0"/>
                <a:ea typeface="宋体" panose="02010600030101010101" pitchFamily="2" charset="-122"/>
              </a:rPr>
              <a:t>); </a:t>
            </a:r>
            <a:r>
              <a:rPr lang="zh-CN" sz="1200" b="1">
                <a:solidFill>
                  <a:srgbClr val="3F7F5F"/>
                </a:solidFill>
                <a:ea typeface="宋体" panose="02010600030101010101" pitchFamily="2" charset="-122"/>
              </a:rPr>
              <a:t>// 通过SOCKET发送给用户</a:t>
            </a:r>
            <a:r>
              <a:rPr lang="en-US" sz="1200" b="1">
                <a:solidFill>
                  <a:srgbClr val="000000"/>
                </a:solidFill>
                <a:latin typeface="Consolas" panose="020B0609020204030204" charset="0"/>
                <a:ea typeface="宋体" panose="02010600030101010101" pitchFamily="2" charset="-122"/>
              </a:rPr>
              <a:t>		</a:t>
            </a:r>
            <a:r>
              <a:rPr lang="en-US" sz="1200" b="1">
                <a:solidFill>
                  <a:srgbClr val="6A3E3E"/>
                </a:solidFill>
                <a:latin typeface="Consolas" panose="020B0609020204030204" charset="0"/>
                <a:ea typeface="宋体" panose="02010600030101010101" pitchFamily="2" charset="-122"/>
              </a:rPr>
              <a:t>os</a:t>
            </a:r>
            <a:r>
              <a:rPr lang="en-US" sz="1200" b="1">
                <a:solidFill>
                  <a:srgbClr val="000000"/>
                </a:solidFill>
                <a:latin typeface="Consolas" panose="020B0609020204030204" charset="0"/>
                <a:ea typeface="宋体" panose="02010600030101010101" pitchFamily="2" charset="-122"/>
              </a:rPr>
              <a:t>.flush();		System.</a:t>
            </a:r>
            <a:r>
              <a:rPr lang="en-US" sz="1200" b="1" i="1">
                <a:solidFill>
                  <a:srgbClr val="0000C0"/>
                </a:solidFill>
                <a:latin typeface="Consolas" panose="020B0609020204030204" charset="0"/>
                <a:ea typeface="宋体" panose="02010600030101010101" pitchFamily="2" charset="-122"/>
              </a:rPr>
              <a:t>out</a:t>
            </a:r>
            <a:r>
              <a:rPr lang="en-US" sz="1200" b="1">
                <a:solidFill>
                  <a:srgbClr val="000000"/>
                </a:solidFill>
                <a:latin typeface="Consolas" panose="020B0609020204030204" charset="0"/>
                <a:ea typeface="宋体" panose="02010600030101010101" pitchFamily="2" charset="-122"/>
              </a:rPr>
              <a:t>.println(</a:t>
            </a:r>
            <a:r>
              <a:rPr lang="zh-CN" sz="1200" b="1">
                <a:solidFill>
                  <a:srgbClr val="2A00FF"/>
                </a:solidFill>
                <a:ea typeface="宋体" panose="02010600030101010101" pitchFamily="2" charset="-122"/>
              </a:rPr>
              <a:t>"Server："</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line</a:t>
            </a:r>
            <a:r>
              <a:rPr lang="en-US" sz="1200" b="1">
                <a:solidFill>
                  <a:srgbClr val="000000"/>
                </a:solidFill>
                <a:latin typeface="Consolas" panose="020B0609020204030204" charset="0"/>
                <a:ea typeface="宋体" panose="02010600030101010101" pitchFamily="2" charset="-122"/>
              </a:rPr>
              <a:t>);</a:t>
            </a:r>
            <a:r>
              <a:rPr lang="zh-CN" sz="1200" b="1">
                <a:solidFill>
                  <a:srgbClr val="3F7F5F"/>
                </a:solidFill>
                <a:ea typeface="宋体" panose="02010600030101010101" pitchFamily="2" charset="-122"/>
              </a:rPr>
              <a:t>// 显示屏幕输入信息</a:t>
            </a:r>
            <a:r>
              <a:rPr lang="en-US" sz="1200" b="1">
                <a:solidFill>
                  <a:srgbClr val="000000"/>
                </a:solidFill>
                <a:latin typeface="Consolas" panose="020B0609020204030204" charset="0"/>
                <a:ea typeface="宋体" panose="02010600030101010101" pitchFamily="2" charset="-122"/>
              </a:rPr>
              <a:t>		System.</a:t>
            </a:r>
            <a:r>
              <a:rPr lang="en-US" sz="1200" b="1" i="1">
                <a:solidFill>
                  <a:srgbClr val="0000C0"/>
                </a:solidFill>
                <a:latin typeface="Consolas" panose="020B0609020204030204" charset="0"/>
                <a:ea typeface="宋体" panose="02010600030101010101" pitchFamily="2" charset="-122"/>
              </a:rPr>
              <a:t>out</a:t>
            </a:r>
            <a:r>
              <a:rPr lang="en-US" sz="1200" b="1">
                <a:solidFill>
                  <a:srgbClr val="000000"/>
                </a:solidFill>
                <a:latin typeface="Consolas" panose="020B0609020204030204" charset="0"/>
                <a:ea typeface="宋体" panose="02010600030101010101" pitchFamily="2" charset="-122"/>
              </a:rPr>
              <a:t>.println(</a:t>
            </a:r>
            <a:r>
              <a:rPr lang="zh-CN" sz="1200" b="1">
                <a:solidFill>
                  <a:srgbClr val="2A00FF"/>
                </a:solidFill>
                <a:ea typeface="宋体" panose="02010600030101010101" pitchFamily="2" charset="-122"/>
              </a:rPr>
              <a:t>"Client："</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is</a:t>
            </a:r>
            <a:r>
              <a:rPr lang="en-US" sz="1200" b="1">
                <a:solidFill>
                  <a:srgbClr val="000000"/>
                </a:solidFill>
                <a:latin typeface="Consolas" panose="020B0609020204030204" charset="0"/>
                <a:ea typeface="宋体" panose="02010600030101010101" pitchFamily="2" charset="-122"/>
              </a:rPr>
              <a:t>.</a:t>
            </a:r>
            <a:r>
              <a:rPr lang="en-US" sz="1200" b="1" u="sng" strike="sngStrike">
                <a:solidFill>
                  <a:srgbClr val="000000"/>
                </a:solidFill>
                <a:latin typeface="Consolas" panose="020B0609020204030204" charset="0"/>
                <a:ea typeface="宋体" panose="02010600030101010101" pitchFamily="2" charset="-122"/>
              </a:rPr>
              <a:t>readLine</a:t>
            </a:r>
            <a:r>
              <a:rPr lang="en-US" sz="1200" b="1" u="sng">
                <a:solidFill>
                  <a:srgbClr val="000000"/>
                </a:solidFill>
                <a:latin typeface="Consolas" panose="020B0609020204030204" charset="0"/>
                <a:ea typeface="宋体" panose="02010600030101010101" pitchFamily="2" charset="-122"/>
              </a:rPr>
              <a:t>()</a:t>
            </a:r>
            <a:r>
              <a:rPr lang="en-US" sz="1200" b="1">
                <a:solidFill>
                  <a:srgbClr val="000000"/>
                </a:solidFill>
                <a:latin typeface="Consolas" panose="020B0609020204030204" charset="0"/>
                <a:ea typeface="宋体" panose="02010600030101010101" pitchFamily="2" charset="-122"/>
              </a:rPr>
              <a:t>);</a:t>
            </a:r>
            <a:r>
              <a:rPr lang="zh-CN" sz="1200" b="1">
                <a:solidFill>
                  <a:srgbClr val="3F7F5F"/>
                </a:solidFill>
                <a:ea typeface="宋体" panose="02010600030101010101" pitchFamily="2" charset="-122"/>
              </a:rPr>
              <a:t>// 显示客户端发送的信息</a:t>
            </a:r>
            <a:r>
              <a:rPr lang="en-US" sz="1200" b="1">
                <a:solidFill>
                  <a:srgbClr val="000000"/>
                </a:solidFill>
                <a:latin typeface="Consolas" panose="020B0609020204030204" charset="0"/>
                <a:ea typeface="宋体" panose="02010600030101010101" pitchFamily="2" charset="-122"/>
              </a:rPr>
              <a:t>		</a:t>
            </a:r>
            <a:r>
              <a:rPr lang="en-US" sz="1200" b="1">
                <a:solidFill>
                  <a:srgbClr val="6A3E3E"/>
                </a:solidFill>
                <a:latin typeface="Consolas" panose="020B0609020204030204" charset="0"/>
                <a:ea typeface="宋体" panose="02010600030101010101" pitchFamily="2" charset="-122"/>
              </a:rPr>
              <a:t>line</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sin</a:t>
            </a:r>
            <a:r>
              <a:rPr lang="en-US" sz="1200" b="1">
                <a:solidFill>
                  <a:srgbClr val="000000"/>
                </a:solidFill>
                <a:latin typeface="Consolas" panose="020B0609020204030204" charset="0"/>
                <a:ea typeface="宋体" panose="02010600030101010101" pitchFamily="2" charset="-122"/>
              </a:rPr>
              <a:t>.</a:t>
            </a:r>
            <a:r>
              <a:rPr lang="en-US" sz="1200" b="1" u="sng" strike="sngStrike">
                <a:solidFill>
                  <a:srgbClr val="000000"/>
                </a:solidFill>
                <a:latin typeface="Consolas" panose="020B0609020204030204" charset="0"/>
                <a:ea typeface="宋体" panose="02010600030101010101" pitchFamily="2" charset="-122"/>
              </a:rPr>
              <a:t>readLine</a:t>
            </a:r>
            <a:r>
              <a:rPr lang="en-US" sz="1200" b="1" u="sng">
                <a:solidFill>
                  <a:srgbClr val="000000"/>
                </a:solidFill>
                <a:latin typeface="Consolas" panose="020B0609020204030204" charset="0"/>
                <a:ea typeface="宋体" panose="02010600030101010101" pitchFamily="2" charset="-122"/>
              </a:rPr>
              <a:t>()</a:t>
            </a:r>
            <a:r>
              <a:rPr lang="en-US" sz="1200" b="1">
                <a:solidFill>
                  <a:srgbClr val="000000"/>
                </a:solidFill>
                <a:latin typeface="Consolas" panose="020B0609020204030204" charset="0"/>
                <a:ea typeface="宋体" panose="02010600030101010101" pitchFamily="2" charset="-122"/>
              </a:rPr>
              <a:t>; </a:t>
            </a:r>
            <a:r>
              <a:rPr lang="zh-CN" sz="1200" b="1">
                <a:solidFill>
                  <a:srgbClr val="3F7F5F"/>
                </a:solidFill>
                <a:ea typeface="宋体" panose="02010600030101010101" pitchFamily="2" charset="-122"/>
              </a:rPr>
              <a:t>// 从标准输入流（屏幕）读，循环</a:t>
            </a:r>
            <a:r>
              <a:rPr lang="en-US" sz="1200" b="1">
                <a:solidFill>
                  <a:srgbClr val="000000"/>
                </a:solidFill>
                <a:latin typeface="Consolas" panose="020B0609020204030204" charset="0"/>
                <a:ea typeface="宋体" panose="02010600030101010101" pitchFamily="2" charset="-122"/>
              </a:rPr>
              <a:t>	}	</a:t>
            </a:r>
            <a:r>
              <a:rPr lang="en-US" sz="1200" b="1">
                <a:solidFill>
                  <a:srgbClr val="6A3E3E"/>
                </a:solidFill>
                <a:latin typeface="Consolas" panose="020B0609020204030204" charset="0"/>
                <a:ea typeface="宋体" panose="02010600030101010101" pitchFamily="2" charset="-122"/>
              </a:rPr>
              <a:t>is</a:t>
            </a:r>
            <a:r>
              <a:rPr lang="en-US" sz="1200" b="1">
                <a:solidFill>
                  <a:srgbClr val="000000"/>
                </a:solidFill>
                <a:latin typeface="Consolas" panose="020B0609020204030204" charset="0"/>
                <a:ea typeface="宋体" panose="02010600030101010101" pitchFamily="2" charset="-122"/>
              </a:rPr>
              <a:t>.close();	</a:t>
            </a:r>
            <a:r>
              <a:rPr lang="en-US" sz="1200" b="1">
                <a:solidFill>
                  <a:srgbClr val="6A3E3E"/>
                </a:solidFill>
                <a:latin typeface="Consolas" panose="020B0609020204030204" charset="0"/>
                <a:ea typeface="宋体" panose="02010600030101010101" pitchFamily="2" charset="-122"/>
              </a:rPr>
              <a:t>os</a:t>
            </a:r>
            <a:r>
              <a:rPr lang="en-US" sz="1200" b="1">
                <a:solidFill>
                  <a:srgbClr val="000000"/>
                </a:solidFill>
                <a:latin typeface="Consolas" panose="020B0609020204030204" charset="0"/>
                <a:ea typeface="宋体" panose="02010600030101010101" pitchFamily="2" charset="-122"/>
              </a:rPr>
              <a:t>.close();	</a:t>
            </a:r>
            <a:r>
              <a:rPr lang="en-US" sz="1200" b="1">
                <a:solidFill>
                  <a:srgbClr val="6A3E3E"/>
                </a:solidFill>
                <a:latin typeface="Consolas" panose="020B0609020204030204" charset="0"/>
                <a:ea typeface="宋体" panose="02010600030101010101" pitchFamily="2" charset="-122"/>
              </a:rPr>
              <a:t>socket</a:t>
            </a:r>
            <a:r>
              <a:rPr lang="en-US" sz="1200" b="1">
                <a:solidFill>
                  <a:srgbClr val="000000"/>
                </a:solidFill>
                <a:latin typeface="Consolas" panose="020B0609020204030204" charset="0"/>
                <a:ea typeface="宋体" panose="02010600030101010101" pitchFamily="2" charset="-122"/>
              </a:rPr>
              <a:t>.close();	</a:t>
            </a:r>
            <a:r>
              <a:rPr lang="en-US" sz="1200" b="1">
                <a:solidFill>
                  <a:srgbClr val="6A3E3E"/>
                </a:solidFill>
                <a:latin typeface="Consolas" panose="020B0609020204030204" charset="0"/>
                <a:ea typeface="宋体" panose="02010600030101010101" pitchFamily="2" charset="-122"/>
              </a:rPr>
              <a:t>server</a:t>
            </a:r>
            <a:r>
              <a:rPr lang="en-US" sz="1200" b="1">
                <a:solidFill>
                  <a:srgbClr val="000000"/>
                </a:solidFill>
                <a:latin typeface="Consolas" panose="020B0609020204030204" charset="0"/>
                <a:ea typeface="宋体" panose="02010600030101010101" pitchFamily="2" charset="-122"/>
              </a:rPr>
              <a:t>.close();</a:t>
            </a:r>
            <a:endParaRPr lang="en-US" sz="1200" b="1">
              <a:solidFill>
                <a:srgbClr val="000000"/>
              </a:solidFill>
              <a:latin typeface="Consolas" panose="020B0609020204030204" charset="0"/>
              <a:ea typeface="宋体" panose="02010600030101010101" pitchFamily="2" charset="-122"/>
            </a:endParaRPr>
          </a:p>
          <a:p>
            <a:endParaRPr lang="en-US" altLang="en-US" sz="1200" b="1">
              <a:solidFill>
                <a:srgbClr val="000000"/>
              </a:solidFill>
              <a:latin typeface="Consolas" panose="020B0609020204030204" charset="0"/>
              <a:ea typeface="宋体" panose="02010600030101010101" pitchFamily="2" charset="-122"/>
            </a:endParaRPr>
          </a:p>
        </p:txBody>
      </p:sp>
    </p:spTree>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p:nvPr/>
        </p:nvSpPr>
        <p:spPr>
          <a:xfrm>
            <a:off x="1125220" y="3060383"/>
            <a:ext cx="6689725" cy="3060700"/>
          </a:xfrm>
          <a:prstGeom prst="rect">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wrap="none" lIns="102870" tIns="51435" rIns="102870" bIns="51435" anchor="ctr"/>
          <a:p>
            <a:pPr algn="l"/>
            <a:r>
              <a:rPr lang="en-US" altLang="zh-CN" dirty="0">
                <a:latin typeface="宋体" panose="02010600030101010101" pitchFamily="2" charset="-122"/>
                <a:ea typeface="微软雅黑" panose="020B0503020204020204" pitchFamily="34" charset="-122"/>
                <a:sym typeface="Calibri" panose="020F0502020204030204" pitchFamily="34" charset="0"/>
              </a:rPr>
              <a:t>server</a:t>
            </a:r>
            <a:r>
              <a:rPr lang="zh-CN" altLang="en-US" dirty="0">
                <a:latin typeface="宋体" panose="02010600030101010101" pitchFamily="2" charset="-122"/>
                <a:ea typeface="微软雅黑" panose="020B0503020204020204" pitchFamily="34" charset="-122"/>
                <a:sym typeface="Calibri" panose="020F0502020204030204" pitchFamily="34" charset="0"/>
              </a:rPr>
              <a:t>：</a:t>
            </a:r>
            <a:r>
              <a:rPr lang="en-US" altLang="zh-CN" dirty="0">
                <a:latin typeface="宋体" panose="02010600030101010101" pitchFamily="2" charset="-122"/>
                <a:ea typeface="微软雅黑" panose="020B0503020204020204" pitchFamily="34" charset="-122"/>
                <a:sym typeface="Calibri" panose="020F0502020204030204" pitchFamily="34" charset="0"/>
              </a:rPr>
              <a:t>hello!</a:t>
            </a:r>
            <a:r>
              <a:rPr lang="en-US" altLang="zh-CN" dirty="0">
                <a:latin typeface="微软雅黑" panose="020B0503020204020204" pitchFamily="34" charset="-122"/>
                <a:ea typeface="微软雅黑" panose="020B0503020204020204" pitchFamily="34" charset="-122"/>
                <a:sym typeface="Calibri" panose="020F0502020204030204" pitchFamily="34" charset="0"/>
              </a:rPr>
              <a:t>  </a:t>
            </a:r>
            <a:br>
              <a:rPr lang="en-US" altLang="zh-CN" dirty="0">
                <a:latin typeface="宋体" panose="02010600030101010101" pitchFamily="2" charset="-122"/>
                <a:ea typeface="微软雅黑" panose="020B0503020204020204" pitchFamily="34" charset="-122"/>
                <a:sym typeface="Calibri" panose="020F0502020204030204" pitchFamily="34" charset="0"/>
              </a:rPr>
            </a:br>
            <a:r>
              <a:rPr lang="en-US" altLang="zh-CN"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client</a:t>
            </a:r>
            <a:r>
              <a:rPr lang="zh-CN" altLang="en-US"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a:t>
            </a:r>
            <a:r>
              <a:rPr lang="en-US" altLang="zh-CN"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hello!  </a:t>
            </a:r>
            <a:br>
              <a:rPr lang="en-US" altLang="zh-CN" dirty="0">
                <a:latin typeface="宋体" panose="02010600030101010101" pitchFamily="2" charset="-122"/>
                <a:ea typeface="微软雅黑" panose="020B0503020204020204" pitchFamily="34" charset="-122"/>
                <a:sym typeface="Calibri" panose="020F0502020204030204" pitchFamily="34" charset="0"/>
              </a:rPr>
            </a:br>
            <a:r>
              <a:rPr lang="en-US" altLang="zh-CN" dirty="0">
                <a:latin typeface="宋体" panose="02010600030101010101" pitchFamily="2" charset="-122"/>
                <a:ea typeface="微软雅黑" panose="020B0503020204020204" pitchFamily="34" charset="-122"/>
                <a:sym typeface="Calibri" panose="020F0502020204030204" pitchFamily="34" charset="0"/>
              </a:rPr>
              <a:t>server</a:t>
            </a:r>
            <a:r>
              <a:rPr lang="zh-CN" altLang="en-US" dirty="0">
                <a:latin typeface="宋体" panose="02010600030101010101" pitchFamily="2" charset="-122"/>
                <a:ea typeface="微软雅黑" panose="020B0503020204020204" pitchFamily="34" charset="-122"/>
                <a:sym typeface="Calibri" panose="020F0502020204030204" pitchFamily="34" charset="0"/>
              </a:rPr>
              <a:t>：</a:t>
            </a:r>
            <a:r>
              <a:rPr lang="en-US" altLang="zh-CN" dirty="0">
                <a:latin typeface="宋体" panose="02010600030101010101" pitchFamily="2" charset="-122"/>
                <a:ea typeface="微软雅黑" panose="020B0503020204020204" pitchFamily="34" charset="-122"/>
                <a:sym typeface="Calibri" panose="020F0502020204030204" pitchFamily="34" charset="0"/>
              </a:rPr>
              <a:t>how</a:t>
            </a:r>
            <a:r>
              <a:rPr lang="en-US" altLang="zh-CN" dirty="0">
                <a:latin typeface="微软雅黑" panose="020B0503020204020204" pitchFamily="34" charset="-122"/>
                <a:ea typeface="微软雅黑" panose="020B0503020204020204" pitchFamily="34" charset="-122"/>
                <a:sym typeface="Calibri" panose="020F0502020204030204" pitchFamily="34" charset="0"/>
              </a:rPr>
              <a:t> </a:t>
            </a:r>
            <a:r>
              <a:rPr lang="en-US" altLang="zh-CN" dirty="0">
                <a:latin typeface="宋体" panose="02010600030101010101" pitchFamily="2" charset="-122"/>
                <a:ea typeface="微软雅黑" panose="020B0503020204020204" pitchFamily="34" charset="-122"/>
                <a:sym typeface="Calibri" panose="020F0502020204030204" pitchFamily="34" charset="0"/>
              </a:rPr>
              <a:t>are</a:t>
            </a:r>
            <a:r>
              <a:rPr lang="en-US" altLang="zh-CN" dirty="0">
                <a:latin typeface="微软雅黑" panose="020B0503020204020204" pitchFamily="34" charset="-122"/>
                <a:ea typeface="微软雅黑" panose="020B0503020204020204" pitchFamily="34" charset="-122"/>
                <a:sym typeface="Calibri" panose="020F0502020204030204" pitchFamily="34" charset="0"/>
              </a:rPr>
              <a:t> </a:t>
            </a:r>
            <a:r>
              <a:rPr lang="en-US" altLang="zh-CN" dirty="0">
                <a:latin typeface="宋体" panose="02010600030101010101" pitchFamily="2" charset="-122"/>
                <a:ea typeface="微软雅黑" panose="020B0503020204020204" pitchFamily="34" charset="-122"/>
                <a:sym typeface="Calibri" panose="020F0502020204030204" pitchFamily="34" charset="0"/>
              </a:rPr>
              <a:t>you?</a:t>
            </a:r>
            <a:r>
              <a:rPr lang="en-US" altLang="zh-CN" dirty="0">
                <a:latin typeface="微软雅黑" panose="020B0503020204020204" pitchFamily="34" charset="-122"/>
                <a:ea typeface="微软雅黑" panose="020B0503020204020204" pitchFamily="34" charset="-122"/>
                <a:sym typeface="Calibri" panose="020F0502020204030204" pitchFamily="34" charset="0"/>
              </a:rPr>
              <a:t>  </a:t>
            </a:r>
            <a:br>
              <a:rPr lang="en-US" altLang="zh-CN" dirty="0">
                <a:latin typeface="宋体" panose="02010600030101010101" pitchFamily="2" charset="-122"/>
                <a:ea typeface="微软雅黑" panose="020B0503020204020204" pitchFamily="34" charset="-122"/>
                <a:sym typeface="Calibri" panose="020F0502020204030204" pitchFamily="34" charset="0"/>
              </a:rPr>
            </a:br>
            <a:r>
              <a:rPr lang="en-US" altLang="zh-CN"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client </a:t>
            </a:r>
            <a:r>
              <a:rPr lang="zh-CN" altLang="en-US"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a:t>
            </a:r>
            <a:r>
              <a:rPr lang="en-US" altLang="zh-CN"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I am fine</a:t>
            </a:r>
            <a:r>
              <a:rPr lang="zh-CN" altLang="en-US"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a:t>
            </a:r>
            <a:r>
              <a:rPr lang="en-US" altLang="zh-CN"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thank you!  </a:t>
            </a:r>
            <a:br>
              <a:rPr lang="en-US" altLang="zh-CN" dirty="0">
                <a:latin typeface="宋体" panose="02010600030101010101" pitchFamily="2" charset="-122"/>
                <a:ea typeface="微软雅黑" panose="020B0503020204020204" pitchFamily="34" charset="-122"/>
                <a:sym typeface="Calibri" panose="020F0502020204030204" pitchFamily="34" charset="0"/>
              </a:rPr>
            </a:br>
            <a:r>
              <a:rPr lang="en-US" altLang="zh-CN" dirty="0">
                <a:latin typeface="微软雅黑" panose="020B0503020204020204" pitchFamily="34" charset="-122"/>
                <a:ea typeface="微软雅黑" panose="020B0503020204020204" pitchFamily="34" charset="-122"/>
                <a:sym typeface="Calibri" panose="020F0502020204030204" pitchFamily="34" charset="0"/>
              </a:rPr>
              <a:t>……  </a:t>
            </a:r>
            <a:br>
              <a:rPr lang="en-US" altLang="zh-CN" dirty="0">
                <a:latin typeface="宋体" panose="02010600030101010101" pitchFamily="2" charset="-122"/>
                <a:ea typeface="微软雅黑" panose="020B0503020204020204" pitchFamily="34" charset="-122"/>
                <a:sym typeface="Calibri" panose="020F0502020204030204" pitchFamily="34" charset="0"/>
              </a:rPr>
            </a:br>
            <a:r>
              <a:rPr lang="en-US" altLang="zh-CN" dirty="0">
                <a:latin typeface="微软雅黑" panose="020B0503020204020204" pitchFamily="34" charset="-122"/>
                <a:ea typeface="微软雅黑" panose="020B0503020204020204" pitchFamily="34" charset="-122"/>
                <a:sym typeface="Calibri" panose="020F0502020204030204" pitchFamily="34" charset="0"/>
              </a:rPr>
              <a:t>……  </a:t>
            </a:r>
            <a:br>
              <a:rPr lang="en-US" altLang="zh-CN" dirty="0">
                <a:latin typeface="宋体" panose="02010600030101010101" pitchFamily="2" charset="-122"/>
                <a:ea typeface="微软雅黑" panose="020B0503020204020204" pitchFamily="34" charset="-122"/>
                <a:sym typeface="Calibri" panose="020F0502020204030204" pitchFamily="34" charset="0"/>
              </a:rPr>
            </a:br>
            <a:r>
              <a:rPr lang="en-US" altLang="zh-CN"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client</a:t>
            </a:r>
            <a:r>
              <a:rPr lang="zh-CN" altLang="en-US"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a:t>
            </a:r>
            <a:r>
              <a:rPr lang="en-US" altLang="zh-CN" dirty="0">
                <a:solidFill>
                  <a:schemeClr val="accent2"/>
                </a:solidFill>
                <a:latin typeface="宋体" panose="02010600030101010101" pitchFamily="2" charset="-122"/>
                <a:ea typeface="微软雅黑" panose="020B0503020204020204" pitchFamily="34" charset="-122"/>
                <a:sym typeface="Calibri" panose="020F0502020204030204" pitchFamily="34" charset="0"/>
              </a:rPr>
              <a:t>bye. </a:t>
            </a:r>
            <a:r>
              <a:rPr lang="en-US" altLang="zh-CN" dirty="0">
                <a:latin typeface="微软雅黑" panose="020B0503020204020204" pitchFamily="34" charset="-122"/>
                <a:ea typeface="微软雅黑" panose="020B0503020204020204" pitchFamily="34" charset="-122"/>
                <a:sym typeface="Calibri" panose="020F0502020204030204" pitchFamily="34" charset="0"/>
              </a:rPr>
              <a:t> </a:t>
            </a:r>
            <a:br>
              <a:rPr lang="en-US" altLang="zh-CN" dirty="0">
                <a:latin typeface="宋体" panose="02010600030101010101" pitchFamily="2" charset="-122"/>
                <a:ea typeface="微软雅黑" panose="020B0503020204020204" pitchFamily="34" charset="-122"/>
                <a:sym typeface="Calibri" panose="020F0502020204030204" pitchFamily="34" charset="0"/>
              </a:rPr>
            </a:br>
            <a:r>
              <a:rPr lang="en-US" altLang="zh-CN" dirty="0">
                <a:latin typeface="宋体" panose="02010600030101010101" pitchFamily="2" charset="-122"/>
                <a:ea typeface="微软雅黑" panose="020B0503020204020204" pitchFamily="34" charset="-122"/>
                <a:sym typeface="Calibri" panose="020F0502020204030204" pitchFamily="34" charset="0"/>
              </a:rPr>
              <a:t>server</a:t>
            </a:r>
            <a:r>
              <a:rPr lang="zh-CN" altLang="en-US" dirty="0">
                <a:latin typeface="宋体" panose="02010600030101010101" pitchFamily="2" charset="-122"/>
                <a:ea typeface="微软雅黑" panose="020B0503020204020204" pitchFamily="34" charset="-122"/>
                <a:sym typeface="Calibri" panose="020F0502020204030204" pitchFamily="34" charset="0"/>
              </a:rPr>
              <a:t>：</a:t>
            </a:r>
            <a:r>
              <a:rPr lang="en-US" altLang="zh-CN" dirty="0">
                <a:latin typeface="宋体" panose="02010600030101010101" pitchFamily="2" charset="-122"/>
                <a:ea typeface="微软雅黑" panose="020B0503020204020204" pitchFamily="34" charset="-122"/>
                <a:sym typeface="Calibri" panose="020F0502020204030204" pitchFamily="34" charset="0"/>
              </a:rPr>
              <a:t>bye.</a:t>
            </a:r>
            <a:endParaRPr lang="zh-CN" altLang="en-US" dirty="0">
              <a:latin typeface="Arial" panose="020B0604020202020204" pitchFamily="34" charset="0"/>
              <a:ea typeface="黑体" panose="02010609060101010101" pitchFamily="49" charset="-122"/>
            </a:endParaRPr>
          </a:p>
        </p:txBody>
      </p:sp>
      <p:sp>
        <p:nvSpPr>
          <p:cNvPr id="74754" name="Rectangle 3"/>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SOCKET</a:t>
            </a: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示例</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4755" name="Rectangle 4"/>
          <p:cNvSpPr>
            <a:spLocks noGrp="1"/>
          </p:cNvSpPr>
          <p:nvPr>
            <p:ph idx="1"/>
          </p:nvPr>
        </p:nvSpPr>
        <p:spPr>
          <a:xfrm>
            <a:off x="494030" y="1394778"/>
            <a:ext cx="9721850" cy="1257300"/>
          </a:xfrm>
          <a:solidFill>
            <a:schemeClr val="bg1"/>
          </a:solidFill>
        </p:spPr>
        <p:txBody>
          <a:bodyPr wrap="square" lIns="102870" tIns="51435" rIns="102870" bIns="51435" anchor="t"/>
          <a:p>
            <a:pPr defTabSz="1028700">
              <a:lnSpc>
                <a:spcPct val="90000"/>
              </a:lnSpc>
              <a:buNone/>
            </a:pP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  上述的</a:t>
            </a:r>
            <a:r>
              <a:rPr lang="en-US" altLang="zh-CN" sz="2700" kern="1200" dirty="0">
                <a:latin typeface="宋体" panose="02010600030101010101" pitchFamily="2" charset="-122"/>
                <a:ea typeface="微软雅黑" panose="020B0503020204020204" pitchFamily="34" charset="-122"/>
                <a:cs typeface="+mn-cs"/>
                <a:sym typeface="Calibri" panose="020F0502020204030204" pitchFamily="34" charset="0"/>
              </a:rPr>
              <a:t>client/server</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程序运行时，类似于一个小的</a:t>
            </a:r>
            <a:r>
              <a:rPr lang="en-US" altLang="zh-CN" sz="2700" kern="1200" dirty="0">
                <a:latin typeface="宋体" panose="02010600030101010101" pitchFamily="2" charset="-122"/>
                <a:ea typeface="微软雅黑" panose="020B0503020204020204" pitchFamily="34" charset="-122"/>
                <a:cs typeface="+mn-cs"/>
                <a:sym typeface="Calibri" panose="020F0502020204030204" pitchFamily="34" charset="0"/>
              </a:rPr>
              <a:t>talk</a:t>
            </a:r>
            <a:r>
              <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rPr>
              <a:t>程序，当客户和服务方建立连接后，双方就可以自由地对话了。运行结果如下：</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en-US" sz="2700" kern="1200" dirty="0">
              <a:latin typeface="宋体" panose="02010600030101010101" pitchFamily="2"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Slide Number Placeholder 4"/>
          <p:cNvSpPr txBox="1">
            <a:spLocks noGrp="1"/>
          </p:cNvSpPr>
          <p:nvPr/>
        </p:nvSpPr>
        <p:spPr>
          <a:xfrm>
            <a:off x="7740650" y="6719888"/>
            <a:ext cx="2251075" cy="479425"/>
          </a:xfrm>
          <a:prstGeom prst="rect">
            <a:avLst/>
          </a:prstGeom>
          <a:noFill/>
          <a:ln w="9525">
            <a:noFill/>
          </a:ln>
        </p:spPr>
        <p:txBody>
          <a:bodyPr wrap="none" lIns="103584" tIns="51793" rIns="103584" bIns="51793" anchor="ctr"/>
          <a:p>
            <a:pPr algn="r" eaLnBrk="0" hangingPunct="0"/>
            <a:fld id="{9A0DB2DC-4C9A-4742-B13C-FB6460FD3503}" type="slidenum">
              <a:rPr lang="zh-CN" altLang="en-US" sz="1600" dirty="0">
                <a:latin typeface="Arial" panose="020B0604020202020204" pitchFamily="34" charset="0"/>
                <a:ea typeface="宋体" panose="02010600030101010101" pitchFamily="2" charset="-122"/>
              </a:rPr>
            </a:fld>
            <a:endParaRPr lang="zh-CN" altLang="en-US" sz="1600" dirty="0">
              <a:latin typeface="Arial" panose="020B0604020202020204" pitchFamily="34" charset="0"/>
              <a:ea typeface="宋体" panose="02010600030101010101" pitchFamily="2" charset="-122"/>
            </a:endParaRPr>
          </a:p>
        </p:txBody>
      </p:sp>
      <p:sp>
        <p:nvSpPr>
          <p:cNvPr id="75778" name="Rectangle 2"/>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 Client/Server Example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5779" name="内容占位符 1"/>
          <p:cNvSpPr>
            <a:spLocks noGrp="1"/>
          </p:cNvSpPr>
          <p:nvPr>
            <p:ph idx="1"/>
          </p:nvPr>
        </p:nvSpPr>
        <p:spPr/>
        <p:txBody>
          <a:bodyPr wrap="square" lIns="102870" tIns="51435" rIns="102870" bIns="51435" anchor="t"/>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graphicFrame>
        <p:nvGraphicFramePr>
          <p:cNvPr id="75780" name="Object 3"/>
          <p:cNvGraphicFramePr>
            <a:graphicFrameLocks noChangeAspect="1"/>
          </p:cNvGraphicFramePr>
          <p:nvPr/>
        </p:nvGraphicFramePr>
        <p:xfrm>
          <a:off x="1079500" y="1200150"/>
          <a:ext cx="8551863" cy="1760538"/>
        </p:xfrm>
        <a:graphic>
          <a:graphicData uri="http://schemas.openxmlformats.org/presentationml/2006/ole">
            <mc:AlternateContent xmlns:mc="http://schemas.openxmlformats.org/markup-compatibility/2006">
              <mc:Choice xmlns:v="urn:schemas-microsoft-com:vml" Requires="v">
                <p:oleObj spid="_x0000_s3076" name="" r:id="rId1" imgW="4480560" imgH="2651760" progId="">
                  <p:embed/>
                </p:oleObj>
              </mc:Choice>
              <mc:Fallback>
                <p:oleObj name="" r:id="rId1" imgW="4480560" imgH="2651760" progId="">
                  <p:embed/>
                  <p:pic>
                    <p:nvPicPr>
                      <p:cNvPr id="0" name="图片 3075"/>
                      <p:cNvPicPr/>
                      <p:nvPr/>
                    </p:nvPicPr>
                    <p:blipFill>
                      <a:blip r:embed="rId2"/>
                      <a:srcRect l="3511" t="25452" r="14709" b="38300"/>
                      <a:stretch>
                        <a:fillRect/>
                      </a:stretch>
                    </p:blipFill>
                    <p:spPr>
                      <a:xfrm>
                        <a:off x="1079500" y="1200150"/>
                        <a:ext cx="8551863" cy="1760538"/>
                      </a:xfrm>
                      <a:prstGeom prst="rect">
                        <a:avLst/>
                      </a:prstGeom>
                      <a:noFill/>
                      <a:ln w="38100">
                        <a:noFill/>
                        <a:miter/>
                      </a:ln>
                    </p:spPr>
                  </p:pic>
                </p:oleObj>
              </mc:Fallback>
            </mc:AlternateContent>
          </a:graphicData>
        </a:graphic>
      </p:graphicFrame>
      <p:sp>
        <p:nvSpPr>
          <p:cNvPr id="75781" name="AutoShape 4"/>
          <p:cNvSpPr/>
          <p:nvPr/>
        </p:nvSpPr>
        <p:spPr>
          <a:xfrm>
            <a:off x="449898" y="4275455"/>
            <a:ext cx="2790825" cy="560388"/>
          </a:xfrm>
          <a:prstGeom prst="actionButtonBlank">
            <a:avLst/>
          </a:prstGeom>
          <a:solidFill>
            <a:schemeClr val="tx1"/>
          </a:solidFill>
          <a:ln w="9525">
            <a:noFill/>
          </a:ln>
          <a:effectLst>
            <a:prstShdw prst="shdw17" dist="17961" dir="2699999">
              <a:srgbClr val="999999"/>
            </a:prstShdw>
          </a:effectLst>
        </p:spPr>
        <p:txBody>
          <a:bodyPr wrap="none" lIns="102870" tIns="51435" rIns="102870" bIns="51435" anchor="ctr"/>
          <a:p>
            <a:pPr algn="ctr" eaLnBrk="0" hangingPunct="0"/>
            <a:r>
              <a:rPr lang="en-US" altLang="zh-CN" sz="2700" dirty="0">
                <a:solidFill>
                  <a:schemeClr val="bg1"/>
                </a:solidFill>
                <a:latin typeface="Book Antiqua" panose="02040602050305030304" pitchFamily="18" charset="0"/>
                <a:ea typeface="宋体" panose="02010600030101010101" pitchFamily="2" charset="-122"/>
              </a:rPr>
              <a:t>Server Code</a:t>
            </a:r>
            <a:endParaRPr lang="en-US" altLang="zh-CN" sz="2700" dirty="0">
              <a:solidFill>
                <a:schemeClr val="bg1"/>
              </a:solidFill>
              <a:latin typeface="Book Antiqua" panose="02040602050305030304" pitchFamily="18" charset="0"/>
              <a:ea typeface="宋体" panose="02010600030101010101" pitchFamily="2" charset="-122"/>
            </a:endParaRPr>
          </a:p>
        </p:txBody>
      </p:sp>
      <p:sp>
        <p:nvSpPr>
          <p:cNvPr id="75782" name="AutoShape 5"/>
          <p:cNvSpPr/>
          <p:nvPr/>
        </p:nvSpPr>
        <p:spPr>
          <a:xfrm>
            <a:off x="6661150" y="4240213"/>
            <a:ext cx="2519363" cy="560387"/>
          </a:xfrm>
          <a:prstGeom prst="actionButtonBlank">
            <a:avLst/>
          </a:prstGeom>
          <a:solidFill>
            <a:schemeClr val="tx1"/>
          </a:solidFill>
          <a:ln w="9525">
            <a:noFill/>
          </a:ln>
          <a:effectLst>
            <a:prstShdw prst="shdw17" dist="17961" dir="2699999">
              <a:srgbClr val="999999"/>
            </a:prstShdw>
          </a:effectLst>
        </p:spPr>
        <p:txBody>
          <a:bodyPr wrap="none" lIns="102870" tIns="51435" rIns="102870" bIns="51435" anchor="ctr"/>
          <a:p>
            <a:pPr algn="ctr" eaLnBrk="0" hangingPunct="0"/>
            <a:r>
              <a:rPr lang="en-US" altLang="zh-CN" sz="2700" dirty="0">
                <a:solidFill>
                  <a:schemeClr val="bg1"/>
                </a:solidFill>
                <a:latin typeface="Book Antiqua" panose="02040602050305030304" pitchFamily="18" charset="0"/>
                <a:ea typeface="宋体" panose="02010600030101010101" pitchFamily="2" charset="-122"/>
              </a:rPr>
              <a:t>Client Code</a:t>
            </a:r>
            <a:endParaRPr lang="en-US" altLang="zh-CN" sz="2700" dirty="0">
              <a:solidFill>
                <a:schemeClr val="accent1"/>
              </a:solidFill>
              <a:latin typeface="Arial" panose="020B0604020202020204" pitchFamily="34" charset="0"/>
              <a:ea typeface="宋体" panose="02010600030101010101" pitchFamily="2" charset="-122"/>
            </a:endParaRPr>
          </a:p>
        </p:txBody>
      </p:sp>
      <p:sp>
        <p:nvSpPr>
          <p:cNvPr id="75783" name="Text Box 6"/>
          <p:cNvSpPr txBox="1"/>
          <p:nvPr/>
        </p:nvSpPr>
        <p:spPr>
          <a:xfrm>
            <a:off x="1079500" y="6000750"/>
            <a:ext cx="7831138" cy="519113"/>
          </a:xfrm>
          <a:prstGeom prst="rect">
            <a:avLst/>
          </a:prstGeom>
          <a:noFill/>
          <a:ln w="9525">
            <a:noFill/>
          </a:ln>
        </p:spPr>
        <p:txBody>
          <a:bodyPr lIns="102870" tIns="51435" rIns="102870" bIns="51435" anchor="t">
            <a:spAutoFit/>
          </a:bodyPr>
          <a:p>
            <a:pPr eaLnBrk="0" hangingPunct="0">
              <a:spcBef>
                <a:spcPct val="50000"/>
              </a:spcBef>
            </a:pPr>
            <a:r>
              <a:rPr lang="en-US" altLang="zh-CN" sz="2700" dirty="0">
                <a:latin typeface="Arial" panose="020B0604020202020204" pitchFamily="34" charset="0"/>
                <a:ea typeface="宋体" panose="02010600030101010101" pitchFamily="2" charset="-122"/>
              </a:rPr>
              <a:t>Note: Start the server, then the client.</a:t>
            </a:r>
            <a:endParaRPr lang="en-US" altLang="zh-CN" sz="2700" dirty="0">
              <a:latin typeface="Arial" panose="020B0604020202020204" pitchFamily="34" charset="0"/>
              <a:ea typeface="宋体" panose="02010600030101010101" pitchFamily="2" charset="-122"/>
            </a:endParaRPr>
          </a:p>
        </p:txBody>
      </p:sp>
      <p:pic>
        <p:nvPicPr>
          <p:cNvPr id="75784" name="Picture 8"/>
          <p:cNvPicPr>
            <a:picLocks noChangeAspect="1"/>
          </p:cNvPicPr>
          <p:nvPr/>
        </p:nvPicPr>
        <p:blipFill>
          <a:blip r:embed="rId3"/>
          <a:stretch>
            <a:fillRect/>
          </a:stretch>
        </p:blipFill>
        <p:spPr>
          <a:xfrm>
            <a:off x="269875" y="2560638"/>
            <a:ext cx="3879850" cy="1546225"/>
          </a:xfrm>
          <a:prstGeom prst="rect">
            <a:avLst/>
          </a:prstGeom>
          <a:noFill/>
          <a:ln w="9525">
            <a:noFill/>
          </a:ln>
        </p:spPr>
      </p:pic>
      <p:pic>
        <p:nvPicPr>
          <p:cNvPr id="75785" name="Picture 9"/>
          <p:cNvPicPr>
            <a:picLocks noChangeAspect="1"/>
          </p:cNvPicPr>
          <p:nvPr/>
        </p:nvPicPr>
        <p:blipFill>
          <a:blip r:embed="rId4"/>
          <a:stretch>
            <a:fillRect/>
          </a:stretch>
        </p:blipFill>
        <p:spPr>
          <a:xfrm>
            <a:off x="6570663" y="2560638"/>
            <a:ext cx="4051300" cy="1503362"/>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Slide Number Placeholder 4"/>
          <p:cNvSpPr txBox="1">
            <a:spLocks noGrp="1"/>
          </p:cNvSpPr>
          <p:nvPr/>
        </p:nvSpPr>
        <p:spPr>
          <a:xfrm>
            <a:off x="7740650" y="6719888"/>
            <a:ext cx="2251075" cy="479425"/>
          </a:xfrm>
          <a:prstGeom prst="rect">
            <a:avLst/>
          </a:prstGeom>
          <a:noFill/>
          <a:ln w="9525">
            <a:noFill/>
          </a:ln>
        </p:spPr>
        <p:txBody>
          <a:bodyPr wrap="none" lIns="103584" tIns="51793" rIns="103584" bIns="51793" anchor="ctr"/>
          <a:p>
            <a:pPr algn="r" eaLnBrk="0" hangingPunct="0"/>
            <a:fld id="{9A0DB2DC-4C9A-4742-B13C-FB6460FD3503}" type="slidenum">
              <a:rPr lang="zh-CN" altLang="en-US" sz="1600" dirty="0">
                <a:latin typeface="Arial" panose="020B0604020202020204" pitchFamily="34" charset="0"/>
                <a:ea typeface="宋体" panose="02010600030101010101" pitchFamily="2" charset="-122"/>
              </a:rPr>
            </a:fld>
            <a:endParaRPr lang="zh-CN" altLang="en-US" sz="1600" dirty="0">
              <a:latin typeface="Arial" panose="020B0604020202020204" pitchFamily="34" charset="0"/>
              <a:ea typeface="宋体" panose="02010600030101010101" pitchFamily="2" charset="-122"/>
            </a:endParaRPr>
          </a:p>
        </p:txBody>
      </p:sp>
      <p:sp>
        <p:nvSpPr>
          <p:cNvPr id="76802" name="Rectangle 2"/>
          <p:cNvSpPr>
            <a:spLocks noGrp="1"/>
          </p:cNvSpPr>
          <p:nvPr>
            <p:ph type="title"/>
          </p:nvPr>
        </p:nvSpPr>
        <p:spPr/>
        <p:txBody>
          <a:bodyPr wrap="square" lIns="103584" tIns="51793" rIns="103584" bIns="51793" anchor="ctr"/>
          <a:p>
            <a:pPr defTabSz="1028700"/>
            <a:r>
              <a:rPr lang="en-US" altLang="zh-CN" sz="2800" kern="1200" dirty="0">
                <a:latin typeface="微软雅黑" panose="020B0503020204020204" pitchFamily="34" charset="-122"/>
                <a:ea typeface="微软雅黑" panose="020B0503020204020204" pitchFamily="34" charset="-122"/>
                <a:cs typeface="+mj-cs"/>
                <a:sym typeface="Calibri" panose="020F0502020204030204" pitchFamily="34" charset="0"/>
              </a:rPr>
              <a:t>Example: Passing Objects in Network Programs</a:t>
            </a:r>
            <a:endParaRPr lang="en-US" altLang="zh-CN" sz="2800"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6803" name="Rectangle 3"/>
          <p:cNvSpPr>
            <a:spLocks noGrp="1"/>
          </p:cNvSpPr>
          <p:nvPr>
            <p:ph idx="1"/>
          </p:nvPr>
        </p:nvSpPr>
        <p:spPr/>
        <p:txBody>
          <a:bodyPr wrap="square" lIns="103584" tIns="51793" rIns="103584" bIns="51793" anchor="t"/>
          <a:p>
            <a:pPr marL="0" indent="0" defTabSz="1028700">
              <a:buNone/>
            </a:pP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Write a program that collects student information from a client and send them to a server. Passing student information in an object.</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76804" name="AutoShape 4"/>
          <p:cNvSpPr/>
          <p:nvPr/>
        </p:nvSpPr>
        <p:spPr>
          <a:xfrm>
            <a:off x="269875" y="5121275"/>
            <a:ext cx="2430463" cy="479425"/>
          </a:xfrm>
          <a:prstGeom prst="actionButtonBlank">
            <a:avLst/>
          </a:prstGeom>
          <a:solidFill>
            <a:schemeClr val="tx1"/>
          </a:solidFill>
          <a:ln w="9525">
            <a:noFill/>
          </a:ln>
          <a:effectLst>
            <a:prstShdw prst="shdw17" dist="17961" dir="2699999">
              <a:srgbClr val="999999"/>
            </a:prstShdw>
          </a:effectLst>
        </p:spPr>
        <p:txBody>
          <a:bodyPr wrap="none" lIns="102870" tIns="51435" rIns="102870" bIns="51435" anchor="ctr"/>
          <a:p>
            <a:pPr algn="ctr" eaLnBrk="0" hangingPunct="0"/>
            <a:r>
              <a:rPr lang="en-US" altLang="zh-CN" sz="2700" dirty="0">
                <a:solidFill>
                  <a:schemeClr val="bg1"/>
                </a:solidFill>
                <a:latin typeface="Book Antiqua" panose="02040602050305030304" pitchFamily="18" charset="0"/>
                <a:ea typeface="宋体" panose="02010600030101010101" pitchFamily="2" charset="-122"/>
              </a:rPr>
              <a:t>Student Sever</a:t>
            </a:r>
            <a:endParaRPr lang="en-US" altLang="zh-CN" sz="2700" dirty="0">
              <a:solidFill>
                <a:schemeClr val="bg1"/>
              </a:solidFill>
              <a:latin typeface="Book Antiqua" panose="02040602050305030304" pitchFamily="18" charset="0"/>
              <a:ea typeface="宋体" panose="02010600030101010101" pitchFamily="2" charset="-122"/>
            </a:endParaRPr>
          </a:p>
        </p:txBody>
      </p:sp>
      <p:sp>
        <p:nvSpPr>
          <p:cNvPr id="76805" name="AutoShape 5"/>
          <p:cNvSpPr/>
          <p:nvPr/>
        </p:nvSpPr>
        <p:spPr>
          <a:xfrm>
            <a:off x="269875" y="4479925"/>
            <a:ext cx="2430463" cy="400050"/>
          </a:xfrm>
          <a:prstGeom prst="actionButtonBlank">
            <a:avLst/>
          </a:prstGeom>
          <a:solidFill>
            <a:schemeClr val="tx1"/>
          </a:solidFill>
          <a:ln w="9525">
            <a:noFill/>
          </a:ln>
          <a:effectLst>
            <a:prstShdw prst="shdw17" dist="17961" dir="2699999">
              <a:srgbClr val="999999"/>
            </a:prstShdw>
          </a:effectLst>
        </p:spPr>
        <p:txBody>
          <a:bodyPr wrap="none" lIns="102870" tIns="51435" rIns="102870" bIns="51435" anchor="ctr"/>
          <a:p>
            <a:pPr algn="ctr" eaLnBrk="0" hangingPunct="0"/>
            <a:r>
              <a:rPr lang="en-US" altLang="zh-CN" sz="2700" dirty="0">
                <a:solidFill>
                  <a:schemeClr val="bg1"/>
                </a:solidFill>
                <a:latin typeface="Book Antiqua" panose="02040602050305030304" pitchFamily="18" charset="0"/>
                <a:ea typeface="宋体" panose="02010600030101010101" pitchFamily="2" charset="-122"/>
              </a:rPr>
              <a:t>Student Class</a:t>
            </a:r>
            <a:endParaRPr lang="en-US" altLang="zh-CN" sz="2700" dirty="0">
              <a:solidFill>
                <a:schemeClr val="bg1"/>
              </a:solidFill>
              <a:latin typeface="Book Antiqua" panose="02040602050305030304" pitchFamily="18" charset="0"/>
              <a:ea typeface="宋体" panose="02010600030101010101" pitchFamily="2" charset="-122"/>
            </a:endParaRPr>
          </a:p>
        </p:txBody>
      </p:sp>
      <p:graphicFrame>
        <p:nvGraphicFramePr>
          <p:cNvPr id="76806" name="Object 12"/>
          <p:cNvGraphicFramePr>
            <a:graphicFrameLocks noChangeAspect="1"/>
          </p:cNvGraphicFramePr>
          <p:nvPr/>
        </p:nvGraphicFramePr>
        <p:xfrm>
          <a:off x="4500563" y="2052638"/>
          <a:ext cx="5940425" cy="3324225"/>
        </p:xfrm>
        <a:graphic>
          <a:graphicData uri="http://schemas.openxmlformats.org/presentationml/2006/ole">
            <mc:AlternateContent xmlns:mc="http://schemas.openxmlformats.org/markup-compatibility/2006">
              <mc:Choice xmlns:v="urn:schemas-microsoft-com:vml" Requires="v">
                <p:oleObj spid="_x0000_s3077" name="" r:id="rId1" imgW="2572385" imgH="2229485" progId="">
                  <p:embed/>
                </p:oleObj>
              </mc:Choice>
              <mc:Fallback>
                <p:oleObj name="" r:id="rId1" imgW="2572385" imgH="2229485" progId="">
                  <p:embed/>
                  <p:pic>
                    <p:nvPicPr>
                      <p:cNvPr id="0" name="图片 3076"/>
                      <p:cNvPicPr/>
                      <p:nvPr/>
                    </p:nvPicPr>
                    <p:blipFill>
                      <a:blip r:embed="rId2"/>
                      <a:stretch>
                        <a:fillRect/>
                      </a:stretch>
                    </p:blipFill>
                    <p:spPr>
                      <a:xfrm>
                        <a:off x="4500563" y="2052638"/>
                        <a:ext cx="5940425" cy="3324225"/>
                      </a:xfrm>
                      <a:prstGeom prst="rect">
                        <a:avLst/>
                      </a:prstGeom>
                      <a:noFill/>
                      <a:ln w="38100">
                        <a:noFill/>
                        <a:miter/>
                      </a:ln>
                    </p:spPr>
                  </p:pic>
                </p:oleObj>
              </mc:Fallback>
            </mc:AlternateContent>
          </a:graphicData>
        </a:graphic>
      </p:graphicFrame>
      <p:sp>
        <p:nvSpPr>
          <p:cNvPr id="76807" name="AutoShape 13"/>
          <p:cNvSpPr/>
          <p:nvPr/>
        </p:nvSpPr>
        <p:spPr>
          <a:xfrm>
            <a:off x="269875" y="5761038"/>
            <a:ext cx="2430463" cy="479425"/>
          </a:xfrm>
          <a:prstGeom prst="actionButtonBlank">
            <a:avLst/>
          </a:prstGeom>
          <a:solidFill>
            <a:schemeClr val="tx1"/>
          </a:solidFill>
          <a:ln w="9525">
            <a:noFill/>
          </a:ln>
          <a:effectLst>
            <a:prstShdw prst="shdw17" dist="17961" dir="2699999">
              <a:srgbClr val="999999"/>
            </a:prstShdw>
          </a:effectLst>
        </p:spPr>
        <p:txBody>
          <a:bodyPr wrap="none" lIns="102870" tIns="51435" rIns="102870" bIns="51435" anchor="ctr"/>
          <a:p>
            <a:pPr algn="ctr" eaLnBrk="0" hangingPunct="0"/>
            <a:r>
              <a:rPr lang="en-US" altLang="zh-CN" sz="2700" dirty="0">
                <a:solidFill>
                  <a:schemeClr val="bg1"/>
                </a:solidFill>
                <a:latin typeface="Book Antiqua" panose="02040602050305030304" pitchFamily="18" charset="0"/>
                <a:ea typeface="宋体" panose="02010600030101010101" pitchFamily="2" charset="-122"/>
              </a:rPr>
              <a:t>Student Client</a:t>
            </a:r>
            <a:endParaRPr lang="en-US" altLang="zh-CN" sz="2700" dirty="0">
              <a:solidFill>
                <a:schemeClr val="bg1"/>
              </a:solidFill>
              <a:latin typeface="Book Antiqua" panose="02040602050305030304" pitchFamily="18"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server</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多客户机制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7826" name="Rectangle 3"/>
          <p:cNvSpPr>
            <a:spLocks noGrp="1"/>
          </p:cNvSpPr>
          <p:nvPr>
            <p:ph idx="1"/>
          </p:nvPr>
        </p:nvSpPr>
        <p:spPr/>
        <p:txBody>
          <a:bodyPr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服务器通信程序采用多线程，每个线程负责与一个客户对话</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例 </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MultiThreadServer.java</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Client.java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77827" name="Text Box 4"/>
          <p:cNvSpPr txBox="1"/>
          <p:nvPr/>
        </p:nvSpPr>
        <p:spPr>
          <a:xfrm>
            <a:off x="754063" y="5264150"/>
            <a:ext cx="9001125" cy="1057275"/>
          </a:xfrm>
          <a:prstGeom prst="rect">
            <a:avLst/>
          </a:prstGeom>
          <a:solidFill>
            <a:schemeClr val="bg1"/>
          </a:solidFill>
          <a:ln w="76200" cap="sq" cmpd="tri">
            <a:solidFill>
              <a:srgbClr val="000080"/>
            </a:solidFill>
            <a:prstDash val="solid"/>
            <a:miter/>
            <a:headEnd type="none" w="sm" len="sm"/>
            <a:tailEnd type="none" w="sm" len="sm"/>
          </a:ln>
        </p:spPr>
        <p:txBody>
          <a:bodyPr lIns="102870" tIns="51435" rIns="102870" bIns="51435" anchor="t">
            <a:spAutoFit/>
          </a:bodyPr>
          <a:p>
            <a:pPr>
              <a:lnSpc>
                <a:spcPct val="90000"/>
              </a:lnSpc>
              <a:buClr>
                <a:schemeClr val="tx2"/>
              </a:buClr>
              <a:buSzPct val="75000"/>
              <a:buFont typeface="Wingdings" panose="05000000000000000000" pitchFamily="2" charset="2"/>
            </a:pPr>
            <a:r>
              <a:rPr lang="en-US" altLang="zh-CN" dirty="0">
                <a:solidFill>
                  <a:srgbClr val="0000CC"/>
                </a:solidFill>
                <a:latin typeface="Arial" panose="020B0604020202020204" pitchFamily="34" charset="0"/>
                <a:ea typeface="楷体_GB2312" panose="02010609030101010101" pitchFamily="49" charset="-122"/>
              </a:rPr>
              <a:t>ServerThread extend Thread{</a:t>
            </a:r>
            <a:endParaRPr lang="en-US" altLang="zh-CN" dirty="0">
              <a:solidFill>
                <a:srgbClr val="0000CC"/>
              </a:solidFill>
              <a:latin typeface="Arial" panose="020B0604020202020204" pitchFamily="34" charset="0"/>
              <a:ea typeface="楷体_GB2312" panose="02010609030101010101" pitchFamily="49" charset="-122"/>
            </a:endParaRPr>
          </a:p>
          <a:p>
            <a:pPr>
              <a:lnSpc>
                <a:spcPct val="40000"/>
              </a:lnSpc>
              <a:buClr>
                <a:schemeClr val="tx2"/>
              </a:buClr>
              <a:buSzPct val="75000"/>
              <a:buFont typeface="Wingdings" panose="05000000000000000000" pitchFamily="2" charset="2"/>
            </a:pPr>
            <a:r>
              <a:rPr lang="en-US" altLang="zh-CN" dirty="0">
                <a:solidFill>
                  <a:srgbClr val="0000CC"/>
                </a:solidFill>
                <a:latin typeface="Arial" panose="020B0604020202020204" pitchFamily="34" charset="0"/>
                <a:ea typeface="楷体_GB2312" panose="02010609030101010101" pitchFamily="49" charset="-122"/>
              </a:rPr>
              <a:t>  …</a:t>
            </a:r>
            <a:endParaRPr lang="en-US" altLang="zh-CN" dirty="0">
              <a:solidFill>
                <a:srgbClr val="0000CC"/>
              </a:solidFill>
              <a:latin typeface="Arial" panose="020B0604020202020204" pitchFamily="34" charset="0"/>
              <a:ea typeface="楷体_GB2312" panose="02010609030101010101" pitchFamily="49" charset="-122"/>
            </a:endParaRPr>
          </a:p>
          <a:p>
            <a:pPr>
              <a:lnSpc>
                <a:spcPct val="90000"/>
              </a:lnSpc>
              <a:buClr>
                <a:schemeClr val="tx2"/>
              </a:buClr>
              <a:buSzPct val="75000"/>
              <a:buFont typeface="Wingdings" panose="05000000000000000000" pitchFamily="2" charset="2"/>
            </a:pPr>
            <a:r>
              <a:rPr lang="en-US" altLang="zh-CN" dirty="0">
                <a:solidFill>
                  <a:srgbClr val="0000CC"/>
                </a:solidFill>
                <a:latin typeface="Arial" panose="020B0604020202020204" pitchFamily="34" charset="0"/>
                <a:ea typeface="楷体_GB2312" panose="02010609030101010101" pitchFamily="49" charset="-122"/>
              </a:rPr>
              <a:t>  public void run() {   </a:t>
            </a:r>
            <a:r>
              <a:rPr lang="zh-CN" altLang="en-US" dirty="0">
                <a:solidFill>
                  <a:srgbClr val="0000CC"/>
                </a:solidFill>
                <a:latin typeface="Arial" panose="020B0604020202020204" pitchFamily="34" charset="0"/>
                <a:ea typeface="楷体_GB2312" panose="02010609030101010101" pitchFamily="49" charset="-122"/>
              </a:rPr>
              <a:t>服务器端通信程序}</a:t>
            </a:r>
            <a:endParaRPr lang="zh-CN" altLang="en-US" dirty="0">
              <a:solidFill>
                <a:srgbClr val="0000CC"/>
              </a:solidFill>
              <a:latin typeface="Arial" panose="020B0604020202020204" pitchFamily="34" charset="0"/>
              <a:ea typeface="楷体_GB2312" panose="02010609030101010101" pitchFamily="49" charset="-122"/>
            </a:endParaRPr>
          </a:p>
          <a:p>
            <a:pPr>
              <a:lnSpc>
                <a:spcPct val="90000"/>
              </a:lnSpc>
              <a:buClr>
                <a:schemeClr val="tx2"/>
              </a:buClr>
              <a:buSzPct val="75000"/>
              <a:buFont typeface="Wingdings" panose="05000000000000000000" pitchFamily="2" charset="2"/>
            </a:pPr>
            <a:r>
              <a:rPr lang="zh-CN" altLang="en-US" dirty="0">
                <a:solidFill>
                  <a:srgbClr val="0000CC"/>
                </a:solidFill>
                <a:latin typeface="Arial" panose="020B0604020202020204" pitchFamily="34" charset="0"/>
                <a:ea typeface="楷体_GB2312" panose="02010609030101010101" pitchFamily="49" charset="-122"/>
              </a:rPr>
              <a:t>}</a:t>
            </a:r>
            <a:endParaRPr lang="zh-CN" altLang="en-US" dirty="0">
              <a:solidFill>
                <a:srgbClr val="0000CC"/>
              </a:solidFill>
              <a:latin typeface="Arial" panose="020B0604020202020204" pitchFamily="34" charset="0"/>
              <a:ea typeface="楷体_GB2312" panose="02010609030101010101" pitchFamily="49" charset="-122"/>
            </a:endParaRPr>
          </a:p>
        </p:txBody>
      </p:sp>
      <p:sp>
        <p:nvSpPr>
          <p:cNvPr id="77828" name="Text Box 5"/>
          <p:cNvSpPr txBox="1"/>
          <p:nvPr/>
        </p:nvSpPr>
        <p:spPr>
          <a:xfrm>
            <a:off x="765175" y="3579813"/>
            <a:ext cx="9001125" cy="1673225"/>
          </a:xfrm>
          <a:prstGeom prst="rect">
            <a:avLst/>
          </a:prstGeom>
          <a:solidFill>
            <a:schemeClr val="bg1"/>
          </a:solidFill>
          <a:ln w="76200" cap="sq" cmpd="tri">
            <a:solidFill>
              <a:srgbClr val="000080"/>
            </a:solidFill>
            <a:prstDash val="solid"/>
            <a:miter/>
            <a:headEnd type="none" w="sm" len="sm"/>
            <a:tailEnd type="none" w="sm" len="sm"/>
          </a:ln>
        </p:spPr>
        <p:txBody>
          <a:bodyPr lIns="102870" tIns="51435" rIns="102870" bIns="51435" anchor="t">
            <a:spAutoFit/>
          </a:bodyPr>
          <a:p>
            <a:pPr>
              <a:lnSpc>
                <a:spcPct val="40000"/>
              </a:lnSpc>
              <a:buClr>
                <a:schemeClr val="tx2"/>
              </a:buClr>
              <a:buSzPct val="75000"/>
              <a:buFont typeface="Wingdings" panose="05000000000000000000" pitchFamily="2" charset="2"/>
            </a:pPr>
            <a:r>
              <a:rPr lang="zh-CN" altLang="en-US" dirty="0">
                <a:solidFill>
                  <a:srgbClr val="0000CC"/>
                </a:solidFill>
                <a:latin typeface="Arial" panose="020B0604020202020204" pitchFamily="34" charset="0"/>
                <a:ea typeface="楷体_GB2312" panose="02010609030101010101" pitchFamily="49" charset="-122"/>
              </a:rPr>
              <a:t>  … </a:t>
            </a:r>
            <a:endParaRPr lang="zh-CN" altLang="en-US" dirty="0">
              <a:solidFill>
                <a:srgbClr val="0000CC"/>
              </a:solidFill>
              <a:latin typeface="Arial" panose="020B0604020202020204" pitchFamily="34" charset="0"/>
              <a:ea typeface="楷体_GB2312" panose="02010609030101010101" pitchFamily="49" charset="-122"/>
            </a:endParaRPr>
          </a:p>
          <a:p>
            <a:pPr>
              <a:lnSpc>
                <a:spcPct val="90000"/>
              </a:lnSpc>
              <a:buClr>
                <a:schemeClr val="tx2"/>
              </a:buClr>
              <a:buSzPct val="75000"/>
              <a:buFont typeface="Wingdings" panose="05000000000000000000" pitchFamily="2" charset="2"/>
            </a:pPr>
            <a:r>
              <a:rPr lang="en-US" altLang="zh-CN" dirty="0">
                <a:solidFill>
                  <a:srgbClr val="0000CC"/>
                </a:solidFill>
                <a:latin typeface="Arial" panose="020B0604020202020204" pitchFamily="34" charset="0"/>
                <a:ea typeface="楷体_GB2312" panose="02010609030101010101" pitchFamily="49" charset="-122"/>
              </a:rPr>
              <a:t>  sSocket=new Serversocket(8000)</a:t>
            </a:r>
            <a:endParaRPr lang="en-US" altLang="zh-CN" dirty="0">
              <a:solidFill>
                <a:srgbClr val="0000CC"/>
              </a:solidFill>
              <a:latin typeface="Arial" panose="020B0604020202020204" pitchFamily="34" charset="0"/>
              <a:ea typeface="楷体_GB2312" panose="02010609030101010101" pitchFamily="49" charset="-122"/>
            </a:endParaRPr>
          </a:p>
          <a:p>
            <a:pPr>
              <a:lnSpc>
                <a:spcPct val="20000"/>
              </a:lnSpc>
              <a:buClr>
                <a:schemeClr val="tx2"/>
              </a:buClr>
              <a:buSzPct val="75000"/>
              <a:buFont typeface="Wingdings" panose="05000000000000000000" pitchFamily="2" charset="2"/>
            </a:pPr>
            <a:r>
              <a:rPr lang="en-US" altLang="zh-CN" dirty="0">
                <a:solidFill>
                  <a:srgbClr val="0000CC"/>
                </a:solidFill>
                <a:latin typeface="Arial" panose="020B0604020202020204" pitchFamily="34" charset="0"/>
                <a:ea typeface="楷体_GB2312" panose="02010609030101010101" pitchFamily="49" charset="-122"/>
              </a:rPr>
              <a:t>  …</a:t>
            </a:r>
            <a:endParaRPr lang="en-US" altLang="zh-CN" dirty="0">
              <a:solidFill>
                <a:srgbClr val="0000CC"/>
              </a:solidFill>
              <a:latin typeface="Arial" panose="020B0604020202020204" pitchFamily="34" charset="0"/>
              <a:ea typeface="楷体_GB2312" panose="02010609030101010101" pitchFamily="49" charset="-122"/>
            </a:endParaRPr>
          </a:p>
          <a:p>
            <a:pPr>
              <a:lnSpc>
                <a:spcPct val="90000"/>
              </a:lnSpc>
              <a:buClr>
                <a:schemeClr val="tx2"/>
              </a:buClr>
              <a:buSzPct val="75000"/>
              <a:buFont typeface="Wingdings" panose="05000000000000000000" pitchFamily="2" charset="2"/>
            </a:pPr>
            <a:r>
              <a:rPr lang="en-US" altLang="zh-CN" dirty="0">
                <a:solidFill>
                  <a:srgbClr val="0000CC"/>
                </a:solidFill>
                <a:latin typeface="Arial" panose="020B0604020202020204" pitchFamily="34" charset="0"/>
                <a:ea typeface="楷体_GB2312" panose="02010609030101010101" pitchFamily="49" charset="-122"/>
              </a:rPr>
              <a:t>  while (listening) {</a:t>
            </a:r>
            <a:endParaRPr lang="en-US" altLang="zh-CN" dirty="0">
              <a:solidFill>
                <a:srgbClr val="0000CC"/>
              </a:solidFill>
              <a:latin typeface="Arial" panose="020B0604020202020204" pitchFamily="34" charset="0"/>
              <a:ea typeface="楷体_GB2312" panose="02010609030101010101" pitchFamily="49" charset="-122"/>
            </a:endParaRPr>
          </a:p>
          <a:p>
            <a:pPr>
              <a:lnSpc>
                <a:spcPct val="90000"/>
              </a:lnSpc>
              <a:buClr>
                <a:schemeClr val="tx2"/>
              </a:buClr>
              <a:buSzPct val="75000"/>
              <a:buFont typeface="Wingdings" panose="05000000000000000000" pitchFamily="2" charset="2"/>
            </a:pPr>
            <a:r>
              <a:rPr lang="en-US" altLang="zh-CN" dirty="0">
                <a:solidFill>
                  <a:srgbClr val="0000CC"/>
                </a:solidFill>
                <a:latin typeface="Arial" panose="020B0604020202020204" pitchFamily="34" charset="0"/>
                <a:ea typeface="楷体_GB2312" panose="02010609030101010101" pitchFamily="49" charset="-122"/>
              </a:rPr>
              <a:t>     tSocket= sSocket.accept() ;</a:t>
            </a:r>
            <a:endParaRPr lang="en-US" altLang="zh-CN" dirty="0">
              <a:solidFill>
                <a:srgbClr val="0000CC"/>
              </a:solidFill>
              <a:latin typeface="Arial" panose="020B0604020202020204" pitchFamily="34" charset="0"/>
              <a:ea typeface="楷体_GB2312" panose="02010609030101010101" pitchFamily="49" charset="-122"/>
            </a:endParaRPr>
          </a:p>
          <a:p>
            <a:pPr>
              <a:lnSpc>
                <a:spcPct val="90000"/>
              </a:lnSpc>
              <a:buClr>
                <a:schemeClr val="tx2"/>
              </a:buClr>
              <a:buSzPct val="75000"/>
              <a:buFont typeface="Wingdings" panose="05000000000000000000" pitchFamily="2" charset="2"/>
            </a:pPr>
            <a:r>
              <a:rPr lang="en-US" altLang="zh-CN" dirty="0">
                <a:solidFill>
                  <a:srgbClr val="0000CC"/>
                </a:solidFill>
                <a:latin typeface="Arial" panose="020B0604020202020204" pitchFamily="34" charset="0"/>
                <a:ea typeface="楷体_GB2312" panose="02010609030101010101" pitchFamily="49" charset="-122"/>
              </a:rPr>
              <a:t>     new ServerThread(tSocket).start()</a:t>
            </a:r>
            <a:endParaRPr lang="en-US" altLang="zh-CN" dirty="0">
              <a:solidFill>
                <a:srgbClr val="0000CC"/>
              </a:solidFill>
              <a:latin typeface="Arial" panose="020B0604020202020204" pitchFamily="34" charset="0"/>
              <a:ea typeface="楷体_GB2312" panose="02010609030101010101" pitchFamily="49" charset="-122"/>
            </a:endParaRPr>
          </a:p>
          <a:p>
            <a:pPr>
              <a:lnSpc>
                <a:spcPct val="90000"/>
              </a:lnSpc>
              <a:buClr>
                <a:schemeClr val="tx2"/>
              </a:buClr>
              <a:buSzPct val="75000"/>
              <a:buFont typeface="Wingdings" panose="05000000000000000000" pitchFamily="2" charset="2"/>
            </a:pPr>
            <a:r>
              <a:rPr lang="en-US" altLang="zh-CN" dirty="0">
                <a:solidFill>
                  <a:srgbClr val="0000CC"/>
                </a:solidFill>
                <a:latin typeface="Arial" panose="020B0604020202020204" pitchFamily="34" charset="0"/>
                <a:ea typeface="楷体_GB2312" panose="02010609030101010101" pitchFamily="49" charset="-122"/>
              </a:rPr>
              <a:t>  }</a:t>
            </a:r>
            <a:endParaRPr lang="en-US" altLang="zh-CN" dirty="0">
              <a:solidFill>
                <a:srgbClr val="0000CC"/>
              </a:solidFill>
              <a:latin typeface="Arial" panose="020B0604020202020204" pitchFamily="34" charset="0"/>
              <a:ea typeface="楷体_GB2312" panose="0201060903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36600" y="1795463"/>
            <a:ext cx="9317038" cy="2074863"/>
          </a:xfrm>
        </p:spPr>
        <p:txBody>
          <a:bodyPr vert="horz" wrap="square" lIns="102870" tIns="51435" rIns="102870" bIns="51435" numCol="1" anchor="b" anchorCtr="0" compatLnSpc="1"/>
          <a:lstStyle/>
          <a:p>
            <a:pPr marL="0" marR="0" lvl="0" indent="0" algn="ctr"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2.4 Java</a:t>
            </a:r>
            <a:r>
              <a:rPr kumimoji="0" lang="zh-CN" altLang="en-US"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中的</a:t>
            </a:r>
            <a:r>
              <a:rPr kumimoji="0" lang="en-US" altLang="zh-CN"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UDP</a:t>
            </a:r>
            <a:r>
              <a:rPr kumimoji="0" lang="zh-CN" altLang="en-US" sz="5315"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通讯</a:t>
            </a:r>
            <a:endParaRPr kumimoji="0" lang="zh-CN" altLang="en-US" sz="5315"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 name="文本占位符 4"/>
          <p:cNvSpPr>
            <a:spLocks noGrp="1"/>
          </p:cNvSpPr>
          <p:nvPr>
            <p:ph type="body" idx="1"/>
          </p:nvPr>
        </p:nvSpPr>
        <p:spPr>
          <a:xfrm>
            <a:off x="2430463" y="4860925"/>
            <a:ext cx="6075363" cy="1574800"/>
          </a:xfrm>
        </p:spPr>
        <p:txBody>
          <a:bodyPr vert="horz" wrap="square" lIns="102870" tIns="51435" rIns="102870" bIns="51435" numCol="1" anchor="t" anchorCtr="0" compatLnSpc="1"/>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通过使用</a:t>
            </a:r>
            <a:r>
              <a:rPr kumimoji="0" lang="en-US" altLang="zh-CN" sz="2125" b="0" i="0" u="none" strike="noStrike" kern="1200" cap="none" spc="0" normalizeH="0" baseline="0" noProof="0" dirty="0" err="1"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DatagramPacket</a:t>
            </a: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与</a:t>
            </a:r>
            <a:r>
              <a:rPr kumimoji="0" lang="en-US" altLang="zh-CN" sz="2125" b="0" i="0" u="none" strike="noStrike" kern="1200" cap="none" spc="0" normalizeH="0" baseline="0" noProof="0" dirty="0" err="1"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DataframSocket</a:t>
            </a: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类进行基于</a:t>
            </a:r>
            <a:r>
              <a:rPr kumimoji="0" lang="en-US" altLang="zh-CN"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UDP</a:t>
            </a:r>
            <a:r>
              <a:rPr kumimoji="0" lang="zh-CN" altLang="en-US" sz="2125"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协议的网络通讯</a:t>
            </a:r>
            <a:endParaRPr kumimoji="0" lang="zh-CN" altLang="en-US" sz="2125"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9874" name="Rectangle 2"/>
          <p:cNvSpPr>
            <a:spLocks noGrp="1"/>
          </p:cNvSpPr>
          <p:nvPr>
            <p:ph idx="1"/>
          </p:nvPr>
        </p:nvSpPr>
        <p:spPr>
          <a:ln w="38100"/>
        </p:spPr>
        <p:txBody>
          <a:bodyPr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TCP</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提供高可靠性服务</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适用于一次要传输交换大量报文的情况</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信道上传递的包不需要源地址和目的地址</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UDP</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提供高效率服务</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适用于依次传输交换少量报文的情形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如数据库查询</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每个数据包要包含目的地址和端口号</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数据报文的使用以包为中心</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打包</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拆包</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Java.net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包支持两种不同的在网络上送数据的方法</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一般套接字和数据报文套接字</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U</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DP</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编程 </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0898" name="Rectangle 2"/>
          <p:cNvSpPr>
            <a:spLocks noGrp="1"/>
          </p:cNvSpPr>
          <p:nvPr>
            <p:ph idx="1"/>
          </p:nvPr>
        </p:nvSpPr>
        <p:spPr>
          <a:ln w="38100"/>
        </p:spPr>
        <p:txBody>
          <a:bodyPr wrap="square" lIns="102870" tIns="51435" rIns="102870" bIns="51435" anchor="t"/>
          <a:p>
            <a:pPr defTabSz="1028700">
              <a:buNone/>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发出报文的标准步骤如下</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1</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、定义数据成员</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har char="•"/>
            </a:pP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DatagramSocket socket;</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har char="•"/>
            </a:pP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DatagramPacket packet;</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har char="•"/>
            </a:pP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InetAddress address;(</a:t>
            </a:r>
            <a:r>
              <a:rPr lang="zh-CN" altLang="en-US" sz="2300" kern="1200" dirty="0">
                <a:latin typeface="微软雅黑" panose="020B0503020204020204" pitchFamily="34" charset="-122"/>
                <a:ea typeface="微软雅黑" panose="020B0503020204020204" pitchFamily="34" charset="-122"/>
                <a:cs typeface="+mn-cs"/>
                <a:sym typeface="Calibri" panose="020F0502020204030204" pitchFamily="34" charset="0"/>
              </a:rPr>
              <a:t>用来存放接收方的地址</a:t>
            </a: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har char="•"/>
            </a:pP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int port;(用来存放接收方的端口号)</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2</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、创建数据报文</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try {socket=new DatagramSocket(1111);}</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    catch(java.net.SocketException e) {}</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    socket </a:t>
            </a:r>
            <a:r>
              <a:rPr lang="zh-CN" altLang="en-US" sz="2300" kern="1200" dirty="0">
                <a:latin typeface="微软雅黑" panose="020B0503020204020204" pitchFamily="34" charset="-122"/>
                <a:ea typeface="微软雅黑" panose="020B0503020204020204" pitchFamily="34" charset="-122"/>
                <a:cs typeface="+mn-cs"/>
                <a:sym typeface="Calibri" panose="020F0502020204030204" pitchFamily="34" charset="0"/>
              </a:rPr>
              <a:t>绑定到一个本地的可用端口</a:t>
            </a: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300" kern="1200" dirty="0">
                <a:latin typeface="微软雅黑" panose="020B0503020204020204" pitchFamily="34" charset="-122"/>
                <a:ea typeface="微软雅黑" panose="020B0503020204020204" pitchFamily="34" charset="-122"/>
                <a:cs typeface="+mn-cs"/>
                <a:sym typeface="Calibri" panose="020F0502020204030204" pitchFamily="34" charset="0"/>
              </a:rPr>
              <a:t>等待接收客户的请求</a:t>
            </a:r>
            <a:r>
              <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3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p:nvPr/>
        </p:nvSpPr>
        <p:spPr>
          <a:xfrm>
            <a:off x="1350963" y="1238250"/>
            <a:ext cx="8729662" cy="1420813"/>
          </a:xfrm>
          <a:prstGeom prst="rect">
            <a:avLst/>
          </a:prstGeom>
          <a:noFill/>
          <a:ln w="9525">
            <a:noFill/>
          </a:ln>
        </p:spPr>
        <p:txBody>
          <a:bodyPr lIns="102870" tIns="51435" rIns="102870" bIns="51435" anchor="t">
            <a:spAutoFit/>
          </a:bodyPr>
          <a:p>
            <a:pPr>
              <a:lnSpc>
                <a:spcPct val="145000"/>
              </a:lnSpc>
              <a:buChar char="•"/>
            </a:pPr>
            <a:endParaRPr lang="zh-CN" altLang="en-US" sz="3200" b="1" dirty="0">
              <a:solidFill>
                <a:schemeClr val="accent2"/>
              </a:solidFill>
              <a:latin typeface="楷体_GB2312" panose="02010609030101010101" pitchFamily="49" charset="-122"/>
              <a:ea typeface="楷体_GB2312" panose="02010609030101010101" pitchFamily="49" charset="-122"/>
            </a:endParaRPr>
          </a:p>
          <a:p>
            <a:pPr>
              <a:lnSpc>
                <a:spcPct val="145000"/>
              </a:lnSpc>
            </a:pPr>
            <a:endParaRPr lang="zh-CN" altLang="en-US" sz="2700" b="1" dirty="0">
              <a:solidFill>
                <a:schemeClr val="accent2"/>
              </a:solidFill>
              <a:latin typeface="楷体_GB2312" panose="02010609030101010101" pitchFamily="49" charset="-122"/>
              <a:ea typeface="楷体_GB2312" panose="02010609030101010101" pitchFamily="49" charset="-122"/>
            </a:endParaRPr>
          </a:p>
        </p:txBody>
      </p:sp>
      <p:sp>
        <p:nvSpPr>
          <p:cNvPr id="10242" name="Rectangle 3"/>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网络编程</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0243" name="Rectangle 4"/>
          <p:cNvSpPr>
            <a:spLocks noGrp="1"/>
          </p:cNvSpPr>
          <p:nvPr>
            <p:ph idx="1"/>
          </p:nvPr>
        </p:nvSpPr>
        <p:spPr/>
        <p:txBody>
          <a:bodyPr wrap="square" lIns="102870" tIns="51435" rIns="102870" bIns="51435" anchor="t"/>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网络编程的目的：就是指直接或间接地通过网络协议与其他计算机进行通讯。 </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网络编程中有两个主要的问题，一个是如何准确的定位网络上一台或多台主机，另一个就是找到主机后如何可靠高效的进行数据传输。</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1922" name="Rectangle 2"/>
          <p:cNvSpPr>
            <a:spLocks noGrp="1"/>
          </p:cNvSpPr>
          <p:nvPr>
            <p:ph idx="1"/>
          </p:nvPr>
        </p:nvSpPr>
        <p:spPr>
          <a:ln w="38100"/>
        </p:spPr>
        <p:txBody>
          <a:bodyPr wrap="square" lIns="102870" tIns="51435" rIns="102870" bIns="51435" anchor="t"/>
          <a:p>
            <a:pPr defTabSz="1028700">
              <a:lnSpc>
                <a:spcPct val="90000"/>
              </a:lnSpc>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3</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、分配并填写数据缓冲区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一个字节类型的数组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byte[] Buf=new byte[256]; </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存放从客户端接收的请求信息</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4</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、创建一个</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DatagramPacket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packet=new DatagramPacket(buf, 256);</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用来从</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接收数据</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它只有两个参数</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5</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、服务器阻塞</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socket.receive(packet);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在客户的请求报道来之前一直等待</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2946" name="Rectangle 2"/>
          <p:cNvSpPr>
            <a:spLocks noGrp="1"/>
          </p:cNvSpPr>
          <p:nvPr>
            <p:ph idx="1"/>
          </p:nvPr>
        </p:nvSpPr>
        <p:spPr>
          <a:ln w="38100"/>
        </p:spPr>
        <p:txBody>
          <a:bodyPr wrap="square" lIns="102870" tIns="51435" rIns="102870" bIns="51435" anchor="t"/>
          <a:p>
            <a:pPr defTabSz="1028700">
              <a:lnSpc>
                <a:spcPct val="8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6</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、从到来的包中得到地址和端口号</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InetAddress address=packet.getAddress();</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    int port=packet.getPort();</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7</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、将数据送入缓冲区</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或来自文件</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或键盘输入</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8</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、建立报文包</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用来从</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上发送信息</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packet=new DatagramPacket </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                         (buf,buf.length, address,port);</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9</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、发送数据包</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     socket.send(packet); </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10</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、关闭</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socket socket.close();</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3970" name="Rectangle 2"/>
          <p:cNvSpPr>
            <a:spLocks noGrp="1"/>
          </p:cNvSpPr>
          <p:nvPr>
            <p:ph idx="1"/>
          </p:nvPr>
        </p:nvSpPr>
        <p:spPr>
          <a:ln w="38100"/>
        </p:spPr>
        <p:txBody>
          <a:bodyPr wrap="square" lIns="102870" tIns="51435" rIns="102870" bIns="51435" anchor="t"/>
          <a:p>
            <a:pPr defTabSz="1028700">
              <a:buNone/>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客户端接收包的步骤如下</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1</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、定义数据成员</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int port; InetAddress address;</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DatagramSocket socket;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DatagramPacket packet;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byte[] sendBuf=new byte[256];</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2</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、建立</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socket=new DatagramSocket();</a:t>
            </a:r>
            <a:endPar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4994" name="Rectangle 2"/>
          <p:cNvSpPr>
            <a:spLocks noGrp="1"/>
          </p:cNvSpPr>
          <p:nvPr>
            <p:ph idx="1"/>
          </p:nvPr>
        </p:nvSpPr>
        <p:spPr>
          <a:ln w="38100"/>
        </p:spPr>
        <p:txBody>
          <a:bodyPr wrap="square" lIns="102870" tIns="51435" rIns="102870" bIns="51435" anchor="t"/>
          <a:p>
            <a:pPr defTabSz="1028700">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3</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、向服务器发出请求报文</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address=InetAddress.getByName(args[0]);</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port=parseInt(args[1]);</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packet=new  DatagramPacket(sendBuf,256,address,port);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socket.send(packet);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这个包本身带有客户端的信息</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4</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、客户机等待应答</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packet=new DatagramPacket(sendBuf,256);</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socket.receive(packet);(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如果没有到就一直等待</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因此实用程序要设置时间限度</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6018" name="Rectangle 2"/>
          <p:cNvSpPr>
            <a:spLocks noGrp="1"/>
          </p:cNvSpPr>
          <p:nvPr>
            <p:ph idx="1"/>
          </p:nvPr>
        </p:nvSpPr>
        <p:spPr>
          <a:ln w="38100"/>
        </p:spPr>
        <p:txBody>
          <a:bodyPr wrap="square" lIns="102870" tIns="51435" rIns="102870" bIns="51435" anchor="t"/>
          <a:p>
            <a:pPr defTabSz="1028700">
              <a:buNone/>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5</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、处理接收到的数据</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String received=new String(packet.getData(),0);</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System.out.println(received);</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数据报套接字首先是强调发送方和接收方的区别</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同时也指出服务器和客户之间的不同</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一个客户机必须事先知道服务器的地址和端口</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以便进行初始连接</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一个服务器从它接收到的数据报文中读取客户端的地址和端口</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矩形 121880"/>
          <p:cNvSpPr/>
          <p:nvPr/>
        </p:nvSpPr>
        <p:spPr>
          <a:xfrm>
            <a:off x="0" y="0"/>
            <a:ext cx="10801350" cy="7200900"/>
          </a:xfrm>
          <a:prstGeom prst="rect">
            <a:avLst/>
          </a:prstGeom>
          <a:solidFill>
            <a:schemeClr val="bg1"/>
          </a:solidFill>
          <a:ln w="9525">
            <a:noFill/>
          </a:ln>
        </p:spPr>
        <p:txBody>
          <a:bodyPr lIns="102870" tIns="51435" rIns="102870" bIns="51435" anchor="t"/>
          <a:p>
            <a:endParaRPr lang="zh-CN" altLang="en-US" sz="2700" dirty="0">
              <a:latin typeface="Arial" panose="020B0604020202020204" pitchFamily="34" charset="0"/>
              <a:ea typeface="宋体" panose="02010600030101010101" pitchFamily="2" charset="-122"/>
            </a:endParaRPr>
          </a:p>
        </p:txBody>
      </p:sp>
      <p:sp>
        <p:nvSpPr>
          <p:cNvPr id="1284098" name="Rectangle 2"/>
          <p:cNvSpPr/>
          <p:nvPr/>
        </p:nvSpPr>
        <p:spPr>
          <a:xfrm>
            <a:off x="1509713" y="4443413"/>
            <a:ext cx="2879725" cy="2000250"/>
          </a:xfrm>
          <a:prstGeom prst="rect">
            <a:avLst/>
          </a:prstGeom>
          <a:solidFill>
            <a:srgbClr val="FF9900"/>
          </a:solidFill>
          <a:ln w="9525" cap="flat" cmpd="sng">
            <a:solidFill>
              <a:schemeClr val="tx1"/>
            </a:solidFill>
            <a:prstDash val="solid"/>
            <a:miter/>
            <a:headEnd type="none" w="med" len="med"/>
            <a:tailEnd type="none" w="med" len="med"/>
          </a:ln>
        </p:spPr>
        <p:txBody>
          <a:bodyPr wrap="none" lIns="102870" tIns="51435" rIns="102870" bIns="51435" anchor="ctr"/>
          <a:p>
            <a:endParaRPr lang="zh-CN" altLang="en-US" sz="2700" dirty="0">
              <a:latin typeface="Arial" panose="020B0604020202020204" pitchFamily="34" charset="0"/>
              <a:ea typeface="宋体" panose="02010600030101010101" pitchFamily="2" charset="-122"/>
            </a:endParaRPr>
          </a:p>
        </p:txBody>
      </p:sp>
      <p:sp>
        <p:nvSpPr>
          <p:cNvPr id="1284099" name="Text Box 3"/>
          <p:cNvSpPr txBox="1"/>
          <p:nvPr/>
        </p:nvSpPr>
        <p:spPr>
          <a:xfrm>
            <a:off x="1222375" y="728663"/>
            <a:ext cx="3389313" cy="519112"/>
          </a:xfrm>
          <a:prstGeom prst="rect">
            <a:avLst/>
          </a:prstGeom>
          <a:solidFill>
            <a:srgbClr val="FFFFCC"/>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latin typeface="Arial" panose="020B0604020202020204" pitchFamily="34" charset="0"/>
                <a:ea typeface="宋体" panose="02010600030101010101" pitchFamily="2" charset="-122"/>
              </a:rPr>
              <a:t>建立数据报</a:t>
            </a:r>
            <a:r>
              <a:rPr lang="en-US" altLang="zh-CN" sz="2700" b="1" dirty="0">
                <a:latin typeface="Arial" panose="020B0604020202020204" pitchFamily="34" charset="0"/>
                <a:ea typeface="宋体" panose="02010600030101010101" pitchFamily="2" charset="-122"/>
              </a:rPr>
              <a:t>socket();</a:t>
            </a:r>
            <a:endParaRPr lang="en-US" altLang="zh-CN" sz="2700" b="1" dirty="0">
              <a:latin typeface="Arial" panose="020B0604020202020204" pitchFamily="34" charset="0"/>
              <a:ea typeface="宋体" panose="02010600030101010101" pitchFamily="2" charset="-122"/>
            </a:endParaRPr>
          </a:p>
        </p:txBody>
      </p:sp>
      <p:sp>
        <p:nvSpPr>
          <p:cNvPr id="1284100" name="Text Box 4"/>
          <p:cNvSpPr txBox="1"/>
          <p:nvPr/>
        </p:nvSpPr>
        <p:spPr>
          <a:xfrm>
            <a:off x="1047750" y="1724025"/>
            <a:ext cx="3738563" cy="519113"/>
          </a:xfrm>
          <a:prstGeom prst="rect">
            <a:avLst/>
          </a:prstGeom>
          <a:solidFill>
            <a:srgbClr val="FFFFCC"/>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latin typeface="Arial" panose="020B0604020202020204" pitchFamily="34" charset="0"/>
                <a:ea typeface="宋体" panose="02010600030101010101" pitchFamily="2" charset="-122"/>
              </a:rPr>
              <a:t>建立一个报文包</a:t>
            </a:r>
            <a:r>
              <a:rPr lang="en-US" altLang="zh-CN" sz="2700" b="1" dirty="0">
                <a:latin typeface="Arial" panose="020B0604020202020204" pitchFamily="34" charset="0"/>
                <a:ea typeface="宋体" panose="02010600030101010101" pitchFamily="2" charset="-122"/>
              </a:rPr>
              <a:t>packet</a:t>
            </a:r>
            <a:endParaRPr lang="en-US" altLang="zh-CN" sz="2700" b="1" dirty="0">
              <a:latin typeface="Arial" panose="020B0604020202020204" pitchFamily="34" charset="0"/>
              <a:ea typeface="宋体" panose="02010600030101010101" pitchFamily="2" charset="-122"/>
            </a:endParaRPr>
          </a:p>
        </p:txBody>
      </p:sp>
      <p:sp>
        <p:nvSpPr>
          <p:cNvPr id="1284101" name="Line 5"/>
          <p:cNvSpPr/>
          <p:nvPr/>
        </p:nvSpPr>
        <p:spPr>
          <a:xfrm>
            <a:off x="2949575" y="1243013"/>
            <a:ext cx="0" cy="481012"/>
          </a:xfrm>
          <a:prstGeom prst="line">
            <a:avLst/>
          </a:prstGeom>
          <a:ln w="38100" cap="flat" cmpd="sng">
            <a:solidFill>
              <a:schemeClr val="tx1"/>
            </a:solidFill>
            <a:prstDash val="solid"/>
            <a:round/>
            <a:headEnd type="none" w="med" len="med"/>
            <a:tailEnd type="triangle" w="med" len="med"/>
          </a:ln>
        </p:spPr>
      </p:sp>
      <p:sp>
        <p:nvSpPr>
          <p:cNvPr id="1284102" name="Text Box 6"/>
          <p:cNvSpPr txBox="1"/>
          <p:nvPr/>
        </p:nvSpPr>
        <p:spPr>
          <a:xfrm>
            <a:off x="1770063" y="2763838"/>
            <a:ext cx="2295525" cy="519112"/>
          </a:xfrm>
          <a:prstGeom prst="rect">
            <a:avLst/>
          </a:prstGeom>
          <a:solidFill>
            <a:srgbClr val="FFFFCC"/>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latin typeface="Arial" panose="020B0604020202020204" pitchFamily="34" charset="0"/>
                <a:ea typeface="宋体" panose="02010600030101010101" pitchFamily="2" charset="-122"/>
              </a:rPr>
              <a:t>等待请求报文</a:t>
            </a:r>
            <a:endParaRPr lang="zh-CN" altLang="en-US" sz="2700" b="1" dirty="0">
              <a:latin typeface="Arial" panose="020B0604020202020204" pitchFamily="34" charset="0"/>
              <a:ea typeface="宋体" panose="02010600030101010101" pitchFamily="2" charset="-122"/>
            </a:endParaRPr>
          </a:p>
        </p:txBody>
      </p:sp>
      <p:sp>
        <p:nvSpPr>
          <p:cNvPr id="1284103" name="Line 7"/>
          <p:cNvSpPr/>
          <p:nvPr/>
        </p:nvSpPr>
        <p:spPr>
          <a:xfrm>
            <a:off x="2935288" y="2203450"/>
            <a:ext cx="0" cy="560388"/>
          </a:xfrm>
          <a:prstGeom prst="line">
            <a:avLst/>
          </a:prstGeom>
          <a:ln w="38100" cap="flat" cmpd="sng">
            <a:solidFill>
              <a:schemeClr val="tx1"/>
            </a:solidFill>
            <a:prstDash val="solid"/>
            <a:round/>
            <a:headEnd type="none" w="med" len="med"/>
            <a:tailEnd type="triangle" w="med" len="med"/>
          </a:ln>
        </p:spPr>
      </p:sp>
      <p:sp>
        <p:nvSpPr>
          <p:cNvPr id="1284104" name="Text Box 8"/>
          <p:cNvSpPr txBox="1"/>
          <p:nvPr/>
        </p:nvSpPr>
        <p:spPr>
          <a:xfrm>
            <a:off x="7361238" y="727075"/>
            <a:ext cx="3043237" cy="519113"/>
          </a:xfrm>
          <a:prstGeom prst="rect">
            <a:avLst/>
          </a:prstGeom>
          <a:solidFill>
            <a:schemeClr val="accent2"/>
          </a:solidFill>
          <a:ln w="9525">
            <a:noFill/>
          </a:ln>
        </p:spPr>
        <p:txBody>
          <a:bodyPr wrap="none" lIns="102870" tIns="51435" rIns="102870" bIns="51435" anchor="t">
            <a:spAutoFit/>
          </a:bodyPr>
          <a:p>
            <a:r>
              <a:rPr lang="zh-CN" altLang="en-US" sz="2700" b="1" dirty="0">
                <a:solidFill>
                  <a:schemeClr val="bg1"/>
                </a:solidFill>
                <a:latin typeface="Arial" panose="020B0604020202020204" pitchFamily="34" charset="0"/>
                <a:ea typeface="宋体" panose="02010600030101010101" pitchFamily="2" charset="-122"/>
              </a:rPr>
              <a:t>建立数据报</a:t>
            </a:r>
            <a:r>
              <a:rPr lang="en-US" altLang="zh-CN" sz="2700" b="1" dirty="0">
                <a:solidFill>
                  <a:schemeClr val="bg1"/>
                </a:solidFill>
                <a:latin typeface="Arial" panose="020B0604020202020204" pitchFamily="34" charset="0"/>
                <a:ea typeface="宋体" panose="02010600030101010101" pitchFamily="2" charset="-122"/>
              </a:rPr>
              <a:t>socket</a:t>
            </a:r>
            <a:endParaRPr lang="en-US" altLang="zh-CN" sz="2700" b="1" dirty="0">
              <a:solidFill>
                <a:schemeClr val="bg1"/>
              </a:solidFill>
              <a:latin typeface="Arial" panose="020B0604020202020204" pitchFamily="34" charset="0"/>
              <a:ea typeface="宋体" panose="02010600030101010101" pitchFamily="2" charset="-122"/>
            </a:endParaRPr>
          </a:p>
        </p:txBody>
      </p:sp>
      <p:sp>
        <p:nvSpPr>
          <p:cNvPr id="1284105" name="Line 9"/>
          <p:cNvSpPr/>
          <p:nvPr/>
        </p:nvSpPr>
        <p:spPr>
          <a:xfrm>
            <a:off x="8980488" y="1230313"/>
            <a:ext cx="0" cy="479425"/>
          </a:xfrm>
          <a:prstGeom prst="line">
            <a:avLst/>
          </a:prstGeom>
          <a:ln w="38100" cap="flat" cmpd="sng">
            <a:solidFill>
              <a:schemeClr val="tx1"/>
            </a:solidFill>
            <a:prstDash val="solid"/>
            <a:round/>
            <a:headEnd type="none" w="med" len="med"/>
            <a:tailEnd type="triangle" w="med" len="med"/>
          </a:ln>
        </p:spPr>
      </p:sp>
      <p:sp>
        <p:nvSpPr>
          <p:cNvPr id="1284106" name="Text Box 10"/>
          <p:cNvSpPr txBox="1"/>
          <p:nvPr/>
        </p:nvSpPr>
        <p:spPr>
          <a:xfrm>
            <a:off x="7575550" y="1724025"/>
            <a:ext cx="2643188" cy="519113"/>
          </a:xfrm>
          <a:prstGeom prst="rect">
            <a:avLst/>
          </a:prstGeom>
          <a:solidFill>
            <a:schemeClr val="accent2"/>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solidFill>
                  <a:schemeClr val="bg1"/>
                </a:solidFill>
                <a:latin typeface="Arial" panose="020B0604020202020204" pitchFamily="34" charset="0"/>
                <a:ea typeface="宋体" panose="02010600030101010101" pitchFamily="2" charset="-122"/>
              </a:rPr>
              <a:t>建立一个请求包</a:t>
            </a:r>
            <a:endParaRPr lang="zh-CN" altLang="en-US" sz="2700" b="1" dirty="0">
              <a:solidFill>
                <a:schemeClr val="bg1"/>
              </a:solidFill>
              <a:latin typeface="Arial" panose="020B0604020202020204" pitchFamily="34" charset="0"/>
              <a:ea typeface="宋体" panose="02010600030101010101" pitchFamily="2" charset="-122"/>
            </a:endParaRPr>
          </a:p>
        </p:txBody>
      </p:sp>
      <p:sp>
        <p:nvSpPr>
          <p:cNvPr id="1284107" name="Line 11"/>
          <p:cNvSpPr/>
          <p:nvPr/>
        </p:nvSpPr>
        <p:spPr>
          <a:xfrm>
            <a:off x="8980488" y="2203450"/>
            <a:ext cx="0" cy="481013"/>
          </a:xfrm>
          <a:prstGeom prst="line">
            <a:avLst/>
          </a:prstGeom>
          <a:ln w="38100" cap="flat" cmpd="sng">
            <a:solidFill>
              <a:schemeClr val="tx1"/>
            </a:solidFill>
            <a:prstDash val="solid"/>
            <a:round/>
            <a:headEnd type="none" w="med" len="med"/>
            <a:tailEnd type="triangle" w="med" len="med"/>
          </a:ln>
        </p:spPr>
      </p:sp>
      <p:sp>
        <p:nvSpPr>
          <p:cNvPr id="1284108" name="Text Box 12"/>
          <p:cNvSpPr txBox="1"/>
          <p:nvPr/>
        </p:nvSpPr>
        <p:spPr>
          <a:xfrm>
            <a:off x="8170863" y="2684463"/>
            <a:ext cx="1598612" cy="519112"/>
          </a:xfrm>
          <a:prstGeom prst="rect">
            <a:avLst/>
          </a:prstGeom>
          <a:solidFill>
            <a:schemeClr val="accent2"/>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solidFill>
                  <a:schemeClr val="bg1"/>
                </a:solidFill>
                <a:latin typeface="Arial" panose="020B0604020202020204" pitchFamily="34" charset="0"/>
                <a:ea typeface="宋体" panose="02010600030101010101" pitchFamily="2" charset="-122"/>
              </a:rPr>
              <a:t>发出请求</a:t>
            </a:r>
            <a:endParaRPr lang="zh-CN" altLang="en-US" sz="2700" b="1" dirty="0">
              <a:solidFill>
                <a:schemeClr val="bg1"/>
              </a:solidFill>
              <a:latin typeface="Arial" panose="020B0604020202020204" pitchFamily="34" charset="0"/>
              <a:ea typeface="宋体" panose="02010600030101010101" pitchFamily="2" charset="-122"/>
            </a:endParaRPr>
          </a:p>
        </p:txBody>
      </p:sp>
      <p:sp>
        <p:nvSpPr>
          <p:cNvPr id="1284109" name="Line 13"/>
          <p:cNvSpPr/>
          <p:nvPr/>
        </p:nvSpPr>
        <p:spPr>
          <a:xfrm flipH="1">
            <a:off x="4210050" y="2924175"/>
            <a:ext cx="3960813" cy="0"/>
          </a:xfrm>
          <a:prstGeom prst="line">
            <a:avLst/>
          </a:prstGeom>
          <a:ln w="57150" cap="flat" cmpd="sng">
            <a:solidFill>
              <a:schemeClr val="tx1"/>
            </a:solidFill>
            <a:prstDash val="solid"/>
            <a:round/>
            <a:headEnd type="none" w="med" len="med"/>
            <a:tailEnd type="triangle" w="med" len="med"/>
          </a:ln>
        </p:spPr>
      </p:sp>
      <p:sp>
        <p:nvSpPr>
          <p:cNvPr id="1284110" name="Line 14"/>
          <p:cNvSpPr/>
          <p:nvPr/>
        </p:nvSpPr>
        <p:spPr>
          <a:xfrm>
            <a:off x="2935288" y="3243263"/>
            <a:ext cx="0" cy="481012"/>
          </a:xfrm>
          <a:prstGeom prst="line">
            <a:avLst/>
          </a:prstGeom>
          <a:ln w="38100" cap="flat" cmpd="sng">
            <a:solidFill>
              <a:schemeClr val="tx1"/>
            </a:solidFill>
            <a:prstDash val="solid"/>
            <a:round/>
            <a:headEnd type="none" w="med" len="med"/>
            <a:tailEnd type="triangle" w="med" len="med"/>
          </a:ln>
        </p:spPr>
      </p:sp>
      <p:sp>
        <p:nvSpPr>
          <p:cNvPr id="1284111" name="Text Box 15"/>
          <p:cNvSpPr txBox="1"/>
          <p:nvPr/>
        </p:nvSpPr>
        <p:spPr>
          <a:xfrm>
            <a:off x="1770063" y="3724275"/>
            <a:ext cx="2293937" cy="519113"/>
          </a:xfrm>
          <a:prstGeom prst="rect">
            <a:avLst/>
          </a:prstGeom>
          <a:solidFill>
            <a:srgbClr val="FFFFCC"/>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latin typeface="Arial" panose="020B0604020202020204" pitchFamily="34" charset="0"/>
                <a:ea typeface="宋体" panose="02010600030101010101" pitchFamily="2" charset="-122"/>
              </a:rPr>
              <a:t>获得对方地址</a:t>
            </a:r>
            <a:endParaRPr lang="zh-CN" altLang="en-US" sz="2700" b="1" dirty="0">
              <a:latin typeface="Arial" panose="020B0604020202020204" pitchFamily="34" charset="0"/>
              <a:ea typeface="宋体" panose="02010600030101010101" pitchFamily="2" charset="-122"/>
            </a:endParaRPr>
          </a:p>
        </p:txBody>
      </p:sp>
      <p:sp>
        <p:nvSpPr>
          <p:cNvPr id="1284112" name="Line 16"/>
          <p:cNvSpPr/>
          <p:nvPr/>
        </p:nvSpPr>
        <p:spPr>
          <a:xfrm>
            <a:off x="2935288" y="4205288"/>
            <a:ext cx="14287" cy="479425"/>
          </a:xfrm>
          <a:prstGeom prst="line">
            <a:avLst/>
          </a:prstGeom>
          <a:ln w="38100" cap="flat" cmpd="sng">
            <a:solidFill>
              <a:schemeClr val="tx1"/>
            </a:solidFill>
            <a:prstDash val="solid"/>
            <a:round/>
            <a:headEnd type="none" w="med" len="med"/>
            <a:tailEnd type="triangle" w="med" len="med"/>
          </a:ln>
        </p:spPr>
      </p:sp>
      <p:sp>
        <p:nvSpPr>
          <p:cNvPr id="1284113" name="Text Box 17"/>
          <p:cNvSpPr txBox="1"/>
          <p:nvPr/>
        </p:nvSpPr>
        <p:spPr>
          <a:xfrm>
            <a:off x="1944688" y="4684713"/>
            <a:ext cx="1946275" cy="519112"/>
          </a:xfrm>
          <a:prstGeom prst="rect">
            <a:avLst/>
          </a:prstGeom>
          <a:solidFill>
            <a:srgbClr val="FFFFCC"/>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latin typeface="Arial" panose="020B0604020202020204" pitchFamily="34" charset="0"/>
                <a:ea typeface="宋体" panose="02010600030101010101" pitchFamily="2" charset="-122"/>
              </a:rPr>
              <a:t>构成信息包</a:t>
            </a:r>
            <a:endParaRPr lang="zh-CN" altLang="en-US" sz="2700" b="1" dirty="0">
              <a:latin typeface="Arial" panose="020B0604020202020204" pitchFamily="34" charset="0"/>
              <a:ea typeface="宋体" panose="02010600030101010101" pitchFamily="2" charset="-122"/>
            </a:endParaRPr>
          </a:p>
        </p:txBody>
      </p:sp>
      <p:sp>
        <p:nvSpPr>
          <p:cNvPr id="1284114" name="Line 18"/>
          <p:cNvSpPr/>
          <p:nvPr/>
        </p:nvSpPr>
        <p:spPr>
          <a:xfrm>
            <a:off x="2935288" y="5164138"/>
            <a:ext cx="0" cy="479425"/>
          </a:xfrm>
          <a:prstGeom prst="line">
            <a:avLst/>
          </a:prstGeom>
          <a:ln w="38100" cap="flat" cmpd="sng">
            <a:solidFill>
              <a:schemeClr val="tx1"/>
            </a:solidFill>
            <a:prstDash val="solid"/>
            <a:round/>
            <a:headEnd type="none" w="med" len="med"/>
            <a:tailEnd type="triangle" w="med" len="med"/>
          </a:ln>
        </p:spPr>
      </p:sp>
      <p:sp>
        <p:nvSpPr>
          <p:cNvPr id="1284115" name="Text Box 19"/>
          <p:cNvSpPr txBox="1"/>
          <p:nvPr/>
        </p:nvSpPr>
        <p:spPr>
          <a:xfrm>
            <a:off x="2117725" y="5643563"/>
            <a:ext cx="1598613" cy="519112"/>
          </a:xfrm>
          <a:prstGeom prst="rect">
            <a:avLst/>
          </a:prstGeom>
          <a:solidFill>
            <a:srgbClr val="FFFFCC"/>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latin typeface="Arial" panose="020B0604020202020204" pitchFamily="34" charset="0"/>
                <a:ea typeface="宋体" panose="02010600030101010101" pitchFamily="2" charset="-122"/>
              </a:rPr>
              <a:t>发送出去</a:t>
            </a:r>
            <a:endParaRPr lang="zh-CN" altLang="en-US" sz="2700" b="1" dirty="0">
              <a:latin typeface="Arial" panose="020B0604020202020204" pitchFamily="34" charset="0"/>
              <a:ea typeface="宋体" panose="02010600030101010101" pitchFamily="2" charset="-122"/>
            </a:endParaRPr>
          </a:p>
        </p:txBody>
      </p:sp>
      <p:sp>
        <p:nvSpPr>
          <p:cNvPr id="1284116" name="Line 20"/>
          <p:cNvSpPr/>
          <p:nvPr/>
        </p:nvSpPr>
        <p:spPr>
          <a:xfrm>
            <a:off x="8980488" y="3163888"/>
            <a:ext cx="0" cy="400050"/>
          </a:xfrm>
          <a:prstGeom prst="line">
            <a:avLst/>
          </a:prstGeom>
          <a:ln w="38100" cap="flat" cmpd="sng">
            <a:solidFill>
              <a:schemeClr val="tx1"/>
            </a:solidFill>
            <a:prstDash val="solid"/>
            <a:round/>
            <a:headEnd type="none" w="med" len="med"/>
            <a:tailEnd type="triangle" w="med" len="med"/>
          </a:ln>
        </p:spPr>
      </p:sp>
      <p:sp>
        <p:nvSpPr>
          <p:cNvPr id="1284117" name="Text Box 21"/>
          <p:cNvSpPr txBox="1"/>
          <p:nvPr/>
        </p:nvSpPr>
        <p:spPr>
          <a:xfrm>
            <a:off x="7989888" y="3563938"/>
            <a:ext cx="1947862" cy="519112"/>
          </a:xfrm>
          <a:prstGeom prst="rect">
            <a:avLst/>
          </a:prstGeom>
          <a:solidFill>
            <a:schemeClr val="accent2"/>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solidFill>
                  <a:schemeClr val="bg1"/>
                </a:solidFill>
                <a:latin typeface="Arial" panose="020B0604020202020204" pitchFamily="34" charset="0"/>
                <a:ea typeface="宋体" panose="02010600030101010101" pitchFamily="2" charset="-122"/>
              </a:rPr>
              <a:t>创建接收包</a:t>
            </a:r>
            <a:endParaRPr lang="zh-CN" altLang="en-US" sz="2700" b="1" dirty="0">
              <a:solidFill>
                <a:schemeClr val="bg1"/>
              </a:solidFill>
              <a:latin typeface="Arial" panose="020B0604020202020204" pitchFamily="34" charset="0"/>
              <a:ea typeface="宋体" panose="02010600030101010101" pitchFamily="2" charset="-122"/>
            </a:endParaRPr>
          </a:p>
        </p:txBody>
      </p:sp>
      <p:sp>
        <p:nvSpPr>
          <p:cNvPr id="1284118" name="Text Box 22"/>
          <p:cNvSpPr txBox="1"/>
          <p:nvPr/>
        </p:nvSpPr>
        <p:spPr>
          <a:xfrm>
            <a:off x="8259763" y="4524375"/>
            <a:ext cx="1600200" cy="519113"/>
          </a:xfrm>
          <a:prstGeom prst="rect">
            <a:avLst/>
          </a:prstGeom>
          <a:solidFill>
            <a:schemeClr val="accent2"/>
          </a:solidFill>
          <a:ln w="9525" cap="flat" cmpd="sng">
            <a:solidFill>
              <a:schemeClr val="tx1"/>
            </a:solidFill>
            <a:prstDash val="solid"/>
            <a:miter/>
            <a:headEnd type="none" w="med" len="med"/>
            <a:tailEnd type="none" w="med" len="med"/>
          </a:ln>
        </p:spPr>
        <p:txBody>
          <a:bodyPr wrap="none" lIns="102870" tIns="51435" rIns="102870" bIns="51435" anchor="t">
            <a:spAutoFit/>
          </a:bodyPr>
          <a:p>
            <a:r>
              <a:rPr lang="zh-CN" altLang="en-US" sz="2700" b="1" dirty="0">
                <a:solidFill>
                  <a:schemeClr val="bg1"/>
                </a:solidFill>
                <a:latin typeface="Arial" panose="020B0604020202020204" pitchFamily="34" charset="0"/>
                <a:ea typeface="宋体" panose="02010600030101010101" pitchFamily="2" charset="-122"/>
              </a:rPr>
              <a:t>等待接收</a:t>
            </a:r>
            <a:endParaRPr lang="zh-CN" altLang="en-US" sz="2700" b="1" dirty="0">
              <a:solidFill>
                <a:schemeClr val="bg1"/>
              </a:solidFill>
              <a:latin typeface="Arial" panose="020B0604020202020204" pitchFamily="34" charset="0"/>
              <a:ea typeface="宋体" panose="02010600030101010101" pitchFamily="2" charset="-122"/>
            </a:endParaRPr>
          </a:p>
        </p:txBody>
      </p:sp>
      <p:sp>
        <p:nvSpPr>
          <p:cNvPr id="1284119" name="Line 23"/>
          <p:cNvSpPr/>
          <p:nvPr/>
        </p:nvSpPr>
        <p:spPr>
          <a:xfrm>
            <a:off x="8980488" y="4043363"/>
            <a:ext cx="0" cy="481012"/>
          </a:xfrm>
          <a:prstGeom prst="line">
            <a:avLst/>
          </a:prstGeom>
          <a:ln w="38100" cap="flat" cmpd="sng">
            <a:solidFill>
              <a:schemeClr val="tx1"/>
            </a:solidFill>
            <a:prstDash val="solid"/>
            <a:round/>
            <a:headEnd type="none" w="med" len="med"/>
            <a:tailEnd type="triangle" w="med" len="med"/>
          </a:ln>
        </p:spPr>
      </p:sp>
      <p:cxnSp>
        <p:nvCxnSpPr>
          <p:cNvPr id="1284120" name="AutoShape 24"/>
          <p:cNvCxnSpPr>
            <a:stCxn id="1284115" idx="3"/>
            <a:endCxn id="1284118" idx="1"/>
          </p:cNvCxnSpPr>
          <p:nvPr/>
        </p:nvCxnSpPr>
        <p:spPr>
          <a:xfrm flipV="1">
            <a:off x="3716338" y="4784725"/>
            <a:ext cx="4543425" cy="1119188"/>
          </a:xfrm>
          <a:prstGeom prst="curvedConnector3">
            <a:avLst>
              <a:gd name="adj1" fmla="val 50009"/>
            </a:avLst>
          </a:prstGeom>
          <a:ln w="38100" cap="flat" cmpd="sng">
            <a:solidFill>
              <a:schemeClr val="tx1"/>
            </a:solidFill>
            <a:prstDash val="solid"/>
            <a:round/>
            <a:headEnd type="none" w="med" len="med"/>
            <a:tailEnd type="triangle" w="med" len="med"/>
          </a:ln>
        </p:spPr>
      </p:cxnSp>
      <p:sp>
        <p:nvSpPr>
          <p:cNvPr id="87065" name="标题 1"/>
          <p:cNvSpPr>
            <a:spLocks noGrp="1"/>
          </p:cNvSpPr>
          <p:nvPr>
            <p:ph type="title"/>
          </p:nvPr>
        </p:nvSpPr>
        <p:spPr/>
        <p:txBody>
          <a:bodyPr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84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8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841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84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841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84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8410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2841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8410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2841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2841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2841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841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2841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2841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284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2841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28411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128411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28411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12841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28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098" grpId="0" animBg="1"/>
      <p:bldP spid="1284099" grpId="0" bldLvl="0" animBg="1"/>
      <p:bldP spid="1284100" grpId="0" bldLvl="0" animBg="1"/>
      <p:bldP spid="1284102" grpId="0" bldLvl="0" animBg="1"/>
      <p:bldP spid="1284104" grpId="0" bldLvl="0" animBg="1"/>
      <p:bldP spid="1284106" grpId="0" bldLvl="0" animBg="1"/>
      <p:bldP spid="1284108" grpId="0" bldLvl="0" animBg="1"/>
      <p:bldP spid="1284111" grpId="0" bldLvl="0" animBg="1"/>
      <p:bldP spid="1284113" grpId="0" bldLvl="0" animBg="1"/>
      <p:bldP spid="1284115" grpId="0" bldLvl="0" animBg="1"/>
      <p:bldP spid="1284117" grpId="0" bldLvl="0" animBg="1"/>
      <p:bldP spid="1284118"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UDP </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通信</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8066" name="Rectangle 3"/>
          <p:cNvSpPr>
            <a:spLocks noGrp="1"/>
          </p:cNvSpPr>
          <p:nvPr>
            <p:ph idx="1"/>
          </p:nvPr>
        </p:nvSpPr>
        <p:spPr/>
        <p:txBody>
          <a:bodyPr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DatagramPacket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构造方法：</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DatagramPacket(byte [] recvBuf, int readLength)</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用于</a:t>
            </a:r>
            <a:r>
              <a:rPr lang="zh-CN" altLang="en-US" sz="4100" b="1" kern="1200" dirty="0">
                <a:latin typeface="微软雅黑" panose="020B0503020204020204" pitchFamily="34" charset="-122"/>
                <a:ea typeface="微软雅黑" panose="020B0503020204020204" pitchFamily="34" charset="-122"/>
                <a:cs typeface="+mn-cs"/>
                <a:sym typeface="Calibri" panose="020F0502020204030204" pitchFamily="34" charset="0"/>
              </a:rPr>
              <a:t>接收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UDP</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buChar char="•"/>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DatagramPacket(byte [] sendBuf, int sendLength, InetAddress iaddr, int iport)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buClr>
                <a:srgbClr val="009900"/>
              </a:buClr>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用于</a:t>
            </a:r>
            <a:r>
              <a:rPr lang="zh-CN" altLang="en-US" sz="4100" b="1" kern="1200" dirty="0">
                <a:latin typeface="微软雅黑" panose="020B0503020204020204" pitchFamily="34" charset="-122"/>
                <a:ea typeface="微软雅黑" panose="020B0503020204020204" pitchFamily="34" charset="-122"/>
                <a:cs typeface="+mn-cs"/>
                <a:sym typeface="Calibri" panose="020F0502020204030204" pitchFamily="34" charset="0"/>
              </a:rPr>
              <a:t>发送</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UDP</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p:txBody>
          <a:bodyPr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UDP </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通信</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89090" name="Rectangle 3"/>
          <p:cNvSpPr>
            <a:spLocks noGrp="1"/>
          </p:cNvSpPr>
          <p:nvPr>
            <p:ph idx="1"/>
          </p:nvPr>
        </p:nvSpPr>
        <p:spPr/>
        <p:txBody>
          <a:bodyPr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DatagramSocket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用来读写</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UDP</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包。</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algn="just" defTabSz="1028700">
              <a:buClr>
                <a:srgbClr val="FFFF00"/>
              </a:buClr>
              <a:buFont typeface="Wingdings" panose="05000000000000000000" pitchFamily="2" charset="2"/>
              <a:buChar char="v"/>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DatagramSocket()</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buClr>
                <a:srgbClr val="009900"/>
              </a:buClr>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绑定本地主机的一个可用端口</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algn="just" defTabSz="1028700">
              <a:buClr>
                <a:srgbClr val="009900"/>
              </a:buClr>
              <a:buNone/>
            </a:pPr>
            <a:endParaRPr lang="zh-CN" altLang="en-US" sz="1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algn="just" defTabSz="1028700">
              <a:buClr>
                <a:srgbClr val="FFFF00"/>
              </a:buClr>
              <a:buFont typeface="Wingdings" panose="05000000000000000000" pitchFamily="2" charset="2"/>
              <a:buChar char="v"/>
            </a:pP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DatagramSocket(int port)</a:t>
            </a:r>
            <a:endPar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buClr>
                <a:srgbClr val="009900"/>
              </a:buClr>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绑定本地主机的指定端口</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buClr>
                <a:srgbClr val="009900"/>
              </a:buClr>
              <a:buNone/>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buClr>
                <a:srgbClr val="009900"/>
              </a:buClr>
              <a:buNone/>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例如：</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DatagramSocket socket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algn="just" defTabSz="1028700">
              <a:buClr>
                <a:srgbClr val="009900"/>
              </a:buClr>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 new   DatagramSocket();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发送与接收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0114" name="Rectangle 3"/>
          <p:cNvSpPr>
            <a:spLocks noGrp="1"/>
          </p:cNvSpPr>
          <p:nvPr>
            <p:ph idx="1"/>
          </p:nvPr>
        </p:nvSpPr>
        <p:spPr>
          <a:xfrm>
            <a:off x="493713" y="1338263"/>
            <a:ext cx="9721850" cy="4751387"/>
          </a:xfrm>
        </p:spPr>
        <p:txBody>
          <a:bodyPr wrap="square" lIns="102870" tIns="51435" rIns="102870" bIns="51435" anchor="t"/>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发送</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None/>
            </a:pP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接收</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90115" name="Text Box 4"/>
          <p:cNvSpPr txBox="1"/>
          <p:nvPr/>
        </p:nvSpPr>
        <p:spPr>
          <a:xfrm>
            <a:off x="1427163" y="1966913"/>
            <a:ext cx="8721725" cy="1809750"/>
          </a:xfrm>
          <a:prstGeom prst="rect">
            <a:avLst/>
          </a:prstGeom>
          <a:solidFill>
            <a:schemeClr val="bg1"/>
          </a:solidFill>
          <a:ln w="76200" cap="sq" cmpd="tri">
            <a:solidFill>
              <a:srgbClr val="000080"/>
            </a:solidFill>
            <a:prstDash val="solid"/>
            <a:miter/>
            <a:headEnd type="none" w="sm" len="sm"/>
            <a:tailEnd type="none" w="sm" len="sm"/>
          </a:ln>
        </p:spPr>
        <p:txBody>
          <a:bodyPr wrap="square" lIns="102870" tIns="51435" rIns="102870" bIns="51435" anchor="t">
            <a:spAutoFit/>
          </a:bodyPr>
          <a:p>
            <a:pPr>
              <a:buClr>
                <a:schemeClr val="tx2"/>
              </a:buClr>
              <a:buSzPct val="75000"/>
            </a:pPr>
            <a:r>
              <a:rPr lang="en-US" altLang="zh-CN" sz="2800" dirty="0">
                <a:solidFill>
                  <a:srgbClr val="0000CC"/>
                </a:solidFill>
                <a:latin typeface="Arial" panose="020B0604020202020204" pitchFamily="34" charset="0"/>
                <a:ea typeface="楷体_GB2312" panose="02010609030101010101" pitchFamily="49" charset="-122"/>
              </a:rPr>
              <a:t>DatagramPacket  packet = </a:t>
            </a:r>
            <a:endParaRPr lang="en-US" altLang="zh-CN" sz="2800" dirty="0">
              <a:solidFill>
                <a:srgbClr val="0000CC"/>
              </a:solidFill>
              <a:latin typeface="Arial" panose="020B0604020202020204" pitchFamily="34" charset="0"/>
              <a:ea typeface="楷体_GB2312" panose="02010609030101010101" pitchFamily="49" charset="-122"/>
            </a:endParaRPr>
          </a:p>
          <a:p>
            <a:pPr>
              <a:buClr>
                <a:schemeClr val="tx2"/>
              </a:buClr>
              <a:buSzPct val="75000"/>
            </a:pPr>
            <a:r>
              <a:rPr lang="en-US" altLang="zh-CN" sz="2800" dirty="0">
                <a:solidFill>
                  <a:srgbClr val="0000CC"/>
                </a:solidFill>
                <a:latin typeface="Arial" panose="020B0604020202020204" pitchFamily="34" charset="0"/>
                <a:ea typeface="楷体_GB2312" panose="02010609030101010101" pitchFamily="49" charset="-122"/>
              </a:rPr>
              <a:t>      new   DatagramPacket(buf,buf.length,</a:t>
            </a:r>
            <a:endParaRPr lang="en-US" altLang="zh-CN" sz="2800" dirty="0">
              <a:solidFill>
                <a:srgbClr val="0000CC"/>
              </a:solidFill>
              <a:latin typeface="Arial" panose="020B0604020202020204" pitchFamily="34" charset="0"/>
              <a:ea typeface="楷体_GB2312" panose="02010609030101010101" pitchFamily="49" charset="-122"/>
            </a:endParaRPr>
          </a:p>
          <a:p>
            <a:pPr>
              <a:buClr>
                <a:schemeClr val="tx2"/>
              </a:buClr>
              <a:buSzPct val="75000"/>
            </a:pPr>
            <a:r>
              <a:rPr lang="en-US" altLang="zh-CN" sz="2800" dirty="0">
                <a:solidFill>
                  <a:srgbClr val="0000CC"/>
                </a:solidFill>
                <a:latin typeface="Arial" panose="020B0604020202020204" pitchFamily="34" charset="0"/>
                <a:ea typeface="楷体_GB2312" panose="02010609030101010101" pitchFamily="49" charset="-122"/>
              </a:rPr>
              <a:t>                                              address,port);</a:t>
            </a:r>
            <a:endParaRPr lang="en-US" altLang="zh-CN" sz="2800" dirty="0">
              <a:solidFill>
                <a:srgbClr val="0000CC"/>
              </a:solidFill>
              <a:latin typeface="Arial" panose="020B0604020202020204" pitchFamily="34" charset="0"/>
              <a:ea typeface="楷体_GB2312" panose="02010609030101010101" pitchFamily="49" charset="-122"/>
            </a:endParaRPr>
          </a:p>
          <a:p>
            <a:pPr>
              <a:buClr>
                <a:schemeClr val="tx2"/>
              </a:buClr>
              <a:buSzPct val="75000"/>
            </a:pPr>
            <a:r>
              <a:rPr lang="en-US" altLang="zh-CN" sz="2800" dirty="0">
                <a:solidFill>
                  <a:srgbClr val="0000CC"/>
                </a:solidFill>
                <a:latin typeface="Arial" panose="020B0604020202020204" pitchFamily="34" charset="0"/>
                <a:ea typeface="楷体_GB2312" panose="02010609030101010101" pitchFamily="49" charset="-122"/>
              </a:rPr>
              <a:t>socket.send(packet);</a:t>
            </a:r>
            <a:endParaRPr lang="en-US" altLang="zh-CN" sz="2800" dirty="0">
              <a:solidFill>
                <a:srgbClr val="0000CC"/>
              </a:solidFill>
              <a:latin typeface="Arial" panose="020B0604020202020204" pitchFamily="34" charset="0"/>
              <a:ea typeface="楷体_GB2312" panose="02010609030101010101" pitchFamily="49" charset="-122"/>
            </a:endParaRPr>
          </a:p>
        </p:txBody>
      </p:sp>
      <p:sp>
        <p:nvSpPr>
          <p:cNvPr id="90116" name="Text Box 5"/>
          <p:cNvSpPr txBox="1"/>
          <p:nvPr/>
        </p:nvSpPr>
        <p:spPr>
          <a:xfrm>
            <a:off x="1427163" y="4705350"/>
            <a:ext cx="8805862" cy="1384300"/>
          </a:xfrm>
          <a:prstGeom prst="rect">
            <a:avLst/>
          </a:prstGeom>
          <a:solidFill>
            <a:schemeClr val="bg1"/>
          </a:solidFill>
          <a:ln w="76200" cap="sq" cmpd="tri">
            <a:solidFill>
              <a:srgbClr val="000080"/>
            </a:solidFill>
            <a:prstDash val="solid"/>
            <a:miter/>
            <a:headEnd type="none" w="sm" len="sm"/>
            <a:tailEnd type="none" w="sm" len="sm"/>
          </a:ln>
        </p:spPr>
        <p:txBody>
          <a:bodyPr wrap="square" lIns="102870" tIns="51435" rIns="102870" bIns="51435" anchor="t">
            <a:spAutoFit/>
          </a:bodyPr>
          <a:p>
            <a:pPr>
              <a:buClr>
                <a:schemeClr val="tx2"/>
              </a:buClr>
              <a:buSzPct val="75000"/>
            </a:pPr>
            <a:r>
              <a:rPr lang="en-US" altLang="zh-CN" sz="2800" dirty="0">
                <a:solidFill>
                  <a:srgbClr val="0000CC"/>
                </a:solidFill>
                <a:latin typeface="Arial" panose="020B0604020202020204" pitchFamily="34" charset="0"/>
                <a:ea typeface="楷体_GB2312" panose="02010609030101010101" pitchFamily="49" charset="-122"/>
              </a:rPr>
              <a:t>DatagramPacket  packet = </a:t>
            </a:r>
            <a:endParaRPr lang="en-US" altLang="zh-CN" sz="2800" dirty="0">
              <a:solidFill>
                <a:srgbClr val="0000CC"/>
              </a:solidFill>
              <a:latin typeface="Arial" panose="020B0604020202020204" pitchFamily="34" charset="0"/>
              <a:ea typeface="楷体_GB2312" panose="02010609030101010101" pitchFamily="49" charset="-122"/>
            </a:endParaRPr>
          </a:p>
          <a:p>
            <a:pPr>
              <a:buClr>
                <a:schemeClr val="tx2"/>
              </a:buClr>
              <a:buSzPct val="75000"/>
            </a:pPr>
            <a:r>
              <a:rPr lang="en-US" altLang="zh-CN" sz="2800" dirty="0">
                <a:solidFill>
                  <a:srgbClr val="0000CC"/>
                </a:solidFill>
                <a:latin typeface="Arial" panose="020B0604020202020204" pitchFamily="34" charset="0"/>
                <a:ea typeface="楷体_GB2312" panose="02010609030101010101" pitchFamily="49" charset="-122"/>
              </a:rPr>
              <a:t>      new   DatagramPacket(buf, 256);</a:t>
            </a:r>
            <a:endParaRPr lang="en-US" altLang="zh-CN" sz="2800" dirty="0">
              <a:solidFill>
                <a:srgbClr val="0000CC"/>
              </a:solidFill>
              <a:latin typeface="Arial" panose="020B0604020202020204" pitchFamily="34" charset="0"/>
              <a:ea typeface="楷体_GB2312" panose="02010609030101010101" pitchFamily="49" charset="-122"/>
            </a:endParaRPr>
          </a:p>
          <a:p>
            <a:pPr>
              <a:buClr>
                <a:schemeClr val="tx2"/>
              </a:buClr>
              <a:buSzPct val="75000"/>
            </a:pPr>
            <a:r>
              <a:rPr lang="en-US" altLang="zh-CN" sz="2800" dirty="0">
                <a:solidFill>
                  <a:srgbClr val="0000CC"/>
                </a:solidFill>
                <a:latin typeface="Arial" panose="020B0604020202020204" pitchFamily="34" charset="0"/>
                <a:ea typeface="楷体_GB2312" panose="02010609030101010101" pitchFamily="49" charset="-122"/>
              </a:rPr>
              <a:t>socket.receive(packet);</a:t>
            </a:r>
            <a:endParaRPr lang="en-US" altLang="zh-CN" sz="2800" dirty="0">
              <a:solidFill>
                <a:srgbClr val="0000CC"/>
              </a:solidFill>
              <a:latin typeface="Arial" panose="020B0604020202020204" pitchFamily="34" charset="0"/>
              <a:ea typeface="楷体_GB2312" panose="0201060903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发送与接收</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1138" name="Rectangle 3"/>
          <p:cNvSpPr>
            <a:spLocks noGrp="1"/>
          </p:cNvSpPr>
          <p:nvPr>
            <p:ph idx="1"/>
          </p:nvPr>
        </p:nvSpPr>
        <p:spPr/>
        <p:txBody>
          <a:bodyPr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例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DatagramServer.java</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None/>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        DatagramClient.java  </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矩形 3"/>
          <p:cNvSpPr/>
          <p:nvPr/>
        </p:nvSpPr>
        <p:spPr>
          <a:xfrm>
            <a:off x="3690938" y="2613025"/>
            <a:ext cx="3878262" cy="1138238"/>
          </a:xfrm>
          <a:prstGeom prst="rect">
            <a:avLst/>
          </a:prstGeom>
          <a:noFill/>
          <a:ln w="9525">
            <a:noFill/>
          </a:ln>
        </p:spPr>
        <p:txBody>
          <a:bodyPr wrap="none" anchor="t">
            <a:spAutoFit/>
          </a:bodyPr>
          <a:p>
            <a:pPr marL="0" lvl="1" indent="0" algn="l" eaLnBrk="1" fontAlgn="base" hangingPunct="1">
              <a:spcBef>
                <a:spcPct val="0"/>
              </a:spcBef>
              <a:spcAft>
                <a:spcPct val="0"/>
              </a:spcAft>
              <a:buNone/>
            </a:pP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网络编程准备</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algn="l" eaLnBrk="1" fontAlgn="base" hangingPunct="1">
              <a:spcBef>
                <a:spcPct val="0"/>
              </a:spcBef>
              <a:spcAft>
                <a:spcPct val="0"/>
              </a:spcAft>
              <a:buNone/>
            </a:pPr>
            <a:endParaRPr lang="zh-CN" altLang="en-US" sz="2000"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11266" name="TextBox 4"/>
          <p:cNvSpPr/>
          <p:nvPr/>
        </p:nvSpPr>
        <p:spPr>
          <a:xfrm>
            <a:off x="1241425" y="1935163"/>
            <a:ext cx="2214563" cy="2754312"/>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1</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1267" name="TextBox 5"/>
          <p:cNvSpPr/>
          <p:nvPr/>
        </p:nvSpPr>
        <p:spPr>
          <a:xfrm>
            <a:off x="2708275" y="3311525"/>
            <a:ext cx="823913" cy="519113"/>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Slide Number Placeholder 4"/>
          <p:cNvSpPr txBox="1">
            <a:spLocks noGrp="1"/>
          </p:cNvSpPr>
          <p:nvPr/>
        </p:nvSpPr>
        <p:spPr>
          <a:xfrm>
            <a:off x="7740650" y="6719888"/>
            <a:ext cx="2251075" cy="479425"/>
          </a:xfrm>
          <a:prstGeom prst="rect">
            <a:avLst/>
          </a:prstGeom>
          <a:noFill/>
          <a:ln w="9525">
            <a:noFill/>
          </a:ln>
        </p:spPr>
        <p:txBody>
          <a:bodyPr wrap="none" lIns="103584" tIns="51793" rIns="103584" bIns="51793" anchor="ctr"/>
          <a:p>
            <a:pPr algn="r" eaLnBrk="0" hangingPunct="0"/>
            <a:fld id="{9A0DB2DC-4C9A-4742-B13C-FB6460FD3503}" type="slidenum">
              <a:rPr lang="zh-CN" altLang="en-US" sz="1600" dirty="0">
                <a:latin typeface="Arial" panose="020B0604020202020204" pitchFamily="34" charset="0"/>
                <a:ea typeface="宋体" panose="02010600030101010101" pitchFamily="2" charset="-122"/>
              </a:rPr>
            </a:fld>
            <a:endParaRPr lang="zh-CN" altLang="en-US" sz="1600" dirty="0">
              <a:latin typeface="Arial" panose="020B0604020202020204" pitchFamily="34" charset="0"/>
              <a:ea typeface="宋体" panose="02010600030101010101" pitchFamily="2" charset="-122"/>
            </a:endParaRPr>
          </a:p>
        </p:txBody>
      </p:sp>
      <p:sp>
        <p:nvSpPr>
          <p:cNvPr id="92162" name="Rectangle 2"/>
          <p:cNvSpPr>
            <a:spLocks noGrp="1"/>
          </p:cNvSpPr>
          <p:nvPr>
            <p:ph type="title"/>
          </p:nvPr>
        </p:nvSpPr>
        <p:spPr>
          <a:ln>
            <a:miter/>
          </a:ln>
        </p:spPr>
        <p:txBody>
          <a:bodyPr vert="horz" wrap="square" lIns="102870" tIns="51435" rIns="102870" bIns="51435" numCol="1" rtlCol="0" anchor="ctr" anchorCtr="0" compatLnSpc="1">
            <a:normAutofit fontScale="90000"/>
          </a:bodyP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Example: A Client/Server Example</a:t>
            </a:r>
            <a:endParaRPr kumimoji="0" lang="zh-CN" altLang="en-US" sz="36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2163" name="Rectangle 3"/>
          <p:cNvSpPr>
            <a:spLocks noGrp="1"/>
          </p:cNvSpPr>
          <p:nvPr>
            <p:ph idx="1"/>
          </p:nvPr>
        </p:nvSpPr>
        <p:spPr/>
        <p:txBody>
          <a:bodyPr wrap="square" lIns="103584" tIns="51793" rIns="103584" bIns="51793" anchor="t"/>
          <a:p>
            <a:pPr marL="0" indent="0" defTabSz="1028700">
              <a:lnSpc>
                <a:spcPct val="90000"/>
              </a:lnSpc>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 client program and a server program using socket streams. The client sends radius to a server. The server receives the data, uses them to find the area, and then sends the area to the client. Rewrite the program using datagram sockets.</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92164" name="Rectangle 6"/>
          <p:cNvSpPr/>
          <p:nvPr/>
        </p:nvSpPr>
        <p:spPr>
          <a:xfrm>
            <a:off x="2160588" y="2570163"/>
            <a:ext cx="10801350" cy="519112"/>
          </a:xfrm>
          <a:prstGeom prst="rect">
            <a:avLst/>
          </a:prstGeom>
          <a:noFill/>
          <a:ln w="9525">
            <a:noFill/>
          </a:ln>
        </p:spPr>
        <p:txBody>
          <a:bodyPr lIns="102870" tIns="51435" rIns="102870" bIns="51435" anchor="t">
            <a:spAutoFit/>
          </a:bodyPr>
          <a:p>
            <a:pPr eaLnBrk="0" hangingPunct="0"/>
            <a:endParaRPr lang="zh-CN" altLang="en-US" sz="2700" dirty="0">
              <a:latin typeface="Arial" panose="020B0604020202020204" pitchFamily="34" charset="0"/>
              <a:ea typeface="宋体" panose="02010600030101010101" pitchFamily="2" charset="-122"/>
            </a:endParaRPr>
          </a:p>
        </p:txBody>
      </p:sp>
      <p:graphicFrame>
        <p:nvGraphicFramePr>
          <p:cNvPr id="92165" name="Object 5"/>
          <p:cNvGraphicFramePr>
            <a:graphicFrameLocks noChangeAspect="1"/>
          </p:cNvGraphicFramePr>
          <p:nvPr/>
        </p:nvGraphicFramePr>
        <p:xfrm>
          <a:off x="495300" y="3089275"/>
          <a:ext cx="6480175" cy="2060575"/>
        </p:xfrm>
        <a:graphic>
          <a:graphicData uri="http://schemas.openxmlformats.org/presentationml/2006/ole">
            <mc:AlternateContent xmlns:mc="http://schemas.openxmlformats.org/markup-compatibility/2006">
              <mc:Choice xmlns:v="urn:schemas-microsoft-com:vml" Requires="v">
                <p:oleObj spid="_x0000_s3078" name="" r:id="rId1" imgW="6610350" imgH="2362200" progId="Paint.Picture">
                  <p:embed/>
                </p:oleObj>
              </mc:Choice>
              <mc:Fallback>
                <p:oleObj name="" r:id="rId1" imgW="6610350" imgH="2362200" progId="Paint.Picture">
                  <p:embed/>
                  <p:pic>
                    <p:nvPicPr>
                      <p:cNvPr id="0" name="图片 3077"/>
                      <p:cNvPicPr/>
                      <p:nvPr/>
                    </p:nvPicPr>
                    <p:blipFill>
                      <a:blip r:embed="rId2"/>
                      <a:stretch>
                        <a:fillRect/>
                      </a:stretch>
                    </p:blipFill>
                    <p:spPr>
                      <a:xfrm>
                        <a:off x="495300" y="3089275"/>
                        <a:ext cx="6480175" cy="2060575"/>
                      </a:xfrm>
                      <a:prstGeom prst="rect">
                        <a:avLst/>
                      </a:prstGeom>
                      <a:noFill/>
                      <a:ln w="38100">
                        <a:noFill/>
                        <a:miter/>
                      </a:ln>
                    </p:spPr>
                  </p:pic>
                </p:oleObj>
              </mc:Fallback>
            </mc:AlternateContent>
          </a:graphicData>
        </a:graphic>
      </p:graphicFrame>
      <p:sp>
        <p:nvSpPr>
          <p:cNvPr id="92166" name="AutoShape 7"/>
          <p:cNvSpPr/>
          <p:nvPr/>
        </p:nvSpPr>
        <p:spPr>
          <a:xfrm>
            <a:off x="552450" y="5359400"/>
            <a:ext cx="2251075" cy="320675"/>
          </a:xfrm>
          <a:prstGeom prst="actionButtonBlank">
            <a:avLst/>
          </a:prstGeom>
          <a:solidFill>
            <a:schemeClr val="tx1"/>
          </a:solidFill>
          <a:ln w="9525">
            <a:noFill/>
          </a:ln>
          <a:effectLst>
            <a:prstShdw prst="shdw17" dist="17961" dir="2699999">
              <a:srgbClr val="999999"/>
            </a:prstShdw>
          </a:effectLst>
        </p:spPr>
        <p:txBody>
          <a:bodyPr wrap="none" lIns="102870" tIns="51435" rIns="102870" bIns="51435" anchor="ctr"/>
          <a:p>
            <a:pPr algn="ctr" eaLnBrk="0" hangingPunct="0"/>
            <a:r>
              <a:rPr lang="en-US" altLang="zh-CN" sz="2700" dirty="0">
                <a:solidFill>
                  <a:schemeClr val="accent1"/>
                </a:solidFill>
                <a:latin typeface="Book Antiqua" panose="02040602050305030304" pitchFamily="18" charset="0"/>
                <a:ea typeface="宋体" panose="02010600030101010101" pitchFamily="2" charset="-122"/>
                <a:hlinkClick r:id="rId3" action="ppaction://program"/>
              </a:rPr>
              <a:t>Server Code</a:t>
            </a:r>
            <a:endParaRPr lang="en-US" altLang="zh-CN" sz="2700" dirty="0">
              <a:solidFill>
                <a:schemeClr val="accent1"/>
              </a:solidFill>
              <a:latin typeface="Arial" panose="020B0604020202020204" pitchFamily="34" charset="0"/>
              <a:ea typeface="宋体" panose="02010600030101010101" pitchFamily="2" charset="-122"/>
            </a:endParaRPr>
          </a:p>
        </p:txBody>
      </p:sp>
      <p:sp>
        <p:nvSpPr>
          <p:cNvPr id="92167" name="AutoShape 8"/>
          <p:cNvSpPr/>
          <p:nvPr/>
        </p:nvSpPr>
        <p:spPr>
          <a:xfrm>
            <a:off x="4064000" y="5359400"/>
            <a:ext cx="2249488" cy="320675"/>
          </a:xfrm>
          <a:prstGeom prst="actionButtonBlank">
            <a:avLst/>
          </a:prstGeom>
          <a:solidFill>
            <a:schemeClr val="tx1"/>
          </a:solidFill>
          <a:ln w="9525">
            <a:noFill/>
          </a:ln>
          <a:effectLst>
            <a:prstShdw prst="shdw17" dist="17961" dir="2699999">
              <a:srgbClr val="999999"/>
            </a:prstShdw>
          </a:effectLst>
        </p:spPr>
        <p:txBody>
          <a:bodyPr wrap="none" lIns="102870" tIns="51435" rIns="102870" bIns="51435" anchor="ctr"/>
          <a:p>
            <a:pPr algn="ctr" eaLnBrk="0" hangingPunct="0"/>
            <a:r>
              <a:rPr lang="en-US" altLang="zh-CN" sz="2700" dirty="0">
                <a:solidFill>
                  <a:schemeClr val="accent1"/>
                </a:solidFill>
                <a:latin typeface="Book Antiqua" panose="02040602050305030304" pitchFamily="18" charset="0"/>
                <a:ea typeface="宋体" panose="02010600030101010101" pitchFamily="2" charset="-122"/>
                <a:hlinkClick r:id="rId4" action="ppaction://program"/>
              </a:rPr>
              <a:t>Client Code</a:t>
            </a:r>
            <a:endParaRPr lang="en-US" altLang="zh-CN" sz="2700" dirty="0">
              <a:solidFill>
                <a:schemeClr val="accent1"/>
              </a:solidFill>
              <a:latin typeface="Arial" panose="020B0604020202020204" pitchFamily="34" charset="0"/>
              <a:ea typeface="宋体" panose="02010600030101010101" pitchFamily="2" charset="-122"/>
            </a:endParaRPr>
          </a:p>
        </p:txBody>
      </p:sp>
      <p:sp>
        <p:nvSpPr>
          <p:cNvPr id="92168" name="AutoShape 10">
            <a:hlinkClick r:id="rId5" action="ppaction://program"/>
          </p:cNvPr>
          <p:cNvSpPr/>
          <p:nvPr/>
        </p:nvSpPr>
        <p:spPr>
          <a:xfrm>
            <a:off x="552450" y="5919788"/>
            <a:ext cx="2341563" cy="320675"/>
          </a:xfrm>
          <a:prstGeom prst="actionButtonBlank">
            <a:avLst/>
          </a:prstGeom>
          <a:solidFill>
            <a:srgbClr val="38A1BA"/>
          </a:solidFill>
          <a:ln w="9525">
            <a:noFill/>
          </a:ln>
          <a:effectLst>
            <a:prstShdw prst="shdw17" dist="17961" dir="2699999">
              <a:srgbClr val="226170"/>
            </a:prstShdw>
          </a:effectLst>
        </p:spPr>
        <p:txBody>
          <a:bodyPr wrap="none" lIns="102870" tIns="51435" rIns="102870" bIns="51435" anchor="ctr"/>
          <a:p>
            <a:pPr algn="ctr" eaLnBrk="0" hangingPunct="0"/>
            <a:r>
              <a:rPr lang="en-US" altLang="zh-CN" sz="2700" dirty="0">
                <a:latin typeface="Book Antiqua" panose="02040602050305030304" pitchFamily="18" charset="0"/>
                <a:ea typeface="宋体" panose="02010600030101010101" pitchFamily="2" charset="-122"/>
              </a:rPr>
              <a:t>Start Server</a:t>
            </a:r>
            <a:endParaRPr lang="en-US" altLang="zh-CN" sz="2700" dirty="0">
              <a:latin typeface="Arial" panose="020B0604020202020204" pitchFamily="34" charset="0"/>
              <a:ea typeface="宋体" panose="02010600030101010101" pitchFamily="2" charset="-122"/>
            </a:endParaRPr>
          </a:p>
        </p:txBody>
      </p:sp>
      <p:sp>
        <p:nvSpPr>
          <p:cNvPr id="92169" name="AutoShape 11">
            <a:hlinkClick r:id="rId6" action="ppaction://program"/>
          </p:cNvPr>
          <p:cNvSpPr/>
          <p:nvPr/>
        </p:nvSpPr>
        <p:spPr>
          <a:xfrm>
            <a:off x="4064000" y="5919788"/>
            <a:ext cx="2249488" cy="320675"/>
          </a:xfrm>
          <a:prstGeom prst="actionButtonBlank">
            <a:avLst/>
          </a:prstGeom>
          <a:solidFill>
            <a:srgbClr val="38A1BA"/>
          </a:solidFill>
          <a:ln w="9525">
            <a:noFill/>
          </a:ln>
          <a:effectLst>
            <a:prstShdw prst="shdw17" dist="17961" dir="2699999">
              <a:srgbClr val="226170"/>
            </a:prstShdw>
          </a:effectLst>
        </p:spPr>
        <p:txBody>
          <a:bodyPr wrap="none" lIns="102870" tIns="51435" rIns="102870" bIns="51435" anchor="ctr"/>
          <a:p>
            <a:pPr algn="ctr" eaLnBrk="0" hangingPunct="0"/>
            <a:r>
              <a:rPr lang="en-US" altLang="zh-CN" sz="2700" dirty="0">
                <a:latin typeface="Book Antiqua" panose="02040602050305030304" pitchFamily="18" charset="0"/>
                <a:ea typeface="宋体" panose="02010600030101010101" pitchFamily="2" charset="-122"/>
              </a:rPr>
              <a:t>Start Client</a:t>
            </a:r>
            <a:endParaRPr lang="en-US" altLang="zh-CN" sz="2700" dirty="0">
              <a:latin typeface="Arial" panose="020B060402020202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3"/>
          <p:cNvSpPr>
            <a:spLocks noGrp="1"/>
          </p:cNvSpPr>
          <p:nvPr>
            <p:ph type="title"/>
          </p:nvPr>
        </p:nvSpPr>
        <p:spPr/>
        <p:txBody>
          <a:bodyPr wrap="square" lIns="103584" tIns="51793" rIns="103584" bIns="51793"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总结</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3186" name="Rectangle 2"/>
          <p:cNvSpPr>
            <a:spLocks noGrp="1"/>
          </p:cNvSpPr>
          <p:nvPr>
            <p:ph idx="1"/>
          </p:nvPr>
        </p:nvSpPr>
        <p:spPr>
          <a:ln w="38100"/>
        </p:spPr>
        <p:txBody>
          <a:bodyPr wrap="square" lIns="102870" tIns="51435" rIns="102870" bIns="51435" anchor="t"/>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实现网络功能要靠</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类</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URLConection</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类</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Socket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类和</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DatagramSocket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类</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网络上的数据传送是将网络连接转换成输入输出流</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DataInputStream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DataOutputStream (PrintStream)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是网间流的载体</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URL</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适用于</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web</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应用</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如访问</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http</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服务器是高层服务</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适用于面向连接的</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可靠性要求高的应用</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Datagram</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适用于效率要求高的应用</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是由</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IP</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和端口构成的一种网上通信链路的一端</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Socket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通信要分别运行服务器和客户程序</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服务器程序是多线程的</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可处理多个客户的请求</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94210" name="TextBox 3"/>
          <p:cNvSpPr/>
          <p:nvPr/>
        </p:nvSpPr>
        <p:spPr>
          <a:xfrm>
            <a:off x="3948113" y="2205038"/>
            <a:ext cx="2940050" cy="1108075"/>
          </a:xfrm>
          <a:prstGeom prst="rect">
            <a:avLst/>
          </a:prstGeom>
          <a:noFill/>
          <a:ln w="9525">
            <a:noFill/>
          </a:ln>
        </p:spPr>
        <p:txBody>
          <a:bodyPr wrap="none" anchor="t">
            <a:spAutoFit/>
          </a:bodyPr>
          <a:p>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p:txBody>
          <a:bodyPr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回顾</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-Java </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数据流</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2290" name="Rectangle 3"/>
          <p:cNvSpPr>
            <a:spLocks noGrp="1"/>
          </p:cNvSpPr>
          <p:nvPr>
            <p:ph idx="1"/>
          </p:nvPr>
        </p:nvSpPr>
        <p:spPr/>
        <p:txBody>
          <a:bodyPr wrap="square" lIns="102870" tIns="51435" rIns="102870" bIns="51435" anchor="t"/>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使用流</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(stream)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来执行输入输出</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(I/O)</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的功能，流是一种数据的源头和目的之间的通信途径。</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用于读入数据称为输入流</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(input stream)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用于写出数据称为输出流</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(output stream)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提供超过</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60</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个不同的流类型，这些流类包含在上面提到的</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java.io</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包中，</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四个基本的抽象类：</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InputStream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OutputStream</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Reader</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Writer</a:t>
            </a:r>
            <a:r>
              <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sz="2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4965,&quot;width&quot;:12660}"/>
</p:tagLst>
</file>

<file path=ppt/tags/tag2.xml><?xml version="1.0" encoding="utf-8"?>
<p:tagLst xmlns:p="http://schemas.openxmlformats.org/presentationml/2006/main">
  <p:tag name="KSO_WPP_MARK_KEY" val="1ae01bd7-4823-465d-82e6-960ce68ee377"/>
  <p:tag name="COMMONDATA" val="eyJoZGlkIjoiYjNiMjFmMjgzOWFkZmI5ZDgxZjNjYTg0ZWMyM2QyZGU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16309</Words>
  <Application>WPS 演示</Application>
  <PresentationFormat/>
  <Paragraphs>961</Paragraphs>
  <Slides>82</Slides>
  <Notes>5</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103" baseType="lpstr">
      <vt:lpstr>Arial</vt:lpstr>
      <vt:lpstr>宋体</vt:lpstr>
      <vt:lpstr>Wingdings</vt:lpstr>
      <vt:lpstr>Calibri</vt:lpstr>
      <vt:lpstr>Impact</vt:lpstr>
      <vt:lpstr>方正姚体</vt:lpstr>
      <vt:lpstr>微软雅黑</vt:lpstr>
      <vt:lpstr>Felix Titling</vt:lpstr>
      <vt:lpstr>Latha</vt:lpstr>
      <vt:lpstr>Segoe Print</vt:lpstr>
      <vt:lpstr>FrankRuehl</vt:lpstr>
      <vt:lpstr>楷体_GB2312</vt:lpstr>
      <vt:lpstr>Arial Unicode MS</vt:lpstr>
      <vt:lpstr>黑体</vt:lpstr>
      <vt:lpstr>Times New Roman</vt:lpstr>
      <vt:lpstr>华文新魏</vt:lpstr>
      <vt:lpstr>Consolas</vt:lpstr>
      <vt:lpstr>Book Antiqua</vt:lpstr>
      <vt:lpstr>DejaVu Math TeX Gyre</vt:lpstr>
      <vt:lpstr>Office 主题​​</vt:lpstr>
      <vt:lpstr>Paint.Picture</vt:lpstr>
      <vt:lpstr>PowerPoint 演示文稿</vt:lpstr>
      <vt:lpstr>主要内容</vt:lpstr>
      <vt:lpstr>PowerPoint 演示文稿</vt:lpstr>
      <vt:lpstr>网络传输协议</vt:lpstr>
      <vt:lpstr>Java网络编程</vt:lpstr>
      <vt:lpstr>网络环境中的java</vt:lpstr>
      <vt:lpstr>Java网络编程</vt:lpstr>
      <vt:lpstr>PowerPoint 演示文稿</vt:lpstr>
      <vt:lpstr>回顾-Java 数据流</vt:lpstr>
      <vt:lpstr>字节流</vt:lpstr>
      <vt:lpstr>字符流</vt:lpstr>
      <vt:lpstr>其他常用的流处理</vt:lpstr>
      <vt:lpstr>对象流</vt:lpstr>
      <vt:lpstr>回顾-Java 多线程编程</vt:lpstr>
      <vt:lpstr>线程的生存周期</vt:lpstr>
      <vt:lpstr>线程的同步</vt:lpstr>
      <vt:lpstr>PowerPoint 演示文稿</vt:lpstr>
      <vt:lpstr>网络基础知识</vt:lpstr>
      <vt:lpstr>Client-server and Service</vt:lpstr>
      <vt:lpstr>网页访问传输内容</vt:lpstr>
      <vt:lpstr>TCP与UDP协议</vt:lpstr>
      <vt:lpstr>TCP协议</vt:lpstr>
      <vt:lpstr>UDP协议</vt:lpstr>
      <vt:lpstr>两类传输协议对比</vt:lpstr>
      <vt:lpstr>PowerPoint 演示文稿</vt:lpstr>
      <vt:lpstr>2.1 获取网络地址</vt:lpstr>
      <vt:lpstr>用Java进行Internet寻址</vt:lpstr>
      <vt:lpstr> InetAddress类</vt:lpstr>
      <vt:lpstr>创建InetAddress对象的方法</vt:lpstr>
      <vt:lpstr>PowerPoint 演示文稿</vt:lpstr>
      <vt:lpstr>PowerPoint 演示文稿</vt:lpstr>
      <vt:lpstr>getAddress()</vt:lpstr>
      <vt:lpstr>getHostName()</vt:lpstr>
      <vt:lpstr>toString()</vt:lpstr>
      <vt:lpstr>2.2 使用URL类</vt:lpstr>
      <vt:lpstr>URL</vt:lpstr>
      <vt:lpstr>用URL检索数据</vt:lpstr>
      <vt:lpstr>URL类</vt:lpstr>
      <vt:lpstr>URL类（续）</vt:lpstr>
      <vt:lpstr>利用URL获取网络资源</vt:lpstr>
      <vt:lpstr>利用URL获取网络资源（续）</vt:lpstr>
      <vt:lpstr>URLConnection</vt:lpstr>
      <vt:lpstr>URLConnection（续）</vt:lpstr>
      <vt:lpstr>2.3 Java中的TCP通讯</vt:lpstr>
      <vt:lpstr>TCP与UDP</vt:lpstr>
      <vt:lpstr>TCP与Socket</vt:lpstr>
      <vt:lpstr>UDP与Datagrams</vt:lpstr>
      <vt:lpstr>TCP通信</vt:lpstr>
      <vt:lpstr>PowerPoint 演示文稿</vt:lpstr>
      <vt:lpstr>TCP通信</vt:lpstr>
      <vt:lpstr>Socket类</vt:lpstr>
      <vt:lpstr>ServerSocket类</vt:lpstr>
      <vt:lpstr>Socket通信</vt:lpstr>
      <vt:lpstr>Socket编程实现过程</vt:lpstr>
      <vt:lpstr>8.5 Socket</vt:lpstr>
      <vt:lpstr>例:服务器与客户机间的通信(服务器端)</vt:lpstr>
      <vt:lpstr>PowerPoint 演示文稿</vt:lpstr>
      <vt:lpstr>PowerPoint 演示文稿</vt:lpstr>
      <vt:lpstr>例:服务器与客户机间的通信(客户端)</vt:lpstr>
      <vt:lpstr>PowerPoint 演示文稿</vt:lpstr>
      <vt:lpstr>SOCKET示例 -客户端  </vt:lpstr>
      <vt:lpstr> SOCKET示例-服务器端</vt:lpstr>
      <vt:lpstr>SOCKET示例</vt:lpstr>
      <vt:lpstr>A Client/Server Example</vt:lpstr>
      <vt:lpstr>Example: Passing Objects in Network Programs</vt:lpstr>
      <vt:lpstr>server多客户机制</vt:lpstr>
      <vt:lpstr>2.4 Java中的UDP通讯</vt:lpstr>
      <vt:lpstr>PowerPoint 演示文稿</vt:lpstr>
      <vt:lpstr>UDP编程 </vt:lpstr>
      <vt:lpstr>PowerPoint 演示文稿</vt:lpstr>
      <vt:lpstr>PowerPoint 演示文稿</vt:lpstr>
      <vt:lpstr>PowerPoint 演示文稿</vt:lpstr>
      <vt:lpstr>PowerPoint 演示文稿</vt:lpstr>
      <vt:lpstr>PowerPoint 演示文稿</vt:lpstr>
      <vt:lpstr>PowerPoint 演示文稿</vt:lpstr>
      <vt:lpstr>UDP 通信</vt:lpstr>
      <vt:lpstr>UDP 通信</vt:lpstr>
      <vt:lpstr>发送与接收</vt:lpstr>
      <vt:lpstr>发送与接收</vt:lpstr>
      <vt:lpstr>Example: A Client/Server Example</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李鹏</cp:lastModifiedBy>
  <cp:revision>225</cp:revision>
  <cp:lastPrinted>2016-11-07T04:06:00Z</cp:lastPrinted>
  <dcterms:created xsi:type="dcterms:W3CDTF">2012-10-26T07:13:00Z</dcterms:created>
  <dcterms:modified xsi:type="dcterms:W3CDTF">2023-05-18T01:09:57Z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41EB7E6548C74C7498929064FCED3A3B</vt:lpwstr>
  </property>
</Properties>
</file>