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99"/>
  </p:handoutMasterIdLst>
  <p:sldIdLst>
    <p:sldId id="435" r:id="rId3"/>
    <p:sldId id="1772" r:id="rId4"/>
    <p:sldId id="1774" r:id="rId6"/>
    <p:sldId id="1775" r:id="rId7"/>
    <p:sldId id="1776" r:id="rId8"/>
    <p:sldId id="1778" r:id="rId9"/>
    <p:sldId id="1779" r:id="rId10"/>
    <p:sldId id="1780" r:id="rId11"/>
    <p:sldId id="1781" r:id="rId12"/>
    <p:sldId id="1782" r:id="rId13"/>
    <p:sldId id="1783" r:id="rId14"/>
    <p:sldId id="1785" r:id="rId15"/>
    <p:sldId id="1786" r:id="rId16"/>
    <p:sldId id="1787" r:id="rId17"/>
    <p:sldId id="1788" r:id="rId18"/>
    <p:sldId id="1789" r:id="rId19"/>
    <p:sldId id="1790" r:id="rId20"/>
    <p:sldId id="1791" r:id="rId21"/>
    <p:sldId id="1792" r:id="rId22"/>
    <p:sldId id="1793" r:id="rId23"/>
    <p:sldId id="1794" r:id="rId24"/>
    <p:sldId id="1795" r:id="rId25"/>
    <p:sldId id="1796" r:id="rId26"/>
    <p:sldId id="1797" r:id="rId27"/>
    <p:sldId id="1798" r:id="rId28"/>
    <p:sldId id="1799" r:id="rId29"/>
    <p:sldId id="1800" r:id="rId30"/>
    <p:sldId id="1801" r:id="rId31"/>
    <p:sldId id="1802" r:id="rId32"/>
    <p:sldId id="1803" r:id="rId33"/>
    <p:sldId id="1804" r:id="rId34"/>
    <p:sldId id="1805" r:id="rId35"/>
    <p:sldId id="1806" r:id="rId36"/>
    <p:sldId id="1807" r:id="rId37"/>
    <p:sldId id="1808" r:id="rId38"/>
    <p:sldId id="1809" r:id="rId39"/>
    <p:sldId id="1810" r:id="rId40"/>
    <p:sldId id="1811" r:id="rId41"/>
    <p:sldId id="1812" r:id="rId42"/>
    <p:sldId id="1813" r:id="rId43"/>
    <p:sldId id="1814" r:id="rId44"/>
    <p:sldId id="1815" r:id="rId45"/>
    <p:sldId id="1816" r:id="rId46"/>
    <p:sldId id="1817" r:id="rId47"/>
    <p:sldId id="1818" r:id="rId48"/>
    <p:sldId id="1819" r:id="rId49"/>
    <p:sldId id="1820" r:id="rId50"/>
    <p:sldId id="1821" r:id="rId51"/>
    <p:sldId id="1822" r:id="rId52"/>
    <p:sldId id="1823" r:id="rId53"/>
    <p:sldId id="1824" r:id="rId54"/>
    <p:sldId id="1825" r:id="rId55"/>
    <p:sldId id="1826" r:id="rId56"/>
    <p:sldId id="1827" r:id="rId57"/>
    <p:sldId id="1828" r:id="rId58"/>
    <p:sldId id="1829" r:id="rId59"/>
    <p:sldId id="1830" r:id="rId60"/>
    <p:sldId id="1831" r:id="rId61"/>
    <p:sldId id="1832" r:id="rId62"/>
    <p:sldId id="1833" r:id="rId63"/>
    <p:sldId id="1834" r:id="rId64"/>
    <p:sldId id="1835" r:id="rId65"/>
    <p:sldId id="1836" r:id="rId66"/>
    <p:sldId id="1837" r:id="rId67"/>
    <p:sldId id="1838" r:id="rId68"/>
    <p:sldId id="1839" r:id="rId69"/>
    <p:sldId id="1840" r:id="rId70"/>
    <p:sldId id="1841" r:id="rId71"/>
    <p:sldId id="1842" r:id="rId72"/>
    <p:sldId id="1843" r:id="rId73"/>
    <p:sldId id="1844" r:id="rId74"/>
    <p:sldId id="1845" r:id="rId75"/>
    <p:sldId id="1846" r:id="rId76"/>
    <p:sldId id="1847" r:id="rId77"/>
    <p:sldId id="1848" r:id="rId78"/>
    <p:sldId id="1849" r:id="rId79"/>
    <p:sldId id="1850" r:id="rId80"/>
    <p:sldId id="1851" r:id="rId81"/>
    <p:sldId id="1852" r:id="rId82"/>
    <p:sldId id="1853" r:id="rId83"/>
    <p:sldId id="1854" r:id="rId84"/>
    <p:sldId id="1855" r:id="rId85"/>
    <p:sldId id="1856" r:id="rId86"/>
    <p:sldId id="1857" r:id="rId87"/>
    <p:sldId id="1858" r:id="rId88"/>
    <p:sldId id="1859" r:id="rId89"/>
    <p:sldId id="1860" r:id="rId90"/>
    <p:sldId id="1861" r:id="rId91"/>
    <p:sldId id="1862" r:id="rId92"/>
    <p:sldId id="1863" r:id="rId93"/>
    <p:sldId id="1865" r:id="rId94"/>
    <p:sldId id="1868" r:id="rId95"/>
    <p:sldId id="1869" r:id="rId96"/>
    <p:sldId id="1866" r:id="rId97"/>
    <p:sldId id="309" r:id="rId98"/>
  </p:sldIdLst>
  <p:sldSz cx="10801350" cy="7200900"/>
  <p:notesSz cx="6858000" cy="9144000"/>
  <p:defaultTextStyle>
    <a:defPPr>
      <a:defRPr lang="zh-CN"/>
    </a:defPPr>
    <a:lvl1pPr marL="0" lvl="0" indent="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1pPr>
    <a:lvl2pPr marL="514350" lvl="1" indent="-5715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1028700" lvl="2" indent="-1143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543050" lvl="3" indent="-17145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2057400" lvl="4"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87"/>
    <p:restoredTop sz="86432"/>
  </p:normalViewPr>
  <p:slideViewPr>
    <p:cSldViewPr showGuides="1">
      <p:cViewPr varScale="1">
        <p:scale>
          <a:sx n="92" d="100"/>
          <a:sy n="92" d="100"/>
        </p:scale>
        <p:origin x="1014" y="90"/>
      </p:cViewPr>
      <p:guideLst>
        <p:guide orient="horz" pos="2250"/>
        <p:guide pos="3374"/>
      </p:guideLst>
    </p:cSldViewPr>
  </p:slideViewPr>
  <p:outlineViewPr>
    <p:cViewPr>
      <p:scale>
        <a:sx n="33" d="100"/>
        <a:sy n="33" d="100"/>
      </p:scale>
      <p:origin x="0" y="61116"/>
    </p:cViewPr>
  </p:outlineViewPr>
  <p:notesTextViewPr>
    <p:cViewPr>
      <p:scale>
        <a:sx n="1" d="1"/>
        <a:sy n="1" d="1"/>
      </p:scale>
      <p:origin x="0" y="0"/>
    </p:cViewPr>
  </p:notesTextViewPr>
  <p:gridSpacing cx="45004" cy="45004"/>
</p:viewPr>
</file>

<file path=ppt/_rels/presentation.xml.rels><?xml version="1.0" encoding="UTF-8" standalone="yes"?>
<Relationships xmlns="http://schemas.openxmlformats.org/package/2006/relationships"><Relationship Id="rId99" Type="http://schemas.openxmlformats.org/officeDocument/2006/relationships/handoutMaster" Target="handoutMasters/handoutMaster1.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2" Type="http://schemas.openxmlformats.org/officeDocument/2006/relationships/tableStyles" Target="tableStyles.xml"/><Relationship Id="rId101" Type="http://schemas.openxmlformats.org/officeDocument/2006/relationships/viewProps" Target="viewProps.xml"/><Relationship Id="rId100"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noProof="1" dirty="0">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9D39E0A0-B572-47AC-8611-83684DEC9E0E}" type="slidenum">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p:cNvSpPr>
          <p:nvPr>
            <p:ph type="hdr" sz="quarter"/>
          </p:nvPr>
        </p:nvSpPr>
        <p:spPr>
          <a:xfrm>
            <a:off x="0" y="0"/>
            <a:ext cx="2971800" cy="457200"/>
          </a:xfrm>
          <a:prstGeom prst="rect">
            <a:avLst/>
          </a:prstGeom>
          <a:noFill/>
          <a:ln w="9525">
            <a:noFill/>
            <a:miter/>
          </a:ln>
        </p:spPr>
        <p:txBody>
          <a:bodyPr vert="horz"/>
          <a:lstStyle>
            <a:lvl1pPr eaLnBrk="1" hangingPunct="1">
              <a:buFont typeface="Arial" panose="020B0604020202020204" pitchFamily="34" charset="0"/>
              <a:buNone/>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p:cNvSpPr>
          <p:nvPr>
            <p:ph type="dt" idx="1"/>
          </p:nvPr>
        </p:nvSpPr>
        <p:spPr>
          <a:xfrm>
            <a:off x="3884613" y="0"/>
            <a:ext cx="2971800" cy="457200"/>
          </a:xfrm>
          <a:prstGeom prst="rect">
            <a:avLst/>
          </a:prstGeom>
          <a:noFill/>
          <a:ln w="9525">
            <a:noFill/>
            <a:miter/>
          </a:ln>
        </p:spPr>
        <p:txBody>
          <a:bodyPr vert="horz"/>
          <a:lstStyle>
            <a:lvl1pPr algn="r" eaLnBrk="1" hangingPunct="1">
              <a:buFont typeface="Arial" panose="020B0604020202020204" pitchFamily="34" charset="0"/>
              <a:buNone/>
              <a:defRPr sz="1200" noProof="1"/>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388" name="幻灯片图像占位符 3"/>
          <p:cNvSpPr>
            <a:spLocks noGrp="1" noRot="1" noChangeAspect="1"/>
          </p:cNvSpPr>
          <p:nvPr>
            <p:ph type="sldImg"/>
          </p:nvPr>
        </p:nvSpPr>
        <p:spPr>
          <a:xfrm>
            <a:off x="857250" y="685800"/>
            <a:ext cx="5143500" cy="3429000"/>
          </a:xfrm>
          <a:prstGeom prst="rect">
            <a:avLst/>
          </a:prstGeom>
          <a:noFill/>
          <a:ln w="9525">
            <a:noFill/>
          </a:ln>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Arial" panose="020B0604020202020204" pitchFamily="34" charset="0"/>
                <a:ea typeface="宋体" panose="02010600030101010101" pitchFamily="2" charset="-122"/>
              </a:defRPr>
            </a:lvl1pPr>
            <a:lvl2pPr>
              <a:defRPr sz="1200">
                <a:solidFill>
                  <a:schemeClr val="tx1"/>
                </a:solidFill>
                <a:latin typeface="Arial" panose="020B0604020202020204" pitchFamily="34" charset="0"/>
                <a:ea typeface="宋体" panose="02010600030101010101" pitchFamily="2" charset="-122"/>
              </a:defRPr>
            </a:lvl2pPr>
            <a:lvl3pPr>
              <a:defRPr sz="1200">
                <a:solidFill>
                  <a:schemeClr val="tx1"/>
                </a:solidFill>
                <a:latin typeface="Arial" panose="020B0604020202020204" pitchFamily="34" charset="0"/>
                <a:ea typeface="宋体" panose="02010600030101010101" pitchFamily="2" charset="-122"/>
              </a:defRPr>
            </a:lvl3pPr>
            <a:lvl4pPr>
              <a:defRPr sz="1200">
                <a:solidFill>
                  <a:schemeClr val="tx1"/>
                </a:solidFill>
                <a:latin typeface="Arial" panose="020B0604020202020204" pitchFamily="34" charset="0"/>
                <a:ea typeface="宋体" panose="02010600030101010101" pitchFamily="2" charset="-122"/>
              </a:defRPr>
            </a:lvl4pPr>
            <a:lvl5pPr>
              <a:defRPr sz="12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页脚占位符 5"/>
          <p:cNvSpPr>
            <a:spLocks noGrp="1"/>
          </p:cNvSpPr>
          <p:nvPr>
            <p:ph type="ftr" sz="quarter" idx="4"/>
          </p:nvPr>
        </p:nvSpPr>
        <p:spPr>
          <a:xfrm>
            <a:off x="0" y="8685213"/>
            <a:ext cx="2971800" cy="457200"/>
          </a:xfrm>
          <a:prstGeom prst="rect">
            <a:avLst/>
          </a:prstGeom>
          <a:noFill/>
          <a:ln w="9525">
            <a:noFill/>
            <a:miter/>
          </a:ln>
        </p:spPr>
        <p:txBody>
          <a:bodyPr vert="horz" anchor="b"/>
          <a:lstStyle>
            <a:lvl1pPr eaLnBrk="1" hangingPunct="1">
              <a:buFont typeface="Arial" panose="020B0604020202020204" pitchFamily="34" charset="0"/>
              <a:buNone/>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lvl1pPr algn="r" eaLnBrk="1" hangingPunct="1">
              <a:buFont typeface="Arial" panose="020B0604020202020204" pitchFamily="34" charset="0"/>
              <a:buNone/>
              <a:defRPr noProof="1" dirty="0">
                <a:latin typeface="Calibri" panose="020F0502020204030204" pitchFamily="34" charset="0"/>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40DA395-AEAE-4771-94E9-B65983276EA2}" type="slidenum">
              <a:rPr kumimoji="0" lang="zh-CN" altLang="en-US" sz="20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lvl="1"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2pPr>
    <a:lvl3pPr lvl="2"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3pPr>
    <a:lvl4pPr lvl="3"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4pPr>
    <a:lvl5pPr lvl="4"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5pPr>
    <a:lvl6pPr marL="2286000" lvl="5" indent="0">
      <a:defRPr sz="1200" kern="1200">
        <a:latin typeface="+mn-lt"/>
        <a:ea typeface="+mn-ea"/>
        <a:cs typeface="+mn-cs"/>
      </a:defRPr>
    </a:lvl6pPr>
    <a:lvl7pPr marL="2743200" lvl="6" indent="0">
      <a:defRPr sz="1200" kern="1200">
        <a:latin typeface="+mn-lt"/>
        <a:ea typeface="+mn-ea"/>
        <a:cs typeface="+mn-cs"/>
      </a:defRPr>
    </a:lvl7pPr>
    <a:lvl8pPr marL="3200400" lvl="7" indent="0">
      <a:defRPr sz="1200" kern="1200">
        <a:latin typeface="+mn-lt"/>
        <a:ea typeface="+mn-ea"/>
        <a:cs typeface="+mn-cs"/>
      </a:defRPr>
    </a:lvl8pPr>
    <a:lvl9pPr marL="3657600" lvl="8" indent="0">
      <a:defRPr sz="1200" kern="1200">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noRot="1" noTextEdit="1"/>
          </p:cNvSpPr>
          <p:nvPr>
            <p:ph type="sldImg"/>
          </p:nvPr>
        </p:nvSpPr>
        <p:spPr/>
      </p:sp>
      <p:sp>
        <p:nvSpPr>
          <p:cNvPr id="1945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noRot="1" noTextEdit="1"/>
          </p:cNvSpPr>
          <p:nvPr>
            <p:ph type="sldImg"/>
          </p:nvPr>
        </p:nvSpPr>
        <p:spPr/>
      </p:sp>
      <p:sp>
        <p:nvSpPr>
          <p:cNvPr id="37890"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noRot="1" noTextEdit="1"/>
          </p:cNvSpPr>
          <p:nvPr>
            <p:ph type="sldImg"/>
          </p:nvPr>
        </p:nvSpPr>
        <p:spPr/>
      </p:sp>
      <p:sp>
        <p:nvSpPr>
          <p:cNvPr id="3993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noRot="1" noTextEdit="1"/>
          </p:cNvSpPr>
          <p:nvPr>
            <p:ph type="sldImg"/>
          </p:nvPr>
        </p:nvSpPr>
        <p:spPr/>
      </p:sp>
      <p:sp>
        <p:nvSpPr>
          <p:cNvPr id="41986" name="Rectangle 3"/>
          <p:cNvSpPr/>
          <p:nvPr>
            <p:ph type="body"/>
          </p:nvPr>
        </p:nvSpPr>
        <p:spPr>
          <a:xfrm>
            <a:off x="685800" y="4343400"/>
            <a:ext cx="5486400" cy="4114800"/>
          </a:xfrm>
          <a:prstGeom prst="rect">
            <a:avLst/>
          </a:prstGeom>
          <a:noFill/>
          <a:ln w="9525">
            <a:noFill/>
          </a:ln>
        </p:spPr>
        <p:txBody>
          <a:bodyPr anchor="t"/>
          <a:p>
            <a:pPr lvl="0"/>
            <a:r>
              <a:rPr lang="en-US" altLang="zh-CN" b="1" dirty="0">
                <a:latin typeface="黑体" panose="02010609060101010101" pitchFamily="49" charset="-122"/>
              </a:rPr>
              <a:t>JDBC-ODBC </a:t>
            </a:r>
            <a:r>
              <a:rPr lang="zh-CN" altLang="en-US" b="1" dirty="0">
                <a:latin typeface="黑体" panose="02010609060101010101" pitchFamily="49" charset="-122"/>
              </a:rPr>
              <a:t>桥</a:t>
            </a:r>
            <a:r>
              <a:rPr lang="en-US" altLang="zh-CN" b="1" dirty="0">
                <a:latin typeface="黑体" panose="02010609060101010101" pitchFamily="49" charset="-122"/>
              </a:rPr>
              <a:t>, </a:t>
            </a:r>
            <a:r>
              <a:rPr lang="zh-CN" altLang="en-US" b="1" dirty="0">
                <a:latin typeface="黑体" panose="02010609060101010101" pitchFamily="49" charset="-122"/>
              </a:rPr>
              <a:t>加</a:t>
            </a:r>
            <a:r>
              <a:rPr lang="en-US" altLang="zh-CN" b="1" dirty="0">
                <a:latin typeface="黑体" panose="02010609060101010101" pitchFamily="49" charset="-122"/>
              </a:rPr>
              <a:t> ODBC driver</a:t>
            </a:r>
            <a:r>
              <a:rPr lang="en-US" altLang="zh-CN" dirty="0">
                <a:latin typeface="黑体" panose="02010609060101010101" pitchFamily="49" charset="-122"/>
              </a:rPr>
              <a:t> </a:t>
            </a:r>
            <a:endParaRPr lang="en-US" altLang="zh-CN" dirty="0">
              <a:latin typeface="黑体" panose="02010609060101010101" pitchFamily="49" charset="-122"/>
            </a:endParaRPr>
          </a:p>
          <a:p>
            <a:pPr lvl="1"/>
            <a:r>
              <a:rPr lang="en-US" altLang="zh-CN" dirty="0">
                <a:latin typeface="黑体" panose="02010609060101010101" pitchFamily="49" charset="-122"/>
              </a:rPr>
              <a:t>JDBC </a:t>
            </a:r>
            <a:r>
              <a:rPr lang="zh-CN" altLang="en-US" dirty="0">
                <a:latin typeface="黑体" panose="02010609060101010101" pitchFamily="49" charset="-122"/>
              </a:rPr>
              <a:t>方法</a:t>
            </a:r>
            <a:r>
              <a:rPr lang="en-US" altLang="zh-CN" dirty="0">
                <a:latin typeface="黑体" panose="02010609060101010101" pitchFamily="49" charset="-122"/>
              </a:rPr>
              <a:t> -&gt; </a:t>
            </a:r>
            <a:r>
              <a:rPr lang="zh-CN" altLang="en-US" dirty="0">
                <a:latin typeface="黑体" panose="02010609060101010101" pitchFamily="49" charset="-122"/>
              </a:rPr>
              <a:t>转换</a:t>
            </a:r>
            <a:r>
              <a:rPr lang="en-US" altLang="zh-CN" dirty="0">
                <a:latin typeface="黑体" panose="02010609060101010101" pitchFamily="49" charset="-122"/>
              </a:rPr>
              <a:t> </a:t>
            </a:r>
            <a:r>
              <a:rPr lang="zh-CN" altLang="en-US" dirty="0">
                <a:latin typeface="黑体" panose="02010609060101010101" pitchFamily="49" charset="-122"/>
              </a:rPr>
              <a:t>为</a:t>
            </a:r>
            <a:r>
              <a:rPr lang="en-US" altLang="zh-CN" dirty="0">
                <a:latin typeface="黑体" panose="02010609060101010101" pitchFamily="49" charset="-122"/>
              </a:rPr>
              <a:t>ODBC </a:t>
            </a:r>
            <a:r>
              <a:rPr lang="zh-CN" altLang="en-US" dirty="0">
                <a:latin typeface="黑体" panose="02010609060101010101" pitchFamily="49" charset="-122"/>
              </a:rPr>
              <a:t>方法</a:t>
            </a:r>
            <a:r>
              <a:rPr lang="en-US" altLang="zh-CN" dirty="0">
                <a:latin typeface="黑体" panose="02010609060101010101" pitchFamily="49" charset="-122"/>
              </a:rPr>
              <a:t> -&gt; </a:t>
            </a:r>
            <a:r>
              <a:rPr lang="zh-CN" altLang="en-US" dirty="0">
                <a:latin typeface="黑体" panose="02010609060101010101" pitchFamily="49" charset="-122"/>
              </a:rPr>
              <a:t>本地化方法</a:t>
            </a:r>
            <a:r>
              <a:rPr lang="en-US" altLang="zh-CN" dirty="0">
                <a:latin typeface="黑体" panose="02010609060101010101" pitchFamily="49" charset="-122"/>
              </a:rPr>
              <a:t> </a:t>
            </a:r>
            <a:endParaRPr lang="en-US" altLang="zh-CN" dirty="0">
              <a:latin typeface="黑体" panose="02010609060101010101" pitchFamily="49" charset="-122"/>
            </a:endParaRPr>
          </a:p>
          <a:p>
            <a:pPr lvl="0"/>
            <a:r>
              <a:rPr lang="zh-CN" altLang="en-US" b="1" dirty="0">
                <a:latin typeface="黑体" panose="02010609060101010101" pitchFamily="49" charset="-122"/>
              </a:rPr>
              <a:t>本地化方法实现</a:t>
            </a:r>
            <a:r>
              <a:rPr lang="en-US" altLang="zh-CN" b="1" dirty="0">
                <a:latin typeface="黑体" panose="02010609060101010101" pitchFamily="49" charset="-122"/>
              </a:rPr>
              <a:t>JDBC API</a:t>
            </a:r>
            <a:endParaRPr lang="en-US" altLang="zh-CN" b="1" dirty="0">
              <a:latin typeface="黑体" panose="02010609060101010101" pitchFamily="49" charset="-122"/>
            </a:endParaRPr>
          </a:p>
          <a:p>
            <a:pPr lvl="1"/>
            <a:r>
              <a:rPr lang="en-US" altLang="zh-CN" dirty="0">
                <a:latin typeface="黑体" panose="02010609060101010101" pitchFamily="49" charset="-122"/>
              </a:rPr>
              <a:t>JDBC </a:t>
            </a:r>
            <a:r>
              <a:rPr lang="zh-CN" altLang="en-US" dirty="0">
                <a:latin typeface="黑体" panose="02010609060101010101" pitchFamily="49" charset="-122"/>
              </a:rPr>
              <a:t>方法</a:t>
            </a:r>
            <a:r>
              <a:rPr lang="en-US" altLang="zh-CN" dirty="0">
                <a:latin typeface="黑体" panose="02010609060101010101" pitchFamily="49" charset="-122"/>
              </a:rPr>
              <a:t> -&gt; </a:t>
            </a:r>
            <a:r>
              <a:rPr lang="zh-CN" altLang="en-US" dirty="0">
                <a:latin typeface="黑体" panose="02010609060101010101" pitchFamily="49" charset="-122"/>
              </a:rPr>
              <a:t>本地化方法</a:t>
            </a:r>
            <a:r>
              <a:rPr lang="en-US" altLang="zh-CN" dirty="0">
                <a:latin typeface="黑体" panose="02010609060101010101" pitchFamily="49" charset="-122"/>
              </a:rPr>
              <a:t> </a:t>
            </a:r>
            <a:endParaRPr lang="en-US" altLang="zh-CN" dirty="0">
              <a:latin typeface="黑体" panose="02010609060101010101" pitchFamily="49" charset="-122"/>
            </a:endParaRPr>
          </a:p>
          <a:p>
            <a:pPr lvl="0"/>
            <a:r>
              <a:rPr lang="zh-CN" altLang="en-US" b="1" dirty="0">
                <a:latin typeface="黑体" panose="02010609060101010101" pitchFamily="49" charset="-122"/>
              </a:rPr>
              <a:t>通过中间件</a:t>
            </a:r>
            <a:endParaRPr lang="zh-CN" altLang="en-US" b="1" dirty="0">
              <a:latin typeface="黑体" panose="02010609060101010101" pitchFamily="49" charset="-122"/>
            </a:endParaRPr>
          </a:p>
          <a:p>
            <a:pPr lvl="1"/>
            <a:r>
              <a:rPr lang="en-US" altLang="zh-CN" dirty="0">
                <a:latin typeface="黑体" panose="02010609060101010101" pitchFamily="49" charset="-122"/>
              </a:rPr>
              <a:t>JDBC </a:t>
            </a:r>
            <a:r>
              <a:rPr lang="zh-CN" altLang="en-US" dirty="0">
                <a:latin typeface="黑体" panose="02010609060101010101" pitchFamily="49" charset="-122"/>
              </a:rPr>
              <a:t>方法</a:t>
            </a:r>
            <a:r>
              <a:rPr lang="en-US" altLang="zh-CN" dirty="0">
                <a:latin typeface="黑体" panose="02010609060101010101" pitchFamily="49" charset="-122"/>
              </a:rPr>
              <a:t> -&gt; </a:t>
            </a:r>
            <a:r>
              <a:rPr lang="zh-CN" altLang="en-US" dirty="0">
                <a:latin typeface="黑体" panose="02010609060101010101" pitchFamily="49" charset="-122"/>
              </a:rPr>
              <a:t>中间件</a:t>
            </a:r>
            <a:r>
              <a:rPr lang="en-US" altLang="zh-CN" dirty="0">
                <a:latin typeface="黑体" panose="02010609060101010101" pitchFamily="49" charset="-122"/>
              </a:rPr>
              <a:t>-&gt;</a:t>
            </a:r>
            <a:r>
              <a:rPr lang="zh-CN" altLang="en-US" dirty="0">
                <a:latin typeface="黑体" panose="02010609060101010101" pitchFamily="49" charset="-122"/>
              </a:rPr>
              <a:t>本地化方法</a:t>
            </a:r>
            <a:r>
              <a:rPr lang="en-US" altLang="zh-CN" dirty="0">
                <a:latin typeface="黑体" panose="02010609060101010101" pitchFamily="49" charset="-122"/>
              </a:rPr>
              <a:t> </a:t>
            </a:r>
            <a:endParaRPr lang="en-US" altLang="zh-CN" dirty="0">
              <a:latin typeface="黑体" panose="02010609060101010101" pitchFamily="49" charset="-122"/>
            </a:endParaRPr>
          </a:p>
          <a:p>
            <a:pPr lvl="0"/>
            <a:r>
              <a:rPr lang="zh-CN" altLang="en-US" b="1" dirty="0">
                <a:latin typeface="黑体" panose="02010609060101010101" pitchFamily="49" charset="-122"/>
              </a:rPr>
              <a:t>纯</a:t>
            </a:r>
            <a:r>
              <a:rPr lang="en-US" altLang="zh-CN" b="1" dirty="0">
                <a:latin typeface="黑体" panose="02010609060101010101" pitchFamily="49" charset="-122"/>
              </a:rPr>
              <a:t>JAVA</a:t>
            </a:r>
            <a:r>
              <a:rPr lang="zh-CN" altLang="en-US" b="1" dirty="0">
                <a:latin typeface="黑体" panose="02010609060101010101" pitchFamily="49" charset="-122"/>
              </a:rPr>
              <a:t>实现</a:t>
            </a:r>
            <a:r>
              <a:rPr lang="en-US" altLang="zh-CN" b="1" dirty="0">
                <a:latin typeface="黑体" panose="02010609060101010101" pitchFamily="49" charset="-122"/>
              </a:rPr>
              <a:t>JDBC</a:t>
            </a:r>
            <a:r>
              <a:rPr lang="zh-CN" altLang="en-US" b="1" dirty="0">
                <a:latin typeface="黑体" panose="02010609060101010101" pitchFamily="49" charset="-122"/>
              </a:rPr>
              <a:t>驱动</a:t>
            </a:r>
            <a:endParaRPr lang="zh-CN" altLang="en-US" b="1" dirty="0">
              <a:latin typeface="黑体" panose="02010609060101010101" pitchFamily="49" charset="-122"/>
            </a:endParaRPr>
          </a:p>
          <a:p>
            <a:pPr lvl="1"/>
            <a:r>
              <a:rPr lang="en-US" altLang="zh-CN" dirty="0">
                <a:latin typeface="黑体" panose="02010609060101010101" pitchFamily="49" charset="-122"/>
              </a:rPr>
              <a:t>JDBC </a:t>
            </a:r>
            <a:r>
              <a:rPr lang="zh-CN" altLang="en-US" dirty="0">
                <a:latin typeface="黑体" panose="02010609060101010101" pitchFamily="49" charset="-122"/>
              </a:rPr>
              <a:t>方法</a:t>
            </a:r>
            <a:r>
              <a:rPr lang="en-US" altLang="zh-CN" dirty="0">
                <a:latin typeface="黑体" panose="02010609060101010101" pitchFamily="49" charset="-122"/>
              </a:rPr>
              <a:t> -&gt; JAVA</a:t>
            </a:r>
            <a:r>
              <a:rPr lang="zh-CN" altLang="en-US" dirty="0">
                <a:latin typeface="黑体" panose="02010609060101010101" pitchFamily="49" charset="-122"/>
              </a:rPr>
              <a:t>语言直接编写的数据库驱动</a:t>
            </a:r>
            <a:endParaRPr lang="en-US" altLang="zh-CN" dirty="0">
              <a:latin typeface="黑体" panose="02010609060101010101" pitchFamily="49" charset="-122"/>
            </a:endParaRPr>
          </a:p>
          <a:p>
            <a:pPr lvl="0"/>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noRot="1" noTextEdit="1"/>
          </p:cNvSpPr>
          <p:nvPr>
            <p:ph type="sldImg"/>
          </p:nvPr>
        </p:nvSpPr>
        <p:spPr/>
      </p:sp>
      <p:sp>
        <p:nvSpPr>
          <p:cNvPr id="4403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noRot="1" noTextEdit="1"/>
          </p:cNvSpPr>
          <p:nvPr>
            <p:ph type="sldImg"/>
          </p:nvPr>
        </p:nvSpPr>
        <p:spPr/>
      </p:sp>
      <p:sp>
        <p:nvSpPr>
          <p:cNvPr id="46082" name="Rectangle 3"/>
          <p:cNvSpPr/>
          <p:nvPr>
            <p:ph type="body"/>
          </p:nvPr>
        </p:nvSpPr>
        <p:spPr>
          <a:xfrm>
            <a:off x="685800" y="4343400"/>
            <a:ext cx="5486400" cy="4114800"/>
          </a:xfrm>
          <a:prstGeom prst="rect">
            <a:avLst/>
          </a:prstGeom>
          <a:noFill/>
          <a:ln w="9525">
            <a:noFill/>
          </a:ln>
        </p:spPr>
        <p:txBody>
          <a:bodyPr anchor="t"/>
          <a:p>
            <a:pPr lvl="0"/>
            <a:r>
              <a:rPr lang="en-US" altLang="zh-CN" dirty="0"/>
              <a:t>JDBC-ODBC</a:t>
            </a:r>
            <a:r>
              <a:rPr lang="zh-CN" altLang="en-US" dirty="0"/>
              <a:t>非多线程，单机上不提供多任务处理。</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noRot="1" noTextEdit="1"/>
          </p:cNvSpPr>
          <p:nvPr>
            <p:ph type="sldImg"/>
          </p:nvPr>
        </p:nvSpPr>
        <p:spPr/>
      </p:sp>
      <p:sp>
        <p:nvSpPr>
          <p:cNvPr id="48130"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noRot="1" noTextEdit="1"/>
          </p:cNvSpPr>
          <p:nvPr>
            <p:ph type="sldImg"/>
          </p:nvPr>
        </p:nvSpPr>
        <p:spPr/>
      </p:sp>
      <p:sp>
        <p:nvSpPr>
          <p:cNvPr id="5017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noRot="1" noTextEdit="1"/>
          </p:cNvSpPr>
          <p:nvPr>
            <p:ph type="sldImg"/>
          </p:nvPr>
        </p:nvSpPr>
        <p:spPr/>
      </p:sp>
      <p:sp>
        <p:nvSpPr>
          <p:cNvPr id="5222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noRot="1" noTextEdit="1"/>
          </p:cNvSpPr>
          <p:nvPr>
            <p:ph type="sldImg"/>
          </p:nvPr>
        </p:nvSpPr>
        <p:spPr/>
      </p:sp>
      <p:sp>
        <p:nvSpPr>
          <p:cNvPr id="54274" name="Rectangle 3"/>
          <p:cNvSpPr/>
          <p:nvPr>
            <p:ph type="body"/>
          </p:nvPr>
        </p:nvSpPr>
        <p:spPr>
          <a:xfrm>
            <a:off x="685800" y="4343400"/>
            <a:ext cx="5486400" cy="4114800"/>
          </a:xfrm>
          <a:prstGeom prst="rect">
            <a:avLst/>
          </a:prstGeom>
          <a:noFill/>
          <a:ln w="9525">
            <a:noFill/>
          </a:ln>
        </p:spPr>
        <p:txBody>
          <a:bodyPr anchor="t"/>
          <a:p>
            <a:pPr lvl="0"/>
            <a:r>
              <a:rPr lang="zh-CN" altLang="en-US" dirty="0"/>
              <a:t>多用于</a:t>
            </a:r>
            <a:r>
              <a:rPr lang="en-US" altLang="zh-CN" dirty="0"/>
              <a:t>applet</a:t>
            </a:r>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noRot="1" noTextEdit="1"/>
          </p:cNvSpPr>
          <p:nvPr>
            <p:ph type="sldImg"/>
          </p:nvPr>
        </p:nvSpPr>
        <p:spPr/>
      </p:sp>
      <p:sp>
        <p:nvSpPr>
          <p:cNvPr id="56322"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noRot="1" noTextEdit="1"/>
          </p:cNvSpPr>
          <p:nvPr>
            <p:ph type="sldImg"/>
          </p:nvPr>
        </p:nvSpPr>
        <p:spPr/>
      </p:sp>
      <p:sp>
        <p:nvSpPr>
          <p:cNvPr id="2150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noRot="1" noTextEdit="1"/>
          </p:cNvSpPr>
          <p:nvPr>
            <p:ph type="sldImg"/>
          </p:nvPr>
        </p:nvSpPr>
        <p:spPr/>
      </p:sp>
      <p:sp>
        <p:nvSpPr>
          <p:cNvPr id="58370"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noRot="1" noTextEdit="1"/>
          </p:cNvSpPr>
          <p:nvPr>
            <p:ph type="sldImg"/>
          </p:nvPr>
        </p:nvSpPr>
        <p:spPr/>
      </p:sp>
      <p:sp>
        <p:nvSpPr>
          <p:cNvPr id="6041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noRot="1" noTextEdit="1"/>
          </p:cNvSpPr>
          <p:nvPr>
            <p:ph type="sldImg"/>
          </p:nvPr>
        </p:nvSpPr>
        <p:spPr/>
      </p:sp>
      <p:sp>
        <p:nvSpPr>
          <p:cNvPr id="6246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noRot="1" noTextEdit="1"/>
          </p:cNvSpPr>
          <p:nvPr>
            <p:ph type="sldImg"/>
          </p:nvPr>
        </p:nvSpPr>
        <p:spPr/>
      </p:sp>
      <p:sp>
        <p:nvSpPr>
          <p:cNvPr id="64514" name="Rectangle 3"/>
          <p:cNvSpPr/>
          <p:nvPr>
            <p:ph type="body"/>
          </p:nvPr>
        </p:nvSpPr>
        <p:spPr>
          <a:xfrm>
            <a:off x="685800" y="4343400"/>
            <a:ext cx="5486400" cy="4114800"/>
          </a:xfrm>
          <a:prstGeom prst="rect">
            <a:avLst/>
          </a:prstGeom>
          <a:noFill/>
          <a:ln w="9525">
            <a:noFill/>
          </a:ln>
        </p:spPr>
        <p:txBody>
          <a:bodyPr anchor="t"/>
          <a:p>
            <a:pPr lvl="0"/>
            <a:r>
              <a:rPr lang="zh-CN" altLang="en-US" dirty="0"/>
              <a:t>实际上，驱动程序编程员将决定用什么 </a:t>
            </a:r>
            <a:r>
              <a:rPr lang="en-US" altLang="zh-CN" dirty="0"/>
              <a:t>JDBC URL </a:t>
            </a:r>
            <a:r>
              <a:rPr lang="zh-CN" altLang="en-US" dirty="0"/>
              <a:t>来标识特定的驱动程序。</a:t>
            </a:r>
            <a:endParaRPr lang="zh-CN" altLang="en-US" dirty="0"/>
          </a:p>
          <a:p>
            <a:pPr lvl="0"/>
            <a:r>
              <a:rPr lang="zh-CN" altLang="en-US" dirty="0"/>
              <a:t>用户不必关心如何来形成</a:t>
            </a:r>
            <a:r>
              <a:rPr lang="en-US" altLang="zh-CN" dirty="0"/>
              <a:t>JDBC URL</a:t>
            </a:r>
            <a:r>
              <a:rPr lang="zh-CN" altLang="en-US" dirty="0"/>
              <a:t>；他们只须使用与所用的驱动程序一起提供的 </a:t>
            </a:r>
            <a:r>
              <a:rPr lang="en-US" altLang="zh-CN" dirty="0"/>
              <a:t>URL </a:t>
            </a:r>
            <a:r>
              <a:rPr lang="zh-CN" altLang="en-US" dirty="0"/>
              <a:t>即可。</a:t>
            </a:r>
            <a:endParaRPr lang="zh-CN" altLang="en-US" dirty="0"/>
          </a:p>
          <a:p>
            <a:pPr lvl="0"/>
            <a:r>
              <a:rPr lang="en-US" altLang="zh-CN" dirty="0"/>
              <a:t>JDBC </a:t>
            </a:r>
            <a:r>
              <a:rPr lang="zh-CN" altLang="en-US" dirty="0"/>
              <a:t>的作用是提供某些约定，驱动程序编程员在构造他们的 </a:t>
            </a:r>
            <a:r>
              <a:rPr lang="en-US" altLang="zh-CN" dirty="0"/>
              <a:t>JDBC URL </a:t>
            </a:r>
            <a:r>
              <a:rPr lang="zh-CN" altLang="en-US" dirty="0"/>
              <a:t>时应该遵循这些约定。 </a:t>
            </a:r>
            <a:endParaRPr lang="zh-CN" altLang="en-US" dirty="0"/>
          </a:p>
          <a:p>
            <a:pPr lvl="0"/>
            <a:r>
              <a:rPr lang="zh-CN" altLang="en-US" dirty="0"/>
              <a:t>由于 </a:t>
            </a:r>
            <a:r>
              <a:rPr lang="en-US" altLang="zh-CN" dirty="0"/>
              <a:t>JDBC URL </a:t>
            </a:r>
            <a:r>
              <a:rPr lang="zh-CN" altLang="en-US" dirty="0"/>
              <a:t>要与各种不同的驱动程序一起使用，因此这些约定应非常灵活。</a:t>
            </a:r>
            <a:endParaRPr lang="zh-CN" altLang="en-US" dirty="0"/>
          </a:p>
          <a:p>
            <a:pPr lvl="0"/>
            <a:r>
              <a:rPr lang="en-US" altLang="zh-CN" dirty="0"/>
              <a:t>1</a:t>
            </a:r>
            <a:r>
              <a:rPr lang="zh-CN" altLang="en-US" dirty="0"/>
              <a:t>，它们应允许不同的驱动程序使用不同的方案来命名数据库。例如， </a:t>
            </a:r>
            <a:r>
              <a:rPr lang="en-US" altLang="zh-CN" dirty="0"/>
              <a:t>odbc </a:t>
            </a:r>
            <a:r>
              <a:rPr lang="zh-CN" altLang="en-US" dirty="0"/>
              <a:t>子协议允许（但并不是要求） </a:t>
            </a:r>
            <a:r>
              <a:rPr lang="en-US" altLang="zh-CN" dirty="0"/>
              <a:t>URL </a:t>
            </a:r>
            <a:r>
              <a:rPr lang="zh-CN" altLang="en-US" dirty="0"/>
              <a:t>含有属性值。</a:t>
            </a:r>
            <a:endParaRPr lang="zh-CN" altLang="en-US" dirty="0"/>
          </a:p>
          <a:p>
            <a:pPr lvl="0"/>
            <a:r>
              <a:rPr lang="en-US" altLang="zh-CN" dirty="0"/>
              <a:t>2</a:t>
            </a:r>
            <a:r>
              <a:rPr lang="zh-CN" altLang="en-US" dirty="0"/>
              <a:t>，</a:t>
            </a:r>
            <a:r>
              <a:rPr lang="en-US" altLang="zh-CN" dirty="0"/>
              <a:t>JDBC URL </a:t>
            </a:r>
            <a:r>
              <a:rPr lang="zh-CN" altLang="en-US" dirty="0"/>
              <a:t>应允许驱动程序编程员将一切所需的信息编入其中。这样就可以让要与给定数据库对话的 </a:t>
            </a:r>
            <a:r>
              <a:rPr lang="en-US" altLang="zh-CN" dirty="0"/>
              <a:t>applet </a:t>
            </a:r>
            <a:r>
              <a:rPr lang="zh-CN" altLang="en-US" dirty="0"/>
              <a:t>打开数据库连接，而无须要求用户去做任何系统管理工作。</a:t>
            </a:r>
            <a:endParaRPr lang="zh-CN" altLang="en-US" dirty="0"/>
          </a:p>
          <a:p>
            <a:pPr lvl="0"/>
            <a:r>
              <a:rPr lang="en-US" altLang="zh-CN" dirty="0"/>
              <a:t>3</a:t>
            </a:r>
            <a:r>
              <a:rPr lang="zh-CN" altLang="en-US" dirty="0"/>
              <a:t>， </a:t>
            </a:r>
            <a:r>
              <a:rPr lang="en-US" altLang="zh-CN" dirty="0"/>
              <a:t>JDBC URL </a:t>
            </a:r>
            <a:r>
              <a:rPr lang="zh-CN" altLang="en-US" dirty="0"/>
              <a:t>应允许某种程度的间接性。也就是说，</a:t>
            </a:r>
            <a:r>
              <a:rPr lang="en-US" altLang="zh-CN" dirty="0"/>
              <a:t>JDBC URL </a:t>
            </a:r>
            <a:r>
              <a:rPr lang="zh-CN" altLang="en-US" dirty="0"/>
              <a:t>可指向逻辑主机或数据库名，而这种逻辑主机或数据库名将由网络命名系统动态地转换为实际的名称。这可以使系统管理员不必将特定主机声明为</a:t>
            </a:r>
            <a:r>
              <a:rPr lang="en-US" altLang="zh-CN" dirty="0"/>
              <a:t>JDBC </a:t>
            </a:r>
            <a:r>
              <a:rPr lang="zh-CN" altLang="en-US" dirty="0"/>
              <a:t>名称的一部份。网络命名服务（例如 </a:t>
            </a:r>
            <a:r>
              <a:rPr lang="en-US" altLang="zh-CN" dirty="0"/>
              <a:t>DNS</a:t>
            </a:r>
            <a:r>
              <a:rPr lang="zh-CN" altLang="en-US" dirty="0"/>
              <a:t>、 </a:t>
            </a:r>
            <a:r>
              <a:rPr lang="en-US" altLang="zh-CN" dirty="0"/>
              <a:t>NIS </a:t>
            </a:r>
            <a:r>
              <a:rPr lang="zh-CN" altLang="en-US" dirty="0"/>
              <a:t>和</a:t>
            </a:r>
            <a:r>
              <a:rPr lang="en-US" altLang="zh-CN" dirty="0"/>
              <a:t>DCE </a:t>
            </a:r>
            <a:r>
              <a:rPr lang="zh-CN" altLang="en-US" dirty="0"/>
              <a:t>）有多种</a:t>
            </a:r>
            <a:r>
              <a:rPr lang="en-US" altLang="zh-CN" dirty="0"/>
              <a:t>,</a:t>
            </a:r>
            <a:r>
              <a:rPr lang="zh-CN" altLang="en-US" dirty="0"/>
              <a:t>而对于使用哪种命名服务并无限制。</a:t>
            </a:r>
            <a:endParaRPr lang="zh-CN" altLang="en-US" dirty="0"/>
          </a:p>
          <a:p>
            <a:pPr lvl="0"/>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2"/>
          <p:cNvSpPr>
            <a:spLocks noGrp="1" noRot="1" noTextEdit="1"/>
          </p:cNvSpPr>
          <p:nvPr>
            <p:ph type="sldImg"/>
          </p:nvPr>
        </p:nvSpPr>
        <p:spPr/>
      </p:sp>
      <p:sp>
        <p:nvSpPr>
          <p:cNvPr id="66562" name="Rectangle 3"/>
          <p:cNvSpPr/>
          <p:nvPr>
            <p:ph type="body"/>
          </p:nvPr>
        </p:nvSpPr>
        <p:spPr>
          <a:xfrm>
            <a:off x="685800" y="4343400"/>
            <a:ext cx="5486400" cy="4114800"/>
          </a:xfrm>
          <a:prstGeom prst="rect">
            <a:avLst/>
          </a:prstGeom>
          <a:noFill/>
          <a:ln w="9525">
            <a:noFill/>
          </a:ln>
        </p:spPr>
        <p:txBody>
          <a:bodyPr anchor="t"/>
          <a:p>
            <a:pPr lvl="0"/>
            <a:r>
              <a:rPr lang="en-US" altLang="zh-CN" dirty="0"/>
              <a:t>&lt;</a:t>
            </a:r>
            <a:r>
              <a:rPr lang="zh-CN" altLang="en-US" dirty="0"/>
              <a:t>子名称</a:t>
            </a:r>
            <a:r>
              <a:rPr lang="en-US" altLang="zh-CN" dirty="0"/>
              <a:t>&gt; ─ </a:t>
            </a:r>
            <a:r>
              <a:rPr lang="zh-CN" altLang="en-US" dirty="0"/>
              <a:t>一种标识数据库的方法。</a:t>
            </a:r>
            <a:endParaRPr lang="zh-CN" altLang="en-US" dirty="0"/>
          </a:p>
          <a:p>
            <a:pPr lvl="0"/>
            <a:r>
              <a:rPr lang="zh-CN" altLang="en-US" dirty="0"/>
              <a:t>子名称可以依不同的子协议而变化。它还可以有子名称的子名称（含有驱动程序编程员所选的任何内部语法）。</a:t>
            </a:r>
            <a:endParaRPr lang="zh-CN" altLang="en-US" dirty="0"/>
          </a:p>
          <a:p>
            <a:pPr lvl="0"/>
            <a:r>
              <a:rPr lang="zh-CN" altLang="en-US" dirty="0"/>
              <a:t>使用子名称的目的是为定位数据库提供足够的信息。前例中，因为 </a:t>
            </a:r>
            <a:r>
              <a:rPr lang="en-US" altLang="zh-CN" dirty="0"/>
              <a:t>ODBC </a:t>
            </a:r>
            <a:r>
              <a:rPr lang="zh-CN" altLang="en-US" dirty="0"/>
              <a:t>将提供其余部份的信息，因此用 “</a:t>
            </a:r>
            <a:r>
              <a:rPr lang="en-US" altLang="zh-CN" dirty="0"/>
              <a:t>fred” </a:t>
            </a:r>
            <a:r>
              <a:rPr lang="zh-CN" altLang="en-US" dirty="0"/>
              <a:t>就已足够。</a:t>
            </a:r>
            <a:endParaRPr lang="zh-CN" altLang="en-US" dirty="0"/>
          </a:p>
          <a:p>
            <a:pPr lvl="0"/>
            <a:r>
              <a:rPr lang="zh-CN" altLang="en-US" dirty="0"/>
              <a:t>然而，位于远程服务器上的数据库需要更多的信息。例如，如果数据库是通过</a:t>
            </a:r>
            <a:r>
              <a:rPr lang="en-US" altLang="zh-CN" dirty="0"/>
              <a:t>Internet </a:t>
            </a:r>
            <a:r>
              <a:rPr lang="zh-CN" altLang="en-US" dirty="0"/>
              <a:t>来访问的，则在 </a:t>
            </a:r>
            <a:r>
              <a:rPr lang="en-US" altLang="zh-CN" dirty="0"/>
              <a:t>JDBC URL </a:t>
            </a:r>
            <a:r>
              <a:rPr lang="zh-CN" altLang="en-US" dirty="0"/>
              <a:t>中应将网络地址作为子名称的一部份包括进去，且必须遵循标准 </a:t>
            </a:r>
            <a:r>
              <a:rPr lang="en-US" altLang="zh-CN" dirty="0"/>
              <a:t>URL </a:t>
            </a:r>
            <a:r>
              <a:rPr lang="zh-CN" altLang="en-US" dirty="0"/>
              <a:t>命名约定：</a:t>
            </a:r>
            <a:endParaRPr lang="zh-CN" altLang="en-US" dirty="0"/>
          </a:p>
          <a:p>
            <a:pPr lvl="0"/>
            <a:r>
              <a:rPr lang="en-US" altLang="zh-CN" dirty="0"/>
              <a:t>//</a:t>
            </a:r>
            <a:r>
              <a:rPr lang="zh-CN" altLang="en-US" dirty="0"/>
              <a:t>主机名</a:t>
            </a:r>
            <a:r>
              <a:rPr lang="en-US" altLang="zh-CN" dirty="0"/>
              <a:t>:</a:t>
            </a:r>
            <a:r>
              <a:rPr lang="zh-CN" altLang="en-US" dirty="0"/>
              <a:t>端口</a:t>
            </a:r>
            <a:r>
              <a:rPr lang="en-US" altLang="zh-CN" dirty="0"/>
              <a:t>/</a:t>
            </a:r>
            <a:r>
              <a:rPr lang="zh-CN" altLang="en-US" dirty="0"/>
              <a:t>子协议假设 “</a:t>
            </a:r>
            <a:r>
              <a:rPr lang="en-US" altLang="zh-CN" dirty="0"/>
              <a:t>dbnet” </a:t>
            </a:r>
            <a:r>
              <a:rPr lang="zh-CN" altLang="en-US" dirty="0"/>
              <a:t>是个用于将某个主机连接到 </a:t>
            </a:r>
            <a:r>
              <a:rPr lang="en-US" altLang="zh-CN" dirty="0"/>
              <a:t>Internet </a:t>
            </a:r>
            <a:r>
              <a:rPr lang="zh-CN" altLang="en-US" dirty="0"/>
              <a:t>上的协议，则 </a:t>
            </a:r>
            <a:r>
              <a:rPr lang="en-US" altLang="zh-CN" dirty="0"/>
              <a:t>JDBC URL </a:t>
            </a:r>
            <a:r>
              <a:rPr lang="zh-CN" altLang="en-US" dirty="0"/>
              <a:t>类似：</a:t>
            </a:r>
            <a:br>
              <a:rPr lang="zh-CN" altLang="en-US" dirty="0"/>
            </a:br>
            <a:r>
              <a:rPr lang="en-US" altLang="zh-CN" dirty="0"/>
              <a:t>jdbc:dbnet://wombat:356/fred 2.1.4</a:t>
            </a:r>
            <a:endParaRPr lang="en-US"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noRot="1" noTextEdit="1"/>
          </p:cNvSpPr>
          <p:nvPr>
            <p:ph type="sldImg"/>
          </p:nvPr>
        </p:nvSpPr>
        <p:spPr/>
      </p:sp>
      <p:sp>
        <p:nvSpPr>
          <p:cNvPr id="68610"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noRot="1" noTextEdit="1"/>
          </p:cNvSpPr>
          <p:nvPr>
            <p:ph type="sldImg"/>
          </p:nvPr>
        </p:nvSpPr>
        <p:spPr/>
      </p:sp>
      <p:sp>
        <p:nvSpPr>
          <p:cNvPr id="7065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a:spLocks noGrp="1" noRot="1" noTextEdit="1"/>
          </p:cNvSpPr>
          <p:nvPr>
            <p:ph type="sldImg"/>
          </p:nvPr>
        </p:nvSpPr>
        <p:spPr/>
      </p:sp>
      <p:sp>
        <p:nvSpPr>
          <p:cNvPr id="72706" name="Rectangle 3"/>
          <p:cNvSpPr/>
          <p:nvPr>
            <p:ph type="body"/>
          </p:nvPr>
        </p:nvSpPr>
        <p:spPr>
          <a:xfrm>
            <a:off x="685800" y="4343400"/>
            <a:ext cx="5486400" cy="4114800"/>
          </a:xfrm>
          <a:prstGeom prst="rect">
            <a:avLst/>
          </a:prstGeom>
          <a:noFill/>
          <a:ln w="9525">
            <a:noFill/>
          </a:ln>
        </p:spPr>
        <p:txBody>
          <a:bodyPr anchor="t"/>
          <a:p>
            <a:pPr lvl="0"/>
            <a:r>
              <a:rPr lang="en-US" altLang="zh-CN" dirty="0"/>
              <a:t>Class.forName(String driver); //</a:t>
            </a:r>
            <a:r>
              <a:rPr lang="zh-CN" altLang="en-US" dirty="0"/>
              <a:t>加载注册驱动程序</a:t>
            </a:r>
            <a:endParaRPr lang="zh-CN" altLang="en-US" dirty="0"/>
          </a:p>
          <a:p>
            <a:pPr lvl="0"/>
            <a:r>
              <a:rPr lang="en-US" altLang="zh-CN" dirty="0"/>
              <a:t>Static Connection getConnection(String url,String user,String password) throws SQLException;  </a:t>
            </a:r>
            <a:br>
              <a:rPr lang="en-US" altLang="zh-CN" dirty="0"/>
            </a:br>
            <a:r>
              <a:rPr lang="en-US" altLang="zh-CN" dirty="0"/>
              <a:t> //</a:t>
            </a:r>
            <a:r>
              <a:rPr lang="zh-CN" altLang="en-US" dirty="0"/>
              <a:t>取得对数据库的连接 </a:t>
            </a:r>
            <a:endParaRPr lang="zh-CN" altLang="en-US" dirty="0"/>
          </a:p>
          <a:p>
            <a:pPr lvl="0"/>
            <a:r>
              <a:rPr lang="en-US" altLang="zh-CN" dirty="0"/>
              <a:t>Static Driver getDriver(String url) throws SQLExcetion; </a:t>
            </a:r>
            <a:br>
              <a:rPr lang="en-US" altLang="zh-CN" dirty="0"/>
            </a:br>
            <a:r>
              <a:rPr lang="en-US" altLang="zh-CN" dirty="0"/>
              <a:t> //</a:t>
            </a:r>
            <a:r>
              <a:rPr lang="zh-CN" altLang="en-US" dirty="0"/>
              <a:t>在已经向</a:t>
            </a:r>
            <a:r>
              <a:rPr lang="en-US" altLang="zh-CN" dirty="0"/>
              <a:t>DriverManager</a:t>
            </a:r>
            <a:r>
              <a:rPr lang="zh-CN" altLang="en-US" dirty="0"/>
              <a:t>注册的驱动程序中寻找一个能够打开</a:t>
            </a:r>
            <a:r>
              <a:rPr lang="en-US" altLang="zh-CN" dirty="0"/>
              <a:t>url</a:t>
            </a:r>
            <a:r>
              <a:rPr lang="zh-CN" altLang="en-US" dirty="0"/>
              <a:t>所指定的数据库的驱动程序</a:t>
            </a:r>
            <a:endParaRPr lang="zh-CN" altLang="en-US" dirty="0"/>
          </a:p>
          <a:p>
            <a:pPr lvl="0"/>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a:spLocks noGrp="1" noRot="1" noTextEdit="1"/>
          </p:cNvSpPr>
          <p:nvPr>
            <p:ph type="sldImg"/>
          </p:nvPr>
        </p:nvSpPr>
        <p:spPr/>
      </p:sp>
      <p:sp>
        <p:nvSpPr>
          <p:cNvPr id="7475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a:spLocks noGrp="1" noRot="1" noTextEdit="1"/>
          </p:cNvSpPr>
          <p:nvPr>
            <p:ph type="sldImg"/>
          </p:nvPr>
        </p:nvSpPr>
        <p:spPr/>
      </p:sp>
      <p:sp>
        <p:nvSpPr>
          <p:cNvPr id="76802" name="Rectangle 3"/>
          <p:cNvSpPr/>
          <p:nvPr>
            <p:ph type="body"/>
          </p:nvPr>
        </p:nvSpPr>
        <p:spPr>
          <a:xfrm>
            <a:off x="685800" y="4343400"/>
            <a:ext cx="5486400" cy="4114800"/>
          </a:xfrm>
          <a:prstGeom prst="rect">
            <a:avLst/>
          </a:prstGeom>
          <a:noFill/>
          <a:ln w="9525">
            <a:noFill/>
          </a:ln>
        </p:spPr>
        <p:txBody>
          <a:bodyPr anchor="t"/>
          <a:p>
            <a:pPr lvl="0"/>
            <a:r>
              <a:rPr lang="zh-CN" altLang="en-US" dirty="0"/>
              <a:t>打开连接与数据库建立连接的标准方法是调用</a:t>
            </a:r>
            <a:r>
              <a:rPr lang="en-US" altLang="zh-CN" dirty="0"/>
              <a:t>DriverManager.getConnection</a:t>
            </a:r>
            <a:r>
              <a:rPr lang="zh-CN" altLang="en-US" dirty="0"/>
              <a:t>方法。该方法接受含有某个 </a:t>
            </a:r>
            <a:r>
              <a:rPr lang="en-US" altLang="zh-CN" dirty="0"/>
              <a:t>URL </a:t>
            </a:r>
            <a:r>
              <a:rPr lang="zh-CN" altLang="en-US" dirty="0"/>
              <a:t>的字符串。</a:t>
            </a:r>
            <a:r>
              <a:rPr lang="en-US" altLang="zh-CN" dirty="0"/>
              <a:t>DriverManager </a:t>
            </a:r>
            <a:r>
              <a:rPr lang="zh-CN" altLang="en-US" dirty="0"/>
              <a:t>类（即所谓的 </a:t>
            </a:r>
            <a:r>
              <a:rPr lang="en-US" altLang="zh-CN" dirty="0"/>
              <a:t>JDBC</a:t>
            </a:r>
            <a:r>
              <a:rPr lang="zh-CN" altLang="en-US" dirty="0"/>
              <a:t>管理层）将尝试找到可与那个 </a:t>
            </a:r>
            <a:r>
              <a:rPr lang="en-US" altLang="zh-CN" dirty="0"/>
              <a:t>URL </a:t>
            </a:r>
            <a:r>
              <a:rPr lang="zh-CN" altLang="en-US" dirty="0"/>
              <a:t>所代表的数据库进行连接的驱动程序。</a:t>
            </a:r>
            <a:endParaRPr lang="zh-CN" altLang="en-US" dirty="0"/>
          </a:p>
          <a:p>
            <a:pPr lvl="0"/>
            <a:r>
              <a:rPr lang="en-US" altLang="zh-CN" dirty="0"/>
              <a:t>DriverManager </a:t>
            </a:r>
            <a:r>
              <a:rPr lang="zh-CN" altLang="en-US" dirty="0"/>
              <a:t>类存有已注册的 </a:t>
            </a:r>
            <a:r>
              <a:rPr lang="en-US" altLang="zh-CN" dirty="0"/>
              <a:t>Driver </a:t>
            </a:r>
            <a:r>
              <a:rPr lang="zh-CN" altLang="en-US" dirty="0"/>
              <a:t>类的清单。当调用方法 </a:t>
            </a:r>
            <a:r>
              <a:rPr lang="en-US" altLang="zh-CN" dirty="0"/>
              <a:t>getConnection </a:t>
            </a:r>
            <a:r>
              <a:rPr lang="zh-CN" altLang="en-US" dirty="0"/>
              <a:t>时，它将检查清单中的每个驱动程序，直到找到可与</a:t>
            </a:r>
            <a:r>
              <a:rPr lang="en-US" altLang="zh-CN" dirty="0"/>
              <a:t>URL </a:t>
            </a:r>
            <a:r>
              <a:rPr lang="zh-CN" altLang="en-US" dirty="0"/>
              <a:t>中指定的数据库进行连接的驱动程序为止。</a:t>
            </a:r>
            <a:r>
              <a:rPr lang="en-US" altLang="zh-CN" dirty="0"/>
              <a:t>Driver </a:t>
            </a:r>
            <a:r>
              <a:rPr lang="zh-CN" altLang="en-US" dirty="0"/>
              <a:t>的方法</a:t>
            </a:r>
            <a:r>
              <a:rPr lang="en-US" altLang="zh-CN" dirty="0"/>
              <a:t>connect </a:t>
            </a:r>
            <a:r>
              <a:rPr lang="zh-CN" altLang="en-US" dirty="0"/>
              <a:t>使用这个 </a:t>
            </a:r>
            <a:r>
              <a:rPr lang="en-US" altLang="zh-CN" dirty="0"/>
              <a:t>URL</a:t>
            </a:r>
            <a:r>
              <a:rPr lang="zh-CN" altLang="en-US" dirty="0"/>
              <a:t>来建立实际的连接。</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noRot="1" noTextEdit="1"/>
          </p:cNvSpPr>
          <p:nvPr>
            <p:ph type="sldImg"/>
          </p:nvPr>
        </p:nvSpPr>
        <p:spPr/>
      </p:sp>
      <p:sp>
        <p:nvSpPr>
          <p:cNvPr id="2355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2"/>
          <p:cNvSpPr>
            <a:spLocks noGrp="1" noRot="1" noTextEdit="1"/>
          </p:cNvSpPr>
          <p:nvPr>
            <p:ph type="sldImg"/>
          </p:nvPr>
        </p:nvSpPr>
        <p:spPr/>
      </p:sp>
      <p:sp>
        <p:nvSpPr>
          <p:cNvPr id="78850"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2"/>
          <p:cNvSpPr>
            <a:spLocks noGrp="1" noRot="1" noTextEdit="1"/>
          </p:cNvSpPr>
          <p:nvPr>
            <p:ph type="sldImg"/>
          </p:nvPr>
        </p:nvSpPr>
        <p:spPr/>
      </p:sp>
      <p:sp>
        <p:nvSpPr>
          <p:cNvPr id="8089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2"/>
          <p:cNvSpPr>
            <a:spLocks noGrp="1" noRot="1" noTextEdit="1"/>
          </p:cNvSpPr>
          <p:nvPr>
            <p:ph type="sldImg"/>
          </p:nvPr>
        </p:nvSpPr>
        <p:spPr/>
      </p:sp>
      <p:sp>
        <p:nvSpPr>
          <p:cNvPr id="8294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2"/>
          <p:cNvSpPr>
            <a:spLocks noGrp="1" noRot="1" noTextEdit="1"/>
          </p:cNvSpPr>
          <p:nvPr>
            <p:ph type="sldImg"/>
          </p:nvPr>
        </p:nvSpPr>
        <p:spPr/>
      </p:sp>
      <p:sp>
        <p:nvSpPr>
          <p:cNvPr id="8499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2"/>
          <p:cNvSpPr>
            <a:spLocks noGrp="1" noRot="1" noTextEdit="1"/>
          </p:cNvSpPr>
          <p:nvPr>
            <p:ph type="sldImg"/>
          </p:nvPr>
        </p:nvSpPr>
        <p:spPr/>
      </p:sp>
      <p:sp>
        <p:nvSpPr>
          <p:cNvPr id="87042"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
          <p:cNvSpPr>
            <a:spLocks noGrp="1" noRot="1" noTextEdit="1"/>
          </p:cNvSpPr>
          <p:nvPr>
            <p:ph type="sldImg"/>
          </p:nvPr>
        </p:nvSpPr>
        <p:spPr/>
      </p:sp>
      <p:sp>
        <p:nvSpPr>
          <p:cNvPr id="89090"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a:spLocks noGrp="1" noRot="1" noTextEdit="1"/>
          </p:cNvSpPr>
          <p:nvPr>
            <p:ph type="sldImg"/>
          </p:nvPr>
        </p:nvSpPr>
        <p:spPr/>
      </p:sp>
      <p:sp>
        <p:nvSpPr>
          <p:cNvPr id="9113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2"/>
          <p:cNvSpPr>
            <a:spLocks noGrp="1" noRot="1" noTextEdit="1"/>
          </p:cNvSpPr>
          <p:nvPr>
            <p:ph type="sldImg"/>
          </p:nvPr>
        </p:nvSpPr>
        <p:spPr/>
      </p:sp>
      <p:sp>
        <p:nvSpPr>
          <p:cNvPr id="9318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2"/>
          <p:cNvSpPr>
            <a:spLocks noGrp="1" noRot="1" noTextEdit="1"/>
          </p:cNvSpPr>
          <p:nvPr>
            <p:ph type="sldImg"/>
          </p:nvPr>
        </p:nvSpPr>
        <p:spPr/>
      </p:sp>
      <p:sp>
        <p:nvSpPr>
          <p:cNvPr id="9523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2"/>
          <p:cNvSpPr>
            <a:spLocks noGrp="1" noRot="1" noTextEdit="1"/>
          </p:cNvSpPr>
          <p:nvPr>
            <p:ph type="sldImg"/>
          </p:nvPr>
        </p:nvSpPr>
        <p:spPr/>
      </p:sp>
      <p:sp>
        <p:nvSpPr>
          <p:cNvPr id="97282"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noRot="1" noTextEdit="1"/>
          </p:cNvSpPr>
          <p:nvPr>
            <p:ph type="sldImg"/>
          </p:nvPr>
        </p:nvSpPr>
        <p:spPr/>
      </p:sp>
      <p:sp>
        <p:nvSpPr>
          <p:cNvPr id="25602"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Rectangle 2"/>
          <p:cNvSpPr>
            <a:spLocks noGrp="1" noRot="1" noTextEdit="1"/>
          </p:cNvSpPr>
          <p:nvPr>
            <p:ph type="sldImg"/>
          </p:nvPr>
        </p:nvSpPr>
        <p:spPr/>
      </p:sp>
      <p:sp>
        <p:nvSpPr>
          <p:cNvPr id="99330"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Rectangle 2"/>
          <p:cNvSpPr>
            <a:spLocks noGrp="1" noRot="1" noTextEdit="1"/>
          </p:cNvSpPr>
          <p:nvPr>
            <p:ph type="sldImg"/>
          </p:nvPr>
        </p:nvSpPr>
        <p:spPr/>
      </p:sp>
      <p:sp>
        <p:nvSpPr>
          <p:cNvPr id="10137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Rectangle 2"/>
          <p:cNvSpPr>
            <a:spLocks noGrp="1" noRot="1" noTextEdit="1"/>
          </p:cNvSpPr>
          <p:nvPr>
            <p:ph type="sldImg"/>
          </p:nvPr>
        </p:nvSpPr>
        <p:spPr/>
      </p:sp>
      <p:sp>
        <p:nvSpPr>
          <p:cNvPr id="10342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Rectangle 2"/>
          <p:cNvSpPr>
            <a:spLocks noGrp="1" noRot="1" noTextEdit="1"/>
          </p:cNvSpPr>
          <p:nvPr>
            <p:ph type="sldImg"/>
          </p:nvPr>
        </p:nvSpPr>
        <p:spPr/>
      </p:sp>
      <p:sp>
        <p:nvSpPr>
          <p:cNvPr id="10547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2"/>
          <p:cNvSpPr>
            <a:spLocks noGrp="1" noRot="1" noTextEdit="1"/>
          </p:cNvSpPr>
          <p:nvPr>
            <p:ph type="sldImg"/>
          </p:nvPr>
        </p:nvSpPr>
        <p:spPr/>
      </p:sp>
      <p:sp>
        <p:nvSpPr>
          <p:cNvPr id="107522"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Rectangle 2"/>
          <p:cNvSpPr>
            <a:spLocks noGrp="1" noRot="1" noTextEdit="1"/>
          </p:cNvSpPr>
          <p:nvPr>
            <p:ph type="sldImg"/>
          </p:nvPr>
        </p:nvSpPr>
        <p:spPr/>
      </p:sp>
      <p:sp>
        <p:nvSpPr>
          <p:cNvPr id="109570"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Rectangle 2"/>
          <p:cNvSpPr>
            <a:spLocks noGrp="1" noRot="1" noTextEdit="1"/>
          </p:cNvSpPr>
          <p:nvPr>
            <p:ph type="sldImg"/>
          </p:nvPr>
        </p:nvSpPr>
        <p:spPr/>
      </p:sp>
      <p:sp>
        <p:nvSpPr>
          <p:cNvPr id="11161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Rectangle 2"/>
          <p:cNvSpPr>
            <a:spLocks noGrp="1" noRot="1" noTextEdit="1"/>
          </p:cNvSpPr>
          <p:nvPr>
            <p:ph type="sldImg"/>
          </p:nvPr>
        </p:nvSpPr>
        <p:spPr/>
      </p:sp>
      <p:sp>
        <p:nvSpPr>
          <p:cNvPr id="11366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Rectangle 2"/>
          <p:cNvSpPr>
            <a:spLocks noGrp="1" noRot="1" noTextEdit="1"/>
          </p:cNvSpPr>
          <p:nvPr>
            <p:ph type="sldImg"/>
          </p:nvPr>
        </p:nvSpPr>
        <p:spPr/>
      </p:sp>
      <p:sp>
        <p:nvSpPr>
          <p:cNvPr id="11571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Rectangle 2"/>
          <p:cNvSpPr>
            <a:spLocks noGrp="1" noRot="1" noTextEdit="1"/>
          </p:cNvSpPr>
          <p:nvPr>
            <p:ph type="sldImg"/>
          </p:nvPr>
        </p:nvSpPr>
        <p:spPr/>
      </p:sp>
      <p:sp>
        <p:nvSpPr>
          <p:cNvPr id="117762"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noRot="1" noTextEdit="1"/>
          </p:cNvSpPr>
          <p:nvPr>
            <p:ph type="sldImg"/>
          </p:nvPr>
        </p:nvSpPr>
        <p:spPr/>
      </p:sp>
      <p:sp>
        <p:nvSpPr>
          <p:cNvPr id="27650"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Rectangle 2"/>
          <p:cNvSpPr>
            <a:spLocks noGrp="1" noRot="1" noTextEdit="1"/>
          </p:cNvSpPr>
          <p:nvPr>
            <p:ph type="sldImg"/>
          </p:nvPr>
        </p:nvSpPr>
        <p:spPr/>
      </p:sp>
      <p:sp>
        <p:nvSpPr>
          <p:cNvPr id="119810"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Rectangle 2"/>
          <p:cNvSpPr>
            <a:spLocks noGrp="1" noRot="1" noTextEdit="1"/>
          </p:cNvSpPr>
          <p:nvPr>
            <p:ph type="sldImg"/>
          </p:nvPr>
        </p:nvSpPr>
        <p:spPr/>
      </p:sp>
      <p:sp>
        <p:nvSpPr>
          <p:cNvPr id="12185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Rectangle 2"/>
          <p:cNvSpPr>
            <a:spLocks noGrp="1" noRot="1" noTextEdit="1"/>
          </p:cNvSpPr>
          <p:nvPr>
            <p:ph type="sldImg"/>
          </p:nvPr>
        </p:nvSpPr>
        <p:spPr/>
      </p:sp>
      <p:sp>
        <p:nvSpPr>
          <p:cNvPr id="12390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Rectangle 2"/>
          <p:cNvSpPr>
            <a:spLocks noGrp="1" noRot="1" noTextEdit="1"/>
          </p:cNvSpPr>
          <p:nvPr>
            <p:ph type="sldImg"/>
          </p:nvPr>
        </p:nvSpPr>
        <p:spPr/>
      </p:sp>
      <p:sp>
        <p:nvSpPr>
          <p:cNvPr id="12595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Rectangle 2"/>
          <p:cNvSpPr>
            <a:spLocks noGrp="1" noRot="1" noTextEdit="1"/>
          </p:cNvSpPr>
          <p:nvPr>
            <p:ph type="sldImg"/>
          </p:nvPr>
        </p:nvSpPr>
        <p:spPr/>
      </p:sp>
      <p:sp>
        <p:nvSpPr>
          <p:cNvPr id="128002"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Rectangle 2"/>
          <p:cNvSpPr>
            <a:spLocks noGrp="1" noRot="1" noTextEdit="1"/>
          </p:cNvSpPr>
          <p:nvPr>
            <p:ph type="sldImg"/>
          </p:nvPr>
        </p:nvSpPr>
        <p:spPr/>
      </p:sp>
      <p:sp>
        <p:nvSpPr>
          <p:cNvPr id="130050"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Rectangle 2"/>
          <p:cNvSpPr>
            <a:spLocks noGrp="1" noRot="1" noTextEdit="1"/>
          </p:cNvSpPr>
          <p:nvPr>
            <p:ph type="sldImg"/>
          </p:nvPr>
        </p:nvSpPr>
        <p:spPr/>
      </p:sp>
      <p:sp>
        <p:nvSpPr>
          <p:cNvPr id="13209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Rectangle 2"/>
          <p:cNvSpPr>
            <a:spLocks noGrp="1" noRot="1" noTextEdit="1"/>
          </p:cNvSpPr>
          <p:nvPr>
            <p:ph type="sldImg"/>
          </p:nvPr>
        </p:nvSpPr>
        <p:spPr/>
      </p:sp>
      <p:sp>
        <p:nvSpPr>
          <p:cNvPr id="134146" name="Rectangle 3"/>
          <p:cNvSpPr/>
          <p:nvPr>
            <p:ph type="body"/>
          </p:nvPr>
        </p:nvSpPr>
        <p:spPr>
          <a:xfrm>
            <a:off x="685800" y="4343400"/>
            <a:ext cx="5486400" cy="4114800"/>
          </a:xfrm>
          <a:prstGeom prst="rect">
            <a:avLst/>
          </a:prstGeom>
          <a:noFill/>
          <a:ln w="9525">
            <a:noFill/>
          </a:ln>
        </p:spPr>
        <p:txBody>
          <a:bodyPr anchor="t"/>
          <a:p>
            <a:pPr lvl="0"/>
            <a:r>
              <a:rPr lang="zh-CN" altLang="en-US" dirty="0"/>
              <a:t>不同数据库支持不同的特性，通过</a:t>
            </a:r>
            <a:r>
              <a:rPr lang="en-US" altLang="zh-CN" dirty="0"/>
              <a:t>DatabaseMetaData. </a:t>
            </a:r>
            <a:endParaRPr lang="en-US" altLang="zh-CN" dirty="0"/>
          </a:p>
          <a:p>
            <a:pPr lvl="0"/>
            <a:r>
              <a:rPr lang="en-US" altLang="zh-CN" dirty="0"/>
              <a:t>boolean supportsResultSetType(int resultSetType); </a:t>
            </a:r>
            <a:endParaRPr lang="en-US" altLang="zh-CN" dirty="0"/>
          </a:p>
          <a:p>
            <a:pPr lvl="0"/>
            <a:r>
              <a:rPr lang="en-US" altLang="zh-CN" dirty="0"/>
              <a:t>       boolean supportsResultSetConcurrency(int type, int concurrency); </a:t>
            </a:r>
            <a:endParaRPr lang="en-US" altLang="zh-CN" dirty="0"/>
          </a:p>
          <a:p>
            <a:pPr lvl="0"/>
            <a:r>
              <a:rPr lang="en-US" altLang="zh-CN" dirty="0"/>
              <a:t>       boolean supportsResultSetHoldability(int holdability);</a:t>
            </a:r>
            <a:endParaRPr lang="en-US" altLang="zh-CN" dirty="0"/>
          </a:p>
          <a:p>
            <a:pPr lvl="0"/>
            <a:r>
              <a:rPr lang="zh-CN" altLang="en-US" dirty="0"/>
              <a:t>来判断是否支持</a:t>
            </a:r>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Rectangle 2"/>
          <p:cNvSpPr>
            <a:spLocks noGrp="1" noRot="1" noTextEdit="1"/>
          </p:cNvSpPr>
          <p:nvPr>
            <p:ph type="sldImg"/>
          </p:nvPr>
        </p:nvSpPr>
        <p:spPr/>
      </p:sp>
      <p:sp>
        <p:nvSpPr>
          <p:cNvPr id="13619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Rectangle 2"/>
          <p:cNvSpPr>
            <a:spLocks noGrp="1" noRot="1" noTextEdit="1"/>
          </p:cNvSpPr>
          <p:nvPr>
            <p:ph type="sldImg"/>
          </p:nvPr>
        </p:nvSpPr>
        <p:spPr/>
      </p:sp>
      <p:sp>
        <p:nvSpPr>
          <p:cNvPr id="138242" name="Rectangle 3"/>
          <p:cNvSpPr/>
          <p:nvPr>
            <p:ph type="body"/>
          </p:nvPr>
        </p:nvSpPr>
        <p:spPr>
          <a:xfrm>
            <a:off x="685800" y="4343400"/>
            <a:ext cx="5486400" cy="4114800"/>
          </a:xfrm>
          <a:prstGeom prst="rect">
            <a:avLst/>
          </a:prstGeom>
          <a:noFill/>
          <a:ln w="9525">
            <a:noFill/>
          </a:ln>
        </p:spPr>
        <p:txBody>
          <a:bodyPr anchor="t"/>
          <a:p>
            <a:pPr lvl="0"/>
            <a:r>
              <a:rPr lang="en-US" altLang="zh-CN" dirty="0"/>
              <a:t>boolean absolute(int row) throws SQLException </a:t>
            </a:r>
            <a:br>
              <a:rPr lang="en-US" altLang="zh-CN" dirty="0"/>
            </a:br>
            <a:r>
              <a:rPr lang="en-US" altLang="zh-CN" dirty="0"/>
              <a:t> //</a:t>
            </a:r>
            <a:r>
              <a:rPr lang="zh-CN" altLang="en-US" dirty="0"/>
              <a:t>移动记录光标到指定的行</a:t>
            </a:r>
            <a:r>
              <a:rPr lang="en-US" altLang="zh-CN" dirty="0"/>
              <a:t>〔</a:t>
            </a:r>
            <a:r>
              <a:rPr lang="zh-CN" altLang="en-US" dirty="0"/>
              <a:t>记录</a:t>
            </a:r>
            <a:r>
              <a:rPr lang="en-US" altLang="zh-CN" dirty="0"/>
              <a:t>〕</a:t>
            </a:r>
            <a:endParaRPr lang="en-US" altLang="zh-CN" dirty="0"/>
          </a:p>
          <a:p>
            <a:pPr lvl="0"/>
            <a:r>
              <a:rPr lang="en-US" altLang="zh-CN" dirty="0"/>
              <a:t>void beforeFirst() throws SQLException </a:t>
            </a:r>
            <a:br>
              <a:rPr lang="en-US" altLang="zh-CN" dirty="0"/>
            </a:br>
            <a:r>
              <a:rPr lang="en-US" altLang="zh-CN" dirty="0"/>
              <a:t> //</a:t>
            </a:r>
            <a:r>
              <a:rPr lang="zh-CN" altLang="en-US" dirty="0"/>
              <a:t>移动记录光标到第一笔记录之前</a:t>
            </a:r>
            <a:endParaRPr lang="zh-CN" altLang="en-US" dirty="0"/>
          </a:p>
          <a:p>
            <a:pPr lvl="0"/>
            <a:r>
              <a:rPr lang="en-US" altLang="zh-CN" dirty="0"/>
              <a:t>void afterLast() throws SQLException  </a:t>
            </a:r>
            <a:br>
              <a:rPr lang="en-US" altLang="zh-CN" dirty="0"/>
            </a:br>
            <a:r>
              <a:rPr lang="en-US" altLang="zh-CN" dirty="0"/>
              <a:t>//</a:t>
            </a:r>
            <a:r>
              <a:rPr lang="zh-CN" altLang="en-US" dirty="0"/>
              <a:t>移动记录光标到最后一笔记录之后</a:t>
            </a:r>
            <a:endParaRPr lang="zh-CN" altLang="en-US" dirty="0"/>
          </a:p>
          <a:p>
            <a:pPr lvl="0"/>
            <a:r>
              <a:rPr lang="en-US" altLang="zh-CN" dirty="0"/>
              <a:t>boolean first() throws SQLException </a:t>
            </a:r>
            <a:br>
              <a:rPr lang="en-US" altLang="zh-CN" dirty="0"/>
            </a:br>
            <a:r>
              <a:rPr lang="en-US" altLang="zh-CN" dirty="0"/>
              <a:t> //</a:t>
            </a:r>
            <a:r>
              <a:rPr lang="zh-CN" altLang="en-US" dirty="0"/>
              <a:t>移动记录光标到第一笔记录</a:t>
            </a:r>
            <a:endParaRPr lang="zh-CN" altLang="en-US" dirty="0"/>
          </a:p>
          <a:p>
            <a:pPr lvl="0"/>
            <a:r>
              <a:rPr lang="en-US" altLang="zh-CN" dirty="0"/>
              <a:t>boolean last() throws SQLException </a:t>
            </a:r>
            <a:br>
              <a:rPr lang="en-US" altLang="zh-CN" dirty="0"/>
            </a:br>
            <a:r>
              <a:rPr lang="en-US" altLang="zh-CN" dirty="0"/>
              <a:t> //</a:t>
            </a:r>
            <a:r>
              <a:rPr lang="zh-CN" altLang="en-US" dirty="0"/>
              <a:t>移动记录光标到最后一笔记录</a:t>
            </a:r>
            <a:endParaRPr lang="zh-CN" altLang="en-US" dirty="0"/>
          </a:p>
          <a:p>
            <a:pPr lvl="0"/>
            <a:r>
              <a:rPr lang="en-US" altLang="zh-CN" dirty="0"/>
              <a:t>boolean next() throws SQLException  </a:t>
            </a:r>
            <a:br>
              <a:rPr lang="en-US" altLang="zh-CN" dirty="0"/>
            </a:br>
            <a:r>
              <a:rPr lang="en-US" altLang="zh-CN" dirty="0"/>
              <a:t>//</a:t>
            </a:r>
            <a:r>
              <a:rPr lang="zh-CN" altLang="en-US" dirty="0"/>
              <a:t>移动记录光标到下一笔记录</a:t>
            </a:r>
            <a:endParaRPr lang="zh-CN" altLang="en-US" dirty="0"/>
          </a:p>
          <a:p>
            <a:pPr lvl="0"/>
            <a:r>
              <a:rPr lang="en-US" altLang="zh-CN" dirty="0"/>
              <a:t>boolean previous() throws SQLException  </a:t>
            </a:r>
            <a:br>
              <a:rPr lang="en-US" altLang="zh-CN" dirty="0"/>
            </a:br>
            <a:r>
              <a:rPr lang="en-US" altLang="zh-CN" dirty="0"/>
              <a:t>//</a:t>
            </a:r>
            <a:r>
              <a:rPr lang="zh-CN" altLang="en-US" dirty="0"/>
              <a:t>移动记录光标到上一笔记录</a:t>
            </a:r>
            <a:endParaRPr lang="zh-CN" altLang="en-US" dirty="0"/>
          </a:p>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noRot="1" noTextEdit="1"/>
          </p:cNvSpPr>
          <p:nvPr>
            <p:ph type="sldImg"/>
          </p:nvPr>
        </p:nvSpPr>
        <p:spPr/>
      </p:sp>
      <p:sp>
        <p:nvSpPr>
          <p:cNvPr id="2969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Rectangle 2"/>
          <p:cNvSpPr>
            <a:spLocks noGrp="1" noRot="1" noTextEdit="1"/>
          </p:cNvSpPr>
          <p:nvPr>
            <p:ph type="sldImg"/>
          </p:nvPr>
        </p:nvSpPr>
        <p:spPr/>
      </p:sp>
      <p:sp>
        <p:nvSpPr>
          <p:cNvPr id="140290"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Rectangle 2"/>
          <p:cNvSpPr>
            <a:spLocks noGrp="1" noRot="1" noTextEdit="1"/>
          </p:cNvSpPr>
          <p:nvPr>
            <p:ph type="sldImg"/>
          </p:nvPr>
        </p:nvSpPr>
        <p:spPr/>
      </p:sp>
      <p:sp>
        <p:nvSpPr>
          <p:cNvPr id="14233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Rectangle 2"/>
          <p:cNvSpPr>
            <a:spLocks noGrp="1" noRot="1" noTextEdit="1"/>
          </p:cNvSpPr>
          <p:nvPr>
            <p:ph type="sldImg"/>
          </p:nvPr>
        </p:nvSpPr>
        <p:spPr/>
      </p:sp>
      <p:sp>
        <p:nvSpPr>
          <p:cNvPr id="14438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Rectangle 2"/>
          <p:cNvSpPr>
            <a:spLocks noGrp="1" noRot="1" noTextEdit="1"/>
          </p:cNvSpPr>
          <p:nvPr>
            <p:ph type="sldImg"/>
          </p:nvPr>
        </p:nvSpPr>
        <p:spPr/>
      </p:sp>
      <p:sp>
        <p:nvSpPr>
          <p:cNvPr id="14643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Rectangle 2"/>
          <p:cNvSpPr>
            <a:spLocks noGrp="1" noRot="1" noTextEdit="1"/>
          </p:cNvSpPr>
          <p:nvPr>
            <p:ph type="sldImg"/>
          </p:nvPr>
        </p:nvSpPr>
        <p:spPr/>
      </p:sp>
      <p:sp>
        <p:nvSpPr>
          <p:cNvPr id="148482"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Rectangle 2"/>
          <p:cNvSpPr>
            <a:spLocks noGrp="1" noRot="1" noTextEdit="1"/>
          </p:cNvSpPr>
          <p:nvPr>
            <p:ph type="sldImg"/>
          </p:nvPr>
        </p:nvSpPr>
        <p:spPr/>
      </p:sp>
      <p:sp>
        <p:nvSpPr>
          <p:cNvPr id="150530"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Rectangle 2"/>
          <p:cNvSpPr>
            <a:spLocks noGrp="1" noRot="1" noTextEdit="1"/>
          </p:cNvSpPr>
          <p:nvPr>
            <p:ph type="sldImg"/>
          </p:nvPr>
        </p:nvSpPr>
        <p:spPr/>
      </p:sp>
      <p:sp>
        <p:nvSpPr>
          <p:cNvPr id="15257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Rectangle 2"/>
          <p:cNvSpPr>
            <a:spLocks noGrp="1" noRot="1" noTextEdit="1"/>
          </p:cNvSpPr>
          <p:nvPr>
            <p:ph type="sldImg"/>
          </p:nvPr>
        </p:nvSpPr>
        <p:spPr/>
      </p:sp>
      <p:sp>
        <p:nvSpPr>
          <p:cNvPr id="15462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Rectangle 2"/>
          <p:cNvSpPr>
            <a:spLocks noGrp="1" noRot="1" noTextEdit="1"/>
          </p:cNvSpPr>
          <p:nvPr>
            <p:ph type="sldImg"/>
          </p:nvPr>
        </p:nvSpPr>
        <p:spPr/>
      </p:sp>
      <p:sp>
        <p:nvSpPr>
          <p:cNvPr id="15667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Rectangle 2"/>
          <p:cNvSpPr>
            <a:spLocks noGrp="1" noRot="1" noTextEdit="1"/>
          </p:cNvSpPr>
          <p:nvPr>
            <p:ph type="sldImg"/>
          </p:nvPr>
        </p:nvSpPr>
        <p:spPr/>
      </p:sp>
      <p:sp>
        <p:nvSpPr>
          <p:cNvPr id="158722"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noRot="1" noTextEdit="1"/>
          </p:cNvSpPr>
          <p:nvPr>
            <p:ph type="sldImg"/>
          </p:nvPr>
        </p:nvSpPr>
        <p:spPr/>
      </p:sp>
      <p:sp>
        <p:nvSpPr>
          <p:cNvPr id="3174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Rectangle 2"/>
          <p:cNvSpPr>
            <a:spLocks noGrp="1" noRot="1" noTextEdit="1"/>
          </p:cNvSpPr>
          <p:nvPr>
            <p:ph type="sldImg"/>
          </p:nvPr>
        </p:nvSpPr>
        <p:spPr/>
      </p:sp>
      <p:sp>
        <p:nvSpPr>
          <p:cNvPr id="160770"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Rectangle 2"/>
          <p:cNvSpPr>
            <a:spLocks noGrp="1" noRot="1" noTextEdit="1"/>
          </p:cNvSpPr>
          <p:nvPr>
            <p:ph type="sldImg"/>
          </p:nvPr>
        </p:nvSpPr>
        <p:spPr/>
      </p:sp>
      <p:sp>
        <p:nvSpPr>
          <p:cNvPr id="16281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Rectangle 2"/>
          <p:cNvSpPr>
            <a:spLocks noGrp="1" noRot="1" noTextEdit="1"/>
          </p:cNvSpPr>
          <p:nvPr>
            <p:ph type="sldImg"/>
          </p:nvPr>
        </p:nvSpPr>
        <p:spPr/>
      </p:sp>
      <p:sp>
        <p:nvSpPr>
          <p:cNvPr id="16486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Rectangle 2"/>
          <p:cNvSpPr>
            <a:spLocks noGrp="1" noRot="1" noTextEdit="1"/>
          </p:cNvSpPr>
          <p:nvPr>
            <p:ph type="sldImg"/>
          </p:nvPr>
        </p:nvSpPr>
        <p:spPr/>
      </p:sp>
      <p:sp>
        <p:nvSpPr>
          <p:cNvPr id="16691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Rectangle 2"/>
          <p:cNvSpPr>
            <a:spLocks noGrp="1" noRot="1" noTextEdit="1"/>
          </p:cNvSpPr>
          <p:nvPr>
            <p:ph type="sldImg"/>
          </p:nvPr>
        </p:nvSpPr>
        <p:spPr/>
      </p:sp>
      <p:sp>
        <p:nvSpPr>
          <p:cNvPr id="168962"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Rectangle 2"/>
          <p:cNvSpPr>
            <a:spLocks noGrp="1" noRot="1" noTextEdit="1"/>
          </p:cNvSpPr>
          <p:nvPr>
            <p:ph type="sldImg"/>
          </p:nvPr>
        </p:nvSpPr>
        <p:spPr/>
      </p:sp>
      <p:sp>
        <p:nvSpPr>
          <p:cNvPr id="171010"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Rectangle 2"/>
          <p:cNvSpPr>
            <a:spLocks noGrp="1" noRot="1" noTextEdit="1"/>
          </p:cNvSpPr>
          <p:nvPr>
            <p:ph type="sldImg"/>
          </p:nvPr>
        </p:nvSpPr>
        <p:spPr/>
      </p:sp>
      <p:sp>
        <p:nvSpPr>
          <p:cNvPr id="17305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Rectangle 2"/>
          <p:cNvSpPr>
            <a:spLocks noGrp="1" noRot="1" noTextEdit="1"/>
          </p:cNvSpPr>
          <p:nvPr>
            <p:ph type="sldImg"/>
          </p:nvPr>
        </p:nvSpPr>
        <p:spPr/>
      </p:sp>
      <p:sp>
        <p:nvSpPr>
          <p:cNvPr id="17510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Rectangle 2"/>
          <p:cNvSpPr>
            <a:spLocks noGrp="1" noRot="1" noTextEdit="1"/>
          </p:cNvSpPr>
          <p:nvPr>
            <p:ph type="sldImg"/>
          </p:nvPr>
        </p:nvSpPr>
        <p:spPr/>
      </p:sp>
      <p:sp>
        <p:nvSpPr>
          <p:cNvPr id="17715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1" name="Rectangle 2"/>
          <p:cNvSpPr>
            <a:spLocks noGrp="1" noRot="1" noTextEdit="1"/>
          </p:cNvSpPr>
          <p:nvPr>
            <p:ph type="sldImg"/>
          </p:nvPr>
        </p:nvSpPr>
        <p:spPr/>
      </p:sp>
      <p:sp>
        <p:nvSpPr>
          <p:cNvPr id="179202"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noRot="1" noTextEdit="1"/>
          </p:cNvSpPr>
          <p:nvPr>
            <p:ph type="sldImg"/>
          </p:nvPr>
        </p:nvSpPr>
        <p:spPr/>
      </p:sp>
      <p:sp>
        <p:nvSpPr>
          <p:cNvPr id="3379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1" name="Rectangle 2"/>
          <p:cNvSpPr>
            <a:spLocks noGrp="1" noRot="1" noTextEdit="1"/>
          </p:cNvSpPr>
          <p:nvPr>
            <p:ph type="sldImg"/>
          </p:nvPr>
        </p:nvSpPr>
        <p:spPr/>
      </p:sp>
      <p:sp>
        <p:nvSpPr>
          <p:cNvPr id="184322" name="Rectangle 3"/>
          <p:cNvSpPr/>
          <p:nvPr>
            <p:ph type="body"/>
          </p:nvPr>
        </p:nvSpPr>
        <p:spPr>
          <a:xfrm>
            <a:off x="685800" y="4343400"/>
            <a:ext cx="5486400" cy="4114800"/>
          </a:xfrm>
          <a:prstGeom prst="rect">
            <a:avLst/>
          </a:prstGeom>
          <a:noFill/>
          <a:ln w="9525">
            <a:noFill/>
          </a:ln>
        </p:spPr>
        <p:txBody>
          <a:bodyPr anchor="t"/>
          <a:p>
            <a:pPr lvl="0"/>
            <a:r>
              <a:rPr lang="zh-CN" altLang="en-US" dirty="0"/>
              <a:t>合理的分配与释放，可以提高连接的复用度，从而降低建立新连接的开销，同时还可以加快用户的访问速度。</a:t>
            </a:r>
            <a:endParaRPr lang="zh-CN" altLang="en-US" dirty="0"/>
          </a:p>
          <a:p>
            <a:pPr lvl="0"/>
            <a:r>
              <a:rPr lang="zh-CN" altLang="en-US" dirty="0"/>
              <a:t>对于连接的管理可使用空闲池。即把已经创建但尚未分配出去的连接按创建时间存放到一个空闲池中。每当用户请求一个连接时，系统首先检查空闲池内有没有空闲连接。如果有就把建立时间最长（通过容器的顺序存放实现）的那个连接分配给他（实际是先做连接是否有效的判断，如果可用就分配给用户，如不可用就把这个连接从空闲池删掉，重新检测空闲池是否还有连接）；如果没有则检查当前所开连接池是否达到连接池所允许的最大连接数（</a:t>
            </a:r>
            <a:r>
              <a:rPr lang="en-US" altLang="zh-CN" dirty="0"/>
              <a:t>maxConn</a:t>
            </a:r>
            <a:r>
              <a:rPr lang="zh-CN" altLang="en-US" dirty="0"/>
              <a:t>）</a:t>
            </a:r>
            <a:r>
              <a:rPr lang="en-US" altLang="zh-CN" dirty="0"/>
              <a:t>,</a:t>
            </a:r>
            <a:r>
              <a:rPr lang="zh-CN" altLang="en-US" dirty="0"/>
              <a:t>如果没有达到，就新建一个连接，如果已经达到，就等待一定的时间（</a:t>
            </a:r>
            <a:r>
              <a:rPr lang="en-US" altLang="zh-CN" dirty="0"/>
              <a:t>timeout</a:t>
            </a:r>
            <a:r>
              <a:rPr lang="zh-CN" altLang="en-US" dirty="0"/>
              <a:t>）。如果在等待的时间内有连接被释放出来就可以把这个连接分配给等待的用户，如果等待时间超过预定时间</a:t>
            </a:r>
            <a:r>
              <a:rPr lang="en-US" altLang="zh-CN" dirty="0"/>
              <a:t>timeout,</a:t>
            </a:r>
            <a:r>
              <a:rPr lang="zh-CN" altLang="en-US" dirty="0"/>
              <a:t>则返回空值（</a:t>
            </a:r>
            <a:r>
              <a:rPr lang="en-US" altLang="zh-CN" dirty="0"/>
              <a:t>null</a:t>
            </a:r>
            <a:r>
              <a:rPr lang="zh-CN" altLang="en-US" dirty="0"/>
              <a:t>）。系统对已经分配出去正在使用的连接只做计数，当使用完后再返还给空闲池。对于空闲连接的状态，可开辟专门的线程定时检测，这样会花费一定的系统开销，但可以保证较快的响应速度。也可采取不开辟专门线程，只是在分配前检测的方法。</a:t>
            </a:r>
            <a:endParaRPr lang="zh-CN" alt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5" name="Rectangle 2"/>
          <p:cNvSpPr>
            <a:spLocks noGrp="1" noRot="1" noTextEdit="1"/>
          </p:cNvSpPr>
          <p:nvPr>
            <p:ph type="sldImg"/>
          </p:nvPr>
        </p:nvSpPr>
        <p:spPr/>
      </p:sp>
      <p:sp>
        <p:nvSpPr>
          <p:cNvPr id="19558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noRot="1" noTextEdit="1"/>
          </p:cNvSpPr>
          <p:nvPr>
            <p:ph type="sldImg"/>
          </p:nvPr>
        </p:nvSpPr>
        <p:spPr/>
      </p:sp>
      <p:sp>
        <p:nvSpPr>
          <p:cNvPr id="35842"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50169" y="1178481"/>
            <a:ext cx="8101013" cy="2506980"/>
          </a:xfrm>
        </p:spPr>
        <p:txBody>
          <a:bodyPr anchor="b"/>
          <a:lstStyle>
            <a:lvl1pPr algn="ct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50169" y="3782140"/>
            <a:ext cx="8101013" cy="1738550"/>
          </a:xfrm>
        </p:spPr>
        <p:txBody>
          <a:bodyPr/>
          <a:lstStyle>
            <a:lvl1pPr marL="0" indent="0" algn="ctr">
              <a:buNone/>
              <a:defRPr sz="2125"/>
            </a:lvl1pPr>
            <a:lvl2pPr marL="405130" indent="0" algn="ctr">
              <a:buNone/>
              <a:defRPr sz="1770"/>
            </a:lvl2pPr>
            <a:lvl3pPr marL="810260" indent="0" algn="ctr">
              <a:buNone/>
              <a:defRPr sz="1595"/>
            </a:lvl3pPr>
            <a:lvl4pPr marL="1215390" indent="0" algn="ctr">
              <a:buNone/>
              <a:defRPr sz="1420"/>
            </a:lvl4pPr>
            <a:lvl5pPr marL="1620520" indent="0" algn="ctr">
              <a:buNone/>
              <a:defRPr sz="1420"/>
            </a:lvl5pPr>
            <a:lvl6pPr marL="2025015" indent="0" algn="ctr">
              <a:buNone/>
              <a:defRPr sz="1420"/>
            </a:lvl6pPr>
            <a:lvl7pPr marL="2430145" indent="0" algn="ctr">
              <a:buNone/>
              <a:defRPr sz="1420"/>
            </a:lvl7pPr>
            <a:lvl8pPr marL="2835275" indent="0" algn="ctr">
              <a:buNone/>
              <a:defRPr sz="1420"/>
            </a:lvl8pPr>
            <a:lvl9pPr marL="3240405" indent="0" algn="ctr">
              <a:buNone/>
              <a:defRPr sz="1420"/>
            </a:lvl9pPr>
          </a:lstStyle>
          <a:p>
            <a:pPr fontAlgn="base"/>
            <a:r>
              <a:rPr lang="zh-CN" altLang="en-US" sz="2125" strike="noStrike" noProof="1" smtClean="0"/>
              <a:t>单击此处编辑母版副标题样式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dirty="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A412EDC5-3346-4C7C-B837-DB8DEEE1BAAB}"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dirty="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DBAC9BC9-46CA-4084-9774-D2931CF29CB5}"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86688" y="450850"/>
            <a:ext cx="2430463" cy="5695950"/>
          </a:xfrm>
        </p:spPr>
        <p:txBody>
          <a:bodyPr vert="eaVert"/>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95300" y="450850"/>
            <a:ext cx="7150491" cy="5695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dirty="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8F881836-561B-4069-B60C-40FD19E8BAD9}"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230655" y="240030"/>
            <a:ext cx="9850606" cy="608076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2"/>
          <p:cNvSpPr>
            <a:spLocks noGrp="1"/>
          </p:cNvSpPr>
          <p:nvPr>
            <p:ph type="dt" sz="half" idx="2"/>
          </p:nvPr>
        </p:nvSpPr>
        <p:spPr>
          <a:xfrm>
            <a:off x="5397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fld id="{6158E0D3-FE01-4DAA-B842-7F7F814E9E4A}" type="datetime1">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3"/>
          <p:cNvSpPr>
            <a:spLocks noGrp="1"/>
          </p:cNvSpPr>
          <p:nvPr>
            <p:ph type="ftr" sz="quarter" idx="3"/>
          </p:nvPr>
        </p:nvSpPr>
        <p:spPr>
          <a:xfrm>
            <a:off x="3690938" y="6561138"/>
            <a:ext cx="3419475"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4"/>
          <p:cNvSpPr>
            <a:spLocks noGrp="1"/>
          </p:cNvSpPr>
          <p:nvPr>
            <p:ph type="sldNum" sz="quarter" idx="4"/>
          </p:nvPr>
        </p:nvSpPr>
        <p:spPr>
          <a:xfrm>
            <a:off x="7740650" y="6561138"/>
            <a:ext cx="2520950" cy="479425"/>
          </a:xfrm>
          <a:prstGeom prst="rect">
            <a:avLst/>
          </a:prstGeom>
          <a:noFill/>
          <a:ln w="9525">
            <a:noFill/>
            <a:miter/>
          </a:ln>
        </p:spPr>
        <p:txBody>
          <a:bodyPr vert="horz" wrap="square" lIns="102870" tIns="51435" rIns="102870" bIns="51435" numCol="1" anchor="ctr" anchorCtr="0" compatLnSpc="1"/>
          <a:lstStyle>
            <a:lvl1pPr>
              <a:defRPr dirty="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3756A44A-C962-44CD-96A6-AD2ACC07E338}"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0655" y="240030"/>
            <a:ext cx="9468058" cy="96012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720090" y="1680210"/>
            <a:ext cx="4590574" cy="46405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90686" y="1680210"/>
            <a:ext cx="4590574" cy="46405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4"/>
          <p:cNvSpPr>
            <a:spLocks noGrp="1"/>
          </p:cNvSpPr>
          <p:nvPr>
            <p:ph type="dt" sz="half" idx="12"/>
          </p:nvPr>
        </p:nvSpPr>
        <p:spPr>
          <a:xfrm>
            <a:off x="5397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fld id="{0CA49FF5-271E-4CAE-9AB9-201AB54A6982}" type="datetime1">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5"/>
          <p:cNvSpPr>
            <a:spLocks noGrp="1"/>
          </p:cNvSpPr>
          <p:nvPr>
            <p:ph type="ftr" sz="quarter" idx="3"/>
          </p:nvPr>
        </p:nvSpPr>
        <p:spPr>
          <a:xfrm>
            <a:off x="3690938" y="6561138"/>
            <a:ext cx="3419475"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6"/>
          <p:cNvSpPr>
            <a:spLocks noGrp="1"/>
          </p:cNvSpPr>
          <p:nvPr>
            <p:ph type="sldNum" sz="quarter" idx="4"/>
          </p:nvPr>
        </p:nvSpPr>
        <p:spPr>
          <a:xfrm>
            <a:off x="7740650" y="6561138"/>
            <a:ext cx="2520950" cy="479425"/>
          </a:xfrm>
          <a:prstGeom prst="rect">
            <a:avLst/>
          </a:prstGeom>
          <a:noFill/>
          <a:ln w="9525">
            <a:noFill/>
            <a:miter/>
          </a:ln>
        </p:spPr>
        <p:txBody>
          <a:bodyPr vert="horz" wrap="square" lIns="102870" tIns="51435" rIns="102870" bIns="51435" numCol="1" anchor="ctr" anchorCtr="0" compatLnSpc="1"/>
          <a:lstStyle>
            <a:lvl1pPr>
              <a:defRPr dirty="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2365C608-3662-41DA-A270-070B338239E5}"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sz="3200"/>
            </a:lvl1pPr>
            <a:lvl2pPr>
              <a:defRPr sz="2800"/>
            </a:lvl2pPr>
            <a:lvl3pPr>
              <a:defRPr sz="2400"/>
            </a:lvl3pPr>
            <a:lvl4pPr>
              <a:defRPr sz="2000"/>
            </a:lvl4pPr>
            <a:lvl5pPr>
              <a:defRPr sz="18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dirty="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2BE8CAE-895F-4731-8036-74E101556E09}"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6967" y="1795225"/>
            <a:ext cx="9316164" cy="2995374"/>
          </a:xfrm>
        </p:spPr>
        <p:txBody>
          <a:bodyPr anchor="b"/>
          <a:lstStyle>
            <a:lvl1pP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36967" y="4818936"/>
            <a:ext cx="9316164" cy="1575196"/>
          </a:xfrm>
        </p:spPr>
        <p:txBody>
          <a:bodyPr/>
          <a:lstStyle>
            <a:lvl1pPr marL="0" indent="0">
              <a:buNone/>
              <a:defRPr sz="2125">
                <a:solidFill>
                  <a:schemeClr val="tx1">
                    <a:tint val="75000"/>
                  </a:schemeClr>
                </a:solidFill>
              </a:defRPr>
            </a:lvl1pPr>
            <a:lvl2pPr marL="405130" indent="0">
              <a:buNone/>
              <a:defRPr sz="1770">
                <a:solidFill>
                  <a:schemeClr val="tx1">
                    <a:tint val="75000"/>
                  </a:schemeClr>
                </a:solidFill>
              </a:defRPr>
            </a:lvl2pPr>
            <a:lvl3pPr marL="810260" indent="0">
              <a:buNone/>
              <a:defRPr sz="1595">
                <a:solidFill>
                  <a:schemeClr val="tx1">
                    <a:tint val="75000"/>
                  </a:schemeClr>
                </a:solidFill>
              </a:defRPr>
            </a:lvl3pPr>
            <a:lvl4pPr marL="1215390" indent="0">
              <a:buNone/>
              <a:defRPr sz="1420">
                <a:solidFill>
                  <a:schemeClr val="tx1">
                    <a:tint val="75000"/>
                  </a:schemeClr>
                </a:solidFill>
              </a:defRPr>
            </a:lvl4pPr>
            <a:lvl5pPr marL="1620520" indent="0">
              <a:buNone/>
              <a:defRPr sz="1420">
                <a:solidFill>
                  <a:schemeClr val="tx1">
                    <a:tint val="75000"/>
                  </a:schemeClr>
                </a:solidFill>
              </a:defRPr>
            </a:lvl5pPr>
            <a:lvl6pPr marL="2025015" indent="0">
              <a:buNone/>
              <a:defRPr sz="1420">
                <a:solidFill>
                  <a:schemeClr val="tx1">
                    <a:tint val="75000"/>
                  </a:schemeClr>
                </a:solidFill>
              </a:defRPr>
            </a:lvl6pPr>
            <a:lvl7pPr marL="2430145" indent="0">
              <a:buNone/>
              <a:defRPr sz="1420">
                <a:solidFill>
                  <a:schemeClr val="tx1">
                    <a:tint val="75000"/>
                  </a:schemeClr>
                </a:solidFill>
              </a:defRPr>
            </a:lvl7pPr>
            <a:lvl8pPr marL="2835275" indent="0">
              <a:buNone/>
              <a:defRPr sz="1420">
                <a:solidFill>
                  <a:schemeClr val="tx1">
                    <a:tint val="75000"/>
                  </a:schemeClr>
                </a:solidFill>
              </a:defRPr>
            </a:lvl8pPr>
            <a:lvl9pPr marL="3240405" indent="0">
              <a:buNone/>
              <a:defRPr sz="1420">
                <a:solidFill>
                  <a:schemeClr val="tx1">
                    <a:tint val="75000"/>
                  </a:schemeClr>
                </a:solidFill>
              </a:defRPr>
            </a:lvl9pPr>
          </a:lstStyle>
          <a:p>
            <a:pPr lvl="0" fontAlgn="base"/>
            <a:r>
              <a:rPr lang="zh-CN" altLang="en-US" sz="2125" strike="noStrike" noProof="1" smtClean="0"/>
              <a:t>单击此处编辑母版文本样式</a:t>
            </a:r>
            <a:endParaRPr lang="zh-CN" altLang="en-US" strike="noStrike" noProof="1" smtClean="0"/>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dirty="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28C36A38-88B4-46E2-9B6E-781D72EA2414}"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95300"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53444"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dirty="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6125F0C-7AE5-4B5B-ABC6-9323B1D05474}"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383381"/>
            <a:ext cx="9316164" cy="1391841"/>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051408" y="1867360"/>
            <a:ext cx="4317682"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051408" y="2798648"/>
            <a:ext cx="4317682"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543256" y="1867360"/>
            <a:ext cx="4338946"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5543256" y="2798648"/>
            <a:ext cx="4338946"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1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1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dirty="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04808C1-074A-4D20-A298-92E593433D63}"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dirty="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54F32A2-4A2B-4516-9355-7D185A9078B5}"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dirty="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964F086D-1BEA-4C5A-A603-BE853642E028}"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483716"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内容占位符 2"/>
          <p:cNvSpPr>
            <a:spLocks noGrp="1"/>
          </p:cNvSpPr>
          <p:nvPr>
            <p:ph idx="1"/>
          </p:nvPr>
        </p:nvSpPr>
        <p:spPr>
          <a:xfrm>
            <a:off x="4591981" y="1036796"/>
            <a:ext cx="5468183" cy="5117306"/>
          </a:xfrm>
        </p:spPr>
        <p:txBody>
          <a:bodyPr/>
          <a:lstStyle>
            <a:lvl1pPr>
              <a:defRPr sz="2835"/>
            </a:lvl1pPr>
            <a:lvl2pPr>
              <a:defRPr sz="2480"/>
            </a:lvl2pPr>
            <a:lvl3pPr>
              <a:defRPr sz="2125"/>
            </a:lvl3pPr>
            <a:lvl4pPr>
              <a:defRPr sz="1770"/>
            </a:lvl4pPr>
            <a:lvl5pPr>
              <a:defRPr sz="1770"/>
            </a:lvl5pPr>
            <a:lvl6pPr>
              <a:defRPr sz="1770"/>
            </a:lvl6pPr>
            <a:lvl7pPr>
              <a:defRPr sz="1770"/>
            </a:lvl7pPr>
            <a:lvl8pPr>
              <a:defRPr sz="1770"/>
            </a:lvl8pPr>
            <a:lvl9pPr>
              <a:defRPr sz="1770"/>
            </a:lvl9pPr>
          </a:lstStyle>
          <a:p>
            <a:pPr lvl="0" fontAlgn="base"/>
            <a:r>
              <a:rPr lang="zh-CN" altLang="en-US" sz="2835" strike="noStrike" noProof="1" smtClean="0"/>
              <a:t>单击此处编辑母版文本样式</a:t>
            </a:r>
            <a:endParaRPr lang="zh-CN" altLang="en-US" strike="noStrike" noProof="1" smtClean="0"/>
          </a:p>
          <a:p>
            <a:pPr lvl="1" fontAlgn="base"/>
            <a:r>
              <a:rPr lang="zh-CN" altLang="en-US" sz="2480" strike="noStrike" noProof="1" smtClean="0"/>
              <a:t>第二级</a:t>
            </a:r>
            <a:endParaRPr lang="zh-CN" altLang="en-US" strike="noStrike" noProof="1" smtClean="0"/>
          </a:p>
          <a:p>
            <a:pPr lvl="2" fontAlgn="base"/>
            <a:r>
              <a:rPr lang="zh-CN" altLang="en-US" sz="2125" strike="noStrike" noProof="1" smtClean="0"/>
              <a:t>第三级</a:t>
            </a:r>
            <a:endParaRPr lang="zh-CN" altLang="en-US" strike="noStrike" noProof="1" smtClean="0"/>
          </a:p>
          <a:p>
            <a:pPr lvl="3" fontAlgn="base"/>
            <a:r>
              <a:rPr lang="zh-CN" altLang="en-US" sz="1770" strike="noStrike" noProof="1" smtClean="0"/>
              <a:t>第四级</a:t>
            </a:r>
            <a:endParaRPr lang="zh-CN" altLang="en-US" strike="noStrike" noProof="1" smtClean="0"/>
          </a:p>
          <a:p>
            <a:pPr lvl="4" fontAlgn="base"/>
            <a:r>
              <a:rPr lang="zh-CN" altLang="en-US" sz="1770" strike="noStrike" noProof="1" smtClean="0"/>
              <a:t>第五级</a:t>
            </a:r>
            <a:endParaRPr lang="zh-CN" altLang="en-US" strike="noStrike" noProof="1"/>
          </a:p>
        </p:txBody>
      </p:sp>
      <p:sp>
        <p:nvSpPr>
          <p:cNvPr id="4" name="文本占位符 3"/>
          <p:cNvSpPr>
            <a:spLocks noGrp="1"/>
          </p:cNvSpPr>
          <p:nvPr>
            <p:ph type="body" sz="half" idx="2"/>
          </p:nvPr>
        </p:nvSpPr>
        <p:spPr>
          <a:xfrm>
            <a:off x="744000" y="2160270"/>
            <a:ext cx="3483716" cy="4002167"/>
          </a:xfrm>
        </p:spPr>
        <p:txBody>
          <a:bodyPr/>
          <a:lstStyle>
            <a:lvl1pPr marL="0" indent="0">
              <a:buNone/>
              <a:defRPr sz="1420"/>
            </a:lvl1pPr>
            <a:lvl2pPr marL="405130" indent="0">
              <a:buNone/>
              <a:defRPr sz="1240"/>
            </a:lvl2pPr>
            <a:lvl3pPr marL="810260" indent="0">
              <a:buNone/>
              <a:defRPr sz="1065"/>
            </a:lvl3pPr>
            <a:lvl4pPr marL="1215390" indent="0">
              <a:buNone/>
              <a:defRPr sz="885"/>
            </a:lvl4pPr>
            <a:lvl5pPr marL="1620520" indent="0">
              <a:buNone/>
              <a:defRPr sz="885"/>
            </a:lvl5pPr>
            <a:lvl6pPr marL="2025015" indent="0">
              <a:buNone/>
              <a:defRPr sz="885"/>
            </a:lvl6pPr>
            <a:lvl7pPr marL="2430145" indent="0">
              <a:buNone/>
              <a:defRPr sz="885"/>
            </a:lvl7pPr>
            <a:lvl8pPr marL="2835275" indent="0">
              <a:buNone/>
              <a:defRPr sz="885"/>
            </a:lvl8pPr>
            <a:lvl9pPr marL="3240405" indent="0">
              <a:buNone/>
              <a:defRPr sz="885"/>
            </a:lvl9pPr>
          </a:lstStyle>
          <a:p>
            <a:pPr lvl="0" fontAlgn="base"/>
            <a:r>
              <a:rPr lang="zh-CN" altLang="en-US" sz="142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dirty="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DD38B0D9-3797-494D-914C-5EE318D89EBF}"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690239"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591981" y="480061"/>
            <a:ext cx="5468183" cy="5674043"/>
          </a:xfrm>
        </p:spPr>
        <p:txBody>
          <a:bodyPr vert="horz" wrap="square" lIns="102870" tIns="51435" rIns="102870" bIns="51435" numCol="1" anchor="t" anchorCtr="0" compatLnSpc="1"/>
          <a:lstStyle>
            <a:lvl1pPr marL="0" indent="0">
              <a:buNone/>
              <a:defRPr sz="2835"/>
            </a:lvl1pPr>
            <a:lvl2pPr marL="405130" indent="0">
              <a:buNone/>
              <a:defRPr sz="2480"/>
            </a:lvl2pPr>
            <a:lvl3pPr marL="810260" indent="0">
              <a:buNone/>
              <a:defRPr sz="2125"/>
            </a:lvl3pPr>
            <a:lvl4pPr marL="1215390" indent="0">
              <a:buNone/>
              <a:defRPr sz="1770"/>
            </a:lvl4pPr>
            <a:lvl5pPr marL="1620520" indent="0">
              <a:buNone/>
              <a:defRPr sz="1770"/>
            </a:lvl5pPr>
            <a:lvl6pPr marL="2025015" indent="0">
              <a:buNone/>
              <a:defRPr sz="1770"/>
            </a:lvl6pPr>
            <a:lvl7pPr marL="2430145" indent="0">
              <a:buNone/>
              <a:defRPr sz="1770"/>
            </a:lvl7pPr>
            <a:lvl8pPr marL="2835275" indent="0">
              <a:buNone/>
              <a:defRPr sz="1770"/>
            </a:lvl8pPr>
            <a:lvl9pPr marL="3240405" indent="0">
              <a:buNone/>
              <a:defRPr sz="1770"/>
            </a:lvl9pPr>
          </a:lstStyle>
          <a:p>
            <a:pPr marL="0" marR="0" lvl="0" indent="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35"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 name="文本占位符 3"/>
          <p:cNvSpPr>
            <a:spLocks noGrp="1"/>
          </p:cNvSpPr>
          <p:nvPr>
            <p:ph type="body" sz="half" idx="2"/>
          </p:nvPr>
        </p:nvSpPr>
        <p:spPr>
          <a:xfrm>
            <a:off x="744000" y="2160270"/>
            <a:ext cx="3690239" cy="4002167"/>
          </a:xfrm>
        </p:spPr>
        <p:txBody>
          <a:bodyPr/>
          <a:lstStyle>
            <a:lvl1pPr marL="0" indent="0">
              <a:buNone/>
              <a:defRPr sz="1770"/>
            </a:lvl1pPr>
            <a:lvl2pPr marL="405130" indent="0">
              <a:buNone/>
              <a:defRPr sz="1595"/>
            </a:lvl2pPr>
            <a:lvl3pPr marL="810260" indent="0">
              <a:buNone/>
              <a:defRPr sz="1420"/>
            </a:lvl3pPr>
            <a:lvl4pPr marL="1215390" indent="0">
              <a:buNone/>
              <a:defRPr sz="1240"/>
            </a:lvl4pPr>
            <a:lvl5pPr marL="1620520" indent="0">
              <a:buNone/>
              <a:defRPr sz="1240"/>
            </a:lvl5pPr>
            <a:lvl6pPr marL="2025015" indent="0">
              <a:buNone/>
              <a:defRPr sz="1240"/>
            </a:lvl6pPr>
            <a:lvl7pPr marL="2430145" indent="0">
              <a:buNone/>
              <a:defRPr sz="1240"/>
            </a:lvl7pPr>
            <a:lvl8pPr marL="2835275" indent="0">
              <a:buNone/>
              <a:defRPr sz="1240"/>
            </a:lvl8pPr>
            <a:lvl9pPr marL="3240405" indent="0">
              <a:buNone/>
              <a:defRPr sz="1240"/>
            </a:lvl9pPr>
          </a:lstStyle>
          <a:p>
            <a:pPr lvl="0" fontAlgn="base"/>
            <a:r>
              <a:rPr lang="zh-CN" altLang="en-US" sz="177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dirty="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135B57D5-378A-44CA-934D-037123D3E61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95300" y="450850"/>
            <a:ext cx="9720263" cy="569913"/>
          </a:xfrm>
          <a:prstGeom prst="rect">
            <a:avLst/>
          </a:prstGeom>
          <a:noFill/>
          <a:ln w="9525">
            <a:noFill/>
          </a:ln>
        </p:spPr>
        <p:txBody>
          <a:bodyPr lIns="102870" tIns="51435" rIns="102870" bIns="51435"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95300" y="1395413"/>
            <a:ext cx="9721850" cy="4751387"/>
          </a:xfrm>
          <a:prstGeom prst="rect">
            <a:avLst/>
          </a:prstGeom>
          <a:noFill/>
          <a:ln w="9525">
            <a:noFill/>
          </a:ln>
        </p:spPr>
        <p:txBody>
          <a:bodyPr lIns="102870" tIns="51435" rIns="102870" bIns="51435" anchor="t"/>
          <a:p>
            <a:pPr lvl="0"/>
            <a:r>
              <a:rPr lang="zh-CN" altLang="en-US" dirty="0"/>
              <a:t>单击此处编辑母版文本样式</a:t>
            </a:r>
            <a:endParaRPr lang="zh-CN" altLang="en-US" dirty="0"/>
          </a:p>
          <a:p>
            <a:pPr lvl="1" indent="-320675"/>
            <a:r>
              <a:rPr lang="zh-CN" altLang="en-US" dirty="0"/>
              <a:t>第二级</a:t>
            </a:r>
            <a:endParaRPr lang="zh-CN" altLang="en-US" dirty="0"/>
          </a:p>
          <a:p>
            <a:pPr lvl="2" indent="-257175"/>
            <a:r>
              <a:rPr lang="zh-CN" altLang="en-US" dirty="0"/>
              <a:t>第三级</a:t>
            </a:r>
            <a:endParaRPr lang="zh-CN" altLang="en-US" dirty="0"/>
          </a:p>
          <a:p>
            <a:pPr lvl="3" indent="-257175"/>
            <a:r>
              <a:rPr lang="zh-CN" altLang="en-US" dirty="0"/>
              <a:t>第四级</a:t>
            </a:r>
            <a:endParaRPr lang="zh-CN" altLang="en-US" dirty="0"/>
          </a:p>
          <a:p>
            <a:pPr lvl="4" indent="-257175"/>
            <a:r>
              <a:rPr lang="zh-CN" altLang="en-US" dirty="0"/>
              <a:t>第五级</a:t>
            </a:r>
            <a:endParaRPr lang="zh-CN" altLang="en-US" dirty="0"/>
          </a:p>
        </p:txBody>
      </p:sp>
      <p:sp>
        <p:nvSpPr>
          <p:cNvPr id="1028"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eaLnBrk="1" hangingPunct="1">
              <a:buFont typeface="Arial" panose="020B0604020202020204" pitchFamily="34" charset="0"/>
              <a:buNone/>
              <a:defRPr sz="1400" noProof="1">
                <a:solidFill>
                  <a:srgbClr val="898989"/>
                </a:solidFill>
                <a:latin typeface="Calibri" panose="020F0502020204030204" pitchFamily="34" charset="0"/>
                <a:sym typeface="Calibri" panose="020F0502020204030204" pitchFamily="34" charset="0"/>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29"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lgn="ctr" eaLnBrk="1" hangingPunct="1">
              <a:buFont typeface="Arial" panose="020B0604020202020204" pitchFamily="34" charset="0"/>
              <a:buNone/>
              <a:defRPr sz="1400" noProof="1">
                <a:solidFill>
                  <a:srgbClr val="898989"/>
                </a:solidFill>
                <a:latin typeface="Calibri" panose="020F0502020204030204" pitchFamily="34" charset="0"/>
                <a:sym typeface="Calibri" panose="020F0502020204030204" pitchFamily="34" charset="0"/>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0"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lgn="r" eaLnBrk="1" hangingPunct="1">
              <a:buFont typeface="Arial" panose="020B0604020202020204" pitchFamily="34" charset="0"/>
              <a:buNone/>
              <a:defRPr sz="1400" noProof="1" dirty="0">
                <a:solidFill>
                  <a:srgbClr val="898989"/>
                </a:solidFill>
                <a:latin typeface="Calibri" panose="020F0502020204030204" pitchFamily="34" charset="0"/>
                <a:cs typeface="+mn-ea"/>
                <a:sym typeface="Calibri" panose="020F0502020204030204" pitchFamily="34" charset="0"/>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A777B473-2E48-45BE-8527-C0BC6D4D8A68}"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1" name="矩形 6"/>
          <p:cNvSpPr>
            <a:spLocks noChangeArrowheads="1"/>
          </p:cNvSpPr>
          <p:nvPr/>
        </p:nvSpPr>
        <p:spPr bwMode="auto">
          <a:xfrm>
            <a:off x="0" y="6526213"/>
            <a:ext cx="10801350" cy="952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2870" tIns="51435" rIns="102870" bIns="5143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2" name="TextBox 7"/>
          <p:cNvSpPr>
            <a:spLocks noChangeArrowheads="1"/>
          </p:cNvSpPr>
          <p:nvPr/>
        </p:nvSpPr>
        <p:spPr bwMode="auto">
          <a:xfrm>
            <a:off x="8731250" y="6319838"/>
            <a:ext cx="755650" cy="473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rPr>
              <a:t>Java</a:t>
            </a:r>
            <a:endParaRPr kumimoji="0" lang="zh-CN" altLang="en-US"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endParaRPr>
          </a:p>
        </p:txBody>
      </p:sp>
      <p:sp>
        <p:nvSpPr>
          <p:cNvPr id="1033" name="矩形 6"/>
          <p:cNvSpPr>
            <a:spLocks noChangeArrowheads="1"/>
          </p:cNvSpPr>
          <p:nvPr/>
        </p:nvSpPr>
        <p:spPr bwMode="auto">
          <a:xfrm>
            <a:off x="0" y="1216025"/>
            <a:ext cx="10801350" cy="5397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4140" tIns="50165" rIns="104140" bIns="5016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4" name="TextBox 7"/>
          <p:cNvSpPr/>
          <p:nvPr/>
        </p:nvSpPr>
        <p:spPr>
          <a:xfrm>
            <a:off x="1125533" y="6301204"/>
            <a:ext cx="2190664" cy="473206"/>
          </a:xfrm>
          <a:prstGeom prst="rect">
            <a:avLst/>
          </a:prstGeom>
          <a:solidFill>
            <a:schemeClr val="bg1">
              <a:alpha val="100000"/>
            </a:schemeClr>
          </a:solidFill>
          <a:ln w="9525">
            <a:noFill/>
            <a:miter/>
          </a:ln>
        </p:spPr>
        <p:txBody>
          <a:bodyPr wrap="none" lIns="102870" tIns="51435" rIns="102870" bIns="51435">
            <a:spAutoFit/>
            <a:scene3d>
              <a:camera prst="orthographicFront"/>
              <a:lightRig rig="threePt" dir="t"/>
            </a:scene3d>
          </a:bodyPr>
          <a:lstStyle/>
          <a:p>
            <a:pPr marL="0" marR="0" lvl="0" indent="0" algn="l" defTabSz="10287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r>
              <a:rPr kumimoji="0" lang="en-US" altLang="zh-CN"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Java</a:t>
            </a:r>
            <a:r>
              <a:rPr kumimoji="0" lang="zh-CN" altLang="en-US"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语言与应用</a:t>
            </a:r>
            <a:endParaRPr kumimoji="0" lang="zh-CN" altLang="en-US" sz="2400" b="1" i="0" u="none" strike="noStrike" kern="1200" cap="none" spc="-100" normalizeH="0" baseline="0" noProof="1">
              <a:ln>
                <a:noFill/>
              </a:ln>
              <a:solidFill>
                <a:schemeClr val="tx2">
                  <a:lumMod val="60000"/>
                  <a:lumOff val="40000"/>
                </a:schemeClr>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Impact" panose="020B0806030902050204" pitchFamily="34" charset="0"/>
            </a:endParaRPr>
          </a:p>
        </p:txBody>
      </p:sp>
      <p:pic>
        <p:nvPicPr>
          <p:cNvPr id="1035" name="图片 1"/>
          <p:cNvPicPr>
            <a:picLocks noChangeAspect="1"/>
          </p:cNvPicPr>
          <p:nvPr userDrawn="1"/>
        </p:nvPicPr>
        <p:blipFill>
          <a:blip r:embed="rId14"/>
          <a:srcRect l="10876" r="18822" b="17163"/>
          <a:stretch>
            <a:fillRect/>
          </a:stretch>
        </p:blipFill>
        <p:spPr>
          <a:xfrm>
            <a:off x="8453438" y="6216650"/>
            <a:ext cx="1095375" cy="5921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1028700" rtl="0" eaLnBrk="0" fontAlgn="base" hangingPunct="0">
        <a:spcBef>
          <a:spcPct val="0"/>
        </a:spcBef>
        <a:spcAft>
          <a:spcPct val="0"/>
        </a:spcAft>
        <a:buFont typeface="Arial" panose="020B0604020202020204" pitchFamily="34" charset="0"/>
        <a:defRPr sz="3600" b="1" kern="1200">
          <a:solidFill>
            <a:srgbClr val="00B0F0"/>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2pPr>
      <a:lvl3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3pPr>
      <a:lvl4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4pPr>
      <a:lvl5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5pPr>
      <a:lvl6pPr marL="4572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6pPr>
      <a:lvl7pPr marL="9144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7pPr>
      <a:lvl8pPr marL="13716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8pPr>
      <a:lvl9pPr marL="18288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386080" indent="-386080" algn="l" defTabSz="1028700" rtl="0" eaLnBrk="0" fontAlgn="base" hangingPunct="0">
        <a:spcBef>
          <a:spcPct val="20000"/>
        </a:spcBef>
        <a:spcAft>
          <a:spcPct val="0"/>
        </a:spcAft>
        <a:buFont typeface="Arial" panose="020B0604020202020204" pitchFamily="34" charset="0"/>
        <a:buChar char="•"/>
        <a:defRPr sz="3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5025" lvl="1" indent="-320675" algn="l" defTabSz="1028700"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285875" lvl="2" indent="-257175" algn="l" defTabSz="1028700" rtl="0" eaLnBrk="0" fontAlgn="base" hangingPunct="0">
        <a:spcBef>
          <a:spcPct val="20000"/>
        </a:spcBef>
        <a:spcAft>
          <a:spcPct val="0"/>
        </a:spcAft>
        <a:buFont typeface="Arial" panose="020B0604020202020204" pitchFamily="34" charset="0"/>
        <a:buChar char="•"/>
        <a:defRPr sz="27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800225" lvl="3"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314575" lvl="4"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514600" lvl="5"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6pPr>
      <a:lvl7pPr marL="2971800" lvl="6"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7pPr>
      <a:lvl8pPr marL="3429000" lvl="7"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8pPr>
      <a:lvl9pPr marL="3886200" lvl="8"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9pPr>
    </p:bodyStyle>
    <p:otherStyle>
      <a:lvl1pPr lvl="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1pPr>
      <a:lvl2pPr marL="514350" lvl="1" indent="-571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2pPr>
      <a:lvl3pPr marL="1028700" lvl="2" indent="-1143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3pPr>
      <a:lvl4pPr marL="1543050" lvl="3" indent="-1714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4pPr>
      <a:lvl5pPr marL="2057400" lvl="4"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5pPr>
      <a:lvl6pPr marL="2286000" lvl="5"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6pPr>
      <a:lvl7pPr marL="2743200" lvl="6"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7pPr>
      <a:lvl8pPr marL="3200400" lvl="7"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8pPr>
      <a:lvl9pPr marL="3657600" lvl="8"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593263" y="2851150"/>
            <a:ext cx="1144587" cy="1430338"/>
            <a:chOff x="8564451" y="2716812"/>
            <a:chExt cx="579549" cy="1361673"/>
          </a:xfrm>
        </p:grpSpPr>
        <p:sp>
          <p:nvSpPr>
            <p:cNvPr id="12" name="矩形 11"/>
            <p:cNvSpPr/>
            <p:nvPr/>
          </p:nvSpPr>
          <p:spPr>
            <a:xfrm>
              <a:off x="8564451" y="2716812"/>
              <a:ext cx="579549" cy="9929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31" name="矩形 30"/>
            <p:cNvSpPr/>
            <p:nvPr/>
          </p:nvSpPr>
          <p:spPr>
            <a:xfrm>
              <a:off x="8564451" y="3804941"/>
              <a:ext cx="579549" cy="2735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 name="组合 1"/>
          <p:cNvGrpSpPr/>
          <p:nvPr/>
        </p:nvGrpSpPr>
        <p:grpSpPr>
          <a:xfrm>
            <a:off x="125413" y="2852738"/>
            <a:ext cx="9469437" cy="1443037"/>
            <a:chOff x="0" y="2716812"/>
            <a:chExt cx="5991142" cy="1372444"/>
          </a:xfrm>
        </p:grpSpPr>
        <p:sp>
          <p:nvSpPr>
            <p:cNvPr id="30" name="矩形 29"/>
            <p:cNvSpPr/>
            <p:nvPr/>
          </p:nvSpPr>
          <p:spPr>
            <a:xfrm>
              <a:off x="0" y="3803897"/>
              <a:ext cx="5991142" cy="27328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0" y="2716812"/>
              <a:ext cx="5991142" cy="9919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4112" name="文本框 6"/>
            <p:cNvSpPr txBox="1"/>
            <p:nvPr/>
          </p:nvSpPr>
          <p:spPr>
            <a:xfrm>
              <a:off x="3109569" y="2917620"/>
              <a:ext cx="2795197" cy="741332"/>
            </a:xfrm>
            <a:prstGeom prst="rect">
              <a:avLst/>
            </a:prstGeom>
            <a:noFill/>
            <a:ln w="9525">
              <a:noFill/>
              <a:miter/>
            </a:ln>
          </p:spPr>
          <p:txBody>
            <a:bodyPr>
              <a:spAutoFit/>
            </a:bodyPr>
            <a:lstStyle/>
            <a:p>
              <a:pPr marR="0" algn="ctr" defTabSz="1028700">
                <a:lnSpc>
                  <a:spcPct val="125000"/>
                </a:lnSpc>
                <a:buClrTx/>
                <a:buSzTx/>
                <a:buFont typeface="Arial" panose="020B0604020202020204" pitchFamily="34" charset="0"/>
                <a:defRPr/>
              </a:pPr>
              <a:r>
                <a:rPr kumimoji="0" lang="en-US" altLang="zh-CN" sz="3570" b="1" kern="1200" cap="none" spc="0" normalizeH="0" baseline="0" noProof="1">
                  <a:solidFill>
                    <a:schemeClr val="bg1"/>
                  </a:solidFill>
                  <a:latin typeface="微软雅黑" panose="020B0503020204020204" pitchFamily="34" charset="-122"/>
                  <a:ea typeface="微软雅黑" panose="020B0503020204020204" pitchFamily="34" charset="-122"/>
                  <a:cs typeface="+mn-cs"/>
                  <a:sym typeface="+mn-ea"/>
                </a:rPr>
                <a:t>Java</a:t>
              </a:r>
              <a:r>
                <a:rPr kumimoji="0" lang="zh-CN" altLang="en-US" sz="3570" b="1" kern="1200" cap="none" spc="0" normalizeH="0" baseline="0" noProof="1">
                  <a:solidFill>
                    <a:schemeClr val="bg1"/>
                  </a:solidFill>
                  <a:latin typeface="微软雅黑" panose="020B0503020204020204" pitchFamily="34" charset="-122"/>
                  <a:ea typeface="微软雅黑" panose="020B0503020204020204" pitchFamily="34" charset="-122"/>
                  <a:cs typeface="+mn-cs"/>
                  <a:sym typeface="+mn-ea"/>
                </a:rPr>
                <a:t>中的数据库编程</a:t>
              </a:r>
              <a:endParaRPr kumimoji="0" lang="en-US" altLang="zh-CN" sz="3570" b="1" kern="1200" cap="none" spc="0" normalizeH="0" baseline="0" noProof="1">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6152" name="文本框 32"/>
            <p:cNvSpPr txBox="1"/>
            <p:nvPr/>
          </p:nvSpPr>
          <p:spPr>
            <a:xfrm>
              <a:off x="3301405" y="3708776"/>
              <a:ext cx="2411523" cy="380480"/>
            </a:xfrm>
            <a:prstGeom prst="rect">
              <a:avLst/>
            </a:prstGeom>
            <a:noFill/>
            <a:ln w="9525">
              <a:noFill/>
            </a:ln>
          </p:spPr>
          <p:txBody>
            <a:bodyPr>
              <a:spAutoFit/>
            </a:bodyPr>
            <a:lstStyle/>
            <a:p>
              <a:pPr marR="0" algn="ctr" defTabSz="1028700">
                <a:lnSpc>
                  <a:spcPct val="125000"/>
                </a:lnSpc>
                <a:buClrTx/>
                <a:buSzTx/>
                <a:buFont typeface="Arial" panose="020B0604020202020204" pitchFamily="34" charset="0"/>
                <a:defRPr/>
              </a:pPr>
              <a:r>
                <a:rPr kumimoji="0" lang="en-US" altLang="zh-CN" sz="1600" kern="1200" cap="none" spc="0" normalizeH="0" baseline="0" noProof="1">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Database Programming in Java</a:t>
              </a:r>
              <a:endParaRPr kumimoji="0" lang="en-US" altLang="zh-CN" sz="1600" kern="1200" cap="none" spc="0" normalizeH="0" baseline="0" noProof="1">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endParaRPr>
            </a:p>
          </p:txBody>
        </p:sp>
      </p:grpSp>
      <p:sp>
        <p:nvSpPr>
          <p:cNvPr id="13" name="椭圆 12"/>
          <p:cNvSpPr/>
          <p:nvPr/>
        </p:nvSpPr>
        <p:spPr>
          <a:xfrm>
            <a:off x="915988" y="3074988"/>
            <a:ext cx="3167063" cy="1082675"/>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Impact" panose="020B0806030902050204" pitchFamily="34" charset="0"/>
              <a:ea typeface="+mn-ea"/>
              <a:cs typeface="+mn-cs"/>
            </a:endParaRPr>
          </a:p>
        </p:txBody>
      </p:sp>
      <p:sp>
        <p:nvSpPr>
          <p:cNvPr id="7" name="椭圆 6"/>
          <p:cNvSpPr/>
          <p:nvPr/>
        </p:nvSpPr>
        <p:spPr>
          <a:xfrm>
            <a:off x="1025525" y="3197225"/>
            <a:ext cx="2952750" cy="842963"/>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r>
              <a:rPr kumimoji="0" lang="en-US" altLang="zh-CN" sz="4400" b="0" i="0" u="none" strike="noStrike" kern="1200" cap="none" spc="0" normalizeH="0" baseline="0" noProof="1">
                <a:ln>
                  <a:noFill/>
                </a:ln>
                <a:solidFill>
                  <a:schemeClr val="lt1"/>
                </a:solidFill>
                <a:effectLst/>
                <a:uLnTx/>
                <a:uFillTx/>
                <a:latin typeface="Felix Titling" panose="04060505060202020A04" pitchFamily="82" charset="0"/>
                <a:ea typeface="+mn-ea"/>
                <a:cs typeface="+mn-cs"/>
              </a:rPr>
              <a:t>Java</a:t>
            </a:r>
            <a:endParaRPr kumimoji="0" lang="en-US" altLang="zh-CN" sz="4400" b="0" i="0" u="none" strike="noStrike" kern="1200" cap="none" spc="0" normalizeH="0" baseline="0" noProof="1">
              <a:ln>
                <a:noFill/>
              </a:ln>
              <a:solidFill>
                <a:schemeClr val="lt1"/>
              </a:solidFill>
              <a:effectLst/>
              <a:uLnTx/>
              <a:uFillTx/>
              <a:latin typeface="Felix Titling" panose="04060505060202020A04" pitchFamily="82"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Rectangle 3"/>
          <p:cNvSpPr>
            <a:spLocks noChangeArrowheads="1"/>
          </p:cNvSpPr>
          <p:nvPr/>
        </p:nvSpPr>
        <p:spPr bwMode="auto">
          <a:xfrm>
            <a:off x="1320800" y="2079625"/>
            <a:ext cx="8159750" cy="4321175"/>
          </a:xfrm>
          <a:prstGeom prst="rect">
            <a:avLst/>
          </a:prstGeom>
          <a:noFill/>
          <a:ln>
            <a:noFill/>
          </a:ln>
          <a:effectLst/>
        </p:spPr>
        <p:txBody>
          <a:bodyPr lIns="95628" tIns="47814" rIns="95628" bIns="47814"/>
          <a:lstStyle>
            <a:lvl1pPr marL="342900" indent="-342900">
              <a:defRPr kumimoji="1" sz="2400">
                <a:solidFill>
                  <a:schemeClr val="tx1"/>
                </a:solidFill>
                <a:latin typeface="Arial" panose="020B0604020202020204" pitchFamily="34" charset="0"/>
                <a:ea typeface="黑体" panose="02010609060101010101" pitchFamily="49" charset="-122"/>
              </a:defRPr>
            </a:lvl1pPr>
            <a:lvl2pPr marL="1035050" indent="-45593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1035050" marR="0" lvl="1" indent="-455930" algn="l" defTabSz="1028700" rtl="0" eaLnBrk="1" fontAlgn="base" latinLnBrk="0" hangingPunct="1">
              <a:lnSpc>
                <a:spcPct val="90000"/>
              </a:lnSpc>
              <a:spcBef>
                <a:spcPct val="0"/>
              </a:spcBef>
              <a:spcAft>
                <a:spcPct val="0"/>
              </a:spcAft>
              <a:buClr>
                <a:schemeClr val="folHlink"/>
              </a:buClr>
              <a:buSzTx/>
              <a:buFont typeface="Wingdings" panose="05000000000000000000" pitchFamily="2" charset="2"/>
              <a:buChar char="q"/>
              <a:defRPr/>
            </a:pPr>
            <a:endParaRPr kumimoji="0" lang="en-US" altLang="zh-CN" sz="189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392195" name="Rectangle 3"/>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JDBC  </a:t>
            </a:r>
            <a:r>
              <a:rPr kumimoji="0" lang="zh-CN" altLang="en-US" sz="36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编程基本步骤</a:t>
            </a:r>
            <a:endParaRPr kumimoji="0" lang="zh-CN" altLang="en-US" sz="36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92196" name="Rectangle 4"/>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导入必须的包</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加载</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驱动</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由</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DriverManager</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及数据源得到一个数据库连接对象</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由数据库连接对象创建一个</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Statement</a:t>
            </a:r>
            <a:r>
              <a:rPr kumimoji="0" lang="en-US"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用此</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Statement</a:t>
            </a:r>
            <a:r>
              <a:rPr kumimoji="0" lang="en-US"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对象进行查询操作</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查询结果由</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ResultSet</a:t>
            </a:r>
            <a:r>
              <a:rPr kumimoji="0" lang="en-US"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对象保存</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关闭</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ResultSet</a:t>
            </a:r>
            <a:r>
              <a:rPr kumimoji="0" lang="en-US"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关闭</a:t>
            </a:r>
            <a:r>
              <a:rPr kumimoji="0" lang="en-US"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Statement</a:t>
            </a:r>
            <a:r>
              <a:rPr kumimoji="0" lang="en-US"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关闭</a:t>
            </a:r>
            <a:r>
              <a:rPr kumimoji="0" lang="en-US"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Connection</a:t>
            </a:r>
            <a:r>
              <a:rPr kumimoji="0" lang="en-US"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JDBC Driver interface</a:t>
            </a:r>
            <a:endPar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6866" name="Rectangle 3"/>
          <p:cNvSpPr>
            <a:spLocks noGrp="1"/>
          </p:cNvSpPr>
          <p:nvPr>
            <p:ph idx="1"/>
          </p:nvPr>
        </p:nvSpPr>
        <p:spPr/>
        <p:txBody>
          <a:bodyPr vert="horz" wrap="square" lIns="102870" tIns="51435" rIns="102870" bIns="5143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是面向驱动程序开发商的接口，每一个驱动程序都必须提供对于</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java.sql.Connection, java.sql.Statement, java.sql.PreparedStatement , java.sql .ResultSet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等主要接口的实现方法。</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Java.sql.DriverManager</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需要装载驱动程序时，每个驱动程序需要提供一个能实现</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java.sql.Driver</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接口的类。</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913" name="Group 29"/>
          <p:cNvGrpSpPr/>
          <p:nvPr/>
        </p:nvGrpSpPr>
        <p:grpSpPr>
          <a:xfrm>
            <a:off x="1014413" y="2541588"/>
            <a:ext cx="3521075" cy="3432175"/>
            <a:chOff x="1584" y="3025"/>
            <a:chExt cx="1344" cy="1290"/>
          </a:xfrm>
        </p:grpSpPr>
        <p:sp>
          <p:nvSpPr>
            <p:cNvPr id="60419" name="Rectangle 3"/>
            <p:cNvSpPr>
              <a:spLocks noChangeArrowheads="1"/>
            </p:cNvSpPr>
            <p:nvPr/>
          </p:nvSpPr>
          <p:spPr bwMode="auto">
            <a:xfrm>
              <a:off x="1584" y="3025"/>
              <a:ext cx="1344" cy="167"/>
            </a:xfrm>
            <a:prstGeom prst="rect">
              <a:avLst/>
            </a:prstGeom>
            <a:noFill/>
            <a:ln w="12700">
              <a:solidFill>
                <a:srgbClr val="000000"/>
              </a:solidFill>
              <a:miter lim="800000"/>
            </a:ln>
            <a:effectLst/>
          </p:spPr>
          <p:txBody>
            <a:bodyPr lIns="13335" tIns="13335" rIns="13335" bIns="13335"/>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0" fontAlgn="base" latinLnBrk="0" hangingPunct="0">
                <a:lnSpc>
                  <a:spcPct val="140000"/>
                </a:lnSpc>
                <a:spcBef>
                  <a:spcPct val="0"/>
                </a:spcBef>
                <a:spcAft>
                  <a:spcPct val="0"/>
                </a:spcAft>
                <a:buClrTx/>
                <a:buSzTx/>
                <a:buFont typeface="Arial" panose="020B0604020202020204" pitchFamily="34" charset="0"/>
                <a:buNone/>
                <a:defRPr/>
              </a:pPr>
              <a:r>
                <a:rPr kumimoji="0" lang="zh-CN" altLang="en-US" sz="1680" b="0"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应用程序</a:t>
              </a:r>
              <a:endParaRPr kumimoji="0" lang="zh-CN" altLang="en-US" sz="1680" b="0"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20" name="Rectangle 4"/>
            <p:cNvSpPr>
              <a:spLocks noChangeArrowheads="1"/>
            </p:cNvSpPr>
            <p:nvPr/>
          </p:nvSpPr>
          <p:spPr bwMode="auto">
            <a:xfrm>
              <a:off x="1584" y="3192"/>
              <a:ext cx="1344" cy="166"/>
            </a:xfrm>
            <a:prstGeom prst="rect">
              <a:avLst/>
            </a:prstGeom>
            <a:noFill/>
            <a:ln w="12700">
              <a:solidFill>
                <a:srgbClr val="000000"/>
              </a:solidFill>
              <a:miter lim="800000"/>
            </a:ln>
            <a:effectLst/>
          </p:spPr>
          <p:txBody>
            <a:bodyPr lIns="13335" tIns="13335" rIns="13335" bIns="13335"/>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0" fontAlgn="base" latinLnBrk="0" hangingPunct="0">
                <a:lnSpc>
                  <a:spcPct val="140000"/>
                </a:lnSpc>
                <a:spcBef>
                  <a:spcPct val="0"/>
                </a:spcBef>
                <a:spcAft>
                  <a:spcPct val="0"/>
                </a:spcAft>
                <a:buClrTx/>
                <a:buSzTx/>
                <a:buFont typeface="Arial" panose="020B0604020202020204" pitchFamily="34" charset="0"/>
                <a:buNone/>
                <a:defRPr/>
              </a:pPr>
              <a:r>
                <a:rPr kumimoji="0" lang="zh-CN" altLang="en-US" sz="1680" b="0"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驱动程序管理器</a:t>
              </a:r>
              <a:endParaRPr kumimoji="0" lang="zh-CN" altLang="en-US" sz="1680" b="0"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21" name="Rectangle 5"/>
            <p:cNvSpPr>
              <a:spLocks noChangeArrowheads="1"/>
            </p:cNvSpPr>
            <p:nvPr/>
          </p:nvSpPr>
          <p:spPr bwMode="auto">
            <a:xfrm>
              <a:off x="1584" y="3358"/>
              <a:ext cx="432" cy="165"/>
            </a:xfrm>
            <a:prstGeom prst="rect">
              <a:avLst/>
            </a:prstGeom>
            <a:noFill/>
            <a:ln w="12700">
              <a:solidFill>
                <a:srgbClr val="000000"/>
              </a:solidFill>
              <a:miter lim="800000"/>
            </a:ln>
            <a:effectLst/>
          </p:spPr>
          <p:txBody>
            <a:bodyPr lIns="13335" tIns="13335" rIns="13335" bIns="13335"/>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0" fontAlgn="base" latinLnBrk="0" hangingPunct="0">
                <a:lnSpc>
                  <a:spcPct val="140000"/>
                </a:lnSpc>
                <a:spcBef>
                  <a:spcPct val="0"/>
                </a:spcBef>
                <a:spcAft>
                  <a:spcPct val="0"/>
                </a:spcAft>
                <a:buClrTx/>
                <a:buSzTx/>
                <a:buFont typeface="Arial" panose="020B0604020202020204" pitchFamily="34" charset="0"/>
                <a:buNone/>
                <a:defRPr/>
              </a:pPr>
              <a:r>
                <a:rPr kumimoji="0" lang="zh-CN" altLang="en-US" sz="1680" b="0"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驱动程序</a:t>
              </a:r>
              <a:endParaRPr kumimoji="0" lang="zh-CN" altLang="en-US" sz="1680" b="0"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22" name="Rectangle 6"/>
            <p:cNvSpPr>
              <a:spLocks noChangeArrowheads="1"/>
            </p:cNvSpPr>
            <p:nvPr/>
          </p:nvSpPr>
          <p:spPr bwMode="auto">
            <a:xfrm>
              <a:off x="2016" y="3358"/>
              <a:ext cx="480" cy="165"/>
            </a:xfrm>
            <a:prstGeom prst="rect">
              <a:avLst/>
            </a:prstGeom>
            <a:noFill/>
            <a:ln w="12700">
              <a:solidFill>
                <a:srgbClr val="000000"/>
              </a:solidFill>
              <a:miter lim="800000"/>
            </a:ln>
            <a:effectLst/>
          </p:spPr>
          <p:txBody>
            <a:bodyPr lIns="13335" tIns="13335" rIns="13335" bIns="13335"/>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0" fontAlgn="base" latinLnBrk="0" hangingPunct="0">
                <a:lnSpc>
                  <a:spcPct val="140000"/>
                </a:lnSpc>
                <a:spcBef>
                  <a:spcPct val="0"/>
                </a:spcBef>
                <a:spcAft>
                  <a:spcPct val="0"/>
                </a:spcAft>
                <a:buClrTx/>
                <a:buSzTx/>
                <a:buFont typeface="Arial" panose="020B0604020202020204" pitchFamily="34" charset="0"/>
                <a:buNone/>
                <a:defRPr/>
              </a:pPr>
              <a:r>
                <a:rPr kumimoji="0" lang="zh-CN" altLang="en-US" sz="1680" b="0"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驱动程序</a:t>
              </a:r>
              <a:endParaRPr kumimoji="0" lang="zh-CN" altLang="en-US" sz="1680" b="0"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23" name="Rectangle 7"/>
            <p:cNvSpPr>
              <a:spLocks noChangeArrowheads="1"/>
            </p:cNvSpPr>
            <p:nvPr/>
          </p:nvSpPr>
          <p:spPr bwMode="auto">
            <a:xfrm>
              <a:off x="2496" y="3358"/>
              <a:ext cx="432" cy="165"/>
            </a:xfrm>
            <a:prstGeom prst="rect">
              <a:avLst/>
            </a:prstGeom>
            <a:noFill/>
            <a:ln w="12700">
              <a:solidFill>
                <a:srgbClr val="000000"/>
              </a:solidFill>
              <a:miter lim="800000"/>
            </a:ln>
            <a:effectLst/>
          </p:spPr>
          <p:txBody>
            <a:bodyPr lIns="13335" tIns="13335" rIns="13335" bIns="13335"/>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0" fontAlgn="base" latinLnBrk="0" hangingPunct="0">
                <a:lnSpc>
                  <a:spcPct val="140000"/>
                </a:lnSpc>
                <a:spcBef>
                  <a:spcPct val="0"/>
                </a:spcBef>
                <a:spcAft>
                  <a:spcPct val="0"/>
                </a:spcAft>
                <a:buClrTx/>
                <a:buSzTx/>
                <a:buFont typeface="Arial" panose="020B0604020202020204" pitchFamily="34" charset="0"/>
                <a:buNone/>
                <a:defRPr/>
              </a:pPr>
              <a:r>
                <a:rPr kumimoji="0" lang="zh-CN" altLang="en-US" sz="1680" b="0"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驱动程序</a:t>
              </a:r>
              <a:endParaRPr kumimoji="0" lang="zh-CN" altLang="en-US" sz="1680" b="0"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60424" name="Rectangle 8"/>
            <p:cNvSpPr>
              <a:spLocks noChangeArrowheads="1"/>
            </p:cNvSpPr>
            <p:nvPr/>
          </p:nvSpPr>
          <p:spPr bwMode="auto">
            <a:xfrm>
              <a:off x="1584" y="3691"/>
              <a:ext cx="384" cy="167"/>
            </a:xfrm>
            <a:prstGeom prst="rect">
              <a:avLst/>
            </a:prstGeom>
            <a:noFill/>
            <a:ln w="12700">
              <a:solidFill>
                <a:srgbClr val="000000"/>
              </a:solidFill>
              <a:miter lim="800000"/>
            </a:ln>
            <a:effectLst/>
          </p:spPr>
          <p:txBody>
            <a:bodyPr lIns="13335" tIns="13335" rIns="13335" bIns="13335"/>
            <a:lstStyle/>
            <a:p>
              <a:pPr marL="0" marR="0" lvl="0" indent="0" algn="ctr" defTabSz="1028700" rtl="0" eaLnBrk="0" fontAlgn="base" latinLnBrk="0" hangingPunct="0">
                <a:lnSpc>
                  <a:spcPct val="140000"/>
                </a:lnSpc>
                <a:spcBef>
                  <a:spcPct val="0"/>
                </a:spcBef>
                <a:spcAft>
                  <a:spcPct val="0"/>
                </a:spcAft>
                <a:buClrTx/>
                <a:buSzTx/>
                <a:buFont typeface="Arial" panose="020B0604020202020204" pitchFamily="34" charset="0"/>
                <a:buNone/>
                <a:defRPr/>
              </a:pPr>
              <a:r>
                <a:rPr kumimoji="0" lang="zh-CN" altLang="en-US" sz="168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黑体" panose="02010609060101010101" pitchFamily="49" charset="-122"/>
                </a:rPr>
                <a:t>数据源</a:t>
              </a:r>
              <a:endParaRPr kumimoji="0" lang="zh-CN" altLang="en-US" sz="168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黑体" panose="02010609060101010101" pitchFamily="49" charset="-122"/>
              </a:endParaRPr>
            </a:p>
          </p:txBody>
        </p:sp>
        <p:sp>
          <p:nvSpPr>
            <p:cNvPr id="60425" name="Rectangle 9"/>
            <p:cNvSpPr>
              <a:spLocks noChangeArrowheads="1"/>
            </p:cNvSpPr>
            <p:nvPr/>
          </p:nvSpPr>
          <p:spPr bwMode="auto">
            <a:xfrm>
              <a:off x="2064" y="3690"/>
              <a:ext cx="384" cy="166"/>
            </a:xfrm>
            <a:prstGeom prst="rect">
              <a:avLst/>
            </a:prstGeom>
            <a:noFill/>
            <a:ln w="12700">
              <a:solidFill>
                <a:srgbClr val="000000"/>
              </a:solidFill>
              <a:miter lim="800000"/>
            </a:ln>
            <a:effectLst/>
          </p:spPr>
          <p:txBody>
            <a:bodyPr lIns="13335" tIns="13335" rIns="13335" bIns="13335"/>
            <a:lstStyle/>
            <a:p>
              <a:pPr marL="0" marR="0" lvl="0" indent="0" algn="ctr" defTabSz="1028700" rtl="0" eaLnBrk="0" fontAlgn="base" latinLnBrk="0" hangingPunct="0">
                <a:lnSpc>
                  <a:spcPct val="140000"/>
                </a:lnSpc>
                <a:spcBef>
                  <a:spcPct val="0"/>
                </a:spcBef>
                <a:spcAft>
                  <a:spcPct val="0"/>
                </a:spcAft>
                <a:buClrTx/>
                <a:buSzTx/>
                <a:buFont typeface="Arial" panose="020B0604020202020204" pitchFamily="34" charset="0"/>
                <a:buNone/>
                <a:defRPr/>
              </a:pPr>
              <a:r>
                <a:rPr kumimoji="0" lang="zh-CN" altLang="en-US" sz="168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黑体" panose="02010609060101010101" pitchFamily="49" charset="-122"/>
                </a:rPr>
                <a:t>数据源</a:t>
              </a:r>
              <a:endParaRPr kumimoji="0" lang="zh-CN" altLang="en-US" sz="168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黑体" panose="02010609060101010101" pitchFamily="49" charset="-122"/>
              </a:endParaRPr>
            </a:p>
          </p:txBody>
        </p:sp>
        <p:sp>
          <p:nvSpPr>
            <p:cNvPr id="60426" name="Rectangle 10"/>
            <p:cNvSpPr>
              <a:spLocks noChangeArrowheads="1"/>
            </p:cNvSpPr>
            <p:nvPr/>
          </p:nvSpPr>
          <p:spPr bwMode="auto">
            <a:xfrm>
              <a:off x="2544" y="3691"/>
              <a:ext cx="384" cy="167"/>
            </a:xfrm>
            <a:prstGeom prst="rect">
              <a:avLst/>
            </a:prstGeom>
            <a:noFill/>
            <a:ln w="12700">
              <a:solidFill>
                <a:srgbClr val="000000"/>
              </a:solidFill>
              <a:miter lim="800000"/>
            </a:ln>
            <a:effectLst/>
          </p:spPr>
          <p:txBody>
            <a:bodyPr lIns="13335" tIns="13335" rIns="13335" bIns="13335"/>
            <a:lstStyle/>
            <a:p>
              <a:pPr marL="0" marR="0" lvl="0" indent="0" algn="ctr" defTabSz="1028700" rtl="0" eaLnBrk="0" fontAlgn="base" latinLnBrk="0" hangingPunct="0">
                <a:lnSpc>
                  <a:spcPct val="140000"/>
                </a:lnSpc>
                <a:spcBef>
                  <a:spcPct val="0"/>
                </a:spcBef>
                <a:spcAft>
                  <a:spcPct val="0"/>
                </a:spcAft>
                <a:buClrTx/>
                <a:buSzTx/>
                <a:buFont typeface="Arial" panose="020B0604020202020204" pitchFamily="34" charset="0"/>
                <a:buNone/>
                <a:defRPr/>
              </a:pPr>
              <a:r>
                <a:rPr kumimoji="0" lang="zh-CN" altLang="en-US" sz="168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黑体" panose="02010609060101010101" pitchFamily="49" charset="-122"/>
                </a:rPr>
                <a:t>数据源</a:t>
              </a:r>
              <a:endParaRPr kumimoji="0" lang="zh-CN" altLang="en-US" sz="1680"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黑体" panose="02010609060101010101" pitchFamily="49" charset="-122"/>
              </a:endParaRPr>
            </a:p>
          </p:txBody>
        </p:sp>
        <p:sp>
          <p:nvSpPr>
            <p:cNvPr id="38922" name="Line 11"/>
            <p:cNvSpPr/>
            <p:nvPr/>
          </p:nvSpPr>
          <p:spPr>
            <a:xfrm flipV="1">
              <a:off x="1776" y="3524"/>
              <a:ext cx="0" cy="167"/>
            </a:xfrm>
            <a:prstGeom prst="line">
              <a:avLst/>
            </a:prstGeom>
            <a:ln w="12700" cap="flat" cmpd="sng">
              <a:solidFill>
                <a:srgbClr val="000000"/>
              </a:solidFill>
              <a:prstDash val="solid"/>
              <a:round/>
              <a:headEnd type="none" w="sm" len="sm"/>
              <a:tailEnd type="none" w="sm" len="sm"/>
            </a:ln>
          </p:spPr>
        </p:sp>
        <p:sp>
          <p:nvSpPr>
            <p:cNvPr id="38923" name="Line 12"/>
            <p:cNvSpPr/>
            <p:nvPr/>
          </p:nvSpPr>
          <p:spPr>
            <a:xfrm flipV="1">
              <a:off x="2256" y="3524"/>
              <a:ext cx="0" cy="167"/>
            </a:xfrm>
            <a:prstGeom prst="line">
              <a:avLst/>
            </a:prstGeom>
            <a:ln w="12700" cap="flat" cmpd="sng">
              <a:solidFill>
                <a:srgbClr val="000000"/>
              </a:solidFill>
              <a:prstDash val="solid"/>
              <a:round/>
              <a:headEnd type="none" w="sm" len="sm"/>
              <a:tailEnd type="none" w="sm" len="sm"/>
            </a:ln>
          </p:spPr>
        </p:sp>
        <p:sp>
          <p:nvSpPr>
            <p:cNvPr id="38924" name="Line 13"/>
            <p:cNvSpPr/>
            <p:nvPr/>
          </p:nvSpPr>
          <p:spPr>
            <a:xfrm flipV="1">
              <a:off x="2736" y="3524"/>
              <a:ext cx="0" cy="167"/>
            </a:xfrm>
            <a:prstGeom prst="line">
              <a:avLst/>
            </a:prstGeom>
            <a:ln w="12700" cap="flat" cmpd="sng">
              <a:solidFill>
                <a:srgbClr val="000000"/>
              </a:solidFill>
              <a:prstDash val="solid"/>
              <a:round/>
              <a:headEnd type="none" w="sm" len="sm"/>
              <a:tailEnd type="none" w="sm" len="sm"/>
            </a:ln>
          </p:spPr>
        </p:sp>
        <p:sp>
          <p:nvSpPr>
            <p:cNvPr id="38925" name="Oval 14"/>
            <p:cNvSpPr/>
            <p:nvPr/>
          </p:nvSpPr>
          <p:spPr>
            <a:xfrm>
              <a:off x="1632" y="3982"/>
              <a:ext cx="288" cy="125"/>
            </a:xfrm>
            <a:prstGeom prst="ellipse">
              <a:avLst/>
            </a:prstGeom>
            <a:noFill/>
            <a:ln w="12700" cap="flat" cmpd="sng">
              <a:solidFill>
                <a:srgbClr val="000000"/>
              </a:solidFill>
              <a:prstDash val="solid"/>
              <a:round/>
              <a:headEnd type="none" w="med" len="med"/>
              <a:tailEnd type="none" w="med" len="med"/>
            </a:ln>
          </p:spPr>
          <p:txBody>
            <a:bodyPr anchor="t"/>
            <a:p>
              <a:pPr>
                <a:buFont typeface="Arial" panose="020B0604020202020204" pitchFamily="34" charset="0"/>
              </a:pPr>
              <a:endParaRPr lang="zh-CN" altLang="en-US" sz="2100" dirty="0">
                <a:latin typeface="Arial" panose="020B0604020202020204" pitchFamily="34" charset="0"/>
                <a:ea typeface="黑体" panose="02010609060101010101" pitchFamily="49" charset="-122"/>
              </a:endParaRPr>
            </a:p>
          </p:txBody>
        </p:sp>
        <p:sp>
          <p:nvSpPr>
            <p:cNvPr id="38926" name="Oval 15"/>
            <p:cNvSpPr/>
            <p:nvPr/>
          </p:nvSpPr>
          <p:spPr>
            <a:xfrm>
              <a:off x="2112" y="3982"/>
              <a:ext cx="288" cy="125"/>
            </a:xfrm>
            <a:prstGeom prst="ellipse">
              <a:avLst/>
            </a:prstGeom>
            <a:noFill/>
            <a:ln w="12700" cap="flat" cmpd="sng">
              <a:solidFill>
                <a:srgbClr val="000000"/>
              </a:solidFill>
              <a:prstDash val="solid"/>
              <a:round/>
              <a:headEnd type="none" w="med" len="med"/>
              <a:tailEnd type="none" w="med" len="med"/>
            </a:ln>
          </p:spPr>
          <p:txBody>
            <a:bodyPr anchor="t"/>
            <a:p>
              <a:pPr>
                <a:buFont typeface="Arial" panose="020B0604020202020204" pitchFamily="34" charset="0"/>
              </a:pPr>
              <a:endParaRPr lang="zh-CN" altLang="en-US" sz="2100" dirty="0">
                <a:latin typeface="Arial" panose="020B0604020202020204" pitchFamily="34" charset="0"/>
                <a:ea typeface="黑体" panose="02010609060101010101" pitchFamily="49" charset="-122"/>
              </a:endParaRPr>
            </a:p>
          </p:txBody>
        </p:sp>
        <p:sp>
          <p:nvSpPr>
            <p:cNvPr id="38927" name="Oval 16"/>
            <p:cNvSpPr/>
            <p:nvPr/>
          </p:nvSpPr>
          <p:spPr>
            <a:xfrm>
              <a:off x="2592" y="3982"/>
              <a:ext cx="288" cy="125"/>
            </a:xfrm>
            <a:prstGeom prst="ellipse">
              <a:avLst/>
            </a:prstGeom>
            <a:noFill/>
            <a:ln w="12700" cap="flat" cmpd="sng">
              <a:solidFill>
                <a:srgbClr val="000000"/>
              </a:solidFill>
              <a:prstDash val="solid"/>
              <a:round/>
              <a:headEnd type="none" w="med" len="med"/>
              <a:tailEnd type="none" w="med" len="med"/>
            </a:ln>
          </p:spPr>
          <p:txBody>
            <a:bodyPr anchor="t"/>
            <a:p>
              <a:pPr>
                <a:buFont typeface="Arial" panose="020B0604020202020204" pitchFamily="34" charset="0"/>
              </a:pPr>
              <a:endParaRPr lang="zh-CN" altLang="en-US" sz="2100" dirty="0">
                <a:latin typeface="Arial" panose="020B0604020202020204" pitchFamily="34" charset="0"/>
                <a:ea typeface="黑体" panose="02010609060101010101" pitchFamily="49" charset="-122"/>
              </a:endParaRPr>
            </a:p>
          </p:txBody>
        </p:sp>
        <p:sp>
          <p:nvSpPr>
            <p:cNvPr id="38928" name="Line 17"/>
            <p:cNvSpPr/>
            <p:nvPr/>
          </p:nvSpPr>
          <p:spPr>
            <a:xfrm>
              <a:off x="1776" y="3857"/>
              <a:ext cx="0" cy="208"/>
            </a:xfrm>
            <a:prstGeom prst="line">
              <a:avLst/>
            </a:prstGeom>
            <a:ln w="12700" cap="flat" cmpd="sng">
              <a:solidFill>
                <a:srgbClr val="000000"/>
              </a:solidFill>
              <a:prstDash val="solid"/>
              <a:round/>
              <a:headEnd type="none" w="sm" len="sm"/>
              <a:tailEnd type="none" w="sm" len="sm"/>
            </a:ln>
          </p:spPr>
        </p:sp>
        <p:sp>
          <p:nvSpPr>
            <p:cNvPr id="38929" name="Line 18"/>
            <p:cNvSpPr/>
            <p:nvPr/>
          </p:nvSpPr>
          <p:spPr>
            <a:xfrm>
              <a:off x="2256" y="3857"/>
              <a:ext cx="0" cy="208"/>
            </a:xfrm>
            <a:prstGeom prst="line">
              <a:avLst/>
            </a:prstGeom>
            <a:ln w="12700" cap="flat" cmpd="sng">
              <a:solidFill>
                <a:srgbClr val="000000"/>
              </a:solidFill>
              <a:prstDash val="solid"/>
              <a:round/>
              <a:headEnd type="none" w="sm" len="sm"/>
              <a:tailEnd type="none" w="sm" len="sm"/>
            </a:ln>
          </p:spPr>
        </p:sp>
        <p:sp>
          <p:nvSpPr>
            <p:cNvPr id="38930" name="Line 19"/>
            <p:cNvSpPr/>
            <p:nvPr/>
          </p:nvSpPr>
          <p:spPr>
            <a:xfrm>
              <a:off x="2736" y="3857"/>
              <a:ext cx="0" cy="208"/>
            </a:xfrm>
            <a:prstGeom prst="line">
              <a:avLst/>
            </a:prstGeom>
            <a:ln w="12700" cap="flat" cmpd="sng">
              <a:solidFill>
                <a:srgbClr val="000000"/>
              </a:solidFill>
              <a:prstDash val="solid"/>
              <a:round/>
              <a:headEnd type="none" w="sm" len="sm"/>
              <a:tailEnd type="none" w="sm" len="sm"/>
            </a:ln>
          </p:spPr>
        </p:sp>
        <p:sp>
          <p:nvSpPr>
            <p:cNvPr id="38931" name="Line 20"/>
            <p:cNvSpPr/>
            <p:nvPr/>
          </p:nvSpPr>
          <p:spPr>
            <a:xfrm>
              <a:off x="1632" y="4065"/>
              <a:ext cx="0" cy="208"/>
            </a:xfrm>
            <a:prstGeom prst="line">
              <a:avLst/>
            </a:prstGeom>
            <a:ln w="12700" cap="flat" cmpd="sng">
              <a:solidFill>
                <a:srgbClr val="000000"/>
              </a:solidFill>
              <a:prstDash val="solid"/>
              <a:round/>
              <a:headEnd type="none" w="sm" len="sm"/>
              <a:tailEnd type="none" w="sm" len="sm"/>
            </a:ln>
          </p:spPr>
        </p:sp>
        <p:sp>
          <p:nvSpPr>
            <p:cNvPr id="38932" name="Line 21"/>
            <p:cNvSpPr/>
            <p:nvPr/>
          </p:nvSpPr>
          <p:spPr>
            <a:xfrm>
              <a:off x="1920" y="4065"/>
              <a:ext cx="0" cy="208"/>
            </a:xfrm>
            <a:prstGeom prst="line">
              <a:avLst/>
            </a:prstGeom>
            <a:ln w="12700" cap="flat" cmpd="sng">
              <a:solidFill>
                <a:srgbClr val="000000"/>
              </a:solidFill>
              <a:prstDash val="solid"/>
              <a:round/>
              <a:headEnd type="none" w="sm" len="sm"/>
              <a:tailEnd type="none" w="sm" len="sm"/>
            </a:ln>
          </p:spPr>
        </p:sp>
        <p:sp>
          <p:nvSpPr>
            <p:cNvPr id="38933" name="Line 22"/>
            <p:cNvSpPr/>
            <p:nvPr/>
          </p:nvSpPr>
          <p:spPr>
            <a:xfrm>
              <a:off x="2112" y="4065"/>
              <a:ext cx="0" cy="208"/>
            </a:xfrm>
            <a:prstGeom prst="line">
              <a:avLst/>
            </a:prstGeom>
            <a:ln w="12700" cap="flat" cmpd="sng">
              <a:solidFill>
                <a:srgbClr val="000000"/>
              </a:solidFill>
              <a:prstDash val="solid"/>
              <a:round/>
              <a:headEnd type="none" w="sm" len="sm"/>
              <a:tailEnd type="none" w="sm" len="sm"/>
            </a:ln>
          </p:spPr>
        </p:sp>
        <p:sp>
          <p:nvSpPr>
            <p:cNvPr id="38934" name="Line 23"/>
            <p:cNvSpPr/>
            <p:nvPr/>
          </p:nvSpPr>
          <p:spPr>
            <a:xfrm>
              <a:off x="2400" y="4065"/>
              <a:ext cx="0" cy="208"/>
            </a:xfrm>
            <a:prstGeom prst="line">
              <a:avLst/>
            </a:prstGeom>
            <a:ln w="12700" cap="flat" cmpd="sng">
              <a:solidFill>
                <a:srgbClr val="000000"/>
              </a:solidFill>
              <a:prstDash val="solid"/>
              <a:round/>
              <a:headEnd type="none" w="sm" len="sm"/>
              <a:tailEnd type="none" w="sm" len="sm"/>
            </a:ln>
          </p:spPr>
        </p:sp>
        <p:sp>
          <p:nvSpPr>
            <p:cNvPr id="38935" name="Line 24"/>
            <p:cNvSpPr/>
            <p:nvPr/>
          </p:nvSpPr>
          <p:spPr>
            <a:xfrm>
              <a:off x="2592" y="4065"/>
              <a:ext cx="0" cy="208"/>
            </a:xfrm>
            <a:prstGeom prst="line">
              <a:avLst/>
            </a:prstGeom>
            <a:ln w="12700" cap="flat" cmpd="sng">
              <a:solidFill>
                <a:srgbClr val="000000"/>
              </a:solidFill>
              <a:prstDash val="solid"/>
              <a:round/>
              <a:headEnd type="none" w="sm" len="sm"/>
              <a:tailEnd type="none" w="sm" len="sm"/>
            </a:ln>
          </p:spPr>
        </p:sp>
        <p:sp>
          <p:nvSpPr>
            <p:cNvPr id="38936" name="Line 25"/>
            <p:cNvSpPr/>
            <p:nvPr/>
          </p:nvSpPr>
          <p:spPr>
            <a:xfrm>
              <a:off x="2880" y="4065"/>
              <a:ext cx="0" cy="208"/>
            </a:xfrm>
            <a:prstGeom prst="line">
              <a:avLst/>
            </a:prstGeom>
            <a:ln w="12700" cap="flat" cmpd="sng">
              <a:solidFill>
                <a:srgbClr val="000000"/>
              </a:solidFill>
              <a:prstDash val="solid"/>
              <a:round/>
              <a:headEnd type="none" w="sm" len="sm"/>
              <a:tailEnd type="none" w="sm" len="sm"/>
            </a:ln>
          </p:spPr>
        </p:sp>
        <p:sp>
          <p:nvSpPr>
            <p:cNvPr id="38937" name="Oval 26"/>
            <p:cNvSpPr/>
            <p:nvPr/>
          </p:nvSpPr>
          <p:spPr>
            <a:xfrm>
              <a:off x="1632" y="4190"/>
              <a:ext cx="288" cy="125"/>
            </a:xfrm>
            <a:prstGeom prst="ellipse">
              <a:avLst/>
            </a:prstGeom>
            <a:noFill/>
            <a:ln w="12700" cap="flat" cmpd="sng">
              <a:solidFill>
                <a:srgbClr val="000000"/>
              </a:solidFill>
              <a:prstDash val="solid"/>
              <a:round/>
              <a:headEnd type="none" w="med" len="med"/>
              <a:tailEnd type="none" w="med" len="med"/>
            </a:ln>
          </p:spPr>
          <p:txBody>
            <a:bodyPr anchor="t"/>
            <a:p>
              <a:pPr>
                <a:buFont typeface="Arial" panose="020B0604020202020204" pitchFamily="34" charset="0"/>
              </a:pPr>
              <a:endParaRPr lang="zh-CN" altLang="en-US" sz="2100" dirty="0">
                <a:latin typeface="Arial" panose="020B0604020202020204" pitchFamily="34" charset="0"/>
                <a:ea typeface="黑体" panose="02010609060101010101" pitchFamily="49" charset="-122"/>
              </a:endParaRPr>
            </a:p>
          </p:txBody>
        </p:sp>
        <p:sp>
          <p:nvSpPr>
            <p:cNvPr id="38938" name="Oval 27"/>
            <p:cNvSpPr/>
            <p:nvPr/>
          </p:nvSpPr>
          <p:spPr>
            <a:xfrm>
              <a:off x="2112" y="4190"/>
              <a:ext cx="288" cy="125"/>
            </a:xfrm>
            <a:prstGeom prst="ellipse">
              <a:avLst/>
            </a:prstGeom>
            <a:noFill/>
            <a:ln w="12700" cap="flat" cmpd="sng">
              <a:solidFill>
                <a:srgbClr val="000000"/>
              </a:solidFill>
              <a:prstDash val="solid"/>
              <a:round/>
              <a:headEnd type="none" w="med" len="med"/>
              <a:tailEnd type="none" w="med" len="med"/>
            </a:ln>
          </p:spPr>
          <p:txBody>
            <a:bodyPr anchor="t"/>
            <a:p>
              <a:pPr>
                <a:buFont typeface="Arial" panose="020B0604020202020204" pitchFamily="34" charset="0"/>
              </a:pPr>
              <a:endParaRPr lang="zh-CN" altLang="en-US" sz="2100" dirty="0">
                <a:latin typeface="Arial" panose="020B0604020202020204" pitchFamily="34" charset="0"/>
                <a:ea typeface="黑体" panose="02010609060101010101" pitchFamily="49" charset="-122"/>
              </a:endParaRPr>
            </a:p>
          </p:txBody>
        </p:sp>
        <p:sp>
          <p:nvSpPr>
            <p:cNvPr id="38939" name="Oval 28"/>
            <p:cNvSpPr/>
            <p:nvPr/>
          </p:nvSpPr>
          <p:spPr>
            <a:xfrm>
              <a:off x="2592" y="4190"/>
              <a:ext cx="288" cy="125"/>
            </a:xfrm>
            <a:prstGeom prst="ellipse">
              <a:avLst/>
            </a:prstGeom>
            <a:noFill/>
            <a:ln w="12700" cap="flat" cmpd="sng">
              <a:solidFill>
                <a:srgbClr val="000000"/>
              </a:solidFill>
              <a:prstDash val="solid"/>
              <a:round/>
              <a:headEnd type="none" w="med" len="med"/>
              <a:tailEnd type="none" w="med" len="med"/>
            </a:ln>
          </p:spPr>
          <p:txBody>
            <a:bodyPr anchor="t"/>
            <a:p>
              <a:pPr>
                <a:buFont typeface="Arial" panose="020B0604020202020204" pitchFamily="34" charset="0"/>
              </a:pPr>
              <a:endParaRPr lang="zh-CN" altLang="en-US" sz="2100" dirty="0">
                <a:latin typeface="Arial" panose="020B0604020202020204" pitchFamily="34" charset="0"/>
                <a:ea typeface="黑体" panose="02010609060101010101" pitchFamily="49" charset="-122"/>
              </a:endParaRPr>
            </a:p>
          </p:txBody>
        </p:sp>
      </p:grpSp>
      <p:sp>
        <p:nvSpPr>
          <p:cNvPr id="60446" name="Text Box 30"/>
          <p:cNvSpPr txBox="1">
            <a:spLocks noChangeArrowheads="1"/>
          </p:cNvSpPr>
          <p:nvPr/>
        </p:nvSpPr>
        <p:spPr bwMode="auto">
          <a:xfrm>
            <a:off x="4795838" y="2466975"/>
            <a:ext cx="5137150" cy="3646488"/>
          </a:xfrm>
          <a:prstGeom prst="rect">
            <a:avLst/>
          </a:prstGeom>
          <a:noFill/>
          <a:ln>
            <a:noFill/>
          </a:ln>
          <a:effectLst/>
        </p:spPr>
        <p:txBody>
          <a:bodyPr>
            <a:spAutoFit/>
          </a:bodyP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just" defTabSz="1028700" rtl="0" eaLnBrk="1" fontAlgn="base" latinLnBrk="0" hangingPunct="1">
              <a:lnSpc>
                <a:spcPct val="110000"/>
              </a:lnSpc>
              <a:spcBef>
                <a:spcPct val="0"/>
              </a:spcBef>
              <a:spcAft>
                <a:spcPct val="0"/>
              </a:spcAft>
              <a:buClrTx/>
              <a:buSzTx/>
              <a:buFont typeface="Arial" panose="020B0604020202020204" pitchFamily="34" charset="0"/>
              <a:buNone/>
              <a:defRPr/>
            </a:pPr>
            <a:r>
              <a:rPr kumimoji="0" lang="en-US" altLang="zh-CN" sz="1680" b="1" i="0" u="none" strike="noStrike" kern="1200" cap="none" spc="0" normalizeH="0" baseline="0" noProof="0" smtClean="0">
                <a:ln>
                  <a:noFill/>
                </a:ln>
                <a:solidFill>
                  <a:schemeClr val="hlink"/>
                </a:solidFill>
                <a:effectLst/>
                <a:uLnTx/>
                <a:uFillTx/>
                <a:latin typeface="黑体" panose="02010609060101010101" pitchFamily="49" charset="-122"/>
                <a:ea typeface="黑体" panose="02010609060101010101" pitchFamily="49" charset="-122"/>
                <a:cs typeface="+mn-cs"/>
              </a:rPr>
              <a:t>ODBC</a:t>
            </a:r>
            <a:r>
              <a:rPr kumimoji="0" lang="zh-CN" altLang="en-US" sz="1680" b="1" i="0" u="none" strike="noStrike" kern="1200" cap="none" spc="0" normalizeH="0" baseline="0" noProof="0" smtClean="0">
                <a:ln>
                  <a:noFill/>
                </a:ln>
                <a:solidFill>
                  <a:schemeClr val="hlink"/>
                </a:solidFill>
                <a:effectLst/>
                <a:uLnTx/>
                <a:uFillTx/>
                <a:latin typeface="黑体" panose="02010609060101010101" pitchFamily="49" charset="-122"/>
                <a:ea typeface="黑体" panose="02010609060101010101" pitchFamily="49" charset="-122"/>
                <a:cs typeface="+mn-cs"/>
              </a:rPr>
              <a:t>的体系结构含有四个部件：</a:t>
            </a:r>
            <a:r>
              <a:rPr kumimoji="0" lang="en-US" altLang="zh-CN" sz="1680" b="1" i="0" u="none" strike="noStrike" kern="1200" cap="none" spc="0" normalizeH="0" baseline="0" noProof="0" smtClean="0">
                <a:ln>
                  <a:noFill/>
                </a:ln>
                <a:solidFill>
                  <a:schemeClr val="hlink"/>
                </a:solidFill>
                <a:effectLst/>
                <a:uLnTx/>
                <a:uFillTx/>
                <a:latin typeface="黑体" panose="02010609060101010101" pitchFamily="49" charset="-122"/>
                <a:ea typeface="黑体" panose="02010609060101010101" pitchFamily="49" charset="-122"/>
                <a:cs typeface="+mn-cs"/>
              </a:rPr>
              <a:t> </a:t>
            </a:r>
            <a:endParaRPr kumimoji="0" lang="en-US" altLang="zh-CN" sz="1680" b="1" i="0" u="none" strike="noStrike" kern="1200" cap="none" spc="0" normalizeH="0" baseline="0" noProof="0" smtClean="0">
              <a:ln>
                <a:noFill/>
              </a:ln>
              <a:solidFill>
                <a:schemeClr val="hlink"/>
              </a:solidFill>
              <a:effectLst/>
              <a:uLnTx/>
              <a:uFillTx/>
              <a:latin typeface="黑体" panose="02010609060101010101" pitchFamily="49" charset="-122"/>
              <a:ea typeface="黑体" panose="02010609060101010101" pitchFamily="49" charset="-122"/>
              <a:cs typeface="+mn-cs"/>
            </a:endParaRPr>
          </a:p>
          <a:p>
            <a:pPr marL="0" marR="0" lvl="0" indent="0" algn="l" defTabSz="1028700" rtl="0" eaLnBrk="1" fontAlgn="base" latinLnBrk="0" hangingPunct="1">
              <a:lnSpc>
                <a:spcPct val="110000"/>
              </a:lnSpc>
              <a:spcBef>
                <a:spcPct val="0"/>
              </a:spcBef>
              <a:spcAft>
                <a:spcPct val="0"/>
              </a:spcAft>
              <a:buClrTx/>
              <a:buSzTx/>
              <a:buFont typeface="Arial" panose="020B0604020202020204" pitchFamily="34" charset="0"/>
              <a:buNone/>
              <a:defRPr/>
            </a:pPr>
            <a:r>
              <a:rPr kumimoji="0" lang="zh-CN" altLang="en-US" sz="1890" b="1" i="0" u="none" strike="noStrike" kern="1200" cap="none" spc="0" normalizeH="0" baseline="0" noProof="0" smtClean="0">
                <a:ln>
                  <a:noFill/>
                </a:ln>
                <a:solidFill>
                  <a:schemeClr val="folHlink"/>
                </a:solidFill>
                <a:effectLst/>
                <a:uLnTx/>
                <a:uFillTx/>
                <a:latin typeface="黑体" panose="02010609060101010101" pitchFamily="49" charset="-122"/>
                <a:ea typeface="黑体" panose="02010609060101010101" pitchFamily="49" charset="-122"/>
                <a:cs typeface="+mn-cs"/>
              </a:rPr>
              <a:t>应用程序（</a:t>
            </a:r>
            <a:r>
              <a:rPr kumimoji="0" lang="en-US" altLang="zh-CN" sz="1890" b="1" i="0" u="none" strike="noStrike" kern="1200" cap="none" spc="0" normalizeH="0" baseline="0" noProof="0" smtClean="0">
                <a:ln>
                  <a:noFill/>
                </a:ln>
                <a:solidFill>
                  <a:schemeClr val="folHlink"/>
                </a:solidFill>
                <a:effectLst/>
                <a:uLnTx/>
                <a:uFillTx/>
                <a:latin typeface="黑体" panose="02010609060101010101" pitchFamily="49" charset="-122"/>
                <a:ea typeface="黑体" panose="02010609060101010101" pitchFamily="49" charset="-122"/>
                <a:cs typeface="+mn-cs"/>
              </a:rPr>
              <a:t>Application</a:t>
            </a:r>
            <a:r>
              <a:rPr kumimoji="0" lang="zh-CN" altLang="en-US" sz="1890" b="1" i="0" u="none" strike="noStrike" kern="1200" cap="none" spc="0" normalizeH="0" baseline="0" noProof="0" smtClean="0">
                <a:ln>
                  <a:noFill/>
                </a:ln>
                <a:solidFill>
                  <a:schemeClr val="folHlink"/>
                </a:solidFill>
                <a:effectLst/>
                <a:uLnTx/>
                <a:uFillTx/>
                <a:latin typeface="黑体" panose="02010609060101010101" pitchFamily="49" charset="-122"/>
                <a:ea typeface="黑体" panose="02010609060101010101" pitchFamily="49" charset="-122"/>
                <a:cs typeface="+mn-cs"/>
              </a:rPr>
              <a:t>）</a:t>
            </a:r>
            <a:r>
              <a:rPr kumimoji="0" lang="zh-CN" altLang="en-US" sz="168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：执行</a:t>
            </a:r>
            <a:r>
              <a:rPr kumimoji="0" lang="en-US" altLang="zh-CN" sz="168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ODBC</a:t>
            </a:r>
            <a:r>
              <a:rPr kumimoji="0" lang="zh-CN" altLang="en-US" sz="168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函数的调用和处理，提交</a:t>
            </a:r>
            <a:r>
              <a:rPr kumimoji="0" lang="en-US" altLang="zh-CN" sz="168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SQL</a:t>
            </a:r>
            <a:r>
              <a:rPr kumimoji="0" lang="zh-CN" altLang="en-US" sz="168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语句并检索结果。</a:t>
            </a:r>
            <a:endParaRPr kumimoji="0" lang="en-US" altLang="zh-CN" sz="168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1028700" rtl="0" eaLnBrk="1" fontAlgn="base" latinLnBrk="0" hangingPunct="1">
              <a:lnSpc>
                <a:spcPct val="110000"/>
              </a:lnSpc>
              <a:spcBef>
                <a:spcPct val="0"/>
              </a:spcBef>
              <a:spcAft>
                <a:spcPct val="0"/>
              </a:spcAft>
              <a:buClrTx/>
              <a:buSzTx/>
              <a:buFont typeface="Arial" panose="020B0604020202020204" pitchFamily="34" charset="0"/>
              <a:buNone/>
              <a:defRPr/>
            </a:pPr>
            <a:r>
              <a:rPr kumimoji="0" lang="zh-CN" altLang="en-US" sz="1890" b="1" i="0" u="none" strike="noStrike" kern="1200" cap="none" spc="0" normalizeH="0" baseline="0" noProof="0" smtClean="0">
                <a:ln>
                  <a:noFill/>
                </a:ln>
                <a:solidFill>
                  <a:schemeClr val="folHlink"/>
                </a:solidFill>
                <a:effectLst/>
                <a:uLnTx/>
                <a:uFillTx/>
                <a:latin typeface="黑体" panose="02010609060101010101" pitchFamily="49" charset="-122"/>
                <a:ea typeface="黑体" panose="02010609060101010101" pitchFamily="49" charset="-122"/>
                <a:cs typeface="+mn-cs"/>
              </a:rPr>
              <a:t>驱动程序管理器（</a:t>
            </a:r>
            <a:r>
              <a:rPr kumimoji="0" lang="en-US" altLang="zh-CN" sz="1890" b="1" i="0" u="none" strike="noStrike" kern="1200" cap="none" spc="0" normalizeH="0" baseline="0" noProof="0" smtClean="0">
                <a:ln>
                  <a:noFill/>
                </a:ln>
                <a:solidFill>
                  <a:schemeClr val="folHlink"/>
                </a:solidFill>
                <a:effectLst/>
                <a:uLnTx/>
                <a:uFillTx/>
                <a:latin typeface="黑体" panose="02010609060101010101" pitchFamily="49" charset="-122"/>
                <a:ea typeface="黑体" panose="02010609060101010101" pitchFamily="49" charset="-122"/>
                <a:cs typeface="+mn-cs"/>
              </a:rPr>
              <a:t>Driver Manager</a:t>
            </a:r>
            <a:r>
              <a:rPr kumimoji="0" lang="zh-CN" altLang="en-US" sz="1890" b="1" i="0" u="none" strike="noStrike" kern="1200" cap="none" spc="0" normalizeH="0" baseline="0" noProof="0" smtClean="0">
                <a:ln>
                  <a:noFill/>
                </a:ln>
                <a:solidFill>
                  <a:schemeClr val="folHlink"/>
                </a:solidFill>
                <a:effectLst/>
                <a:uLnTx/>
                <a:uFillTx/>
                <a:latin typeface="黑体" panose="02010609060101010101" pitchFamily="49" charset="-122"/>
                <a:ea typeface="黑体" panose="02010609060101010101" pitchFamily="49" charset="-122"/>
                <a:cs typeface="+mn-cs"/>
              </a:rPr>
              <a:t>）</a:t>
            </a:r>
            <a:r>
              <a:rPr kumimoji="0" lang="zh-CN" altLang="en-US" sz="168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：为应用程序装载驱动程序。</a:t>
            </a:r>
            <a:endParaRPr kumimoji="0" lang="en-US" altLang="zh-CN" sz="168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1028700" rtl="0" eaLnBrk="1" fontAlgn="base" latinLnBrk="0" hangingPunct="1">
              <a:lnSpc>
                <a:spcPct val="110000"/>
              </a:lnSpc>
              <a:spcBef>
                <a:spcPct val="0"/>
              </a:spcBef>
              <a:spcAft>
                <a:spcPct val="0"/>
              </a:spcAft>
              <a:buClrTx/>
              <a:buSzTx/>
              <a:buFont typeface="Arial" panose="020B0604020202020204" pitchFamily="34" charset="0"/>
              <a:buNone/>
              <a:defRPr/>
            </a:pPr>
            <a:r>
              <a:rPr kumimoji="0" lang="zh-CN" altLang="en-US" sz="1890" b="1" i="0" u="none" strike="noStrike" kern="1200" cap="none" spc="0" normalizeH="0" baseline="0" noProof="0" smtClean="0">
                <a:ln>
                  <a:noFill/>
                </a:ln>
                <a:solidFill>
                  <a:schemeClr val="folHlink"/>
                </a:solidFill>
                <a:effectLst/>
                <a:uLnTx/>
                <a:uFillTx/>
                <a:latin typeface="黑体" panose="02010609060101010101" pitchFamily="49" charset="-122"/>
                <a:ea typeface="黑体" panose="02010609060101010101" pitchFamily="49" charset="-122"/>
                <a:cs typeface="+mn-cs"/>
              </a:rPr>
              <a:t>驱动程序（</a:t>
            </a:r>
            <a:r>
              <a:rPr kumimoji="0" lang="en-US" altLang="zh-CN" sz="1890" b="1" i="0" u="none" strike="noStrike" kern="1200" cap="none" spc="0" normalizeH="0" baseline="0" noProof="0" smtClean="0">
                <a:ln>
                  <a:noFill/>
                </a:ln>
                <a:solidFill>
                  <a:schemeClr val="folHlink"/>
                </a:solidFill>
                <a:effectLst/>
                <a:uLnTx/>
                <a:uFillTx/>
                <a:latin typeface="黑体" panose="02010609060101010101" pitchFamily="49" charset="-122"/>
                <a:ea typeface="黑体" panose="02010609060101010101" pitchFamily="49" charset="-122"/>
                <a:cs typeface="+mn-cs"/>
              </a:rPr>
              <a:t>Driver</a:t>
            </a:r>
            <a:r>
              <a:rPr kumimoji="0" lang="zh-CN" altLang="en-US" sz="1890" b="1" i="0" u="none" strike="noStrike" kern="1200" cap="none" spc="0" normalizeH="0" baseline="0" noProof="0" smtClean="0">
                <a:ln>
                  <a:noFill/>
                </a:ln>
                <a:solidFill>
                  <a:schemeClr val="folHlink"/>
                </a:solidFill>
                <a:effectLst/>
                <a:uLnTx/>
                <a:uFillTx/>
                <a:latin typeface="黑体" panose="02010609060101010101" pitchFamily="49" charset="-122"/>
                <a:ea typeface="黑体" panose="02010609060101010101" pitchFamily="49" charset="-122"/>
                <a:cs typeface="+mn-cs"/>
              </a:rPr>
              <a:t>）</a:t>
            </a:r>
            <a:r>
              <a:rPr kumimoji="0" lang="zh-CN" altLang="en-US" sz="168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：驱动程序是实现</a:t>
            </a:r>
            <a:r>
              <a:rPr kumimoji="0" lang="en-US" altLang="zh-CN" sz="168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ODBC</a:t>
            </a:r>
            <a:r>
              <a:rPr kumimoji="0" lang="zh-CN" altLang="en-US" sz="168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函数调用和同数据源交互作用的动态连接库，它执行</a:t>
            </a:r>
            <a:r>
              <a:rPr kumimoji="0" lang="en-US" altLang="zh-CN" sz="168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ODBC</a:t>
            </a:r>
            <a:r>
              <a:rPr kumimoji="0" lang="zh-CN" altLang="en-US" sz="168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函数调用，提交</a:t>
            </a:r>
            <a:r>
              <a:rPr kumimoji="0" lang="en-US" altLang="zh-CN" sz="168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SQL</a:t>
            </a:r>
            <a:r>
              <a:rPr kumimoji="0" lang="zh-CN" altLang="en-US" sz="168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请求到指定的数据源，并把结果返回给应用程序。</a:t>
            </a:r>
            <a:endParaRPr kumimoji="0" lang="en-US" altLang="zh-CN" sz="168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1028700" rtl="0" eaLnBrk="1" fontAlgn="base" latinLnBrk="0" hangingPunct="1">
              <a:lnSpc>
                <a:spcPct val="110000"/>
              </a:lnSpc>
              <a:spcBef>
                <a:spcPct val="0"/>
              </a:spcBef>
              <a:spcAft>
                <a:spcPct val="0"/>
              </a:spcAft>
              <a:buClrTx/>
              <a:buSzTx/>
              <a:buFont typeface="Arial" panose="020B0604020202020204" pitchFamily="34" charset="0"/>
              <a:buNone/>
              <a:defRPr/>
            </a:pPr>
            <a:r>
              <a:rPr kumimoji="0" lang="zh-CN" altLang="en-US" sz="1890" b="1" i="0" u="none" strike="noStrike" kern="1200" cap="none" spc="0" normalizeH="0" baseline="0" noProof="0" smtClean="0">
                <a:ln>
                  <a:noFill/>
                </a:ln>
                <a:solidFill>
                  <a:schemeClr val="folHlink"/>
                </a:solidFill>
                <a:effectLst/>
                <a:uLnTx/>
                <a:uFillTx/>
                <a:latin typeface="黑体" panose="02010609060101010101" pitchFamily="49" charset="-122"/>
                <a:ea typeface="黑体" panose="02010609060101010101" pitchFamily="49" charset="-122"/>
                <a:cs typeface="+mn-cs"/>
              </a:rPr>
              <a:t>数据源（</a:t>
            </a:r>
            <a:r>
              <a:rPr kumimoji="0" lang="en-US" altLang="zh-CN" sz="1890" b="1" i="0" u="none" strike="noStrike" kern="1200" cap="none" spc="0" normalizeH="0" baseline="0" noProof="0" smtClean="0">
                <a:ln>
                  <a:noFill/>
                </a:ln>
                <a:solidFill>
                  <a:schemeClr val="folHlink"/>
                </a:solidFill>
                <a:effectLst/>
                <a:uLnTx/>
                <a:uFillTx/>
                <a:latin typeface="黑体" panose="02010609060101010101" pitchFamily="49" charset="-122"/>
                <a:ea typeface="黑体" panose="02010609060101010101" pitchFamily="49" charset="-122"/>
                <a:cs typeface="+mn-cs"/>
              </a:rPr>
              <a:t>Data Source</a:t>
            </a:r>
            <a:r>
              <a:rPr kumimoji="0" lang="zh-CN" altLang="en-US" sz="1890" b="1" i="0" u="none" strike="noStrike" kern="1200" cap="none" spc="0" normalizeH="0" baseline="0" noProof="0" smtClean="0">
                <a:ln>
                  <a:noFill/>
                </a:ln>
                <a:solidFill>
                  <a:schemeClr val="folHlink"/>
                </a:solidFill>
                <a:effectLst/>
                <a:uLnTx/>
                <a:uFillTx/>
                <a:latin typeface="黑体" panose="02010609060101010101" pitchFamily="49" charset="-122"/>
                <a:ea typeface="黑体" panose="02010609060101010101" pitchFamily="49" charset="-122"/>
                <a:cs typeface="+mn-cs"/>
              </a:rPr>
              <a:t>）</a:t>
            </a:r>
            <a:r>
              <a:rPr kumimoji="0" lang="zh-CN" altLang="en-US" sz="168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：由用户需要存取的数据和与之相连的操作系统、</a:t>
            </a:r>
            <a:r>
              <a:rPr kumimoji="0" lang="en-US" altLang="zh-CN" sz="168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DBMS</a:t>
            </a:r>
            <a:r>
              <a:rPr kumimoji="0" lang="zh-CN" altLang="en-US" sz="168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及存取</a:t>
            </a:r>
            <a:r>
              <a:rPr kumimoji="0" lang="en-US" altLang="zh-CN" sz="168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DBMS</a:t>
            </a:r>
            <a:r>
              <a:rPr kumimoji="0" lang="zh-CN" altLang="en-US" sz="168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的网络平台组成。</a:t>
            </a:r>
            <a:endParaRPr kumimoji="0" lang="zh-CN" altLang="en-US" sz="1680" b="1"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60447" name="Text Box 31"/>
          <p:cNvSpPr txBox="1">
            <a:spLocks noChangeArrowheads="1"/>
          </p:cNvSpPr>
          <p:nvPr/>
        </p:nvSpPr>
        <p:spPr bwMode="auto">
          <a:xfrm>
            <a:off x="1014413" y="1331913"/>
            <a:ext cx="8882063" cy="1136650"/>
          </a:xfrm>
          <a:prstGeom prst="rect">
            <a:avLst/>
          </a:prstGeom>
          <a:noFill/>
          <a:ln>
            <a:noFill/>
          </a:ln>
          <a:effectLst/>
        </p:spPr>
        <p:txBody>
          <a:bodyPr>
            <a:spAutoFit/>
          </a:bodyP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just" defTabSz="10287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1890" b="1"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ODBC</a:t>
            </a:r>
            <a:r>
              <a:rPr kumimoji="0" lang="zh-CN" altLang="en-US" sz="1890" b="1"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是为了实现异构数据库互连而由</a:t>
            </a:r>
            <a:r>
              <a:rPr kumimoji="0" lang="en-US" altLang="zh-CN" sz="1890" b="1"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Microsoft</a:t>
            </a:r>
            <a:r>
              <a:rPr kumimoji="0" lang="zh-CN" altLang="en-US" sz="1890" b="1"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公司推出的一种标准，它是一个单一的通用的数据库编程接口。</a:t>
            </a:r>
            <a:r>
              <a:rPr kumimoji="0" lang="en-US" altLang="zh-CN" sz="1890" b="1"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ODBC</a:t>
            </a:r>
            <a:r>
              <a:rPr kumimoji="0" lang="zh-CN" altLang="en-US" sz="1890" b="1"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提供不同的程序以存取不同的数据库，但只提供一种应用编程接口（</a:t>
            </a:r>
            <a:r>
              <a:rPr kumimoji="0" lang="en-US" altLang="zh-CN" sz="1890" b="1"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API</a:t>
            </a:r>
            <a:r>
              <a:rPr kumimoji="0" lang="zh-CN" altLang="en-US" sz="1890" b="1"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）给应用程序。</a:t>
            </a:r>
            <a:endParaRPr kumimoji="0" lang="zh-CN" altLang="en-US" sz="1890" b="1"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38942" name="Text Box 32"/>
          <p:cNvSpPr txBox="1"/>
          <p:nvPr/>
        </p:nvSpPr>
        <p:spPr>
          <a:xfrm>
            <a:off x="2422525" y="5997575"/>
            <a:ext cx="962025" cy="414338"/>
          </a:xfrm>
          <a:prstGeom prst="rect">
            <a:avLst/>
          </a:prstGeom>
          <a:noFill/>
          <a:ln w="9525">
            <a:noFill/>
          </a:ln>
        </p:spPr>
        <p:txBody>
          <a:bodyPr wrap="none" anchor="t">
            <a:spAutoFit/>
          </a:bodyPr>
          <a:p>
            <a:pPr>
              <a:buFont typeface="Arial" panose="020B0604020202020204" pitchFamily="34" charset="0"/>
            </a:pPr>
            <a:r>
              <a:rPr lang="en-US" altLang="zh-CN" sz="2100" b="1" dirty="0">
                <a:solidFill>
                  <a:schemeClr val="folHlink"/>
                </a:solidFill>
                <a:latin typeface="Times New Roman" panose="02020603050405020304" pitchFamily="18" charset="0"/>
                <a:ea typeface="黑体" panose="02010609060101010101" pitchFamily="49" charset="-122"/>
              </a:rPr>
              <a:t>ODBC</a:t>
            </a:r>
            <a:endParaRPr lang="en-US" altLang="zh-CN" sz="2100" b="1" dirty="0">
              <a:solidFill>
                <a:schemeClr val="folHlink"/>
              </a:solidFill>
              <a:latin typeface="Times New Roman" panose="02020603050405020304" pitchFamily="18" charset="0"/>
              <a:ea typeface="黑体" panose="02010609060101010101" pitchFamily="49" charset="-122"/>
            </a:endParaRPr>
          </a:p>
        </p:txBody>
      </p:sp>
      <p:sp>
        <p:nvSpPr>
          <p:cNvPr id="38943" name="Rectangle 33"/>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JDBC</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基础</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 –</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关于</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ODBC</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JDBC</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数据库驱动程序</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82979" name="Rectangle 3"/>
          <p:cNvSpPr>
            <a:spLocks noGrp="1"/>
          </p:cNvSpPr>
          <p:nvPr>
            <p:ph idx="1"/>
          </p:nvPr>
        </p:nvSpPr>
        <p:spPr/>
        <p:txBody>
          <a:bodyPr vert="horz" wrap="square" lIns="102870" tIns="51435" rIns="102870" bIns="51435" anchor="t"/>
          <a:p>
            <a:pPr marL="558800" indent="-558800" defTabSz="1028700">
              <a:buNone/>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数据库驱动有四种类型：</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558800" indent="-558800" defTabSz="1028700">
              <a:buNone/>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Type 1</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JDBC-ODBC Bridge</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558800" indent="-558800" defTabSz="1028700">
              <a:buNone/>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Type 2</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JDBC-Native API Bridge</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558800" indent="-558800" defTabSz="1028700">
              <a:buNone/>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Type 3</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JDBC-middleware</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558800" indent="-558800" defTabSz="1028700">
              <a:buNone/>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Type 4</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Pure JDBC driver</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558800" indent="-558800"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2979">
                                            <p:txEl>
                                              <p:charRg st="0" end="12"/>
                                            </p:txEl>
                                          </p:spTgt>
                                        </p:tgtEl>
                                        <p:attrNameLst>
                                          <p:attrName>style.visibility</p:attrName>
                                        </p:attrNameLst>
                                      </p:cBhvr>
                                      <p:to>
                                        <p:strVal val="visible"/>
                                      </p:to>
                                    </p:set>
                                    <p:anim calcmode="lin" valueType="num">
                                      <p:cBhvr additive="base">
                                        <p:cTn id="7" dur="500" fill="hold"/>
                                        <p:tgtEl>
                                          <p:spTgt spid="382979">
                                            <p:txEl>
                                              <p:charRg st="0"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2979">
                                            <p:txEl>
                                              <p:charRg st="0" end="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2979">
                                            <p:txEl>
                                              <p:charRg st="12" end="36"/>
                                            </p:txEl>
                                          </p:spTgt>
                                        </p:tgtEl>
                                        <p:attrNameLst>
                                          <p:attrName>style.visibility</p:attrName>
                                        </p:attrNameLst>
                                      </p:cBhvr>
                                      <p:to>
                                        <p:strVal val="visible"/>
                                      </p:to>
                                    </p:set>
                                    <p:anim calcmode="lin" valueType="num">
                                      <p:cBhvr additive="base">
                                        <p:cTn id="13" dur="500" fill="hold"/>
                                        <p:tgtEl>
                                          <p:spTgt spid="382979">
                                            <p:txEl>
                                              <p:charRg st="12" end="3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2979">
                                            <p:txEl>
                                              <p:charRg st="12" end="36"/>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382979">
                                            <p:txEl>
                                              <p:charRg st="36" end="66"/>
                                            </p:txEl>
                                          </p:spTgt>
                                        </p:tgtEl>
                                        <p:attrNameLst>
                                          <p:attrName>style.visibility</p:attrName>
                                        </p:attrNameLst>
                                      </p:cBhvr>
                                      <p:to>
                                        <p:strVal val="visible"/>
                                      </p:to>
                                    </p:set>
                                    <p:anim calcmode="lin" valueType="num">
                                      <p:cBhvr additive="base">
                                        <p:cTn id="18" dur="500" fill="hold"/>
                                        <p:tgtEl>
                                          <p:spTgt spid="382979">
                                            <p:txEl>
                                              <p:charRg st="36" end="66"/>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82979">
                                            <p:txEl>
                                              <p:charRg st="36" end="66"/>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382979">
                                            <p:txEl>
                                              <p:charRg st="66" end="89"/>
                                            </p:txEl>
                                          </p:spTgt>
                                        </p:tgtEl>
                                        <p:attrNameLst>
                                          <p:attrName>style.visibility</p:attrName>
                                        </p:attrNameLst>
                                      </p:cBhvr>
                                      <p:to>
                                        <p:strVal val="visible"/>
                                      </p:to>
                                    </p:set>
                                    <p:anim calcmode="lin" valueType="num">
                                      <p:cBhvr additive="base">
                                        <p:cTn id="23" dur="500" fill="hold"/>
                                        <p:tgtEl>
                                          <p:spTgt spid="382979">
                                            <p:txEl>
                                              <p:charRg st="66" end="89"/>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82979">
                                            <p:txEl>
                                              <p:charRg st="66" end="89"/>
                                            </p:txEl>
                                          </p:spTgt>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8" fill="hold" grpId="0" nodeType="afterEffect">
                                  <p:stCondLst>
                                    <p:cond delay="0"/>
                                  </p:stCondLst>
                                  <p:childTnLst>
                                    <p:set>
                                      <p:cBhvr>
                                        <p:cTn id="27" dur="1" fill="hold">
                                          <p:stCondLst>
                                            <p:cond delay="0"/>
                                          </p:stCondLst>
                                        </p:cTn>
                                        <p:tgtEl>
                                          <p:spTgt spid="382979">
                                            <p:txEl>
                                              <p:charRg st="89" end="113"/>
                                            </p:txEl>
                                          </p:spTgt>
                                        </p:tgtEl>
                                        <p:attrNameLst>
                                          <p:attrName>style.visibility</p:attrName>
                                        </p:attrNameLst>
                                      </p:cBhvr>
                                      <p:to>
                                        <p:strVal val="visible"/>
                                      </p:to>
                                    </p:set>
                                    <p:anim calcmode="lin" valueType="num">
                                      <p:cBhvr additive="base">
                                        <p:cTn id="28" dur="500" fill="hold"/>
                                        <p:tgtEl>
                                          <p:spTgt spid="382979">
                                            <p:txEl>
                                              <p:charRg st="89" end="11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82979">
                                            <p:txEl>
                                              <p:charRg st="89" end="1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JDBC-ODBC Bridge </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84003" name="Rectangle 3"/>
          <p:cNvSpPr>
            <a:spLocks noGrp="1"/>
          </p:cNvSpPr>
          <p:nvPr>
            <p:ph idx="1"/>
          </p:nvPr>
        </p:nvSpPr>
        <p:spPr/>
        <p:txBody>
          <a:bodyPr vert="horz" wrap="square" lIns="102870" tIns="51435" rIns="102870" bIns="51435" anchor="t"/>
          <a:p>
            <a:pPr defTabSz="1028700">
              <a:lnSpc>
                <a:spcPct val="9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桥接器驱动程序之一</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特色是必须在使用者端的计算机上事先安装好</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ODBC</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驱动程序，然后通过</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JDBC-ODBC</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的调用方法，进而通过</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ODBC</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来存取数据库。</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Application---&gt;JDBC-ODBC  Bridge----&gt;JDBC-ODBC  Library---&gt;ODBC  Driver--&gt;Database </a:t>
            </a:r>
            <a:b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适用于快速的原型系统，没有提供</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JDBC</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驱动的数据库如</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Access  </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4003">
                                            <p:txEl>
                                              <p:charRg st="0" end="10"/>
                                            </p:txEl>
                                          </p:spTgt>
                                        </p:tgtEl>
                                        <p:attrNameLst>
                                          <p:attrName>style.visibility</p:attrName>
                                        </p:attrNameLst>
                                      </p:cBhvr>
                                      <p:to>
                                        <p:strVal val="visible"/>
                                      </p:to>
                                    </p:set>
                                    <p:anim calcmode="lin" valueType="num">
                                      <p:cBhvr additive="base">
                                        <p:cTn id="7" dur="500" fill="hold"/>
                                        <p:tgtEl>
                                          <p:spTgt spid="384003">
                                            <p:txEl>
                                              <p:charRg st="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4003">
                                            <p:txEl>
                                              <p:charRg st="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4003">
                                            <p:txEl>
                                              <p:charRg st="10" end="74"/>
                                            </p:txEl>
                                          </p:spTgt>
                                        </p:tgtEl>
                                        <p:attrNameLst>
                                          <p:attrName>style.visibility</p:attrName>
                                        </p:attrNameLst>
                                      </p:cBhvr>
                                      <p:to>
                                        <p:strVal val="visible"/>
                                      </p:to>
                                    </p:set>
                                    <p:anim calcmode="lin" valueType="num">
                                      <p:cBhvr additive="base">
                                        <p:cTn id="13" dur="500" fill="hold"/>
                                        <p:tgtEl>
                                          <p:spTgt spid="384003">
                                            <p:txEl>
                                              <p:charRg st="10" end="7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4003">
                                            <p:txEl>
                                              <p:charRg st="10" end="7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4003">
                                            <p:txEl>
                                              <p:charRg st="74" end="193"/>
                                            </p:txEl>
                                          </p:spTgt>
                                        </p:tgtEl>
                                        <p:attrNameLst>
                                          <p:attrName>style.visibility</p:attrName>
                                        </p:attrNameLst>
                                      </p:cBhvr>
                                      <p:to>
                                        <p:strVal val="visible"/>
                                      </p:to>
                                    </p:set>
                                    <p:anim calcmode="lin" valueType="num">
                                      <p:cBhvr additive="base">
                                        <p:cTn id="19" dur="500" fill="hold"/>
                                        <p:tgtEl>
                                          <p:spTgt spid="384003">
                                            <p:txEl>
                                              <p:charRg st="74" end="19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4003">
                                            <p:txEl>
                                              <p:charRg st="74" end="19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5057" name="Group 23"/>
          <p:cNvGrpSpPr/>
          <p:nvPr/>
        </p:nvGrpSpPr>
        <p:grpSpPr>
          <a:xfrm>
            <a:off x="6529388" y="1408113"/>
            <a:ext cx="3475037" cy="5103812"/>
            <a:chOff x="3551" y="1200"/>
            <a:chExt cx="2085" cy="3062"/>
          </a:xfrm>
        </p:grpSpPr>
        <p:sp>
          <p:nvSpPr>
            <p:cNvPr id="45058" name="AutoShape 4"/>
            <p:cNvSpPr/>
            <p:nvPr/>
          </p:nvSpPr>
          <p:spPr>
            <a:xfrm>
              <a:off x="4150" y="3676"/>
              <a:ext cx="878" cy="586"/>
            </a:xfrm>
            <a:prstGeom prst="can">
              <a:avLst>
                <a:gd name="adj" fmla="val 25000"/>
              </a:avLst>
            </a:prstGeom>
            <a:solidFill>
              <a:schemeClr val="accent5">
                <a:lumMod val="20000"/>
                <a:lumOff val="80000"/>
              </a:schemeClr>
            </a:solidFill>
            <a:ln w="9525" cap="flat" cmpd="sng">
              <a:solidFill>
                <a:schemeClr val="tx1"/>
              </a:solidFill>
              <a:prstDash val="solid"/>
              <a:miter/>
              <a:headEnd type="none" w="med" len="med"/>
              <a:tailEnd type="none" w="med" len="med"/>
            </a:ln>
          </p:spPr>
          <p:txBody>
            <a:bodyPr wrap="none" anchor="ctr"/>
            <a:p>
              <a:pPr>
                <a:buFont typeface="Arial" panose="020B0604020202020204" pitchFamily="34" charset="0"/>
              </a:pPr>
              <a:endParaRPr lang="zh-CN" altLang="en-US" sz="2100" dirty="0">
                <a:latin typeface="Arial" panose="020B0604020202020204" pitchFamily="34" charset="0"/>
                <a:ea typeface="黑体" panose="02010609060101010101" pitchFamily="49" charset="-122"/>
              </a:endParaRPr>
            </a:p>
          </p:txBody>
        </p:sp>
        <p:sp>
          <p:nvSpPr>
            <p:cNvPr id="45059" name="Rectangle 5"/>
            <p:cNvSpPr/>
            <p:nvPr/>
          </p:nvSpPr>
          <p:spPr>
            <a:xfrm>
              <a:off x="3586" y="1200"/>
              <a:ext cx="1941" cy="1305"/>
            </a:xfrm>
            <a:prstGeom prst="rect">
              <a:avLst/>
            </a:prstGeom>
            <a:solidFill>
              <a:schemeClr val="accent1">
                <a:lumMod val="20000"/>
                <a:lumOff val="80000"/>
              </a:schemeClr>
            </a:solidFill>
            <a:ln w="9525" cap="flat" cmpd="sng">
              <a:solidFill>
                <a:schemeClr val="tx1"/>
              </a:solidFill>
              <a:prstDash val="solid"/>
              <a:miter/>
              <a:headEnd type="none" w="med" len="med"/>
              <a:tailEnd type="none" w="med" len="med"/>
            </a:ln>
          </p:spPr>
          <p:txBody>
            <a:bodyPr wrap="none" anchor="ctr"/>
            <a:p>
              <a:pPr>
                <a:buFont typeface="Arial" panose="020B0604020202020204" pitchFamily="34" charset="0"/>
              </a:pPr>
              <a:endParaRPr lang="zh-CN" altLang="en-US" sz="2100" dirty="0">
                <a:latin typeface="Arial" panose="020B0604020202020204" pitchFamily="34" charset="0"/>
                <a:ea typeface="黑体" panose="02010609060101010101" pitchFamily="49" charset="-122"/>
              </a:endParaRPr>
            </a:p>
          </p:txBody>
        </p:sp>
        <p:sp>
          <p:nvSpPr>
            <p:cNvPr id="45060" name="Rectangle 6"/>
            <p:cNvSpPr/>
            <p:nvPr/>
          </p:nvSpPr>
          <p:spPr>
            <a:xfrm>
              <a:off x="3843" y="1568"/>
              <a:ext cx="1440" cy="424"/>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p>
              <a:pPr>
                <a:buFont typeface="Arial" panose="020B0604020202020204" pitchFamily="34" charset="0"/>
              </a:pPr>
              <a:endParaRPr lang="zh-CN" altLang="en-US" sz="2100" dirty="0">
                <a:latin typeface="Arial" panose="020B0604020202020204" pitchFamily="34" charset="0"/>
                <a:ea typeface="黑体" panose="02010609060101010101" pitchFamily="49" charset="-122"/>
              </a:endParaRPr>
            </a:p>
          </p:txBody>
        </p:sp>
        <p:sp>
          <p:nvSpPr>
            <p:cNvPr id="45061" name="Rectangle 7"/>
            <p:cNvSpPr/>
            <p:nvPr/>
          </p:nvSpPr>
          <p:spPr>
            <a:xfrm>
              <a:off x="3843" y="2109"/>
              <a:ext cx="1440" cy="279"/>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p>
              <a:pPr>
                <a:buFont typeface="Arial" panose="020B0604020202020204" pitchFamily="34" charset="0"/>
              </a:pPr>
              <a:endParaRPr lang="zh-CN" altLang="en-US" sz="2100" dirty="0">
                <a:latin typeface="Arial" panose="020B0604020202020204" pitchFamily="34" charset="0"/>
                <a:ea typeface="黑体" panose="02010609060101010101" pitchFamily="49" charset="-122"/>
              </a:endParaRPr>
            </a:p>
          </p:txBody>
        </p:sp>
        <p:sp>
          <p:nvSpPr>
            <p:cNvPr id="45062" name="Text Box 8"/>
            <p:cNvSpPr txBox="1"/>
            <p:nvPr/>
          </p:nvSpPr>
          <p:spPr>
            <a:xfrm>
              <a:off x="3905" y="1264"/>
              <a:ext cx="1264" cy="252"/>
            </a:xfrm>
            <a:prstGeom prst="rect">
              <a:avLst/>
            </a:prstGeom>
            <a:noFill/>
            <a:ln w="9525">
              <a:noFill/>
            </a:ln>
          </p:spPr>
          <p:txBody>
            <a:bodyPr wrap="none" lIns="95628" tIns="47814" rIns="95628" bIns="47814" anchor="t">
              <a:spAutoFit/>
            </a:bodyPr>
            <a:p>
              <a:pPr defTabSz="911225" eaLnBrk="0" hangingPunct="0"/>
              <a:r>
                <a:rPr lang="en-US" altLang="zh-CN" sz="2100" b="1" dirty="0">
                  <a:solidFill>
                    <a:srgbClr val="660033"/>
                  </a:solidFill>
                  <a:latin typeface="Arial Narrow" panose="020B0606020202030204" pitchFamily="34" charset="0"/>
                  <a:ea typeface="宋体" panose="02010600030101010101" pitchFamily="2" charset="-122"/>
                  <a:sym typeface="Calibri" panose="020F0502020204030204" pitchFamily="34" charset="0"/>
                </a:rPr>
                <a:t>Application Space</a:t>
              </a:r>
              <a:endParaRPr lang="en-US" altLang="zh-CN" sz="2100" b="1" dirty="0">
                <a:solidFill>
                  <a:srgbClr val="660033"/>
                </a:solidFill>
                <a:latin typeface="Arial Narrow" panose="020B0606020202030204" pitchFamily="34" charset="0"/>
                <a:ea typeface="宋体" panose="02010600030101010101" pitchFamily="2" charset="-122"/>
                <a:sym typeface="Calibri" panose="020F0502020204030204" pitchFamily="34" charset="0"/>
              </a:endParaRPr>
            </a:p>
          </p:txBody>
        </p:sp>
        <p:sp>
          <p:nvSpPr>
            <p:cNvPr id="45063" name="Text Box 9"/>
            <p:cNvSpPr txBox="1"/>
            <p:nvPr/>
          </p:nvSpPr>
          <p:spPr>
            <a:xfrm>
              <a:off x="3999" y="1654"/>
              <a:ext cx="1164" cy="252"/>
            </a:xfrm>
            <a:prstGeom prst="rect">
              <a:avLst/>
            </a:prstGeom>
            <a:noFill/>
            <a:ln w="9525">
              <a:noFill/>
            </a:ln>
          </p:spPr>
          <p:txBody>
            <a:bodyPr wrap="none" lIns="95628" tIns="47814" rIns="95628" bIns="47814" anchor="t">
              <a:spAutoFit/>
            </a:bodyPr>
            <a:p>
              <a:pPr defTabSz="911225" eaLnBrk="0" hangingPunct="0"/>
              <a:r>
                <a:rPr lang="en-US" altLang="zh-CN" sz="2100" b="1" dirty="0">
                  <a:solidFill>
                    <a:srgbClr val="000066"/>
                  </a:solidFill>
                  <a:latin typeface="Arial Narrow" panose="020B0606020202030204" pitchFamily="34" charset="0"/>
                  <a:ea typeface="宋体" panose="02010600030101010101" pitchFamily="2" charset="-122"/>
                  <a:sym typeface="Calibri" panose="020F0502020204030204" pitchFamily="34" charset="0"/>
                </a:rPr>
                <a:t>Java Application</a:t>
              </a:r>
              <a:endParaRPr lang="en-US" altLang="zh-CN" sz="2100" b="1" dirty="0">
                <a:solidFill>
                  <a:srgbClr val="000066"/>
                </a:solidFill>
                <a:latin typeface="Arial Narrow" panose="020B0606020202030204" pitchFamily="34" charset="0"/>
                <a:ea typeface="宋体" panose="02010600030101010101" pitchFamily="2" charset="-122"/>
                <a:sym typeface="Calibri" panose="020F0502020204030204" pitchFamily="34" charset="0"/>
              </a:endParaRPr>
            </a:p>
          </p:txBody>
        </p:sp>
        <p:sp>
          <p:nvSpPr>
            <p:cNvPr id="45064" name="Text Box 10"/>
            <p:cNvSpPr txBox="1"/>
            <p:nvPr/>
          </p:nvSpPr>
          <p:spPr>
            <a:xfrm>
              <a:off x="3854" y="2130"/>
              <a:ext cx="1467" cy="252"/>
            </a:xfrm>
            <a:prstGeom prst="rect">
              <a:avLst/>
            </a:prstGeom>
            <a:noFill/>
            <a:ln w="9525">
              <a:noFill/>
            </a:ln>
          </p:spPr>
          <p:txBody>
            <a:bodyPr wrap="none" lIns="95628" tIns="47814" rIns="95628" bIns="47814" anchor="t">
              <a:spAutoFit/>
            </a:bodyPr>
            <a:p>
              <a:pPr defTabSz="911225" eaLnBrk="0" hangingPunct="0"/>
              <a:r>
                <a:rPr lang="en-US" altLang="zh-CN" sz="2100" b="1" dirty="0">
                  <a:solidFill>
                    <a:srgbClr val="000066"/>
                  </a:solidFill>
                  <a:latin typeface="Arial Narrow" panose="020B0606020202030204" pitchFamily="34" charset="0"/>
                  <a:ea typeface="宋体" panose="02010600030101010101" pitchFamily="2" charset="-122"/>
                  <a:sym typeface="Calibri" panose="020F0502020204030204" pitchFamily="34" charset="0"/>
                </a:rPr>
                <a:t>JDBC – ODBC Bridge</a:t>
              </a:r>
              <a:endParaRPr lang="en-US" altLang="zh-CN" sz="2100" b="1" dirty="0">
                <a:solidFill>
                  <a:srgbClr val="000066"/>
                </a:solidFill>
                <a:latin typeface="Arial Narrow" panose="020B0606020202030204" pitchFamily="34" charset="0"/>
                <a:ea typeface="宋体" panose="02010600030101010101" pitchFamily="2" charset="-122"/>
                <a:sym typeface="Calibri" panose="020F0502020204030204" pitchFamily="34" charset="0"/>
              </a:endParaRPr>
            </a:p>
          </p:txBody>
        </p:sp>
        <p:sp>
          <p:nvSpPr>
            <p:cNvPr id="67595" name="Text Box 11"/>
            <p:cNvSpPr txBox="1">
              <a:spLocks noChangeArrowheads="1"/>
            </p:cNvSpPr>
            <p:nvPr/>
          </p:nvSpPr>
          <p:spPr bwMode="auto">
            <a:xfrm>
              <a:off x="4211" y="3848"/>
              <a:ext cx="823" cy="291"/>
            </a:xfrm>
            <a:prstGeom prst="rect">
              <a:avLst/>
            </a:prstGeom>
            <a:noFill/>
            <a:ln>
              <a:noFill/>
            </a:ln>
            <a:effectLst/>
          </p:spPr>
          <p:txBody>
            <a:bodyPr wrap="none" lIns="95628" tIns="47814" rIns="95628" bIns="47814">
              <a:spAutoFit/>
            </a:bodyPr>
            <a:lstStyle>
              <a:lvl1pPr defTabSz="911225">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5930" defTabSz="911225">
                <a:defRPr kumimoji="1" sz="2400">
                  <a:solidFill>
                    <a:schemeClr val="tx1"/>
                  </a:solidFill>
                  <a:latin typeface="Times New Roman" panose="02020603050405020304" pitchFamily="18" charset="0"/>
                  <a:ea typeface="宋体" panose="02010600030101010101" pitchFamily="2" charset="-122"/>
                </a:defRPr>
              </a:lvl2pPr>
              <a:lvl3pPr marL="911225" defTabSz="911225">
                <a:defRPr kumimoji="1" sz="2400">
                  <a:solidFill>
                    <a:schemeClr val="tx1"/>
                  </a:solidFill>
                  <a:latin typeface="Times New Roman" panose="02020603050405020304" pitchFamily="18" charset="0"/>
                  <a:ea typeface="宋体" panose="02010600030101010101" pitchFamily="2" charset="-122"/>
                </a:defRPr>
              </a:lvl3pPr>
              <a:lvl4pPr marL="1367155" defTabSz="911225">
                <a:defRPr kumimoji="1" sz="2400">
                  <a:solidFill>
                    <a:schemeClr val="tx1"/>
                  </a:solidFill>
                  <a:latin typeface="Times New Roman" panose="02020603050405020304" pitchFamily="18" charset="0"/>
                  <a:ea typeface="宋体" panose="02010600030101010101" pitchFamily="2" charset="-122"/>
                </a:defRPr>
              </a:lvl4pPr>
              <a:lvl5pPr marL="1821180" defTabSz="911225">
                <a:defRPr kumimoji="1" sz="2400">
                  <a:solidFill>
                    <a:schemeClr val="tx1"/>
                  </a:solidFill>
                  <a:latin typeface="Times New Roman" panose="02020603050405020304" pitchFamily="18" charset="0"/>
                  <a:ea typeface="宋体" panose="02010600030101010101" pitchFamily="2" charset="-122"/>
                </a:defRPr>
              </a:lvl5pPr>
              <a:lvl6pPr marL="22783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355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1927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499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1225"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sz="2520" b="1" i="0" u="none" strike="noStrike" kern="1200" cap="none" spc="0" normalizeH="0" baseline="0" noProof="0">
                  <a:ln>
                    <a:noFill/>
                  </a:ln>
                  <a:solidFill>
                    <a:srgbClr val="660033"/>
                  </a:solidFill>
                  <a:effectLst/>
                  <a:uLnTx/>
                  <a:uFillTx/>
                  <a:latin typeface="Arial Narrow" panose="020B0606020202030204" pitchFamily="34" charset="0"/>
                  <a:ea typeface="宋体" panose="02010600030101010101" pitchFamily="2" charset="-122"/>
                  <a:cs typeface="宋体" panose="02010600030101010101" pitchFamily="2" charset="-122"/>
                </a:rPr>
                <a:t>Database</a:t>
              </a:r>
              <a:endParaRPr kumimoji="0" lang="en-US" sz="2520" b="1" i="0" u="none" strike="noStrike" kern="1200" cap="none" spc="0" normalizeH="0" baseline="0" noProof="0">
                <a:ln>
                  <a:noFill/>
                </a:ln>
                <a:solidFill>
                  <a:srgbClr val="660033"/>
                </a:solidFill>
                <a:effectLst/>
                <a:uLnTx/>
                <a:uFillTx/>
                <a:latin typeface="Arial Narrow" panose="020B0606020202030204" pitchFamily="34" charset="0"/>
                <a:ea typeface="宋体" panose="02010600030101010101" pitchFamily="2" charset="-122"/>
                <a:cs typeface="宋体" panose="02010600030101010101" pitchFamily="2" charset="-122"/>
              </a:endParaRPr>
            </a:p>
          </p:txBody>
        </p:sp>
        <p:sp>
          <p:nvSpPr>
            <p:cNvPr id="45066" name="Text Box 12"/>
            <p:cNvSpPr txBox="1"/>
            <p:nvPr/>
          </p:nvSpPr>
          <p:spPr>
            <a:xfrm>
              <a:off x="3551" y="2533"/>
              <a:ext cx="762" cy="349"/>
            </a:xfrm>
            <a:prstGeom prst="rect">
              <a:avLst/>
            </a:prstGeom>
            <a:noFill/>
            <a:ln w="9525">
              <a:noFill/>
            </a:ln>
          </p:spPr>
          <p:txBody>
            <a:bodyPr wrap="none" lIns="95628" tIns="47814" rIns="95628" bIns="47814" anchor="t">
              <a:spAutoFit/>
            </a:bodyPr>
            <a:p>
              <a:pPr algn="ctr" defTabSz="911225" eaLnBrk="0" hangingPunct="0">
                <a:lnSpc>
                  <a:spcPct val="75000"/>
                </a:lnSpc>
              </a:pPr>
              <a:r>
                <a:rPr lang="en-US" altLang="zh-CN" sz="2100" b="1" dirty="0">
                  <a:solidFill>
                    <a:srgbClr val="FF0000"/>
                  </a:solidFill>
                  <a:latin typeface="Arial Narrow" panose="020B0606020202030204" pitchFamily="34" charset="0"/>
                  <a:ea typeface="宋体" panose="02010600030101010101" pitchFamily="2" charset="-122"/>
                  <a:sym typeface="Calibri" panose="020F0502020204030204" pitchFamily="34" charset="0"/>
                </a:rPr>
                <a:t>SQL</a:t>
              </a:r>
              <a:endParaRPr lang="en-US" altLang="zh-CN" sz="2100" b="1" dirty="0">
                <a:solidFill>
                  <a:srgbClr val="FF0000"/>
                </a:solidFill>
                <a:latin typeface="Arial Narrow" panose="020B0606020202030204" pitchFamily="34" charset="0"/>
                <a:ea typeface="宋体" panose="02010600030101010101" pitchFamily="2" charset="-122"/>
                <a:sym typeface="Calibri" panose="020F0502020204030204" pitchFamily="34" charset="0"/>
              </a:endParaRPr>
            </a:p>
            <a:p>
              <a:pPr algn="ctr" defTabSz="911225" eaLnBrk="0" hangingPunct="0">
                <a:lnSpc>
                  <a:spcPct val="75000"/>
                </a:lnSpc>
              </a:pPr>
              <a:r>
                <a:rPr lang="en-US" altLang="zh-CN" sz="2100" b="1" dirty="0">
                  <a:solidFill>
                    <a:srgbClr val="FF0000"/>
                  </a:solidFill>
                  <a:latin typeface="Arial Narrow" panose="020B0606020202030204" pitchFamily="34" charset="0"/>
                  <a:ea typeface="宋体" panose="02010600030101010101" pitchFamily="2" charset="-122"/>
                  <a:sym typeface="Calibri" panose="020F0502020204030204" pitchFamily="34" charset="0"/>
                </a:rPr>
                <a:t>Command</a:t>
              </a:r>
              <a:endParaRPr lang="en-US" altLang="zh-CN" sz="2100" b="1" dirty="0">
                <a:solidFill>
                  <a:srgbClr val="FF0000"/>
                </a:solidFill>
                <a:latin typeface="Arial Narrow" panose="020B0606020202030204" pitchFamily="34" charset="0"/>
                <a:ea typeface="宋体" panose="02010600030101010101" pitchFamily="2" charset="-122"/>
                <a:sym typeface="Calibri" panose="020F0502020204030204" pitchFamily="34" charset="0"/>
              </a:endParaRPr>
            </a:p>
          </p:txBody>
        </p:sp>
        <p:grpSp>
          <p:nvGrpSpPr>
            <p:cNvPr id="45067" name="Group 13"/>
            <p:cNvGrpSpPr/>
            <p:nvPr/>
          </p:nvGrpSpPr>
          <p:grpSpPr>
            <a:xfrm>
              <a:off x="4379" y="2405"/>
              <a:ext cx="394" cy="450"/>
              <a:chOff x="4313" y="2133"/>
              <a:chExt cx="396" cy="930"/>
            </a:xfrm>
          </p:grpSpPr>
          <p:sp>
            <p:nvSpPr>
              <p:cNvPr id="45068" name="Line 14"/>
              <p:cNvSpPr/>
              <p:nvPr/>
            </p:nvSpPr>
            <p:spPr>
              <a:xfrm flipH="1">
                <a:off x="4313" y="2133"/>
                <a:ext cx="0" cy="930"/>
              </a:xfrm>
              <a:prstGeom prst="line">
                <a:avLst/>
              </a:prstGeom>
              <a:ln w="38100" cap="flat" cmpd="sng">
                <a:solidFill>
                  <a:srgbClr val="FF0000"/>
                </a:solidFill>
                <a:prstDash val="solid"/>
                <a:miter/>
                <a:headEnd type="none" w="med" len="med"/>
                <a:tailEnd type="triangle" w="med" len="med"/>
              </a:ln>
            </p:spPr>
          </p:sp>
          <p:sp>
            <p:nvSpPr>
              <p:cNvPr id="45069" name="Line 15"/>
              <p:cNvSpPr/>
              <p:nvPr/>
            </p:nvSpPr>
            <p:spPr>
              <a:xfrm flipH="1">
                <a:off x="4709" y="2133"/>
                <a:ext cx="0" cy="930"/>
              </a:xfrm>
              <a:prstGeom prst="line">
                <a:avLst/>
              </a:prstGeom>
              <a:ln w="38100" cap="flat" cmpd="sng">
                <a:solidFill>
                  <a:srgbClr val="FF0000"/>
                </a:solidFill>
                <a:prstDash val="solid"/>
                <a:miter/>
                <a:headEnd type="triangle" w="med" len="med"/>
                <a:tailEnd type="none" w="med" len="med"/>
              </a:ln>
            </p:spPr>
          </p:sp>
        </p:grpSp>
        <p:sp>
          <p:nvSpPr>
            <p:cNvPr id="45070" name="Text Box 16"/>
            <p:cNvSpPr txBox="1"/>
            <p:nvPr/>
          </p:nvSpPr>
          <p:spPr>
            <a:xfrm>
              <a:off x="4830" y="2533"/>
              <a:ext cx="521" cy="349"/>
            </a:xfrm>
            <a:prstGeom prst="rect">
              <a:avLst/>
            </a:prstGeom>
            <a:noFill/>
            <a:ln w="9525">
              <a:noFill/>
            </a:ln>
          </p:spPr>
          <p:txBody>
            <a:bodyPr wrap="none" lIns="95628" tIns="47814" rIns="95628" bIns="47814" anchor="t">
              <a:spAutoFit/>
            </a:bodyPr>
            <a:p>
              <a:pPr algn="ctr" defTabSz="911225" eaLnBrk="0" hangingPunct="0">
                <a:lnSpc>
                  <a:spcPct val="75000"/>
                </a:lnSpc>
              </a:pPr>
              <a:r>
                <a:rPr lang="en-US" altLang="zh-CN" sz="2100" b="1" dirty="0">
                  <a:solidFill>
                    <a:srgbClr val="FF0000"/>
                  </a:solidFill>
                  <a:latin typeface="Arial Narrow" panose="020B0606020202030204" pitchFamily="34" charset="0"/>
                  <a:ea typeface="宋体" panose="02010600030101010101" pitchFamily="2" charset="-122"/>
                  <a:sym typeface="Calibri" panose="020F0502020204030204" pitchFamily="34" charset="0"/>
                </a:rPr>
                <a:t>Result</a:t>
              </a:r>
              <a:endParaRPr lang="en-US" altLang="zh-CN" sz="2100" b="1" dirty="0">
                <a:solidFill>
                  <a:srgbClr val="FF0000"/>
                </a:solidFill>
                <a:latin typeface="Arial Narrow" panose="020B0606020202030204" pitchFamily="34" charset="0"/>
                <a:ea typeface="宋体" panose="02010600030101010101" pitchFamily="2" charset="-122"/>
                <a:sym typeface="Calibri" panose="020F0502020204030204" pitchFamily="34" charset="0"/>
              </a:endParaRPr>
            </a:p>
            <a:p>
              <a:pPr algn="ctr" defTabSz="911225" eaLnBrk="0" hangingPunct="0">
                <a:lnSpc>
                  <a:spcPct val="75000"/>
                </a:lnSpc>
              </a:pPr>
              <a:r>
                <a:rPr lang="en-US" altLang="zh-CN" sz="2100" b="1" dirty="0">
                  <a:solidFill>
                    <a:srgbClr val="FF0000"/>
                  </a:solidFill>
                  <a:latin typeface="Arial Narrow" panose="020B0606020202030204" pitchFamily="34" charset="0"/>
                  <a:ea typeface="宋体" panose="02010600030101010101" pitchFamily="2" charset="-122"/>
                  <a:sym typeface="Calibri" panose="020F0502020204030204" pitchFamily="34" charset="0"/>
                </a:rPr>
                <a:t>Set</a:t>
              </a:r>
              <a:endParaRPr lang="en-US" altLang="zh-CN" sz="2100" b="1" dirty="0">
                <a:solidFill>
                  <a:srgbClr val="FF0000"/>
                </a:solidFill>
                <a:latin typeface="Arial Narrow" panose="020B0606020202030204" pitchFamily="34" charset="0"/>
                <a:ea typeface="宋体" panose="02010600030101010101" pitchFamily="2" charset="-122"/>
                <a:sym typeface="Calibri" panose="020F0502020204030204" pitchFamily="34" charset="0"/>
              </a:endParaRPr>
            </a:p>
          </p:txBody>
        </p:sp>
        <p:sp>
          <p:nvSpPr>
            <p:cNvPr id="45071" name="Rectangle 17"/>
            <p:cNvSpPr/>
            <p:nvPr/>
          </p:nvSpPr>
          <p:spPr>
            <a:xfrm>
              <a:off x="3951" y="2872"/>
              <a:ext cx="1270" cy="440"/>
            </a:xfrm>
            <a:prstGeom prst="rect">
              <a:avLst/>
            </a:prstGeom>
            <a:solidFill>
              <a:schemeClr val="accent5">
                <a:lumMod val="60000"/>
                <a:lumOff val="40000"/>
              </a:schemeClr>
            </a:solidFill>
            <a:ln w="9525" cap="flat" cmpd="sng">
              <a:solidFill>
                <a:schemeClr val="tx1"/>
              </a:solidFill>
              <a:prstDash val="solid"/>
              <a:miter/>
              <a:headEnd type="none" w="med" len="med"/>
              <a:tailEnd type="none" w="med" len="med"/>
            </a:ln>
          </p:spPr>
          <p:txBody>
            <a:bodyPr wrap="none" anchor="ctr"/>
            <a:p>
              <a:pPr>
                <a:buFont typeface="Arial" panose="020B0604020202020204" pitchFamily="34" charset="0"/>
              </a:pPr>
              <a:endParaRPr lang="zh-CN" altLang="en-US" sz="2100" dirty="0">
                <a:latin typeface="Arial" panose="020B0604020202020204" pitchFamily="34" charset="0"/>
                <a:ea typeface="黑体" panose="02010609060101010101" pitchFamily="49" charset="-122"/>
              </a:endParaRPr>
            </a:p>
          </p:txBody>
        </p:sp>
        <p:sp>
          <p:nvSpPr>
            <p:cNvPr id="67602" name="Text Box 18"/>
            <p:cNvSpPr txBox="1">
              <a:spLocks noChangeArrowheads="1"/>
            </p:cNvSpPr>
            <p:nvPr/>
          </p:nvSpPr>
          <p:spPr bwMode="auto">
            <a:xfrm>
              <a:off x="4146" y="2990"/>
              <a:ext cx="841" cy="232"/>
            </a:xfrm>
            <a:prstGeom prst="rect">
              <a:avLst/>
            </a:prstGeom>
            <a:noFill/>
            <a:ln>
              <a:noFill/>
            </a:ln>
            <a:effectLst/>
          </p:spPr>
          <p:txBody>
            <a:bodyPr wrap="none" lIns="95628" tIns="47814" rIns="95628" bIns="47814">
              <a:spAutoFit/>
            </a:bodyPr>
            <a:lstStyle>
              <a:lvl1pPr defTabSz="911225">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5930" defTabSz="911225">
                <a:defRPr kumimoji="1" sz="2400">
                  <a:solidFill>
                    <a:schemeClr val="tx1"/>
                  </a:solidFill>
                  <a:latin typeface="Times New Roman" panose="02020603050405020304" pitchFamily="18" charset="0"/>
                  <a:ea typeface="宋体" panose="02010600030101010101" pitchFamily="2" charset="-122"/>
                </a:defRPr>
              </a:lvl2pPr>
              <a:lvl3pPr marL="911225" defTabSz="911225">
                <a:defRPr kumimoji="1" sz="2400">
                  <a:solidFill>
                    <a:schemeClr val="tx1"/>
                  </a:solidFill>
                  <a:latin typeface="Times New Roman" panose="02020603050405020304" pitchFamily="18" charset="0"/>
                  <a:ea typeface="宋体" panose="02010600030101010101" pitchFamily="2" charset="-122"/>
                </a:defRPr>
              </a:lvl3pPr>
              <a:lvl4pPr marL="1367155" defTabSz="911225">
                <a:defRPr kumimoji="1" sz="2400">
                  <a:solidFill>
                    <a:schemeClr val="tx1"/>
                  </a:solidFill>
                  <a:latin typeface="Times New Roman" panose="02020603050405020304" pitchFamily="18" charset="0"/>
                  <a:ea typeface="宋体" panose="02010600030101010101" pitchFamily="2" charset="-122"/>
                </a:defRPr>
              </a:lvl4pPr>
              <a:lvl5pPr marL="1821180" defTabSz="911225">
                <a:defRPr kumimoji="1" sz="2400">
                  <a:solidFill>
                    <a:schemeClr val="tx1"/>
                  </a:solidFill>
                  <a:latin typeface="Times New Roman" panose="02020603050405020304" pitchFamily="18" charset="0"/>
                  <a:ea typeface="宋体" panose="02010600030101010101" pitchFamily="2" charset="-122"/>
                </a:defRPr>
              </a:lvl5pPr>
              <a:lvl6pPr marL="22783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355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1927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499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1225"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sz="1890" b="1" i="0" u="none" strike="noStrike" kern="1200" cap="none" spc="0" normalizeH="0" baseline="0" noProof="0">
                  <a:ln>
                    <a:noFill/>
                  </a:ln>
                  <a:solidFill>
                    <a:srgbClr val="000066"/>
                  </a:solidFill>
                  <a:effectLst/>
                  <a:uLnTx/>
                  <a:uFillTx/>
                  <a:latin typeface="Arial Narrow" panose="020B0606020202030204" pitchFamily="34" charset="0"/>
                  <a:ea typeface="宋体" panose="02010600030101010101" pitchFamily="2" charset="-122"/>
                  <a:cs typeface="宋体" panose="02010600030101010101" pitchFamily="2" charset="-122"/>
                </a:rPr>
                <a:t>ODBC Driver</a:t>
              </a:r>
              <a:endParaRPr kumimoji="0" lang="en-US" sz="1890" b="1" i="0" u="none" strike="noStrike" kern="1200" cap="none" spc="0" normalizeH="0" baseline="0" noProof="0">
                <a:ln>
                  <a:noFill/>
                </a:ln>
                <a:solidFill>
                  <a:srgbClr val="000066"/>
                </a:solidFill>
                <a:effectLst/>
                <a:uLnTx/>
                <a:uFillTx/>
                <a:latin typeface="Arial Narrow" panose="020B0606020202030204" pitchFamily="34" charset="0"/>
                <a:ea typeface="宋体" panose="02010600030101010101" pitchFamily="2" charset="-122"/>
                <a:cs typeface="宋体" panose="02010600030101010101" pitchFamily="2" charset="-122"/>
              </a:endParaRPr>
            </a:p>
          </p:txBody>
        </p:sp>
        <p:grpSp>
          <p:nvGrpSpPr>
            <p:cNvPr id="45073" name="Group 19"/>
            <p:cNvGrpSpPr/>
            <p:nvPr/>
          </p:nvGrpSpPr>
          <p:grpSpPr>
            <a:xfrm>
              <a:off x="4379" y="3314"/>
              <a:ext cx="394" cy="450"/>
              <a:chOff x="4313" y="2133"/>
              <a:chExt cx="396" cy="930"/>
            </a:xfrm>
          </p:grpSpPr>
          <p:sp>
            <p:nvSpPr>
              <p:cNvPr id="45074" name="Line 20"/>
              <p:cNvSpPr/>
              <p:nvPr/>
            </p:nvSpPr>
            <p:spPr>
              <a:xfrm flipH="1">
                <a:off x="4313" y="2133"/>
                <a:ext cx="0" cy="930"/>
              </a:xfrm>
              <a:prstGeom prst="line">
                <a:avLst/>
              </a:prstGeom>
              <a:ln w="38100" cap="flat" cmpd="sng">
                <a:solidFill>
                  <a:srgbClr val="FF0000"/>
                </a:solidFill>
                <a:prstDash val="solid"/>
                <a:miter/>
                <a:headEnd type="none" w="med" len="med"/>
                <a:tailEnd type="triangle" w="med" len="med"/>
              </a:ln>
            </p:spPr>
          </p:sp>
          <p:sp>
            <p:nvSpPr>
              <p:cNvPr id="45075" name="Line 21"/>
              <p:cNvSpPr/>
              <p:nvPr/>
            </p:nvSpPr>
            <p:spPr>
              <a:xfrm flipH="1">
                <a:off x="4709" y="2133"/>
                <a:ext cx="0" cy="930"/>
              </a:xfrm>
              <a:prstGeom prst="line">
                <a:avLst/>
              </a:prstGeom>
              <a:ln w="38100" cap="flat" cmpd="sng">
                <a:solidFill>
                  <a:srgbClr val="FF0000"/>
                </a:solidFill>
                <a:prstDash val="solid"/>
                <a:miter/>
                <a:headEnd type="triangle" w="med" len="med"/>
                <a:tailEnd type="none" w="med" len="med"/>
              </a:ln>
            </p:spPr>
          </p:sp>
        </p:grpSp>
        <p:sp>
          <p:nvSpPr>
            <p:cNvPr id="45076" name="Text Box 22"/>
            <p:cNvSpPr txBox="1"/>
            <p:nvPr/>
          </p:nvSpPr>
          <p:spPr>
            <a:xfrm>
              <a:off x="4811" y="3349"/>
              <a:ext cx="825" cy="349"/>
            </a:xfrm>
            <a:prstGeom prst="rect">
              <a:avLst/>
            </a:prstGeom>
            <a:noFill/>
            <a:ln w="9525">
              <a:noFill/>
            </a:ln>
          </p:spPr>
          <p:txBody>
            <a:bodyPr wrap="none" lIns="95628" tIns="47814" rIns="95628" bIns="47814" anchor="t">
              <a:spAutoFit/>
            </a:bodyPr>
            <a:p>
              <a:pPr algn="ctr" defTabSz="911225" eaLnBrk="0" hangingPunct="0">
                <a:lnSpc>
                  <a:spcPct val="75000"/>
                </a:lnSpc>
              </a:pPr>
              <a:r>
                <a:rPr lang="en-US" altLang="zh-CN" sz="2100" b="1" dirty="0">
                  <a:solidFill>
                    <a:srgbClr val="FF0000"/>
                  </a:solidFill>
                  <a:latin typeface="Arial Narrow" panose="020B0606020202030204" pitchFamily="34" charset="0"/>
                  <a:ea typeface="宋体" panose="02010600030101010101" pitchFamily="2" charset="-122"/>
                  <a:sym typeface="Calibri" panose="020F0502020204030204" pitchFamily="34" charset="0"/>
                </a:rPr>
                <a:t>Proprietary</a:t>
              </a:r>
              <a:endParaRPr lang="en-US" altLang="zh-CN" sz="2100" b="1" dirty="0">
                <a:solidFill>
                  <a:srgbClr val="FF0000"/>
                </a:solidFill>
                <a:latin typeface="Arial Narrow" panose="020B0606020202030204" pitchFamily="34" charset="0"/>
                <a:ea typeface="宋体" panose="02010600030101010101" pitchFamily="2" charset="-122"/>
                <a:sym typeface="Calibri" panose="020F0502020204030204" pitchFamily="34" charset="0"/>
              </a:endParaRPr>
            </a:p>
            <a:p>
              <a:pPr algn="ctr" defTabSz="911225" eaLnBrk="0" hangingPunct="0">
                <a:lnSpc>
                  <a:spcPct val="75000"/>
                </a:lnSpc>
              </a:pPr>
              <a:r>
                <a:rPr lang="en-US" altLang="zh-CN" sz="2100" b="1" dirty="0">
                  <a:solidFill>
                    <a:srgbClr val="FF0000"/>
                  </a:solidFill>
                  <a:latin typeface="Arial Narrow" panose="020B0606020202030204" pitchFamily="34" charset="0"/>
                  <a:ea typeface="宋体" panose="02010600030101010101" pitchFamily="2" charset="-122"/>
                  <a:sym typeface="Calibri" panose="020F0502020204030204" pitchFamily="34" charset="0"/>
                </a:rPr>
                <a:t>Protocol</a:t>
              </a:r>
              <a:endParaRPr lang="en-US" altLang="zh-CN" sz="2100" b="1" dirty="0">
                <a:solidFill>
                  <a:srgbClr val="FF0000"/>
                </a:solidFill>
                <a:latin typeface="Arial Narrow" panose="020B0606020202030204" pitchFamily="34" charset="0"/>
                <a:ea typeface="宋体" panose="02010600030101010101" pitchFamily="2" charset="-122"/>
                <a:sym typeface="Calibri" panose="020F0502020204030204" pitchFamily="34" charset="0"/>
              </a:endParaRPr>
            </a:p>
          </p:txBody>
        </p:sp>
      </p:grpSp>
      <p:sp>
        <p:nvSpPr>
          <p:cNvPr id="45077" name="Rectangle 24"/>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JDBC-ODBC Bridge</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5078" name="Rectangle 25"/>
          <p:cNvSpPr>
            <a:spLocks noGrp="1"/>
          </p:cNvSpPr>
          <p:nvPr>
            <p:ph sz="half" idx="1"/>
          </p:nvPr>
        </p:nvSpPr>
        <p:spPr>
          <a:xfrm>
            <a:off x="495300" y="1395413"/>
            <a:ext cx="6043613" cy="4751387"/>
          </a:xfrm>
        </p:spPr>
        <p:txBody>
          <a:bodyPr vert="horz" wrap="square" lIns="102870" tIns="51435" rIns="102870" bIns="51435" anchor="t"/>
          <a:p>
            <a:pPr>
              <a:lnSpc>
                <a:spcPct val="90000"/>
              </a:lnSpc>
              <a:buClrTx/>
              <a:buSzTx/>
              <a:buFont typeface="Arial" panose="020B0604020202020204" pitchFamily="34" charset="0"/>
            </a:pPr>
            <a:r>
              <a:rPr lang="zh-CN" altLang="en-US" sz="2800" dirty="0"/>
              <a:t>由</a:t>
            </a:r>
            <a:r>
              <a:rPr lang="en-US" altLang="zh-CN" sz="2800" dirty="0"/>
              <a:t> Sun</a:t>
            </a:r>
            <a:r>
              <a:rPr lang="zh-CN" altLang="en-US" sz="2800" dirty="0"/>
              <a:t>的</a:t>
            </a:r>
            <a:r>
              <a:rPr lang="en-US" altLang="zh-CN" sz="2800" dirty="0"/>
              <a:t>Java2 JDK</a:t>
            </a:r>
            <a:r>
              <a:rPr lang="zh-CN" altLang="en-US" sz="2800" dirty="0"/>
              <a:t>提供</a:t>
            </a:r>
            <a:r>
              <a:rPr lang="en-US" altLang="zh-CN" sz="2800" dirty="0"/>
              <a:t>(sun.jdbc.odbc.JdbcOdbcDriver)</a:t>
            </a:r>
            <a:endParaRPr lang="en-US" altLang="zh-CN" sz="2800" dirty="0"/>
          </a:p>
          <a:p>
            <a:pPr lvl="1">
              <a:lnSpc>
                <a:spcPct val="90000"/>
              </a:lnSpc>
            </a:pPr>
            <a:r>
              <a:rPr lang="zh-CN" altLang="en-US" sz="2400" dirty="0"/>
              <a:t>通过</a:t>
            </a:r>
            <a:r>
              <a:rPr lang="en-US" altLang="zh-CN" sz="2400" dirty="0"/>
              <a:t>ODBC</a:t>
            </a:r>
            <a:r>
              <a:rPr lang="zh-CN" altLang="en-US" sz="2400" dirty="0"/>
              <a:t>驱动程序来获得对数据库的</a:t>
            </a:r>
            <a:r>
              <a:rPr lang="en-US" altLang="zh-CN" sz="2400" dirty="0"/>
              <a:t>JDBC</a:t>
            </a:r>
            <a:r>
              <a:rPr lang="zh-CN" altLang="en-US" sz="2400" dirty="0"/>
              <a:t>访问</a:t>
            </a:r>
            <a:endParaRPr lang="en-US" altLang="zh-CN" sz="2400" dirty="0"/>
          </a:p>
          <a:p>
            <a:pPr lvl="1">
              <a:lnSpc>
                <a:spcPct val="90000"/>
              </a:lnSpc>
            </a:pPr>
            <a:r>
              <a:rPr lang="zh-CN" altLang="en-US" sz="2400" dirty="0"/>
              <a:t>必须先安装</a:t>
            </a:r>
            <a:r>
              <a:rPr lang="en-US" altLang="zh-CN" sz="2400" dirty="0"/>
              <a:t>ODBC</a:t>
            </a:r>
            <a:r>
              <a:rPr lang="zh-CN" altLang="en-US" sz="2400" dirty="0"/>
              <a:t>驱动程序和配置</a:t>
            </a:r>
            <a:r>
              <a:rPr lang="en-US" altLang="zh-CN" sz="2400" dirty="0"/>
              <a:t>ODBC</a:t>
            </a:r>
            <a:r>
              <a:rPr lang="zh-CN" altLang="en-US" sz="2400" dirty="0"/>
              <a:t>数据源。</a:t>
            </a:r>
            <a:endParaRPr lang="en-US" altLang="zh-CN" sz="2400" dirty="0"/>
          </a:p>
          <a:p>
            <a:pPr lvl="1">
              <a:lnSpc>
                <a:spcPct val="90000"/>
              </a:lnSpc>
            </a:pPr>
            <a:r>
              <a:rPr lang="zh-CN" altLang="en-US" sz="2400" dirty="0"/>
              <a:t>仅当特定的数据库系统没有相应的</a:t>
            </a:r>
            <a:r>
              <a:rPr lang="en-US" altLang="zh-CN" sz="2400" dirty="0"/>
              <a:t>JDBC</a:t>
            </a:r>
            <a:r>
              <a:rPr lang="zh-CN" altLang="en-US" sz="2400" dirty="0"/>
              <a:t>驱动程序时使用。</a:t>
            </a:r>
            <a:endParaRPr lang="zh-CN"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JDBC-Native API Bridge</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85027" name="Rectangle 3"/>
          <p:cNvSpPr>
            <a:spLocks noGrp="1"/>
          </p:cNvSpPr>
          <p:nvPr>
            <p:ph idx="1"/>
          </p:nvPr>
        </p:nvSpPr>
        <p:spPr/>
        <p:txBody>
          <a:bodyPr vert="horz" wrap="square" lIns="102870" tIns="51435" rIns="102870" bIns="51435" anchor="t"/>
          <a:p>
            <a:pPr defTabSz="1028700">
              <a:lnSpc>
                <a:spcPct val="9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桥接器驱动程序之一</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这类驱动程序也必须先在使用者计算机上先安装好特定的驱动程序（类似</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ODBC</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），然后通过</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JDBC-Native API</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桥接器的转换，把</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 API</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调用转换成特定驱动程序的调用方法，进而存取数据库。</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利用开发商提供的</a:t>
            </a:r>
            <a:r>
              <a:rPr lang="zh-CN" altLang="en-US"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本地库</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直接与数据库通信。 </a:t>
            </a:r>
            <a:b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Application---&gt;JDBC  Driver----&gt;Native  Database  library----&gt;Database </a:t>
            </a:r>
            <a:b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比</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类性能略好。 </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5027">
                                            <p:txEl>
                                              <p:charRg st="0" end="10"/>
                                            </p:txEl>
                                          </p:spTgt>
                                        </p:tgtEl>
                                        <p:attrNameLst>
                                          <p:attrName>style.visibility</p:attrName>
                                        </p:attrNameLst>
                                      </p:cBhvr>
                                      <p:to>
                                        <p:strVal val="visible"/>
                                      </p:to>
                                    </p:set>
                                    <p:anim calcmode="lin" valueType="num">
                                      <p:cBhvr additive="base">
                                        <p:cTn id="7" dur="500" fill="hold"/>
                                        <p:tgtEl>
                                          <p:spTgt spid="385027">
                                            <p:txEl>
                                              <p:charRg st="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5027">
                                            <p:txEl>
                                              <p:charRg st="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5027">
                                            <p:txEl>
                                              <p:charRg st="10" end="109"/>
                                            </p:txEl>
                                          </p:spTgt>
                                        </p:tgtEl>
                                        <p:attrNameLst>
                                          <p:attrName>style.visibility</p:attrName>
                                        </p:attrNameLst>
                                      </p:cBhvr>
                                      <p:to>
                                        <p:strVal val="visible"/>
                                      </p:to>
                                    </p:set>
                                    <p:anim calcmode="lin" valueType="num">
                                      <p:cBhvr additive="base">
                                        <p:cTn id="13" dur="500" fill="hold"/>
                                        <p:tgtEl>
                                          <p:spTgt spid="385027">
                                            <p:txEl>
                                              <p:charRg st="10" end="10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5027">
                                            <p:txEl>
                                              <p:charRg st="10" end="10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5027">
                                            <p:txEl>
                                              <p:charRg st="109" end="213"/>
                                            </p:txEl>
                                          </p:spTgt>
                                        </p:tgtEl>
                                        <p:attrNameLst>
                                          <p:attrName>style.visibility</p:attrName>
                                        </p:attrNameLst>
                                      </p:cBhvr>
                                      <p:to>
                                        <p:strVal val="visible"/>
                                      </p:to>
                                    </p:set>
                                    <p:anim calcmode="lin" valueType="num">
                                      <p:cBhvr additive="base">
                                        <p:cTn id="19" dur="500" fill="hold"/>
                                        <p:tgtEl>
                                          <p:spTgt spid="385027">
                                            <p:txEl>
                                              <p:charRg st="109" end="2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5027">
                                            <p:txEl>
                                              <p:charRg st="109" end="2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9153" name="Group 23"/>
          <p:cNvGrpSpPr/>
          <p:nvPr/>
        </p:nvGrpSpPr>
        <p:grpSpPr>
          <a:xfrm>
            <a:off x="6529388" y="1484313"/>
            <a:ext cx="3475037" cy="5103812"/>
            <a:chOff x="3312" y="1210"/>
            <a:chExt cx="2085" cy="3062"/>
          </a:xfrm>
        </p:grpSpPr>
        <p:sp>
          <p:nvSpPr>
            <p:cNvPr id="49154" name="AutoShape 4"/>
            <p:cNvSpPr/>
            <p:nvPr/>
          </p:nvSpPr>
          <p:spPr>
            <a:xfrm>
              <a:off x="3911" y="3687"/>
              <a:ext cx="878" cy="585"/>
            </a:xfrm>
            <a:prstGeom prst="can">
              <a:avLst>
                <a:gd name="adj" fmla="val 25000"/>
              </a:avLst>
            </a:prstGeom>
            <a:solidFill>
              <a:schemeClr val="accent5">
                <a:lumMod val="40000"/>
                <a:lumOff val="60000"/>
              </a:schemeClr>
            </a:solidFill>
            <a:ln w="9525" cap="flat" cmpd="sng">
              <a:solidFill>
                <a:schemeClr val="tx1"/>
              </a:solidFill>
              <a:prstDash val="solid"/>
              <a:miter/>
              <a:headEnd type="none" w="med" len="med"/>
              <a:tailEnd type="none" w="med" len="med"/>
            </a:ln>
          </p:spPr>
          <p:txBody>
            <a:bodyPr wrap="none" anchor="ctr"/>
            <a:p>
              <a:pPr>
                <a:buFont typeface="Arial" panose="020B0604020202020204" pitchFamily="34" charset="0"/>
              </a:pPr>
              <a:endParaRPr lang="zh-CN" altLang="en-US" sz="2100" dirty="0">
                <a:latin typeface="Arial" panose="020B0604020202020204" pitchFamily="34" charset="0"/>
                <a:ea typeface="黑体" panose="02010609060101010101" pitchFamily="49" charset="-122"/>
              </a:endParaRPr>
            </a:p>
          </p:txBody>
        </p:sp>
        <p:sp>
          <p:nvSpPr>
            <p:cNvPr id="49155" name="Rectangle 5"/>
            <p:cNvSpPr/>
            <p:nvPr/>
          </p:nvSpPr>
          <p:spPr>
            <a:xfrm>
              <a:off x="3347" y="1210"/>
              <a:ext cx="1941" cy="1305"/>
            </a:xfrm>
            <a:prstGeom prst="rect">
              <a:avLst/>
            </a:prstGeom>
            <a:solidFill>
              <a:schemeClr val="accent5">
                <a:lumMod val="40000"/>
                <a:lumOff val="60000"/>
              </a:schemeClr>
            </a:solidFill>
            <a:ln w="9525" cap="flat" cmpd="sng">
              <a:solidFill>
                <a:schemeClr val="tx1"/>
              </a:solidFill>
              <a:prstDash val="solid"/>
              <a:miter/>
              <a:headEnd type="none" w="med" len="med"/>
              <a:tailEnd type="none" w="med" len="med"/>
            </a:ln>
          </p:spPr>
          <p:txBody>
            <a:bodyPr wrap="none" anchor="ctr"/>
            <a:p>
              <a:pPr>
                <a:buFont typeface="Arial" panose="020B0604020202020204" pitchFamily="34" charset="0"/>
              </a:pPr>
              <a:endParaRPr lang="zh-CN" altLang="en-US" sz="2100" dirty="0">
                <a:latin typeface="Arial" panose="020B0604020202020204" pitchFamily="34" charset="0"/>
                <a:ea typeface="黑体" panose="02010609060101010101" pitchFamily="49" charset="-122"/>
              </a:endParaRPr>
            </a:p>
          </p:txBody>
        </p:sp>
        <p:sp>
          <p:nvSpPr>
            <p:cNvPr id="49156" name="Rectangle 6"/>
            <p:cNvSpPr/>
            <p:nvPr/>
          </p:nvSpPr>
          <p:spPr>
            <a:xfrm>
              <a:off x="3604" y="1578"/>
              <a:ext cx="1440" cy="424"/>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p>
              <a:pPr>
                <a:buFont typeface="Arial" panose="020B0604020202020204" pitchFamily="34" charset="0"/>
              </a:pPr>
              <a:endParaRPr lang="zh-CN" altLang="en-US" sz="2100" dirty="0">
                <a:latin typeface="Arial" panose="020B0604020202020204" pitchFamily="34" charset="0"/>
                <a:ea typeface="黑体" panose="02010609060101010101" pitchFamily="49" charset="-122"/>
              </a:endParaRPr>
            </a:p>
          </p:txBody>
        </p:sp>
        <p:sp>
          <p:nvSpPr>
            <p:cNvPr id="49157" name="Rectangle 7"/>
            <p:cNvSpPr/>
            <p:nvPr/>
          </p:nvSpPr>
          <p:spPr>
            <a:xfrm>
              <a:off x="3604" y="2119"/>
              <a:ext cx="1440" cy="279"/>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p>
              <a:pPr>
                <a:buFont typeface="Arial" panose="020B0604020202020204" pitchFamily="34" charset="0"/>
              </a:pPr>
              <a:endParaRPr lang="zh-CN" altLang="en-US" sz="2100" dirty="0">
                <a:latin typeface="Arial" panose="020B0604020202020204" pitchFamily="34" charset="0"/>
                <a:ea typeface="黑体" panose="02010609060101010101" pitchFamily="49" charset="-122"/>
              </a:endParaRPr>
            </a:p>
          </p:txBody>
        </p:sp>
        <p:sp>
          <p:nvSpPr>
            <p:cNvPr id="49158" name="Text Box 8"/>
            <p:cNvSpPr txBox="1"/>
            <p:nvPr/>
          </p:nvSpPr>
          <p:spPr>
            <a:xfrm>
              <a:off x="3666" y="1275"/>
              <a:ext cx="1264" cy="252"/>
            </a:xfrm>
            <a:prstGeom prst="rect">
              <a:avLst/>
            </a:prstGeom>
            <a:noFill/>
            <a:ln w="9525">
              <a:noFill/>
            </a:ln>
          </p:spPr>
          <p:txBody>
            <a:bodyPr wrap="none" lIns="95628" tIns="47814" rIns="95628" bIns="47814" anchor="t">
              <a:spAutoFit/>
            </a:bodyPr>
            <a:p>
              <a:pPr defTabSz="911225" eaLnBrk="0" hangingPunct="0"/>
              <a:r>
                <a:rPr lang="en-US" altLang="zh-CN" sz="2100" b="1" dirty="0">
                  <a:solidFill>
                    <a:srgbClr val="660033"/>
                  </a:solidFill>
                  <a:latin typeface="Arial Narrow" panose="020B0606020202030204" pitchFamily="34" charset="0"/>
                  <a:ea typeface="宋体" panose="02010600030101010101" pitchFamily="2" charset="-122"/>
                  <a:sym typeface="Calibri" panose="020F0502020204030204" pitchFamily="34" charset="0"/>
                </a:rPr>
                <a:t>Application Space</a:t>
              </a:r>
              <a:endParaRPr lang="en-US" altLang="zh-CN" sz="2100" b="1" dirty="0">
                <a:solidFill>
                  <a:srgbClr val="660033"/>
                </a:solidFill>
                <a:latin typeface="Arial Narrow" panose="020B0606020202030204" pitchFamily="34" charset="0"/>
                <a:ea typeface="宋体" panose="02010600030101010101" pitchFamily="2" charset="-122"/>
                <a:sym typeface="Calibri" panose="020F0502020204030204" pitchFamily="34" charset="0"/>
              </a:endParaRPr>
            </a:p>
          </p:txBody>
        </p:sp>
        <p:sp>
          <p:nvSpPr>
            <p:cNvPr id="49159" name="Text Box 9"/>
            <p:cNvSpPr txBox="1"/>
            <p:nvPr/>
          </p:nvSpPr>
          <p:spPr>
            <a:xfrm>
              <a:off x="3760" y="1664"/>
              <a:ext cx="1164" cy="252"/>
            </a:xfrm>
            <a:prstGeom prst="rect">
              <a:avLst/>
            </a:prstGeom>
            <a:noFill/>
            <a:ln w="9525">
              <a:noFill/>
            </a:ln>
          </p:spPr>
          <p:txBody>
            <a:bodyPr wrap="none" lIns="95628" tIns="47814" rIns="95628" bIns="47814" anchor="t">
              <a:spAutoFit/>
            </a:bodyPr>
            <a:p>
              <a:pPr defTabSz="911225" eaLnBrk="0" hangingPunct="0"/>
              <a:r>
                <a:rPr lang="en-US" altLang="zh-CN" sz="2100" b="1" dirty="0">
                  <a:solidFill>
                    <a:srgbClr val="000066"/>
                  </a:solidFill>
                  <a:latin typeface="Arial Narrow" panose="020B0606020202030204" pitchFamily="34" charset="0"/>
                  <a:ea typeface="宋体" panose="02010600030101010101" pitchFamily="2" charset="-122"/>
                  <a:sym typeface="Calibri" panose="020F0502020204030204" pitchFamily="34" charset="0"/>
                </a:rPr>
                <a:t>Java Application</a:t>
              </a:r>
              <a:endParaRPr lang="en-US" altLang="zh-CN" sz="2100" b="1" dirty="0">
                <a:solidFill>
                  <a:srgbClr val="000066"/>
                </a:solidFill>
                <a:latin typeface="Arial Narrow" panose="020B0606020202030204" pitchFamily="34" charset="0"/>
                <a:ea typeface="宋体" panose="02010600030101010101" pitchFamily="2" charset="-122"/>
                <a:sym typeface="Calibri" panose="020F0502020204030204" pitchFamily="34" charset="0"/>
              </a:endParaRPr>
            </a:p>
          </p:txBody>
        </p:sp>
        <p:sp>
          <p:nvSpPr>
            <p:cNvPr id="49160" name="Text Box 10"/>
            <p:cNvSpPr txBox="1"/>
            <p:nvPr/>
          </p:nvSpPr>
          <p:spPr>
            <a:xfrm>
              <a:off x="3651" y="2128"/>
              <a:ext cx="1343" cy="252"/>
            </a:xfrm>
            <a:prstGeom prst="rect">
              <a:avLst/>
            </a:prstGeom>
            <a:noFill/>
            <a:ln w="9525">
              <a:noFill/>
            </a:ln>
          </p:spPr>
          <p:txBody>
            <a:bodyPr wrap="none" lIns="95628" tIns="47814" rIns="95628" bIns="47814" anchor="t">
              <a:spAutoFit/>
            </a:bodyPr>
            <a:p>
              <a:pPr defTabSz="911225" eaLnBrk="0" hangingPunct="0"/>
              <a:r>
                <a:rPr lang="en-US" altLang="zh-CN" sz="2100" b="1" dirty="0">
                  <a:solidFill>
                    <a:srgbClr val="000066"/>
                  </a:solidFill>
                  <a:latin typeface="Arial Narrow" panose="020B0606020202030204" pitchFamily="34" charset="0"/>
                  <a:ea typeface="宋体" panose="02010600030101010101" pitchFamily="2" charset="-122"/>
                  <a:sym typeface="Calibri" panose="020F0502020204030204" pitchFamily="34" charset="0"/>
                </a:rPr>
                <a:t>Type 2 JDBC Driver</a:t>
              </a:r>
              <a:endParaRPr lang="en-US" altLang="zh-CN" sz="2100" b="1" dirty="0">
                <a:solidFill>
                  <a:srgbClr val="000066"/>
                </a:solidFill>
                <a:latin typeface="Arial Narrow" panose="020B0606020202030204" pitchFamily="34" charset="0"/>
                <a:ea typeface="宋体" panose="02010600030101010101" pitchFamily="2" charset="-122"/>
                <a:sym typeface="Calibri" panose="020F0502020204030204" pitchFamily="34" charset="0"/>
              </a:endParaRPr>
            </a:p>
          </p:txBody>
        </p:sp>
        <p:sp>
          <p:nvSpPr>
            <p:cNvPr id="68619" name="Text Box 11"/>
            <p:cNvSpPr txBox="1">
              <a:spLocks noChangeArrowheads="1"/>
            </p:cNvSpPr>
            <p:nvPr/>
          </p:nvSpPr>
          <p:spPr bwMode="auto">
            <a:xfrm>
              <a:off x="3972" y="3858"/>
              <a:ext cx="823" cy="291"/>
            </a:xfrm>
            <a:prstGeom prst="rect">
              <a:avLst/>
            </a:prstGeom>
            <a:noFill/>
            <a:ln>
              <a:noFill/>
            </a:ln>
            <a:effectLst/>
          </p:spPr>
          <p:txBody>
            <a:bodyPr wrap="none" lIns="95628" tIns="47814" rIns="95628" bIns="47814">
              <a:spAutoFit/>
            </a:bodyPr>
            <a:lstStyle>
              <a:lvl1pPr defTabSz="911225">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5930" defTabSz="911225">
                <a:defRPr kumimoji="1" sz="2400">
                  <a:solidFill>
                    <a:schemeClr val="tx1"/>
                  </a:solidFill>
                  <a:latin typeface="Times New Roman" panose="02020603050405020304" pitchFamily="18" charset="0"/>
                  <a:ea typeface="宋体" panose="02010600030101010101" pitchFamily="2" charset="-122"/>
                </a:defRPr>
              </a:lvl2pPr>
              <a:lvl3pPr marL="911225" defTabSz="911225">
                <a:defRPr kumimoji="1" sz="2400">
                  <a:solidFill>
                    <a:schemeClr val="tx1"/>
                  </a:solidFill>
                  <a:latin typeface="Times New Roman" panose="02020603050405020304" pitchFamily="18" charset="0"/>
                  <a:ea typeface="宋体" panose="02010600030101010101" pitchFamily="2" charset="-122"/>
                </a:defRPr>
              </a:lvl3pPr>
              <a:lvl4pPr marL="1367155" defTabSz="911225">
                <a:defRPr kumimoji="1" sz="2400">
                  <a:solidFill>
                    <a:schemeClr val="tx1"/>
                  </a:solidFill>
                  <a:latin typeface="Times New Roman" panose="02020603050405020304" pitchFamily="18" charset="0"/>
                  <a:ea typeface="宋体" panose="02010600030101010101" pitchFamily="2" charset="-122"/>
                </a:defRPr>
              </a:lvl4pPr>
              <a:lvl5pPr marL="1821180" defTabSz="911225">
                <a:defRPr kumimoji="1" sz="2400">
                  <a:solidFill>
                    <a:schemeClr val="tx1"/>
                  </a:solidFill>
                  <a:latin typeface="Times New Roman" panose="02020603050405020304" pitchFamily="18" charset="0"/>
                  <a:ea typeface="宋体" panose="02010600030101010101" pitchFamily="2" charset="-122"/>
                </a:defRPr>
              </a:lvl5pPr>
              <a:lvl6pPr marL="22783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355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1927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499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1225"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sz="2520" b="1" i="0" u="none" strike="noStrike" kern="1200" cap="none" spc="0" normalizeH="0" baseline="0" noProof="0">
                  <a:ln>
                    <a:noFill/>
                  </a:ln>
                  <a:solidFill>
                    <a:srgbClr val="660033"/>
                  </a:solidFill>
                  <a:effectLst/>
                  <a:uLnTx/>
                  <a:uFillTx/>
                  <a:latin typeface="Arial Narrow" panose="020B0606020202030204" pitchFamily="34" charset="0"/>
                  <a:ea typeface="宋体" panose="02010600030101010101" pitchFamily="2" charset="-122"/>
                  <a:cs typeface="宋体" panose="02010600030101010101" pitchFamily="2" charset="-122"/>
                </a:rPr>
                <a:t>Database</a:t>
              </a:r>
              <a:endParaRPr kumimoji="0" lang="en-US" sz="2520" b="1" i="0" u="none" strike="noStrike" kern="1200" cap="none" spc="0" normalizeH="0" baseline="0" noProof="0">
                <a:ln>
                  <a:noFill/>
                </a:ln>
                <a:solidFill>
                  <a:srgbClr val="660033"/>
                </a:solidFill>
                <a:effectLst/>
                <a:uLnTx/>
                <a:uFillTx/>
                <a:latin typeface="Arial Narrow" panose="020B0606020202030204" pitchFamily="34" charset="0"/>
                <a:ea typeface="宋体" panose="02010600030101010101" pitchFamily="2" charset="-122"/>
                <a:cs typeface="宋体" panose="02010600030101010101" pitchFamily="2" charset="-122"/>
              </a:endParaRPr>
            </a:p>
          </p:txBody>
        </p:sp>
        <p:sp>
          <p:nvSpPr>
            <p:cNvPr id="49162" name="Text Box 12"/>
            <p:cNvSpPr txBox="1"/>
            <p:nvPr/>
          </p:nvSpPr>
          <p:spPr>
            <a:xfrm>
              <a:off x="3312" y="2543"/>
              <a:ext cx="762" cy="349"/>
            </a:xfrm>
            <a:prstGeom prst="rect">
              <a:avLst/>
            </a:prstGeom>
            <a:noFill/>
            <a:ln w="9525">
              <a:noFill/>
            </a:ln>
          </p:spPr>
          <p:txBody>
            <a:bodyPr wrap="none" lIns="95628" tIns="47814" rIns="95628" bIns="47814" anchor="t">
              <a:spAutoFit/>
            </a:bodyPr>
            <a:p>
              <a:pPr algn="ctr" defTabSz="911225" eaLnBrk="0" hangingPunct="0">
                <a:lnSpc>
                  <a:spcPct val="75000"/>
                </a:lnSpc>
              </a:pPr>
              <a:r>
                <a:rPr lang="en-US" altLang="zh-CN" sz="2100" b="1" dirty="0">
                  <a:solidFill>
                    <a:srgbClr val="FF0000"/>
                  </a:solidFill>
                  <a:latin typeface="Arial Narrow" panose="020B0606020202030204" pitchFamily="34" charset="0"/>
                  <a:ea typeface="宋体" panose="02010600030101010101" pitchFamily="2" charset="-122"/>
                  <a:sym typeface="Calibri" panose="020F0502020204030204" pitchFamily="34" charset="0"/>
                </a:rPr>
                <a:t>SQL</a:t>
              </a:r>
              <a:endParaRPr lang="en-US" altLang="zh-CN" sz="2100" b="1" dirty="0">
                <a:solidFill>
                  <a:srgbClr val="FF0000"/>
                </a:solidFill>
                <a:latin typeface="Arial Narrow" panose="020B0606020202030204" pitchFamily="34" charset="0"/>
                <a:ea typeface="宋体" panose="02010600030101010101" pitchFamily="2" charset="-122"/>
                <a:sym typeface="Calibri" panose="020F0502020204030204" pitchFamily="34" charset="0"/>
              </a:endParaRPr>
            </a:p>
            <a:p>
              <a:pPr algn="ctr" defTabSz="911225" eaLnBrk="0" hangingPunct="0">
                <a:lnSpc>
                  <a:spcPct val="75000"/>
                </a:lnSpc>
              </a:pPr>
              <a:r>
                <a:rPr lang="en-US" altLang="zh-CN" sz="2100" b="1" dirty="0">
                  <a:solidFill>
                    <a:srgbClr val="FF0000"/>
                  </a:solidFill>
                  <a:latin typeface="Arial Narrow" panose="020B0606020202030204" pitchFamily="34" charset="0"/>
                  <a:ea typeface="宋体" panose="02010600030101010101" pitchFamily="2" charset="-122"/>
                  <a:sym typeface="Calibri" panose="020F0502020204030204" pitchFamily="34" charset="0"/>
                </a:rPr>
                <a:t>Command</a:t>
              </a:r>
              <a:endParaRPr lang="en-US" altLang="zh-CN" sz="2100" b="1" dirty="0">
                <a:solidFill>
                  <a:srgbClr val="FF0000"/>
                </a:solidFill>
                <a:latin typeface="Arial Narrow" panose="020B0606020202030204" pitchFamily="34" charset="0"/>
                <a:ea typeface="宋体" panose="02010600030101010101" pitchFamily="2" charset="-122"/>
                <a:sym typeface="Calibri" panose="020F0502020204030204" pitchFamily="34" charset="0"/>
              </a:endParaRPr>
            </a:p>
          </p:txBody>
        </p:sp>
        <p:grpSp>
          <p:nvGrpSpPr>
            <p:cNvPr id="49163" name="Group 13"/>
            <p:cNvGrpSpPr/>
            <p:nvPr/>
          </p:nvGrpSpPr>
          <p:grpSpPr>
            <a:xfrm>
              <a:off x="4140" y="2415"/>
              <a:ext cx="394" cy="451"/>
              <a:chOff x="4313" y="2133"/>
              <a:chExt cx="396" cy="930"/>
            </a:xfrm>
          </p:grpSpPr>
          <p:sp>
            <p:nvSpPr>
              <p:cNvPr id="49164" name="Line 14"/>
              <p:cNvSpPr/>
              <p:nvPr/>
            </p:nvSpPr>
            <p:spPr>
              <a:xfrm flipH="1">
                <a:off x="4313" y="2133"/>
                <a:ext cx="0" cy="930"/>
              </a:xfrm>
              <a:prstGeom prst="line">
                <a:avLst/>
              </a:prstGeom>
              <a:ln w="38100" cap="flat" cmpd="sng">
                <a:solidFill>
                  <a:srgbClr val="FF0000"/>
                </a:solidFill>
                <a:prstDash val="solid"/>
                <a:miter/>
                <a:headEnd type="none" w="med" len="med"/>
                <a:tailEnd type="triangle" w="med" len="med"/>
              </a:ln>
            </p:spPr>
          </p:sp>
          <p:sp>
            <p:nvSpPr>
              <p:cNvPr id="49165" name="Line 15"/>
              <p:cNvSpPr/>
              <p:nvPr/>
            </p:nvSpPr>
            <p:spPr>
              <a:xfrm flipH="1">
                <a:off x="4709" y="2133"/>
                <a:ext cx="0" cy="930"/>
              </a:xfrm>
              <a:prstGeom prst="line">
                <a:avLst/>
              </a:prstGeom>
              <a:ln w="38100" cap="flat" cmpd="sng">
                <a:solidFill>
                  <a:srgbClr val="FF0000"/>
                </a:solidFill>
                <a:prstDash val="solid"/>
                <a:miter/>
                <a:headEnd type="triangle" w="med" len="med"/>
                <a:tailEnd type="none" w="med" len="med"/>
              </a:ln>
            </p:spPr>
          </p:sp>
        </p:grpSp>
        <p:sp>
          <p:nvSpPr>
            <p:cNvPr id="49166" name="Text Box 16"/>
            <p:cNvSpPr txBox="1"/>
            <p:nvPr/>
          </p:nvSpPr>
          <p:spPr>
            <a:xfrm>
              <a:off x="4591" y="2543"/>
              <a:ext cx="521" cy="349"/>
            </a:xfrm>
            <a:prstGeom prst="rect">
              <a:avLst/>
            </a:prstGeom>
            <a:noFill/>
            <a:ln w="9525">
              <a:noFill/>
            </a:ln>
          </p:spPr>
          <p:txBody>
            <a:bodyPr wrap="none" lIns="95628" tIns="47814" rIns="95628" bIns="47814" anchor="t">
              <a:spAutoFit/>
            </a:bodyPr>
            <a:p>
              <a:pPr algn="ctr" defTabSz="911225" eaLnBrk="0" hangingPunct="0">
                <a:lnSpc>
                  <a:spcPct val="75000"/>
                </a:lnSpc>
              </a:pPr>
              <a:r>
                <a:rPr lang="en-US" altLang="zh-CN" sz="2100" b="1" dirty="0">
                  <a:solidFill>
                    <a:srgbClr val="FF0000"/>
                  </a:solidFill>
                  <a:latin typeface="Arial Narrow" panose="020B0606020202030204" pitchFamily="34" charset="0"/>
                  <a:ea typeface="宋体" panose="02010600030101010101" pitchFamily="2" charset="-122"/>
                  <a:sym typeface="Calibri" panose="020F0502020204030204" pitchFamily="34" charset="0"/>
                </a:rPr>
                <a:t>Result</a:t>
              </a:r>
              <a:endParaRPr lang="en-US" altLang="zh-CN" sz="2100" b="1" dirty="0">
                <a:solidFill>
                  <a:srgbClr val="FF0000"/>
                </a:solidFill>
                <a:latin typeface="Arial Narrow" panose="020B0606020202030204" pitchFamily="34" charset="0"/>
                <a:ea typeface="宋体" panose="02010600030101010101" pitchFamily="2" charset="-122"/>
                <a:sym typeface="Calibri" panose="020F0502020204030204" pitchFamily="34" charset="0"/>
              </a:endParaRPr>
            </a:p>
            <a:p>
              <a:pPr algn="ctr" defTabSz="911225" eaLnBrk="0" hangingPunct="0">
                <a:lnSpc>
                  <a:spcPct val="75000"/>
                </a:lnSpc>
              </a:pPr>
              <a:r>
                <a:rPr lang="en-US" altLang="zh-CN" sz="2100" b="1" dirty="0">
                  <a:solidFill>
                    <a:srgbClr val="FF0000"/>
                  </a:solidFill>
                  <a:latin typeface="Arial Narrow" panose="020B0606020202030204" pitchFamily="34" charset="0"/>
                  <a:ea typeface="宋体" panose="02010600030101010101" pitchFamily="2" charset="-122"/>
                  <a:sym typeface="Calibri" panose="020F0502020204030204" pitchFamily="34" charset="0"/>
                </a:rPr>
                <a:t>Set</a:t>
              </a:r>
              <a:endParaRPr lang="en-US" altLang="zh-CN" sz="2100" b="1" dirty="0">
                <a:solidFill>
                  <a:srgbClr val="FF0000"/>
                </a:solidFill>
                <a:latin typeface="Arial Narrow" panose="020B0606020202030204" pitchFamily="34" charset="0"/>
                <a:ea typeface="宋体" panose="02010600030101010101" pitchFamily="2" charset="-122"/>
                <a:sym typeface="Calibri" panose="020F0502020204030204" pitchFamily="34" charset="0"/>
              </a:endParaRPr>
            </a:p>
          </p:txBody>
        </p:sp>
        <p:sp>
          <p:nvSpPr>
            <p:cNvPr id="49167" name="Rectangle 17"/>
            <p:cNvSpPr/>
            <p:nvPr/>
          </p:nvSpPr>
          <p:spPr>
            <a:xfrm>
              <a:off x="3712" y="2883"/>
              <a:ext cx="1270" cy="439"/>
            </a:xfrm>
            <a:prstGeom prst="rect">
              <a:avLst/>
            </a:prstGeom>
            <a:solidFill>
              <a:schemeClr val="accent5">
                <a:lumMod val="40000"/>
                <a:lumOff val="60000"/>
              </a:schemeClr>
            </a:solidFill>
            <a:ln w="9525" cap="flat" cmpd="sng">
              <a:solidFill>
                <a:schemeClr val="tx1"/>
              </a:solidFill>
              <a:prstDash val="solid"/>
              <a:miter/>
              <a:headEnd type="none" w="med" len="med"/>
              <a:tailEnd type="none" w="med" len="med"/>
            </a:ln>
          </p:spPr>
          <p:txBody>
            <a:bodyPr wrap="none" anchor="ctr"/>
            <a:p>
              <a:pPr>
                <a:buFont typeface="Arial" panose="020B0604020202020204" pitchFamily="34" charset="0"/>
              </a:pPr>
              <a:endParaRPr lang="zh-CN" altLang="en-US" sz="2100" dirty="0">
                <a:latin typeface="Arial" panose="020B0604020202020204" pitchFamily="34" charset="0"/>
                <a:ea typeface="黑体" panose="02010609060101010101" pitchFamily="49" charset="-122"/>
              </a:endParaRPr>
            </a:p>
          </p:txBody>
        </p:sp>
        <p:sp>
          <p:nvSpPr>
            <p:cNvPr id="68626" name="Text Box 18"/>
            <p:cNvSpPr txBox="1">
              <a:spLocks noChangeArrowheads="1"/>
            </p:cNvSpPr>
            <p:nvPr/>
          </p:nvSpPr>
          <p:spPr bwMode="auto">
            <a:xfrm>
              <a:off x="3805" y="2904"/>
              <a:ext cx="1074" cy="407"/>
            </a:xfrm>
            <a:prstGeom prst="rect">
              <a:avLst/>
            </a:prstGeom>
            <a:noFill/>
            <a:ln>
              <a:noFill/>
            </a:ln>
            <a:effectLst/>
          </p:spPr>
          <p:txBody>
            <a:bodyPr lIns="95628" tIns="47814" rIns="95628" bIns="47814">
              <a:spAutoFit/>
            </a:bodyPr>
            <a:lstStyle>
              <a:lvl1pPr defTabSz="911225">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5930" defTabSz="911225">
                <a:defRPr kumimoji="1" sz="2400">
                  <a:solidFill>
                    <a:schemeClr val="tx1"/>
                  </a:solidFill>
                  <a:latin typeface="Times New Roman" panose="02020603050405020304" pitchFamily="18" charset="0"/>
                  <a:ea typeface="宋体" panose="02010600030101010101" pitchFamily="2" charset="-122"/>
                </a:defRPr>
              </a:lvl2pPr>
              <a:lvl3pPr marL="911225" defTabSz="911225">
                <a:defRPr kumimoji="1" sz="2400">
                  <a:solidFill>
                    <a:schemeClr val="tx1"/>
                  </a:solidFill>
                  <a:latin typeface="Times New Roman" panose="02020603050405020304" pitchFamily="18" charset="0"/>
                  <a:ea typeface="宋体" panose="02010600030101010101" pitchFamily="2" charset="-122"/>
                </a:defRPr>
              </a:lvl3pPr>
              <a:lvl4pPr marL="1367155" defTabSz="911225">
                <a:defRPr kumimoji="1" sz="2400">
                  <a:solidFill>
                    <a:schemeClr val="tx1"/>
                  </a:solidFill>
                  <a:latin typeface="Times New Roman" panose="02020603050405020304" pitchFamily="18" charset="0"/>
                  <a:ea typeface="宋体" panose="02010600030101010101" pitchFamily="2" charset="-122"/>
                </a:defRPr>
              </a:lvl4pPr>
              <a:lvl5pPr marL="1821180" defTabSz="911225">
                <a:defRPr kumimoji="1" sz="2400">
                  <a:solidFill>
                    <a:schemeClr val="tx1"/>
                  </a:solidFill>
                  <a:latin typeface="Times New Roman" panose="02020603050405020304" pitchFamily="18" charset="0"/>
                  <a:ea typeface="宋体" panose="02010600030101010101" pitchFamily="2" charset="-122"/>
                </a:defRPr>
              </a:lvl5pPr>
              <a:lvl6pPr marL="22783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355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1927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499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1225"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sz="1890" b="1" i="0" u="none" strike="noStrike" kern="1200" cap="none" spc="0" normalizeH="0" baseline="0" noProof="0">
                  <a:ln>
                    <a:noFill/>
                  </a:ln>
                  <a:solidFill>
                    <a:srgbClr val="000066"/>
                  </a:solidFill>
                  <a:effectLst/>
                  <a:uLnTx/>
                  <a:uFillTx/>
                  <a:latin typeface="Arial Narrow" panose="020B0606020202030204" pitchFamily="34" charset="0"/>
                  <a:ea typeface="宋体" panose="02010600030101010101" pitchFamily="2" charset="-122"/>
                  <a:cs typeface="宋体" panose="02010600030101010101" pitchFamily="2" charset="-122"/>
                </a:rPr>
                <a:t>Native Database</a:t>
              </a:r>
              <a:endParaRPr kumimoji="0" lang="en-US" sz="1890" b="1" i="0" u="none" strike="noStrike" kern="1200" cap="none" spc="0" normalizeH="0" baseline="0" noProof="0">
                <a:ln>
                  <a:noFill/>
                </a:ln>
                <a:solidFill>
                  <a:srgbClr val="000066"/>
                </a:solidFill>
                <a:effectLst/>
                <a:uLnTx/>
                <a:uFillTx/>
                <a:latin typeface="Arial Narrow" panose="020B0606020202030204" pitchFamily="34" charset="0"/>
                <a:ea typeface="宋体" panose="02010600030101010101" pitchFamily="2" charset="-122"/>
                <a:cs typeface="宋体" panose="02010600030101010101" pitchFamily="2" charset="-122"/>
              </a:endParaRPr>
            </a:p>
            <a:p>
              <a:pPr marL="0" marR="0" lvl="0" indent="0" algn="ctr" defTabSz="911225"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sz="1890" b="1" i="0" u="none" strike="noStrike" kern="1200" cap="none" spc="0" normalizeH="0" baseline="0" noProof="0">
                  <a:ln>
                    <a:noFill/>
                  </a:ln>
                  <a:solidFill>
                    <a:srgbClr val="000066"/>
                  </a:solidFill>
                  <a:effectLst/>
                  <a:uLnTx/>
                  <a:uFillTx/>
                  <a:latin typeface="Arial Narrow" panose="020B0606020202030204" pitchFamily="34" charset="0"/>
                  <a:ea typeface="宋体" panose="02010600030101010101" pitchFamily="2" charset="-122"/>
                  <a:cs typeface="宋体" panose="02010600030101010101" pitchFamily="2" charset="-122"/>
                </a:rPr>
                <a:t>Library</a:t>
              </a:r>
              <a:endParaRPr kumimoji="0" lang="en-US" sz="1890" b="1" i="0" u="none" strike="noStrike" kern="1200" cap="none" spc="0" normalizeH="0" baseline="0" noProof="0">
                <a:ln>
                  <a:noFill/>
                </a:ln>
                <a:solidFill>
                  <a:srgbClr val="000066"/>
                </a:solidFill>
                <a:effectLst/>
                <a:uLnTx/>
                <a:uFillTx/>
                <a:latin typeface="Arial Narrow" panose="020B0606020202030204" pitchFamily="34" charset="0"/>
                <a:ea typeface="宋体" panose="02010600030101010101" pitchFamily="2" charset="-122"/>
                <a:cs typeface="宋体" panose="02010600030101010101" pitchFamily="2" charset="-122"/>
              </a:endParaRPr>
            </a:p>
          </p:txBody>
        </p:sp>
        <p:grpSp>
          <p:nvGrpSpPr>
            <p:cNvPr id="49169" name="Group 19"/>
            <p:cNvGrpSpPr/>
            <p:nvPr/>
          </p:nvGrpSpPr>
          <p:grpSpPr>
            <a:xfrm>
              <a:off x="4140" y="3324"/>
              <a:ext cx="394" cy="450"/>
              <a:chOff x="4313" y="2133"/>
              <a:chExt cx="396" cy="930"/>
            </a:xfrm>
          </p:grpSpPr>
          <p:sp>
            <p:nvSpPr>
              <p:cNvPr id="49170" name="Line 20"/>
              <p:cNvSpPr/>
              <p:nvPr/>
            </p:nvSpPr>
            <p:spPr>
              <a:xfrm flipH="1">
                <a:off x="4313" y="2133"/>
                <a:ext cx="0" cy="930"/>
              </a:xfrm>
              <a:prstGeom prst="line">
                <a:avLst/>
              </a:prstGeom>
              <a:ln w="38100" cap="flat" cmpd="sng">
                <a:solidFill>
                  <a:srgbClr val="FF0000"/>
                </a:solidFill>
                <a:prstDash val="solid"/>
                <a:miter/>
                <a:headEnd type="none" w="med" len="med"/>
                <a:tailEnd type="triangle" w="med" len="med"/>
              </a:ln>
            </p:spPr>
          </p:sp>
          <p:sp>
            <p:nvSpPr>
              <p:cNvPr id="49171" name="Line 21"/>
              <p:cNvSpPr/>
              <p:nvPr/>
            </p:nvSpPr>
            <p:spPr>
              <a:xfrm flipH="1">
                <a:off x="4709" y="2133"/>
                <a:ext cx="0" cy="930"/>
              </a:xfrm>
              <a:prstGeom prst="line">
                <a:avLst/>
              </a:prstGeom>
              <a:ln w="38100" cap="flat" cmpd="sng">
                <a:solidFill>
                  <a:srgbClr val="FF0000"/>
                </a:solidFill>
                <a:prstDash val="solid"/>
                <a:miter/>
                <a:headEnd type="triangle" w="med" len="med"/>
                <a:tailEnd type="none" w="med" len="med"/>
              </a:ln>
            </p:spPr>
          </p:sp>
        </p:grpSp>
        <p:sp>
          <p:nvSpPr>
            <p:cNvPr id="49172" name="Text Box 22"/>
            <p:cNvSpPr txBox="1"/>
            <p:nvPr/>
          </p:nvSpPr>
          <p:spPr>
            <a:xfrm>
              <a:off x="4572" y="3359"/>
              <a:ext cx="825" cy="349"/>
            </a:xfrm>
            <a:prstGeom prst="rect">
              <a:avLst/>
            </a:prstGeom>
            <a:noFill/>
            <a:ln w="9525">
              <a:noFill/>
            </a:ln>
          </p:spPr>
          <p:txBody>
            <a:bodyPr wrap="none" lIns="95628" tIns="47814" rIns="95628" bIns="47814" anchor="t">
              <a:spAutoFit/>
            </a:bodyPr>
            <a:p>
              <a:pPr algn="ctr" defTabSz="911225" eaLnBrk="0" hangingPunct="0">
                <a:lnSpc>
                  <a:spcPct val="75000"/>
                </a:lnSpc>
              </a:pPr>
              <a:r>
                <a:rPr lang="en-US" altLang="zh-CN" sz="2100" b="1" dirty="0">
                  <a:solidFill>
                    <a:srgbClr val="FF0000"/>
                  </a:solidFill>
                  <a:latin typeface="Arial Narrow" panose="020B0606020202030204" pitchFamily="34" charset="0"/>
                  <a:ea typeface="宋体" panose="02010600030101010101" pitchFamily="2" charset="-122"/>
                  <a:sym typeface="Calibri" panose="020F0502020204030204" pitchFamily="34" charset="0"/>
                </a:rPr>
                <a:t>Proprietary</a:t>
              </a:r>
              <a:endParaRPr lang="en-US" altLang="zh-CN" sz="2100" b="1" dirty="0">
                <a:solidFill>
                  <a:srgbClr val="FF0000"/>
                </a:solidFill>
                <a:latin typeface="Arial Narrow" panose="020B0606020202030204" pitchFamily="34" charset="0"/>
                <a:ea typeface="宋体" panose="02010600030101010101" pitchFamily="2" charset="-122"/>
                <a:sym typeface="Calibri" panose="020F0502020204030204" pitchFamily="34" charset="0"/>
              </a:endParaRPr>
            </a:p>
            <a:p>
              <a:pPr algn="ctr" defTabSz="911225" eaLnBrk="0" hangingPunct="0">
                <a:lnSpc>
                  <a:spcPct val="75000"/>
                </a:lnSpc>
              </a:pPr>
              <a:r>
                <a:rPr lang="en-US" altLang="zh-CN" sz="2100" b="1" dirty="0">
                  <a:solidFill>
                    <a:srgbClr val="FF0000"/>
                  </a:solidFill>
                  <a:latin typeface="Arial Narrow" panose="020B0606020202030204" pitchFamily="34" charset="0"/>
                  <a:ea typeface="宋体" panose="02010600030101010101" pitchFamily="2" charset="-122"/>
                  <a:sym typeface="Calibri" panose="020F0502020204030204" pitchFamily="34" charset="0"/>
                </a:rPr>
                <a:t>Protocol</a:t>
              </a:r>
              <a:endParaRPr lang="en-US" altLang="zh-CN" sz="2100" b="1" dirty="0">
                <a:solidFill>
                  <a:srgbClr val="FF0000"/>
                </a:solidFill>
                <a:latin typeface="Arial Narrow" panose="020B0606020202030204" pitchFamily="34" charset="0"/>
                <a:ea typeface="宋体" panose="02010600030101010101" pitchFamily="2" charset="-122"/>
                <a:sym typeface="Calibri" panose="020F0502020204030204" pitchFamily="34" charset="0"/>
              </a:endParaRPr>
            </a:p>
          </p:txBody>
        </p:sp>
      </p:grpSp>
      <p:sp>
        <p:nvSpPr>
          <p:cNvPr id="49173" name="Rectangle 24"/>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Native-API</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9174" name="Rectangle 25"/>
          <p:cNvSpPr>
            <a:spLocks noGrp="1"/>
          </p:cNvSpPr>
          <p:nvPr>
            <p:ph idx="1"/>
          </p:nvPr>
        </p:nvSpPr>
        <p:spPr>
          <a:xfrm>
            <a:off x="495300" y="1395413"/>
            <a:ext cx="5997575" cy="4751387"/>
          </a:xfrm>
        </p:spPr>
        <p:txBody>
          <a:bodyPr vert="horz" wrap="square" lIns="102870" tIns="51435" rIns="102870" bIns="51435" anchor="t"/>
          <a:p>
            <a:pPr lvl="1"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partly Java driver</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Native-API driver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将</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JDBC</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命令转换为特定数据库系统的本地库方法。</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与第一种相类似，必须先安装特定数据库的库方法（二进制代码，非</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JDBC-middleware</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86051"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中间件服务器再将数据库系统无关的网络协议转换为特定数据库系统的协议，并发送给数据库系统。</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从数据库系统获得的结果先发送给中间件服务器，并进而返回给应用程序。</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Application---&gt;Jdbc  Driver-----&gt;java  middleware----&gt;Database</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具有最大的灵活性，通常由那些非数据库厂商提供。  </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6051">
                                            <p:txEl>
                                              <p:charRg st="0" end="45"/>
                                            </p:txEl>
                                          </p:spTgt>
                                        </p:tgtEl>
                                        <p:attrNameLst>
                                          <p:attrName>style.visibility</p:attrName>
                                        </p:attrNameLst>
                                      </p:cBhvr>
                                      <p:to>
                                        <p:strVal val="visible"/>
                                      </p:to>
                                    </p:set>
                                    <p:anim calcmode="lin" valueType="num">
                                      <p:cBhvr additive="base">
                                        <p:cTn id="7" dur="500" fill="hold"/>
                                        <p:tgtEl>
                                          <p:spTgt spid="386051">
                                            <p:txEl>
                                              <p:charRg st="0" end="4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6051">
                                            <p:txEl>
                                              <p:charRg st="0" end="4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6051">
                                            <p:txEl>
                                              <p:charRg st="45" end="79"/>
                                            </p:txEl>
                                          </p:spTgt>
                                        </p:tgtEl>
                                        <p:attrNameLst>
                                          <p:attrName>style.visibility</p:attrName>
                                        </p:attrNameLst>
                                      </p:cBhvr>
                                      <p:to>
                                        <p:strVal val="visible"/>
                                      </p:to>
                                    </p:set>
                                    <p:anim calcmode="lin" valueType="num">
                                      <p:cBhvr additive="base">
                                        <p:cTn id="13" dur="500" fill="hold"/>
                                        <p:tgtEl>
                                          <p:spTgt spid="386051">
                                            <p:txEl>
                                              <p:charRg st="45" end="7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6051">
                                            <p:txEl>
                                              <p:charRg st="45" end="7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6051">
                                            <p:txEl>
                                              <p:charRg st="79" end="158"/>
                                            </p:txEl>
                                          </p:spTgt>
                                        </p:tgtEl>
                                        <p:attrNameLst>
                                          <p:attrName>style.visibility</p:attrName>
                                        </p:attrNameLst>
                                      </p:cBhvr>
                                      <p:to>
                                        <p:strVal val="visible"/>
                                      </p:to>
                                    </p:set>
                                    <p:anim calcmode="lin" valueType="num">
                                      <p:cBhvr additive="base">
                                        <p:cTn id="19" dur="500" fill="hold"/>
                                        <p:tgtEl>
                                          <p:spTgt spid="386051">
                                            <p:txEl>
                                              <p:charRg st="79" end="15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6051">
                                            <p:txEl>
                                              <p:charRg st="79" end="15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86051">
                                            <p:txEl>
                                              <p:charRg st="158" end="184"/>
                                            </p:txEl>
                                          </p:spTgt>
                                        </p:tgtEl>
                                        <p:attrNameLst>
                                          <p:attrName>style.visibility</p:attrName>
                                        </p:attrNameLst>
                                      </p:cBhvr>
                                      <p:to>
                                        <p:strVal val="visible"/>
                                      </p:to>
                                    </p:set>
                                    <p:anim calcmode="lin" valueType="num">
                                      <p:cBhvr additive="base">
                                        <p:cTn id="25" dur="500" fill="hold"/>
                                        <p:tgtEl>
                                          <p:spTgt spid="386051">
                                            <p:txEl>
                                              <p:charRg st="158" end="18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6051">
                                            <p:txEl>
                                              <p:charRg st="158" end="18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5" name="Rectangle 3"/>
          <p:cNvSpPr>
            <a:spLocks noChangeArrowheads="1"/>
          </p:cNvSpPr>
          <p:nvPr/>
        </p:nvSpPr>
        <p:spPr bwMode="auto">
          <a:xfrm>
            <a:off x="839788" y="2336800"/>
            <a:ext cx="5440363" cy="4303713"/>
          </a:xfrm>
          <a:prstGeom prst="rect">
            <a:avLst/>
          </a:prstGeom>
          <a:noFill/>
          <a:ln>
            <a:noFill/>
          </a:ln>
          <a:effectLst/>
        </p:spPr>
        <p:txBody>
          <a:bodyPr lIns="95628" tIns="47814" rIns="95628" bIns="47814"/>
          <a:lstStyle>
            <a:lvl1pPr marL="342900" indent="-342900">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742950" marR="0" lvl="1" indent="-285750" algn="l" defTabSz="1028700" rtl="0" eaLnBrk="1" fontAlgn="base" latinLnBrk="0" hangingPunct="1">
              <a:lnSpc>
                <a:spcPct val="110000"/>
              </a:lnSpc>
              <a:spcBef>
                <a:spcPct val="0"/>
              </a:spcBef>
              <a:spcAft>
                <a:spcPct val="0"/>
              </a:spcAft>
              <a:buClr>
                <a:schemeClr val="folHlink"/>
              </a:buClr>
              <a:buSzPct val="60000"/>
              <a:buFont typeface="Wingdings" panose="05000000000000000000" pitchFamily="2" charset="2"/>
              <a:buChar char="n"/>
              <a:defRPr/>
            </a:pPr>
            <a:endParaRPr kumimoji="0" lang="en-US" altLang="zh-CN" sz="2310" b="0"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grpSp>
        <p:nvGrpSpPr>
          <p:cNvPr id="53250" name="Group 25"/>
          <p:cNvGrpSpPr/>
          <p:nvPr/>
        </p:nvGrpSpPr>
        <p:grpSpPr>
          <a:xfrm>
            <a:off x="6714175" y="1257300"/>
            <a:ext cx="3514958" cy="5121275"/>
            <a:chOff x="3503" y="1091"/>
            <a:chExt cx="2109" cy="3182"/>
          </a:xfrm>
        </p:grpSpPr>
        <p:sp>
          <p:nvSpPr>
            <p:cNvPr id="53251" name="AutoShape 4"/>
            <p:cNvSpPr/>
            <p:nvPr/>
          </p:nvSpPr>
          <p:spPr>
            <a:xfrm>
              <a:off x="4114" y="3687"/>
              <a:ext cx="878" cy="586"/>
            </a:xfrm>
            <a:prstGeom prst="can">
              <a:avLst>
                <a:gd name="adj" fmla="val 25000"/>
              </a:avLst>
            </a:prstGeom>
            <a:solidFill>
              <a:schemeClr val="accent5">
                <a:lumMod val="40000"/>
                <a:lumOff val="60000"/>
              </a:schemeClr>
            </a:solidFill>
            <a:ln w="9525" cap="flat" cmpd="sng">
              <a:solidFill>
                <a:schemeClr val="tx1"/>
              </a:solidFill>
              <a:prstDash val="solid"/>
              <a:miter/>
              <a:headEnd type="none" w="med" len="med"/>
              <a:tailEnd type="none" w="med" len="med"/>
            </a:ln>
          </p:spPr>
          <p:txBody>
            <a:bodyPr wrap="none" anchor="ctr"/>
            <a:p>
              <a:pPr>
                <a:buFont typeface="Arial" panose="020B0604020202020204" pitchFamily="34" charset="0"/>
              </a:pPr>
              <a:endParaRPr lang="zh-CN" altLang="en-US" sz="1800" dirty="0">
                <a:latin typeface="Arial" panose="020B0604020202020204" pitchFamily="34" charset="0"/>
                <a:ea typeface="黑体" panose="02010609060101010101" pitchFamily="49" charset="-122"/>
              </a:endParaRPr>
            </a:p>
          </p:txBody>
        </p:sp>
        <p:sp>
          <p:nvSpPr>
            <p:cNvPr id="53252" name="Rectangle 5"/>
            <p:cNvSpPr/>
            <p:nvPr/>
          </p:nvSpPr>
          <p:spPr>
            <a:xfrm>
              <a:off x="3550" y="1091"/>
              <a:ext cx="1941" cy="1305"/>
            </a:xfrm>
            <a:prstGeom prst="rect">
              <a:avLst/>
            </a:prstGeom>
            <a:solidFill>
              <a:schemeClr val="accent5">
                <a:lumMod val="40000"/>
                <a:lumOff val="60000"/>
              </a:schemeClr>
            </a:solidFill>
            <a:ln w="9525" cap="flat" cmpd="sng">
              <a:solidFill>
                <a:schemeClr val="tx1"/>
              </a:solidFill>
              <a:prstDash val="solid"/>
              <a:miter/>
              <a:headEnd type="none" w="med" len="med"/>
              <a:tailEnd type="none" w="med" len="med"/>
            </a:ln>
          </p:spPr>
          <p:txBody>
            <a:bodyPr wrap="none" anchor="ctr"/>
            <a:p>
              <a:pPr>
                <a:buFont typeface="Arial" panose="020B0604020202020204" pitchFamily="34" charset="0"/>
              </a:pPr>
              <a:endParaRPr lang="zh-CN" altLang="en-US" sz="1800" dirty="0">
                <a:latin typeface="Arial" panose="020B0604020202020204" pitchFamily="34" charset="0"/>
                <a:ea typeface="黑体" panose="02010609060101010101" pitchFamily="49" charset="-122"/>
              </a:endParaRPr>
            </a:p>
          </p:txBody>
        </p:sp>
        <p:sp>
          <p:nvSpPr>
            <p:cNvPr id="53253" name="Rectangle 6"/>
            <p:cNvSpPr/>
            <p:nvPr/>
          </p:nvSpPr>
          <p:spPr>
            <a:xfrm>
              <a:off x="3807" y="1459"/>
              <a:ext cx="1440" cy="426"/>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p>
              <a:pPr>
                <a:buFont typeface="Arial" panose="020B0604020202020204" pitchFamily="34" charset="0"/>
              </a:pPr>
              <a:endParaRPr lang="zh-CN" altLang="en-US" sz="1800" dirty="0">
                <a:latin typeface="Arial" panose="020B0604020202020204" pitchFamily="34" charset="0"/>
                <a:ea typeface="黑体" panose="02010609060101010101" pitchFamily="49" charset="-122"/>
              </a:endParaRPr>
            </a:p>
          </p:txBody>
        </p:sp>
        <p:sp>
          <p:nvSpPr>
            <p:cNvPr id="53254" name="Rectangle 7"/>
            <p:cNvSpPr/>
            <p:nvPr/>
          </p:nvSpPr>
          <p:spPr>
            <a:xfrm>
              <a:off x="3807" y="2000"/>
              <a:ext cx="1440" cy="279"/>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pPr>
              <a:endParaRPr lang="zh-CN" altLang="en-US" sz="1800" dirty="0">
                <a:solidFill>
                  <a:schemeClr val="folHlink"/>
                </a:solidFill>
                <a:latin typeface="Arial" panose="020B0604020202020204" pitchFamily="34" charset="0"/>
                <a:ea typeface="黑体" panose="02010609060101010101" pitchFamily="49" charset="-122"/>
              </a:endParaRPr>
            </a:p>
          </p:txBody>
        </p:sp>
        <p:sp>
          <p:nvSpPr>
            <p:cNvPr id="53255" name="Text Box 8"/>
            <p:cNvSpPr txBox="1"/>
            <p:nvPr/>
          </p:nvSpPr>
          <p:spPr>
            <a:xfrm>
              <a:off x="3869" y="1155"/>
              <a:ext cx="1303" cy="231"/>
            </a:xfrm>
            <a:prstGeom prst="rect">
              <a:avLst/>
            </a:prstGeom>
            <a:noFill/>
            <a:ln w="9525">
              <a:noFill/>
            </a:ln>
          </p:spPr>
          <p:txBody>
            <a:bodyPr wrap="none" lIns="95628" tIns="47814" rIns="95628" bIns="47814" anchor="t">
              <a:spAutoFit/>
            </a:bodyPr>
            <a:p>
              <a:pPr defTabSz="911225" eaLnBrk="0" hangingPunct="0"/>
              <a:r>
                <a:rPr lang="en-US" altLang="zh-CN" sz="1800" b="1" dirty="0">
                  <a:solidFill>
                    <a:srgbClr val="660033"/>
                  </a:solidFill>
                  <a:latin typeface="Arial Narrow" panose="020B0606020202030204" pitchFamily="34" charset="0"/>
                  <a:ea typeface="宋体" panose="02010600030101010101" pitchFamily="2" charset="-122"/>
                  <a:sym typeface="Calibri" panose="020F0502020204030204" pitchFamily="34" charset="0"/>
                </a:rPr>
                <a:t>Application Space</a:t>
              </a:r>
              <a:endParaRPr lang="en-US" altLang="zh-CN" sz="1800" b="1" dirty="0">
                <a:solidFill>
                  <a:srgbClr val="660033"/>
                </a:solidFill>
                <a:latin typeface="Arial Narrow" panose="020B0606020202030204" pitchFamily="34" charset="0"/>
                <a:ea typeface="宋体" panose="02010600030101010101" pitchFamily="2" charset="-122"/>
                <a:sym typeface="Calibri" panose="020F0502020204030204" pitchFamily="34" charset="0"/>
              </a:endParaRPr>
            </a:p>
          </p:txBody>
        </p:sp>
        <p:sp>
          <p:nvSpPr>
            <p:cNvPr id="53256" name="Text Box 9"/>
            <p:cNvSpPr txBox="1"/>
            <p:nvPr/>
          </p:nvSpPr>
          <p:spPr>
            <a:xfrm>
              <a:off x="3963" y="1545"/>
              <a:ext cx="1199" cy="231"/>
            </a:xfrm>
            <a:prstGeom prst="rect">
              <a:avLst/>
            </a:prstGeom>
            <a:noFill/>
            <a:ln w="9525">
              <a:noFill/>
            </a:ln>
          </p:spPr>
          <p:txBody>
            <a:bodyPr wrap="none" lIns="95628" tIns="47814" rIns="95628" bIns="47814" anchor="t">
              <a:spAutoFit/>
            </a:bodyPr>
            <a:p>
              <a:pPr defTabSz="911225" eaLnBrk="0" hangingPunct="0"/>
              <a:r>
                <a:rPr lang="en-US" altLang="zh-CN" sz="1800" b="1" dirty="0">
                  <a:solidFill>
                    <a:srgbClr val="000066"/>
                  </a:solidFill>
                  <a:latin typeface="Arial Narrow" panose="020B0606020202030204" pitchFamily="34" charset="0"/>
                  <a:ea typeface="宋体" panose="02010600030101010101" pitchFamily="2" charset="-122"/>
                  <a:sym typeface="Calibri" panose="020F0502020204030204" pitchFamily="34" charset="0"/>
                </a:rPr>
                <a:t>Java Application</a:t>
              </a:r>
              <a:endParaRPr lang="en-US" altLang="zh-CN" sz="1800" b="1" dirty="0">
                <a:solidFill>
                  <a:srgbClr val="000066"/>
                </a:solidFill>
                <a:latin typeface="Arial Narrow" panose="020B0606020202030204" pitchFamily="34" charset="0"/>
                <a:ea typeface="宋体" panose="02010600030101010101" pitchFamily="2" charset="-122"/>
                <a:sym typeface="Calibri" panose="020F0502020204030204" pitchFamily="34" charset="0"/>
              </a:endParaRPr>
            </a:p>
          </p:txBody>
        </p:sp>
        <p:sp>
          <p:nvSpPr>
            <p:cNvPr id="53257" name="Text Box 10"/>
            <p:cNvSpPr txBox="1"/>
            <p:nvPr/>
          </p:nvSpPr>
          <p:spPr>
            <a:xfrm>
              <a:off x="3854" y="2021"/>
              <a:ext cx="1384" cy="231"/>
            </a:xfrm>
            <a:prstGeom prst="rect">
              <a:avLst/>
            </a:prstGeom>
            <a:noFill/>
            <a:ln w="9525">
              <a:noFill/>
            </a:ln>
          </p:spPr>
          <p:txBody>
            <a:bodyPr wrap="none" lIns="95628" tIns="47814" rIns="95628" bIns="47814" anchor="t">
              <a:spAutoFit/>
            </a:bodyPr>
            <a:p>
              <a:pPr defTabSz="911225" eaLnBrk="0" hangingPunct="0"/>
              <a:r>
                <a:rPr lang="en-US" altLang="zh-CN" sz="1800" b="1" dirty="0">
                  <a:solidFill>
                    <a:srgbClr val="000066"/>
                  </a:solidFill>
                  <a:latin typeface="Arial Narrow" panose="020B0606020202030204" pitchFamily="34" charset="0"/>
                  <a:ea typeface="宋体" panose="02010600030101010101" pitchFamily="2" charset="-122"/>
                  <a:sym typeface="Calibri" panose="020F0502020204030204" pitchFamily="34" charset="0"/>
                </a:rPr>
                <a:t>Type 3 JDBC Driver</a:t>
              </a:r>
              <a:endParaRPr lang="en-US" altLang="zh-CN" sz="1800" b="1" dirty="0">
                <a:solidFill>
                  <a:srgbClr val="000066"/>
                </a:solidFill>
                <a:latin typeface="Arial Narrow" panose="020B0606020202030204" pitchFamily="34" charset="0"/>
                <a:ea typeface="宋体" panose="02010600030101010101" pitchFamily="2" charset="-122"/>
                <a:sym typeface="Calibri" panose="020F0502020204030204" pitchFamily="34" charset="0"/>
              </a:endParaRPr>
            </a:p>
          </p:txBody>
        </p:sp>
        <p:sp>
          <p:nvSpPr>
            <p:cNvPr id="69643" name="Text Box 11"/>
            <p:cNvSpPr txBox="1">
              <a:spLocks noChangeArrowheads="1"/>
            </p:cNvSpPr>
            <p:nvPr/>
          </p:nvSpPr>
          <p:spPr bwMode="auto">
            <a:xfrm>
              <a:off x="4176" y="3858"/>
              <a:ext cx="791" cy="250"/>
            </a:xfrm>
            <a:prstGeom prst="rect">
              <a:avLst/>
            </a:prstGeom>
            <a:noFill/>
            <a:ln>
              <a:noFill/>
            </a:ln>
            <a:effectLst/>
          </p:spPr>
          <p:txBody>
            <a:bodyPr wrap="none" lIns="95628" tIns="47814" rIns="95628" bIns="47814">
              <a:spAutoFit/>
            </a:bodyPr>
            <a:lstStyle>
              <a:lvl1pPr defTabSz="911225">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5930" defTabSz="911225">
                <a:defRPr kumimoji="1" sz="2400">
                  <a:solidFill>
                    <a:schemeClr val="tx1"/>
                  </a:solidFill>
                  <a:latin typeface="Times New Roman" panose="02020603050405020304" pitchFamily="18" charset="0"/>
                  <a:ea typeface="宋体" panose="02010600030101010101" pitchFamily="2" charset="-122"/>
                </a:defRPr>
              </a:lvl2pPr>
              <a:lvl3pPr marL="911225" defTabSz="911225">
                <a:defRPr kumimoji="1" sz="2400">
                  <a:solidFill>
                    <a:schemeClr val="tx1"/>
                  </a:solidFill>
                  <a:latin typeface="Times New Roman" panose="02020603050405020304" pitchFamily="18" charset="0"/>
                  <a:ea typeface="宋体" panose="02010600030101010101" pitchFamily="2" charset="-122"/>
                </a:defRPr>
              </a:lvl3pPr>
              <a:lvl4pPr marL="1367155" defTabSz="911225">
                <a:defRPr kumimoji="1" sz="2400">
                  <a:solidFill>
                    <a:schemeClr val="tx1"/>
                  </a:solidFill>
                  <a:latin typeface="Times New Roman" panose="02020603050405020304" pitchFamily="18" charset="0"/>
                  <a:ea typeface="宋体" panose="02010600030101010101" pitchFamily="2" charset="-122"/>
                </a:defRPr>
              </a:lvl4pPr>
              <a:lvl5pPr marL="1821180" defTabSz="911225">
                <a:defRPr kumimoji="1" sz="2400">
                  <a:solidFill>
                    <a:schemeClr val="tx1"/>
                  </a:solidFill>
                  <a:latin typeface="Times New Roman" panose="02020603050405020304" pitchFamily="18" charset="0"/>
                  <a:ea typeface="宋体" panose="02010600030101010101" pitchFamily="2" charset="-122"/>
                </a:defRPr>
              </a:lvl5pPr>
              <a:lvl6pPr marL="22783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355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1927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499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1225"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sz="2000" b="1" i="0" u="none" strike="noStrike" kern="1200" cap="none" spc="0" normalizeH="0" baseline="0" noProof="0">
                  <a:ln>
                    <a:noFill/>
                  </a:ln>
                  <a:solidFill>
                    <a:srgbClr val="660033"/>
                  </a:solidFill>
                  <a:effectLst/>
                  <a:uLnTx/>
                  <a:uFillTx/>
                  <a:latin typeface="Arial Narrow" panose="020B0606020202030204" pitchFamily="34" charset="0"/>
                  <a:ea typeface="宋体" panose="02010600030101010101" pitchFamily="2" charset="-122"/>
                  <a:cs typeface="宋体" panose="02010600030101010101" pitchFamily="2" charset="-122"/>
                </a:rPr>
                <a:t>Database</a:t>
              </a:r>
              <a:endParaRPr kumimoji="0" lang="en-US" sz="2000" b="1" i="0" u="none" strike="noStrike" kern="1200" cap="none" spc="0" normalizeH="0" baseline="0" noProof="0">
                <a:ln>
                  <a:noFill/>
                </a:ln>
                <a:solidFill>
                  <a:srgbClr val="660033"/>
                </a:solidFill>
                <a:effectLst/>
                <a:uLnTx/>
                <a:uFillTx/>
                <a:latin typeface="Arial Narrow" panose="020B0606020202030204" pitchFamily="34" charset="0"/>
                <a:ea typeface="宋体" panose="02010600030101010101" pitchFamily="2" charset="-122"/>
                <a:cs typeface="宋体" panose="02010600030101010101" pitchFamily="2" charset="-122"/>
              </a:endParaRPr>
            </a:p>
          </p:txBody>
        </p:sp>
        <p:sp>
          <p:nvSpPr>
            <p:cNvPr id="53259" name="Text Box 12"/>
            <p:cNvSpPr txBox="1"/>
            <p:nvPr/>
          </p:nvSpPr>
          <p:spPr>
            <a:xfrm>
              <a:off x="3503" y="2424"/>
              <a:ext cx="785" cy="317"/>
            </a:xfrm>
            <a:prstGeom prst="rect">
              <a:avLst/>
            </a:prstGeom>
            <a:noFill/>
            <a:ln w="9525">
              <a:noFill/>
            </a:ln>
          </p:spPr>
          <p:txBody>
            <a:bodyPr wrap="none" lIns="95628" tIns="47814" rIns="95628" bIns="47814" anchor="t">
              <a:spAutoFit/>
            </a:bodyPr>
            <a:p>
              <a:pPr algn="ctr" defTabSz="911225" eaLnBrk="0" hangingPunct="0">
                <a:lnSpc>
                  <a:spcPct val="75000"/>
                </a:lnSpc>
              </a:pPr>
              <a:r>
                <a:rPr lang="en-US" altLang="zh-CN" sz="1800" b="1" dirty="0">
                  <a:solidFill>
                    <a:srgbClr val="FF0000"/>
                  </a:solidFill>
                  <a:latin typeface="Arial Narrow" panose="020B0606020202030204" pitchFamily="34" charset="0"/>
                  <a:ea typeface="宋体" panose="02010600030101010101" pitchFamily="2" charset="-122"/>
                  <a:sym typeface="Calibri" panose="020F0502020204030204" pitchFamily="34" charset="0"/>
                </a:rPr>
                <a:t>SQL</a:t>
              </a:r>
              <a:endParaRPr lang="en-US" altLang="zh-CN" sz="1800" b="1" dirty="0">
                <a:solidFill>
                  <a:srgbClr val="FF0000"/>
                </a:solidFill>
                <a:latin typeface="Arial Narrow" panose="020B0606020202030204" pitchFamily="34" charset="0"/>
                <a:ea typeface="宋体" panose="02010600030101010101" pitchFamily="2" charset="-122"/>
                <a:sym typeface="Calibri" panose="020F0502020204030204" pitchFamily="34" charset="0"/>
              </a:endParaRPr>
            </a:p>
            <a:p>
              <a:pPr algn="ctr" defTabSz="911225" eaLnBrk="0" hangingPunct="0">
                <a:lnSpc>
                  <a:spcPct val="75000"/>
                </a:lnSpc>
              </a:pPr>
              <a:r>
                <a:rPr lang="en-US" altLang="zh-CN" sz="1800" b="1" dirty="0">
                  <a:solidFill>
                    <a:srgbClr val="FF0000"/>
                  </a:solidFill>
                  <a:latin typeface="Arial Narrow" panose="020B0606020202030204" pitchFamily="34" charset="0"/>
                  <a:ea typeface="宋体" panose="02010600030101010101" pitchFamily="2" charset="-122"/>
                  <a:sym typeface="Calibri" panose="020F0502020204030204" pitchFamily="34" charset="0"/>
                </a:rPr>
                <a:t>Command</a:t>
              </a:r>
              <a:endParaRPr lang="en-US" altLang="zh-CN" sz="1800" b="1" dirty="0">
                <a:solidFill>
                  <a:srgbClr val="FF0000"/>
                </a:solidFill>
                <a:latin typeface="Arial Narrow" panose="020B0606020202030204" pitchFamily="34" charset="0"/>
                <a:ea typeface="宋体" panose="02010600030101010101" pitchFamily="2" charset="-122"/>
                <a:sym typeface="Calibri" panose="020F0502020204030204" pitchFamily="34" charset="0"/>
              </a:endParaRPr>
            </a:p>
          </p:txBody>
        </p:sp>
        <p:grpSp>
          <p:nvGrpSpPr>
            <p:cNvPr id="53260" name="Group 13"/>
            <p:cNvGrpSpPr/>
            <p:nvPr/>
          </p:nvGrpSpPr>
          <p:grpSpPr>
            <a:xfrm>
              <a:off x="4343" y="2296"/>
              <a:ext cx="394" cy="450"/>
              <a:chOff x="4313" y="2133"/>
              <a:chExt cx="396" cy="930"/>
            </a:xfrm>
          </p:grpSpPr>
          <p:sp>
            <p:nvSpPr>
              <p:cNvPr id="53261" name="Line 14"/>
              <p:cNvSpPr/>
              <p:nvPr/>
            </p:nvSpPr>
            <p:spPr>
              <a:xfrm flipH="1">
                <a:off x="4313" y="2134"/>
                <a:ext cx="0" cy="929"/>
              </a:xfrm>
              <a:prstGeom prst="line">
                <a:avLst/>
              </a:prstGeom>
              <a:ln w="38100" cap="flat" cmpd="sng">
                <a:solidFill>
                  <a:srgbClr val="FF0000"/>
                </a:solidFill>
                <a:prstDash val="solid"/>
                <a:miter/>
                <a:headEnd type="none" w="med" len="med"/>
                <a:tailEnd type="triangle" w="med" len="med"/>
              </a:ln>
            </p:spPr>
          </p:sp>
          <p:sp>
            <p:nvSpPr>
              <p:cNvPr id="53262" name="Line 15"/>
              <p:cNvSpPr/>
              <p:nvPr/>
            </p:nvSpPr>
            <p:spPr>
              <a:xfrm flipH="1">
                <a:off x="4709" y="2134"/>
                <a:ext cx="0" cy="929"/>
              </a:xfrm>
              <a:prstGeom prst="line">
                <a:avLst/>
              </a:prstGeom>
              <a:ln w="38100" cap="flat" cmpd="sng">
                <a:solidFill>
                  <a:srgbClr val="FF0000"/>
                </a:solidFill>
                <a:prstDash val="solid"/>
                <a:miter/>
                <a:headEnd type="triangle" w="med" len="med"/>
                <a:tailEnd type="none" w="med" len="med"/>
              </a:ln>
            </p:spPr>
          </p:sp>
        </p:grpSp>
        <p:sp>
          <p:nvSpPr>
            <p:cNvPr id="53263" name="Text Box 16"/>
            <p:cNvSpPr txBox="1"/>
            <p:nvPr/>
          </p:nvSpPr>
          <p:spPr>
            <a:xfrm>
              <a:off x="4788" y="2424"/>
              <a:ext cx="533" cy="317"/>
            </a:xfrm>
            <a:prstGeom prst="rect">
              <a:avLst/>
            </a:prstGeom>
            <a:noFill/>
            <a:ln w="9525">
              <a:noFill/>
            </a:ln>
          </p:spPr>
          <p:txBody>
            <a:bodyPr wrap="none" lIns="95628" tIns="47814" rIns="95628" bIns="47814" anchor="t">
              <a:spAutoFit/>
            </a:bodyPr>
            <a:p>
              <a:pPr algn="ctr" defTabSz="911225" eaLnBrk="0" hangingPunct="0">
                <a:lnSpc>
                  <a:spcPct val="75000"/>
                </a:lnSpc>
              </a:pPr>
              <a:r>
                <a:rPr lang="en-US" altLang="zh-CN" sz="1800" b="1" dirty="0">
                  <a:solidFill>
                    <a:srgbClr val="FF0000"/>
                  </a:solidFill>
                  <a:latin typeface="Arial Narrow" panose="020B0606020202030204" pitchFamily="34" charset="0"/>
                  <a:ea typeface="宋体" panose="02010600030101010101" pitchFamily="2" charset="-122"/>
                  <a:sym typeface="Calibri" panose="020F0502020204030204" pitchFamily="34" charset="0"/>
                </a:rPr>
                <a:t>Result</a:t>
              </a:r>
              <a:endParaRPr lang="en-US" altLang="zh-CN" sz="1800" b="1" dirty="0">
                <a:solidFill>
                  <a:srgbClr val="FF0000"/>
                </a:solidFill>
                <a:latin typeface="Arial Narrow" panose="020B0606020202030204" pitchFamily="34" charset="0"/>
                <a:ea typeface="宋体" panose="02010600030101010101" pitchFamily="2" charset="-122"/>
                <a:sym typeface="Calibri" panose="020F0502020204030204" pitchFamily="34" charset="0"/>
              </a:endParaRPr>
            </a:p>
            <a:p>
              <a:pPr algn="ctr" defTabSz="911225" eaLnBrk="0" hangingPunct="0">
                <a:lnSpc>
                  <a:spcPct val="75000"/>
                </a:lnSpc>
              </a:pPr>
              <a:r>
                <a:rPr lang="en-US" altLang="zh-CN" sz="1800" b="1" dirty="0">
                  <a:solidFill>
                    <a:srgbClr val="FF0000"/>
                  </a:solidFill>
                  <a:latin typeface="Arial Narrow" panose="020B0606020202030204" pitchFamily="34" charset="0"/>
                  <a:ea typeface="宋体" panose="02010600030101010101" pitchFamily="2" charset="-122"/>
                  <a:sym typeface="Calibri" panose="020F0502020204030204" pitchFamily="34" charset="0"/>
                </a:rPr>
                <a:t>Set</a:t>
              </a:r>
              <a:endParaRPr lang="en-US" altLang="zh-CN" sz="1800" b="1" dirty="0">
                <a:solidFill>
                  <a:srgbClr val="FF0000"/>
                </a:solidFill>
                <a:latin typeface="Arial Narrow" panose="020B0606020202030204" pitchFamily="34" charset="0"/>
                <a:ea typeface="宋体" panose="02010600030101010101" pitchFamily="2" charset="-122"/>
                <a:sym typeface="Calibri" panose="020F0502020204030204" pitchFamily="34" charset="0"/>
              </a:endParaRPr>
            </a:p>
          </p:txBody>
        </p:sp>
        <p:sp>
          <p:nvSpPr>
            <p:cNvPr id="53264" name="Rectangle 17"/>
            <p:cNvSpPr/>
            <p:nvPr/>
          </p:nvSpPr>
          <p:spPr>
            <a:xfrm>
              <a:off x="3769" y="2763"/>
              <a:ext cx="1551" cy="561"/>
            </a:xfrm>
            <a:prstGeom prst="rect">
              <a:avLst/>
            </a:prstGeom>
            <a:solidFill>
              <a:schemeClr val="accent5">
                <a:lumMod val="40000"/>
                <a:lumOff val="60000"/>
              </a:schemeClr>
            </a:solidFill>
            <a:ln w="9525" cap="flat" cmpd="sng">
              <a:solidFill>
                <a:schemeClr val="tx1"/>
              </a:solidFill>
              <a:prstDash val="solid"/>
              <a:miter/>
              <a:headEnd type="none" w="med" len="med"/>
              <a:tailEnd type="none" w="med" len="med"/>
            </a:ln>
          </p:spPr>
          <p:txBody>
            <a:bodyPr wrap="none" anchor="ctr"/>
            <a:p>
              <a:pPr>
                <a:buFont typeface="Arial" panose="020B0604020202020204" pitchFamily="34" charset="0"/>
              </a:pPr>
              <a:endParaRPr lang="zh-CN" altLang="en-US" sz="1800" dirty="0">
                <a:latin typeface="Arial" panose="020B0604020202020204" pitchFamily="34" charset="0"/>
                <a:ea typeface="黑体" panose="02010609060101010101" pitchFamily="49" charset="-122"/>
              </a:endParaRPr>
            </a:p>
          </p:txBody>
        </p:sp>
        <p:sp>
          <p:nvSpPr>
            <p:cNvPr id="69650" name="Text Box 18"/>
            <p:cNvSpPr txBox="1">
              <a:spLocks noChangeArrowheads="1"/>
            </p:cNvSpPr>
            <p:nvPr/>
          </p:nvSpPr>
          <p:spPr bwMode="auto">
            <a:xfrm>
              <a:off x="3972" y="2784"/>
              <a:ext cx="1171" cy="212"/>
            </a:xfrm>
            <a:prstGeom prst="rect">
              <a:avLst/>
            </a:prstGeom>
            <a:noFill/>
            <a:ln>
              <a:noFill/>
            </a:ln>
            <a:effectLst/>
          </p:spPr>
          <p:txBody>
            <a:bodyPr wrap="none" lIns="95628" tIns="47814" rIns="95628" bIns="47814">
              <a:spAutoFit/>
            </a:bodyPr>
            <a:lstStyle>
              <a:lvl1pPr defTabSz="911225">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5930" defTabSz="911225">
                <a:defRPr kumimoji="1" sz="2400">
                  <a:solidFill>
                    <a:schemeClr val="tx1"/>
                  </a:solidFill>
                  <a:latin typeface="Times New Roman" panose="02020603050405020304" pitchFamily="18" charset="0"/>
                  <a:ea typeface="宋体" panose="02010600030101010101" pitchFamily="2" charset="-122"/>
                </a:defRPr>
              </a:lvl2pPr>
              <a:lvl3pPr marL="911225" defTabSz="911225">
                <a:defRPr kumimoji="1" sz="2400">
                  <a:solidFill>
                    <a:schemeClr val="tx1"/>
                  </a:solidFill>
                  <a:latin typeface="Times New Roman" panose="02020603050405020304" pitchFamily="18" charset="0"/>
                  <a:ea typeface="宋体" panose="02010600030101010101" pitchFamily="2" charset="-122"/>
                </a:defRPr>
              </a:lvl3pPr>
              <a:lvl4pPr marL="1367155" defTabSz="911225">
                <a:defRPr kumimoji="1" sz="2400">
                  <a:solidFill>
                    <a:schemeClr val="tx1"/>
                  </a:solidFill>
                  <a:latin typeface="Times New Roman" panose="02020603050405020304" pitchFamily="18" charset="0"/>
                  <a:ea typeface="宋体" panose="02010600030101010101" pitchFamily="2" charset="-122"/>
                </a:defRPr>
              </a:lvl4pPr>
              <a:lvl5pPr marL="1821180" defTabSz="911225">
                <a:defRPr kumimoji="1" sz="2400">
                  <a:solidFill>
                    <a:schemeClr val="tx1"/>
                  </a:solidFill>
                  <a:latin typeface="Times New Roman" panose="02020603050405020304" pitchFamily="18" charset="0"/>
                  <a:ea typeface="宋体" panose="02010600030101010101" pitchFamily="2" charset="-122"/>
                </a:defRPr>
              </a:lvl5pPr>
              <a:lvl6pPr marL="22783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355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1927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499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1225"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sz="1600" b="1" i="0" u="none" strike="noStrike" kern="1200" cap="none" spc="0" normalizeH="0" baseline="0" noProof="0">
                  <a:ln>
                    <a:noFill/>
                  </a:ln>
                  <a:solidFill>
                    <a:srgbClr val="660033"/>
                  </a:solidFill>
                  <a:effectLst/>
                  <a:uLnTx/>
                  <a:uFillTx/>
                  <a:latin typeface="Arial Narrow" panose="020B0606020202030204" pitchFamily="34" charset="0"/>
                  <a:ea typeface="宋体" panose="02010600030101010101" pitchFamily="2" charset="-122"/>
                  <a:cs typeface="宋体" panose="02010600030101010101" pitchFamily="2" charset="-122"/>
                </a:rPr>
                <a:t>Middleware Space</a:t>
              </a:r>
              <a:endParaRPr kumimoji="0" lang="en-US" sz="1600" b="1" i="0" u="none" strike="noStrike" kern="1200" cap="none" spc="0" normalizeH="0" baseline="0" noProof="0">
                <a:ln>
                  <a:noFill/>
                </a:ln>
                <a:solidFill>
                  <a:srgbClr val="660033"/>
                </a:solidFill>
                <a:effectLst/>
                <a:uLnTx/>
                <a:uFillTx/>
                <a:latin typeface="Arial Narrow" panose="020B0606020202030204" pitchFamily="34" charset="0"/>
                <a:ea typeface="宋体" panose="02010600030101010101" pitchFamily="2" charset="-122"/>
                <a:cs typeface="宋体" panose="02010600030101010101" pitchFamily="2" charset="-122"/>
              </a:endParaRPr>
            </a:p>
          </p:txBody>
        </p:sp>
        <p:grpSp>
          <p:nvGrpSpPr>
            <p:cNvPr id="53266" name="Group 19"/>
            <p:cNvGrpSpPr/>
            <p:nvPr/>
          </p:nvGrpSpPr>
          <p:grpSpPr>
            <a:xfrm>
              <a:off x="4343" y="3324"/>
              <a:ext cx="394" cy="451"/>
              <a:chOff x="4313" y="2133"/>
              <a:chExt cx="396" cy="930"/>
            </a:xfrm>
          </p:grpSpPr>
          <p:sp>
            <p:nvSpPr>
              <p:cNvPr id="53267" name="Line 20"/>
              <p:cNvSpPr/>
              <p:nvPr/>
            </p:nvSpPr>
            <p:spPr>
              <a:xfrm flipH="1">
                <a:off x="4313" y="2134"/>
                <a:ext cx="0" cy="929"/>
              </a:xfrm>
              <a:prstGeom prst="line">
                <a:avLst/>
              </a:prstGeom>
              <a:ln w="38100" cap="flat" cmpd="sng">
                <a:solidFill>
                  <a:srgbClr val="FF0000"/>
                </a:solidFill>
                <a:prstDash val="solid"/>
                <a:miter/>
                <a:headEnd type="none" w="med" len="med"/>
                <a:tailEnd type="triangle" w="med" len="med"/>
              </a:ln>
            </p:spPr>
          </p:sp>
          <p:sp>
            <p:nvSpPr>
              <p:cNvPr id="53268" name="Line 21"/>
              <p:cNvSpPr/>
              <p:nvPr/>
            </p:nvSpPr>
            <p:spPr>
              <a:xfrm flipH="1">
                <a:off x="4709" y="2134"/>
                <a:ext cx="0" cy="929"/>
              </a:xfrm>
              <a:prstGeom prst="line">
                <a:avLst/>
              </a:prstGeom>
              <a:ln w="38100" cap="flat" cmpd="sng">
                <a:solidFill>
                  <a:srgbClr val="FF0000"/>
                </a:solidFill>
                <a:prstDash val="solid"/>
                <a:miter/>
                <a:headEnd type="triangle" w="med" len="med"/>
                <a:tailEnd type="none" w="med" len="med"/>
              </a:ln>
            </p:spPr>
          </p:sp>
        </p:grpSp>
        <p:sp>
          <p:nvSpPr>
            <p:cNvPr id="53269" name="Text Box 22"/>
            <p:cNvSpPr txBox="1"/>
            <p:nvPr/>
          </p:nvSpPr>
          <p:spPr>
            <a:xfrm>
              <a:off x="4766" y="3359"/>
              <a:ext cx="846" cy="317"/>
            </a:xfrm>
            <a:prstGeom prst="rect">
              <a:avLst/>
            </a:prstGeom>
            <a:noFill/>
            <a:ln w="9525">
              <a:noFill/>
            </a:ln>
          </p:spPr>
          <p:txBody>
            <a:bodyPr wrap="none" lIns="95628" tIns="47814" rIns="95628" bIns="47814" anchor="t">
              <a:spAutoFit/>
            </a:bodyPr>
            <a:p>
              <a:pPr algn="ctr" defTabSz="911225" eaLnBrk="0" hangingPunct="0">
                <a:lnSpc>
                  <a:spcPct val="75000"/>
                </a:lnSpc>
              </a:pPr>
              <a:r>
                <a:rPr lang="en-US" altLang="zh-CN" sz="1800" b="1" dirty="0">
                  <a:solidFill>
                    <a:srgbClr val="FF0000"/>
                  </a:solidFill>
                  <a:latin typeface="Arial Narrow" panose="020B0606020202030204" pitchFamily="34" charset="0"/>
                  <a:ea typeface="宋体" panose="02010600030101010101" pitchFamily="2" charset="-122"/>
                  <a:sym typeface="Calibri" panose="020F0502020204030204" pitchFamily="34" charset="0"/>
                </a:rPr>
                <a:t>Proprietary</a:t>
              </a:r>
              <a:endParaRPr lang="en-US" altLang="zh-CN" sz="1800" b="1" dirty="0">
                <a:solidFill>
                  <a:srgbClr val="FF0000"/>
                </a:solidFill>
                <a:latin typeface="Arial Narrow" panose="020B0606020202030204" pitchFamily="34" charset="0"/>
                <a:ea typeface="宋体" panose="02010600030101010101" pitchFamily="2" charset="-122"/>
                <a:sym typeface="Calibri" panose="020F0502020204030204" pitchFamily="34" charset="0"/>
              </a:endParaRPr>
            </a:p>
            <a:p>
              <a:pPr algn="ctr" defTabSz="911225" eaLnBrk="0" hangingPunct="0">
                <a:lnSpc>
                  <a:spcPct val="75000"/>
                </a:lnSpc>
              </a:pPr>
              <a:r>
                <a:rPr lang="en-US" altLang="zh-CN" sz="1800" b="1" dirty="0">
                  <a:solidFill>
                    <a:srgbClr val="FF0000"/>
                  </a:solidFill>
                  <a:latin typeface="Arial Narrow" panose="020B0606020202030204" pitchFamily="34" charset="0"/>
                  <a:ea typeface="宋体" panose="02010600030101010101" pitchFamily="2" charset="-122"/>
                  <a:sym typeface="Calibri" panose="020F0502020204030204" pitchFamily="34" charset="0"/>
                </a:rPr>
                <a:t>Protocol</a:t>
              </a:r>
              <a:endParaRPr lang="en-US" altLang="zh-CN" sz="1800" b="1" dirty="0">
                <a:solidFill>
                  <a:srgbClr val="FF0000"/>
                </a:solidFill>
                <a:latin typeface="Arial Narrow" panose="020B0606020202030204" pitchFamily="34" charset="0"/>
                <a:ea typeface="宋体" panose="02010600030101010101" pitchFamily="2" charset="-122"/>
                <a:sym typeface="Calibri" panose="020F0502020204030204" pitchFamily="34" charset="0"/>
              </a:endParaRPr>
            </a:p>
          </p:txBody>
        </p:sp>
        <p:sp>
          <p:nvSpPr>
            <p:cNvPr id="53270" name="Rectangle 23"/>
            <p:cNvSpPr/>
            <p:nvPr/>
          </p:nvSpPr>
          <p:spPr>
            <a:xfrm>
              <a:off x="3978" y="3015"/>
              <a:ext cx="1136" cy="245"/>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p>
              <a:pPr>
                <a:buFont typeface="Arial" panose="020B0604020202020204" pitchFamily="34" charset="0"/>
              </a:pPr>
              <a:endParaRPr lang="zh-CN" altLang="en-US" sz="1800" dirty="0">
                <a:latin typeface="Arial" panose="020B0604020202020204" pitchFamily="34" charset="0"/>
                <a:ea typeface="黑体" panose="02010609060101010101" pitchFamily="49" charset="-122"/>
              </a:endParaRPr>
            </a:p>
          </p:txBody>
        </p:sp>
        <p:sp>
          <p:nvSpPr>
            <p:cNvPr id="69656" name="Text Box 24"/>
            <p:cNvSpPr txBox="1">
              <a:spLocks noChangeArrowheads="1"/>
            </p:cNvSpPr>
            <p:nvPr/>
          </p:nvSpPr>
          <p:spPr bwMode="auto">
            <a:xfrm>
              <a:off x="4164" y="3018"/>
              <a:ext cx="743" cy="193"/>
            </a:xfrm>
            <a:prstGeom prst="rect">
              <a:avLst/>
            </a:prstGeom>
            <a:noFill/>
            <a:ln>
              <a:noFill/>
            </a:ln>
            <a:effectLst/>
          </p:spPr>
          <p:txBody>
            <a:bodyPr wrap="none" lIns="95628" tIns="47814" rIns="95628" bIns="47814">
              <a:spAutoFit/>
            </a:bodyPr>
            <a:lstStyle>
              <a:lvl1pPr defTabSz="911225">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5930" defTabSz="911225">
                <a:defRPr kumimoji="1" sz="2400">
                  <a:solidFill>
                    <a:schemeClr val="tx1"/>
                  </a:solidFill>
                  <a:latin typeface="Times New Roman" panose="02020603050405020304" pitchFamily="18" charset="0"/>
                  <a:ea typeface="宋体" panose="02010600030101010101" pitchFamily="2" charset="-122"/>
                </a:defRPr>
              </a:lvl2pPr>
              <a:lvl3pPr marL="911225" defTabSz="911225">
                <a:defRPr kumimoji="1" sz="2400">
                  <a:solidFill>
                    <a:schemeClr val="tx1"/>
                  </a:solidFill>
                  <a:latin typeface="Times New Roman" panose="02020603050405020304" pitchFamily="18" charset="0"/>
                  <a:ea typeface="宋体" panose="02010600030101010101" pitchFamily="2" charset="-122"/>
                </a:defRPr>
              </a:lvl3pPr>
              <a:lvl4pPr marL="1367155" defTabSz="911225">
                <a:defRPr kumimoji="1" sz="2400">
                  <a:solidFill>
                    <a:schemeClr val="tx1"/>
                  </a:solidFill>
                  <a:latin typeface="Times New Roman" panose="02020603050405020304" pitchFamily="18" charset="0"/>
                  <a:ea typeface="宋体" panose="02010600030101010101" pitchFamily="2" charset="-122"/>
                </a:defRPr>
              </a:lvl4pPr>
              <a:lvl5pPr marL="1821180" defTabSz="911225">
                <a:defRPr kumimoji="1" sz="2400">
                  <a:solidFill>
                    <a:schemeClr val="tx1"/>
                  </a:solidFill>
                  <a:latin typeface="Times New Roman" panose="02020603050405020304" pitchFamily="18" charset="0"/>
                  <a:ea typeface="宋体" panose="02010600030101010101" pitchFamily="2" charset="-122"/>
                </a:defRPr>
              </a:lvl5pPr>
              <a:lvl6pPr marL="22783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355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1927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499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1225"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sz="1400" b="1" i="0" u="none" strike="noStrike" kern="1200" cap="none" spc="0" normalizeH="0" baseline="0" noProof="0">
                  <a:ln>
                    <a:noFill/>
                  </a:ln>
                  <a:solidFill>
                    <a:schemeClr val="hlink"/>
                  </a:solidFill>
                  <a:effectLst/>
                  <a:uLnTx/>
                  <a:uFillTx/>
                  <a:latin typeface="Arial Narrow" panose="020B0606020202030204" pitchFamily="34" charset="0"/>
                  <a:ea typeface="宋体" panose="02010600030101010101" pitchFamily="2" charset="-122"/>
                  <a:cs typeface="宋体" panose="02010600030101010101" pitchFamily="2" charset="-122"/>
                </a:rPr>
                <a:t>JDBC Driver</a:t>
              </a:r>
              <a:endParaRPr kumimoji="0" lang="en-US" sz="1400" b="1" i="0" u="none" strike="noStrike" kern="1200" cap="none" spc="0" normalizeH="0" baseline="0" noProof="0">
                <a:ln>
                  <a:noFill/>
                </a:ln>
                <a:solidFill>
                  <a:schemeClr val="hlink"/>
                </a:solidFill>
                <a:effectLst/>
                <a:uLnTx/>
                <a:uFillTx/>
                <a:latin typeface="Arial Narrow" panose="020B0606020202030204" pitchFamily="34" charset="0"/>
                <a:ea typeface="宋体" panose="02010600030101010101" pitchFamily="2" charset="-122"/>
                <a:cs typeface="宋体" panose="02010600030101010101" pitchFamily="2" charset="-122"/>
              </a:endParaRPr>
            </a:p>
          </p:txBody>
        </p:sp>
      </p:grpSp>
      <p:sp>
        <p:nvSpPr>
          <p:cNvPr id="53272" name="Rectangle 26"/>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JDBC-middleware</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76507" name="Rectangle 27"/>
          <p:cNvSpPr>
            <a:spLocks noGrp="1" noChangeArrowheads="1"/>
          </p:cNvSpPr>
          <p:nvPr>
            <p:ph idx="1"/>
          </p:nvPr>
        </p:nvSpPr>
        <p:spPr>
          <a:xfrm>
            <a:off x="495300" y="1395413"/>
            <a:ext cx="6297613" cy="4751388"/>
          </a:xfrm>
        </p:spPr>
        <p:txBody>
          <a:bodyPr vert="horz" wrap="square" lIns="102870" tIns="51435" rIns="102870" bIns="51435" numCol="1" anchor="t" anchorCtr="0" compatLnSpc="1"/>
          <a:lstStyle/>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endPar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将</a:t>
            </a: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a:t>
            </a: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命令转换为与数据库系统无关的网络协议，并发送给一个中间件服务器。</a:t>
            </a:r>
            <a:endPar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好处：省去了在使用者计算机上安装任何驱动程序的麻烦，只需在服务器端安装好</a:t>
            </a: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middleware</a:t>
            </a: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，而</a:t>
            </a: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middleware</a:t>
            </a: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会负责所有存取数据库必要的转换。</a:t>
            </a:r>
            <a:endPar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endPar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6" name="Rectangle 2"/>
          <p:cNvSpPr>
            <a:spLocks noGrp="1" noChangeArrowheads="1"/>
          </p:cNvSpPr>
          <p:nvPr>
            <p:ph type="title" idx="4294967295"/>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内容</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95587" name="Rectangle 3"/>
          <p:cNvSpPr>
            <a:spLocks noGrp="1" noChangeArrowheads="1"/>
          </p:cNvSpPr>
          <p:nvPr>
            <p:ph type="body" sz="half" idx="4294967295"/>
          </p:nvPr>
        </p:nvSpPr>
        <p:spPr>
          <a:xfrm>
            <a:off x="1125538" y="1350963"/>
            <a:ext cx="4610100" cy="4640263"/>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a:t>
            </a:r>
            <a:r>
              <a:rPr kumimoji="0" lang="zh-CN" altLang="en-US"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技术概述</a:t>
            </a:r>
            <a:endPar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a:t>
            </a:r>
            <a: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a:t>
            </a:r>
            <a:r>
              <a:rPr kumimoji="0" lang="zh-CN" altLang="en-US"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技术</a:t>
            </a:r>
            <a:endPar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与数据库建立连接</a:t>
            </a:r>
            <a:endParaRPr kumimoji="0" lang="en-US" altLang="zh-CN"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查询数据库</a:t>
            </a:r>
            <a:endParaRPr kumimoji="0" lang="en-US" altLang="zh-CN"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更新数据库</a:t>
            </a:r>
            <a:endParaRPr kumimoji="0" lang="en-US" altLang="zh-CN"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检索结果集</a:t>
            </a:r>
            <a:endParaRPr kumimoji="0" lang="zh-CN" altLang="en-US"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事务处理</a:t>
            </a:r>
            <a:endParaRPr kumimoji="0" lang="zh-CN" altLang="en-US"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了解数据库的信息</a:t>
            </a:r>
            <a:br>
              <a:rPr kumimoji="0" lang="zh-CN" altLang="en-US"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元数据</a:t>
            </a:r>
            <a:endParaRPr kumimoji="0" lang="zh-CN" altLang="en-US"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73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Datasource</a:t>
            </a:r>
            <a:r>
              <a:rPr kumimoji="0" lang="en-US" altLang="zh-CN"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连接池</a:t>
            </a:r>
            <a:endParaRPr kumimoji="0" lang="zh-CN" altLang="en-US"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195588" name="Rectangle 4"/>
          <p:cNvSpPr>
            <a:spLocks noGrp="1" noChangeArrowheads="1"/>
          </p:cNvSpPr>
          <p:nvPr>
            <p:ph type="body" sz="half" idx="4294967295"/>
          </p:nvPr>
        </p:nvSpPr>
        <p:spPr>
          <a:xfrm>
            <a:off x="5745163" y="1352550"/>
            <a:ext cx="4487863" cy="4641850"/>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参考书</a:t>
            </a: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07060" marR="0" lvl="1" indent="-60706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52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sym typeface="+mn-ea"/>
              </a:rPr>
              <a:t>《Java核心技术卷II》 11th，第5章</a:t>
            </a:r>
            <a:endParaRPr kumimoji="0" lang="en-US" altLang="zh-CN" sz="252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sym typeface="+mn-ea"/>
            </a:endParaRPr>
          </a:p>
          <a:p>
            <a:pPr marL="607060" marR="0" lvl="1" indent="-60706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31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31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疯狂</a:t>
            </a:r>
            <a:r>
              <a:rPr kumimoji="0" lang="en-US" altLang="zh-CN" sz="231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31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讲义</a:t>
            </a:r>
            <a:r>
              <a:rPr kumimoji="0" lang="en-US" altLang="zh-CN" sz="231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31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br>
              <a:rPr kumimoji="0" lang="en-US" altLang="zh-CN" sz="231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zh-CN" altLang="en-US" sz="231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第</a:t>
            </a:r>
            <a:r>
              <a:rPr kumimoji="0" lang="en-US" altLang="zh-CN" sz="231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13</a:t>
            </a:r>
            <a:r>
              <a:rPr kumimoji="0" lang="zh-CN" altLang="en-US" sz="231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章</a:t>
            </a:r>
            <a:endParaRPr kumimoji="0" lang="en-US" altLang="zh-CN" sz="231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zh-CN" altLang="en-US" sz="231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58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558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558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558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55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animBg="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Native-protocol  </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87075"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纯</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的驱动程序，直接与特定的数据库系统通信。</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直接将</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命令转换为数据库系统的本地协议。</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Application---&gt;Jdbc  driver-----&gt;database  engine---&gt;database</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最高的性能，通过自己的本地协议直接与数据库引擎通信，具备在</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Internet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装配的能力。</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一般由数据库厂商提供 </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7075">
                                            <p:txEl>
                                              <p:charRg st="0" end="26"/>
                                            </p:txEl>
                                          </p:spTgt>
                                        </p:tgtEl>
                                        <p:attrNameLst>
                                          <p:attrName>style.visibility</p:attrName>
                                        </p:attrNameLst>
                                      </p:cBhvr>
                                      <p:to>
                                        <p:strVal val="visible"/>
                                      </p:to>
                                    </p:set>
                                    <p:anim calcmode="lin" valueType="num">
                                      <p:cBhvr additive="base">
                                        <p:cTn id="7" dur="500" fill="hold"/>
                                        <p:tgtEl>
                                          <p:spTgt spid="387075">
                                            <p:txEl>
                                              <p:charRg st="0" end="2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7075">
                                            <p:txEl>
                                              <p:charRg st="0" end="2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7075">
                                            <p:txEl>
                                              <p:charRg st="26" end="50"/>
                                            </p:txEl>
                                          </p:spTgt>
                                        </p:tgtEl>
                                        <p:attrNameLst>
                                          <p:attrName>style.visibility</p:attrName>
                                        </p:attrNameLst>
                                      </p:cBhvr>
                                      <p:to>
                                        <p:strVal val="visible"/>
                                      </p:to>
                                    </p:set>
                                    <p:anim calcmode="lin" valueType="num">
                                      <p:cBhvr additive="base">
                                        <p:cTn id="13" dur="500" fill="hold"/>
                                        <p:tgtEl>
                                          <p:spTgt spid="387075">
                                            <p:txEl>
                                              <p:charRg st="26" end="5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7075">
                                            <p:txEl>
                                              <p:charRg st="26" end="5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7075">
                                            <p:txEl>
                                              <p:charRg st="50" end="112"/>
                                            </p:txEl>
                                          </p:spTgt>
                                        </p:tgtEl>
                                        <p:attrNameLst>
                                          <p:attrName>style.visibility</p:attrName>
                                        </p:attrNameLst>
                                      </p:cBhvr>
                                      <p:to>
                                        <p:strVal val="visible"/>
                                      </p:to>
                                    </p:set>
                                    <p:anim calcmode="lin" valueType="num">
                                      <p:cBhvr additive="base">
                                        <p:cTn id="19" dur="500" fill="hold"/>
                                        <p:tgtEl>
                                          <p:spTgt spid="387075">
                                            <p:txEl>
                                              <p:charRg st="50" end="1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7075">
                                            <p:txEl>
                                              <p:charRg st="50" end="11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87075">
                                            <p:txEl>
                                              <p:charRg st="112" end="156"/>
                                            </p:txEl>
                                          </p:spTgt>
                                        </p:tgtEl>
                                        <p:attrNameLst>
                                          <p:attrName>style.visibility</p:attrName>
                                        </p:attrNameLst>
                                      </p:cBhvr>
                                      <p:to>
                                        <p:strVal val="visible"/>
                                      </p:to>
                                    </p:set>
                                    <p:anim calcmode="lin" valueType="num">
                                      <p:cBhvr additive="base">
                                        <p:cTn id="25" dur="500" fill="hold"/>
                                        <p:tgtEl>
                                          <p:spTgt spid="387075">
                                            <p:txEl>
                                              <p:charRg st="112" end="15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7075">
                                            <p:txEl>
                                              <p:charRg st="112" end="15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87075">
                                            <p:txEl>
                                              <p:charRg st="156" end="168"/>
                                            </p:txEl>
                                          </p:spTgt>
                                        </p:tgtEl>
                                        <p:attrNameLst>
                                          <p:attrName>style.visibility</p:attrName>
                                        </p:attrNameLst>
                                      </p:cBhvr>
                                      <p:to>
                                        <p:strVal val="visible"/>
                                      </p:to>
                                    </p:set>
                                    <p:anim calcmode="lin" valueType="num">
                                      <p:cBhvr additive="base">
                                        <p:cTn id="31" dur="500" fill="hold"/>
                                        <p:tgtEl>
                                          <p:spTgt spid="387075">
                                            <p:txEl>
                                              <p:charRg st="156" end="16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87075">
                                            <p:txEl>
                                              <p:charRg st="156" end="16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7345" name="Group 18"/>
          <p:cNvGrpSpPr/>
          <p:nvPr/>
        </p:nvGrpSpPr>
        <p:grpSpPr>
          <a:xfrm>
            <a:off x="6157189" y="1408113"/>
            <a:ext cx="4135059" cy="5024437"/>
            <a:chOff x="3200" y="1200"/>
            <a:chExt cx="2481" cy="3014"/>
          </a:xfrm>
        </p:grpSpPr>
        <p:sp>
          <p:nvSpPr>
            <p:cNvPr id="57346" name="Rectangle 4"/>
            <p:cNvSpPr/>
            <p:nvPr/>
          </p:nvSpPr>
          <p:spPr>
            <a:xfrm>
              <a:off x="3445" y="1200"/>
              <a:ext cx="1940" cy="1770"/>
            </a:xfrm>
            <a:prstGeom prst="rect">
              <a:avLst/>
            </a:prstGeom>
            <a:solidFill>
              <a:schemeClr val="accent5">
                <a:lumMod val="40000"/>
                <a:lumOff val="60000"/>
              </a:schemeClr>
            </a:solidFill>
            <a:ln w="9525" cap="flat" cmpd="sng">
              <a:solidFill>
                <a:schemeClr val="tx1"/>
              </a:solidFill>
              <a:prstDash val="solid"/>
              <a:miter/>
              <a:headEnd type="none" w="med" len="med"/>
              <a:tailEnd type="none" w="med" len="med"/>
            </a:ln>
          </p:spPr>
          <p:txBody>
            <a:bodyPr wrap="none" anchor="ctr"/>
            <a:p>
              <a:pPr>
                <a:buFont typeface="Arial" panose="020B0604020202020204" pitchFamily="34" charset="0"/>
              </a:pPr>
              <a:endParaRPr lang="zh-CN" altLang="en-US" sz="1600" dirty="0">
                <a:latin typeface="Arial" panose="020B0604020202020204" pitchFamily="34" charset="0"/>
                <a:ea typeface="黑体" panose="02010609060101010101" pitchFamily="49" charset="-122"/>
              </a:endParaRPr>
            </a:p>
          </p:txBody>
        </p:sp>
        <p:sp>
          <p:nvSpPr>
            <p:cNvPr id="57347" name="Rectangle 5"/>
            <p:cNvSpPr/>
            <p:nvPr/>
          </p:nvSpPr>
          <p:spPr>
            <a:xfrm>
              <a:off x="3701" y="1700"/>
              <a:ext cx="1440" cy="574"/>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p>
              <a:pPr>
                <a:buFont typeface="Arial" panose="020B0604020202020204" pitchFamily="34" charset="0"/>
              </a:pPr>
              <a:endParaRPr lang="zh-CN" altLang="en-US" sz="1600" dirty="0">
                <a:latin typeface="Arial" panose="020B0604020202020204" pitchFamily="34" charset="0"/>
                <a:ea typeface="黑体" panose="02010609060101010101" pitchFamily="49" charset="-122"/>
              </a:endParaRPr>
            </a:p>
          </p:txBody>
        </p:sp>
        <p:sp>
          <p:nvSpPr>
            <p:cNvPr id="57348" name="Rectangle 6"/>
            <p:cNvSpPr/>
            <p:nvPr/>
          </p:nvSpPr>
          <p:spPr>
            <a:xfrm>
              <a:off x="3701" y="2434"/>
              <a:ext cx="1440" cy="378"/>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p>
              <a:pPr>
                <a:buFont typeface="Arial" panose="020B0604020202020204" pitchFamily="34" charset="0"/>
              </a:pPr>
              <a:endParaRPr lang="zh-CN" altLang="en-US" sz="1600" dirty="0">
                <a:latin typeface="Arial" panose="020B0604020202020204" pitchFamily="34" charset="0"/>
                <a:ea typeface="黑体" panose="02010609060101010101" pitchFamily="49" charset="-122"/>
              </a:endParaRPr>
            </a:p>
          </p:txBody>
        </p:sp>
        <p:sp>
          <p:nvSpPr>
            <p:cNvPr id="57349" name="AutoShape 7"/>
            <p:cNvSpPr/>
            <p:nvPr/>
          </p:nvSpPr>
          <p:spPr>
            <a:xfrm>
              <a:off x="4008" y="3629"/>
              <a:ext cx="879" cy="585"/>
            </a:xfrm>
            <a:prstGeom prst="can">
              <a:avLst>
                <a:gd name="adj" fmla="val 25000"/>
              </a:avLst>
            </a:prstGeom>
            <a:solidFill>
              <a:schemeClr val="accent5">
                <a:lumMod val="40000"/>
                <a:lumOff val="60000"/>
              </a:schemeClr>
            </a:solidFill>
            <a:ln w="9525" cap="flat" cmpd="sng">
              <a:solidFill>
                <a:schemeClr val="tx1"/>
              </a:solidFill>
              <a:prstDash val="solid"/>
              <a:miter/>
              <a:headEnd type="none" w="med" len="med"/>
              <a:tailEnd type="none" w="med" len="med"/>
            </a:ln>
          </p:spPr>
          <p:txBody>
            <a:bodyPr wrap="none" anchor="ctr"/>
            <a:p>
              <a:pPr>
                <a:buFont typeface="Arial" panose="020B0604020202020204" pitchFamily="34" charset="0"/>
              </a:pPr>
              <a:endParaRPr lang="zh-CN" altLang="en-US" sz="1600" dirty="0">
                <a:latin typeface="Arial" panose="020B0604020202020204" pitchFamily="34" charset="0"/>
                <a:ea typeface="黑体" panose="02010609060101010101" pitchFamily="49" charset="-122"/>
              </a:endParaRPr>
            </a:p>
          </p:txBody>
        </p:sp>
        <p:sp>
          <p:nvSpPr>
            <p:cNvPr id="70664" name="Text Box 8"/>
            <p:cNvSpPr txBox="1">
              <a:spLocks noChangeArrowheads="1"/>
            </p:cNvSpPr>
            <p:nvPr/>
          </p:nvSpPr>
          <p:spPr bwMode="auto">
            <a:xfrm>
              <a:off x="3696" y="1298"/>
              <a:ext cx="1303" cy="223"/>
            </a:xfrm>
            <a:prstGeom prst="rect">
              <a:avLst/>
            </a:prstGeom>
            <a:noFill/>
            <a:ln>
              <a:noFill/>
            </a:ln>
            <a:effectLst/>
          </p:spPr>
          <p:txBody>
            <a:bodyPr wrap="none" lIns="95628" tIns="47814" rIns="95628" bIns="47814">
              <a:spAutoFit/>
            </a:bodyPr>
            <a:lstStyle>
              <a:lvl1pPr defTabSz="911225">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5930" defTabSz="911225">
                <a:defRPr kumimoji="1" sz="2400">
                  <a:solidFill>
                    <a:schemeClr val="tx1"/>
                  </a:solidFill>
                  <a:latin typeface="Times New Roman" panose="02020603050405020304" pitchFamily="18" charset="0"/>
                  <a:ea typeface="宋体" panose="02010600030101010101" pitchFamily="2" charset="-122"/>
                </a:defRPr>
              </a:lvl2pPr>
              <a:lvl3pPr marL="911225" defTabSz="911225">
                <a:defRPr kumimoji="1" sz="2400">
                  <a:solidFill>
                    <a:schemeClr val="tx1"/>
                  </a:solidFill>
                  <a:latin typeface="Times New Roman" panose="02020603050405020304" pitchFamily="18" charset="0"/>
                  <a:ea typeface="宋体" panose="02010600030101010101" pitchFamily="2" charset="-122"/>
                </a:defRPr>
              </a:lvl3pPr>
              <a:lvl4pPr marL="1367155" defTabSz="911225">
                <a:defRPr kumimoji="1" sz="2400">
                  <a:solidFill>
                    <a:schemeClr val="tx1"/>
                  </a:solidFill>
                  <a:latin typeface="Times New Roman" panose="02020603050405020304" pitchFamily="18" charset="0"/>
                  <a:ea typeface="宋体" panose="02010600030101010101" pitchFamily="2" charset="-122"/>
                </a:defRPr>
              </a:lvl4pPr>
              <a:lvl5pPr marL="1821180" defTabSz="911225">
                <a:defRPr kumimoji="1" sz="2400">
                  <a:solidFill>
                    <a:schemeClr val="tx1"/>
                  </a:solidFill>
                  <a:latin typeface="Times New Roman" panose="02020603050405020304" pitchFamily="18" charset="0"/>
                  <a:ea typeface="宋体" panose="02010600030101010101" pitchFamily="2" charset="-122"/>
                </a:defRPr>
              </a:lvl5pPr>
              <a:lvl6pPr marL="22783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355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1927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499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1225"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sz="1800" b="1" i="0" u="none" strike="noStrike" kern="1200" cap="none" spc="0" normalizeH="0" baseline="0" noProof="0">
                  <a:ln>
                    <a:noFill/>
                  </a:ln>
                  <a:solidFill>
                    <a:srgbClr val="660033"/>
                  </a:solidFill>
                  <a:effectLst/>
                  <a:uLnTx/>
                  <a:uFillTx/>
                  <a:latin typeface="Arial Narrow" panose="020B0606020202030204" pitchFamily="34" charset="0"/>
                  <a:ea typeface="宋体" panose="02010600030101010101" pitchFamily="2" charset="-122"/>
                  <a:cs typeface="宋体" panose="02010600030101010101" pitchFamily="2" charset="-122"/>
                </a:rPr>
                <a:t>Application Space</a:t>
              </a:r>
              <a:endParaRPr kumimoji="0" lang="en-US" sz="1800" b="1" i="0" u="none" strike="noStrike" kern="1200" cap="none" spc="0" normalizeH="0" baseline="0" noProof="0">
                <a:ln>
                  <a:noFill/>
                </a:ln>
                <a:solidFill>
                  <a:srgbClr val="660033"/>
                </a:solidFill>
                <a:effectLst/>
                <a:uLnTx/>
                <a:uFillTx/>
                <a:latin typeface="Arial Narrow" panose="020B0606020202030204" pitchFamily="34" charset="0"/>
                <a:ea typeface="宋体" panose="02010600030101010101" pitchFamily="2" charset="-122"/>
                <a:cs typeface="宋体" panose="02010600030101010101" pitchFamily="2" charset="-122"/>
              </a:endParaRPr>
            </a:p>
          </p:txBody>
        </p:sp>
        <p:sp>
          <p:nvSpPr>
            <p:cNvPr id="70665" name="Text Box 9"/>
            <p:cNvSpPr txBox="1">
              <a:spLocks noChangeArrowheads="1"/>
            </p:cNvSpPr>
            <p:nvPr/>
          </p:nvSpPr>
          <p:spPr bwMode="auto">
            <a:xfrm>
              <a:off x="3738" y="1837"/>
              <a:ext cx="1199" cy="223"/>
            </a:xfrm>
            <a:prstGeom prst="rect">
              <a:avLst/>
            </a:prstGeom>
            <a:noFill/>
            <a:ln>
              <a:noFill/>
            </a:ln>
            <a:effectLst/>
          </p:spPr>
          <p:txBody>
            <a:bodyPr wrap="none" lIns="95628" tIns="47814" rIns="95628" bIns="47814">
              <a:spAutoFit/>
            </a:bodyPr>
            <a:lstStyle>
              <a:lvl1pPr defTabSz="911225">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5930" defTabSz="911225">
                <a:defRPr kumimoji="1" sz="2400">
                  <a:solidFill>
                    <a:schemeClr val="tx1"/>
                  </a:solidFill>
                  <a:latin typeface="Times New Roman" panose="02020603050405020304" pitchFamily="18" charset="0"/>
                  <a:ea typeface="宋体" panose="02010600030101010101" pitchFamily="2" charset="-122"/>
                </a:defRPr>
              </a:lvl2pPr>
              <a:lvl3pPr marL="911225" defTabSz="911225">
                <a:defRPr kumimoji="1" sz="2400">
                  <a:solidFill>
                    <a:schemeClr val="tx1"/>
                  </a:solidFill>
                  <a:latin typeface="Times New Roman" panose="02020603050405020304" pitchFamily="18" charset="0"/>
                  <a:ea typeface="宋体" panose="02010600030101010101" pitchFamily="2" charset="-122"/>
                </a:defRPr>
              </a:lvl3pPr>
              <a:lvl4pPr marL="1367155" defTabSz="911225">
                <a:defRPr kumimoji="1" sz="2400">
                  <a:solidFill>
                    <a:schemeClr val="tx1"/>
                  </a:solidFill>
                  <a:latin typeface="Times New Roman" panose="02020603050405020304" pitchFamily="18" charset="0"/>
                  <a:ea typeface="宋体" panose="02010600030101010101" pitchFamily="2" charset="-122"/>
                </a:defRPr>
              </a:lvl4pPr>
              <a:lvl5pPr marL="1821180" defTabSz="911225">
                <a:defRPr kumimoji="1" sz="2400">
                  <a:solidFill>
                    <a:schemeClr val="tx1"/>
                  </a:solidFill>
                  <a:latin typeface="Times New Roman" panose="02020603050405020304" pitchFamily="18" charset="0"/>
                  <a:ea typeface="宋体" panose="02010600030101010101" pitchFamily="2" charset="-122"/>
                </a:defRPr>
              </a:lvl5pPr>
              <a:lvl6pPr marL="22783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355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1927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499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1225"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sz="1800" b="1" i="0" u="none" strike="noStrike" kern="1200" cap="none" spc="0" normalizeH="0" baseline="0" noProof="0">
                  <a:ln>
                    <a:noFill/>
                  </a:ln>
                  <a:solidFill>
                    <a:srgbClr val="000066"/>
                  </a:solidFill>
                  <a:effectLst/>
                  <a:uLnTx/>
                  <a:uFillTx/>
                  <a:latin typeface="Arial Narrow" panose="020B0606020202030204" pitchFamily="34" charset="0"/>
                  <a:ea typeface="宋体" panose="02010600030101010101" pitchFamily="2" charset="-122"/>
                  <a:cs typeface="宋体" panose="02010600030101010101" pitchFamily="2" charset="-122"/>
                </a:rPr>
                <a:t>Java Application</a:t>
              </a:r>
              <a:endParaRPr kumimoji="0" lang="en-US" sz="1800" b="1" i="0" u="none" strike="noStrike" kern="1200" cap="none" spc="0" normalizeH="0" baseline="0" noProof="0">
                <a:ln>
                  <a:noFill/>
                </a:ln>
                <a:solidFill>
                  <a:srgbClr val="000066"/>
                </a:solidFill>
                <a:effectLst/>
                <a:uLnTx/>
                <a:uFillTx/>
                <a:latin typeface="Arial Narrow" panose="020B0606020202030204" pitchFamily="34" charset="0"/>
                <a:ea typeface="宋体" panose="02010600030101010101" pitchFamily="2" charset="-122"/>
                <a:cs typeface="宋体" panose="02010600030101010101" pitchFamily="2" charset="-122"/>
              </a:endParaRPr>
            </a:p>
          </p:txBody>
        </p:sp>
        <p:sp>
          <p:nvSpPr>
            <p:cNvPr id="70666" name="Text Box 10"/>
            <p:cNvSpPr txBox="1">
              <a:spLocks noChangeArrowheads="1"/>
            </p:cNvSpPr>
            <p:nvPr/>
          </p:nvSpPr>
          <p:spPr bwMode="auto">
            <a:xfrm>
              <a:off x="3700" y="2499"/>
              <a:ext cx="1244" cy="205"/>
            </a:xfrm>
            <a:prstGeom prst="rect">
              <a:avLst/>
            </a:prstGeom>
            <a:noFill/>
            <a:ln>
              <a:noFill/>
            </a:ln>
            <a:effectLst/>
          </p:spPr>
          <p:txBody>
            <a:bodyPr wrap="none" lIns="95628" tIns="47814" rIns="95628" bIns="47814">
              <a:spAutoFit/>
            </a:bodyPr>
            <a:lstStyle>
              <a:lvl1pPr defTabSz="911225">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5930" defTabSz="911225">
                <a:defRPr kumimoji="1" sz="2400">
                  <a:solidFill>
                    <a:schemeClr val="tx1"/>
                  </a:solidFill>
                  <a:latin typeface="Times New Roman" panose="02020603050405020304" pitchFamily="18" charset="0"/>
                  <a:ea typeface="宋体" panose="02010600030101010101" pitchFamily="2" charset="-122"/>
                </a:defRPr>
              </a:lvl2pPr>
              <a:lvl3pPr marL="911225" defTabSz="911225">
                <a:defRPr kumimoji="1" sz="2400">
                  <a:solidFill>
                    <a:schemeClr val="tx1"/>
                  </a:solidFill>
                  <a:latin typeface="Times New Roman" panose="02020603050405020304" pitchFamily="18" charset="0"/>
                  <a:ea typeface="宋体" panose="02010600030101010101" pitchFamily="2" charset="-122"/>
                </a:defRPr>
              </a:lvl3pPr>
              <a:lvl4pPr marL="1367155" defTabSz="911225">
                <a:defRPr kumimoji="1" sz="2400">
                  <a:solidFill>
                    <a:schemeClr val="tx1"/>
                  </a:solidFill>
                  <a:latin typeface="Times New Roman" panose="02020603050405020304" pitchFamily="18" charset="0"/>
                  <a:ea typeface="宋体" panose="02010600030101010101" pitchFamily="2" charset="-122"/>
                </a:defRPr>
              </a:lvl4pPr>
              <a:lvl5pPr marL="1821180" defTabSz="911225">
                <a:defRPr kumimoji="1" sz="2400">
                  <a:solidFill>
                    <a:schemeClr val="tx1"/>
                  </a:solidFill>
                  <a:latin typeface="Times New Roman" panose="02020603050405020304" pitchFamily="18" charset="0"/>
                  <a:ea typeface="宋体" panose="02010600030101010101" pitchFamily="2" charset="-122"/>
                </a:defRPr>
              </a:lvl5pPr>
              <a:lvl6pPr marL="22783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355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1927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499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1225"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sz="1600" b="1" i="0" u="none" strike="noStrike" kern="1200" cap="none" spc="0" normalizeH="0" baseline="0" noProof="0">
                  <a:ln>
                    <a:noFill/>
                  </a:ln>
                  <a:solidFill>
                    <a:srgbClr val="000066"/>
                  </a:solidFill>
                  <a:effectLst/>
                  <a:uLnTx/>
                  <a:uFillTx/>
                  <a:latin typeface="Arial Narrow" panose="020B0606020202030204" pitchFamily="34" charset="0"/>
                  <a:ea typeface="宋体" panose="02010600030101010101" pitchFamily="2" charset="-122"/>
                  <a:cs typeface="宋体" panose="02010600030101010101" pitchFamily="2" charset="-122"/>
                </a:rPr>
                <a:t>Type 4 JDBC Driver</a:t>
              </a:r>
              <a:endParaRPr kumimoji="0" lang="en-US" sz="1600" b="1" i="0" u="none" strike="noStrike" kern="1200" cap="none" spc="0" normalizeH="0" baseline="0" noProof="0">
                <a:ln>
                  <a:noFill/>
                </a:ln>
                <a:solidFill>
                  <a:srgbClr val="000066"/>
                </a:solidFill>
                <a:effectLst/>
                <a:uLnTx/>
                <a:uFillTx/>
                <a:latin typeface="Arial Narrow" panose="020B0606020202030204" pitchFamily="34" charset="0"/>
                <a:ea typeface="宋体" panose="02010600030101010101" pitchFamily="2" charset="-122"/>
                <a:cs typeface="宋体" panose="02010600030101010101" pitchFamily="2" charset="-122"/>
              </a:endParaRPr>
            </a:p>
          </p:txBody>
        </p:sp>
        <p:sp>
          <p:nvSpPr>
            <p:cNvPr id="70667" name="Text Box 11"/>
            <p:cNvSpPr txBox="1">
              <a:spLocks noChangeArrowheads="1"/>
            </p:cNvSpPr>
            <p:nvPr/>
          </p:nvSpPr>
          <p:spPr bwMode="auto">
            <a:xfrm>
              <a:off x="4070" y="3800"/>
              <a:ext cx="724" cy="223"/>
            </a:xfrm>
            <a:prstGeom prst="rect">
              <a:avLst/>
            </a:prstGeom>
            <a:noFill/>
            <a:ln>
              <a:noFill/>
            </a:ln>
            <a:effectLst/>
          </p:spPr>
          <p:txBody>
            <a:bodyPr wrap="none" lIns="95628" tIns="47814" rIns="95628" bIns="47814">
              <a:spAutoFit/>
            </a:bodyPr>
            <a:lstStyle>
              <a:lvl1pPr defTabSz="911225">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5930" defTabSz="911225">
                <a:defRPr kumimoji="1" sz="2400">
                  <a:solidFill>
                    <a:schemeClr val="tx1"/>
                  </a:solidFill>
                  <a:latin typeface="Times New Roman" panose="02020603050405020304" pitchFamily="18" charset="0"/>
                  <a:ea typeface="宋体" panose="02010600030101010101" pitchFamily="2" charset="-122"/>
                </a:defRPr>
              </a:lvl2pPr>
              <a:lvl3pPr marL="911225" defTabSz="911225">
                <a:defRPr kumimoji="1" sz="2400">
                  <a:solidFill>
                    <a:schemeClr val="tx1"/>
                  </a:solidFill>
                  <a:latin typeface="Times New Roman" panose="02020603050405020304" pitchFamily="18" charset="0"/>
                  <a:ea typeface="宋体" panose="02010600030101010101" pitchFamily="2" charset="-122"/>
                </a:defRPr>
              </a:lvl3pPr>
              <a:lvl4pPr marL="1367155" defTabSz="911225">
                <a:defRPr kumimoji="1" sz="2400">
                  <a:solidFill>
                    <a:schemeClr val="tx1"/>
                  </a:solidFill>
                  <a:latin typeface="Times New Roman" panose="02020603050405020304" pitchFamily="18" charset="0"/>
                  <a:ea typeface="宋体" panose="02010600030101010101" pitchFamily="2" charset="-122"/>
                </a:defRPr>
              </a:lvl4pPr>
              <a:lvl5pPr marL="1821180" defTabSz="911225">
                <a:defRPr kumimoji="1" sz="2400">
                  <a:solidFill>
                    <a:schemeClr val="tx1"/>
                  </a:solidFill>
                  <a:latin typeface="Times New Roman" panose="02020603050405020304" pitchFamily="18" charset="0"/>
                  <a:ea typeface="宋体" panose="02010600030101010101" pitchFamily="2" charset="-122"/>
                </a:defRPr>
              </a:lvl5pPr>
              <a:lvl6pPr marL="22783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355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1927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499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1225"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sz="1800" b="1" i="0" u="none" strike="noStrike" kern="1200" cap="none" spc="0" normalizeH="0" baseline="0" noProof="0">
                  <a:ln>
                    <a:noFill/>
                  </a:ln>
                  <a:solidFill>
                    <a:srgbClr val="660033"/>
                  </a:solidFill>
                  <a:effectLst/>
                  <a:uLnTx/>
                  <a:uFillTx/>
                  <a:latin typeface="Arial Narrow" panose="020B0606020202030204" pitchFamily="34" charset="0"/>
                  <a:ea typeface="宋体" panose="02010600030101010101" pitchFamily="2" charset="-122"/>
                  <a:cs typeface="宋体" panose="02010600030101010101" pitchFamily="2" charset="-122"/>
                </a:rPr>
                <a:t>Database</a:t>
              </a:r>
              <a:endParaRPr kumimoji="0" lang="en-US" sz="1800" b="1" i="0" u="none" strike="noStrike" kern="1200" cap="none" spc="0" normalizeH="0" baseline="0" noProof="0">
                <a:ln>
                  <a:noFill/>
                </a:ln>
                <a:solidFill>
                  <a:srgbClr val="660033"/>
                </a:solidFill>
                <a:effectLst/>
                <a:uLnTx/>
                <a:uFillTx/>
                <a:latin typeface="Arial Narrow" panose="020B0606020202030204" pitchFamily="34" charset="0"/>
                <a:ea typeface="宋体" panose="02010600030101010101" pitchFamily="2" charset="-122"/>
                <a:cs typeface="宋体" panose="02010600030101010101" pitchFamily="2" charset="-122"/>
              </a:endParaRPr>
            </a:p>
          </p:txBody>
        </p:sp>
        <p:sp>
          <p:nvSpPr>
            <p:cNvPr id="57354" name="Line 12"/>
            <p:cNvSpPr/>
            <p:nvPr/>
          </p:nvSpPr>
          <p:spPr>
            <a:xfrm flipH="1">
              <a:off x="4237" y="2812"/>
              <a:ext cx="0" cy="926"/>
            </a:xfrm>
            <a:prstGeom prst="line">
              <a:avLst/>
            </a:prstGeom>
            <a:ln w="38100" cap="flat" cmpd="sng">
              <a:solidFill>
                <a:srgbClr val="FF0000"/>
              </a:solidFill>
              <a:prstDash val="solid"/>
              <a:miter/>
              <a:headEnd type="none" w="med" len="med"/>
              <a:tailEnd type="triangle" w="med" len="med"/>
            </a:ln>
          </p:spPr>
        </p:sp>
        <p:sp>
          <p:nvSpPr>
            <p:cNvPr id="70669" name="Text Box 13"/>
            <p:cNvSpPr txBox="1">
              <a:spLocks noChangeArrowheads="1"/>
            </p:cNvSpPr>
            <p:nvPr/>
          </p:nvSpPr>
          <p:spPr bwMode="auto">
            <a:xfrm>
              <a:off x="3200" y="3023"/>
              <a:ext cx="1010" cy="445"/>
            </a:xfrm>
            <a:prstGeom prst="rect">
              <a:avLst/>
            </a:prstGeom>
            <a:noFill/>
            <a:ln>
              <a:noFill/>
            </a:ln>
            <a:effectLst/>
          </p:spPr>
          <p:txBody>
            <a:bodyPr wrap="none" lIns="95628" tIns="47814" rIns="95628" bIns="47814">
              <a:spAutoFit/>
            </a:bodyPr>
            <a:lstStyle>
              <a:lvl1pPr defTabSz="911225">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5930" defTabSz="911225">
                <a:defRPr kumimoji="1" sz="2400">
                  <a:solidFill>
                    <a:schemeClr val="tx1"/>
                  </a:solidFill>
                  <a:latin typeface="Times New Roman" panose="02020603050405020304" pitchFamily="18" charset="0"/>
                  <a:ea typeface="宋体" panose="02010600030101010101" pitchFamily="2" charset="-122"/>
                </a:defRPr>
              </a:lvl2pPr>
              <a:lvl3pPr marL="911225" defTabSz="911225">
                <a:defRPr kumimoji="1" sz="2400">
                  <a:solidFill>
                    <a:schemeClr val="tx1"/>
                  </a:solidFill>
                  <a:latin typeface="Times New Roman" panose="02020603050405020304" pitchFamily="18" charset="0"/>
                  <a:ea typeface="宋体" panose="02010600030101010101" pitchFamily="2" charset="-122"/>
                </a:defRPr>
              </a:lvl3pPr>
              <a:lvl4pPr marL="1367155" defTabSz="911225">
                <a:defRPr kumimoji="1" sz="2400">
                  <a:solidFill>
                    <a:schemeClr val="tx1"/>
                  </a:solidFill>
                  <a:latin typeface="Times New Roman" panose="02020603050405020304" pitchFamily="18" charset="0"/>
                  <a:ea typeface="宋体" panose="02010600030101010101" pitchFamily="2" charset="-122"/>
                </a:defRPr>
              </a:lvl4pPr>
              <a:lvl5pPr marL="1821180" defTabSz="911225">
                <a:defRPr kumimoji="1" sz="2400">
                  <a:solidFill>
                    <a:schemeClr val="tx1"/>
                  </a:solidFill>
                  <a:latin typeface="Times New Roman" panose="02020603050405020304" pitchFamily="18" charset="0"/>
                  <a:ea typeface="宋体" panose="02010600030101010101" pitchFamily="2" charset="-122"/>
                </a:defRPr>
              </a:lvl5pPr>
              <a:lvl6pPr marL="22783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355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1927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499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1225"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sz="1400" b="1" i="0" u="none" strike="noStrike" kern="1200" cap="none" spc="0" normalizeH="0" baseline="0" noProof="0">
                  <a:ln>
                    <a:noFill/>
                  </a:ln>
                  <a:solidFill>
                    <a:srgbClr val="FF0000"/>
                  </a:solidFill>
                  <a:effectLst/>
                  <a:uLnTx/>
                  <a:uFillTx/>
                  <a:latin typeface="Arial Narrow" panose="020B0606020202030204" pitchFamily="34" charset="0"/>
                  <a:ea typeface="宋体" panose="02010600030101010101" pitchFamily="2" charset="-122"/>
                  <a:cs typeface="宋体" panose="02010600030101010101" pitchFamily="2" charset="-122"/>
                </a:rPr>
                <a:t>SQL Command</a:t>
              </a:r>
              <a:br>
                <a:rPr kumimoji="0" lang="en-US" sz="1400" b="1" i="0" u="none" strike="noStrike" kern="1200" cap="none" spc="0" normalizeH="0" baseline="0" noProof="0">
                  <a:ln>
                    <a:noFill/>
                  </a:ln>
                  <a:solidFill>
                    <a:srgbClr val="FF0000"/>
                  </a:solidFill>
                  <a:effectLst/>
                  <a:uLnTx/>
                  <a:uFillTx/>
                  <a:latin typeface="Arial Narrow" panose="020B0606020202030204" pitchFamily="34" charset="0"/>
                  <a:ea typeface="宋体" panose="02010600030101010101" pitchFamily="2" charset="-122"/>
                  <a:cs typeface="宋体" panose="02010600030101010101" pitchFamily="2" charset="-122"/>
                </a:rPr>
              </a:br>
              <a:r>
                <a:rPr kumimoji="0" lang="en-US" sz="1400" b="1" i="0" u="none" strike="noStrike" kern="1200" cap="none" spc="0" normalizeH="0" baseline="0" noProof="0">
                  <a:ln>
                    <a:noFill/>
                  </a:ln>
                  <a:solidFill>
                    <a:srgbClr val="FF0000"/>
                  </a:solidFill>
                  <a:effectLst/>
                  <a:uLnTx/>
                  <a:uFillTx/>
                  <a:latin typeface="Arial Narrow" panose="020B0606020202030204" pitchFamily="34" charset="0"/>
                  <a:ea typeface="宋体" panose="02010600030101010101" pitchFamily="2" charset="-122"/>
                  <a:cs typeface="宋体" panose="02010600030101010101" pitchFamily="2" charset="-122"/>
                </a:rPr>
                <a:t>Using Proprietary</a:t>
              </a:r>
              <a:br>
                <a:rPr kumimoji="0" lang="en-US" sz="1400" b="1" i="0" u="none" strike="noStrike" kern="1200" cap="none" spc="0" normalizeH="0" baseline="0" noProof="0">
                  <a:ln>
                    <a:noFill/>
                  </a:ln>
                  <a:solidFill>
                    <a:srgbClr val="FF0000"/>
                  </a:solidFill>
                  <a:effectLst/>
                  <a:uLnTx/>
                  <a:uFillTx/>
                  <a:latin typeface="Arial Narrow" panose="020B0606020202030204" pitchFamily="34" charset="0"/>
                  <a:ea typeface="宋体" panose="02010600030101010101" pitchFamily="2" charset="-122"/>
                  <a:cs typeface="宋体" panose="02010600030101010101" pitchFamily="2" charset="-122"/>
                </a:rPr>
              </a:br>
              <a:r>
                <a:rPr kumimoji="0" lang="en-US" sz="1400" b="1" i="0" u="none" strike="noStrike" kern="1200" cap="none" spc="0" normalizeH="0" baseline="0" noProof="0">
                  <a:ln>
                    <a:noFill/>
                  </a:ln>
                  <a:solidFill>
                    <a:srgbClr val="FF0000"/>
                  </a:solidFill>
                  <a:effectLst/>
                  <a:uLnTx/>
                  <a:uFillTx/>
                  <a:latin typeface="Arial Narrow" panose="020B0606020202030204" pitchFamily="34" charset="0"/>
                  <a:ea typeface="宋体" panose="02010600030101010101" pitchFamily="2" charset="-122"/>
                  <a:cs typeface="宋体" panose="02010600030101010101" pitchFamily="2" charset="-122"/>
                </a:rPr>
                <a:t>Protocol</a:t>
              </a:r>
              <a:endParaRPr kumimoji="0" lang="en-US" sz="1400" b="1" i="0" u="none" strike="noStrike" kern="1200" cap="none" spc="0" normalizeH="0" baseline="0" noProof="0">
                <a:ln>
                  <a:noFill/>
                </a:ln>
                <a:solidFill>
                  <a:srgbClr val="FF0000"/>
                </a:solidFill>
                <a:effectLst/>
                <a:uLnTx/>
                <a:uFillTx/>
                <a:latin typeface="Arial Narrow" panose="020B0606020202030204" pitchFamily="34" charset="0"/>
                <a:ea typeface="宋体" panose="02010600030101010101" pitchFamily="2" charset="-122"/>
                <a:cs typeface="宋体" panose="02010600030101010101" pitchFamily="2" charset="-122"/>
              </a:endParaRPr>
            </a:p>
          </p:txBody>
        </p:sp>
        <p:sp>
          <p:nvSpPr>
            <p:cNvPr id="57356" name="Line 14"/>
            <p:cNvSpPr/>
            <p:nvPr/>
          </p:nvSpPr>
          <p:spPr>
            <a:xfrm flipH="1">
              <a:off x="4632" y="2812"/>
              <a:ext cx="0" cy="926"/>
            </a:xfrm>
            <a:prstGeom prst="line">
              <a:avLst/>
            </a:prstGeom>
            <a:ln w="38100" cap="flat" cmpd="sng">
              <a:solidFill>
                <a:srgbClr val="FF0000"/>
              </a:solidFill>
              <a:prstDash val="solid"/>
              <a:miter/>
              <a:headEnd type="triangle" w="med" len="med"/>
              <a:tailEnd type="none" w="med" len="med"/>
            </a:ln>
          </p:spPr>
        </p:sp>
        <p:sp>
          <p:nvSpPr>
            <p:cNvPr id="70671" name="Text Box 15"/>
            <p:cNvSpPr txBox="1">
              <a:spLocks noChangeArrowheads="1"/>
            </p:cNvSpPr>
            <p:nvPr/>
          </p:nvSpPr>
          <p:spPr bwMode="auto">
            <a:xfrm>
              <a:off x="4671" y="3021"/>
              <a:ext cx="1010" cy="445"/>
            </a:xfrm>
            <a:prstGeom prst="rect">
              <a:avLst/>
            </a:prstGeom>
            <a:noFill/>
            <a:ln>
              <a:noFill/>
            </a:ln>
            <a:effectLst/>
          </p:spPr>
          <p:txBody>
            <a:bodyPr wrap="none" lIns="95628" tIns="47814" rIns="95628" bIns="47814">
              <a:spAutoFit/>
            </a:bodyPr>
            <a:lstStyle>
              <a:lvl1pPr defTabSz="911225">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5930" defTabSz="911225">
                <a:defRPr kumimoji="1" sz="2400">
                  <a:solidFill>
                    <a:schemeClr val="tx1"/>
                  </a:solidFill>
                  <a:latin typeface="Times New Roman" panose="02020603050405020304" pitchFamily="18" charset="0"/>
                  <a:ea typeface="宋体" panose="02010600030101010101" pitchFamily="2" charset="-122"/>
                </a:defRPr>
              </a:lvl2pPr>
              <a:lvl3pPr marL="911225" defTabSz="911225">
                <a:defRPr kumimoji="1" sz="2400">
                  <a:solidFill>
                    <a:schemeClr val="tx1"/>
                  </a:solidFill>
                  <a:latin typeface="Times New Roman" panose="02020603050405020304" pitchFamily="18" charset="0"/>
                  <a:ea typeface="宋体" panose="02010600030101010101" pitchFamily="2" charset="-122"/>
                </a:defRPr>
              </a:lvl3pPr>
              <a:lvl4pPr marL="1367155" defTabSz="911225">
                <a:defRPr kumimoji="1" sz="2400">
                  <a:solidFill>
                    <a:schemeClr val="tx1"/>
                  </a:solidFill>
                  <a:latin typeface="Times New Roman" panose="02020603050405020304" pitchFamily="18" charset="0"/>
                  <a:ea typeface="宋体" panose="02010600030101010101" pitchFamily="2" charset="-122"/>
                </a:defRPr>
              </a:lvl4pPr>
              <a:lvl5pPr marL="1821180" defTabSz="911225">
                <a:defRPr kumimoji="1" sz="2400">
                  <a:solidFill>
                    <a:schemeClr val="tx1"/>
                  </a:solidFill>
                  <a:latin typeface="Times New Roman" panose="02020603050405020304" pitchFamily="18" charset="0"/>
                  <a:ea typeface="宋体" panose="02010600030101010101" pitchFamily="2" charset="-122"/>
                </a:defRPr>
              </a:lvl5pPr>
              <a:lvl6pPr marL="22783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355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1927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49980" defTabSz="911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1225"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sz="1400" b="1" i="0" u="none" strike="noStrike" kern="1200" cap="none" spc="0" normalizeH="0" baseline="0" noProof="0">
                  <a:ln>
                    <a:noFill/>
                  </a:ln>
                  <a:solidFill>
                    <a:srgbClr val="FF0000"/>
                  </a:solidFill>
                  <a:effectLst/>
                  <a:uLnTx/>
                  <a:uFillTx/>
                  <a:latin typeface="Arial Narrow" panose="020B0606020202030204" pitchFamily="34" charset="0"/>
                  <a:ea typeface="宋体" panose="02010600030101010101" pitchFamily="2" charset="-122"/>
                  <a:cs typeface="宋体" panose="02010600030101010101" pitchFamily="2" charset="-122"/>
                </a:rPr>
                <a:t>Result Set</a:t>
              </a:r>
              <a:br>
                <a:rPr kumimoji="0" lang="en-US" sz="1400" b="1" i="0" u="none" strike="noStrike" kern="1200" cap="none" spc="0" normalizeH="0" baseline="0" noProof="0">
                  <a:ln>
                    <a:noFill/>
                  </a:ln>
                  <a:solidFill>
                    <a:srgbClr val="FF0000"/>
                  </a:solidFill>
                  <a:effectLst/>
                  <a:uLnTx/>
                  <a:uFillTx/>
                  <a:latin typeface="Arial Narrow" panose="020B0606020202030204" pitchFamily="34" charset="0"/>
                  <a:ea typeface="宋体" panose="02010600030101010101" pitchFamily="2" charset="-122"/>
                  <a:cs typeface="宋体" panose="02010600030101010101" pitchFamily="2" charset="-122"/>
                </a:rPr>
              </a:br>
              <a:r>
                <a:rPr kumimoji="0" lang="en-US" sz="1400" b="1" i="0" u="none" strike="noStrike" kern="1200" cap="none" spc="0" normalizeH="0" baseline="0" noProof="0">
                  <a:ln>
                    <a:noFill/>
                  </a:ln>
                  <a:solidFill>
                    <a:srgbClr val="FF0000"/>
                  </a:solidFill>
                  <a:effectLst/>
                  <a:uLnTx/>
                  <a:uFillTx/>
                  <a:latin typeface="Arial Narrow" panose="020B0606020202030204" pitchFamily="34" charset="0"/>
                  <a:ea typeface="宋体" panose="02010600030101010101" pitchFamily="2" charset="-122"/>
                  <a:cs typeface="宋体" panose="02010600030101010101" pitchFamily="2" charset="-122"/>
                </a:rPr>
                <a:t>Using Proprietary</a:t>
              </a:r>
              <a:br>
                <a:rPr kumimoji="0" lang="en-US" sz="1400" b="1" i="0" u="none" strike="noStrike" kern="1200" cap="none" spc="0" normalizeH="0" baseline="0" noProof="0">
                  <a:ln>
                    <a:noFill/>
                  </a:ln>
                  <a:solidFill>
                    <a:srgbClr val="FF0000"/>
                  </a:solidFill>
                  <a:effectLst/>
                  <a:uLnTx/>
                  <a:uFillTx/>
                  <a:latin typeface="Arial Narrow" panose="020B0606020202030204" pitchFamily="34" charset="0"/>
                  <a:ea typeface="宋体" panose="02010600030101010101" pitchFamily="2" charset="-122"/>
                  <a:cs typeface="宋体" panose="02010600030101010101" pitchFamily="2" charset="-122"/>
                </a:rPr>
              </a:br>
              <a:r>
                <a:rPr kumimoji="0" lang="en-US" sz="1400" b="1" i="0" u="none" strike="noStrike" kern="1200" cap="none" spc="0" normalizeH="0" baseline="0" noProof="0">
                  <a:ln>
                    <a:noFill/>
                  </a:ln>
                  <a:solidFill>
                    <a:srgbClr val="FF0000"/>
                  </a:solidFill>
                  <a:effectLst/>
                  <a:uLnTx/>
                  <a:uFillTx/>
                  <a:latin typeface="Arial Narrow" panose="020B0606020202030204" pitchFamily="34" charset="0"/>
                  <a:ea typeface="宋体" panose="02010600030101010101" pitchFamily="2" charset="-122"/>
                  <a:cs typeface="宋体" panose="02010600030101010101" pitchFamily="2" charset="-122"/>
                </a:rPr>
                <a:t>Protocol</a:t>
              </a:r>
              <a:endParaRPr kumimoji="0" lang="en-US" sz="1400" b="1" i="0" u="none" strike="noStrike" kern="1200" cap="none" spc="0" normalizeH="0" baseline="0" noProof="0">
                <a:ln>
                  <a:noFill/>
                </a:ln>
                <a:solidFill>
                  <a:srgbClr val="FF0000"/>
                </a:solidFill>
                <a:effectLst/>
                <a:uLnTx/>
                <a:uFillTx/>
                <a:latin typeface="Arial Narrow" panose="020B0606020202030204" pitchFamily="34" charset="0"/>
                <a:ea typeface="宋体" panose="02010600030101010101" pitchFamily="2" charset="-122"/>
                <a:cs typeface="宋体" panose="02010600030101010101" pitchFamily="2" charset="-122"/>
              </a:endParaRPr>
            </a:p>
          </p:txBody>
        </p:sp>
      </p:grpSp>
      <p:sp>
        <p:nvSpPr>
          <p:cNvPr id="57358" name="Rectangle 16"/>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Native-protocol</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78545" name="Rectangle 17"/>
          <p:cNvSpPr>
            <a:spLocks noGrp="1" noChangeArrowheads="1"/>
          </p:cNvSpPr>
          <p:nvPr>
            <p:ph idx="1"/>
          </p:nvPr>
        </p:nvSpPr>
        <p:spPr>
          <a:xfrm>
            <a:off x="495300" y="1395413"/>
            <a:ext cx="5945188" cy="4751388"/>
          </a:xfrm>
        </p:spPr>
        <p:txBody>
          <a:bodyPr vert="horz" wrap="square" lIns="102870" tIns="51435" rIns="102870" bIns="51435" numCol="1" anchor="t" anchorCtr="0" compatLnSpc="1"/>
          <a:lstStyle/>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pure Java driver</a:t>
            </a:r>
            <a:endPar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无需在使用者计算机上安装任何额外的驱动程序，也不需要在服务器端安装任何中介程序</a:t>
            </a: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(middleware)</a:t>
            </a: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，所有存取数据库的操作，都直接由驱动程序来完成。</a:t>
            </a:r>
            <a:endPar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优点：没有中间的转换或者是中间件。</a:t>
            </a:r>
            <a:endPar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通常用于提高数据库访问的性能。</a:t>
            </a:r>
            <a:endPar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通过</a:t>
            </a:r>
            <a:r>
              <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JDBC</a:t>
            </a: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访问数据库</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9459"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600075" marR="0" lvl="0" indent="-600075"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建立连接</a:t>
            </a:r>
            <a:endPar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所有</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程序的第一步都是与数据库建立连接，用户得到一个</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java.sql.Connection</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的对象</a:t>
            </a:r>
            <a:endPar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加载驱动程序，</a:t>
            </a:r>
            <a:endPar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144905" marR="0" lvl="2" indent="-440055"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通过设置</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属性中的</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sql.driver</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来制定驱动程序列表。这个属性是一系列的用冒号隔开的</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Driver</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类的名称，按照顺序搜索驱动程序，使用第一个能成功和给定</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URL</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相连的驱动程序。</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144905" marR="0" lvl="2" indent="-440055"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使用</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Class.forName()</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显式加载驱动程序。例如</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144905" marR="0" lvl="2" indent="-440055"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Class.forName(</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sun.jdbc.odbc.JdbcOdbcDriver</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加载了</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sun</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公司提供的</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odbc</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桥驱动程序，由驱动程序负责向</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DriverManager</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登记，在数据库连接时，</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DriverManager</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将试图使用此驱动程序。</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144905" marR="0" lvl="2" indent="-440055"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与数据库的连接</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0483"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600075" marR="0" lvl="0" indent="-600075"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startAt="2"/>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建立连接</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100000"/>
              </a:lnSpc>
              <a:spcBef>
                <a:spcPct val="20000"/>
              </a:spcBef>
              <a:spcAft>
                <a:spcPct val="0"/>
              </a:spcAft>
              <a:buClrTx/>
              <a:buSzTx/>
              <a:buFont typeface="Wingdings" panose="05000000000000000000" pitchFamily="2" charset="2"/>
              <a:buChar char="n"/>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指定数据库连接的</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url,</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数据源的位置</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100000"/>
              </a:lnSpc>
              <a:spcBef>
                <a:spcPct val="20000"/>
              </a:spcBef>
              <a:spcAft>
                <a:spcPct val="0"/>
              </a:spcAft>
              <a:buClrTx/>
              <a:buSzTx/>
              <a:buFont typeface="Wingdings" panose="05000000000000000000" pitchFamily="2" charset="2"/>
              <a:buChar char="n"/>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使用</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DriverManager.getConnection(url)</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例如：</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String url</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jdbc:odbc:datasource</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Connection conn=DriverManager.getConnection(url</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或者：</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Connection </a:t>
            </a:r>
            <a:r>
              <a:rPr kumimoji="0" lang="en-US" altLang="zh-CN" sz="2520" b="0" i="0" u="none" strike="noStrike" kern="120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conn=DriverManager.getConnection(String url , String   user , String  password)</a:t>
            </a:r>
            <a:endParaRPr kumimoji="0" lang="en-US" altLang="zh-CN" sz="2520" b="0" i="0" u="none" strike="noStrike" kern="120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…Driver</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接口</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98339"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当使用</a:t>
            </a:r>
            <a:r>
              <a:rPr kumimoji="0" lang="en-US" altLang="zh-CN" sz="294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Class.forName(“com.acme.jdbc.AcmeJdbcDriver”),</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加载该驱动的实例时，静态的代码块将自动的注册该驱动的实例</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当</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DriverManager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试图建立某个数据库连接时</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DriverManager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调用驱动程序的</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connect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（）方法，并把数据库连接的</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URL</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传递给它。</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 URL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提供了一种标识数据库的方法，可以使相应的驱动程序能识别该数据库并与之建立连接</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8339">
                                            <p:txEl>
                                              <p:charRg st="0" end="79"/>
                                            </p:txEl>
                                          </p:spTgt>
                                        </p:tgtEl>
                                        <p:attrNameLst>
                                          <p:attrName>style.visibility</p:attrName>
                                        </p:attrNameLst>
                                      </p:cBhvr>
                                      <p:to>
                                        <p:strVal val="visible"/>
                                      </p:to>
                                    </p:set>
                                    <p:anim calcmode="lin" valueType="num">
                                      <p:cBhvr additive="base">
                                        <p:cTn id="7" dur="500" fill="hold"/>
                                        <p:tgtEl>
                                          <p:spTgt spid="398339">
                                            <p:txEl>
                                              <p:charRg st="0" end="7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8339">
                                            <p:txEl>
                                              <p:charRg st="0" end="7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8339">
                                            <p:txEl>
                                              <p:charRg st="79" end="158"/>
                                            </p:txEl>
                                          </p:spTgt>
                                        </p:tgtEl>
                                        <p:attrNameLst>
                                          <p:attrName>style.visibility</p:attrName>
                                        </p:attrNameLst>
                                      </p:cBhvr>
                                      <p:to>
                                        <p:strVal val="visible"/>
                                      </p:to>
                                    </p:set>
                                    <p:anim calcmode="lin" valueType="num">
                                      <p:cBhvr additive="base">
                                        <p:cTn id="13" dur="500" fill="hold"/>
                                        <p:tgtEl>
                                          <p:spTgt spid="398339">
                                            <p:txEl>
                                              <p:charRg st="79" end="15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8339">
                                            <p:txEl>
                                              <p:charRg st="79" end="15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8339">
                                            <p:txEl>
                                              <p:charRg st="158" end="206"/>
                                            </p:txEl>
                                          </p:spTgt>
                                        </p:tgtEl>
                                        <p:attrNameLst>
                                          <p:attrName>style.visibility</p:attrName>
                                        </p:attrNameLst>
                                      </p:cBhvr>
                                      <p:to>
                                        <p:strVal val="visible"/>
                                      </p:to>
                                    </p:set>
                                    <p:anim calcmode="lin" valueType="num">
                                      <p:cBhvr additive="base">
                                        <p:cTn id="19" dur="500" fill="hold"/>
                                        <p:tgtEl>
                                          <p:spTgt spid="398339">
                                            <p:txEl>
                                              <p:charRg st="158" end="20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8339">
                                            <p:txEl>
                                              <p:charRg st="158" end="20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…Driver</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接口</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00387"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URL </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语法</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52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jdbc:&lt;subprotocol&gt;:&lt;subname&gt;</a:t>
            </a:r>
            <a:endParaRPr kumimoji="0" lang="en-US" altLang="zh-CN" sz="252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 URL </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中的协议总是</a:t>
            </a:r>
            <a:r>
              <a:rPr kumimoji="0" lang="zh-CN" altLang="en-US" sz="252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52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a:t>
            </a:r>
            <a:endParaRPr kumimoji="0" lang="en-US" altLang="zh-CN" sz="252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&lt;subprotocol&gt;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子协议用来标识一种特定种类的数据库连接机制</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&lt;subname&gt;</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的内容依赖于子协议</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推荐的语法是</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52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//hostname:port/subsubname</a:t>
            </a:r>
            <a:endParaRPr kumimoji="0" lang="en-US" altLang="zh-CN" sz="252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例如</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URL</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a:t>
            </a:r>
            <a:r>
              <a:rPr kumimoji="0" lang="en-US" altLang="zh-CN" sz="252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mysql</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52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//localhost:3306/jpetstore?autoReconnect=true</a:t>
            </a:r>
            <a:endParaRPr kumimoji="0" lang="en-US" altLang="zh-CN" sz="2520" b="0"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jdbc:</a:t>
            </a:r>
            <a:r>
              <a:rPr kumimoji="0" lang="en-US" altLang="zh-CN" sz="252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odbc</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:fred</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0387">
                                            <p:txEl>
                                              <p:charRg st="0" end="7"/>
                                            </p:txEl>
                                          </p:spTgt>
                                        </p:tgtEl>
                                        <p:attrNameLst>
                                          <p:attrName>style.visibility</p:attrName>
                                        </p:attrNameLst>
                                      </p:cBhvr>
                                      <p:to>
                                        <p:strVal val="visible"/>
                                      </p:to>
                                    </p:set>
                                    <p:anim calcmode="lin" valueType="num">
                                      <p:cBhvr additive="base">
                                        <p:cTn id="7" dur="500" fill="hold"/>
                                        <p:tgtEl>
                                          <p:spTgt spid="400387">
                                            <p:txEl>
                                              <p:charRg st="0"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0387">
                                            <p:txEl>
                                              <p:charRg st="0"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0387">
                                            <p:txEl>
                                              <p:charRg st="7" end="42"/>
                                            </p:txEl>
                                          </p:spTgt>
                                        </p:tgtEl>
                                        <p:attrNameLst>
                                          <p:attrName>style.visibility</p:attrName>
                                        </p:attrNameLst>
                                      </p:cBhvr>
                                      <p:to>
                                        <p:strVal val="visible"/>
                                      </p:to>
                                    </p:set>
                                    <p:anim calcmode="lin" valueType="num">
                                      <p:cBhvr additive="base">
                                        <p:cTn id="13" dur="500" fill="hold"/>
                                        <p:tgtEl>
                                          <p:spTgt spid="400387">
                                            <p:txEl>
                                              <p:charRg st="7" end="4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0387">
                                            <p:txEl>
                                              <p:charRg st="7" end="4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0387">
                                            <p:txEl>
                                              <p:charRg st="42" end="63"/>
                                            </p:txEl>
                                          </p:spTgt>
                                        </p:tgtEl>
                                        <p:attrNameLst>
                                          <p:attrName>style.visibility</p:attrName>
                                        </p:attrNameLst>
                                      </p:cBhvr>
                                      <p:to>
                                        <p:strVal val="visible"/>
                                      </p:to>
                                    </p:set>
                                    <p:anim calcmode="lin" valueType="num">
                                      <p:cBhvr additive="base">
                                        <p:cTn id="19" dur="500" fill="hold"/>
                                        <p:tgtEl>
                                          <p:spTgt spid="400387">
                                            <p:txEl>
                                              <p:charRg st="42" end="6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0387">
                                            <p:txEl>
                                              <p:charRg st="42" end="6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0387">
                                            <p:txEl>
                                              <p:charRg st="63" end="98"/>
                                            </p:txEl>
                                          </p:spTgt>
                                        </p:tgtEl>
                                        <p:attrNameLst>
                                          <p:attrName>style.visibility</p:attrName>
                                        </p:attrNameLst>
                                      </p:cBhvr>
                                      <p:to>
                                        <p:strVal val="visible"/>
                                      </p:to>
                                    </p:set>
                                    <p:anim calcmode="lin" valueType="num">
                                      <p:cBhvr additive="base">
                                        <p:cTn id="25" dur="500" fill="hold"/>
                                        <p:tgtEl>
                                          <p:spTgt spid="400387">
                                            <p:txEl>
                                              <p:charRg st="63" end="9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0387">
                                            <p:txEl>
                                              <p:charRg st="63" end="9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00387">
                                            <p:txEl>
                                              <p:charRg st="98" end="126"/>
                                            </p:txEl>
                                          </p:spTgt>
                                        </p:tgtEl>
                                        <p:attrNameLst>
                                          <p:attrName>style.visibility</p:attrName>
                                        </p:attrNameLst>
                                      </p:cBhvr>
                                      <p:to>
                                        <p:strVal val="visible"/>
                                      </p:to>
                                    </p:set>
                                    <p:anim calcmode="lin" valueType="num">
                                      <p:cBhvr additive="base">
                                        <p:cTn id="31" dur="500" fill="hold"/>
                                        <p:tgtEl>
                                          <p:spTgt spid="400387">
                                            <p:txEl>
                                              <p:charRg st="98" end="12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0387">
                                            <p:txEl>
                                              <p:charRg st="98" end="12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00387">
                                            <p:txEl>
                                              <p:charRg st="126" end="160"/>
                                            </p:txEl>
                                          </p:spTgt>
                                        </p:tgtEl>
                                        <p:attrNameLst>
                                          <p:attrName>style.visibility</p:attrName>
                                        </p:attrNameLst>
                                      </p:cBhvr>
                                      <p:to>
                                        <p:strVal val="visible"/>
                                      </p:to>
                                    </p:set>
                                    <p:anim calcmode="lin" valueType="num">
                                      <p:cBhvr additive="base">
                                        <p:cTn id="37" dur="500" fill="hold"/>
                                        <p:tgtEl>
                                          <p:spTgt spid="400387">
                                            <p:txEl>
                                              <p:charRg st="126" end="16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0387">
                                            <p:txEl>
                                              <p:charRg st="126" end="16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00387">
                                            <p:txEl>
                                              <p:charRg st="160" end="224"/>
                                            </p:txEl>
                                          </p:spTgt>
                                        </p:tgtEl>
                                        <p:attrNameLst>
                                          <p:attrName>style.visibility</p:attrName>
                                        </p:attrNameLst>
                                      </p:cBhvr>
                                      <p:to>
                                        <p:strVal val="visible"/>
                                      </p:to>
                                    </p:set>
                                    <p:anim calcmode="lin" valueType="num">
                                      <p:cBhvr additive="base">
                                        <p:cTn id="43" dur="500" fill="hold"/>
                                        <p:tgtEl>
                                          <p:spTgt spid="400387">
                                            <p:txEl>
                                              <p:charRg st="160" end="22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00387">
                                            <p:txEl>
                                              <p:charRg st="160" end="22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00387">
                                            <p:txEl>
                                              <p:charRg st="224" end="243"/>
                                            </p:txEl>
                                          </p:spTgt>
                                        </p:tgtEl>
                                        <p:attrNameLst>
                                          <p:attrName>style.visibility</p:attrName>
                                        </p:attrNameLst>
                                      </p:cBhvr>
                                      <p:to>
                                        <p:strVal val="visible"/>
                                      </p:to>
                                    </p:set>
                                    <p:anim calcmode="lin" valueType="num">
                                      <p:cBhvr additive="base">
                                        <p:cTn id="49" dur="500" fill="hold"/>
                                        <p:tgtEl>
                                          <p:spTgt spid="400387">
                                            <p:txEl>
                                              <p:charRg st="224" end="24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00387">
                                            <p:txEl>
                                              <p:charRg st="224" end="24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…Driver</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接口</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02435"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odbc” </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子协议</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是一种特殊情况。用于指定 </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ODBC </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风格的数据资源名称的 </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URL </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而保留的，并具有下列特性：</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允许在子名称（数据资源名称）后指定任意多个属性值。</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odbc </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子协议的完整语法为：</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jdbc:odbc:&lt; </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数据资源名称 </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&gt;[;&lt; </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属性名 </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&gt;=&lt; </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属性值 </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&gt;]*</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因此，以下都是合法的 </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jdbc:odbc </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名称：</a:t>
            </a:r>
            <a:b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jdbc:odbc:qeor7 </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jdbc:odbc:wombat</a:t>
            </a:r>
            <a:b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jdbc:odbc:wombat;CacheSize=20;ExtensionCase=LOWER</a:t>
            </a:r>
            <a:b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jdbc:odbc:qeora;UID=kgh;PWD=fooey</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常见数据库的链接字符串</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78211"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Oracle</a:t>
            </a:r>
            <a:endPar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jdbc:oracle:thin</a:t>
            </a: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:@localhost:1521:orcl</a:t>
            </a:r>
            <a:endPar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jdbc:oracle:thin:@(</a:t>
            </a:r>
            <a:r>
              <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DESCRIPTION =(ADDRESS_LIST =</a:t>
            </a: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514350" marR="0" lvl="1" indent="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(ADDRESS = (PROTOCOL = TCP)(HOST = IP1)(PORT = 1521))</a:t>
            </a: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514350" marR="0" lvl="1" indent="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(ADDRESS = (PROTOCOL = TCP)(HOST = IP2)(PORT = 1521))</a:t>
            </a: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514350" marR="0" lvl="1" indent="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(LOAD_BALANCE=YES)(FAILOVER=YES))</a:t>
            </a: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514350" marR="0" lvl="1" indent="0"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(CONNECT_DATA = (SERVER = SHARED)(SERVICE_NAME = orcl))</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DB2</a:t>
            </a:r>
            <a:endPar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jdbc:db2://localhost:5000/sample</a:t>
            </a:r>
            <a:endPar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 Server</a:t>
            </a:r>
            <a:endPar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0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jdbc:microsoft:sqlserver</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://localhost:1433;DatabaseName=</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mydb</a:t>
            </a:r>
            <a:endPar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MySql</a:t>
            </a:r>
            <a:endPar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jdbc:mysql</a:t>
            </a: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52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localhost</a:t>
            </a: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52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myDB?</a:t>
            </a:r>
            <a:r>
              <a:rPr kumimoji="0" lang="en-US" altLang="zh-CN" sz="2520" b="0" i="0" u="none" strike="noStrike" kern="1200" cap="none" spc="0" normalizeH="0" baseline="0" noProof="0" dirty="0" err="1">
                <a:ln>
                  <a:noFill/>
                </a:ln>
                <a:solidFill>
                  <a:srgbClr val="99CC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user</a:t>
            </a:r>
            <a:r>
              <a:rPr kumimoji="0" lang="en-US" altLang="zh-CN" sz="2520" b="0" i="0" u="none" strike="noStrike" kern="1200" cap="none" spc="0" normalizeH="0" baseline="0" noProof="0" dirty="0">
                <a:ln>
                  <a:noFill/>
                </a:ln>
                <a:solidFill>
                  <a:srgbClr val="99CC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520" b="0" i="0" u="none" strike="noStrike" kern="1200" cap="none" spc="0" normalizeH="0" baseline="0" noProof="0" dirty="0" err="1">
                <a:ln>
                  <a:noFill/>
                </a:ln>
                <a:solidFill>
                  <a:srgbClr val="99CC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soft&amp;password</a:t>
            </a:r>
            <a:r>
              <a:rPr kumimoji="0" lang="en-US" altLang="zh-CN" sz="2520" b="0" i="0" u="none" strike="noStrike" kern="1200" cap="none" spc="0" normalizeH="0" baseline="0" noProof="0" dirty="0">
                <a:ln>
                  <a:noFill/>
                </a:ln>
                <a:solidFill>
                  <a:srgbClr val="99CC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=soft1234&amp;useUnicode=</a:t>
            </a:r>
            <a:r>
              <a:rPr kumimoji="0" lang="en-US" altLang="zh-CN" sz="2520" b="0" i="0" u="none" strike="noStrike" kern="1200" cap="none" spc="0" normalizeH="0" baseline="0" noProof="0" dirty="0" err="1">
                <a:ln>
                  <a:noFill/>
                </a:ln>
                <a:solidFill>
                  <a:srgbClr val="99CC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true&amp;characterEncoding</a:t>
            </a:r>
            <a:r>
              <a:rPr kumimoji="0" lang="en-US" altLang="zh-CN" sz="2520" b="0" i="0" u="none" strike="noStrike" kern="1200" cap="none" spc="0" normalizeH="0" baseline="0" noProof="0" dirty="0">
                <a:ln>
                  <a:noFill/>
                </a:ln>
                <a:solidFill>
                  <a:srgbClr val="99CC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=8859_1</a:t>
            </a:r>
            <a:endParaRPr kumimoji="0" lang="en-US" altLang="zh-CN" sz="2520" b="0" i="0" u="none" strike="noStrike" kern="1200" cap="none" spc="0" normalizeH="0" baseline="0" noProof="0" dirty="0">
              <a:ln>
                <a:noFill/>
              </a:ln>
              <a:solidFill>
                <a:srgbClr val="99CC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DriverManager</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03459"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负责管理</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驱动程序。</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使用</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驱动程序之前，必须先将驱动程序加载并向</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DriverManager</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注册后才可以使用，同时提供方法来建立与数据库的连接。</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通过指定的</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URL</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查找合适的驱动</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DriverManager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关键方法 </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include:</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registerDriver</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getConnection(String url)</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getConnection(String url, java.util.Properties prop)</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3459">
                                            <p:txEl>
                                              <p:charRg st="0" end="14"/>
                                            </p:txEl>
                                          </p:spTgt>
                                        </p:tgtEl>
                                        <p:attrNameLst>
                                          <p:attrName>style.visibility</p:attrName>
                                        </p:attrNameLst>
                                      </p:cBhvr>
                                      <p:to>
                                        <p:strVal val="visible"/>
                                      </p:to>
                                    </p:set>
                                    <p:anim calcmode="lin" valueType="num">
                                      <p:cBhvr additive="base">
                                        <p:cTn id="7" dur="500" fill="hold"/>
                                        <p:tgtEl>
                                          <p:spTgt spid="403459">
                                            <p:txEl>
                                              <p:charRg st="0"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3459">
                                            <p:txEl>
                                              <p:charRg st="0" end="1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3459">
                                            <p:txEl>
                                              <p:charRg st="14" end="79"/>
                                            </p:txEl>
                                          </p:spTgt>
                                        </p:tgtEl>
                                        <p:attrNameLst>
                                          <p:attrName>style.visibility</p:attrName>
                                        </p:attrNameLst>
                                      </p:cBhvr>
                                      <p:to>
                                        <p:strVal val="visible"/>
                                      </p:to>
                                    </p:set>
                                    <p:anim calcmode="lin" valueType="num">
                                      <p:cBhvr additive="base">
                                        <p:cTn id="13" dur="500" fill="hold"/>
                                        <p:tgtEl>
                                          <p:spTgt spid="403459">
                                            <p:txEl>
                                              <p:charRg st="14" end="7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3459">
                                            <p:txEl>
                                              <p:charRg st="14" end="7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3459">
                                            <p:txEl>
                                              <p:charRg st="79" end="95"/>
                                            </p:txEl>
                                          </p:spTgt>
                                        </p:tgtEl>
                                        <p:attrNameLst>
                                          <p:attrName>style.visibility</p:attrName>
                                        </p:attrNameLst>
                                      </p:cBhvr>
                                      <p:to>
                                        <p:strVal val="visible"/>
                                      </p:to>
                                    </p:set>
                                    <p:anim calcmode="lin" valueType="num">
                                      <p:cBhvr additive="base">
                                        <p:cTn id="19" dur="500" fill="hold"/>
                                        <p:tgtEl>
                                          <p:spTgt spid="403459">
                                            <p:txEl>
                                              <p:charRg st="79" end="9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3459">
                                            <p:txEl>
                                              <p:charRg st="79" end="9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3459">
                                            <p:txEl>
                                              <p:charRg st="95" end="123"/>
                                            </p:txEl>
                                          </p:spTgt>
                                        </p:tgtEl>
                                        <p:attrNameLst>
                                          <p:attrName>style.visibility</p:attrName>
                                        </p:attrNameLst>
                                      </p:cBhvr>
                                      <p:to>
                                        <p:strVal val="visible"/>
                                      </p:to>
                                    </p:set>
                                    <p:anim calcmode="lin" valueType="num">
                                      <p:cBhvr additive="base">
                                        <p:cTn id="25" dur="500" fill="hold"/>
                                        <p:tgtEl>
                                          <p:spTgt spid="403459">
                                            <p:txEl>
                                              <p:charRg st="95" end="12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3459">
                                            <p:txEl>
                                              <p:charRg st="95" end="12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03459">
                                            <p:txEl>
                                              <p:charRg st="123" end="138"/>
                                            </p:txEl>
                                          </p:spTgt>
                                        </p:tgtEl>
                                        <p:attrNameLst>
                                          <p:attrName>style.visibility</p:attrName>
                                        </p:attrNameLst>
                                      </p:cBhvr>
                                      <p:to>
                                        <p:strVal val="visible"/>
                                      </p:to>
                                    </p:set>
                                    <p:anim calcmode="lin" valueType="num">
                                      <p:cBhvr additive="base">
                                        <p:cTn id="29" dur="500" fill="hold"/>
                                        <p:tgtEl>
                                          <p:spTgt spid="403459">
                                            <p:txEl>
                                              <p:charRg st="123" end="13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3459">
                                            <p:txEl>
                                              <p:charRg st="123" end="138"/>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03459">
                                            <p:txEl>
                                              <p:charRg st="138" end="164"/>
                                            </p:txEl>
                                          </p:spTgt>
                                        </p:tgtEl>
                                        <p:attrNameLst>
                                          <p:attrName>style.visibility</p:attrName>
                                        </p:attrNameLst>
                                      </p:cBhvr>
                                      <p:to>
                                        <p:strVal val="visible"/>
                                      </p:to>
                                    </p:set>
                                    <p:anim calcmode="lin" valueType="num">
                                      <p:cBhvr additive="base">
                                        <p:cTn id="33" dur="500" fill="hold"/>
                                        <p:tgtEl>
                                          <p:spTgt spid="403459">
                                            <p:txEl>
                                              <p:charRg st="138" end="16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3459">
                                            <p:txEl>
                                              <p:charRg st="138" end="16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03459">
                                            <p:txEl>
                                              <p:charRg st="164" end="217"/>
                                            </p:txEl>
                                          </p:spTgt>
                                        </p:tgtEl>
                                        <p:attrNameLst>
                                          <p:attrName>style.visibility</p:attrName>
                                        </p:attrNameLst>
                                      </p:cBhvr>
                                      <p:to>
                                        <p:strVal val="visible"/>
                                      </p:to>
                                    </p:set>
                                    <p:anim calcmode="lin" valueType="num">
                                      <p:cBhvr additive="base">
                                        <p:cTn id="37" dur="500" fill="hold"/>
                                        <p:tgtEl>
                                          <p:spTgt spid="403459">
                                            <p:txEl>
                                              <p:charRg st="164" end="21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3459">
                                            <p:txEl>
                                              <p:charRg st="164" end="2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Connection</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05507" name="Rectangle 3"/>
          <p:cNvSpPr>
            <a:spLocks noGrp="1"/>
          </p:cNvSpPr>
          <p:nvPr>
            <p:ph idx="1"/>
          </p:nvPr>
        </p:nvSpPr>
        <p:spPr/>
        <p:txBody>
          <a:bodyPr vert="horz" wrap="square" lIns="102870" tIns="51435" rIns="102870" bIns="51435" anchor="t"/>
          <a:p>
            <a:pPr defTabSz="1028700">
              <a:lnSpc>
                <a:spcPct val="90000"/>
              </a:lnSpc>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Connection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对象代表与数据库的连接。</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建立到底层数据源的连接有两种方式</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buFont typeface="Wingdings" panose="05000000000000000000" pitchFamily="2" charset="2"/>
              <a:buBlip>
                <a:blip r:embed="rId1"/>
              </a:buBlip>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DriverManager</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buFont typeface="Wingdings" panose="05000000000000000000" pitchFamily="2" charset="2"/>
              <a:buBlip>
                <a:blip r:embed="rId1"/>
              </a:buBlip>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DataSource</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连接过程包括所执行的 </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SQL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语句和在该连接上所返回的结果。</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一个应用程序可与单个数据库有一个或多个连接，或者可与许多数据库有连接。</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5507">
                                            <p:txEl>
                                              <p:charRg st="0" end="24"/>
                                            </p:txEl>
                                          </p:spTgt>
                                        </p:tgtEl>
                                        <p:attrNameLst>
                                          <p:attrName>style.visibility</p:attrName>
                                        </p:attrNameLst>
                                      </p:cBhvr>
                                      <p:to>
                                        <p:strVal val="visible"/>
                                      </p:to>
                                    </p:set>
                                    <p:anim calcmode="lin" valueType="num">
                                      <p:cBhvr additive="base">
                                        <p:cTn id="7" dur="500" fill="hold"/>
                                        <p:tgtEl>
                                          <p:spTgt spid="405507">
                                            <p:txEl>
                                              <p:charRg st="0" end="2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507">
                                            <p:txEl>
                                              <p:charRg st="0" end="2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5507">
                                            <p:txEl>
                                              <p:charRg st="24" end="42"/>
                                            </p:txEl>
                                          </p:spTgt>
                                        </p:tgtEl>
                                        <p:attrNameLst>
                                          <p:attrName>style.visibility</p:attrName>
                                        </p:attrNameLst>
                                      </p:cBhvr>
                                      <p:to>
                                        <p:strVal val="visible"/>
                                      </p:to>
                                    </p:set>
                                    <p:anim calcmode="lin" valueType="num">
                                      <p:cBhvr additive="base">
                                        <p:cTn id="13" dur="500" fill="hold"/>
                                        <p:tgtEl>
                                          <p:spTgt spid="405507">
                                            <p:txEl>
                                              <p:charRg st="24" end="4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5507">
                                            <p:txEl>
                                              <p:charRg st="24" end="4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05507">
                                            <p:txEl>
                                              <p:charRg st="42" end="56"/>
                                            </p:txEl>
                                          </p:spTgt>
                                        </p:tgtEl>
                                        <p:attrNameLst>
                                          <p:attrName>style.visibility</p:attrName>
                                        </p:attrNameLst>
                                      </p:cBhvr>
                                      <p:to>
                                        <p:strVal val="visible"/>
                                      </p:to>
                                    </p:set>
                                    <p:anim calcmode="lin" valueType="num">
                                      <p:cBhvr additive="base">
                                        <p:cTn id="17" dur="500" fill="hold"/>
                                        <p:tgtEl>
                                          <p:spTgt spid="405507">
                                            <p:txEl>
                                              <p:charRg st="42" end="5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05507">
                                            <p:txEl>
                                              <p:charRg st="42" end="56"/>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05507">
                                            <p:txEl>
                                              <p:charRg st="56" end="67"/>
                                            </p:txEl>
                                          </p:spTgt>
                                        </p:tgtEl>
                                        <p:attrNameLst>
                                          <p:attrName>style.visibility</p:attrName>
                                        </p:attrNameLst>
                                      </p:cBhvr>
                                      <p:to>
                                        <p:strVal val="visible"/>
                                      </p:to>
                                    </p:set>
                                    <p:anim calcmode="lin" valueType="num">
                                      <p:cBhvr additive="base">
                                        <p:cTn id="21" dur="500" fill="hold"/>
                                        <p:tgtEl>
                                          <p:spTgt spid="405507">
                                            <p:txEl>
                                              <p:charRg st="56" end="6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05507">
                                            <p:txEl>
                                              <p:charRg st="56" end="6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05507">
                                            <p:txEl>
                                              <p:charRg st="67" end="98"/>
                                            </p:txEl>
                                          </p:spTgt>
                                        </p:tgtEl>
                                        <p:attrNameLst>
                                          <p:attrName>style.visibility</p:attrName>
                                        </p:attrNameLst>
                                      </p:cBhvr>
                                      <p:to>
                                        <p:strVal val="visible"/>
                                      </p:to>
                                    </p:set>
                                    <p:anim calcmode="lin" valueType="num">
                                      <p:cBhvr additive="base">
                                        <p:cTn id="27" dur="500" fill="hold"/>
                                        <p:tgtEl>
                                          <p:spTgt spid="405507">
                                            <p:txEl>
                                              <p:charRg st="67" end="9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05507">
                                            <p:txEl>
                                              <p:charRg st="67" end="9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05507">
                                            <p:txEl>
                                              <p:charRg st="98" end="134"/>
                                            </p:txEl>
                                          </p:spTgt>
                                        </p:tgtEl>
                                        <p:attrNameLst>
                                          <p:attrName>style.visibility</p:attrName>
                                        </p:attrNameLst>
                                      </p:cBhvr>
                                      <p:to>
                                        <p:strVal val="visible"/>
                                      </p:to>
                                    </p:set>
                                    <p:anim calcmode="lin" valueType="num">
                                      <p:cBhvr additive="base">
                                        <p:cTn id="33" dur="500" fill="hold"/>
                                        <p:tgtEl>
                                          <p:spTgt spid="405507">
                                            <p:txEl>
                                              <p:charRg st="98" end="13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5507">
                                            <p:txEl>
                                              <p:charRg st="98" end="13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noChangeArrowheads="1"/>
          </p:cNvSpPr>
          <p:nvPr>
            <p:ph type="title" idx="4294967295"/>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JDBC</a:t>
            </a: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概述</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0482" name="Rectangle 3"/>
          <p:cNvSpPr>
            <a:spLocks noGrp="1"/>
          </p:cNvSpPr>
          <p:nvPr>
            <p:ph type="body" idx="4294967295"/>
          </p:nvPr>
        </p:nvSpPr>
        <p:spPr/>
        <p:txBody>
          <a:bodyPr vert="horz" wrap="square" lIns="102870" tIns="51435" rIns="102870" bIns="51435" anchor="t"/>
          <a:p>
            <a:pPr marL="600075" indent="-600075"/>
            <a:r>
              <a:rPr lang="en-US" altLang="zh-CN" sz="3200" dirty="0">
                <a:solidFill>
                  <a:srgbClr val="FF3300"/>
                </a:solidFill>
              </a:rPr>
              <a:t>J</a:t>
            </a:r>
            <a:r>
              <a:rPr lang="en-US" altLang="zh-CN" sz="3200" dirty="0"/>
              <a:t>ava </a:t>
            </a:r>
            <a:r>
              <a:rPr lang="en-US" altLang="zh-CN" sz="3200" dirty="0">
                <a:solidFill>
                  <a:srgbClr val="FF3300"/>
                </a:solidFill>
              </a:rPr>
              <a:t>D</a:t>
            </a:r>
            <a:r>
              <a:rPr lang="en-US" altLang="zh-CN" sz="3200" dirty="0"/>
              <a:t>ata</a:t>
            </a:r>
            <a:r>
              <a:rPr lang="en-US" altLang="zh-CN" sz="3200" dirty="0">
                <a:solidFill>
                  <a:srgbClr val="FF3300"/>
                </a:solidFill>
              </a:rPr>
              <a:t>b</a:t>
            </a:r>
            <a:r>
              <a:rPr lang="en-US" altLang="zh-CN" sz="3200" dirty="0"/>
              <a:t>ase </a:t>
            </a:r>
            <a:r>
              <a:rPr lang="en-US" altLang="zh-CN" sz="3200" dirty="0">
                <a:solidFill>
                  <a:srgbClr val="FF3300"/>
                </a:solidFill>
              </a:rPr>
              <a:t>C</a:t>
            </a:r>
            <a:r>
              <a:rPr lang="en-US" altLang="zh-CN" sz="3200" dirty="0"/>
              <a:t>onnectivity</a:t>
            </a:r>
            <a:endParaRPr lang="en-US" altLang="zh-CN" sz="3200" dirty="0"/>
          </a:p>
          <a:p>
            <a:pPr marL="600075" indent="-600075"/>
            <a:r>
              <a:rPr lang="zh-CN" altLang="en-US" sz="2800" dirty="0"/>
              <a:t>将</a:t>
            </a:r>
            <a:r>
              <a:rPr lang="en-US" altLang="zh-CN" sz="2800" dirty="0"/>
              <a:t>Java</a:t>
            </a:r>
            <a:r>
              <a:rPr lang="zh-CN" altLang="en-US" sz="2800" dirty="0"/>
              <a:t>语言和</a:t>
            </a:r>
            <a:r>
              <a:rPr lang="en-US" altLang="zh-CN" sz="2800" dirty="0"/>
              <a:t>SQL ( Structured Query Language )</a:t>
            </a:r>
            <a:r>
              <a:rPr lang="zh-CN" altLang="en-US" sz="2800" dirty="0"/>
              <a:t>结合的一个很好的编程接口。</a:t>
            </a:r>
            <a:endParaRPr lang="en-US" altLang="zh-CN" sz="2800" dirty="0"/>
          </a:p>
          <a:p>
            <a:pPr marL="600075" indent="-600075"/>
            <a:r>
              <a:rPr lang="zh-CN" altLang="en-US" sz="2800" dirty="0"/>
              <a:t>通用的一般的</a:t>
            </a:r>
            <a:r>
              <a:rPr lang="en-US" altLang="zh-CN" sz="2800" dirty="0"/>
              <a:t>SQL</a:t>
            </a:r>
            <a:r>
              <a:rPr lang="zh-CN" altLang="en-US" sz="2800" dirty="0"/>
              <a:t>数据库访问和存储结构。</a:t>
            </a:r>
            <a:endParaRPr lang="en-US" altLang="zh-CN" sz="2800" dirty="0"/>
          </a:p>
          <a:p>
            <a:pPr marL="600075" indent="-600075"/>
            <a:r>
              <a:rPr lang="zh-CN" altLang="en-US" sz="2800" dirty="0"/>
              <a:t>支持基本</a:t>
            </a:r>
            <a:r>
              <a:rPr lang="en-US" altLang="zh-CN" sz="2800" dirty="0"/>
              <a:t>SQL</a:t>
            </a:r>
            <a:r>
              <a:rPr lang="zh-CN" altLang="en-US" sz="2800" dirty="0"/>
              <a:t>功能的一个通用低层的应用程序编程接口，在不同的数据库功能模块上提供了一个统一的用户界面。</a:t>
            </a:r>
            <a:endParaRPr lang="en-US" altLang="zh-CN" sz="2800" dirty="0"/>
          </a:p>
          <a:p>
            <a:pPr marL="600075" indent="-600075"/>
            <a:r>
              <a:rPr lang="en-US" altLang="zh-CN" sz="2800" dirty="0"/>
              <a:t>ODBC</a:t>
            </a:r>
            <a:r>
              <a:rPr lang="zh-CN" altLang="en-US" sz="2800" dirty="0"/>
              <a:t>一样，建立在</a:t>
            </a:r>
            <a:r>
              <a:rPr lang="en-US" altLang="zh-CN" sz="2800" dirty="0"/>
              <a:t>X/Open SQL CLI</a:t>
            </a:r>
            <a:r>
              <a:rPr lang="zh-CN" altLang="en-US" sz="2800" dirty="0"/>
              <a:t>基础之上。</a:t>
            </a:r>
            <a:endParaRPr lang="en-US" altLang="zh-CN" sz="2800" dirty="0"/>
          </a:p>
          <a:p>
            <a:pPr marL="600075" indent="-600075"/>
            <a:r>
              <a:rPr lang="zh-CN" altLang="en-US" sz="2800" dirty="0"/>
              <a:t>是为</a:t>
            </a:r>
            <a:r>
              <a:rPr lang="en-US" altLang="zh-CN" sz="2800" dirty="0"/>
              <a:t>Java</a:t>
            </a:r>
            <a:r>
              <a:rPr lang="zh-CN" altLang="en-US" sz="2800" dirty="0"/>
              <a:t>语言定义的一个</a:t>
            </a:r>
            <a:r>
              <a:rPr lang="en-US" altLang="zh-CN" sz="2800" dirty="0"/>
              <a:t>SQL</a:t>
            </a:r>
            <a:r>
              <a:rPr lang="zh-CN" altLang="en-US" sz="2800" dirty="0"/>
              <a:t>调用级（</a:t>
            </a:r>
            <a:r>
              <a:rPr lang="en-US" altLang="zh-CN" sz="2800" dirty="0"/>
              <a:t>CLI</a:t>
            </a:r>
            <a:r>
              <a:rPr lang="zh-CN" altLang="en-US" sz="2800" dirty="0"/>
              <a:t>）界面。</a:t>
            </a:r>
            <a:endParaRPr lang="zh-CN" alt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使用 </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DriverManager</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的例子</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75778" name="Rectangle 3"/>
          <p:cNvSpPr>
            <a:spLocks noGrp="1"/>
          </p:cNvSpPr>
          <p:nvPr>
            <p:ph idx="1"/>
          </p:nvPr>
        </p:nvSpPr>
        <p:spPr>
          <a:xfrm>
            <a:off x="495300" y="1395413"/>
            <a:ext cx="9945688" cy="4751387"/>
          </a:xfrm>
        </p:spPr>
        <p:txBody>
          <a:bodyPr vert="horz" wrap="square" lIns="102870" tIns="51435" rIns="102870" bIns="51435" anchor="t"/>
          <a:p>
            <a:pPr defTabSz="1028700">
              <a:lnSpc>
                <a:spcPct val="90000"/>
              </a:lnSpc>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String className,url,uid,pwd;</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className = “</a:t>
            </a:r>
            <a:r>
              <a:rPr lang="en-US"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com.microsoft.jdbc.sqlserver.SQLServerDriver”</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url = “</a:t>
            </a:r>
            <a:r>
              <a:rPr lang="en-US"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jdbc:microsoft:sqlserver://localhost:1433;DatabaseName= testJDC;User=user;Password=password</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400"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 the hard-code URL</a:t>
            </a:r>
            <a:endParaRPr lang="en-US" altLang="zh-CN" sz="2400"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uid = ”sa“;</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pwd = “sa”;</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Class.forName(className); </a:t>
            </a:r>
            <a:r>
              <a:rPr lang="en-US" altLang="zh-CN" sz="2400"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 load the driver</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Connection cn = DriverManager.getConnection(url);</a:t>
            </a:r>
            <a:b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//Connection cn = DriverManager.getConnection(url,uid,pwd);</a:t>
            </a:r>
            <a:b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b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Connection</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类的方法</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11651"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Statement createStatement() throws SQLException; //</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建立</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Statement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类对象</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Statement createStatement(int resultSetType,int resultSetConcurrency) throws SQLException;   </a:t>
            </a:r>
            <a:b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 </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建立</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Statement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类对象</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resultSetType</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值</a:t>
            </a:r>
            <a:endPar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TYPE_FORWARD_ONLY </a:t>
            </a: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结果集不可滚动</a:t>
            </a:r>
            <a:endPar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TYPE_SCROLL_INSENSITIVE </a:t>
            </a: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结果集可滚动，不反映数据库的变化</a:t>
            </a:r>
            <a:endPar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TYPE_SCROLL_SENSITIVE </a:t>
            </a: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结果集可滚动，反映数据库的变化</a:t>
            </a:r>
            <a:endPar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resultSetConcurrency</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值</a:t>
            </a:r>
            <a:endPar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CONCUR_READ_ONLY </a:t>
            </a: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不能用结果集更新数据</a:t>
            </a:r>
            <a:endPar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CONCUR_UPDATABLE </a:t>
            </a: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能用结果集更新数据</a:t>
            </a:r>
            <a:endPar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endPar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1651">
                                            <p:txEl>
                                              <p:charRg st="0" end="66"/>
                                            </p:txEl>
                                          </p:spTgt>
                                        </p:tgtEl>
                                        <p:attrNameLst>
                                          <p:attrName>style.visibility</p:attrName>
                                        </p:attrNameLst>
                                      </p:cBhvr>
                                      <p:to>
                                        <p:strVal val="visible"/>
                                      </p:to>
                                    </p:set>
                                    <p:anim calcmode="lin" valueType="num">
                                      <p:cBhvr additive="base">
                                        <p:cTn id="7" dur="500" fill="hold"/>
                                        <p:tgtEl>
                                          <p:spTgt spid="411651">
                                            <p:txEl>
                                              <p:charRg st="0" end="6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1651">
                                            <p:txEl>
                                              <p:charRg st="0" end="6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1651">
                                            <p:txEl>
                                              <p:charRg st="66" end="179"/>
                                            </p:txEl>
                                          </p:spTgt>
                                        </p:tgtEl>
                                        <p:attrNameLst>
                                          <p:attrName>style.visibility</p:attrName>
                                        </p:attrNameLst>
                                      </p:cBhvr>
                                      <p:to>
                                        <p:strVal val="visible"/>
                                      </p:to>
                                    </p:set>
                                    <p:anim calcmode="lin" valueType="num">
                                      <p:cBhvr additive="base">
                                        <p:cTn id="13" dur="500" fill="hold"/>
                                        <p:tgtEl>
                                          <p:spTgt spid="411651">
                                            <p:txEl>
                                              <p:charRg st="66" end="17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1651">
                                            <p:txEl>
                                              <p:charRg st="66" end="17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1651">
                                            <p:txEl>
                                              <p:charRg st="179" end="194"/>
                                            </p:txEl>
                                          </p:spTgt>
                                        </p:tgtEl>
                                        <p:attrNameLst>
                                          <p:attrName>style.visibility</p:attrName>
                                        </p:attrNameLst>
                                      </p:cBhvr>
                                      <p:to>
                                        <p:strVal val="visible"/>
                                      </p:to>
                                    </p:set>
                                    <p:anim calcmode="lin" valueType="num">
                                      <p:cBhvr additive="base">
                                        <p:cTn id="19" dur="500" fill="hold"/>
                                        <p:tgtEl>
                                          <p:spTgt spid="411651">
                                            <p:txEl>
                                              <p:charRg st="179" end="19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1651">
                                            <p:txEl>
                                              <p:charRg st="179" end="19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11651">
                                            <p:txEl>
                                              <p:charRg st="194" end="220"/>
                                            </p:txEl>
                                          </p:spTgt>
                                        </p:tgtEl>
                                        <p:attrNameLst>
                                          <p:attrName>style.visibility</p:attrName>
                                        </p:attrNameLst>
                                      </p:cBhvr>
                                      <p:to>
                                        <p:strVal val="visible"/>
                                      </p:to>
                                    </p:set>
                                    <p:anim calcmode="lin" valueType="num">
                                      <p:cBhvr additive="base">
                                        <p:cTn id="23" dur="500" fill="hold"/>
                                        <p:tgtEl>
                                          <p:spTgt spid="411651">
                                            <p:txEl>
                                              <p:charRg st="194" end="22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11651">
                                            <p:txEl>
                                              <p:charRg st="194" end="22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11651">
                                            <p:txEl>
                                              <p:charRg st="220" end="261"/>
                                            </p:txEl>
                                          </p:spTgt>
                                        </p:tgtEl>
                                        <p:attrNameLst>
                                          <p:attrName>style.visibility</p:attrName>
                                        </p:attrNameLst>
                                      </p:cBhvr>
                                      <p:to>
                                        <p:strVal val="visible"/>
                                      </p:to>
                                    </p:set>
                                    <p:anim calcmode="lin" valueType="num">
                                      <p:cBhvr additive="base">
                                        <p:cTn id="27" dur="500" fill="hold"/>
                                        <p:tgtEl>
                                          <p:spTgt spid="411651">
                                            <p:txEl>
                                              <p:charRg st="220" end="26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11651">
                                            <p:txEl>
                                              <p:charRg st="220" end="26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11651">
                                            <p:txEl>
                                              <p:charRg st="261" end="299"/>
                                            </p:txEl>
                                          </p:spTgt>
                                        </p:tgtEl>
                                        <p:attrNameLst>
                                          <p:attrName>style.visibility</p:attrName>
                                        </p:attrNameLst>
                                      </p:cBhvr>
                                      <p:to>
                                        <p:strVal val="visible"/>
                                      </p:to>
                                    </p:set>
                                    <p:anim calcmode="lin" valueType="num">
                                      <p:cBhvr additive="base">
                                        <p:cTn id="31" dur="500" fill="hold"/>
                                        <p:tgtEl>
                                          <p:spTgt spid="411651">
                                            <p:txEl>
                                              <p:charRg st="261" end="29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1651">
                                            <p:txEl>
                                              <p:charRg st="261" end="29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1651">
                                            <p:txEl>
                                              <p:charRg st="299" end="321"/>
                                            </p:txEl>
                                          </p:spTgt>
                                        </p:tgtEl>
                                        <p:attrNameLst>
                                          <p:attrName>style.visibility</p:attrName>
                                        </p:attrNameLst>
                                      </p:cBhvr>
                                      <p:to>
                                        <p:strVal val="visible"/>
                                      </p:to>
                                    </p:set>
                                    <p:anim calcmode="lin" valueType="num">
                                      <p:cBhvr additive="base">
                                        <p:cTn id="37" dur="500" fill="hold"/>
                                        <p:tgtEl>
                                          <p:spTgt spid="411651">
                                            <p:txEl>
                                              <p:charRg st="299" end="32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1651">
                                            <p:txEl>
                                              <p:charRg st="299" end="321"/>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11651">
                                            <p:txEl>
                                              <p:charRg st="321" end="349"/>
                                            </p:txEl>
                                          </p:spTgt>
                                        </p:tgtEl>
                                        <p:attrNameLst>
                                          <p:attrName>style.visibility</p:attrName>
                                        </p:attrNameLst>
                                      </p:cBhvr>
                                      <p:to>
                                        <p:strVal val="visible"/>
                                      </p:to>
                                    </p:set>
                                    <p:anim calcmode="lin" valueType="num">
                                      <p:cBhvr additive="base">
                                        <p:cTn id="41" dur="500" fill="hold"/>
                                        <p:tgtEl>
                                          <p:spTgt spid="411651">
                                            <p:txEl>
                                              <p:charRg st="321" end="34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11651">
                                            <p:txEl>
                                              <p:charRg st="321" end="349"/>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11651">
                                            <p:txEl>
                                              <p:charRg st="349" end="376"/>
                                            </p:txEl>
                                          </p:spTgt>
                                        </p:tgtEl>
                                        <p:attrNameLst>
                                          <p:attrName>style.visibility</p:attrName>
                                        </p:attrNameLst>
                                      </p:cBhvr>
                                      <p:to>
                                        <p:strVal val="visible"/>
                                      </p:to>
                                    </p:set>
                                    <p:anim calcmode="lin" valueType="num">
                                      <p:cBhvr additive="base">
                                        <p:cTn id="45" dur="500" fill="hold"/>
                                        <p:tgtEl>
                                          <p:spTgt spid="411651">
                                            <p:txEl>
                                              <p:charRg st="349" end="37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11651">
                                            <p:txEl>
                                              <p:charRg st="349" end="37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…Connection</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类的方法</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12675" name="Rectangle 3"/>
          <p:cNvSpPr>
            <a:spLocks noGrp="1"/>
          </p:cNvSpPr>
          <p:nvPr>
            <p:ph idx="1"/>
          </p:nvPr>
        </p:nvSpPr>
        <p:spPr/>
        <p:txBody>
          <a:bodyPr vert="horz" wrap="square" lIns="102870" tIns="51435" rIns="102870" bIns="51435" anchor="t"/>
          <a:p>
            <a:pPr defTabSz="1028700">
              <a:lnSpc>
                <a:spcPct val="80000"/>
              </a:lnSpc>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PreparedStatement prepareStatement</a:t>
            </a:r>
            <a:b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(String sql) throws SQLException;  </a:t>
            </a:r>
            <a:b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建立</a:t>
            </a:r>
            <a:r>
              <a:rPr lang="en-US" altLang="zh-CN"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lang="zh-CN" altLang="en-US"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类对象</a:t>
            </a:r>
            <a:endParaRPr lang="zh-CN" altLang="en-US"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80000"/>
              </a:lnSpc>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boolean getAutoCommit()</a:t>
            </a:r>
            <a:b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throws SQLException</a:t>
            </a:r>
            <a:b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返回</a:t>
            </a:r>
            <a:r>
              <a:rPr lang="en-US" altLang="zh-CN"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Connection</a:t>
            </a:r>
            <a:r>
              <a:rPr lang="zh-CN" altLang="en-US"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类对象的</a:t>
            </a:r>
            <a:r>
              <a:rPr lang="en-US" altLang="zh-CN"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AutoCommit</a:t>
            </a:r>
            <a:r>
              <a:rPr lang="zh-CN" altLang="en-US"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状态</a:t>
            </a:r>
            <a:endParaRPr lang="zh-CN" altLang="en-US"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80000"/>
              </a:lnSpc>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void setAutoCommit(boolean autoCommit)</a:t>
            </a:r>
            <a:b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throws SQLException  </a:t>
            </a:r>
            <a:b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设定</a:t>
            </a:r>
            <a:r>
              <a:rPr lang="en-US" altLang="zh-CN"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Connection</a:t>
            </a:r>
            <a:r>
              <a:rPr lang="zh-CN" altLang="en-US"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类对象的</a:t>
            </a:r>
            <a:r>
              <a:rPr lang="en-US" altLang="zh-CN"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AutoCommit</a:t>
            </a:r>
            <a:r>
              <a:rPr lang="zh-CN" altLang="en-US"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状态 </a:t>
            </a:r>
            <a:endParaRPr lang="zh-CN" altLang="en-US"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80000"/>
              </a:lnSpc>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DatabaseMetaData getMetaData()</a:t>
            </a:r>
            <a:b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throws SQLException;</a:t>
            </a:r>
            <a:b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建立</a:t>
            </a:r>
            <a:r>
              <a:rPr lang="en-US" altLang="zh-CN"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DatabaseMetaData</a:t>
            </a:r>
            <a:r>
              <a:rPr lang="zh-CN" altLang="en-US"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类对象</a:t>
            </a:r>
            <a:endParaRPr lang="zh-CN" altLang="en-US"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2675">
                                            <p:txEl>
                                              <p:charRg st="0" end="98"/>
                                            </p:txEl>
                                          </p:spTgt>
                                        </p:tgtEl>
                                        <p:attrNameLst>
                                          <p:attrName>style.visibility</p:attrName>
                                        </p:attrNameLst>
                                      </p:cBhvr>
                                      <p:to>
                                        <p:strVal val="visible"/>
                                      </p:to>
                                    </p:set>
                                    <p:anim calcmode="lin" valueType="num">
                                      <p:cBhvr additive="base">
                                        <p:cTn id="7" dur="500" fill="hold"/>
                                        <p:tgtEl>
                                          <p:spTgt spid="412675">
                                            <p:txEl>
                                              <p:charRg st="0" end="9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2675">
                                            <p:txEl>
                                              <p:charRg st="0" end="9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2675">
                                            <p:txEl>
                                              <p:charRg st="98" end="175"/>
                                            </p:txEl>
                                          </p:spTgt>
                                        </p:tgtEl>
                                        <p:attrNameLst>
                                          <p:attrName>style.visibility</p:attrName>
                                        </p:attrNameLst>
                                      </p:cBhvr>
                                      <p:to>
                                        <p:strVal val="visible"/>
                                      </p:to>
                                    </p:set>
                                    <p:anim calcmode="lin" valueType="num">
                                      <p:cBhvr additive="base">
                                        <p:cTn id="13" dur="500" fill="hold"/>
                                        <p:tgtEl>
                                          <p:spTgt spid="412675">
                                            <p:txEl>
                                              <p:charRg st="98" end="17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2675">
                                            <p:txEl>
                                              <p:charRg st="98" end="17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2675">
                                            <p:txEl>
                                              <p:charRg st="175" end="270"/>
                                            </p:txEl>
                                          </p:spTgt>
                                        </p:tgtEl>
                                        <p:attrNameLst>
                                          <p:attrName>style.visibility</p:attrName>
                                        </p:attrNameLst>
                                      </p:cBhvr>
                                      <p:to>
                                        <p:strVal val="visible"/>
                                      </p:to>
                                    </p:set>
                                    <p:anim calcmode="lin" valueType="num">
                                      <p:cBhvr additive="base">
                                        <p:cTn id="19" dur="500" fill="hold"/>
                                        <p:tgtEl>
                                          <p:spTgt spid="412675">
                                            <p:txEl>
                                              <p:charRg st="175" end="27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2675">
                                            <p:txEl>
                                              <p:charRg st="175" end="27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2675">
                                            <p:txEl>
                                              <p:charRg st="270" end="348"/>
                                            </p:txEl>
                                          </p:spTgt>
                                        </p:tgtEl>
                                        <p:attrNameLst>
                                          <p:attrName>style.visibility</p:attrName>
                                        </p:attrNameLst>
                                      </p:cBhvr>
                                      <p:to>
                                        <p:strVal val="visible"/>
                                      </p:to>
                                    </p:set>
                                    <p:anim calcmode="lin" valueType="num">
                                      <p:cBhvr additive="base">
                                        <p:cTn id="25" dur="500" fill="hold"/>
                                        <p:tgtEl>
                                          <p:spTgt spid="412675">
                                            <p:txEl>
                                              <p:charRg st="270" end="34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2675">
                                            <p:txEl>
                                              <p:charRg st="270" end="34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…Connection</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类的方法</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13699"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void commit() throws </a:t>
            </a:r>
            <a:r>
              <a:rPr kumimoji="0" lang="en-US" altLang="zh-CN" sz="294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SQLException</a:t>
            </a:r>
            <a: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b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确定执行对数据库新增、删除或修改记录的操作</a:t>
            </a:r>
            <a:endParaRPr kumimoji="0" lang="zh-CN" altLang="en-US"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void rollback() throws </a:t>
            </a:r>
            <a:r>
              <a:rPr kumimoji="0" lang="en-US" altLang="zh-CN" sz="294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SQLException</a:t>
            </a:r>
            <a: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b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取消执行对数据库新增、删除或修改记录的操作</a:t>
            </a:r>
            <a:endParaRPr kumimoji="0" lang="zh-CN" altLang="en-US"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void close() throws </a:t>
            </a:r>
            <a:r>
              <a:rPr kumimoji="0" lang="en-US" altLang="zh-CN" sz="294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SQLException</a:t>
            </a:r>
            <a: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b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结束</a:t>
            </a:r>
            <a:r>
              <a:rPr kumimoji="0" lang="en-US" altLang="zh-CN"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Connection</a:t>
            </a:r>
            <a:r>
              <a:rPr kumimoji="0" lang="zh-CN" altLang="en-US"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对象对数据库的联机</a:t>
            </a:r>
            <a:endParaRPr kumimoji="0" lang="zh-CN" altLang="en-US"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boolean</a:t>
            </a:r>
            <a: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94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isClosed</a:t>
            </a:r>
            <a: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throws </a:t>
            </a:r>
            <a:r>
              <a:rPr kumimoji="0" lang="en-US" altLang="zh-CN" sz="294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SQLException</a:t>
            </a:r>
            <a: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b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测试是否已经关闭</a:t>
            </a:r>
            <a:r>
              <a:rPr kumimoji="0" lang="en-US" altLang="zh-CN"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Connection</a:t>
            </a:r>
            <a:r>
              <a:rPr kumimoji="0" lang="zh-CN" altLang="en-US"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类对象对数据库的联机  </a:t>
            </a:r>
            <a:endParaRPr kumimoji="0" lang="zh-CN" altLang="en-US"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3699">
                                            <p:txEl>
                                              <p:charRg st="0" end="60"/>
                                            </p:txEl>
                                          </p:spTgt>
                                        </p:tgtEl>
                                        <p:attrNameLst>
                                          <p:attrName>style.visibility</p:attrName>
                                        </p:attrNameLst>
                                      </p:cBhvr>
                                      <p:to>
                                        <p:strVal val="visible"/>
                                      </p:to>
                                    </p:set>
                                    <p:anim calcmode="lin" valueType="num">
                                      <p:cBhvr additive="base">
                                        <p:cTn id="7" dur="500" fill="hold"/>
                                        <p:tgtEl>
                                          <p:spTgt spid="413699">
                                            <p:txEl>
                                              <p:charRg st="0" end="6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3699">
                                            <p:txEl>
                                              <p:charRg st="0" end="6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3699">
                                            <p:txEl>
                                              <p:charRg st="60" end="122"/>
                                            </p:txEl>
                                          </p:spTgt>
                                        </p:tgtEl>
                                        <p:attrNameLst>
                                          <p:attrName>style.visibility</p:attrName>
                                        </p:attrNameLst>
                                      </p:cBhvr>
                                      <p:to>
                                        <p:strVal val="visible"/>
                                      </p:to>
                                    </p:set>
                                    <p:anim calcmode="lin" valueType="num">
                                      <p:cBhvr additive="base">
                                        <p:cTn id="13" dur="500" fill="hold"/>
                                        <p:tgtEl>
                                          <p:spTgt spid="413699">
                                            <p:txEl>
                                              <p:charRg st="60" end="12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3699">
                                            <p:txEl>
                                              <p:charRg st="60" end="12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3699">
                                            <p:txEl>
                                              <p:charRg st="122" end="181"/>
                                            </p:txEl>
                                          </p:spTgt>
                                        </p:tgtEl>
                                        <p:attrNameLst>
                                          <p:attrName>style.visibility</p:attrName>
                                        </p:attrNameLst>
                                      </p:cBhvr>
                                      <p:to>
                                        <p:strVal val="visible"/>
                                      </p:to>
                                    </p:set>
                                    <p:anim calcmode="lin" valueType="num">
                                      <p:cBhvr additive="base">
                                        <p:cTn id="19" dur="500" fill="hold"/>
                                        <p:tgtEl>
                                          <p:spTgt spid="413699">
                                            <p:txEl>
                                              <p:charRg st="122" end="18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3699">
                                            <p:txEl>
                                              <p:charRg st="122" end="18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3699">
                                            <p:txEl>
                                              <p:charRg st="181" end="254"/>
                                            </p:txEl>
                                          </p:spTgt>
                                        </p:tgtEl>
                                        <p:attrNameLst>
                                          <p:attrName>style.visibility</p:attrName>
                                        </p:attrNameLst>
                                      </p:cBhvr>
                                      <p:to>
                                        <p:strVal val="visible"/>
                                      </p:to>
                                    </p:set>
                                    <p:anim calcmode="lin" valueType="num">
                                      <p:cBhvr additive="base">
                                        <p:cTn id="25" dur="500" fill="hold"/>
                                        <p:tgtEl>
                                          <p:spTgt spid="413699">
                                            <p:txEl>
                                              <p:charRg st="181" end="25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3699">
                                            <p:txEl>
                                              <p:charRg st="181" end="25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查询数据库</a:t>
            </a:r>
            <a:r>
              <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(Statement)</a:t>
            </a:r>
            <a:endPar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3555"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600075" marR="0" lvl="0" indent="-600075" algn="l" defTabSz="1028700" rtl="0" eaLnBrk="0" fontAlgn="base" latinLnBrk="0" hangingPunct="0">
              <a:lnSpc>
                <a:spcPct val="90000"/>
              </a:lnSpc>
              <a:spcBef>
                <a:spcPct val="20000"/>
              </a:spcBef>
              <a:spcAft>
                <a:spcPct val="0"/>
              </a:spcAft>
              <a:buClrTx/>
              <a:buSzTx/>
              <a:buFont typeface="Wingdings" panose="05000000000000000000" pitchFamily="2" charset="2"/>
              <a:buAutoNum type="arabicPeriod"/>
              <a:defRPr/>
            </a:pPr>
            <a:r>
              <a:rPr kumimoji="0" lang="zh-CN" altLang="en-US"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创建</a:t>
            </a:r>
            <a:r>
              <a:rPr kumimoji="0" lang="en-US" altLang="zh-CN" sz="2730" b="0" i="0" u="none" strike="noStrike" kern="120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Statement</a:t>
            </a:r>
            <a:endParaRPr kumimoji="0" lang="en-US" altLang="zh-CN" sz="2730" b="0" i="0" u="none" strike="noStrike" kern="120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90000"/>
              </a:lnSpc>
              <a:spcBef>
                <a:spcPct val="20000"/>
              </a:spcBef>
              <a:spcAft>
                <a:spcPct val="0"/>
              </a:spcAft>
              <a:buClrTx/>
              <a:buSzTx/>
              <a:buFont typeface="Wingdings" panose="05000000000000000000" pitchFamily="2" charset="2"/>
              <a:buChar char="n"/>
              <a:defRPr/>
            </a:pP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用户执行</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语句</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90000"/>
              </a:lnSpc>
              <a:spcBef>
                <a:spcPct val="20000"/>
              </a:spcBef>
              <a:spcAft>
                <a:spcPct val="0"/>
              </a:spcAft>
              <a:buClrTx/>
              <a:buSzTx/>
              <a:buFont typeface="Wingdings" panose="05000000000000000000" pitchFamily="2" charset="2"/>
              <a:buChar char="n"/>
              <a:defRPr/>
            </a:pP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Statement stmt=conn.createStatement();</a:t>
            </a:r>
            <a:endPar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00075" marR="0" lvl="0" indent="-600075" algn="l" defTabSz="1028700" rtl="0" eaLnBrk="0" fontAlgn="base" latinLnBrk="0" hangingPunct="0">
              <a:lnSpc>
                <a:spcPct val="90000"/>
              </a:lnSpc>
              <a:spcBef>
                <a:spcPct val="20000"/>
              </a:spcBef>
              <a:spcAft>
                <a:spcPct val="0"/>
              </a:spcAft>
              <a:buClrTx/>
              <a:buSzTx/>
              <a:buFont typeface="Wingdings" panose="05000000000000000000" pitchFamily="2" charset="2"/>
              <a:buAutoNum type="arabicPeriod"/>
              <a:defRPr/>
            </a:pPr>
            <a:r>
              <a:rPr kumimoji="0" lang="zh-CN" altLang="en-US"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执行查询语句</a:t>
            </a:r>
            <a:endPar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90000"/>
              </a:lnSpc>
              <a:spcBef>
                <a:spcPct val="20000"/>
              </a:spcBef>
              <a:spcAft>
                <a:spcPct val="0"/>
              </a:spcAft>
              <a:buClrTx/>
              <a:buSzTx/>
              <a:buFont typeface="Wingdings" panose="05000000000000000000" pitchFamily="2" charset="2"/>
              <a:buChar char="n"/>
              <a:defRPr/>
            </a:pP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String sql=</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select * from customer</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90000"/>
              </a:lnSpc>
              <a:spcBef>
                <a:spcPct val="20000"/>
              </a:spcBef>
              <a:spcAft>
                <a:spcPct val="0"/>
              </a:spcAft>
              <a:buClrTx/>
              <a:buSzTx/>
              <a:buFont typeface="Wingdings" panose="05000000000000000000" pitchFamily="2" charset="2"/>
              <a:buChar char="n"/>
              <a:defRPr/>
            </a:pPr>
            <a:r>
              <a:rPr kumimoji="0" lang="en-US" altLang="zh-CN" sz="2310" b="0" i="0" u="none" strike="noStrike" kern="120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ResultSet</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310" b="0" i="0" u="none" strike="noStrike" kern="120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rs</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=stmt.</a:t>
            </a:r>
            <a:r>
              <a:rPr kumimoji="0" lang="en-US" altLang="zh-CN" sz="2310" b="0" i="0" u="none" strike="noStrike" kern="120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executeQuery</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endPar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90000"/>
              </a:lnSpc>
              <a:spcBef>
                <a:spcPct val="20000"/>
              </a:spcBef>
              <a:spcAft>
                <a:spcPct val="0"/>
              </a:spcAft>
              <a:buClrTx/>
              <a:buSzTx/>
              <a:buFont typeface="Wingdings" panose="05000000000000000000" pitchFamily="2" charset="2"/>
              <a:buChar char="n"/>
              <a:defRPr/>
            </a:pP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executeQuery()</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一般用于执行一个</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语句</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返回一个结果集</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,execute()</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方法返回多个结果集</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90000"/>
              </a:lnSpc>
              <a:spcBef>
                <a:spcPct val="20000"/>
              </a:spcBef>
              <a:spcAft>
                <a:spcPct val="0"/>
              </a:spcAft>
              <a:buClrTx/>
              <a:buSzTx/>
              <a:buFont typeface="Wingdings" panose="05000000000000000000" pitchFamily="2" charset="2"/>
              <a:buChar char="n"/>
              <a:defRPr/>
            </a:pP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一个</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Statement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对象在同一时间只能打开一个结果集，对第二个结果集的打开隐含着对第一个结果集的关闭</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00075" marR="0" lvl="0" indent="-600075" algn="l" defTabSz="1028700" rtl="0" eaLnBrk="0" fontAlgn="base" latinLnBrk="0" hangingPunct="0">
              <a:lnSpc>
                <a:spcPct val="90000"/>
              </a:lnSpc>
              <a:spcBef>
                <a:spcPct val="20000"/>
              </a:spcBef>
              <a:spcAft>
                <a:spcPct val="0"/>
              </a:spcAft>
              <a:buClrTx/>
              <a:buSzTx/>
              <a:buFont typeface="Wingdings" panose="05000000000000000000" pitchFamily="2" charset="2"/>
              <a:buAutoNum type="arabicPeriod"/>
              <a:defRPr/>
            </a:pPr>
            <a:r>
              <a:rPr kumimoji="0" lang="zh-CN" altLang="en-US"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关闭</a:t>
            </a:r>
            <a:r>
              <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Statement  </a:t>
            </a:r>
            <a:endPar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90000"/>
              </a:lnSpc>
              <a:spcBef>
                <a:spcPct val="20000"/>
              </a:spcBef>
              <a:spcAft>
                <a:spcPct val="0"/>
              </a:spcAft>
              <a:buClr>
                <a:schemeClr val="tx1"/>
              </a:buClr>
              <a:buSzTx/>
              <a:buFont typeface="Wingdings" panose="05000000000000000000" pitchFamily="2" charset="2"/>
              <a:buChar char="n"/>
              <a:defRPr/>
            </a:pP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stmt.close()</a:t>
            </a:r>
            <a:endPar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Statement</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14723" name="Rectangle 3"/>
          <p:cNvSpPr>
            <a:spLocks noGrp="1"/>
          </p:cNvSpPr>
          <p:nvPr>
            <p:ph idx="1"/>
          </p:nvPr>
        </p:nvSpPr>
        <p:spPr/>
        <p:txBody>
          <a:bodyPr vert="horz" wrap="square" lIns="102870" tIns="51435" rIns="102870" bIns="51435" anchor="t"/>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Statement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类提供的方法，可以利用标准的</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SQL</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命令，对数据库直接新增、删除或修改操作 </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实现这种功能的类有三个：</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Statement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PreparedStatement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CallableStatement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4723">
                                            <p:txEl>
                                              <p:charRg st="0" end="47"/>
                                            </p:txEl>
                                          </p:spTgt>
                                        </p:tgtEl>
                                        <p:attrNameLst>
                                          <p:attrName>style.visibility</p:attrName>
                                        </p:attrNameLst>
                                      </p:cBhvr>
                                      <p:to>
                                        <p:strVal val="visible"/>
                                      </p:to>
                                    </p:set>
                                    <p:anim calcmode="lin" valueType="num">
                                      <p:cBhvr additive="base">
                                        <p:cTn id="7" dur="500" fill="hold"/>
                                        <p:tgtEl>
                                          <p:spTgt spid="414723">
                                            <p:txEl>
                                              <p:charRg st="0" end="4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4723">
                                            <p:txEl>
                                              <p:charRg st="0" end="4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4723">
                                            <p:txEl>
                                              <p:charRg st="47" end="60"/>
                                            </p:txEl>
                                          </p:spTgt>
                                        </p:tgtEl>
                                        <p:attrNameLst>
                                          <p:attrName>style.visibility</p:attrName>
                                        </p:attrNameLst>
                                      </p:cBhvr>
                                      <p:to>
                                        <p:strVal val="visible"/>
                                      </p:to>
                                    </p:set>
                                    <p:anim calcmode="lin" valueType="num">
                                      <p:cBhvr additive="base">
                                        <p:cTn id="13" dur="500" fill="hold"/>
                                        <p:tgtEl>
                                          <p:spTgt spid="414723">
                                            <p:txEl>
                                              <p:charRg st="47" end="6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4723">
                                            <p:txEl>
                                              <p:charRg st="47" end="6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14723">
                                            <p:txEl>
                                              <p:charRg st="60" end="70"/>
                                            </p:txEl>
                                          </p:spTgt>
                                        </p:tgtEl>
                                        <p:attrNameLst>
                                          <p:attrName>style.visibility</p:attrName>
                                        </p:attrNameLst>
                                      </p:cBhvr>
                                      <p:to>
                                        <p:strVal val="visible"/>
                                      </p:to>
                                    </p:set>
                                    <p:anim calcmode="lin" valueType="num">
                                      <p:cBhvr additive="base">
                                        <p:cTn id="17" dur="500" fill="hold"/>
                                        <p:tgtEl>
                                          <p:spTgt spid="414723">
                                            <p:txEl>
                                              <p:charRg st="60" end="7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4723">
                                            <p:txEl>
                                              <p:charRg st="60" end="7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14723">
                                            <p:txEl>
                                              <p:charRg st="70" end="88"/>
                                            </p:txEl>
                                          </p:spTgt>
                                        </p:tgtEl>
                                        <p:attrNameLst>
                                          <p:attrName>style.visibility</p:attrName>
                                        </p:attrNameLst>
                                      </p:cBhvr>
                                      <p:to>
                                        <p:strVal val="visible"/>
                                      </p:to>
                                    </p:set>
                                    <p:anim calcmode="lin" valueType="num">
                                      <p:cBhvr additive="base">
                                        <p:cTn id="21" dur="500" fill="hold"/>
                                        <p:tgtEl>
                                          <p:spTgt spid="414723">
                                            <p:txEl>
                                              <p:charRg st="70" end="8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4723">
                                            <p:txEl>
                                              <p:charRg st="70" end="88"/>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14723">
                                            <p:txEl>
                                              <p:charRg st="88" end="106"/>
                                            </p:txEl>
                                          </p:spTgt>
                                        </p:tgtEl>
                                        <p:attrNameLst>
                                          <p:attrName>style.visibility</p:attrName>
                                        </p:attrNameLst>
                                      </p:cBhvr>
                                      <p:to>
                                        <p:strVal val="visible"/>
                                      </p:to>
                                    </p:set>
                                    <p:anim calcmode="lin" valueType="num">
                                      <p:cBhvr additive="base">
                                        <p:cTn id="25" dur="500" fill="hold"/>
                                        <p:tgtEl>
                                          <p:spTgt spid="414723">
                                            <p:txEl>
                                              <p:charRg st="88" end="10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4723">
                                            <p:txEl>
                                              <p:charRg st="88" end="10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标题 1"/>
          <p:cNvSpPr>
            <a:spLocks noGrp="1"/>
          </p:cNvSpPr>
          <p:nvPr>
            <p:ph type="title"/>
          </p:nvPr>
        </p:nvSpPr>
        <p:spPr/>
        <p:txBody>
          <a:bodyPr vert="horz" wrap="square" lIns="102870" tIns="51435" rIns="102870" bIns="51435" anchor="ctr"/>
          <a:p>
            <a:pPr defTabSz="1028700"/>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pic>
        <p:nvPicPr>
          <p:cNvPr id="88066" name="Picture 3"/>
          <p:cNvPicPr>
            <a:picLocks noGrp="1" noChangeAspect="1"/>
          </p:cNvPicPr>
          <p:nvPr>
            <p:ph idx="1"/>
          </p:nvPr>
        </p:nvPicPr>
        <p:blipFill>
          <a:blip r:embed="rId1"/>
          <a:stretch>
            <a:fillRect/>
          </a:stretch>
        </p:blipFill>
        <p:spPr>
          <a:xfrm>
            <a:off x="2205038" y="1395413"/>
            <a:ext cx="6546850" cy="4244975"/>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创建</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Statements</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对象</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15747" name="Rectangle 3"/>
          <p:cNvSpPr>
            <a:spLocks noGrp="1"/>
          </p:cNvSpPr>
          <p:nvPr>
            <p:ph idx="1"/>
          </p:nvPr>
        </p:nvSpPr>
        <p:spPr/>
        <p:txBody>
          <a:bodyPr vert="horz" wrap="square" lIns="102870" tIns="51435" rIns="102870" bIns="5143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通过 </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Connection</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对象建立</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Font typeface="Wingdings" panose="05000000000000000000" pitchFamily="2" charset="2"/>
              <a:buNone/>
            </a:pP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Font typeface="Wingdings" panose="05000000000000000000" pitchFamily="2" charset="2"/>
              <a:buNone/>
            </a:pP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可创建多个</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Statements</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对象，供程序并发使用</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415748" name="Picture 4"/>
          <p:cNvPicPr>
            <a:picLocks noChangeAspect="1"/>
          </p:cNvPicPr>
          <p:nvPr/>
        </p:nvPicPr>
        <p:blipFill>
          <a:blip r:embed="rId1"/>
          <a:srcRect t="41652"/>
          <a:stretch>
            <a:fillRect/>
          </a:stretch>
        </p:blipFill>
        <p:spPr>
          <a:xfrm>
            <a:off x="1462088" y="2251075"/>
            <a:ext cx="7786687" cy="528638"/>
          </a:xfrm>
          <a:prstGeom prst="rect">
            <a:avLst/>
          </a:prstGeom>
          <a:noFill/>
          <a:ln w="9525">
            <a:noFill/>
          </a:ln>
        </p:spPr>
      </p:pic>
      <p:pic>
        <p:nvPicPr>
          <p:cNvPr id="415752" name="Picture 8"/>
          <p:cNvPicPr>
            <a:picLocks noChangeAspect="1"/>
          </p:cNvPicPr>
          <p:nvPr/>
        </p:nvPicPr>
        <p:blipFill>
          <a:blip r:embed="rId2"/>
          <a:stretch>
            <a:fillRect/>
          </a:stretch>
        </p:blipFill>
        <p:spPr>
          <a:xfrm>
            <a:off x="1462088" y="4230688"/>
            <a:ext cx="6729412" cy="7556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5747">
                                            <p:txEl>
                                              <p:charRg st="0" end="18"/>
                                            </p:txEl>
                                          </p:spTgt>
                                        </p:tgtEl>
                                        <p:attrNameLst>
                                          <p:attrName>style.visibility</p:attrName>
                                        </p:attrNameLst>
                                      </p:cBhvr>
                                      <p:to>
                                        <p:strVal val="visible"/>
                                      </p:to>
                                    </p:set>
                                    <p:anim calcmode="lin" valueType="num">
                                      <p:cBhvr additive="base">
                                        <p:cTn id="7" dur="500" fill="hold"/>
                                        <p:tgtEl>
                                          <p:spTgt spid="415747">
                                            <p:txEl>
                                              <p:charRg st="0" end="1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5747">
                                            <p:txEl>
                                              <p:charRg st="0" end="1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15748"/>
                                        </p:tgtEl>
                                        <p:attrNameLst>
                                          <p:attrName>style.visibility</p:attrName>
                                        </p:attrNameLst>
                                      </p:cBhvr>
                                      <p:to>
                                        <p:strVal val="visible"/>
                                      </p:to>
                                    </p:set>
                                    <p:anim calcmode="lin" valueType="num">
                                      <p:cBhvr additive="base">
                                        <p:cTn id="13" dur="500" fill="hold"/>
                                        <p:tgtEl>
                                          <p:spTgt spid="415748"/>
                                        </p:tgtEl>
                                        <p:attrNameLst>
                                          <p:attrName>ppt_x</p:attrName>
                                        </p:attrNameLst>
                                      </p:cBhvr>
                                      <p:tavLst>
                                        <p:tav tm="0">
                                          <p:val>
                                            <p:strVal val="0-#ppt_w/2"/>
                                          </p:val>
                                        </p:tav>
                                        <p:tav tm="100000">
                                          <p:val>
                                            <p:strVal val="#ppt_x"/>
                                          </p:val>
                                        </p:tav>
                                      </p:tavLst>
                                    </p:anim>
                                    <p:anim calcmode="lin" valueType="num">
                                      <p:cBhvr additive="base">
                                        <p:cTn id="14" dur="500" fill="hold"/>
                                        <p:tgtEl>
                                          <p:spTgt spid="41574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5747">
                                            <p:txEl>
                                              <p:charRg st="20" end="46"/>
                                            </p:txEl>
                                          </p:spTgt>
                                        </p:tgtEl>
                                        <p:attrNameLst>
                                          <p:attrName>style.visibility</p:attrName>
                                        </p:attrNameLst>
                                      </p:cBhvr>
                                      <p:to>
                                        <p:strVal val="visible"/>
                                      </p:to>
                                    </p:set>
                                    <p:anim calcmode="lin" valueType="num">
                                      <p:cBhvr additive="base">
                                        <p:cTn id="19" dur="500" fill="hold"/>
                                        <p:tgtEl>
                                          <p:spTgt spid="415747">
                                            <p:txEl>
                                              <p:charRg st="20" end="4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5747">
                                            <p:txEl>
                                              <p:charRg st="20" end="4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15752"/>
                                        </p:tgtEl>
                                        <p:attrNameLst>
                                          <p:attrName>style.visibility</p:attrName>
                                        </p:attrNameLst>
                                      </p:cBhvr>
                                      <p:to>
                                        <p:strVal val="visible"/>
                                      </p:to>
                                    </p:set>
                                    <p:animEffect transition="in" filter="blinds(horizontal)">
                                      <p:cBhvr>
                                        <p:cTn id="25" dur="500"/>
                                        <p:tgtEl>
                                          <p:spTgt spid="415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执行</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sql</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语句的方法</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16771" name="Rectangle 3"/>
          <p:cNvSpPr>
            <a:spLocks noGrp="1"/>
          </p:cNvSpPr>
          <p:nvPr>
            <p:ph idx="1"/>
          </p:nvPr>
        </p:nvSpPr>
        <p:spPr/>
        <p:txBody>
          <a:bodyPr vert="horz" wrap="square" lIns="102870" tIns="51435" rIns="102870" bIns="51435" anchor="t"/>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ResultSet executeQuery(String sql) throws SQLException </a:t>
            </a:r>
            <a:b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使用</a:t>
            </a:r>
            <a:r>
              <a:rPr lang="en-US" altLang="zh-CN"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SELECT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命令对数据库进行查询 </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416772" name="Picture 4"/>
          <p:cNvPicPr>
            <a:picLocks noChangeAspect="1"/>
          </p:cNvPicPr>
          <p:nvPr/>
        </p:nvPicPr>
        <p:blipFill>
          <a:blip r:embed="rId1"/>
          <a:stretch>
            <a:fillRect/>
          </a:stretch>
        </p:blipFill>
        <p:spPr>
          <a:xfrm>
            <a:off x="1319213" y="3525838"/>
            <a:ext cx="8131175" cy="25019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6771">
                                            <p:txEl>
                                              <p:charRg st="0" end="78"/>
                                            </p:txEl>
                                          </p:spTgt>
                                        </p:tgtEl>
                                        <p:attrNameLst>
                                          <p:attrName>style.visibility</p:attrName>
                                        </p:attrNameLst>
                                      </p:cBhvr>
                                      <p:to>
                                        <p:strVal val="visible"/>
                                      </p:to>
                                    </p:set>
                                    <p:anim calcmode="lin" valueType="num">
                                      <p:cBhvr additive="base">
                                        <p:cTn id="7" dur="500" fill="hold"/>
                                        <p:tgtEl>
                                          <p:spTgt spid="416771">
                                            <p:txEl>
                                              <p:charRg st="0" end="7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6771">
                                            <p:txEl>
                                              <p:charRg st="0" end="7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6772"/>
                                        </p:tgtEl>
                                        <p:attrNameLst>
                                          <p:attrName>style.visibility</p:attrName>
                                        </p:attrNameLst>
                                      </p:cBhvr>
                                      <p:to>
                                        <p:strVal val="visible"/>
                                      </p:to>
                                    </p:set>
                                    <p:anim calcmode="lin" valueType="num">
                                      <p:cBhvr additive="base">
                                        <p:cTn id="13" dur="500" fill="hold"/>
                                        <p:tgtEl>
                                          <p:spTgt spid="416772"/>
                                        </p:tgtEl>
                                        <p:attrNameLst>
                                          <p:attrName>ppt_x</p:attrName>
                                        </p:attrNameLst>
                                      </p:cBhvr>
                                      <p:tavLst>
                                        <p:tav tm="0">
                                          <p:val>
                                            <p:strVal val="#ppt_x"/>
                                          </p:val>
                                        </p:tav>
                                        <p:tav tm="100000">
                                          <p:val>
                                            <p:strVal val="#ppt_x"/>
                                          </p:val>
                                        </p:tav>
                                      </p:tavLst>
                                    </p:anim>
                                    <p:anim calcmode="lin" valueType="num">
                                      <p:cBhvr additive="base">
                                        <p:cTn id="14" dur="500" fill="hold"/>
                                        <p:tgtEl>
                                          <p:spTgt spid="4167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执行</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sql</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语句的方法</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17795" name="Rectangle 3"/>
          <p:cNvSpPr>
            <a:spLocks noGrp="1"/>
          </p:cNvSpPr>
          <p:nvPr>
            <p:ph idx="1"/>
          </p:nvPr>
        </p:nvSpPr>
        <p:spPr/>
        <p:txBody>
          <a:bodyPr vert="horz" wrap="square" lIns="102870" tIns="51435" rIns="102870" bIns="51435" anchor="t"/>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int executeUpdate(String sql) throws SQLException  //</a:t>
            </a:r>
            <a:r>
              <a:rPr lang="zh-CN" altLang="en-US"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使用</a:t>
            </a:r>
            <a:r>
              <a:rPr lang="en-US" altLang="zh-CN"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INSERT\DELETE\UPDATE</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对数据库进行新增、删除和修改操作。</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417796" name="Picture 4"/>
          <p:cNvPicPr>
            <a:picLocks noChangeAspect="1"/>
          </p:cNvPicPr>
          <p:nvPr/>
        </p:nvPicPr>
        <p:blipFill>
          <a:blip r:embed="rId1"/>
          <a:stretch>
            <a:fillRect/>
          </a:stretch>
        </p:blipFill>
        <p:spPr>
          <a:xfrm>
            <a:off x="1166813" y="3448050"/>
            <a:ext cx="8393112" cy="30241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7795">
                                            <p:txEl>
                                              <p:charRg st="0" end="93"/>
                                            </p:txEl>
                                          </p:spTgt>
                                        </p:tgtEl>
                                        <p:attrNameLst>
                                          <p:attrName>style.visibility</p:attrName>
                                        </p:attrNameLst>
                                      </p:cBhvr>
                                      <p:to>
                                        <p:strVal val="visible"/>
                                      </p:to>
                                    </p:set>
                                    <p:anim calcmode="lin" valueType="num">
                                      <p:cBhvr additive="base">
                                        <p:cTn id="7" dur="500" fill="hold"/>
                                        <p:tgtEl>
                                          <p:spTgt spid="417795">
                                            <p:txEl>
                                              <p:charRg st="0" end="9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7795">
                                            <p:txEl>
                                              <p:charRg st="0" end="9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7796"/>
                                        </p:tgtEl>
                                        <p:attrNameLst>
                                          <p:attrName>style.visibility</p:attrName>
                                        </p:attrNameLst>
                                      </p:cBhvr>
                                      <p:to>
                                        <p:strVal val="visible"/>
                                      </p:to>
                                    </p:set>
                                    <p:anim calcmode="lin" valueType="num">
                                      <p:cBhvr additive="base">
                                        <p:cTn id="13" dur="500" fill="hold"/>
                                        <p:tgtEl>
                                          <p:spTgt spid="417796"/>
                                        </p:tgtEl>
                                        <p:attrNameLst>
                                          <p:attrName>ppt_x</p:attrName>
                                        </p:attrNameLst>
                                      </p:cBhvr>
                                      <p:tavLst>
                                        <p:tav tm="0">
                                          <p:val>
                                            <p:strVal val="#ppt_x"/>
                                          </p:val>
                                        </p:tav>
                                        <p:tav tm="100000">
                                          <p:val>
                                            <p:strVal val="#ppt_x"/>
                                          </p:val>
                                        </p:tav>
                                      </p:tavLst>
                                    </p:anim>
                                    <p:anim calcmode="lin" valueType="num">
                                      <p:cBhvr additive="base">
                                        <p:cTn id="14" dur="500" fill="hold"/>
                                        <p:tgtEl>
                                          <p:spTgt spid="4177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JDBC</a:t>
            </a: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的特点</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1267"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600075" marR="0" lvl="0" indent="-600075"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a:t>
            </a:r>
            <a:r>
              <a:rPr kumimoji="0" lang="en-US"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水平上的</a:t>
            </a:r>
            <a:r>
              <a:rPr kumimoji="0" lang="en-US"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API</a:t>
            </a:r>
            <a:endParaRPr kumimoji="0" lang="en-US"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69975" marR="0" lvl="2" indent="1143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为</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语言定义的一个</a:t>
            </a:r>
            <a:r>
              <a:rPr kumimoji="0" lang="en-US" altLang="zh-CN" sz="2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调用级界面，其中心在于执行</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基本的</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 </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声明和取回结果。在此基础上可以定义更高层次</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a:t>
            </a:r>
            <a:r>
              <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API</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00075" marR="0" lvl="0" indent="-600075"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与</a:t>
            </a:r>
            <a:r>
              <a:rPr kumimoji="0" lang="en-US"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的一致性</a:t>
            </a:r>
            <a:endParaRPr kumimoji="0" lang="en-US"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69975" marR="0" lvl="2" indent="25146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允许使用从属于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DBMS</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的系统的任何查询语句，一个应用程序可以尽可能的使用</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功能。</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69975" marR="0" lvl="2" indent="25146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用户至少使用</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ANSI SQL 92 entry level</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标准</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00075" marR="0" lvl="0" indent="-600075"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可在现有的数据库接口之上实现</a:t>
            </a:r>
            <a:endParaRPr kumimoji="0" lang="en-US"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69975" marR="0" lvl="2" indent="25146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比如可以在</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ODBC</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之上实现</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00075" marR="0" lvl="0" indent="-600075"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执行</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sql</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语句的方法</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18819" name="Rectangle 3"/>
          <p:cNvSpPr>
            <a:spLocks noGrp="1"/>
          </p:cNvSpPr>
          <p:nvPr>
            <p:ph idx="1"/>
          </p:nvPr>
        </p:nvSpPr>
        <p:spPr/>
        <p:txBody>
          <a:bodyPr vert="horz" wrap="square" lIns="102870" tIns="51435" rIns="102870" bIns="51435" anchor="t"/>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void close() throws SQLException </a:t>
            </a:r>
            <a:b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结束</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Statement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类对象对数据库的联机</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调用此方法表明已完成</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sql</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的执行</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创建</a:t>
            </a:r>
            <a:r>
              <a:rPr lang="en-US" altLang="zh-CN"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Statement</a:t>
            </a:r>
            <a:r>
              <a:rPr lang="zh-CN" altLang="en-US"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的</a:t>
            </a:r>
            <a:r>
              <a:rPr lang="en-US" altLang="zh-CN"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Connection</a:t>
            </a:r>
            <a:r>
              <a:rPr lang="zh-CN" altLang="en-US"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对象关闭，将导致</a:t>
            </a:r>
            <a:r>
              <a:rPr lang="en-US" altLang="zh-CN"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Statement</a:t>
            </a:r>
            <a:r>
              <a:rPr lang="zh-CN" altLang="en-US"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对象关闭</a:t>
            </a:r>
            <a:endParaRPr lang="zh-CN" altLang="en-US"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关闭</a:t>
            </a:r>
            <a:r>
              <a:rPr lang="en-US" altLang="zh-CN"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Statement</a:t>
            </a:r>
            <a:r>
              <a:rPr lang="zh-CN" altLang="en-US"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对象将会导致，由</a:t>
            </a:r>
            <a:r>
              <a:rPr lang="en-US" altLang="zh-CN"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Statement</a:t>
            </a:r>
            <a:r>
              <a:rPr lang="zh-CN" altLang="en-US"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对象获得的</a:t>
            </a:r>
            <a:r>
              <a:rPr lang="en-US" altLang="zh-CN"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ResultSet</a:t>
            </a:r>
            <a:r>
              <a:rPr lang="zh-CN" altLang="en-US"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对象不再有效</a:t>
            </a:r>
            <a:endParaRPr lang="zh-CN" altLang="en-US"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8819">
                                            <p:txEl>
                                              <p:charRg st="0" end="58"/>
                                            </p:txEl>
                                          </p:spTgt>
                                        </p:tgtEl>
                                        <p:attrNameLst>
                                          <p:attrName>style.visibility</p:attrName>
                                        </p:attrNameLst>
                                      </p:cBhvr>
                                      <p:to>
                                        <p:strVal val="visible"/>
                                      </p:to>
                                    </p:set>
                                    <p:anim calcmode="lin" valueType="num">
                                      <p:cBhvr additive="base">
                                        <p:cTn id="7" dur="500" fill="hold"/>
                                        <p:tgtEl>
                                          <p:spTgt spid="418819">
                                            <p:txEl>
                                              <p:charRg st="0" end="5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8819">
                                            <p:txEl>
                                              <p:charRg st="0" end="5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8819">
                                            <p:txEl>
                                              <p:charRg st="58" end="75"/>
                                            </p:txEl>
                                          </p:spTgt>
                                        </p:tgtEl>
                                        <p:attrNameLst>
                                          <p:attrName>style.visibility</p:attrName>
                                        </p:attrNameLst>
                                      </p:cBhvr>
                                      <p:to>
                                        <p:strVal val="visible"/>
                                      </p:to>
                                    </p:set>
                                    <p:anim calcmode="lin" valueType="num">
                                      <p:cBhvr additive="base">
                                        <p:cTn id="13" dur="500" fill="hold"/>
                                        <p:tgtEl>
                                          <p:spTgt spid="418819">
                                            <p:txEl>
                                              <p:charRg st="58" end="7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8819">
                                            <p:txEl>
                                              <p:charRg st="58" end="7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8819">
                                            <p:txEl>
                                              <p:charRg st="75" end="119"/>
                                            </p:txEl>
                                          </p:spTgt>
                                        </p:tgtEl>
                                        <p:attrNameLst>
                                          <p:attrName>style.visibility</p:attrName>
                                        </p:attrNameLst>
                                      </p:cBhvr>
                                      <p:to>
                                        <p:strVal val="visible"/>
                                      </p:to>
                                    </p:set>
                                    <p:anim calcmode="lin" valueType="num">
                                      <p:cBhvr additive="base">
                                        <p:cTn id="19" dur="500" fill="hold"/>
                                        <p:tgtEl>
                                          <p:spTgt spid="418819">
                                            <p:txEl>
                                              <p:charRg st="75" end="11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8819">
                                            <p:txEl>
                                              <p:charRg st="75" end="11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8819">
                                            <p:txEl>
                                              <p:charRg st="119" end="168"/>
                                            </p:txEl>
                                          </p:spTgt>
                                        </p:tgtEl>
                                        <p:attrNameLst>
                                          <p:attrName>style.visibility</p:attrName>
                                        </p:attrNameLst>
                                      </p:cBhvr>
                                      <p:to>
                                        <p:strVal val="visible"/>
                                      </p:to>
                                    </p:set>
                                    <p:anim calcmode="lin" valueType="num">
                                      <p:cBhvr additive="base">
                                        <p:cTn id="25" dur="500" fill="hold"/>
                                        <p:tgtEl>
                                          <p:spTgt spid="418819">
                                            <p:txEl>
                                              <p:charRg st="119" end="16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8819">
                                            <p:txEl>
                                              <p:charRg st="119" end="16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查询数据库</a:t>
            </a:r>
            <a:r>
              <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(PreparedStatement)</a:t>
            </a:r>
            <a:endPar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98306" name="Rectangle 3"/>
          <p:cNvSpPr>
            <a:spLocks noGrp="1"/>
          </p:cNvSpPr>
          <p:nvPr>
            <p:ph idx="1"/>
          </p:nvPr>
        </p:nvSpPr>
        <p:spPr/>
        <p:txBody>
          <a:bodyPr vert="horz" wrap="square" lIns="102870" tIns="51435" rIns="102870" bIns="51435" anchor="t"/>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Statement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对象在每次执行</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sql</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语句时都将语句传给数据库，在多次执行同一个语句时</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效率比较低</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可以使用</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使用数据库的预编译功能</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速度可以提高很多</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对象的</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sql</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语句可以接受参数</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每次执行时可以传递不同的参数</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查询数据库</a:t>
            </a:r>
            <a:r>
              <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(PreparedStatement)</a:t>
            </a:r>
            <a:endPar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5603"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600075" marR="0" lvl="0" indent="-600075"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创建</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String sql=</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select * from customer where age=?</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 pstmt=conn.prepareStatement(sql);</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00075" marR="0" lvl="0" indent="-600075"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执行</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100000"/>
              </a:lnSpc>
              <a:spcBef>
                <a:spcPct val="20000"/>
              </a:spcBef>
              <a:spcAft>
                <a:spcPct val="0"/>
              </a:spcAft>
              <a:buClrTx/>
              <a:buSzTx/>
              <a:buFont typeface="Wingdings" panose="05000000000000000000" pitchFamily="2" charset="2"/>
              <a:buChar char="n"/>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pstmt.setInt(1,30);</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100000"/>
              </a:lnSpc>
              <a:spcBef>
                <a:spcPct val="20000"/>
              </a:spcBef>
              <a:spcAft>
                <a:spcPct val="0"/>
              </a:spcAft>
              <a:buClrTx/>
              <a:buSzTx/>
              <a:buFont typeface="Wingdings" panose="05000000000000000000" pitchFamily="2" charset="2"/>
              <a:buChar char="n"/>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ResultSet=pstmt.</a:t>
            </a:r>
            <a:r>
              <a:rPr kumimoji="0" lang="en-US" altLang="zh-CN" sz="2520" b="0" i="0" u="none" strike="noStrike" kern="120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executeQuery</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00075" marR="0" lvl="0" indent="-600075"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关闭</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100000"/>
              </a:lnSpc>
              <a:spcBef>
                <a:spcPct val="20000"/>
              </a:spcBef>
              <a:spcAft>
                <a:spcPct val="0"/>
              </a:spcAft>
              <a:buClrTx/>
              <a:buSzTx/>
              <a:buFont typeface="Wingdings" panose="05000000000000000000" pitchFamily="2" charset="2"/>
              <a:buChar char="n"/>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Pstmt.close();</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PreparedStatement</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19843"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是 </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Statement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的子类，在创建 </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时，会提供一个 </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语句 。</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区别在于：</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类对象会将传入的</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命令事先编好等待使用，当有单一的</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指令比多次执行时，用</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类会比</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Statement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类有效率</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一般来说，使用</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对象都是带输入参数的</a:t>
            </a:r>
            <a:b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43">
                                            <p:txEl>
                                              <p:charRg st="0" end="73"/>
                                            </p:txEl>
                                          </p:spTgt>
                                        </p:tgtEl>
                                        <p:attrNameLst>
                                          <p:attrName>style.visibility</p:attrName>
                                        </p:attrNameLst>
                                      </p:cBhvr>
                                      <p:to>
                                        <p:strVal val="visible"/>
                                      </p:to>
                                    </p:set>
                                    <p:anim calcmode="lin" valueType="num">
                                      <p:cBhvr additive="base">
                                        <p:cTn id="7" dur="500" fill="hold"/>
                                        <p:tgtEl>
                                          <p:spTgt spid="419843">
                                            <p:txEl>
                                              <p:charRg st="0" end="7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43">
                                            <p:txEl>
                                              <p:charRg st="0" end="7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43">
                                            <p:txEl>
                                              <p:charRg st="73" end="169"/>
                                            </p:txEl>
                                          </p:spTgt>
                                        </p:tgtEl>
                                        <p:attrNameLst>
                                          <p:attrName>style.visibility</p:attrName>
                                        </p:attrNameLst>
                                      </p:cBhvr>
                                      <p:to>
                                        <p:strVal val="visible"/>
                                      </p:to>
                                    </p:set>
                                    <p:anim calcmode="lin" valueType="num">
                                      <p:cBhvr additive="base">
                                        <p:cTn id="13" dur="500" fill="hold"/>
                                        <p:tgtEl>
                                          <p:spTgt spid="419843">
                                            <p:txEl>
                                              <p:charRg st="73" end="16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43">
                                            <p:txEl>
                                              <p:charRg st="73" end="16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43">
                                            <p:txEl>
                                              <p:charRg st="169" end="205"/>
                                            </p:txEl>
                                          </p:spTgt>
                                        </p:tgtEl>
                                        <p:attrNameLst>
                                          <p:attrName>style.visibility</p:attrName>
                                        </p:attrNameLst>
                                      </p:cBhvr>
                                      <p:to>
                                        <p:strVal val="visible"/>
                                      </p:to>
                                    </p:set>
                                    <p:anim calcmode="lin" valueType="num">
                                      <p:cBhvr additive="base">
                                        <p:cTn id="19" dur="500" fill="hold"/>
                                        <p:tgtEl>
                                          <p:spTgt spid="419843">
                                            <p:txEl>
                                              <p:charRg st="169" end="20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43">
                                            <p:txEl>
                                              <p:charRg st="169" end="20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0866"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PreparedStatement</a:t>
            </a: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类的方法</a:t>
            </a:r>
            <a:r>
              <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endPar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20867"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ResultSet executeQuery() throws SQLException </a:t>
            </a:r>
            <a:b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使用</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SELECT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命令对数据库进行查询</a:t>
            </a:r>
            <a:endPar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int executeUpdate() throws SQLException  </a:t>
            </a:r>
            <a:b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使用</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INSERT\DELETE\UPDATE</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对数据库进行新增、删除和修改操作。</a:t>
            </a:r>
            <a:endPar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ResultSetMetaData getMetaData() throws SQLException </a:t>
            </a:r>
            <a:b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取得</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ResultSet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类对象有关字段的相关信息</a:t>
            </a:r>
            <a:endPar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void setInt(int parameterIndex,int x) throws SQLException </a:t>
            </a:r>
            <a:b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设定整数类型数值给</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类对象的</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参数</a:t>
            </a:r>
            <a:endPar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void setFloat(int parameterIndex,float x) throws SQLException</a:t>
            </a:r>
            <a:b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设定浮点数类型数值给</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类对象的</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参数 </a:t>
            </a:r>
            <a:endPar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endPar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0867">
                                            <p:txEl>
                                              <p:charRg st="0" end="67"/>
                                            </p:txEl>
                                          </p:spTgt>
                                        </p:tgtEl>
                                        <p:attrNameLst>
                                          <p:attrName>style.visibility</p:attrName>
                                        </p:attrNameLst>
                                      </p:cBhvr>
                                      <p:to>
                                        <p:strVal val="visible"/>
                                      </p:to>
                                    </p:set>
                                    <p:anim calcmode="lin" valueType="num">
                                      <p:cBhvr additive="base">
                                        <p:cTn id="7" dur="500" fill="hold"/>
                                        <p:tgtEl>
                                          <p:spTgt spid="420867">
                                            <p:txEl>
                                              <p:charRg st="0" end="6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0867">
                                            <p:txEl>
                                              <p:charRg st="0" end="6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20867">
                                            <p:txEl>
                                              <p:charRg st="67" end="151"/>
                                            </p:txEl>
                                          </p:spTgt>
                                        </p:tgtEl>
                                        <p:attrNameLst>
                                          <p:attrName>style.visibility</p:attrName>
                                        </p:attrNameLst>
                                      </p:cBhvr>
                                      <p:to>
                                        <p:strVal val="visible"/>
                                      </p:to>
                                    </p:set>
                                    <p:anim calcmode="lin" valueType="num">
                                      <p:cBhvr additive="base">
                                        <p:cTn id="13" dur="500" fill="hold"/>
                                        <p:tgtEl>
                                          <p:spTgt spid="420867">
                                            <p:txEl>
                                              <p:charRg st="67" end="15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20867">
                                            <p:txEl>
                                              <p:charRg st="67" end="15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20867">
                                            <p:txEl>
                                              <p:charRg st="151" end="230"/>
                                            </p:txEl>
                                          </p:spTgt>
                                        </p:tgtEl>
                                        <p:attrNameLst>
                                          <p:attrName>style.visibility</p:attrName>
                                        </p:attrNameLst>
                                      </p:cBhvr>
                                      <p:to>
                                        <p:strVal val="visible"/>
                                      </p:to>
                                    </p:set>
                                    <p:anim calcmode="lin" valueType="num">
                                      <p:cBhvr additive="base">
                                        <p:cTn id="19" dur="500" fill="hold"/>
                                        <p:tgtEl>
                                          <p:spTgt spid="420867">
                                            <p:txEl>
                                              <p:charRg st="151" end="23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20867">
                                            <p:txEl>
                                              <p:charRg st="151" end="23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0867">
                                            <p:txEl>
                                              <p:charRg st="230" end="326"/>
                                            </p:txEl>
                                          </p:spTgt>
                                        </p:tgtEl>
                                        <p:attrNameLst>
                                          <p:attrName>style.visibility</p:attrName>
                                        </p:attrNameLst>
                                      </p:cBhvr>
                                      <p:to>
                                        <p:strVal val="visible"/>
                                      </p:to>
                                    </p:set>
                                    <p:anim calcmode="lin" valueType="num">
                                      <p:cBhvr additive="base">
                                        <p:cTn id="25" dur="500" fill="hold"/>
                                        <p:tgtEl>
                                          <p:spTgt spid="420867">
                                            <p:txEl>
                                              <p:charRg st="230" end="32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20867">
                                            <p:txEl>
                                              <p:charRg st="230" end="32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20867">
                                            <p:txEl>
                                              <p:charRg st="326" end="427"/>
                                            </p:txEl>
                                          </p:spTgt>
                                        </p:tgtEl>
                                        <p:attrNameLst>
                                          <p:attrName>style.visibility</p:attrName>
                                        </p:attrNameLst>
                                      </p:cBhvr>
                                      <p:to>
                                        <p:strVal val="visible"/>
                                      </p:to>
                                    </p:set>
                                    <p:anim calcmode="lin" valueType="num">
                                      <p:cBhvr additive="base">
                                        <p:cTn id="31" dur="500" fill="hold"/>
                                        <p:tgtEl>
                                          <p:spTgt spid="420867">
                                            <p:txEl>
                                              <p:charRg st="326" end="42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20867">
                                            <p:txEl>
                                              <p:charRg st="326" end="42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1890"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…PreparedStatement</a:t>
            </a: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类的方法</a:t>
            </a:r>
            <a:r>
              <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endPar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21891"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void setNull(int parameterIndex,int sqlType) throws SQLException //</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设定</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NULL</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类型数值给</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类对象的</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参数</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void setString(int parameterIndex,String x) throws SQLException </a:t>
            </a:r>
            <a:b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设定字符串类型数值给</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类对象的</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参数</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void setDate(int parameterIndex,Date x) throws SQLException </a:t>
            </a:r>
            <a:b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设定日期类型数值给</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类对象的</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参数</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void setTime(int parameterIndex,Time x) throws SQLException </a:t>
            </a:r>
            <a:b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设定时间类型数值给</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类对象的</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参数</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1891">
                                            <p:txEl>
                                              <p:charRg st="0" end="104"/>
                                            </p:txEl>
                                          </p:spTgt>
                                        </p:tgtEl>
                                        <p:attrNameLst>
                                          <p:attrName>style.visibility</p:attrName>
                                        </p:attrNameLst>
                                      </p:cBhvr>
                                      <p:to>
                                        <p:strVal val="visible"/>
                                      </p:to>
                                    </p:set>
                                    <p:anim calcmode="lin" valueType="num">
                                      <p:cBhvr additive="base">
                                        <p:cTn id="7" dur="500" fill="hold"/>
                                        <p:tgtEl>
                                          <p:spTgt spid="421891">
                                            <p:txEl>
                                              <p:charRg st="0" end="10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1891">
                                            <p:txEl>
                                              <p:charRg st="0" end="10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21891">
                                            <p:txEl>
                                              <p:charRg st="104" end="207"/>
                                            </p:txEl>
                                          </p:spTgt>
                                        </p:tgtEl>
                                        <p:attrNameLst>
                                          <p:attrName>style.visibility</p:attrName>
                                        </p:attrNameLst>
                                      </p:cBhvr>
                                      <p:to>
                                        <p:strVal val="visible"/>
                                      </p:to>
                                    </p:set>
                                    <p:anim calcmode="lin" valueType="num">
                                      <p:cBhvr additive="base">
                                        <p:cTn id="13" dur="500" fill="hold"/>
                                        <p:tgtEl>
                                          <p:spTgt spid="421891">
                                            <p:txEl>
                                              <p:charRg st="104" end="20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21891">
                                            <p:txEl>
                                              <p:charRg st="104" end="20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21891">
                                            <p:txEl>
                                              <p:charRg st="207" end="306"/>
                                            </p:txEl>
                                          </p:spTgt>
                                        </p:tgtEl>
                                        <p:attrNameLst>
                                          <p:attrName>style.visibility</p:attrName>
                                        </p:attrNameLst>
                                      </p:cBhvr>
                                      <p:to>
                                        <p:strVal val="visible"/>
                                      </p:to>
                                    </p:set>
                                    <p:anim calcmode="lin" valueType="num">
                                      <p:cBhvr additive="base">
                                        <p:cTn id="19" dur="500" fill="hold"/>
                                        <p:tgtEl>
                                          <p:spTgt spid="421891">
                                            <p:txEl>
                                              <p:charRg st="207" end="30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21891">
                                            <p:txEl>
                                              <p:charRg st="207" end="30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1891">
                                            <p:txEl>
                                              <p:charRg st="306" end="405"/>
                                            </p:txEl>
                                          </p:spTgt>
                                        </p:tgtEl>
                                        <p:attrNameLst>
                                          <p:attrName>style.visibility</p:attrName>
                                        </p:attrNameLst>
                                      </p:cBhvr>
                                      <p:to>
                                        <p:strVal val="visible"/>
                                      </p:to>
                                    </p:set>
                                    <p:anim calcmode="lin" valueType="num">
                                      <p:cBhvr additive="base">
                                        <p:cTn id="25" dur="500" fill="hold"/>
                                        <p:tgtEl>
                                          <p:spTgt spid="421891">
                                            <p:txEl>
                                              <p:charRg st="306" end="40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21891">
                                            <p:txEl>
                                              <p:charRg st="306" end="40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PreparedStatement</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编程例子</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22915" name="Rectangle 3"/>
          <p:cNvSpPr>
            <a:spLocks noGrp="1" noChangeArrowheads="1"/>
          </p:cNvSpPr>
          <p:nvPr>
            <p:ph idx="1"/>
          </p:nvPr>
        </p:nvSpPr>
        <p:spPr>
          <a:xfrm>
            <a:off x="495300" y="1395413"/>
            <a:ext cx="9721850" cy="4751388"/>
          </a:xfrm>
          <a:solidFill>
            <a:srgbClr val="FFFFFF"/>
          </a:solidFill>
        </p:spPr>
        <p:txBody>
          <a:bodyPr vert="horz" wrap="square" lIns="102870" tIns="51435" rIns="102870" bIns="5143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Connection con=DriverManager.getConnection(url,user,password);</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当前的表中有如下几个字段</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ID,NAME,PASSWORD,TEXT,NOTE</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 insertStatement = con.prepareStatement(</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"INSERT INTO rbac_application values(?,?,?,?,?)");</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insertStatement.setInt(1,10);</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insertStatement.setString(2,"thinkersky");</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insertStatement.setString(3,"88888");</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insertStatement.setString(4,"</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这是个测试的应用程序</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insertStatement.setString(5,"</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备注</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int result = insertStatement.executeUpdate();</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con.close();</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22916" name="Rectangle 4"/>
          <p:cNvSpPr/>
          <p:nvPr/>
        </p:nvSpPr>
        <p:spPr>
          <a:xfrm>
            <a:off x="495300" y="3465513"/>
            <a:ext cx="8461375" cy="2116137"/>
          </a:xfrm>
          <a:prstGeom prst="rect">
            <a:avLst/>
          </a:prstGeom>
          <a:noFill/>
          <a:ln w="9525" cap="flat" cmpd="sng">
            <a:solidFill>
              <a:srgbClr val="FF0000"/>
            </a:solidFill>
            <a:prstDash val="solid"/>
            <a:miter/>
            <a:headEnd type="none" w="med" len="med"/>
            <a:tailEnd type="none" w="med" len="med"/>
          </a:ln>
        </p:spPr>
        <p:txBody>
          <a:bodyPr wrap="none" anchor="ctr"/>
          <a:p>
            <a:pPr>
              <a:buFont typeface="Arial" panose="020B0604020202020204" pitchFamily="34" charset="0"/>
            </a:pPr>
            <a:endParaRPr lang="zh-CN" altLang="en-US" sz="21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2915"/>
                                        </p:tgtEl>
                                        <p:attrNameLst>
                                          <p:attrName>style.visibility</p:attrName>
                                        </p:attrNameLst>
                                      </p:cBhvr>
                                      <p:to>
                                        <p:strVal val="visible"/>
                                      </p:to>
                                    </p:set>
                                    <p:anim calcmode="lin" valueType="num">
                                      <p:cBhvr additive="base">
                                        <p:cTn id="7" dur="500" fill="hold"/>
                                        <p:tgtEl>
                                          <p:spTgt spid="422915"/>
                                        </p:tgtEl>
                                        <p:attrNameLst>
                                          <p:attrName>ppt_x</p:attrName>
                                        </p:attrNameLst>
                                      </p:cBhvr>
                                      <p:tavLst>
                                        <p:tav tm="0">
                                          <p:val>
                                            <p:strVal val="#ppt_x"/>
                                          </p:val>
                                        </p:tav>
                                        <p:tav tm="100000">
                                          <p:val>
                                            <p:strVal val="#ppt_x"/>
                                          </p:val>
                                        </p:tav>
                                      </p:tavLst>
                                    </p:anim>
                                    <p:anim calcmode="lin" valueType="num">
                                      <p:cBhvr additive="base">
                                        <p:cTn id="8" dur="500" fill="hold"/>
                                        <p:tgtEl>
                                          <p:spTgt spid="4229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22915">
                                            <p:txEl>
                                              <p:charRg st="0" end="63"/>
                                            </p:txEl>
                                          </p:spTgt>
                                        </p:tgtEl>
                                        <p:attrNameLst>
                                          <p:attrName>style.visibility</p:attrName>
                                        </p:attrNameLst>
                                      </p:cBhvr>
                                      <p:to>
                                        <p:strVal val="visible"/>
                                      </p:to>
                                    </p:set>
                                    <p:anim calcmode="lin" valueType="num">
                                      <p:cBhvr additive="base">
                                        <p:cTn id="13" dur="500" fill="hold"/>
                                        <p:tgtEl>
                                          <p:spTgt spid="422915">
                                            <p:txEl>
                                              <p:charRg st="0" end="6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22915">
                                            <p:txEl>
                                              <p:charRg st="0" end="6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22915">
                                            <p:txEl>
                                              <p:charRg st="63" end="104"/>
                                            </p:txEl>
                                          </p:spTgt>
                                        </p:tgtEl>
                                        <p:attrNameLst>
                                          <p:attrName>style.visibility</p:attrName>
                                        </p:attrNameLst>
                                      </p:cBhvr>
                                      <p:to>
                                        <p:strVal val="visible"/>
                                      </p:to>
                                    </p:set>
                                    <p:anim calcmode="lin" valueType="num">
                                      <p:cBhvr additive="base">
                                        <p:cTn id="19" dur="500" fill="hold"/>
                                        <p:tgtEl>
                                          <p:spTgt spid="422915">
                                            <p:txEl>
                                              <p:charRg st="63" end="10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22915">
                                            <p:txEl>
                                              <p:charRg st="63" end="10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2915">
                                            <p:txEl>
                                              <p:charRg st="104" end="162"/>
                                            </p:txEl>
                                          </p:spTgt>
                                        </p:tgtEl>
                                        <p:attrNameLst>
                                          <p:attrName>style.visibility</p:attrName>
                                        </p:attrNameLst>
                                      </p:cBhvr>
                                      <p:to>
                                        <p:strVal val="visible"/>
                                      </p:to>
                                    </p:set>
                                    <p:anim calcmode="lin" valueType="num">
                                      <p:cBhvr additive="base">
                                        <p:cTn id="25" dur="500" fill="hold"/>
                                        <p:tgtEl>
                                          <p:spTgt spid="422915">
                                            <p:txEl>
                                              <p:charRg st="104" end="16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22915">
                                            <p:txEl>
                                              <p:charRg st="104" end="162"/>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422915">
                                            <p:txEl>
                                              <p:charRg st="162" end="227"/>
                                            </p:txEl>
                                          </p:spTgt>
                                        </p:tgtEl>
                                        <p:attrNameLst>
                                          <p:attrName>style.visibility</p:attrName>
                                        </p:attrNameLst>
                                      </p:cBhvr>
                                      <p:to>
                                        <p:strVal val="visible"/>
                                      </p:to>
                                    </p:set>
                                    <p:anim calcmode="lin" valueType="num">
                                      <p:cBhvr additive="base">
                                        <p:cTn id="30" dur="500" fill="hold"/>
                                        <p:tgtEl>
                                          <p:spTgt spid="422915">
                                            <p:txEl>
                                              <p:charRg st="162" end="22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22915">
                                            <p:txEl>
                                              <p:charRg st="162" end="227"/>
                                            </p:txEl>
                                          </p:spTgt>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2" presetClass="entr" presetSubtype="4" fill="hold" grpId="0" nodeType="afterEffect">
                                  <p:stCondLst>
                                    <p:cond delay="0"/>
                                  </p:stCondLst>
                                  <p:childTnLst>
                                    <p:set>
                                      <p:cBhvr>
                                        <p:cTn id="34" dur="1" fill="hold">
                                          <p:stCondLst>
                                            <p:cond delay="0"/>
                                          </p:stCondLst>
                                        </p:cTn>
                                        <p:tgtEl>
                                          <p:spTgt spid="422915">
                                            <p:txEl>
                                              <p:charRg st="227" end="257"/>
                                            </p:txEl>
                                          </p:spTgt>
                                        </p:tgtEl>
                                        <p:attrNameLst>
                                          <p:attrName>style.visibility</p:attrName>
                                        </p:attrNameLst>
                                      </p:cBhvr>
                                      <p:to>
                                        <p:strVal val="visible"/>
                                      </p:to>
                                    </p:set>
                                    <p:anim calcmode="lin" valueType="num">
                                      <p:cBhvr additive="base">
                                        <p:cTn id="35" dur="500" fill="hold"/>
                                        <p:tgtEl>
                                          <p:spTgt spid="422915">
                                            <p:txEl>
                                              <p:charRg st="227" end="25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22915">
                                            <p:txEl>
                                              <p:charRg st="227" end="257"/>
                                            </p:txEl>
                                          </p:spTgt>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fill="hold" grpId="0" nodeType="afterEffect">
                                  <p:stCondLst>
                                    <p:cond delay="0"/>
                                  </p:stCondLst>
                                  <p:childTnLst>
                                    <p:set>
                                      <p:cBhvr>
                                        <p:cTn id="39" dur="1" fill="hold">
                                          <p:stCondLst>
                                            <p:cond delay="0"/>
                                          </p:stCondLst>
                                        </p:cTn>
                                        <p:tgtEl>
                                          <p:spTgt spid="422915">
                                            <p:txEl>
                                              <p:charRg st="257" end="300"/>
                                            </p:txEl>
                                          </p:spTgt>
                                        </p:tgtEl>
                                        <p:attrNameLst>
                                          <p:attrName>style.visibility</p:attrName>
                                        </p:attrNameLst>
                                      </p:cBhvr>
                                      <p:to>
                                        <p:strVal val="visible"/>
                                      </p:to>
                                    </p:set>
                                    <p:anim calcmode="lin" valueType="num">
                                      <p:cBhvr additive="base">
                                        <p:cTn id="40" dur="500" fill="hold"/>
                                        <p:tgtEl>
                                          <p:spTgt spid="422915">
                                            <p:txEl>
                                              <p:charRg st="257" end="30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22915">
                                            <p:txEl>
                                              <p:charRg st="257" end="30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4" fill="hold" grpId="0" nodeType="afterEffect">
                                  <p:stCondLst>
                                    <p:cond delay="0"/>
                                  </p:stCondLst>
                                  <p:childTnLst>
                                    <p:set>
                                      <p:cBhvr>
                                        <p:cTn id="44" dur="1" fill="hold">
                                          <p:stCondLst>
                                            <p:cond delay="0"/>
                                          </p:stCondLst>
                                        </p:cTn>
                                        <p:tgtEl>
                                          <p:spTgt spid="422915">
                                            <p:txEl>
                                              <p:charRg st="300" end="338"/>
                                            </p:txEl>
                                          </p:spTgt>
                                        </p:tgtEl>
                                        <p:attrNameLst>
                                          <p:attrName>style.visibility</p:attrName>
                                        </p:attrNameLst>
                                      </p:cBhvr>
                                      <p:to>
                                        <p:strVal val="visible"/>
                                      </p:to>
                                    </p:set>
                                    <p:anim calcmode="lin" valueType="num">
                                      <p:cBhvr additive="base">
                                        <p:cTn id="45" dur="500" fill="hold"/>
                                        <p:tgtEl>
                                          <p:spTgt spid="422915">
                                            <p:txEl>
                                              <p:charRg st="300" end="33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22915">
                                            <p:txEl>
                                              <p:charRg st="300" end="338"/>
                                            </p:txEl>
                                          </p:spTgt>
                                        </p:tgtEl>
                                        <p:attrNameLst>
                                          <p:attrName>ppt_y</p:attrName>
                                        </p:attrNameLst>
                                      </p:cBhvr>
                                      <p:tavLst>
                                        <p:tav tm="0">
                                          <p:val>
                                            <p:strVal val="1+#ppt_h/2"/>
                                          </p:val>
                                        </p:tav>
                                        <p:tav tm="100000">
                                          <p:val>
                                            <p:strVal val="#ppt_y"/>
                                          </p:val>
                                        </p:tav>
                                      </p:tavLst>
                                    </p:anim>
                                  </p:childTnLst>
                                </p:cTn>
                              </p:par>
                            </p:childTnLst>
                          </p:cTn>
                        </p:par>
                        <p:par>
                          <p:cTn id="47" fill="hold">
                            <p:stCondLst>
                              <p:cond delay="2500"/>
                            </p:stCondLst>
                            <p:childTnLst>
                              <p:par>
                                <p:cTn id="48" presetID="2" presetClass="entr" presetSubtype="4" fill="hold" grpId="0" nodeType="afterEffect">
                                  <p:stCondLst>
                                    <p:cond delay="0"/>
                                  </p:stCondLst>
                                  <p:childTnLst>
                                    <p:set>
                                      <p:cBhvr>
                                        <p:cTn id="49" dur="1" fill="hold">
                                          <p:stCondLst>
                                            <p:cond delay="0"/>
                                          </p:stCondLst>
                                        </p:cTn>
                                        <p:tgtEl>
                                          <p:spTgt spid="422915">
                                            <p:txEl>
                                              <p:charRg st="338" end="381"/>
                                            </p:txEl>
                                          </p:spTgt>
                                        </p:tgtEl>
                                        <p:attrNameLst>
                                          <p:attrName>style.visibility</p:attrName>
                                        </p:attrNameLst>
                                      </p:cBhvr>
                                      <p:to>
                                        <p:strVal val="visible"/>
                                      </p:to>
                                    </p:set>
                                    <p:anim calcmode="lin" valueType="num">
                                      <p:cBhvr additive="base">
                                        <p:cTn id="50" dur="500" fill="hold"/>
                                        <p:tgtEl>
                                          <p:spTgt spid="422915">
                                            <p:txEl>
                                              <p:charRg st="338" end="381"/>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422915">
                                            <p:txEl>
                                              <p:charRg st="338" end="381"/>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00"/>
                            </p:stCondLst>
                            <p:childTnLst>
                              <p:par>
                                <p:cTn id="53" presetID="2" presetClass="entr" presetSubtype="4" fill="hold" grpId="0" nodeType="afterEffect">
                                  <p:stCondLst>
                                    <p:cond delay="0"/>
                                  </p:stCondLst>
                                  <p:childTnLst>
                                    <p:set>
                                      <p:cBhvr>
                                        <p:cTn id="54" dur="1" fill="hold">
                                          <p:stCondLst>
                                            <p:cond delay="0"/>
                                          </p:stCondLst>
                                        </p:cTn>
                                        <p:tgtEl>
                                          <p:spTgt spid="422915">
                                            <p:txEl>
                                              <p:charRg st="381" end="416"/>
                                            </p:txEl>
                                          </p:spTgt>
                                        </p:tgtEl>
                                        <p:attrNameLst>
                                          <p:attrName>style.visibility</p:attrName>
                                        </p:attrNameLst>
                                      </p:cBhvr>
                                      <p:to>
                                        <p:strVal val="visible"/>
                                      </p:to>
                                    </p:set>
                                    <p:anim calcmode="lin" valueType="num">
                                      <p:cBhvr additive="base">
                                        <p:cTn id="55" dur="500" fill="hold"/>
                                        <p:tgtEl>
                                          <p:spTgt spid="422915">
                                            <p:txEl>
                                              <p:charRg st="381" end="41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22915">
                                            <p:txEl>
                                              <p:charRg st="381" end="416"/>
                                            </p:txEl>
                                          </p:spTgt>
                                        </p:tgtEl>
                                        <p:attrNameLst>
                                          <p:attrName>ppt_y</p:attrName>
                                        </p:attrNameLst>
                                      </p:cBhvr>
                                      <p:tavLst>
                                        <p:tav tm="0">
                                          <p:val>
                                            <p:strVal val="1+#ppt_h/2"/>
                                          </p:val>
                                        </p:tav>
                                        <p:tav tm="100000">
                                          <p:val>
                                            <p:strVal val="#ppt_y"/>
                                          </p:val>
                                        </p:tav>
                                      </p:tavLst>
                                    </p:anim>
                                  </p:childTnLst>
                                </p:cTn>
                              </p:par>
                            </p:childTnLst>
                          </p:cTn>
                        </p:par>
                        <p:par>
                          <p:cTn id="57" fill="hold">
                            <p:stCondLst>
                              <p:cond delay="3500"/>
                            </p:stCondLst>
                            <p:childTnLst>
                              <p:par>
                                <p:cTn id="58" presetID="2" presetClass="entr" presetSubtype="4" fill="hold" grpId="0" nodeType="afterEffect">
                                  <p:stCondLst>
                                    <p:cond delay="0"/>
                                  </p:stCondLst>
                                  <p:childTnLst>
                                    <p:set>
                                      <p:cBhvr>
                                        <p:cTn id="59" dur="1" fill="hold">
                                          <p:stCondLst>
                                            <p:cond delay="0"/>
                                          </p:stCondLst>
                                        </p:cTn>
                                        <p:tgtEl>
                                          <p:spTgt spid="422915">
                                            <p:txEl>
                                              <p:charRg st="416" end="462"/>
                                            </p:txEl>
                                          </p:spTgt>
                                        </p:tgtEl>
                                        <p:attrNameLst>
                                          <p:attrName>style.visibility</p:attrName>
                                        </p:attrNameLst>
                                      </p:cBhvr>
                                      <p:to>
                                        <p:strVal val="visible"/>
                                      </p:to>
                                    </p:set>
                                    <p:anim calcmode="lin" valueType="num">
                                      <p:cBhvr additive="base">
                                        <p:cTn id="60" dur="500" fill="hold"/>
                                        <p:tgtEl>
                                          <p:spTgt spid="422915">
                                            <p:txEl>
                                              <p:charRg st="416" end="462"/>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422915">
                                            <p:txEl>
                                              <p:charRg st="416" end="462"/>
                                            </p:txEl>
                                          </p:spTgt>
                                        </p:tgtEl>
                                        <p:attrNameLst>
                                          <p:attrName>ppt_y</p:attrName>
                                        </p:attrNameLst>
                                      </p:cBhvr>
                                      <p:tavLst>
                                        <p:tav tm="0">
                                          <p:val>
                                            <p:strVal val="1+#ppt_h/2"/>
                                          </p:val>
                                        </p:tav>
                                        <p:tav tm="100000">
                                          <p:val>
                                            <p:strVal val="#ppt_y"/>
                                          </p:val>
                                        </p:tav>
                                      </p:tavLst>
                                    </p:anim>
                                  </p:childTnLst>
                                </p:cTn>
                              </p:par>
                            </p:childTnLst>
                          </p:cTn>
                        </p:par>
                        <p:par>
                          <p:cTn id="62" fill="hold">
                            <p:stCondLst>
                              <p:cond delay="4000"/>
                            </p:stCondLst>
                            <p:childTnLst>
                              <p:par>
                                <p:cTn id="63" presetID="2" presetClass="entr" presetSubtype="4" fill="hold" grpId="0" nodeType="afterEffect">
                                  <p:stCondLst>
                                    <p:cond delay="0"/>
                                  </p:stCondLst>
                                  <p:childTnLst>
                                    <p:set>
                                      <p:cBhvr>
                                        <p:cTn id="64" dur="1" fill="hold">
                                          <p:stCondLst>
                                            <p:cond delay="0"/>
                                          </p:stCondLst>
                                        </p:cTn>
                                        <p:tgtEl>
                                          <p:spTgt spid="422915">
                                            <p:txEl>
                                              <p:charRg st="462" end="475"/>
                                            </p:txEl>
                                          </p:spTgt>
                                        </p:tgtEl>
                                        <p:attrNameLst>
                                          <p:attrName>style.visibility</p:attrName>
                                        </p:attrNameLst>
                                      </p:cBhvr>
                                      <p:to>
                                        <p:strVal val="visible"/>
                                      </p:to>
                                    </p:set>
                                    <p:anim calcmode="lin" valueType="num">
                                      <p:cBhvr additive="base">
                                        <p:cTn id="65" dur="500" fill="hold"/>
                                        <p:tgtEl>
                                          <p:spTgt spid="422915">
                                            <p:txEl>
                                              <p:charRg st="462" end="47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22915">
                                            <p:txEl>
                                              <p:charRg st="462" end="47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422916"/>
                                        </p:tgtEl>
                                        <p:attrNameLst>
                                          <p:attrName>style.visibility</p:attrName>
                                        </p:attrNameLst>
                                      </p:cBhvr>
                                      <p:to>
                                        <p:strVal val="visible"/>
                                      </p:to>
                                    </p:set>
                                    <p:anim calcmode="lin" valueType="num">
                                      <p:cBhvr additive="base">
                                        <p:cTn id="71" dur="500" fill="hold"/>
                                        <p:tgtEl>
                                          <p:spTgt spid="422916"/>
                                        </p:tgtEl>
                                        <p:attrNameLst>
                                          <p:attrName>ppt_x</p:attrName>
                                        </p:attrNameLst>
                                      </p:cBhvr>
                                      <p:tavLst>
                                        <p:tav tm="0">
                                          <p:val>
                                            <p:strVal val="1+#ppt_w/2"/>
                                          </p:val>
                                        </p:tav>
                                        <p:tav tm="100000">
                                          <p:val>
                                            <p:strVal val="#ppt_x"/>
                                          </p:val>
                                        </p:tav>
                                      </p:tavLst>
                                    </p:anim>
                                    <p:anim calcmode="lin" valueType="num">
                                      <p:cBhvr additive="base">
                                        <p:cTn id="72" dur="500" fill="hold"/>
                                        <p:tgtEl>
                                          <p:spTgt spid="4229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5" grpId="0" animBg="1" build="p"/>
      <p:bldP spid="42291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6706"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dirty="0" err="1" smtClean="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PreparedStatement</a:t>
            </a:r>
            <a:r>
              <a:rPr kumimoji="0" lang="zh-CN" altLang="en-US" sz="3600" b="1"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与</a:t>
            </a:r>
            <a:r>
              <a:rPr kumimoji="0" lang="en-US" altLang="zh-CN" sz="36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Statement</a:t>
            </a:r>
            <a:endParaRPr kumimoji="0" lang="en-US" altLang="zh-CN" sz="36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56707"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优势</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预编译</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语句，性能更高</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无需拼接</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语句，编程更简单</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可以防止</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注入，安全性更好</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缺陷</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语句占位符参数只能代替普通值，不可以代替表名、列名等数据库对象，对一些特殊应用不能实现</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查询数据库</a:t>
            </a:r>
            <a:r>
              <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(CallableStatement)</a:t>
            </a:r>
            <a:endPar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6627"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600075" marR="0" lvl="0" indent="-5003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3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用于执行存储过程</a:t>
            </a:r>
            <a:endParaRPr kumimoji="0" lang="en-US" altLang="zh-CN" sz="3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308735" marR="0" lvl="1" indent="-520065"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Connection</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的对象有一个方法</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prepareCall()</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可以创建一个</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CallableStatement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参数格式是”</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{call procedureName}</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其中</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procedureName</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是存储过程的名称</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比如存储过程的名称叫</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Qurey1,</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308735" marR="0" lvl="1" indent="-520065"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CallableStatement cstmt =</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308735" marR="0" lvl="1" indent="-520065"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conn.prepareCall(</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{call Query1()}</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308735" marR="0" lvl="1" indent="-520065"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startAt="2"/>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执行</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ResultSet rs=cstmt.executeQuery();</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308735" marR="0" lvl="1" indent="-520065"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startAt="3"/>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关闭</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cstmt.close();</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CallableStatement</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23939"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CallableStatement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是</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Statement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的子类</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为所有的 </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DBMS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提供了一种以标准形式调用储存过程的方法。储存过程储存在数据库中。</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这种调用是用一种换码语法来写的，有两种形式：一种形式带结果参数，另一种形式不带结果参数。结果参数是一种输出 </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(OUT)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参数，是已储存过程的返回值。</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两种形式都可带有数量可变的输入（</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参数）、输出（</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OUT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参数）或输入和输出（</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INOUT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参数）的参数。</a:t>
            </a:r>
            <a:r>
              <a:rPr kumimoji="0" lang="zh-CN" altLang="en-US" sz="294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问号将用作参数的占位符</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3939">
                                            <p:txEl>
                                              <p:charRg st="0" end="31"/>
                                            </p:txEl>
                                          </p:spTgt>
                                        </p:tgtEl>
                                        <p:attrNameLst>
                                          <p:attrName>style.visibility</p:attrName>
                                        </p:attrNameLst>
                                      </p:cBhvr>
                                      <p:to>
                                        <p:strVal val="visible"/>
                                      </p:to>
                                    </p:set>
                                    <p:anim calcmode="lin" valueType="num">
                                      <p:cBhvr additive="base">
                                        <p:cTn id="7" dur="500" fill="hold"/>
                                        <p:tgtEl>
                                          <p:spTgt spid="423939">
                                            <p:txEl>
                                              <p:charRg st="0" end="3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3939">
                                            <p:txEl>
                                              <p:charRg st="0" end="3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23939">
                                            <p:txEl>
                                              <p:charRg st="31" end="74"/>
                                            </p:txEl>
                                          </p:spTgt>
                                        </p:tgtEl>
                                        <p:attrNameLst>
                                          <p:attrName>style.visibility</p:attrName>
                                        </p:attrNameLst>
                                      </p:cBhvr>
                                      <p:to>
                                        <p:strVal val="visible"/>
                                      </p:to>
                                    </p:set>
                                    <p:anim calcmode="lin" valueType="num">
                                      <p:cBhvr additive="base">
                                        <p:cTn id="13" dur="500" fill="hold"/>
                                        <p:tgtEl>
                                          <p:spTgt spid="423939">
                                            <p:txEl>
                                              <p:charRg st="31" end="7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23939">
                                            <p:txEl>
                                              <p:charRg st="31" end="7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23939">
                                            <p:txEl>
                                              <p:charRg st="74" end="149"/>
                                            </p:txEl>
                                          </p:spTgt>
                                        </p:tgtEl>
                                        <p:attrNameLst>
                                          <p:attrName>style.visibility</p:attrName>
                                        </p:attrNameLst>
                                      </p:cBhvr>
                                      <p:to>
                                        <p:strVal val="visible"/>
                                      </p:to>
                                    </p:set>
                                    <p:anim calcmode="lin" valueType="num">
                                      <p:cBhvr additive="base">
                                        <p:cTn id="19" dur="500" fill="hold"/>
                                        <p:tgtEl>
                                          <p:spTgt spid="423939">
                                            <p:txEl>
                                              <p:charRg st="74" end="14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23939">
                                            <p:txEl>
                                              <p:charRg st="74" end="14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3939">
                                            <p:txEl>
                                              <p:charRg st="149" end="215"/>
                                            </p:txEl>
                                          </p:spTgt>
                                        </p:tgtEl>
                                        <p:attrNameLst>
                                          <p:attrName>style.visibility</p:attrName>
                                        </p:attrNameLst>
                                      </p:cBhvr>
                                      <p:to>
                                        <p:strVal val="visible"/>
                                      </p:to>
                                    </p:set>
                                    <p:anim calcmode="lin" valueType="num">
                                      <p:cBhvr additive="base">
                                        <p:cTn id="25" dur="500" fill="hold"/>
                                        <p:tgtEl>
                                          <p:spTgt spid="423939">
                                            <p:txEl>
                                              <p:charRg st="149" end="21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23939">
                                            <p:txEl>
                                              <p:charRg st="149" end="2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JDBC</a:t>
            </a: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的特点</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4578" name="Rectangle 3"/>
          <p:cNvSpPr>
            <a:spLocks noGrp="1"/>
          </p:cNvSpPr>
          <p:nvPr>
            <p:ph idx="1"/>
          </p:nvPr>
        </p:nvSpPr>
        <p:spPr/>
        <p:txBody>
          <a:bodyPr vert="horz" wrap="square" lIns="102870" tIns="51435" rIns="102870" bIns="51435" anchor="t"/>
          <a:p>
            <a:pPr marL="600075" indent="-600075" defTabSz="1028700">
              <a:buFont typeface="Wingdings" panose="05000000000000000000" pitchFamily="2" charset="2"/>
              <a:buAutoNum type="arabicPeriod" startAt="4"/>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提供与其他</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系统一致的</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界面</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600075" indent="-600075" defTabSz="1028700">
              <a:buFont typeface="Wingdings" panose="05000000000000000000" pitchFamily="2" charset="2"/>
              <a:buAutoNum type="arabicPeriod" startAt="4"/>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简单易行，最大可能简单化</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600075" indent="-600075" defTabSz="1028700">
              <a:buFont typeface="Wingdings" panose="05000000000000000000" pitchFamily="2" charset="2"/>
              <a:buAutoNum type="arabicPeriod" startAt="4"/>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使用健壮、静态的通用数据类型。</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600075" indent="-600075" defTabSz="1028700">
              <a:buFont typeface="Wingdings" panose="05000000000000000000" pitchFamily="2" charset="2"/>
              <a:buAutoNum type="arabicPeriod" startAt="4"/>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使一般情形简单化</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600075" indent="-600075" defTabSz="1028700">
              <a:buFont typeface="Wingdings" panose="05000000000000000000" pitchFamily="2" charset="2"/>
              <a:buAutoNum type="arabicPeriod" startAt="4"/>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多种方法、多种功能</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600075" indent="-600075"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CallableStatement</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的例子</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 name="矩形 1"/>
          <p:cNvSpPr/>
          <p:nvPr/>
        </p:nvSpPr>
        <p:spPr>
          <a:xfrm>
            <a:off x="225425" y="1366838"/>
            <a:ext cx="10394950" cy="2554288"/>
          </a:xfrm>
          <a:prstGeom prst="rect">
            <a:avLst/>
          </a:prstGeom>
        </p:spPr>
        <p:txBody>
          <a:bodyPr>
            <a:spAutoFit/>
          </a:bodyPr>
          <a:lstStyle/>
          <a:p>
            <a:pPr marL="0" marR="0" lvl="0" indent="0" algn="l" defTabSz="10287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Jdbc</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调用</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MySQL</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存储过程</a:t>
            </a: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endParaRPr>
          </a:p>
          <a:p>
            <a:pPr marL="0" marR="0" lvl="0" indent="0" algn="l" defTabSz="10287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CallableStatement</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cb</a:t>
            </a:r>
            <a:b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b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connection.prepareCall</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b="0" i="0" u="none" strike="noStrike" kern="0" cap="none" spc="0" normalizeH="0" baseline="0" noProof="0" dirty="0">
                <a:ln>
                  <a:noFill/>
                </a:ln>
                <a:solidFill>
                  <a:srgbClr val="2A00FF"/>
                </a:solidFill>
                <a:effectLst/>
                <a:uLnTx/>
                <a:uFillTx/>
                <a:latin typeface="Courier New" panose="02070309020205020404" pitchFamily="49" charset="0"/>
                <a:ea typeface="等线" panose="02010600030101010101" pitchFamily="2" charset="-122"/>
                <a:cs typeface="Times New Roman" panose="02020603050405020304" pitchFamily="18" charset="0"/>
              </a:rPr>
              <a:t>"{call Test3(?,?)}"</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10287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cb.registerOutParameter</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(1, </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Types.</a:t>
            </a:r>
            <a:r>
              <a:rPr kumimoji="0" lang="en-US" altLang="zh-CN" sz="2000" b="0" i="1" u="none" strike="noStrike" kern="0" cap="none" spc="0" normalizeH="0" baseline="0" noProof="0" dirty="0" err="1">
                <a:ln>
                  <a:noFill/>
                </a:ln>
                <a:solidFill>
                  <a:srgbClr val="0000C0"/>
                </a:solidFill>
                <a:effectLst/>
                <a:uLnTx/>
                <a:uFillTx/>
                <a:latin typeface="Courier New" panose="02070309020205020404" pitchFamily="49" charset="0"/>
                <a:ea typeface="等线" panose="02010600030101010101" pitchFamily="2" charset="-122"/>
                <a:cs typeface="Times New Roman" panose="02020603050405020304" pitchFamily="18" charset="0"/>
              </a:rPr>
              <a:t>INTEGER</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10287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cb.setInt</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(2,2);</a:t>
            </a:r>
            <a:endParaRPr kumimoji="0" lang="zh-CN" altLang="zh-CN" sz="24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10287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cb.execute</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10287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b="1" i="0" u="none" strike="noStrike" kern="0" cap="none" spc="0" normalizeH="0" baseline="0" noProof="0" dirty="0" err="1">
                <a:ln>
                  <a:noFill/>
                </a:ln>
                <a:solidFill>
                  <a:srgbClr val="7F0055"/>
                </a:solidFill>
                <a:effectLst/>
                <a:uLnTx/>
                <a:uFillTx/>
                <a:latin typeface="Courier New" panose="02070309020205020404" pitchFamily="49" charset="0"/>
                <a:ea typeface="等线" panose="02010600030101010101" pitchFamily="2" charset="-122"/>
                <a:cs typeface="Times New Roman" panose="02020603050405020304" pitchFamily="18" charset="0"/>
              </a:rPr>
              <a:t>int</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 times2=</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cb.getInt</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(1);</a:t>
            </a:r>
            <a:endParaRPr kumimoji="0" lang="zh-CN" altLang="zh-CN" sz="24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10287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System.</a:t>
            </a:r>
            <a:r>
              <a:rPr kumimoji="0" lang="en-US" altLang="zh-CN" sz="2000" b="0" i="1" u="none" strike="noStrike" kern="0" cap="none" spc="0" normalizeH="0" baseline="0" noProof="0" dirty="0" err="1">
                <a:ln>
                  <a:noFill/>
                </a:ln>
                <a:solidFill>
                  <a:srgbClr val="0000C0"/>
                </a:solidFill>
                <a:effectLst/>
                <a:uLnTx/>
                <a:uFillTx/>
                <a:latin typeface="Courier New" panose="02070309020205020404" pitchFamily="49" charset="0"/>
                <a:ea typeface="等线" panose="02010600030101010101" pitchFamily="2" charset="-122"/>
                <a:cs typeface="Times New Roman" panose="02020603050405020304" pitchFamily="18" charset="0"/>
              </a:rPr>
              <a:t>out</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.println</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(times2);</a:t>
            </a:r>
            <a:endParaRPr kumimoji="0" lang="zh-CN" altLang="zh-CN" sz="24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p:cNvSpPr/>
          <p:nvPr/>
        </p:nvSpPr>
        <p:spPr>
          <a:xfrm>
            <a:off x="1439863" y="3914775"/>
            <a:ext cx="5400675" cy="2555875"/>
          </a:xfrm>
          <a:prstGeom prst="rect">
            <a:avLst/>
          </a:prstGeom>
        </p:spPr>
        <p:txBody>
          <a:bodyPr>
            <a:spAutoFit/>
          </a:bodyPr>
          <a:lstStyle/>
          <a:p>
            <a:pPr marL="0" marR="0" lvl="0" indent="0" algn="just" defTabSz="10287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rPr>
              <a:t>//MySQL</a:t>
            </a:r>
            <a:r>
              <a:rPr kumimoji="0" lang="zh-CN" altLang="en-US"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rPr>
              <a:t>的存储过程</a:t>
            </a:r>
            <a:endParaRPr kumimoji="0" lang="en-US"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10287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rPr>
              <a:t>DELIMITER $$ </a:t>
            </a:r>
            <a:endParaRPr kumimoji="0" lang="zh-CN"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10287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rPr>
              <a:t>CREATE </a:t>
            </a:r>
            <a:endParaRPr kumimoji="0" lang="zh-CN"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10287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rPr>
              <a:t>    PROCEDURE `test`.`Test3`(OUT a INT,IN b INT)</a:t>
            </a:r>
            <a:endParaRPr kumimoji="0" lang="zh-CN"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10287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rPr>
              <a:t>    BEGIN</a:t>
            </a:r>
            <a:endParaRPr kumimoji="0" lang="zh-CN"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10287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rPr>
              <a:t>      SET a=b*2;</a:t>
            </a:r>
            <a:endParaRPr kumimoji="0" lang="zh-CN"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10287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rPr>
              <a:t>    END$$ </a:t>
            </a:r>
            <a:endParaRPr kumimoji="0" lang="zh-CN"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10287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rPr>
              <a:t>DELIMITER ;</a:t>
            </a:r>
            <a:endParaRPr kumimoji="0" lang="zh-CN"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1826" name="Rectangle 2"/>
          <p:cNvSpPr>
            <a:spLocks noGrp="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存储过程的优点</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61827"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存储过程只在创造时进行编译，以后每次执行存储过程都不需再重新编译，而一般</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语句每执行一次就编译一次</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所以使用存储过程可提高数据库执行速度。</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当对数据库进行复杂操作时</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如对多个表进行</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Update,Insert,Query,Delete</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时），可将此复杂操作用存储过程封装起来与数据库提供的事务处理结合一起使用。</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存储过程可以重复使用</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可减少数据库开发人员的工作量</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安全性高</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可设定只有某此用户才具有对指定存储过程的使用权</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标题 1"/>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Statement</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接口的比较</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graphicFrame>
        <p:nvGraphicFramePr>
          <p:cNvPr id="462893" name="Group 45"/>
          <p:cNvGraphicFramePr>
            <a:graphicFrameLocks noGrp="1"/>
          </p:cNvGraphicFramePr>
          <p:nvPr>
            <p:ph idx="4294967295"/>
          </p:nvPr>
        </p:nvGraphicFramePr>
        <p:xfrm>
          <a:off x="630238" y="1844675"/>
          <a:ext cx="9721850" cy="3748088"/>
        </p:xfrm>
        <a:graphic>
          <a:graphicData uri="http://schemas.openxmlformats.org/drawingml/2006/table">
            <a:tbl>
              <a:tblPr/>
              <a:tblGrid>
                <a:gridCol w="1395141"/>
                <a:gridCol w="1715851"/>
                <a:gridCol w="3402647"/>
                <a:gridCol w="3208210"/>
              </a:tblGrid>
              <a:tr h="780105">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endParaRPr kumimoji="0" lang="zh-CN" altLang="en-US" sz="21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16662" marR="116662"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Statement</a:t>
                      </a:r>
                      <a:endParaRPr kumimoji="0" lang="en-US" altLang="zh-CN"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6662" marR="116662"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PreparedStatement</a:t>
                      </a:r>
                      <a:endParaRPr kumimoji="0" lang="en-US" altLang="zh-CN"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6662" marR="116662"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CallableStatement</a:t>
                      </a:r>
                      <a:endParaRPr kumimoji="0" lang="en-US" altLang="zh-CN"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6662" marR="116662"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4884">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代码创建</a:t>
                      </a:r>
                      <a:endPar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6662" marR="116662"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客户端</a:t>
                      </a:r>
                      <a:endPar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6662" marR="116662"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客户端</a:t>
                      </a:r>
                      <a:endPar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6662" marR="116662"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服务器端</a:t>
                      </a:r>
                      <a:endPar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6662" marR="116662"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0041">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代码存储</a:t>
                      </a:r>
                      <a:endPar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6662" marR="116662"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客户端</a:t>
                      </a:r>
                      <a:endPar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6662" marR="116662"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服务器端</a:t>
                      </a:r>
                      <a:endPar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6662" marR="116662"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服务器端</a:t>
                      </a:r>
                      <a:endPar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6662" marR="116662"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034">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语言</a:t>
                      </a:r>
                      <a:endPar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6662" marR="116662"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Java</a:t>
                      </a: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SQL</a:t>
                      </a:r>
                      <a:endParaRPr kumimoji="0" lang="en-US" altLang="zh-CN"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6662" marR="116662"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1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Java</a:t>
                      </a:r>
                      <a:r>
                        <a:rPr kumimoji="0" lang="zh-CN" altLang="en-US" sz="21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21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SQL</a:t>
                      </a:r>
                      <a:endParaRPr kumimoji="0" lang="en-US" altLang="zh-CN" sz="21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16662" marR="116662"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服务器端特定数据库语言 </a:t>
                      </a:r>
                      <a:endPar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6662" marR="116662"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037">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可配置性</a:t>
                      </a:r>
                      <a:endPar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6662" marR="116662"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灵活</a:t>
                      </a:r>
                      <a:endPar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6662" marR="116662"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较差</a:t>
                      </a:r>
                      <a:endPar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6662" marR="116662"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差</a:t>
                      </a:r>
                      <a:endPar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6662" marR="116662"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034">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可移植性</a:t>
                      </a:r>
                      <a:endPar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6662" marR="116662"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高</a:t>
                      </a:r>
                      <a:endPar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6662" marR="116662"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高</a:t>
                      </a:r>
                      <a:r>
                        <a:rPr kumimoji="0" lang="en-US" altLang="zh-CN"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支持</a:t>
                      </a:r>
                      <a:r>
                        <a:rPr kumimoji="0" lang="en-US" altLang="zh-CN"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6662" marR="116662"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差</a:t>
                      </a:r>
                      <a:endPar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6662" marR="116662"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953">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效率</a:t>
                      </a:r>
                      <a:endPar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6662" marR="116662"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低</a:t>
                      </a:r>
                      <a:endParaRPr kumimoji="0" lang="zh-CN" altLang="en-US" sz="2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6662" marR="116662"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第一次低，以后高</a:t>
                      </a:r>
                      <a:endParaRPr kumimoji="0" lang="zh-CN" altLang="en-US" sz="21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16662" marR="116662"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1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高</a:t>
                      </a:r>
                      <a:endParaRPr kumimoji="0" lang="zh-CN" altLang="en-US" sz="21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16662" marR="116662"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2892" name="Rectangle 44"/>
          <p:cNvSpPr>
            <a:spLocks noChangeArrowheads="1"/>
          </p:cNvSpPr>
          <p:nvPr/>
        </p:nvSpPr>
        <p:spPr bwMode="auto">
          <a:xfrm>
            <a:off x="1014413" y="273050"/>
            <a:ext cx="6161088"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nchor="ctr"/>
          <a:lstStyle>
            <a:lvl1pPr>
              <a:defRPr kumimoji="1" sz="2400">
                <a:solidFill>
                  <a:schemeClr val="tx1"/>
                </a:solidFill>
                <a:latin typeface="Arial" panose="020B0604020202020204" pitchFamily="34" charset="0"/>
                <a:ea typeface="黑体" panose="02010609060101010101" pitchFamily="49" charset="-122"/>
              </a:defRPr>
            </a:lvl1pPr>
            <a:lvl2pPr>
              <a:defRPr kumimoji="1" sz="2400">
                <a:solidFill>
                  <a:schemeClr val="tx1"/>
                </a:solidFill>
                <a:latin typeface="Arial" panose="020B0604020202020204" pitchFamily="34" charset="0"/>
                <a:ea typeface="黑体" panose="02010609060101010101" pitchFamily="49" charset="-122"/>
              </a:defRPr>
            </a:lvl2pPr>
            <a:lvl3pPr>
              <a:defRPr kumimoji="1" sz="2400">
                <a:solidFill>
                  <a:schemeClr val="tx1"/>
                </a:solidFill>
                <a:latin typeface="Arial" panose="020B0604020202020204" pitchFamily="34" charset="0"/>
                <a:ea typeface="黑体" panose="02010609060101010101" pitchFamily="49" charset="-122"/>
              </a:defRPr>
            </a:lvl3pPr>
            <a:lvl4pPr>
              <a:defRPr kumimoji="1" sz="2400">
                <a:solidFill>
                  <a:schemeClr val="tx1"/>
                </a:solidFill>
                <a:latin typeface="Arial" panose="020B0604020202020204" pitchFamily="34" charset="0"/>
                <a:ea typeface="黑体" panose="02010609060101010101" pitchFamily="49" charset="-122"/>
              </a:defRPr>
            </a:lvl4pPr>
            <a:lvl5pPr>
              <a:defRPr kumimoji="1" sz="2400">
                <a:solidFill>
                  <a:schemeClr val="tx1"/>
                </a:solidFill>
                <a:latin typeface="Arial" panose="020B0604020202020204" pitchFamily="34" charset="0"/>
                <a:ea typeface="黑体" panose="02010609060101010101" pitchFamily="49" charset="-122"/>
              </a:defRPr>
            </a:lvl5pPr>
            <a:lvl6pPr marL="4572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9144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1371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18288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1" lang="zh-CN" altLang="en-US" sz="5040" b="0" i="0" u="none" strike="noStrike" kern="1200" cap="none" spc="0" normalizeH="0" baseline="0" noProof="0" dirty="0" smtClean="0">
              <a:ln>
                <a:noFill/>
              </a:ln>
              <a:solidFill>
                <a:srgbClr val="F8F8F8"/>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检索结果集</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7651"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前面讲了如何执行</a:t>
            </a:r>
            <a:r>
              <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语句</a:t>
            </a:r>
            <a:r>
              <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返回了</a:t>
            </a:r>
            <a:r>
              <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ResultSet</a:t>
            </a:r>
            <a:r>
              <a:rPr kumimoji="0" lang="zh-CN" altLang="en-US"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类的对象</a:t>
            </a:r>
            <a:r>
              <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这里讲如何对</a:t>
            </a:r>
            <a:r>
              <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ResultSet</a:t>
            </a:r>
            <a:r>
              <a:rPr kumimoji="0" lang="zh-CN" altLang="en-US"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对象进行处理</a:t>
            </a:r>
            <a:endPar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ResultSet</a:t>
            </a:r>
            <a:r>
              <a:rPr kumimoji="0" lang="zh-CN" altLang="en-US"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的基本处理方法</a:t>
            </a:r>
            <a:endPar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ResultSet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对象包括一个由查询语句返回的一个表</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这个表中包含所有的查询结果，按照行和列进行处理</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ResultSet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对象维持一个指向当前行的指针</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最初</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这个指针指向第一行之前</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.ResultSet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类的</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next()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方法使这个指针移向下一行</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第一次</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使用</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next()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将指针指向结果集的第一行</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.next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方法的返回值是一个</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boolean</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值</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若为</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true,</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则成功移向下一行</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若返回</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false</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则没有下一行</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getXXX</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方法可以从某一列中获得结果</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其中</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XXX</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是</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中的</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数据类型</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如</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getInt();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需要制定检索的列</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或名称</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endParaRPr kumimoji="0" lang="zh-CN" altLang="en-US"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检索结果集</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24930" name="Rectangle 3"/>
          <p:cNvSpPr>
            <a:spLocks noGrp="1"/>
          </p:cNvSpPr>
          <p:nvPr>
            <p:ph idx="1"/>
          </p:nvPr>
        </p:nvSpPr>
        <p:spPr/>
        <p:txBody>
          <a:bodyPr vert="horz" wrap="square" lIns="102870" tIns="51435" rIns="102870" bIns="51435" anchor="t"/>
          <a:p>
            <a:pPr defTabSz="1028700">
              <a:lnSpc>
                <a:spcPct val="90000"/>
              </a:lnSpc>
              <a:buFont typeface="Wingdings" panose="05000000000000000000" pitchFamily="2" charset="2"/>
              <a:buNone/>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Statement stmt=conn.createStatement();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Font typeface="Wingdings" panose="05000000000000000000" pitchFamily="2" charset="2"/>
              <a:buNone/>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String sql=</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select a,b,c from mytable</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Font typeface="Wingdings" panose="05000000000000000000" pitchFamily="2" charset="2"/>
              <a:buNone/>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ResultSet rs=stmt.executeQuery(sql);</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Font typeface="Wingdings" panose="05000000000000000000" pitchFamily="2" charset="2"/>
              <a:buNone/>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While (rs.next())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Font typeface="Wingdings" panose="05000000000000000000" pitchFamily="2" charset="2"/>
              <a:buNone/>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Font typeface="Wingdings" panose="05000000000000000000" pitchFamily="2" charset="2"/>
              <a:buNone/>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int i=rs.getInt(1);</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Font typeface="Wingdings" panose="05000000000000000000" pitchFamily="2" charset="2"/>
              <a:buNone/>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String s=rs.getString(</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Font typeface="Wingdings" panose="05000000000000000000" pitchFamily="2" charset="2"/>
              <a:buNone/>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byte b[]=rs.getBytes(3);</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Font typeface="Wingdings" panose="05000000000000000000" pitchFamily="2" charset="2"/>
              <a:buNone/>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ResultSet</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36227" name="Rectangle 3"/>
          <p:cNvSpPr>
            <a:spLocks noGrp="1"/>
          </p:cNvSpPr>
          <p:nvPr>
            <p:ph idx="1"/>
          </p:nvPr>
        </p:nvSpPr>
        <p:spPr/>
        <p:txBody>
          <a:bodyPr vert="horz" wrap="square" lIns="102870" tIns="51435" rIns="102870" bIns="5143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负责存储查询数据库的结果。并提供一系列的方法对数据库进行新增、删除和修改操作。也负责维护一个记录光标（</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Cursor</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），记录光标指向数据表中的某个记录，通过适当的移动记录光标，可以随心所欲的存取数据库，加强程序的效率。</a:t>
            </a:r>
            <a:b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br>
            <a:b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b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36227">
                                            <p:txEl>
                                              <p:charRg st="0" end="111"/>
                                            </p:txEl>
                                          </p:spTgt>
                                        </p:tgtEl>
                                        <p:attrNameLst>
                                          <p:attrName>style.visibility</p:attrName>
                                        </p:attrNameLst>
                                      </p:cBhvr>
                                      <p:to>
                                        <p:strVal val="visible"/>
                                      </p:to>
                                    </p:set>
                                    <p:animEffect transition="in" filter="diamond(in)">
                                      <p:cBhvr>
                                        <p:cTn id="7" dur="2000"/>
                                        <p:tgtEl>
                                          <p:spTgt spid="436227">
                                            <p:txEl>
                                              <p:charRg st="0" end="1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ResultSet</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的类型</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37251" name="Rectangle 3"/>
          <p:cNvSpPr>
            <a:spLocks noGrp="1"/>
          </p:cNvSpPr>
          <p:nvPr>
            <p:ph idx="1"/>
          </p:nvPr>
        </p:nvSpPr>
        <p:spPr/>
        <p:txBody>
          <a:bodyPr vert="horz" wrap="square" lIns="102870" tIns="51435" rIns="102870" bIns="5143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在以下方面确定了</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ResultSet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的功能：</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光标操作的方式 </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对于底层数据源的改变如何反映到</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ResultSet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有三种类型：</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TYPE_FORWARD_ONLY〔</a:t>
            </a:r>
            <a:r>
              <a:rPr lang="zh-CN" altLang="en-US"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默认值</a:t>
            </a:r>
            <a:r>
              <a:rPr lang="en-US" altLang="zh-CN"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TYPE_SCROLL_INSENSITIVE</a:t>
            </a:r>
            <a:endParaRPr lang="en-US"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TYPE_SCROLL_SENSITIVE</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7251">
                                            <p:txEl>
                                              <p:charRg st="0" end="23"/>
                                            </p:txEl>
                                          </p:spTgt>
                                        </p:tgtEl>
                                        <p:attrNameLst>
                                          <p:attrName>style.visibility</p:attrName>
                                        </p:attrNameLst>
                                      </p:cBhvr>
                                      <p:to>
                                        <p:strVal val="visible"/>
                                      </p:to>
                                    </p:set>
                                    <p:anim calcmode="lin" valueType="num">
                                      <p:cBhvr additive="base">
                                        <p:cTn id="7" dur="500" fill="hold"/>
                                        <p:tgtEl>
                                          <p:spTgt spid="437251">
                                            <p:txEl>
                                              <p:charRg st="0" end="2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7251">
                                            <p:txEl>
                                              <p:charRg st="0" end="23"/>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37251">
                                            <p:txEl>
                                              <p:charRg st="23" end="32"/>
                                            </p:txEl>
                                          </p:spTgt>
                                        </p:tgtEl>
                                        <p:attrNameLst>
                                          <p:attrName>style.visibility</p:attrName>
                                        </p:attrNameLst>
                                      </p:cBhvr>
                                      <p:to>
                                        <p:strVal val="visible"/>
                                      </p:to>
                                    </p:set>
                                    <p:anim calcmode="lin" valueType="num">
                                      <p:cBhvr additive="base">
                                        <p:cTn id="11" dur="500" fill="hold"/>
                                        <p:tgtEl>
                                          <p:spTgt spid="437251">
                                            <p:txEl>
                                              <p:charRg st="23" end="3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7251">
                                            <p:txEl>
                                              <p:charRg st="23" end="3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37251">
                                            <p:txEl>
                                              <p:charRg st="32" end="61"/>
                                            </p:txEl>
                                          </p:spTgt>
                                        </p:tgtEl>
                                        <p:attrNameLst>
                                          <p:attrName>style.visibility</p:attrName>
                                        </p:attrNameLst>
                                      </p:cBhvr>
                                      <p:to>
                                        <p:strVal val="visible"/>
                                      </p:to>
                                    </p:set>
                                    <p:anim calcmode="lin" valueType="num">
                                      <p:cBhvr additive="base">
                                        <p:cTn id="15" dur="500" fill="hold"/>
                                        <p:tgtEl>
                                          <p:spTgt spid="437251">
                                            <p:txEl>
                                              <p:charRg st="32" end="6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37251">
                                            <p:txEl>
                                              <p:charRg st="32" end="6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37251">
                                            <p:txEl>
                                              <p:charRg st="61" end="68"/>
                                            </p:txEl>
                                          </p:spTgt>
                                        </p:tgtEl>
                                        <p:attrNameLst>
                                          <p:attrName>style.visibility</p:attrName>
                                        </p:attrNameLst>
                                      </p:cBhvr>
                                      <p:to>
                                        <p:strVal val="visible"/>
                                      </p:to>
                                    </p:set>
                                    <p:anim calcmode="lin" valueType="num">
                                      <p:cBhvr additive="base">
                                        <p:cTn id="21" dur="500" fill="hold"/>
                                        <p:tgtEl>
                                          <p:spTgt spid="437251">
                                            <p:txEl>
                                              <p:charRg st="61" end="6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37251">
                                            <p:txEl>
                                              <p:charRg st="61" end="68"/>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37251">
                                            <p:txEl>
                                              <p:charRg st="68" end="91"/>
                                            </p:txEl>
                                          </p:spTgt>
                                        </p:tgtEl>
                                        <p:attrNameLst>
                                          <p:attrName>style.visibility</p:attrName>
                                        </p:attrNameLst>
                                      </p:cBhvr>
                                      <p:to>
                                        <p:strVal val="visible"/>
                                      </p:to>
                                    </p:set>
                                    <p:anim calcmode="lin" valueType="num">
                                      <p:cBhvr additive="base">
                                        <p:cTn id="25" dur="500" fill="hold"/>
                                        <p:tgtEl>
                                          <p:spTgt spid="437251">
                                            <p:txEl>
                                              <p:charRg st="68" end="9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7251">
                                            <p:txEl>
                                              <p:charRg st="68" end="91"/>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7251">
                                            <p:txEl>
                                              <p:charRg st="91" end="115"/>
                                            </p:txEl>
                                          </p:spTgt>
                                        </p:tgtEl>
                                        <p:attrNameLst>
                                          <p:attrName>style.visibility</p:attrName>
                                        </p:attrNameLst>
                                      </p:cBhvr>
                                      <p:to>
                                        <p:strVal val="visible"/>
                                      </p:to>
                                    </p:set>
                                    <p:anim calcmode="lin" valueType="num">
                                      <p:cBhvr additive="base">
                                        <p:cTn id="29" dur="500" fill="hold"/>
                                        <p:tgtEl>
                                          <p:spTgt spid="437251">
                                            <p:txEl>
                                              <p:charRg st="91" end="11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37251">
                                            <p:txEl>
                                              <p:charRg st="91" end="11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37251">
                                            <p:txEl>
                                              <p:charRg st="115" end="138"/>
                                            </p:txEl>
                                          </p:spTgt>
                                        </p:tgtEl>
                                        <p:attrNameLst>
                                          <p:attrName>style.visibility</p:attrName>
                                        </p:attrNameLst>
                                      </p:cBhvr>
                                      <p:to>
                                        <p:strVal val="visible"/>
                                      </p:to>
                                    </p:set>
                                    <p:anim calcmode="lin" valueType="num">
                                      <p:cBhvr additive="base">
                                        <p:cTn id="33" dur="500" fill="hold"/>
                                        <p:tgtEl>
                                          <p:spTgt spid="437251">
                                            <p:txEl>
                                              <p:charRg st="115" end="13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37251">
                                            <p:txEl>
                                              <p:charRg st="115" end="13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ResultSet Concurrency〔</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并发性</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38275" name="Rectangle 3"/>
          <p:cNvSpPr>
            <a:spLocks noGrp="1"/>
          </p:cNvSpPr>
          <p:nvPr>
            <p:ph idx="1"/>
          </p:nvPr>
        </p:nvSpPr>
        <p:spPr/>
        <p:txBody>
          <a:bodyPr vert="horz" wrap="square" lIns="102870" tIns="51435" rIns="102870" bIns="5143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决定具备的更新能力</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有两个并发性层次：</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CONCUR_READ_ONLY〔</a:t>
            </a:r>
            <a:r>
              <a:rPr lang="zh-CN" altLang="en-US"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默认值</a:t>
            </a:r>
            <a:r>
              <a:rPr lang="en-US" altLang="zh-CN"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CONCUR_UPDATABLE</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8275">
                                            <p:txEl>
                                              <p:charRg st="0" end="10"/>
                                            </p:txEl>
                                          </p:spTgt>
                                        </p:tgtEl>
                                        <p:attrNameLst>
                                          <p:attrName>style.visibility</p:attrName>
                                        </p:attrNameLst>
                                      </p:cBhvr>
                                      <p:to>
                                        <p:strVal val="visible"/>
                                      </p:to>
                                    </p:set>
                                    <p:anim calcmode="lin" valueType="num">
                                      <p:cBhvr additive="base">
                                        <p:cTn id="7" dur="500" fill="hold"/>
                                        <p:tgtEl>
                                          <p:spTgt spid="438275">
                                            <p:txEl>
                                              <p:charRg st="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8275">
                                            <p:txEl>
                                              <p:charRg st="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8275">
                                            <p:txEl>
                                              <p:charRg st="10" end="20"/>
                                            </p:txEl>
                                          </p:spTgt>
                                        </p:tgtEl>
                                        <p:attrNameLst>
                                          <p:attrName>style.visibility</p:attrName>
                                        </p:attrNameLst>
                                      </p:cBhvr>
                                      <p:to>
                                        <p:strVal val="visible"/>
                                      </p:to>
                                    </p:set>
                                    <p:anim calcmode="lin" valueType="num">
                                      <p:cBhvr additive="base">
                                        <p:cTn id="13" dur="500" fill="hold"/>
                                        <p:tgtEl>
                                          <p:spTgt spid="438275">
                                            <p:txEl>
                                              <p:charRg st="10" end="2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8275">
                                            <p:txEl>
                                              <p:charRg st="10" end="2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8275">
                                            <p:txEl>
                                              <p:charRg st="20" end="42"/>
                                            </p:txEl>
                                          </p:spTgt>
                                        </p:tgtEl>
                                        <p:attrNameLst>
                                          <p:attrName>style.visibility</p:attrName>
                                        </p:attrNameLst>
                                      </p:cBhvr>
                                      <p:to>
                                        <p:strVal val="visible"/>
                                      </p:to>
                                    </p:set>
                                    <p:anim calcmode="lin" valueType="num">
                                      <p:cBhvr additive="base">
                                        <p:cTn id="19" dur="500" fill="hold"/>
                                        <p:tgtEl>
                                          <p:spTgt spid="438275">
                                            <p:txEl>
                                              <p:charRg st="20" end="4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8275">
                                            <p:txEl>
                                              <p:charRg st="20" end="4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8275">
                                            <p:txEl>
                                              <p:charRg st="42" end="59"/>
                                            </p:txEl>
                                          </p:spTgt>
                                        </p:tgtEl>
                                        <p:attrNameLst>
                                          <p:attrName>style.visibility</p:attrName>
                                        </p:attrNameLst>
                                      </p:cBhvr>
                                      <p:to>
                                        <p:strVal val="visible"/>
                                      </p:to>
                                    </p:set>
                                    <p:anim calcmode="lin" valueType="num">
                                      <p:cBhvr additive="base">
                                        <p:cTn id="25" dur="500" fill="hold"/>
                                        <p:tgtEl>
                                          <p:spTgt spid="438275">
                                            <p:txEl>
                                              <p:charRg st="42" end="5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8275">
                                            <p:txEl>
                                              <p:charRg st="42" end="5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ResultSet holdability〔</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持久性</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39299" name="Rectangle 3"/>
          <p:cNvSpPr>
            <a:spLocks noGrp="1"/>
          </p:cNvSpPr>
          <p:nvPr>
            <p:ph idx="1"/>
          </p:nvPr>
        </p:nvSpPr>
        <p:spPr/>
        <p:txBody>
          <a:bodyPr vert="horz" wrap="square" lIns="102870" tIns="51435" rIns="102870" bIns="5143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当</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commit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操作在显式或隐式完成后，通过</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holdability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设置让应用程序控制</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ResultSet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对象是否关闭</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holdability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常量有：</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HOLD_CURSORS_OVER_COMMIT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CLOSE_CURSORS_AT_COMMIT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9299">
                                            <p:txEl>
                                              <p:charRg st="0" end="61"/>
                                            </p:txEl>
                                          </p:spTgt>
                                        </p:tgtEl>
                                        <p:attrNameLst>
                                          <p:attrName>style.visibility</p:attrName>
                                        </p:attrNameLst>
                                      </p:cBhvr>
                                      <p:to>
                                        <p:strVal val="visible"/>
                                      </p:to>
                                    </p:set>
                                    <p:anim calcmode="lin" valueType="num">
                                      <p:cBhvr additive="base">
                                        <p:cTn id="7" dur="500" fill="hold"/>
                                        <p:tgtEl>
                                          <p:spTgt spid="439299">
                                            <p:txEl>
                                              <p:charRg st="0" end="6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9299">
                                            <p:txEl>
                                              <p:charRg st="0" end="6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9299">
                                            <p:txEl>
                                              <p:charRg st="61" end="78"/>
                                            </p:txEl>
                                          </p:spTgt>
                                        </p:tgtEl>
                                        <p:attrNameLst>
                                          <p:attrName>style.visibility</p:attrName>
                                        </p:attrNameLst>
                                      </p:cBhvr>
                                      <p:to>
                                        <p:strVal val="visible"/>
                                      </p:to>
                                    </p:set>
                                    <p:anim calcmode="lin" valueType="num">
                                      <p:cBhvr additive="base">
                                        <p:cTn id="13" dur="500" fill="hold"/>
                                        <p:tgtEl>
                                          <p:spTgt spid="439299">
                                            <p:txEl>
                                              <p:charRg st="61" end="7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9299">
                                            <p:txEl>
                                              <p:charRg st="61" end="7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9299">
                                            <p:txEl>
                                              <p:charRg st="78" end="103"/>
                                            </p:txEl>
                                          </p:spTgt>
                                        </p:tgtEl>
                                        <p:attrNameLst>
                                          <p:attrName>style.visibility</p:attrName>
                                        </p:attrNameLst>
                                      </p:cBhvr>
                                      <p:to>
                                        <p:strVal val="visible"/>
                                      </p:to>
                                    </p:set>
                                    <p:anim calcmode="lin" valueType="num">
                                      <p:cBhvr additive="base">
                                        <p:cTn id="19" dur="500" fill="hold"/>
                                        <p:tgtEl>
                                          <p:spTgt spid="439299">
                                            <p:txEl>
                                              <p:charRg st="78" end="10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9299">
                                            <p:txEl>
                                              <p:charRg st="78" end="10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9299">
                                            <p:txEl>
                                              <p:charRg st="103" end="127"/>
                                            </p:txEl>
                                          </p:spTgt>
                                        </p:tgtEl>
                                        <p:attrNameLst>
                                          <p:attrName>style.visibility</p:attrName>
                                        </p:attrNameLst>
                                      </p:cBhvr>
                                      <p:to>
                                        <p:strVal val="visible"/>
                                      </p:to>
                                    </p:set>
                                    <p:anim calcmode="lin" valueType="num">
                                      <p:cBhvr additive="base">
                                        <p:cTn id="25" dur="500" fill="hold"/>
                                        <p:tgtEl>
                                          <p:spTgt spid="439299">
                                            <p:txEl>
                                              <p:charRg st="103" end="12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9299">
                                            <p:txEl>
                                              <p:charRg st="103" end="12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9"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指定 </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Type, Concurrency , Holdability</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40323" name="Rectangle 3"/>
          <p:cNvSpPr>
            <a:spLocks noGrp="1"/>
          </p:cNvSpPr>
          <p:nvPr>
            <p:ph idx="1"/>
          </p:nvPr>
        </p:nvSpPr>
        <p:spPr/>
        <p:txBody>
          <a:bodyPr vert="horz" wrap="square" lIns="102870" tIns="51435" rIns="102870" bIns="51435" anchor="t"/>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Connection.createStatement()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中指定</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Statement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对象也为这三个属性提供了存取方法 </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setter and getter.</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grpSp>
        <p:nvGrpSpPr>
          <p:cNvPr id="440327" name="Group 7"/>
          <p:cNvGrpSpPr/>
          <p:nvPr/>
        </p:nvGrpSpPr>
        <p:grpSpPr>
          <a:xfrm>
            <a:off x="1709738" y="2012950"/>
            <a:ext cx="6427787" cy="1749425"/>
            <a:chOff x="702" y="1382"/>
            <a:chExt cx="3856" cy="1050"/>
          </a:xfrm>
        </p:grpSpPr>
        <p:sp>
          <p:nvSpPr>
            <p:cNvPr id="135172" name="Rectangle 6"/>
            <p:cNvSpPr/>
            <p:nvPr/>
          </p:nvSpPr>
          <p:spPr>
            <a:xfrm>
              <a:off x="702" y="1382"/>
              <a:ext cx="3856" cy="1043"/>
            </a:xfrm>
            <a:prstGeom prst="rect">
              <a:avLst/>
            </a:prstGeom>
            <a:solidFill>
              <a:srgbClr val="FFFFFF"/>
            </a:solidFill>
            <a:ln w="9525">
              <a:noFill/>
            </a:ln>
          </p:spPr>
          <p:txBody>
            <a:bodyPr wrap="none" anchor="ctr"/>
            <a:p>
              <a:pPr>
                <a:buFont typeface="Arial" panose="020B0604020202020204" pitchFamily="34" charset="0"/>
              </a:pPr>
              <a:endParaRPr lang="zh-CN" altLang="en-US" sz="2100" dirty="0">
                <a:latin typeface="Arial" panose="020B0604020202020204" pitchFamily="34" charset="0"/>
                <a:ea typeface="宋体" panose="02010600030101010101" pitchFamily="2" charset="-122"/>
              </a:endParaRPr>
            </a:p>
          </p:txBody>
        </p:sp>
        <p:pic>
          <p:nvPicPr>
            <p:cNvPr id="135173" name="Picture 4"/>
            <p:cNvPicPr>
              <a:picLocks noChangeAspect="1"/>
            </p:cNvPicPr>
            <p:nvPr/>
          </p:nvPicPr>
          <p:blipFill>
            <a:blip r:embed="rId1"/>
            <a:stretch>
              <a:fillRect/>
            </a:stretch>
          </p:blipFill>
          <p:spPr>
            <a:xfrm>
              <a:off x="748" y="1512"/>
              <a:ext cx="3628" cy="559"/>
            </a:xfrm>
            <a:prstGeom prst="rect">
              <a:avLst/>
            </a:prstGeom>
            <a:noFill/>
            <a:ln w="9525">
              <a:noFill/>
            </a:ln>
          </p:spPr>
        </p:pic>
        <p:pic>
          <p:nvPicPr>
            <p:cNvPr id="135174" name="Picture 5"/>
            <p:cNvPicPr>
              <a:picLocks noChangeAspect="1"/>
            </p:cNvPicPr>
            <p:nvPr/>
          </p:nvPicPr>
          <p:blipFill>
            <a:blip r:embed="rId2"/>
            <a:stretch>
              <a:fillRect/>
            </a:stretch>
          </p:blipFill>
          <p:spPr>
            <a:xfrm>
              <a:off x="748" y="2024"/>
              <a:ext cx="2132" cy="408"/>
            </a:xfrm>
            <a:prstGeom prst="rect">
              <a:avLst/>
            </a:prstGeom>
            <a:noFill/>
            <a:ln w="9525">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23">
                                            <p:txEl>
                                              <p:charRg st="0" end="32"/>
                                            </p:txEl>
                                          </p:spTgt>
                                        </p:tgtEl>
                                        <p:attrNameLst>
                                          <p:attrName>style.visibility</p:attrName>
                                        </p:attrNameLst>
                                      </p:cBhvr>
                                      <p:to>
                                        <p:strVal val="visible"/>
                                      </p:to>
                                    </p:set>
                                    <p:anim calcmode="lin" valueType="num">
                                      <p:cBhvr additive="base">
                                        <p:cTn id="7" dur="500" fill="hold"/>
                                        <p:tgtEl>
                                          <p:spTgt spid="440323">
                                            <p:txEl>
                                              <p:charRg st="0" end="3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23">
                                            <p:txEl>
                                              <p:charRg st="0" end="3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27"/>
                                        </p:tgtEl>
                                        <p:attrNameLst>
                                          <p:attrName>style.visibility</p:attrName>
                                        </p:attrNameLst>
                                      </p:cBhvr>
                                      <p:to>
                                        <p:strVal val="visible"/>
                                      </p:to>
                                    </p:set>
                                    <p:anim calcmode="lin" valueType="num">
                                      <p:cBhvr additive="base">
                                        <p:cTn id="13" dur="500" fill="hold"/>
                                        <p:tgtEl>
                                          <p:spTgt spid="440327"/>
                                        </p:tgtEl>
                                        <p:attrNameLst>
                                          <p:attrName>ppt_x</p:attrName>
                                        </p:attrNameLst>
                                      </p:cBhvr>
                                      <p:tavLst>
                                        <p:tav tm="0">
                                          <p:val>
                                            <p:strVal val="#ppt_x"/>
                                          </p:val>
                                        </p:tav>
                                        <p:tav tm="100000">
                                          <p:val>
                                            <p:strVal val="#ppt_x"/>
                                          </p:val>
                                        </p:tav>
                                      </p:tavLst>
                                    </p:anim>
                                    <p:anim calcmode="lin" valueType="num">
                                      <p:cBhvr additive="base">
                                        <p:cTn id="14" dur="500" fill="hold"/>
                                        <p:tgtEl>
                                          <p:spTgt spid="4403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0323">
                                            <p:txEl>
                                              <p:charRg st="35" end="81"/>
                                            </p:txEl>
                                          </p:spTgt>
                                        </p:tgtEl>
                                        <p:attrNameLst>
                                          <p:attrName>style.visibility</p:attrName>
                                        </p:attrNameLst>
                                      </p:cBhvr>
                                      <p:to>
                                        <p:strVal val="visible"/>
                                      </p:to>
                                    </p:set>
                                    <p:anim calcmode="lin" valueType="num">
                                      <p:cBhvr additive="base">
                                        <p:cTn id="19" dur="500" fill="hold"/>
                                        <p:tgtEl>
                                          <p:spTgt spid="440323">
                                            <p:txEl>
                                              <p:charRg st="35" end="8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23">
                                            <p:txEl>
                                              <p:charRg st="35" end="8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JDBC</a:t>
            </a: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的结构</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339"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 API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是一系列的接口，使得应用程序能够进行数据库联接，执行</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语句，并且得到返回结果。</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6627" name="Picture 23" descr="Java-tp-1502"/>
          <p:cNvPicPr>
            <a:picLocks noChangeAspect="1"/>
          </p:cNvPicPr>
          <p:nvPr/>
        </p:nvPicPr>
        <p:blipFill>
          <a:blip r:embed="rId1"/>
          <a:stretch>
            <a:fillRect/>
          </a:stretch>
        </p:blipFill>
        <p:spPr>
          <a:xfrm>
            <a:off x="3286125" y="2205038"/>
            <a:ext cx="6480175" cy="4248150"/>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光标移动</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42371" name="Rectangle 3"/>
          <p:cNvSpPr>
            <a:spLocks noGrp="1"/>
          </p:cNvSpPr>
          <p:nvPr>
            <p:ph idx="1"/>
          </p:nvPr>
        </p:nvSpPr>
        <p:spPr/>
        <p:txBody>
          <a:bodyPr vert="horz" wrap="square" lIns="102870" tIns="51435" rIns="102870" bIns="5143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光标指向</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ResultSet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对象的当前行</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当</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ResultSet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对象被首次创建时</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光标位于第一行之前</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如下方式用于操作光标</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next(), previous(),first(), last(), beforeFirst(), afterLast(), relative(int rows), absolute(int row)</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2371">
                                            <p:txEl>
                                              <p:charRg st="0" end="20"/>
                                            </p:txEl>
                                          </p:spTgt>
                                        </p:tgtEl>
                                        <p:attrNameLst>
                                          <p:attrName>style.visibility</p:attrName>
                                        </p:attrNameLst>
                                      </p:cBhvr>
                                      <p:to>
                                        <p:strVal val="visible"/>
                                      </p:to>
                                    </p:set>
                                    <p:anim calcmode="lin" valueType="num">
                                      <p:cBhvr additive="base">
                                        <p:cTn id="7" dur="500" fill="hold"/>
                                        <p:tgtEl>
                                          <p:spTgt spid="442371">
                                            <p:txEl>
                                              <p:charRg st="0" end="2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2371">
                                            <p:txEl>
                                              <p:charRg st="0" end="2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2371">
                                            <p:txEl>
                                              <p:charRg st="20" end="51"/>
                                            </p:txEl>
                                          </p:spTgt>
                                        </p:tgtEl>
                                        <p:attrNameLst>
                                          <p:attrName>style.visibility</p:attrName>
                                        </p:attrNameLst>
                                      </p:cBhvr>
                                      <p:to>
                                        <p:strVal val="visible"/>
                                      </p:to>
                                    </p:set>
                                    <p:anim calcmode="lin" valueType="num">
                                      <p:cBhvr additive="base">
                                        <p:cTn id="13" dur="500" fill="hold"/>
                                        <p:tgtEl>
                                          <p:spTgt spid="442371">
                                            <p:txEl>
                                              <p:charRg st="20" end="5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2371">
                                            <p:txEl>
                                              <p:charRg st="20" end="5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2371">
                                            <p:txEl>
                                              <p:charRg st="51" end="63"/>
                                            </p:txEl>
                                          </p:spTgt>
                                        </p:tgtEl>
                                        <p:attrNameLst>
                                          <p:attrName>style.visibility</p:attrName>
                                        </p:attrNameLst>
                                      </p:cBhvr>
                                      <p:to>
                                        <p:strVal val="visible"/>
                                      </p:to>
                                    </p:set>
                                    <p:anim calcmode="lin" valueType="num">
                                      <p:cBhvr additive="base">
                                        <p:cTn id="19" dur="500" fill="hold"/>
                                        <p:tgtEl>
                                          <p:spTgt spid="442371">
                                            <p:txEl>
                                              <p:charRg st="51" end="6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2371">
                                            <p:txEl>
                                              <p:charRg st="51" end="6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42371">
                                            <p:txEl>
                                              <p:charRg st="63" end="165"/>
                                            </p:txEl>
                                          </p:spTgt>
                                        </p:tgtEl>
                                        <p:attrNameLst>
                                          <p:attrName>style.visibility</p:attrName>
                                        </p:attrNameLst>
                                      </p:cBhvr>
                                      <p:to>
                                        <p:strVal val="visible"/>
                                      </p:to>
                                    </p:set>
                                    <p:anim calcmode="lin" valueType="num">
                                      <p:cBhvr additive="base">
                                        <p:cTn id="23" dur="500" fill="hold"/>
                                        <p:tgtEl>
                                          <p:spTgt spid="442371">
                                            <p:txEl>
                                              <p:charRg st="63" end="16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42371">
                                            <p:txEl>
                                              <p:charRg st="63" end="16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检索记录集中的值</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44419" name="Rectangle 3"/>
          <p:cNvSpPr>
            <a:spLocks noGrp="1"/>
          </p:cNvSpPr>
          <p:nvPr>
            <p:ph idx="1"/>
          </p:nvPr>
        </p:nvSpPr>
        <p:spPr/>
        <p:txBody>
          <a:bodyPr vert="horz" wrap="square" lIns="102870" tIns="51435" rIns="102870" bIns="5143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有两个</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getter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方法 </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取列索引值作为第一个参数</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取列名作为参数</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列索引从左至右排序，从</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1</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开始</a:t>
            </a:r>
            <a:endParaRPr lang="zh-CN" altLang="en-US"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列名是大小写敏感的</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4419">
                                            <p:txEl>
                                              <p:charRg st="0" end="15"/>
                                            </p:txEl>
                                          </p:spTgt>
                                        </p:tgtEl>
                                        <p:attrNameLst>
                                          <p:attrName>style.visibility</p:attrName>
                                        </p:attrNameLst>
                                      </p:cBhvr>
                                      <p:to>
                                        <p:strVal val="visible"/>
                                      </p:to>
                                    </p:set>
                                    <p:anim calcmode="lin" valueType="num">
                                      <p:cBhvr additive="base">
                                        <p:cTn id="7" dur="500" fill="hold"/>
                                        <p:tgtEl>
                                          <p:spTgt spid="444419">
                                            <p:txEl>
                                              <p:charRg st="0" end="1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4419">
                                            <p:txEl>
                                              <p:charRg st="0" end="1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4419">
                                            <p:txEl>
                                              <p:charRg st="15" end="28"/>
                                            </p:txEl>
                                          </p:spTgt>
                                        </p:tgtEl>
                                        <p:attrNameLst>
                                          <p:attrName>style.visibility</p:attrName>
                                        </p:attrNameLst>
                                      </p:cBhvr>
                                      <p:to>
                                        <p:strVal val="visible"/>
                                      </p:to>
                                    </p:set>
                                    <p:anim calcmode="lin" valueType="num">
                                      <p:cBhvr additive="base">
                                        <p:cTn id="13" dur="500" fill="hold"/>
                                        <p:tgtEl>
                                          <p:spTgt spid="444419">
                                            <p:txEl>
                                              <p:charRg st="15" end="2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4419">
                                            <p:txEl>
                                              <p:charRg st="15" end="2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4419">
                                            <p:txEl>
                                              <p:charRg st="28" end="36"/>
                                            </p:txEl>
                                          </p:spTgt>
                                        </p:tgtEl>
                                        <p:attrNameLst>
                                          <p:attrName>style.visibility</p:attrName>
                                        </p:attrNameLst>
                                      </p:cBhvr>
                                      <p:to>
                                        <p:strVal val="visible"/>
                                      </p:to>
                                    </p:set>
                                    <p:anim calcmode="lin" valueType="num">
                                      <p:cBhvr additive="base">
                                        <p:cTn id="19" dur="500" fill="hold"/>
                                        <p:tgtEl>
                                          <p:spTgt spid="444419">
                                            <p:txEl>
                                              <p:charRg st="28" end="3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4419">
                                            <p:txEl>
                                              <p:charRg st="28" end="3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44419">
                                            <p:txEl>
                                              <p:charRg st="36" end="51"/>
                                            </p:txEl>
                                          </p:spTgt>
                                        </p:tgtEl>
                                        <p:attrNameLst>
                                          <p:attrName>style.visibility</p:attrName>
                                        </p:attrNameLst>
                                      </p:cBhvr>
                                      <p:to>
                                        <p:strVal val="visible"/>
                                      </p:to>
                                    </p:set>
                                    <p:anim calcmode="lin" valueType="num">
                                      <p:cBhvr additive="base">
                                        <p:cTn id="25" dur="500" fill="hold"/>
                                        <p:tgtEl>
                                          <p:spTgt spid="444419">
                                            <p:txEl>
                                              <p:charRg st="36" end="5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4419">
                                            <p:txEl>
                                              <p:charRg st="36" end="5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4419">
                                            <p:txEl>
                                              <p:charRg st="51" end="61"/>
                                            </p:txEl>
                                          </p:spTgt>
                                        </p:tgtEl>
                                        <p:attrNameLst>
                                          <p:attrName>style.visibility</p:attrName>
                                        </p:attrNameLst>
                                      </p:cBhvr>
                                      <p:to>
                                        <p:strVal val="visible"/>
                                      </p:to>
                                    </p:set>
                                    <p:anim calcmode="lin" valueType="num">
                                      <p:cBhvr additive="base">
                                        <p:cTn id="31" dur="500" fill="hold"/>
                                        <p:tgtEl>
                                          <p:spTgt spid="444419">
                                            <p:txEl>
                                              <p:charRg st="51" end="6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44419">
                                            <p:txEl>
                                              <p:charRg st="51" end="6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数据转换</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1314" name="Rectangle 3"/>
          <p:cNvSpPr>
            <a:spLocks noGrp="1"/>
          </p:cNvSpPr>
          <p:nvPr>
            <p:ph idx="1"/>
          </p:nvPr>
        </p:nvSpPr>
        <p:spPr/>
        <p:txBody>
          <a:bodyPr vert="horz" wrap="square" lIns="102870" tIns="51435" rIns="102870" bIns="51435" anchor="t"/>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ResultSet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结果集中</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Sql</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类型和</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数据类型之间的转换</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比如结果集中</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某一列的数据是</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varchar(30),</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就可以使用</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getString(</a:t>
            </a:r>
            <a:r>
              <a:rPr lang="zh-CN" altLang="en-US" i="1" kern="1200" dirty="0">
                <a:solidFill>
                  <a:schemeClr val="tx2"/>
                </a:solidFill>
                <a:latin typeface="微软雅黑" panose="020B0503020204020204" pitchFamily="34" charset="-122"/>
                <a:ea typeface="微软雅黑" panose="020B0503020204020204" pitchFamily="34" charset="-122"/>
                <a:cs typeface="+mn-cs"/>
                <a:sym typeface="Calibri" panose="020F0502020204030204" pitchFamily="34" charset="0"/>
              </a:rPr>
              <a:t>参数</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方法获取值</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比如在</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SQL Server</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数据库中</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数据类型</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bit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有两个值</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1,0,</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在结果集中</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可以用</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getBoolean(</a:t>
            </a:r>
            <a:r>
              <a:rPr lang="zh-CN" altLang="en-US" i="1" kern="1200" dirty="0">
                <a:solidFill>
                  <a:schemeClr val="tx2"/>
                </a:solidFill>
                <a:latin typeface="微软雅黑" panose="020B0503020204020204" pitchFamily="34" charset="-122"/>
                <a:ea typeface="微软雅黑" panose="020B0503020204020204" pitchFamily="34" charset="-122"/>
                <a:cs typeface="+mn-cs"/>
                <a:sym typeface="Calibri" panose="020F0502020204030204" pitchFamily="34" charset="0"/>
              </a:rPr>
              <a:t>参数</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获取</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数据类型转换表</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graphicFrame>
        <p:nvGraphicFramePr>
          <p:cNvPr id="38957" name="Group 45"/>
          <p:cNvGraphicFramePr>
            <a:graphicFrameLocks noGrp="1"/>
          </p:cNvGraphicFramePr>
          <p:nvPr>
            <p:ph idx="4294967295"/>
          </p:nvPr>
        </p:nvGraphicFramePr>
        <p:xfrm>
          <a:off x="495300" y="1395413"/>
          <a:ext cx="9721850" cy="5595938"/>
        </p:xfrm>
        <a:graphic>
          <a:graphicData uri="http://schemas.openxmlformats.org/drawingml/2006/table">
            <a:tbl>
              <a:tblPr/>
              <a:tblGrid>
                <a:gridCol w="3471944"/>
                <a:gridCol w="6249906"/>
              </a:tblGrid>
              <a:tr h="448096">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3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java</a:t>
                      </a:r>
                      <a:r>
                        <a:rPr kumimoji="0" lang="zh-CN" altLang="en-US" sz="23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类型</a:t>
                      </a:r>
                      <a:endParaRPr kumimoji="0" lang="zh-CN" altLang="en-US" sz="23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17568" marR="117568" marT="48008" marB="480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SQL</a:t>
                      </a:r>
                      <a:r>
                        <a:rPr kumimoji="0" lang="zh-CN" altLang="en-US"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类型</a:t>
                      </a:r>
                      <a:endParaRPr kumimoji="0" lang="zh-CN" altLang="en-US"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7568" marR="117568" marT="48008" marB="480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511783">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boolean</a:t>
                      </a:r>
                      <a:endPar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7568" marR="117568" marT="48008" marB="480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BIT</a:t>
                      </a:r>
                      <a:endPar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7568" marR="117568" marT="48008" marB="480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783">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3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byte</a:t>
                      </a:r>
                      <a:endParaRPr kumimoji="0" lang="en-US" altLang="zh-CN" sz="23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17568" marR="117568" marT="48008" marB="480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TINYINT</a:t>
                      </a:r>
                      <a:endPar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7568" marR="117568" marT="48008" marB="480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783">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short</a:t>
                      </a:r>
                      <a:endPar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7568" marR="117568" marT="48008" marB="480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SMALLINT</a:t>
                      </a:r>
                      <a:endPar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7568" marR="117568" marT="48008" marB="480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783">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int</a:t>
                      </a:r>
                      <a:endPar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7568" marR="117568" marT="48008" marB="480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INTEGER</a:t>
                      </a:r>
                      <a:endPar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7568" marR="117568" marT="48008" marB="480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790">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long</a:t>
                      </a:r>
                      <a:endPar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7568" marR="117568" marT="48008" marB="480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BIGINT</a:t>
                      </a:r>
                      <a:endPar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7568" marR="117568" marT="48008" marB="480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783">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String</a:t>
                      </a:r>
                      <a:endPar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7568" marR="117568" marT="48008" marB="480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CHAR,VARCHAR,LONGVARCHAR</a:t>
                      </a:r>
                      <a:endPar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7568" marR="117568" marT="48008" marB="480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783">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byte array</a:t>
                      </a:r>
                      <a:endPar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7568" marR="117568" marT="48008" marB="480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BINARY  ,  VAR BINARY</a:t>
                      </a:r>
                      <a:endPar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7568" marR="117568" marT="48008" marB="480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783">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java.sql.Date</a:t>
                      </a:r>
                      <a:endPar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7568" marR="117568" marT="48008" marB="480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DATE</a:t>
                      </a:r>
                      <a:endPar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7568" marR="117568" marT="48008" marB="480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783">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java.sql.Time</a:t>
                      </a:r>
                      <a:endPar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7568" marR="117568" marT="48008" marB="480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TIME</a:t>
                      </a:r>
                      <a:endPar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7568" marR="117568" marT="48008" marB="480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783">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java.sql.Timestamp</a:t>
                      </a:r>
                      <a:endPar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7568" marR="117568" marT="48008" marB="480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buClr>
                          <a:schemeClr val="accent1"/>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TIMESTAMP</a:t>
                      </a:r>
                      <a:endParaRPr kumimoji="0" lang="en-US" altLang="zh-CN" sz="2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17568" marR="117568" marT="48008" marB="480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在返回的</a:t>
            </a:r>
            <a:r>
              <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ResultSet</a:t>
            </a: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中操作</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5410" name="Rectangle 3"/>
          <p:cNvSpPr>
            <a:spLocks noGrp="1"/>
          </p:cNvSpPr>
          <p:nvPr>
            <p:ph idx="1"/>
          </p:nvPr>
        </p:nvSpPr>
        <p:spPr/>
        <p:txBody>
          <a:bodyPr vert="horz" wrap="square" lIns="102870" tIns="51435" rIns="102870" bIns="5143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增加记录</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rs.moveToInsertRow(); </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rs.updateString(1, "AINSWORTH"); </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rs.updateInt(2,35); </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rs.updateBoolean(3, true); </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rs.insertRow(); </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rs.moveToCurrentRow(); </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Rectangle 2"/>
          <p:cNvSpPr>
            <a:spLocks noGrp="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修改记录</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7458" name="Rectangle 3"/>
          <p:cNvSpPr>
            <a:spLocks noGrp="1"/>
          </p:cNvSpPr>
          <p:nvPr>
            <p:ph idx="1"/>
          </p:nvPr>
        </p:nvSpPr>
        <p:spPr/>
        <p:txBody>
          <a:bodyPr vert="horz" wrap="square" lIns="102870" tIns="51435" rIns="102870" bIns="5143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在返回的</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ResultSet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中操作</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修改记录</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2"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rs.absolute(5); </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2"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rs.updateString("NAME", "AINSWORTH"); rs.updateRow(); </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更新数据库</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9506" name="Rectangle 3"/>
          <p:cNvSpPr>
            <a:spLocks noGrp="1"/>
          </p:cNvSpPr>
          <p:nvPr>
            <p:ph idx="1"/>
          </p:nvPr>
        </p:nvSpPr>
        <p:spPr/>
        <p:txBody>
          <a:bodyPr vert="horz" wrap="square" lIns="102870" tIns="51435" rIns="102870" bIns="5143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包括修改</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更新和删除记录</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创建和删除表</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以及增加和删除列</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对应于数据库的</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insert,update ,delete,create,drop</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等</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对数据库的更新操作也是通过</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Statement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对象完成的</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不使用</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executeQuery()</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方法</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使用</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executeUpdate()</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方法</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executeUpdate</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的返回值是它影响的记录的行数</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更新数据库</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51554" name="Rectangle 3"/>
          <p:cNvSpPr>
            <a:spLocks noGrp="1"/>
          </p:cNvSpPr>
          <p:nvPr>
            <p:ph idx="1"/>
          </p:nvPr>
        </p:nvSpPr>
        <p:spPr/>
        <p:txBody>
          <a:bodyPr vert="horz" wrap="square" lIns="102870" tIns="51435" rIns="102870" bIns="5143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例如</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String sql=</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update  Customer set address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Peking</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where lastname=</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Li</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int i=Stmt.executeUpdate(sql)</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返回更新的</a:t>
            </a:r>
            <a:r>
              <a:rPr lang="zh-CN" altLang="en-US" kern="1200" dirty="0">
                <a:solidFill>
                  <a:srgbClr val="CC3300"/>
                </a:solidFill>
                <a:latin typeface="微软雅黑" panose="020B0503020204020204" pitchFamily="34" charset="-122"/>
                <a:ea typeface="微软雅黑" panose="020B0503020204020204" pitchFamily="34" charset="-122"/>
                <a:cs typeface="+mn-cs"/>
                <a:sym typeface="Calibri" panose="020F0502020204030204" pitchFamily="34" charset="0"/>
              </a:rPr>
              <a:t>行数</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参数的输入和输出</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53602" name="Rectangle 3"/>
          <p:cNvSpPr>
            <a:spLocks noGrp="1"/>
          </p:cNvSpPr>
          <p:nvPr>
            <p:ph idx="1"/>
          </p:nvPr>
        </p:nvSpPr>
        <p:spPr>
          <a:xfrm>
            <a:off x="495300" y="1395413"/>
            <a:ext cx="10080625" cy="4751387"/>
          </a:xfrm>
        </p:spPr>
        <p:txBody>
          <a:bodyPr vert="horz" wrap="square" lIns="102870" tIns="51435" rIns="102870" bIns="51435" anchor="t"/>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Jdbc</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允许在要执行的</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sql</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语句中设置参数</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用</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代表参数</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需要使用</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PreparedStatement,CallableStatement.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用</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setXXX()</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方法给参数赋值</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.XXX</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是</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jdbc</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数据类型</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第一个参数是</a:t>
            </a:r>
            <a:r>
              <a:rPr lang="zh-CN" altLang="en-US" kern="1200" dirty="0">
                <a:solidFill>
                  <a:srgbClr val="CC3300"/>
                </a:solidFill>
                <a:latin typeface="微软雅黑" panose="020B0503020204020204" pitchFamily="34" charset="-122"/>
                <a:ea typeface="微软雅黑" panose="020B0503020204020204" pitchFamily="34" charset="-122"/>
                <a:cs typeface="+mn-cs"/>
                <a:sym typeface="Calibri" panose="020F0502020204030204" pitchFamily="34" charset="0"/>
              </a:rPr>
              <a:t>位置是</a:t>
            </a:r>
            <a:r>
              <a:rPr lang="en-US" altLang="zh-CN" kern="1200" dirty="0">
                <a:solidFill>
                  <a:srgbClr val="CC3300"/>
                </a:solidFill>
                <a:latin typeface="微软雅黑" panose="020B0503020204020204" pitchFamily="34" charset="-122"/>
                <a:ea typeface="微软雅黑" panose="020B0503020204020204" pitchFamily="34" charset="-122"/>
                <a:cs typeface="+mn-cs"/>
                <a:sym typeface="Calibri" panose="020F0502020204030204" pitchFamily="34" charset="0"/>
              </a:rPr>
              <a:t>1,</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第二个参数的</a:t>
            </a:r>
            <a:r>
              <a:rPr lang="zh-CN" altLang="en-US" kern="1200" dirty="0">
                <a:solidFill>
                  <a:srgbClr val="CC3300"/>
                </a:solidFill>
                <a:latin typeface="微软雅黑" panose="020B0503020204020204" pitchFamily="34" charset="-122"/>
                <a:ea typeface="微软雅黑" panose="020B0503020204020204" pitchFamily="34" charset="-122"/>
                <a:cs typeface="+mn-cs"/>
                <a:sym typeface="Calibri" panose="020F0502020204030204" pitchFamily="34" charset="0"/>
              </a:rPr>
              <a:t>位置是</a:t>
            </a:r>
            <a:r>
              <a:rPr lang="en-US" altLang="zh-CN" kern="1200" dirty="0">
                <a:solidFill>
                  <a:srgbClr val="CC3300"/>
                </a:solidFill>
                <a:latin typeface="微软雅黑" panose="020B0503020204020204" pitchFamily="34" charset="-122"/>
                <a:ea typeface="微软雅黑" panose="020B0503020204020204" pitchFamily="34" charset="-122"/>
                <a:cs typeface="+mn-cs"/>
                <a:sym typeface="Calibri" panose="020F0502020204030204" pitchFamily="34" charset="0"/>
              </a:rPr>
              <a:t>2</a:t>
            </a:r>
            <a:endParaRPr lang="en-US" altLang="zh-CN" kern="1200" dirty="0">
              <a:solidFill>
                <a:srgbClr val="CC330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CallableStatement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可以设置输出参数</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例子</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例子</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9939"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String sql=</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update table3 set m=? Where x=?</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pstmt.setString(1,</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test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for(int i=0;i&lt;10;i++)</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pstmt.setInt(2,i);</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pstmt.executeUpdate();</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4658"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JDBC</a:t>
            </a:r>
            <a:r>
              <a:rPr kumimoji="0" lang="zh-CN" altLang="en-US" sz="36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访问数据库层次结构</a:t>
            </a:r>
            <a:endParaRPr kumimoji="0" lang="zh-CN" altLang="en-US" sz="36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8674" name="内容占位符 1"/>
          <p:cNvSpPr>
            <a:spLocks noGrp="1"/>
          </p:cNvSpPr>
          <p:nvPr>
            <p:ph idx="1"/>
          </p:nvPr>
        </p:nvSpPr>
        <p:spPr/>
        <p:txBody>
          <a:bodyPr vert="horz"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8675" name="Picture 3"/>
          <p:cNvPicPr>
            <a:picLocks noChangeAspect="1"/>
          </p:cNvPicPr>
          <p:nvPr/>
        </p:nvPicPr>
        <p:blipFill>
          <a:blip r:embed="rId1"/>
          <a:stretch>
            <a:fillRect/>
          </a:stretch>
        </p:blipFill>
        <p:spPr>
          <a:xfrm>
            <a:off x="600075" y="1635125"/>
            <a:ext cx="9109075" cy="4462463"/>
          </a:xfrm>
          <a:prstGeom prst="rect">
            <a:avLst/>
          </a:prstGeom>
          <a:noFill/>
          <a:ln w="9525">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数据截断</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57698" name="Rectangle 3"/>
          <p:cNvSpPr>
            <a:spLocks noGrp="1"/>
          </p:cNvSpPr>
          <p:nvPr>
            <p:ph idx="1"/>
          </p:nvPr>
        </p:nvSpPr>
        <p:spPr/>
        <p:txBody>
          <a:bodyPr vert="horz" wrap="square" lIns="102870" tIns="51435" rIns="102870" bIns="5143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在某些情况下</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从数据库中读取的数据或向数据库中写入的数据可能被截断</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一般在读取时</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截断后会产生警告</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在写入时</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发生截断将产生</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SQLException</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意外</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如果设置了</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setMaxFieldSize,</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不产生任何异常和警告</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Rectangle 2"/>
          <p:cNvSpPr>
            <a:spLocks noGrp="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事务处理</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57699"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Connection</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类中提供了</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3</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个控制事务的方法：</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setAutoCommit(boolean autoCommit) </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是否自动提交</a:t>
            </a:r>
            <a:endPar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commit()  //</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提交事务</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rollback()	//</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撤销事务</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默认为自动提交，即每一条对数据库的更新</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语句</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代表一项事务，操作成功后，系统将自动调用</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commit()</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来进行提交</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可以通过</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setAutoCommit(false)</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禁止自动提交，然后把多条数据库</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更新</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语句作为一个事务。整个事务完成后再调用</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commit()</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整体</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提交</a:t>
            </a:r>
            <a:endPar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标题 1"/>
          <p:cNvSpPr>
            <a:spLocks noGrp="1"/>
          </p:cNvSpPr>
          <p:nvPr>
            <p:ph type="title"/>
          </p:nvPr>
        </p:nvSpPr>
        <p:spPr/>
        <p:txBody>
          <a:bodyPr vert="horz" wrap="square" lIns="102870" tIns="51435" rIns="102870" bIns="51435" anchor="ctr"/>
          <a:p>
            <a:pPr defTabSz="1028700"/>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58723" name="Rectangle 3"/>
          <p:cNvSpPr>
            <a:spLocks noGrp="1" noChangeArrowheads="1"/>
          </p:cNvSpPr>
          <p:nvPr>
            <p:ph idx="1"/>
          </p:nvPr>
        </p:nvSpPr>
        <p:spPr>
          <a:xfrm>
            <a:off x="495300" y="0"/>
            <a:ext cx="9721850" cy="7200900"/>
          </a:xfrm>
          <a:solidFill>
            <a:srgbClr val="CCFFCC"/>
          </a:solidFill>
        </p:spPr>
        <p:txBody>
          <a:bodyPr vert="horz" wrap="square" lIns="102870" tIns="51435" rIns="102870" bIns="51435" numCol="1" anchor="t" anchorCtr="0" compatLnSpc="1"/>
          <a:lstStyle/>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endParaRPr kumimoji="0" lang="en-US" altLang="zh-CN" sz="168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endPar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Try</a:t>
            </a: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con=</a:t>
            </a:r>
            <a:r>
              <a:rPr kumimoji="0" lang="en-US" altLang="zh-CN" sz="168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DriverManager.getConnection</a:t>
            </a: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68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con.setAutoCommit</a:t>
            </a: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(false);</a:t>
            </a:r>
            <a:endPar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68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stmt</a:t>
            </a: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 </a:t>
            </a:r>
            <a:r>
              <a:rPr kumimoji="0" lang="en-US" altLang="zh-CN" sz="168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con.createStatement</a:t>
            </a: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68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stmt.executeUpdate</a:t>
            </a: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update account set money=money-1000 where name=</a:t>
            </a:r>
            <a:r>
              <a:rPr kumimoji="0" lang="zh-CN" altLang="en-US"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68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zhangsan</a:t>
            </a:r>
            <a:r>
              <a:rPr kumimoji="0" lang="zh-CN" altLang="en-US"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68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stmt.executeUpdate</a:t>
            </a: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update account set money=money+1000 where name=</a:t>
            </a:r>
            <a:r>
              <a:rPr kumimoji="0" lang="zh-CN" altLang="en-US"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68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lisi</a:t>
            </a:r>
            <a:r>
              <a:rPr kumimoji="0" lang="zh-CN" altLang="en-US"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68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con.commit</a:t>
            </a: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catch(Exception e){</a:t>
            </a:r>
            <a:endPar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68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e.printStackTrace</a:t>
            </a: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try{  </a:t>
            </a:r>
            <a:endPar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68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con.rollback</a:t>
            </a: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catch(Exception e){</a:t>
            </a:r>
            <a:endPar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68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e.printStackTrace</a:t>
            </a: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finally{</a:t>
            </a:r>
            <a:endPar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try{</a:t>
            </a:r>
            <a:endPar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68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stmt.close</a:t>
            </a: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68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con.close</a:t>
            </a: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catch(Exception ex){</a:t>
            </a:r>
            <a:endPar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168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e.printStackTrace</a:t>
            </a: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168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5922" name="Rectangle 2"/>
          <p:cNvSpPr>
            <a:spLocks noGrp="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元数据</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65923" name="Rectangle 3"/>
          <p:cNvSpPr>
            <a:spLocks noGrp="1" noChangeArrowheads="1"/>
          </p:cNvSpPr>
          <p:nvPr>
            <p:ph idx="1"/>
          </p:nvPr>
        </p:nvSpPr>
        <p:spPr>
          <a:xfrm>
            <a:off x="495300" y="1395413"/>
            <a:ext cx="9721850" cy="4905375"/>
          </a:xfrm>
        </p:spPr>
        <p:txBody>
          <a:bodyPr vert="horz" wrap="square" lIns="102870" tIns="51435" rIns="102870" bIns="51435" numCol="1" anchor="t" anchorCtr="0" compatLnSpc="1"/>
          <a:lstStyle/>
          <a:p>
            <a:pPr marL="600075" marR="0" lvl="0" indent="-6000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元数据：描述数据的数据。开发</a:t>
            </a:r>
            <a:r>
              <a:rPr kumimoji="0" lang="en-US" altLang="zh-CN" sz="210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IDE</a:t>
            </a:r>
            <a:r>
              <a:rPr kumimoji="0" lang="zh-CN" altLang="en-US" sz="210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工具、中间件服务器开发人员需要重点掌握。对于普通的应用系统开发者，只需了解即可。</a:t>
            </a:r>
            <a:endParaRPr kumimoji="0" lang="zh-CN" altLang="en-US" sz="210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a:p>
            <a:pPr marL="600075" marR="0" lvl="0" indent="-6000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0" dirty="0" err="1">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DatabaseMetaData</a:t>
            </a:r>
            <a:r>
              <a:rPr kumimoji="0" lang="zh-CN" altLang="en-US" sz="210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接口，用于提供关于数据库的整体综合信息。</a:t>
            </a:r>
            <a:endParaRPr kumimoji="0" lang="zh-CN" altLang="en-US" sz="210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a:p>
            <a:pPr marL="1415415" marR="0" lvl="2" indent="-460375"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1680" b="0" i="0" u="none" strike="noStrike" kern="1200" cap="none" spc="0" normalizeH="0" baseline="0" noProof="0" dirty="0" err="1">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DatabaseMetaData</a:t>
            </a:r>
            <a:r>
              <a:rPr kumimoji="0" lang="en-US" altLang="zh-CN" sz="168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 </a:t>
            </a:r>
            <a:r>
              <a:rPr kumimoji="0" lang="en-US" altLang="zh-CN" sz="1680" b="0" i="0" u="none" strike="noStrike" kern="1200" cap="none" spc="0" normalizeH="0" baseline="0" noProof="0" dirty="0" err="1">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dmd</a:t>
            </a:r>
            <a:r>
              <a:rPr kumimoji="0" lang="en-US" altLang="zh-CN" sz="168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a:t>
            </a:r>
            <a:r>
              <a:rPr kumimoji="0" lang="en-US" altLang="zh-CN" sz="1680" b="0" i="0" u="none" strike="noStrike" kern="1200" cap="none" spc="0" normalizeH="0" baseline="0" noProof="0" dirty="0" err="1">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conn.getMetaData</a:t>
            </a:r>
            <a:r>
              <a:rPr kumimoji="0" lang="en-US" altLang="zh-CN" sz="168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a:t>
            </a:r>
            <a:endParaRPr kumimoji="0" lang="en-US" altLang="zh-CN" sz="168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a:p>
            <a:pPr marL="600075" marR="0" lvl="0" indent="-6000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0" dirty="0" err="1">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DatabaseMetaData</a:t>
            </a:r>
            <a:r>
              <a:rPr kumimoji="0" lang="en-US" altLang="zh-CN" sz="210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a:t>
            </a:r>
            <a:r>
              <a:rPr kumimoji="0" lang="zh-CN" altLang="en-US" sz="210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整个数据库的元数据</a:t>
            </a:r>
            <a:endParaRPr kumimoji="0" lang="zh-CN" altLang="en-US" sz="210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a:p>
            <a:pPr marL="1015365" marR="0" lvl="1" indent="-52006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数据库版本、名称</a:t>
            </a:r>
            <a:endParaRPr kumimoji="0" lang="zh-CN" altLang="en-US" sz="189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a:p>
            <a:pPr marL="1015365" marR="0" lvl="1" indent="-52006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数据库驱动程序的版本、名称</a:t>
            </a:r>
            <a:endParaRPr kumimoji="0" lang="zh-CN" altLang="en-US" sz="189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a:p>
            <a:pPr marL="1015365" marR="0" lvl="1" indent="-52006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9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数据库支持的操作（事务隔离级别、结果集支持的类型等）</a:t>
            </a:r>
            <a:endParaRPr kumimoji="0" lang="zh-CN" altLang="en-US" sz="189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a:p>
            <a:pPr marL="600075" marR="0" lvl="0" indent="-6000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0" dirty="0" err="1">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ResultSetMetaData</a:t>
            </a:r>
            <a:r>
              <a:rPr kumimoji="0" lang="en-US" altLang="zh-CN" sz="210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 </a:t>
            </a:r>
            <a:r>
              <a:rPr kumimoji="0" lang="zh-CN" altLang="en-US" sz="210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，用于描述结果集本身的信息</a:t>
            </a:r>
            <a:r>
              <a:rPr kumimoji="0" lang="en-US" altLang="zh-CN" sz="210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 </a:t>
            </a:r>
            <a:r>
              <a:rPr kumimoji="0" lang="zh-CN" altLang="en-US" sz="210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表结构（包括有那些字段，字段的类型等信息）</a:t>
            </a:r>
            <a:r>
              <a:rPr kumimoji="0" lang="en-US" altLang="zh-CN" sz="2100" b="0" i="0" u="none" strike="noStrike" kern="1200" cap="none" spc="0" normalizeH="0" baseline="0" noProof="0" dirty="0">
                <a:ln>
                  <a:noFill/>
                </a:ln>
                <a:solidFill>
                  <a:schemeClr val="tx1"/>
                </a:solidFill>
                <a:effectLst/>
                <a:uLnTx/>
                <a:uFillTx/>
                <a:latin typeface="宋体" panose="02010600030101010101" pitchFamily="2" charset="-122"/>
                <a:ea typeface="微软雅黑" panose="020B0503020204020204" pitchFamily="34" charset="-122"/>
                <a:cs typeface="+mn-cs"/>
                <a:sym typeface="Calibri" panose="020F0502020204030204" pitchFamily="34" charset="0"/>
              </a:rPr>
              <a:t>…</a:t>
            </a:r>
            <a:r>
              <a:rPr kumimoji="0" lang="en-US" altLang="zh-CN" sz="210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a:t>
            </a:r>
            <a:r>
              <a:rPr kumimoji="0" lang="zh-CN" altLang="en-US" sz="210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即可用于获取关于 </a:t>
            </a:r>
            <a:r>
              <a:rPr kumimoji="0" lang="en-US" altLang="zh-CN" sz="2100" b="0" i="0" u="none" strike="noStrike" kern="1200" cap="none" spc="0" normalizeH="0" baseline="0" noProof="0" dirty="0" err="1">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ResultSet</a:t>
            </a:r>
            <a:r>
              <a:rPr kumimoji="0" lang="zh-CN" altLang="en-US" sz="210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对象中列的类型和属性信息的对象。</a:t>
            </a:r>
            <a:endParaRPr kumimoji="0" lang="zh-CN" altLang="en-US" sz="210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a:p>
            <a:pPr marL="600075" marR="0" lvl="0" indent="-6000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	</a:t>
            </a:r>
            <a:r>
              <a:rPr kumimoji="0" lang="en-US" altLang="zh-CN" sz="2100" b="0" i="0" u="none" strike="noStrike" kern="1200" cap="none" spc="0" normalizeH="0" baseline="0" noProof="0" dirty="0" err="1">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ResultSetMetaData</a:t>
            </a:r>
            <a:r>
              <a:rPr kumimoji="0" lang="en-US" altLang="zh-CN" sz="210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 </a:t>
            </a:r>
            <a:r>
              <a:rPr kumimoji="0" lang="en-US" altLang="zh-CN" sz="2100" b="0" i="0" u="none" strike="noStrike" kern="1200" cap="none" spc="0" normalizeH="0" baseline="0" noProof="0" dirty="0" err="1">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rsmd</a:t>
            </a:r>
            <a:r>
              <a:rPr kumimoji="0" lang="en-US" altLang="zh-CN" sz="210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a:t>
            </a:r>
            <a:r>
              <a:rPr kumimoji="0" lang="en-US" altLang="zh-CN" sz="2100" b="0" i="0" u="none" strike="noStrike" kern="1200" cap="none" spc="0" normalizeH="0" baseline="0" noProof="0" dirty="0" err="1">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rs.getMetaData</a:t>
            </a:r>
            <a:r>
              <a:rPr kumimoji="0" lang="en-US" altLang="zh-CN" sz="210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a:t>
            </a:r>
            <a:endParaRPr kumimoji="0" lang="en-US" altLang="zh-CN" sz="2100" b="0"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6946" name="Rectangle 2"/>
          <p:cNvSpPr>
            <a:spLocks noGrp="1" noChangeArrowheads="1"/>
          </p:cNvSpPr>
          <p:nvPr>
            <p:ph type="title"/>
          </p:nvPr>
        </p:nvSpPr>
        <p:spPr>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异常</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66947"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600075" marR="0" lvl="0" indent="-6000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SQLException:</a:t>
            </a:r>
            <a:r>
              <a:rPr kumimoji="0" lang="zh-CN" altLang="en-US"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致命性的错误，如，表不存在等</a:t>
            </a:r>
            <a:r>
              <a:rPr kumimoji="0" lang="en-US" altLang="zh-CN"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主键重复等。</a:t>
            </a:r>
            <a:endParaRPr kumimoji="0" lang="zh-CN" altLang="en-US"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a:p>
            <a:pPr marL="600075" marR="0" lvl="0" indent="-600075"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	</a:t>
            </a:r>
            <a:r>
              <a:rPr kumimoji="0" lang="en-US" altLang="zh-CN"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int getErrorCode()  MySQL:1062 DB2:803 Oracle:1  //Vendor specific</a:t>
            </a:r>
            <a:endParaRPr kumimoji="0" lang="en-US" altLang="zh-CN"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a:p>
            <a:pPr marL="600075" marR="0" lvl="0" indent="-600075"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	</a:t>
            </a:r>
            <a:r>
              <a:rPr kumimoji="0" lang="zh-CN" altLang="en-US"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依赖于具体的数据库厂商</a:t>
            </a:r>
            <a:r>
              <a:rPr kumimoji="0" lang="en-US" altLang="zh-CN"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返回数据库厂商特定的错误代码。</a:t>
            </a:r>
            <a:endParaRPr kumimoji="0" lang="zh-CN" altLang="en-US"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a:p>
            <a:pPr marL="600075" marR="0" lvl="0" indent="-600075"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	</a:t>
            </a:r>
            <a:r>
              <a:rPr kumimoji="0" lang="en-US" altLang="zh-CN"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SQLException getNextException()</a:t>
            </a:r>
            <a:endParaRPr kumimoji="0" lang="en-US" altLang="zh-CN"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a:p>
            <a:pPr marL="600075" marR="0" lvl="0" indent="-600075"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	</a:t>
            </a:r>
            <a:r>
              <a:rPr kumimoji="0" lang="zh-CN" altLang="en-US"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检索到此 </a:t>
            </a:r>
            <a:r>
              <a:rPr kumimoji="0" lang="en-US" altLang="zh-CN"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SQLException </a:t>
            </a:r>
            <a:r>
              <a:rPr kumimoji="0" lang="zh-CN" altLang="en-US"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对象的异常链。 如果不存在，则返回 </a:t>
            </a:r>
            <a:r>
              <a:rPr kumimoji="0" lang="en-US" altLang="zh-CN"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null</a:t>
            </a:r>
            <a:r>
              <a:rPr kumimoji="0" lang="zh-CN" altLang="en-US"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a:t>
            </a:r>
            <a:endParaRPr kumimoji="0" lang="zh-CN" altLang="en-US"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a:p>
            <a:pPr marL="600075" marR="0" lvl="0" indent="-600075"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	</a:t>
            </a:r>
            <a:r>
              <a:rPr kumimoji="0" lang="en-US" altLang="zh-CN"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String getSQLState()  </a:t>
            </a:r>
            <a:endParaRPr kumimoji="0" lang="en-US" altLang="zh-CN"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a:p>
            <a:pPr marL="600075" marR="0" lvl="0" indent="-600075"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 	</a:t>
            </a:r>
            <a:r>
              <a:rPr kumimoji="0" lang="zh-CN" altLang="en-US"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依赖于规范 ，返回</a:t>
            </a:r>
            <a:r>
              <a:rPr kumimoji="0" lang="en-US" altLang="zh-CN"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SQL99</a:t>
            </a:r>
            <a:r>
              <a:rPr kumimoji="0" lang="zh-CN" altLang="en-US"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或者</a:t>
            </a:r>
            <a:r>
              <a:rPr kumimoji="0" lang="en-US" altLang="zh-CN"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XOPEN</a:t>
            </a:r>
            <a:r>
              <a:rPr kumimoji="0" lang="zh-CN" altLang="en-US"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中规定的错误代码。</a:t>
            </a:r>
            <a:endParaRPr kumimoji="0" lang="zh-CN" altLang="en-US" sz="252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a:p>
            <a:pPr marL="600075" marR="0" lvl="0" indent="-600075" algn="l" defTabSz="1028700" rtl="0" eaLnBrk="0" fontAlgn="base" latinLnBrk="0" hangingPunct="0">
              <a:lnSpc>
                <a:spcPct val="80000"/>
              </a:lnSpc>
              <a:spcBef>
                <a:spcPct val="20000"/>
              </a:spcBef>
              <a:spcAft>
                <a:spcPct val="0"/>
              </a:spcAft>
              <a:buClrTx/>
              <a:buSzTx/>
              <a:buFont typeface="Arial" panose="020B0604020202020204" pitchFamily="34" charset="0"/>
              <a:buNone/>
              <a:defRPr/>
            </a:pPr>
            <a:r>
              <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      </a:t>
            </a:r>
            <a:endParaRPr kumimoji="0" lang="zh-CN" altLang="en-US" sz="2100" b="0" i="0" u="none" strike="noStrike" kern="1200" cap="none" spc="0" normalizeH="0" baseline="0" noProof="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获取结果集的信息</a:t>
            </a:r>
            <a:r>
              <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ResultsetMetaData</a:t>
            </a:r>
            <a:endPar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4819"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可以获取结果集中</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的列的名称</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数据类型等</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ResultsetMetaData rsmd=rs.getMetaData();</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getColumnCount();</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getColumnName(int column);</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getColumnType(int column);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返回</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值</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getColumnTypeName(int column);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返回字符串</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isReadOnly(int column)</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isNullable(int column)</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使用</a:t>
            </a:r>
            <a:r>
              <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DataSource</a:t>
            </a: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和数据库连接池</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9986" name="内容占位符 1"/>
          <p:cNvSpPr>
            <a:spLocks noGrp="1"/>
          </p:cNvSpPr>
          <p:nvPr>
            <p:ph idx="1"/>
          </p:nvPr>
        </p:nvSpPr>
        <p:spPr/>
        <p:txBody>
          <a:bodyPr vert="horz"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169987" name="Rectangle 4"/>
          <p:cNvSpPr/>
          <p:nvPr/>
        </p:nvSpPr>
        <p:spPr>
          <a:xfrm>
            <a:off x="3284538" y="2617788"/>
            <a:ext cx="3627437" cy="347821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p>
            <a:pPr>
              <a:buFont typeface="Arial" panose="020B0604020202020204" pitchFamily="34" charset="0"/>
            </a:pPr>
            <a:endParaRPr lang="zh-CN" altLang="en-US" sz="2100" dirty="0">
              <a:solidFill>
                <a:schemeClr val="bg1"/>
              </a:solidFill>
              <a:latin typeface="Arial" panose="020B0604020202020204" pitchFamily="34" charset="0"/>
              <a:ea typeface="黑体" panose="02010609060101010101" pitchFamily="49" charset="-122"/>
            </a:endParaRPr>
          </a:p>
        </p:txBody>
      </p:sp>
      <p:sp>
        <p:nvSpPr>
          <p:cNvPr id="147461" name="Oval 5"/>
          <p:cNvSpPr>
            <a:spLocks noChangeArrowheads="1"/>
          </p:cNvSpPr>
          <p:nvPr/>
        </p:nvSpPr>
        <p:spPr bwMode="auto">
          <a:xfrm>
            <a:off x="1166813" y="3146425"/>
            <a:ext cx="1587500" cy="1133475"/>
          </a:xfrm>
          <a:prstGeom prst="ellipse">
            <a:avLst/>
          </a:prstGeom>
          <a:solidFill>
            <a:schemeClr val="accent1"/>
          </a:solidFill>
          <a:ln w="9525">
            <a:solidFill>
              <a:schemeClr val="tx1"/>
            </a:solidFill>
            <a:miter lim="800000"/>
          </a:ln>
          <a:effectLst/>
        </p:spPr>
        <p:txBody>
          <a:bodyPr wrap="none"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90" b="0" i="0" u="none" strike="noStrike" kern="1200" cap="none" spc="0" normalizeH="0" baseline="0" noProof="0" smtClean="0">
                <a:ln>
                  <a:noFill/>
                </a:ln>
                <a:solidFill>
                  <a:schemeClr val="bg1"/>
                </a:solidFill>
                <a:effectLst/>
                <a:uLnTx/>
                <a:uFillTx/>
                <a:latin typeface="Arial" panose="020B0604020202020204" pitchFamily="34" charset="0"/>
                <a:ea typeface="黑体" panose="02010609060101010101" pitchFamily="49" charset="-122"/>
                <a:cs typeface="+mn-cs"/>
              </a:rPr>
              <a:t>应用程序</a:t>
            </a:r>
            <a:endParaRPr kumimoji="0" lang="zh-CN" altLang="en-US" sz="1890" b="0" i="0" u="none" strike="noStrike" kern="1200" cap="none" spc="0" normalizeH="0" baseline="0" noProof="0" smtClean="0">
              <a:ln>
                <a:noFill/>
              </a:ln>
              <a:solidFill>
                <a:schemeClr val="bg1"/>
              </a:solidFill>
              <a:effectLst/>
              <a:uLnTx/>
              <a:uFillTx/>
              <a:latin typeface="Arial" panose="020B0604020202020204" pitchFamily="34" charset="0"/>
              <a:ea typeface="黑体" panose="02010609060101010101" pitchFamily="49" charset="-122"/>
              <a:cs typeface="+mn-cs"/>
            </a:endParaRPr>
          </a:p>
        </p:txBody>
      </p:sp>
      <p:sp>
        <p:nvSpPr>
          <p:cNvPr id="169989" name="Oval 6"/>
          <p:cNvSpPr/>
          <p:nvPr/>
        </p:nvSpPr>
        <p:spPr>
          <a:xfrm>
            <a:off x="4418013" y="2995613"/>
            <a:ext cx="1662112" cy="604837"/>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pPr>
            <a:r>
              <a:rPr lang="en-US" altLang="zh-CN" sz="2100" dirty="0">
                <a:solidFill>
                  <a:schemeClr val="bg1"/>
                </a:solidFill>
                <a:latin typeface="Arial" panose="020B0604020202020204" pitchFamily="34" charset="0"/>
                <a:ea typeface="黑体" panose="02010609060101010101" pitchFamily="49" charset="-122"/>
              </a:rPr>
              <a:t>connection1</a:t>
            </a:r>
            <a:endParaRPr lang="en-US" altLang="zh-CN" sz="2100" dirty="0">
              <a:solidFill>
                <a:schemeClr val="bg1"/>
              </a:solidFill>
              <a:latin typeface="Arial" panose="020B0604020202020204" pitchFamily="34" charset="0"/>
              <a:ea typeface="黑体" panose="02010609060101010101" pitchFamily="49" charset="-122"/>
            </a:endParaRPr>
          </a:p>
        </p:txBody>
      </p:sp>
      <p:sp>
        <p:nvSpPr>
          <p:cNvPr id="169990" name="Oval 7"/>
          <p:cNvSpPr/>
          <p:nvPr/>
        </p:nvSpPr>
        <p:spPr>
          <a:xfrm>
            <a:off x="4643438" y="4054475"/>
            <a:ext cx="1663700" cy="60325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pPr>
            <a:r>
              <a:rPr lang="en-US" altLang="zh-CN" sz="2100" dirty="0">
                <a:solidFill>
                  <a:schemeClr val="bg1"/>
                </a:solidFill>
                <a:latin typeface="Arial" panose="020B0604020202020204" pitchFamily="34" charset="0"/>
                <a:ea typeface="黑体" panose="02010609060101010101" pitchFamily="49" charset="-122"/>
              </a:rPr>
              <a:t>connection2</a:t>
            </a:r>
            <a:endParaRPr lang="en-US" altLang="zh-CN" sz="2100" dirty="0">
              <a:solidFill>
                <a:schemeClr val="bg1"/>
              </a:solidFill>
              <a:latin typeface="Arial" panose="020B0604020202020204" pitchFamily="34" charset="0"/>
              <a:ea typeface="黑体" panose="02010609060101010101" pitchFamily="49" charset="-122"/>
            </a:endParaRPr>
          </a:p>
        </p:txBody>
      </p:sp>
      <p:sp>
        <p:nvSpPr>
          <p:cNvPr id="169991" name="Oval 8"/>
          <p:cNvSpPr/>
          <p:nvPr/>
        </p:nvSpPr>
        <p:spPr>
          <a:xfrm>
            <a:off x="4341813" y="5037138"/>
            <a:ext cx="1814512" cy="75565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pPr>
            <a:r>
              <a:rPr lang="en-US" altLang="zh-CN" sz="2100" dirty="0">
                <a:solidFill>
                  <a:schemeClr val="bg1"/>
                </a:solidFill>
                <a:latin typeface="Arial" panose="020B0604020202020204" pitchFamily="34" charset="0"/>
                <a:ea typeface="黑体" panose="02010609060101010101" pitchFamily="49" charset="-122"/>
              </a:rPr>
              <a:t>connection3</a:t>
            </a:r>
            <a:endParaRPr lang="en-US" altLang="zh-CN" sz="2100" dirty="0">
              <a:solidFill>
                <a:schemeClr val="bg1"/>
              </a:solidFill>
              <a:latin typeface="Arial" panose="020B0604020202020204" pitchFamily="34" charset="0"/>
              <a:ea typeface="黑体" panose="02010609060101010101" pitchFamily="49" charset="-122"/>
            </a:endParaRPr>
          </a:p>
        </p:txBody>
      </p:sp>
      <p:sp>
        <p:nvSpPr>
          <p:cNvPr id="147467" name="AutoShape 11"/>
          <p:cNvSpPr>
            <a:spLocks noChangeArrowheads="1"/>
          </p:cNvSpPr>
          <p:nvPr/>
        </p:nvSpPr>
        <p:spPr bwMode="auto">
          <a:xfrm>
            <a:off x="8123238" y="3448050"/>
            <a:ext cx="1436688" cy="1514475"/>
          </a:xfrm>
          <a:prstGeom prst="can">
            <a:avLst>
              <a:gd name="adj" fmla="val 26334"/>
            </a:avLst>
          </a:prstGeom>
          <a:solidFill>
            <a:srgbClr val="FF9900"/>
          </a:solidFill>
          <a:ln w="9525">
            <a:solidFill>
              <a:schemeClr val="tx1"/>
            </a:solidFill>
            <a:miter lim="800000"/>
          </a:ln>
          <a:effectLst/>
        </p:spPr>
        <p:txBody>
          <a:bodyPr wrap="none" anchor="ct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90" b="0" i="0" u="none" strike="noStrike" kern="1200" cap="none" spc="0" normalizeH="0" baseline="0" noProof="0" smtClean="0">
                <a:ln>
                  <a:noFill/>
                </a:ln>
                <a:solidFill>
                  <a:schemeClr val="bg1"/>
                </a:solidFill>
                <a:effectLst/>
                <a:uLnTx/>
                <a:uFillTx/>
                <a:latin typeface="Arial" panose="020B0604020202020204" pitchFamily="34" charset="0"/>
                <a:ea typeface="黑体" panose="02010609060101010101" pitchFamily="49" charset="-122"/>
                <a:cs typeface="+mn-cs"/>
              </a:rPr>
              <a:t>数据库</a:t>
            </a:r>
            <a:endParaRPr kumimoji="0" lang="zh-CN" altLang="en-US" sz="1890" b="0" i="0" u="none" strike="noStrike" kern="1200" cap="none" spc="0" normalizeH="0" baseline="0" noProof="0" smtClean="0">
              <a:ln>
                <a:noFill/>
              </a:ln>
              <a:solidFill>
                <a:schemeClr val="bg1"/>
              </a:solidFill>
              <a:effectLst/>
              <a:uLnTx/>
              <a:uFillTx/>
              <a:latin typeface="Arial" panose="020B0604020202020204" pitchFamily="34" charset="0"/>
              <a:ea typeface="黑体" panose="02010609060101010101" pitchFamily="49" charset="-122"/>
              <a:cs typeface="+mn-cs"/>
            </a:endParaRPr>
          </a:p>
        </p:txBody>
      </p:sp>
      <p:sp>
        <p:nvSpPr>
          <p:cNvPr id="169993" name="Line 12"/>
          <p:cNvSpPr/>
          <p:nvPr/>
        </p:nvSpPr>
        <p:spPr>
          <a:xfrm flipV="1">
            <a:off x="2754313" y="3298825"/>
            <a:ext cx="1663700" cy="376238"/>
          </a:xfrm>
          <a:prstGeom prst="line">
            <a:avLst/>
          </a:prstGeom>
          <a:ln w="9525" cap="flat" cmpd="sng">
            <a:solidFill>
              <a:schemeClr val="tx1"/>
            </a:solidFill>
            <a:prstDash val="solid"/>
            <a:miter/>
            <a:headEnd type="none" w="med" len="med"/>
            <a:tailEnd type="triangle" w="med" len="med"/>
          </a:ln>
        </p:spPr>
      </p:sp>
      <p:sp>
        <p:nvSpPr>
          <p:cNvPr id="169994" name="Line 13"/>
          <p:cNvSpPr/>
          <p:nvPr/>
        </p:nvSpPr>
        <p:spPr>
          <a:xfrm>
            <a:off x="6080125" y="3298825"/>
            <a:ext cx="1966913" cy="528638"/>
          </a:xfrm>
          <a:prstGeom prst="line">
            <a:avLst/>
          </a:prstGeom>
          <a:ln w="9525" cap="flat" cmpd="sng">
            <a:solidFill>
              <a:schemeClr val="tx1"/>
            </a:solidFill>
            <a:prstDash val="solid"/>
            <a:miter/>
            <a:headEnd type="none" w="med" len="med"/>
            <a:tailEnd type="triangle" w="med" len="med"/>
          </a:ln>
        </p:spPr>
      </p:sp>
      <p:sp>
        <p:nvSpPr>
          <p:cNvPr id="169995" name="Line 14"/>
          <p:cNvSpPr/>
          <p:nvPr/>
        </p:nvSpPr>
        <p:spPr>
          <a:xfrm flipV="1">
            <a:off x="6307138" y="3978275"/>
            <a:ext cx="1816100" cy="379413"/>
          </a:xfrm>
          <a:prstGeom prst="line">
            <a:avLst/>
          </a:prstGeom>
          <a:ln w="9525" cap="flat" cmpd="sng">
            <a:solidFill>
              <a:schemeClr val="tx1"/>
            </a:solidFill>
            <a:prstDash val="solid"/>
            <a:miter/>
            <a:headEnd type="none" w="med" len="med"/>
            <a:tailEnd type="triangle" w="med" len="med"/>
          </a:ln>
        </p:spPr>
      </p:sp>
      <p:sp>
        <p:nvSpPr>
          <p:cNvPr id="169996" name="Line 15"/>
          <p:cNvSpPr/>
          <p:nvPr/>
        </p:nvSpPr>
        <p:spPr>
          <a:xfrm flipV="1">
            <a:off x="6157913" y="4357688"/>
            <a:ext cx="1889125" cy="1057275"/>
          </a:xfrm>
          <a:prstGeom prst="line">
            <a:avLst/>
          </a:prstGeom>
          <a:ln w="9525" cap="flat" cmpd="sng">
            <a:solidFill>
              <a:schemeClr val="tx1"/>
            </a:solidFill>
            <a:prstDash val="solid"/>
            <a:miter/>
            <a:headEnd type="none" w="med" len="med"/>
            <a:tailEnd type="triangle" w="med" len="med"/>
          </a:ln>
        </p:spPr>
      </p:sp>
      <p:sp>
        <p:nvSpPr>
          <p:cNvPr id="169997" name="Oval 17"/>
          <p:cNvSpPr/>
          <p:nvPr/>
        </p:nvSpPr>
        <p:spPr>
          <a:xfrm>
            <a:off x="4418013" y="2995613"/>
            <a:ext cx="1662112" cy="604837"/>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pPr>
            <a:r>
              <a:rPr lang="en-US" altLang="zh-CN" sz="2100" dirty="0">
                <a:solidFill>
                  <a:schemeClr val="bg1"/>
                </a:solidFill>
                <a:latin typeface="Arial" panose="020B0604020202020204" pitchFamily="34" charset="0"/>
                <a:ea typeface="黑体" panose="02010609060101010101" pitchFamily="49" charset="-122"/>
              </a:rPr>
              <a:t>connection1</a:t>
            </a:r>
            <a:endParaRPr lang="en-US" altLang="zh-CN" sz="2100" dirty="0">
              <a:solidFill>
                <a:schemeClr val="bg1"/>
              </a:solidFill>
              <a:latin typeface="Arial" panose="020B0604020202020204" pitchFamily="34" charset="0"/>
              <a:ea typeface="黑体" panose="02010609060101010101" pitchFamily="49" charset="-122"/>
            </a:endParaRPr>
          </a:p>
        </p:txBody>
      </p:sp>
      <p:sp>
        <p:nvSpPr>
          <p:cNvPr id="147478" name="Text Box 22"/>
          <p:cNvSpPr txBox="1">
            <a:spLocks noChangeArrowheads="1"/>
          </p:cNvSpPr>
          <p:nvPr/>
        </p:nvSpPr>
        <p:spPr bwMode="auto">
          <a:xfrm>
            <a:off x="3552825" y="4810125"/>
            <a:ext cx="766763" cy="1285875"/>
          </a:xfrm>
          <a:prstGeom prst="rect">
            <a:avLst/>
          </a:prstGeom>
          <a:noFill/>
          <a:ln>
            <a:noFill/>
          </a:ln>
          <a:effectLst/>
        </p:spPr>
        <p:txBody>
          <a:bodyPr vert="eaVert">
            <a:spAutoFit/>
          </a:bodyPr>
          <a:lstStyle>
            <a:lvl1pPr>
              <a:defRPr kumimoji="1" sz="2400">
                <a:solidFill>
                  <a:schemeClr val="tx1"/>
                </a:solidFill>
                <a:latin typeface="Arial" panose="020B0604020202020204" pitchFamily="34" charset="0"/>
                <a:ea typeface="黑体" panose="02010609060101010101" pitchFamily="49" charset="-122"/>
              </a:defRPr>
            </a:lvl1pPr>
            <a:lvl2pPr marL="742950" indent="-28575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0" marR="0" lvl="0" indent="0" algn="l" defTabSz="10287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1890" b="0" i="0" u="none" strike="noStrike" kern="1200" cap="none" spc="0" normalizeH="0" baseline="0" noProof="0" smtClean="0">
                <a:ln>
                  <a:noFill/>
                </a:ln>
                <a:solidFill>
                  <a:schemeClr val="bg1"/>
                </a:solidFill>
                <a:effectLst/>
                <a:uLnTx/>
                <a:uFillTx/>
                <a:latin typeface="Arial" panose="020B0604020202020204" pitchFamily="34" charset="0"/>
                <a:ea typeface="黑体" panose="02010609060101010101" pitchFamily="49" charset="-122"/>
                <a:cs typeface="+mn-cs"/>
              </a:rPr>
              <a:t>数据库连接池</a:t>
            </a:r>
            <a:endParaRPr kumimoji="0" lang="zh-CN" altLang="en-US" sz="1890" b="0" i="0" u="none" strike="noStrike" kern="1200" cap="none" spc="0" normalizeH="0" baseline="0" noProof="0" smtClean="0">
              <a:ln>
                <a:noFill/>
              </a:ln>
              <a:solidFill>
                <a:schemeClr val="bg1"/>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DataSource</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接口</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94243" name="Rectangle 3"/>
          <p:cNvSpPr>
            <a:spLocks noGrp="1"/>
          </p:cNvSpPr>
          <p:nvPr>
            <p:ph idx="1"/>
          </p:nvPr>
        </p:nvSpPr>
        <p:spPr/>
        <p:txBody>
          <a:bodyPr vert="horz" wrap="square" lIns="102870" tIns="51435" rIns="102870" bIns="51435" anchor="t"/>
          <a:p>
            <a:pPr defTabSz="1028700">
              <a:lnSpc>
                <a:spcPct val="9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建议用此种式来获取数据源的连接</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DataSource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对象表示一个数据源，并提供了该数据源的连接</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使用 </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DataSource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对象增加了应用程序的可移植性（使用逻辑名称表示一个数据源，取代为驱动程序提供特定的连接信息）</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DataSource</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的属性改变，应用程序代码不需要改变</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4243">
                                            <p:txEl>
                                              <p:charRg st="0" end="16"/>
                                            </p:txEl>
                                          </p:spTgt>
                                        </p:tgtEl>
                                        <p:attrNameLst>
                                          <p:attrName>style.visibility</p:attrName>
                                        </p:attrNameLst>
                                      </p:cBhvr>
                                      <p:to>
                                        <p:strVal val="visible"/>
                                      </p:to>
                                    </p:set>
                                    <p:anim calcmode="lin" valueType="num">
                                      <p:cBhvr additive="base">
                                        <p:cTn id="7" dur="500" fill="hold"/>
                                        <p:tgtEl>
                                          <p:spTgt spid="394243">
                                            <p:txEl>
                                              <p:charRg st="0" end="1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4243">
                                            <p:txEl>
                                              <p:charRg st="0" end="1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4243">
                                            <p:txEl>
                                              <p:charRg st="16" end="49"/>
                                            </p:txEl>
                                          </p:spTgt>
                                        </p:tgtEl>
                                        <p:attrNameLst>
                                          <p:attrName>style.visibility</p:attrName>
                                        </p:attrNameLst>
                                      </p:cBhvr>
                                      <p:to>
                                        <p:strVal val="visible"/>
                                      </p:to>
                                    </p:set>
                                    <p:anim calcmode="lin" valueType="num">
                                      <p:cBhvr additive="base">
                                        <p:cTn id="13" dur="500" fill="hold"/>
                                        <p:tgtEl>
                                          <p:spTgt spid="394243">
                                            <p:txEl>
                                              <p:charRg st="16" end="4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4243">
                                            <p:txEl>
                                              <p:charRg st="16" end="4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4243">
                                            <p:txEl>
                                              <p:charRg st="49" end="110"/>
                                            </p:txEl>
                                          </p:spTgt>
                                        </p:tgtEl>
                                        <p:attrNameLst>
                                          <p:attrName>style.visibility</p:attrName>
                                        </p:attrNameLst>
                                      </p:cBhvr>
                                      <p:to>
                                        <p:strVal val="visible"/>
                                      </p:to>
                                    </p:set>
                                    <p:anim calcmode="lin" valueType="num">
                                      <p:cBhvr additive="base">
                                        <p:cTn id="19" dur="500" fill="hold"/>
                                        <p:tgtEl>
                                          <p:spTgt spid="394243">
                                            <p:txEl>
                                              <p:charRg st="49" end="1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4243">
                                            <p:txEl>
                                              <p:charRg st="49" end="11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94243">
                                            <p:txEl>
                                              <p:charRg st="110" end="138"/>
                                            </p:txEl>
                                          </p:spTgt>
                                        </p:tgtEl>
                                        <p:attrNameLst>
                                          <p:attrName>style.visibility</p:attrName>
                                        </p:attrNameLst>
                                      </p:cBhvr>
                                      <p:to>
                                        <p:strVal val="visible"/>
                                      </p:to>
                                    </p:set>
                                    <p:anim calcmode="lin" valueType="num">
                                      <p:cBhvr additive="base">
                                        <p:cTn id="25" dur="500" fill="hold"/>
                                        <p:tgtEl>
                                          <p:spTgt spid="394243">
                                            <p:txEl>
                                              <p:charRg st="110" end="13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4243">
                                            <p:txEl>
                                              <p:charRg st="110" end="13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…DataSource</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接口</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pic>
        <p:nvPicPr>
          <p:cNvPr id="395268" name="Picture 4"/>
          <p:cNvPicPr>
            <a:picLocks noGrp="1" noChangeAspect="1"/>
          </p:cNvPicPr>
          <p:nvPr>
            <p:ph idx="1"/>
          </p:nvPr>
        </p:nvPicPr>
        <p:blipFill>
          <a:blip r:embed="rId1"/>
          <a:stretch>
            <a:fillRect/>
          </a:stretch>
        </p:blipFill>
        <p:spPr>
          <a:xfrm>
            <a:off x="1554163" y="1833563"/>
            <a:ext cx="7602537" cy="4564062"/>
          </a:xfrm>
        </p:spPr>
      </p:pic>
      <p:sp>
        <p:nvSpPr>
          <p:cNvPr id="395267" name="Rectangle 3"/>
          <p:cNvSpPr>
            <a:spLocks noGrp="1" noChangeArrowheads="1"/>
          </p:cNvSpPr>
          <p:nvPr>
            <p:ph type="body" sz="half" idx="4294967295"/>
          </p:nvPr>
        </p:nvSpPr>
        <p:spPr>
          <a:xfrm>
            <a:off x="0" y="1350963"/>
            <a:ext cx="7388225" cy="7000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DataSource</a:t>
            </a:r>
            <a: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的标准属性</a:t>
            </a:r>
            <a:endParaRPr kumimoji="0" lang="zh-CN" altLang="en-US"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5267">
                                            <p:txEl>
                                              <p:charRg st="0" end="17"/>
                                            </p:txEl>
                                          </p:spTgt>
                                        </p:tgtEl>
                                        <p:attrNameLst>
                                          <p:attrName>style.visibility</p:attrName>
                                        </p:attrNameLst>
                                      </p:cBhvr>
                                      <p:to>
                                        <p:strVal val="visible"/>
                                      </p:to>
                                    </p:set>
                                    <p:anim calcmode="lin" valueType="num">
                                      <p:cBhvr additive="base">
                                        <p:cTn id="7" dur="500" fill="hold"/>
                                        <p:tgtEl>
                                          <p:spTgt spid="395267">
                                            <p:txEl>
                                              <p:charRg st="0" end="1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5267">
                                            <p:txEl>
                                              <p:charRg st="0" end="1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5268"/>
                                        </p:tgtEl>
                                        <p:attrNameLst>
                                          <p:attrName>style.visibility</p:attrName>
                                        </p:attrNameLst>
                                      </p:cBhvr>
                                      <p:to>
                                        <p:strVal val="visible"/>
                                      </p:to>
                                    </p:set>
                                    <p:anim calcmode="lin" valueType="num">
                                      <p:cBhvr additive="base">
                                        <p:cTn id="13" dur="500" fill="hold"/>
                                        <p:tgtEl>
                                          <p:spTgt spid="395268"/>
                                        </p:tgtEl>
                                        <p:attrNameLst>
                                          <p:attrName>ppt_x</p:attrName>
                                        </p:attrNameLst>
                                      </p:cBhvr>
                                      <p:tavLst>
                                        <p:tav tm="0">
                                          <p:val>
                                            <p:strVal val="#ppt_x"/>
                                          </p:val>
                                        </p:tav>
                                        <p:tav tm="100000">
                                          <p:val>
                                            <p:strVal val="#ppt_x"/>
                                          </p:val>
                                        </p:tav>
                                      </p:tavLst>
                                    </p:anim>
                                    <p:anim calcmode="lin" valueType="num">
                                      <p:cBhvr additive="base">
                                        <p:cTn id="14" dur="500" fill="hold"/>
                                        <p:tgtEl>
                                          <p:spTgt spid="3952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…DataSource</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接口</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96291" name="Rectangle 3"/>
          <p:cNvSpPr>
            <a:spLocks noGrp="1"/>
          </p:cNvSpPr>
          <p:nvPr>
            <p:ph idx="1"/>
          </p:nvPr>
        </p:nvSpPr>
        <p:spPr/>
        <p:txBody>
          <a:bodyPr vert="horz" wrap="square" lIns="102870" tIns="51435" rIns="102870" bIns="51435" anchor="t"/>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DataSource</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属性遵循</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JavaBeans</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组件中属性的命名约定</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DataSource</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的实现必须为每个支持的属性提供存取方法 “</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getter” and “setter” </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DataSource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的属性对于</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JDBC</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客户端来说不是直接可访问的。</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6291">
                                            <p:txEl>
                                              <p:charRg st="0" end="34"/>
                                            </p:txEl>
                                          </p:spTgt>
                                        </p:tgtEl>
                                        <p:attrNameLst>
                                          <p:attrName>style.visibility</p:attrName>
                                        </p:attrNameLst>
                                      </p:cBhvr>
                                      <p:to>
                                        <p:strVal val="visible"/>
                                      </p:to>
                                    </p:set>
                                    <p:anim calcmode="lin" valueType="num">
                                      <p:cBhvr additive="base">
                                        <p:cTn id="7" dur="500" fill="hold"/>
                                        <p:tgtEl>
                                          <p:spTgt spid="396291">
                                            <p:txEl>
                                              <p:charRg st="0" end="3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6291">
                                            <p:txEl>
                                              <p:charRg st="0" end="3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6291">
                                            <p:txEl>
                                              <p:charRg st="34" end="87"/>
                                            </p:txEl>
                                          </p:spTgt>
                                        </p:tgtEl>
                                        <p:attrNameLst>
                                          <p:attrName>style.visibility</p:attrName>
                                        </p:attrNameLst>
                                      </p:cBhvr>
                                      <p:to>
                                        <p:strVal val="visible"/>
                                      </p:to>
                                    </p:set>
                                    <p:anim calcmode="lin" valueType="num">
                                      <p:cBhvr additive="base">
                                        <p:cTn id="13" dur="500" fill="hold"/>
                                        <p:tgtEl>
                                          <p:spTgt spid="396291">
                                            <p:txEl>
                                              <p:charRg st="34" end="8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6291">
                                            <p:txEl>
                                              <p:charRg st="34" end="8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6291">
                                            <p:txEl>
                                              <p:charRg st="87" end="122"/>
                                            </p:txEl>
                                          </p:spTgt>
                                        </p:tgtEl>
                                        <p:attrNameLst>
                                          <p:attrName>style.visibility</p:attrName>
                                        </p:attrNameLst>
                                      </p:cBhvr>
                                      <p:to>
                                        <p:strVal val="visible"/>
                                      </p:to>
                                    </p:set>
                                    <p:anim calcmode="lin" valueType="num">
                                      <p:cBhvr additive="base">
                                        <p:cTn id="19" dur="500" fill="hold"/>
                                        <p:tgtEl>
                                          <p:spTgt spid="396291">
                                            <p:txEl>
                                              <p:charRg st="87" end="12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6291">
                                            <p:txEl>
                                              <p:charRg st="87" end="1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JDBC API</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91171"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560070" marR="0" lvl="0" indent="-56007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 API</a:t>
            </a: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实现四个基本的功能：建立与数据的连接、执行</a:t>
            </a: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语句和处理执行结果、关闭数据库的连接。</a:t>
            </a:r>
            <a:endPar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960120" marR="0" lvl="1" indent="-480060"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en-US" altLang="zh-CN" sz="2100" b="1"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Driver</a:t>
            </a:r>
            <a:r>
              <a:rPr kumimoji="0" lang="zh-CN" altLang="en-US" sz="2100" b="1"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接口</a:t>
            </a:r>
            <a:endParaRPr kumimoji="0" lang="zh-CN" altLang="en-US" sz="2100" b="1"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a:p>
            <a:pPr marL="960120" marR="0" lvl="1" indent="-480060"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en-US" altLang="zh-CN" sz="2100" b="1" i="0" u="none" strike="noStrike" kern="1200" cap="none" spc="0" normalizeH="0" baseline="0" noProof="0" dirty="0" err="1">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DataSource</a:t>
            </a:r>
            <a:r>
              <a:rPr kumimoji="0" lang="zh-CN" altLang="en-US" sz="2100" b="1"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接口</a:t>
            </a:r>
            <a:endParaRPr kumimoji="0" lang="zh-CN" altLang="en-US" sz="2100" b="1"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a:p>
            <a:pPr marL="960120" marR="0" lvl="1" indent="-480060"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en-US" altLang="zh-CN" sz="2100" b="1" i="0" u="none" strike="noStrike" kern="1200" cap="none" spc="0" normalizeH="0" baseline="0" noProof="0" dirty="0" err="1">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DriverManager</a:t>
            </a:r>
            <a:r>
              <a:rPr kumimoji="0" lang="zh-CN" altLang="en-US" sz="2100" b="1"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类</a:t>
            </a:r>
            <a:endParaRPr kumimoji="0" lang="zh-CN" altLang="en-US" sz="2100" b="1"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a:p>
            <a:pPr marL="960120" marR="0" lvl="1" indent="-480060"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en-US" altLang="zh-CN" sz="2100" b="1"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Connection</a:t>
            </a:r>
            <a:r>
              <a:rPr kumimoji="0" lang="zh-CN" altLang="en-US" sz="2100" b="1"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类</a:t>
            </a:r>
            <a:endParaRPr kumimoji="0" lang="zh-CN" altLang="en-US" sz="2100" b="1"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a:p>
            <a:pPr marL="960120" marR="0" lvl="1" indent="-480060"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en-US" altLang="zh-CN" sz="2100" b="1"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Statement</a:t>
            </a:r>
            <a:r>
              <a:rPr kumimoji="0" lang="zh-CN" altLang="en-US" sz="2100" b="1"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类</a:t>
            </a:r>
            <a:endParaRPr kumimoji="0" lang="zh-CN" altLang="en-US" sz="2100" b="1"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a:p>
            <a:pPr marL="960120" marR="0" lvl="1" indent="-480060"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en-US" altLang="zh-CN" sz="2100" b="1" i="0" u="none" strike="noStrike" kern="1200" cap="none" spc="0" normalizeH="0" baseline="0" noProof="0" dirty="0" err="1">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PreparedStatement</a:t>
            </a:r>
            <a:r>
              <a:rPr kumimoji="0" lang="zh-CN" altLang="en-US" sz="2100" b="1"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类</a:t>
            </a:r>
            <a:r>
              <a:rPr kumimoji="0" lang="zh-CN" alt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zh-CN" altLang="en-US" sz="2100" b="1"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a:p>
            <a:pPr marL="960120" marR="0" lvl="1" indent="-480060"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en-US" altLang="zh-CN" sz="2100" b="1" i="0" u="none" strike="noStrike" kern="1200" cap="none" spc="0" normalizeH="0" baseline="0" noProof="0" dirty="0" err="1">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CallableStatement</a:t>
            </a:r>
            <a:r>
              <a:rPr kumimoji="0" lang="zh-CN" altLang="en-US" sz="2100" b="1"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类</a:t>
            </a:r>
            <a:endParaRPr kumimoji="0" lang="zh-CN" altLang="en-US" sz="2100" b="1"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a:p>
            <a:pPr marL="960120" marR="0" lvl="1" indent="-480060"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en-US" altLang="zh-CN" sz="2100" b="1" i="0" u="none" strike="noStrike" kern="1200" cap="none" spc="0" normalizeH="0" baseline="0" noProof="0" dirty="0" err="1">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ResultSet</a:t>
            </a:r>
            <a:r>
              <a:rPr kumimoji="0" lang="zh-CN" altLang="en-US" sz="2100" b="1"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类</a:t>
            </a:r>
            <a:endParaRPr kumimoji="0" lang="zh-CN" altLang="en-US" sz="2100" b="1"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a:p>
            <a:pPr marL="960120" marR="0" lvl="1" indent="-480060"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en-US" altLang="zh-CN" sz="2100" b="1" i="0" u="none" strike="noStrike" kern="1200" cap="none" spc="0" normalizeH="0" baseline="0" noProof="0" dirty="0" err="1">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ResultSetMetaData</a:t>
            </a:r>
            <a:r>
              <a:rPr kumimoji="0" lang="zh-CN" altLang="en-US" sz="2100" b="1"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类</a:t>
            </a:r>
            <a:endParaRPr kumimoji="0" lang="zh-CN" altLang="en-US" sz="2100" b="1"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a:p>
            <a:pPr marL="960120" marR="0" lvl="1" indent="-480060"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en-US" altLang="zh-CN" sz="2100" b="1" i="0" u="none" strike="noStrike" kern="1200" cap="none" spc="0" normalizeH="0" baseline="0" noProof="0" dirty="0" err="1">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DatabaseMetaData</a:t>
            </a:r>
            <a:r>
              <a:rPr kumimoji="0" lang="zh-CN" altLang="en-US" sz="2100" b="1"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rPr>
              <a:t>类</a:t>
            </a:r>
            <a:endParaRPr kumimoji="0" lang="zh-CN" altLang="en-US" sz="2100" b="1" i="0" u="none" strike="noStrike" kern="1200" cap="none" spc="0" normalizeH="0" baseline="0" noProof="0" dirty="0">
              <a:ln>
                <a:noFill/>
              </a:ln>
              <a:solidFill>
                <a:schemeClr val="tx1"/>
              </a:solidFill>
              <a:effectLst/>
              <a:uLnTx/>
              <a:uFillTx/>
              <a:latin typeface="黑体" panose="02010609060101010101" pitchFamily="49"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91171">
                                            <p:txEl>
                                              <p:charRg st="0" end="52"/>
                                            </p:txEl>
                                          </p:spTgt>
                                        </p:tgtEl>
                                        <p:attrNameLst>
                                          <p:attrName>style.visibility</p:attrName>
                                        </p:attrNameLst>
                                      </p:cBhvr>
                                      <p:to>
                                        <p:strVal val="visible"/>
                                      </p:to>
                                    </p:set>
                                    <p:animEffect transition="in" filter="diamond(in)">
                                      <p:cBhvr>
                                        <p:cTn id="7" dur="2000"/>
                                        <p:tgtEl>
                                          <p:spTgt spid="391171">
                                            <p:txEl>
                                              <p:charRg st="0" end="52"/>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391171">
                                            <p:txEl>
                                              <p:charRg st="52" end="61"/>
                                            </p:txEl>
                                          </p:spTgt>
                                        </p:tgtEl>
                                        <p:attrNameLst>
                                          <p:attrName>style.visibility</p:attrName>
                                        </p:attrNameLst>
                                      </p:cBhvr>
                                      <p:to>
                                        <p:strVal val="visible"/>
                                      </p:to>
                                    </p:set>
                                    <p:animEffect transition="in" filter="diamond(in)">
                                      <p:cBhvr>
                                        <p:cTn id="10" dur="2000"/>
                                        <p:tgtEl>
                                          <p:spTgt spid="391171">
                                            <p:txEl>
                                              <p:charRg st="52" end="61"/>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391171">
                                            <p:txEl>
                                              <p:charRg st="61" end="74"/>
                                            </p:txEl>
                                          </p:spTgt>
                                        </p:tgtEl>
                                        <p:attrNameLst>
                                          <p:attrName>style.visibility</p:attrName>
                                        </p:attrNameLst>
                                      </p:cBhvr>
                                      <p:to>
                                        <p:strVal val="visible"/>
                                      </p:to>
                                    </p:set>
                                    <p:animEffect transition="in" filter="diamond(in)">
                                      <p:cBhvr>
                                        <p:cTn id="13" dur="2000"/>
                                        <p:tgtEl>
                                          <p:spTgt spid="391171">
                                            <p:txEl>
                                              <p:charRg st="61" end="74"/>
                                            </p:txEl>
                                          </p:spTgt>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391171">
                                            <p:txEl>
                                              <p:charRg st="74" end="89"/>
                                            </p:txEl>
                                          </p:spTgt>
                                        </p:tgtEl>
                                        <p:attrNameLst>
                                          <p:attrName>style.visibility</p:attrName>
                                        </p:attrNameLst>
                                      </p:cBhvr>
                                      <p:to>
                                        <p:strVal val="visible"/>
                                      </p:to>
                                    </p:set>
                                    <p:animEffect transition="in" filter="diamond(in)">
                                      <p:cBhvr>
                                        <p:cTn id="16" dur="2000"/>
                                        <p:tgtEl>
                                          <p:spTgt spid="391171">
                                            <p:txEl>
                                              <p:charRg st="74" end="89"/>
                                            </p:txEl>
                                          </p:spTgt>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391171">
                                            <p:txEl>
                                              <p:charRg st="89" end="101"/>
                                            </p:txEl>
                                          </p:spTgt>
                                        </p:tgtEl>
                                        <p:attrNameLst>
                                          <p:attrName>style.visibility</p:attrName>
                                        </p:attrNameLst>
                                      </p:cBhvr>
                                      <p:to>
                                        <p:strVal val="visible"/>
                                      </p:to>
                                    </p:set>
                                    <p:animEffect transition="in" filter="diamond(in)">
                                      <p:cBhvr>
                                        <p:cTn id="19" dur="2000"/>
                                        <p:tgtEl>
                                          <p:spTgt spid="391171">
                                            <p:txEl>
                                              <p:charRg st="89" end="101"/>
                                            </p:txEl>
                                          </p:spTgt>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391171">
                                            <p:txEl>
                                              <p:charRg st="101" end="112"/>
                                            </p:txEl>
                                          </p:spTgt>
                                        </p:tgtEl>
                                        <p:attrNameLst>
                                          <p:attrName>style.visibility</p:attrName>
                                        </p:attrNameLst>
                                      </p:cBhvr>
                                      <p:to>
                                        <p:strVal val="visible"/>
                                      </p:to>
                                    </p:set>
                                    <p:animEffect transition="in" filter="diamond(in)">
                                      <p:cBhvr>
                                        <p:cTn id="22" dur="2000"/>
                                        <p:tgtEl>
                                          <p:spTgt spid="391171">
                                            <p:txEl>
                                              <p:charRg st="101" end="112"/>
                                            </p:txEl>
                                          </p:spTgt>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391171">
                                            <p:txEl>
                                              <p:charRg st="112" end="132"/>
                                            </p:txEl>
                                          </p:spTgt>
                                        </p:tgtEl>
                                        <p:attrNameLst>
                                          <p:attrName>style.visibility</p:attrName>
                                        </p:attrNameLst>
                                      </p:cBhvr>
                                      <p:to>
                                        <p:strVal val="visible"/>
                                      </p:to>
                                    </p:set>
                                    <p:animEffect transition="in" filter="diamond(in)">
                                      <p:cBhvr>
                                        <p:cTn id="25" dur="2000"/>
                                        <p:tgtEl>
                                          <p:spTgt spid="391171">
                                            <p:txEl>
                                              <p:charRg st="112" end="132"/>
                                            </p:txEl>
                                          </p:spTgt>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391171">
                                            <p:txEl>
                                              <p:charRg st="132" end="151"/>
                                            </p:txEl>
                                          </p:spTgt>
                                        </p:tgtEl>
                                        <p:attrNameLst>
                                          <p:attrName>style.visibility</p:attrName>
                                        </p:attrNameLst>
                                      </p:cBhvr>
                                      <p:to>
                                        <p:strVal val="visible"/>
                                      </p:to>
                                    </p:set>
                                    <p:animEffect transition="in" filter="diamond(in)">
                                      <p:cBhvr>
                                        <p:cTn id="28" dur="2000"/>
                                        <p:tgtEl>
                                          <p:spTgt spid="391171">
                                            <p:txEl>
                                              <p:charRg st="132" end="151"/>
                                            </p:txEl>
                                          </p:spTgt>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391171">
                                            <p:txEl>
                                              <p:charRg st="151" end="162"/>
                                            </p:txEl>
                                          </p:spTgt>
                                        </p:tgtEl>
                                        <p:attrNameLst>
                                          <p:attrName>style.visibility</p:attrName>
                                        </p:attrNameLst>
                                      </p:cBhvr>
                                      <p:to>
                                        <p:strVal val="visible"/>
                                      </p:to>
                                    </p:set>
                                    <p:animEffect transition="in" filter="diamond(in)">
                                      <p:cBhvr>
                                        <p:cTn id="31" dur="2000"/>
                                        <p:tgtEl>
                                          <p:spTgt spid="391171">
                                            <p:txEl>
                                              <p:charRg st="151" end="162"/>
                                            </p:txEl>
                                          </p:spTgt>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391171">
                                            <p:txEl>
                                              <p:charRg st="162" end="181"/>
                                            </p:txEl>
                                          </p:spTgt>
                                        </p:tgtEl>
                                        <p:attrNameLst>
                                          <p:attrName>style.visibility</p:attrName>
                                        </p:attrNameLst>
                                      </p:cBhvr>
                                      <p:to>
                                        <p:strVal val="visible"/>
                                      </p:to>
                                    </p:set>
                                    <p:animEffect transition="in" filter="diamond(in)">
                                      <p:cBhvr>
                                        <p:cTn id="34" dur="2000"/>
                                        <p:tgtEl>
                                          <p:spTgt spid="391171">
                                            <p:txEl>
                                              <p:charRg st="162" end="181"/>
                                            </p:txEl>
                                          </p:spTgt>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391171">
                                            <p:txEl>
                                              <p:charRg st="181" end="199"/>
                                            </p:txEl>
                                          </p:spTgt>
                                        </p:tgtEl>
                                        <p:attrNameLst>
                                          <p:attrName>style.visibility</p:attrName>
                                        </p:attrNameLst>
                                      </p:cBhvr>
                                      <p:to>
                                        <p:strVal val="visible"/>
                                      </p:to>
                                    </p:set>
                                    <p:animEffect transition="in" filter="diamond(in)">
                                      <p:cBhvr>
                                        <p:cTn id="37" dur="2000"/>
                                        <p:tgtEl>
                                          <p:spTgt spid="391171">
                                            <p:txEl>
                                              <p:charRg st="181" end="1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数据库连接池</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66595"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对某一数据库所有连接的“缓冲池”，主要实现以下功能：</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①从连接池获取或创建可用连接；</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②使用完毕之后，把连接返还给连接池；</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③在系统关闭前，断开所有连接并释放连接占用的系统资源；</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④还能够处理无效连接（原来登记为可用的连接，由于某种原因不再可用，如超时，通讯问题），并能够限制连接池中的连接总数不低于某个预定值和不超过某个预定值。 </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6595">
                                            <p:txEl>
                                              <p:charRg st="0" end="27"/>
                                            </p:txEl>
                                          </p:spTgt>
                                        </p:tgtEl>
                                        <p:attrNameLst>
                                          <p:attrName>style.visibility</p:attrName>
                                        </p:attrNameLst>
                                      </p:cBhvr>
                                      <p:to>
                                        <p:strVal val="visible"/>
                                      </p:to>
                                    </p:set>
                                    <p:anim calcmode="lin" valueType="num">
                                      <p:cBhvr additive="base">
                                        <p:cTn id="7" dur="500" fill="hold"/>
                                        <p:tgtEl>
                                          <p:spTgt spid="366595">
                                            <p:txEl>
                                              <p:charRg st="0" end="2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6595">
                                            <p:txEl>
                                              <p:charRg st="0" end="2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6595">
                                            <p:txEl>
                                              <p:charRg st="27" end="43"/>
                                            </p:txEl>
                                          </p:spTgt>
                                        </p:tgtEl>
                                        <p:attrNameLst>
                                          <p:attrName>style.visibility</p:attrName>
                                        </p:attrNameLst>
                                      </p:cBhvr>
                                      <p:to>
                                        <p:strVal val="visible"/>
                                      </p:to>
                                    </p:set>
                                    <p:anim calcmode="lin" valueType="num">
                                      <p:cBhvr additive="base">
                                        <p:cTn id="13" dur="500" fill="hold"/>
                                        <p:tgtEl>
                                          <p:spTgt spid="366595">
                                            <p:txEl>
                                              <p:charRg st="27" end="4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6595">
                                            <p:txEl>
                                              <p:charRg st="27" end="4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6595">
                                            <p:txEl>
                                              <p:charRg st="43" end="62"/>
                                            </p:txEl>
                                          </p:spTgt>
                                        </p:tgtEl>
                                        <p:attrNameLst>
                                          <p:attrName>style.visibility</p:attrName>
                                        </p:attrNameLst>
                                      </p:cBhvr>
                                      <p:to>
                                        <p:strVal val="visible"/>
                                      </p:to>
                                    </p:set>
                                    <p:anim calcmode="lin" valueType="num">
                                      <p:cBhvr additive="base">
                                        <p:cTn id="19" dur="500" fill="hold"/>
                                        <p:tgtEl>
                                          <p:spTgt spid="366595">
                                            <p:txEl>
                                              <p:charRg st="43" end="6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6595">
                                            <p:txEl>
                                              <p:charRg st="43" end="6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6595">
                                            <p:txEl>
                                              <p:charRg st="62" end="90"/>
                                            </p:txEl>
                                          </p:spTgt>
                                        </p:tgtEl>
                                        <p:attrNameLst>
                                          <p:attrName>style.visibility</p:attrName>
                                        </p:attrNameLst>
                                      </p:cBhvr>
                                      <p:to>
                                        <p:strVal val="visible"/>
                                      </p:to>
                                    </p:set>
                                    <p:anim calcmode="lin" valueType="num">
                                      <p:cBhvr additive="base">
                                        <p:cTn id="25" dur="500" fill="hold"/>
                                        <p:tgtEl>
                                          <p:spTgt spid="366595">
                                            <p:txEl>
                                              <p:charRg st="62" end="9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6595">
                                            <p:txEl>
                                              <p:charRg st="62" end="9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66595">
                                            <p:txEl>
                                              <p:charRg st="90" end="167"/>
                                            </p:txEl>
                                          </p:spTgt>
                                        </p:tgtEl>
                                        <p:attrNameLst>
                                          <p:attrName>style.visibility</p:attrName>
                                        </p:attrNameLst>
                                      </p:cBhvr>
                                      <p:to>
                                        <p:strVal val="visible"/>
                                      </p:to>
                                    </p:set>
                                    <p:anim calcmode="lin" valueType="num">
                                      <p:cBhvr additive="base">
                                        <p:cTn id="31" dur="500" fill="hold"/>
                                        <p:tgtEl>
                                          <p:spTgt spid="366595">
                                            <p:txEl>
                                              <p:charRg st="90" end="16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6595">
                                            <p:txEl>
                                              <p:charRg st="90" end="16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5"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数据库连接池</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67619" name="Rectangle 3"/>
          <p:cNvSpPr>
            <a:spLocks noGrp="1"/>
          </p:cNvSpPr>
          <p:nvPr>
            <p:ph idx="1"/>
          </p:nvPr>
        </p:nvSpPr>
        <p:spPr/>
        <p:txBody>
          <a:bodyPr vert="horz" wrap="square" lIns="102870" tIns="51435" rIns="102870" bIns="5143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基本思想：为数据库连接建立一个“缓冲池”。预先在缓冲池中放入一定数量的连接，当需要建立数据库连接时，只需从“缓冲池”中取出一个，使用完毕之后再放回去。可以通过设定连接池最大连接数来防止系统无尽的与数据库连接。更为重要的是我们可以通过连接池的管理机制监视数据库的连接的数量、使用情况，为系统开发、测试及性能调整提供依据。</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67619">
                                            <p:txEl>
                                              <p:charRg st="0" end="160"/>
                                            </p:txEl>
                                          </p:spTgt>
                                        </p:tgtEl>
                                        <p:attrNameLst>
                                          <p:attrName>style.visibility</p:attrName>
                                        </p:attrNameLst>
                                      </p:cBhvr>
                                      <p:to>
                                        <p:strVal val="visible"/>
                                      </p:to>
                                    </p:set>
                                    <p:animEffect transition="in" filter="checkerboard(across)">
                                      <p:cBhvr>
                                        <p:cTn id="7" dur="500"/>
                                        <p:tgtEl>
                                          <p:spTgt spid="367619">
                                            <p:txEl>
                                              <p:charRg st="0" end="1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9"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49"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数据库连接池关键问题</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69667"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多数据库服务器和多用户 </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对于大型的企业级应用，常常需要同时连接不同的数据库（如连接</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Oracle</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和</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Sybase</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）。可采用的策略是：设计一个符合单例模式的连接池管理类，在连接池管理类的唯一实例被创建时读取一个资源文件，其中资源文件中存放着多个数据库的</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url</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地址（</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&lt;poolName.url&gt;</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）、用户名（</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&lt;poolName.user&gt;</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）、密码（</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&lt;poolName.password&gt;</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）等信息。如</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tx.url=172.21.15.123</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5000/tx_it</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tx.user=yang</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tx.password=yang321</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。根据资源文件提供的信息，创建多个连接池类的实例，每一个实例都是一个特定数据库的连接池。连接池管理类实例为每个连接池实例取一个名字，通过不同的名字来管理不同的连接池。 </a:t>
            </a:r>
            <a:endPar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对于同一个数据库有多个用户使用不同的名称和密码访问的情况，也可以通过资源文件处理，即在资源文件中设置多个具有相同</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url</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地址，但具有不同用户名和密码的数据库连接信息。</a:t>
            </a:r>
            <a:endPar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69667">
                                            <p:txEl>
                                              <p:charRg st="0" end="13"/>
                                            </p:txEl>
                                          </p:spTgt>
                                        </p:tgtEl>
                                        <p:attrNameLst>
                                          <p:attrName>style.visibility</p:attrName>
                                        </p:attrNameLst>
                                      </p:cBhvr>
                                      <p:to>
                                        <p:strVal val="visible"/>
                                      </p:to>
                                    </p:set>
                                    <p:animEffect transition="in" filter="diamond(in)">
                                      <p:cBhvr>
                                        <p:cTn id="7" dur="2000"/>
                                        <p:tgtEl>
                                          <p:spTgt spid="369667">
                                            <p:txEl>
                                              <p:charRg st="0" end="13"/>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369667">
                                            <p:txEl>
                                              <p:charRg st="13" end="344"/>
                                            </p:txEl>
                                          </p:spTgt>
                                        </p:tgtEl>
                                        <p:attrNameLst>
                                          <p:attrName>style.visibility</p:attrName>
                                        </p:attrNameLst>
                                      </p:cBhvr>
                                      <p:to>
                                        <p:strVal val="visible"/>
                                      </p:to>
                                    </p:set>
                                    <p:animEffect transition="in" filter="diamond(in)">
                                      <p:cBhvr>
                                        <p:cTn id="10" dur="2000"/>
                                        <p:tgtEl>
                                          <p:spTgt spid="369667">
                                            <p:txEl>
                                              <p:charRg st="13" end="344"/>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369667">
                                            <p:txEl>
                                              <p:charRg st="344" end="427"/>
                                            </p:txEl>
                                          </p:spTgt>
                                        </p:tgtEl>
                                        <p:attrNameLst>
                                          <p:attrName>style.visibility</p:attrName>
                                        </p:attrNameLst>
                                      </p:cBhvr>
                                      <p:to>
                                        <p:strVal val="visible"/>
                                      </p:to>
                                    </p:set>
                                    <p:animEffect transition="in" filter="diamond(in)">
                                      <p:cBhvr>
                                        <p:cTn id="13" dur="2000"/>
                                        <p:tgtEl>
                                          <p:spTgt spid="369667">
                                            <p:txEl>
                                              <p:charRg st="344" end="4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7"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3"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数据库连接池关键问题</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70691"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事务处理 </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事务具有原子性，此时要求对数据库的操作符合“</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ALL-ALL-NOTHING”</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原则</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即对于一组</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语句要么全做，要么全不做。 </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语言中，</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Connection</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类本身提供了对事务的支持，可以通过设置</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Connection</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AutoCommit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属性为</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false,</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然后显式的调用</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commit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或</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rollback</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方法来实现。但要高效的进行</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Connection</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复用，就必须提供相应的事务支持机制。可采用每一个事务独占一个连接来实现，这种方法可以大大降低事务管理的复杂性。</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0691">
                                            <p:txEl>
                                              <p:charRg st="0" end="6"/>
                                            </p:txEl>
                                          </p:spTgt>
                                        </p:tgtEl>
                                        <p:attrNameLst>
                                          <p:attrName>style.visibility</p:attrName>
                                        </p:attrNameLst>
                                      </p:cBhvr>
                                      <p:to>
                                        <p:strVal val="visible"/>
                                      </p:to>
                                    </p:set>
                                    <p:animEffect transition="in" filter="box(in)">
                                      <p:cBhvr>
                                        <p:cTn id="7" dur="500"/>
                                        <p:tgtEl>
                                          <p:spTgt spid="370691">
                                            <p:txEl>
                                              <p:charRg st="0" end="6"/>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70691">
                                            <p:txEl>
                                              <p:charRg st="6" end="70"/>
                                            </p:txEl>
                                          </p:spTgt>
                                        </p:tgtEl>
                                        <p:attrNameLst>
                                          <p:attrName>style.visibility</p:attrName>
                                        </p:attrNameLst>
                                      </p:cBhvr>
                                      <p:to>
                                        <p:strVal val="visible"/>
                                      </p:to>
                                    </p:set>
                                    <p:animEffect transition="in" filter="box(in)">
                                      <p:cBhvr>
                                        <p:cTn id="10" dur="500"/>
                                        <p:tgtEl>
                                          <p:spTgt spid="370691">
                                            <p:txEl>
                                              <p:charRg st="6" end="70"/>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70691">
                                            <p:txEl>
                                              <p:charRg st="70" end="239"/>
                                            </p:txEl>
                                          </p:spTgt>
                                        </p:tgtEl>
                                        <p:attrNameLst>
                                          <p:attrName>style.visibility</p:attrName>
                                        </p:attrNameLst>
                                      </p:cBhvr>
                                      <p:to>
                                        <p:strVal val="visible"/>
                                      </p:to>
                                    </p:set>
                                    <p:animEffect transition="in" filter="box(in)">
                                      <p:cBhvr>
                                        <p:cTn id="13" dur="500"/>
                                        <p:tgtEl>
                                          <p:spTgt spid="370691">
                                            <p:txEl>
                                              <p:charRg st="70" end="2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7"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数据库连接池关键问题</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71715"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3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连接池的分配与释放 </a:t>
            </a:r>
            <a:endParaRPr kumimoji="0" lang="zh-CN" altLang="en-US" sz="3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使用空闲池。即把已经创建但尚未分配出去的连接按创建时间存放到一个空闲池中。每当用户请求一个连接时，系统首先检查空闲池内有没有空闲连接。如果有，就把建立时间最长（通过容器的顺序存放实现）的那个连接分配给他；如果没有，则检查当前连接池是否达到连接池所允许的最大连接数</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如果没有达到，就新建一个连接，如果已经达到，就等待一定的时间。如果在等待的时间内有连接被释放出来就可以把这个连接分配给等待的用户，如果等待时间超过预定时间</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则返回空值（</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null</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）。系统对已经分配出去正在使用的连接只做计数，当使用完后再返还给空闲池。</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1715">
                                            <p:txEl>
                                              <p:charRg st="0" end="11"/>
                                            </p:txEl>
                                          </p:spTgt>
                                        </p:tgtEl>
                                        <p:attrNameLst>
                                          <p:attrName>style.visibility</p:attrName>
                                        </p:attrNameLst>
                                      </p:cBhvr>
                                      <p:to>
                                        <p:strVal val="visible"/>
                                      </p:to>
                                    </p:set>
                                    <p:animEffect transition="in" filter="blinds(horizontal)">
                                      <p:cBhvr>
                                        <p:cTn id="7" dur="500"/>
                                        <p:tgtEl>
                                          <p:spTgt spid="371715">
                                            <p:txEl>
                                              <p:charRg st="0" end="1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1715">
                                            <p:txEl>
                                              <p:charRg st="11" end="268"/>
                                            </p:txEl>
                                          </p:spTgt>
                                        </p:tgtEl>
                                        <p:attrNameLst>
                                          <p:attrName>style.visibility</p:attrName>
                                        </p:attrNameLst>
                                      </p:cBhvr>
                                      <p:to>
                                        <p:strVal val="visible"/>
                                      </p:to>
                                    </p:set>
                                    <p:animEffect transition="in" filter="blinds(horizontal)">
                                      <p:cBhvr>
                                        <p:cTn id="10" dur="500"/>
                                        <p:tgtEl>
                                          <p:spTgt spid="371715">
                                            <p:txEl>
                                              <p:charRg st="11" end="2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5"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数据库连接池关键问题</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73763"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连接池的配置与维护 </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连接池中到底应该放置多少连接，才能使系统的性能最佳？系统可采取设置最小连接数（</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minConn</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）和最大连接数（</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maxConn</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）来控制连接池中的连接。最小连接数是系统启动时连接池所创建的连接数。如果创建过多，则系统启动就慢，但创建后系统的响应速度会很快；如果创建过少，则系统启动的很快，响应起来却慢。</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如何确保连接池中的最小连接数呢？有动态和静态两种策略。动态即每隔一定时间就对连接池进行检测，如果发现连接数量小于最小连接数，则补充相应数量的新连接</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以保证连接池的正常运转。静态是发现空闲连接不够时再去检查。 </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3763">
                                            <p:txEl>
                                              <p:charRg st="0" end="11"/>
                                            </p:txEl>
                                          </p:spTgt>
                                        </p:tgtEl>
                                        <p:attrNameLst>
                                          <p:attrName>style.visibility</p:attrName>
                                        </p:attrNameLst>
                                      </p:cBhvr>
                                      <p:to>
                                        <p:strVal val="visible"/>
                                      </p:to>
                                    </p:set>
                                    <p:anim calcmode="lin" valueType="num">
                                      <p:cBhvr additive="base">
                                        <p:cTn id="7" dur="500" fill="hold"/>
                                        <p:tgtEl>
                                          <p:spTgt spid="373763">
                                            <p:txEl>
                                              <p:charRg st="0"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3763">
                                            <p:txEl>
                                              <p:charRg st="0" end="1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73763">
                                            <p:txEl>
                                              <p:charRg st="11" end="160"/>
                                            </p:txEl>
                                          </p:spTgt>
                                        </p:tgtEl>
                                        <p:attrNameLst>
                                          <p:attrName>style.visibility</p:attrName>
                                        </p:attrNameLst>
                                      </p:cBhvr>
                                      <p:to>
                                        <p:strVal val="visible"/>
                                      </p:to>
                                    </p:set>
                                    <p:anim calcmode="lin" valueType="num">
                                      <p:cBhvr additive="base">
                                        <p:cTn id="11" dur="500" fill="hold"/>
                                        <p:tgtEl>
                                          <p:spTgt spid="373763">
                                            <p:txEl>
                                              <p:charRg st="11" end="16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3763">
                                            <p:txEl>
                                              <p:charRg st="11" end="16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73763">
                                            <p:txEl>
                                              <p:charRg st="160" end="265"/>
                                            </p:txEl>
                                          </p:spTgt>
                                        </p:tgtEl>
                                        <p:attrNameLst>
                                          <p:attrName>style.visibility</p:attrName>
                                        </p:attrNameLst>
                                      </p:cBhvr>
                                      <p:to>
                                        <p:strVal val="visible"/>
                                      </p:to>
                                    </p:set>
                                    <p:anim calcmode="lin" valueType="num">
                                      <p:cBhvr additive="base">
                                        <p:cTn id="15" dur="500" fill="hold"/>
                                        <p:tgtEl>
                                          <p:spTgt spid="373763">
                                            <p:txEl>
                                              <p:charRg st="160" end="26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73763">
                                            <p:txEl>
                                              <p:charRg st="160" end="26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69"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连接池模型 </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74787"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连接池管理类是连接池类的外覆类（</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wrapper</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符合单例模式，即系统中只能有一个连接池管理类的实例。其主要用于对多个连接池对象的管理，具有以下功能：</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装载并注册特定数据库的</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驱动程序；</a:t>
            </a:r>
            <a:endPar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根据属性文件给定的信息，创建连接池对象；</a:t>
            </a:r>
            <a:endPar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为方便管理多个连接池对象，为每一个连接池对象取一个名字，实现连接池名字与其实例之间的映射；</a:t>
            </a:r>
            <a:endPar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跟踪客户使用连接情况，以便需要是关闭连接释放资源。</a:t>
            </a:r>
            <a:endPar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连接池管理类的引入主要是为了方便对多个连接池的使用和管理，如系统需要连接不同的数据库，或连接相同的数据库但由于安全性问题，需要不同的用户使用不同的名称和密码。 </a:t>
            </a:r>
            <a:b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4787">
                                            <p:txEl>
                                              <p:charRg st="0" end="76"/>
                                            </p:txEl>
                                          </p:spTgt>
                                        </p:tgtEl>
                                        <p:attrNameLst>
                                          <p:attrName>style.visibility</p:attrName>
                                        </p:attrNameLst>
                                      </p:cBhvr>
                                      <p:to>
                                        <p:strVal val="visible"/>
                                      </p:to>
                                    </p:set>
                                    <p:anim calcmode="lin" valueType="num">
                                      <p:cBhvr additive="base">
                                        <p:cTn id="7" dur="500" fill="hold"/>
                                        <p:tgtEl>
                                          <p:spTgt spid="374787">
                                            <p:txEl>
                                              <p:charRg st="0" end="7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4787">
                                            <p:txEl>
                                              <p:charRg st="0" end="7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4787">
                                            <p:txEl>
                                              <p:charRg st="76" end="97"/>
                                            </p:txEl>
                                          </p:spTgt>
                                        </p:tgtEl>
                                        <p:attrNameLst>
                                          <p:attrName>style.visibility</p:attrName>
                                        </p:attrNameLst>
                                      </p:cBhvr>
                                      <p:to>
                                        <p:strVal val="visible"/>
                                      </p:to>
                                    </p:set>
                                    <p:anim calcmode="lin" valueType="num">
                                      <p:cBhvr additive="base">
                                        <p:cTn id="13" dur="500" fill="hold"/>
                                        <p:tgtEl>
                                          <p:spTgt spid="374787">
                                            <p:txEl>
                                              <p:charRg st="76" end="9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4787">
                                            <p:txEl>
                                              <p:charRg st="76" end="9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4787">
                                            <p:txEl>
                                              <p:charRg st="97" end="118"/>
                                            </p:txEl>
                                          </p:spTgt>
                                        </p:tgtEl>
                                        <p:attrNameLst>
                                          <p:attrName>style.visibility</p:attrName>
                                        </p:attrNameLst>
                                      </p:cBhvr>
                                      <p:to>
                                        <p:strVal val="visible"/>
                                      </p:to>
                                    </p:set>
                                    <p:anim calcmode="lin" valueType="num">
                                      <p:cBhvr additive="base">
                                        <p:cTn id="19" dur="500" fill="hold"/>
                                        <p:tgtEl>
                                          <p:spTgt spid="374787">
                                            <p:txEl>
                                              <p:charRg st="97" end="11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4787">
                                            <p:txEl>
                                              <p:charRg st="97" end="11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4787">
                                            <p:txEl>
                                              <p:charRg st="118" end="164"/>
                                            </p:txEl>
                                          </p:spTgt>
                                        </p:tgtEl>
                                        <p:attrNameLst>
                                          <p:attrName>style.visibility</p:attrName>
                                        </p:attrNameLst>
                                      </p:cBhvr>
                                      <p:to>
                                        <p:strVal val="visible"/>
                                      </p:to>
                                    </p:set>
                                    <p:anim calcmode="lin" valueType="num">
                                      <p:cBhvr additive="base">
                                        <p:cTn id="25" dur="500" fill="hold"/>
                                        <p:tgtEl>
                                          <p:spTgt spid="374787">
                                            <p:txEl>
                                              <p:charRg st="118" end="16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4787">
                                            <p:txEl>
                                              <p:charRg st="118" end="16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74787">
                                            <p:txEl>
                                              <p:charRg st="164" end="190"/>
                                            </p:txEl>
                                          </p:spTgt>
                                        </p:tgtEl>
                                        <p:attrNameLst>
                                          <p:attrName>style.visibility</p:attrName>
                                        </p:attrNameLst>
                                      </p:cBhvr>
                                      <p:to>
                                        <p:strVal val="visible"/>
                                      </p:to>
                                    </p:set>
                                    <p:anim calcmode="lin" valueType="num">
                                      <p:cBhvr additive="base">
                                        <p:cTn id="31" dur="500" fill="hold"/>
                                        <p:tgtEl>
                                          <p:spTgt spid="374787">
                                            <p:txEl>
                                              <p:charRg st="164" end="19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4787">
                                            <p:txEl>
                                              <p:charRg st="164" end="19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74787">
                                            <p:txEl>
                                              <p:charRg st="190" end="272"/>
                                            </p:txEl>
                                          </p:spTgt>
                                        </p:tgtEl>
                                        <p:attrNameLst>
                                          <p:attrName>style.visibility</p:attrName>
                                        </p:attrNameLst>
                                      </p:cBhvr>
                                      <p:to>
                                        <p:strVal val="visible"/>
                                      </p:to>
                                    </p:set>
                                    <p:anim calcmode="lin" valueType="num">
                                      <p:cBhvr additive="base">
                                        <p:cTn id="37" dur="500" fill="hold"/>
                                        <p:tgtEl>
                                          <p:spTgt spid="374787">
                                            <p:txEl>
                                              <p:charRg st="190" end="27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74787">
                                            <p:txEl>
                                              <p:charRg st="190" end="27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7"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连接池实现</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 </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75811"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Wingdings" panose="05000000000000000000" pitchFamily="2" charset="2"/>
              <a:buChar char="u"/>
              <a:defRPr/>
            </a:pP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给出连接池类和连接池管理类的主要属性及所要实现的基本接口 </a:t>
            </a:r>
            <a:endPar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public class DBConnectionPool implements TimerListener{ </a:t>
            </a:r>
            <a:b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b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private int checkedOut;//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已被分配出去的连接数 </a:t>
            </a:r>
            <a:b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private ArrayList freeConnections = new ArrayList();</a:t>
            </a:r>
            <a:b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容器</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空闲池</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根据创建时间顺序存放已创建尚未分配出去的连接 </a:t>
            </a:r>
            <a:b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private int minConn;//</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连接池里连接的最小数量 </a:t>
            </a:r>
            <a:b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private int maxConn;//</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连接池里允许存在的最大连接数 </a:t>
            </a:r>
            <a:b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private String name;//</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为这个连接池取个名字，方便管理 </a:t>
            </a:r>
            <a:b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private String password;//</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连接数据库时需要的密码 </a:t>
            </a:r>
            <a:b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private String url;//</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所要创建连接的数据库的地址 </a:t>
            </a:r>
            <a:b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private String user;//</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连接数据库时需要的用户名 </a:t>
            </a:r>
            <a:b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Timer timer;//</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定时器 </a:t>
            </a:r>
            <a:b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endPar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7"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连接池实现</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76835"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DBConnectionPool(String name, String URL, String user, Stringpassword, int maxConn) </a:t>
            </a:r>
            <a:b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synchronized void freeConnection(Connection con) //</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使用完毕之后把连接返还给空闲池 </a:t>
            </a:r>
            <a:b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synchronized Connection getConnection(long timeout)//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得到一个连接，</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timeout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是等待时间 </a:t>
            </a:r>
            <a:b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synchronized void release()//</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断开所有连接，释放占用的系统资源 </a:t>
            </a:r>
            <a:b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private Connection newConnection()//</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新建一个数据库连接 </a:t>
            </a:r>
            <a:b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synchronized void TimerEvent() //</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定时器事件处理函数 </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b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1"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连接池实现</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9442" name="Rectangle 3"/>
          <p:cNvSpPr>
            <a:spLocks noGrp="1"/>
          </p:cNvSpPr>
          <p:nvPr>
            <p:ph idx="1"/>
          </p:nvPr>
        </p:nvSpPr>
        <p:spPr>
          <a:xfrm>
            <a:off x="495300" y="1395413"/>
            <a:ext cx="10036175" cy="4751387"/>
          </a:xfrm>
        </p:spPr>
        <p:txBody>
          <a:bodyPr vert="horz" wrap="square" lIns="102870" tIns="51435" rIns="102870" bIns="51435" anchor="t"/>
          <a:p>
            <a:pPr defTabSz="1028700">
              <a:lnSpc>
                <a:spcPct val="100000"/>
              </a:lnSpc>
              <a:buFont typeface="Wingdings" panose="05000000000000000000" pitchFamily="2" charset="2"/>
              <a:buNone/>
            </a:pP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public class DBConnectionManager { </a:t>
            </a:r>
            <a:b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static private DBConnectionManager instance;//</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连接池管理类的唯一实例 </a:t>
            </a:r>
            <a:b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static private int clients;//</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客户数量 </a:t>
            </a:r>
            <a:b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private ArrayList drivers = new ArrayList();//</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容器，存放数据库驱动程序 </a:t>
            </a:r>
            <a:b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private HashMap pools = new HashMap ();//</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以</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name/value</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的形式存取连接池对象的名字及连接池对象 </a:t>
            </a:r>
            <a:b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br>
            <a:b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private void loadDrivers(Properties props)//</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装载数据库驱动程序 </a:t>
            </a:r>
            <a:b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private void createPools(Properties props)//</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根据属性文件提供的信息，创建一个或多个连接池 </a:t>
            </a:r>
            <a:b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br>
            <a:b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private DBConnectionManager()//</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私有构造函数</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在其中调用初始化函数</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init() </a:t>
            </a:r>
            <a:b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private void init()//</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初始化连接池管理类的唯一实例，由私有构造函数调用 </a:t>
            </a:r>
            <a:b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static synchronized public DBConnectionManager getInstance()//</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如果唯一的实例</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instance</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已经创建，直接返回这个实例</a:t>
            </a:r>
            <a:r>
              <a:rPr lang="en-US" altLang="zh-CN" sz="21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t>否则，调用私有构造函数，创建连接池管理类的唯一实例 </a:t>
            </a:r>
            <a:br>
              <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rPr>
            </a:br>
            <a:endParaRPr lang="zh-CN" altLang="en-US" sz="21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JDBC </a:t>
            </a:r>
            <a:r>
              <a:rPr kumimoji="0" lang="zh-CN" altLang="en-US" sz="36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的结构</a:t>
            </a:r>
            <a:endParaRPr kumimoji="0" lang="zh-CN" altLang="en-US" sz="36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5363"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Java.sql.DriverManager</a:t>
            </a:r>
            <a:r>
              <a:rPr kumimoji="0" lang="zh-CN" altLang="en-US"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用来装载驱动程序，并且为创建新的数据库联接提供支持。</a:t>
            </a:r>
            <a:endPar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Java.sql.Connection</a:t>
            </a:r>
            <a:r>
              <a:rPr kumimoji="0" lang="zh-CN" altLang="en-US"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完成对某一指定数据库的联接</a:t>
            </a:r>
            <a:endPar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Java.sql.Statement</a:t>
            </a:r>
            <a:r>
              <a:rPr kumimoji="0" lang="zh-CN" altLang="en-US"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在一个给定的连接中作为</a:t>
            </a:r>
            <a:r>
              <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执行声明的容器，包含了两个重要的子类型。</a:t>
            </a:r>
            <a:endPar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Java.sql.PreparedSatement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用于执行预编译的</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声明</a:t>
            </a:r>
            <a:endPar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Java.sql.CallableStatement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用于执行数据库中存储过程的调用</a:t>
            </a:r>
            <a:endPar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Java.sql.ResultSet</a:t>
            </a:r>
            <a:r>
              <a:rPr kumimoji="0" lang="zh-CN" altLang="en-US"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对于给定声明取得结果的途径</a:t>
            </a:r>
            <a:endPar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5"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连接池实现</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78883"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Connection getConnection(String name)//</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从名字为</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name</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的连接池对象</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中得到一个连接 </a:t>
            </a:r>
            <a:b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Connection getConnection(String name, long time)//</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从名字为</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name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的连接池对象中取得一个连接，</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time</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是等待时间 </a:t>
            </a:r>
            <a:b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b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void freeConnection(String name, Connection con)//</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释放一个连接</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name</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是一个连接池对象的名 </a:t>
            </a:r>
            <a:b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synchronized void release()//</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释放所有资源 </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b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89"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开源连接池</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c3p0</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522243"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89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java.sql.*;</a:t>
            </a:r>
            <a:endPar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89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javax.sql.DataSource;</a:t>
            </a:r>
            <a:endPar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89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import</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com.mchange.v2.c3p0.DataSources;</a:t>
            </a:r>
            <a:endPar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endPar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DataSource unpooled = DataSources.</a:t>
            </a:r>
            <a:r>
              <a:rPr kumimoji="0" lang="en-US" altLang="zh-CN" sz="1890" b="0" i="1"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unpooledDataSource</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("jdbc:mysql://localhost/hrsystem",</a:t>
            </a:r>
            <a:endPar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"root",</a:t>
            </a:r>
            <a:endPar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"123");</a:t>
            </a:r>
            <a:endPar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DataSource pooled = DataSources.</a:t>
            </a:r>
            <a:r>
              <a:rPr kumimoji="0" lang="en-US" altLang="zh-CN" sz="1890" b="0" i="1"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pooledDataSource</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unpooled );</a:t>
            </a:r>
            <a:endPar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89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try</a:t>
            </a:r>
            <a:endPar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 = pooled.getConnection();</a:t>
            </a:r>
            <a:endPar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stmt = con.createStatement();</a:t>
            </a:r>
            <a:endPar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rs = stmt.executeQuery("SELECT * FROM emp_table");</a:t>
            </a:r>
            <a:endPar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89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while</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(rs.next())</a:t>
            </a:r>
            <a:endPar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System.</a:t>
            </a:r>
            <a:r>
              <a:rPr kumimoji="0" lang="en-US" altLang="zh-CN" sz="1890" b="1" i="1"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out</a:t>
            </a: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.println( rs.getString(1) );</a:t>
            </a:r>
            <a:endPar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en-US" altLang="zh-CN" sz="189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Finally{}</a:t>
            </a:r>
            <a:endParaRPr kumimoji="0" lang="zh-CN" altLang="en-US" sz="189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3" name="标题 1"/>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开源连接池</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-Druid</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pic>
        <p:nvPicPr>
          <p:cNvPr id="192514" name="内容占位符 4"/>
          <p:cNvPicPr>
            <a:picLocks noGrp="1" noChangeAspect="1"/>
          </p:cNvPicPr>
          <p:nvPr>
            <p:ph idx="1"/>
          </p:nvPr>
        </p:nvPicPr>
        <p:blipFill>
          <a:blip r:embed="rId1"/>
          <a:stretch>
            <a:fillRect/>
          </a:stretch>
        </p:blipFill>
        <p:spPr>
          <a:xfrm>
            <a:off x="495300" y="1304925"/>
            <a:ext cx="9409113" cy="4954588"/>
          </a:xfrm>
        </p:spPr>
      </p:pic>
      <p:sp>
        <p:nvSpPr>
          <p:cNvPr id="4" name="灯片编号占位符 3"/>
          <p:cNvSpPr txBox="1">
            <a:spLocks noGrp="1"/>
          </p:cNvSpPr>
          <p:nvPr>
            <p:ph type="sldNum" sz="quarter" idx="4"/>
          </p:nvPr>
        </p:nvSpPr>
        <p:spPr/>
        <p:txBody>
          <a:bodyPr wrap="square" lIns="102870" tIns="51435" rIns="102870" bIns="51435" numCol="1" anchor="ctr" anchorCtr="0" compatLnSpc="1"/>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E2262234-8965-4E58-85AC-FDC49CBBB30B}" type="slidenum">
              <a:rPr kumimoji="0" lang="zh-CN" altLang="en-US" sz="1400" b="0" i="0" u="none" strike="noStrike" kern="1200" cap="none" spc="0" normalizeH="0" baseline="0" noProof="1" smtClean="0">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7" name="标题 1"/>
          <p:cNvSpPr>
            <a:spLocks noGrp="1"/>
          </p:cNvSpPr>
          <p:nvPr>
            <p:ph type="title"/>
          </p:nvPr>
        </p:nvSpPr>
        <p:spPr/>
        <p:txBody>
          <a:bodyPr vert="horz" wrap="square" lIns="102870" tIns="51435" rIns="102870" bIns="51435" anchor="ctr"/>
          <a:p>
            <a:pPr defTabSz="1028700">
              <a:buNone/>
            </a:pP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其他连接池</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93538" name="内容占位符 2"/>
          <p:cNvSpPr>
            <a:spLocks noGrp="1"/>
          </p:cNvSpPr>
          <p:nvPr>
            <p:ph idx="1"/>
          </p:nvPr>
        </p:nvSpPr>
        <p:spPr/>
        <p:txBody>
          <a:bodyPr vert="horz" wrap="square" lIns="102870" tIns="51435" rIns="102870" bIns="51435" anchor="t"/>
          <a:p>
            <a:pPr defTabSz="1028700"/>
            <a:r>
              <a:rPr lang="en-US" altLang="zh-CN" b="1" kern="1200" dirty="0">
                <a:latin typeface="微软雅黑" panose="020B0503020204020204" pitchFamily="34" charset="-122"/>
                <a:ea typeface="微软雅黑" panose="020B0503020204020204" pitchFamily="34" charset="-122"/>
                <a:cs typeface="+mn-cs"/>
                <a:sym typeface="Calibri" panose="020F0502020204030204" pitchFamily="34" charset="0"/>
              </a:rPr>
              <a:t>HikariCP </a:t>
            </a:r>
            <a:endParaRPr lang="en-US" altLang="zh-CN" b="1"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b="1" kern="1200" dirty="0">
                <a:latin typeface="微软雅黑" panose="020B0503020204020204" pitchFamily="34" charset="-122"/>
                <a:ea typeface="微软雅黑" panose="020B0503020204020204" pitchFamily="34" charset="-122"/>
                <a:cs typeface="+mn-cs"/>
                <a:sym typeface="Calibri" panose="020F0502020204030204" pitchFamily="34" charset="0"/>
              </a:rPr>
              <a:t>替代</a:t>
            </a:r>
            <a:r>
              <a:rPr lang="en-US" altLang="zh-CN" b="1" kern="1200" dirty="0">
                <a:latin typeface="微软雅黑" panose="020B0503020204020204" pitchFamily="34" charset="-122"/>
                <a:ea typeface="微软雅黑" panose="020B0503020204020204" pitchFamily="34" charset="-122"/>
                <a:cs typeface="+mn-cs"/>
                <a:sym typeface="Calibri" panose="020F0502020204030204" pitchFamily="34" charset="0"/>
              </a:rPr>
              <a:t>BoneCP</a:t>
            </a:r>
            <a:endParaRPr lang="en-US" altLang="zh-CN" b="1"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b="1" kern="1200" dirty="0">
                <a:latin typeface="微软雅黑" panose="020B0503020204020204" pitchFamily="34" charset="-122"/>
                <a:ea typeface="微软雅黑" panose="020B0503020204020204" pitchFamily="34" charset="-122"/>
                <a:cs typeface="+mn-cs"/>
                <a:sym typeface="Calibri" panose="020F0502020204030204" pitchFamily="34" charset="0"/>
              </a:rPr>
              <a:t>Tomcat</a:t>
            </a:r>
            <a:r>
              <a:rPr lang="zh-CN" altLang="en-US" b="1" kern="1200" dirty="0">
                <a:latin typeface="微软雅黑" panose="020B0503020204020204" pitchFamily="34" charset="-122"/>
                <a:ea typeface="微软雅黑" panose="020B0503020204020204" pitchFamily="34" charset="-122"/>
                <a:cs typeface="+mn-cs"/>
                <a:sym typeface="Calibri" panose="020F0502020204030204" pitchFamily="34" charset="0"/>
              </a:rPr>
              <a:t>连接池</a:t>
            </a:r>
            <a:endParaRPr lang="en-US" altLang="zh-CN" b="1"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 name="灯片编号占位符 3"/>
          <p:cNvSpPr txBox="1">
            <a:spLocks noGrp="1"/>
          </p:cNvSpPr>
          <p:nvPr>
            <p:ph type="sldNum" sz="quarter" idx="4"/>
          </p:nvPr>
        </p:nvSpPr>
        <p:spPr/>
        <p:txBody>
          <a:bodyPr wrap="square" lIns="102870" tIns="51435" rIns="102870" bIns="51435" numCol="1" anchor="ctr" anchorCtr="0" compatLnSpc="1"/>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2BE8CAE-895F-4731-8036-74E101556E09}" type="slidenum">
              <a:rPr kumimoji="0" lang="zh-CN" altLang="en-US" sz="1400" b="0" i="0" u="none" strike="noStrike" kern="1200" cap="none" spc="0" normalizeH="0" baseline="0" noProof="1" smtClean="0">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pic>
        <p:nvPicPr>
          <p:cNvPr id="197636" name="图片 5"/>
          <p:cNvPicPr>
            <a:picLocks noChangeAspect="1"/>
          </p:cNvPicPr>
          <p:nvPr/>
        </p:nvPicPr>
        <p:blipFill>
          <a:blip r:embed="rId1"/>
          <a:stretch>
            <a:fillRect/>
          </a:stretch>
        </p:blipFill>
        <p:spPr>
          <a:xfrm>
            <a:off x="1008063" y="1395413"/>
            <a:ext cx="9047162" cy="51165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本讲小结</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3363"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了解关系型数据库和</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的基本概念</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了解</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和</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ODBC</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访问数据库的机制</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熟悉通过</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访问数据库的基本编程实现</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连接池的使用及原理</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p:sp>
        <p:nvSpPr>
          <p:cNvPr id="196610" name="TextBox 3"/>
          <p:cNvSpPr/>
          <p:nvPr/>
        </p:nvSpPr>
        <p:spPr>
          <a:xfrm>
            <a:off x="3948113" y="2205038"/>
            <a:ext cx="2940050" cy="1108075"/>
          </a:xfrm>
          <a:prstGeom prst="rect">
            <a:avLst/>
          </a:prstGeom>
          <a:noFill/>
          <a:ln w="9525">
            <a:noFill/>
          </a:ln>
        </p:spPr>
        <p:txBody>
          <a:bodyPr wrap="none" anchor="t">
            <a:spAutoFit/>
          </a:bodyPr>
          <a:p>
            <a:pPr>
              <a:buFont typeface="Arial" panose="020B0604020202020204" pitchFamily="34" charset="0"/>
            </a:pPr>
            <a:r>
              <a:rPr lang="en-US" altLang="zh-CN" sz="6600" b="1" dirty="0">
                <a:solidFill>
                  <a:srgbClr val="00B0F0"/>
                </a:solidFill>
                <a:latin typeface="Calibri" panose="020F0502020204030204" pitchFamily="34" charset="0"/>
                <a:ea typeface="宋体" panose="02010600030101010101" pitchFamily="2" charset="-122"/>
                <a:sym typeface="Calibri" panose="020F0502020204030204" pitchFamily="34" charset="0"/>
              </a:rPr>
              <a:t>Thanks!</a:t>
            </a:r>
            <a:endParaRPr lang="zh-CN" altLang="en-US" sz="6600" b="1" dirty="0">
              <a:solidFill>
                <a:srgbClr val="00B0F0"/>
              </a:solidFill>
              <a:latin typeface="Calibri" panose="020F0502020204030204" pitchFamily="34" charset="0"/>
              <a:ea typeface="宋体" panose="02010600030101010101" pitchFamily="2" charset="-122"/>
              <a:sym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20739</Words>
  <Application>WPS 演示</Application>
  <PresentationFormat/>
  <Paragraphs>992</Paragraphs>
  <Slides>95</Slides>
  <Notes>84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95</vt:i4>
      </vt:variant>
    </vt:vector>
  </HeadingPairs>
  <TitlesOfParts>
    <vt:vector size="110" baseType="lpstr">
      <vt:lpstr>Arial</vt:lpstr>
      <vt:lpstr>宋体</vt:lpstr>
      <vt:lpstr>Wingdings</vt:lpstr>
      <vt:lpstr>Calibri</vt:lpstr>
      <vt:lpstr>Impact</vt:lpstr>
      <vt:lpstr>方正姚体</vt:lpstr>
      <vt:lpstr>微软雅黑</vt:lpstr>
      <vt:lpstr>Felix Titling</vt:lpstr>
      <vt:lpstr>黑体</vt:lpstr>
      <vt:lpstr>Arial Unicode MS</vt:lpstr>
      <vt:lpstr>Times New Roman</vt:lpstr>
      <vt:lpstr>Arial Narrow</vt:lpstr>
      <vt:lpstr>Courier New</vt:lpstr>
      <vt:lpstr>等线</vt:lpstr>
      <vt:lpstr>Office 主题​​</vt:lpstr>
      <vt:lpstr>PowerPoint 演示文稿</vt:lpstr>
      <vt:lpstr>内容</vt:lpstr>
      <vt:lpstr>JDBC概述</vt:lpstr>
      <vt:lpstr>JDBC的特点</vt:lpstr>
      <vt:lpstr>JDBC的特点</vt:lpstr>
      <vt:lpstr>JDBC的结构</vt:lpstr>
      <vt:lpstr>JDBC访问数据库层次结构</vt:lpstr>
      <vt:lpstr>JDBC API</vt:lpstr>
      <vt:lpstr>JDBC 的结构</vt:lpstr>
      <vt:lpstr>JDBC  编程基本步骤</vt:lpstr>
      <vt:lpstr>JDBC Driver interface</vt:lpstr>
      <vt:lpstr>JDBC基础 –关于ODBC</vt:lpstr>
      <vt:lpstr>JDBC数据库驱动程序</vt:lpstr>
      <vt:lpstr>JDBC-ODBC Bridge </vt:lpstr>
      <vt:lpstr>JDBC-ODBC Bridge</vt:lpstr>
      <vt:lpstr>JDBC-Native API Bridge</vt:lpstr>
      <vt:lpstr>Native-API</vt:lpstr>
      <vt:lpstr>JDBC-middleware</vt:lpstr>
      <vt:lpstr>JDBC-middleware</vt:lpstr>
      <vt:lpstr>Native-protocol  </vt:lpstr>
      <vt:lpstr>Native-protocol</vt:lpstr>
      <vt:lpstr>通过JDBC访问数据库</vt:lpstr>
      <vt:lpstr>与数据库的连接</vt:lpstr>
      <vt:lpstr>…Driver接口…</vt:lpstr>
      <vt:lpstr>…Driver接口…</vt:lpstr>
      <vt:lpstr>…Driver接口</vt:lpstr>
      <vt:lpstr>常见数据库的链接字符串</vt:lpstr>
      <vt:lpstr>DriverManager类</vt:lpstr>
      <vt:lpstr>Connection类</vt:lpstr>
      <vt:lpstr>使用 DriverManager的例子</vt:lpstr>
      <vt:lpstr>Connection类的方法…</vt:lpstr>
      <vt:lpstr>…Connection类的方法…</vt:lpstr>
      <vt:lpstr>…Connection类的方法…</vt:lpstr>
      <vt:lpstr>查询数据库 (Statement)</vt:lpstr>
      <vt:lpstr>Statement类</vt:lpstr>
      <vt:lpstr>PowerPoint 演示文稿</vt:lpstr>
      <vt:lpstr>创建Statements对象</vt:lpstr>
      <vt:lpstr>执行sql语句的方法…</vt:lpstr>
      <vt:lpstr>…执行sql语句的方法…</vt:lpstr>
      <vt:lpstr>…执行sql语句的方法</vt:lpstr>
      <vt:lpstr>查询数据库 (PreparedStatement)</vt:lpstr>
      <vt:lpstr>查询数据库 (PreparedStatement)</vt:lpstr>
      <vt:lpstr>PreparedStatement类</vt:lpstr>
      <vt:lpstr>PreparedStatement类的方法…</vt:lpstr>
      <vt:lpstr>…PreparedStatement类的方法…</vt:lpstr>
      <vt:lpstr>PreparedStatement编程例子</vt:lpstr>
      <vt:lpstr>PreparedStatement与Statement</vt:lpstr>
      <vt:lpstr>查询数据库 (CallableStatement)</vt:lpstr>
      <vt:lpstr>CallableStatement类</vt:lpstr>
      <vt:lpstr>CallableStatement的例子</vt:lpstr>
      <vt:lpstr>存储过程的优点</vt:lpstr>
      <vt:lpstr>Statement接口的比较</vt:lpstr>
      <vt:lpstr>检索结果集</vt:lpstr>
      <vt:lpstr>检索结果集</vt:lpstr>
      <vt:lpstr>ResultSet类</vt:lpstr>
      <vt:lpstr>ResultSet的类型</vt:lpstr>
      <vt:lpstr>ResultSet Concurrency〔并发性〕</vt:lpstr>
      <vt:lpstr>ResultSet holdability〔持久性〕</vt:lpstr>
      <vt:lpstr>指定 Type, Concurrency , Holdability</vt:lpstr>
      <vt:lpstr>光标移动</vt:lpstr>
      <vt:lpstr>检索记录集中的值</vt:lpstr>
      <vt:lpstr>数据转换</vt:lpstr>
      <vt:lpstr>数据类型转换表</vt:lpstr>
      <vt:lpstr>在返回的ResultSet中操作</vt:lpstr>
      <vt:lpstr>修改记录</vt:lpstr>
      <vt:lpstr>更新数据库</vt:lpstr>
      <vt:lpstr>更新数据库</vt:lpstr>
      <vt:lpstr>参数的输入和输出</vt:lpstr>
      <vt:lpstr>例子</vt:lpstr>
      <vt:lpstr>数据截断</vt:lpstr>
      <vt:lpstr>事务处理</vt:lpstr>
      <vt:lpstr>PowerPoint 演示文稿</vt:lpstr>
      <vt:lpstr>元数据</vt:lpstr>
      <vt:lpstr>异常</vt:lpstr>
      <vt:lpstr>获取结果集的信息ResultsetMetaData</vt:lpstr>
      <vt:lpstr>使用DataSource和数据库连接池</vt:lpstr>
      <vt:lpstr>DataSource接口…</vt:lpstr>
      <vt:lpstr>…DataSource接口…</vt:lpstr>
      <vt:lpstr>…DataSource接口…</vt:lpstr>
      <vt:lpstr>数据库连接池</vt:lpstr>
      <vt:lpstr>数据库连接池</vt:lpstr>
      <vt:lpstr>数据库连接池关键问题</vt:lpstr>
      <vt:lpstr>数据库连接池关键问题</vt:lpstr>
      <vt:lpstr>数据库连接池关键问题</vt:lpstr>
      <vt:lpstr>数据库连接池关键问题</vt:lpstr>
      <vt:lpstr>连接池模型 </vt:lpstr>
      <vt:lpstr>连接池实现… </vt:lpstr>
      <vt:lpstr>…连接池实现…</vt:lpstr>
      <vt:lpstr>…连接池实现…</vt:lpstr>
      <vt:lpstr>…连接池实现</vt:lpstr>
      <vt:lpstr>开源连接池c3p0</vt:lpstr>
      <vt:lpstr>开源连接池-Druid</vt:lpstr>
      <vt:lpstr>其他连接池</vt:lpstr>
      <vt:lpstr>本讲小结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lixzva</dc:creator>
  <cp:lastModifiedBy>刘明铭</cp:lastModifiedBy>
  <cp:revision>238</cp:revision>
  <cp:lastPrinted>2016-11-07T04:06:00Z</cp:lastPrinted>
  <dcterms:created xsi:type="dcterms:W3CDTF">2012-10-26T07:13:00Z</dcterms:created>
  <dcterms:modified xsi:type="dcterms:W3CDTF">2021-06-10T01:41:52Z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y fmtid="{D5CDD505-2E9C-101B-9397-08002B2CF9AE}" pid="3" name="ICV">
    <vt:lpwstr>E077A614BC394DE588951E3C8FFD59A7</vt:lpwstr>
  </property>
</Properties>
</file>