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3"/>
  </p:sldMasterIdLst>
  <p:notesMasterIdLst>
    <p:notesMasterId r:id="rId11"/>
  </p:notesMasterIdLst>
  <p:handoutMasterIdLst>
    <p:handoutMasterId r:id="rId59"/>
  </p:handoutMasterIdLst>
  <p:sldIdLst>
    <p:sldId id="435" r:id="rId4"/>
    <p:sldId id="2043" r:id="rId5"/>
    <p:sldId id="2042" r:id="rId6"/>
    <p:sldId id="1977" r:id="rId7"/>
    <p:sldId id="1978" r:id="rId8"/>
    <p:sldId id="2044" r:id="rId9"/>
    <p:sldId id="1981" r:id="rId10"/>
    <p:sldId id="1983" r:id="rId12"/>
    <p:sldId id="2128" r:id="rId13"/>
    <p:sldId id="1985" r:id="rId14"/>
    <p:sldId id="1987" r:id="rId15"/>
    <p:sldId id="1986" r:id="rId16"/>
    <p:sldId id="2045" r:id="rId17"/>
    <p:sldId id="1999" r:id="rId18"/>
    <p:sldId id="2001" r:id="rId19"/>
    <p:sldId id="2005" r:id="rId20"/>
    <p:sldId id="2002" r:id="rId21"/>
    <p:sldId id="2003" r:id="rId22"/>
    <p:sldId id="2004" r:id="rId23"/>
    <p:sldId id="2046" r:id="rId24"/>
    <p:sldId id="2007" r:id="rId25"/>
    <p:sldId id="2008" r:id="rId26"/>
    <p:sldId id="2047" r:id="rId27"/>
    <p:sldId id="2010" r:id="rId28"/>
    <p:sldId id="2013" r:id="rId29"/>
    <p:sldId id="2012" r:id="rId30"/>
    <p:sldId id="2014" r:id="rId31"/>
    <p:sldId id="2015" r:id="rId32"/>
    <p:sldId id="2101" r:id="rId33"/>
    <p:sldId id="2016" r:id="rId34"/>
    <p:sldId id="2099" r:id="rId35"/>
    <p:sldId id="2022" r:id="rId36"/>
    <p:sldId id="2018" r:id="rId37"/>
    <p:sldId id="2020" r:id="rId38"/>
    <p:sldId id="2026" r:id="rId39"/>
    <p:sldId id="2027" r:id="rId40"/>
    <p:sldId id="2028" r:id="rId41"/>
    <p:sldId id="2029" r:id="rId42"/>
    <p:sldId id="2030" r:id="rId43"/>
    <p:sldId id="2023" r:id="rId44"/>
    <p:sldId id="2031" r:id="rId45"/>
    <p:sldId id="2032" r:id="rId46"/>
    <p:sldId id="2033" r:id="rId47"/>
    <p:sldId id="2034" r:id="rId48"/>
    <p:sldId id="2035" r:id="rId49"/>
    <p:sldId id="2036" r:id="rId50"/>
    <p:sldId id="2037" r:id="rId51"/>
    <p:sldId id="2038" r:id="rId52"/>
    <p:sldId id="2039" r:id="rId53"/>
    <p:sldId id="2123" r:id="rId54"/>
    <p:sldId id="2124" r:id="rId55"/>
    <p:sldId id="2126" r:id="rId56"/>
    <p:sldId id="2129" r:id="rId57"/>
    <p:sldId id="309" r:id="rId58"/>
  </p:sldIdLst>
  <p:sldSz cx="10801350" cy="7200900"/>
  <p:notesSz cx="6858000" cy="9144000"/>
  <p:embeddedFontLst>
    <p:embeddedFont>
      <p:font typeface="Calibri" panose="020F0502020204030204" pitchFamily="34" charset="0"/>
      <p:regular r:id="rId63"/>
      <p:bold r:id="rId64"/>
      <p:italic r:id="rId65"/>
      <p:boldItalic r:id="rId66"/>
    </p:embeddedFont>
    <p:embeddedFont>
      <p:font typeface="Impact" panose="020B0806030902050204" pitchFamily="34" charset="0"/>
      <p:regular r:id="rId67"/>
    </p:embeddedFont>
    <p:embeddedFont>
      <p:font typeface="方正姚体" panose="02010601030101010101" charset="-122"/>
      <p:regular r:id="rId68"/>
    </p:embeddedFont>
    <p:embeddedFont>
      <p:font typeface="微软雅黑" panose="020B0503020204020204" pitchFamily="34" charset="-122"/>
      <p:regular r:id="rId69"/>
    </p:embeddedFont>
    <p:embeddedFont>
      <p:font typeface="Felix Titling" panose="04060505060202020A04" pitchFamily="82" charset="0"/>
      <p:regular r:id="rId70"/>
    </p:embeddedFont>
    <p:embeddedFont>
      <p:font typeface="Latha" panose="020B0604020202020204" pitchFamily="34" charset="0"/>
      <p:regular r:id="rId71"/>
      <p:bold r:id="rId72"/>
    </p:embeddedFont>
    <p:embeddedFont>
      <p:font typeface="FrankRuehl" panose="020E0503060101010101" pitchFamily="34" charset="-79"/>
      <p:regular r:id="rId73"/>
    </p:embeddedFont>
    <p:embeddedFont>
      <p:font typeface="黑体" panose="02010609060101010101" pitchFamily="49" charset="-122"/>
      <p:regular r:id="rId74"/>
    </p:embeddedFont>
  </p:embeddedFontLst>
  <p:custDataLst>
    <p:tags r:id="rId75"/>
  </p:custDataLst>
  <p:defaultTextStyle>
    <a:defPPr>
      <a:defRPr lang="zh-CN"/>
    </a:defPPr>
    <a:lvl1pPr marL="0" lvl="0" indent="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14350" lvl="1" indent="-571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28700" lvl="2" indent="-1143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543050" lvl="3" indent="-17145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lvl="4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228600" algn="l" defTabSz="10287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8da225-0a3b-4dd6-b1d2-f49b82eae32c}">
          <p14:sldIdLst>
            <p14:sldId id="435"/>
            <p14:sldId id="2043"/>
            <p14:sldId id="2042"/>
            <p14:sldId id="1977"/>
            <p14:sldId id="1978"/>
            <p14:sldId id="2044"/>
            <p14:sldId id="1981"/>
            <p14:sldId id="1983"/>
            <p14:sldId id="2128"/>
            <p14:sldId id="1985"/>
            <p14:sldId id="1987"/>
            <p14:sldId id="1986"/>
            <p14:sldId id="2045"/>
            <p14:sldId id="1999"/>
            <p14:sldId id="2001"/>
            <p14:sldId id="2005"/>
            <p14:sldId id="2002"/>
            <p14:sldId id="2003"/>
            <p14:sldId id="2004"/>
            <p14:sldId id="2046"/>
            <p14:sldId id="2007"/>
            <p14:sldId id="2008"/>
            <p14:sldId id="2047"/>
            <p14:sldId id="2010"/>
            <p14:sldId id="2013"/>
            <p14:sldId id="2012"/>
            <p14:sldId id="2014"/>
            <p14:sldId id="2015"/>
            <p14:sldId id="2101"/>
            <p14:sldId id="2016"/>
            <p14:sldId id="2099"/>
            <p14:sldId id="2022"/>
            <p14:sldId id="2018"/>
            <p14:sldId id="2020"/>
            <p14:sldId id="2026"/>
            <p14:sldId id="2027"/>
            <p14:sldId id="2028"/>
            <p14:sldId id="2029"/>
            <p14:sldId id="2030"/>
            <p14:sldId id="2023"/>
            <p14:sldId id="2031"/>
            <p14:sldId id="2032"/>
            <p14:sldId id="2033"/>
            <p14:sldId id="2034"/>
            <p14:sldId id="2035"/>
            <p14:sldId id="2036"/>
            <p14:sldId id="2037"/>
            <p14:sldId id="2038"/>
            <p14:sldId id="2039"/>
          </p14:sldIdLst>
        </p14:section>
        <p14:section name="无标题节" id="{c22f6ec1-d4a7-4b3f-a9e7-b8f3d38507ce}">
          <p14:sldIdLst>
            <p14:sldId id="2123"/>
            <p14:sldId id="2124"/>
            <p14:sldId id="2126"/>
            <p14:sldId id="2129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587"/>
    <p:restoredTop sz="86432"/>
  </p:normalViewPr>
  <p:slideViewPr>
    <p:cSldViewPr showGuides="1">
      <p:cViewPr varScale="1">
        <p:scale>
          <a:sx n="72" d="100"/>
          <a:sy n="72" d="100"/>
        </p:scale>
        <p:origin x="732" y="78"/>
      </p:cViewPr>
      <p:guideLst>
        <p:guide orient="horz" pos="2249"/>
        <p:guide pos="3427"/>
      </p:guideLst>
    </p:cSldViewPr>
  </p:slideViewPr>
  <p:outlineViewPr>
    <p:cViewPr>
      <p:scale>
        <a:sx n="33" d="100"/>
        <a:sy n="33" d="100"/>
      </p:scale>
      <p:origin x="0" y="61116"/>
    </p:cViewPr>
  </p:outlineViewPr>
  <p:notesTextViewPr>
    <p:cViewPr>
      <p:scale>
        <a:sx n="1" d="1"/>
        <a:sy n="1" d="1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gs" Target="tags/tag60.xml"/><Relationship Id="rId74" Type="http://schemas.openxmlformats.org/officeDocument/2006/relationships/font" Target="fonts/font12.fntdata"/><Relationship Id="rId73" Type="http://schemas.openxmlformats.org/officeDocument/2006/relationships/font" Target="fonts/font11.fntdata"/><Relationship Id="rId72" Type="http://schemas.openxmlformats.org/officeDocument/2006/relationships/font" Target="fonts/font10.fntdata"/><Relationship Id="rId71" Type="http://schemas.openxmlformats.org/officeDocument/2006/relationships/font" Target="fonts/font9.fntdata"/><Relationship Id="rId70" Type="http://schemas.openxmlformats.org/officeDocument/2006/relationships/font" Target="fonts/font8.fntdata"/><Relationship Id="rId7" Type="http://schemas.openxmlformats.org/officeDocument/2006/relationships/slide" Target="slides/slide4.xml"/><Relationship Id="rId69" Type="http://schemas.openxmlformats.org/officeDocument/2006/relationships/font" Target="fonts/font7.fntdata"/><Relationship Id="rId68" Type="http://schemas.openxmlformats.org/officeDocument/2006/relationships/font" Target="fonts/font6.fntdata"/><Relationship Id="rId67" Type="http://schemas.openxmlformats.org/officeDocument/2006/relationships/font" Target="fonts/font5.fntdata"/><Relationship Id="rId66" Type="http://schemas.openxmlformats.org/officeDocument/2006/relationships/font" Target="fonts/font4.fntdata"/><Relationship Id="rId65" Type="http://schemas.openxmlformats.org/officeDocument/2006/relationships/font" Target="fonts/font3.fntdata"/><Relationship Id="rId64" Type="http://schemas.openxmlformats.org/officeDocument/2006/relationships/font" Target="fonts/font2.fntdata"/><Relationship Id="rId63" Type="http://schemas.openxmlformats.org/officeDocument/2006/relationships/font" Target="fonts/font1.fntdata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5E5354-236C-43A4-9505-265C5F84D8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Java_Lesson 7_I/O</a:t>
            </a: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noProof="1"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DF28B4-3203-46B9-9E5A-9CF2DE0788FE}" type="slidenum"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21507" name="Rectangle 3"/>
          <p:cNvSpPr>
            <a:spLocks noGrp="1" noRot="1"/>
          </p:cNvSpPr>
          <p:nvPr>
            <p:ph type="body"/>
          </p:nvPr>
        </p:nvSpPr>
        <p:spPr>
          <a:xfrm>
            <a:off x="684213" y="4341813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1.</a:t>
            </a:r>
            <a:r>
              <a:rPr lang="zh-CN" altLang="en-US" dirty="0"/>
              <a:t>当时企图尝试用</a:t>
            </a:r>
            <a:r>
              <a:rPr lang="en-US" altLang="zh-CN" dirty="0"/>
              <a:t>C++</a:t>
            </a:r>
            <a:r>
              <a:rPr lang="zh-CN" altLang="en-US" dirty="0"/>
              <a:t>开发用于消费电器（机顶盒</a:t>
            </a:r>
            <a:r>
              <a:rPr lang="en-US" altLang="zh-CN" dirty="0"/>
              <a:t>et..</a:t>
            </a:r>
            <a:r>
              <a:rPr lang="zh-CN" altLang="en-US" dirty="0"/>
              <a:t>）中的软件。用</a:t>
            </a:r>
            <a:r>
              <a:rPr lang="en-US" altLang="zh-CN" dirty="0"/>
              <a:t>C/C++</a:t>
            </a:r>
            <a:r>
              <a:rPr lang="zh-CN" altLang="en-US" dirty="0"/>
              <a:t>控制嵌入系统灵活有余，太接近于底层，有很大可能出现毁坏系统的错误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2. Oak</a:t>
            </a:r>
            <a:r>
              <a:rPr lang="zh-CN" altLang="en-US" dirty="0"/>
              <a:t>保留了熟悉的</a:t>
            </a:r>
            <a:r>
              <a:rPr lang="en-US" altLang="zh-CN" dirty="0"/>
              <a:t>C++</a:t>
            </a:r>
            <a:r>
              <a:rPr lang="zh-CN" altLang="en-US" dirty="0"/>
              <a:t>语法，但省略了明确的资源引用、指针与操作符重载等潜在的危险特性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3.</a:t>
            </a:r>
            <a:r>
              <a:rPr lang="zh-CN" altLang="en-US" dirty="0"/>
              <a:t>同期， 与</a:t>
            </a:r>
            <a:r>
              <a:rPr lang="en-US" altLang="zh-CN" dirty="0"/>
              <a:t>netspace</a:t>
            </a:r>
            <a:r>
              <a:rPr lang="zh-CN" altLang="en-US" dirty="0"/>
              <a:t>合作，</a:t>
            </a:r>
            <a:r>
              <a:rPr lang="en-US" altLang="zh-CN" dirty="0"/>
              <a:t>NC</a:t>
            </a:r>
            <a:r>
              <a:rPr lang="zh-CN" altLang="en-US" dirty="0"/>
              <a:t>嵌入</a:t>
            </a:r>
            <a:r>
              <a:rPr lang="en-US" altLang="zh-CN" dirty="0"/>
              <a:t>java</a:t>
            </a:r>
            <a:r>
              <a:rPr lang="zh-CN" altLang="en-US" dirty="0"/>
              <a:t>的支持。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4.96</a:t>
            </a:r>
            <a:r>
              <a:rPr lang="zh-CN" altLang="en-US" dirty="0"/>
              <a:t>年，</a:t>
            </a:r>
            <a:r>
              <a:rPr lang="en-US" altLang="zh-CN" dirty="0"/>
              <a:t>Sun</a:t>
            </a:r>
            <a:r>
              <a:rPr lang="zh-CN" altLang="en-US" dirty="0"/>
              <a:t>成立</a:t>
            </a:r>
            <a:r>
              <a:rPr lang="en-US" altLang="zh-CN" dirty="0"/>
              <a:t>Java</a:t>
            </a:r>
            <a:r>
              <a:rPr lang="zh-CN" altLang="en-US" dirty="0"/>
              <a:t>业务集团</a:t>
            </a:r>
            <a:r>
              <a:rPr lang="en-US" altLang="zh-CN" dirty="0"/>
              <a:t>,</a:t>
            </a:r>
            <a:r>
              <a:rPr lang="zh-CN" altLang="en-US" dirty="0"/>
              <a:t>大力发展已成为</a:t>
            </a:r>
            <a:r>
              <a:rPr lang="en-US" altLang="zh-CN" dirty="0"/>
              <a:t>Internet</a:t>
            </a:r>
            <a:r>
              <a:rPr lang="zh-CN" altLang="en-US" dirty="0"/>
              <a:t>发行的行业标准的</a:t>
            </a:r>
            <a:r>
              <a:rPr lang="en-US" altLang="zh-CN" dirty="0"/>
              <a:t>Java</a:t>
            </a:r>
            <a:r>
              <a:rPr lang="zh-CN" altLang="en-US" dirty="0"/>
              <a:t>。 </a:t>
            </a:r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27651" name="备注占位符 2"/>
          <p:cNvSpPr>
            <a:spLocks noGrp="1" noRot="1"/>
          </p:cNvSpPr>
          <p:nvPr>
            <p:ph type="body"/>
          </p:nvPr>
        </p:nvSpPr>
        <p:spPr>
          <a:xfrm>
            <a:off x="684213" y="4341813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1998.12.04</a:t>
            </a:r>
            <a:r>
              <a:rPr lang="zh-CN" altLang="en-US" dirty="0"/>
              <a:t>，</a:t>
            </a:r>
            <a:r>
              <a:rPr lang="en-US" altLang="zh-CN" dirty="0"/>
              <a:t>SUN</a:t>
            </a:r>
            <a:r>
              <a:rPr lang="zh-CN" altLang="en-US" dirty="0"/>
              <a:t>公司发布</a:t>
            </a:r>
            <a:r>
              <a:rPr lang="en-US" altLang="zh-CN" dirty="0"/>
              <a:t>Java</a:t>
            </a:r>
            <a:r>
              <a:rPr lang="zh-CN" altLang="en-US" dirty="0"/>
              <a:t>的三个版本：标准版（</a:t>
            </a:r>
            <a:r>
              <a:rPr lang="en-US" altLang="zh-CN" dirty="0"/>
              <a:t>J2SE</a:t>
            </a:r>
            <a:r>
              <a:rPr lang="zh-CN" altLang="en-US" dirty="0"/>
              <a:t>）、企业版（</a:t>
            </a:r>
            <a:r>
              <a:rPr lang="en-US" altLang="zh-CN" dirty="0"/>
              <a:t>J2EE</a:t>
            </a:r>
            <a:r>
              <a:rPr lang="zh-CN" altLang="en-US" dirty="0"/>
              <a:t>）和微型版（</a:t>
            </a:r>
            <a:r>
              <a:rPr lang="en-US" altLang="zh-CN" dirty="0"/>
              <a:t>J2ME</a:t>
            </a:r>
            <a:r>
              <a:rPr lang="zh-CN" altLang="en-US" dirty="0"/>
              <a:t>）。</a:t>
            </a:r>
            <a:endParaRPr lang="en-US" altLang="x-none" dirty="0"/>
          </a:p>
          <a:p>
            <a:pPr lvl="0" eaLnBrk="1" hangingPunct="1"/>
            <a:r>
              <a:rPr lang="en-US" altLang="zh-CN" dirty="0"/>
              <a:t>2005.6</a:t>
            </a:r>
            <a:r>
              <a:rPr lang="zh-CN" altLang="en-US" dirty="0"/>
              <a:t>，</a:t>
            </a:r>
            <a:r>
              <a:rPr lang="en-US" altLang="zh-CN" dirty="0"/>
              <a:t>J2EE</a:t>
            </a:r>
            <a:r>
              <a:rPr lang="zh-CN" altLang="en-US" dirty="0"/>
              <a:t>更名为</a:t>
            </a:r>
            <a:r>
              <a:rPr lang="en-US" altLang="zh-CN" dirty="0"/>
              <a:t>Java EE</a:t>
            </a:r>
            <a:r>
              <a:rPr lang="zh-CN" altLang="en-US" dirty="0"/>
              <a:t>，</a:t>
            </a:r>
            <a:r>
              <a:rPr lang="en-US" altLang="zh-CN" dirty="0"/>
              <a:t>J2SE</a:t>
            </a:r>
            <a:r>
              <a:rPr lang="zh-CN" altLang="en-US" dirty="0"/>
              <a:t>更名为</a:t>
            </a:r>
            <a:r>
              <a:rPr lang="en-US" altLang="zh-CN" dirty="0"/>
              <a:t>Java SE</a:t>
            </a:r>
            <a:r>
              <a:rPr lang="zh-CN" altLang="en-US" dirty="0"/>
              <a:t>，</a:t>
            </a:r>
            <a:r>
              <a:rPr lang="en-US" altLang="zh-CN" dirty="0"/>
              <a:t>J2ME</a:t>
            </a:r>
            <a:r>
              <a:rPr lang="zh-CN" altLang="en-US" dirty="0"/>
              <a:t>更名为</a:t>
            </a:r>
            <a:r>
              <a:rPr lang="en-US" altLang="zh-CN" dirty="0"/>
              <a:t>Java ME</a:t>
            </a: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27651" name="备注占位符 2"/>
          <p:cNvSpPr>
            <a:spLocks noGrp="1" noRot="1"/>
          </p:cNvSpPr>
          <p:nvPr>
            <p:ph type="body"/>
          </p:nvPr>
        </p:nvSpPr>
        <p:spPr>
          <a:xfrm>
            <a:off x="684213" y="4341813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日发布</a:t>
            </a:r>
            <a:r>
              <a:rPr lang="en-US" altLang="zh-CN" dirty="0"/>
              <a:t>8.0</a:t>
            </a:r>
            <a:r>
              <a:rPr lang="zh-CN" altLang="en-US" dirty="0"/>
              <a:t>的Java SE Subscription Enterprise Performance Pack，将 JDK 17 的性能提升带给 JDK 8，提高</a:t>
            </a:r>
            <a:r>
              <a:rPr lang="zh-CN" altLang="en-US" dirty="0"/>
              <a:t>服务器性能。根据 New Relic 发布的报告，即使已经更新到了 Java 19，目前仍有 46.45% 的 Java 应用在生产环境中使用 Java 8</a:t>
            </a:r>
            <a:endParaRPr lang="zh-CN" altLang="en-US" dirty="0"/>
          </a:p>
          <a:p>
            <a:pPr lvl="0" eaLnBrk="1" hangingPunct="1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https://www.tiobe.com/tiobe-index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37889"/>
          <p:cNvSpPr>
            <a:spLocks noGrp="1" noRot="1"/>
          </p:cNvSpPr>
          <p:nvPr>
            <p:ph type="body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ctr"/>
          <a:lstStyle/>
          <a:p>
            <a:pPr lvl="0" eaLnBrk="1" hangingPunct="1"/>
            <a:r>
              <a:rPr lang="en-US" altLang="zh-CN" dirty="0"/>
              <a:t>Java SE</a:t>
            </a:r>
            <a:r>
              <a:rPr lang="zh-CN" altLang="en-US" dirty="0"/>
              <a:t>包含于</a:t>
            </a:r>
            <a:r>
              <a:rPr lang="en-US" altLang="zh-CN" dirty="0"/>
              <a:t>Java EE</a:t>
            </a:r>
            <a:r>
              <a:rPr lang="zh-CN" altLang="en-US" dirty="0"/>
              <a:t>中，</a:t>
            </a:r>
            <a:r>
              <a:rPr lang="en-US" altLang="zh-CN" dirty="0"/>
              <a:t>Java ME</a:t>
            </a:r>
            <a:r>
              <a:rPr lang="zh-CN" altLang="en-US" dirty="0"/>
              <a:t>包含了</a:t>
            </a:r>
            <a:r>
              <a:rPr lang="en-US" altLang="zh-CN" dirty="0"/>
              <a:t>JavaSE</a:t>
            </a:r>
            <a:r>
              <a:rPr lang="zh-CN" altLang="en-US" dirty="0"/>
              <a:t>的核心类，但新添加了一些专有类 应用场合，</a:t>
            </a:r>
            <a:r>
              <a:rPr lang="en-US" altLang="zh-CN" dirty="0"/>
              <a:t>API</a:t>
            </a:r>
            <a:r>
              <a:rPr lang="zh-CN" altLang="en-US" dirty="0"/>
              <a:t>的覆盖范围各不相同。 笼统的讲，可以这样理解： </a:t>
            </a:r>
            <a:r>
              <a:rPr lang="en-US" altLang="zh-CN" dirty="0"/>
              <a:t>JavaSE</a:t>
            </a:r>
            <a:r>
              <a:rPr lang="zh-CN" altLang="en-US" dirty="0"/>
              <a:t>是基础； 压缩一点，再增加一些</a:t>
            </a:r>
            <a:r>
              <a:rPr lang="en-US" altLang="zh-CN" dirty="0"/>
              <a:t>CLDC</a:t>
            </a:r>
            <a:r>
              <a:rPr lang="zh-CN" altLang="en-US" dirty="0"/>
              <a:t>等方面的特性就是</a:t>
            </a:r>
            <a:r>
              <a:rPr lang="en-US" altLang="zh-CN" dirty="0"/>
              <a:t>JavaME</a:t>
            </a:r>
            <a:r>
              <a:rPr lang="zh-CN" altLang="en-US" dirty="0"/>
              <a:t>； 扩充一点，再增加一些</a:t>
            </a:r>
            <a:r>
              <a:rPr lang="en-US" altLang="zh-CN" dirty="0"/>
              <a:t>EJB</a:t>
            </a:r>
            <a:r>
              <a:rPr lang="zh-CN" altLang="en-US" dirty="0"/>
              <a:t>等企业应用方面的特性就是</a:t>
            </a:r>
            <a:r>
              <a:rPr lang="en-US" altLang="zh-CN" dirty="0"/>
              <a:t>JavaEE</a:t>
            </a:r>
            <a:r>
              <a:rPr lang="zh-CN" altLang="en-US" dirty="0"/>
              <a:t>。 补充一点</a:t>
            </a:r>
            <a:r>
              <a:rPr lang="en-US" altLang="zh-CN" dirty="0"/>
              <a:t>JavaEE</a:t>
            </a:r>
            <a:r>
              <a:rPr lang="zh-CN" altLang="en-US" dirty="0"/>
              <a:t>更恰当的说，应该是</a:t>
            </a:r>
            <a:r>
              <a:rPr lang="en-US" altLang="zh-CN" dirty="0"/>
              <a:t>JAVA2</a:t>
            </a:r>
            <a:r>
              <a:rPr lang="zh-CN" altLang="en-US" dirty="0"/>
              <a:t>企业开发的技术规范，不仅仅是比标准版多了一些类。</a:t>
            </a:r>
            <a:endParaRPr lang="zh-CN" altLang="en-US" dirty="0"/>
          </a:p>
        </p:txBody>
      </p:sp>
      <p:sp>
        <p:nvSpPr>
          <p:cNvPr id="48131" name="幻灯片图像占位符 37890"/>
          <p:cNvSpPr>
            <a:spLocks noGrp="1" noRot="1" noChangeAspect="1" noTextEdit="1"/>
          </p:cNvSpPr>
          <p:nvPr>
            <p:ph type="sldImg"/>
          </p:nvPr>
        </p:nvSpPr>
        <p:spPr/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r>
              <a:rPr lang="zh-CN" altLang="en-US"/>
              <a:t>chcp 65001</a:t>
            </a:r>
            <a:r>
              <a:rPr lang="en-US" altLang="zh-CN"/>
              <a:t> </a:t>
            </a:r>
            <a:r>
              <a:rPr lang="zh-CN" altLang="en-US"/>
              <a:t>更新命令行编码为</a:t>
            </a:r>
            <a:r>
              <a:rPr lang="en-US" altLang="zh-CN"/>
              <a:t>utf8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4DEC44-81F5-402B-88E0-D0171ABF27A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AA3FC1-4343-4447-8791-CFAC0F972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6688" y="450850"/>
            <a:ext cx="2430463" cy="5695950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50491" cy="5695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7F0989-DA08-4BD9-846C-C1F14FB8A3C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0655" y="240030"/>
            <a:ext cx="9850606" cy="6080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84135-762A-4035-8EE0-10B9542390D5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B1899D-96FE-4D39-BDD1-90357FF6953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5" y="240030"/>
            <a:ext cx="9468058" cy="96012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0090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D5721-E9EE-4D83-8C0D-0FC7C1A21609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A02036-80E4-4490-812A-9D6B1EB1DF9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78481"/>
            <a:ext cx="8101013" cy="2506980"/>
          </a:xfrm>
        </p:spPr>
        <p:txBody>
          <a:bodyPr anchor="b"/>
          <a:lstStyle>
            <a:lvl1pPr algn="ctr"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782140"/>
            <a:ext cx="8101013" cy="1738550"/>
          </a:xfrm>
        </p:spPr>
        <p:txBody>
          <a:bodyPr/>
          <a:lstStyle>
            <a:lvl1pPr marL="0" indent="0" algn="ctr">
              <a:buNone/>
              <a:defRPr sz="2125"/>
            </a:lvl1pPr>
            <a:lvl2pPr marL="405130" indent="0" algn="ctr">
              <a:buNone/>
              <a:defRPr sz="1770"/>
            </a:lvl2pPr>
            <a:lvl3pPr marL="810260" indent="0" algn="ctr">
              <a:buNone/>
              <a:defRPr sz="1595"/>
            </a:lvl3pPr>
            <a:lvl4pPr marL="1215390" indent="0" algn="ctr">
              <a:buNone/>
              <a:defRPr sz="1420"/>
            </a:lvl4pPr>
            <a:lvl5pPr marL="1620520" indent="0" algn="ctr">
              <a:buNone/>
              <a:defRPr sz="1420"/>
            </a:lvl5pPr>
            <a:lvl6pPr marL="2025015" indent="0" algn="ctr">
              <a:buNone/>
              <a:defRPr sz="1420"/>
            </a:lvl6pPr>
            <a:lvl7pPr marL="2430145" indent="0" algn="ctr">
              <a:buNone/>
              <a:defRPr sz="1420"/>
            </a:lvl7pPr>
            <a:lvl8pPr marL="2835275" indent="0" algn="ctr">
              <a:buNone/>
              <a:defRPr sz="1420"/>
            </a:lvl8pPr>
            <a:lvl9pPr marL="3240405" indent="0" algn="ctr">
              <a:buNone/>
              <a:defRPr sz="1420"/>
            </a:lvl9pPr>
          </a:lstStyle>
          <a:p>
            <a:pPr fontAlgn="base"/>
            <a:r>
              <a:rPr lang="zh-CN" altLang="en-US" sz="212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4DEC44-81F5-402B-88E0-D0171ABF27A4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A2773A-039E-4D0B-9FB6-870239BEDA7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3444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E050F0-2353-4035-9336-0D6E26FF3F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6AC177-BAFA-4737-87AF-3776919DE8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509E3B-15AE-44C4-A5B2-D5FF4FCB0DA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08B262-9595-4FD8-97A0-F2BEE22F6F4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 fontAlgn="base"/>
            <a:r>
              <a:rPr lang="zh-CN" altLang="en-US" sz="283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8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 fontAlgn="base"/>
            <a:r>
              <a:rPr lang="zh-CN" altLang="en-US" sz="14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4918B3-A6F1-48BA-8184-BEE8D7C688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 fontAlgn="base"/>
            <a:r>
              <a:rPr lang="zh-CN" altLang="en-US" sz="17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44AEEF-2EA4-49FB-A4C6-AE4915F2818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AA3FC1-4343-4447-8791-CFAC0F972F3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86688" y="450850"/>
            <a:ext cx="2430463" cy="5695950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450850"/>
            <a:ext cx="7150491" cy="56959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7F0989-DA08-4BD9-846C-C1F14FB8A3C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30655" y="240030"/>
            <a:ext cx="9850606" cy="608076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784135-762A-4035-8EE0-10B9542390D5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AB1899D-96FE-4D39-BDD1-90357FF6953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55" y="240030"/>
            <a:ext cx="9468058" cy="96012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20090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80210"/>
            <a:ext cx="4590574" cy="464058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5397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DD5721-E9EE-4D83-8C0D-0FC7C1A21609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690938" y="6561138"/>
            <a:ext cx="3419475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7740650" y="6561138"/>
            <a:ext cx="2520950" cy="4794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A02036-80E4-4490-812A-9D6B1EB1DF9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95225"/>
            <a:ext cx="9316164" cy="2995374"/>
          </a:xfrm>
        </p:spPr>
        <p:txBody>
          <a:bodyPr anchor="b"/>
          <a:lstStyle>
            <a:lvl1pPr>
              <a:defRPr sz="5315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z="531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818936"/>
            <a:ext cx="9316164" cy="1575196"/>
          </a:xfrm>
        </p:spPr>
        <p:txBody>
          <a:bodyPr/>
          <a:lstStyle>
            <a:lvl1pPr marL="0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1pPr>
            <a:lvl2pPr marL="40513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2pPr>
            <a:lvl3pPr marL="810260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3pPr>
            <a:lvl4pPr marL="121539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052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2501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014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3527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040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2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A2773A-039E-4D0B-9FB6-870239BEDA7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3444" y="1395413"/>
            <a:ext cx="4763707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E050F0-2353-4035-9336-0D6E26FF3F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83381"/>
            <a:ext cx="9316164" cy="1391841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1408" y="1867360"/>
            <a:ext cx="4317682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1408" y="2798648"/>
            <a:ext cx="4317682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43256" y="1867360"/>
            <a:ext cx="4338946" cy="865108"/>
          </a:xfrm>
        </p:spPr>
        <p:txBody>
          <a:bodyPr anchor="ctr"/>
          <a:lstStyle>
            <a:lvl1pPr marL="0" indent="0">
              <a:buNone/>
              <a:defRPr sz="2480"/>
            </a:lvl1pPr>
            <a:lvl2pPr marL="405130" indent="0">
              <a:buNone/>
              <a:defRPr sz="2125"/>
            </a:lvl2pPr>
            <a:lvl3pPr marL="810260" indent="0">
              <a:buNone/>
              <a:defRPr sz="1770"/>
            </a:lvl3pPr>
            <a:lvl4pPr marL="1215390" indent="0">
              <a:buNone/>
              <a:defRPr sz="1595"/>
            </a:lvl4pPr>
            <a:lvl5pPr marL="1620520" indent="0">
              <a:buNone/>
              <a:defRPr sz="1595"/>
            </a:lvl5pPr>
            <a:lvl6pPr marL="2025015" indent="0">
              <a:buNone/>
              <a:defRPr sz="1595"/>
            </a:lvl6pPr>
            <a:lvl7pPr marL="2430145" indent="0">
              <a:buNone/>
              <a:defRPr sz="1595"/>
            </a:lvl7pPr>
            <a:lvl8pPr marL="2835275" indent="0">
              <a:buNone/>
              <a:defRPr sz="1595"/>
            </a:lvl8pPr>
            <a:lvl9pPr marL="3240405" indent="0">
              <a:buNone/>
              <a:defRPr sz="1595"/>
            </a:lvl9pPr>
          </a:lstStyle>
          <a:p>
            <a:pPr lvl="0" fontAlgn="base"/>
            <a:r>
              <a:rPr lang="zh-CN" altLang="en-US" sz="248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43256" y="2798648"/>
            <a:ext cx="4338946" cy="370049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6AC177-BAFA-4737-87AF-3776919DE842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B509E3B-15AE-44C4-A5B2-D5FF4FCB0DA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08B262-9595-4FD8-97A0-F2BEE22F6F4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483716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1036796"/>
            <a:ext cx="5468183" cy="5117306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5"/>
            </a:lvl3pPr>
            <a:lvl4pPr>
              <a:defRPr sz="1770"/>
            </a:lvl4pPr>
            <a:lvl5pPr>
              <a:defRPr sz="1770"/>
            </a:lvl5pPr>
            <a:lvl6pPr>
              <a:defRPr sz="1770"/>
            </a:lvl6pPr>
            <a:lvl7pPr>
              <a:defRPr sz="1770"/>
            </a:lvl7pPr>
            <a:lvl8pPr>
              <a:defRPr sz="1770"/>
            </a:lvl8pPr>
            <a:lvl9pPr>
              <a:defRPr sz="1770"/>
            </a:lvl9pPr>
          </a:lstStyle>
          <a:p>
            <a:pPr lvl="0" fontAlgn="base"/>
            <a:r>
              <a:rPr lang="zh-CN" altLang="en-US" sz="283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480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212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770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77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483716" cy="4002167"/>
          </a:xfrm>
        </p:spPr>
        <p:txBody>
          <a:bodyPr/>
          <a:lstStyle>
            <a:lvl1pPr marL="0" indent="0">
              <a:buNone/>
              <a:defRPr sz="1420"/>
            </a:lvl1pPr>
            <a:lvl2pPr marL="405130" indent="0">
              <a:buNone/>
              <a:defRPr sz="1240"/>
            </a:lvl2pPr>
            <a:lvl3pPr marL="810260" indent="0">
              <a:buNone/>
              <a:defRPr sz="1065"/>
            </a:lvl3pPr>
            <a:lvl4pPr marL="1215390" indent="0">
              <a:buNone/>
              <a:defRPr sz="885"/>
            </a:lvl4pPr>
            <a:lvl5pPr marL="1620520" indent="0">
              <a:buNone/>
              <a:defRPr sz="885"/>
            </a:lvl5pPr>
            <a:lvl6pPr marL="2025015" indent="0">
              <a:buNone/>
              <a:defRPr sz="885"/>
            </a:lvl6pPr>
            <a:lvl7pPr marL="2430145" indent="0">
              <a:buNone/>
              <a:defRPr sz="885"/>
            </a:lvl7pPr>
            <a:lvl8pPr marL="2835275" indent="0">
              <a:buNone/>
              <a:defRPr sz="885"/>
            </a:lvl8pPr>
            <a:lvl9pPr marL="3240405" indent="0">
              <a:buNone/>
              <a:defRPr sz="885"/>
            </a:lvl9pPr>
          </a:lstStyle>
          <a:p>
            <a:pPr lvl="0" fontAlgn="base"/>
            <a:r>
              <a:rPr lang="zh-CN" altLang="en-US" sz="142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4918B3-A6F1-48BA-8184-BEE8D7C6884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80060"/>
            <a:ext cx="3690239" cy="1680210"/>
          </a:xfrm>
        </p:spPr>
        <p:txBody>
          <a:bodyPr anchor="b"/>
          <a:lstStyle>
            <a:lvl1pPr>
              <a:defRPr sz="2835"/>
            </a:lvl1pPr>
          </a:lstStyle>
          <a:p>
            <a:pPr fontAlgn="base"/>
            <a:r>
              <a:rPr lang="zh-CN" altLang="en-US" sz="283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480061"/>
            <a:ext cx="5468183" cy="5674043"/>
          </a:xfrm>
        </p:spPr>
        <p:txBody>
          <a:bodyPr vert="horz" wrap="square" lIns="102870" tIns="51435" rIns="102870" bIns="51435" numCol="1" anchor="t" anchorCtr="0" compatLnSpc="1"/>
          <a:lstStyle>
            <a:lvl1pPr marL="0" indent="0">
              <a:buNone/>
              <a:defRPr sz="2835"/>
            </a:lvl1pPr>
            <a:lvl2pPr marL="405130" indent="0">
              <a:buNone/>
              <a:defRPr sz="2480"/>
            </a:lvl2pPr>
            <a:lvl3pPr marL="810260" indent="0">
              <a:buNone/>
              <a:defRPr sz="2125"/>
            </a:lvl3pPr>
            <a:lvl4pPr marL="1215390" indent="0">
              <a:buNone/>
              <a:defRPr sz="1770"/>
            </a:lvl4pPr>
            <a:lvl5pPr marL="1620520" indent="0">
              <a:buNone/>
              <a:defRPr sz="1770"/>
            </a:lvl5pPr>
            <a:lvl6pPr marL="2025015" indent="0">
              <a:buNone/>
              <a:defRPr sz="1770"/>
            </a:lvl6pPr>
            <a:lvl7pPr marL="2430145" indent="0">
              <a:buNone/>
              <a:defRPr sz="1770"/>
            </a:lvl7pPr>
            <a:lvl8pPr marL="2835275" indent="0">
              <a:buNone/>
              <a:defRPr sz="1770"/>
            </a:lvl8pPr>
            <a:lvl9pPr marL="3240405" indent="0">
              <a:buNone/>
              <a:defRPr sz="1770"/>
            </a:lvl9pPr>
          </a:lstStyle>
          <a:p>
            <a:pPr marL="0" marR="0" lvl="0" indent="0" algn="l" defTabSz="10287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3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160270"/>
            <a:ext cx="3690239" cy="4002167"/>
          </a:xfrm>
        </p:spPr>
        <p:txBody>
          <a:bodyPr/>
          <a:lstStyle>
            <a:lvl1pPr marL="0" indent="0">
              <a:buNone/>
              <a:defRPr sz="1770"/>
            </a:lvl1pPr>
            <a:lvl2pPr marL="405130" indent="0">
              <a:buNone/>
              <a:defRPr sz="1595"/>
            </a:lvl2pPr>
            <a:lvl3pPr marL="810260" indent="0">
              <a:buNone/>
              <a:defRPr sz="1420"/>
            </a:lvl3pPr>
            <a:lvl4pPr marL="1215390" indent="0">
              <a:buNone/>
              <a:defRPr sz="1240"/>
            </a:lvl4pPr>
            <a:lvl5pPr marL="1620520" indent="0">
              <a:buNone/>
              <a:defRPr sz="1240"/>
            </a:lvl5pPr>
            <a:lvl6pPr marL="2025015" indent="0">
              <a:buNone/>
              <a:defRPr sz="1240"/>
            </a:lvl6pPr>
            <a:lvl7pPr marL="2430145" indent="0">
              <a:buNone/>
              <a:defRPr sz="1240"/>
            </a:lvl7pPr>
            <a:lvl8pPr marL="2835275" indent="0">
              <a:buNone/>
              <a:defRPr sz="1240"/>
            </a:lvl8pPr>
            <a:lvl9pPr marL="3240405" indent="0">
              <a:buNone/>
              <a:defRPr sz="1240"/>
            </a:lvl9pPr>
          </a:lstStyle>
          <a:p>
            <a:pPr lvl="0" fontAlgn="base"/>
            <a:r>
              <a:rPr lang="zh-CN" altLang="en-US" sz="1770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>
              <a:defRPr/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44AEEF-2EA4-49FB-A4C6-AE4915F2818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95300" y="1395413"/>
            <a:ext cx="9721850" cy="4751387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 indent="-38608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06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57175"/>
            <a:r>
              <a:rPr lang="zh-CN" altLang="en-US" dirty="0"/>
              <a:t>第四级</a:t>
            </a:r>
            <a:endParaRPr lang="zh-CN" altLang="en-US" dirty="0"/>
          </a:p>
          <a:p>
            <a:pPr lvl="4" indent="-25717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1D1BB-FC42-4936-A86B-3CA890E1C33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526213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8731250" y="6319838"/>
            <a:ext cx="7556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216025"/>
            <a:ext cx="1080135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1125535" y="6301206"/>
            <a:ext cx="2190664" cy="47320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4"/>
          <a:srcRect l="10876" r="18822" b="17163"/>
          <a:stretch>
            <a:fillRect/>
          </a:stretch>
        </p:blipFill>
        <p:spPr>
          <a:xfrm>
            <a:off x="8453438" y="6216650"/>
            <a:ext cx="109537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835025" lvl="1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85875" lvl="2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800225" lvl="3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314575" lvl="4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514600" lvl="5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95300" y="450850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95300" y="1395413"/>
            <a:ext cx="9721850" cy="4751387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t"/>
          <a:p>
            <a:pPr lvl="0" indent="-38608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20675"/>
            <a:r>
              <a:rPr lang="zh-CN" altLang="en-US" dirty="0"/>
              <a:t>第二级</a:t>
            </a:r>
            <a:endParaRPr lang="zh-CN" altLang="en-US" dirty="0"/>
          </a:p>
          <a:p>
            <a:pPr lvl="2" indent="-257175"/>
            <a:r>
              <a:rPr lang="zh-CN" altLang="en-US" dirty="0"/>
              <a:t>第三级</a:t>
            </a:r>
            <a:endParaRPr lang="zh-CN" altLang="en-US" dirty="0"/>
          </a:p>
          <a:p>
            <a:pPr lvl="3" indent="-257175"/>
            <a:r>
              <a:rPr lang="zh-CN" altLang="en-US" dirty="0"/>
              <a:t>第四级</a:t>
            </a:r>
            <a:endParaRPr lang="zh-CN" altLang="en-US" dirty="0"/>
          </a:p>
          <a:p>
            <a:pPr lvl="4" indent="-25717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5397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938" y="6673850"/>
            <a:ext cx="3419475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650" y="6673850"/>
            <a:ext cx="2520950" cy="3841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102870" tIns="51435" rIns="102870" bIns="51435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898989"/>
                </a:solidFill>
                <a:latin typeface="Calibri" panose="020F0502020204030204" pitchFamily="34" charset="0"/>
                <a:cs typeface="+mn-ea"/>
                <a:sym typeface="Calibri" panose="020F0502020204030204" pitchFamily="34" charset="0"/>
              </a:defRPr>
            </a:lvl1pPr>
          </a:lstStyle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61D1BB-FC42-4936-A86B-3CA890E1C33E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6526213"/>
            <a:ext cx="10801350" cy="952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2" name="TextBox 7"/>
          <p:cNvSpPr>
            <a:spLocks noChangeArrowheads="1"/>
          </p:cNvSpPr>
          <p:nvPr/>
        </p:nvSpPr>
        <p:spPr bwMode="auto">
          <a:xfrm>
            <a:off x="8731250" y="6319838"/>
            <a:ext cx="755650" cy="47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  <a:sym typeface="Impact" panose="020B0806030902050204" pitchFamily="34" charset="0"/>
              </a:rPr>
              <a:t>Java</a:t>
            </a: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  <a:sym typeface="Impact" panose="020B0806030902050204" pitchFamily="34" charset="0"/>
            </a:endParaRPr>
          </a:p>
        </p:txBody>
      </p:sp>
      <p:sp>
        <p:nvSpPr>
          <p:cNvPr id="1033" name="矩形 6"/>
          <p:cNvSpPr>
            <a:spLocks noChangeArrowheads="1"/>
          </p:cNvSpPr>
          <p:nvPr/>
        </p:nvSpPr>
        <p:spPr bwMode="auto">
          <a:xfrm>
            <a:off x="0" y="1216025"/>
            <a:ext cx="10801350" cy="539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140" tIns="50165" rIns="104140" bIns="50165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34" name="TextBox 7"/>
          <p:cNvSpPr/>
          <p:nvPr/>
        </p:nvSpPr>
        <p:spPr>
          <a:xfrm>
            <a:off x="1125535" y="6301206"/>
            <a:ext cx="2190664" cy="473206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  <a:miter/>
          </a:ln>
        </p:spPr>
        <p:txBody>
          <a:bodyPr wrap="none" lIns="102870" tIns="51435" rIns="102870" bIns="51435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Java</a:t>
            </a:r>
            <a:r>
              <a:rPr kumimoji="0" lang="zh-CN" altLang="en-US" sz="2400" b="1" i="0" u="none" strike="noStrike" kern="1200" cap="none" spc="-100" normalizeH="0" baseline="0" noProof="1">
                <a:ln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方正姚体" panose="02010601030101010101" charset="-122"/>
                <a:ea typeface="方正姚体" panose="02010601030101010101" charset="-122"/>
                <a:cs typeface="+mn-ea"/>
                <a:sym typeface="+mn-ea"/>
              </a:rPr>
              <a:t>语言与应用</a:t>
            </a:r>
            <a:endParaRPr kumimoji="0" lang="zh-CN" altLang="en-US" sz="2400" b="1" i="0" u="none" strike="noStrike" kern="1200" cap="none" spc="-100" normalizeH="0" baseline="0" noProof="1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方正姚体" panose="02010601030101010101" charset="-122"/>
              <a:ea typeface="方正姚体" panose="02010601030101010101" charset="-122"/>
              <a:cs typeface="+mn-ea"/>
              <a:sym typeface="Impact" panose="020B0806030902050204" pitchFamily="34" charset="0"/>
            </a:endParaRPr>
          </a:p>
        </p:txBody>
      </p:sp>
      <p:pic>
        <p:nvPicPr>
          <p:cNvPr id="1035" name="图片 1"/>
          <p:cNvPicPr>
            <a:picLocks noChangeAspect="1"/>
          </p:cNvPicPr>
          <p:nvPr userDrawn="1"/>
        </p:nvPicPr>
        <p:blipFill>
          <a:blip r:embed="rId14"/>
          <a:srcRect l="10876" r="18822" b="17163"/>
          <a:stretch>
            <a:fillRect/>
          </a:stretch>
        </p:blipFill>
        <p:spPr>
          <a:xfrm>
            <a:off x="8453438" y="6216650"/>
            <a:ext cx="1095375" cy="59213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 kern="1200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4572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9144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3716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1828800" algn="l" defTabSz="1028700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600" b="1">
          <a:solidFill>
            <a:srgbClr val="00B0F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386080" indent="-386080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835025" lvl="1" indent="-3206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285875" lvl="2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1800225" lvl="3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314575" lvl="4" indent="-257175" algn="l" defTabSz="10287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2514600" lvl="5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2971800" lvl="6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3429000" lvl="7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3886200" lvl="8" indent="-228600" algn="l" defTabSz="10287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lvl="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lvl="1" indent="-571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8700" lvl="2" indent="-1143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43050" lvl="3" indent="-17145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-228600" algn="l" defTabSz="10287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image" Target="../media/image18.jpeg"/><Relationship Id="rId1" Type="http://schemas.openxmlformats.org/officeDocument/2006/relationships/tags" Target="../tags/tag52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image" Target="../media/image19.jpe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1.png"/><Relationship Id="rId3" Type="http://schemas.openxmlformats.org/officeDocument/2006/relationships/tags" Target="../tags/tag59.xml"/><Relationship Id="rId2" Type="http://schemas.openxmlformats.org/officeDocument/2006/relationships/image" Target="../media/image20.png"/><Relationship Id="rId1" Type="http://schemas.openxmlformats.org/officeDocument/2006/relationships/tags" Target="../tags/tag5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9593263" y="2851150"/>
            <a:ext cx="1144587" cy="1430338"/>
            <a:chOff x="8564451" y="2716812"/>
            <a:chExt cx="579549" cy="1361673"/>
          </a:xfrm>
        </p:grpSpPr>
        <p:sp>
          <p:nvSpPr>
            <p:cNvPr id="12" name="矩形 11"/>
            <p:cNvSpPr/>
            <p:nvPr/>
          </p:nvSpPr>
          <p:spPr>
            <a:xfrm>
              <a:off x="8564451" y="2716812"/>
              <a:ext cx="579549" cy="99291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564451" y="3804941"/>
              <a:ext cx="579549" cy="27354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413" y="2852738"/>
            <a:ext cx="9469437" cy="1468754"/>
            <a:chOff x="0" y="2716812"/>
            <a:chExt cx="5991142" cy="1396393"/>
          </a:xfrm>
        </p:grpSpPr>
        <p:sp>
          <p:nvSpPr>
            <p:cNvPr id="30" name="矩形 29"/>
            <p:cNvSpPr/>
            <p:nvPr/>
          </p:nvSpPr>
          <p:spPr>
            <a:xfrm>
              <a:off x="0" y="3803897"/>
              <a:ext cx="5991142" cy="27328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716812"/>
              <a:ext cx="5991142" cy="9919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12" name="文本框 6"/>
            <p:cNvSpPr txBox="1"/>
            <p:nvPr/>
          </p:nvSpPr>
          <p:spPr>
            <a:xfrm>
              <a:off x="3109569" y="2917620"/>
              <a:ext cx="2795197" cy="73955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R="0" algn="ctr" defTabSz="1028700">
                <a:lnSpc>
                  <a:spcPct val="125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570" b="1" kern="1200" cap="none" spc="0" normalizeH="0" baseline="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Java</a:t>
              </a:r>
              <a:r>
                <a:rPr kumimoji="0" lang="zh-CN" altLang="en-US" sz="3570" b="1" kern="1200" cap="none" spc="0" normalizeH="0" baseline="0" noProof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+mn-ea"/>
                </a:rPr>
                <a:t>语言概述</a:t>
              </a:r>
              <a:endParaRPr kumimoji="0" lang="zh-CN" altLang="en-US" sz="3570" b="1" kern="1200" cap="none" spc="0" normalizeH="0" baseline="0" noProof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52" name="文本框 32"/>
            <p:cNvSpPr txBox="1"/>
            <p:nvPr/>
          </p:nvSpPr>
          <p:spPr>
            <a:xfrm>
              <a:off x="3046895" y="3734072"/>
              <a:ext cx="2944046" cy="3791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R="0" algn="ctr" defTabSz="1028700">
                <a:lnSpc>
                  <a:spcPct val="125000"/>
                </a:lnSpc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sz="1600" kern="1200" cap="none" spc="0" normalizeH="0" baseline="0" noProof="1">
                  <a:solidFill>
                    <a:schemeClr val="bg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ea"/>
                  <a:sym typeface="+mn-ea"/>
                </a:rPr>
                <a:t>Introduction to Java Programming Languange</a:t>
              </a:r>
              <a:endParaRPr kumimoji="0" lang="en-US" sz="1600" kern="1200" cap="none" spc="0" normalizeH="0" baseline="0" noProof="1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915988" y="3074988"/>
            <a:ext cx="3167063" cy="1082675"/>
          </a:xfrm>
          <a:prstGeom prst="ellipse">
            <a:avLst/>
          </a:prstGeom>
          <a:solidFill>
            <a:schemeClr val="bg1"/>
          </a:solidFill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Impact" panose="020B0806030902050204" pitchFamily="34" charset="0"/>
              <a:ea typeface="+mn-ea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025525" y="3197225"/>
            <a:ext cx="2952750" cy="842963"/>
          </a:xfrm>
          <a:prstGeom prst="ellipse">
            <a:avLst/>
          </a:prstGeom>
          <a:solidFill>
            <a:srgbClr val="00B0F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0287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4400">
                <a:ln>
                  <a:noFill/>
                </a:ln>
                <a:effectLst/>
                <a:uLnTx/>
                <a:uFillTx/>
                <a:latin typeface="Felix Titling" panose="04060505060202020A04" pitchFamily="82" charset="0"/>
                <a:sym typeface="+mn-ea"/>
              </a:rPr>
              <a:t>Java</a:t>
            </a:r>
            <a:endParaRPr kumimoji="0" lang="en-US" altLang="zh-CN" sz="44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Felix Titling" panose="04060505060202020A04" pitchFamily="82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</a:t>
            </a:r>
            <a:r>
              <a:rPr lang="zh-CN" altLang="en-US" dirty="0"/>
              <a:t>语言的发展现状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940" dirty="0">
                <a:latin typeface="黑体" panose="02010609060101010101" pitchFamily="49" charset="-122"/>
              </a:rPr>
              <a:t>随着</a:t>
            </a:r>
            <a:r>
              <a:rPr lang="en-US" altLang="zh-CN" sz="2940" dirty="0">
                <a:latin typeface="黑体" panose="02010609060101010101" pitchFamily="49" charset="-122"/>
              </a:rPr>
              <a:t>JDK</a:t>
            </a:r>
            <a:r>
              <a:rPr lang="zh-CN" altLang="en-US" sz="2940" dirty="0">
                <a:latin typeface="黑体" panose="02010609060101010101" pitchFamily="49" charset="-122"/>
              </a:rPr>
              <a:t>的日渐成熟，</a:t>
            </a:r>
            <a:r>
              <a:rPr lang="en-US" altLang="zh-CN" sz="2940" dirty="0">
                <a:latin typeface="黑体" panose="02010609060101010101" pitchFamily="49" charset="-122"/>
              </a:rPr>
              <a:t>JDK1.4</a:t>
            </a:r>
            <a:r>
              <a:rPr lang="zh-CN" altLang="en-US" sz="2940" dirty="0">
                <a:latin typeface="黑体" panose="02010609060101010101" pitchFamily="49" charset="-122"/>
              </a:rPr>
              <a:t>以后涌现出大量基于</a:t>
            </a:r>
            <a:r>
              <a:rPr lang="en-US" altLang="zh-CN" sz="2940" dirty="0">
                <a:latin typeface="黑体" panose="02010609060101010101" pitchFamily="49" charset="-122"/>
              </a:rPr>
              <a:t>Java</a:t>
            </a:r>
            <a:r>
              <a:rPr lang="zh-CN" altLang="en-US" sz="2940" dirty="0">
                <a:latin typeface="黑体" panose="02010609060101010101" pitchFamily="49" charset="-122"/>
              </a:rPr>
              <a:t>的开源框架，</a:t>
            </a:r>
            <a:r>
              <a:rPr lang="en-US" altLang="zh-CN" sz="2940" dirty="0">
                <a:latin typeface="黑体" panose="02010609060101010101" pitchFamily="49" charset="-122"/>
              </a:rPr>
              <a:t>Struts</a:t>
            </a:r>
            <a:r>
              <a:rPr lang="zh-CN" altLang="en-US" sz="2940" dirty="0">
                <a:latin typeface="黑体" panose="02010609060101010101" pitchFamily="49" charset="-122"/>
              </a:rPr>
              <a:t>、</a:t>
            </a:r>
            <a:r>
              <a:rPr lang="en-US" altLang="zh-CN" sz="2940" dirty="0">
                <a:latin typeface="黑体" panose="02010609060101010101" pitchFamily="49" charset="-122"/>
              </a:rPr>
              <a:t>Hibernate</a:t>
            </a:r>
            <a:r>
              <a:rPr lang="zh-CN" altLang="en-US" sz="2940" dirty="0">
                <a:latin typeface="黑体" panose="02010609060101010101" pitchFamily="49" charset="-122"/>
              </a:rPr>
              <a:t>、</a:t>
            </a:r>
            <a:r>
              <a:rPr lang="en-US" altLang="zh-CN" sz="2940" dirty="0">
                <a:latin typeface="黑体" panose="02010609060101010101" pitchFamily="49" charset="-122"/>
              </a:rPr>
              <a:t>Spring</a:t>
            </a:r>
            <a:r>
              <a:rPr lang="zh-CN" altLang="en-US" sz="2940" dirty="0">
                <a:latin typeface="黑体" panose="02010609060101010101" pitchFamily="49" charset="-122"/>
              </a:rPr>
              <a:t>等，这些在企业级应用领域占领了大量市场。</a:t>
            </a:r>
            <a:endParaRPr lang="zh-CN" altLang="en-US" sz="2940" dirty="0">
              <a:latin typeface="黑体" panose="02010609060101010101" pitchFamily="49" charset="-122"/>
            </a:endParaRPr>
          </a:p>
          <a:p>
            <a:pPr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zh-CN" altLang="en-US" sz="2940" dirty="0">
                <a:latin typeface="黑体" panose="02010609060101010101" pitchFamily="49" charset="-122"/>
              </a:rPr>
              <a:t>随着手机应用的广泛推广，以</a:t>
            </a:r>
            <a:r>
              <a:rPr lang="en-US" altLang="zh-CN" sz="2940" dirty="0">
                <a:latin typeface="黑体" panose="02010609060101010101" pitchFamily="49" charset="-122"/>
              </a:rPr>
              <a:t>Java</a:t>
            </a:r>
            <a:r>
              <a:rPr lang="zh-CN" altLang="en-US" sz="2940" dirty="0">
                <a:latin typeface="黑体" panose="02010609060101010101" pitchFamily="49" charset="-122"/>
              </a:rPr>
              <a:t>为基础的</a:t>
            </a:r>
            <a:r>
              <a:rPr lang="en-US" altLang="zh-CN" sz="2940" dirty="0">
                <a:latin typeface="黑体" panose="02010609060101010101" pitchFamily="49" charset="-122"/>
              </a:rPr>
              <a:t>Android</a:t>
            </a:r>
            <a:r>
              <a:rPr lang="zh-CN" altLang="en-US" sz="2940" dirty="0">
                <a:latin typeface="黑体" panose="02010609060101010101" pitchFamily="49" charset="-122"/>
              </a:rPr>
              <a:t>开发平台也被更多的开发人员使用。</a:t>
            </a:r>
            <a:endParaRPr lang="zh-CN" altLang="en-US" dirty="0">
              <a:latin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6011" tIns="48005" rIns="96011" bIns="48005" rtlCol="0" anchor="ctr">
            <a:normAutofit fontScale="90000"/>
          </a:bodyPr>
          <a:lstStyle/>
          <a:p>
            <a:pPr lvl="0" algn="l" eaLnBrk="1" hangingPunct="1">
              <a:spcAft>
                <a:spcPts val="0"/>
              </a:spcAft>
            </a:pPr>
            <a:r>
              <a:rPr lang="en-US" altLang="zh-CN" dirty="0">
                <a:sym typeface="+mn-ea"/>
              </a:rPr>
              <a:t>编程语言最新排名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5238" y="6019610"/>
            <a:ext cx="4159250" cy="414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Aft>
                <a:spcPts val="0"/>
              </a:spcAft>
            </a:pPr>
            <a:r>
              <a:rPr lang="zh-CN" altLang="en-US" sz="2100">
                <a:sym typeface="+mn-ea"/>
              </a:rPr>
              <a:t>https://www.tiobe.com/tiobe-index</a:t>
            </a:r>
            <a:endParaRPr lang="zh-CN" altLang="en-US" sz="21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4350" y="1452245"/>
            <a:ext cx="9772650" cy="4295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350010"/>
            <a:ext cx="9848850" cy="50196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397764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Java技术体系</a:t>
            </a:r>
            <a:endParaRPr lang="zh-CN" altLang="en-US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Aft>
                <a:spcPts val="0"/>
              </a:spcAft>
            </a:pP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3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1470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>
              <a:spcAft>
                <a:spcPts val="0"/>
              </a:spcAft>
            </a:pPr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sz="4830" dirty="0"/>
              <a:t>Java</a:t>
            </a:r>
            <a:r>
              <a:rPr lang="zh-CN" altLang="en-US" sz="4830" dirty="0"/>
              <a:t>技术体系</a:t>
            </a:r>
            <a:endParaRPr lang="zh-CN" altLang="en-US" sz="483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zh-CN" altLang="en-US">
                <a:effectLst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针对企业计算、桌面计算和移动计算，</a:t>
            </a:r>
            <a:r>
              <a:rPr lang="en-US" altLang="x-none">
                <a:effectLst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Java</a:t>
            </a:r>
            <a:r>
              <a:rPr lang="zh-CN" altLang="en-US">
                <a:effectLst/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平台提供了三个版本，形成了三大技术体系：</a:t>
            </a:r>
            <a:endParaRPr kumimoji="0" lang="zh-CN" altLang="en-US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ea"/>
            </a:endParaRPr>
          </a:p>
          <a:p>
            <a:endParaRPr lang="zh-CN" altLang="en-US"/>
          </a:p>
        </p:txBody>
      </p:sp>
      <p:sp>
        <p:nvSpPr>
          <p:cNvPr id="34820" name="Text Box 5"/>
          <p:cNvSpPr txBox="1"/>
          <p:nvPr/>
        </p:nvSpPr>
        <p:spPr>
          <a:xfrm>
            <a:off x="1259825" y="2995041"/>
            <a:ext cx="8467725" cy="165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zh-CN" sz="3360" b="1" dirty="0">
                <a:latin typeface="Times New Roman" panose="02020603050405020304" pitchFamily="18" charset="0"/>
              </a:rPr>
              <a:t>Java  Platform, Standard Edition (Java SE)</a:t>
            </a:r>
            <a:endParaRPr lang="en-US" altLang="zh-CN" sz="3360" b="1" dirty="0">
              <a:latin typeface="Times New Roman" panose="02020603050405020304" pitchFamily="18" charset="0"/>
            </a:endParaRPr>
          </a:p>
          <a:p>
            <a:pPr>
              <a:spcBef>
                <a:spcPts val="50"/>
              </a:spcBef>
              <a:spcAft>
                <a:spcPts val="0"/>
              </a:spcAft>
            </a:pPr>
            <a:r>
              <a:rPr lang="en-US" altLang="zh-CN" sz="3360" b="1" dirty="0">
                <a:latin typeface="Times New Roman" panose="02020603050405020304" pitchFamily="18" charset="0"/>
              </a:rPr>
              <a:t>Java  Platform, Enterprise Edition (Java EE)</a:t>
            </a:r>
            <a:endParaRPr lang="en-US" altLang="zh-CN" sz="3360" b="1" dirty="0">
              <a:latin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altLang="zh-CN" sz="3360" b="1" dirty="0">
                <a:latin typeface="Times New Roman" panose="02020603050405020304" pitchFamily="18" charset="0"/>
              </a:rPr>
              <a:t>Java  Platform, Micro Edition (Java ME)</a:t>
            </a:r>
            <a:endParaRPr lang="en-US" altLang="zh-CN" sz="3360" b="1" dirty="0">
              <a:latin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4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>
                                            <p:txEl>
                                              <p:charRg st="4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>
                                            <p:txEl>
                                              <p:charRg st="4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charRg st="8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0">
                                            <p:txEl>
                                              <p:charRg st="8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0">
                                            <p:txEl>
                                              <p:charRg st="8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4820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500" fill="hold"/>
                                        <p:tgtEl>
                                          <p:spTgt spid="34820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60000" lnSpcReduction="20000"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 smtClean="0"/>
              <a:t>    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中，类库以包（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）的形式提供，不同版本的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提供不同的包，以面向特定的应用。</a:t>
            </a:r>
            <a:endParaRPr lang="zh-CN" altLang="en-US" dirty="0" smtClean="0"/>
          </a:p>
          <a:p>
            <a:pPr marL="342900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dirty="0" smtClean="0"/>
              <a:t>Java SE (Standard)</a:t>
            </a:r>
            <a:br>
              <a:rPr lang="en-US" altLang="zh-CN" dirty="0" smtClean="0"/>
            </a:br>
            <a:r>
              <a:rPr lang="en-US" altLang="zh-CN" dirty="0" smtClean="0"/>
              <a:t> Java SE </a:t>
            </a:r>
            <a:r>
              <a:rPr lang="zh-CN" altLang="en-US" dirty="0" smtClean="0"/>
              <a:t>包含那些构成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语言核心的类。 比如：数据库连接、接口定义、输入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输出、网络编程 </a:t>
            </a:r>
            <a:endParaRPr lang="zh-CN" altLang="en-US" dirty="0" smtClean="0"/>
          </a:p>
          <a:p>
            <a:pPr marL="342900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dirty="0" smtClean="0"/>
              <a:t>Java EE (Enterprise)</a:t>
            </a:r>
            <a:br>
              <a:rPr lang="en-US" altLang="zh-CN" dirty="0" smtClean="0"/>
            </a:br>
            <a:r>
              <a:rPr lang="en-US" altLang="zh-CN" dirty="0" smtClean="0"/>
              <a:t> Java EE 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Java SE </a:t>
            </a:r>
            <a:r>
              <a:rPr lang="zh-CN" altLang="en-US" dirty="0" smtClean="0"/>
              <a:t>中的类，并且还包含用于开发企业级应用的类。 比如：</a:t>
            </a:r>
            <a:r>
              <a:rPr lang="en-US" altLang="zh-CN" dirty="0" smtClean="0"/>
              <a:t>EJB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XML</a:t>
            </a:r>
            <a:r>
              <a:rPr lang="zh-CN" altLang="en-US" dirty="0" smtClean="0"/>
              <a:t>、事务控制 </a:t>
            </a:r>
            <a:endParaRPr lang="zh-CN" altLang="en-US" dirty="0" smtClean="0"/>
          </a:p>
          <a:p>
            <a:pPr marL="342900" indent="-342900" eaLnBrk="1" hangingPunct="1">
              <a:lnSpc>
                <a:spcPct val="150000"/>
              </a:lnSpc>
              <a:spcBef>
                <a:spcPts val="2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dirty="0" smtClean="0"/>
              <a:t>Java ME (Micro)</a:t>
            </a:r>
            <a:br>
              <a:rPr lang="en-US" altLang="zh-CN" dirty="0" smtClean="0"/>
            </a:br>
            <a:r>
              <a:rPr lang="en-US" altLang="zh-CN" dirty="0" smtClean="0"/>
              <a:t> Java ME 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J2SE</a:t>
            </a:r>
            <a:r>
              <a:rPr lang="zh-CN" altLang="en-US" dirty="0" smtClean="0"/>
              <a:t>中一部分类，用于消费类电子产品的软件开发。 比如：呼机、智能卡、手机、</a:t>
            </a:r>
            <a:r>
              <a:rPr lang="en-US" altLang="zh-CN" dirty="0" smtClean="0"/>
              <a:t>PDA</a:t>
            </a:r>
            <a:r>
              <a:rPr lang="zh-CN" altLang="en-US" dirty="0" smtClean="0"/>
              <a:t>、机顶盒 </a:t>
            </a:r>
            <a:endParaRPr lang="zh-CN" altLang="en-US" dirty="0" smtClean="0"/>
          </a:p>
          <a:p>
            <a:pPr marL="342900" indent="-342900" eaLnBrk="1" hangingPunct="1">
              <a:lnSpc>
                <a:spcPct val="15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l"/>
            </a:pP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dirty="0" smtClean="0"/>
              <a:t>Java </a:t>
            </a:r>
            <a:r>
              <a:rPr lang="zh-CN" altLang="en-US" dirty="0" smtClean="0"/>
              <a:t>家族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419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52227" name="文本占位符 4198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52228" name="图片 4198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-93345"/>
            <a:ext cx="9601200" cy="729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38913"/>
          <p:cNvSpPr>
            <a:spLocks noGrp="1"/>
          </p:cNvSpPr>
          <p:nvPr>
            <p:ph type="title" idx="4294967295"/>
          </p:nvPr>
        </p:nvSpPr>
        <p:spPr>
          <a:xfrm>
            <a:off x="600075" y="273367"/>
            <a:ext cx="6720840" cy="1280160"/>
          </a:xfrm>
        </p:spPr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JDK </a:t>
            </a:r>
            <a:r>
              <a:rPr lang="zh-CN" altLang="en-US" dirty="0"/>
              <a:t>家族</a:t>
            </a:r>
            <a:endParaRPr lang="en-US" altLang="x-none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1374140"/>
            <a:ext cx="8659495" cy="54521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88255" y="800100"/>
            <a:ext cx="489585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ts val="0"/>
              </a:spcAft>
            </a:pPr>
            <a:r>
              <a:rPr lang="zh-CN" altLang="en-US" sz="2100">
                <a:solidFill>
                  <a:schemeClr val="tx1"/>
                </a:solidFill>
              </a:rPr>
              <a:t>https://docs.oracle.com/javase/8/docs/</a:t>
            </a:r>
            <a:endParaRPr lang="zh-CN" altLang="en-US" sz="21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39937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 EE 13</a:t>
            </a:r>
            <a:r>
              <a:rPr lang="zh-CN" altLang="en-US" dirty="0"/>
              <a:t>项规范（</a:t>
            </a:r>
            <a:r>
              <a:rPr lang="en-US" altLang="zh-CN" dirty="0"/>
              <a:t>Java EE 6.0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spcAft>
                <a:spcPts val="0"/>
              </a:spcAft>
              <a:buNone/>
            </a:pPr>
            <a:r>
              <a:rPr lang="zh-CN" altLang="en-US"/>
              <a:t>1、JDBC（java Database Connectivity）</a:t>
            </a:r>
            <a:endParaRPr lang="zh-CN" altLang="en-US"/>
          </a:p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/>
              <a:t>2、JNDI(Java Name and Directory Interface)</a:t>
            </a:r>
            <a:endParaRPr lang="zh-CN" altLang="en-US"/>
          </a:p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/>
              <a:t>3、EJB（Enterprise JavaBean）</a:t>
            </a:r>
            <a:endParaRPr lang="zh-CN" altLang="en-US"/>
          </a:p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/>
              <a:t>4、RMI（RemoteMethod Invoke）</a:t>
            </a:r>
            <a:endParaRPr lang="zh-CN" altLang="en-US"/>
          </a:p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/>
              <a:t>5、Java IDL（</a:t>
            </a:r>
            <a:r>
              <a:rPr lang="en-US" altLang="zh-CN"/>
              <a:t>Interface Definition Language</a:t>
            </a:r>
            <a:r>
              <a:rPr lang="zh-CN" altLang="en-US"/>
              <a:t>接口定义语言）/CORBA</a:t>
            </a:r>
            <a:endParaRPr lang="zh-CN" altLang="en-US"/>
          </a:p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/>
              <a:t>6、JSP(Java Server Pages)</a:t>
            </a:r>
            <a:endParaRPr lang="zh-CN" altLang="en-US"/>
          </a:p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/>
              <a:t>7、Java Servlet</a:t>
            </a:r>
            <a:endParaRPr lang="zh-CN" altLang="en-US"/>
          </a:p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/>
              <a:t>8、XML（Extensible Markup Language）</a:t>
            </a:r>
            <a:endParaRPr lang="zh-CN" altLang="en-US"/>
          </a:p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/>
              <a:t>9、JMS（Java Message Service）</a:t>
            </a:r>
            <a:endParaRPr lang="zh-CN" altLang="en-US"/>
          </a:p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/>
              <a:t>10、JTA（Java Transaction Architecture）</a:t>
            </a:r>
            <a:endParaRPr lang="zh-CN" altLang="en-US"/>
          </a:p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/>
              <a:t>11、JTS（Java Transaction Service）</a:t>
            </a:r>
            <a:endParaRPr lang="zh-CN" altLang="en-US"/>
          </a:p>
          <a:p>
            <a:pPr marL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/>
              <a:t>12、JavaMail</a:t>
            </a:r>
            <a:endParaRPr lang="zh-CN" altLang="en-US"/>
          </a:p>
          <a:p>
            <a:pPr marL="0" indent="0">
              <a:spcBef>
                <a:spcPts val="20"/>
              </a:spcBef>
              <a:buNone/>
            </a:pPr>
            <a:r>
              <a:rPr lang="zh-CN" altLang="en-US"/>
              <a:t>13、JAF（JavaBeans Activation Framework）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409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dirty="0" smtClean="0"/>
              <a:t>Java ME </a:t>
            </a:r>
            <a:r>
              <a:rPr lang="zh-CN" altLang="en-US" dirty="0" smtClean="0"/>
              <a:t>家族</a:t>
            </a:r>
            <a:endParaRPr lang="en-US" dirty="0" smtClean="0"/>
          </a:p>
        </p:txBody>
      </p:sp>
      <p:sp>
        <p:nvSpPr>
          <p:cNvPr id="51203" name="文本占位符 4096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100" dirty="0" smtClean="0">
                <a:solidFill>
                  <a:schemeClr val="tx1"/>
                </a:solidFill>
              </a:rPr>
              <a:t>Connected Limited Device Configuration and K Virtual Machine (128K-512K)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altLang="zh-CN" sz="2100" dirty="0" smtClean="0">
                <a:solidFill>
                  <a:schemeClr val="tx1"/>
                </a:solidFill>
              </a:rPr>
              <a:t>Mobile Information Device Profile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altLang="zh-CN" sz="2100" dirty="0" smtClean="0">
                <a:solidFill>
                  <a:schemeClr val="tx1"/>
                </a:solidFill>
              </a:rPr>
              <a:t>Connected Device Configuration and C Virtual Machine(2M+)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>
              <a:spcBef>
                <a:spcPts val="20"/>
              </a:spcBef>
              <a:spcAft>
                <a:spcPts val="0"/>
              </a:spcAft>
            </a:pPr>
            <a:r>
              <a:rPr lang="en-US" altLang="zh-CN" sz="2100" dirty="0" smtClean="0">
                <a:solidFill>
                  <a:schemeClr val="tx1"/>
                </a:solidFill>
              </a:rPr>
              <a:t>Foundation Profile</a:t>
            </a:r>
            <a:endParaRPr lang="en-US" altLang="zh-CN" sz="2100" dirty="0" smtClean="0">
              <a:solidFill>
                <a:schemeClr val="tx1"/>
              </a:solidFill>
            </a:endParaRPr>
          </a:p>
          <a:p>
            <a:pPr>
              <a:spcBef>
                <a:spcPts val="20"/>
              </a:spcBef>
            </a:pPr>
            <a:r>
              <a:rPr lang="en-US" altLang="zh-CN" sz="2100" dirty="0" smtClean="0">
                <a:solidFill>
                  <a:schemeClr val="tx1"/>
                </a:solidFill>
              </a:rPr>
              <a:t>Java ME Wireless Toolkit</a:t>
            </a:r>
            <a:endParaRPr lang="en-US" altLang="zh-CN" sz="2100" dirty="0" smtClean="0">
              <a:solidFill>
                <a:schemeClr val="tx1"/>
              </a:solidFill>
            </a:endParaRPr>
          </a:p>
        </p:txBody>
      </p:sp>
      <p:pic>
        <p:nvPicPr>
          <p:cNvPr id="51204" name="图片 40963" descr="j2me_arch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03" y="3911822"/>
            <a:ext cx="550668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 descr="image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10" y="3985895"/>
            <a:ext cx="3167380" cy="17386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52857" y="5871401"/>
            <a:ext cx="247964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Aft>
                <a:spcPts val="0"/>
              </a:spcAft>
            </a:pPr>
            <a:r>
              <a:rPr lang="en-US" altLang="zh-CN" sz="2100"/>
              <a:t>cldc</a:t>
            </a:r>
            <a:r>
              <a:rPr lang="zh-CN" altLang="en-US" sz="2100"/>
              <a:t>，</a:t>
            </a:r>
            <a:r>
              <a:rPr lang="en-US" altLang="zh-CN" sz="2100"/>
              <a:t>cdc</a:t>
            </a:r>
            <a:r>
              <a:rPr lang="zh-CN" altLang="en-US" sz="2100"/>
              <a:t>与</a:t>
            </a:r>
            <a:r>
              <a:rPr lang="en-US" altLang="zh-CN" sz="2100"/>
              <a:t>JavaSE</a:t>
            </a:r>
            <a:r>
              <a:rPr lang="zh-CN" altLang="en-US" sz="2100"/>
              <a:t>的关系</a:t>
            </a:r>
            <a:endParaRPr lang="zh-CN" altLang="en-US" sz="2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wrap="square" lIns="102870" tIns="51435" rIns="102870" bIns="51435" anchor="ctr"/>
          <a:p>
            <a:pPr defTabSz="1028700">
              <a:spcAft>
                <a:spcPts val="0"/>
              </a:spcAft>
              <a:buFont typeface="Arial" panose="020B0604020202020204" pitchFamily="34" charset="0"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主要内容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idx="1"/>
          </p:nvPr>
        </p:nvSpPr>
        <p:spPr/>
        <p:txBody>
          <a:bodyPr wrap="square" lIns="103584" tIns="51793" rIns="103584" bIns="51793" anchor="t"/>
          <a:p>
            <a:pPr defTabSz="1028700">
              <a:lnSpc>
                <a:spcPct val="115000"/>
              </a:lnSpc>
              <a:spcBef>
                <a:spcPct val="15000"/>
              </a:spcBef>
              <a:spcAft>
                <a:spcPts val="0"/>
              </a:spcAft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课程介绍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语言发展史 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技术体系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语言特点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运行机制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语言应用分类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115000"/>
              </a:lnSpc>
              <a:spcBef>
                <a:spcPts val="15"/>
              </a:spcBef>
            </a:pP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Java</a:t>
            </a: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rPr>
              <a:t>开发工具 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  <a:p>
            <a:pPr defTabSz="1028700">
              <a:lnSpc>
                <a:spcPct val="95000"/>
              </a:lnSpc>
              <a:spcBef>
                <a:spcPct val="15000"/>
              </a:spcBef>
            </a:pP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15363" name="图片 8" descr="java_duk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2910" y="1553845"/>
            <a:ext cx="2550795" cy="4592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397764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Java语言特点</a:t>
            </a:r>
            <a:endParaRPr lang="zh-CN" altLang="en-US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Aft>
                <a:spcPts val="0"/>
              </a:spcAft>
            </a:pP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4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1470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>
              <a:spcAft>
                <a:spcPts val="0"/>
              </a:spcAft>
            </a:pPr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 dirty="0" smtClean="0">
                <a:sym typeface="+mn-ea"/>
              </a:rPr>
              <a:t>Java</a:t>
            </a:r>
            <a:r>
              <a:rPr lang="zh-CN" altLang="en-US" dirty="0" smtClean="0">
                <a:sym typeface="+mn-ea"/>
              </a:rPr>
              <a:t>语言的特点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>
              <a:lnSpc>
                <a:spcPct val="140000"/>
              </a:lnSpc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简单、安全、可靠</a:t>
            </a:r>
            <a:endParaRPr lang="zh-CN" altLang="en-US" sz="2800" dirty="0" smtClean="0"/>
          </a:p>
          <a:p>
            <a:pPr eaLnBrk="1" hangingPunct="1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面向对象</a:t>
            </a:r>
            <a:endParaRPr lang="zh-CN" altLang="en-US" sz="2800" dirty="0" smtClean="0"/>
          </a:p>
          <a:p>
            <a:pPr eaLnBrk="1" hangingPunct="1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解释执行</a:t>
            </a:r>
            <a:endParaRPr lang="zh-CN" altLang="en-US" sz="2800" dirty="0" smtClean="0"/>
          </a:p>
          <a:p>
            <a:pPr eaLnBrk="1" hangingPunct="1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结构中立、可移植性</a:t>
            </a:r>
            <a:endParaRPr lang="zh-CN" altLang="en-US" sz="2800" dirty="0" smtClean="0"/>
          </a:p>
          <a:p>
            <a:pPr eaLnBrk="1" hangingPunct="1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高性能</a:t>
            </a:r>
            <a:endParaRPr lang="zh-CN" altLang="en-US" sz="2800" dirty="0" smtClean="0"/>
          </a:p>
          <a:p>
            <a:pPr eaLnBrk="1" hangingPunct="1">
              <a:lnSpc>
                <a:spcPct val="14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多线程</a:t>
            </a:r>
            <a:endParaRPr lang="zh-CN" altLang="en-US" sz="2800" dirty="0" smtClean="0"/>
          </a:p>
          <a:p>
            <a:pPr eaLnBrk="1" hangingPunct="1">
              <a:lnSpc>
                <a:spcPct val="140000"/>
              </a:lnSpc>
              <a:spcBef>
                <a:spcPts val="20"/>
              </a:spcBef>
              <a:buClr>
                <a:srgbClr val="000000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ym typeface="+mn-ea"/>
              </a:rPr>
              <a:t>动态性</a:t>
            </a:r>
            <a:endParaRPr lang="zh-CN" altLang="en-US" sz="2800" dirty="0" smtClean="0"/>
          </a:p>
          <a:p>
            <a:pPr>
              <a:buNone/>
            </a:pPr>
            <a:endParaRPr lang="zh-CN" altLang="en-US" sz="2800" dirty="0" smtClean="0"/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60157" y="0"/>
            <a:ext cx="8281035" cy="960121"/>
          </a:xfrm>
          <a:prstGeom prst="rect">
            <a:avLst/>
          </a:prstGeom>
        </p:spPr>
        <p:txBody>
          <a:bodyPr vert="horz" lIns="96011" tIns="48005" rIns="96011" bIns="48005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>
              <a:spcAft>
                <a:spcPts val="0"/>
              </a:spcAft>
            </a:pPr>
            <a:r>
              <a:rPr lang="en-US" altLang="zh-CN" sz="3780" dirty="0" smtClean="0"/>
              <a:t>J</a:t>
            </a:r>
            <a:endParaRPr lang="zh-CN" altLang="en-US" sz="3780" dirty="0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72500"/>
          </a:bodyPr>
          <a:lstStyle/>
          <a:p>
            <a:pPr marL="342900" indent="-342900" eaLnBrk="1" hangingPunct="1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dirty="0" smtClean="0"/>
              <a:t>Java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及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的主要区别</a:t>
            </a:r>
            <a:endParaRPr lang="zh-CN" altLang="en-US" dirty="0" smtClean="0"/>
          </a:p>
          <a:p>
            <a:pPr marL="742950" lvl="1" indent="-28575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dirty="0" smtClean="0"/>
              <a:t>取消</a:t>
            </a:r>
            <a:r>
              <a:rPr lang="en-US" altLang="zh-CN" dirty="0" smtClean="0"/>
              <a:t>#include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#define </a:t>
            </a:r>
            <a:r>
              <a:rPr lang="zh-CN" altLang="en-US" dirty="0" smtClean="0"/>
              <a:t>等预处理功能</a:t>
            </a:r>
            <a:endParaRPr lang="zh-CN" altLang="en-US" dirty="0" smtClean="0"/>
          </a:p>
          <a:p>
            <a:pPr marL="742950" lvl="1" indent="-28575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取消</a:t>
            </a:r>
            <a:r>
              <a:rPr lang="en-US" altLang="zh-CN" dirty="0" smtClean="0"/>
              <a:t>structure,union</a:t>
            </a:r>
            <a:r>
              <a:rPr lang="zh-CN" altLang="en-US" dirty="0" smtClean="0"/>
              <a:t>及</a:t>
            </a:r>
            <a:r>
              <a:rPr lang="en-US" altLang="zh-CN" dirty="0" smtClean="0"/>
              <a:t>typedef</a:t>
            </a:r>
            <a:endParaRPr lang="en-US" altLang="zh-CN" dirty="0" smtClean="0"/>
          </a:p>
          <a:p>
            <a:pPr marL="742950" lvl="1" indent="-28575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取消独立</a:t>
            </a:r>
            <a:r>
              <a:rPr lang="zh-CN" altLang="en-US" dirty="0" smtClean="0"/>
              <a:t>函数、</a:t>
            </a:r>
            <a:r>
              <a:rPr lang="zh-CN" altLang="en-US" dirty="0" smtClean="0">
                <a:sym typeface="+mn-ea"/>
              </a:rPr>
              <a:t>取消</a:t>
            </a:r>
            <a:r>
              <a:rPr lang="zh-CN" altLang="en-US" dirty="0" smtClean="0"/>
              <a:t>指针、</a:t>
            </a:r>
            <a:r>
              <a:rPr lang="zh-CN" altLang="en-US" dirty="0" smtClean="0">
                <a:sym typeface="+mn-ea"/>
              </a:rPr>
              <a:t>取消</a:t>
            </a:r>
            <a:r>
              <a:rPr lang="zh-CN" altLang="en-US" dirty="0" smtClean="0"/>
              <a:t>多重继承</a:t>
            </a:r>
            <a:endParaRPr lang="zh-CN" altLang="en-US" dirty="0" smtClean="0"/>
          </a:p>
          <a:p>
            <a:pPr marL="742950" lvl="1" indent="-28575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取消</a:t>
            </a:r>
            <a:r>
              <a:rPr lang="en-US" altLang="zh-CN" dirty="0" smtClean="0"/>
              <a:t>goto</a:t>
            </a:r>
            <a:endParaRPr lang="en-US" altLang="zh-CN" dirty="0" smtClean="0"/>
          </a:p>
          <a:p>
            <a:pPr marL="742950" lvl="1" indent="-28575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dirty="0" smtClean="0">
                <a:sym typeface="+mn-ea"/>
              </a:rPr>
              <a:t>取消</a:t>
            </a:r>
            <a:r>
              <a:rPr lang="zh-CN" altLang="en-US" dirty="0" smtClean="0"/>
              <a:t>操作符重载</a:t>
            </a:r>
            <a:r>
              <a:rPr lang="en-US" altLang="zh-CN" dirty="0" smtClean="0"/>
              <a:t>(Operator Overloading)</a:t>
            </a:r>
            <a:endParaRPr lang="en-US" altLang="zh-CN" dirty="0" smtClean="0"/>
          </a:p>
          <a:p>
            <a:pPr marL="742950" lvl="1" indent="-28575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dirty="0" smtClean="0"/>
              <a:t>取消</a:t>
            </a:r>
            <a:r>
              <a:rPr lang="zh-CN" altLang="en-US" dirty="0" smtClean="0">
                <a:solidFill>
                  <a:srgbClr val="FF0000"/>
                </a:solidFill>
              </a:rPr>
              <a:t>对象的隐式强制</a:t>
            </a:r>
            <a:r>
              <a:rPr lang="zh-CN" altLang="en-US" dirty="0" smtClean="0"/>
              <a:t>类型转换</a:t>
            </a:r>
            <a:endParaRPr lang="zh-CN" altLang="en-US" dirty="0" smtClean="0"/>
          </a:p>
          <a:p>
            <a:pPr marL="742950" lvl="1" indent="-28575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对象赋值为值传递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742950" lvl="1" indent="-285750" eaLnBrk="1" hangingPunct="1">
              <a:lnSpc>
                <a:spcPct val="150000"/>
              </a:lnSpc>
              <a:spcBef>
                <a:spcPts val="20"/>
              </a:spcBef>
              <a:buClr>
                <a:srgbClr val="000000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FF0000"/>
                </a:solidFill>
              </a:rPr>
              <a:t>增加垃圾回收机制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dirty="0" smtClean="0"/>
              <a:t>Java</a:t>
            </a:r>
            <a:r>
              <a:rPr lang="zh-CN" altLang="en-US" dirty="0" smtClean="0"/>
              <a:t>语言的特点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397764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Java运行机制</a:t>
            </a:r>
            <a:endParaRPr lang="zh-CN" altLang="en-US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Aft>
                <a:spcPts val="0"/>
              </a:spcAft>
            </a:pP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5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1470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>
              <a:spcAft>
                <a:spcPts val="0"/>
              </a:spcAft>
            </a:pPr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/>
              <a:t>Java</a:t>
            </a:r>
            <a:r>
              <a:rPr lang="zh-CN" altLang="en-US"/>
              <a:t>与C语言两种工作模式的比较</a:t>
            </a:r>
            <a:endParaRPr lang="zh-CN" altLang="en-US"/>
          </a:p>
        </p:txBody>
      </p:sp>
      <p:sp>
        <p:nvSpPr>
          <p:cNvPr id="57347" name="矩形 47106"/>
          <p:cNvSpPr/>
          <p:nvPr/>
        </p:nvSpPr>
        <p:spPr>
          <a:xfrm>
            <a:off x="525621" y="3154839"/>
            <a:ext cx="691754" cy="152019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JAVA</a:t>
            </a:r>
            <a:endParaRPr lang="en-US" altLang="zh-CN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100" b="1" dirty="0">
                <a:latin typeface="+mn-lt"/>
                <a:cs typeface="+mn-lt"/>
              </a:rPr>
              <a:t>源</a:t>
            </a:r>
            <a:endParaRPr lang="zh-CN" altLang="en-US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100" b="1" dirty="0">
                <a:latin typeface="+mn-lt"/>
                <a:cs typeface="+mn-lt"/>
              </a:rPr>
              <a:t>程</a:t>
            </a:r>
            <a:endParaRPr lang="zh-CN" altLang="en-US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</a:pPr>
            <a:r>
              <a:rPr lang="zh-CN" altLang="en-US" sz="2100" b="1" dirty="0">
                <a:latin typeface="+mn-lt"/>
                <a:cs typeface="+mn-lt"/>
              </a:rPr>
              <a:t>序</a:t>
            </a:r>
            <a:endParaRPr lang="zh-CN" altLang="en-US" sz="2520" b="1" dirty="0">
              <a:latin typeface="+mn-lt"/>
              <a:cs typeface="+mn-lt"/>
            </a:endParaRPr>
          </a:p>
        </p:txBody>
      </p:sp>
      <p:sp>
        <p:nvSpPr>
          <p:cNvPr id="57348" name="椭圆 47107"/>
          <p:cNvSpPr/>
          <p:nvPr/>
        </p:nvSpPr>
        <p:spPr>
          <a:xfrm>
            <a:off x="1697435" y="235473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49" name="椭圆 47108"/>
          <p:cNvSpPr/>
          <p:nvPr/>
        </p:nvSpPr>
        <p:spPr>
          <a:xfrm>
            <a:off x="1697435" y="347487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50" name="椭圆 47109"/>
          <p:cNvSpPr/>
          <p:nvPr/>
        </p:nvSpPr>
        <p:spPr>
          <a:xfrm>
            <a:off x="1697435" y="467502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51" name="矩形 47110"/>
          <p:cNvSpPr/>
          <p:nvPr/>
        </p:nvSpPr>
        <p:spPr>
          <a:xfrm>
            <a:off x="2977595" y="3154839"/>
            <a:ext cx="400050" cy="152019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eaLnBrk="1" hangingPunct="1"/>
            <a:endParaRPr lang="zh-CN" altLang="en-US" sz="21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latin typeface="+mn-lt"/>
              <a:cs typeface="+mn-lt"/>
            </a:endParaRPr>
          </a:p>
        </p:txBody>
      </p:sp>
      <p:sp>
        <p:nvSpPr>
          <p:cNvPr id="57352" name="矩形 47111"/>
          <p:cNvSpPr/>
          <p:nvPr/>
        </p:nvSpPr>
        <p:spPr>
          <a:xfrm>
            <a:off x="4817825" y="3554889"/>
            <a:ext cx="640080" cy="800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53" name="矩形 47112"/>
          <p:cNvSpPr/>
          <p:nvPr/>
        </p:nvSpPr>
        <p:spPr>
          <a:xfrm>
            <a:off x="4817825" y="2194719"/>
            <a:ext cx="640080" cy="800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54" name="矩形 47113"/>
          <p:cNvSpPr/>
          <p:nvPr/>
        </p:nvSpPr>
        <p:spPr>
          <a:xfrm>
            <a:off x="4817825" y="4915059"/>
            <a:ext cx="640080" cy="800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55" name="直接连接符 47114"/>
          <p:cNvSpPr/>
          <p:nvPr/>
        </p:nvSpPr>
        <p:spPr>
          <a:xfrm>
            <a:off x="1217375" y="3874929"/>
            <a:ext cx="48006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6" name="直接连接符 47115"/>
          <p:cNvSpPr/>
          <p:nvPr/>
        </p:nvSpPr>
        <p:spPr>
          <a:xfrm flipV="1">
            <a:off x="1217375" y="2914809"/>
            <a:ext cx="560070" cy="96012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7" name="直接连接符 47116"/>
          <p:cNvSpPr/>
          <p:nvPr/>
        </p:nvSpPr>
        <p:spPr>
          <a:xfrm>
            <a:off x="1217375" y="3874929"/>
            <a:ext cx="560070" cy="96012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8" name="直接连接符 47117"/>
          <p:cNvSpPr/>
          <p:nvPr/>
        </p:nvSpPr>
        <p:spPr>
          <a:xfrm>
            <a:off x="2417525" y="2754789"/>
            <a:ext cx="560070" cy="48006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59" name="直接连接符 47118"/>
          <p:cNvSpPr/>
          <p:nvPr/>
        </p:nvSpPr>
        <p:spPr>
          <a:xfrm>
            <a:off x="2417525" y="3874929"/>
            <a:ext cx="56007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0" name="直接连接符 47119"/>
          <p:cNvSpPr/>
          <p:nvPr/>
        </p:nvSpPr>
        <p:spPr>
          <a:xfrm flipV="1">
            <a:off x="2257505" y="4515009"/>
            <a:ext cx="720090" cy="24003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1" name="直接连接符 47120"/>
          <p:cNvSpPr/>
          <p:nvPr/>
        </p:nvSpPr>
        <p:spPr>
          <a:xfrm flipV="1">
            <a:off x="3377645" y="2514759"/>
            <a:ext cx="400050" cy="136017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2" name="直接连接符 47121"/>
          <p:cNvSpPr/>
          <p:nvPr/>
        </p:nvSpPr>
        <p:spPr>
          <a:xfrm>
            <a:off x="3377645" y="3874929"/>
            <a:ext cx="400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3" name="直接连接符 47122"/>
          <p:cNvSpPr/>
          <p:nvPr/>
        </p:nvSpPr>
        <p:spPr>
          <a:xfrm>
            <a:off x="3377645" y="3874929"/>
            <a:ext cx="400050" cy="136017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4" name="文本框 47123"/>
          <p:cNvSpPr txBox="1"/>
          <p:nvPr/>
        </p:nvSpPr>
        <p:spPr>
          <a:xfrm>
            <a:off x="1297385" y="1474629"/>
            <a:ext cx="158115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Java</a:t>
            </a:r>
            <a:r>
              <a:rPr lang="zh-CN" altLang="en-US" sz="2100" b="1" dirty="0">
                <a:latin typeface="+mn-lt"/>
                <a:cs typeface="+mn-lt"/>
              </a:rPr>
              <a:t>编译器</a:t>
            </a:r>
            <a:endParaRPr lang="zh-CN" altLang="en-US" sz="2520" b="1" dirty="0">
              <a:latin typeface="+mn-lt"/>
              <a:cs typeface="+mn-lt"/>
            </a:endParaRPr>
          </a:p>
        </p:txBody>
      </p:sp>
      <p:sp>
        <p:nvSpPr>
          <p:cNvPr id="57365" name="文本框 47124"/>
          <p:cNvSpPr txBox="1"/>
          <p:nvPr/>
        </p:nvSpPr>
        <p:spPr>
          <a:xfrm>
            <a:off x="1617425" y="5395119"/>
            <a:ext cx="109537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SPARC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66" name="文本框 47125"/>
          <p:cNvSpPr txBox="1"/>
          <p:nvPr/>
        </p:nvSpPr>
        <p:spPr>
          <a:xfrm>
            <a:off x="1537415" y="4034949"/>
            <a:ext cx="1427480" cy="4781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520" b="1" dirty="0">
                <a:latin typeface="+mn-lt"/>
                <a:cs typeface="+mn-lt"/>
              </a:rPr>
              <a:t>pentium</a:t>
            </a:r>
            <a:endParaRPr lang="en-US" altLang="zh-CN" sz="2520" b="1" dirty="0">
              <a:latin typeface="+mn-lt"/>
              <a:cs typeface="+mn-lt"/>
            </a:endParaRPr>
          </a:p>
        </p:txBody>
      </p:sp>
      <p:sp>
        <p:nvSpPr>
          <p:cNvPr id="57367" name="文本框 47126"/>
          <p:cNvSpPr txBox="1"/>
          <p:nvPr/>
        </p:nvSpPr>
        <p:spPr>
          <a:xfrm>
            <a:off x="1617425" y="3074829"/>
            <a:ext cx="129540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Powerpc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68" name="文本框 47127"/>
          <p:cNvSpPr txBox="1"/>
          <p:nvPr/>
        </p:nvSpPr>
        <p:spPr>
          <a:xfrm>
            <a:off x="2952195" y="3453210"/>
            <a:ext cx="505460" cy="8953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sz="21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中间码</a:t>
            </a:r>
            <a:endParaRPr lang="zh-CN" altLang="en-US" sz="2100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7369" name="文本框 47128"/>
          <p:cNvSpPr txBox="1"/>
          <p:nvPr/>
        </p:nvSpPr>
        <p:spPr>
          <a:xfrm>
            <a:off x="3617675" y="2994819"/>
            <a:ext cx="129540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Powerpc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70" name="文本框 47129"/>
          <p:cNvSpPr txBox="1"/>
          <p:nvPr/>
        </p:nvSpPr>
        <p:spPr>
          <a:xfrm>
            <a:off x="3617675" y="4274979"/>
            <a:ext cx="1427480" cy="4781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520" b="1" dirty="0">
                <a:latin typeface="+mn-lt"/>
                <a:cs typeface="+mn-lt"/>
              </a:rPr>
              <a:t>pentium</a:t>
            </a:r>
            <a:endParaRPr lang="en-US" altLang="zh-CN" sz="2520" b="1" dirty="0">
              <a:latin typeface="+mn-lt"/>
              <a:cs typeface="+mn-lt"/>
            </a:endParaRPr>
          </a:p>
        </p:txBody>
      </p:sp>
      <p:sp>
        <p:nvSpPr>
          <p:cNvPr id="57371" name="文本框 47130"/>
          <p:cNvSpPr txBox="1"/>
          <p:nvPr/>
        </p:nvSpPr>
        <p:spPr>
          <a:xfrm>
            <a:off x="3617675" y="5738019"/>
            <a:ext cx="109537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SPARC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72" name="文本框 47131"/>
          <p:cNvSpPr txBox="1"/>
          <p:nvPr/>
        </p:nvSpPr>
        <p:spPr>
          <a:xfrm>
            <a:off x="4609465" y="1414621"/>
            <a:ext cx="98679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sz="2100" b="1" dirty="0">
                <a:latin typeface="+mn-lt"/>
              </a:rPr>
              <a:t>二进制</a:t>
            </a:r>
            <a:endParaRPr lang="zh-CN" altLang="en-US" sz="2100" b="1" dirty="0">
              <a:latin typeface="+mn-lt"/>
            </a:endParaRPr>
          </a:p>
        </p:txBody>
      </p:sp>
      <p:sp>
        <p:nvSpPr>
          <p:cNvPr id="57373" name="矩形 47132"/>
          <p:cNvSpPr/>
          <p:nvPr/>
        </p:nvSpPr>
        <p:spPr>
          <a:xfrm>
            <a:off x="5854621" y="3234849"/>
            <a:ext cx="720090" cy="152019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C</a:t>
            </a:r>
            <a:endParaRPr lang="zh-CN" altLang="en-US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100" b="1" dirty="0">
                <a:latin typeface="+mn-lt"/>
                <a:cs typeface="+mn-lt"/>
              </a:rPr>
              <a:t>源</a:t>
            </a:r>
            <a:endParaRPr lang="zh-CN" altLang="en-US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100" b="1" dirty="0">
                <a:latin typeface="+mn-lt"/>
                <a:cs typeface="+mn-lt"/>
              </a:rPr>
              <a:t>程</a:t>
            </a:r>
            <a:endParaRPr lang="zh-CN" altLang="en-US" sz="2100" b="1" dirty="0">
              <a:latin typeface="+mn-lt"/>
              <a:cs typeface="+mn-lt"/>
            </a:endParaRPr>
          </a:p>
          <a:p>
            <a:pPr algn="ctr" eaLnBrk="1" hangingPunct="1">
              <a:spcBef>
                <a:spcPts val="0"/>
              </a:spcBef>
            </a:pPr>
            <a:r>
              <a:rPr lang="zh-CN" altLang="en-US" sz="2100" b="1" dirty="0">
                <a:latin typeface="+mn-lt"/>
                <a:cs typeface="+mn-lt"/>
              </a:rPr>
              <a:t>序</a:t>
            </a:r>
            <a:endParaRPr lang="zh-CN" altLang="en-US" sz="2520" b="1" dirty="0">
              <a:latin typeface="+mn-lt"/>
              <a:cs typeface="+mn-lt"/>
            </a:endParaRPr>
          </a:p>
        </p:txBody>
      </p:sp>
      <p:sp>
        <p:nvSpPr>
          <p:cNvPr id="57374" name="椭圆 47133"/>
          <p:cNvSpPr/>
          <p:nvPr/>
        </p:nvSpPr>
        <p:spPr>
          <a:xfrm>
            <a:off x="7054771" y="2354739"/>
            <a:ext cx="720090" cy="72009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75" name="椭圆 47134"/>
          <p:cNvSpPr/>
          <p:nvPr/>
        </p:nvSpPr>
        <p:spPr>
          <a:xfrm>
            <a:off x="7054771" y="3474879"/>
            <a:ext cx="720090" cy="72009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76" name="椭圆 47135"/>
          <p:cNvSpPr/>
          <p:nvPr/>
        </p:nvSpPr>
        <p:spPr>
          <a:xfrm>
            <a:off x="7054771" y="4675029"/>
            <a:ext cx="720090" cy="720090"/>
          </a:xfrm>
          <a:prstGeom prst="ellipse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77" name="文本框 47136"/>
          <p:cNvSpPr txBox="1"/>
          <p:nvPr/>
        </p:nvSpPr>
        <p:spPr>
          <a:xfrm>
            <a:off x="6974761" y="5395119"/>
            <a:ext cx="109537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SPARC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78" name="文本框 47137"/>
          <p:cNvSpPr txBox="1"/>
          <p:nvPr/>
        </p:nvSpPr>
        <p:spPr>
          <a:xfrm>
            <a:off x="6974761" y="3074829"/>
            <a:ext cx="129540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Powerpc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79" name="文本框 47138"/>
          <p:cNvSpPr txBox="1"/>
          <p:nvPr/>
        </p:nvSpPr>
        <p:spPr>
          <a:xfrm>
            <a:off x="6974761" y="4194969"/>
            <a:ext cx="1427480" cy="4781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520" b="1" dirty="0">
                <a:latin typeface="+mn-lt"/>
                <a:cs typeface="+mn-lt"/>
              </a:rPr>
              <a:t>pentium</a:t>
            </a:r>
            <a:endParaRPr lang="en-US" altLang="zh-CN" sz="2520" b="1" dirty="0">
              <a:latin typeface="+mn-lt"/>
              <a:cs typeface="+mn-lt"/>
            </a:endParaRPr>
          </a:p>
        </p:txBody>
      </p:sp>
      <p:sp>
        <p:nvSpPr>
          <p:cNvPr id="57380" name="矩形 47139"/>
          <p:cNvSpPr/>
          <p:nvPr/>
        </p:nvSpPr>
        <p:spPr>
          <a:xfrm>
            <a:off x="8654971" y="3394869"/>
            <a:ext cx="640080" cy="8001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81" name="矩形 47140"/>
          <p:cNvSpPr/>
          <p:nvPr/>
        </p:nvSpPr>
        <p:spPr>
          <a:xfrm>
            <a:off x="8654971" y="2034699"/>
            <a:ext cx="640080" cy="8001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82" name="矩形 47141"/>
          <p:cNvSpPr/>
          <p:nvPr/>
        </p:nvSpPr>
        <p:spPr>
          <a:xfrm>
            <a:off x="8654971" y="4915059"/>
            <a:ext cx="640080" cy="8001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83" name="文本框 47142"/>
          <p:cNvSpPr txBox="1"/>
          <p:nvPr/>
        </p:nvSpPr>
        <p:spPr>
          <a:xfrm>
            <a:off x="8494951" y="2914809"/>
            <a:ext cx="129540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Powerpc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84" name="文本框 47143"/>
          <p:cNvSpPr txBox="1"/>
          <p:nvPr/>
        </p:nvSpPr>
        <p:spPr>
          <a:xfrm>
            <a:off x="8494951" y="4194969"/>
            <a:ext cx="1427480" cy="4781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520" b="1" dirty="0">
                <a:latin typeface="+mn-lt"/>
                <a:cs typeface="+mn-lt"/>
              </a:rPr>
              <a:t>pentium</a:t>
            </a:r>
            <a:endParaRPr lang="en-US" altLang="zh-CN" sz="2520" b="1" dirty="0">
              <a:latin typeface="+mn-lt"/>
              <a:cs typeface="+mn-lt"/>
            </a:endParaRPr>
          </a:p>
        </p:txBody>
      </p:sp>
      <p:sp>
        <p:nvSpPr>
          <p:cNvPr id="57385" name="文本框 47144"/>
          <p:cNvSpPr txBox="1"/>
          <p:nvPr/>
        </p:nvSpPr>
        <p:spPr>
          <a:xfrm>
            <a:off x="8494951" y="5795169"/>
            <a:ext cx="1095375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SPARC</a:t>
            </a:r>
            <a:endParaRPr lang="en-US" altLang="zh-CN" sz="2100" b="1" dirty="0">
              <a:latin typeface="+mn-lt"/>
              <a:cs typeface="+mn-lt"/>
            </a:endParaRPr>
          </a:p>
        </p:txBody>
      </p:sp>
      <p:sp>
        <p:nvSpPr>
          <p:cNvPr id="57386" name="直接连接符 47145"/>
          <p:cNvSpPr/>
          <p:nvPr/>
        </p:nvSpPr>
        <p:spPr>
          <a:xfrm flipV="1">
            <a:off x="6574711" y="2834799"/>
            <a:ext cx="480060" cy="1036796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7" name="直接连接符 47146"/>
          <p:cNvSpPr/>
          <p:nvPr/>
        </p:nvSpPr>
        <p:spPr>
          <a:xfrm>
            <a:off x="6574711" y="3871595"/>
            <a:ext cx="480060" cy="333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8" name="直接连接符 47147"/>
          <p:cNvSpPr/>
          <p:nvPr/>
        </p:nvSpPr>
        <p:spPr>
          <a:xfrm>
            <a:off x="6574711" y="3871595"/>
            <a:ext cx="480060" cy="1043464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89" name="直接连接符 47148"/>
          <p:cNvSpPr/>
          <p:nvPr/>
        </p:nvSpPr>
        <p:spPr>
          <a:xfrm>
            <a:off x="7774861" y="3874929"/>
            <a:ext cx="88011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0" name="直接连接符 47149"/>
          <p:cNvSpPr/>
          <p:nvPr/>
        </p:nvSpPr>
        <p:spPr>
          <a:xfrm>
            <a:off x="7774861" y="5075079"/>
            <a:ext cx="880110" cy="32004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1" name="直接连接符 47150"/>
          <p:cNvSpPr/>
          <p:nvPr/>
        </p:nvSpPr>
        <p:spPr>
          <a:xfrm flipV="1">
            <a:off x="7774861" y="2434749"/>
            <a:ext cx="880110" cy="24003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2" name="文本框 47151"/>
          <p:cNvSpPr txBox="1"/>
          <p:nvPr/>
        </p:nvSpPr>
        <p:spPr>
          <a:xfrm>
            <a:off x="6856413" y="1414621"/>
            <a:ext cx="98679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sz="2100" b="1" dirty="0">
                <a:latin typeface="+mn-lt"/>
              </a:rPr>
              <a:t>编译器</a:t>
            </a:r>
            <a:endParaRPr lang="zh-CN" altLang="en-US" sz="2100" b="1" dirty="0">
              <a:latin typeface="+mn-lt"/>
            </a:endParaRPr>
          </a:p>
        </p:txBody>
      </p:sp>
      <p:sp>
        <p:nvSpPr>
          <p:cNvPr id="57393" name="文本框 47152"/>
          <p:cNvSpPr txBox="1"/>
          <p:nvPr/>
        </p:nvSpPr>
        <p:spPr>
          <a:xfrm>
            <a:off x="8494951" y="1446292"/>
            <a:ext cx="98679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sz="2100" b="1" dirty="0">
                <a:latin typeface="+mn-lt"/>
              </a:rPr>
              <a:t>二进制</a:t>
            </a:r>
            <a:endParaRPr lang="zh-CN" altLang="en-US" sz="2100" b="1" dirty="0">
              <a:latin typeface="+mn-lt"/>
            </a:endParaRPr>
          </a:p>
        </p:txBody>
      </p:sp>
      <p:sp>
        <p:nvSpPr>
          <p:cNvPr id="57394" name="椭圆 47153"/>
          <p:cNvSpPr/>
          <p:nvPr/>
        </p:nvSpPr>
        <p:spPr>
          <a:xfrm>
            <a:off x="3777695" y="219471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95" name="椭圆 47154"/>
          <p:cNvSpPr/>
          <p:nvPr/>
        </p:nvSpPr>
        <p:spPr>
          <a:xfrm>
            <a:off x="3777695" y="355488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96" name="椭圆 47155"/>
          <p:cNvSpPr/>
          <p:nvPr/>
        </p:nvSpPr>
        <p:spPr>
          <a:xfrm>
            <a:off x="3777695" y="4915059"/>
            <a:ext cx="720090" cy="72009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+mn-lt"/>
              <a:cs typeface="+mn-lt"/>
            </a:endParaRPr>
          </a:p>
        </p:txBody>
      </p:sp>
      <p:sp>
        <p:nvSpPr>
          <p:cNvPr id="57397" name="直接连接符 47156"/>
          <p:cNvSpPr/>
          <p:nvPr/>
        </p:nvSpPr>
        <p:spPr>
          <a:xfrm>
            <a:off x="4497785" y="2514759"/>
            <a:ext cx="32004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8" name="直接连接符 47157"/>
          <p:cNvSpPr/>
          <p:nvPr/>
        </p:nvSpPr>
        <p:spPr>
          <a:xfrm>
            <a:off x="4497785" y="3954939"/>
            <a:ext cx="32004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99" name="直接连接符 47158"/>
          <p:cNvSpPr/>
          <p:nvPr/>
        </p:nvSpPr>
        <p:spPr>
          <a:xfrm>
            <a:off x="4497785" y="5315109"/>
            <a:ext cx="32004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400" name="文本框 47159"/>
          <p:cNvSpPr txBox="1"/>
          <p:nvPr/>
        </p:nvSpPr>
        <p:spPr>
          <a:xfrm>
            <a:off x="3097610" y="1452960"/>
            <a:ext cx="158115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+mn-lt"/>
                <a:cs typeface="+mn-lt"/>
              </a:rPr>
              <a:t>Java</a:t>
            </a:r>
            <a:r>
              <a:rPr lang="zh-CN" altLang="en-US" sz="2100" b="1" dirty="0">
                <a:latin typeface="+mn-lt"/>
                <a:cs typeface="+mn-lt"/>
              </a:rPr>
              <a:t>解释器</a:t>
            </a:r>
            <a:endParaRPr lang="zh-CN" altLang="en-US" sz="2520" b="1" dirty="0">
              <a:latin typeface="+mn-lt"/>
              <a:cs typeface="+mn-lt"/>
            </a:endParaRPr>
          </a:p>
        </p:txBody>
      </p:sp>
      <p:sp>
        <p:nvSpPr>
          <p:cNvPr id="57401" name="直接连接符 47160"/>
          <p:cNvSpPr/>
          <p:nvPr/>
        </p:nvSpPr>
        <p:spPr>
          <a:xfrm>
            <a:off x="5667931" y="1376284"/>
            <a:ext cx="0" cy="4990624"/>
          </a:xfrm>
          <a:prstGeom prst="line">
            <a:avLst/>
          </a:prstGeom>
          <a:ln w="38100" cap="flat" cmpd="dbl">
            <a:solidFill>
              <a:srgbClr val="800000"/>
            </a:solidFill>
            <a:prstDash val="sysDot"/>
            <a:headEnd type="none" w="med" len="med"/>
            <a:tailEnd type="none" w="med" len="med"/>
          </a:ln>
        </p:spPr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50177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6011" tIns="48005" rIns="96011" bIns="48005" rtlCol="0" anchor="ctr">
            <a:normAutofit fontScale="90000"/>
          </a:bodyPr>
          <a:lstStyle/>
          <a:p>
            <a:pPr lvl="0" algn="l" eaLnBrk="1" hangingPunct="1">
              <a:spcAft>
                <a:spcPts val="0"/>
              </a:spcAft>
            </a:pPr>
            <a:r>
              <a:rPr lang="en-US" altLang="zh-CN" dirty="0">
                <a:sym typeface="+mn-ea"/>
              </a:rPr>
              <a:t>Java 虚拟机 (JVM)</a:t>
            </a:r>
            <a:endParaRPr lang="en-US" altLang="zh-CN" dirty="0">
              <a:sym typeface="+mn-ea"/>
            </a:endParaRPr>
          </a:p>
        </p:txBody>
      </p:sp>
      <p:sp>
        <p:nvSpPr>
          <p:cNvPr id="60419" name="文本框 50178"/>
          <p:cNvSpPr txBox="1"/>
          <p:nvPr/>
        </p:nvSpPr>
        <p:spPr>
          <a:xfrm>
            <a:off x="1311275" y="2121932"/>
            <a:ext cx="2000250" cy="414020"/>
          </a:xfrm>
          <a:prstGeom prst="rect">
            <a:avLst/>
          </a:prstGeom>
          <a:noFill/>
          <a:ln w="76200" cap="sq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zh-CN" altLang="en-US" sz="2100" b="1" dirty="0">
                <a:latin typeface="Impact" panose="020B0806030902050204" pitchFamily="34" charset="0"/>
              </a:rPr>
              <a:t>源代码</a:t>
            </a:r>
            <a:endParaRPr lang="zh-CN" altLang="en-US" sz="2100" b="1" dirty="0">
              <a:latin typeface="Impact" panose="020B0806030902050204" pitchFamily="34" charset="0"/>
            </a:endParaRPr>
          </a:p>
        </p:txBody>
      </p:sp>
      <p:sp>
        <p:nvSpPr>
          <p:cNvPr id="60420" name="文本框 50179"/>
          <p:cNvSpPr txBox="1"/>
          <p:nvPr/>
        </p:nvSpPr>
        <p:spPr>
          <a:xfrm>
            <a:off x="6911975" y="1813560"/>
            <a:ext cx="2640330" cy="737235"/>
          </a:xfrm>
          <a:prstGeom prst="rect">
            <a:avLst/>
          </a:prstGeom>
          <a:noFill/>
          <a:ln w="76200" cap="sq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zh-CN" altLang="en-US" sz="2100" b="1" dirty="0">
                <a:latin typeface="Impact" panose="020B0806030902050204" pitchFamily="34" charset="0"/>
              </a:rPr>
              <a:t>虚拟机指令</a:t>
            </a:r>
            <a:br>
              <a:rPr lang="zh-CN" altLang="en-US" sz="2100" b="1" dirty="0">
                <a:latin typeface="Impact" panose="020B0806030902050204" pitchFamily="34" charset="0"/>
              </a:rPr>
            </a:br>
            <a:r>
              <a:rPr lang="zh-CN" altLang="en-US" sz="2100" b="1" dirty="0">
                <a:latin typeface="Impact" panose="020B0806030902050204" pitchFamily="34" charset="0"/>
              </a:rPr>
              <a:t>字节码</a:t>
            </a:r>
            <a:endParaRPr lang="zh-CN" altLang="en-US" sz="2100" b="1" dirty="0">
              <a:latin typeface="Impact" panose="020B0806030902050204" pitchFamily="34" charset="0"/>
            </a:endParaRPr>
          </a:p>
        </p:txBody>
      </p:sp>
      <p:sp>
        <p:nvSpPr>
          <p:cNvPr id="60421" name="文本框 50180"/>
          <p:cNvSpPr txBox="1"/>
          <p:nvPr/>
        </p:nvSpPr>
        <p:spPr>
          <a:xfrm>
            <a:off x="3951605" y="2085261"/>
            <a:ext cx="232029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zh-CN" altLang="en-US" sz="2100" b="1" dirty="0">
                <a:latin typeface="Impact" panose="020B0806030902050204" pitchFamily="34" charset="0"/>
              </a:rPr>
              <a:t>通过编译器</a:t>
            </a:r>
            <a:endParaRPr lang="zh-CN" altLang="en-US" sz="2100" b="1" dirty="0">
              <a:latin typeface="Impact" panose="020B0806030902050204" pitchFamily="34" charset="0"/>
            </a:endParaRPr>
          </a:p>
        </p:txBody>
      </p:sp>
      <p:sp>
        <p:nvSpPr>
          <p:cNvPr id="60422" name="直接连接符 50181"/>
          <p:cNvSpPr/>
          <p:nvPr/>
        </p:nvSpPr>
        <p:spPr>
          <a:xfrm>
            <a:off x="3631565" y="2326958"/>
            <a:ext cx="640080" cy="0"/>
          </a:xfrm>
          <a:prstGeom prst="line">
            <a:avLst/>
          </a:prstGeom>
          <a:ln w="5715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23" name="直接连接符 50182"/>
          <p:cNvSpPr/>
          <p:nvPr/>
        </p:nvSpPr>
        <p:spPr>
          <a:xfrm>
            <a:off x="6005195" y="2293620"/>
            <a:ext cx="640080" cy="0"/>
          </a:xfrm>
          <a:prstGeom prst="line">
            <a:avLst/>
          </a:prstGeom>
          <a:ln w="5715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24" name="矩形 50183"/>
          <p:cNvSpPr/>
          <p:nvPr/>
        </p:nvSpPr>
        <p:spPr>
          <a:xfrm>
            <a:off x="3406537" y="3093720"/>
            <a:ext cx="3265408" cy="27203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eaLnBrk="1" hangingPunct="1"/>
            <a:endParaRPr lang="zh-CN" altLang="en-US" sz="2100" dirty="0">
              <a:latin typeface="Arial" panose="020B0604020202020204" pitchFamily="34" charset="0"/>
            </a:endParaRPr>
          </a:p>
        </p:txBody>
      </p:sp>
      <p:pic>
        <p:nvPicPr>
          <p:cNvPr id="60425" name="图片 50184" descr="bs0009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1765" y="4533900"/>
            <a:ext cx="1216819" cy="120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6" name="文本框 50185"/>
          <p:cNvSpPr txBox="1"/>
          <p:nvPr/>
        </p:nvSpPr>
        <p:spPr>
          <a:xfrm>
            <a:off x="3391535" y="4803934"/>
            <a:ext cx="2200275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en-US" altLang="zh-CN" sz="2100" b="1" dirty="0">
                <a:latin typeface="Times New Roman" panose="02020603050405020304" pitchFamily="18" charset="0"/>
              </a:rPr>
              <a:t>Target Machine</a:t>
            </a:r>
            <a:endParaRPr lang="en-US" altLang="zh-CN" sz="2100" b="1" dirty="0">
              <a:latin typeface="Times New Roman" panose="02020603050405020304" pitchFamily="18" charset="0"/>
            </a:endParaRPr>
          </a:p>
        </p:txBody>
      </p:sp>
      <p:sp>
        <p:nvSpPr>
          <p:cNvPr id="60427" name="文本框 50186"/>
          <p:cNvSpPr txBox="1"/>
          <p:nvPr/>
        </p:nvSpPr>
        <p:spPr>
          <a:xfrm>
            <a:off x="3871595" y="3190399"/>
            <a:ext cx="2560320" cy="414020"/>
          </a:xfrm>
          <a:prstGeom prst="rect">
            <a:avLst/>
          </a:prstGeom>
          <a:noFill/>
          <a:ln w="76200" cap="sq" cmpd="tri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en-US" altLang="zh-CN" sz="2100" b="1" dirty="0">
                <a:latin typeface="Times New Roman" panose="02020603050405020304" pitchFamily="18" charset="0"/>
              </a:rPr>
              <a:t>Java</a:t>
            </a:r>
            <a:r>
              <a:rPr lang="en-US" altLang="zh-CN" sz="2100" b="1" dirty="0">
                <a:latin typeface="Impact" panose="020B0806030902050204" pitchFamily="34" charset="0"/>
              </a:rPr>
              <a:t> </a:t>
            </a:r>
            <a:r>
              <a:rPr lang="zh-CN" altLang="en-US" sz="2100" b="1" dirty="0">
                <a:latin typeface="Impact" panose="020B0806030902050204" pitchFamily="34" charset="0"/>
              </a:rPr>
              <a:t>虚拟机</a:t>
            </a:r>
            <a:endParaRPr lang="zh-CN" altLang="en-US" sz="2100" b="1" dirty="0">
              <a:latin typeface="Impact" panose="020B0806030902050204" pitchFamily="34" charset="0"/>
            </a:endParaRPr>
          </a:p>
        </p:txBody>
      </p:sp>
      <p:sp>
        <p:nvSpPr>
          <p:cNvPr id="60428" name="直接连接符 50187"/>
          <p:cNvSpPr/>
          <p:nvPr/>
        </p:nvSpPr>
        <p:spPr>
          <a:xfrm flipH="1">
            <a:off x="6686947" y="3813810"/>
            <a:ext cx="1840230" cy="0"/>
          </a:xfrm>
          <a:prstGeom prst="line">
            <a:avLst/>
          </a:prstGeom>
          <a:ln w="57150" cap="sq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29" name="直接连接符 50188"/>
          <p:cNvSpPr/>
          <p:nvPr/>
        </p:nvSpPr>
        <p:spPr>
          <a:xfrm flipV="1">
            <a:off x="8572183" y="2800350"/>
            <a:ext cx="0" cy="1013460"/>
          </a:xfrm>
          <a:prstGeom prst="line">
            <a:avLst/>
          </a:prstGeom>
          <a:ln w="5715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30" name="文本框 50189"/>
          <p:cNvSpPr txBox="1"/>
          <p:nvPr/>
        </p:nvSpPr>
        <p:spPr>
          <a:xfrm>
            <a:off x="6756956" y="4765596"/>
            <a:ext cx="2722006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zh-CN" altLang="en-US" sz="2100" b="1" dirty="0">
                <a:latin typeface="Impact" panose="020B0806030902050204" pitchFamily="34" charset="0"/>
              </a:rPr>
              <a:t>在每个计算机上，都有独特的</a:t>
            </a:r>
            <a:r>
              <a:rPr lang="en-US" altLang="zh-CN" sz="2100" b="1" dirty="0">
                <a:latin typeface="Times New Roman" panose="02020603050405020304" pitchFamily="18" charset="0"/>
              </a:rPr>
              <a:t>JVM</a:t>
            </a:r>
            <a:endParaRPr lang="en-US" altLang="zh-CN" sz="2100" b="1" dirty="0">
              <a:latin typeface="Times New Roman" panose="02020603050405020304" pitchFamily="18" charset="0"/>
            </a:endParaRPr>
          </a:p>
        </p:txBody>
      </p:sp>
      <p:sp>
        <p:nvSpPr>
          <p:cNvPr id="60431" name="文本框 50190"/>
          <p:cNvSpPr txBox="1"/>
          <p:nvPr/>
        </p:nvSpPr>
        <p:spPr>
          <a:xfrm>
            <a:off x="3871595" y="4133850"/>
            <a:ext cx="264033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spcAft>
                <a:spcPts val="0"/>
              </a:spcAft>
            </a:pPr>
            <a:r>
              <a:rPr lang="zh-CN" altLang="en-US" sz="2100" b="1" dirty="0">
                <a:latin typeface="Times New Roman" panose="02020603050405020304" pitchFamily="18" charset="0"/>
              </a:rPr>
              <a:t>机器码</a:t>
            </a:r>
            <a:endParaRPr lang="zh-CN" altLang="en-US" sz="2100" b="1" dirty="0">
              <a:latin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</a:t>
            </a:r>
            <a:r>
              <a:rPr lang="zh-CN" altLang="en-US" dirty="0"/>
              <a:t>程序的跨平台运行机制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203325" y="1548130"/>
            <a:ext cx="8204200" cy="4763770"/>
            <a:chOff x="1895" y="2438"/>
            <a:chExt cx="12920" cy="7502"/>
          </a:xfrm>
        </p:grpSpPr>
        <p:sp>
          <p:nvSpPr>
            <p:cNvPr id="59395" name="Rectangle 4"/>
            <p:cNvSpPr/>
            <p:nvPr/>
          </p:nvSpPr>
          <p:spPr>
            <a:xfrm>
              <a:off x="4515" y="2438"/>
              <a:ext cx="8098" cy="71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Source Code(</a:t>
              </a:r>
              <a:r>
                <a:rPr lang="zh-CN" altLang="en-US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源程序 *</a:t>
              </a:r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.java)</a:t>
              </a:r>
              <a:endParaRPr lang="en-US" altLang="zh-CN" sz="252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156" name="Rectangle 5"/>
            <p:cNvSpPr/>
            <p:nvPr/>
          </p:nvSpPr>
          <p:spPr>
            <a:xfrm>
              <a:off x="4515" y="4580"/>
              <a:ext cx="8098" cy="714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Byte Code(</a:t>
              </a:r>
              <a:r>
                <a:rPr lang="zh-CN" altLang="en-US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字节码文件 *</a:t>
              </a:r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.class)</a:t>
              </a:r>
              <a:endParaRPr lang="en-US" altLang="zh-CN" sz="252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9157" name="Group 31"/>
            <p:cNvGrpSpPr/>
            <p:nvPr/>
          </p:nvGrpSpPr>
          <p:grpSpPr>
            <a:xfrm>
              <a:off x="2252" y="6843"/>
              <a:ext cx="12563" cy="1310"/>
              <a:chOff x="0" y="0"/>
              <a:chExt cx="4786" cy="499"/>
            </a:xfrm>
          </p:grpSpPr>
          <p:sp>
            <p:nvSpPr>
              <p:cNvPr id="59414" name="Rectangle 9"/>
              <p:cNvSpPr/>
              <p:nvPr/>
            </p:nvSpPr>
            <p:spPr>
              <a:xfrm>
                <a:off x="3493" y="0"/>
                <a:ext cx="1293" cy="499"/>
              </a:xfrm>
              <a:prstGeom prst="rect">
                <a:avLst/>
              </a:prstGeom>
              <a:solidFill>
                <a:srgbClr val="F8F8F8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基于</a:t>
                </a: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Unix</a:t>
                </a:r>
                <a:b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</a:b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JVM</a:t>
                </a: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415" name="Rectangle 10"/>
              <p:cNvSpPr/>
              <p:nvPr/>
            </p:nvSpPr>
            <p:spPr>
              <a:xfrm>
                <a:off x="1724" y="0"/>
                <a:ext cx="1293" cy="499"/>
              </a:xfrm>
              <a:prstGeom prst="rect">
                <a:avLst/>
              </a:prstGeom>
              <a:solidFill>
                <a:srgbClr val="F8F8F8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基于</a:t>
                </a: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Linux</a:t>
                </a:r>
                <a:b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</a:b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+mn-ea"/>
                  </a:rPr>
                  <a:t>JVM</a:t>
                </a: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9416" name="Rectangle 11"/>
              <p:cNvSpPr/>
              <p:nvPr/>
            </p:nvSpPr>
            <p:spPr>
              <a:xfrm>
                <a:off x="0" y="0"/>
                <a:ext cx="1293" cy="499"/>
              </a:xfrm>
              <a:prstGeom prst="rect">
                <a:avLst/>
              </a:prstGeom>
              <a:solidFill>
                <a:srgbClr val="F8F8F8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基于</a:t>
                </a: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Windows</a:t>
                </a:r>
                <a:b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r>
                  <a:rPr lang="en-US" altLang="zh-CN" sz="2520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JVM  </a:t>
                </a:r>
                <a:endPara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9398" name="Rectangle 15"/>
            <p:cNvSpPr/>
            <p:nvPr/>
          </p:nvSpPr>
          <p:spPr>
            <a:xfrm>
              <a:off x="2252" y="9106"/>
              <a:ext cx="3394" cy="835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Windows</a:t>
              </a:r>
              <a:endParaRPr lang="en-US" altLang="zh-CN" sz="252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399" name="Rectangle 16"/>
            <p:cNvSpPr/>
            <p:nvPr/>
          </p:nvSpPr>
          <p:spPr>
            <a:xfrm>
              <a:off x="6778" y="9106"/>
              <a:ext cx="3394" cy="835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Linux</a:t>
              </a:r>
              <a:endParaRPr lang="en-US" altLang="zh-CN" sz="252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9400" name="Rectangle 17"/>
            <p:cNvSpPr/>
            <p:nvPr/>
          </p:nvSpPr>
          <p:spPr>
            <a:xfrm>
              <a:off x="11421" y="9106"/>
              <a:ext cx="3394" cy="835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52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Unix</a:t>
              </a:r>
              <a:endParaRPr lang="en-US" altLang="zh-CN" sz="252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9164" name="Group 32"/>
            <p:cNvGrpSpPr/>
            <p:nvPr/>
          </p:nvGrpSpPr>
          <p:grpSpPr>
            <a:xfrm>
              <a:off x="7967" y="3152"/>
              <a:ext cx="5240" cy="1428"/>
              <a:chOff x="0" y="0"/>
              <a:chExt cx="1996" cy="544"/>
            </a:xfrm>
          </p:grpSpPr>
          <p:sp>
            <p:nvSpPr>
              <p:cNvPr id="59412" name="Line 6"/>
              <p:cNvSpPr/>
              <p:nvPr/>
            </p:nvSpPr>
            <p:spPr>
              <a:xfrm>
                <a:off x="137" y="0"/>
                <a:ext cx="0" cy="544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166" name="Text Box 21"/>
              <p:cNvSpPr txBox="1"/>
              <p:nvPr/>
            </p:nvSpPr>
            <p:spPr>
              <a:xfrm>
                <a:off x="0" y="113"/>
                <a:ext cx="199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complie (</a:t>
                </a:r>
                <a:r>
                  <a:rPr kumimoji="0" lang="zh-CN" altLang="en-US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编译</a:t>
                </a: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)</a:t>
                </a:r>
                <a:endParaRPr kumimoji="0" lang="en-US" altLang="x-none" sz="2940" kern="1200" cap="none" spc="0" normalizeH="0" baseline="0" noProof="1">
                  <a:solidFill>
                    <a:schemeClr val="hlink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49167" name="Group 33"/>
            <p:cNvGrpSpPr/>
            <p:nvPr/>
          </p:nvGrpSpPr>
          <p:grpSpPr>
            <a:xfrm>
              <a:off x="1895" y="5294"/>
              <a:ext cx="11193" cy="1549"/>
              <a:chOff x="0" y="0"/>
              <a:chExt cx="4264" cy="590"/>
            </a:xfrm>
          </p:grpSpPr>
          <p:sp>
            <p:nvSpPr>
              <p:cNvPr id="59408" name="Line 12"/>
              <p:cNvSpPr/>
              <p:nvPr/>
            </p:nvSpPr>
            <p:spPr>
              <a:xfrm flipH="1">
                <a:off x="726" y="0"/>
                <a:ext cx="1724" cy="5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09" name="Line 13"/>
              <p:cNvSpPr/>
              <p:nvPr/>
            </p:nvSpPr>
            <p:spPr>
              <a:xfrm>
                <a:off x="2450" y="0"/>
                <a:ext cx="1" cy="5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10" name="Line 14"/>
              <p:cNvSpPr/>
              <p:nvPr/>
            </p:nvSpPr>
            <p:spPr>
              <a:xfrm>
                <a:off x="2450" y="0"/>
                <a:ext cx="1814" cy="5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171" name="Text Box 23"/>
              <p:cNvSpPr txBox="1"/>
              <p:nvPr/>
            </p:nvSpPr>
            <p:spPr>
              <a:xfrm>
                <a:off x="0" y="91"/>
                <a:ext cx="1406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load (</a:t>
                </a:r>
                <a:r>
                  <a:rPr kumimoji="0" lang="zh-CN" altLang="en-US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载入</a:t>
                </a: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)</a:t>
                </a:r>
                <a:endParaRPr kumimoji="0" lang="en-US" altLang="x-none" sz="2940" kern="1200" cap="none" spc="0" normalizeH="0" baseline="0" noProof="1">
                  <a:solidFill>
                    <a:schemeClr val="hlink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49172" name="Group 34"/>
            <p:cNvGrpSpPr/>
            <p:nvPr/>
          </p:nvGrpSpPr>
          <p:grpSpPr>
            <a:xfrm>
              <a:off x="3919" y="8153"/>
              <a:ext cx="9287" cy="953"/>
              <a:chOff x="0" y="0"/>
              <a:chExt cx="3538" cy="363"/>
            </a:xfrm>
          </p:grpSpPr>
          <p:sp>
            <p:nvSpPr>
              <p:cNvPr id="59404" name="Line 18"/>
              <p:cNvSpPr/>
              <p:nvPr/>
            </p:nvSpPr>
            <p:spPr>
              <a:xfrm>
                <a:off x="0" y="0"/>
                <a:ext cx="0" cy="36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05" name="Line 19"/>
              <p:cNvSpPr/>
              <p:nvPr/>
            </p:nvSpPr>
            <p:spPr>
              <a:xfrm>
                <a:off x="1679" y="0"/>
                <a:ext cx="0" cy="36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9406" name="Line 20"/>
              <p:cNvSpPr/>
              <p:nvPr/>
            </p:nvSpPr>
            <p:spPr>
              <a:xfrm>
                <a:off x="3538" y="0"/>
                <a:ext cx="0" cy="36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9176" name="Text Box 27"/>
              <p:cNvSpPr txBox="1"/>
              <p:nvPr/>
            </p:nvSpPr>
            <p:spPr>
              <a:xfrm>
                <a:off x="45" y="0"/>
                <a:ext cx="1724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marR="0" algn="ctr" defTabSz="914400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execute (</a:t>
                </a:r>
                <a:r>
                  <a:rPr kumimoji="0" lang="zh-CN" altLang="en-US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解释</a:t>
                </a:r>
                <a:r>
                  <a:rPr kumimoji="0" lang="en-US" altLang="x-none" sz="2940" kern="1200" cap="none" spc="0" normalizeH="0" baseline="0" noProof="1">
                    <a:solidFill>
                      <a:schemeClr val="hlink"/>
                    </a:solidFill>
                    <a:effectLst>
                      <a:outerShdw blurRad="38100" dist="38100" dir="2700000">
                        <a:srgbClr val="C0C0C0"/>
                      </a:outerShdw>
                    </a:effectLst>
                    <a:latin typeface="Arial" panose="020B0604020202020204" pitchFamily="34" charset="0"/>
                    <a:ea typeface="黑体" panose="02010609060101010101" pitchFamily="49" charset="-122"/>
                    <a:cs typeface="+mn-ea"/>
                  </a:rPr>
                  <a:t>)</a:t>
                </a:r>
                <a:endParaRPr kumimoji="0" lang="en-US" altLang="x-none" sz="2940" kern="1200" cap="none" spc="0" normalizeH="0" baseline="0" noProof="1">
                  <a:solidFill>
                    <a:schemeClr val="hlink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51201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 </a:t>
            </a:r>
            <a:r>
              <a:rPr lang="zh-CN" altLang="en-US" dirty="0"/>
              <a:t>语言程序解释执行环境</a:t>
            </a:r>
            <a:endParaRPr lang="zh-CN" altLang="en-US" dirty="0"/>
          </a:p>
        </p:txBody>
      </p:sp>
      <p:grpSp>
        <p:nvGrpSpPr>
          <p:cNvPr id="61443" name="组合 51202"/>
          <p:cNvGrpSpPr/>
          <p:nvPr/>
        </p:nvGrpSpPr>
        <p:grpSpPr>
          <a:xfrm>
            <a:off x="1744107" y="1548369"/>
            <a:ext cx="7387590" cy="4158853"/>
            <a:chOff x="0" y="0"/>
            <a:chExt cx="4815" cy="3130"/>
          </a:xfrm>
        </p:grpSpPr>
        <p:sp>
          <p:nvSpPr>
            <p:cNvPr id="61444" name="矩形 51203"/>
            <p:cNvSpPr/>
            <p:nvPr/>
          </p:nvSpPr>
          <p:spPr>
            <a:xfrm>
              <a:off x="0" y="0"/>
              <a:ext cx="4815" cy="3130"/>
            </a:xfrm>
            <a:prstGeom prst="rect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5" name="矩形 51204"/>
            <p:cNvSpPr/>
            <p:nvPr/>
          </p:nvSpPr>
          <p:spPr>
            <a:xfrm>
              <a:off x="376" y="318"/>
              <a:ext cx="4015" cy="2452"/>
            </a:xfrm>
            <a:prstGeom prst="rect">
              <a:avLst/>
            </a:prstGeom>
            <a:solidFill>
              <a:srgbClr val="C0C0C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6" name="矩形 51205"/>
            <p:cNvSpPr/>
            <p:nvPr/>
          </p:nvSpPr>
          <p:spPr>
            <a:xfrm>
              <a:off x="505" y="480"/>
              <a:ext cx="3724" cy="1784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/>
            <a:lstStyle/>
            <a:p>
              <a:pPr eaLnBrk="1" hangingPunct="1"/>
              <a:endParaRPr lang="zh-CN" altLang="en-US" sz="2100" dirty="0">
                <a:latin typeface="Arial" panose="020B0604020202020204" pitchFamily="34" charset="0"/>
              </a:endParaRPr>
            </a:p>
          </p:txBody>
        </p:sp>
        <p:sp>
          <p:nvSpPr>
            <p:cNvPr id="61447" name="矩形 51206"/>
            <p:cNvSpPr/>
            <p:nvPr/>
          </p:nvSpPr>
          <p:spPr>
            <a:xfrm>
              <a:off x="890" y="642"/>
              <a:ext cx="2997" cy="1135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/>
            <a:lstStyle/>
            <a:p>
              <a:pPr eaLnBrk="1" hangingPunct="1"/>
              <a:endParaRPr lang="zh-CN" altLang="en-US" sz="2100" dirty="0">
                <a:latin typeface="Arial" panose="020B0604020202020204" pitchFamily="34" charset="0"/>
              </a:endParaRPr>
            </a:p>
          </p:txBody>
        </p:sp>
        <p:sp>
          <p:nvSpPr>
            <p:cNvPr id="61448" name="矩形 51207"/>
            <p:cNvSpPr/>
            <p:nvPr/>
          </p:nvSpPr>
          <p:spPr>
            <a:xfrm>
              <a:off x="1276" y="804"/>
              <a:ext cx="2226" cy="487"/>
            </a:xfrm>
            <a:prstGeom prst="rect">
              <a:avLst/>
            </a:prstGeom>
            <a:solidFill>
              <a:srgbClr val="DDDDDD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/>
            <a:lstStyle/>
            <a:p>
              <a:pPr eaLnBrk="1" hangingPunct="1"/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49" name="文本框 51208"/>
            <p:cNvSpPr txBox="1"/>
            <p:nvPr/>
          </p:nvSpPr>
          <p:spPr>
            <a:xfrm>
              <a:off x="2046" y="967"/>
              <a:ext cx="899" cy="324"/>
            </a:xfrm>
            <a:prstGeom prst="rect">
              <a:avLst/>
            </a:prstGeom>
            <a:solidFill>
              <a:srgbClr val="DDDDDD"/>
            </a:solidFill>
            <a:ln w="9525">
              <a:noFill/>
            </a:ln>
          </p:spPr>
          <p:txBody>
            <a:bodyPr/>
            <a:lstStyle/>
            <a:p>
              <a:pPr algn="just" eaLnBrk="1" hangingPunct="1"/>
              <a:r>
                <a:rPr lang="zh-CN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硬件</a:t>
              </a:r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50" name="文本框 51209"/>
            <p:cNvSpPr txBox="1"/>
            <p:nvPr/>
          </p:nvSpPr>
          <p:spPr>
            <a:xfrm>
              <a:off x="1789" y="1453"/>
              <a:ext cx="1285" cy="324"/>
            </a:xfrm>
            <a:prstGeom prst="rect">
              <a:avLst/>
            </a:prstGeom>
            <a:solidFill>
              <a:srgbClr val="DDDDDD"/>
            </a:solidFill>
            <a:ln w="9525">
              <a:noFill/>
            </a:ln>
          </p:spPr>
          <p:txBody>
            <a:bodyPr/>
            <a:lstStyle/>
            <a:p>
              <a:pPr algn="just" eaLnBrk="1" hangingPunct="1"/>
              <a:r>
                <a:rPr lang="zh-CN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操作系统</a:t>
              </a:r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1451" name="文本框 51210"/>
            <p:cNvSpPr txBox="1"/>
            <p:nvPr/>
          </p:nvSpPr>
          <p:spPr>
            <a:xfrm>
              <a:off x="1590" y="2352"/>
              <a:ext cx="1215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1" hangingPunct="1"/>
              <a:r>
                <a:rPr lang="zh-CN" altLang="en-US" sz="21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字节码</a:t>
              </a:r>
              <a:r>
                <a:rPr lang="zh-CN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程序</a:t>
              </a:r>
              <a:endPara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61452" name="组合 51211"/>
            <p:cNvGrpSpPr/>
            <p:nvPr/>
          </p:nvGrpSpPr>
          <p:grpSpPr>
            <a:xfrm>
              <a:off x="1532" y="967"/>
              <a:ext cx="128" cy="648"/>
              <a:chOff x="0" y="0"/>
              <a:chExt cx="0" cy="720"/>
            </a:xfrm>
          </p:grpSpPr>
          <p:sp>
            <p:nvSpPr>
              <p:cNvPr id="61464" name="直接连接符 51212"/>
              <p:cNvSpPr/>
              <p:nvPr/>
            </p:nvSpPr>
            <p:spPr>
              <a:xfrm flipV="1">
                <a:off x="0" y="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65" name="直接连接符 51213"/>
              <p:cNvSpPr/>
              <p:nvPr/>
            </p:nvSpPr>
            <p:spPr>
              <a:xfrm>
                <a:off x="0" y="36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61453" name="组合 51214"/>
            <p:cNvGrpSpPr/>
            <p:nvPr/>
          </p:nvGrpSpPr>
          <p:grpSpPr>
            <a:xfrm>
              <a:off x="3330" y="1453"/>
              <a:ext cx="129" cy="649"/>
              <a:chOff x="0" y="0"/>
              <a:chExt cx="0" cy="720"/>
            </a:xfrm>
          </p:grpSpPr>
          <p:sp>
            <p:nvSpPr>
              <p:cNvPr id="61462" name="直接连接符 51215"/>
              <p:cNvSpPr/>
              <p:nvPr/>
            </p:nvSpPr>
            <p:spPr>
              <a:xfrm flipV="1">
                <a:off x="0" y="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63" name="直接连接符 51216"/>
              <p:cNvSpPr/>
              <p:nvPr/>
            </p:nvSpPr>
            <p:spPr>
              <a:xfrm>
                <a:off x="0" y="36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1454" name="文本框 51217"/>
            <p:cNvSpPr txBox="1"/>
            <p:nvPr/>
          </p:nvSpPr>
          <p:spPr>
            <a:xfrm>
              <a:off x="1674" y="2767"/>
              <a:ext cx="1130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1" hangingPunct="1"/>
              <a:r>
                <a:rPr lang="zh-CN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用户  </a:t>
              </a:r>
              <a:r>
                <a:rPr lang="en-US" altLang="zh-CN" sz="21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USER</a:t>
              </a:r>
              <a:endPara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61455" name="组合 51218"/>
            <p:cNvGrpSpPr/>
            <p:nvPr/>
          </p:nvGrpSpPr>
          <p:grpSpPr>
            <a:xfrm>
              <a:off x="1172" y="1905"/>
              <a:ext cx="128" cy="649"/>
              <a:chOff x="0" y="0"/>
              <a:chExt cx="0" cy="720"/>
            </a:xfrm>
          </p:grpSpPr>
          <p:sp>
            <p:nvSpPr>
              <p:cNvPr id="61460" name="直接连接符 51219"/>
              <p:cNvSpPr/>
              <p:nvPr/>
            </p:nvSpPr>
            <p:spPr>
              <a:xfrm flipV="1">
                <a:off x="0" y="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61" name="直接连接符 51220"/>
              <p:cNvSpPr/>
              <p:nvPr/>
            </p:nvSpPr>
            <p:spPr>
              <a:xfrm>
                <a:off x="0" y="36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61456" name="组合 51221"/>
            <p:cNvGrpSpPr/>
            <p:nvPr/>
          </p:nvGrpSpPr>
          <p:grpSpPr>
            <a:xfrm>
              <a:off x="2889" y="2359"/>
              <a:ext cx="128" cy="649"/>
              <a:chOff x="0" y="0"/>
              <a:chExt cx="0" cy="720"/>
            </a:xfrm>
          </p:grpSpPr>
          <p:sp>
            <p:nvSpPr>
              <p:cNvPr id="61458" name="直接连接符 51222"/>
              <p:cNvSpPr/>
              <p:nvPr/>
            </p:nvSpPr>
            <p:spPr>
              <a:xfrm flipV="1">
                <a:off x="0" y="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459" name="直接连接符 51223"/>
              <p:cNvSpPr/>
              <p:nvPr/>
            </p:nvSpPr>
            <p:spPr>
              <a:xfrm>
                <a:off x="0" y="360"/>
                <a:ext cx="0" cy="36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61457" name="文本框 51224"/>
            <p:cNvSpPr txBox="1"/>
            <p:nvPr/>
          </p:nvSpPr>
          <p:spPr>
            <a:xfrm>
              <a:off x="1633" y="1860"/>
              <a:ext cx="1675" cy="3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 eaLnBrk="1" hangingPunct="1"/>
              <a:r>
                <a:rPr lang="en-US" altLang="zh-CN" sz="21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JVM (Java </a:t>
              </a:r>
              <a:r>
                <a:rPr lang="zh-CN" altLang="en-US" sz="21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虚拟机</a:t>
              </a:r>
              <a:r>
                <a:rPr lang="en-US" altLang="zh-CN" sz="2100" b="1" dirty="0">
                  <a:solidFill>
                    <a:srgbClr val="CC3300"/>
                  </a:solidFill>
                  <a:latin typeface="宋体" panose="02010600030101010101" pitchFamily="2" charset="-122"/>
                </a:rPr>
                <a:t>)</a:t>
              </a:r>
              <a:endParaRPr lang="en-US" altLang="zh-CN" sz="2100" b="1" dirty="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CN" dirty="0" smtClean="0"/>
              <a:t>JVM</a:t>
            </a:r>
            <a:r>
              <a:rPr lang="zh-CN" altLang="en-US" dirty="0" smtClean="0"/>
              <a:t>运行机制</a:t>
            </a:r>
            <a:endParaRPr lang="zh-CN" altLang="en-US" dirty="0"/>
          </a:p>
        </p:txBody>
      </p:sp>
      <p:sp>
        <p:nvSpPr>
          <p:cNvPr id="62466" name="文本占位符 52225"/>
          <p:cNvSpPr>
            <a:spLocks noGrp="1"/>
          </p:cNvSpPr>
          <p:nvPr>
            <p:ph sz="half" idx="1"/>
          </p:nvPr>
        </p:nvSpPr>
        <p:spPr/>
        <p:txBody>
          <a:bodyPr vert="horz" wrap="square" lIns="96011" tIns="48005" rIns="96011" bIns="48005" anchor="t">
            <a:normAutofit fontScale="92500" lnSpcReduction="10000"/>
          </a:bodyPr>
          <a:lstStyle/>
          <a:p>
            <a:pPr lvl="1" eaLnBrk="1" hangingPunct="1">
              <a:lnSpc>
                <a:spcPct val="110000"/>
              </a:lnSpc>
              <a:spcAft>
                <a:spcPts val="0"/>
              </a:spcAft>
            </a:pPr>
            <a:r>
              <a:rPr lang="zh-CN" altLang="en-US" sz="2625" dirty="0" smtClean="0">
                <a:solidFill>
                  <a:schemeClr val="tx1"/>
                </a:solidFill>
              </a:rPr>
              <a:t>同</a:t>
            </a:r>
            <a:r>
              <a:rPr lang="zh-CN" altLang="en-US" sz="2625" dirty="0">
                <a:solidFill>
                  <a:schemeClr val="tx1"/>
                </a:solidFill>
              </a:rPr>
              <a:t>的操作系统有不同的虚拟机，它类似一个小巧而高效的</a:t>
            </a:r>
            <a:r>
              <a:rPr lang="en-US" altLang="zh-CN" sz="2625" dirty="0">
                <a:solidFill>
                  <a:schemeClr val="tx1"/>
                </a:solidFill>
              </a:rPr>
              <a:t>CPU.</a:t>
            </a:r>
            <a:endParaRPr lang="en-US" altLang="zh-CN" sz="2625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sz="2625" dirty="0">
                <a:solidFill>
                  <a:schemeClr val="tx1"/>
                </a:solidFill>
              </a:rPr>
              <a:t>字节代码</a:t>
            </a:r>
            <a:r>
              <a:rPr lang="en-US" altLang="zh-CN" sz="2625" dirty="0">
                <a:solidFill>
                  <a:schemeClr val="tx1"/>
                </a:solidFill>
              </a:rPr>
              <a:t>(.class</a:t>
            </a:r>
            <a:r>
              <a:rPr lang="zh-CN" altLang="en-US" sz="2625" dirty="0">
                <a:solidFill>
                  <a:schemeClr val="tx1"/>
                </a:solidFill>
              </a:rPr>
              <a:t>文件</a:t>
            </a:r>
            <a:r>
              <a:rPr lang="en-US" altLang="zh-CN" sz="2625" dirty="0">
                <a:solidFill>
                  <a:schemeClr val="tx1"/>
                </a:solidFill>
              </a:rPr>
              <a:t>)</a:t>
            </a:r>
            <a:r>
              <a:rPr lang="zh-CN" altLang="en-US" sz="2625" dirty="0">
                <a:solidFill>
                  <a:schemeClr val="tx1"/>
                </a:solidFill>
              </a:rPr>
              <a:t>是与平台无关的，是虚拟机的机器指令</a:t>
            </a:r>
            <a:r>
              <a:rPr lang="en-US" altLang="zh-CN" sz="2625" dirty="0">
                <a:solidFill>
                  <a:schemeClr val="tx1"/>
                </a:solidFill>
              </a:rPr>
              <a:t>.</a:t>
            </a:r>
            <a:endParaRPr lang="en-US" altLang="zh-CN" sz="2625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20"/>
              </a:spcBef>
              <a:spcAft>
                <a:spcPts val="0"/>
              </a:spcAft>
            </a:pPr>
            <a:r>
              <a:rPr lang="en-US" altLang="zh-CN" sz="2625" dirty="0">
                <a:solidFill>
                  <a:schemeClr val="tx1"/>
                </a:solidFill>
              </a:rPr>
              <a:t>Java</a:t>
            </a:r>
            <a:r>
              <a:rPr lang="zh-CN" altLang="en-US" sz="2625" dirty="0">
                <a:solidFill>
                  <a:schemeClr val="tx1"/>
                </a:solidFill>
              </a:rPr>
              <a:t>字节代码运行的两种方式</a:t>
            </a:r>
            <a:r>
              <a:rPr lang="en-US" altLang="zh-CN" sz="2625" dirty="0">
                <a:solidFill>
                  <a:schemeClr val="tx1"/>
                </a:solidFill>
              </a:rPr>
              <a:t>:</a:t>
            </a:r>
            <a:endParaRPr lang="en-US" altLang="zh-CN" sz="2625" dirty="0">
              <a:solidFill>
                <a:schemeClr val="tx1"/>
              </a:solidFill>
            </a:endParaRPr>
          </a:p>
          <a:p>
            <a:pPr lvl="2" eaLnBrk="1" hangingPunct="1">
              <a:spcBef>
                <a:spcPts val="20"/>
              </a:spcBef>
              <a:spcAft>
                <a:spcPts val="0"/>
              </a:spcAft>
            </a:pPr>
            <a:r>
              <a:rPr lang="en-US" altLang="zh-CN" sz="2310" dirty="0">
                <a:solidFill>
                  <a:schemeClr val="tx1"/>
                </a:solidFill>
              </a:rPr>
              <a:t>interpreter(</a:t>
            </a:r>
            <a:r>
              <a:rPr lang="zh-CN" altLang="en-US" sz="2310" dirty="0">
                <a:solidFill>
                  <a:schemeClr val="tx1"/>
                </a:solidFill>
              </a:rPr>
              <a:t>解释方式</a:t>
            </a:r>
            <a:r>
              <a:rPr lang="en-US" altLang="zh-CN" sz="2310" dirty="0">
                <a:solidFill>
                  <a:schemeClr val="tx1"/>
                </a:solidFill>
              </a:rPr>
              <a:t>)</a:t>
            </a:r>
            <a:endParaRPr lang="en-US" altLang="zh-CN" sz="231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110000"/>
              </a:lnSpc>
              <a:spcBef>
                <a:spcPts val="20"/>
              </a:spcBef>
            </a:pPr>
            <a:r>
              <a:rPr lang="en-US" altLang="zh-CN" sz="2310" dirty="0">
                <a:solidFill>
                  <a:schemeClr val="tx1"/>
                </a:solidFill>
              </a:rPr>
              <a:t>Just-in-time(</a:t>
            </a:r>
            <a:r>
              <a:rPr lang="zh-CN" altLang="en-US" sz="2310" dirty="0">
                <a:solidFill>
                  <a:schemeClr val="tx1"/>
                </a:solidFill>
              </a:rPr>
              <a:t>即时编译</a:t>
            </a:r>
            <a:r>
              <a:rPr lang="en-US" altLang="zh-CN" sz="2310" dirty="0">
                <a:solidFill>
                  <a:schemeClr val="tx1"/>
                </a:solidFill>
              </a:rPr>
              <a:t>):</a:t>
            </a:r>
            <a:r>
              <a:rPr lang="zh-CN" altLang="en-US" sz="2310" dirty="0">
                <a:solidFill>
                  <a:schemeClr val="tx1"/>
                </a:solidFill>
              </a:rPr>
              <a:t>由代码生成器将字节代码转换成本机的机器代码</a:t>
            </a:r>
            <a:r>
              <a:rPr lang="en-US" altLang="zh-CN" sz="2310" dirty="0">
                <a:solidFill>
                  <a:schemeClr val="tx1"/>
                </a:solidFill>
              </a:rPr>
              <a:t>,</a:t>
            </a:r>
            <a:r>
              <a:rPr lang="zh-CN" altLang="en-US" sz="2310" dirty="0">
                <a:solidFill>
                  <a:schemeClr val="tx1"/>
                </a:solidFill>
              </a:rPr>
              <a:t>然后可以以较高速度执行</a:t>
            </a:r>
            <a:r>
              <a:rPr lang="en-US" altLang="zh-CN" sz="2310" dirty="0">
                <a:solidFill>
                  <a:schemeClr val="tx1"/>
                </a:solidFill>
              </a:rPr>
              <a:t>.</a:t>
            </a:r>
            <a:endParaRPr lang="en-US" altLang="zh-CN" sz="231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52227" name="组合 52226"/>
          <p:cNvGrpSpPr/>
          <p:nvPr/>
        </p:nvGrpSpPr>
        <p:grpSpPr>
          <a:xfrm>
            <a:off x="5978247" y="1171445"/>
            <a:ext cx="3760470" cy="4400550"/>
            <a:chOff x="0" y="0"/>
            <a:chExt cx="2256" cy="2640"/>
          </a:xfrm>
        </p:grpSpPr>
        <p:sp>
          <p:nvSpPr>
            <p:cNvPr id="62469" name="矩形 52227"/>
            <p:cNvSpPr/>
            <p:nvPr/>
          </p:nvSpPr>
          <p:spPr>
            <a:xfrm>
              <a:off x="0" y="0"/>
              <a:ext cx="2256" cy="13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100" dirty="0">
                <a:latin typeface="Arial" panose="020B0604020202020204" pitchFamily="34" charset="0"/>
              </a:endParaRPr>
            </a:p>
          </p:txBody>
        </p:sp>
        <p:sp>
          <p:nvSpPr>
            <p:cNvPr id="62470" name="文本框 52228"/>
            <p:cNvSpPr txBox="1"/>
            <p:nvPr/>
          </p:nvSpPr>
          <p:spPr>
            <a:xfrm>
              <a:off x="47" y="192"/>
              <a:ext cx="1013" cy="519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520" b="1" dirty="0">
                  <a:latin typeface="Times New Roman" panose="02020603050405020304" pitchFamily="18" charset="0"/>
                </a:rPr>
                <a:t>Java</a:t>
              </a:r>
              <a:endParaRPr lang="en-US" altLang="zh-CN" sz="2520" b="1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2520" b="1" dirty="0">
                  <a:latin typeface="Times New Roman" panose="02020603050405020304" pitchFamily="18" charset="0"/>
                </a:rPr>
                <a:t>interpreter</a:t>
              </a:r>
              <a:endParaRPr lang="en-US" altLang="zh-CN" sz="252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2471" name="文本框 52229"/>
            <p:cNvSpPr txBox="1"/>
            <p:nvPr/>
          </p:nvSpPr>
          <p:spPr>
            <a:xfrm>
              <a:off x="1107" y="192"/>
              <a:ext cx="1102" cy="519"/>
            </a:xfrm>
            <a:prstGeom prst="rect">
              <a:avLst/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sz="2520" b="1" dirty="0">
                  <a:latin typeface="Times New Roman" panose="02020603050405020304" pitchFamily="18" charset="0"/>
                </a:rPr>
                <a:t>Just-in-time</a:t>
              </a:r>
              <a:endParaRPr lang="en-US" altLang="zh-CN" sz="2520" b="1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2520" b="1" dirty="0">
                  <a:latin typeface="Times New Roman" panose="02020603050405020304" pitchFamily="18" charset="0"/>
                </a:rPr>
                <a:t>compiler</a:t>
              </a:r>
              <a:endParaRPr lang="en-US" altLang="zh-CN" sz="2520" dirty="0">
                <a:latin typeface="Times New Roman" panose="02020603050405020304" pitchFamily="18" charset="0"/>
              </a:endParaRPr>
            </a:p>
          </p:txBody>
        </p:sp>
        <p:sp>
          <p:nvSpPr>
            <p:cNvPr id="62472" name="圆角矩形 52230"/>
            <p:cNvSpPr/>
            <p:nvPr/>
          </p:nvSpPr>
          <p:spPr>
            <a:xfrm>
              <a:off x="192" y="1008"/>
              <a:ext cx="1776" cy="288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520" b="1" dirty="0">
                  <a:latin typeface="Times New Roman" panose="02020603050405020304" pitchFamily="18" charset="0"/>
                </a:rPr>
                <a:t>Runtime System</a:t>
              </a:r>
              <a:endParaRPr lang="en-US" altLang="zh-CN" sz="2520" dirty="0">
                <a:latin typeface="Times New Roman" panose="02020603050405020304" pitchFamily="18" charset="0"/>
              </a:endParaRPr>
            </a:p>
          </p:txBody>
        </p:sp>
        <p:sp>
          <p:nvSpPr>
            <p:cNvPr id="62473" name="下箭头 52231"/>
            <p:cNvSpPr/>
            <p:nvPr/>
          </p:nvSpPr>
          <p:spPr>
            <a:xfrm>
              <a:off x="528" y="720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100" dirty="0">
                <a:latin typeface="Arial" panose="020B0604020202020204" pitchFamily="34" charset="0"/>
              </a:endParaRPr>
            </a:p>
          </p:txBody>
        </p:sp>
        <p:sp>
          <p:nvSpPr>
            <p:cNvPr id="62474" name="下箭头 52232"/>
            <p:cNvSpPr/>
            <p:nvPr/>
          </p:nvSpPr>
          <p:spPr>
            <a:xfrm>
              <a:off x="1392" y="720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FFCC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100" dirty="0">
                <a:latin typeface="Arial" panose="020B0604020202020204" pitchFamily="34" charset="0"/>
              </a:endParaRPr>
            </a:p>
          </p:txBody>
        </p:sp>
        <p:sp>
          <p:nvSpPr>
            <p:cNvPr id="62475" name="矩形 52233"/>
            <p:cNvSpPr/>
            <p:nvPr/>
          </p:nvSpPr>
          <p:spPr>
            <a:xfrm>
              <a:off x="0" y="1632"/>
              <a:ext cx="220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520" b="1" dirty="0">
                  <a:latin typeface="Times New Roman" panose="02020603050405020304" pitchFamily="18" charset="0"/>
                </a:rPr>
                <a:t>Operating System</a:t>
              </a:r>
              <a:endParaRPr lang="en-US" altLang="zh-CN" sz="252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2476" name="矩形 52234"/>
            <p:cNvSpPr/>
            <p:nvPr/>
          </p:nvSpPr>
          <p:spPr>
            <a:xfrm>
              <a:off x="0" y="2256"/>
              <a:ext cx="220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520" b="1" dirty="0">
                  <a:latin typeface="Times New Roman" panose="02020603050405020304" pitchFamily="18" charset="0"/>
                </a:rPr>
                <a:t>Hardware</a:t>
              </a:r>
              <a:endParaRPr lang="en-US" altLang="zh-CN" sz="252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2477" name="下箭头 52235"/>
            <p:cNvSpPr/>
            <p:nvPr/>
          </p:nvSpPr>
          <p:spPr>
            <a:xfrm>
              <a:off x="960" y="1392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100" dirty="0">
                <a:latin typeface="Arial" panose="020B0604020202020204" pitchFamily="34" charset="0"/>
              </a:endParaRPr>
            </a:p>
          </p:txBody>
        </p:sp>
        <p:sp>
          <p:nvSpPr>
            <p:cNvPr id="62478" name="下箭头 52236"/>
            <p:cNvSpPr/>
            <p:nvPr/>
          </p:nvSpPr>
          <p:spPr>
            <a:xfrm>
              <a:off x="96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/>
              <a:endParaRPr lang="zh-CN" altLang="en-US" sz="2100" dirty="0">
                <a:latin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smtClean="0"/>
              <a:t>JVM</a:t>
            </a:r>
            <a:endParaRPr lang="en-US" altLang="zh-CN" smtClean="0"/>
          </a:p>
        </p:txBody>
      </p:sp>
      <p:pic>
        <p:nvPicPr>
          <p:cNvPr id="6147" name="Picture 3" descr="jvm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256590"/>
            <a:ext cx="7167563" cy="51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altLang="zh-CN" dirty="0">
                <a:sym typeface="+mn-ea"/>
              </a:rPr>
              <a:t>Java</a:t>
            </a:r>
            <a:r>
              <a:rPr lang="zh-CN" altLang="en-US" dirty="0">
                <a:sym typeface="+mn-ea"/>
              </a:rPr>
              <a:t>程序的跨平台运行机制</a:t>
            </a:r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262128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课程介绍</a:t>
            </a:r>
            <a:endParaRPr lang="zh-CN" altLang="en-US" sz="20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Aft>
                <a:spcPts val="0"/>
              </a:spcAft>
            </a:pP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1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1470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>
              <a:spcAft>
                <a:spcPts val="0"/>
              </a:spcAft>
            </a:pPr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Tx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C/C++ </a:t>
            </a:r>
            <a:r>
              <a:rPr lang="zh-CN" altLang="en-US" sz="2400" dirty="0" smtClean="0"/>
              <a:t>等语言中，由程序员负责回收无用内存。</a:t>
            </a:r>
            <a:endParaRPr lang="zh-CN" altLang="en-US" sz="2400" dirty="0" smtClean="0"/>
          </a:p>
          <a:p>
            <a:pPr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Tx/>
            </a:pPr>
            <a:r>
              <a:rPr lang="en-US" altLang="zh-CN" sz="2400" dirty="0" smtClean="0"/>
              <a:t>Java</a:t>
            </a:r>
            <a:r>
              <a:rPr lang="zh-CN" altLang="en-US" sz="2400" dirty="0" smtClean="0"/>
              <a:t>语言解除了程序员回收无用内存空间的责任。它提供一种系统级线程跟踪存储空间的分配情况。</a:t>
            </a:r>
            <a:endParaRPr lang="zh-CN" altLang="en-US" sz="2400" dirty="0" smtClean="0"/>
          </a:p>
          <a:p>
            <a:pPr eaLnBrk="1" hangingPunct="1">
              <a:lnSpc>
                <a:spcPct val="150000"/>
              </a:lnSpc>
              <a:spcBef>
                <a:spcPts val="20"/>
              </a:spcBef>
              <a:buClr>
                <a:srgbClr val="000000"/>
              </a:buClr>
              <a:buSzTx/>
            </a:pPr>
            <a:r>
              <a:rPr lang="zh-CN" altLang="en-US" sz="2400" dirty="0" smtClean="0"/>
              <a:t>并在</a:t>
            </a:r>
            <a:r>
              <a:rPr lang="en-US" altLang="zh-CN" sz="2400" dirty="0" smtClean="0"/>
              <a:t>JVM</a:t>
            </a:r>
            <a:r>
              <a:rPr lang="zh-CN" altLang="en-US" sz="2400" dirty="0" smtClean="0"/>
              <a:t>的空闲时，检查并释放那些可被释放的存储器空间。垃圾收集在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程序运行过程中自动进行，程序员无法精确控制和干预。 </a:t>
            </a:r>
            <a:endParaRPr lang="zh-CN" altLang="en-US" sz="24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垃圾收集机制</a:t>
            </a:r>
            <a:r>
              <a:rPr lang="en-US" altLang="zh-CN" dirty="0" smtClean="0"/>
              <a:t>(Garbage Collection)</a:t>
            </a:r>
            <a:endParaRPr lang="en-US" altLang="zh-CN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397764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Java</a:t>
            </a:r>
            <a:r>
              <a:rPr lang="zh-CN" altLang="zh-CN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程序开发</a:t>
            </a:r>
            <a:endParaRPr lang="zh-CN" altLang="zh-CN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Aft>
                <a:spcPts val="0"/>
              </a:spcAft>
            </a:pP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6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1470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>
              <a:spcAft>
                <a:spcPts val="0"/>
              </a:spcAft>
            </a:pPr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</a:t>
            </a:r>
            <a:r>
              <a:rPr lang="zh-CN" altLang="en-US" dirty="0"/>
              <a:t>程序开发过程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76300" y="1293495"/>
            <a:ext cx="9072880" cy="4897046"/>
            <a:chOff x="945" y="2688"/>
            <a:chExt cx="15120" cy="8219"/>
          </a:xfrm>
        </p:grpSpPr>
        <p:sp>
          <p:nvSpPr>
            <p:cNvPr id="69635" name="AutoShape 4"/>
            <p:cNvSpPr/>
            <p:nvPr/>
          </p:nvSpPr>
          <p:spPr>
            <a:xfrm>
              <a:off x="2194" y="2811"/>
              <a:ext cx="2024" cy="717"/>
            </a:xfrm>
            <a:prstGeom prst="flowChartAlternateProcess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安装</a:t>
              </a:r>
              <a:r>
                <a:rPr lang="en-US" altLang="zh-CN" sz="21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JDK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36" name="AutoShape 5"/>
            <p:cNvSpPr/>
            <p:nvPr/>
          </p:nvSpPr>
          <p:spPr>
            <a:xfrm>
              <a:off x="5885" y="2811"/>
              <a:ext cx="3334" cy="717"/>
            </a:xfrm>
            <a:prstGeom prst="flowChartAlternateProcess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设置环境变量</a:t>
              </a:r>
              <a:endParaRPr lang="zh-CN" altLang="en-US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37" name="AutoShape 6"/>
            <p:cNvSpPr/>
            <p:nvPr/>
          </p:nvSpPr>
          <p:spPr>
            <a:xfrm>
              <a:off x="11007" y="2811"/>
              <a:ext cx="2024" cy="717"/>
            </a:xfrm>
            <a:prstGeom prst="flowChartAlternateProcess">
              <a:avLst/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安装</a:t>
              </a:r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IDE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38" name="AutoShape 7"/>
            <p:cNvSpPr/>
            <p:nvPr/>
          </p:nvSpPr>
          <p:spPr>
            <a:xfrm>
              <a:off x="10647" y="5909"/>
              <a:ext cx="4048" cy="832"/>
            </a:xfrm>
            <a:prstGeom prst="flowChartAlternateProcess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源程序文件 </a:t>
              </a:r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(*.java)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39" name="AutoShape 8"/>
            <p:cNvSpPr/>
            <p:nvPr/>
          </p:nvSpPr>
          <p:spPr>
            <a:xfrm>
              <a:off x="7791" y="5909"/>
              <a:ext cx="1313" cy="832"/>
            </a:xfrm>
            <a:prstGeom prst="flowChartAlternateProcess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Arial" panose="020B0604020202020204" pitchFamily="34" charset="0"/>
                  <a:ea typeface="黑体" panose="02010609060101010101" pitchFamily="49" charset="-122"/>
                </a:rPr>
                <a:t>编译</a:t>
              </a:r>
              <a:endParaRPr lang="zh-CN" altLang="en-US" sz="21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40" name="AutoShape 9"/>
            <p:cNvSpPr/>
            <p:nvPr/>
          </p:nvSpPr>
          <p:spPr>
            <a:xfrm>
              <a:off x="6481" y="7576"/>
              <a:ext cx="4169" cy="832"/>
            </a:xfrm>
            <a:prstGeom prst="flowChartAlternateProcess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字节码文件 </a:t>
              </a:r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(*.class)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1" name="AutoShape 11"/>
            <p:cNvSpPr/>
            <p:nvPr/>
          </p:nvSpPr>
          <p:spPr>
            <a:xfrm>
              <a:off x="11007" y="4360"/>
              <a:ext cx="2024" cy="717"/>
            </a:xfrm>
            <a:prstGeom prst="flowChartAlternateProcess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程序设计</a:t>
              </a:r>
              <a:endParaRPr lang="zh-CN" altLang="en-US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2" name="AutoShape 12"/>
            <p:cNvSpPr/>
            <p:nvPr/>
          </p:nvSpPr>
          <p:spPr>
            <a:xfrm>
              <a:off x="7434" y="4360"/>
              <a:ext cx="2024" cy="714"/>
            </a:xfrm>
            <a:prstGeom prst="flowChartAlternateProcess">
              <a:avLst/>
            </a:prstGeom>
            <a:solidFill>
              <a:srgbClr val="F8F8F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程序修改</a:t>
              </a:r>
              <a:endParaRPr lang="zh-CN" altLang="en-US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3" name="Line 13"/>
            <p:cNvSpPr/>
            <p:nvPr/>
          </p:nvSpPr>
          <p:spPr>
            <a:xfrm>
              <a:off x="4218" y="3168"/>
              <a:ext cx="16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44" name="Line 14"/>
            <p:cNvSpPr/>
            <p:nvPr/>
          </p:nvSpPr>
          <p:spPr>
            <a:xfrm>
              <a:off x="9219" y="3168"/>
              <a:ext cx="17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69645" name="Line 15"/>
            <p:cNvSpPr/>
            <p:nvPr/>
          </p:nvSpPr>
          <p:spPr>
            <a:xfrm>
              <a:off x="9219" y="3289"/>
              <a:ext cx="2502" cy="10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46" name="Line 16"/>
            <p:cNvSpPr/>
            <p:nvPr/>
          </p:nvSpPr>
          <p:spPr>
            <a:xfrm flipH="1">
              <a:off x="12078" y="3528"/>
              <a:ext cx="0" cy="8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69647" name="Line 17"/>
            <p:cNvSpPr/>
            <p:nvPr/>
          </p:nvSpPr>
          <p:spPr>
            <a:xfrm>
              <a:off x="9458" y="4717"/>
              <a:ext cx="2381" cy="1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48" name="Line 18"/>
            <p:cNvSpPr/>
            <p:nvPr/>
          </p:nvSpPr>
          <p:spPr>
            <a:xfrm flipH="1">
              <a:off x="12078" y="5074"/>
              <a:ext cx="0" cy="8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49" name="Line 19"/>
            <p:cNvSpPr/>
            <p:nvPr/>
          </p:nvSpPr>
          <p:spPr>
            <a:xfrm flipH="1">
              <a:off x="9101" y="6266"/>
              <a:ext cx="154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0" name="Line 20"/>
            <p:cNvSpPr/>
            <p:nvPr/>
          </p:nvSpPr>
          <p:spPr>
            <a:xfrm flipV="1">
              <a:off x="8387" y="5074"/>
              <a:ext cx="0" cy="8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1" name="Text Box 21"/>
            <p:cNvSpPr txBox="1"/>
            <p:nvPr/>
          </p:nvSpPr>
          <p:spPr>
            <a:xfrm>
              <a:off x="7077" y="5195"/>
              <a:ext cx="1431" cy="6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100" dirty="0">
                  <a:solidFill>
                    <a:srgbClr val="FF33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错误</a:t>
              </a:r>
              <a:endParaRPr lang="zh-CN" altLang="en-US" sz="21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52" name="Line 22"/>
            <p:cNvSpPr/>
            <p:nvPr/>
          </p:nvSpPr>
          <p:spPr>
            <a:xfrm>
              <a:off x="8387" y="6741"/>
              <a:ext cx="0" cy="8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3" name="Text Box 23"/>
            <p:cNvSpPr txBox="1"/>
            <p:nvPr/>
          </p:nvSpPr>
          <p:spPr>
            <a:xfrm>
              <a:off x="7074" y="6741"/>
              <a:ext cx="1431" cy="6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100" dirty="0">
                  <a:solidFill>
                    <a:srgbClr val="66FF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成功</a:t>
              </a:r>
              <a:endParaRPr lang="zh-CN" altLang="en-US" sz="2100" dirty="0">
                <a:solidFill>
                  <a:srgbClr val="66FF33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54" name="Text Box 24"/>
            <p:cNvSpPr txBox="1"/>
            <p:nvPr/>
          </p:nvSpPr>
          <p:spPr>
            <a:xfrm>
              <a:off x="11957" y="5074"/>
              <a:ext cx="1431" cy="6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100" dirty="0">
                  <a:solidFill>
                    <a:srgbClr val="00B05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保存</a:t>
              </a:r>
              <a:endParaRPr lang="zh-CN" altLang="en-US" sz="21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55" name="AutoShape 25"/>
            <p:cNvSpPr/>
            <p:nvPr/>
          </p:nvSpPr>
          <p:spPr>
            <a:xfrm>
              <a:off x="1480" y="9600"/>
              <a:ext cx="2021" cy="832"/>
            </a:xfrm>
            <a:prstGeom prst="flowChartAlternateProcess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Applet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6" name="AutoShape 26"/>
            <p:cNvSpPr/>
            <p:nvPr/>
          </p:nvSpPr>
          <p:spPr>
            <a:xfrm>
              <a:off x="3743" y="10075"/>
              <a:ext cx="3213" cy="832"/>
            </a:xfrm>
            <a:prstGeom prst="flowChartAlternateProcess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Rich Client App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7" name="AutoShape 27"/>
            <p:cNvSpPr/>
            <p:nvPr/>
          </p:nvSpPr>
          <p:spPr>
            <a:xfrm>
              <a:off x="7195" y="9600"/>
              <a:ext cx="3812" cy="832"/>
            </a:xfrm>
            <a:prstGeom prst="flowChartAlternateProcess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Java EE Server App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58" name="Line 28"/>
            <p:cNvSpPr/>
            <p:nvPr/>
          </p:nvSpPr>
          <p:spPr>
            <a:xfrm flipH="1">
              <a:off x="2433" y="8408"/>
              <a:ext cx="5954" cy="1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59" name="Line 29"/>
            <p:cNvSpPr/>
            <p:nvPr/>
          </p:nvSpPr>
          <p:spPr>
            <a:xfrm flipH="1">
              <a:off x="5289" y="8408"/>
              <a:ext cx="3098" cy="16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0" name="Line 30"/>
            <p:cNvSpPr/>
            <p:nvPr/>
          </p:nvSpPr>
          <p:spPr>
            <a:xfrm>
              <a:off x="8387" y="8408"/>
              <a:ext cx="475" cy="1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1" name="Line 31"/>
            <p:cNvSpPr/>
            <p:nvPr/>
          </p:nvSpPr>
          <p:spPr>
            <a:xfrm>
              <a:off x="945" y="4003"/>
              <a:ext cx="15120" cy="0"/>
            </a:xfrm>
            <a:prstGeom prst="line">
              <a:avLst/>
            </a:prstGeom>
            <a:ln w="28575" cap="flat" cmpd="sng">
              <a:solidFill>
                <a:srgbClr val="F8F8F8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9662" name="Line 32"/>
            <p:cNvSpPr/>
            <p:nvPr/>
          </p:nvSpPr>
          <p:spPr>
            <a:xfrm>
              <a:off x="945" y="8886"/>
              <a:ext cx="15120" cy="0"/>
            </a:xfrm>
            <a:prstGeom prst="line">
              <a:avLst/>
            </a:prstGeom>
            <a:ln w="28575" cap="flat" cmpd="sng">
              <a:solidFill>
                <a:srgbClr val="F8F8F8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9663" name="AutoShape 34"/>
            <p:cNvSpPr/>
            <p:nvPr/>
          </p:nvSpPr>
          <p:spPr>
            <a:xfrm>
              <a:off x="11246" y="9957"/>
              <a:ext cx="2856" cy="832"/>
            </a:xfrm>
            <a:prstGeom prst="flowChartAlternateProcess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21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Java ME App</a:t>
              </a:r>
              <a:endParaRPr lang="en-US" altLang="zh-CN" sz="21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64" name="Line 35"/>
            <p:cNvSpPr/>
            <p:nvPr/>
          </p:nvSpPr>
          <p:spPr>
            <a:xfrm>
              <a:off x="8387" y="8408"/>
              <a:ext cx="4166" cy="15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65" name="Text Box 36"/>
            <p:cNvSpPr txBox="1"/>
            <p:nvPr/>
          </p:nvSpPr>
          <p:spPr>
            <a:xfrm>
              <a:off x="13506" y="2688"/>
              <a:ext cx="1906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360" b="1" dirty="0">
                  <a:solidFill>
                    <a:srgbClr val="FF33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安装</a:t>
              </a:r>
              <a:endParaRPr lang="zh-CN" altLang="en-US" sz="336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66" name="Text Box 37"/>
            <p:cNvSpPr txBox="1"/>
            <p:nvPr/>
          </p:nvSpPr>
          <p:spPr>
            <a:xfrm>
              <a:off x="1719" y="5788"/>
              <a:ext cx="1906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360" b="1" dirty="0">
                  <a:solidFill>
                    <a:srgbClr val="FF33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开发</a:t>
              </a:r>
              <a:endParaRPr lang="zh-CN" altLang="en-US" sz="336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9667" name="Text Box 38"/>
            <p:cNvSpPr txBox="1"/>
            <p:nvPr/>
          </p:nvSpPr>
          <p:spPr>
            <a:xfrm>
              <a:off x="13506" y="8886"/>
              <a:ext cx="1906" cy="10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3360" b="1" dirty="0">
                  <a:solidFill>
                    <a:srgbClr val="FF33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运行</a:t>
              </a:r>
              <a:endParaRPr lang="zh-CN" altLang="en-US" sz="336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</a:t>
            </a:r>
            <a:r>
              <a:rPr lang="zh-CN" altLang="en-US" dirty="0"/>
              <a:t>语言的开发工具</a:t>
            </a:r>
            <a:endParaRPr lang="zh-CN" altLang="en-US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eaLnBrk="1" hangingPunct="1">
              <a:lnSpc>
                <a:spcPct val="90000"/>
              </a:lnSpc>
              <a:spcAft>
                <a:spcPts val="0"/>
              </a:spcAft>
            </a:pPr>
            <a:r>
              <a:rPr lang="en-US" altLang="zh-CN" sz="2800" dirty="0"/>
              <a:t>The Java (SE) System Development Kit (JDK)</a:t>
            </a:r>
            <a:endParaRPr lang="en-US" altLang="zh-CN" sz="2520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sz="4200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ts val="20"/>
              </a:spcBef>
            </a:pPr>
            <a:r>
              <a:rPr lang="en-US" altLang="zh-CN" sz="2800" dirty="0"/>
              <a:t>Java IDE (Java</a:t>
            </a:r>
            <a:r>
              <a:rPr lang="zh-CN" altLang="en-US" sz="2800" dirty="0"/>
              <a:t>集成开发环境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55300" name="Text Box 4"/>
          <p:cNvSpPr txBox="1"/>
          <p:nvPr/>
        </p:nvSpPr>
        <p:spPr>
          <a:xfrm>
            <a:off x="1394050" y="1919623"/>
            <a:ext cx="8014335" cy="1505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altLang="zh-CN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 Java Runtime Environment (JRE) (Java</a:t>
            </a:r>
            <a:r>
              <a:rPr lang="zh-CN" altLang="en-US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执行环境</a:t>
            </a:r>
            <a:r>
              <a:rPr lang="en-US" altLang="zh-CN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52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altLang="x-none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Tools (</a:t>
            </a:r>
            <a:r>
              <a:rPr lang="zh-CN" altLang="en-US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各种工具程序</a:t>
            </a:r>
            <a:r>
              <a:rPr lang="en-US" altLang="zh-CN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52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ts val="5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altLang="x-none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Java Class Library Source Files (Java</a:t>
            </a:r>
            <a:r>
              <a:rPr lang="zh-CN" altLang="en-US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类库源码</a:t>
            </a:r>
            <a:r>
              <a:rPr lang="en-US" altLang="zh-CN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52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  <a:spcBef>
                <a:spcPts val="50"/>
              </a:spcBef>
              <a:buFont typeface="Arial" panose="020B0604020202020204" pitchFamily="34" charset="0"/>
              <a:buChar char="-"/>
            </a:pPr>
            <a:r>
              <a:rPr lang="en-US" altLang="x-none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Demo (</a:t>
            </a:r>
            <a:r>
              <a:rPr lang="zh-CN" altLang="en-US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关于各种类的例程</a:t>
            </a:r>
            <a:r>
              <a:rPr lang="en-US" altLang="zh-CN" sz="252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52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301" name="Text Box 6"/>
          <p:cNvSpPr txBox="1"/>
          <p:nvPr/>
        </p:nvSpPr>
        <p:spPr>
          <a:xfrm>
            <a:off x="1975724" y="4885531"/>
            <a:ext cx="7107555" cy="1082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x-none" sz="3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JBuilder      Netbeans </a:t>
            </a:r>
            <a:endParaRPr lang="en-US" altLang="x-none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altLang="x-none" sz="32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Workshop    IntelliJ        WSAD</a:t>
            </a:r>
            <a:endParaRPr lang="en-US" altLang="x-none" sz="320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2" name="Text Box 7"/>
          <p:cNvSpPr txBox="1"/>
          <p:nvPr/>
        </p:nvSpPr>
        <p:spPr>
          <a:xfrm>
            <a:off x="2300288" y="4885611"/>
            <a:ext cx="1586865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spcAft>
                <a:spcPts val="0"/>
              </a:spcAft>
            </a:pPr>
            <a:r>
              <a:rPr lang="en-US" altLang="x-none" sz="336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Eclipse</a:t>
            </a:r>
            <a:endParaRPr lang="en-US" altLang="x-none" sz="3360" b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553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55301" grpId="0" build="allAtOnce"/>
      <p:bldP spid="55302" grpId="0"/>
      <p:bldP spid="55302" grpId="1"/>
      <p:bldP spid="55302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</a:t>
            </a:r>
            <a:r>
              <a:rPr lang="zh-CN" altLang="en-US" dirty="0"/>
              <a:t>资源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eaLnBrk="1" hangingPunct="1">
              <a:lnSpc>
                <a:spcPct val="100000"/>
              </a:lnSpc>
              <a:spcAft>
                <a:spcPts val="0"/>
              </a:spcAft>
            </a:pPr>
            <a:r>
              <a:rPr lang="zh-CN" altLang="en-US" dirty="0"/>
              <a:t>Oracle公司</a:t>
            </a:r>
            <a:r>
              <a:rPr lang="en-US" altLang="zh-CN" dirty="0"/>
              <a:t>Java</a:t>
            </a:r>
            <a:r>
              <a:rPr lang="zh-CN" altLang="en-US" dirty="0"/>
              <a:t>技术官方网站</a:t>
            </a:r>
            <a:endParaRPr lang="zh-CN" altLang="en-US" dirty="0"/>
          </a:p>
          <a:p>
            <a:pPr lvl="1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http://www.oracle.com/technetwork/java/index.html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/>
              <a:t>Eclipse</a:t>
            </a:r>
            <a:r>
              <a:rPr lang="zh-CN" altLang="en-US" dirty="0"/>
              <a:t>项目网站</a:t>
            </a:r>
            <a:endParaRPr lang="zh-CN" altLang="en-US" dirty="0"/>
          </a:p>
          <a:p>
            <a:pPr lvl="1"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http://www.eclipse.org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dirty="0"/>
              <a:t>各种</a:t>
            </a:r>
            <a:r>
              <a:rPr lang="en-US" altLang="zh-CN" dirty="0"/>
              <a:t>Java</a:t>
            </a:r>
            <a:r>
              <a:rPr lang="zh-CN" altLang="en-US" dirty="0"/>
              <a:t>相关开源项目网站</a:t>
            </a:r>
            <a:endParaRPr lang="zh-CN" altLang="en-US" dirty="0"/>
          </a:p>
          <a:p>
            <a:pPr lvl="1" eaLnBrk="1" hangingPunct="1">
              <a:lnSpc>
                <a:spcPct val="100000"/>
              </a:lnSpc>
              <a:spcBef>
                <a:spcPts val="20"/>
              </a:spcBef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http://www.sourceforge.net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63489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环境搭建</a:t>
            </a:r>
            <a:r>
              <a:rPr lang="en-US" altLang="zh-CN" dirty="0"/>
              <a:t>——</a:t>
            </a:r>
            <a:r>
              <a:rPr lang="zh-CN" altLang="en-US" dirty="0"/>
              <a:t>下载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5995" y="1205865"/>
            <a:ext cx="7898765" cy="4986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64513"/>
          <p:cNvSpPr>
            <a:spLocks noGrp="1"/>
          </p:cNvSpPr>
          <p:nvPr>
            <p:ph type="title"/>
          </p:nvPr>
        </p:nvSpPr>
        <p:spPr>
          <a:xfrm>
            <a:off x="940117" y="0"/>
            <a:ext cx="8967788" cy="1200150"/>
          </a:xfrm>
        </p:spPr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环境搭建</a:t>
            </a:r>
            <a:r>
              <a:rPr lang="en-US" altLang="zh-CN" dirty="0"/>
              <a:t>——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pic>
        <p:nvPicPr>
          <p:cNvPr id="74755" name="图片 645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194" y="1181815"/>
            <a:ext cx="7107555" cy="5344001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65537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环境搭建</a:t>
            </a:r>
            <a:r>
              <a:rPr lang="en-US" altLang="zh-CN" dirty="0"/>
              <a:t>——</a:t>
            </a:r>
            <a:r>
              <a:rPr lang="zh-CN" altLang="en-US" dirty="0"/>
              <a:t>配置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rcRect t="7778"/>
          <a:stretch>
            <a:fillRect/>
          </a:stretch>
        </p:blipFill>
        <p:spPr>
          <a:xfrm>
            <a:off x="1144905" y="1468469"/>
            <a:ext cx="8281035" cy="465737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66561"/>
          <p:cNvSpPr>
            <a:spLocks noGrp="1"/>
          </p:cNvSpPr>
          <p:nvPr>
            <p:ph type="title"/>
          </p:nvPr>
        </p:nvSpPr>
        <p:spPr>
          <a:xfrm>
            <a:off x="1015127" y="0"/>
            <a:ext cx="8967788" cy="1200150"/>
          </a:xfrm>
        </p:spPr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环境搭建</a:t>
            </a:r>
            <a:r>
              <a:rPr lang="en-US" altLang="zh-CN" dirty="0"/>
              <a:t>——</a:t>
            </a:r>
            <a:r>
              <a:rPr lang="zh-CN" altLang="en-US" dirty="0"/>
              <a:t>测试版本号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98" y="1380554"/>
            <a:ext cx="9301829" cy="4998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82500" lnSpcReduction="20000"/>
          </a:bodyPr>
          <a:lstStyle/>
          <a:p>
            <a:pPr eaLnBrk="1" hangingPunct="1">
              <a:lnSpc>
                <a:spcPct val="150000"/>
              </a:lnSpc>
              <a:spcAft>
                <a:spcPts val="0"/>
              </a:spcAft>
              <a:buClr>
                <a:schemeClr val="hlink"/>
              </a:buClr>
              <a:buSzTx/>
            </a:pPr>
            <a:r>
              <a:rPr lang="en-US" altLang="zh-CN" dirty="0" smtClean="0"/>
              <a:t>java/bin</a:t>
            </a:r>
            <a:r>
              <a:rPr lang="zh-CN" altLang="en-US" dirty="0" smtClean="0"/>
              <a:t>的目录下包含义下主要文件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</a:pPr>
            <a:r>
              <a:rPr lang="en-US" altLang="zh-CN" dirty="0" smtClean="0"/>
              <a:t>Javac.exe: Java</a:t>
            </a:r>
            <a:r>
              <a:rPr lang="zh-CN" altLang="en-US" dirty="0" smtClean="0"/>
              <a:t>编译器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用来将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程序编译成 </a:t>
            </a:r>
            <a:r>
              <a:rPr lang="en-US" altLang="zh-CN" dirty="0" smtClean="0"/>
              <a:t>Bytecode</a:t>
            </a:r>
            <a:endParaRPr lang="en-US" altLang="zh-CN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</a:pPr>
            <a:r>
              <a:rPr lang="en-US" altLang="zh-CN" dirty="0" smtClean="0"/>
              <a:t>Java.exe: Java</a:t>
            </a:r>
            <a:r>
              <a:rPr lang="zh-CN" altLang="en-US" dirty="0" smtClean="0"/>
              <a:t>编译器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执行已经转换成</a:t>
            </a:r>
            <a:r>
              <a:rPr lang="en-US" altLang="zh-CN" dirty="0" smtClean="0"/>
              <a:t>Bytecode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应用程序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</a:pPr>
            <a:r>
              <a:rPr lang="en-US" altLang="zh-CN" dirty="0" smtClean="0"/>
              <a:t>Javadoc.exe</a:t>
            </a:r>
            <a:r>
              <a:rPr lang="zh-CN" altLang="en-US" dirty="0" smtClean="0"/>
              <a:t>：文档生成器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文件</a:t>
            </a:r>
            <a:endParaRPr lang="zh-CN" altLang="en-US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</a:pPr>
            <a:r>
              <a:rPr lang="en-US" altLang="zh-CN" dirty="0" smtClean="0"/>
              <a:t>jdb: Java</a:t>
            </a:r>
            <a:r>
              <a:rPr lang="zh-CN" altLang="en-US" dirty="0" smtClean="0"/>
              <a:t>调试器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用来调试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程序</a:t>
            </a:r>
            <a:endParaRPr lang="zh-CN" altLang="en-US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accent1"/>
              </a:buClr>
              <a:buSzTx/>
            </a:pPr>
            <a:r>
              <a:rPr lang="en-US" altLang="zh-CN" dirty="0" smtClean="0"/>
              <a:t>javap: </a:t>
            </a:r>
            <a:r>
              <a:rPr lang="zh-CN" altLang="en-US" dirty="0" smtClean="0"/>
              <a:t>反编译</a:t>
            </a:r>
            <a:r>
              <a:rPr lang="en-US" altLang="zh-CN" dirty="0" smtClean="0"/>
              <a:t>,</a:t>
            </a:r>
            <a:r>
              <a:rPr lang="zh-CN" altLang="en-US" dirty="0" smtClean="0"/>
              <a:t>将类文件还原回方法和变量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20"/>
              </a:spcBef>
              <a:buClr>
                <a:schemeClr val="accent1"/>
              </a:buClr>
              <a:buSzTx/>
            </a:pPr>
            <a:r>
              <a:rPr lang="en-US" altLang="zh-CN" dirty="0" smtClean="0"/>
              <a:t>Appletviewer.exe : Java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, </a:t>
            </a:r>
            <a:r>
              <a:rPr lang="zh-CN" altLang="en-US" dirty="0" smtClean="0"/>
              <a:t>用来解释已经转换成</a:t>
            </a:r>
            <a:r>
              <a:rPr lang="en-US" altLang="zh-CN" dirty="0" smtClean="0"/>
              <a:t>Bytecode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小应用程序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dirty="0" smtClean="0"/>
              <a:t>JDK</a:t>
            </a:r>
            <a:r>
              <a:rPr lang="zh-CN" altLang="en-US" dirty="0" smtClean="0"/>
              <a:t>的主要功能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6145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课程介绍</a:t>
            </a:r>
            <a:endParaRPr lang="zh-CN" altLang="en-US" dirty="0"/>
          </a:p>
        </p:txBody>
      </p:sp>
      <p:sp>
        <p:nvSpPr>
          <p:cNvPr id="16387" name="文本占位符 6146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课程目的：</a:t>
            </a:r>
            <a:endParaRPr lang="zh-CN" altLang="en-US" dirty="0"/>
          </a:p>
          <a:p>
            <a:pPr lvl="1"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dirty="0"/>
              <a:t>了解并掌握</a:t>
            </a:r>
            <a:r>
              <a:rPr lang="en-US" altLang="zh-CN" dirty="0"/>
              <a:t>java</a:t>
            </a:r>
            <a:r>
              <a:rPr lang="zh-CN" altLang="en-US" dirty="0"/>
              <a:t>编程技术</a:t>
            </a:r>
            <a:endParaRPr lang="zh-CN" altLang="en-US" dirty="0"/>
          </a:p>
          <a:p>
            <a:pPr lvl="1"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dirty="0"/>
              <a:t>理解面向对象程序设计的思路和方法 </a:t>
            </a:r>
            <a:endParaRPr lang="zh-CN" altLang="en-US" dirty="0"/>
          </a:p>
          <a:p>
            <a:pPr lvl="0"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dirty="0"/>
              <a:t>考核方式：</a:t>
            </a:r>
            <a:endParaRPr lang="zh-CN" altLang="en-US" dirty="0"/>
          </a:p>
          <a:p>
            <a:pPr lvl="1"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dirty="0"/>
              <a:t>出勤</a:t>
            </a:r>
            <a:r>
              <a:rPr lang="en-US" altLang="zh-CN" dirty="0"/>
              <a:t>2%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/>
              <a:t>平时作业 </a:t>
            </a:r>
            <a:r>
              <a:rPr lang="en-US" altLang="zh-CN" dirty="0"/>
              <a:t>26%+</a:t>
            </a:r>
            <a:r>
              <a:rPr lang="zh-CN" altLang="en-US" dirty="0"/>
              <a:t>上机考试</a:t>
            </a:r>
            <a:r>
              <a:rPr lang="en-US" altLang="zh-CN" dirty="0"/>
              <a:t>12%</a:t>
            </a:r>
            <a:r>
              <a:rPr lang="zh-CN" altLang="en-US" dirty="0"/>
              <a:t>     共</a:t>
            </a:r>
            <a:r>
              <a:rPr lang="en-US" altLang="zh-CN" dirty="0"/>
              <a:t>40%</a:t>
            </a:r>
            <a:endParaRPr lang="en-US" altLang="zh-CN" dirty="0"/>
          </a:p>
          <a:p>
            <a:pPr lvl="1" eaLnBrk="1" hangingPunct="1">
              <a:spcBef>
                <a:spcPts val="20"/>
              </a:spcBef>
            </a:pPr>
            <a:r>
              <a:rPr lang="zh-CN" altLang="en-US" dirty="0"/>
              <a:t>笔试成绩     </a:t>
            </a:r>
            <a:r>
              <a:rPr lang="zh-CN" altLang="en-US" sz="2520" dirty="0"/>
              <a:t> </a:t>
            </a:r>
            <a:r>
              <a:rPr lang="zh-CN" altLang="en-US" sz="2100" dirty="0"/>
              <a:t> </a:t>
            </a:r>
            <a:r>
              <a:rPr lang="zh-CN" altLang="en-US" sz="2520" dirty="0"/>
              <a:t>  </a:t>
            </a:r>
            <a:r>
              <a:rPr lang="zh-CN" altLang="en-US" dirty="0"/>
              <a:t>        </a:t>
            </a:r>
            <a:r>
              <a:rPr lang="en-US" altLang="zh-CN" dirty="0"/>
              <a:t>60%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algn="l" eaLnBrk="1" hangingPunct="1">
              <a:lnSpc>
                <a:spcPct val="110000"/>
              </a:lnSpc>
              <a:spcAft>
                <a:spcPts val="0"/>
              </a:spcAft>
            </a:pPr>
            <a:r>
              <a:rPr lang="en-US" altLang="zh-CN" sz="2800" dirty="0"/>
              <a:t>Application</a:t>
            </a:r>
            <a:endParaRPr lang="en-US" altLang="zh-CN" sz="2800" dirty="0"/>
          </a:p>
          <a:p>
            <a:pPr lvl="1" indent="-386080" algn="l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/>
              <a:t>“Java应用”是可以独立运行的Java程序。</a:t>
            </a:r>
            <a:endParaRPr lang="en-US" altLang="zh-CN" dirty="0"/>
          </a:p>
          <a:p>
            <a:pPr lvl="1" indent="-386080" algn="l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dirty="0"/>
              <a:t>以main()方法作为程序入口</a:t>
            </a:r>
            <a:r>
              <a:rPr lang="zh-CN" altLang="en-US" dirty="0"/>
              <a:t>，</a:t>
            </a:r>
            <a:r>
              <a:rPr lang="en-US" altLang="zh-CN" dirty="0"/>
              <a:t>由Java解释器加载执行。</a:t>
            </a:r>
            <a:endParaRPr lang="zh-CN" altLang="en-US" dirty="0" smtClean="0"/>
          </a:p>
          <a:p>
            <a:pPr algn="l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800" dirty="0">
                <a:sym typeface="+mn-ea"/>
              </a:rPr>
              <a:t>Applet</a:t>
            </a:r>
            <a:endParaRPr lang="en-US" altLang="zh-CN" sz="2800" dirty="0"/>
          </a:p>
          <a:p>
            <a:pPr lvl="1" algn="l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没有</a:t>
            </a:r>
            <a:r>
              <a:rPr lang="en-US" altLang="zh-CN" sz="2800" dirty="0">
                <a:sym typeface="+mn-ea"/>
              </a:rPr>
              <a:t>main()</a:t>
            </a:r>
            <a:r>
              <a:rPr lang="zh-CN" altLang="en-US" sz="2800" dirty="0">
                <a:sym typeface="+mn-ea"/>
              </a:rPr>
              <a:t>方法作为程序入口，不能独立运行</a:t>
            </a:r>
            <a:endParaRPr lang="en-US" altLang="x-none" sz="2800" dirty="0"/>
          </a:p>
          <a:p>
            <a:pPr lvl="1" algn="l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由浏览器或</a:t>
            </a:r>
            <a:r>
              <a:rPr lang="en-US" altLang="zh-CN" sz="2800" dirty="0">
                <a:sym typeface="+mn-ea"/>
              </a:rPr>
              <a:t>appletviewer</a:t>
            </a:r>
            <a:r>
              <a:rPr lang="zh-CN" altLang="en-US" sz="2800" dirty="0">
                <a:sym typeface="+mn-ea"/>
              </a:rPr>
              <a:t>加载执行。</a:t>
            </a:r>
            <a:endParaRPr lang="zh-CN" altLang="en-US" sz="2800" dirty="0">
              <a:sym typeface="+mn-ea"/>
            </a:endParaRPr>
          </a:p>
          <a:p>
            <a:pPr algn="l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800" dirty="0">
                <a:sym typeface="+mn-ea"/>
              </a:rPr>
              <a:t>Servlet/JSP</a:t>
            </a:r>
            <a:endParaRPr lang="zh-CN" altLang="en-US" sz="2800" dirty="0"/>
          </a:p>
          <a:p>
            <a:pPr lvl="1" algn="l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dirty="0">
                <a:sym typeface="+mn-ea"/>
              </a:rPr>
              <a:t>是</a:t>
            </a:r>
            <a:r>
              <a:rPr lang="en-US" altLang="zh-CN" sz="2800" dirty="0">
                <a:sym typeface="+mn-ea"/>
              </a:rPr>
              <a:t>Java</a:t>
            </a:r>
            <a:r>
              <a:rPr lang="zh-CN" altLang="en-US" sz="2800" dirty="0">
                <a:sym typeface="+mn-ea"/>
              </a:rPr>
              <a:t>技术对</a:t>
            </a:r>
            <a:r>
              <a:rPr lang="en-US" altLang="zh-CN" sz="2800" dirty="0">
                <a:sym typeface="+mn-ea"/>
              </a:rPr>
              <a:t>CGI </a:t>
            </a:r>
            <a:r>
              <a:rPr lang="zh-CN" altLang="en-US" sz="2800" dirty="0">
                <a:sym typeface="+mn-ea"/>
              </a:rPr>
              <a:t>编程的解决方案。</a:t>
            </a:r>
            <a:endParaRPr lang="zh-CN" altLang="en-US" sz="2800" dirty="0"/>
          </a:p>
          <a:p>
            <a:pPr lvl="1" algn="l" eaLnBrk="1" hangingPunct="1">
              <a:lnSpc>
                <a:spcPct val="110000"/>
              </a:lnSpc>
              <a:spcBef>
                <a:spcPts val="20"/>
              </a:spcBef>
            </a:pPr>
            <a:r>
              <a:rPr lang="zh-CN" altLang="en-US" sz="2800" dirty="0">
                <a:sym typeface="+mn-ea"/>
              </a:rPr>
              <a:t>是运行于</a:t>
            </a:r>
            <a:r>
              <a:rPr lang="en-US" altLang="zh-CN" sz="2800" dirty="0">
                <a:sym typeface="+mn-ea"/>
              </a:rPr>
              <a:t>Web server</a:t>
            </a:r>
            <a:r>
              <a:rPr lang="zh-CN" altLang="en-US" sz="2800" dirty="0">
                <a:sym typeface="+mn-ea"/>
              </a:rPr>
              <a:t>上的、作为来自于</a:t>
            </a:r>
            <a:r>
              <a:rPr lang="en-US" altLang="zh-CN" sz="2800" dirty="0">
                <a:sym typeface="+mn-ea"/>
              </a:rPr>
              <a:t>Web browser </a:t>
            </a:r>
            <a:r>
              <a:rPr lang="zh-CN" altLang="en-US" sz="2800" dirty="0">
                <a:sym typeface="+mn-ea"/>
              </a:rPr>
              <a:t>或其他</a:t>
            </a:r>
            <a:r>
              <a:rPr lang="en-US" altLang="zh-CN" sz="2800" dirty="0">
                <a:sym typeface="+mn-ea"/>
              </a:rPr>
              <a:t>HTTP client</a:t>
            </a:r>
            <a:r>
              <a:rPr lang="zh-CN" altLang="en-US" sz="2800" dirty="0">
                <a:sym typeface="+mn-ea"/>
              </a:rPr>
              <a:t>端的请求 和 在</a:t>
            </a:r>
            <a:r>
              <a:rPr lang="en-US" altLang="zh-CN" sz="2800" dirty="0">
                <a:sym typeface="+mn-ea"/>
              </a:rPr>
              <a:t>HTTP server</a:t>
            </a:r>
            <a:r>
              <a:rPr lang="zh-CN" altLang="en-US" sz="2800" dirty="0">
                <a:sym typeface="+mn-ea"/>
              </a:rPr>
              <a:t>上的数据库及其他应用程序之间的中间层程序。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dirty="0" smtClean="0"/>
              <a:t>Java</a:t>
            </a:r>
            <a:r>
              <a:rPr lang="zh-CN" altLang="en-US" dirty="0" smtClean="0"/>
              <a:t>程序的几种类型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68609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应用程序举例－ </a:t>
            </a:r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78851" name="文本占位符 68610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HelloWorld.java:</a:t>
            </a:r>
            <a:endParaRPr lang="en-US" altLang="zh-CN" dirty="0"/>
          </a:p>
        </p:txBody>
      </p:sp>
      <p:sp>
        <p:nvSpPr>
          <p:cNvPr id="78852" name="文本框 68611"/>
          <p:cNvSpPr txBox="1"/>
          <p:nvPr/>
        </p:nvSpPr>
        <p:spPr>
          <a:xfrm>
            <a:off x="1400175" y="2617541"/>
            <a:ext cx="8001000" cy="2686685"/>
          </a:xfrm>
          <a:prstGeom prst="rect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  <a:cs typeface="+mn-lt"/>
              </a:rPr>
              <a:t>public class</a:t>
            </a:r>
            <a:r>
              <a:rPr lang="en-US" altLang="zh-CN" sz="2800" dirty="0">
                <a:solidFill>
                  <a:srgbClr val="000066"/>
                </a:solidFill>
                <a:ea typeface="楷体_GB2312" pitchFamily="49" charset="-122"/>
                <a:cs typeface="+mn-lt"/>
              </a:rPr>
              <a:t> HelloWorld { </a:t>
            </a:r>
            <a:endParaRPr lang="en-US" altLang="zh-CN" sz="2800" dirty="0">
              <a:solidFill>
                <a:srgbClr val="000066"/>
              </a:solidFill>
              <a:ea typeface="楷体_GB2312" pitchFamily="49" charset="-122"/>
              <a:cs typeface="+mn-lt"/>
            </a:endParaRPr>
          </a:p>
          <a:p>
            <a:pPr eaLnBrk="1" hangingPunct="1">
              <a:spcBef>
                <a:spcPts val="2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66"/>
                </a:solidFill>
                <a:ea typeface="楷体_GB2312" pitchFamily="49" charset="-122"/>
                <a:cs typeface="+mn-lt"/>
              </a:rPr>
              <a:t>  public static void 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  <a:cs typeface="+mn-lt"/>
              </a:rPr>
              <a:t>main</a:t>
            </a:r>
            <a:r>
              <a:rPr lang="en-US" altLang="zh-CN" sz="2800" dirty="0">
                <a:solidFill>
                  <a:srgbClr val="000066"/>
                </a:solidFill>
                <a:ea typeface="楷体_GB2312" pitchFamily="49" charset="-122"/>
                <a:cs typeface="+mn-lt"/>
              </a:rPr>
              <a:t>(String[ ] args)   { 	//display “HelloWorld!”</a:t>
            </a:r>
            <a:endParaRPr lang="en-US" altLang="zh-CN" sz="2800" dirty="0">
              <a:solidFill>
                <a:srgbClr val="000066"/>
              </a:solidFill>
              <a:ea typeface="楷体_GB2312" pitchFamily="49" charset="-122"/>
              <a:cs typeface="+mn-lt"/>
            </a:endParaRPr>
          </a:p>
          <a:p>
            <a:pPr eaLnBrk="1" hangingPunct="1">
              <a:spcBef>
                <a:spcPts val="2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66"/>
                </a:solidFill>
                <a:ea typeface="楷体_GB2312" pitchFamily="49" charset="-122"/>
                <a:cs typeface="+mn-lt"/>
              </a:rPr>
              <a:t>	 System.out.println("Hello World!"); </a:t>
            </a:r>
            <a:endParaRPr lang="en-US" altLang="zh-CN" sz="2800" dirty="0">
              <a:solidFill>
                <a:srgbClr val="000066"/>
              </a:solidFill>
              <a:ea typeface="楷体_GB2312" pitchFamily="49" charset="-122"/>
              <a:cs typeface="+mn-lt"/>
            </a:endParaRPr>
          </a:p>
          <a:p>
            <a:pPr eaLnBrk="1" hangingPunct="1">
              <a:spcBef>
                <a:spcPts val="2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66"/>
                </a:solidFill>
                <a:ea typeface="楷体_GB2312" pitchFamily="49" charset="-122"/>
                <a:cs typeface="+mn-lt"/>
              </a:rPr>
              <a:t>  } </a:t>
            </a:r>
            <a:endParaRPr lang="en-US" altLang="zh-CN" sz="2800" dirty="0">
              <a:solidFill>
                <a:srgbClr val="000066"/>
              </a:solidFill>
              <a:ea typeface="楷体_GB2312" pitchFamily="49" charset="-122"/>
              <a:cs typeface="+mn-lt"/>
            </a:endParaRPr>
          </a:p>
          <a:p>
            <a:pPr eaLnBrk="1" hangingPunct="1">
              <a:spcBef>
                <a:spcPts val="20"/>
              </a:spcBef>
              <a:buClr>
                <a:schemeClr val="tx2"/>
              </a:buClr>
              <a:buSzPct val="75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66"/>
                </a:solidFill>
                <a:ea typeface="楷体_GB2312" pitchFamily="49" charset="-122"/>
                <a:cs typeface="+mn-lt"/>
              </a:rPr>
              <a:t>}</a:t>
            </a:r>
            <a:endParaRPr lang="en-US" altLang="zh-CN" sz="2800" dirty="0">
              <a:solidFill>
                <a:srgbClr val="000066"/>
              </a:solidFill>
              <a:ea typeface="楷体_GB2312" pitchFamily="49" charset="-122"/>
              <a:cs typeface="+mn-lt"/>
            </a:endParaRPr>
          </a:p>
        </p:txBody>
      </p:sp>
      <p:sp>
        <p:nvSpPr>
          <p:cNvPr id="78853" name="圆角矩形标注 68612"/>
          <p:cNvSpPr/>
          <p:nvPr/>
        </p:nvSpPr>
        <p:spPr>
          <a:xfrm>
            <a:off x="7800975" y="1360170"/>
            <a:ext cx="1920240" cy="720090"/>
          </a:xfrm>
          <a:prstGeom prst="wedgeRoundRectCallout">
            <a:avLst>
              <a:gd name="adj1" fmla="val -218926"/>
              <a:gd name="adj2" fmla="val 165741"/>
              <a:gd name="adj3" fmla="val 16667"/>
            </a:avLst>
          </a:prstGeom>
          <a:solidFill>
            <a:srgbClr val="99CCFF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>
              <a:spcAft>
                <a:spcPts val="0"/>
              </a:spcAft>
            </a:pPr>
            <a:r>
              <a:rPr lang="zh-CN" altLang="en-US" sz="336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主类名</a:t>
            </a:r>
            <a:endParaRPr lang="zh-CN" altLang="en-US" sz="3360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5000"/>
          </a:bodyPr>
          <a:lstStyle/>
          <a:p>
            <a:pPr algn="l" eaLnBrk="1" hangingPunct="1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/>
              <a:t>由一个或多个“类”组成。</a:t>
            </a:r>
            <a:endParaRPr lang="zh-CN" altLang="en-US" dirty="0" smtClean="0"/>
          </a:p>
          <a:p>
            <a:pPr algn="l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3200" dirty="0" smtClean="0"/>
              <a:t>如何定义类 ：</a:t>
            </a:r>
            <a:endParaRPr lang="zh-CN" altLang="en-US" sz="3200" dirty="0" smtClean="0"/>
          </a:p>
          <a:p>
            <a:pPr marL="843280" lvl="3" indent="-386080" algn="l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665" dirty="0" smtClean="0"/>
              <a:t>class HelloWorld {      }</a:t>
            </a:r>
            <a:endParaRPr lang="zh-CN" altLang="en-US" sz="2665" dirty="0" smtClean="0"/>
          </a:p>
          <a:p>
            <a:pPr algn="l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dirty="0" smtClean="0"/>
              <a:t>其中必须有一个公有“类”定义了main() 方法：</a:t>
            </a:r>
            <a:endParaRPr lang="zh-CN" altLang="en-US" dirty="0" smtClean="0"/>
          </a:p>
          <a:p>
            <a:pPr marL="843280" lvl="2" indent="-386080" algn="l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har char="•"/>
            </a:pPr>
            <a:r>
              <a:rPr lang="zh-CN" altLang="en-US" sz="2800" dirty="0" smtClean="0"/>
              <a:t>public static void main(String[ ] args)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spcBef>
                <a:spcPts val="20"/>
              </a:spcBef>
            </a:pPr>
            <a:r>
              <a:rPr lang="zh-CN" altLang="en-US" dirty="0" smtClean="0"/>
              <a:t>该方法是自动执行的类方法，是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应用运行的起始点。而这个类也就称之为“主类”。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应用程序举例－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（续）</a:t>
            </a:r>
            <a:endParaRPr lang="zh-CN" altLang="en-US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文本占位符 70657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</a:t>
            </a:r>
            <a:r>
              <a:rPr lang="zh-CN" altLang="en-US" dirty="0"/>
              <a:t>源文件名要与主类名同名（区分大小写）</a:t>
            </a:r>
            <a:endParaRPr lang="zh-CN" altLang="en-US" dirty="0"/>
          </a:p>
          <a:p>
            <a:pPr lvl="1"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dirty="0"/>
              <a:t>public class HelloWorld —— HelloWorld.java</a:t>
            </a:r>
            <a:endParaRPr lang="zh-CN" altLang="en-US" dirty="0"/>
          </a:p>
          <a:p>
            <a:pPr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dirty="0"/>
              <a:t>注释</a:t>
            </a:r>
            <a:endParaRPr lang="zh-CN" altLang="en-US" dirty="0"/>
          </a:p>
          <a:p>
            <a:pPr eaLnBrk="1" hangingPunct="1">
              <a:spcBef>
                <a:spcPts val="20"/>
              </a:spcBef>
              <a:buNone/>
            </a:pPr>
            <a:r>
              <a:rPr lang="zh-CN" altLang="en-US" dirty="0"/>
              <a:t>      </a:t>
            </a:r>
            <a:r>
              <a:rPr lang="en-US" altLang="zh-CN" dirty="0"/>
              <a:t>//display “HelloWorld!”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文本占位符 71681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方法的调用</a:t>
            </a:r>
            <a:endParaRPr lang="zh-CN" altLang="en-US" dirty="0"/>
          </a:p>
          <a:p>
            <a:pPr eaLnBrk="1" hangingPunct="1">
              <a:spcBef>
                <a:spcPts val="20"/>
              </a:spcBef>
              <a:buNone/>
            </a:pPr>
            <a:r>
              <a:rPr lang="en-US" altLang="zh-CN" dirty="0"/>
              <a:t>      System.out.println("Hello World!"); 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81923" name="文本框 71682"/>
          <p:cNvSpPr txBox="1"/>
          <p:nvPr/>
        </p:nvSpPr>
        <p:spPr>
          <a:xfrm>
            <a:off x="2200275" y="3222070"/>
            <a:ext cx="7040880" cy="1899285"/>
          </a:xfrm>
          <a:prstGeom prst="rect">
            <a:avLst/>
          </a:prstGeom>
          <a:solidFill>
            <a:schemeClr val="bg1"/>
          </a:solidFill>
          <a:ln w="76200" cap="sq" cmpd="tri">
            <a:noFill/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sz="1600" b="1"/>
            </a:lvl1pPr>
          </a:lstStyle>
          <a:p>
            <a:pPr>
              <a:spcAft>
                <a:spcPts val="0"/>
              </a:spcAft>
            </a:pPr>
            <a:r>
              <a:rPr lang="en-US" altLang="zh-CN" sz="2940" dirty="0"/>
              <a:t>public final class System {</a:t>
            </a:r>
            <a:endParaRPr lang="en-US" altLang="zh-CN" sz="294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940" dirty="0"/>
              <a:t>    public final static PrintStream out ;</a:t>
            </a:r>
            <a:endParaRPr lang="en-US" altLang="zh-CN" sz="294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940" dirty="0"/>
              <a:t>    ... ...</a:t>
            </a:r>
            <a:endParaRPr lang="en-US" altLang="zh-CN" sz="2940" dirty="0"/>
          </a:p>
          <a:p>
            <a:pPr>
              <a:spcBef>
                <a:spcPts val="0"/>
              </a:spcBef>
            </a:pPr>
            <a:r>
              <a:rPr lang="en-US" altLang="zh-CN" sz="2940" dirty="0"/>
              <a:t>}</a:t>
            </a:r>
            <a:endParaRPr lang="zh-CN" altLang="en-US" sz="294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2946" name="文本占位符 72705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编译  — </a:t>
            </a:r>
            <a:r>
              <a:rPr lang="en-US" altLang="zh-CN" dirty="0"/>
              <a:t>javac.exe  </a:t>
            </a:r>
            <a:endParaRPr lang="en-US" altLang="zh-CN" dirty="0"/>
          </a:p>
          <a:p>
            <a:pPr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dirty="0"/>
              <a:t>   </a:t>
            </a:r>
            <a:r>
              <a:rPr lang="en-US" altLang="zh-CN" sz="2940" dirty="0"/>
              <a:t>javac HelloWorld.java</a:t>
            </a:r>
            <a:endParaRPr lang="en-US" altLang="zh-CN" sz="2940" dirty="0"/>
          </a:p>
          <a:p>
            <a:pPr eaLnBrk="1" hangingPunct="1"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940" dirty="0"/>
              <a:t>   产生</a:t>
            </a:r>
            <a:r>
              <a:rPr lang="en-US" altLang="zh-CN" sz="2940" dirty="0"/>
              <a:t>HelloWorld.class </a:t>
            </a:r>
            <a:r>
              <a:rPr lang="zh-CN" altLang="en-US" sz="2940" dirty="0"/>
              <a:t>文件</a:t>
            </a:r>
            <a:endParaRPr lang="zh-CN" altLang="en-US" sz="2940" dirty="0"/>
          </a:p>
          <a:p>
            <a:pPr eaLnBrk="1" hangingPunct="1">
              <a:spcBef>
                <a:spcPts val="20"/>
              </a:spcBef>
              <a:spcAft>
                <a:spcPts val="0"/>
              </a:spcAft>
            </a:pPr>
            <a:r>
              <a:rPr lang="zh-CN" altLang="en-US" dirty="0"/>
              <a:t>解释执行  —  </a:t>
            </a:r>
            <a:r>
              <a:rPr lang="en-US" altLang="zh-CN" dirty="0"/>
              <a:t>java.exe   </a:t>
            </a:r>
            <a:endParaRPr lang="en-US" altLang="zh-CN" dirty="0"/>
          </a:p>
          <a:p>
            <a:pPr eaLnBrk="1" hangingPunct="1">
              <a:spcBef>
                <a:spcPts val="20"/>
              </a:spcBef>
              <a:buNone/>
            </a:pPr>
            <a:r>
              <a:rPr lang="en-US" altLang="zh-CN" dirty="0"/>
              <a:t>   </a:t>
            </a:r>
            <a:r>
              <a:rPr lang="en-US" altLang="zh-CN" sz="2940" dirty="0"/>
              <a:t>java HelloWorld        </a:t>
            </a:r>
            <a:r>
              <a:rPr lang="en-US" altLang="x-none" sz="2940" dirty="0"/>
              <a:t>（</a:t>
            </a:r>
            <a:r>
              <a:rPr lang="zh-CN" altLang="en-US" sz="2940" dirty="0"/>
              <a:t>隐含.</a:t>
            </a:r>
            <a:r>
              <a:rPr lang="en-US" altLang="zh-CN" sz="2940" dirty="0"/>
              <a:t>class</a:t>
            </a:r>
            <a:r>
              <a:rPr lang="zh-CN" altLang="en-US" sz="2940" dirty="0"/>
              <a:t>文件）</a:t>
            </a:r>
            <a:endParaRPr lang="zh-CN" altLang="en-US" sz="2940" dirty="0"/>
          </a:p>
        </p:txBody>
      </p:sp>
      <p:sp>
        <p:nvSpPr>
          <p:cNvPr id="72707" name="矩形 72706"/>
          <p:cNvSpPr/>
          <p:nvPr/>
        </p:nvSpPr>
        <p:spPr>
          <a:xfrm>
            <a:off x="2130743" y="4602242"/>
            <a:ext cx="7487603" cy="152019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</a:pPr>
            <a:r>
              <a:rPr lang="en-US" altLang="x-none" sz="294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D:\&gt; javac Hello</a:t>
            </a:r>
            <a:r>
              <a:rPr lang="en-US" altLang="x-none" sz="2940" dirty="0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World</a:t>
            </a:r>
            <a:r>
              <a:rPr lang="en-US" altLang="x-none" sz="294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.java </a:t>
            </a:r>
            <a:endParaRPr lang="en-US" altLang="x-none" sz="2940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</a:pPr>
            <a:r>
              <a:rPr lang="en-US" altLang="x-none" sz="294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D:\&gt;</a:t>
            </a:r>
            <a:r>
              <a:rPr lang="en-US" altLang="en-US" sz="294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x-none" sz="294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java Hello</a:t>
            </a:r>
            <a:r>
              <a:rPr lang="en-US" altLang="x-none" sz="2940" dirty="0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World</a:t>
            </a:r>
            <a:endParaRPr lang="en-US" altLang="x-none" sz="2940" dirty="0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</a:pPr>
            <a:r>
              <a:rPr lang="en-US" altLang="x-none" sz="2940" dirty="0">
                <a:solidFill>
                  <a:srgbClr val="FF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Hello World!</a:t>
            </a:r>
            <a:endParaRPr lang="en-US" altLang="x-none" sz="2940" dirty="0">
              <a:solidFill>
                <a:srgbClr val="FFFF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73729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应用程序举例－</a:t>
            </a:r>
            <a:r>
              <a:rPr lang="en-US" altLang="zh-CN" dirty="0"/>
              <a:t>applet</a:t>
            </a:r>
            <a:endParaRPr lang="zh-CN" altLang="en-US" dirty="0"/>
          </a:p>
        </p:txBody>
      </p:sp>
      <p:sp>
        <p:nvSpPr>
          <p:cNvPr id="83971" name="文本占位符 73730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HelloApplet.java</a:t>
            </a:r>
            <a:endParaRPr lang="en-US" altLang="zh-CN" dirty="0"/>
          </a:p>
        </p:txBody>
      </p:sp>
      <p:sp>
        <p:nvSpPr>
          <p:cNvPr id="83972" name="文本框 73731"/>
          <p:cNvSpPr txBox="1"/>
          <p:nvPr/>
        </p:nvSpPr>
        <p:spPr>
          <a:xfrm>
            <a:off x="1568054" y="2242820"/>
            <a:ext cx="8165160" cy="3415030"/>
          </a:xfrm>
          <a:prstGeom prst="rect">
            <a:avLst/>
          </a:prstGeom>
          <a:solidFill>
            <a:schemeClr val="bg1"/>
          </a:solidFill>
          <a:ln w="76200" cap="sq" cmpd="tri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1600" b="1"/>
            </a:lvl1pPr>
          </a:lstStyle>
          <a:p>
            <a:pPr>
              <a:spcAft>
                <a:spcPts val="0"/>
              </a:spcAft>
            </a:pPr>
            <a:r>
              <a:rPr lang="en-US" altLang="zh-CN" sz="2400" dirty="0"/>
              <a:t>import  java.awt.Graphics; 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import  java.applet.Applet; //</a:t>
            </a:r>
            <a:r>
              <a:rPr lang="zh-CN" altLang="en-US" sz="2400" dirty="0"/>
              <a:t>将</a:t>
            </a:r>
            <a:r>
              <a:rPr lang="en-US" altLang="zh-CN" sz="2400" dirty="0"/>
              <a:t>java.applet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   //包中的系统类</a:t>
            </a:r>
            <a:r>
              <a:rPr lang="en-US" altLang="zh-CN" sz="2400" dirty="0"/>
              <a:t>Applet</a:t>
            </a:r>
            <a:r>
              <a:rPr lang="zh-CN" altLang="en-US" sz="2400" dirty="0"/>
              <a:t>引入本程序  </a:t>
            </a:r>
            <a:endParaRPr lang="zh-CN" alt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/>
              <a:t>public class HelloApplet 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/>
              <a:t>                </a:t>
            </a:r>
            <a:r>
              <a:rPr lang="en-US" altLang="zh-CN" sz="2000" dirty="0"/>
              <a:t>extends </a:t>
            </a:r>
            <a:r>
              <a:rPr lang="en-US" altLang="zh-CN" sz="2400" dirty="0"/>
              <a:t>java.applet.Applet {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/>
              <a:t>    </a:t>
            </a:r>
            <a:r>
              <a:rPr lang="en-US" altLang="zh-CN" sz="2400" dirty="0"/>
              <a:t>public void paint(Graphics g) {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/>
              <a:t>      </a:t>
            </a:r>
            <a:r>
              <a:rPr lang="en-US" altLang="zh-CN" sz="2400" dirty="0"/>
              <a:t>g.drawString("Hello, Java World!", 10,20);</a:t>
            </a:r>
            <a:endParaRPr lang="en-US" altLang="zh-CN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x-none" sz="2400" dirty="0"/>
              <a:t>    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74753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应用程序举例－</a:t>
            </a:r>
            <a:r>
              <a:rPr lang="en-US" altLang="zh-CN" dirty="0"/>
              <a:t>applet</a:t>
            </a:r>
            <a:endParaRPr lang="zh-CN" altLang="en-US" dirty="0"/>
          </a:p>
        </p:txBody>
      </p:sp>
      <p:sp>
        <p:nvSpPr>
          <p:cNvPr id="84995" name="文本占位符 74754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HelloApplet.html</a:t>
            </a:r>
            <a:endParaRPr lang="en-US" altLang="zh-CN" dirty="0"/>
          </a:p>
        </p:txBody>
      </p:sp>
      <p:sp>
        <p:nvSpPr>
          <p:cNvPr id="84996" name="文本框 74755"/>
          <p:cNvSpPr txBox="1"/>
          <p:nvPr/>
        </p:nvSpPr>
        <p:spPr>
          <a:xfrm>
            <a:off x="1545194" y="2088595"/>
            <a:ext cx="8089552" cy="737235"/>
          </a:xfrm>
          <a:prstGeom prst="rect">
            <a:avLst/>
          </a:prstGeom>
          <a:solidFill>
            <a:schemeClr val="bg1"/>
          </a:solidFill>
          <a:ln w="76200" cap="sq" cmpd="tri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1600" b="1"/>
            </a:lvl1pPr>
          </a:lstStyle>
          <a:p>
            <a:pPr>
              <a:spcAft>
                <a:spcPts val="0"/>
              </a:spcAft>
            </a:pPr>
            <a:r>
              <a:rPr lang="en-US" altLang="zh-CN" sz="2100" dirty="0"/>
              <a:t>&lt;applet code=chapter1.HelloApplet width=200 height=50&gt;</a:t>
            </a:r>
            <a:endParaRPr lang="en-US" altLang="zh-CN" sz="2100" dirty="0"/>
          </a:p>
          <a:p>
            <a:pPr>
              <a:spcBef>
                <a:spcPts val="0"/>
              </a:spcBef>
            </a:pPr>
            <a:r>
              <a:rPr lang="en-US" altLang="zh-CN" sz="2100" dirty="0"/>
              <a:t>&lt;/applet&gt;</a:t>
            </a:r>
            <a:endParaRPr lang="en-US" altLang="zh-CN" sz="2100" dirty="0"/>
          </a:p>
        </p:txBody>
      </p:sp>
      <p:pic>
        <p:nvPicPr>
          <p:cNvPr id="84997" name="图片 74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194" y="3298746"/>
            <a:ext cx="6199108" cy="2868691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75777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应用程序举例－</a:t>
            </a:r>
            <a:r>
              <a:rPr lang="en-US" altLang="zh-CN" dirty="0"/>
              <a:t>Servlet</a:t>
            </a:r>
            <a:endParaRPr lang="zh-CN" altLang="en-US" dirty="0"/>
          </a:p>
        </p:txBody>
      </p:sp>
      <p:sp>
        <p:nvSpPr>
          <p:cNvPr id="86019" name="文本占位符 75778"/>
          <p:cNvSpPr>
            <a:spLocks noGrp="1"/>
          </p:cNvSpPr>
          <p:nvPr>
            <p:ph idx="1"/>
          </p:nvPr>
        </p:nvSpPr>
        <p:spPr>
          <a:xfrm>
            <a:off x="334010" y="1406843"/>
            <a:ext cx="9721850" cy="4751387"/>
          </a:xfrm>
        </p:spPr>
        <p:txBody>
          <a:bodyPr vert="horz" wrap="square" lIns="96011" tIns="48005" rIns="96011" bIns="48005" anchor="t"/>
          <a:lstStyle/>
          <a:p>
            <a:pPr eaLnBrk="1" hangingPunct="1">
              <a:spcAft>
                <a:spcPts val="0"/>
              </a:spcAft>
            </a:pPr>
            <a:r>
              <a:rPr lang="en-US" altLang="zh-CN" sz="2400" dirty="0"/>
              <a:t>Servlet1.java</a:t>
            </a:r>
            <a:endParaRPr lang="en-US" altLang="zh-CN" sz="2400" dirty="0"/>
          </a:p>
        </p:txBody>
      </p:sp>
      <p:sp>
        <p:nvSpPr>
          <p:cNvPr id="86020" name="文本框 75779"/>
          <p:cNvSpPr txBox="1"/>
          <p:nvPr/>
        </p:nvSpPr>
        <p:spPr>
          <a:xfrm>
            <a:off x="2782920" y="1288129"/>
            <a:ext cx="7862649" cy="5323840"/>
          </a:xfrm>
          <a:prstGeom prst="rect">
            <a:avLst/>
          </a:prstGeom>
          <a:solidFill>
            <a:schemeClr val="bg1"/>
          </a:solidFill>
          <a:ln w="76200" cap="sq" cmpd="tri">
            <a:noFill/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import javax.servlet.*;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import java.io.*;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import javax.servlet.http.*;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public class Servlet1 extends HttpServlet  {    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	public void service(HttpServletRequest request, 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		       HttpServletResponse response) throws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                 IOException, ServletException {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	      	PrintWriter    out;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		String title="This is title of servlet";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		String heading1="This is output1 from Servlet1";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	     	response.setContentType("text/html");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        		out = response.getWriter();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        		out.print("&lt;HTML&gt;&lt;HEAD&gt;&lt;TITLE&gt;</a:t>
            </a:r>
            <a:r>
              <a:rPr lang="en-US" altLang="zh-CN" sz="2100" b="1" dirty="0">
                <a:latin typeface="Arial" panose="020B0604020202020204" pitchFamily="34" charset="0"/>
              </a:rPr>
              <a:t>"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			+title+"&lt;/TITLE &lt;/HEAD&gt;&lt;BODY&gt;");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	     	out.print("&lt;h1&gt;"+heading1 +"&lt;/h1&gt;");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	     	out.println("&lt;P&gt;This is output2 from Servlet1.");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	     	out.print("&lt;/BODY&gt;&lt;/HTML&gt;");  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         		out.close();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80" b="1" dirty="0">
                <a:latin typeface="Arial" panose="020B0604020202020204" pitchFamily="34" charset="0"/>
              </a:rPr>
              <a:t>    }</a:t>
            </a:r>
            <a:endParaRPr lang="en-US" altLang="zh-CN" sz="1680" b="1" dirty="0">
              <a:latin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1680" b="1" dirty="0">
                <a:latin typeface="Arial" panose="020B0604020202020204" pitchFamily="34" charset="0"/>
              </a:rPr>
              <a:t>}</a:t>
            </a:r>
            <a:endParaRPr lang="en-US" altLang="zh-CN" sz="1680" b="1" dirty="0"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/>
          <p:nvPr>
            <p:custDataLst>
              <p:tags r:id="rId1"/>
            </p:custDataLst>
          </p:nvPr>
        </p:nvPicPr>
        <p:blipFill rotWithShape="1">
          <a:blip r:embed="rId2"/>
          <a:srcRect l="28380" t="1" r="16459" b="1067"/>
          <a:stretch>
            <a:fillRect/>
          </a:stretch>
        </p:blipFill>
        <p:spPr>
          <a:xfrm>
            <a:off x="1166605" y="3676058"/>
            <a:ext cx="2244333" cy="16633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82500" lnSpcReduction="20000"/>
          </a:bodyPr>
          <a:lstStyle/>
          <a:p>
            <a:pPr marL="0" indent="0" eaLnBrk="1" hangingPunct="1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dirty="0" smtClean="0"/>
              <a:t>&lt;</a:t>
            </a:r>
            <a:r>
              <a:rPr lang="en-US" altLang="zh-CN" dirty="0" smtClean="0"/>
              <a:t>HTML&gt;&lt;HEAD&gt;&lt;TITLE&gt;Welcome Page&lt;/TITLE&gt;&lt;/HEAD&gt;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dirty="0" smtClean="0"/>
              <a:t>&lt;body&gt;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dirty="0" smtClean="0"/>
              <a:t>	&lt;H1&gt;You hit the page: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dirty="0" smtClean="0"/>
              <a:t>		&lt;%! int hitcount=1;%&gt;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dirty="0" smtClean="0"/>
              <a:t>		&lt;%= hitcount++ %&gt;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dirty="0" smtClean="0"/>
              <a:t>		times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dirty="0" smtClean="0"/>
              <a:t>	&lt;/H1&gt;</a:t>
            </a:r>
            <a:endParaRPr lang="en-US" altLang="zh-CN" dirty="0" smtClean="0"/>
          </a:p>
          <a:p>
            <a:pPr marL="0" indent="0" eaLnBrk="1" hangingPunct="1">
              <a:lnSpc>
                <a:spcPct val="150000"/>
              </a:lnSpc>
              <a:spcBef>
                <a:spcPts val="20"/>
              </a:spcBef>
              <a:buNone/>
            </a:pPr>
            <a:r>
              <a:rPr lang="en-US" altLang="zh-CN" dirty="0" smtClean="0"/>
              <a:t>&lt;/body&gt;&lt;/html&gt;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/>
              <a:t>应用程序举例－</a:t>
            </a:r>
            <a:r>
              <a:rPr lang="en-US" altLang="zh-CN" dirty="0" smtClean="0"/>
              <a:t>JSP</a:t>
            </a:r>
            <a:endParaRPr lang="en-US" altLang="zh-CN" dirty="0" smtClean="0"/>
          </a:p>
        </p:txBody>
      </p:sp>
      <p:pic>
        <p:nvPicPr>
          <p:cNvPr id="6" name="图片 5"/>
          <p:cNvPicPr/>
          <p:nvPr>
            <p:custDataLst>
              <p:tags r:id="rId3"/>
            </p:custDataLst>
          </p:nvPr>
        </p:nvPicPr>
        <p:blipFill rotWithShape="1">
          <a:blip r:embed="rId4"/>
          <a:srcRect l="28380" t="1" r="16459" b="1067"/>
          <a:stretch>
            <a:fillRect/>
          </a:stretch>
        </p:blipFill>
        <p:spPr>
          <a:xfrm>
            <a:off x="6947133" y="3657621"/>
            <a:ext cx="2516781" cy="2146158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zh-CN"/>
              <a:t>教材及参考书目</a:t>
            </a:r>
            <a:endParaRPr lang="zh-CN" altLang="zh-CN"/>
          </a:p>
        </p:txBody>
      </p:sp>
      <p:sp>
        <p:nvSpPr>
          <p:cNvPr id="17410" name="文本占位符 7169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>
            <a:normAutofit lnSpcReduction="20000"/>
          </a:bodyPr>
          <a:lstStyle/>
          <a:p>
            <a:pPr eaLnBrk="1" hangingPunct="1">
              <a:lnSpc>
                <a:spcPct val="110000"/>
              </a:lnSpc>
              <a:spcAft>
                <a:spcPts val="0"/>
              </a:spcAft>
            </a:pPr>
            <a:r>
              <a:rPr lang="zh-CN" altLang="en-US" sz="2940" dirty="0"/>
              <a:t>教材：</a:t>
            </a:r>
            <a:endParaRPr lang="zh-CN" altLang="en-US" sz="2940" dirty="0"/>
          </a:p>
          <a:p>
            <a:pPr lvl="1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520" dirty="0">
                <a:sym typeface="+mn-ea"/>
              </a:rPr>
              <a:t>《</a:t>
            </a:r>
            <a:r>
              <a:rPr lang="zh-CN" altLang="en-US" sz="2520" dirty="0">
                <a:sym typeface="+mn-ea"/>
              </a:rPr>
              <a:t>Java核心技术</a:t>
            </a:r>
            <a:r>
              <a:rPr lang="en-US" altLang="zh-CN" sz="2520" dirty="0">
                <a:sym typeface="+mn-ea"/>
              </a:rPr>
              <a:t>》11th Cay S. Horstmann </a:t>
            </a:r>
            <a:r>
              <a:rPr lang="zh-CN" altLang="en-US" sz="2520" dirty="0">
                <a:sym typeface="+mn-ea"/>
              </a:rPr>
              <a:t>机械工业出版社</a:t>
            </a:r>
            <a:endParaRPr lang="en-US" altLang="zh-CN" sz="2520" dirty="0">
              <a:sym typeface="+mn-ea"/>
            </a:endParaRPr>
          </a:p>
          <a:p>
            <a:pPr lvl="1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520" dirty="0"/>
              <a:t>《</a:t>
            </a:r>
            <a:r>
              <a:rPr lang="zh-CN" altLang="en-US" sz="2520" dirty="0"/>
              <a:t>疯狂</a:t>
            </a:r>
            <a:r>
              <a:rPr lang="en-US" altLang="zh-CN" sz="2520" dirty="0"/>
              <a:t>Java</a:t>
            </a:r>
            <a:r>
              <a:rPr lang="zh-CN" altLang="en-US" sz="2520" dirty="0"/>
              <a:t>讲义</a:t>
            </a:r>
            <a:r>
              <a:rPr lang="en-US" altLang="zh-CN" sz="2520" dirty="0"/>
              <a:t>》4th or 5th</a:t>
            </a:r>
            <a:r>
              <a:rPr lang="zh-CN" altLang="en-US" sz="2520" dirty="0"/>
              <a:t>，李刚，电子工业出版社</a:t>
            </a:r>
            <a:endParaRPr lang="zh-CN" altLang="en-US" sz="2520" dirty="0"/>
          </a:p>
          <a:p>
            <a:pPr lvl="1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520" dirty="0"/>
              <a:t>《Java</a:t>
            </a:r>
            <a:r>
              <a:rPr lang="zh-CN" altLang="en-US" sz="2520" dirty="0"/>
              <a:t>编程思想</a:t>
            </a:r>
            <a:r>
              <a:rPr lang="en-US" altLang="zh-CN" sz="2520" dirty="0"/>
              <a:t>》4th</a:t>
            </a:r>
            <a:r>
              <a:rPr lang="zh-CN" altLang="en-US" sz="2520" dirty="0"/>
              <a:t>，</a:t>
            </a:r>
            <a:r>
              <a:rPr lang="en-US" altLang="zh-CN" sz="2520" dirty="0"/>
              <a:t>Bruce Eckel</a:t>
            </a:r>
            <a:r>
              <a:rPr lang="zh-CN" altLang="en-US" sz="2520" dirty="0"/>
              <a:t>，机械工业出版社</a:t>
            </a:r>
            <a:endParaRPr lang="zh-CN" altLang="en-US" sz="2520" dirty="0"/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520" dirty="0"/>
              <a:t>深入学习参考：</a:t>
            </a:r>
            <a:endParaRPr lang="zh-CN" altLang="en-US" sz="2520" dirty="0"/>
          </a:p>
          <a:p>
            <a:pPr lvl="1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100" dirty="0"/>
              <a:t>《Effective Java》</a:t>
            </a:r>
            <a:r>
              <a:rPr lang="zh-CN" altLang="en-US" sz="2100" dirty="0"/>
              <a:t>，</a:t>
            </a:r>
            <a:r>
              <a:rPr lang="en-US" altLang="zh-CN" sz="2100" dirty="0"/>
              <a:t>Joshua Bloch, </a:t>
            </a:r>
            <a:r>
              <a:rPr lang="zh-CN" altLang="en-US" sz="2100" dirty="0"/>
              <a:t>机械工业出版社</a:t>
            </a:r>
            <a:endParaRPr lang="zh-CN" altLang="en-US" sz="2100" dirty="0"/>
          </a:p>
          <a:p>
            <a:pPr lvl="1"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100" dirty="0"/>
              <a:t>《</a:t>
            </a:r>
            <a:r>
              <a:rPr lang="zh-CN" altLang="en-US" sz="2100" dirty="0"/>
              <a:t>深入理解</a:t>
            </a:r>
            <a:r>
              <a:rPr lang="en-US" altLang="zh-CN" sz="2100" dirty="0"/>
              <a:t>Java</a:t>
            </a:r>
            <a:r>
              <a:rPr lang="zh-CN" altLang="en-US" sz="2100" dirty="0"/>
              <a:t>虚拟机：</a:t>
            </a:r>
            <a:r>
              <a:rPr lang="en-US" altLang="zh-CN" sz="2100" dirty="0"/>
              <a:t>JVM</a:t>
            </a:r>
            <a:r>
              <a:rPr lang="zh-CN" altLang="en-US" sz="2100" dirty="0"/>
              <a:t>高级特性与最佳实践 </a:t>
            </a:r>
            <a:r>
              <a:rPr lang="en-US" altLang="zh-CN" sz="2100" dirty="0"/>
              <a:t>》,</a:t>
            </a:r>
            <a:r>
              <a:rPr lang="zh-CN" altLang="en-US" sz="2100" dirty="0"/>
              <a:t>周志明 </a:t>
            </a:r>
            <a:r>
              <a:rPr lang="en-US" altLang="zh-CN" sz="2100" dirty="0"/>
              <a:t>, </a:t>
            </a:r>
            <a:r>
              <a:rPr lang="zh-CN" altLang="en-US" sz="2100" dirty="0"/>
              <a:t>机械工业出版社</a:t>
            </a:r>
            <a:endParaRPr lang="en-US" altLang="x-none" sz="2100" dirty="0"/>
          </a:p>
          <a:p>
            <a:pPr eaLnBrk="1" hangingPunct="1">
              <a:lnSpc>
                <a:spcPct val="110000"/>
              </a:lnSpc>
              <a:spcBef>
                <a:spcPts val="20"/>
              </a:spcBef>
            </a:pPr>
            <a:r>
              <a:rPr lang="en-US" altLang="zh-CN" sz="2520" dirty="0"/>
              <a:t>API</a:t>
            </a:r>
            <a:r>
              <a:rPr lang="zh-CN" altLang="en-US" sz="2520" dirty="0"/>
              <a:t>参考：</a:t>
            </a:r>
            <a:br>
              <a:rPr lang="zh-CN" altLang="en-US" sz="2520" dirty="0"/>
            </a:br>
            <a:r>
              <a:rPr lang="en-US" altLang="zh-CN" sz="2100" dirty="0"/>
              <a:t>《Java JDK, Standard Edition Documentation》</a:t>
            </a:r>
            <a:endParaRPr lang="en-US" altLang="zh-CN" sz="21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489331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JDK8-&gt;JDK9~1</a:t>
            </a:r>
            <a:r>
              <a:rPr 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8</a:t>
            </a:r>
            <a:endParaRPr lang="en-US" sz="48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29870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Aft>
                <a:spcPts val="0"/>
              </a:spcAft>
            </a:pP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44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7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1470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>
              <a:spcAft>
                <a:spcPts val="0"/>
              </a:spcAft>
            </a:pPr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/>
              <a:t>模块化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395730"/>
            <a:ext cx="5130800" cy="2675255"/>
          </a:xfrm>
        </p:spPr>
        <p:txBody>
          <a:bodyPr/>
          <a:p>
            <a:pPr>
              <a:spcAft>
                <a:spcPts val="0"/>
              </a:spcAft>
            </a:pPr>
            <a:r>
              <a:rPr sz="2400"/>
              <a:t>JDK9引入了一个新的特性JPMS（Java Platform Module System），</a:t>
            </a:r>
            <a:r>
              <a:rPr lang="zh-CN" sz="2400"/>
              <a:t>又称</a:t>
            </a:r>
            <a:r>
              <a:rPr sz="2400"/>
              <a:t>Project Jigsaw</a:t>
            </a:r>
            <a:endParaRPr sz="2400"/>
          </a:p>
          <a:p>
            <a:pPr lvl="1">
              <a:spcBef>
                <a:spcPts val="20"/>
              </a:spcBef>
            </a:pPr>
            <a:r>
              <a:rPr lang="zh-CN" sz="2000"/>
              <a:t>用户可以指定个人应用包含模块</a:t>
            </a:r>
            <a:endParaRPr 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b="4943"/>
          <a:stretch>
            <a:fillRect/>
          </a:stretch>
        </p:blipFill>
        <p:spPr>
          <a:xfrm>
            <a:off x="5626100" y="1485265"/>
            <a:ext cx="4846955" cy="3756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内容占位符 5"/>
          <p:cNvPicPr>
            <a:picLocks noChangeAspect="1"/>
          </p:cNvPicPr>
          <p:nvPr>
            <p:ph sz="half" idx="2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29920" y="3105785"/>
            <a:ext cx="4763770" cy="3008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65850" y="5445760"/>
            <a:ext cx="386334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ts val="0"/>
              </a:spcAft>
            </a:pPr>
            <a:r>
              <a:rPr lang="zh-CN" altLang="en-US"/>
              <a:t>参考：https://www.cnblogs.com/lujiango/p/7852120.html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en-US" altLang="zh-CN"/>
              <a:t>j</a:t>
            </a:r>
            <a:r>
              <a:rPr lang="en-US" altLang="zh-CN"/>
              <a:t>shell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Aft>
                <a:spcPts val="0"/>
              </a:spcAft>
            </a:pPr>
            <a:r>
              <a:rPr lang="zh-CN" altLang="en-US" sz="2800"/>
              <a:t>JShell：Read-Evaluate-Print循环（REPL），输入时变量声明，语句和表达式，并立即显示结果。</a:t>
            </a:r>
            <a:endParaRPr lang="zh-CN" altLang="en-US" sz="2800"/>
          </a:p>
          <a:p>
            <a:pPr lvl="1">
              <a:spcBef>
                <a:spcPts val="20"/>
              </a:spcBef>
              <a:spcAft>
                <a:spcPts val="0"/>
              </a:spcAft>
            </a:pPr>
            <a:r>
              <a:rPr lang="zh-CN" altLang="en-US" sz="2450"/>
              <a:t>优点：</a:t>
            </a:r>
            <a:r>
              <a:rPr lang="zh-CN" altLang="en-US" sz="2400"/>
              <a:t>可快速验证Java API</a:t>
            </a:r>
            <a:endParaRPr lang="zh-CN" altLang="en-US" sz="2400"/>
          </a:p>
          <a:p>
            <a:pPr lvl="1" algn="l">
              <a:spcBef>
                <a:spcPts val="20"/>
              </a:spcBef>
              <a:spcAft>
                <a:spcPts val="0"/>
              </a:spcAft>
              <a:buClrTx/>
              <a:buSzTx/>
            </a:pPr>
            <a:r>
              <a:rPr lang="zh-CN" altLang="en-US" sz="2450"/>
              <a:t>缺点：</a:t>
            </a:r>
            <a:r>
              <a:rPr lang="zh-CN" altLang="en-US" sz="2400"/>
              <a:t>代码编写</a:t>
            </a:r>
            <a:r>
              <a:rPr lang="zh-CN" altLang="en-US" sz="2400"/>
              <a:t>复杂</a:t>
            </a:r>
            <a:endParaRPr lang="zh-CN" altLang="en-US" sz="2400"/>
          </a:p>
          <a:p>
            <a:pPr marL="1485900" lvl="2" indent="-457200" algn="l">
              <a:spcBef>
                <a:spcPts val="2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zh-CN" altLang="en-US" sz="2000"/>
              <a:t>智能程度低</a:t>
            </a:r>
            <a:endParaRPr lang="zh-CN" altLang="en-US" sz="2000"/>
          </a:p>
          <a:p>
            <a:pPr marL="1485900" lvl="2" indent="-457200" algn="l">
              <a:spcBef>
                <a:spcPts val="20"/>
              </a:spcBef>
              <a:spcAft>
                <a:spcPts val="0"/>
              </a:spcAft>
              <a:buClrTx/>
              <a:buSzTx/>
              <a:buAutoNum type="arabicPeriod"/>
            </a:pPr>
            <a:r>
              <a:rPr lang="zh-CN" altLang="en-US" sz="2000"/>
              <a:t>对JDK外第三方包的依赖繁琐</a:t>
            </a:r>
            <a:endParaRPr lang="zh-CN" altLang="en-US" sz="2000"/>
          </a:p>
          <a:p>
            <a:pPr marL="1485900" lvl="2" indent="-457200" algn="l">
              <a:spcBef>
                <a:spcPts val="20"/>
              </a:spcBef>
              <a:buClrTx/>
              <a:buSzTx/>
              <a:buAutoNum type="arabicPeriod"/>
            </a:pPr>
            <a:r>
              <a:rPr lang="zh-CN" altLang="en-US" sz="2000"/>
              <a:t>Java自身的强类型限制</a:t>
            </a:r>
            <a:endParaRPr lang="zh-CN" altLang="en-US" sz="2000"/>
          </a:p>
          <a:p>
            <a:pPr marL="1485900" lvl="2" indent="-457200" algn="l">
              <a:buClrTx/>
              <a:buSzTx/>
            </a:pPr>
            <a:endParaRPr lang="zh-CN" altLang="en-US" sz="20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E050F0-2353-4035-9336-0D6E26FF3F01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25895" y="3240405"/>
            <a:ext cx="4175760" cy="2861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>
              <a:spcAft>
                <a:spcPts val="0"/>
              </a:spcAft>
            </a:pPr>
            <a:r>
              <a:rPr lang="zh-CN" altLang="en-US" sz="1800"/>
              <a:t>jshell&gt; print(a)</a:t>
            </a:r>
            <a:endParaRPr lang="zh-CN" altLang="en-US" sz="18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800"/>
              <a:t>test for jshell</a:t>
            </a:r>
            <a:endParaRPr lang="zh-CN" altLang="en-US" sz="1800"/>
          </a:p>
          <a:p>
            <a:endParaRPr lang="zh-CN" altLang="en-US" sz="18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800"/>
              <a:t>jshell&gt; a.split(" ")</a:t>
            </a:r>
            <a:endParaRPr lang="zh-CN" altLang="en-US" sz="18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800"/>
              <a:t>$11 ==&gt; String[3] { "test", "for", "jshell" }</a:t>
            </a:r>
            <a:endParaRPr lang="zh-CN" altLang="en-US" sz="1800"/>
          </a:p>
          <a:p>
            <a:endParaRPr lang="zh-CN" altLang="en-US" sz="18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800"/>
              <a:t>jshell&gt; $11</a:t>
            </a:r>
            <a:endParaRPr lang="zh-CN" altLang="en-US" sz="18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1800"/>
              <a:t>$11 ==&gt; String[3] { "test", "for", "jshell" }</a:t>
            </a:r>
            <a:endParaRPr lang="zh-CN" altLang="en-US" sz="1800"/>
          </a:p>
          <a:p>
            <a:endParaRPr lang="zh-CN" altLang="en-US" sz="1800"/>
          </a:p>
          <a:p>
            <a:pPr>
              <a:spcBef>
                <a:spcPts val="0"/>
              </a:spcBef>
            </a:pPr>
            <a:r>
              <a:rPr lang="zh-CN" altLang="en-US" sz="1800"/>
              <a:t>jshell&gt;</a:t>
            </a:r>
            <a:endParaRPr lang="zh-CN" altLang="en-US" sz="1800"/>
          </a:p>
        </p:txBody>
      </p:sp>
      <p:sp>
        <p:nvSpPr>
          <p:cNvPr id="8" name="文本框 7"/>
          <p:cNvSpPr txBox="1"/>
          <p:nvPr/>
        </p:nvSpPr>
        <p:spPr>
          <a:xfrm>
            <a:off x="7498080" y="2790190"/>
            <a:ext cx="1960880" cy="39878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代码片段的执行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jwebserver-jdk18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启动一个简单的 、最小化的静态 Web 服务器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marL="0" marR="0" lvl="0" indent="0" algn="r" defTabSz="10287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ABA1E-F4A1-4B47-9AAE-69574FBD723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  <a:sym typeface="Calibri" panose="020F0502020204030204" pitchFamily="34" charset="0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5355" y="3960495"/>
            <a:ext cx="4410075" cy="2105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70" y="2070100"/>
            <a:ext cx="701548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62" name="TextBox 3"/>
          <p:cNvSpPr/>
          <p:nvPr/>
        </p:nvSpPr>
        <p:spPr>
          <a:xfrm>
            <a:off x="3948113" y="2205038"/>
            <a:ext cx="2914650" cy="11068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6600" b="1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Thanks!</a:t>
            </a:r>
            <a:endParaRPr lang="zh-CN" altLang="en-US" sz="6600" b="1" dirty="0">
              <a:solidFill>
                <a:srgbClr val="00B0F0"/>
              </a:solidFill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3"/>
          <p:cNvSpPr/>
          <p:nvPr/>
        </p:nvSpPr>
        <p:spPr>
          <a:xfrm>
            <a:off x="3690938" y="2613025"/>
            <a:ext cx="458724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0" lvl="1" indent="0" algn="l" eaLnBrk="1" fontAlgn="base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48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Calibri" panose="020F0502020204030204" pitchFamily="34" charset="0"/>
              </a:rPr>
              <a:t>Java语言发展史</a:t>
            </a:r>
            <a:endParaRPr lang="zh-CN" altLang="en-US" sz="2000" dirty="0">
              <a:solidFill>
                <a:srgbClr val="7F7F7F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46" name="TextBox 4"/>
          <p:cNvSpPr/>
          <p:nvPr/>
        </p:nvSpPr>
        <p:spPr>
          <a:xfrm>
            <a:off x="1241425" y="1935163"/>
            <a:ext cx="2193290" cy="27533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Aft>
                <a:spcPts val="0"/>
              </a:spcAft>
            </a:pP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[</a:t>
            </a:r>
            <a:r>
              <a:rPr lang="en-US" altLang="zh-CN" sz="17300" dirty="0">
                <a:solidFill>
                  <a:srgbClr val="00B0F0"/>
                </a:solidFill>
                <a:latin typeface="FrankRuehl" panose="020E0503060101010101" pitchFamily="34" charset="-79"/>
                <a:ea typeface="宋体" panose="02010600030101010101" pitchFamily="2" charset="-122"/>
                <a:sym typeface="FrankRuehl" panose="020E0503060101010101" pitchFamily="34" charset="-79"/>
              </a:rPr>
              <a:t>2</a:t>
            </a:r>
            <a:r>
              <a:rPr lang="en-US" altLang="zh-CN" sz="17300" dirty="0">
                <a:solidFill>
                  <a:srgbClr val="00B0F0"/>
                </a:solidFill>
                <a:latin typeface="Latha" panose="020B0604020202020204" pitchFamily="34" charset="0"/>
                <a:ea typeface="宋体" panose="02010600030101010101" pitchFamily="2" charset="-122"/>
                <a:sym typeface="Latha" panose="020B0604020202020204" pitchFamily="34" charset="0"/>
              </a:rPr>
              <a:t>]</a:t>
            </a:r>
            <a:endParaRPr lang="zh-CN" altLang="en-US" sz="17300" dirty="0">
              <a:solidFill>
                <a:srgbClr val="00B0F0"/>
              </a:solidFill>
              <a:latin typeface="Latha" panose="020B0604020202020204" pitchFamily="34" charset="0"/>
              <a:ea typeface="宋体" panose="02010600030101010101" pitchFamily="2" charset="-122"/>
              <a:sym typeface="Latha" panose="020B0604020202020204" pitchFamily="34" charset="0"/>
            </a:endParaRPr>
          </a:p>
        </p:txBody>
      </p:sp>
      <p:sp>
        <p:nvSpPr>
          <p:cNvPr id="6147" name="TextBox 5"/>
          <p:cNvSpPr/>
          <p:nvPr/>
        </p:nvSpPr>
        <p:spPr>
          <a:xfrm>
            <a:off x="2708275" y="3311525"/>
            <a:ext cx="814705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102870" tIns="51435" rIns="102870" bIns="51435" anchor="t">
            <a:spAutoFit/>
          </a:bodyPr>
          <a:p>
            <a:pPr>
              <a:spcAft>
                <a:spcPts val="0"/>
              </a:spcAft>
            </a:pPr>
            <a:r>
              <a:rPr lang="en-US" altLang="zh-CN" sz="2700" dirty="0">
                <a:solidFill>
                  <a:srgbClr val="00B0F0"/>
                </a:solidFill>
                <a:latin typeface="Impact" panose="020B0806030902050204" pitchFamily="34" charset="0"/>
                <a:ea typeface="宋体" panose="02010600030101010101" pitchFamily="2" charset="-122"/>
                <a:sym typeface="Impact" panose="020B0806030902050204" pitchFamily="34" charset="0"/>
              </a:rPr>
              <a:t>Java</a:t>
            </a:r>
            <a:endParaRPr lang="zh-CN" altLang="en-US" sz="2700" dirty="0">
              <a:solidFill>
                <a:srgbClr val="00B0F0"/>
              </a:solidFill>
              <a:latin typeface="Impact" panose="020B0806030902050204" pitchFamily="34" charset="0"/>
              <a:ea typeface="宋体" panose="02010600030101010101" pitchFamily="2" charset="-122"/>
              <a:sym typeface="Impact" panose="020B080603090205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 vert="horz" wrap="square" lIns="96011" tIns="48005" rIns="96011" bIns="48005" rtlCol="0" anchor="ctr">
            <a:normAutofit fontScale="90000"/>
          </a:bodyPr>
          <a:lstStyle/>
          <a:p>
            <a:pPr lvl="0" algn="l" eaLnBrk="1" hangingPunct="1">
              <a:spcAft>
                <a:spcPts val="0"/>
              </a:spcAft>
            </a:pPr>
            <a:r>
              <a:rPr lang="en-US" altLang="zh-CN" dirty="0">
                <a:sym typeface="+mn-ea"/>
              </a:rPr>
              <a:t>Java出现的背景</a:t>
            </a:r>
            <a:endParaRPr lang="en-US" altLang="zh-CN" dirty="0">
              <a:sym typeface="+mn-ea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algn="just" eaLnBrk="1" hangingPunct="1">
              <a:spcAft>
                <a:spcPts val="0"/>
              </a:spcAft>
            </a:pPr>
            <a:r>
              <a:rPr lang="en-US" altLang="zh-CN" dirty="0"/>
              <a:t>1991,Sun,Green</a:t>
            </a:r>
            <a:r>
              <a:rPr lang="zh-CN" altLang="en-US" dirty="0"/>
              <a:t>项目</a:t>
            </a:r>
            <a:endParaRPr lang="zh-CN" altLang="en-US" dirty="0"/>
          </a:p>
          <a:p>
            <a:pPr algn="just" eaLnBrk="1" hangingPunct="1">
              <a:spcBef>
                <a:spcPts val="20"/>
              </a:spcBef>
              <a:spcAft>
                <a:spcPts val="0"/>
              </a:spcAft>
            </a:pPr>
            <a:r>
              <a:rPr lang="en-US" altLang="zh-CN" dirty="0"/>
              <a:t>Gosling</a:t>
            </a:r>
            <a:r>
              <a:rPr lang="zh-CN" altLang="en-US" dirty="0"/>
              <a:t>的新创意</a:t>
            </a:r>
            <a:r>
              <a:rPr lang="en-US" altLang="zh-CN" dirty="0"/>
              <a:t>--Oak</a:t>
            </a:r>
            <a:endParaRPr lang="zh-CN" altLang="en-US" dirty="0"/>
          </a:p>
          <a:p>
            <a:pPr algn="just" eaLnBrk="1" hangingPunct="1">
              <a:spcBef>
                <a:spcPts val="20"/>
              </a:spcBef>
              <a:spcAft>
                <a:spcPts val="0"/>
              </a:spcAft>
            </a:pPr>
            <a:r>
              <a:rPr lang="en-US" altLang="zh-CN" dirty="0"/>
              <a:t>1994,HotJava,</a:t>
            </a:r>
            <a:r>
              <a:rPr lang="zh-CN" altLang="en-US" dirty="0"/>
              <a:t>支持</a:t>
            </a:r>
            <a:r>
              <a:rPr lang="en-US" altLang="zh-CN" dirty="0"/>
              <a:t>Oak</a:t>
            </a:r>
            <a:r>
              <a:rPr lang="zh-CN" altLang="en-US" dirty="0"/>
              <a:t>的浏览器。</a:t>
            </a:r>
            <a:endParaRPr lang="zh-CN" altLang="en-US" dirty="0"/>
          </a:p>
          <a:p>
            <a:pPr algn="just" eaLnBrk="1" hangingPunct="1">
              <a:spcBef>
                <a:spcPts val="20"/>
              </a:spcBef>
              <a:spcAft>
                <a:spcPts val="0"/>
              </a:spcAft>
            </a:pPr>
            <a:r>
              <a:rPr lang="en-US" altLang="zh-CN" dirty="0"/>
              <a:t>1995.05.23</a:t>
            </a:r>
            <a:r>
              <a:rPr lang="zh-CN" altLang="en-US" dirty="0"/>
              <a:t>，</a:t>
            </a:r>
            <a:r>
              <a:rPr lang="en-US" altLang="zh-CN" dirty="0"/>
              <a:t>Oak</a:t>
            </a:r>
            <a:r>
              <a:rPr lang="zh-CN" altLang="en-US" dirty="0"/>
              <a:t>更名为</a:t>
            </a:r>
            <a:r>
              <a:rPr lang="en-US" altLang="zh-CN" dirty="0"/>
              <a:t>Java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 eaLnBrk="1" hangingPunct="1">
              <a:spcBef>
                <a:spcPts val="20"/>
              </a:spcBef>
            </a:pPr>
            <a:r>
              <a:rPr lang="en-US" altLang="zh-CN" dirty="0"/>
              <a:t>1996.01,JDK1.0</a:t>
            </a:r>
            <a:r>
              <a:rPr lang="zh-CN" altLang="en-US" dirty="0"/>
              <a:t>发布</a:t>
            </a:r>
            <a:endParaRPr lang="zh-CN" altLang="en-US" dirty="0"/>
          </a:p>
        </p:txBody>
      </p:sp>
      <p:sp>
        <p:nvSpPr>
          <p:cNvPr id="10243" name="Rectangle 3"/>
          <p:cNvSpPr/>
          <p:nvPr/>
        </p:nvSpPr>
        <p:spPr>
          <a:xfrm>
            <a:off x="863441" y="273367"/>
            <a:ext cx="5747385" cy="98345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5040" b="0" i="0" u="none" strike="noStrike" kern="1200" cap="none" spc="0" normalizeH="0" baseline="0" noProof="1">
              <a:ln>
                <a:noFill/>
              </a:ln>
              <a:solidFill>
                <a:srgbClr val="F8F8F8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0484" name="Picture 4" descr="gosling_hi_r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675" y="4205317"/>
            <a:ext cx="2040255" cy="2088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Rectangle 5"/>
          <p:cNvSpPr/>
          <p:nvPr/>
        </p:nvSpPr>
        <p:spPr>
          <a:xfrm>
            <a:off x="7525289" y="4864567"/>
            <a:ext cx="2082800" cy="4140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Aft>
                <a:spcPts val="0"/>
              </a:spcAft>
            </a:pPr>
            <a:r>
              <a:rPr lang="en-US" altLang="zh-CN" sz="2100" b="1" dirty="0">
                <a:latin typeface="Arial" panose="020B0604020202020204" pitchFamily="34" charset="0"/>
              </a:rPr>
              <a:t>James Gosling</a:t>
            </a:r>
            <a:endParaRPr lang="en-US" altLang="zh-CN" sz="2100" b="1" dirty="0">
              <a:latin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</a:t>
            </a:r>
            <a:r>
              <a:rPr lang="zh-CN" altLang="en-US" dirty="0"/>
              <a:t>的版本演进（</a:t>
            </a:r>
            <a:r>
              <a:rPr lang="en-US" altLang="zh-CN" dirty="0"/>
              <a:t>1)</a:t>
            </a:r>
            <a:endParaRPr lang="en-US" altLang="zh-CN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>
            <a:normAutofit/>
          </a:bodyPr>
          <a:lstStyle/>
          <a:p>
            <a:pPr eaLnBrk="1" hangingPunct="1">
              <a:lnSpc>
                <a:spcPct val="110000"/>
              </a:lnSpc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1995.05.23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语言发布</a:t>
            </a:r>
            <a:endParaRPr lang="en-US" altLang="x-none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1996.01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JDK1.0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1997.02.18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JDK1.1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1998.12.04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JDK1.2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J2SE J2EE J2ME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2000.05.08 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J2SE1.3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2002.02.13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J2SE1.4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2004.09.30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J2SE1.5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 5.0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2005.06.28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Java SE 6.0</a:t>
            </a:r>
            <a:endParaRPr lang="en-US" altLang="x-none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2011.07.28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x-none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 7.0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2014.03.18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x-none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 8.0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6011" tIns="48005" rIns="96011" bIns="48005" anchor="ctr"/>
          <a:lstStyle/>
          <a:p>
            <a:pPr eaLnBrk="1" hangingPunct="1">
              <a:spcAft>
                <a:spcPts val="0"/>
              </a:spcAft>
            </a:pPr>
            <a:r>
              <a:rPr lang="en-US" altLang="zh-CN" dirty="0"/>
              <a:t>Java</a:t>
            </a:r>
            <a:r>
              <a:rPr lang="zh-CN" altLang="en-US" dirty="0"/>
              <a:t>的版本演进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6011" tIns="48005" rIns="96011" bIns="48005" anchor="t"/>
          <a:lstStyle/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2014.03.18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x-none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 8.0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（服务支持从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延长到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2030.12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2017.09.21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x-none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 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ym typeface="+mn-ea"/>
              </a:rPr>
              <a:t>2018.03.14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non-LTS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2018.09.26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x-none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 SE 11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LTS,2023.9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延长到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2026.9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2019.3.19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~2021.3.16</a:t>
            </a:r>
            <a:r>
              <a:rPr lang="zh-CN" altLang="en-US" sz="2000" b="1" dirty="0">
                <a:sym typeface="+mn-ea"/>
              </a:rPr>
              <a:t>，</a:t>
            </a:r>
            <a:r>
              <a:rPr lang="en-US" altLang="zh-CN" sz="2000" b="1" dirty="0">
                <a:sym typeface="+mn-ea"/>
              </a:rPr>
              <a:t>12~16</a:t>
            </a:r>
            <a:endParaRPr lang="en-US" altLang="zh-CN" sz="2000" b="1" dirty="0">
              <a:sym typeface="+mn-ea"/>
            </a:endParaRPr>
          </a:p>
          <a:p>
            <a:pPr eaLnBrk="1" hangingPunct="1">
              <a:lnSpc>
                <a:spcPct val="110000"/>
              </a:lnSpc>
              <a:spcBef>
                <a:spcPts val="2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2021.09.14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x-none" sz="2000" b="1" dirty="0">
                <a:solidFill>
                  <a:srgbClr val="FF0000"/>
                </a:solidFill>
                <a:sym typeface="+mn-ea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Java SE 17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LTS,2026.9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延长到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2029.9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t="-1223" r="20253"/>
          <a:stretch>
            <a:fillRect/>
          </a:stretch>
        </p:blipFill>
        <p:spPr>
          <a:xfrm>
            <a:off x="224790" y="3150235"/>
            <a:ext cx="10229850" cy="37846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custom"/>
  <p:tag name="KSO_WM_TEMPLATE_INDEX" val="286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86"/>
</p:tagLst>
</file>

<file path=ppt/tags/tag11.xml><?xml version="1.0" encoding="utf-8"?>
<p:tagLst xmlns:p="http://schemas.openxmlformats.org/presentationml/2006/main">
  <p:tag name="KSO_WM_TEMPLATE_CATEGORY" val="custom"/>
  <p:tag name="KSO_WM_TEMPLATE_INDEX" val="286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5.xml><?xml version="1.0" encoding="utf-8"?>
<p:tagLst xmlns:p="http://schemas.openxmlformats.org/presentationml/2006/main">
  <p:tag name="KSO_WM_TEMPLATE_CATEGORY" val="custom"/>
  <p:tag name="KSO_WM_TEMPLATE_INDEX" val="286"/>
</p:tagLst>
</file>

<file path=ppt/tags/tag16.xml><?xml version="1.0" encoding="utf-8"?>
<p:tagLst xmlns:p="http://schemas.openxmlformats.org/presentationml/2006/main">
  <p:tag name="KSO_WM_TEMPLATE_CATEGORY" val="custom"/>
  <p:tag name="KSO_WM_TEMPLATE_INDEX" val="286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EMPLATE_CATEGORY" val="custom"/>
  <p:tag name="KSO_WM_TEMPLATE_INDEX" val="286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22.xml><?xml version="1.0" encoding="utf-8"?>
<p:tagLst xmlns:p="http://schemas.openxmlformats.org/presentationml/2006/main">
  <p:tag name="KSO_WM_TEMPLATE_CATEGORY" val="custom"/>
  <p:tag name="KSO_WM_TEMPLATE_INDEX" val="286"/>
</p:tagLst>
</file>

<file path=ppt/tags/tag23.xml><?xml version="1.0" encoding="utf-8"?>
<p:tagLst xmlns:p="http://schemas.openxmlformats.org/presentationml/2006/main">
  <p:tag name="KSO_WM_TEMPLATE_CATEGORY" val="custom"/>
  <p:tag name="KSO_WM_TEMPLATE_INDEX" val="286"/>
</p:tagLst>
</file>

<file path=ppt/tags/tag24.xml><?xml version="1.0" encoding="utf-8"?>
<p:tagLst xmlns:p="http://schemas.openxmlformats.org/presentationml/2006/main">
  <p:tag name="KSO_WM_TEMPLATE_CATEGORY" val="custom"/>
  <p:tag name="KSO_WM_TEMPLATE_INDEX" val="286"/>
</p:tagLst>
</file>

<file path=ppt/tags/tag25.xml><?xml version="1.0" encoding="utf-8"?>
<p:tagLst xmlns:p="http://schemas.openxmlformats.org/presentationml/2006/main">
  <p:tag name="KSO_WM_TEMPLATE_CATEGORY" val="custom"/>
  <p:tag name="KSO_WM_TEMPLATE_INDEX" val="286"/>
</p:tagLst>
</file>

<file path=ppt/tags/tag26.xml><?xml version="1.0" encoding="utf-8"?>
<p:tagLst xmlns:p="http://schemas.openxmlformats.org/presentationml/2006/main">
  <p:tag name="KSO_WM_TEMPLATE_CATEGORY" val="custom"/>
  <p:tag name="KSO_WM_TEMPLATE_INDEX" val="286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3.xml><?xml version="1.0" encoding="utf-8"?>
<p:tagLst xmlns:p="http://schemas.openxmlformats.org/presentationml/2006/main">
  <p:tag name="KSO_WM_TEMPLATE_CATEGORY" val="custom"/>
  <p:tag name="KSO_WM_TEMPLATE_INDEX" val="286"/>
</p:tagLst>
</file>

<file path=ppt/tags/tag30.xml><?xml version="1.0" encoding="utf-8"?>
<p:tagLst xmlns:p="http://schemas.openxmlformats.org/presentationml/2006/main">
  <p:tag name="KSO_WM_TEMPLATE_CATEGORY" val="custom"/>
  <p:tag name="KSO_WM_TEMPLATE_INDEX" val="286"/>
</p:tagLst>
</file>

<file path=ppt/tags/tag31.xml><?xml version="1.0" encoding="utf-8"?>
<p:tagLst xmlns:p="http://schemas.openxmlformats.org/presentationml/2006/main">
  <p:tag name="KSO_WM_TEMPLATE_CATEGORY" val="custom"/>
  <p:tag name="KSO_WM_TEMPLATE_INDEX" val="286"/>
</p:tagLst>
</file>

<file path=ppt/tags/tag32.xml><?xml version="1.0" encoding="utf-8"?>
<p:tagLst xmlns:p="http://schemas.openxmlformats.org/presentationml/2006/main">
  <p:tag name="KSO_WM_TEMPLATE_CATEGORY" val="custom"/>
  <p:tag name="KSO_WM_TEMPLATE_INDEX" val="286"/>
</p:tagLst>
</file>

<file path=ppt/tags/tag33.xml><?xml version="1.0" encoding="utf-8"?>
<p:tagLst xmlns:p="http://schemas.openxmlformats.org/presentationml/2006/main">
  <p:tag name="KSO_WM_TEMPLATE_CATEGORY" val="custom"/>
  <p:tag name="KSO_WM_TEMPLATE_INDEX" val="286"/>
</p:tagLst>
</file>

<file path=ppt/tags/tag34.xml><?xml version="1.0" encoding="utf-8"?>
<p:tagLst xmlns:p="http://schemas.openxmlformats.org/presentationml/2006/main">
  <p:tag name="KSO_WM_TEMPLATE_CATEGORY" val="custom"/>
  <p:tag name="KSO_WM_TEMPLATE_INDEX" val="286"/>
</p:tagLst>
</file>

<file path=ppt/tags/tag35.xml><?xml version="1.0" encoding="utf-8"?>
<p:tagLst xmlns:p="http://schemas.openxmlformats.org/presentationml/2006/main">
  <p:tag name="KSO_WM_TEMPLATE_CATEGORY" val="custom"/>
  <p:tag name="KSO_WM_TEMPLATE_INDEX" val="286"/>
</p:tagLst>
</file>

<file path=ppt/tags/tag36.xml><?xml version="1.0" encoding="utf-8"?>
<p:tagLst xmlns:p="http://schemas.openxmlformats.org/presentationml/2006/main">
  <p:tag name="KSO_WM_TEMPLATE_CATEGORY" val="custom"/>
  <p:tag name="KSO_WM_TEMPLATE_INDEX" val="286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4.xml><?xml version="1.0" encoding="utf-8"?>
<p:tagLst xmlns:p="http://schemas.openxmlformats.org/presentationml/2006/main">
  <p:tag name="KSO_WM_TEMPLATE_CATEGORY" val="custom"/>
  <p:tag name="KSO_WM_TEMPLATE_INDEX" val="286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43.xml><?xml version="1.0" encoding="utf-8"?>
<p:tagLst xmlns:p="http://schemas.openxmlformats.org/presentationml/2006/main">
  <p:tag name="KSO_WM_TEMPLATE_CATEGORY" val="custom"/>
  <p:tag name="KSO_WM_TEMPLATE_INDEX" val="28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47.xml><?xml version="1.0" encoding="utf-8"?>
<p:tagLst xmlns:p="http://schemas.openxmlformats.org/presentationml/2006/main">
  <p:tag name="KSO_WM_TEMPLATE_CATEGORY" val="custom"/>
  <p:tag name="KSO_WM_TEMPLATE_INDEX" val="286"/>
</p:tagLst>
</file>

<file path=ppt/tags/tag48.xml><?xml version="1.0" encoding="utf-8"?>
<p:tagLst xmlns:p="http://schemas.openxmlformats.org/presentationml/2006/main">
  <p:tag name="KSO_WM_TEMPLATE_CATEGORY" val="custom"/>
  <p:tag name="KSO_WM_TEMPLATE_INDEX" val="286"/>
</p:tagLst>
</file>

<file path=ppt/tags/tag49.xml><?xml version="1.0" encoding="utf-8"?>
<p:tagLst xmlns:p="http://schemas.openxmlformats.org/presentationml/2006/main">
  <p:tag name="KSO_WM_TEMPLATE_CATEGORY" val="custom"/>
  <p:tag name="KSO_WM_TEMPLATE_INDEX" val="286"/>
</p:tagLst>
</file>

<file path=ppt/tags/tag5.xml><?xml version="1.0" encoding="utf-8"?>
<p:tagLst xmlns:p="http://schemas.openxmlformats.org/presentationml/2006/main">
  <p:tag name="KSO_WM_UNIT_PLACING_PICTURE_USER_VIEWPORT" val="{&quot;height&quot;:5805,&quot;width&quot;:16200}"/>
</p:tagLst>
</file>

<file path=ppt/tags/tag50.xml><?xml version="1.0" encoding="utf-8"?>
<p:tagLst xmlns:p="http://schemas.openxmlformats.org/presentationml/2006/main">
  <p:tag name="KSO_WM_TEMPLATE_CATEGORY" val="custom"/>
  <p:tag name="KSO_WM_TEMPLATE_INDEX" val="286"/>
</p:tagLst>
</file>

<file path=ppt/tags/tag51.xml><?xml version="1.0" encoding="utf-8"?>
<p:tagLst xmlns:p="http://schemas.openxmlformats.org/presentationml/2006/main">
  <p:tag name="KSO_WM_TEMPLATE_CATEGORY" val="custom"/>
  <p:tag name="KSO_WM_TEMPLATE_INDEX" val="286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d"/>
  <p:tag name="KSO_WM_UNIT_INDEX" val="1"/>
  <p:tag name="KSO_WM_UNIT_ID" val="custom510_4*d*1"/>
  <p:tag name="KSO_WM_UNIT_CLEAR" val="0"/>
  <p:tag name="KSO_WM_UNIT_LAYERLEVEL" val="1"/>
  <p:tag name="KSO_WM_UNIT_VALUE" val="1500*1243"/>
  <p:tag name="KSO_WM_UNIT_HIGHLIGHT" val="0"/>
  <p:tag name="KSO_WM_UNIT_COMPATIBLE" val="0"/>
</p:tagLst>
</file>

<file path=ppt/tags/tag53.xml><?xml version="1.0" encoding="utf-8"?>
<p:tagLst xmlns:p="http://schemas.openxmlformats.org/presentationml/2006/main">
  <p:tag name="KSO_WM_TEMPLATE_CATEGORY" val="custom"/>
  <p:tag name="KSO_WM_TEMPLATE_INDEX" val="286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f"/>
  <p:tag name="KSO_WM_UNIT_INDEX" val="1"/>
  <p:tag name="KSO_WM_UNIT_ID" val="custom510_2*f*1"/>
  <p:tag name="KSO_WM_UNIT_CLEAR" val="1"/>
  <p:tag name="KSO_WM_UNIT_LAYERLEVEL" val="1"/>
  <p:tag name="KSO_WM_UNIT_VALUE" val="176"/>
  <p:tag name="KSO_WM_UNIT_HIGHLIGHT" val="0"/>
  <p:tag name="KSO_WM_UNIT_COMPATIBLE" val="0"/>
  <p:tag name="KSO_WM_UNIT_PRESET_TEXT_INDEX" val="5"/>
  <p:tag name="KSO_WM_UNIT_PRESET_TEXT_LEN" val="232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a"/>
  <p:tag name="KSO_WM_UNIT_INDEX" val="1"/>
  <p:tag name="KSO_WM_UNIT_ID" val="custom510_2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86"/>
  <p:tag name="KSO_WM_UNIT_TYPE" val="d"/>
  <p:tag name="KSO_WM_UNIT_INDEX" val="1"/>
  <p:tag name="KSO_WM_UNIT_ID" val="custom510_4*d*1"/>
  <p:tag name="KSO_WM_UNIT_CLEAR" val="0"/>
  <p:tag name="KSO_WM_UNIT_LAYERLEVEL" val="1"/>
  <p:tag name="KSO_WM_UNIT_VALUE" val="1500*1243"/>
  <p:tag name="KSO_WM_UNIT_HIGHLIGHT" val="0"/>
  <p:tag name="KSO_WM_UNIT_COMPATIBLE" val="0"/>
</p:tagLst>
</file>

<file path=ppt/tags/tag57.xml><?xml version="1.0" encoding="utf-8"?>
<p:tagLst xmlns:p="http://schemas.openxmlformats.org/presentationml/2006/main">
  <p:tag name="KSO_WM_TEMPLATE_CATEGORY" val="custom"/>
  <p:tag name="KSO_WM_TEMPLATE_INDEX" val="286"/>
  <p:tag name="KSO_WM_TAG_VERSION" val="1.0"/>
  <p:tag name="KSO_WM_SLIDE_ID" val="custom286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112*139"/>
  <p:tag name="KSO_WM_SLIDE_SIZE" val="559*352"/>
</p:tagLst>
</file>

<file path=ppt/tags/tag58.xml><?xml version="1.0" encoding="utf-8"?>
<p:tagLst xmlns:p="http://schemas.openxmlformats.org/presentationml/2006/main">
  <p:tag name="KSO_WM_UNIT_PLACING_PICTURE_USER_VIEWPORT" val="{&quot;height&quot;:5915,&quot;width&quot;:7633}"/>
</p:tagLst>
</file>

<file path=ppt/tags/tag59.xml><?xml version="1.0" encoding="utf-8"?>
<p:tagLst xmlns:p="http://schemas.openxmlformats.org/presentationml/2006/main">
  <p:tag name="KSO_WM_UNIT_PLACING_PICTURE_USER_VIEWPORT" val="{&quot;height&quot;:4738,&quot;width&quot;:7502}"/>
</p:tagLst>
</file>

<file path=ppt/tags/tag6.xml><?xml version="1.0" encoding="utf-8"?>
<p:tagLst xmlns:p="http://schemas.openxmlformats.org/presentationml/2006/main">
  <p:tag name="KSO_WM_TEMPLATE_CATEGORY" val="custom"/>
  <p:tag name="KSO_WM_TEMPLATE_INDEX" val="286"/>
</p:tagLst>
</file>

<file path=ppt/tags/tag60.xml><?xml version="1.0" encoding="utf-8"?>
<p:tagLst xmlns:p="http://schemas.openxmlformats.org/presentationml/2006/main">
  <p:tag name="KSO_WPP_MARK_KEY" val="93c4fb95-963e-415b-a8fb-bbdd06e11622"/>
  <p:tag name="COMMONDATA" val="eyJoZGlkIjoiZmYwYjU2MzQxMWU3OWZjNzk4OWUyOWM0NDJmODEwZTYifQ=="/>
</p:tagLst>
</file>

<file path=ppt/tags/tag7.xml><?xml version="1.0" encoding="utf-8"?>
<p:tagLst xmlns:p="http://schemas.openxmlformats.org/presentationml/2006/main">
  <p:tag name="KSO_WM_TEMPLATE_CATEGORY" val="custom"/>
  <p:tag name="KSO_WM_TEMPLATE_INDEX" val="286"/>
</p:tagLst>
</file>

<file path=ppt/tags/tag8.xml><?xml version="1.0" encoding="utf-8"?>
<p:tagLst xmlns:p="http://schemas.openxmlformats.org/presentationml/2006/main">
  <p:tag name="KSO_WM_UNIT_PLACING_PICTURE_USER_VIEWPORT" val="{&quot;height&quot;:6765,&quot;width&quot;:15390}"/>
</p:tagLst>
</file>

<file path=ppt/tags/tag9.xml><?xml version="1.0" encoding="utf-8"?>
<p:tagLst xmlns:p="http://schemas.openxmlformats.org/presentationml/2006/main">
  <p:tag name="KSO_WM_TEMPLATE_CATEGORY" val="custom"/>
  <p:tag name="KSO_WM_TEMPLATE_INDEX" val="286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7049</Words>
  <Application>WPS 演示</Application>
  <PresentationFormat/>
  <Paragraphs>566</Paragraphs>
  <Slides>54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Felix Titling</vt:lpstr>
      <vt:lpstr>Latha</vt:lpstr>
      <vt:lpstr>FrankRuehl</vt:lpstr>
      <vt:lpstr>Times New Roman</vt:lpstr>
      <vt:lpstr>黑体</vt:lpstr>
      <vt:lpstr>Arial Unicode MS</vt:lpstr>
      <vt:lpstr>楷体_GB2312</vt:lpstr>
      <vt:lpstr>新宋体</vt:lpstr>
      <vt:lpstr>Office 主题​​</vt:lpstr>
      <vt:lpstr>1_Office 主题​​</vt:lpstr>
      <vt:lpstr>PowerPoint 演示文稿</vt:lpstr>
      <vt:lpstr>主要内容</vt:lpstr>
      <vt:lpstr>PowerPoint 演示文稿</vt:lpstr>
      <vt:lpstr>课程介绍</vt:lpstr>
      <vt:lpstr>教材及参考书目</vt:lpstr>
      <vt:lpstr>PowerPoint 演示文稿</vt:lpstr>
      <vt:lpstr>Java出现的背景</vt:lpstr>
      <vt:lpstr>Java的版本演进</vt:lpstr>
      <vt:lpstr>Java的版本演进</vt:lpstr>
      <vt:lpstr>Java语言的发展现状</vt:lpstr>
      <vt:lpstr>编程语言最新排名</vt:lpstr>
      <vt:lpstr>PowerPoint 演示文稿</vt:lpstr>
      <vt:lpstr>PowerPoint 演示文稿</vt:lpstr>
      <vt:lpstr>Java技术体系</vt:lpstr>
      <vt:lpstr>Java 家族</vt:lpstr>
      <vt:lpstr>PowerPoint 演示文稿</vt:lpstr>
      <vt:lpstr>JDK 家族</vt:lpstr>
      <vt:lpstr>Java EE 13项规范（Java EE 6.0）</vt:lpstr>
      <vt:lpstr>Java ME 家族</vt:lpstr>
      <vt:lpstr>PowerPoint 演示文稿</vt:lpstr>
      <vt:lpstr>Java语言的特点</vt:lpstr>
      <vt:lpstr>Java语言的特点</vt:lpstr>
      <vt:lpstr>PowerPoint 演示文稿</vt:lpstr>
      <vt:lpstr>Java与C语言两种工作模式的比较</vt:lpstr>
      <vt:lpstr>Java 虚拟机 (JVM)</vt:lpstr>
      <vt:lpstr>Java程序的跨平台运行机制</vt:lpstr>
      <vt:lpstr>Java 语言程序解释执行环境</vt:lpstr>
      <vt:lpstr>JVM运行机制</vt:lpstr>
      <vt:lpstr>Java程序的跨平台运行机制</vt:lpstr>
      <vt:lpstr>垃圾收集机制(Garbage Collection)</vt:lpstr>
      <vt:lpstr>PowerPoint 演示文稿</vt:lpstr>
      <vt:lpstr>Java程序开发过程</vt:lpstr>
      <vt:lpstr>Java语言的开发工具</vt:lpstr>
      <vt:lpstr>Java资源</vt:lpstr>
      <vt:lpstr>环境搭建——下载</vt:lpstr>
      <vt:lpstr>环境搭建——安装</vt:lpstr>
      <vt:lpstr>环境搭建——配置</vt:lpstr>
      <vt:lpstr>环境搭建——测试版本号</vt:lpstr>
      <vt:lpstr>JDK的主要功能</vt:lpstr>
      <vt:lpstr>Java程序的几种类型</vt:lpstr>
      <vt:lpstr>应用程序举例－ Application</vt:lpstr>
      <vt:lpstr>应用程序举例－ Application（续）</vt:lpstr>
      <vt:lpstr>PowerPoint 演示文稿</vt:lpstr>
      <vt:lpstr>PowerPoint 演示文稿</vt:lpstr>
      <vt:lpstr>PowerPoint 演示文稿</vt:lpstr>
      <vt:lpstr>应用程序举例－applet</vt:lpstr>
      <vt:lpstr>应用程序举例－applet</vt:lpstr>
      <vt:lpstr>应用程序举例－Servlet</vt:lpstr>
      <vt:lpstr>应用程序举例－JSP</vt:lpstr>
      <vt:lpstr>PowerPoint 演示文稿</vt:lpstr>
      <vt:lpstr>模块化</vt:lpstr>
      <vt:lpstr>jshell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lixzva</dc:creator>
  <cp:lastModifiedBy>刘明铭</cp:lastModifiedBy>
  <cp:revision>257</cp:revision>
  <cp:lastPrinted>2016-11-07T04:06:00Z</cp:lastPrinted>
  <dcterms:created xsi:type="dcterms:W3CDTF">2012-10-26T07:13:00Z</dcterms:created>
  <dcterms:modified xsi:type="dcterms:W3CDTF">2023-02-09T10:01:07Z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141D66D6C0EB4CA3946A9154BAAD6A88</vt:lpwstr>
  </property>
</Properties>
</file>