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21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82"/>
  </p:handoutMasterIdLst>
  <p:sldIdLst>
    <p:sldId id="435" r:id="rId3"/>
    <p:sldId id="2043" r:id="rId4"/>
    <p:sldId id="2125" r:id="rId5"/>
    <p:sldId id="2042" r:id="rId6"/>
    <p:sldId id="2127" r:id="rId7"/>
    <p:sldId id="2128" r:id="rId8"/>
    <p:sldId id="2129" r:id="rId9"/>
    <p:sldId id="2130" r:id="rId10"/>
    <p:sldId id="2131" r:id="rId11"/>
    <p:sldId id="2132" r:id="rId12"/>
    <p:sldId id="2133" r:id="rId13"/>
    <p:sldId id="2134" r:id="rId14"/>
    <p:sldId id="2135" r:id="rId15"/>
    <p:sldId id="2136" r:id="rId16"/>
    <p:sldId id="2137" r:id="rId17"/>
    <p:sldId id="2139" r:id="rId19"/>
    <p:sldId id="2219" r:id="rId20"/>
    <p:sldId id="2141" r:id="rId21"/>
    <p:sldId id="2147" r:id="rId22"/>
    <p:sldId id="2142" r:id="rId23"/>
    <p:sldId id="2143" r:id="rId24"/>
    <p:sldId id="2144" r:id="rId25"/>
    <p:sldId id="2145" r:id="rId26"/>
    <p:sldId id="2148" r:id="rId27"/>
    <p:sldId id="2149" r:id="rId28"/>
    <p:sldId id="2150" r:id="rId29"/>
    <p:sldId id="2151" r:id="rId30"/>
    <p:sldId id="2152" r:id="rId31"/>
    <p:sldId id="2153" r:id="rId32"/>
    <p:sldId id="2154" r:id="rId33"/>
    <p:sldId id="2155" r:id="rId34"/>
    <p:sldId id="2156" r:id="rId35"/>
    <p:sldId id="2157" r:id="rId36"/>
    <p:sldId id="2158" r:id="rId37"/>
    <p:sldId id="2159" r:id="rId38"/>
    <p:sldId id="2160" r:id="rId39"/>
    <p:sldId id="2161" r:id="rId40"/>
    <p:sldId id="2162" r:id="rId41"/>
    <p:sldId id="2163" r:id="rId42"/>
    <p:sldId id="2164" r:id="rId43"/>
    <p:sldId id="2165" r:id="rId44"/>
    <p:sldId id="2166" r:id="rId45"/>
    <p:sldId id="2169" r:id="rId46"/>
    <p:sldId id="2167" r:id="rId47"/>
    <p:sldId id="2168" r:id="rId48"/>
    <p:sldId id="2170" r:id="rId49"/>
    <p:sldId id="2171" r:id="rId50"/>
    <p:sldId id="2172" r:id="rId51"/>
    <p:sldId id="2173" r:id="rId52"/>
    <p:sldId id="2174" r:id="rId53"/>
    <p:sldId id="2175" r:id="rId54"/>
    <p:sldId id="2176" r:id="rId55"/>
    <p:sldId id="2177" r:id="rId56"/>
    <p:sldId id="2178" r:id="rId57"/>
    <p:sldId id="2179" r:id="rId58"/>
    <p:sldId id="2180" r:id="rId59"/>
    <p:sldId id="2181" r:id="rId60"/>
    <p:sldId id="2182" r:id="rId61"/>
    <p:sldId id="2220" r:id="rId62"/>
    <p:sldId id="2185" r:id="rId63"/>
    <p:sldId id="2186" r:id="rId64"/>
    <p:sldId id="2187" r:id="rId65"/>
    <p:sldId id="2188" r:id="rId66"/>
    <p:sldId id="2189" r:id="rId67"/>
    <p:sldId id="2190" r:id="rId68"/>
    <p:sldId id="2191" r:id="rId69"/>
    <p:sldId id="2192" r:id="rId70"/>
    <p:sldId id="2193" r:id="rId71"/>
    <p:sldId id="2194" r:id="rId72"/>
    <p:sldId id="2195" r:id="rId73"/>
    <p:sldId id="2288" r:id="rId74"/>
    <p:sldId id="2196" r:id="rId75"/>
    <p:sldId id="2197" r:id="rId76"/>
    <p:sldId id="2198" r:id="rId77"/>
    <p:sldId id="2199" r:id="rId78"/>
    <p:sldId id="2200" r:id="rId79"/>
    <p:sldId id="2201" r:id="rId80"/>
    <p:sldId id="309" r:id="rId81"/>
  </p:sldIdLst>
  <p:sldSz cx="10801350" cy="7200900"/>
  <p:notesSz cx="6858000" cy="9144000"/>
  <p:embeddedFontLst>
    <p:embeddedFont>
      <p:font typeface="Calibri" panose="020F0502020204030204" pitchFamily="34" charset="0"/>
      <p:regular r:id="rId86"/>
      <p:bold r:id="rId87"/>
      <p:italic r:id="rId88"/>
      <p:boldItalic r:id="rId89"/>
    </p:embeddedFont>
    <p:embeddedFont>
      <p:font typeface="Impact" panose="020B0806030902050204" pitchFamily="34" charset="0"/>
      <p:regular r:id="rId90"/>
    </p:embeddedFont>
    <p:embeddedFont>
      <p:font typeface="方正姚体" panose="02010601030101010101" charset="-122"/>
      <p:regular r:id="rId91"/>
    </p:embeddedFont>
    <p:embeddedFont>
      <p:font typeface="微软雅黑" panose="020B0503020204020204" pitchFamily="34" charset="-122"/>
      <p:regular r:id="rId92"/>
    </p:embeddedFont>
    <p:embeddedFont>
      <p:font typeface="Felix Titling" panose="04060505060202020A04" pitchFamily="82" charset="0"/>
      <p:regular r:id="rId93"/>
    </p:embeddedFont>
    <p:embeddedFont>
      <p:font typeface="Latha" panose="020B0604020202020204" pitchFamily="34" charset="0"/>
      <p:regular r:id="rId94"/>
      <p:bold r:id="rId95"/>
    </p:embeddedFont>
    <p:embeddedFont>
      <p:font typeface="FrankRuehl" panose="020E0503060101010101" pitchFamily="34" charset="-79"/>
      <p:regular r:id="rId96"/>
    </p:embeddedFont>
    <p:embeddedFont>
      <p:font typeface="黑体" panose="02010609060101010101" pitchFamily="49" charset="-122"/>
      <p:regular r:id="rId97"/>
    </p:embeddedFont>
    <p:embeddedFont>
      <p:font typeface="Tahoma" panose="020B0604030504040204" pitchFamily="34" charset="0"/>
      <p:regular r:id="rId98"/>
      <p:bold r:id="rId99"/>
    </p:embeddedFont>
    <p:embeddedFont>
      <p:font typeface="华文中宋" panose="02010600040101010101" pitchFamily="2" charset="-122"/>
      <p:regular r:id="rId100"/>
    </p:embeddedFont>
    <p:embeddedFont>
      <p:font typeface="Consolas" panose="020B0609020204030204" charset="0"/>
      <p:regular r:id="rId101"/>
      <p:bold r:id="rId102"/>
      <p:italic r:id="rId103"/>
      <p:boldItalic r:id="rId104"/>
    </p:embeddedFont>
    <p:embeddedFont>
      <p:font typeface="华文行楷" panose="02010800040101010101" pitchFamily="2" charset="-122"/>
      <p:regular r:id="rId105"/>
    </p:embeddedFont>
    <p:embeddedFont>
      <p:font typeface="Batang" panose="02030600000101010101" pitchFamily="18" charset="-127"/>
      <p:regular r:id="rId106"/>
    </p:embeddedFont>
  </p:embeddedFontLst>
  <p:defaultTextStyle>
    <a:defPPr>
      <a:defRPr lang="zh-CN"/>
    </a:defPPr>
    <a:lvl1pPr marL="0" lvl="0" indent="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14350" lvl="1" indent="-5715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28700" lvl="2" indent="-1143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543050" lvl="3" indent="-17145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057400" lvl="4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87"/>
    <p:restoredTop sz="86432"/>
  </p:normalViewPr>
  <p:slideViewPr>
    <p:cSldViewPr showGuides="1">
      <p:cViewPr varScale="1">
        <p:scale>
          <a:sx n="72" d="100"/>
          <a:sy n="72" d="100"/>
        </p:scale>
        <p:origin x="732" y="78"/>
      </p:cViewPr>
      <p:guideLst>
        <p:guide orient="horz" pos="2246"/>
        <p:guide pos="3420"/>
      </p:guideLst>
    </p:cSldViewPr>
  </p:slideViewPr>
  <p:outlineViewPr>
    <p:cViewPr>
      <p:scale>
        <a:sx n="33" d="100"/>
        <a:sy n="33" d="100"/>
      </p:scale>
      <p:origin x="0" y="61116"/>
    </p:cViewPr>
  </p:outlineViewPr>
  <p:notesTextViewPr>
    <p:cViewPr>
      <p:scale>
        <a:sx n="1" d="1"/>
        <a:sy n="1" d="1"/>
      </p:scale>
      <p:origin x="0" y="0"/>
    </p:cViewPr>
  </p:notesTextViewPr>
  <p:gridSpacing cx="45004" cy="45004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font" Target="fonts/font14.fntdata"/><Relationship Id="rId98" Type="http://schemas.openxmlformats.org/officeDocument/2006/relationships/font" Target="fonts/font13.fntdata"/><Relationship Id="rId97" Type="http://schemas.openxmlformats.org/officeDocument/2006/relationships/font" Target="fonts/font12.fntdata"/><Relationship Id="rId96" Type="http://schemas.openxmlformats.org/officeDocument/2006/relationships/font" Target="fonts/font11.fntdata"/><Relationship Id="rId95" Type="http://schemas.openxmlformats.org/officeDocument/2006/relationships/font" Target="fonts/font10.fntdata"/><Relationship Id="rId94" Type="http://schemas.openxmlformats.org/officeDocument/2006/relationships/font" Target="fonts/font9.fntdata"/><Relationship Id="rId93" Type="http://schemas.openxmlformats.org/officeDocument/2006/relationships/font" Target="fonts/font8.fntdata"/><Relationship Id="rId92" Type="http://schemas.openxmlformats.org/officeDocument/2006/relationships/font" Target="fonts/font7.fntdata"/><Relationship Id="rId91" Type="http://schemas.openxmlformats.org/officeDocument/2006/relationships/font" Target="fonts/font6.fntdata"/><Relationship Id="rId90" Type="http://schemas.openxmlformats.org/officeDocument/2006/relationships/font" Target="fonts/font5.fntdata"/><Relationship Id="rId9" Type="http://schemas.openxmlformats.org/officeDocument/2006/relationships/slide" Target="slides/slide7.xml"/><Relationship Id="rId89" Type="http://schemas.openxmlformats.org/officeDocument/2006/relationships/font" Target="fonts/font4.fntdata"/><Relationship Id="rId88" Type="http://schemas.openxmlformats.org/officeDocument/2006/relationships/font" Target="fonts/font3.fntdata"/><Relationship Id="rId87" Type="http://schemas.openxmlformats.org/officeDocument/2006/relationships/font" Target="fonts/font2.fntdata"/><Relationship Id="rId86" Type="http://schemas.openxmlformats.org/officeDocument/2006/relationships/font" Target="fonts/font1.fntdata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handoutMaster" Target="handoutMasters/handoutMaster1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6" Type="http://schemas.openxmlformats.org/officeDocument/2006/relationships/font" Target="fonts/font21.fntdata"/><Relationship Id="rId105" Type="http://schemas.openxmlformats.org/officeDocument/2006/relationships/font" Target="fonts/font20.fntdata"/><Relationship Id="rId104" Type="http://schemas.openxmlformats.org/officeDocument/2006/relationships/font" Target="fonts/font19.fntdata"/><Relationship Id="rId103" Type="http://schemas.openxmlformats.org/officeDocument/2006/relationships/font" Target="fonts/font18.fntdata"/><Relationship Id="rId102" Type="http://schemas.openxmlformats.org/officeDocument/2006/relationships/font" Target="fonts/font17.fntdata"/><Relationship Id="rId101" Type="http://schemas.openxmlformats.org/officeDocument/2006/relationships/font" Target="fonts/font16.fntdata"/><Relationship Id="rId100" Type="http://schemas.openxmlformats.org/officeDocument/2006/relationships/font" Target="fonts/font15.fntdata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Java_Lesson 7_I/O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05E5354-236C-43A4-9505-265C5F84D83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Java_Lesson 7_I/O</a:t>
            </a: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noProof="1">
                <a:latin typeface="Calibri" panose="020F0502020204030204" pitchFamily="34" charset="0"/>
                <a:cs typeface="+mn-ea"/>
              </a:defRPr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6DF28B4-3203-46B9-9E5A-9CF2DE0788FE}" type="slidenum"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lvl="1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lvl="2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lvl="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lvl="4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2560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633538" y="5930900"/>
            <a:ext cx="3589337" cy="2692400"/>
          </a:xfrm>
        </p:spPr>
      </p:sp>
      <p:sp>
        <p:nvSpPr>
          <p:cNvPr id="28675" name="文本占位符 2560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39725" y="631825"/>
            <a:ext cx="6194425" cy="5124450"/>
          </a:xfrm>
        </p:spPr>
        <p:txBody>
          <a:bodyPr/>
          <a:lstStyle/>
          <a:p>
            <a:endParaRPr lang="en-US" smtClean="0">
              <a:latin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r>
              <a:rPr lang="en-US" altLang="zh-CN"/>
              <a:t>c</a:t>
            </a:r>
            <a:r>
              <a:rPr lang="zh-CN" altLang="zh-CN"/>
              <a:t>中引用是变量的硬链接，引用必须指向一个已经存在的变量，不可以独立存在</a:t>
            </a:r>
            <a:r>
              <a:rPr lang="zh-CN" altLang="zh-CN"/>
              <a:t>。</a:t>
            </a:r>
            <a:r>
              <a:rPr lang="en-US" altLang="zh-CN"/>
              <a:t>java</a:t>
            </a:r>
            <a:r>
              <a:rPr lang="zh-CN" altLang="en-US"/>
              <a:t>的对象引用会有自己独立的内存地址值。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169" y="1178481"/>
            <a:ext cx="8101013" cy="2506980"/>
          </a:xfrm>
        </p:spPr>
        <p:txBody>
          <a:bodyPr anchor="b"/>
          <a:lstStyle>
            <a:lvl1pPr algn="ctr">
              <a:defRPr sz="531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z="531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3782140"/>
            <a:ext cx="8101013" cy="1738550"/>
          </a:xfrm>
        </p:spPr>
        <p:txBody>
          <a:bodyPr/>
          <a:lstStyle>
            <a:lvl1pPr marL="0" indent="0" algn="ctr">
              <a:buNone/>
              <a:defRPr sz="2125"/>
            </a:lvl1pPr>
            <a:lvl2pPr marL="405130" indent="0" algn="ctr">
              <a:buNone/>
              <a:defRPr sz="1770"/>
            </a:lvl2pPr>
            <a:lvl3pPr marL="810260" indent="0" algn="ctr">
              <a:buNone/>
              <a:defRPr sz="1595"/>
            </a:lvl3pPr>
            <a:lvl4pPr marL="1215390" indent="0" algn="ctr">
              <a:buNone/>
              <a:defRPr sz="1420"/>
            </a:lvl4pPr>
            <a:lvl5pPr marL="1620520" indent="0" algn="ctr">
              <a:buNone/>
              <a:defRPr sz="1420"/>
            </a:lvl5pPr>
            <a:lvl6pPr marL="2025015" indent="0" algn="ctr">
              <a:buNone/>
              <a:defRPr sz="1420"/>
            </a:lvl6pPr>
            <a:lvl7pPr marL="2430145" indent="0" algn="ctr">
              <a:buNone/>
              <a:defRPr sz="1420"/>
            </a:lvl7pPr>
            <a:lvl8pPr marL="2835275" indent="0" algn="ctr">
              <a:buNone/>
              <a:defRPr sz="1420"/>
            </a:lvl8pPr>
            <a:lvl9pPr marL="3240405" indent="0" algn="ctr">
              <a:buNone/>
              <a:defRPr sz="1420"/>
            </a:lvl9pPr>
          </a:lstStyle>
          <a:p>
            <a:pPr fontAlgn="base"/>
            <a:r>
              <a:rPr lang="zh-CN" altLang="en-US" sz="2125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4DEC44-81F5-402B-88E0-D0171ABF27A4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EAA3FC1-4343-4447-8791-CFAC0F972F3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86688" y="450850"/>
            <a:ext cx="2430463" cy="5695950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450850"/>
            <a:ext cx="7150491" cy="5695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7F0989-DA08-4BD9-846C-C1F14FB8A3C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30655" y="240030"/>
            <a:ext cx="9850606" cy="608076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2"/>
          </p:nvPr>
        </p:nvSpPr>
        <p:spPr>
          <a:xfrm>
            <a:off x="5397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A784135-762A-4035-8EE0-10B9542390D5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3"/>
          </p:nvPr>
        </p:nvSpPr>
        <p:spPr>
          <a:xfrm>
            <a:off x="3690938" y="6561138"/>
            <a:ext cx="3419475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77406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AB1899D-96FE-4D39-BDD1-90357FF69531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655" y="240030"/>
            <a:ext cx="9468058" cy="96012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20090" y="1680210"/>
            <a:ext cx="4590574" cy="46405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90686" y="1680210"/>
            <a:ext cx="4590574" cy="46405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5397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FDD5721-E9EE-4D83-8C0D-0FC7C1A21609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3690938" y="6561138"/>
            <a:ext cx="3419475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77406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0A02036-80E4-4490-812A-9D6B1EB1DF9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ABA1E-F4A1-4B47-9AAE-69574FBD723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967" y="1795225"/>
            <a:ext cx="9316164" cy="2995374"/>
          </a:xfrm>
        </p:spPr>
        <p:txBody>
          <a:bodyPr anchor="b"/>
          <a:lstStyle>
            <a:lvl1pPr>
              <a:defRPr sz="531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z="531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6967" y="4818936"/>
            <a:ext cx="9316164" cy="1575196"/>
          </a:xfrm>
        </p:spPr>
        <p:txBody>
          <a:bodyPr/>
          <a:lstStyle>
            <a:lvl1pPr marL="0" indent="0">
              <a:buNone/>
              <a:defRPr sz="2125">
                <a:solidFill>
                  <a:schemeClr val="tx1">
                    <a:tint val="75000"/>
                  </a:schemeClr>
                </a:solidFill>
              </a:defRPr>
            </a:lvl1pPr>
            <a:lvl2pPr marL="40513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2pPr>
            <a:lvl3pPr marL="810260" indent="0">
              <a:buNone/>
              <a:defRPr sz="1595">
                <a:solidFill>
                  <a:schemeClr val="tx1">
                    <a:tint val="75000"/>
                  </a:schemeClr>
                </a:solidFill>
              </a:defRPr>
            </a:lvl3pPr>
            <a:lvl4pPr marL="121539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4pPr>
            <a:lvl5pPr marL="162052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5pPr>
            <a:lvl6pPr marL="202501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6pPr>
            <a:lvl7pPr marL="243014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7pPr>
            <a:lvl8pPr marL="283527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8pPr>
            <a:lvl9pPr marL="324040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2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DA2773A-039E-4D0B-9FB6-870239BEDA7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395413"/>
            <a:ext cx="4763707" cy="47513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53444" y="1395413"/>
            <a:ext cx="4763707" cy="47513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E050F0-2353-4035-9336-0D6E26FF3F01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383381"/>
            <a:ext cx="9316164" cy="1391841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51408" y="1867360"/>
            <a:ext cx="4317682" cy="865108"/>
          </a:xfrm>
        </p:spPr>
        <p:txBody>
          <a:bodyPr anchor="ctr"/>
          <a:lstStyle>
            <a:lvl1pPr marL="0" indent="0">
              <a:buNone/>
              <a:defRPr sz="2480"/>
            </a:lvl1pPr>
            <a:lvl2pPr marL="405130" indent="0">
              <a:buNone/>
              <a:defRPr sz="2125"/>
            </a:lvl2pPr>
            <a:lvl3pPr marL="810260" indent="0">
              <a:buNone/>
              <a:defRPr sz="1770"/>
            </a:lvl3pPr>
            <a:lvl4pPr marL="1215390" indent="0">
              <a:buNone/>
              <a:defRPr sz="1595"/>
            </a:lvl4pPr>
            <a:lvl5pPr marL="1620520" indent="0">
              <a:buNone/>
              <a:defRPr sz="1595"/>
            </a:lvl5pPr>
            <a:lvl6pPr marL="2025015" indent="0">
              <a:buNone/>
              <a:defRPr sz="1595"/>
            </a:lvl6pPr>
            <a:lvl7pPr marL="2430145" indent="0">
              <a:buNone/>
              <a:defRPr sz="1595"/>
            </a:lvl7pPr>
            <a:lvl8pPr marL="2835275" indent="0">
              <a:buNone/>
              <a:defRPr sz="1595"/>
            </a:lvl8pPr>
            <a:lvl9pPr marL="3240405" indent="0">
              <a:buNone/>
              <a:defRPr sz="1595"/>
            </a:lvl9pPr>
          </a:lstStyle>
          <a:p>
            <a:pPr lvl="0" fontAlgn="base"/>
            <a:r>
              <a:rPr lang="zh-CN" altLang="en-US" sz="248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51408" y="2798648"/>
            <a:ext cx="4317682" cy="370049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43256" y="1867360"/>
            <a:ext cx="4338946" cy="865108"/>
          </a:xfrm>
        </p:spPr>
        <p:txBody>
          <a:bodyPr anchor="ctr"/>
          <a:lstStyle>
            <a:lvl1pPr marL="0" indent="0">
              <a:buNone/>
              <a:defRPr sz="2480"/>
            </a:lvl1pPr>
            <a:lvl2pPr marL="405130" indent="0">
              <a:buNone/>
              <a:defRPr sz="2125"/>
            </a:lvl2pPr>
            <a:lvl3pPr marL="810260" indent="0">
              <a:buNone/>
              <a:defRPr sz="1770"/>
            </a:lvl3pPr>
            <a:lvl4pPr marL="1215390" indent="0">
              <a:buNone/>
              <a:defRPr sz="1595"/>
            </a:lvl4pPr>
            <a:lvl5pPr marL="1620520" indent="0">
              <a:buNone/>
              <a:defRPr sz="1595"/>
            </a:lvl5pPr>
            <a:lvl6pPr marL="2025015" indent="0">
              <a:buNone/>
              <a:defRPr sz="1595"/>
            </a:lvl6pPr>
            <a:lvl7pPr marL="2430145" indent="0">
              <a:buNone/>
              <a:defRPr sz="1595"/>
            </a:lvl7pPr>
            <a:lvl8pPr marL="2835275" indent="0">
              <a:buNone/>
              <a:defRPr sz="1595"/>
            </a:lvl8pPr>
            <a:lvl9pPr marL="3240405" indent="0">
              <a:buNone/>
              <a:defRPr sz="1595"/>
            </a:lvl9pPr>
          </a:lstStyle>
          <a:p>
            <a:pPr lvl="0" fontAlgn="base"/>
            <a:r>
              <a:rPr lang="zh-CN" altLang="en-US" sz="248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43256" y="2798648"/>
            <a:ext cx="4338946" cy="370049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96AC177-BAFA-4737-87AF-3776919DE842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B509E3B-15AE-44C4-A5B2-D5FF4FCB0DA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A08B262-9595-4FD8-97A0-F2BEE22F6F4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480060"/>
            <a:ext cx="3483716" cy="1680210"/>
          </a:xfrm>
        </p:spPr>
        <p:txBody>
          <a:bodyPr anchor="b"/>
          <a:lstStyle>
            <a:lvl1pPr>
              <a:defRPr sz="2835"/>
            </a:lvl1pPr>
          </a:lstStyle>
          <a:p>
            <a:pPr fontAlgn="base"/>
            <a:r>
              <a:rPr lang="zh-CN" altLang="en-US" sz="283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1981" y="1036796"/>
            <a:ext cx="5468183" cy="5117306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5"/>
            </a:lvl3pPr>
            <a:lvl4pPr>
              <a:defRPr sz="1770"/>
            </a:lvl4pPr>
            <a:lvl5pPr>
              <a:defRPr sz="1770"/>
            </a:lvl5pPr>
            <a:lvl6pPr>
              <a:defRPr sz="1770"/>
            </a:lvl6pPr>
            <a:lvl7pPr>
              <a:defRPr sz="1770"/>
            </a:lvl7pPr>
            <a:lvl8pPr>
              <a:defRPr sz="1770"/>
            </a:lvl8pPr>
            <a:lvl9pPr>
              <a:defRPr sz="1770"/>
            </a:lvl9pPr>
          </a:lstStyle>
          <a:p>
            <a:pPr lvl="0" fontAlgn="base"/>
            <a:r>
              <a:rPr lang="zh-CN" altLang="en-US" sz="283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480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212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77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77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4000" y="2160270"/>
            <a:ext cx="3483716" cy="4002167"/>
          </a:xfrm>
        </p:spPr>
        <p:txBody>
          <a:bodyPr/>
          <a:lstStyle>
            <a:lvl1pPr marL="0" indent="0">
              <a:buNone/>
              <a:defRPr sz="1420"/>
            </a:lvl1pPr>
            <a:lvl2pPr marL="405130" indent="0">
              <a:buNone/>
              <a:defRPr sz="1240"/>
            </a:lvl2pPr>
            <a:lvl3pPr marL="810260" indent="0">
              <a:buNone/>
              <a:defRPr sz="1065"/>
            </a:lvl3pPr>
            <a:lvl4pPr marL="1215390" indent="0">
              <a:buNone/>
              <a:defRPr sz="885"/>
            </a:lvl4pPr>
            <a:lvl5pPr marL="1620520" indent="0">
              <a:buNone/>
              <a:defRPr sz="885"/>
            </a:lvl5pPr>
            <a:lvl6pPr marL="2025015" indent="0">
              <a:buNone/>
              <a:defRPr sz="885"/>
            </a:lvl6pPr>
            <a:lvl7pPr marL="2430145" indent="0">
              <a:buNone/>
              <a:defRPr sz="885"/>
            </a:lvl7pPr>
            <a:lvl8pPr marL="2835275" indent="0">
              <a:buNone/>
              <a:defRPr sz="885"/>
            </a:lvl8pPr>
            <a:lvl9pPr marL="3240405" indent="0">
              <a:buNone/>
              <a:defRPr sz="885"/>
            </a:lvl9pPr>
          </a:lstStyle>
          <a:p>
            <a:pPr lvl="0" fontAlgn="base"/>
            <a:r>
              <a:rPr lang="zh-CN" altLang="en-US" sz="142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A4918B3-A6F1-48BA-8184-BEE8D7C688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480060"/>
            <a:ext cx="3690239" cy="1680210"/>
          </a:xfrm>
        </p:spPr>
        <p:txBody>
          <a:bodyPr anchor="b"/>
          <a:lstStyle>
            <a:lvl1pPr>
              <a:defRPr sz="2835"/>
            </a:lvl1pPr>
          </a:lstStyle>
          <a:p>
            <a:pPr fontAlgn="base"/>
            <a:r>
              <a:rPr lang="zh-CN" altLang="en-US" sz="283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91981" y="480061"/>
            <a:ext cx="5468183" cy="5674043"/>
          </a:xfrm>
        </p:spPr>
        <p:txBody>
          <a:bodyPr vert="horz" wrap="square" lIns="102870" tIns="51435" rIns="102870" bIns="51435" numCol="1" anchor="t" anchorCtr="0" compatLnSpc="1"/>
          <a:lstStyle>
            <a:lvl1pPr marL="0" indent="0">
              <a:buNone/>
              <a:defRPr sz="2835"/>
            </a:lvl1pPr>
            <a:lvl2pPr marL="405130" indent="0">
              <a:buNone/>
              <a:defRPr sz="2480"/>
            </a:lvl2pPr>
            <a:lvl3pPr marL="810260" indent="0">
              <a:buNone/>
              <a:defRPr sz="2125"/>
            </a:lvl3pPr>
            <a:lvl4pPr marL="1215390" indent="0">
              <a:buNone/>
              <a:defRPr sz="1770"/>
            </a:lvl4pPr>
            <a:lvl5pPr marL="1620520" indent="0">
              <a:buNone/>
              <a:defRPr sz="1770"/>
            </a:lvl5pPr>
            <a:lvl6pPr marL="2025015" indent="0">
              <a:buNone/>
              <a:defRPr sz="1770"/>
            </a:lvl6pPr>
            <a:lvl7pPr marL="2430145" indent="0">
              <a:buNone/>
              <a:defRPr sz="1770"/>
            </a:lvl7pPr>
            <a:lvl8pPr marL="2835275" indent="0">
              <a:buNone/>
              <a:defRPr sz="1770"/>
            </a:lvl8pPr>
            <a:lvl9pPr marL="3240405" indent="0">
              <a:buNone/>
              <a:defRPr sz="1770"/>
            </a:lvl9pPr>
          </a:lstStyle>
          <a:p>
            <a:pPr marL="0" marR="0" lvl="0" indent="0" algn="l" defTabSz="10287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3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4000" y="2160270"/>
            <a:ext cx="3690239" cy="4002167"/>
          </a:xfrm>
        </p:spPr>
        <p:txBody>
          <a:bodyPr/>
          <a:lstStyle>
            <a:lvl1pPr marL="0" indent="0">
              <a:buNone/>
              <a:defRPr sz="1770"/>
            </a:lvl1pPr>
            <a:lvl2pPr marL="405130" indent="0">
              <a:buNone/>
              <a:defRPr sz="1595"/>
            </a:lvl2pPr>
            <a:lvl3pPr marL="810260" indent="0">
              <a:buNone/>
              <a:defRPr sz="1420"/>
            </a:lvl3pPr>
            <a:lvl4pPr marL="1215390" indent="0">
              <a:buNone/>
              <a:defRPr sz="1240"/>
            </a:lvl4pPr>
            <a:lvl5pPr marL="1620520" indent="0">
              <a:buNone/>
              <a:defRPr sz="1240"/>
            </a:lvl5pPr>
            <a:lvl6pPr marL="2025015" indent="0">
              <a:buNone/>
              <a:defRPr sz="1240"/>
            </a:lvl6pPr>
            <a:lvl7pPr marL="2430145" indent="0">
              <a:buNone/>
              <a:defRPr sz="1240"/>
            </a:lvl7pPr>
            <a:lvl8pPr marL="2835275" indent="0">
              <a:buNone/>
              <a:defRPr sz="1240"/>
            </a:lvl8pPr>
            <a:lvl9pPr marL="3240405" indent="0">
              <a:buNone/>
              <a:defRPr sz="1240"/>
            </a:lvl9pPr>
          </a:lstStyle>
          <a:p>
            <a:pPr lvl="0" fontAlgn="base"/>
            <a:r>
              <a:rPr lang="zh-CN" altLang="en-US" sz="177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44AEEF-2EA4-49FB-A4C6-AE4915F28181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95300" y="450850"/>
            <a:ext cx="9720263" cy="569913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95300" y="1395413"/>
            <a:ext cx="9721850" cy="4751387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t"/>
          <a:p>
            <a:pPr lvl="0" indent="-38608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20675"/>
            <a:r>
              <a:rPr lang="zh-CN" altLang="en-US" dirty="0"/>
              <a:t>第二级</a:t>
            </a:r>
            <a:endParaRPr lang="zh-CN" altLang="en-US" dirty="0"/>
          </a:p>
          <a:p>
            <a:pPr lvl="2" indent="-257175"/>
            <a:r>
              <a:rPr lang="zh-CN" altLang="en-US" dirty="0"/>
              <a:t>第三级</a:t>
            </a:r>
            <a:endParaRPr lang="zh-CN" altLang="en-US" dirty="0"/>
          </a:p>
          <a:p>
            <a:pPr lvl="3" indent="-257175"/>
            <a:r>
              <a:rPr lang="zh-CN" altLang="en-US" dirty="0"/>
              <a:t>第四级</a:t>
            </a:r>
            <a:endParaRPr lang="zh-CN" altLang="en-US" dirty="0"/>
          </a:p>
          <a:p>
            <a:pPr lvl="4" indent="-25717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400" noProof="1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898989"/>
                </a:solidFill>
                <a:latin typeface="Calibri" panose="020F0502020204030204" pitchFamily="34" charset="0"/>
                <a:cs typeface="+mn-ea"/>
                <a:sym typeface="Calibri" panose="020F0502020204030204" pitchFamily="34" charset="0"/>
              </a:defRPr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61D1BB-FC42-4936-A86B-3CA890E1C33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31" name="矩形 6"/>
          <p:cNvSpPr>
            <a:spLocks noChangeArrowheads="1"/>
          </p:cNvSpPr>
          <p:nvPr/>
        </p:nvSpPr>
        <p:spPr bwMode="auto">
          <a:xfrm>
            <a:off x="0" y="6526213"/>
            <a:ext cx="10801350" cy="952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70" tIns="51435" rIns="102870" bIns="51435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32" name="TextBox 7"/>
          <p:cNvSpPr>
            <a:spLocks noChangeArrowheads="1"/>
          </p:cNvSpPr>
          <p:nvPr/>
        </p:nvSpPr>
        <p:spPr bwMode="auto">
          <a:xfrm>
            <a:off x="8731250" y="6319838"/>
            <a:ext cx="755650" cy="473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  <a:sym typeface="Impact" panose="020B0806030902050204" pitchFamily="34" charset="0"/>
              </a:rPr>
              <a:t>Java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  <a:sym typeface="Impact" panose="020B0806030902050204" pitchFamily="34" charset="0"/>
            </a:endParaRPr>
          </a:p>
        </p:txBody>
      </p:sp>
      <p:sp>
        <p:nvSpPr>
          <p:cNvPr id="1033" name="矩形 6"/>
          <p:cNvSpPr>
            <a:spLocks noChangeArrowheads="1"/>
          </p:cNvSpPr>
          <p:nvPr/>
        </p:nvSpPr>
        <p:spPr bwMode="auto">
          <a:xfrm>
            <a:off x="0" y="1216025"/>
            <a:ext cx="10801350" cy="539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140" tIns="50165" rIns="104140" bIns="50165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34" name="TextBox 7"/>
          <p:cNvSpPr/>
          <p:nvPr/>
        </p:nvSpPr>
        <p:spPr>
          <a:xfrm>
            <a:off x="1125535" y="6301206"/>
            <a:ext cx="2190664" cy="473206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  <a:miter/>
          </a:ln>
        </p:spPr>
        <p:txBody>
          <a:bodyPr wrap="none" lIns="102870" tIns="51435" rIns="102870" bIns="51435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-100" normalizeH="0" baseline="0" noProof="1">
                <a:ln>
                  <a:noFill/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方正姚体" panose="02010601030101010101" charset="-122"/>
                <a:ea typeface="方正姚体" panose="02010601030101010101" charset="-122"/>
                <a:cs typeface="+mn-ea"/>
                <a:sym typeface="+mn-ea"/>
              </a:rPr>
              <a:t>Java</a:t>
            </a:r>
            <a:r>
              <a:rPr kumimoji="0" lang="zh-CN" altLang="en-US" sz="2400" b="1" i="0" u="none" strike="noStrike" kern="1200" cap="none" spc="-100" normalizeH="0" baseline="0" noProof="1">
                <a:ln>
                  <a:noFill/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方正姚体" panose="02010601030101010101" charset="-122"/>
                <a:ea typeface="方正姚体" panose="02010601030101010101" charset="-122"/>
                <a:cs typeface="+mn-ea"/>
                <a:sym typeface="+mn-ea"/>
              </a:rPr>
              <a:t>语言与应用</a:t>
            </a:r>
            <a:endParaRPr kumimoji="0" lang="zh-CN" altLang="en-US" sz="2400" b="1" i="0" u="none" strike="noStrike" kern="1200" cap="none" spc="-100" normalizeH="0" baseline="0" noProof="1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方正姚体" panose="02010601030101010101" charset="-122"/>
              <a:ea typeface="方正姚体" panose="02010601030101010101" charset="-122"/>
              <a:cs typeface="+mn-ea"/>
              <a:sym typeface="Impact" panose="020B0806030902050204" pitchFamily="34" charset="0"/>
            </a:endParaRPr>
          </a:p>
        </p:txBody>
      </p:sp>
      <p:pic>
        <p:nvPicPr>
          <p:cNvPr id="1035" name="图片 1"/>
          <p:cNvPicPr>
            <a:picLocks noChangeAspect="1"/>
          </p:cNvPicPr>
          <p:nvPr userDrawn="1"/>
        </p:nvPicPr>
        <p:blipFill>
          <a:blip r:embed="rId14"/>
          <a:srcRect l="10876" r="18822" b="17163"/>
          <a:stretch>
            <a:fillRect/>
          </a:stretch>
        </p:blipFill>
        <p:spPr>
          <a:xfrm>
            <a:off x="8453438" y="6216650"/>
            <a:ext cx="1095375" cy="59213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4572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9144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3716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18288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386080" indent="-386080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835025" lvl="1" indent="-3206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2pPr>
      <a:lvl3pPr marL="1285875" lvl="2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3pPr>
      <a:lvl4pPr marL="1800225" lvl="3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4pPr>
      <a:lvl5pPr marL="2314575" lvl="4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5pPr>
      <a:lvl6pPr marL="2514600" lvl="5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lvl="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14350" lvl="1" indent="-5715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028700" lvl="2" indent="-1143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543050" lvl="3" indent="-17145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9593263" y="2851150"/>
            <a:ext cx="1144587" cy="1430338"/>
            <a:chOff x="8564451" y="2716812"/>
            <a:chExt cx="579549" cy="1361673"/>
          </a:xfrm>
        </p:grpSpPr>
        <p:sp>
          <p:nvSpPr>
            <p:cNvPr id="12" name="矩形 11"/>
            <p:cNvSpPr/>
            <p:nvPr/>
          </p:nvSpPr>
          <p:spPr>
            <a:xfrm>
              <a:off x="8564451" y="2716812"/>
              <a:ext cx="579549" cy="9929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564451" y="3804941"/>
              <a:ext cx="579549" cy="27354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5413" y="2852738"/>
            <a:ext cx="9469437" cy="1468754"/>
            <a:chOff x="0" y="2716812"/>
            <a:chExt cx="5991142" cy="1396393"/>
          </a:xfrm>
        </p:grpSpPr>
        <p:sp>
          <p:nvSpPr>
            <p:cNvPr id="30" name="矩形 29"/>
            <p:cNvSpPr/>
            <p:nvPr/>
          </p:nvSpPr>
          <p:spPr>
            <a:xfrm>
              <a:off x="0" y="3803897"/>
              <a:ext cx="5991142" cy="27328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16812"/>
              <a:ext cx="5991142" cy="99196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12" name="文本框 6"/>
            <p:cNvSpPr txBox="1"/>
            <p:nvPr/>
          </p:nvSpPr>
          <p:spPr>
            <a:xfrm>
              <a:off x="3109569" y="2917620"/>
              <a:ext cx="2795197" cy="73955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marR="0" algn="ctr" defTabSz="1028700">
                <a:lnSpc>
                  <a:spcPct val="125000"/>
                </a:lnSpc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sz="3570" b="1" kern="1200" cap="none" spc="0" normalizeH="0" baseline="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Java</a:t>
              </a:r>
              <a:r>
                <a:rPr kumimoji="0" lang="zh-CN" altLang="en-US" sz="3570" b="1" kern="1200" cap="none" spc="0" normalizeH="0" baseline="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类与对象</a:t>
              </a:r>
              <a:r>
                <a:rPr kumimoji="0" lang="en-US" altLang="zh-CN" sz="3570" b="1" kern="1200" cap="none" spc="0" normalizeH="0" baseline="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(1)</a:t>
              </a:r>
              <a:endParaRPr kumimoji="0" lang="en-US" altLang="zh-CN" sz="3570" b="1" kern="1200" cap="none" spc="0" normalizeH="0" baseline="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6152" name="文本框 32"/>
            <p:cNvSpPr txBox="1"/>
            <p:nvPr/>
          </p:nvSpPr>
          <p:spPr>
            <a:xfrm>
              <a:off x="3046895" y="3734072"/>
              <a:ext cx="2944046" cy="3791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marR="0" algn="ctr" defTabSz="1028700">
                <a:lnSpc>
                  <a:spcPct val="125000"/>
                </a:lnSpc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sz="1600" kern="1200" cap="none" spc="0" normalizeH="0" baseline="0" noProof="1"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ea"/>
                  <a:sym typeface="+mn-ea"/>
                </a:rPr>
                <a:t>Class and Object(1)</a:t>
              </a:r>
              <a:endParaRPr kumimoji="0" lang="en-US" sz="1600" kern="1200" cap="none" spc="0" normalizeH="0" baseline="0" noProof="1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915988" y="3074988"/>
            <a:ext cx="3167063" cy="1082675"/>
          </a:xfrm>
          <a:prstGeom prst="ellipse">
            <a:avLst/>
          </a:prstGeom>
          <a:solidFill>
            <a:schemeClr val="bg1"/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25525" y="3197225"/>
            <a:ext cx="2952750" cy="842963"/>
          </a:xfrm>
          <a:prstGeom prst="ellipse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400">
                <a:ln>
                  <a:noFill/>
                </a:ln>
                <a:effectLst/>
                <a:uLnTx/>
                <a:uFillTx/>
                <a:latin typeface="Felix Titling" panose="04060505060202020A04" pitchFamily="82" charset="0"/>
                <a:sym typeface="+mn-ea"/>
              </a:rPr>
              <a:t>Java</a:t>
            </a:r>
            <a:endParaRPr kumimoji="0" lang="en-US" altLang="zh-CN" sz="4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Felix Titling" panose="04060505060202020A04" pitchFamily="82" charset="0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120000"/>
              </a:lnSpc>
              <a:buSzPct val="90000"/>
              <a:buFont typeface="Wingdings" panose="05000000000000000000" pitchFamily="2" charset="2"/>
              <a:buNone/>
            </a:pPr>
            <a:r>
              <a:rPr lang="zh-CN" altLang="en-US" sz="2940" dirty="0" smtClean="0"/>
              <a:t>封装性</a:t>
            </a:r>
            <a:endParaRPr lang="zh-CN" altLang="en-US" sz="2940" dirty="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520" dirty="0" smtClean="0"/>
              <a:t>对象本身的数据得到保护</a:t>
            </a:r>
            <a:r>
              <a:rPr lang="en-US" sz="2520" dirty="0" smtClean="0">
                <a:ea typeface="黑体" panose="02010609060101010101" pitchFamily="49" charset="-122"/>
              </a:rPr>
              <a:t>/</a:t>
            </a:r>
            <a:r>
              <a:rPr lang="zh-CN" altLang="en-US" sz="2520" dirty="0" smtClean="0"/>
              <a:t>隐藏</a:t>
            </a:r>
            <a:endParaRPr lang="zh-CN" altLang="en-US" sz="2520" dirty="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520" dirty="0" smtClean="0"/>
              <a:t>其他对象仅仅需要知道对该对象的访问方法</a:t>
            </a:r>
            <a:r>
              <a:rPr lang="en-US" sz="2520" dirty="0" smtClean="0">
                <a:ea typeface="黑体" panose="02010609060101010101" pitchFamily="49" charset="-122"/>
              </a:rPr>
              <a:t>(</a:t>
            </a:r>
            <a:r>
              <a:rPr lang="zh-CN" altLang="en-US" sz="2520" dirty="0" smtClean="0"/>
              <a:t>接口</a:t>
            </a:r>
            <a:r>
              <a:rPr lang="en-US" sz="2520" dirty="0" smtClean="0">
                <a:ea typeface="黑体" panose="02010609060101010101" pitchFamily="49" charset="-122"/>
              </a:rPr>
              <a:t>/interface)</a:t>
            </a:r>
            <a:r>
              <a:rPr lang="zh-CN" altLang="en-US" sz="2520" dirty="0" smtClean="0"/>
              <a:t>即可</a:t>
            </a:r>
            <a:endParaRPr lang="zh-CN" altLang="en-US" sz="2520" dirty="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520" dirty="0" smtClean="0"/>
              <a:t>好处</a:t>
            </a:r>
            <a:endParaRPr lang="zh-CN" altLang="en-US" sz="2520" dirty="0" smtClean="0"/>
          </a:p>
          <a:p>
            <a:pPr lvl="2">
              <a:lnSpc>
                <a:spcPct val="12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zh-CN" altLang="en-US" sz="2100" dirty="0" smtClean="0"/>
              <a:t>模块化</a:t>
            </a:r>
            <a:r>
              <a:rPr lang="en-US" sz="2100" dirty="0" smtClean="0">
                <a:ea typeface="黑体" panose="02010609060101010101" pitchFamily="49" charset="-122"/>
              </a:rPr>
              <a:t>--</a:t>
            </a:r>
            <a:r>
              <a:rPr lang="zh-CN" altLang="en-US" sz="2100" dirty="0" smtClean="0"/>
              <a:t>每个对象的源文件可以是相互独立的，可以被不同的程序调用</a:t>
            </a:r>
            <a:endParaRPr lang="zh-CN" altLang="en-US" sz="2100" dirty="0" smtClean="0"/>
          </a:p>
          <a:p>
            <a:pPr lvl="2">
              <a:lnSpc>
                <a:spcPct val="12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zh-CN" altLang="en-US" sz="2100" dirty="0" smtClean="0"/>
              <a:t>信息隐藏</a:t>
            </a:r>
            <a:r>
              <a:rPr lang="en-US" sz="2100" dirty="0" smtClean="0">
                <a:ea typeface="黑体" panose="02010609060101010101" pitchFamily="49" charset="-122"/>
              </a:rPr>
              <a:t>--</a:t>
            </a:r>
            <a:r>
              <a:rPr lang="zh-CN" altLang="en-US" sz="2100" dirty="0" smtClean="0"/>
              <a:t>通常定义一个公共接口</a:t>
            </a:r>
            <a:r>
              <a:rPr lang="en-US" sz="2100" dirty="0" smtClean="0">
                <a:ea typeface="黑体" panose="02010609060101010101" pitchFamily="49" charset="-122"/>
              </a:rPr>
              <a:t>/</a:t>
            </a:r>
            <a:r>
              <a:rPr lang="zh-CN" altLang="en-US" sz="2100" dirty="0" smtClean="0"/>
              <a:t>方法实现对对象的访问，可以调整对象的私有信息和方法，而不会对其他调用它的对象产生影响</a:t>
            </a:r>
            <a:endParaRPr lang="zh-CN" altLang="en-US" sz="2100" dirty="0" smtClean="0"/>
          </a:p>
          <a:p>
            <a:pPr lvl="2">
              <a:lnSpc>
                <a:spcPct val="12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zh-CN" altLang="en-US" sz="2100" dirty="0" smtClean="0"/>
              <a:t>可重用性</a:t>
            </a:r>
            <a:endParaRPr lang="zh-CN" altLang="en-US" sz="2100" dirty="0" smtClean="0"/>
          </a:p>
        </p:txBody>
      </p:sp>
      <p:sp>
        <p:nvSpPr>
          <p:cNvPr id="22532" name="标题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262C-4FC8-4EB7-9CA4-10E8EAA7DF06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内容占位符 4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fontScale="92500"/>
          </a:bodyPr>
          <a:lstStyle/>
          <a:p>
            <a:pPr marL="609600" indent="-609600">
              <a:lnSpc>
                <a:spcPct val="120000"/>
              </a:lnSpc>
              <a:buSzPct val="90000"/>
              <a:buFont typeface="Wingdings" panose="05000000000000000000" pitchFamily="2" charset="2"/>
              <a:buNone/>
            </a:pPr>
            <a:r>
              <a:rPr lang="zh-CN" altLang="en-US" smtClean="0"/>
              <a:t>继承性</a:t>
            </a:r>
            <a:endParaRPr lang="zh-CN" altLang="en-US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mtClean="0"/>
              <a:t>为什么会有继承？</a:t>
            </a:r>
            <a:endParaRPr lang="zh-CN" altLang="en-US" smtClean="0"/>
          </a:p>
          <a:p>
            <a:pPr lvl="2">
              <a:lnSpc>
                <a:spcPct val="120000"/>
              </a:lnSpc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建立一个类后，发现另一个新的类有相同的特性，两个选择：重新定义一个新的类；在已有类的基础上，修改</a:t>
            </a:r>
            <a:r>
              <a:rPr lang="en-US" smtClean="0">
                <a:ea typeface="黑体" panose="02010609060101010101" pitchFamily="49" charset="-122"/>
              </a:rPr>
              <a:t>(</a:t>
            </a:r>
            <a:r>
              <a:rPr lang="zh-CN" altLang="en-US" smtClean="0"/>
              <a:t>加加</a:t>
            </a:r>
            <a:r>
              <a:rPr lang="en-US" smtClean="0">
                <a:ea typeface="黑体" panose="02010609060101010101" pitchFamily="49" charset="-122"/>
              </a:rPr>
              <a:t>/</a:t>
            </a:r>
            <a:r>
              <a:rPr lang="zh-CN" altLang="en-US" smtClean="0"/>
              <a:t>减减</a:t>
            </a:r>
            <a:r>
              <a:rPr lang="en-US" smtClean="0">
                <a:ea typeface="黑体" panose="02010609060101010101" pitchFamily="49" charset="-122"/>
              </a:rPr>
              <a:t>)</a:t>
            </a:r>
            <a:endParaRPr lang="en-US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mtClean="0"/>
              <a:t>父类和子类，子类继承</a:t>
            </a:r>
            <a:r>
              <a:rPr lang="en-US" smtClean="0">
                <a:ea typeface="黑体" panose="02010609060101010101" pitchFamily="49" charset="-122"/>
              </a:rPr>
              <a:t>(</a:t>
            </a:r>
            <a:r>
              <a:rPr lang="zh-CN" altLang="en-US" smtClean="0"/>
              <a:t>拥有</a:t>
            </a:r>
            <a:r>
              <a:rPr lang="en-US" smtClean="0">
                <a:ea typeface="黑体" panose="02010609060101010101" pitchFamily="49" charset="-122"/>
              </a:rPr>
              <a:t>)</a:t>
            </a:r>
            <a:r>
              <a:rPr lang="zh-CN" altLang="en-US" smtClean="0"/>
              <a:t>父类所有的子类可以访问的数据和方法，同时子类可以有新的数据和方法，"青出于蓝，而胜于蓝"</a:t>
            </a:r>
            <a:endParaRPr lang="zh-CN" altLang="en-US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mtClean="0"/>
              <a:t>树型结构</a:t>
            </a:r>
            <a:r>
              <a:rPr lang="en-US" smtClean="0">
                <a:ea typeface="黑体" panose="02010609060101010101" pitchFamily="49" charset="-122"/>
              </a:rPr>
              <a:t>(</a:t>
            </a:r>
            <a:r>
              <a:rPr lang="zh-CN" altLang="en-US" smtClean="0"/>
              <a:t>层次化结构</a:t>
            </a:r>
            <a:r>
              <a:rPr lang="en-US" smtClean="0">
                <a:ea typeface="黑体" panose="02010609060101010101" pitchFamily="49" charset="-122"/>
              </a:rPr>
              <a:t>) </a:t>
            </a:r>
            <a:endParaRPr lang="en-US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mtClean="0"/>
              <a:t>根</a:t>
            </a:r>
            <a:r>
              <a:rPr lang="en-US" smtClean="0">
                <a:ea typeface="黑体" panose="02010609060101010101" pitchFamily="49" charset="-122"/>
              </a:rPr>
              <a:t>(</a:t>
            </a:r>
            <a:r>
              <a:rPr lang="zh-CN" altLang="en-US" smtClean="0"/>
              <a:t>基类</a:t>
            </a:r>
            <a:r>
              <a:rPr lang="en-US" smtClean="0">
                <a:ea typeface="黑体" panose="02010609060101010101" pitchFamily="49" charset="-122"/>
              </a:rPr>
              <a:t>)</a:t>
            </a:r>
            <a:endParaRPr lang="en-US" smtClean="0">
              <a:ea typeface="黑体" panose="02010609060101010101" pitchFamily="49" charset="-122"/>
            </a:endParaRPr>
          </a:p>
        </p:txBody>
      </p:sp>
      <p:sp>
        <p:nvSpPr>
          <p:cNvPr id="23556" name="标题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7197-15B0-4B23-BCA1-09BDC487F9BF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7" name="标题 21525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mtClean="0"/>
              <a:t>基本概念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8BDF-473A-4ECD-8671-C7E4AC3FAB57}" type="slidenum">
              <a:rPr lang="zh-CN" altLang="en-US" sz="1470" dirty="0"/>
            </a:fld>
            <a:endParaRPr lang="zh-CN" altLang="en-US" sz="1470" dirty="0"/>
          </a:p>
        </p:txBody>
      </p:sp>
      <p:sp>
        <p:nvSpPr>
          <p:cNvPr id="24577" name="文本占位符 2150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Pct val="90000"/>
              <a:buFont typeface="Wingdings" panose="05000000000000000000" pitchFamily="2" charset="2"/>
              <a:buAutoNum type="arabicPeriod" startAt="4"/>
            </a:pPr>
            <a:r>
              <a:rPr lang="zh-CN" altLang="en-US" smtClean="0"/>
              <a:t>继承性</a:t>
            </a:r>
            <a:endParaRPr lang="zh-CN" altLang="en-US" smtClean="0"/>
          </a:p>
        </p:txBody>
      </p:sp>
      <p:sp>
        <p:nvSpPr>
          <p:cNvPr id="24578" name="矩形 21506"/>
          <p:cNvSpPr>
            <a:spLocks noChangeArrowheads="1"/>
          </p:cNvSpPr>
          <p:nvPr/>
        </p:nvSpPr>
        <p:spPr bwMode="auto">
          <a:xfrm>
            <a:off x="4680585" y="1920240"/>
            <a:ext cx="1760220" cy="56007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940">
                <a:latin typeface="Tahoma" panose="020B0604030504040204" pitchFamily="34" charset="0"/>
                <a:ea typeface="黑体" panose="02010609060101010101" pitchFamily="49" charset="-122"/>
              </a:rPr>
              <a:t>运输工具</a:t>
            </a:r>
            <a:endParaRPr lang="zh-CN" altLang="en-US" sz="294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4579" name="矩形 21507"/>
          <p:cNvSpPr>
            <a:spLocks noChangeArrowheads="1"/>
          </p:cNvSpPr>
          <p:nvPr/>
        </p:nvSpPr>
        <p:spPr bwMode="auto">
          <a:xfrm>
            <a:off x="1560195" y="2880360"/>
            <a:ext cx="2240280" cy="56007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940">
                <a:latin typeface="Tahoma" panose="020B0604030504040204" pitchFamily="34" charset="0"/>
                <a:ea typeface="黑体" panose="02010609060101010101" pitchFamily="49" charset="-122"/>
              </a:rPr>
              <a:t>航空运输工具</a:t>
            </a:r>
            <a:endParaRPr lang="zh-CN" altLang="en-US" sz="294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4580" name="矩形 21508"/>
          <p:cNvSpPr>
            <a:spLocks noChangeArrowheads="1"/>
          </p:cNvSpPr>
          <p:nvPr/>
        </p:nvSpPr>
        <p:spPr bwMode="auto">
          <a:xfrm>
            <a:off x="4600575" y="2880360"/>
            <a:ext cx="2320290" cy="56007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940">
                <a:latin typeface="Tahoma" panose="020B0604030504040204" pitchFamily="34" charset="0"/>
                <a:ea typeface="黑体" panose="02010609060101010101" pitchFamily="49" charset="-122"/>
              </a:rPr>
              <a:t>陆地运输工具</a:t>
            </a:r>
            <a:endParaRPr lang="zh-CN" altLang="en-US" sz="294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4581" name="矩形 21509"/>
          <p:cNvSpPr>
            <a:spLocks noChangeArrowheads="1"/>
          </p:cNvSpPr>
          <p:nvPr/>
        </p:nvSpPr>
        <p:spPr bwMode="auto">
          <a:xfrm>
            <a:off x="7720965" y="2880360"/>
            <a:ext cx="2320290" cy="56007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940">
                <a:latin typeface="Tahoma" panose="020B0604030504040204" pitchFamily="34" charset="0"/>
                <a:ea typeface="黑体" panose="02010609060101010101" pitchFamily="49" charset="-122"/>
              </a:rPr>
              <a:t>水上运输工具</a:t>
            </a:r>
            <a:endParaRPr lang="zh-CN" altLang="en-US" sz="294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4582" name="矩形 21510"/>
          <p:cNvSpPr>
            <a:spLocks noChangeArrowheads="1"/>
          </p:cNvSpPr>
          <p:nvPr/>
        </p:nvSpPr>
        <p:spPr bwMode="auto">
          <a:xfrm>
            <a:off x="3720465" y="3840480"/>
            <a:ext cx="1760220" cy="56007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940">
                <a:latin typeface="Tahoma" panose="020B0604030504040204" pitchFamily="34" charset="0"/>
                <a:ea typeface="黑体" panose="02010609060101010101" pitchFamily="49" charset="-122"/>
              </a:rPr>
              <a:t>人力驱动</a:t>
            </a:r>
            <a:endParaRPr lang="zh-CN" altLang="en-US" sz="294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4583" name="矩形 21511"/>
          <p:cNvSpPr>
            <a:spLocks noChangeArrowheads="1"/>
          </p:cNvSpPr>
          <p:nvPr/>
        </p:nvSpPr>
        <p:spPr bwMode="auto">
          <a:xfrm>
            <a:off x="5960745" y="3840480"/>
            <a:ext cx="1760220" cy="56007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940">
                <a:latin typeface="Tahoma" panose="020B0604030504040204" pitchFamily="34" charset="0"/>
                <a:ea typeface="黑体" panose="02010609060101010101" pitchFamily="49" charset="-122"/>
              </a:rPr>
              <a:t>引擎驱动</a:t>
            </a:r>
            <a:endParaRPr lang="zh-CN" altLang="en-US" sz="294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4584" name="矩形 21512"/>
          <p:cNvSpPr>
            <a:spLocks noChangeArrowheads="1"/>
          </p:cNvSpPr>
          <p:nvPr/>
        </p:nvSpPr>
        <p:spPr bwMode="auto">
          <a:xfrm>
            <a:off x="5480685" y="4880610"/>
            <a:ext cx="1120140" cy="56007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940">
                <a:latin typeface="Tahoma" panose="020B0604030504040204" pitchFamily="34" charset="0"/>
                <a:ea typeface="黑体" panose="02010609060101010101" pitchFamily="49" charset="-122"/>
              </a:rPr>
              <a:t>二轮</a:t>
            </a:r>
            <a:endParaRPr lang="zh-CN" altLang="en-US" sz="294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4585" name="矩形 21513"/>
          <p:cNvSpPr>
            <a:spLocks noChangeArrowheads="1"/>
          </p:cNvSpPr>
          <p:nvPr/>
        </p:nvSpPr>
        <p:spPr bwMode="auto">
          <a:xfrm>
            <a:off x="7160895" y="4880610"/>
            <a:ext cx="1120140" cy="56007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940">
                <a:latin typeface="Tahoma" panose="020B0604030504040204" pitchFamily="34" charset="0"/>
                <a:ea typeface="黑体" panose="02010609060101010101" pitchFamily="49" charset="-122"/>
              </a:rPr>
              <a:t>四轮</a:t>
            </a:r>
            <a:endParaRPr lang="zh-CN" altLang="en-US" sz="294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4586" name="矩形 21514"/>
          <p:cNvSpPr>
            <a:spLocks noChangeArrowheads="1"/>
          </p:cNvSpPr>
          <p:nvPr/>
        </p:nvSpPr>
        <p:spPr bwMode="auto">
          <a:xfrm>
            <a:off x="6440805" y="5920740"/>
            <a:ext cx="1200150" cy="56007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940">
                <a:latin typeface="Tahoma" panose="020B0604030504040204" pitchFamily="34" charset="0"/>
                <a:ea typeface="黑体" panose="02010609060101010101" pitchFamily="49" charset="-122"/>
              </a:rPr>
              <a:t>客运</a:t>
            </a:r>
            <a:endParaRPr lang="zh-CN" altLang="en-US" sz="294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4587" name="矩形 21515"/>
          <p:cNvSpPr>
            <a:spLocks noChangeArrowheads="1"/>
          </p:cNvSpPr>
          <p:nvPr/>
        </p:nvSpPr>
        <p:spPr bwMode="auto">
          <a:xfrm>
            <a:off x="7960995" y="5920740"/>
            <a:ext cx="1200150" cy="56007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940">
                <a:latin typeface="Tahoma" panose="020B0604030504040204" pitchFamily="34" charset="0"/>
                <a:ea typeface="黑体" panose="02010609060101010101" pitchFamily="49" charset="-122"/>
              </a:rPr>
              <a:t>货运</a:t>
            </a:r>
            <a:endParaRPr lang="zh-CN" altLang="en-US" sz="294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4588" name="直接连接符 21516"/>
          <p:cNvSpPr>
            <a:spLocks noChangeShapeType="1"/>
          </p:cNvSpPr>
          <p:nvPr/>
        </p:nvSpPr>
        <p:spPr bwMode="auto">
          <a:xfrm>
            <a:off x="5720715" y="248031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100"/>
          </a:p>
        </p:txBody>
      </p:sp>
      <p:sp>
        <p:nvSpPr>
          <p:cNvPr id="24589" name="直接连接符 21517"/>
          <p:cNvSpPr>
            <a:spLocks noChangeShapeType="1"/>
          </p:cNvSpPr>
          <p:nvPr/>
        </p:nvSpPr>
        <p:spPr bwMode="auto">
          <a:xfrm flipH="1">
            <a:off x="3320415" y="2480310"/>
            <a:ext cx="1360170" cy="3650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100"/>
          </a:p>
        </p:txBody>
      </p:sp>
      <p:sp>
        <p:nvSpPr>
          <p:cNvPr id="24590" name="直接连接符 21518"/>
          <p:cNvSpPr>
            <a:spLocks noChangeShapeType="1"/>
          </p:cNvSpPr>
          <p:nvPr/>
        </p:nvSpPr>
        <p:spPr bwMode="auto">
          <a:xfrm>
            <a:off x="6440805" y="2480310"/>
            <a:ext cx="1360170" cy="3650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100"/>
          </a:p>
        </p:txBody>
      </p:sp>
      <p:sp>
        <p:nvSpPr>
          <p:cNvPr id="24591" name="直接连接符 21519"/>
          <p:cNvSpPr>
            <a:spLocks noChangeShapeType="1"/>
          </p:cNvSpPr>
          <p:nvPr/>
        </p:nvSpPr>
        <p:spPr bwMode="auto">
          <a:xfrm flipH="1">
            <a:off x="5080635" y="3440430"/>
            <a:ext cx="640080" cy="3700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100"/>
          </a:p>
        </p:txBody>
      </p:sp>
      <p:sp>
        <p:nvSpPr>
          <p:cNvPr id="24592" name="直接连接符 21520"/>
          <p:cNvSpPr>
            <a:spLocks noChangeShapeType="1"/>
          </p:cNvSpPr>
          <p:nvPr/>
        </p:nvSpPr>
        <p:spPr bwMode="auto">
          <a:xfrm>
            <a:off x="5720715" y="3440430"/>
            <a:ext cx="640080" cy="3683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100"/>
          </a:p>
        </p:txBody>
      </p:sp>
      <p:sp>
        <p:nvSpPr>
          <p:cNvPr id="24593" name="直接连接符 21521"/>
          <p:cNvSpPr>
            <a:spLocks noChangeShapeType="1"/>
          </p:cNvSpPr>
          <p:nvPr/>
        </p:nvSpPr>
        <p:spPr bwMode="auto">
          <a:xfrm flipH="1">
            <a:off x="6040755" y="4400550"/>
            <a:ext cx="800100" cy="461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100"/>
          </a:p>
        </p:txBody>
      </p:sp>
      <p:sp>
        <p:nvSpPr>
          <p:cNvPr id="24594" name="直接连接符 21522"/>
          <p:cNvSpPr>
            <a:spLocks noChangeShapeType="1"/>
          </p:cNvSpPr>
          <p:nvPr/>
        </p:nvSpPr>
        <p:spPr bwMode="auto">
          <a:xfrm>
            <a:off x="6840855" y="4400550"/>
            <a:ext cx="800100" cy="461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100"/>
          </a:p>
        </p:txBody>
      </p:sp>
      <p:sp>
        <p:nvSpPr>
          <p:cNvPr id="24595" name="直接连接符 21523"/>
          <p:cNvSpPr>
            <a:spLocks noChangeShapeType="1"/>
          </p:cNvSpPr>
          <p:nvPr/>
        </p:nvSpPr>
        <p:spPr bwMode="auto">
          <a:xfrm flipH="1">
            <a:off x="6760845" y="5440680"/>
            <a:ext cx="880110" cy="508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100"/>
          </a:p>
        </p:txBody>
      </p:sp>
      <p:sp>
        <p:nvSpPr>
          <p:cNvPr id="24596" name="直接连接符 21524"/>
          <p:cNvSpPr>
            <a:spLocks noChangeShapeType="1"/>
          </p:cNvSpPr>
          <p:nvPr/>
        </p:nvSpPr>
        <p:spPr bwMode="auto">
          <a:xfrm>
            <a:off x="7640955" y="5440680"/>
            <a:ext cx="800100" cy="461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1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5" name="标题 22543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mtClean="0">
                <a:latin typeface="黑体" panose="02010609060101010101" pitchFamily="49" charset="-122"/>
              </a:rPr>
              <a:t>基本概念</a:t>
            </a:r>
            <a:endParaRPr lang="zh-CN" altLang="en-US" smtClean="0">
              <a:latin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DE42-5718-4A39-8031-92E6A73CEB27}" type="slidenum">
              <a:rPr lang="zh-CN" altLang="en-US" sz="1470" dirty="0"/>
            </a:fld>
            <a:endParaRPr lang="zh-CN" altLang="en-US" sz="1470" dirty="0"/>
          </a:p>
        </p:txBody>
      </p:sp>
      <p:sp>
        <p:nvSpPr>
          <p:cNvPr id="25601" name="文本占位符 225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Pct val="90000"/>
              <a:buFont typeface="Wingdings" panose="05000000000000000000" pitchFamily="2" charset="2"/>
              <a:buAutoNum type="arabicPeriod" startAt="4"/>
            </a:pPr>
            <a:r>
              <a:rPr lang="zh-CN" altLang="en-US" smtClean="0">
                <a:latin typeface="黑体" panose="02010609060101010101" pitchFamily="49" charset="-122"/>
              </a:rPr>
              <a:t>继承性</a:t>
            </a:r>
            <a:endParaRPr lang="zh-CN" altLang="en-US" smtClean="0">
              <a:latin typeface="黑体" panose="02010609060101010101" pitchFamily="49" charset="-122"/>
            </a:endParaRPr>
          </a:p>
          <a:p>
            <a:pPr marL="990600" lvl="1" indent="-533400">
              <a:buSzPct val="90000"/>
            </a:pPr>
            <a:r>
              <a:rPr lang="zh-CN" altLang="en-US" smtClean="0">
                <a:latin typeface="黑体" panose="02010609060101010101" pitchFamily="49" charset="-122"/>
              </a:rPr>
              <a:t>多重继承</a:t>
            </a:r>
            <a:endParaRPr lang="zh-CN" altLang="en-US" smtClean="0">
              <a:latin typeface="黑体" panose="02010609060101010101" pitchFamily="49" charset="-122"/>
            </a:endParaRPr>
          </a:p>
        </p:txBody>
      </p:sp>
      <p:sp>
        <p:nvSpPr>
          <p:cNvPr id="25602" name="矩形 22530"/>
          <p:cNvSpPr>
            <a:spLocks noChangeArrowheads="1"/>
          </p:cNvSpPr>
          <p:nvPr/>
        </p:nvSpPr>
        <p:spPr bwMode="auto">
          <a:xfrm>
            <a:off x="4280535" y="2400300"/>
            <a:ext cx="1760220" cy="56007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94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r>
              <a:rPr lang="en-US" sz="294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en-US" sz="294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3" name="矩形 22531"/>
          <p:cNvSpPr>
            <a:spLocks noChangeArrowheads="1"/>
          </p:cNvSpPr>
          <p:nvPr/>
        </p:nvSpPr>
        <p:spPr bwMode="auto">
          <a:xfrm>
            <a:off x="1160145" y="3360420"/>
            <a:ext cx="2240280" cy="56007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94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r>
              <a:rPr lang="en-US" sz="294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en-US" sz="294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4" name="矩形 22532"/>
          <p:cNvSpPr>
            <a:spLocks noChangeArrowheads="1"/>
          </p:cNvSpPr>
          <p:nvPr/>
        </p:nvSpPr>
        <p:spPr bwMode="auto">
          <a:xfrm>
            <a:off x="4120515" y="3360420"/>
            <a:ext cx="2000250" cy="56007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94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r>
              <a:rPr lang="en-US" sz="294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en-US" sz="294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5" name="矩形 22533"/>
          <p:cNvSpPr>
            <a:spLocks noChangeArrowheads="1"/>
          </p:cNvSpPr>
          <p:nvPr/>
        </p:nvSpPr>
        <p:spPr bwMode="auto">
          <a:xfrm>
            <a:off x="7320915" y="3360420"/>
            <a:ext cx="2320290" cy="56007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94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r>
              <a:rPr lang="en-US" sz="294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en-US" sz="294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6" name="矩形 22534"/>
          <p:cNvSpPr>
            <a:spLocks noChangeArrowheads="1"/>
          </p:cNvSpPr>
          <p:nvPr/>
        </p:nvSpPr>
        <p:spPr bwMode="auto">
          <a:xfrm>
            <a:off x="3320415" y="4320540"/>
            <a:ext cx="1760220" cy="56007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94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r>
              <a:rPr lang="en-US" sz="294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endParaRPr lang="en-US" sz="294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7" name="矩形 22535"/>
          <p:cNvSpPr>
            <a:spLocks noChangeArrowheads="1"/>
          </p:cNvSpPr>
          <p:nvPr/>
        </p:nvSpPr>
        <p:spPr bwMode="auto">
          <a:xfrm>
            <a:off x="5560695" y="4320540"/>
            <a:ext cx="1760220" cy="56007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94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r>
              <a:rPr lang="en-US" sz="294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endParaRPr lang="en-US" sz="294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8" name="直接连接符 22536"/>
          <p:cNvSpPr>
            <a:spLocks noChangeShapeType="1"/>
          </p:cNvSpPr>
          <p:nvPr/>
        </p:nvSpPr>
        <p:spPr bwMode="auto">
          <a:xfrm>
            <a:off x="5320665" y="296037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100"/>
          </a:p>
        </p:txBody>
      </p:sp>
      <p:sp>
        <p:nvSpPr>
          <p:cNvPr id="25609" name="直接连接符 22537"/>
          <p:cNvSpPr>
            <a:spLocks noChangeShapeType="1"/>
          </p:cNvSpPr>
          <p:nvPr/>
        </p:nvSpPr>
        <p:spPr bwMode="auto">
          <a:xfrm flipH="1">
            <a:off x="2920365" y="2960370"/>
            <a:ext cx="1360170" cy="3650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100"/>
          </a:p>
        </p:txBody>
      </p:sp>
      <p:sp>
        <p:nvSpPr>
          <p:cNvPr id="25610" name="直接连接符 22538"/>
          <p:cNvSpPr>
            <a:spLocks noChangeShapeType="1"/>
          </p:cNvSpPr>
          <p:nvPr/>
        </p:nvSpPr>
        <p:spPr bwMode="auto">
          <a:xfrm>
            <a:off x="6040755" y="2960370"/>
            <a:ext cx="1360170" cy="3650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100"/>
          </a:p>
        </p:txBody>
      </p:sp>
      <p:sp>
        <p:nvSpPr>
          <p:cNvPr id="25611" name="直接连接符 22539"/>
          <p:cNvSpPr>
            <a:spLocks noChangeShapeType="1"/>
          </p:cNvSpPr>
          <p:nvPr/>
        </p:nvSpPr>
        <p:spPr bwMode="auto">
          <a:xfrm flipH="1">
            <a:off x="4680585" y="3920490"/>
            <a:ext cx="640080" cy="3700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100"/>
          </a:p>
        </p:txBody>
      </p:sp>
      <p:sp>
        <p:nvSpPr>
          <p:cNvPr id="25612" name="直接连接符 22540"/>
          <p:cNvSpPr>
            <a:spLocks noChangeShapeType="1"/>
          </p:cNvSpPr>
          <p:nvPr/>
        </p:nvSpPr>
        <p:spPr bwMode="auto">
          <a:xfrm>
            <a:off x="5320665" y="3920490"/>
            <a:ext cx="640080" cy="3683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100"/>
          </a:p>
        </p:txBody>
      </p:sp>
      <p:sp>
        <p:nvSpPr>
          <p:cNvPr id="25613" name="直接连接符 22541"/>
          <p:cNvSpPr>
            <a:spLocks noChangeShapeType="1"/>
          </p:cNvSpPr>
          <p:nvPr/>
        </p:nvSpPr>
        <p:spPr bwMode="auto">
          <a:xfrm flipH="1">
            <a:off x="7240905" y="3907155"/>
            <a:ext cx="640080" cy="3717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100"/>
          </a:p>
        </p:txBody>
      </p:sp>
      <p:sp>
        <p:nvSpPr>
          <p:cNvPr id="22543" name="矩形 22542"/>
          <p:cNvSpPr>
            <a:spLocks noChangeArrowheads="1"/>
          </p:cNvSpPr>
          <p:nvPr/>
        </p:nvSpPr>
        <p:spPr bwMode="auto">
          <a:xfrm>
            <a:off x="1166813" y="4960620"/>
            <a:ext cx="8522732" cy="176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90600" indent="-533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一个类拥有多个父类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产生二义性，例类</a:t>
            </a:r>
            <a:r>
              <a:rPr lang="en-US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和类</a:t>
            </a:r>
            <a:r>
              <a:rPr lang="en-US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都有一个同名的方法，类</a:t>
            </a:r>
            <a:r>
              <a:rPr lang="en-US">
                <a:latin typeface="黑体" panose="02010609060101010101" pitchFamily="49" charset="-122"/>
                <a:ea typeface="黑体" panose="02010609060101010101" pitchFamily="49" charset="-122"/>
              </a:rPr>
              <a:t>G?</a:t>
            </a:r>
            <a:endParaRPr 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中仅仅支持单一继承，同时</a:t>
            </a:r>
            <a:r>
              <a:rPr lang="en-US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采用</a:t>
            </a:r>
            <a:r>
              <a:rPr lang="en-US">
                <a:latin typeface="黑体" panose="02010609060101010101" pitchFamily="49" charset="-122"/>
                <a:ea typeface="黑体" panose="02010609060101010101" pitchFamily="49" charset="-122"/>
              </a:rPr>
              <a:t>Interface(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接口</a:t>
            </a:r>
            <a:r>
              <a:rPr lang="en-US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实现多重继承而避免父类二义性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2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2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3" grpId="0" bldLvl="2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标题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86C95B-B315-40B6-96D9-58CCC19FF219}" type="slidenum">
              <a:rPr lang="zh-CN" altLang="en-US" sz="1470" dirty="0"/>
            </a:fld>
            <a:endParaRPr lang="zh-CN" altLang="en-US" sz="147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 startAt="5"/>
            </a:pPr>
            <a:r>
              <a:rPr lang="zh-CN" altLang="en-US" smtClean="0"/>
              <a:t>多态性</a:t>
            </a:r>
            <a:endParaRPr lang="zh-CN" altLang="en-US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mtClean="0"/>
              <a:t>表现在继承中</a:t>
            </a:r>
            <a:r>
              <a:rPr lang="zh-CN" altLang="en-US" smtClean="0">
                <a:sym typeface="Wingdings" panose="05000000000000000000" pitchFamily="2" charset="2"/>
              </a:rPr>
              <a:t>方法的重写</a:t>
            </a:r>
            <a:endParaRPr lang="zh-CN" altLang="en-US" smtClean="0">
              <a:sym typeface="Wingdings" panose="05000000000000000000" pitchFamily="2" charset="2"/>
            </a:endParaRPr>
          </a:p>
          <a:p>
            <a:pPr lvl="2"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子类从父类继承</a:t>
            </a:r>
            <a:r>
              <a:rPr lang="en-US" smtClean="0">
                <a:ea typeface="黑体" panose="02010609060101010101" pitchFamily="49" charset="-122"/>
              </a:rPr>
              <a:t>(extends</a:t>
            </a:r>
            <a:r>
              <a:rPr lang="zh-CN" altLang="en-US" smtClean="0"/>
              <a:t>扩展</a:t>
            </a:r>
            <a:r>
              <a:rPr lang="en-US" smtClean="0">
                <a:ea typeface="黑体" panose="02010609060101010101" pitchFamily="49" charset="-122"/>
              </a:rPr>
              <a:t>)</a:t>
            </a:r>
            <a:r>
              <a:rPr lang="zh-CN" altLang="en-US" smtClean="0"/>
              <a:t>而来</a:t>
            </a:r>
            <a:endParaRPr lang="zh-CN" altLang="en-US" smtClean="0"/>
          </a:p>
          <a:p>
            <a:pPr lvl="2"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多个子类同属一个父类，所有子类有相同的父类</a:t>
            </a:r>
            <a:endParaRPr lang="zh-CN" altLang="en-US" smtClean="0"/>
          </a:p>
          <a:p>
            <a:pPr lvl="2"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继承父类的方法</a:t>
            </a:r>
            <a:endParaRPr lang="zh-CN" altLang="en-US" smtClean="0"/>
          </a:p>
          <a:p>
            <a:pPr lvl="2"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在不同的子类中有不同的表现形式</a:t>
            </a:r>
            <a:endParaRPr lang="zh-CN" altLang="en-US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mtClean="0"/>
              <a:t>表现在用一个类中</a:t>
            </a:r>
            <a:r>
              <a:rPr lang="zh-CN" altLang="en-US" smtClean="0">
                <a:sym typeface="Wingdings" panose="05000000000000000000" pitchFamily="2" charset="2"/>
              </a:rPr>
              <a:t>方法的重载</a:t>
            </a:r>
            <a:endParaRPr lang="zh-CN" altLang="en-US" smtClean="0">
              <a:sym typeface="Wingdings" panose="05000000000000000000" pitchFamily="2" charset="2"/>
            </a:endParaRPr>
          </a:p>
          <a:p>
            <a:pPr lvl="2">
              <a:buSzPct val="90000"/>
              <a:buFont typeface="Arial" panose="020B0604020202020204" pitchFamily="34" charset="0"/>
              <a:buNone/>
            </a:pPr>
            <a:endParaRPr lang="zh-CN" altLang="en-US" smtClean="0">
              <a:sym typeface="Wingdings" panose="05000000000000000000" pitchFamily="2" charset="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245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endParaRPr lang="zh-CN" altLang="en-US" smtClean="0"/>
          </a:p>
        </p:txBody>
      </p:sp>
      <p:sp>
        <p:nvSpPr>
          <p:cNvPr id="27649" name="文本占位符 2457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 startAt="5"/>
            </a:pPr>
            <a:r>
              <a:rPr lang="zh-CN" altLang="en-US" dirty="0" smtClean="0">
                <a:sym typeface="+mn-ea"/>
              </a:rPr>
              <a:t>多态性</a:t>
            </a:r>
            <a:endParaRPr lang="zh-CN" altLang="en-US" smtClean="0">
              <a:latin typeface="+mn-lt"/>
              <a:ea typeface="+mn-ea"/>
            </a:endParaRPr>
          </a:p>
          <a:p>
            <a:pPr marL="1028700" lvl="1" indent="-514350"/>
            <a:r>
              <a:rPr lang="zh-CN" altLang="en-US" dirty="0" smtClean="0"/>
              <a:t>一个程序中同名的不同方法共存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主要通过子类对父类方法的覆盖来实现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不同类的对象可以响应同名的消息</a:t>
            </a:r>
            <a:r>
              <a:rPr lang="en-US" altLang="zh-CN" dirty="0" smtClean="0"/>
              <a:t>(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，具体的实现方法却不同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使语言具有灵活、抽象、</a:t>
            </a:r>
            <a:r>
              <a:rPr lang="zh-CN" altLang="en-US" dirty="0" smtClean="0">
                <a:solidFill>
                  <a:srgbClr val="FF3300"/>
                </a:solidFill>
              </a:rPr>
              <a:t>行为共享</a:t>
            </a:r>
            <a:r>
              <a:rPr lang="zh-CN" altLang="en-US" dirty="0" smtClean="0"/>
              <a:t>、代码共享的优势，很好地解决了应用程序函数同名问题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现在大量的架构都使用多态性来满足代码的迭代。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85AEB4-92B0-4406-9423-395B38BAD509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标题 27653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mtClean="0"/>
              <a:t>基本概念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C4D07B-649F-414A-8D44-AEB6E9699A4F}" type="slidenum">
              <a:rPr lang="zh-CN" altLang="en-US" sz="1470" dirty="0"/>
            </a:fld>
            <a:endParaRPr lang="zh-CN" altLang="en-US" sz="1470" dirty="0"/>
          </a:p>
        </p:txBody>
      </p:sp>
      <p:sp>
        <p:nvSpPr>
          <p:cNvPr id="30721" name="文本占位符 2764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Pct val="90000"/>
              <a:buFont typeface="Wingdings" panose="05000000000000000000" pitchFamily="2" charset="2"/>
              <a:buAutoNum type="arabicPeriod" startAt="5"/>
            </a:pPr>
            <a:r>
              <a:rPr lang="zh-CN" altLang="en-US" b="1" smtClean="0"/>
              <a:t>多态性</a:t>
            </a:r>
            <a:endParaRPr lang="zh-CN" altLang="en-US" b="1" smtClean="0"/>
          </a:p>
        </p:txBody>
      </p:sp>
      <p:sp>
        <p:nvSpPr>
          <p:cNvPr id="27653" name="矩形 27652"/>
          <p:cNvSpPr>
            <a:spLocks noChangeArrowheads="1"/>
          </p:cNvSpPr>
          <p:nvPr/>
        </p:nvSpPr>
        <p:spPr bwMode="auto">
          <a:xfrm>
            <a:off x="7809230" y="3690620"/>
            <a:ext cx="2407920" cy="2277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sz="2520">
                <a:latin typeface="Tahoma" panose="020B0604030504040204" pitchFamily="34" charset="0"/>
              </a:rPr>
              <a:t>Circle.draw()</a:t>
            </a:r>
            <a:endParaRPr lang="en-US" sz="2520">
              <a:latin typeface="Tahoma" panose="020B0604030504040204" pitchFamily="34" charset="0"/>
            </a:endParaRPr>
          </a:p>
          <a:p>
            <a:pPr algn="l"/>
            <a:r>
              <a:rPr lang="en-US" sz="2520">
                <a:latin typeface="Tahoma" panose="020B0604030504040204" pitchFamily="34" charset="0"/>
                <a:sym typeface="+mn-ea"/>
              </a:rPr>
              <a:t>Square.draw()</a:t>
            </a:r>
            <a:endParaRPr lang="en-US" sz="2520">
              <a:latin typeface="Tahoma" panose="020B0604030504040204" pitchFamily="34" charset="0"/>
            </a:endParaRPr>
          </a:p>
          <a:p>
            <a:pPr algn="l"/>
            <a:r>
              <a:rPr lang="en-US" sz="2520">
                <a:latin typeface="Tahoma" panose="020B0604030504040204" pitchFamily="34" charset="0"/>
                <a:sym typeface="+mn-ea"/>
              </a:rPr>
              <a:t>Square.draw()</a:t>
            </a:r>
            <a:endParaRPr lang="en-US" sz="2520">
              <a:latin typeface="Tahoma" panose="020B0604030504040204" pitchFamily="34" charset="0"/>
              <a:sym typeface="+mn-ea"/>
            </a:endParaRPr>
          </a:p>
          <a:p>
            <a:pPr algn="l"/>
            <a:r>
              <a:rPr lang="en-US" sz="2520">
                <a:latin typeface="Tahoma" panose="020B0604030504040204" pitchFamily="34" charset="0"/>
              </a:rPr>
              <a:t>Circle.draw()</a:t>
            </a:r>
            <a:endParaRPr lang="en-US" sz="2520">
              <a:latin typeface="Tahoma" panose="020B0604030504040204" pitchFamily="34" charset="0"/>
            </a:endParaRPr>
          </a:p>
          <a:p>
            <a:pPr algn="l"/>
            <a:r>
              <a:rPr lang="en-US" sz="2520">
                <a:latin typeface="Tahoma" panose="020B0604030504040204" pitchFamily="34" charset="0"/>
              </a:rPr>
              <a:t>Square.draw()</a:t>
            </a:r>
            <a:endParaRPr lang="en-US" sz="2520">
              <a:latin typeface="Tahoma" panose="020B060403050404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417310" y="0"/>
            <a:ext cx="4330065" cy="24612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lang="en-US" sz="14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Shape {    </a:t>
            </a:r>
            <a:r>
              <a:rPr lang="en-US" sz="14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draw() {    }}</a:t>
            </a:r>
            <a:r>
              <a:rPr lang="en-US" sz="14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class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Circle </a:t>
            </a:r>
            <a:r>
              <a:rPr lang="en-US" sz="14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extends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Shape {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sym typeface="+mn-ea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draw() {</a:t>
            </a:r>
            <a:b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     System.</a:t>
            </a:r>
            <a:r>
              <a:rPr lang="en-US" sz="1400" b="1" i="1">
                <a:solidFill>
                  <a:srgbClr val="0000C0"/>
                </a:solidFill>
                <a:latin typeface="Consolas" panose="020B0609020204030204" charset="0"/>
                <a:ea typeface="宋体" panose="02010600030101010101" pitchFamily="2" charset="-122"/>
              </a:rPr>
              <a:t>out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.println(</a:t>
            </a:r>
            <a:r>
              <a:rPr lang="en-US" sz="1400">
                <a:solidFill>
                  <a:srgbClr val="2A00FF"/>
                </a:solidFill>
                <a:latin typeface="Consolas" panose="020B0609020204030204" charset="0"/>
                <a:ea typeface="宋体" panose="02010600030101010101" pitchFamily="2" charset="-122"/>
              </a:rPr>
              <a:t>"Circle.draw()"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);}}</a:t>
            </a:r>
            <a:r>
              <a:rPr lang="en-US" sz="14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class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Square </a:t>
            </a:r>
            <a:r>
              <a:rPr lang="en-US" sz="14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extends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Shape {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sym typeface="+mn-ea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draw() {</a:t>
            </a:r>
            <a:b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     System.</a:t>
            </a:r>
            <a:r>
              <a:rPr lang="en-US" sz="1400" b="1" i="1">
                <a:solidFill>
                  <a:srgbClr val="0000C0"/>
                </a:solidFill>
                <a:latin typeface="Consolas" panose="020B0609020204030204" charset="0"/>
                <a:ea typeface="宋体" panose="02010600030101010101" pitchFamily="2" charset="-122"/>
              </a:rPr>
              <a:t>out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.println(</a:t>
            </a:r>
            <a:r>
              <a:rPr lang="en-US" sz="1400">
                <a:solidFill>
                  <a:srgbClr val="2A00FF"/>
                </a:solidFill>
                <a:latin typeface="Consolas" panose="020B0609020204030204" charset="0"/>
                <a:ea typeface="宋体" panose="02010600030101010101" pitchFamily="2" charset="-122"/>
              </a:rPr>
              <a:t>"Square.draw()"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);}}</a:t>
            </a:r>
            <a:endParaRPr lang="en-US" altLang="en-US" sz="140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0045" y="1935480"/>
            <a:ext cx="758126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16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PolyClass {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sz="16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Shape randShape() {        </a:t>
            </a:r>
            <a:r>
              <a:rPr lang="en-US" sz="16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switch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((</a:t>
            </a:r>
            <a:r>
              <a:rPr lang="en-US" sz="16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) (Math.</a:t>
            </a:r>
            <a:r>
              <a:rPr lang="en-US" sz="1600" i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random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() * 2)) {        </a:t>
            </a:r>
            <a:r>
              <a:rPr lang="en-US" sz="16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0:    </a:t>
            </a:r>
            <a:r>
              <a:rPr lang="en-US" sz="16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Circle();        </a:t>
            </a:r>
            <a:r>
              <a:rPr lang="en-US" sz="16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1:    </a:t>
            </a:r>
            <a:r>
              <a:rPr lang="en-US" sz="16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Square();        }    }</a:t>
            </a:r>
            <a:endParaRPr lang="en-US" sz="160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charset="0"/>
                <a:sym typeface="+mn-ea"/>
              </a:rPr>
              <a:t>    </a:t>
            </a:r>
            <a:r>
              <a:rPr lang="en-US" sz="1600" b="1">
                <a:solidFill>
                  <a:srgbClr val="7F0055"/>
                </a:solidFill>
                <a:latin typeface="Consolas" panose="020B0609020204030204" charset="0"/>
                <a:sym typeface="+mn-ea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sym typeface="+mn-ea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 panose="020B0609020204030204" charset="0"/>
                <a:sym typeface="+mn-ea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sym typeface="+mn-ea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 panose="020B0609020204030204" charset="0"/>
                <a:sym typeface="+mn-ea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sym typeface="+mn-ea"/>
              </a:rPr>
              <a:t> drawShapes(Shape[] </a:t>
            </a:r>
            <a:r>
              <a:rPr lang="en-US" sz="1600">
                <a:solidFill>
                  <a:srgbClr val="6A3E3E"/>
                </a:solidFill>
                <a:latin typeface="Consolas" panose="020B0609020204030204" charset="0"/>
                <a:sym typeface="+mn-ea"/>
              </a:rPr>
              <a:t>shapes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sym typeface="+mn-ea"/>
              </a:rPr>
              <a:t>) {</a:t>
            </a:r>
            <a:endParaRPr lang="en-US" sz="1600">
              <a:solidFill>
                <a:srgbClr val="000000"/>
              </a:solidFill>
              <a:latin typeface="Consolas" panose="020B0609020204030204" charset="0"/>
              <a:sym typeface="+mn-ea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charset="0"/>
                <a:sym typeface="+mn-ea"/>
              </a:rPr>
              <a:t>        </a:t>
            </a:r>
            <a:r>
              <a:rPr lang="en-US" sz="1600" b="1">
                <a:solidFill>
                  <a:srgbClr val="7F0055"/>
                </a:solidFill>
                <a:latin typeface="Consolas" panose="020B0609020204030204" charset="0"/>
                <a:sym typeface="+mn-ea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sym typeface="+mn-ea"/>
              </a:rPr>
              <a:t> (</a:t>
            </a:r>
            <a:r>
              <a:rPr lang="en-US" sz="1600" b="1">
                <a:solidFill>
                  <a:srgbClr val="7F0055"/>
                </a:solidFill>
                <a:latin typeface="Consolas" panose="020B0609020204030204" charset="0"/>
                <a:sym typeface="+mn-ea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sym typeface="+mn-ea"/>
              </a:rPr>
              <a:t> </a:t>
            </a:r>
            <a:r>
              <a:rPr lang="en-US" sz="1600">
                <a:solidFill>
                  <a:srgbClr val="6A3E3E"/>
                </a:solidFill>
                <a:latin typeface="Consolas" panose="020B0609020204030204" charset="0"/>
                <a:sym typeface="+mn-ea"/>
              </a:rPr>
              <a:t>i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sym typeface="+mn-ea"/>
              </a:rPr>
              <a:t> = 0; </a:t>
            </a:r>
            <a:r>
              <a:rPr lang="en-US" sz="1600">
                <a:solidFill>
                  <a:srgbClr val="6A3E3E"/>
                </a:solidFill>
                <a:latin typeface="Consolas" panose="020B0609020204030204" charset="0"/>
                <a:sym typeface="+mn-ea"/>
              </a:rPr>
              <a:t>i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sym typeface="+mn-ea"/>
              </a:rPr>
              <a:t> &lt; </a:t>
            </a:r>
            <a:r>
              <a:rPr lang="en-US" sz="1600">
                <a:solidFill>
                  <a:srgbClr val="6A3E3E"/>
                </a:solidFill>
                <a:latin typeface="Consolas" panose="020B0609020204030204" charset="0"/>
                <a:sym typeface="+mn-ea"/>
              </a:rPr>
              <a:t>shapes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sym typeface="+mn-ea"/>
              </a:rPr>
              <a:t>.</a:t>
            </a:r>
            <a:r>
              <a:rPr lang="en-US" sz="1600">
                <a:solidFill>
                  <a:srgbClr val="0000C0"/>
                </a:solidFill>
                <a:latin typeface="Consolas" panose="020B0609020204030204" charset="0"/>
                <a:sym typeface="+mn-ea"/>
              </a:rPr>
              <a:t>length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sym typeface="+mn-ea"/>
              </a:rPr>
              <a:t>; </a:t>
            </a:r>
            <a:r>
              <a:rPr lang="en-US" sz="1600">
                <a:solidFill>
                  <a:srgbClr val="6A3E3E"/>
                </a:solidFill>
                <a:latin typeface="Consolas" panose="020B0609020204030204" charset="0"/>
                <a:sym typeface="+mn-ea"/>
              </a:rPr>
              <a:t>i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sym typeface="+mn-ea"/>
              </a:rPr>
              <a:t>++)            </a:t>
            </a:r>
            <a:r>
              <a:rPr lang="en-US" sz="1600">
                <a:solidFill>
                  <a:srgbClr val="6A3E3E"/>
                </a:solidFill>
                <a:latin typeface="Consolas" panose="020B0609020204030204" charset="0"/>
                <a:sym typeface="+mn-ea"/>
              </a:rPr>
              <a:t>shapes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sym typeface="+mn-ea"/>
              </a:rPr>
              <a:t>[</a:t>
            </a:r>
            <a:r>
              <a:rPr lang="en-US" sz="1600">
                <a:solidFill>
                  <a:srgbClr val="6A3E3E"/>
                </a:solidFill>
                <a:latin typeface="Consolas" panose="020B0609020204030204" charset="0"/>
                <a:sym typeface="+mn-ea"/>
              </a:rPr>
              <a:t>i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sym typeface="+mn-ea"/>
              </a:rPr>
              <a:t>].draw();    }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sz="16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main(String[] </a:t>
            </a:r>
            <a:r>
              <a:rPr lang="en-US" sz="1600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args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) {        Shape[] </a:t>
            </a:r>
            <a:r>
              <a:rPr lang="en-US" sz="1600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s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= </a:t>
            </a:r>
            <a:r>
              <a:rPr lang="en-US" sz="16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Shape[5];        </a:t>
            </a:r>
            <a:r>
              <a:rPr lang="en-US" sz="16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(</a:t>
            </a:r>
            <a:r>
              <a:rPr lang="en-US" sz="16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600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= 0; </a:t>
            </a:r>
            <a:r>
              <a:rPr lang="en-US" sz="1600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&lt; </a:t>
            </a:r>
            <a:r>
              <a:rPr lang="en-US" sz="1600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s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</a:t>
            </a:r>
            <a:r>
              <a:rPr lang="en-US" sz="1600">
                <a:solidFill>
                  <a:srgbClr val="0000C0"/>
                </a:solidFill>
                <a:latin typeface="Consolas" panose="020B0609020204030204" charset="0"/>
                <a:ea typeface="宋体" panose="02010600030101010101" pitchFamily="2" charset="-122"/>
              </a:rPr>
              <a:t>length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; </a:t>
            </a:r>
            <a:r>
              <a:rPr lang="en-US" sz="1600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++)            </a:t>
            </a:r>
            <a:r>
              <a:rPr lang="en-US" sz="1600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s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sz="1600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] = </a:t>
            </a:r>
            <a:r>
              <a:rPr lang="en-US" sz="1600" i="1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randShape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();        }</a:t>
            </a:r>
            <a:endParaRPr lang="en-US" sz="160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charset="0"/>
                <a:sym typeface="+mn-ea"/>
              </a:rPr>
              <a:t>        </a:t>
            </a:r>
            <a:r>
              <a:rPr lang="en-US" sz="1600">
                <a:solidFill>
                  <a:srgbClr val="000000"/>
                </a:solidFill>
                <a:latin typeface="Consolas" panose="020B0609020204030204" charset="0"/>
                <a:sym typeface="+mn-ea"/>
              </a:rPr>
              <a:t>drawShapes(s);</a:t>
            </a:r>
            <a:endParaRPr lang="en-US" sz="160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charset="0"/>
                <a:sym typeface="+mn-ea"/>
              </a:rPr>
              <a:t>}</a:t>
            </a:r>
            <a:endParaRPr lang="en-US" altLang="en-US" sz="160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3"/>
          <p:cNvSpPr/>
          <p:nvPr/>
        </p:nvSpPr>
        <p:spPr>
          <a:xfrm>
            <a:off x="3690938" y="2613025"/>
            <a:ext cx="262128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0" lvl="1" indent="0" algn="l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800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类的定义</a:t>
            </a:r>
            <a:endParaRPr lang="zh-CN" altLang="en-US" sz="4800" b="1" dirty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6146" name="TextBox 4"/>
          <p:cNvSpPr/>
          <p:nvPr/>
        </p:nvSpPr>
        <p:spPr>
          <a:xfrm>
            <a:off x="1241425" y="1935163"/>
            <a:ext cx="2193290" cy="27533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7300" dirty="0">
                <a:solidFill>
                  <a:srgbClr val="00B0F0"/>
                </a:solidFill>
                <a:latin typeface="Latha" panose="020B0604020202020204" pitchFamily="34" charset="0"/>
                <a:ea typeface="宋体" panose="02010600030101010101" pitchFamily="2" charset="-122"/>
                <a:sym typeface="Latha" panose="020B0604020202020204" pitchFamily="34" charset="0"/>
              </a:rPr>
              <a:t>[</a:t>
            </a:r>
            <a:r>
              <a:rPr lang="en-US" altLang="zh-CN" sz="17300" dirty="0">
                <a:solidFill>
                  <a:srgbClr val="00B0F0"/>
                </a:solidFill>
                <a:latin typeface="FrankRuehl" panose="020E0503060101010101" pitchFamily="34" charset="-79"/>
                <a:ea typeface="宋体" panose="02010600030101010101" pitchFamily="2" charset="-122"/>
                <a:sym typeface="FrankRuehl" panose="020E0503060101010101" pitchFamily="34" charset="-79"/>
              </a:rPr>
              <a:t>2</a:t>
            </a:r>
            <a:r>
              <a:rPr lang="en-US" altLang="zh-CN" sz="17300" dirty="0">
                <a:solidFill>
                  <a:srgbClr val="00B0F0"/>
                </a:solidFill>
                <a:latin typeface="Latha" panose="020B0604020202020204" pitchFamily="34" charset="0"/>
                <a:ea typeface="宋体" panose="02010600030101010101" pitchFamily="2" charset="-122"/>
                <a:sym typeface="Latha" panose="020B0604020202020204" pitchFamily="34" charset="0"/>
              </a:rPr>
              <a:t>]</a:t>
            </a:r>
            <a:endParaRPr lang="zh-CN" altLang="en-US" sz="17300" dirty="0">
              <a:solidFill>
                <a:srgbClr val="00B0F0"/>
              </a:solidFill>
              <a:latin typeface="Latha" panose="020B0604020202020204" pitchFamily="34" charset="0"/>
              <a:ea typeface="宋体" panose="02010600030101010101" pitchFamily="2" charset="-122"/>
              <a:sym typeface="Latha" panose="020B0604020202020204" pitchFamily="34" charset="0"/>
            </a:endParaRPr>
          </a:p>
        </p:txBody>
      </p:sp>
      <p:sp>
        <p:nvSpPr>
          <p:cNvPr id="6147" name="TextBox 5"/>
          <p:cNvSpPr/>
          <p:nvPr/>
        </p:nvSpPr>
        <p:spPr>
          <a:xfrm>
            <a:off x="2708275" y="3311525"/>
            <a:ext cx="823913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102870" tIns="51435" rIns="102870" bIns="51435" anchor="t">
            <a:spAutoFit/>
          </a:bodyPr>
          <a:p>
            <a:r>
              <a:rPr lang="en-US" altLang="zh-CN" sz="2700" dirty="0">
                <a:solidFill>
                  <a:srgbClr val="00B0F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t>Java</a:t>
            </a:r>
            <a:endParaRPr lang="zh-CN" altLang="en-US" sz="2700" dirty="0">
              <a:solidFill>
                <a:srgbClr val="00B0F0"/>
              </a:solidFill>
              <a:latin typeface="Impact" panose="020B0806030902050204" pitchFamily="34" charset="0"/>
              <a:ea typeface="宋体" panose="02010600030101010101" pitchFamily="2" charset="-122"/>
              <a:sym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内容占位符 4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lnSpc>
                <a:spcPct val="150000"/>
              </a:lnSpc>
            </a:pPr>
            <a:r>
              <a:rPr lang="zh-CN" altLang="en-US" smtClean="0"/>
              <a:t>程序是对象的集合，而对象是类的实例化</a:t>
            </a:r>
            <a:endParaRPr lang="zh-CN" altLang="en-US" smtClean="0"/>
          </a:p>
          <a:p>
            <a:pPr marL="342900" indent="-342900" algn="l">
              <a:lnSpc>
                <a:spcPct val="150000"/>
              </a:lnSpc>
            </a:pPr>
            <a:r>
              <a:rPr lang="zh-CN" altLang="en-US" smtClean="0"/>
              <a:t>源程序就是一个个的Java类</a:t>
            </a:r>
            <a:endParaRPr lang="zh-CN" altLang="en-US" smtClean="0"/>
          </a:p>
          <a:p>
            <a:pPr marL="342900" indent="-342900" algn="l">
              <a:lnSpc>
                <a:spcPct val="150000"/>
              </a:lnSpc>
            </a:pPr>
            <a:r>
              <a:rPr lang="zh-CN" altLang="en-US" smtClean="0"/>
              <a:t>Java本身提供的类(核心API)</a:t>
            </a:r>
            <a:endParaRPr lang="en-US" smtClean="0"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</a:pPr>
            <a:r>
              <a:rPr lang="zh-CN" altLang="en-US" smtClean="0"/>
              <a:t>见</a:t>
            </a:r>
            <a:r>
              <a:rPr lang="en-US" smtClean="0">
                <a:ea typeface="黑体" panose="02010609060101010101" pitchFamily="49" charset="-122"/>
              </a:rPr>
              <a:t>Java</a:t>
            </a:r>
            <a:r>
              <a:rPr lang="zh-CN" altLang="en-US" smtClean="0"/>
              <a:t>文档中描述</a:t>
            </a:r>
            <a:endParaRPr lang="zh-CN" altLang="en-US" smtClean="0"/>
          </a:p>
          <a:p>
            <a:pPr marL="800100" lvl="1" indent="-342900">
              <a:lnSpc>
                <a:spcPct val="150000"/>
              </a:lnSpc>
            </a:pPr>
            <a:r>
              <a:rPr lang="zh-CN" altLang="en-US" smtClean="0"/>
              <a:t>程序员可以对其进行调用</a:t>
            </a:r>
            <a:endParaRPr lang="zh-CN" altLang="en-US" smtClean="0"/>
          </a:p>
          <a:p>
            <a:pPr marL="342900" lvl="0" indent="-342900">
              <a:lnSpc>
                <a:spcPct val="150000"/>
              </a:lnSpc>
            </a:pPr>
            <a:r>
              <a:rPr lang="zh-CN" altLang="en-US" smtClean="0"/>
              <a:t>程序员自己定义的类</a:t>
            </a:r>
            <a:endParaRPr lang="zh-CN" altLang="en-US" smtClean="0"/>
          </a:p>
        </p:txBody>
      </p:sp>
      <p:sp>
        <p:nvSpPr>
          <p:cNvPr id="32772" name="标题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类的定义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C528-1B80-4BA1-BA8C-209A4DF11FBA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36865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mtClean="0"/>
              <a:t>包 </a:t>
            </a:r>
            <a:r>
              <a:rPr lang="en-US" smtClean="0">
                <a:ea typeface="黑体" panose="02010609060101010101" pitchFamily="49" charset="-122"/>
              </a:rPr>
              <a:t>(package)</a:t>
            </a:r>
            <a:endParaRPr lang="en-US" smtClean="0">
              <a:ea typeface="黑体" panose="02010609060101010101" pitchFamily="49" charset="-122"/>
            </a:endParaRPr>
          </a:p>
        </p:txBody>
      </p:sp>
      <p:sp>
        <p:nvSpPr>
          <p:cNvPr id="36867" name="矩形 36866"/>
          <p:cNvSpPr>
            <a:spLocks noChangeArrowheads="1"/>
          </p:cNvSpPr>
          <p:nvPr/>
        </p:nvSpPr>
        <p:spPr bwMode="auto">
          <a:xfrm>
            <a:off x="495300" y="1362075"/>
            <a:ext cx="9041130" cy="49701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//Graphic.java file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public abstract class Graphic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. . .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//Circle.java file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public class Circle extends Graphic implements Draggable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. . .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//Rectangle.java file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public class Rectangle extends Graphic implements Draggable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. . .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//Draggable.java file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public interface Draggable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. . .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36868" name="矩形 36867"/>
          <p:cNvSpPr>
            <a:spLocks noChangeArrowheads="1"/>
          </p:cNvSpPr>
          <p:nvPr/>
        </p:nvSpPr>
        <p:spPr bwMode="auto">
          <a:xfrm>
            <a:off x="2891790" y="3238500"/>
            <a:ext cx="7920990" cy="256032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52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容易地决定那些类和接口是相互关联的</a:t>
            </a:r>
            <a:endParaRPr lang="zh-CN" altLang="en-US" sz="252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52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知道从哪里找到提供图形功能的类和接口</a:t>
            </a:r>
            <a:endParaRPr lang="zh-CN" altLang="en-US" sz="252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52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由于包建立了一个新的名字空间，所以定义的类不会同其他包中的类名有冲突</a:t>
            </a:r>
            <a:endParaRPr lang="zh-CN" altLang="en-US" sz="252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52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可以容许在同一个包中无访问限制，同时可对在本包外的访问进行限制</a:t>
            </a:r>
            <a:endParaRPr lang="zh-CN" altLang="en-US" sz="252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8388-79A1-466D-A1A5-771ADEAD6E28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ldLvl="0" animBg="1"/>
      <p:bldP spid="3686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title"/>
          </p:nvPr>
        </p:nvSpPr>
        <p:spPr/>
        <p:txBody>
          <a:bodyPr wrap="square" lIns="102870" tIns="51435" rIns="102870" bIns="51435" anchor="ctr"/>
          <a:p>
            <a:pPr defTabSz="1028700">
              <a:buFont typeface="Arial" panose="020B0604020202020204" pitchFamily="34" charset="0"/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主要内容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5122" name="Rectangle 3"/>
          <p:cNvSpPr>
            <a:spLocks noGrp="1"/>
          </p:cNvSpPr>
          <p:nvPr>
            <p:ph idx="1"/>
          </p:nvPr>
        </p:nvSpPr>
        <p:spPr/>
        <p:txBody>
          <a:bodyPr wrap="square" lIns="103584" tIns="51793" rIns="103584" bIns="51793" anchor="t"/>
          <a:p>
            <a:pPr marL="609600" indent="-609600" eaLnBrk="0" hangingPunct="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mtClean="0">
                <a:sym typeface="+mn-ea"/>
              </a:rPr>
              <a:t>基本概念</a:t>
            </a:r>
            <a:endParaRPr lang="zh-CN" altLang="en-US" smtClean="0"/>
          </a:p>
          <a:p>
            <a:pPr marL="609600" indent="-609600" eaLnBrk="0" hangingPunct="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mtClean="0">
                <a:sym typeface="+mn-ea"/>
              </a:rPr>
              <a:t>类的定义</a:t>
            </a:r>
            <a:endParaRPr lang="zh-CN" altLang="en-US" smtClean="0"/>
          </a:p>
          <a:p>
            <a:pPr marL="609600" indent="-609600" eaLnBrk="0" hangingPunct="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mtClean="0">
                <a:sym typeface="+mn-ea"/>
              </a:rPr>
              <a:t>对象</a:t>
            </a:r>
            <a:endParaRPr lang="zh-CN" altLang="en-US" kern="1200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indent="0" algn="l" defTabSz="1028700">
              <a:lnSpc>
                <a:spcPct val="150000"/>
              </a:lnSpc>
              <a:spcBef>
                <a:spcPct val="20000"/>
              </a:spcBef>
              <a:buSzPct val="90000"/>
              <a:buNone/>
            </a:pPr>
            <a:endParaRPr lang="zh-CN" altLang="en-US" kern="1200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5000"/>
              </a:lnSpc>
              <a:spcBef>
                <a:spcPct val="15000"/>
              </a:spcBef>
            </a:pP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15363" name="图片 8" descr="java_duk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2910" y="1553845"/>
            <a:ext cx="2550795" cy="45929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文本占位符 30724"/>
          <p:cNvSpPr>
            <a:spLocks noGrp="1" noChangeArrowheads="1"/>
          </p:cNvSpPr>
          <p:nvPr>
            <p:ph idx="1"/>
          </p:nvPr>
        </p:nvSpPr>
        <p:spPr>
          <a:xfrm>
            <a:off x="495300" y="1395730"/>
            <a:ext cx="9721850" cy="5277485"/>
          </a:xfrm>
        </p:spPr>
        <p:txBody>
          <a:bodyPr>
            <a:normAutofit lnSpcReduction="20000"/>
          </a:bodyPr>
          <a:lstStyle/>
          <a:p>
            <a:pPr marL="609600" indent="-609600">
              <a:buSzPct val="90000"/>
            </a:pPr>
            <a:r>
              <a:rPr lang="zh-CN" altLang="en-US" sz="2800" dirty="0" smtClean="0"/>
              <a:t>类的定义格式</a:t>
            </a:r>
            <a:endParaRPr lang="zh-CN" altLang="en-US" dirty="0" smtClean="0"/>
          </a:p>
          <a:p>
            <a:pPr marL="609600" indent="-609600">
              <a:buSzPct val="90000"/>
              <a:buFont typeface="Wingdings" panose="05000000000000000000" pitchFamily="2" charset="2"/>
              <a:buNone/>
            </a:pPr>
            <a:r>
              <a:rPr lang="en-US" sz="2000" dirty="0" smtClean="0">
                <a:ea typeface="黑体" panose="02010609060101010101" pitchFamily="49" charset="-122"/>
              </a:rPr>
              <a:t>[</a:t>
            </a:r>
            <a:r>
              <a:rPr lang="zh-CN" altLang="en-US" sz="2000" dirty="0" smtClean="0"/>
              <a:t>类的修饰符</a:t>
            </a:r>
            <a:r>
              <a:rPr lang="en-US" sz="2000" dirty="0" smtClean="0">
                <a:ea typeface="黑体" panose="02010609060101010101" pitchFamily="49" charset="-122"/>
              </a:rPr>
              <a:t>]</a:t>
            </a:r>
            <a:r>
              <a:rPr lang="en-US" sz="2000" dirty="0" smtClean="0">
                <a:solidFill>
                  <a:schemeClr val="hlink"/>
                </a:solidFill>
                <a:ea typeface="黑体" panose="02010609060101010101" pitchFamily="49" charset="-122"/>
              </a:rPr>
              <a:t>class</a:t>
            </a:r>
            <a:r>
              <a:rPr lang="en-US" sz="2000" dirty="0" smtClean="0">
                <a:ea typeface="黑体" panose="02010609060101010101" pitchFamily="49" charset="-122"/>
              </a:rPr>
              <a:t> </a:t>
            </a:r>
            <a:r>
              <a:rPr lang="zh-CN" altLang="en-US" sz="2000" dirty="0" smtClean="0"/>
              <a:t>类名 </a:t>
            </a:r>
            <a:r>
              <a:rPr lang="en-US" sz="2000" dirty="0" smtClean="0">
                <a:ea typeface="黑体" panose="02010609060101010101" pitchFamily="49" charset="-122"/>
              </a:rPr>
              <a:t>[</a:t>
            </a:r>
            <a:r>
              <a:rPr lang="en-US" sz="2000" dirty="0" smtClean="0">
                <a:solidFill>
                  <a:schemeClr val="hlink"/>
                </a:solidFill>
                <a:ea typeface="黑体" panose="02010609060101010101" pitchFamily="49" charset="-122"/>
              </a:rPr>
              <a:t>extends</a:t>
            </a:r>
            <a:r>
              <a:rPr lang="en-US" sz="2000" dirty="0" smtClean="0">
                <a:ea typeface="黑体" panose="02010609060101010101" pitchFamily="49" charset="-122"/>
              </a:rPr>
              <a:t> </a:t>
            </a:r>
            <a:r>
              <a:rPr lang="zh-CN" altLang="en-US" sz="2000" dirty="0" smtClean="0"/>
              <a:t>父类名</a:t>
            </a:r>
            <a:r>
              <a:rPr lang="en-US" sz="2000" dirty="0" smtClean="0">
                <a:ea typeface="黑体" panose="02010609060101010101" pitchFamily="49" charset="-122"/>
              </a:rPr>
              <a:t>] </a:t>
            </a:r>
            <a:r>
              <a:rPr lang="en-US" sz="2000" dirty="0" smtClean="0">
                <a:solidFill>
                  <a:schemeClr val="hlink"/>
                </a:solidFill>
                <a:ea typeface="黑体" panose="02010609060101010101" pitchFamily="49" charset="-122"/>
              </a:rPr>
              <a:t>implements</a:t>
            </a:r>
            <a:r>
              <a:rPr lang="en-US" sz="2000" dirty="0" smtClean="0">
                <a:ea typeface="黑体" panose="02010609060101010101" pitchFamily="49" charset="-122"/>
              </a:rPr>
              <a:t>[</a:t>
            </a:r>
            <a:r>
              <a:rPr lang="zh-CN" altLang="en-US" sz="2000" dirty="0" smtClean="0"/>
              <a:t>接口名</a:t>
            </a:r>
            <a:r>
              <a:rPr lang="en-US" sz="2000" dirty="0" smtClean="0">
                <a:ea typeface="黑体" panose="02010609060101010101" pitchFamily="49" charset="-122"/>
              </a:rPr>
              <a:t>] {</a:t>
            </a:r>
            <a:endParaRPr lang="en-US" sz="2000" dirty="0" smtClean="0">
              <a:ea typeface="黑体" panose="02010609060101010101" pitchFamily="49" charset="-122"/>
            </a:endParaRPr>
          </a:p>
          <a:p>
            <a:pPr marL="609600" indent="-609600">
              <a:buSzPct val="90000"/>
              <a:buFont typeface="Wingdings" panose="05000000000000000000" pitchFamily="2" charset="2"/>
              <a:buNone/>
            </a:pPr>
            <a:r>
              <a:rPr lang="en-US" sz="2000" dirty="0" smtClean="0">
                <a:ea typeface="黑体" panose="02010609060101010101" pitchFamily="49" charset="-122"/>
              </a:rPr>
              <a:t>    [</a:t>
            </a:r>
            <a:r>
              <a:rPr lang="zh-CN" altLang="en-US" sz="2000" dirty="0" smtClean="0"/>
              <a:t>类型    成员变量</a:t>
            </a:r>
            <a:r>
              <a:rPr lang="en-US" sz="2000" dirty="0" smtClean="0">
                <a:ea typeface="黑体" panose="02010609060101010101" pitchFamily="49" charset="-122"/>
              </a:rPr>
              <a:t>1;]</a:t>
            </a:r>
            <a:endParaRPr lang="en-US" sz="2000" dirty="0" smtClean="0">
              <a:ea typeface="黑体" panose="02010609060101010101" pitchFamily="49" charset="-122"/>
            </a:endParaRPr>
          </a:p>
          <a:p>
            <a:pPr marL="609600" indent="-609600">
              <a:buSzPct val="90000"/>
              <a:buFont typeface="Wingdings" panose="05000000000000000000" pitchFamily="2" charset="2"/>
              <a:buNone/>
            </a:pPr>
            <a:r>
              <a:rPr lang="en-US" sz="2000" dirty="0" smtClean="0">
                <a:ea typeface="黑体" panose="02010609060101010101" pitchFamily="49" charset="-122"/>
              </a:rPr>
              <a:t>    [static </a:t>
            </a:r>
            <a:r>
              <a:rPr lang="zh-CN" altLang="en-US" sz="2000" dirty="0" smtClean="0"/>
              <a:t>类型    类变量</a:t>
            </a:r>
            <a:r>
              <a:rPr lang="en-US" sz="2000" dirty="0" smtClean="0">
                <a:ea typeface="黑体" panose="02010609060101010101" pitchFamily="49" charset="-122"/>
              </a:rPr>
              <a:t>2;]</a:t>
            </a:r>
            <a:endParaRPr lang="en-US" sz="2000" dirty="0" smtClean="0">
              <a:ea typeface="黑体" panose="02010609060101010101" pitchFamily="49" charset="-122"/>
            </a:endParaRPr>
          </a:p>
          <a:p>
            <a:pPr marL="609600" indent="-609600">
              <a:buSzPct val="90000"/>
              <a:buFont typeface="Wingdings" panose="05000000000000000000" pitchFamily="2" charset="2"/>
              <a:buNone/>
            </a:pPr>
            <a:r>
              <a:rPr lang="en-US" sz="2000" dirty="0" smtClean="0">
                <a:ea typeface="黑体" panose="02010609060101010101" pitchFamily="49" charset="-122"/>
              </a:rPr>
              <a:t>    … …    … … … …</a:t>
            </a:r>
            <a:endParaRPr lang="en-US" sz="2000" dirty="0" smtClean="0">
              <a:ea typeface="黑体" panose="02010609060101010101" pitchFamily="49" charset="-122"/>
            </a:endParaRPr>
          </a:p>
          <a:p>
            <a:pPr marL="609600" indent="-609600">
              <a:buSzPct val="90000"/>
              <a:buFont typeface="Wingdings" panose="05000000000000000000" pitchFamily="2" charset="2"/>
              <a:buNone/>
            </a:pPr>
            <a:r>
              <a:rPr lang="en-US" sz="2000" dirty="0" smtClean="0">
                <a:ea typeface="黑体" panose="02010609060101010101" pitchFamily="49" charset="-122"/>
              </a:rPr>
              <a:t>    [      </a:t>
            </a:r>
            <a:r>
              <a:rPr lang="zh-CN" altLang="en-US" sz="2000" dirty="0" smtClean="0"/>
              <a:t>    </a:t>
            </a:r>
            <a:r>
              <a:rPr lang="zh-CN" altLang="en-US" sz="2000" dirty="0" smtClean="0">
                <a:sym typeface="+mn-ea"/>
              </a:rPr>
              <a:t>类名</a:t>
            </a:r>
            <a:r>
              <a:rPr lang="en-US" sz="2000" dirty="0" smtClean="0">
                <a:ea typeface="黑体" panose="02010609060101010101" pitchFamily="49" charset="-122"/>
              </a:rPr>
              <a:t>(</a:t>
            </a:r>
            <a:r>
              <a:rPr lang="en-US" sz="2000" dirty="0" smtClean="0">
                <a:ea typeface="黑体" panose="02010609060101010101" pitchFamily="49" charset="-122"/>
                <a:sym typeface="+mn-ea"/>
              </a:rPr>
              <a:t>[</a:t>
            </a:r>
            <a:r>
              <a:rPr lang="zh-CN" altLang="en-US" sz="2000" dirty="0" smtClean="0"/>
              <a:t>参数</a:t>
            </a:r>
            <a:r>
              <a:rPr lang="en-US" sz="2000" dirty="0" smtClean="0">
                <a:ea typeface="黑体" panose="02010609060101010101" pitchFamily="49" charset="-122"/>
              </a:rPr>
              <a:t>1</a:t>
            </a:r>
            <a:r>
              <a:rPr lang="en-US" sz="2000" dirty="0" smtClean="0">
                <a:ea typeface="黑体" panose="02010609060101010101" pitchFamily="49" charset="-122"/>
                <a:sym typeface="+mn-ea"/>
              </a:rPr>
              <a:t> </a:t>
            </a:r>
            <a:r>
              <a:rPr lang="en-US" sz="2000" dirty="0" smtClean="0">
                <a:ea typeface="黑体" panose="02010609060101010101" pitchFamily="49" charset="-122"/>
              </a:rPr>
              <a:t>,</a:t>
            </a:r>
            <a:r>
              <a:rPr lang="zh-CN" altLang="en-US" sz="2000" dirty="0" smtClean="0"/>
              <a:t>参数</a:t>
            </a:r>
            <a:r>
              <a:rPr lang="en-US" sz="2000" dirty="0" smtClean="0">
                <a:ea typeface="黑体" panose="02010609060101010101" pitchFamily="49" charset="-122"/>
              </a:rPr>
              <a:t>2, …]) {</a:t>
            </a:r>
            <a:endParaRPr lang="en-US" sz="2000" dirty="0" smtClean="0">
              <a:ea typeface="黑体" panose="02010609060101010101" pitchFamily="49" charset="-122"/>
            </a:endParaRPr>
          </a:p>
          <a:p>
            <a:pPr marL="609600" indent="-609600">
              <a:buSzPct val="90000"/>
              <a:buFont typeface="Wingdings" panose="05000000000000000000" pitchFamily="2" charset="2"/>
              <a:buNone/>
            </a:pPr>
            <a:r>
              <a:rPr lang="en-US" sz="2000" dirty="0" smtClean="0">
                <a:ea typeface="黑体" panose="02010609060101010101" pitchFamily="49" charset="-122"/>
              </a:rPr>
              <a:t>            </a:t>
            </a:r>
            <a:r>
              <a:rPr lang="zh-CN" altLang="en-US" sz="2000" dirty="0" smtClean="0"/>
              <a:t>方法体</a:t>
            </a:r>
            <a:r>
              <a:rPr lang="en-US" sz="2000" dirty="0" smtClean="0">
                <a:ea typeface="黑体" panose="02010609060101010101" pitchFamily="49" charset="-122"/>
              </a:rPr>
              <a:t>;</a:t>
            </a:r>
            <a:endParaRPr lang="en-US" sz="2000" dirty="0" smtClean="0">
              <a:ea typeface="黑体" panose="02010609060101010101" pitchFamily="49" charset="-122"/>
            </a:endParaRPr>
          </a:p>
          <a:p>
            <a:pPr marL="609600" indent="-609600">
              <a:buSzPct val="90000"/>
              <a:buFont typeface="Wingdings" panose="05000000000000000000" pitchFamily="2" charset="2"/>
              <a:buNone/>
            </a:pPr>
            <a:r>
              <a:rPr lang="en-US" sz="2000" dirty="0" smtClean="0">
                <a:ea typeface="黑体" panose="02010609060101010101" pitchFamily="49" charset="-122"/>
              </a:rPr>
              <a:t>    }]</a:t>
            </a:r>
            <a:r>
              <a:rPr lang="en-US" sz="2000" dirty="0" smtClean="0">
                <a:solidFill>
                  <a:srgbClr val="00B050"/>
                </a:solidFill>
                <a:ea typeface="黑体" panose="02010609060101010101" pitchFamily="49" charset="-122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ea typeface="黑体" panose="02010609060101010101" pitchFamily="49" charset="-122"/>
              </a:rPr>
              <a:t>构造函数</a:t>
            </a:r>
            <a:endParaRPr lang="en-US" sz="2000" dirty="0" smtClean="0">
              <a:ea typeface="黑体" panose="02010609060101010101" pitchFamily="49" charset="-122"/>
            </a:endParaRPr>
          </a:p>
          <a:p>
            <a:pPr marL="609600" indent="-609600">
              <a:buSzPct val="90000"/>
              <a:buFont typeface="Wingdings" panose="05000000000000000000" pitchFamily="2" charset="2"/>
              <a:buNone/>
            </a:pPr>
            <a:r>
              <a:rPr lang="en-US" sz="2000" dirty="0" smtClean="0">
                <a:ea typeface="黑体" panose="02010609060101010101" pitchFamily="49" charset="-122"/>
              </a:rPr>
              <a:t>    </a:t>
            </a:r>
            <a:r>
              <a:rPr lang="zh-CN" altLang="en-US" sz="2000" dirty="0" smtClean="0"/>
              <a:t>类型    成员方法</a:t>
            </a:r>
            <a:r>
              <a:rPr lang="en-US" sz="2000" dirty="0" smtClean="0">
                <a:ea typeface="黑体" panose="02010609060101010101" pitchFamily="49" charset="-122"/>
              </a:rPr>
              <a:t>1(</a:t>
            </a:r>
            <a:r>
              <a:rPr lang="en-US" sz="2000" dirty="0" smtClean="0">
                <a:ea typeface="黑体" panose="02010609060101010101" pitchFamily="49" charset="-122"/>
                <a:sym typeface="+mn-ea"/>
              </a:rPr>
              <a:t>[</a:t>
            </a:r>
            <a:r>
              <a:rPr lang="zh-CN" altLang="en-US" sz="2000" dirty="0" smtClean="0"/>
              <a:t>参数</a:t>
            </a:r>
            <a:r>
              <a:rPr lang="en-US" sz="2000" dirty="0" smtClean="0">
                <a:ea typeface="黑体" panose="02010609060101010101" pitchFamily="49" charset="-122"/>
              </a:rPr>
              <a:t>1</a:t>
            </a:r>
            <a:r>
              <a:rPr lang="en-US" sz="2000" dirty="0" smtClean="0">
                <a:ea typeface="黑体" panose="02010609060101010101" pitchFamily="49" charset="-122"/>
                <a:sym typeface="+mn-ea"/>
              </a:rPr>
              <a:t> </a:t>
            </a:r>
            <a:r>
              <a:rPr lang="en-US" sz="2000" dirty="0" smtClean="0">
                <a:ea typeface="黑体" panose="02010609060101010101" pitchFamily="49" charset="-122"/>
              </a:rPr>
              <a:t>, </a:t>
            </a:r>
            <a:r>
              <a:rPr lang="zh-CN" altLang="en-US" sz="2000" dirty="0" smtClean="0"/>
              <a:t>参数</a:t>
            </a:r>
            <a:r>
              <a:rPr lang="en-US" sz="2000" dirty="0" smtClean="0">
                <a:ea typeface="黑体" panose="02010609060101010101" pitchFamily="49" charset="-122"/>
              </a:rPr>
              <a:t>2, …]) {</a:t>
            </a:r>
            <a:endParaRPr lang="en-US" sz="2000" dirty="0" smtClean="0">
              <a:ea typeface="黑体" panose="02010609060101010101" pitchFamily="49" charset="-122"/>
            </a:endParaRPr>
          </a:p>
          <a:p>
            <a:pPr marL="609600" indent="-609600">
              <a:buSzPct val="90000"/>
              <a:buFont typeface="Wingdings" panose="05000000000000000000" pitchFamily="2" charset="2"/>
              <a:buNone/>
            </a:pPr>
            <a:r>
              <a:rPr lang="en-US" sz="2000" dirty="0" smtClean="0">
                <a:ea typeface="黑体" panose="02010609060101010101" pitchFamily="49" charset="-122"/>
              </a:rPr>
              <a:t>            </a:t>
            </a:r>
            <a:r>
              <a:rPr lang="zh-CN" altLang="en-US" sz="2000" dirty="0" smtClean="0"/>
              <a:t>方法体</a:t>
            </a:r>
            <a:r>
              <a:rPr lang="en-US" sz="2000" dirty="0" smtClean="0">
                <a:ea typeface="黑体" panose="02010609060101010101" pitchFamily="49" charset="-122"/>
              </a:rPr>
              <a:t>;</a:t>
            </a:r>
            <a:endParaRPr lang="en-US" sz="2000" dirty="0" smtClean="0">
              <a:ea typeface="黑体" panose="02010609060101010101" pitchFamily="49" charset="-122"/>
            </a:endParaRPr>
          </a:p>
          <a:p>
            <a:pPr marL="609600" indent="-609600">
              <a:buSzPct val="90000"/>
              <a:buFont typeface="Wingdings" panose="05000000000000000000" pitchFamily="2" charset="2"/>
              <a:buNone/>
            </a:pPr>
            <a:r>
              <a:rPr lang="en-US" sz="2000" dirty="0" smtClean="0">
                <a:ea typeface="黑体" panose="02010609060101010101" pitchFamily="49" charset="-122"/>
              </a:rPr>
              <a:t>    }</a:t>
            </a:r>
            <a:endParaRPr lang="en-US" sz="2000" dirty="0" smtClean="0">
              <a:ea typeface="黑体" panose="02010609060101010101" pitchFamily="49" charset="-122"/>
            </a:endParaRPr>
          </a:p>
          <a:p>
            <a:pPr marL="609600" indent="-609600">
              <a:buSzPct val="90000"/>
              <a:buFont typeface="Wingdings" panose="05000000000000000000" pitchFamily="2" charset="2"/>
              <a:buNone/>
            </a:pPr>
            <a:r>
              <a:rPr lang="en-US" sz="2000" dirty="0" smtClean="0">
                <a:ea typeface="黑体" panose="02010609060101010101" pitchFamily="49" charset="-122"/>
              </a:rPr>
              <a:t>    static </a:t>
            </a:r>
            <a:r>
              <a:rPr lang="zh-CN" altLang="en-US" sz="2000" dirty="0" smtClean="0">
                <a:sym typeface="+mn-ea"/>
              </a:rPr>
              <a:t>类型    类方法</a:t>
            </a:r>
            <a:r>
              <a:rPr lang="en-US" sz="2000" dirty="0" smtClean="0">
                <a:ea typeface="黑体" panose="02010609060101010101" pitchFamily="49" charset="-122"/>
                <a:sym typeface="+mn-ea"/>
              </a:rPr>
              <a:t>1([</a:t>
            </a:r>
            <a:r>
              <a:rPr lang="zh-CN" altLang="en-US" sz="2000" dirty="0" smtClean="0">
                <a:sym typeface="+mn-ea"/>
              </a:rPr>
              <a:t>参数</a:t>
            </a:r>
            <a:r>
              <a:rPr lang="en-US" sz="2000" dirty="0" smtClean="0">
                <a:ea typeface="黑体" panose="02010609060101010101" pitchFamily="49" charset="-122"/>
                <a:sym typeface="+mn-ea"/>
              </a:rPr>
              <a:t>1 , </a:t>
            </a:r>
            <a:r>
              <a:rPr lang="zh-CN" altLang="en-US" sz="2000" dirty="0" smtClean="0">
                <a:sym typeface="+mn-ea"/>
              </a:rPr>
              <a:t>参数</a:t>
            </a:r>
            <a:r>
              <a:rPr lang="en-US" sz="2000" dirty="0" smtClean="0">
                <a:ea typeface="黑体" panose="02010609060101010101" pitchFamily="49" charset="-122"/>
                <a:sym typeface="+mn-ea"/>
              </a:rPr>
              <a:t>2, …]) {</a:t>
            </a:r>
            <a:endParaRPr lang="en-US" sz="2000" dirty="0" smtClean="0">
              <a:ea typeface="黑体" panose="02010609060101010101" pitchFamily="49" charset="-122"/>
            </a:endParaRPr>
          </a:p>
          <a:p>
            <a:pPr marL="609600" indent="-609600">
              <a:buSzPct val="90000"/>
              <a:buFont typeface="Wingdings" panose="05000000000000000000" pitchFamily="2" charset="2"/>
              <a:buNone/>
            </a:pPr>
            <a:r>
              <a:rPr lang="en-US" sz="2000" dirty="0" smtClean="0">
                <a:ea typeface="黑体" panose="02010609060101010101" pitchFamily="49" charset="-122"/>
                <a:sym typeface="+mn-ea"/>
              </a:rPr>
              <a:t>            </a:t>
            </a:r>
            <a:r>
              <a:rPr lang="zh-CN" altLang="en-US" sz="2000" dirty="0" smtClean="0">
                <a:sym typeface="+mn-ea"/>
              </a:rPr>
              <a:t>方法体</a:t>
            </a:r>
            <a:r>
              <a:rPr lang="en-US" sz="2000" dirty="0" smtClean="0">
                <a:ea typeface="黑体" panose="02010609060101010101" pitchFamily="49" charset="-122"/>
                <a:sym typeface="+mn-ea"/>
              </a:rPr>
              <a:t>;</a:t>
            </a:r>
            <a:endParaRPr lang="en-US" sz="2000" dirty="0" smtClean="0">
              <a:ea typeface="黑体" panose="02010609060101010101" pitchFamily="49" charset="-122"/>
            </a:endParaRPr>
          </a:p>
          <a:p>
            <a:pPr marL="609600" indent="-609600">
              <a:buSzPct val="90000"/>
              <a:buFont typeface="Wingdings" panose="05000000000000000000" pitchFamily="2" charset="2"/>
              <a:buNone/>
            </a:pPr>
            <a:r>
              <a:rPr lang="en-US" sz="2000" dirty="0" smtClean="0">
                <a:ea typeface="黑体" panose="02010609060101010101" pitchFamily="49" charset="-122"/>
                <a:sym typeface="+mn-ea"/>
              </a:rPr>
              <a:t>    }</a:t>
            </a:r>
            <a:endParaRPr lang="en-US" sz="2000" dirty="0" smtClean="0">
              <a:ea typeface="黑体" panose="02010609060101010101" pitchFamily="49" charset="-122"/>
            </a:endParaRPr>
          </a:p>
          <a:p>
            <a:pPr marL="609600" indent="-609600">
              <a:buSzPct val="90000"/>
              <a:buFont typeface="Wingdings" panose="05000000000000000000" pitchFamily="2" charset="2"/>
              <a:buNone/>
            </a:pPr>
            <a:r>
              <a:rPr lang="en-US" sz="2000" dirty="0" smtClean="0">
                <a:ea typeface="黑体" panose="02010609060101010101" pitchFamily="49" charset="-122"/>
              </a:rPr>
              <a:t>      … …    … … … …</a:t>
            </a:r>
            <a:endParaRPr lang="en-US" sz="2000" dirty="0" smtClean="0">
              <a:ea typeface="黑体" panose="02010609060101010101" pitchFamily="49" charset="-122"/>
            </a:endParaRPr>
          </a:p>
          <a:p>
            <a:pPr marL="609600" indent="-609600">
              <a:buSzPct val="90000"/>
              <a:buFont typeface="Wingdings" panose="05000000000000000000" pitchFamily="2" charset="2"/>
              <a:buNone/>
            </a:pPr>
            <a:r>
              <a:rPr lang="en-US" sz="2000" dirty="0" smtClean="0">
                <a:ea typeface="黑体" panose="02010609060101010101" pitchFamily="49" charset="-122"/>
              </a:rPr>
              <a:t>}</a:t>
            </a:r>
            <a:endParaRPr lang="en-US" sz="2000" dirty="0" smtClean="0">
              <a:ea typeface="黑体" panose="02010609060101010101" pitchFamily="49" charset="-122"/>
            </a:endParaRPr>
          </a:p>
        </p:txBody>
      </p:sp>
      <p:sp>
        <p:nvSpPr>
          <p:cNvPr id="33797" name="标题 30725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mtClean="0"/>
              <a:t>类的定义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9788-3C1B-4179-985E-73CD8BC3ED88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标题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类的描述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zh-CN" altLang="en-US" sz="1890" dirty="0" smtClean="0"/>
              <a:t>类的定义格式</a:t>
            </a:r>
            <a:endParaRPr lang="zh-CN" altLang="en-US" sz="1890" dirty="0" smtClean="0"/>
          </a:p>
          <a:p>
            <a:pPr marL="342900" indent="-342900">
              <a:lnSpc>
                <a:spcPct val="100000"/>
              </a:lnSpc>
              <a:buSzPct val="90000"/>
              <a:buFont typeface="Wingdings" panose="05000000000000000000" pitchFamily="2" charset="2"/>
              <a:buNone/>
            </a:pPr>
            <a:r>
              <a:rPr lang="en-US" sz="1890" dirty="0" smtClean="0">
                <a:ea typeface="黑体" panose="02010609060101010101" pitchFamily="49" charset="-122"/>
              </a:rPr>
              <a:t>[</a:t>
            </a:r>
            <a:r>
              <a:rPr lang="zh-CN" altLang="en-US" sz="1890" dirty="0" smtClean="0"/>
              <a:t>类的修饰符</a:t>
            </a:r>
            <a:r>
              <a:rPr lang="en-US" sz="1890" dirty="0" smtClean="0">
                <a:ea typeface="黑体" panose="02010609060101010101" pitchFamily="49" charset="-122"/>
              </a:rPr>
              <a:t>] class </a:t>
            </a:r>
            <a:r>
              <a:rPr lang="zh-CN" altLang="en-US" sz="1890" dirty="0" smtClean="0"/>
              <a:t>类名 </a:t>
            </a:r>
            <a:r>
              <a:rPr lang="en-US" sz="1890" dirty="0" smtClean="0">
                <a:ea typeface="黑体" panose="02010609060101010101" pitchFamily="49" charset="-122"/>
              </a:rPr>
              <a:t>[extends </a:t>
            </a:r>
            <a:r>
              <a:rPr lang="zh-CN" altLang="en-US" sz="1890" dirty="0" smtClean="0"/>
              <a:t>父类名</a:t>
            </a:r>
            <a:r>
              <a:rPr lang="en-US" sz="1890" dirty="0" smtClean="0">
                <a:ea typeface="黑体" panose="02010609060101010101" pitchFamily="49" charset="-122"/>
              </a:rPr>
              <a:t>] [implements </a:t>
            </a:r>
            <a:r>
              <a:rPr lang="zh-CN" altLang="en-US" sz="1890" dirty="0" smtClean="0"/>
              <a:t>接口名</a:t>
            </a:r>
            <a:r>
              <a:rPr lang="en-US" sz="1890" dirty="0" smtClean="0">
                <a:ea typeface="黑体" panose="02010609060101010101" pitchFamily="49" charset="-122"/>
              </a:rPr>
              <a:t>] {</a:t>
            </a:r>
            <a:endParaRPr lang="en-US" sz="1890" dirty="0" smtClean="0">
              <a:ea typeface="黑体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buSzPct val="90000"/>
              <a:buFont typeface="Wingdings" panose="05000000000000000000" pitchFamily="2" charset="2"/>
              <a:buNone/>
            </a:pPr>
            <a:r>
              <a:rPr lang="en-US" sz="1890" dirty="0" smtClean="0">
                <a:ea typeface="黑体" panose="02010609060101010101" pitchFamily="49" charset="-122"/>
              </a:rPr>
              <a:t>}</a:t>
            </a:r>
            <a:endParaRPr lang="en-US" sz="1890" dirty="0" smtClean="0"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zh-CN" altLang="en-US" sz="1890" dirty="0" smtClean="0"/>
              <a:t>类的修饰符</a:t>
            </a:r>
            <a:endParaRPr lang="zh-CN" altLang="en-US" sz="189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1890" dirty="0" smtClean="0">
                <a:ea typeface="黑体" panose="02010609060101010101" pitchFamily="49" charset="-122"/>
              </a:rPr>
              <a:t>public: </a:t>
            </a:r>
            <a:r>
              <a:rPr lang="zh-CN" altLang="en-US" sz="1890" dirty="0" smtClean="0"/>
              <a:t>公共类，可以被其他类所使用，</a:t>
            </a:r>
            <a:r>
              <a:rPr lang="en-US" sz="1890" dirty="0" smtClean="0">
                <a:ea typeface="黑体" panose="02010609060101010101" pitchFamily="49" charset="-122"/>
              </a:rPr>
              <a:t>declares that the class can be used by any class regardless of its package (</a:t>
            </a:r>
            <a:r>
              <a:rPr lang="zh-CN" altLang="en-US" sz="1890" dirty="0" smtClean="0"/>
              <a:t>无任何限制</a:t>
            </a:r>
            <a:r>
              <a:rPr lang="en-US" sz="1890" dirty="0" smtClean="0">
                <a:ea typeface="黑体" panose="02010609060101010101" pitchFamily="49" charset="-122"/>
              </a:rPr>
              <a:t>)</a:t>
            </a:r>
            <a:endParaRPr lang="en-US" sz="1890" dirty="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90" dirty="0" smtClean="0"/>
              <a:t>无修饰</a:t>
            </a:r>
            <a:r>
              <a:rPr lang="en-US" sz="1890" dirty="0" smtClean="0">
                <a:ea typeface="黑体" panose="02010609060101010101" pitchFamily="49" charset="-122"/>
              </a:rPr>
              <a:t>/</a:t>
            </a:r>
            <a:r>
              <a:rPr lang="zh-CN" altLang="en-US" sz="1890" dirty="0" smtClean="0"/>
              <a:t>默认说明</a:t>
            </a:r>
            <a:r>
              <a:rPr lang="en-US" sz="1890" dirty="0" smtClean="0">
                <a:ea typeface="黑体" panose="02010609060101010101" pitchFamily="49" charset="-122"/>
              </a:rPr>
              <a:t>: a class can be used only by other classes in the same package (</a:t>
            </a:r>
            <a:r>
              <a:rPr lang="zh-CN" altLang="en-US" sz="1890" dirty="0" smtClean="0"/>
              <a:t>仅仅能在同一个包中的其他类引用</a:t>
            </a:r>
            <a:r>
              <a:rPr lang="en-US" sz="1890" dirty="0" smtClean="0">
                <a:ea typeface="黑体" panose="02010609060101010101" pitchFamily="49" charset="-122"/>
              </a:rPr>
              <a:t>)</a:t>
            </a:r>
            <a:endParaRPr lang="en-US" sz="1890" dirty="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1890" dirty="0" smtClean="0">
                <a:ea typeface="黑体" panose="02010609060101010101" pitchFamily="49" charset="-122"/>
              </a:rPr>
              <a:t>abstract: declares that the class cannot be instantiated (</a:t>
            </a:r>
            <a:r>
              <a:rPr lang="zh-CN" altLang="en-US" sz="1890" dirty="0" smtClean="0"/>
              <a:t>宣布该类不能被实例化</a:t>
            </a:r>
            <a:r>
              <a:rPr lang="en-US" sz="1890" dirty="0" smtClean="0">
                <a:ea typeface="黑体" panose="02010609060101010101" pitchFamily="49" charset="-122"/>
              </a:rPr>
              <a:t>)</a:t>
            </a:r>
            <a:endParaRPr lang="en-US" sz="1890" dirty="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1890" dirty="0" smtClean="0">
                <a:ea typeface="黑体" panose="02010609060101010101" pitchFamily="49" charset="-122"/>
              </a:rPr>
              <a:t>final: declares that the class cannot be </a:t>
            </a:r>
            <a:r>
              <a:rPr lang="en-US" sz="1890" dirty="0" err="1" smtClean="0">
                <a:ea typeface="黑体" panose="02010609060101010101" pitchFamily="49" charset="-122"/>
              </a:rPr>
              <a:t>subclassed</a:t>
            </a:r>
            <a:r>
              <a:rPr lang="en-US" sz="1890" dirty="0" smtClean="0">
                <a:ea typeface="黑体" panose="02010609060101010101" pitchFamily="49" charset="-122"/>
              </a:rPr>
              <a:t> (</a:t>
            </a:r>
            <a:r>
              <a:rPr lang="zh-CN" altLang="en-US" sz="1890" dirty="0" smtClean="0"/>
              <a:t>宣布该类不能有子类</a:t>
            </a:r>
            <a:r>
              <a:rPr lang="en-US" sz="1890" dirty="0" smtClean="0">
                <a:ea typeface="黑体" panose="02010609060101010101" pitchFamily="49" charset="-122"/>
              </a:rPr>
              <a:t>)</a:t>
            </a:r>
            <a:endParaRPr lang="en-US" sz="1890" dirty="0" smtClean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984D82-F57D-420B-8CBC-729F93203A08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文本占位符 3276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Pct val="90000"/>
            </a:pPr>
            <a:r>
              <a:rPr lang="zh-CN" altLang="en-US" smtClean="0"/>
              <a:t>类的修饰符</a:t>
            </a:r>
            <a:endParaRPr lang="zh-CN" altLang="en-US" smtClean="0"/>
          </a:p>
          <a:p>
            <a:pPr marL="990600" lvl="1" indent="-533400">
              <a:buSzPct val="90000"/>
            </a:pPr>
            <a:r>
              <a:rPr lang="en-US" smtClean="0">
                <a:solidFill>
                  <a:srgbClr val="FF3300"/>
                </a:solidFill>
                <a:ea typeface="黑体" panose="02010609060101010101" pitchFamily="49" charset="-122"/>
              </a:rPr>
              <a:t>final</a:t>
            </a:r>
            <a:r>
              <a:rPr lang="en-US" smtClean="0">
                <a:solidFill>
                  <a:schemeClr val="folHlink"/>
                </a:solidFill>
                <a:ea typeface="黑体" panose="02010609060101010101" pitchFamily="49" charset="-122"/>
              </a:rPr>
              <a:t> </a:t>
            </a:r>
            <a:r>
              <a:rPr lang="en-US" smtClean="0">
                <a:ea typeface="黑体" panose="02010609060101010101" pitchFamily="49" charset="-122"/>
              </a:rPr>
              <a:t>-- Declares that the class cannot be subclassed.(</a:t>
            </a:r>
            <a:r>
              <a:rPr lang="zh-CN" altLang="en-US" smtClean="0"/>
              <a:t>宣布该类不能有子类</a:t>
            </a:r>
            <a:r>
              <a:rPr lang="en-US" smtClean="0">
                <a:ea typeface="黑体" panose="02010609060101010101" pitchFamily="49" charset="-122"/>
              </a:rPr>
              <a:t>)</a:t>
            </a:r>
            <a:endParaRPr lang="en-US" smtClean="0">
              <a:ea typeface="黑体" panose="02010609060101010101" pitchFamily="49" charset="-122"/>
            </a:endParaRPr>
          </a:p>
        </p:txBody>
      </p:sp>
      <p:sp>
        <p:nvSpPr>
          <p:cNvPr id="35842" name="标题 32770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mtClean="0"/>
              <a:t>类的描述</a:t>
            </a:r>
            <a:endParaRPr lang="zh-CN" altLang="en-US" smtClean="0"/>
          </a:p>
        </p:txBody>
      </p:sp>
      <p:sp>
        <p:nvSpPr>
          <p:cNvPr id="35843" name="矩形 32771"/>
          <p:cNvSpPr>
            <a:spLocks noChangeArrowheads="1"/>
          </p:cNvSpPr>
          <p:nvPr/>
        </p:nvSpPr>
        <p:spPr bwMode="auto">
          <a:xfrm>
            <a:off x="920115" y="3070225"/>
            <a:ext cx="8881110" cy="106108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行楷" panose="02010800040101010101" pitchFamily="2" charset="-122"/>
              </a:rPr>
              <a:t>final class ChessAlgorithm {</a:t>
            </a:r>
            <a:endParaRPr lang="en-US">
              <a:latin typeface="Tahoma" panose="020B0604030504040204" pitchFamily="34" charset="0"/>
              <a:ea typeface="华文行楷" panose="020108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行楷" panose="02010800040101010101" pitchFamily="2" charset="-122"/>
              </a:rPr>
              <a:t>    . . .</a:t>
            </a:r>
            <a:endParaRPr lang="en-US">
              <a:latin typeface="Tahoma" panose="020B0604030504040204" pitchFamily="34" charset="0"/>
              <a:ea typeface="华文行楷" panose="020108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行楷" panose="02010800040101010101" pitchFamily="2" charset="-122"/>
              </a:rPr>
              <a:t>}</a:t>
            </a:r>
            <a:endParaRPr lang="en-US">
              <a:latin typeface="Tahoma" panose="020B0604030504040204" pitchFamily="34" charset="0"/>
              <a:ea typeface="华文行楷" panose="02010800040101010101" pitchFamily="2" charset="-122"/>
            </a:endParaRPr>
          </a:p>
        </p:txBody>
      </p:sp>
      <p:sp>
        <p:nvSpPr>
          <p:cNvPr id="35844" name="矩形 32772"/>
          <p:cNvSpPr>
            <a:spLocks noChangeArrowheads="1"/>
          </p:cNvSpPr>
          <p:nvPr/>
        </p:nvSpPr>
        <p:spPr bwMode="auto">
          <a:xfrm>
            <a:off x="920115" y="4131310"/>
            <a:ext cx="8881110" cy="106108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行楷" panose="02010800040101010101" pitchFamily="2" charset="-122"/>
              </a:rPr>
              <a:t>class BetterChessAlgorithm extends ChessAlgorithm {</a:t>
            </a:r>
            <a:endParaRPr lang="en-US">
              <a:latin typeface="Tahoma" panose="020B0604030504040204" pitchFamily="34" charset="0"/>
              <a:ea typeface="华文行楷" panose="020108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行楷" panose="02010800040101010101" pitchFamily="2" charset="-122"/>
              </a:rPr>
              <a:t>   . . .</a:t>
            </a:r>
            <a:endParaRPr lang="en-US">
              <a:latin typeface="Tahoma" panose="020B0604030504040204" pitchFamily="34" charset="0"/>
              <a:ea typeface="华文行楷" panose="020108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行楷" panose="02010800040101010101" pitchFamily="2" charset="-122"/>
              </a:rPr>
              <a:t>}</a:t>
            </a:r>
            <a:endParaRPr lang="en-US">
              <a:latin typeface="Tahoma" panose="020B0604030504040204" pitchFamily="34" charset="0"/>
              <a:ea typeface="华文行楷" panose="02010800040101010101" pitchFamily="2" charset="-122"/>
            </a:endParaRPr>
          </a:p>
        </p:txBody>
      </p:sp>
      <p:sp>
        <p:nvSpPr>
          <p:cNvPr id="35845" name="矩形 32773"/>
          <p:cNvSpPr>
            <a:spLocks noChangeArrowheads="1"/>
          </p:cNvSpPr>
          <p:nvPr/>
        </p:nvSpPr>
        <p:spPr bwMode="auto">
          <a:xfrm>
            <a:off x="920115" y="5115560"/>
            <a:ext cx="8881110" cy="132651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行楷" panose="02010800040101010101" pitchFamily="2" charset="-122"/>
              </a:rPr>
              <a:t>Can't subclass final classes: class ChessAlgorithm</a:t>
            </a:r>
            <a:endParaRPr lang="en-US">
              <a:latin typeface="Tahoma" panose="020B0604030504040204" pitchFamily="34" charset="0"/>
              <a:ea typeface="华文行楷" panose="020108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行楷" panose="02010800040101010101" pitchFamily="2" charset="-122"/>
              </a:rPr>
              <a:t>class BetterChessAlgorithm extends ChessAlgorithm {</a:t>
            </a:r>
            <a:endParaRPr lang="en-US">
              <a:latin typeface="Tahoma" panose="020B0604030504040204" pitchFamily="34" charset="0"/>
              <a:ea typeface="华文行楷" panose="020108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行楷" panose="02010800040101010101" pitchFamily="2" charset="-122"/>
              </a:rPr>
              <a:t>      ^</a:t>
            </a:r>
            <a:endParaRPr lang="en-US">
              <a:latin typeface="Tahoma" panose="020B0604030504040204" pitchFamily="34" charset="0"/>
              <a:ea typeface="华文行楷" panose="020108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行楷" panose="02010800040101010101" pitchFamily="2" charset="-122"/>
              </a:rPr>
              <a:t>1 error</a:t>
            </a:r>
            <a:endParaRPr lang="en-US">
              <a:latin typeface="Tahoma" panose="020B0604030504040204" pitchFamily="34" charset="0"/>
              <a:ea typeface="华文行楷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F400D-156B-4510-BCE5-720BA3A65335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标题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类的描述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E42DF4-0520-461B-9588-B8C68A2219A8}" type="slidenum">
              <a:rPr lang="zh-CN" altLang="en-US" sz="1470" dirty="0"/>
            </a:fld>
            <a:endParaRPr lang="zh-CN" altLang="en-US" sz="147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32500" lnSpcReduction="20000"/>
          </a:bodyPr>
          <a:lstStyle/>
          <a:p>
            <a:pPr algn="l" fontAlgn="auto">
              <a:lnSpc>
                <a:spcPct val="120000"/>
              </a:lnSpc>
              <a:buClr>
                <a:srgbClr val="000000"/>
              </a:buClr>
              <a:buSzTx/>
              <a:buFont typeface="Wingdings" panose="05000000000000000000" charset="0"/>
              <a:buChar char="l"/>
            </a:pPr>
            <a:r>
              <a:rPr lang="zh-CN" altLang="en-US" sz="6510" noProof="1" smtClean="0"/>
              <a:t>类的定义格式</a:t>
            </a:r>
            <a:endParaRPr lang="zh-CN" altLang="en-US" sz="6510" noProof="1" smtClean="0"/>
          </a:p>
          <a:p>
            <a:pPr fontAlgn="auto">
              <a:lnSpc>
                <a:spcPct val="120000"/>
              </a:lnSpc>
              <a:buSzPct val="90000"/>
              <a:buNone/>
            </a:pPr>
            <a:r>
              <a:rPr lang="en-US" altLang="x-none" sz="6510" noProof="1" smtClean="0"/>
              <a:t>[</a:t>
            </a:r>
            <a:r>
              <a:rPr lang="zh-CN" altLang="en-US" sz="6510" noProof="1" smtClean="0"/>
              <a:t>类的修饰符</a:t>
            </a:r>
            <a:r>
              <a:rPr lang="en-US" altLang="x-none" sz="6510" noProof="1" smtClean="0"/>
              <a:t>] class </a:t>
            </a:r>
            <a:r>
              <a:rPr lang="zh-CN" altLang="en-US" sz="6510" noProof="1" smtClean="0"/>
              <a:t>类名 </a:t>
            </a:r>
            <a:r>
              <a:rPr lang="en-US" altLang="x-none" sz="6510" noProof="1" smtClean="0"/>
              <a:t>[extends </a:t>
            </a:r>
            <a:r>
              <a:rPr lang="zh-CN" altLang="en-US" sz="6510" noProof="1" smtClean="0"/>
              <a:t>父类名</a:t>
            </a:r>
            <a:r>
              <a:rPr lang="en-US" altLang="x-none" sz="6510" noProof="1" smtClean="0"/>
              <a:t>] [implements </a:t>
            </a:r>
            <a:r>
              <a:rPr lang="zh-CN" altLang="en-US" sz="6510" noProof="1" smtClean="0"/>
              <a:t>接口名</a:t>
            </a:r>
            <a:r>
              <a:rPr lang="en-US" altLang="x-none" sz="6510" noProof="1" smtClean="0"/>
              <a:t>] {</a:t>
            </a:r>
            <a:endParaRPr lang="en-US" altLang="x-none" sz="6510" noProof="1" smtClean="0"/>
          </a:p>
          <a:p>
            <a:pPr marL="609600" indent="-609600" fontAlgn="auto">
              <a:lnSpc>
                <a:spcPct val="12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x-none" sz="6510" noProof="1" smtClean="0"/>
              <a:t>}</a:t>
            </a:r>
            <a:endParaRPr lang="en-US" altLang="x-none" sz="6510" noProof="1" smtClean="0"/>
          </a:p>
          <a:p>
            <a:pPr algn="l" fontAlgn="auto">
              <a:lnSpc>
                <a:spcPct val="120000"/>
              </a:lnSpc>
              <a:buClr>
                <a:srgbClr val="000000"/>
              </a:buClr>
              <a:buSzTx/>
              <a:buFont typeface="Wingdings" panose="05000000000000000000" charset="0"/>
              <a:buChar char="l"/>
            </a:pPr>
            <a:r>
              <a:rPr lang="zh-CN" altLang="en-US" sz="6510" noProof="1" smtClean="0"/>
              <a:t>extends: 继承的关系</a:t>
            </a:r>
            <a:endParaRPr lang="zh-CN" altLang="en-US" sz="6510" noProof="1" smtClean="0"/>
          </a:p>
          <a:p>
            <a:pPr algn="l" fontAlgn="auto">
              <a:lnSpc>
                <a:spcPct val="120000"/>
              </a:lnSpc>
              <a:buClr>
                <a:srgbClr val="000000"/>
              </a:buClr>
              <a:buSzTx/>
              <a:buFont typeface="Wingdings" panose="05000000000000000000" charset="0"/>
              <a:buChar char="l"/>
            </a:pPr>
            <a:r>
              <a:rPr lang="zh-CN" altLang="en-US" sz="6510" noProof="1" smtClean="0"/>
              <a:t>implements: 实现哪些接口(interface)的方法，模拟实现多重继承</a:t>
            </a:r>
            <a:endParaRPr lang="zh-CN" altLang="en-US" sz="6510" noProof="1" smtClean="0"/>
          </a:p>
          <a:p>
            <a:pPr fontAlgn="auto">
              <a:lnSpc>
                <a:spcPct val="12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x-none" sz="5775" noProof="1" smtClean="0"/>
              <a:t>public class Test extends Frame </a:t>
            </a:r>
            <a:endParaRPr lang="en-US" altLang="x-none" sz="5775" noProof="1" smtClean="0"/>
          </a:p>
          <a:p>
            <a:pPr marL="609600" indent="-609600" fontAlgn="auto">
              <a:lnSpc>
                <a:spcPct val="12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x-none" sz="5775" noProof="1" smtClean="0"/>
              <a:t>              implements ActionListener, ItemListener {</a:t>
            </a:r>
            <a:endParaRPr lang="en-US" altLang="x-none" sz="5775" noProof="1" smtClean="0"/>
          </a:p>
          <a:p>
            <a:pPr marL="609600" indent="-609600" fontAlgn="auto">
              <a:lnSpc>
                <a:spcPct val="12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x-none" sz="5775" noProof="1" smtClean="0"/>
              <a:t>          … …        … …</a:t>
            </a:r>
            <a:endParaRPr lang="en-US" altLang="x-none" sz="5775" noProof="1" smtClean="0"/>
          </a:p>
          <a:p>
            <a:pPr marL="609600" indent="-609600" fontAlgn="auto">
              <a:lnSpc>
                <a:spcPct val="12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x-none" sz="5775" noProof="1" smtClean="0"/>
              <a:t>}</a:t>
            </a:r>
            <a:endParaRPr lang="en-US" altLang="x-none" sz="5775" noProof="1" smtClean="0"/>
          </a:p>
          <a:p>
            <a:pPr marL="609600" indent="-609600" fontAlgn="auto">
              <a:lnSpc>
                <a:spcPct val="12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x-none" sz="5775" noProof="1" smtClean="0"/>
              <a:t>ActionListener al=new Test();</a:t>
            </a:r>
            <a:endParaRPr lang="en-US" altLang="x-none" sz="5775" noProof="1" smtClean="0"/>
          </a:p>
          <a:p>
            <a:pPr marL="609600" indent="-609600" fontAlgn="auto">
              <a:lnSpc>
                <a:spcPct val="12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x-none" sz="5775" noProof="1" smtClean="0"/>
              <a:t>ItemListener il=new Test();</a:t>
            </a:r>
            <a:endParaRPr lang="en-US" altLang="x-none" sz="5775" noProof="1" smtClean="0"/>
          </a:p>
          <a:p>
            <a:pPr marL="609600" indent="-609600" fontAlgn="auto">
              <a:lnSpc>
                <a:spcPct val="12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x-none" sz="5775" noProof="1" smtClean="0"/>
              <a:t>al instanceof Test==il instanceof Test==true;</a:t>
            </a:r>
            <a:endParaRPr lang="en-US" altLang="x-none" sz="5775" noProof="1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zh-CN" altLang="en-US" sz="2100" noProof="1" smtClean="0"/>
              <a:t>对象具有状态和行为</a:t>
            </a:r>
            <a:endParaRPr lang="zh-CN" altLang="en-US" sz="2100" noProof="1" smtClean="0"/>
          </a:p>
          <a:p>
            <a:pPr fontAlgn="auto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zh-CN" altLang="en-US" sz="2100" noProof="1" smtClean="0"/>
              <a:t>成员变量定义</a:t>
            </a:r>
            <a:endParaRPr lang="zh-CN" altLang="en-US" sz="2100" noProof="1" smtClean="0"/>
          </a:p>
          <a:p>
            <a:pPr marL="696595" indent="-342900" fontAlgn="auto">
              <a:lnSpc>
                <a:spcPct val="150000"/>
              </a:lnSpc>
              <a:spcBef>
                <a:spcPts val="0"/>
              </a:spcBef>
              <a:buSzPct val="90000"/>
            </a:pPr>
            <a:r>
              <a:rPr lang="en-US" altLang="x-none" sz="1890" noProof="1" smtClean="0"/>
              <a:t>[</a:t>
            </a:r>
            <a:r>
              <a:rPr lang="zh-CN" altLang="en-US" sz="1890" noProof="1" smtClean="0"/>
              <a:t>访问权限修饰符</a:t>
            </a:r>
            <a:r>
              <a:rPr lang="en-US" altLang="x-none" sz="1890" noProof="1" smtClean="0"/>
              <a:t>] </a:t>
            </a:r>
            <a:r>
              <a:rPr lang="zh-CN" altLang="en-US" sz="1890" noProof="1" smtClean="0"/>
              <a:t>类型 变量名</a:t>
            </a:r>
            <a:r>
              <a:rPr lang="en-US" altLang="x-none" sz="1890" noProof="1" smtClean="0"/>
              <a:t>;</a:t>
            </a:r>
            <a:endParaRPr lang="en-US" altLang="x-none" sz="1890" noProof="1" smtClean="0"/>
          </a:p>
          <a:p>
            <a:pPr marL="696595" indent="-342900" fontAlgn="auto">
              <a:lnSpc>
                <a:spcPct val="150000"/>
              </a:lnSpc>
              <a:spcBef>
                <a:spcPts val="0"/>
              </a:spcBef>
              <a:buSzPct val="90000"/>
            </a:pPr>
            <a:r>
              <a:rPr lang="en-US" altLang="x-none" sz="1890" noProof="1" smtClean="0"/>
              <a:t>[</a:t>
            </a:r>
            <a:r>
              <a:rPr lang="zh-CN" altLang="en-US" sz="1890" noProof="1" smtClean="0"/>
              <a:t>访问权限修饰符</a:t>
            </a:r>
            <a:r>
              <a:rPr lang="en-US" altLang="x-none" sz="1890" noProof="1" smtClean="0"/>
              <a:t>] </a:t>
            </a:r>
            <a:r>
              <a:rPr lang="zh-CN" altLang="en-US" sz="1890" noProof="1" smtClean="0"/>
              <a:t>类型 变量名 </a:t>
            </a:r>
            <a:r>
              <a:rPr lang="en-US" altLang="x-none" sz="1890" noProof="1" smtClean="0"/>
              <a:t>[=</a:t>
            </a:r>
            <a:r>
              <a:rPr lang="zh-CN" altLang="en-US" sz="1890" noProof="1" smtClean="0"/>
              <a:t>初值</a:t>
            </a:r>
            <a:r>
              <a:rPr lang="en-US" altLang="x-none" sz="1890" noProof="1" smtClean="0"/>
              <a:t>];</a:t>
            </a:r>
            <a:endParaRPr lang="en-US" altLang="x-none" sz="1890" noProof="1" smtClean="0"/>
          </a:p>
          <a:p>
            <a:pPr marL="696595" indent="-342900" fontAlgn="auto">
              <a:lnSpc>
                <a:spcPct val="150000"/>
              </a:lnSpc>
              <a:spcBef>
                <a:spcPts val="0"/>
              </a:spcBef>
              <a:buSzPct val="90000"/>
            </a:pPr>
            <a:r>
              <a:rPr lang="en-US" altLang="x-none" sz="1890" noProof="1" smtClean="0"/>
              <a:t>[</a:t>
            </a:r>
            <a:r>
              <a:rPr lang="zh-CN" altLang="en-US" sz="1890" noProof="1" smtClean="0"/>
              <a:t>访问权限修饰符</a:t>
            </a:r>
            <a:r>
              <a:rPr lang="en-US" altLang="x-none" sz="1890" noProof="1" smtClean="0"/>
              <a:t>] </a:t>
            </a:r>
            <a:r>
              <a:rPr lang="zh-CN" altLang="en-US" sz="1890" noProof="1" smtClean="0"/>
              <a:t>类型 变量名 </a:t>
            </a:r>
            <a:r>
              <a:rPr lang="en-US" altLang="x-none" sz="1890" noProof="1" smtClean="0"/>
              <a:t>[=</a:t>
            </a:r>
            <a:r>
              <a:rPr lang="zh-CN" altLang="en-US" sz="1890" noProof="1" smtClean="0"/>
              <a:t>初值</a:t>
            </a:r>
            <a:r>
              <a:rPr lang="en-US" altLang="x-none" sz="1890" noProof="1" smtClean="0"/>
              <a:t>] [,</a:t>
            </a:r>
            <a:r>
              <a:rPr lang="zh-CN" altLang="en-US" sz="1890" noProof="1" smtClean="0"/>
              <a:t>变量名 </a:t>
            </a:r>
            <a:r>
              <a:rPr lang="en-US" altLang="x-none" sz="1890" noProof="1" smtClean="0"/>
              <a:t>[=</a:t>
            </a:r>
            <a:r>
              <a:rPr lang="zh-CN" altLang="en-US" sz="1890" noProof="1" smtClean="0"/>
              <a:t>初值</a:t>
            </a:r>
            <a:r>
              <a:rPr lang="en-US" altLang="x-none" sz="1890" noProof="1" smtClean="0"/>
              <a:t>]…];</a:t>
            </a:r>
            <a:endParaRPr lang="en-US" altLang="x-none" sz="1890" noProof="1" smtClean="0"/>
          </a:p>
          <a:p>
            <a:pPr fontAlgn="auto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zh-CN" altLang="en-US" sz="2100" noProof="1" smtClean="0"/>
              <a:t>成员方法定义</a:t>
            </a:r>
            <a:endParaRPr lang="zh-CN" altLang="en-US" sz="2100" noProof="1" smtClean="0"/>
          </a:p>
          <a:p>
            <a:pPr marL="696595" indent="-342900" fontAlgn="auto">
              <a:lnSpc>
                <a:spcPct val="150000"/>
              </a:lnSpc>
              <a:spcBef>
                <a:spcPts val="0"/>
              </a:spcBef>
              <a:buSzPct val="90000"/>
            </a:pPr>
            <a:r>
              <a:rPr lang="en-US" altLang="x-none" sz="1890" noProof="1" smtClean="0"/>
              <a:t>[</a:t>
            </a:r>
            <a:r>
              <a:rPr lang="zh-CN" altLang="en-US" sz="1890" noProof="1" smtClean="0"/>
              <a:t>访问权限修饰符</a:t>
            </a:r>
            <a:r>
              <a:rPr lang="en-US" altLang="x-none" sz="1890" noProof="1" smtClean="0"/>
              <a:t>] </a:t>
            </a:r>
            <a:r>
              <a:rPr lang="zh-CN" altLang="en-US" sz="1890" noProof="1" smtClean="0"/>
              <a:t>方法返回类型 方法名 </a:t>
            </a:r>
            <a:r>
              <a:rPr lang="en-US" altLang="x-none" sz="1890" noProof="1" smtClean="0"/>
              <a:t>() [throws </a:t>
            </a:r>
            <a:r>
              <a:rPr lang="zh-CN" altLang="en-US" sz="1890" noProof="1" smtClean="0"/>
              <a:t>异常名</a:t>
            </a:r>
            <a:r>
              <a:rPr lang="en-US" altLang="x-none" sz="1890" noProof="1" smtClean="0"/>
              <a:t>] {</a:t>
            </a:r>
            <a:endParaRPr lang="en-US" altLang="x-none" sz="1890" noProof="1" smtClean="0"/>
          </a:p>
          <a:p>
            <a:pPr marL="696595" indent="-342900" fontAlgn="auto">
              <a:lnSpc>
                <a:spcPct val="150000"/>
              </a:lnSpc>
              <a:spcBef>
                <a:spcPts val="0"/>
              </a:spcBef>
              <a:buSzPct val="90000"/>
            </a:pPr>
            <a:r>
              <a:rPr lang="en-US" altLang="x-none" sz="1890" noProof="1" smtClean="0"/>
              <a:t>    </a:t>
            </a:r>
            <a:r>
              <a:rPr lang="zh-CN" altLang="en-US" sz="1890" noProof="1" smtClean="0"/>
              <a:t>方法体</a:t>
            </a:r>
            <a:r>
              <a:rPr lang="en-US" altLang="x-none" sz="1890" noProof="1" smtClean="0"/>
              <a:t>;</a:t>
            </a:r>
            <a:endParaRPr lang="en-US" altLang="x-none" sz="1890" noProof="1" smtClean="0"/>
          </a:p>
          <a:p>
            <a:pPr marL="696595" indent="-342900" fontAlgn="auto">
              <a:lnSpc>
                <a:spcPct val="150000"/>
              </a:lnSpc>
              <a:spcBef>
                <a:spcPts val="0"/>
              </a:spcBef>
              <a:buSzPct val="90000"/>
            </a:pPr>
            <a:r>
              <a:rPr lang="en-US" altLang="x-none" sz="1890" noProof="1" smtClean="0"/>
              <a:t>}</a:t>
            </a:r>
            <a:endParaRPr lang="en-US" altLang="x-none" sz="1890" noProof="1" smtClean="0"/>
          </a:p>
          <a:p>
            <a:pPr fontAlgn="auto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zh-CN" altLang="en-US" sz="2100" noProof="1" smtClean="0"/>
              <a:t>类型</a:t>
            </a:r>
            <a:r>
              <a:rPr lang="en-US" altLang="x-none" sz="2100" noProof="1" smtClean="0"/>
              <a:t>:</a:t>
            </a:r>
            <a:r>
              <a:rPr lang="zh-CN" altLang="en-US" sz="2100" noProof="1" smtClean="0"/>
              <a:t>基本类型，复合类型</a:t>
            </a:r>
            <a:r>
              <a:rPr lang="en-US" altLang="x-none" sz="2100" noProof="1" smtClean="0"/>
              <a:t>(</a:t>
            </a:r>
            <a:r>
              <a:rPr lang="zh-CN" altLang="en-US" sz="2100" noProof="1" smtClean="0"/>
              <a:t>数组、类和接口</a:t>
            </a:r>
            <a:r>
              <a:rPr lang="en-US" altLang="x-none" sz="2100" noProof="1" smtClean="0"/>
              <a:t>)</a:t>
            </a:r>
            <a:endParaRPr lang="en-US" altLang="x-none" sz="2100" noProof="1" smtClean="0"/>
          </a:p>
        </p:txBody>
      </p:sp>
      <p:sp>
        <p:nvSpPr>
          <p:cNvPr id="47108" name="标题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类成员</a:t>
            </a:r>
            <a:r>
              <a:rPr lang="en-US" smtClean="0">
                <a:ea typeface="黑体" panose="02010609060101010101" pitchFamily="49" charset="-122"/>
              </a:rPr>
              <a:t>-</a:t>
            </a:r>
            <a:r>
              <a:rPr lang="zh-CN" altLang="en-US" smtClean="0"/>
              <a:t>变量和方法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A183-AE7B-463F-89C1-CFFB4CFE586B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内容占位符 4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  <a:buClr>
                <a:srgbClr val="000000"/>
              </a:buClr>
            </a:pPr>
            <a:r>
              <a:rPr lang="zh-CN" altLang="en-US" smtClean="0"/>
              <a:t>访问控制修饰符</a:t>
            </a:r>
            <a:endParaRPr lang="zh-CN" altLang="en-US" smtClean="0"/>
          </a:p>
          <a:p>
            <a:pPr marL="914400" lvl="1" indent="-457200">
              <a:lnSpc>
                <a:spcPct val="130000"/>
              </a:lnSpc>
            </a:pPr>
            <a:r>
              <a:rPr lang="zh-CN" altLang="en-US" smtClean="0"/>
              <a:t>公共访问控制符－</a:t>
            </a:r>
            <a:r>
              <a:rPr lang="en-US" smtClean="0">
                <a:ea typeface="黑体" panose="02010609060101010101" pitchFamily="49" charset="-122"/>
              </a:rPr>
              <a:t>public 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buClr>
                <a:schemeClr val="bg2"/>
              </a:buClr>
            </a:pPr>
            <a:r>
              <a:rPr lang="zh-CN" altLang="en-US" smtClean="0"/>
              <a:t>被所有类访问</a:t>
            </a:r>
            <a:endParaRPr lang="zh-CN" altLang="en-US" smtClean="0"/>
          </a:p>
          <a:p>
            <a:pPr marL="914400" lvl="1" indent="-457200">
              <a:lnSpc>
                <a:spcPct val="130000"/>
              </a:lnSpc>
            </a:pPr>
            <a:r>
              <a:rPr lang="zh-CN" altLang="en-US" smtClean="0"/>
              <a:t>默认访问控制符</a:t>
            </a:r>
            <a:endParaRPr lang="zh-CN" altLang="en-US" smtClean="0"/>
          </a:p>
          <a:p>
            <a:pPr lvl="2">
              <a:lnSpc>
                <a:spcPct val="130000"/>
              </a:lnSpc>
              <a:buClr>
                <a:schemeClr val="bg2"/>
              </a:buClr>
            </a:pPr>
            <a:r>
              <a:rPr lang="zh-CN" altLang="en-US" smtClean="0"/>
              <a:t>被同一包中其他类访问</a:t>
            </a:r>
            <a:endParaRPr lang="zh-CN" altLang="en-US" smtClean="0"/>
          </a:p>
          <a:p>
            <a:pPr marL="914400" lvl="1" indent="-457200">
              <a:lnSpc>
                <a:spcPct val="130000"/>
              </a:lnSpc>
            </a:pPr>
            <a:r>
              <a:rPr lang="zh-CN" altLang="en-US" smtClean="0"/>
              <a:t>私有访问控制符－ </a:t>
            </a:r>
            <a:r>
              <a:rPr lang="en-US" smtClean="0">
                <a:ea typeface="黑体" panose="02010609060101010101" pitchFamily="49" charset="-122"/>
              </a:rPr>
              <a:t>private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buClr>
                <a:schemeClr val="bg2"/>
              </a:buClr>
            </a:pPr>
            <a:r>
              <a:rPr lang="zh-CN" altLang="en-US" smtClean="0"/>
              <a:t>被该类自身访问</a:t>
            </a:r>
            <a:endParaRPr lang="zh-CN" altLang="en-US" smtClean="0"/>
          </a:p>
          <a:p>
            <a:pPr marL="914400" lvl="1" indent="-457200">
              <a:lnSpc>
                <a:spcPct val="130000"/>
              </a:lnSpc>
            </a:pPr>
            <a:r>
              <a:rPr lang="zh-CN" altLang="en-US" smtClean="0"/>
              <a:t>保护访问控制符－ </a:t>
            </a:r>
            <a:r>
              <a:rPr lang="en-US" smtClean="0">
                <a:ea typeface="黑体" panose="02010609060101010101" pitchFamily="49" charset="-122"/>
              </a:rPr>
              <a:t>protected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buClr>
                <a:schemeClr val="bg2"/>
              </a:buClr>
            </a:pPr>
            <a:r>
              <a:rPr lang="zh-CN" altLang="en-US" smtClean="0"/>
              <a:t>该类自身、同一个包中的其他类、其他包中的子类访问</a:t>
            </a:r>
            <a:endParaRPr lang="zh-CN" altLang="en-US" smtClean="0"/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zh-CN" altLang="en-US" smtClean="0"/>
          </a:p>
        </p:txBody>
      </p:sp>
      <p:sp>
        <p:nvSpPr>
          <p:cNvPr id="48132" name="标题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类成员变量的访问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3BEC-F301-4205-9ECD-28BD391DEEE1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内容占位符 4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algn="l">
              <a:lnSpc>
                <a:spcPct val="130000"/>
              </a:lnSpc>
              <a:buClr>
                <a:srgbClr val="000000"/>
              </a:buClr>
              <a:buSzTx/>
            </a:pPr>
            <a:r>
              <a:rPr lang="zh-CN" altLang="en-US" smtClean="0"/>
              <a:t>非访问控制修符</a:t>
            </a:r>
            <a:endParaRPr lang="zh-CN" altLang="en-US" smtClean="0"/>
          </a:p>
          <a:p>
            <a:pPr marL="914400" lvl="1" indent="-457200">
              <a:lnSpc>
                <a:spcPct val="150000"/>
              </a:lnSpc>
            </a:pPr>
            <a:r>
              <a:rPr lang="zh-CN" altLang="en-US" smtClean="0"/>
              <a:t>静态成员变量</a:t>
            </a:r>
            <a:r>
              <a:rPr lang="en-US" smtClean="0">
                <a:ea typeface="黑体" panose="02010609060101010101" pitchFamily="49" charset="-122"/>
              </a:rPr>
              <a:t>static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buClr>
                <a:schemeClr val="bg2"/>
              </a:buClr>
            </a:pPr>
            <a:r>
              <a:rPr lang="zh-CN" altLang="en-US" smtClean="0"/>
              <a:t>属于类的变量</a:t>
            </a:r>
            <a:endParaRPr lang="zh-CN" altLang="en-US" smtClean="0"/>
          </a:p>
          <a:p>
            <a:pPr marL="914400" lvl="1" indent="-457200">
              <a:lnSpc>
                <a:spcPct val="150000"/>
              </a:lnSpc>
            </a:pPr>
            <a:r>
              <a:rPr lang="zh-CN" altLang="en-US" smtClean="0"/>
              <a:t>最终变量</a:t>
            </a:r>
            <a:r>
              <a:rPr lang="en-US" smtClean="0">
                <a:ea typeface="黑体" panose="02010609060101010101" pitchFamily="49" charset="-122"/>
              </a:rPr>
              <a:t>final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buClr>
                <a:schemeClr val="bg2"/>
              </a:buClr>
            </a:pPr>
            <a:r>
              <a:rPr lang="zh-CN" altLang="en-US" smtClean="0"/>
              <a:t>值在程序的执行过程中不会改变</a:t>
            </a:r>
            <a:endParaRPr lang="zh-CN" altLang="en-US" smtClean="0"/>
          </a:p>
        </p:txBody>
      </p:sp>
      <p:sp>
        <p:nvSpPr>
          <p:cNvPr id="49156" name="标题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类成员变量的访问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B81B-7E10-4F4B-9CB1-2CBE755D4B89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47106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 smtClean="0"/>
              <a:t>类成员的访问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DBCA-0C10-49A0-9BEB-353AF44B76A5}" type="slidenum">
              <a:rPr lang="zh-CN" altLang="en-US" sz="1470" dirty="0"/>
            </a:fld>
            <a:endParaRPr lang="zh-CN" altLang="en-US" sz="1470" dirty="0"/>
          </a:p>
        </p:txBody>
      </p:sp>
      <p:sp>
        <p:nvSpPr>
          <p:cNvPr id="50177" name="文本占位符 4710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Pct val="90000"/>
            </a:pPr>
            <a:r>
              <a:rPr lang="en-US" sz="2940" smtClean="0">
                <a:ea typeface="黑体" panose="02010609060101010101" pitchFamily="49" charset="-122"/>
              </a:rPr>
              <a:t>public (</a:t>
            </a:r>
            <a:r>
              <a:rPr lang="zh-CN" altLang="en-US" sz="2940" smtClean="0"/>
              <a:t>公共变量</a:t>
            </a:r>
            <a:r>
              <a:rPr lang="en-US" sz="2940" smtClean="0">
                <a:ea typeface="黑体" panose="02010609060101010101" pitchFamily="49" charset="-122"/>
              </a:rPr>
              <a:t>/</a:t>
            </a:r>
            <a:r>
              <a:rPr lang="zh-CN" altLang="en-US" sz="2940" smtClean="0"/>
              <a:t>公共方法</a:t>
            </a:r>
            <a:r>
              <a:rPr lang="en-US" sz="2940" smtClean="0">
                <a:ea typeface="黑体" panose="02010609060101010101" pitchFamily="49" charset="-122"/>
              </a:rPr>
              <a:t>)</a:t>
            </a:r>
            <a:endParaRPr lang="en-US" sz="2940" smtClean="0">
              <a:ea typeface="黑体" panose="02010609060101010101" pitchFamily="49" charset="-122"/>
            </a:endParaRPr>
          </a:p>
          <a:p>
            <a:pPr marL="990600" lvl="1" indent="-533400">
              <a:buSzPct val="90000"/>
            </a:pPr>
            <a:r>
              <a:rPr lang="zh-CN" altLang="en-US" sz="2520" smtClean="0"/>
              <a:t>容许全权访问，无任何限制</a:t>
            </a:r>
            <a:r>
              <a:rPr lang="en-US" sz="2520" smtClean="0">
                <a:solidFill>
                  <a:schemeClr val="folHlink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520" smtClean="0">
                <a:solidFill>
                  <a:schemeClr val="folHlink"/>
                </a:solidFill>
              </a:rPr>
              <a:t>先构造对象，再访问</a:t>
            </a:r>
            <a:r>
              <a:rPr lang="en-US" sz="2520" smtClean="0">
                <a:solidFill>
                  <a:schemeClr val="folHlink"/>
                </a:solidFill>
                <a:ea typeface="黑体" panose="02010609060101010101" pitchFamily="49" charset="-122"/>
              </a:rPr>
              <a:t>)</a:t>
            </a:r>
            <a:endParaRPr lang="en-US" sz="2520" smtClean="0">
              <a:solidFill>
                <a:schemeClr val="folHlink"/>
              </a:solidFill>
              <a:ea typeface="黑体" panose="02010609060101010101" pitchFamily="49" charset="-122"/>
            </a:endParaRPr>
          </a:p>
        </p:txBody>
      </p:sp>
      <p:sp>
        <p:nvSpPr>
          <p:cNvPr id="47108" name="矩形 47107"/>
          <p:cNvSpPr>
            <a:spLocks noChangeArrowheads="1"/>
          </p:cNvSpPr>
          <p:nvPr/>
        </p:nvSpPr>
        <p:spPr bwMode="auto">
          <a:xfrm>
            <a:off x="1009650" y="2432685"/>
            <a:ext cx="4080510" cy="337566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class A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</a:t>
            </a:r>
            <a:r>
              <a:rPr lang="en-US" sz="180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public</a:t>
            </a: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int x;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</a:t>
            </a:r>
            <a:r>
              <a:rPr lang="en-US" sz="180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public</a:t>
            </a: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void print() { … 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class B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void test()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A a = new A();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a.x = 100;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a.print();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47109" name="矩形 47108"/>
          <p:cNvSpPr>
            <a:spLocks noChangeArrowheads="1"/>
          </p:cNvSpPr>
          <p:nvPr/>
        </p:nvSpPr>
        <p:spPr bwMode="auto">
          <a:xfrm>
            <a:off x="6376035" y="2296160"/>
            <a:ext cx="4080510" cy="437769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package  abc;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class A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</a:t>
            </a:r>
            <a:r>
              <a:rPr lang="en-US" sz="180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public</a:t>
            </a: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int x;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</a:t>
            </a:r>
            <a:r>
              <a:rPr lang="en-US" sz="180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public</a:t>
            </a: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void print() { … 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package xyz;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import abc.A;</a:t>
            </a:r>
            <a:endParaRPr lang="en-US" sz="1800">
              <a:solidFill>
                <a:schemeClr val="hlink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class B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void test()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A a = new A();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a.x = 100;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a.print();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47110" name="矩形 47109"/>
          <p:cNvSpPr>
            <a:spLocks noChangeArrowheads="1"/>
          </p:cNvSpPr>
          <p:nvPr/>
        </p:nvSpPr>
        <p:spPr bwMode="auto">
          <a:xfrm>
            <a:off x="1009650" y="5808345"/>
            <a:ext cx="2880360" cy="8001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520">
                <a:latin typeface="Tahoma" panose="020B0604030504040204" pitchFamily="34" charset="0"/>
                <a:ea typeface="华文中宋" panose="02010600040101010101" pitchFamily="2" charset="-122"/>
              </a:rPr>
              <a:t>直接访问公有变量</a:t>
            </a: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x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zh-CN" altLang="en-US" sz="2520">
                <a:latin typeface="Tahoma" panose="020B0604030504040204" pitchFamily="34" charset="0"/>
                <a:ea typeface="华文中宋" panose="02010600040101010101" pitchFamily="2" charset="-122"/>
              </a:rPr>
              <a:t>和公共方法</a:t>
            </a: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print()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ldLvl="0" animBg="1"/>
      <p:bldP spid="47109" grpId="0" bldLvl="0" animBg="1"/>
      <p:bldP spid="47110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标题 48131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 smtClean="0"/>
              <a:t>类成员的访问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3270-10BE-46B1-A928-0068318E9994}" type="slidenum">
              <a:rPr lang="zh-CN" altLang="en-US" sz="1470" dirty="0"/>
            </a:fld>
            <a:endParaRPr lang="zh-CN" altLang="en-US" sz="1470" dirty="0"/>
          </a:p>
        </p:txBody>
      </p:sp>
      <p:sp>
        <p:nvSpPr>
          <p:cNvPr id="51201" name="文本占位符 481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Pct val="90000"/>
            </a:pPr>
            <a:r>
              <a:rPr lang="en-US" sz="2940" smtClean="0">
                <a:ea typeface="黑体" panose="02010609060101010101" pitchFamily="49" charset="-122"/>
              </a:rPr>
              <a:t>private (</a:t>
            </a:r>
            <a:r>
              <a:rPr lang="zh-CN" altLang="en-US" sz="2940" smtClean="0"/>
              <a:t>私有变量</a:t>
            </a:r>
            <a:r>
              <a:rPr lang="en-US" sz="2940" smtClean="0">
                <a:ea typeface="黑体" panose="02010609060101010101" pitchFamily="49" charset="-122"/>
              </a:rPr>
              <a:t>/</a:t>
            </a:r>
            <a:r>
              <a:rPr lang="zh-CN" altLang="en-US" sz="2940" smtClean="0"/>
              <a:t>私有方法</a:t>
            </a:r>
            <a:r>
              <a:rPr lang="en-US" sz="2940" smtClean="0">
                <a:ea typeface="黑体" panose="02010609060101010101" pitchFamily="49" charset="-122"/>
              </a:rPr>
              <a:t>)</a:t>
            </a:r>
            <a:endParaRPr lang="en-US" sz="2940" smtClean="0">
              <a:ea typeface="黑体" panose="02010609060101010101" pitchFamily="49" charset="-122"/>
            </a:endParaRPr>
          </a:p>
          <a:p>
            <a:pPr marL="990600" lvl="1" indent="-533400">
              <a:buSzPct val="90000"/>
            </a:pPr>
            <a:r>
              <a:rPr lang="zh-CN" altLang="en-US" sz="2520" smtClean="0"/>
              <a:t>仅能在其所定义的类中被访问</a:t>
            </a:r>
            <a:r>
              <a:rPr lang="en-US" sz="2520" smtClean="0">
                <a:solidFill>
                  <a:schemeClr val="folHlink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520" smtClean="0">
                <a:solidFill>
                  <a:schemeClr val="folHlink"/>
                </a:solidFill>
              </a:rPr>
              <a:t>先构造对象，再访问</a:t>
            </a:r>
            <a:r>
              <a:rPr lang="en-US" sz="2520" smtClean="0">
                <a:solidFill>
                  <a:schemeClr val="folHlink"/>
                </a:solidFill>
                <a:ea typeface="黑体" panose="02010609060101010101" pitchFamily="49" charset="-122"/>
              </a:rPr>
              <a:t>)</a:t>
            </a:r>
            <a:endParaRPr lang="en-US" sz="2520" smtClean="0">
              <a:ea typeface="黑体" panose="02010609060101010101" pitchFamily="49" charset="-122"/>
            </a:endParaRPr>
          </a:p>
        </p:txBody>
      </p:sp>
      <p:sp>
        <p:nvSpPr>
          <p:cNvPr id="48131" name="矩形 48130"/>
          <p:cNvSpPr>
            <a:spLocks noChangeArrowheads="1"/>
          </p:cNvSpPr>
          <p:nvPr/>
        </p:nvSpPr>
        <p:spPr bwMode="auto">
          <a:xfrm>
            <a:off x="5205095" y="2603500"/>
            <a:ext cx="4560570" cy="328041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D:\&gt;javac A.java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x has private access in A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            a.x = 100;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             ^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print() has private access in A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            a.print();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             ^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2 errors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48133" name="矩形 48132"/>
          <p:cNvSpPr>
            <a:spLocks noChangeArrowheads="1"/>
          </p:cNvSpPr>
          <p:nvPr/>
        </p:nvSpPr>
        <p:spPr bwMode="auto">
          <a:xfrm>
            <a:off x="768350" y="2480945"/>
            <a:ext cx="4080510" cy="352488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class A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</a:t>
            </a:r>
            <a:r>
              <a:rPr lang="en-US" sz="180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private</a:t>
            </a: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int x;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</a:t>
            </a:r>
            <a:r>
              <a:rPr lang="en-US" sz="180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private</a:t>
            </a: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void print() { … 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class B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void test()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A a = new A();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a.x = 100;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a.print();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ldLvl="0" animBg="1"/>
      <p:bldP spid="48133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49154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 smtClean="0"/>
              <a:t>类成员的访问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EC93-4CB8-4FB6-85AA-3FAAA47B8153}" type="slidenum">
              <a:rPr lang="zh-CN" altLang="en-US" sz="1470" dirty="0"/>
            </a:fld>
            <a:endParaRPr lang="zh-CN" altLang="en-US" sz="1470" dirty="0"/>
          </a:p>
        </p:txBody>
      </p:sp>
      <p:sp>
        <p:nvSpPr>
          <p:cNvPr id="52225" name="文本占位符 4915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Pct val="90000"/>
            </a:pPr>
            <a:r>
              <a:rPr lang="en-US" sz="2940" smtClean="0">
                <a:ea typeface="黑体" panose="02010609060101010101" pitchFamily="49" charset="-122"/>
              </a:rPr>
              <a:t>protected (</a:t>
            </a:r>
            <a:r>
              <a:rPr lang="zh-CN" altLang="en-US" sz="2940" smtClean="0"/>
              <a:t>保护变量</a:t>
            </a:r>
            <a:r>
              <a:rPr lang="en-US" sz="2940" smtClean="0">
                <a:ea typeface="黑体" panose="02010609060101010101" pitchFamily="49" charset="-122"/>
              </a:rPr>
              <a:t>/</a:t>
            </a:r>
            <a:r>
              <a:rPr lang="zh-CN" altLang="en-US" sz="2940" smtClean="0"/>
              <a:t>保护方法</a:t>
            </a:r>
            <a:r>
              <a:rPr lang="en-US" sz="2940" smtClean="0">
                <a:ea typeface="黑体" panose="02010609060101010101" pitchFamily="49" charset="-122"/>
              </a:rPr>
              <a:t>)</a:t>
            </a:r>
            <a:endParaRPr lang="en-US" sz="2940" smtClean="0">
              <a:ea typeface="黑体" panose="02010609060101010101" pitchFamily="49" charset="-122"/>
            </a:endParaRPr>
          </a:p>
          <a:p>
            <a:pPr marL="990600" lvl="1" indent="-533400">
              <a:buSzPct val="90000"/>
            </a:pPr>
            <a:r>
              <a:rPr lang="zh-CN" altLang="en-US" sz="2520" smtClean="0"/>
              <a:t>容许类本身、子类</a:t>
            </a:r>
            <a:r>
              <a:rPr lang="en-US" sz="2520" smtClean="0">
                <a:ea typeface="黑体" panose="02010609060101010101" pitchFamily="49" charset="-122"/>
              </a:rPr>
              <a:t>(</a:t>
            </a:r>
            <a:r>
              <a:rPr lang="zh-CN" altLang="en-US" sz="2520" smtClean="0"/>
              <a:t>有一定限制</a:t>
            </a:r>
            <a:r>
              <a:rPr lang="en-US" sz="2520" smtClean="0">
                <a:ea typeface="黑体" panose="02010609060101010101" pitchFamily="49" charset="-122"/>
              </a:rPr>
              <a:t>)</a:t>
            </a:r>
            <a:r>
              <a:rPr lang="zh-CN" altLang="en-US" sz="2520" smtClean="0"/>
              <a:t>以及同一个包中所有类访问</a:t>
            </a:r>
            <a:r>
              <a:rPr lang="en-US" sz="2520" smtClean="0">
                <a:solidFill>
                  <a:schemeClr val="folHlink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520" smtClean="0">
                <a:solidFill>
                  <a:schemeClr val="folHlink"/>
                </a:solidFill>
              </a:rPr>
              <a:t>先构造对象，再访问</a:t>
            </a:r>
            <a:r>
              <a:rPr lang="en-US" sz="2520" smtClean="0">
                <a:solidFill>
                  <a:schemeClr val="folHlink"/>
                </a:solidFill>
                <a:ea typeface="黑体" panose="02010609060101010101" pitchFamily="49" charset="-122"/>
              </a:rPr>
              <a:t>)</a:t>
            </a:r>
            <a:endParaRPr lang="en-US" sz="2520" smtClean="0">
              <a:ea typeface="黑体" panose="02010609060101010101" pitchFamily="49" charset="-122"/>
            </a:endParaRPr>
          </a:p>
        </p:txBody>
      </p:sp>
      <p:sp>
        <p:nvSpPr>
          <p:cNvPr id="49156" name="矩形 49155"/>
          <p:cNvSpPr>
            <a:spLocks noChangeArrowheads="1"/>
          </p:cNvSpPr>
          <p:nvPr/>
        </p:nvSpPr>
        <p:spPr bwMode="auto">
          <a:xfrm>
            <a:off x="748665" y="2990850"/>
            <a:ext cx="4560570" cy="34099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class A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</a:t>
            </a:r>
            <a:r>
              <a:rPr lang="en-US" sz="180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protected</a:t>
            </a: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int x;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</a:t>
            </a:r>
            <a:r>
              <a:rPr lang="en-US" sz="180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protected</a:t>
            </a: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void print() { … 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class B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void test()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A a = new A();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a.x = 100;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a.print();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49157" name="矩形 49156"/>
          <p:cNvSpPr>
            <a:spLocks noChangeArrowheads="1"/>
          </p:cNvSpPr>
          <p:nvPr/>
        </p:nvSpPr>
        <p:spPr bwMode="auto">
          <a:xfrm>
            <a:off x="5701030" y="1609090"/>
            <a:ext cx="4560570" cy="479171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package  abc;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class A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</a:t>
            </a:r>
            <a:r>
              <a:rPr lang="en-US" sz="180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protected</a:t>
            </a: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int x;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</a:t>
            </a:r>
            <a:r>
              <a:rPr lang="en-US" sz="180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protected</a:t>
            </a: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void print() { … 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package xyz;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import abc.A;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class B extends A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void test(A a, B b)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a.x = 100;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a.print();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b.x = 100;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b.print();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49158" name="矩形 49157"/>
          <p:cNvSpPr>
            <a:spLocks noChangeArrowheads="1"/>
          </p:cNvSpPr>
          <p:nvPr/>
        </p:nvSpPr>
        <p:spPr bwMode="auto">
          <a:xfrm>
            <a:off x="7981950" y="4375785"/>
            <a:ext cx="1280160" cy="131191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1800">
                <a:latin typeface="Tahoma" panose="020B0604030504040204" pitchFamily="34" charset="0"/>
              </a:rPr>
              <a:t>//illegal</a:t>
            </a:r>
            <a:endParaRPr lang="en-US" sz="1800">
              <a:latin typeface="Tahoma" panose="020B0604030504040204" pitchFamily="34" charset="0"/>
            </a:endParaRPr>
          </a:p>
          <a:p>
            <a:r>
              <a:rPr lang="en-US" sz="1800">
                <a:latin typeface="Tahoma" panose="020B0604030504040204" pitchFamily="34" charset="0"/>
              </a:rPr>
              <a:t>//illegal</a:t>
            </a:r>
            <a:endParaRPr lang="en-US" sz="1800">
              <a:latin typeface="Tahoma" panose="020B0604030504040204" pitchFamily="34" charset="0"/>
            </a:endParaRPr>
          </a:p>
          <a:p>
            <a:r>
              <a:rPr lang="en-US" sz="1800">
                <a:latin typeface="Tahoma" panose="020B0604030504040204" pitchFamily="34" charset="0"/>
              </a:rPr>
              <a:t>//legal</a:t>
            </a:r>
            <a:endParaRPr lang="en-US" sz="1800">
              <a:latin typeface="Tahoma" panose="020B0604030504040204" pitchFamily="34" charset="0"/>
            </a:endParaRPr>
          </a:p>
          <a:p>
            <a:r>
              <a:rPr lang="en-US" sz="1800">
                <a:latin typeface="Tahoma" panose="020B0604030504040204" pitchFamily="34" charset="0"/>
              </a:rPr>
              <a:t>//legal</a:t>
            </a:r>
            <a:endParaRPr lang="en-US" sz="1800">
              <a:latin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ldLvl="0" animBg="1"/>
      <p:bldP spid="49157" grpId="0" bldLvl="0" animBg="1"/>
      <p:bldP spid="4915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fontScale="60000" lnSpcReduction="20000"/>
          </a:bodyPr>
          <a:lstStyle/>
          <a:p>
            <a:pPr marL="342900" indent="-342900" fontAlgn="auto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x-none" noProof="1" smtClean="0"/>
              <a:t>【</a:t>
            </a:r>
            <a:r>
              <a:rPr lang="zh-CN" altLang="en-US" noProof="1" smtClean="0"/>
              <a:t>学习目标</a:t>
            </a:r>
            <a:r>
              <a:rPr lang="en-US" altLang="x-none" noProof="1" smtClean="0"/>
              <a:t>】</a:t>
            </a:r>
            <a:br>
              <a:rPr lang="en-US" altLang="x-none" dirty="0" smtClean="0"/>
            </a:br>
            <a:r>
              <a:rPr lang="zh-CN" altLang="en-US" noProof="1" smtClean="0"/>
              <a:t>　　本讲主要讲述</a:t>
            </a:r>
            <a:r>
              <a:rPr lang="en-US" altLang="x-none" noProof="1" smtClean="0"/>
              <a:t>java</a:t>
            </a:r>
            <a:r>
              <a:rPr lang="zh-CN" altLang="en-US" noProof="1" smtClean="0"/>
              <a:t>语言的面向对象技术，包括面向对象的基本概念、面向对象的程序设计方法及</a:t>
            </a:r>
            <a:r>
              <a:rPr lang="en-US" altLang="x-none" noProof="1" smtClean="0"/>
              <a:t>java</a:t>
            </a:r>
            <a:r>
              <a:rPr lang="zh-CN" altLang="en-US" noProof="1" smtClean="0"/>
              <a:t>中的类、包、对象及其面向对象的特性。通过本讲的学习，同学们可以使用面向对象技术编写</a:t>
            </a:r>
            <a:r>
              <a:rPr lang="en-US" altLang="x-none" noProof="1" smtClean="0"/>
              <a:t>java</a:t>
            </a:r>
            <a:r>
              <a:rPr lang="zh-CN" altLang="en-US" noProof="1" smtClean="0"/>
              <a:t>程序。</a:t>
            </a:r>
            <a:endParaRPr lang="zh-CN" altLang="en-US" noProof="1" smtClean="0"/>
          </a:p>
          <a:p>
            <a:pPr marL="342900" indent="-342900" fontAlgn="auto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x-none" noProof="1" smtClean="0"/>
              <a:t>【</a:t>
            </a:r>
            <a:r>
              <a:rPr lang="en-US" altLang="x-none" noProof="1" smtClean="0"/>
              <a:t>学习指南】</a:t>
            </a:r>
            <a:br>
              <a:rPr lang="en-US" altLang="x-none" dirty="0" smtClean="0"/>
            </a:br>
            <a:r>
              <a:rPr lang="zh-CN" altLang="en-US" noProof="1" smtClean="0"/>
              <a:t>　　应深刻理解各知识点的概念，使用上一讲的编程基础知识及面向对象技术，编写简单的</a:t>
            </a:r>
            <a:r>
              <a:rPr lang="en-US" altLang="x-none" noProof="1" smtClean="0"/>
              <a:t>java</a:t>
            </a:r>
            <a:r>
              <a:rPr lang="zh-CN" altLang="en-US" noProof="1" smtClean="0"/>
              <a:t>类，由浅至深，养成风格良好的编程习惯。</a:t>
            </a:r>
            <a:endParaRPr lang="zh-CN" altLang="en-US" noProof="1" smtClean="0"/>
          </a:p>
          <a:p>
            <a:pPr marL="342900" indent="-342900" fontAlgn="auto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x-none" noProof="1" smtClean="0"/>
              <a:t>【</a:t>
            </a:r>
            <a:r>
              <a:rPr lang="zh-CN" altLang="en-US" noProof="1" smtClean="0"/>
              <a:t>参考书</a:t>
            </a:r>
            <a:r>
              <a:rPr lang="en-US" altLang="x-none" noProof="1" smtClean="0"/>
              <a:t>】</a:t>
            </a:r>
            <a:endParaRPr lang="en-US" altLang="x-none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smtClean="0">
                <a:sym typeface="+mn-ea"/>
              </a:rPr>
              <a:t>《Java</a:t>
            </a:r>
            <a:r>
              <a:rPr lang="zh-CN" altLang="en-US" smtClean="0">
                <a:sym typeface="+mn-ea"/>
              </a:rPr>
              <a:t>核心技术 </a:t>
            </a:r>
            <a:r>
              <a:rPr lang="en-US" altLang="zh-CN" smtClean="0">
                <a:sym typeface="+mn-ea"/>
              </a:rPr>
              <a:t>I</a:t>
            </a:r>
            <a:r>
              <a:rPr lang="en-US" altLang="x-none" smtClean="0">
                <a:sym typeface="+mn-ea"/>
              </a:rPr>
              <a:t>》</a:t>
            </a:r>
            <a:r>
              <a:rPr lang="zh-CN" altLang="en-US" smtClean="0">
                <a:sym typeface="+mn-ea"/>
              </a:rPr>
              <a:t>，第</a:t>
            </a:r>
            <a:r>
              <a:rPr lang="en-US" altLang="x-none" smtClean="0">
                <a:sym typeface="+mn-ea"/>
              </a:rPr>
              <a:t>4</a:t>
            </a:r>
            <a:r>
              <a:rPr lang="zh-CN" altLang="en-US" smtClean="0">
                <a:sym typeface="+mn-ea"/>
              </a:rPr>
              <a:t>，</a:t>
            </a:r>
            <a:r>
              <a:rPr lang="en-US" altLang="zh-CN" smtClean="0">
                <a:sym typeface="+mn-ea"/>
              </a:rPr>
              <a:t>5</a:t>
            </a:r>
            <a:r>
              <a:rPr lang="zh-CN" altLang="en-US" smtClean="0">
                <a:sym typeface="+mn-ea"/>
              </a:rPr>
              <a:t>章</a:t>
            </a:r>
            <a:endParaRPr lang="zh-CN" altLang="en-US" smtClean="0">
              <a:sym typeface="+mn-ea"/>
            </a:endParaRPr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《Java</a:t>
            </a:r>
            <a:r>
              <a:rPr lang="zh-CN" altLang="en-US" noProof="1" smtClean="0"/>
              <a:t>编程思想</a:t>
            </a:r>
            <a:r>
              <a:rPr lang="en-US" altLang="x-none" noProof="1" smtClean="0"/>
              <a:t>》</a:t>
            </a:r>
            <a:r>
              <a:rPr lang="zh-CN" altLang="en-US" noProof="1" smtClean="0"/>
              <a:t>，</a:t>
            </a:r>
            <a:r>
              <a:rPr lang="en-US" altLang="x-none" noProof="1" smtClean="0"/>
              <a:t>4</a:t>
            </a:r>
            <a:r>
              <a:rPr lang="en-US" altLang="x-none" baseline="30000" noProof="1" smtClean="0"/>
              <a:t>th</a:t>
            </a:r>
            <a:r>
              <a:rPr lang="zh-CN" altLang="en-US" noProof="1" smtClean="0"/>
              <a:t>，第</a:t>
            </a:r>
            <a:r>
              <a:rPr lang="en-US" altLang="x-none" noProof="1" smtClean="0"/>
              <a:t>5,6,7,8</a:t>
            </a:r>
            <a:r>
              <a:rPr lang="zh-CN" altLang="en-US" noProof="1" smtClean="0"/>
              <a:t>章</a:t>
            </a:r>
            <a:endParaRPr lang="zh-CN" altLang="en-US" noProof="1" smtClean="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noProof="1" smtClean="0"/>
              <a:t>《</a:t>
            </a:r>
            <a:r>
              <a:rPr lang="zh-CN" altLang="en-US" noProof="1" smtClean="0"/>
              <a:t>疯狂</a:t>
            </a:r>
            <a:r>
              <a:rPr lang="en-US" altLang="x-none" noProof="1" smtClean="0"/>
              <a:t>Java</a:t>
            </a:r>
            <a:r>
              <a:rPr lang="zh-CN" altLang="en-US" noProof="1" smtClean="0"/>
              <a:t>讲义</a:t>
            </a:r>
            <a:r>
              <a:rPr lang="en-US" altLang="x-none" noProof="1" smtClean="0"/>
              <a:t>》</a:t>
            </a:r>
            <a:r>
              <a:rPr lang="zh-CN" altLang="en-US" noProof="1" smtClean="0"/>
              <a:t>，第</a:t>
            </a:r>
            <a:r>
              <a:rPr lang="en-US" altLang="x-none" noProof="1" smtClean="0"/>
              <a:t>5</a:t>
            </a:r>
            <a:r>
              <a:rPr lang="zh-CN" altLang="en-US" noProof="1" smtClean="0"/>
              <a:t>章</a:t>
            </a:r>
            <a:endParaRPr lang="zh-CN" altLang="en-US" noProof="1" smtClean="0"/>
          </a:p>
          <a:p>
            <a:pPr fontAlgn="auto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noProof="1" smtClean="0"/>
          </a:p>
        </p:txBody>
      </p:sp>
      <p:sp>
        <p:nvSpPr>
          <p:cNvPr id="14340" name="标题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面向对象特征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1E5-04A0-41DE-A315-452A82984B37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50178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mtClean="0"/>
              <a:t>类成员的访问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C1EE-C0C6-44E6-B7B6-495637E396E4}" type="slidenum">
              <a:rPr lang="zh-CN" altLang="en-US" sz="1470" dirty="0"/>
            </a:fld>
            <a:endParaRPr lang="zh-CN" altLang="en-US" sz="1470" dirty="0"/>
          </a:p>
        </p:txBody>
      </p:sp>
      <p:sp>
        <p:nvSpPr>
          <p:cNvPr id="53249" name="文本占位符 5017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Pct val="90000"/>
            </a:pPr>
            <a:r>
              <a:rPr lang="zh-CN" altLang="en-US" sz="2940" smtClean="0"/>
              <a:t>无修饰 </a:t>
            </a:r>
            <a:r>
              <a:rPr lang="en-US" sz="2940" smtClean="0">
                <a:ea typeface="黑体" panose="02010609060101010101" pitchFamily="49" charset="-122"/>
              </a:rPr>
              <a:t>(</a:t>
            </a:r>
            <a:r>
              <a:rPr lang="zh-CN" altLang="en-US" sz="2940" smtClean="0"/>
              <a:t>友好变量</a:t>
            </a:r>
            <a:r>
              <a:rPr lang="en-US" sz="2940" smtClean="0">
                <a:ea typeface="黑体" panose="02010609060101010101" pitchFamily="49" charset="-122"/>
              </a:rPr>
              <a:t>/</a:t>
            </a:r>
            <a:r>
              <a:rPr lang="zh-CN" altLang="en-US" sz="2940" smtClean="0"/>
              <a:t>友好方法</a:t>
            </a:r>
            <a:r>
              <a:rPr lang="en-US" sz="2940" smtClean="0">
                <a:ea typeface="黑体" panose="02010609060101010101" pitchFamily="49" charset="-122"/>
              </a:rPr>
              <a:t>)</a:t>
            </a:r>
            <a:endParaRPr lang="en-US" sz="2940" smtClean="0">
              <a:ea typeface="黑体" panose="02010609060101010101" pitchFamily="49" charset="-122"/>
            </a:endParaRPr>
          </a:p>
          <a:p>
            <a:pPr marL="990600" lvl="1" indent="-533400">
              <a:buSzPct val="90000"/>
            </a:pPr>
            <a:r>
              <a:rPr lang="zh-CN" altLang="en-US" sz="2520" smtClean="0"/>
              <a:t>容许类本身以及同一个包中所有类访问</a:t>
            </a:r>
            <a:endParaRPr lang="zh-CN" altLang="en-US" sz="2520" smtClean="0"/>
          </a:p>
        </p:txBody>
      </p:sp>
      <p:sp>
        <p:nvSpPr>
          <p:cNvPr id="50180" name="矩形 50179"/>
          <p:cNvSpPr>
            <a:spLocks noChangeArrowheads="1"/>
          </p:cNvSpPr>
          <p:nvPr/>
        </p:nvSpPr>
        <p:spPr bwMode="auto">
          <a:xfrm>
            <a:off x="794385" y="2437130"/>
            <a:ext cx="3280410" cy="370967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class A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int x;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void print() { … 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class B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void test()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A a = new A();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a.x = 100;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a.print();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50181" name="矩形 50180"/>
          <p:cNvSpPr>
            <a:spLocks noChangeArrowheads="1"/>
          </p:cNvSpPr>
          <p:nvPr/>
        </p:nvSpPr>
        <p:spPr bwMode="auto">
          <a:xfrm>
            <a:off x="4547235" y="2436495"/>
            <a:ext cx="3680460" cy="402145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package abc;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class A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int x;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void print() { … 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package abc;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class B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void test()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A a = new A();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a.x = 100;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a.print();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ldLvl="0" animBg="1"/>
      <p:bldP spid="50181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19" name="标题 51247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mtClean="0"/>
              <a:t>类成员变量的访问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2874C-2CFE-4A02-94DE-836E8A82A19D}" type="slidenum">
              <a:rPr lang="zh-CN" altLang="en-US" sz="1470" dirty="0"/>
            </a:fld>
            <a:endParaRPr lang="zh-CN" altLang="en-US" sz="1470" dirty="0"/>
          </a:p>
        </p:txBody>
      </p:sp>
      <p:sp>
        <p:nvSpPr>
          <p:cNvPr id="54273" name="文本占位符 5120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Pct val="90000"/>
            </a:pPr>
            <a:r>
              <a:rPr lang="zh-CN" altLang="en-US" smtClean="0"/>
              <a:t>小结</a:t>
            </a:r>
            <a:endParaRPr lang="zh-CN" altLang="en-US" smtClean="0"/>
          </a:p>
        </p:txBody>
      </p:sp>
      <p:graphicFrame>
        <p:nvGraphicFramePr>
          <p:cNvPr id="51203" name="表格 51202"/>
          <p:cNvGraphicFramePr/>
          <p:nvPr/>
        </p:nvGraphicFramePr>
        <p:xfrm>
          <a:off x="1160145" y="2080260"/>
          <a:ext cx="8801100" cy="4267200"/>
        </p:xfrm>
        <a:graphic>
          <a:graphicData uri="http://schemas.openxmlformats.org/drawingml/2006/table">
            <a:tbl>
              <a:tblPr/>
              <a:tblGrid>
                <a:gridCol w="1200150"/>
                <a:gridCol w="2480310"/>
                <a:gridCol w="1440180"/>
                <a:gridCol w="1200150"/>
                <a:gridCol w="1013460"/>
                <a:gridCol w="1466850"/>
              </a:tblGrid>
              <a:tr h="99758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940"/>
                        <a:t>名称</a:t>
                      </a:r>
                      <a:endParaRPr lang="zh-CN" altLang="en-US" sz="2940"/>
                    </a:p>
                  </a:txBody>
                  <a:tcPr marL="96011" marR="96011" marT="48005" marB="4800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940"/>
                        <a:t>访问权修饰符</a:t>
                      </a:r>
                      <a:endParaRPr lang="zh-CN" altLang="en-US" sz="2940"/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940"/>
                        <a:t>类本身</a:t>
                      </a:r>
                      <a:endParaRPr lang="zh-CN" altLang="en-US" sz="2940"/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940"/>
                        <a:t>子类</a:t>
                      </a:r>
                      <a:endParaRPr lang="zh-CN" altLang="en-US" sz="2940"/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940"/>
                        <a:t>包</a:t>
                      </a:r>
                      <a:endParaRPr lang="zh-CN" altLang="en-US" sz="2940"/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940"/>
                        <a:t>所有类</a:t>
                      </a:r>
                      <a:endParaRPr lang="zh-CN" altLang="en-US" sz="2940"/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24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940"/>
                        <a:t>公共</a:t>
                      </a:r>
                      <a:endParaRPr lang="zh-CN" altLang="en-US" sz="2940"/>
                    </a:p>
                  </a:txBody>
                  <a:tcPr marL="96011" marR="96011" marT="48005" marB="4800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940" dirty="0"/>
                        <a:t>public</a:t>
                      </a:r>
                      <a:endParaRPr lang="en-US" altLang="x-none" sz="2940" dirty="0"/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940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940"/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940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940">
                        <a:sym typeface="Symbol" panose="05050102010706020507" pitchFamily="2" charset="2"/>
                      </a:endParaRPr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940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940">
                        <a:sym typeface="Symbol" panose="05050102010706020507" pitchFamily="2" charset="2"/>
                      </a:endParaRPr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940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940">
                        <a:sym typeface="Symbol" panose="05050102010706020507" pitchFamily="2" charset="2"/>
                      </a:endParaRPr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24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940"/>
                        <a:t>默认</a:t>
                      </a:r>
                      <a:endParaRPr lang="zh-CN" altLang="en-US" sz="2940"/>
                    </a:p>
                  </a:txBody>
                  <a:tcPr marL="96011" marR="96011" marT="48005" marB="4800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940" dirty="0"/>
                        <a:t>---</a:t>
                      </a:r>
                      <a:endParaRPr lang="en-US" altLang="x-none" sz="2940" dirty="0"/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940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940">
                        <a:sym typeface="Symbol" panose="05050102010706020507" pitchFamily="2" charset="2"/>
                      </a:endParaRPr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940"/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940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940">
                        <a:sym typeface="Symbol" panose="05050102010706020507" pitchFamily="2" charset="2"/>
                      </a:endParaRPr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940"/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88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940"/>
                        <a:t>保护</a:t>
                      </a:r>
                      <a:endParaRPr lang="zh-CN" altLang="en-US" sz="2940"/>
                    </a:p>
                  </a:txBody>
                  <a:tcPr marL="96011" marR="96011" marT="48005" marB="4800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940" dirty="0"/>
                        <a:t>protected</a:t>
                      </a:r>
                      <a:endParaRPr lang="en-US" altLang="x-none" sz="2940" dirty="0"/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940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940">
                        <a:sym typeface="Symbol" panose="05050102010706020507" pitchFamily="2" charset="2"/>
                      </a:endParaRPr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940">
                          <a:sym typeface="Symbol" panose="05050102010706020507" pitchFamily="2" charset="2"/>
                        </a:rPr>
                        <a:t> *</a:t>
                      </a:r>
                      <a:endParaRPr lang="zh-CN" altLang="en-US" sz="2940">
                        <a:sym typeface="Symbol" panose="05050102010706020507" pitchFamily="2" charset="2"/>
                      </a:endParaRPr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940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940">
                        <a:sym typeface="Symbol" panose="05050102010706020507" pitchFamily="2" charset="2"/>
                      </a:endParaRPr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940"/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24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940"/>
                        <a:t>私有</a:t>
                      </a:r>
                      <a:endParaRPr lang="zh-CN" altLang="en-US" sz="2940"/>
                    </a:p>
                  </a:txBody>
                  <a:tcPr marL="96011" marR="96011" marT="48005" marB="4800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940" dirty="0"/>
                        <a:t>private</a:t>
                      </a:r>
                      <a:endParaRPr lang="en-US" altLang="x-none" sz="2940" dirty="0"/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940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940">
                        <a:sym typeface="Symbol" panose="05050102010706020507" pitchFamily="2" charset="2"/>
                      </a:endParaRPr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940"/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940">
                        <a:sym typeface="Symbol" panose="05050102010706020507" pitchFamily="2" charset="2"/>
                      </a:endParaRPr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940"/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318" name="矩形 51246"/>
          <p:cNvSpPr>
            <a:spLocks noChangeArrowheads="1"/>
          </p:cNvSpPr>
          <p:nvPr/>
        </p:nvSpPr>
        <p:spPr bwMode="auto">
          <a:xfrm>
            <a:off x="1320165" y="6480810"/>
            <a:ext cx="57607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52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* 指子类与父类不在同一个包中的情况</a:t>
            </a:r>
            <a:endParaRPr lang="zh-CN" altLang="en-US" sz="2520">
              <a:solidFill>
                <a:schemeClr val="hlink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标题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类成员变量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algn="l">
              <a:lnSpc>
                <a:spcPct val="130000"/>
              </a:lnSpc>
              <a:buClr>
                <a:srgbClr val="000000"/>
              </a:buClr>
              <a:buSzTx/>
            </a:pPr>
            <a:r>
              <a:rPr lang="zh-CN" altLang="en-US" sz="3200" smtClean="0"/>
              <a:t>static (静态变量/静态方法)</a:t>
            </a:r>
            <a:endParaRPr lang="zh-CN" altLang="en-US" sz="3200" smtClean="0"/>
          </a:p>
          <a:p>
            <a:pPr marL="800100" lvl="1" indent="-342900">
              <a:lnSpc>
                <a:spcPct val="120000"/>
              </a:lnSpc>
            </a:pPr>
            <a:r>
              <a:rPr lang="zh-CN" altLang="en-US" sz="2100" dirty="0" smtClean="0"/>
              <a:t>类的变量</a:t>
            </a:r>
            <a:r>
              <a:rPr lang="en-US" sz="2100" dirty="0" smtClean="0">
                <a:ea typeface="黑体" panose="02010609060101010101" pitchFamily="49" charset="-122"/>
              </a:rPr>
              <a:t>/</a:t>
            </a:r>
            <a:r>
              <a:rPr lang="zh-CN" altLang="en-US" sz="2100" dirty="0" smtClean="0"/>
              <a:t>方法，独立于类的对象，可以直接根据类名调用</a:t>
            </a:r>
            <a:endParaRPr lang="zh-CN" altLang="en-US" sz="2100" dirty="0" smtClean="0"/>
          </a:p>
          <a:p>
            <a:pPr marL="1371600" lvl="2" indent="-457200">
              <a:lnSpc>
                <a:spcPct val="120000"/>
              </a:lnSpc>
              <a:buSzPct val="90000"/>
              <a:buFont typeface="Arial" panose="020B0604020202020204" pitchFamily="34" charset="0"/>
              <a:buNone/>
            </a:pPr>
            <a:r>
              <a:rPr lang="en-US" sz="1890" dirty="0" smtClean="0">
                <a:ea typeface="黑体" panose="02010609060101010101" pitchFamily="49" charset="-122"/>
              </a:rPr>
              <a:t>class D {</a:t>
            </a:r>
            <a:endParaRPr lang="en-US" sz="1890" dirty="0" smtClean="0">
              <a:ea typeface="黑体" panose="02010609060101010101" pitchFamily="49" charset="-122"/>
            </a:endParaRPr>
          </a:p>
          <a:p>
            <a:pPr marL="1371600" lvl="2" indent="-457200">
              <a:lnSpc>
                <a:spcPct val="120000"/>
              </a:lnSpc>
              <a:buSzPct val="90000"/>
              <a:buFont typeface="Arial" panose="020B0604020202020204" pitchFamily="34" charset="0"/>
              <a:buNone/>
            </a:pPr>
            <a:r>
              <a:rPr lang="en-US" sz="1890" dirty="0" smtClean="0">
                <a:ea typeface="黑体" panose="02010609060101010101" pitchFamily="49" charset="-122"/>
              </a:rPr>
              <a:t>    static </a:t>
            </a:r>
            <a:r>
              <a:rPr lang="en-US" sz="1890" dirty="0" err="1" smtClean="0">
                <a:ea typeface="黑体" panose="02010609060101010101" pitchFamily="49" charset="-122"/>
              </a:rPr>
              <a:t>int</a:t>
            </a:r>
            <a:r>
              <a:rPr lang="en-US" sz="1890" dirty="0" smtClean="0">
                <a:ea typeface="黑体" panose="02010609060101010101" pitchFamily="49" charset="-122"/>
              </a:rPr>
              <a:t> A = 12, B = 34;</a:t>
            </a:r>
            <a:endParaRPr lang="en-US" sz="1890" dirty="0" smtClean="0">
              <a:ea typeface="黑体" panose="02010609060101010101" pitchFamily="49" charset="-122"/>
            </a:endParaRPr>
          </a:p>
          <a:p>
            <a:pPr marL="1371600" lvl="2" indent="-457200">
              <a:lnSpc>
                <a:spcPct val="120000"/>
              </a:lnSpc>
              <a:buSzPct val="90000"/>
              <a:buFont typeface="Arial" panose="020B0604020202020204" pitchFamily="34" charset="0"/>
              <a:buNone/>
            </a:pPr>
            <a:r>
              <a:rPr lang="en-US" sz="1890" dirty="0" smtClean="0">
                <a:ea typeface="黑体" panose="02010609060101010101" pitchFamily="49" charset="-122"/>
              </a:rPr>
              <a:t>    static void print() { … }</a:t>
            </a:r>
            <a:endParaRPr lang="en-US" sz="1890" dirty="0" smtClean="0">
              <a:ea typeface="黑体" panose="02010609060101010101" pitchFamily="49" charset="-122"/>
            </a:endParaRPr>
          </a:p>
          <a:p>
            <a:pPr marL="1371600" lvl="2" indent="-457200">
              <a:lnSpc>
                <a:spcPct val="120000"/>
              </a:lnSpc>
              <a:buSzPct val="90000"/>
              <a:buFont typeface="Arial" panose="020B0604020202020204" pitchFamily="34" charset="0"/>
              <a:buNone/>
            </a:pPr>
            <a:r>
              <a:rPr lang="en-US" sz="1890" dirty="0" smtClean="0">
                <a:ea typeface="黑体" panose="02010609060101010101" pitchFamily="49" charset="-122"/>
              </a:rPr>
              <a:t>}</a:t>
            </a:r>
            <a:endParaRPr lang="en-US" sz="1890" dirty="0" smtClean="0">
              <a:ea typeface="黑体" panose="02010609060101010101" pitchFamily="49" charset="-122"/>
            </a:endParaRPr>
          </a:p>
          <a:p>
            <a:pPr marL="1371600" lvl="2" indent="-457200">
              <a:lnSpc>
                <a:spcPct val="120000"/>
              </a:lnSpc>
              <a:buSzPct val="90000"/>
              <a:buFont typeface="Arial" panose="020B0604020202020204" pitchFamily="34" charset="0"/>
              <a:buNone/>
            </a:pPr>
            <a:r>
              <a:rPr lang="en-US" sz="1890" dirty="0" smtClean="0">
                <a:ea typeface="黑体" panose="02010609060101010101" pitchFamily="49" charset="-122"/>
              </a:rPr>
              <a:t>class Test {</a:t>
            </a:r>
            <a:endParaRPr lang="en-US" sz="1890" dirty="0" smtClean="0">
              <a:ea typeface="黑体" panose="02010609060101010101" pitchFamily="49" charset="-122"/>
            </a:endParaRPr>
          </a:p>
          <a:p>
            <a:pPr marL="1371600" lvl="2" indent="-457200">
              <a:lnSpc>
                <a:spcPct val="120000"/>
              </a:lnSpc>
              <a:buSzPct val="90000"/>
              <a:buFont typeface="Arial" panose="020B0604020202020204" pitchFamily="34" charset="0"/>
              <a:buNone/>
            </a:pPr>
            <a:r>
              <a:rPr lang="en-US" sz="1890" dirty="0" smtClean="0">
                <a:ea typeface="黑体" panose="02010609060101010101" pitchFamily="49" charset="-122"/>
              </a:rPr>
              <a:t>    public static void main(String </a:t>
            </a:r>
            <a:r>
              <a:rPr lang="en-US" sz="1890" dirty="0" err="1" smtClean="0">
                <a:ea typeface="黑体" panose="02010609060101010101" pitchFamily="49" charset="-122"/>
              </a:rPr>
              <a:t>args</a:t>
            </a:r>
            <a:r>
              <a:rPr lang="en-US" sz="1890" dirty="0" smtClean="0">
                <a:ea typeface="黑体" panose="02010609060101010101" pitchFamily="49" charset="-122"/>
              </a:rPr>
              <a:t>[]) {</a:t>
            </a:r>
            <a:endParaRPr lang="en-US" sz="1890" dirty="0" smtClean="0">
              <a:ea typeface="黑体" panose="02010609060101010101" pitchFamily="49" charset="-122"/>
            </a:endParaRPr>
          </a:p>
          <a:p>
            <a:pPr marL="1371600" lvl="2" indent="-457200">
              <a:lnSpc>
                <a:spcPct val="120000"/>
              </a:lnSpc>
              <a:buSzPct val="90000"/>
              <a:buFont typeface="Arial" panose="020B0604020202020204" pitchFamily="34" charset="0"/>
              <a:buNone/>
            </a:pPr>
            <a:r>
              <a:rPr lang="en-US" sz="1890" dirty="0" smtClean="0">
                <a:ea typeface="黑体" panose="02010609060101010101" pitchFamily="49" charset="-122"/>
              </a:rPr>
              <a:t>    </a:t>
            </a:r>
            <a:r>
              <a:rPr lang="en-US" sz="1890" dirty="0" err="1" smtClean="0">
                <a:ea typeface="黑体" panose="02010609060101010101" pitchFamily="49" charset="-122"/>
              </a:rPr>
              <a:t>System.out.println</a:t>
            </a:r>
            <a:r>
              <a:rPr lang="en-US" sz="1890" dirty="0" smtClean="0">
                <a:ea typeface="黑体" panose="02010609060101010101" pitchFamily="49" charset="-122"/>
              </a:rPr>
              <a:t>("A=" + D.A + " B=" + D.B);</a:t>
            </a:r>
            <a:endParaRPr lang="en-US" sz="1890" dirty="0" smtClean="0">
              <a:ea typeface="黑体" panose="02010609060101010101" pitchFamily="49" charset="-122"/>
            </a:endParaRPr>
          </a:p>
          <a:p>
            <a:pPr marL="1371600" lvl="2" indent="-457200">
              <a:lnSpc>
                <a:spcPct val="120000"/>
              </a:lnSpc>
              <a:buSzPct val="90000"/>
              <a:buFont typeface="Arial" panose="020B0604020202020204" pitchFamily="34" charset="0"/>
              <a:buNone/>
            </a:pPr>
            <a:r>
              <a:rPr lang="en-US" sz="1890" dirty="0" smtClean="0">
                <a:ea typeface="黑体" panose="02010609060101010101" pitchFamily="49" charset="-122"/>
              </a:rPr>
              <a:t>    </a:t>
            </a:r>
            <a:r>
              <a:rPr lang="en-US" sz="1890" dirty="0" err="1" smtClean="0">
                <a:ea typeface="黑体" panose="02010609060101010101" pitchFamily="49" charset="-122"/>
              </a:rPr>
              <a:t>D.print</a:t>
            </a:r>
            <a:r>
              <a:rPr lang="en-US" sz="1890" dirty="0" smtClean="0">
                <a:ea typeface="黑体" panose="02010609060101010101" pitchFamily="49" charset="-122"/>
              </a:rPr>
              <a:t>();</a:t>
            </a:r>
            <a:endParaRPr lang="en-US" sz="1890" dirty="0" smtClean="0">
              <a:ea typeface="黑体" panose="02010609060101010101" pitchFamily="49" charset="-122"/>
            </a:endParaRPr>
          </a:p>
          <a:p>
            <a:pPr marL="1371600" lvl="2" indent="-457200">
              <a:lnSpc>
                <a:spcPct val="120000"/>
              </a:lnSpc>
              <a:buSzPct val="90000"/>
              <a:buFont typeface="Arial" panose="020B0604020202020204" pitchFamily="34" charset="0"/>
              <a:buNone/>
            </a:pPr>
            <a:r>
              <a:rPr lang="en-US" sz="1890" dirty="0" smtClean="0">
                <a:ea typeface="黑体" panose="02010609060101010101" pitchFamily="49" charset="-122"/>
              </a:rPr>
              <a:t>    }</a:t>
            </a:r>
            <a:endParaRPr lang="en-US" sz="1890" dirty="0" smtClean="0">
              <a:ea typeface="黑体" panose="02010609060101010101" pitchFamily="49" charset="-122"/>
            </a:endParaRPr>
          </a:p>
          <a:p>
            <a:pPr marL="1371600" lvl="2" indent="-457200">
              <a:lnSpc>
                <a:spcPct val="120000"/>
              </a:lnSpc>
              <a:buSzPct val="90000"/>
              <a:buFont typeface="Arial" panose="020B0604020202020204" pitchFamily="34" charset="0"/>
              <a:buNone/>
            </a:pPr>
            <a:r>
              <a:rPr lang="en-US" sz="1890" dirty="0" smtClean="0">
                <a:ea typeface="黑体" panose="02010609060101010101" pitchFamily="49" charset="-122"/>
              </a:rPr>
              <a:t>}</a:t>
            </a:r>
            <a:endParaRPr lang="en-US" sz="1890" dirty="0" smtClean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CD6318-1628-49F3-8833-AF58D3C9014F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7" name="标题 53255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mtClean="0"/>
              <a:t>类成员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90E1A-C283-437E-9D02-09CA75147535}" type="slidenum">
              <a:rPr lang="zh-CN" altLang="en-US" sz="1470" dirty="0"/>
            </a:fld>
            <a:endParaRPr lang="zh-CN" altLang="en-US" sz="1470" dirty="0"/>
          </a:p>
        </p:txBody>
      </p:sp>
      <p:sp>
        <p:nvSpPr>
          <p:cNvPr id="56321" name="文本占位符 5324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Pct val="90000"/>
            </a:pPr>
            <a:r>
              <a:rPr lang="en-US" sz="2940" smtClean="0">
                <a:ea typeface="黑体" panose="02010609060101010101" pitchFamily="49" charset="-122"/>
              </a:rPr>
              <a:t>static (</a:t>
            </a:r>
            <a:r>
              <a:rPr lang="zh-CN" altLang="en-US" sz="2940" smtClean="0"/>
              <a:t>静态变量</a:t>
            </a:r>
            <a:r>
              <a:rPr lang="en-US" sz="2940" smtClean="0">
                <a:ea typeface="黑体" panose="02010609060101010101" pitchFamily="49" charset="-122"/>
              </a:rPr>
              <a:t>/</a:t>
            </a:r>
            <a:r>
              <a:rPr lang="zh-CN" altLang="en-US" sz="2940" smtClean="0"/>
              <a:t>静态方法</a:t>
            </a:r>
            <a:r>
              <a:rPr lang="en-US" sz="2940" smtClean="0">
                <a:ea typeface="黑体" panose="02010609060101010101" pitchFamily="49" charset="-122"/>
              </a:rPr>
              <a:t>)</a:t>
            </a:r>
            <a:endParaRPr lang="en-US" sz="2940" smtClean="0">
              <a:ea typeface="黑体" panose="02010609060101010101" pitchFamily="49" charset="-122"/>
            </a:endParaRPr>
          </a:p>
        </p:txBody>
      </p:sp>
      <p:sp>
        <p:nvSpPr>
          <p:cNvPr id="56322" name="矩形 53250"/>
          <p:cNvSpPr>
            <a:spLocks noChangeArrowheads="1"/>
          </p:cNvSpPr>
          <p:nvPr/>
        </p:nvSpPr>
        <p:spPr bwMode="auto">
          <a:xfrm>
            <a:off x="243205" y="2092960"/>
            <a:ext cx="6960870" cy="4394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</a:t>
            </a: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class Test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public void print(int x)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    System.out.println(x);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public static void main(String args[])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    int x = 3;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    print(x);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53255" name="矩形 53254"/>
          <p:cNvSpPr>
            <a:spLocks noChangeArrowheads="1"/>
          </p:cNvSpPr>
          <p:nvPr/>
        </p:nvSpPr>
        <p:spPr bwMode="auto">
          <a:xfrm>
            <a:off x="4443095" y="2092960"/>
            <a:ext cx="6312535" cy="133032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static</a:t>
            </a:r>
            <a:r>
              <a:rPr lang="zh-CN" altLang="en-US">
                <a:latin typeface="Tahoma" panose="020B0604030504040204" pitchFamily="34" charset="0"/>
                <a:ea typeface="华文中宋" panose="02010600040101010101" pitchFamily="2" charset="-122"/>
              </a:rPr>
              <a:t>方法中仅仅可以调用其他</a:t>
            </a: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static</a:t>
            </a:r>
            <a:r>
              <a:rPr lang="zh-CN" altLang="en-US">
                <a:latin typeface="Tahoma" panose="020B0604030504040204" pitchFamily="34" charset="0"/>
                <a:ea typeface="华文中宋" panose="02010600040101010101" pitchFamily="2" charset="-122"/>
              </a:rPr>
              <a:t>方法，解决方案：</a:t>
            </a:r>
            <a:endParaRPr lang="zh-CN" alt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en-US" altLang="zh-CN">
                <a:latin typeface="Tahoma" panose="020B0604030504040204" pitchFamily="34" charset="0"/>
                <a:ea typeface="华文中宋" panose="02010600040101010101" pitchFamily="2" charset="-122"/>
              </a:rPr>
              <a:t>1.</a:t>
            </a:r>
            <a:r>
              <a:rPr lang="zh-CN" altLang="en-US">
                <a:latin typeface="Tahoma" panose="020B0604030504040204" pitchFamily="34" charset="0"/>
                <a:ea typeface="华文中宋" panose="02010600040101010101" pitchFamily="2" charset="-122"/>
              </a:rPr>
              <a:t>通过构造局部对象变量，调用成员方法</a:t>
            </a:r>
            <a:r>
              <a:rPr lang="en-US" altLang="zh-CN">
                <a:latin typeface="Tahoma" panose="020B0604030504040204" pitchFamily="34" charset="0"/>
                <a:ea typeface="华文中宋" panose="02010600040101010101" pitchFamily="2" charset="-122"/>
              </a:rPr>
              <a:t>print</a:t>
            </a:r>
            <a:endParaRPr lang="en-US" altLang="zh-CN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en-US" altLang="zh-CN">
                <a:latin typeface="Tahoma" panose="020B0604030504040204" pitchFamily="34" charset="0"/>
                <a:ea typeface="华文中宋" panose="02010600040101010101" pitchFamily="2" charset="-122"/>
              </a:rPr>
              <a:t>2.</a:t>
            </a:r>
            <a:r>
              <a:rPr lang="zh-CN" altLang="en-US">
                <a:latin typeface="Tahoma" panose="020B0604030504040204" pitchFamily="34" charset="0"/>
                <a:ea typeface="华文中宋" panose="02010600040101010101" pitchFamily="2" charset="-122"/>
              </a:rPr>
              <a:t>修改</a:t>
            </a:r>
            <a:r>
              <a:rPr lang="en-US" altLang="zh-CN">
                <a:latin typeface="Tahoma" panose="020B0604030504040204" pitchFamily="34" charset="0"/>
                <a:ea typeface="华文中宋" panose="02010600040101010101" pitchFamily="2" charset="-122"/>
              </a:rPr>
              <a:t>print</a:t>
            </a:r>
            <a:r>
              <a:rPr lang="zh-CN" altLang="en-US">
                <a:latin typeface="Tahoma" panose="020B0604030504040204" pitchFamily="34" charset="0"/>
                <a:ea typeface="华文中宋" panose="02010600040101010101" pitchFamily="2" charset="-122"/>
              </a:rPr>
              <a:t>方法为</a:t>
            </a:r>
            <a:r>
              <a:rPr lang="en-US" altLang="zh-CN">
                <a:latin typeface="Tahoma" panose="020B0604030504040204" pitchFamily="34" charset="0"/>
                <a:ea typeface="华文中宋" panose="02010600040101010101" pitchFamily="2" charset="-122"/>
              </a:rPr>
              <a:t>static</a:t>
            </a:r>
            <a:endParaRPr lang="en-US" altLang="zh-CN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53252" name="矩形 53251"/>
          <p:cNvSpPr>
            <a:spLocks noChangeArrowheads="1"/>
          </p:cNvSpPr>
          <p:nvPr/>
        </p:nvSpPr>
        <p:spPr bwMode="auto">
          <a:xfrm>
            <a:off x="5996940" y="3506470"/>
            <a:ext cx="4643120" cy="264033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D:\&gt;javac Test.java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Test.java:9: non-static method print(int) 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cannot be referenced from a static context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        print(x);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        ^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1 error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bldLvl="0" animBg="1"/>
      <p:bldP spid="53255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l">
              <a:lnSpc>
                <a:spcPct val="130000"/>
              </a:lnSpc>
              <a:buClr>
                <a:srgbClr val="000000"/>
              </a:buClr>
              <a:buSzTx/>
              <a:buChar char="•"/>
            </a:pPr>
            <a:r>
              <a:rPr lang="zh-CN" altLang="en-US" sz="3200" smtClean="0"/>
              <a:t>final 变量/方法</a:t>
            </a:r>
            <a:endParaRPr lang="zh-CN" altLang="en-US" sz="320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sz="1890" dirty="0" smtClean="0">
                <a:ea typeface="黑体" panose="02010609060101010101" pitchFamily="49" charset="-122"/>
              </a:rPr>
              <a:t>final</a:t>
            </a:r>
            <a:r>
              <a:rPr lang="zh-CN" altLang="en-US" sz="1890" dirty="0" smtClean="0"/>
              <a:t>变量</a:t>
            </a:r>
            <a:r>
              <a:rPr lang="en-US" sz="1890" dirty="0" smtClean="0">
                <a:ea typeface="黑体" panose="02010609060101010101" pitchFamily="49" charset="-122"/>
              </a:rPr>
              <a:t>: </a:t>
            </a:r>
            <a:r>
              <a:rPr lang="zh-CN" altLang="en-US" sz="1890" dirty="0" smtClean="0"/>
              <a:t>定义一个常数，即变量值不能改变</a:t>
            </a:r>
            <a:endParaRPr lang="zh-CN" altLang="en-US" sz="1890" dirty="0" smtClean="0"/>
          </a:p>
          <a:p>
            <a:pPr marL="742950" lvl="1" indent="-285750">
              <a:lnSpc>
                <a:spcPct val="120000"/>
              </a:lnSpc>
              <a:buSzPct val="90000"/>
              <a:buFont typeface="Arial" panose="020B0604020202020204" pitchFamily="34" charset="0"/>
              <a:buNone/>
            </a:pPr>
            <a:r>
              <a:rPr lang="en-US" sz="1890" dirty="0" smtClean="0">
                <a:ea typeface="黑体" panose="02010609060101010101" pitchFamily="49" charset="-122"/>
              </a:rPr>
              <a:t>final double AVOGADRO = 6.022e23;</a:t>
            </a:r>
            <a:br>
              <a:rPr lang="en-US" sz="1890" dirty="0" smtClean="0">
                <a:ea typeface="黑体" panose="02010609060101010101" pitchFamily="49" charset="-122"/>
              </a:rPr>
            </a:br>
            <a:r>
              <a:rPr lang="en-US" sz="1890" dirty="0" smtClean="0">
                <a:solidFill>
                  <a:srgbClr val="FF0000"/>
                </a:solidFill>
                <a:ea typeface="黑体" panose="02010609060101010101" pitchFamily="49" charset="-122"/>
              </a:rPr>
              <a:t>final</a:t>
            </a:r>
            <a:r>
              <a:rPr lang="zh-CN" sz="1890" dirty="0" smtClean="0">
                <a:solidFill>
                  <a:srgbClr val="FF0000"/>
                </a:solidFill>
                <a:ea typeface="黑体" panose="02010609060101010101" pitchFamily="49" charset="-122"/>
              </a:rPr>
              <a:t>变量的宏替换</a:t>
            </a:r>
            <a:endParaRPr lang="en-US" sz="1890" dirty="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sz="1890" dirty="0" smtClean="0">
                <a:ea typeface="黑体" panose="02010609060101010101" pitchFamily="49" charset="-122"/>
              </a:rPr>
              <a:t>final</a:t>
            </a:r>
            <a:r>
              <a:rPr lang="zh-CN" altLang="en-US" sz="1890" dirty="0" smtClean="0"/>
              <a:t>类</a:t>
            </a:r>
            <a:r>
              <a:rPr lang="en-US" sz="1890" dirty="0" smtClean="0">
                <a:ea typeface="黑体" panose="02010609060101010101" pitchFamily="49" charset="-122"/>
              </a:rPr>
              <a:t>: </a:t>
            </a:r>
            <a:r>
              <a:rPr lang="zh-CN" altLang="en-US" sz="1890" dirty="0" smtClean="0"/>
              <a:t>不能有子类</a:t>
            </a:r>
            <a:endParaRPr lang="zh-CN" altLang="en-US" sz="1890" dirty="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sz="1890" dirty="0" smtClean="0">
                <a:ea typeface="黑体" panose="02010609060101010101" pitchFamily="49" charset="-122"/>
              </a:rPr>
              <a:t>final</a:t>
            </a:r>
            <a:r>
              <a:rPr lang="zh-CN" altLang="en-US" sz="1890" dirty="0" smtClean="0"/>
              <a:t>方法</a:t>
            </a:r>
            <a:r>
              <a:rPr lang="en-US" sz="1890" dirty="0" smtClean="0">
                <a:ea typeface="黑体" panose="02010609060101010101" pitchFamily="49" charset="-122"/>
              </a:rPr>
              <a:t>: </a:t>
            </a:r>
            <a:r>
              <a:rPr lang="zh-CN" altLang="en-US" sz="1890" dirty="0" smtClean="0"/>
              <a:t>方法不能被重写</a:t>
            </a:r>
            <a:r>
              <a:rPr lang="en-US" sz="1890" dirty="0" smtClean="0">
                <a:ea typeface="黑体" panose="02010609060101010101" pitchFamily="49" charset="-122"/>
              </a:rPr>
              <a:t>(overriding)</a:t>
            </a:r>
            <a:endParaRPr lang="en-US" sz="1890" dirty="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90000"/>
              </a:lnSpc>
              <a:buSzPct val="90000"/>
              <a:buFont typeface="Arial" panose="020B0604020202020204" pitchFamily="34" charset="0"/>
              <a:buNone/>
            </a:pPr>
            <a:r>
              <a:rPr lang="en-US" sz="1890" dirty="0" smtClean="0">
                <a:ea typeface="黑体" panose="02010609060101010101" pitchFamily="49" charset="-122"/>
              </a:rPr>
              <a:t>class </a:t>
            </a:r>
            <a:r>
              <a:rPr lang="en-US" sz="1890" dirty="0" err="1" smtClean="0">
                <a:ea typeface="黑体" panose="02010609060101010101" pitchFamily="49" charset="-122"/>
              </a:rPr>
              <a:t>ChessAlgorithm</a:t>
            </a:r>
            <a:r>
              <a:rPr lang="en-US" sz="1890" dirty="0" smtClean="0">
                <a:ea typeface="黑体" panose="02010609060101010101" pitchFamily="49" charset="-122"/>
              </a:rPr>
              <a:t> {</a:t>
            </a:r>
            <a:endParaRPr lang="en-US" sz="1890" dirty="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90000"/>
              </a:lnSpc>
              <a:buSzPct val="90000"/>
              <a:buFont typeface="Arial" panose="020B0604020202020204" pitchFamily="34" charset="0"/>
              <a:buNone/>
            </a:pPr>
            <a:r>
              <a:rPr lang="en-US" sz="1890" dirty="0" smtClean="0">
                <a:ea typeface="黑体" panose="02010609060101010101" pitchFamily="49" charset="-122"/>
              </a:rPr>
              <a:t>    . . .</a:t>
            </a:r>
            <a:endParaRPr lang="en-US" sz="1890" dirty="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90000"/>
              </a:lnSpc>
              <a:buSzPct val="90000"/>
              <a:buFont typeface="Arial" panose="020B0604020202020204" pitchFamily="34" charset="0"/>
              <a:buNone/>
            </a:pPr>
            <a:r>
              <a:rPr lang="en-US" sz="1890" dirty="0" smtClean="0">
                <a:ea typeface="黑体" panose="02010609060101010101" pitchFamily="49" charset="-122"/>
              </a:rPr>
              <a:t>    final void </a:t>
            </a:r>
            <a:r>
              <a:rPr lang="en-US" sz="1890" dirty="0" err="1" smtClean="0">
                <a:ea typeface="黑体" panose="02010609060101010101" pitchFamily="49" charset="-122"/>
              </a:rPr>
              <a:t>nextMove</a:t>
            </a:r>
            <a:r>
              <a:rPr lang="en-US" sz="1890" dirty="0" smtClean="0">
                <a:ea typeface="黑体" panose="02010609060101010101" pitchFamily="49" charset="-122"/>
              </a:rPr>
              <a:t>(</a:t>
            </a:r>
            <a:r>
              <a:rPr lang="en-US" sz="1890" dirty="0" err="1" smtClean="0">
                <a:ea typeface="黑体" panose="02010609060101010101" pitchFamily="49" charset="-122"/>
              </a:rPr>
              <a:t>ChessPiece</a:t>
            </a:r>
            <a:r>
              <a:rPr lang="en-US" sz="1890" dirty="0" smtClean="0">
                <a:ea typeface="黑体" panose="02010609060101010101" pitchFamily="49" charset="-122"/>
              </a:rPr>
              <a:t> </a:t>
            </a:r>
            <a:r>
              <a:rPr lang="en-US" sz="1890" dirty="0" err="1" smtClean="0">
                <a:ea typeface="黑体" panose="02010609060101010101" pitchFamily="49" charset="-122"/>
              </a:rPr>
              <a:t>pieceMoved</a:t>
            </a:r>
            <a:r>
              <a:rPr lang="en-US" sz="1890" dirty="0" smtClean="0">
                <a:ea typeface="黑体" panose="02010609060101010101" pitchFamily="49" charset="-122"/>
              </a:rPr>
              <a:t>,</a:t>
            </a:r>
            <a:endParaRPr lang="en-US" sz="1890" dirty="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90000"/>
              </a:lnSpc>
              <a:buSzPct val="90000"/>
              <a:buFont typeface="Arial" panose="020B0604020202020204" pitchFamily="34" charset="0"/>
              <a:buNone/>
            </a:pPr>
            <a:r>
              <a:rPr lang="en-US" sz="1890" dirty="0" smtClean="0">
                <a:ea typeface="黑体" panose="02010609060101010101" pitchFamily="49" charset="-122"/>
              </a:rPr>
              <a:t>                        </a:t>
            </a:r>
            <a:r>
              <a:rPr lang="en-US" sz="1890" dirty="0" err="1" smtClean="0">
                <a:ea typeface="黑体" panose="02010609060101010101" pitchFamily="49" charset="-122"/>
              </a:rPr>
              <a:t>BoardLocation</a:t>
            </a:r>
            <a:r>
              <a:rPr lang="en-US" sz="1890" dirty="0" smtClean="0">
                <a:ea typeface="黑体" panose="02010609060101010101" pitchFamily="49" charset="-122"/>
              </a:rPr>
              <a:t> </a:t>
            </a:r>
            <a:r>
              <a:rPr lang="en-US" sz="1890" dirty="0" err="1" smtClean="0">
                <a:ea typeface="黑体" panose="02010609060101010101" pitchFamily="49" charset="-122"/>
              </a:rPr>
              <a:t>newLocation</a:t>
            </a:r>
            <a:r>
              <a:rPr lang="en-US" sz="1890" dirty="0" smtClean="0">
                <a:ea typeface="黑体" panose="02010609060101010101" pitchFamily="49" charset="-122"/>
              </a:rPr>
              <a:t>) {</a:t>
            </a:r>
            <a:endParaRPr lang="en-US" sz="1890" dirty="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90000"/>
              </a:lnSpc>
              <a:buSzPct val="90000"/>
              <a:buFont typeface="Arial" panose="020B0604020202020204" pitchFamily="34" charset="0"/>
              <a:buNone/>
            </a:pPr>
            <a:r>
              <a:rPr lang="en-US" sz="1890" dirty="0" smtClean="0">
                <a:ea typeface="黑体" panose="02010609060101010101" pitchFamily="49" charset="-122"/>
              </a:rPr>
              <a:t>        ...</a:t>
            </a:r>
            <a:endParaRPr lang="en-US" sz="1890" dirty="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90000"/>
              </a:lnSpc>
              <a:buSzPct val="90000"/>
              <a:buFont typeface="Arial" panose="020B0604020202020204" pitchFamily="34" charset="0"/>
              <a:buNone/>
            </a:pPr>
            <a:r>
              <a:rPr lang="en-US" sz="1890" dirty="0" smtClean="0">
                <a:ea typeface="黑体" panose="02010609060101010101" pitchFamily="49" charset="-122"/>
              </a:rPr>
              <a:t>    }</a:t>
            </a:r>
            <a:endParaRPr lang="en-US" sz="1890" dirty="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90000"/>
              </a:lnSpc>
              <a:buSzPct val="90000"/>
              <a:buFont typeface="Arial" panose="020B0604020202020204" pitchFamily="34" charset="0"/>
              <a:buNone/>
            </a:pPr>
            <a:r>
              <a:rPr lang="en-US" sz="1890" dirty="0" smtClean="0">
                <a:ea typeface="黑体" panose="02010609060101010101" pitchFamily="49" charset="-122"/>
              </a:rPr>
              <a:t>    . . .</a:t>
            </a:r>
            <a:endParaRPr lang="en-US" sz="1890" dirty="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90000"/>
              </a:lnSpc>
              <a:buSzPct val="90000"/>
              <a:buFont typeface="Arial" panose="020B0604020202020204" pitchFamily="34" charset="0"/>
              <a:buNone/>
            </a:pPr>
            <a:r>
              <a:rPr lang="en-US" sz="1890" dirty="0" smtClean="0">
                <a:ea typeface="黑体" panose="02010609060101010101" pitchFamily="49" charset="-122"/>
              </a:rPr>
              <a:t>}</a:t>
            </a:r>
            <a:endParaRPr lang="en-US" sz="1890" dirty="0" smtClean="0">
              <a:ea typeface="黑体" panose="02010609060101010101" pitchFamily="49" charset="-122"/>
            </a:endParaRPr>
          </a:p>
        </p:txBody>
      </p:sp>
      <p:sp>
        <p:nvSpPr>
          <p:cNvPr id="57348" name="标题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类成员变量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0A1-85E8-415E-B3D8-575DB28C8F3E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初始化语句块的执行顺序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class a {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 sz="2400"/>
              <a:t>{</a:t>
            </a:r>
            <a:endParaRPr lang="en-US" altLang="zh-CN" sz="2400"/>
          </a:p>
          <a:p>
            <a:pPr marL="457200" lvl="1" indent="0">
              <a:buNone/>
            </a:pPr>
            <a:r>
              <a:rPr lang="en-US" altLang="zh-CN" sz="2400"/>
              <a:t>  i=10; </a:t>
            </a:r>
            <a:endParaRPr lang="en-US" altLang="zh-CN" sz="2400"/>
          </a:p>
          <a:p>
            <a:pPr marL="457200" lvl="1" indent="0">
              <a:buNone/>
            </a:pPr>
            <a:r>
              <a:rPr lang="en-US" altLang="zh-CN" sz="2400"/>
              <a:t>}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800"/>
              <a:t>  public int i=12;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静态语句块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内容占位符 4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algn="l">
              <a:lnSpc>
                <a:spcPct val="130000"/>
              </a:lnSpc>
              <a:buClr>
                <a:srgbClr val="000000"/>
              </a:buClr>
              <a:buSzTx/>
            </a:pPr>
            <a:r>
              <a:rPr lang="zh-CN" altLang="en-US" smtClean="0"/>
              <a:t>小结</a:t>
            </a:r>
            <a:endParaRPr lang="zh-CN" altLang="en-US" smtClean="0"/>
          </a:p>
          <a:p>
            <a:pPr marL="914400" lvl="1" indent="-457200">
              <a:lnSpc>
                <a:spcPct val="130000"/>
              </a:lnSpc>
            </a:pPr>
            <a:r>
              <a:rPr lang="zh-CN" altLang="en-US" smtClean="0"/>
              <a:t>类</a:t>
            </a:r>
            <a:r>
              <a:rPr lang="en-US" smtClean="0">
                <a:ea typeface="黑体" panose="02010609060101010101" pitchFamily="49" charset="-122"/>
              </a:rPr>
              <a:t>: public, abstract, final, </a:t>
            </a:r>
            <a:r>
              <a:rPr lang="zh-CN" altLang="en-US" smtClean="0"/>
              <a:t>无修饰</a:t>
            </a:r>
            <a:r>
              <a:rPr lang="en-US" smtClean="0">
                <a:ea typeface="黑体" panose="02010609060101010101" pitchFamily="49" charset="-122"/>
              </a:rPr>
              <a:t>, [private]</a:t>
            </a:r>
            <a:endParaRPr lang="en-US" smtClean="0">
              <a:ea typeface="黑体" panose="02010609060101010101" pitchFamily="49" charset="-122"/>
            </a:endParaRPr>
          </a:p>
          <a:p>
            <a:pPr marL="914400" lvl="1" indent="-457200">
              <a:lnSpc>
                <a:spcPct val="130000"/>
              </a:lnSpc>
            </a:pPr>
            <a:r>
              <a:rPr lang="zh-CN" altLang="en-US" smtClean="0"/>
              <a:t>类成员</a:t>
            </a:r>
            <a:endParaRPr lang="zh-CN" altLang="en-US" smtClean="0"/>
          </a:p>
          <a:p>
            <a:pPr lvl="2">
              <a:lnSpc>
                <a:spcPct val="130000"/>
              </a:lnSpc>
              <a:buClr>
                <a:schemeClr val="bg2"/>
              </a:buClr>
            </a:pPr>
            <a:r>
              <a:rPr lang="en-US" smtClean="0">
                <a:ea typeface="黑体" panose="02010609060101010101" pitchFamily="49" charset="-122"/>
              </a:rPr>
              <a:t>public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buClr>
                <a:schemeClr val="bg2"/>
              </a:buClr>
            </a:pPr>
            <a:r>
              <a:rPr lang="en-US" smtClean="0">
                <a:ea typeface="黑体" panose="02010609060101010101" pitchFamily="49" charset="-122"/>
              </a:rPr>
              <a:t>protected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buClr>
                <a:schemeClr val="bg2"/>
              </a:buClr>
            </a:pPr>
            <a:r>
              <a:rPr lang="en-US" smtClean="0">
                <a:ea typeface="黑体" panose="02010609060101010101" pitchFamily="49" charset="-122"/>
              </a:rPr>
              <a:t>private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buClr>
                <a:schemeClr val="bg2"/>
              </a:buClr>
            </a:pPr>
            <a:r>
              <a:rPr lang="zh-CN" altLang="en-US" smtClean="0"/>
              <a:t>无修饰</a:t>
            </a:r>
            <a:endParaRPr lang="zh-CN" altLang="en-US" smtClean="0"/>
          </a:p>
          <a:p>
            <a:pPr lvl="2">
              <a:lnSpc>
                <a:spcPct val="130000"/>
              </a:lnSpc>
              <a:buClr>
                <a:schemeClr val="bg2"/>
              </a:buClr>
            </a:pPr>
            <a:r>
              <a:rPr lang="en-US" smtClean="0">
                <a:ea typeface="黑体" panose="02010609060101010101" pitchFamily="49" charset="-122"/>
              </a:rPr>
              <a:t>static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buClr>
                <a:schemeClr val="bg2"/>
              </a:buClr>
            </a:pPr>
            <a:r>
              <a:rPr lang="en-US" smtClean="0">
                <a:ea typeface="黑体" panose="02010609060101010101" pitchFamily="49" charset="-122"/>
              </a:rPr>
              <a:t>final</a:t>
            </a:r>
            <a:endParaRPr lang="en-US" smtClean="0">
              <a:ea typeface="黑体" panose="02010609060101010101" pitchFamily="49" charset="-122"/>
            </a:endParaRPr>
          </a:p>
        </p:txBody>
      </p:sp>
      <p:sp>
        <p:nvSpPr>
          <p:cNvPr id="58372" name="标题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类成员变量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7CCE-790C-41DB-8404-8D32E9AECE45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l">
              <a:lnSpc>
                <a:spcPct val="130000"/>
              </a:lnSpc>
              <a:buClr>
                <a:srgbClr val="000000"/>
              </a:buClr>
              <a:buSzTx/>
            </a:pPr>
            <a:r>
              <a:rPr lang="zh-CN" altLang="en-US" sz="2400" smtClean="0"/>
              <a:t>方法: 对象行为的描述</a:t>
            </a:r>
            <a:endParaRPr lang="zh-CN" altLang="en-US" sz="2400" smtClean="0"/>
          </a:p>
          <a:p>
            <a:pPr marL="800100" lvl="1" indent="-342900">
              <a:lnSpc>
                <a:spcPct val="120000"/>
              </a:lnSpc>
            </a:pPr>
            <a:r>
              <a:rPr lang="zh-CN" altLang="en-US" sz="1800" dirty="0" smtClean="0"/>
              <a:t>完成某种功能的程序块</a:t>
            </a:r>
            <a:endParaRPr lang="zh-CN" altLang="en-US" sz="1800" dirty="0" smtClean="0"/>
          </a:p>
          <a:p>
            <a:pPr marL="800100" lvl="1" indent="-342900">
              <a:lnSpc>
                <a:spcPct val="120000"/>
              </a:lnSpc>
            </a:pPr>
            <a:r>
              <a:rPr lang="zh-CN" altLang="en-US" sz="1800" dirty="0" smtClean="0"/>
              <a:t>定义</a:t>
            </a:r>
            <a:r>
              <a:rPr lang="en-US" sz="1800" dirty="0" smtClean="0">
                <a:ea typeface="黑体" panose="02010609060101010101" pitchFamily="49" charset="-122"/>
              </a:rPr>
              <a:t>: </a:t>
            </a:r>
            <a:endParaRPr lang="en-US" sz="1800" dirty="0" smtClean="0"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20000"/>
              </a:lnSpc>
              <a:buSzPct val="90000"/>
            </a:pPr>
            <a:r>
              <a:rPr lang="en-US" sz="1800" dirty="0" smtClean="0">
                <a:ea typeface="黑体" panose="02010609060101010101" pitchFamily="49" charset="-122"/>
              </a:rPr>
              <a:t>    [</a:t>
            </a:r>
            <a:r>
              <a:rPr lang="zh-CN" altLang="en-US" sz="1800" dirty="0" smtClean="0"/>
              <a:t>访问权限修饰符</a:t>
            </a:r>
            <a:r>
              <a:rPr lang="en-US" sz="1800" dirty="0" smtClean="0">
                <a:ea typeface="黑体" panose="02010609060101010101" pitchFamily="49" charset="-122"/>
              </a:rPr>
              <a:t>] </a:t>
            </a:r>
            <a:r>
              <a:rPr lang="zh-CN" altLang="en-US" sz="1800" dirty="0" smtClean="0"/>
              <a:t>方法返回类型 方法名 </a:t>
            </a:r>
            <a:r>
              <a:rPr lang="en-US" sz="1800" dirty="0" smtClean="0">
                <a:ea typeface="黑体" panose="02010609060101010101" pitchFamily="49" charset="-122"/>
              </a:rPr>
              <a:t>() [throws </a:t>
            </a:r>
            <a:r>
              <a:rPr lang="zh-CN" altLang="en-US" sz="1800" dirty="0" smtClean="0"/>
              <a:t>异常名</a:t>
            </a:r>
            <a:r>
              <a:rPr lang="en-US" sz="1800" dirty="0" smtClean="0">
                <a:ea typeface="黑体" panose="02010609060101010101" pitchFamily="49" charset="-122"/>
              </a:rPr>
              <a:t>] {</a:t>
            </a:r>
            <a:endParaRPr lang="en-US" sz="1800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SzPct val="90000"/>
              <a:buNone/>
            </a:pPr>
            <a:r>
              <a:rPr lang="en-US" sz="2000" dirty="0" smtClean="0">
                <a:ea typeface="黑体" panose="02010609060101010101" pitchFamily="49" charset="-122"/>
              </a:rPr>
              <a:t>            </a:t>
            </a:r>
            <a:r>
              <a:rPr lang="zh-CN" altLang="en-US" sz="2000" dirty="0" smtClean="0"/>
              <a:t>方法体</a:t>
            </a:r>
            <a:r>
              <a:rPr lang="en-US" sz="2000" dirty="0" smtClean="0">
                <a:ea typeface="黑体" panose="02010609060101010101" pitchFamily="49" charset="-122"/>
              </a:rPr>
              <a:t>;</a:t>
            </a:r>
            <a:endParaRPr lang="en-US" sz="2000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SzPct val="90000"/>
              <a:buNone/>
            </a:pPr>
            <a:r>
              <a:rPr lang="en-US" sz="2000" dirty="0" smtClean="0">
                <a:ea typeface="黑体" panose="02010609060101010101" pitchFamily="49" charset="-122"/>
              </a:rPr>
              <a:t>        }</a:t>
            </a:r>
            <a:endParaRPr lang="en-US" sz="2000" dirty="0" smtClean="0">
              <a:ea typeface="黑体" panose="02010609060101010101" pitchFamily="49" charset="-122"/>
            </a:endParaRPr>
          </a:p>
          <a:p>
            <a:pPr algn="l">
              <a:lnSpc>
                <a:spcPct val="130000"/>
              </a:lnSpc>
              <a:buClr>
                <a:srgbClr val="000000"/>
              </a:buClr>
              <a:buSzTx/>
            </a:pPr>
            <a:r>
              <a:rPr lang="zh-CN" altLang="en-US" sz="2400" smtClean="0"/>
              <a:t>方法参数的传递</a:t>
            </a:r>
            <a:endParaRPr lang="zh-CN" altLang="en-US" sz="2400" smtClean="0"/>
          </a:p>
          <a:p>
            <a:pPr algn="l">
              <a:lnSpc>
                <a:spcPct val="130000"/>
              </a:lnSpc>
              <a:buClr>
                <a:srgbClr val="000000"/>
              </a:buClr>
              <a:buSzTx/>
            </a:pPr>
            <a:r>
              <a:rPr lang="zh-CN" altLang="en-US" sz="2400" smtClean="0"/>
              <a:t>变量的作用域</a:t>
            </a:r>
            <a:endParaRPr lang="zh-CN" altLang="en-US" sz="2400" smtClean="0"/>
          </a:p>
          <a:p>
            <a:pPr algn="l">
              <a:lnSpc>
                <a:spcPct val="130000"/>
              </a:lnSpc>
              <a:buClr>
                <a:srgbClr val="000000"/>
              </a:buClr>
              <a:buSzTx/>
            </a:pPr>
            <a:r>
              <a:rPr lang="zh-CN" altLang="en-US" sz="2400" smtClean="0"/>
              <a:t>方法的重载(overloading)/重写(overriding)</a:t>
            </a:r>
            <a:endParaRPr lang="zh-CN" altLang="en-US" sz="2400" smtClean="0"/>
          </a:p>
          <a:p>
            <a:pPr algn="l">
              <a:lnSpc>
                <a:spcPct val="130000"/>
              </a:lnSpc>
              <a:buClr>
                <a:srgbClr val="000000"/>
              </a:buClr>
              <a:buSzTx/>
            </a:pPr>
            <a:r>
              <a:rPr lang="zh-CN" altLang="en-US" sz="2400" smtClean="0"/>
              <a:t>方法的递归调用</a:t>
            </a:r>
            <a:endParaRPr lang="zh-CN" altLang="en-US" sz="2400" smtClean="0"/>
          </a:p>
        </p:txBody>
      </p:sp>
      <p:sp>
        <p:nvSpPr>
          <p:cNvPr id="59396" name="标题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类成员方法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7654-BAC6-42EA-ACD5-AB548197D38D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内容占位符 4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algn="l">
              <a:lnSpc>
                <a:spcPct val="130000"/>
              </a:lnSpc>
              <a:buClr>
                <a:srgbClr val="000000"/>
              </a:buClr>
              <a:buSzTx/>
            </a:pPr>
            <a:r>
              <a:rPr lang="zh-CN" altLang="en-US" smtClean="0"/>
              <a:t>访问控制修饰符</a:t>
            </a:r>
            <a:endParaRPr lang="zh-CN" altLang="en-US" smtClean="0"/>
          </a:p>
          <a:p>
            <a:pPr marL="914400" lvl="1" indent="-457200">
              <a:lnSpc>
                <a:spcPct val="130000"/>
              </a:lnSpc>
            </a:pPr>
            <a:r>
              <a:rPr lang="zh-CN" altLang="en-US" smtClean="0"/>
              <a:t>公共访问控制符－</a:t>
            </a:r>
            <a:r>
              <a:rPr lang="en-US" smtClean="0">
                <a:ea typeface="黑体" panose="02010609060101010101" pitchFamily="49" charset="-122"/>
              </a:rPr>
              <a:t>public 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buClr>
                <a:schemeClr val="bg2"/>
              </a:buClr>
            </a:pPr>
            <a:r>
              <a:rPr lang="zh-CN" altLang="en-US" smtClean="0"/>
              <a:t>被所有类访问</a:t>
            </a:r>
            <a:endParaRPr lang="zh-CN" altLang="en-US" smtClean="0"/>
          </a:p>
          <a:p>
            <a:pPr marL="914400" lvl="1" indent="-457200">
              <a:lnSpc>
                <a:spcPct val="130000"/>
              </a:lnSpc>
            </a:pPr>
            <a:r>
              <a:rPr lang="zh-CN" altLang="en-US" smtClean="0"/>
              <a:t>默认访问控制符</a:t>
            </a:r>
            <a:endParaRPr lang="zh-CN" altLang="en-US" smtClean="0"/>
          </a:p>
          <a:p>
            <a:pPr lvl="2">
              <a:lnSpc>
                <a:spcPct val="130000"/>
              </a:lnSpc>
              <a:buClr>
                <a:schemeClr val="bg2"/>
              </a:buClr>
            </a:pPr>
            <a:r>
              <a:rPr lang="zh-CN" altLang="en-US" smtClean="0"/>
              <a:t>被同一包中其他类访问</a:t>
            </a:r>
            <a:endParaRPr lang="zh-CN" altLang="en-US" smtClean="0"/>
          </a:p>
          <a:p>
            <a:pPr marL="914400" lvl="1" indent="-457200">
              <a:lnSpc>
                <a:spcPct val="130000"/>
              </a:lnSpc>
            </a:pPr>
            <a:r>
              <a:rPr lang="zh-CN" altLang="en-US" smtClean="0"/>
              <a:t>私有访问控制符－ </a:t>
            </a:r>
            <a:r>
              <a:rPr lang="en-US" smtClean="0">
                <a:ea typeface="黑体" panose="02010609060101010101" pitchFamily="49" charset="-122"/>
              </a:rPr>
              <a:t>private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buClr>
                <a:schemeClr val="bg2"/>
              </a:buClr>
            </a:pPr>
            <a:r>
              <a:rPr lang="zh-CN" altLang="en-US" smtClean="0"/>
              <a:t>被该类自身访问</a:t>
            </a:r>
            <a:endParaRPr lang="zh-CN" altLang="en-US" smtClean="0"/>
          </a:p>
          <a:p>
            <a:pPr marL="914400" lvl="1" indent="-457200">
              <a:lnSpc>
                <a:spcPct val="130000"/>
              </a:lnSpc>
            </a:pPr>
            <a:r>
              <a:rPr lang="zh-CN" altLang="en-US" smtClean="0"/>
              <a:t>保护访问控制符－ </a:t>
            </a:r>
            <a:r>
              <a:rPr lang="en-US" smtClean="0">
                <a:ea typeface="黑体" panose="02010609060101010101" pitchFamily="49" charset="-122"/>
              </a:rPr>
              <a:t>protected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buClr>
                <a:schemeClr val="bg2"/>
              </a:buClr>
            </a:pPr>
            <a:r>
              <a:rPr lang="zh-CN" altLang="en-US" smtClean="0"/>
              <a:t>该类自身、同一个包中的其他类、其他包中的子类访问</a:t>
            </a:r>
            <a:endParaRPr lang="zh-CN" altLang="en-US" smtClean="0"/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zh-CN" altLang="en-US" smtClean="0"/>
          </a:p>
        </p:txBody>
      </p:sp>
      <p:sp>
        <p:nvSpPr>
          <p:cNvPr id="60420" name="标题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类成员方法的访问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9202-AA88-4D9E-BF3A-4E05230C2F55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lnSpcReduction="10000"/>
          </a:bodyPr>
          <a:lstStyle/>
          <a:p>
            <a:pPr algn="l">
              <a:lnSpc>
                <a:spcPct val="130000"/>
              </a:lnSpc>
              <a:buClr>
                <a:srgbClr val="000000"/>
              </a:buClr>
              <a:buSzTx/>
            </a:pPr>
            <a:r>
              <a:rPr lang="zh-CN" altLang="en-US" sz="3200" smtClean="0"/>
              <a:t>非访问控制修符</a:t>
            </a:r>
            <a:endParaRPr lang="zh-CN" altLang="en-US" sz="3200" smtClean="0"/>
          </a:p>
          <a:p>
            <a:pPr marL="800100" lvl="1" indent="-342900">
              <a:lnSpc>
                <a:spcPct val="120000"/>
              </a:lnSpc>
            </a:pPr>
            <a:r>
              <a:rPr lang="zh-CN" altLang="en-US" sz="2100" dirty="0" smtClean="0"/>
              <a:t>静态方法</a:t>
            </a:r>
            <a:r>
              <a:rPr lang="en-US" sz="2100" dirty="0" smtClean="0">
                <a:ea typeface="黑体" panose="02010609060101010101" pitchFamily="49" charset="-122"/>
              </a:rPr>
              <a:t>static</a:t>
            </a:r>
            <a:endParaRPr lang="en-US" sz="2100" dirty="0" smtClean="0"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buClr>
                <a:schemeClr val="bg2"/>
              </a:buClr>
            </a:pPr>
            <a:r>
              <a:rPr lang="zh-CN" altLang="en-US" sz="1890" dirty="0" smtClean="0"/>
              <a:t>属于类的方法</a:t>
            </a:r>
            <a:endParaRPr lang="zh-CN" altLang="en-US" sz="1890" dirty="0" smtClean="0"/>
          </a:p>
          <a:p>
            <a:pPr marL="800100" lvl="1" indent="-342900">
              <a:lnSpc>
                <a:spcPct val="120000"/>
              </a:lnSpc>
            </a:pPr>
            <a:r>
              <a:rPr lang="zh-CN" altLang="en-US" sz="2100" dirty="0" smtClean="0"/>
              <a:t>最终方法</a:t>
            </a:r>
            <a:r>
              <a:rPr lang="en-US" sz="2100" dirty="0" smtClean="0">
                <a:ea typeface="黑体" panose="02010609060101010101" pitchFamily="49" charset="-122"/>
              </a:rPr>
              <a:t>final</a:t>
            </a:r>
            <a:endParaRPr lang="en-US" sz="2100" dirty="0" smtClean="0"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buClr>
                <a:schemeClr val="bg2"/>
              </a:buClr>
            </a:pPr>
            <a:r>
              <a:rPr lang="zh-CN" altLang="en-US" sz="1890" dirty="0" smtClean="0"/>
              <a:t>不能被子类重新定义的方法</a:t>
            </a:r>
            <a:endParaRPr lang="zh-CN" altLang="en-US" sz="1890" dirty="0" smtClean="0"/>
          </a:p>
          <a:p>
            <a:pPr marL="800100" lvl="1" indent="-342900">
              <a:lnSpc>
                <a:spcPct val="120000"/>
              </a:lnSpc>
            </a:pPr>
            <a:r>
              <a:rPr lang="zh-CN" altLang="en-US" sz="2100" dirty="0" smtClean="0"/>
              <a:t>抽象方法</a:t>
            </a:r>
            <a:r>
              <a:rPr lang="en-US" sz="2100" dirty="0" smtClean="0">
                <a:ea typeface="黑体" panose="02010609060101010101" pitchFamily="49" charset="-122"/>
              </a:rPr>
              <a:t>abstract</a:t>
            </a:r>
            <a:endParaRPr lang="en-US" sz="2100" dirty="0" smtClean="0"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buClr>
                <a:schemeClr val="bg2"/>
              </a:buClr>
            </a:pPr>
            <a:r>
              <a:rPr lang="zh-CN" altLang="en-US" sz="1890" dirty="0" smtClean="0"/>
              <a:t>只有方法说明，没有具体实现</a:t>
            </a:r>
            <a:endParaRPr lang="zh-CN" altLang="en-US" sz="1890" dirty="0" smtClean="0"/>
          </a:p>
          <a:p>
            <a:pPr marL="800100" lvl="1" indent="-342900">
              <a:lnSpc>
                <a:spcPct val="120000"/>
              </a:lnSpc>
            </a:pPr>
            <a:r>
              <a:rPr lang="zh-CN" altLang="en-US" sz="2100" dirty="0" smtClean="0"/>
              <a:t>本地方法</a:t>
            </a:r>
            <a:r>
              <a:rPr lang="en-US" sz="2100" dirty="0" smtClean="0">
                <a:ea typeface="黑体" panose="02010609060101010101" pitchFamily="49" charset="-122"/>
              </a:rPr>
              <a:t>native</a:t>
            </a:r>
            <a:endParaRPr lang="en-US" sz="2100" dirty="0" smtClean="0"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buClr>
                <a:schemeClr val="bg2"/>
              </a:buClr>
            </a:pPr>
            <a:r>
              <a:rPr lang="zh-CN" altLang="en-US" sz="1890" dirty="0" smtClean="0"/>
              <a:t>以其他语言实现方法功能</a:t>
            </a:r>
            <a:endParaRPr lang="zh-CN" altLang="en-US" sz="1890" dirty="0" smtClean="0"/>
          </a:p>
          <a:p>
            <a:pPr marL="800100" lvl="1" indent="-342900">
              <a:lnSpc>
                <a:spcPct val="120000"/>
              </a:lnSpc>
            </a:pPr>
            <a:r>
              <a:rPr lang="zh-CN" altLang="en-US" sz="2100" dirty="0" smtClean="0"/>
              <a:t>同步方法</a:t>
            </a:r>
            <a:r>
              <a:rPr lang="en-US" sz="2100" dirty="0" smtClean="0">
                <a:ea typeface="黑体" panose="02010609060101010101" pitchFamily="49" charset="-122"/>
              </a:rPr>
              <a:t>synchronized</a:t>
            </a:r>
            <a:endParaRPr lang="en-US" sz="2100" dirty="0" smtClean="0"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buClr>
                <a:schemeClr val="bg2"/>
              </a:buClr>
            </a:pPr>
            <a:r>
              <a:rPr lang="zh-CN" altLang="en-US" sz="1890" dirty="0" smtClean="0"/>
              <a:t>用于多线程程序中的协调和同步</a:t>
            </a:r>
            <a:endParaRPr lang="zh-CN" altLang="en-US" sz="1890" dirty="0" smtClean="0"/>
          </a:p>
        </p:txBody>
      </p:sp>
      <p:sp>
        <p:nvSpPr>
          <p:cNvPr id="61444" name="标题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类成员方法的访问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FC17-00F6-457B-ACC9-45E08E8C77B1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3"/>
          <p:cNvSpPr/>
          <p:nvPr/>
        </p:nvSpPr>
        <p:spPr>
          <a:xfrm>
            <a:off x="3690938" y="2613025"/>
            <a:ext cx="262128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0" lvl="1" indent="0" algn="l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800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基本概念</a:t>
            </a:r>
            <a:endParaRPr lang="zh-CN" altLang="en-US" sz="4800" b="1" dirty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6146" name="TextBox 4"/>
          <p:cNvSpPr/>
          <p:nvPr/>
        </p:nvSpPr>
        <p:spPr>
          <a:xfrm>
            <a:off x="1241425" y="1935163"/>
            <a:ext cx="2193290" cy="27533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7300" dirty="0">
                <a:solidFill>
                  <a:srgbClr val="00B0F0"/>
                </a:solidFill>
                <a:latin typeface="Latha" panose="020B0604020202020204" pitchFamily="34" charset="0"/>
                <a:ea typeface="宋体" panose="02010600030101010101" pitchFamily="2" charset="-122"/>
                <a:sym typeface="Latha" panose="020B0604020202020204" pitchFamily="34" charset="0"/>
              </a:rPr>
              <a:t>[</a:t>
            </a:r>
            <a:r>
              <a:rPr lang="en-US" altLang="zh-CN" sz="17300" dirty="0">
                <a:solidFill>
                  <a:srgbClr val="00B0F0"/>
                </a:solidFill>
                <a:latin typeface="FrankRuehl" panose="020E0503060101010101" pitchFamily="34" charset="-79"/>
                <a:ea typeface="宋体" panose="02010600030101010101" pitchFamily="2" charset="-122"/>
                <a:sym typeface="FrankRuehl" panose="020E0503060101010101" pitchFamily="34" charset="-79"/>
              </a:rPr>
              <a:t>1</a:t>
            </a:r>
            <a:r>
              <a:rPr lang="en-US" altLang="zh-CN" sz="17300" dirty="0">
                <a:solidFill>
                  <a:srgbClr val="00B0F0"/>
                </a:solidFill>
                <a:latin typeface="Latha" panose="020B0604020202020204" pitchFamily="34" charset="0"/>
                <a:ea typeface="宋体" panose="02010600030101010101" pitchFamily="2" charset="-122"/>
                <a:sym typeface="Latha" panose="020B0604020202020204" pitchFamily="34" charset="0"/>
              </a:rPr>
              <a:t>]</a:t>
            </a:r>
            <a:endParaRPr lang="zh-CN" altLang="en-US" sz="17300" dirty="0">
              <a:solidFill>
                <a:srgbClr val="00B0F0"/>
              </a:solidFill>
              <a:latin typeface="Latha" panose="020B0604020202020204" pitchFamily="34" charset="0"/>
              <a:ea typeface="宋体" panose="02010600030101010101" pitchFamily="2" charset="-122"/>
              <a:sym typeface="Latha" panose="020B0604020202020204" pitchFamily="34" charset="0"/>
            </a:endParaRPr>
          </a:p>
        </p:txBody>
      </p:sp>
      <p:sp>
        <p:nvSpPr>
          <p:cNvPr id="6147" name="TextBox 5"/>
          <p:cNvSpPr/>
          <p:nvPr/>
        </p:nvSpPr>
        <p:spPr>
          <a:xfrm>
            <a:off x="2708275" y="3311525"/>
            <a:ext cx="823913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102870" tIns="51435" rIns="102870" bIns="51435" anchor="t">
            <a:spAutoFit/>
          </a:bodyPr>
          <a:p>
            <a:r>
              <a:rPr lang="en-US" altLang="zh-CN" sz="2700" dirty="0">
                <a:solidFill>
                  <a:srgbClr val="00B0F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t>Java</a:t>
            </a:r>
            <a:endParaRPr lang="zh-CN" altLang="en-US" sz="2700" dirty="0">
              <a:solidFill>
                <a:srgbClr val="00B0F0"/>
              </a:solidFill>
              <a:latin typeface="Impact" panose="020B0806030902050204" pitchFamily="34" charset="0"/>
              <a:ea typeface="宋体" panose="02010600030101010101" pitchFamily="2" charset="-122"/>
              <a:sym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59394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mtClean="0"/>
              <a:t>成员方法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14C1-AFF3-4657-B04E-EE57C41021A7}" type="slidenum">
              <a:rPr lang="zh-CN" altLang="en-US" sz="1470" dirty="0"/>
            </a:fld>
            <a:endParaRPr lang="zh-CN" altLang="en-US" sz="1470" dirty="0"/>
          </a:p>
        </p:txBody>
      </p:sp>
      <p:sp>
        <p:nvSpPr>
          <p:cNvPr id="62465" name="文本占位符 5939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Pct val="90000"/>
            </a:pPr>
            <a:r>
              <a:rPr lang="zh-CN" altLang="en-US" sz="3780" smtClean="0"/>
              <a:t>例</a:t>
            </a:r>
            <a:endParaRPr lang="zh-CN" altLang="en-US" smtClean="0">
              <a:solidFill>
                <a:schemeClr val="hlink"/>
              </a:solidFill>
            </a:endParaRPr>
          </a:p>
        </p:txBody>
      </p:sp>
      <p:sp>
        <p:nvSpPr>
          <p:cNvPr id="62467" name="矩形 59395"/>
          <p:cNvSpPr>
            <a:spLocks noChangeArrowheads="1"/>
          </p:cNvSpPr>
          <p:nvPr/>
        </p:nvSpPr>
        <p:spPr bwMode="auto">
          <a:xfrm>
            <a:off x="4840605" y="2084070"/>
            <a:ext cx="5360670" cy="406336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class Test {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public static void main(String args[]) {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double d_product;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Area myArea;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myArea = new Area(); 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d_product = myArea.product();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System.out.println("myArea</a:t>
            </a:r>
            <a:r>
              <a:rPr lang="zh-CN" altLang="en-US">
                <a:latin typeface="Tahoma" panose="020B0604030504040204" pitchFamily="34" charset="0"/>
                <a:ea typeface="华文中宋" panose="02010600040101010101" pitchFamily="2" charset="-122"/>
              </a:rPr>
              <a:t>的面积是</a:t>
            </a: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: " + d_product);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}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62468" name="矩形 59396"/>
          <p:cNvSpPr>
            <a:spLocks noChangeArrowheads="1"/>
          </p:cNvSpPr>
          <p:nvPr/>
        </p:nvSpPr>
        <p:spPr bwMode="auto">
          <a:xfrm>
            <a:off x="495300" y="2084705"/>
            <a:ext cx="4000500" cy="406209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class Area {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double width, height;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void setV(double w, double h) {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width = w;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height = h;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} 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double product() {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return width*height;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}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}    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60418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mtClean="0"/>
              <a:t>成员方法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C033-80D4-4A46-8797-7CBBE35B71B8}" type="slidenum">
              <a:rPr lang="zh-CN" altLang="en-US" sz="1470" dirty="0"/>
            </a:fld>
            <a:endParaRPr lang="zh-CN" altLang="en-US" sz="1470" dirty="0"/>
          </a:p>
        </p:txBody>
      </p:sp>
      <p:sp>
        <p:nvSpPr>
          <p:cNvPr id="63489" name="文本占位符 6041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Pct val="90000"/>
            </a:pPr>
            <a:r>
              <a:rPr lang="zh-CN" altLang="en-US" smtClean="0"/>
              <a:t>方法参数</a:t>
            </a:r>
            <a:endParaRPr lang="zh-CN" altLang="en-US" smtClean="0"/>
          </a:p>
        </p:txBody>
      </p:sp>
      <p:grpSp>
        <p:nvGrpSpPr>
          <p:cNvPr id="60420" name="组合 60419"/>
          <p:cNvGrpSpPr/>
          <p:nvPr/>
        </p:nvGrpSpPr>
        <p:grpSpPr bwMode="auto">
          <a:xfrm>
            <a:off x="600075" y="1920240"/>
            <a:ext cx="9601200" cy="4560570"/>
            <a:chOff x="0" y="0"/>
            <a:chExt cx="5760" cy="3168"/>
          </a:xfrm>
        </p:grpSpPr>
        <p:sp>
          <p:nvSpPr>
            <p:cNvPr id="63492" name="矩形 60420"/>
            <p:cNvSpPr>
              <a:spLocks noChangeArrowheads="1"/>
            </p:cNvSpPr>
            <p:nvPr/>
          </p:nvSpPr>
          <p:spPr bwMode="auto">
            <a:xfrm>
              <a:off x="2736" y="0"/>
              <a:ext cx="3024" cy="316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>
                  <a:latin typeface="Tahoma" panose="020B0604030504040204" pitchFamily="34" charset="0"/>
                  <a:ea typeface="华文中宋" panose="02010600040101010101" pitchFamily="2" charset="-122"/>
                </a:rPr>
                <a:t>public static void main(String args[]) {</a:t>
              </a:r>
              <a:endParaRPr lang="en-US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>
                  <a:latin typeface="Tahoma" panose="020B0604030504040204" pitchFamily="34" charset="0"/>
                  <a:ea typeface="华文中宋" panose="02010600040101010101" pitchFamily="2" charset="-122"/>
                </a:rPr>
                <a:t>        int x=3, y=4;</a:t>
              </a:r>
              <a:endParaRPr lang="en-US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>
                  <a:latin typeface="Tahoma" panose="020B0604030504040204" pitchFamily="34" charset="0"/>
                  <a:ea typeface="华文中宋" panose="02010600040101010101" pitchFamily="2" charset="-122"/>
                </a:rPr>
                <a:t>        Test p = new Test();</a:t>
              </a:r>
              <a:endParaRPr lang="en-US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>
                  <a:latin typeface="Tahoma" panose="020B0604030504040204" pitchFamily="34" charset="0"/>
                  <a:ea typeface="华文中宋" panose="02010600040101010101" pitchFamily="2" charset="-122"/>
                </a:rPr>
                <a:t>        System.out.println(x + " " + y);</a:t>
              </a:r>
              <a:endParaRPr lang="en-US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>
                  <a:latin typeface="Tahoma" panose="020B0604030504040204" pitchFamily="34" charset="0"/>
                  <a:ea typeface="华文中宋" panose="02010600040101010101" pitchFamily="2" charset="-122"/>
                </a:rPr>
                <a:t>        p.addI(x, y);</a:t>
              </a:r>
              <a:endParaRPr lang="en-US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>
                  <a:latin typeface="Tahoma" panose="020B0604030504040204" pitchFamily="34" charset="0"/>
                  <a:ea typeface="华文中宋" panose="02010600040101010101" pitchFamily="2" charset="-122"/>
                </a:rPr>
                <a:t>        System.out.println(x + " " + y);</a:t>
              </a:r>
              <a:endParaRPr lang="en-US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>
                  <a:latin typeface="Tahoma" panose="020B0604030504040204" pitchFamily="34" charset="0"/>
                  <a:ea typeface="华文中宋" panose="02010600040101010101" pitchFamily="2" charset="-122"/>
                </a:rPr>
                <a:t>        Vector c = new Vector();</a:t>
              </a:r>
              <a:endParaRPr lang="en-US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>
                  <a:latin typeface="Tahoma" panose="020B0604030504040204" pitchFamily="34" charset="0"/>
                  <a:ea typeface="华文中宋" panose="02010600040101010101" pitchFamily="2" charset="-122"/>
                </a:rPr>
                <a:t>        c.addElement("s1");</a:t>
              </a:r>
              <a:endParaRPr lang="en-US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>
                  <a:latin typeface="Tahoma" panose="020B0604030504040204" pitchFamily="34" charset="0"/>
                  <a:ea typeface="华文中宋" panose="02010600040101010101" pitchFamily="2" charset="-122"/>
                </a:rPr>
                <a:t>        c.addElement("s2");</a:t>
              </a:r>
              <a:endParaRPr lang="en-US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>
                  <a:latin typeface="Tahoma" panose="020B0604030504040204" pitchFamily="34" charset="0"/>
                  <a:ea typeface="华文中宋" panose="02010600040101010101" pitchFamily="2" charset="-122"/>
                </a:rPr>
                <a:t>        System.out.println(c.size());</a:t>
              </a:r>
              <a:endParaRPr lang="en-US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>
                  <a:latin typeface="Tahoma" panose="020B0604030504040204" pitchFamily="34" charset="0"/>
                  <a:ea typeface="华文中宋" panose="02010600040101010101" pitchFamily="2" charset="-122"/>
                </a:rPr>
                <a:t>        p.addV(c);</a:t>
              </a:r>
              <a:endParaRPr lang="en-US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>
                  <a:latin typeface="Tahoma" panose="020B0604030504040204" pitchFamily="34" charset="0"/>
                  <a:ea typeface="华文中宋" panose="02010600040101010101" pitchFamily="2" charset="-122"/>
                </a:rPr>
                <a:t>        System.out.println(c.size());</a:t>
              </a:r>
              <a:endParaRPr lang="en-US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>
                  <a:latin typeface="Tahoma" panose="020B0604030504040204" pitchFamily="34" charset="0"/>
                  <a:ea typeface="华文中宋" panose="02010600040101010101" pitchFamily="2" charset="-122"/>
                </a:rPr>
                <a:t>    }</a:t>
              </a:r>
              <a:endParaRPr lang="en-US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>
                  <a:latin typeface="Tahoma" panose="020B0604030504040204" pitchFamily="34" charset="0"/>
                  <a:ea typeface="华文中宋" panose="02010600040101010101" pitchFamily="2" charset="-122"/>
                </a:rPr>
                <a:t>}</a:t>
              </a:r>
              <a:endParaRPr lang="en-US">
                <a:latin typeface="Tahoma" panose="020B0604030504040204" pitchFamily="34" charset="0"/>
                <a:ea typeface="华文中宋" panose="02010600040101010101" pitchFamily="2" charset="-122"/>
              </a:endParaRPr>
            </a:p>
          </p:txBody>
        </p:sp>
        <p:sp>
          <p:nvSpPr>
            <p:cNvPr id="63493" name="矩形 60421"/>
            <p:cNvSpPr>
              <a:spLocks noChangeArrowheads="1"/>
            </p:cNvSpPr>
            <p:nvPr/>
          </p:nvSpPr>
          <p:spPr bwMode="auto">
            <a:xfrm>
              <a:off x="0" y="0"/>
              <a:ext cx="2640" cy="316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>
                  <a:latin typeface="Tahoma" panose="020B0604030504040204" pitchFamily="34" charset="0"/>
                  <a:ea typeface="华文中宋" panose="02010600040101010101" pitchFamily="2" charset="-122"/>
                </a:rPr>
                <a:t>import java.util.Vector;</a:t>
              </a:r>
              <a:endParaRPr lang="en-US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>
                  <a:latin typeface="Tahoma" panose="020B0604030504040204" pitchFamily="34" charset="0"/>
                  <a:ea typeface="华文中宋" panose="02010600040101010101" pitchFamily="2" charset="-122"/>
                </a:rPr>
                <a:t>class Test {</a:t>
              </a:r>
              <a:endParaRPr lang="en-US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>
                  <a:latin typeface="Tahoma" panose="020B0604030504040204" pitchFamily="34" charset="0"/>
                  <a:ea typeface="华文中宋" panose="02010600040101010101" pitchFamily="2" charset="-122"/>
                </a:rPr>
                <a:t>    private void addV(Vector v) {</a:t>
              </a:r>
              <a:endParaRPr lang="en-US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>
                  <a:latin typeface="Tahoma" panose="020B0604030504040204" pitchFamily="34" charset="0"/>
                  <a:ea typeface="华文中宋" panose="02010600040101010101" pitchFamily="2" charset="-122"/>
                </a:rPr>
                <a:t>            v.addElement("s3");</a:t>
              </a:r>
              <a:endParaRPr lang="en-US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>
                  <a:latin typeface="Tahoma" panose="020B0604030504040204" pitchFamily="34" charset="0"/>
                  <a:ea typeface="华文中宋" panose="02010600040101010101" pitchFamily="2" charset="-122"/>
                </a:rPr>
                <a:t>    }</a:t>
              </a:r>
              <a:endParaRPr lang="en-US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>
                  <a:latin typeface="Tahoma" panose="020B0604030504040204" pitchFamily="34" charset="0"/>
                  <a:ea typeface="华文中宋" panose="02010600040101010101" pitchFamily="2" charset="-122"/>
                </a:rPr>
                <a:t>    </a:t>
              </a:r>
              <a:endParaRPr lang="en-US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>
                  <a:latin typeface="Tahoma" panose="020B0604030504040204" pitchFamily="34" charset="0"/>
                  <a:ea typeface="华文中宋" panose="02010600040101010101" pitchFamily="2" charset="-122"/>
                </a:rPr>
                <a:t>    private void addI(int i1, int i2) {</a:t>
              </a:r>
              <a:endParaRPr lang="en-US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>
                  <a:latin typeface="Tahoma" panose="020B0604030504040204" pitchFamily="34" charset="0"/>
                  <a:ea typeface="华文中宋" panose="02010600040101010101" pitchFamily="2" charset="-122"/>
                </a:rPr>
                <a:t>            i1 ++;</a:t>
              </a:r>
              <a:endParaRPr lang="en-US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>
                  <a:latin typeface="Tahoma" panose="020B0604030504040204" pitchFamily="34" charset="0"/>
                  <a:ea typeface="华文中宋" panose="02010600040101010101" pitchFamily="2" charset="-122"/>
                </a:rPr>
                <a:t>            i2 ++;</a:t>
              </a:r>
              <a:endParaRPr lang="en-US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>
                  <a:latin typeface="Tahoma" panose="020B0604030504040204" pitchFamily="34" charset="0"/>
                  <a:ea typeface="华文中宋" panose="02010600040101010101" pitchFamily="2" charset="-122"/>
                </a:rPr>
                <a:t>     }</a:t>
              </a:r>
              <a:endParaRPr lang="en-US">
                <a:latin typeface="Tahoma" panose="020B0604030504040204" pitchFamily="34" charset="0"/>
                <a:ea typeface="华文中宋" panose="02010600040101010101" pitchFamily="2" charset="-122"/>
              </a:endParaRPr>
            </a:p>
          </p:txBody>
        </p:sp>
      </p:grpSp>
      <p:sp>
        <p:nvSpPr>
          <p:cNvPr id="60423" name="矩形 60422"/>
          <p:cNvSpPr>
            <a:spLocks noChangeArrowheads="1"/>
          </p:cNvSpPr>
          <p:nvPr/>
        </p:nvSpPr>
        <p:spPr bwMode="auto">
          <a:xfrm>
            <a:off x="4520565" y="1280160"/>
            <a:ext cx="1840230" cy="64008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520">
                <a:latin typeface="Tahoma" panose="020B0604030504040204" pitchFamily="34" charset="0"/>
                <a:ea typeface="华文中宋" panose="02010600040101010101" pitchFamily="2" charset="-122"/>
              </a:rPr>
              <a:t>形参和实参</a:t>
            </a:r>
            <a:endParaRPr lang="zh-CN" alt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60424" name="矩形 60423"/>
          <p:cNvSpPr>
            <a:spLocks noChangeArrowheads="1"/>
          </p:cNvSpPr>
          <p:nvPr/>
        </p:nvSpPr>
        <p:spPr bwMode="auto">
          <a:xfrm>
            <a:off x="6360795" y="0"/>
            <a:ext cx="3120390" cy="192024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520">
                <a:latin typeface="Tahoma" panose="020B0604030504040204" pitchFamily="34" charset="0"/>
              </a:rPr>
              <a:t>D:\&gt;java Parameter</a:t>
            </a:r>
            <a:endParaRPr lang="en-US" sz="2520">
              <a:latin typeface="Tahoma" panose="020B0604030504040204" pitchFamily="34" charset="0"/>
            </a:endParaRPr>
          </a:p>
          <a:p>
            <a:r>
              <a:rPr lang="en-US" sz="2520">
                <a:latin typeface="Tahoma" panose="020B0604030504040204" pitchFamily="34" charset="0"/>
              </a:rPr>
              <a:t>3 4</a:t>
            </a:r>
            <a:endParaRPr lang="en-US" sz="2520">
              <a:latin typeface="Tahoma" panose="020B0604030504040204" pitchFamily="34" charset="0"/>
            </a:endParaRPr>
          </a:p>
          <a:p>
            <a:r>
              <a:rPr lang="en-US" sz="2520">
                <a:latin typeface="Tahoma" panose="020B0604030504040204" pitchFamily="34" charset="0"/>
              </a:rPr>
              <a:t>3 4</a:t>
            </a:r>
            <a:endParaRPr lang="en-US" sz="2520">
              <a:latin typeface="Tahoma" panose="020B0604030504040204" pitchFamily="34" charset="0"/>
            </a:endParaRPr>
          </a:p>
          <a:p>
            <a:r>
              <a:rPr lang="en-US" sz="2520">
                <a:latin typeface="Tahoma" panose="020B0604030504040204" pitchFamily="34" charset="0"/>
              </a:rPr>
              <a:t>2</a:t>
            </a:r>
            <a:endParaRPr lang="en-US" sz="2520">
              <a:latin typeface="Tahoma" panose="020B0604030504040204" pitchFamily="34" charset="0"/>
            </a:endParaRPr>
          </a:p>
          <a:p>
            <a:r>
              <a:rPr lang="en-US" sz="2520">
                <a:latin typeface="Tahoma" panose="020B0604030504040204" pitchFamily="34" charset="0"/>
              </a:rPr>
              <a:t>3</a:t>
            </a:r>
            <a:endParaRPr lang="en-US" sz="2520">
              <a:latin typeface="Tahoma" panose="020B0604030504040204" pitchFamily="34" charset="0"/>
            </a:endParaRPr>
          </a:p>
        </p:txBody>
      </p:sp>
      <p:sp>
        <p:nvSpPr>
          <p:cNvPr id="60425" name="矩形 60424"/>
          <p:cNvSpPr>
            <a:spLocks noChangeArrowheads="1"/>
          </p:cNvSpPr>
          <p:nvPr/>
        </p:nvSpPr>
        <p:spPr bwMode="auto">
          <a:xfrm>
            <a:off x="3000375" y="4800600"/>
            <a:ext cx="3040380" cy="168021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52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en-US" sz="252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1: </a:t>
            </a:r>
            <a:r>
              <a:rPr lang="zh-CN" altLang="en-US" sz="252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类型匹配</a:t>
            </a:r>
            <a:endParaRPr lang="zh-CN" altLang="en-US" sz="252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52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en-US" sz="252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2:</a:t>
            </a:r>
            <a:endParaRPr lang="en-US" sz="252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52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基本类型与复合类型</a:t>
            </a:r>
            <a:endParaRPr lang="zh-CN" altLang="en-US" sz="252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52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参数传递的结果不同</a:t>
            </a:r>
            <a:endParaRPr lang="zh-CN" altLang="en-US" sz="252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3" grpId="0" bldLvl="0" animBg="1"/>
      <p:bldP spid="60424" grpId="0" bldLvl="0" animBg="1"/>
      <p:bldP spid="60425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EEDDBC-4882-45CB-BB03-92984DE600E3}" type="slidenum">
              <a:rPr lang="zh-CN" altLang="en-US" sz="1470" dirty="0"/>
            </a:fld>
            <a:endParaRPr lang="zh-CN" altLang="en-US" sz="1470" dirty="0"/>
          </a:p>
        </p:txBody>
      </p:sp>
      <p:sp>
        <p:nvSpPr>
          <p:cNvPr id="64513" name="标题 614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黑体" panose="02010609060101010101" pitchFamily="49" charset="-122"/>
              </a:rPr>
              <a:t>Java</a:t>
            </a:r>
            <a:r>
              <a:rPr lang="zh-CN" altLang="en-US" smtClean="0"/>
              <a:t>中的引用</a:t>
            </a:r>
            <a:endParaRPr lang="zh-CN" altLang="en-US" smtClean="0"/>
          </a:p>
        </p:txBody>
      </p:sp>
      <p:sp>
        <p:nvSpPr>
          <p:cNvPr id="64514" name="文本占位符 6144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在</a:t>
            </a:r>
            <a:r>
              <a:rPr lang="en-US" sz="2800" dirty="0" smtClean="0">
                <a:solidFill>
                  <a:schemeClr val="tx1"/>
                </a:solidFill>
                <a:ea typeface="黑体" panose="02010609060101010101" pitchFamily="49" charset="-122"/>
              </a:rPr>
              <a:t>Java</a:t>
            </a:r>
            <a:r>
              <a:rPr lang="zh-CN" altLang="en-US" sz="2800" dirty="0" smtClean="0">
                <a:solidFill>
                  <a:schemeClr val="tx1"/>
                </a:solidFill>
              </a:rPr>
              <a:t>中 "引用"是指向一个对在内存中的位置</a:t>
            </a:r>
            <a:r>
              <a:rPr lang="en-US" sz="2800" dirty="0" smtClean="0">
                <a:solidFill>
                  <a:schemeClr val="tx1"/>
                </a:solidFill>
                <a:ea typeface="黑体" panose="02010609060101010101" pitchFamily="49" charset="-122"/>
              </a:rPr>
              <a:t>,</a:t>
            </a:r>
            <a:r>
              <a:rPr lang="zh-CN" altLang="en-US" sz="2800" dirty="0" smtClean="0">
                <a:solidFill>
                  <a:schemeClr val="tx1"/>
                </a:solidFill>
              </a:rPr>
              <a:t>在本质上是一种带有很强的完整性和安全性的限制的指针</a:t>
            </a:r>
            <a:r>
              <a:rPr lang="en-US" sz="2800" dirty="0" smtClean="0">
                <a:solidFill>
                  <a:schemeClr val="tx1"/>
                </a:solidFill>
                <a:ea typeface="黑体" panose="02010609060101010101" pitchFamily="49" charset="-122"/>
              </a:rPr>
              <a:t>.</a:t>
            </a:r>
            <a:endParaRPr lang="en-US" sz="2800" dirty="0" smtClean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指针可以有</a:t>
            </a:r>
            <a:r>
              <a:rPr lang="en-US" sz="2800" dirty="0" smtClean="0">
                <a:solidFill>
                  <a:schemeClr val="tx1"/>
                </a:solidFill>
                <a:ea typeface="黑体" panose="02010609060101010101" pitchFamily="49" charset="-122"/>
              </a:rPr>
              <a:t>++,--</a:t>
            </a:r>
            <a:r>
              <a:rPr lang="zh-CN" altLang="en-US" sz="2800" dirty="0" smtClean="0">
                <a:solidFill>
                  <a:schemeClr val="tx1"/>
                </a:solidFill>
              </a:rPr>
              <a:t>运算</a:t>
            </a:r>
            <a:r>
              <a:rPr lang="en-US" sz="2800" dirty="0" smtClean="0">
                <a:solidFill>
                  <a:schemeClr val="tx1"/>
                </a:solidFill>
                <a:ea typeface="黑体" panose="02010609060101010101" pitchFamily="49" charset="-122"/>
              </a:rPr>
              <a:t>,</a:t>
            </a:r>
            <a:r>
              <a:rPr lang="zh-CN" altLang="en-US" sz="2800" dirty="0" smtClean="0">
                <a:solidFill>
                  <a:schemeClr val="tx1"/>
                </a:solidFill>
              </a:rPr>
              <a:t>引用不可以运算</a:t>
            </a:r>
            <a:r>
              <a:rPr lang="en-US" sz="2800" dirty="0" smtClean="0">
                <a:solidFill>
                  <a:schemeClr val="tx1"/>
                </a:solidFill>
                <a:ea typeface="黑体" panose="02010609060101010101" pitchFamily="49" charset="-122"/>
              </a:rPr>
              <a:t>.</a:t>
            </a:r>
            <a:endParaRPr lang="en-US" sz="2800" dirty="0" smtClean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en-US" sz="2800" dirty="0" smtClean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61444" name="矩形 61443"/>
          <p:cNvSpPr>
            <a:spLocks noChangeArrowheads="1"/>
          </p:cNvSpPr>
          <p:nvPr/>
        </p:nvSpPr>
        <p:spPr bwMode="auto">
          <a:xfrm>
            <a:off x="741680" y="3051175"/>
            <a:ext cx="9601200" cy="30956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b="1" dirty="0">
                <a:latin typeface="Tahoma" panose="020B0604030504040204" pitchFamily="34" charset="0"/>
              </a:rPr>
              <a:t>Pass by Value</a:t>
            </a:r>
            <a:endParaRPr lang="en-US" b="1" dirty="0">
              <a:latin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</a:rPr>
              <a:t>In Java methods, arguments are </a:t>
            </a:r>
            <a:r>
              <a:rPr lang="en-US" i="1" dirty="0">
                <a:latin typeface="Tahoma" panose="020B0604030504040204" pitchFamily="34" charset="0"/>
              </a:rPr>
              <a:t>passed by value</a:t>
            </a:r>
            <a:r>
              <a:rPr lang="en-US" dirty="0">
                <a:latin typeface="Tahoma" panose="020B0604030504040204" pitchFamily="34" charset="0"/>
              </a:rPr>
              <a:t>. When invoked, </a:t>
            </a:r>
            <a:endParaRPr lang="en-US" dirty="0">
              <a:latin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</a:rPr>
              <a:t>the method receives the value of the variable passed in. </a:t>
            </a:r>
            <a:endParaRPr lang="en-US" dirty="0">
              <a:latin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</a:rPr>
              <a:t>When the argument is of primitive type, pass-by-value means </a:t>
            </a:r>
            <a:endParaRPr lang="en-US" dirty="0">
              <a:latin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</a:rPr>
              <a:t>that the method cannot change its value. </a:t>
            </a:r>
            <a:endParaRPr lang="en-US" dirty="0">
              <a:latin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</a:rPr>
              <a:t>When the argument is of reference type, pass-by-value means </a:t>
            </a:r>
            <a:endParaRPr lang="en-US" dirty="0">
              <a:latin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</a:rPr>
              <a:t>that the method cannot change the object reference, </a:t>
            </a:r>
            <a:endParaRPr lang="en-US" dirty="0">
              <a:latin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</a:rPr>
              <a:t>but can invoke the object's methods and </a:t>
            </a:r>
            <a:endParaRPr lang="en-US" dirty="0">
              <a:latin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</a:rPr>
              <a:t>modify the accessible variables within the object. </a:t>
            </a:r>
            <a:endParaRPr lang="en-US" dirty="0">
              <a:latin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矩形 64513"/>
          <p:cNvSpPr>
            <a:spLocks noChangeArrowheads="1"/>
          </p:cNvSpPr>
          <p:nvPr/>
        </p:nvSpPr>
        <p:spPr bwMode="auto">
          <a:xfrm>
            <a:off x="2603659" y="576739"/>
            <a:ext cx="5519024" cy="2988707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sz="2100" b="1">
                <a:latin typeface="黑体" panose="02010609060101010101" pitchFamily="49" charset="-122"/>
                <a:ea typeface="黑体" panose="02010609060101010101" pitchFamily="49" charset="-122"/>
              </a:rPr>
              <a:t>Day obj1=new Day(2002,5,30);</a:t>
            </a:r>
            <a:endParaRPr lang="en-US" sz="21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sz="2100" b="1">
                <a:latin typeface="黑体" panose="02010609060101010101" pitchFamily="49" charset="-122"/>
                <a:ea typeface="黑体" panose="02010609060101010101" pitchFamily="49" charset="-122"/>
              </a:rPr>
              <a:t>Day obj2=new Day(2003,7,23);</a:t>
            </a:r>
            <a:endParaRPr lang="en-US" sz="21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sz="2100" b="1">
                <a:latin typeface="黑体" panose="02010609060101010101" pitchFamily="49" charset="-122"/>
                <a:ea typeface="黑体" panose="02010609060101010101" pitchFamily="49" charset="-122"/>
              </a:rPr>
              <a:t>void swapobj(</a:t>
            </a:r>
            <a:r>
              <a:rPr lang="en-US" sz="21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Day x,Day y</a:t>
            </a:r>
            <a:r>
              <a:rPr lang="en-US" sz="2100" b="1">
                <a:latin typeface="黑体" panose="02010609060101010101" pitchFamily="49" charset="-122"/>
                <a:ea typeface="黑体" panose="02010609060101010101" pitchFamily="49" charset="-122"/>
              </a:rPr>
              <a:t>){</a:t>
            </a:r>
            <a:endParaRPr lang="en-US" sz="21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sz="2100" b="1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sz="21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Day temp=y;</a:t>
            </a:r>
            <a:endParaRPr lang="en-US" sz="2100" b="1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sz="21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y=x;</a:t>
            </a:r>
            <a:endParaRPr lang="en-US" sz="2100" b="1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sz="21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x=temp;</a:t>
            </a:r>
            <a:endParaRPr lang="en-US" sz="2100" b="1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sz="2100" b="1">
                <a:latin typeface="黑体" panose="02010609060101010101" pitchFamily="49" charset="-122"/>
                <a:ea typeface="黑体" panose="02010609060101010101" pitchFamily="49" charset="-122"/>
              </a:rPr>
              <a:t>} </a:t>
            </a:r>
            <a:endParaRPr lang="en-US" sz="21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zh-CN" altLang="en-US" sz="2100" b="1">
                <a:latin typeface="黑体" panose="02010609060101010101" pitchFamily="49" charset="-122"/>
                <a:ea typeface="黑体" panose="02010609060101010101" pitchFamily="49" charset="-122"/>
              </a:rPr>
              <a:t>调用： </a:t>
            </a:r>
            <a:r>
              <a:rPr lang="en-US" sz="2100" b="1">
                <a:latin typeface="黑体" panose="02010609060101010101" pitchFamily="49" charset="-122"/>
                <a:ea typeface="黑体" panose="02010609060101010101" pitchFamily="49" charset="-122"/>
              </a:rPr>
              <a:t>swapobj(obj1, obj2);</a:t>
            </a:r>
            <a:endParaRPr lang="en-US" sz="21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515" name="椭圆形标注 64514"/>
          <p:cNvSpPr>
            <a:spLocks noChangeArrowheads="1"/>
          </p:cNvSpPr>
          <p:nvPr/>
        </p:nvSpPr>
        <p:spPr bwMode="auto">
          <a:xfrm>
            <a:off x="7442597" y="2315290"/>
            <a:ext cx="2400300" cy="960120"/>
          </a:xfrm>
          <a:prstGeom prst="wedgeEllipseCallout">
            <a:avLst>
              <a:gd name="adj1" fmla="val -89583"/>
              <a:gd name="adj2" fmla="val -141667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2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引用本身</a:t>
            </a:r>
            <a:endParaRPr lang="zh-CN" altLang="en-US" sz="252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2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按值传递</a:t>
            </a:r>
            <a:endParaRPr lang="zh-CN" altLang="en-US" sz="252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4516" name="组合 64515"/>
          <p:cNvGrpSpPr/>
          <p:nvPr/>
        </p:nvGrpSpPr>
        <p:grpSpPr bwMode="auto">
          <a:xfrm>
            <a:off x="3358754" y="3600450"/>
            <a:ext cx="3360420" cy="2080260"/>
            <a:chOff x="0" y="0"/>
            <a:chExt cx="2016" cy="1248"/>
          </a:xfrm>
        </p:grpSpPr>
        <p:grpSp>
          <p:nvGrpSpPr>
            <p:cNvPr id="67588" name="组合 64516"/>
            <p:cNvGrpSpPr/>
            <p:nvPr/>
          </p:nvGrpSpPr>
          <p:grpSpPr bwMode="auto">
            <a:xfrm>
              <a:off x="1248" y="0"/>
              <a:ext cx="768" cy="604"/>
              <a:chOff x="0" y="0"/>
              <a:chExt cx="1260" cy="900"/>
            </a:xfrm>
          </p:grpSpPr>
          <p:sp>
            <p:nvSpPr>
              <p:cNvPr id="67589" name="矩形 645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0" hangingPunct="0"/>
                <a:r>
                  <a:rPr lang="en-US" sz="2100" u="sng">
                    <a:latin typeface="黑体" panose="02010609060101010101" pitchFamily="49" charset="-122"/>
                    <a:ea typeface="黑体" panose="02010609060101010101" pitchFamily="49" charset="-122"/>
                  </a:rPr>
                  <a:t>Day</a:t>
                </a:r>
                <a:endParaRPr lang="en-US" sz="2100" u="sng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7590" name="矩形 64518"/>
              <p:cNvSpPr>
                <a:spLocks noChangeArrowheads="1"/>
              </p:cNvSpPr>
              <p:nvPr/>
            </p:nvSpPr>
            <p:spPr bwMode="auto">
              <a:xfrm>
                <a:off x="0" y="360"/>
                <a:ext cx="126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0" hangingPunct="0"/>
                <a:r>
                  <a:rPr lang="zh-CN" altLang="en-US" sz="2100">
                    <a:latin typeface="黑体" panose="02010609060101010101" pitchFamily="49" charset="-122"/>
                    <a:ea typeface="黑体" panose="02010609060101010101" pitchFamily="49" charset="-122"/>
                  </a:rPr>
                  <a:t>2002,5,30</a:t>
                </a:r>
                <a:endParaRPr lang="zh-CN" altLang="en-US" sz="21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7591" name="组合 64519"/>
            <p:cNvGrpSpPr/>
            <p:nvPr/>
          </p:nvGrpSpPr>
          <p:grpSpPr bwMode="auto">
            <a:xfrm>
              <a:off x="1248" y="672"/>
              <a:ext cx="768" cy="576"/>
              <a:chOff x="0" y="0"/>
              <a:chExt cx="1260" cy="900"/>
            </a:xfrm>
          </p:grpSpPr>
          <p:sp>
            <p:nvSpPr>
              <p:cNvPr id="67592" name="矩形 645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0" hangingPunct="0"/>
                <a:r>
                  <a:rPr lang="en-US" sz="2100" u="sng">
                    <a:latin typeface="黑体" panose="02010609060101010101" pitchFamily="49" charset="-122"/>
                    <a:ea typeface="黑体" panose="02010609060101010101" pitchFamily="49" charset="-122"/>
                  </a:rPr>
                  <a:t>Day</a:t>
                </a:r>
                <a:endParaRPr lang="en-US" sz="2100" u="sng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7593" name="矩形 64521"/>
              <p:cNvSpPr>
                <a:spLocks noChangeArrowheads="1"/>
              </p:cNvSpPr>
              <p:nvPr/>
            </p:nvSpPr>
            <p:spPr bwMode="auto">
              <a:xfrm>
                <a:off x="0" y="360"/>
                <a:ext cx="126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0" hangingPunct="0"/>
                <a:r>
                  <a:rPr lang="zh-CN" altLang="en-US" sz="2100">
                    <a:latin typeface="黑体" panose="02010609060101010101" pitchFamily="49" charset="-122"/>
                    <a:ea typeface="黑体" panose="02010609060101010101" pitchFamily="49" charset="-122"/>
                  </a:rPr>
                  <a:t>2003,7,23</a:t>
                </a:r>
                <a:endParaRPr lang="zh-CN" altLang="en-US" sz="21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67594" name="文本框 64522"/>
            <p:cNvSpPr txBox="1">
              <a:spLocks noChangeArrowheads="1"/>
            </p:cNvSpPr>
            <p:nvPr/>
          </p:nvSpPr>
          <p:spPr bwMode="auto">
            <a:xfrm>
              <a:off x="0" y="96"/>
              <a:ext cx="432" cy="2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sz="2100">
                  <a:latin typeface="黑体" panose="02010609060101010101" pitchFamily="49" charset="-122"/>
                  <a:ea typeface="黑体" panose="02010609060101010101" pitchFamily="49" charset="-122"/>
                </a:rPr>
                <a:t>obj1</a:t>
              </a:r>
              <a:endParaRPr lang="en-US" sz="21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7595" name="矩形 64523"/>
            <p:cNvSpPr>
              <a:spLocks noChangeArrowheads="1"/>
            </p:cNvSpPr>
            <p:nvPr/>
          </p:nvSpPr>
          <p:spPr bwMode="auto">
            <a:xfrm>
              <a:off x="432" y="96"/>
              <a:ext cx="432" cy="1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1680"/>
                <a:t>1010</a:t>
              </a:r>
              <a:endParaRPr lang="en-US" sz="1680"/>
            </a:p>
          </p:txBody>
        </p:sp>
        <p:sp>
          <p:nvSpPr>
            <p:cNvPr id="67596" name="文本框 64524"/>
            <p:cNvSpPr txBox="1">
              <a:spLocks noChangeArrowheads="1"/>
            </p:cNvSpPr>
            <p:nvPr/>
          </p:nvSpPr>
          <p:spPr bwMode="auto">
            <a:xfrm>
              <a:off x="0" y="420"/>
              <a:ext cx="600" cy="1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sz="2100">
                  <a:latin typeface="黑体" panose="02010609060101010101" pitchFamily="49" charset="-122"/>
                  <a:ea typeface="黑体" panose="02010609060101010101" pitchFamily="49" charset="-122"/>
                </a:rPr>
                <a:t>obj2</a:t>
              </a:r>
              <a:endParaRPr lang="en-US" sz="21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7597" name="矩形 64525"/>
            <p:cNvSpPr>
              <a:spLocks noChangeArrowheads="1"/>
            </p:cNvSpPr>
            <p:nvPr/>
          </p:nvSpPr>
          <p:spPr bwMode="auto">
            <a:xfrm>
              <a:off x="432" y="432"/>
              <a:ext cx="432" cy="1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1680"/>
                <a:t>1020</a:t>
              </a:r>
              <a:endParaRPr lang="en-US" sz="1680"/>
            </a:p>
          </p:txBody>
        </p:sp>
        <p:sp>
          <p:nvSpPr>
            <p:cNvPr id="67598" name="直接连接符 64526"/>
            <p:cNvSpPr>
              <a:spLocks noChangeShapeType="1"/>
            </p:cNvSpPr>
            <p:nvPr/>
          </p:nvSpPr>
          <p:spPr bwMode="auto">
            <a:xfrm>
              <a:off x="864" y="528"/>
              <a:ext cx="384" cy="3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100"/>
            </a:p>
          </p:txBody>
        </p:sp>
        <p:sp>
          <p:nvSpPr>
            <p:cNvPr id="67599" name="直接连接符 64527"/>
            <p:cNvSpPr>
              <a:spLocks noChangeShapeType="1"/>
            </p:cNvSpPr>
            <p:nvPr/>
          </p:nvSpPr>
          <p:spPr bwMode="auto">
            <a:xfrm>
              <a:off x="864" y="1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100"/>
            </a:p>
          </p:txBody>
        </p:sp>
      </p:grpSp>
      <p:grpSp>
        <p:nvGrpSpPr>
          <p:cNvPr id="64529" name="组合 64528"/>
          <p:cNvGrpSpPr/>
          <p:nvPr/>
        </p:nvGrpSpPr>
        <p:grpSpPr bwMode="auto">
          <a:xfrm>
            <a:off x="3263476" y="4124682"/>
            <a:ext cx="2160270" cy="1601867"/>
            <a:chOff x="0" y="0"/>
            <a:chExt cx="1296" cy="961"/>
          </a:xfrm>
        </p:grpSpPr>
        <p:grpSp>
          <p:nvGrpSpPr>
            <p:cNvPr id="67601" name="组合 64529"/>
            <p:cNvGrpSpPr/>
            <p:nvPr/>
          </p:nvGrpSpPr>
          <p:grpSpPr bwMode="auto">
            <a:xfrm>
              <a:off x="0" y="509"/>
              <a:ext cx="912" cy="212"/>
              <a:chOff x="0" y="0"/>
              <a:chExt cx="912" cy="212"/>
            </a:xfrm>
          </p:grpSpPr>
          <p:sp>
            <p:nvSpPr>
              <p:cNvPr id="67602" name="文本框 64530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576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/>
                <a:r>
                  <a:rPr lang="en-US" sz="2100"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endParaRPr lang="en-US" sz="21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7603" name="矩形 64531"/>
              <p:cNvSpPr>
                <a:spLocks noChangeArrowheads="1"/>
              </p:cNvSpPr>
              <p:nvPr/>
            </p:nvSpPr>
            <p:spPr bwMode="auto">
              <a:xfrm>
                <a:off x="480" y="28"/>
                <a:ext cx="432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80" dirty="0" smtClean="0"/>
                  <a:t>1010</a:t>
                </a:r>
                <a:endParaRPr lang="zh-CN" altLang="en-US" sz="1680" dirty="0"/>
              </a:p>
            </p:txBody>
          </p:sp>
        </p:grpSp>
        <p:grpSp>
          <p:nvGrpSpPr>
            <p:cNvPr id="67604" name="组合 64532"/>
            <p:cNvGrpSpPr/>
            <p:nvPr/>
          </p:nvGrpSpPr>
          <p:grpSpPr bwMode="auto">
            <a:xfrm>
              <a:off x="192" y="777"/>
              <a:ext cx="720" cy="184"/>
              <a:chOff x="0" y="0"/>
              <a:chExt cx="720" cy="184"/>
            </a:xfrm>
          </p:grpSpPr>
          <p:sp>
            <p:nvSpPr>
              <p:cNvPr id="67605" name="文本框 6453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8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0" hangingPunct="0"/>
                <a:r>
                  <a:rPr lang="en-US" sz="2100"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  <a:endParaRPr lang="en-US" sz="21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7606" name="矩形 64534"/>
              <p:cNvSpPr>
                <a:spLocks noChangeArrowheads="1"/>
              </p:cNvSpPr>
              <p:nvPr/>
            </p:nvSpPr>
            <p:spPr bwMode="auto">
              <a:xfrm>
                <a:off x="288" y="0"/>
                <a:ext cx="432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80" dirty="0" smtClean="0"/>
                  <a:t>1020</a:t>
                </a:r>
                <a:endParaRPr lang="zh-CN" altLang="en-US" sz="1680" dirty="0"/>
              </a:p>
            </p:txBody>
          </p:sp>
        </p:grpSp>
        <p:sp>
          <p:nvSpPr>
            <p:cNvPr id="67607" name="直接连接符 64535"/>
            <p:cNvSpPr>
              <a:spLocks noChangeShapeType="1"/>
            </p:cNvSpPr>
            <p:nvPr/>
          </p:nvSpPr>
          <p:spPr bwMode="auto">
            <a:xfrm flipV="1">
              <a:off x="912" y="0"/>
              <a:ext cx="384" cy="633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100"/>
            </a:p>
          </p:txBody>
        </p:sp>
        <p:sp>
          <p:nvSpPr>
            <p:cNvPr id="67608" name="直接连接符 64536"/>
            <p:cNvSpPr>
              <a:spLocks noChangeShapeType="1"/>
            </p:cNvSpPr>
            <p:nvPr/>
          </p:nvSpPr>
          <p:spPr bwMode="auto">
            <a:xfrm>
              <a:off x="912" y="825"/>
              <a:ext cx="384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100"/>
            </a:p>
          </p:txBody>
        </p:sp>
      </p:grpSp>
      <p:sp>
        <p:nvSpPr>
          <p:cNvPr id="64538" name="文本框 64537"/>
          <p:cNvSpPr txBox="1">
            <a:spLocks noChangeArrowheads="1"/>
          </p:cNvSpPr>
          <p:nvPr/>
        </p:nvSpPr>
        <p:spPr bwMode="auto">
          <a:xfrm>
            <a:off x="3603784" y="6039089"/>
            <a:ext cx="312039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100" b="1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sz="2100" b="1">
                <a:latin typeface="黑体" panose="02010609060101010101" pitchFamily="49" charset="-122"/>
                <a:ea typeface="黑体" panose="02010609060101010101" pitchFamily="49" charset="-122"/>
              </a:rPr>
              <a:t>swapobj(obj1,obj2)</a:t>
            </a:r>
            <a:endParaRPr lang="zh-CN" altLang="en-US" sz="21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4539" name="组合 64538"/>
          <p:cNvGrpSpPr/>
          <p:nvPr/>
        </p:nvGrpSpPr>
        <p:grpSpPr bwMode="auto">
          <a:xfrm>
            <a:off x="3263476" y="4379715"/>
            <a:ext cx="2160270" cy="1346835"/>
            <a:chOff x="0" y="0"/>
            <a:chExt cx="1296" cy="808"/>
          </a:xfrm>
        </p:grpSpPr>
        <p:grpSp>
          <p:nvGrpSpPr>
            <p:cNvPr id="67611" name="组合 64539"/>
            <p:cNvGrpSpPr/>
            <p:nvPr/>
          </p:nvGrpSpPr>
          <p:grpSpPr bwMode="auto">
            <a:xfrm>
              <a:off x="0" y="356"/>
              <a:ext cx="912" cy="212"/>
              <a:chOff x="0" y="0"/>
              <a:chExt cx="912" cy="212"/>
            </a:xfrm>
          </p:grpSpPr>
          <p:sp>
            <p:nvSpPr>
              <p:cNvPr id="67612" name="文本框 64540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576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/>
                <a:r>
                  <a:rPr lang="en-US" sz="2100"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endParaRPr lang="en-US" sz="21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7613" name="矩形 64541"/>
              <p:cNvSpPr>
                <a:spLocks noChangeArrowheads="1"/>
              </p:cNvSpPr>
              <p:nvPr/>
            </p:nvSpPr>
            <p:spPr bwMode="auto">
              <a:xfrm>
                <a:off x="480" y="28"/>
                <a:ext cx="432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sz="1680" dirty="0" smtClean="0"/>
                  <a:t>1020</a:t>
                </a:r>
                <a:endParaRPr lang="en-US" sz="1680" dirty="0"/>
              </a:p>
            </p:txBody>
          </p:sp>
        </p:grpSp>
        <p:grpSp>
          <p:nvGrpSpPr>
            <p:cNvPr id="67614" name="组合 64542"/>
            <p:cNvGrpSpPr/>
            <p:nvPr/>
          </p:nvGrpSpPr>
          <p:grpSpPr bwMode="auto">
            <a:xfrm>
              <a:off x="192" y="624"/>
              <a:ext cx="720" cy="184"/>
              <a:chOff x="0" y="0"/>
              <a:chExt cx="720" cy="184"/>
            </a:xfrm>
          </p:grpSpPr>
          <p:sp>
            <p:nvSpPr>
              <p:cNvPr id="67615" name="文本框 6454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8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0" hangingPunct="0"/>
                <a:r>
                  <a:rPr lang="en-US" sz="2100"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  <a:endParaRPr lang="en-US" sz="21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7616" name="矩形 64544"/>
              <p:cNvSpPr>
                <a:spLocks noChangeArrowheads="1"/>
              </p:cNvSpPr>
              <p:nvPr/>
            </p:nvSpPr>
            <p:spPr bwMode="auto">
              <a:xfrm>
                <a:off x="288" y="0"/>
                <a:ext cx="432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sz="1680" dirty="0" smtClean="0"/>
                  <a:t>1010</a:t>
                </a:r>
                <a:endParaRPr lang="zh-CN" altLang="en-US" sz="1680" dirty="0"/>
              </a:p>
            </p:txBody>
          </p:sp>
        </p:grpSp>
        <p:sp>
          <p:nvSpPr>
            <p:cNvPr id="67617" name="直接连接符 64545"/>
            <p:cNvSpPr>
              <a:spLocks noChangeShapeType="1"/>
            </p:cNvSpPr>
            <p:nvPr/>
          </p:nvSpPr>
          <p:spPr bwMode="auto">
            <a:xfrm>
              <a:off x="912" y="480"/>
              <a:ext cx="384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100"/>
            </a:p>
          </p:txBody>
        </p:sp>
        <p:sp>
          <p:nvSpPr>
            <p:cNvPr id="67618" name="直接连接符 64546"/>
            <p:cNvSpPr>
              <a:spLocks noChangeShapeType="1"/>
            </p:cNvSpPr>
            <p:nvPr/>
          </p:nvSpPr>
          <p:spPr bwMode="auto">
            <a:xfrm flipV="1">
              <a:off x="912" y="0"/>
              <a:ext cx="384" cy="67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100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C7D2-5C5B-45D4-AC13-41556F895298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ldLvl="0" animBg="1"/>
      <p:bldP spid="6453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62465"/>
          <p:cNvSpPr>
            <a:spLocks noGrp="1" noChangeArrowheads="1"/>
          </p:cNvSpPr>
          <p:nvPr>
            <p:ph type="title"/>
          </p:nvPr>
        </p:nvSpPr>
        <p:spPr>
          <a:xfrm>
            <a:off x="1720215" y="0"/>
            <a:ext cx="8161020" cy="1200150"/>
          </a:xfrm>
        </p:spPr>
        <p:txBody>
          <a:bodyPr/>
          <a:lstStyle/>
          <a:p>
            <a:r>
              <a:rPr lang="zh-CN" altLang="en-US" smtClean="0"/>
              <a:t>例：值传递与地址传递</a:t>
            </a:r>
            <a:endParaRPr lang="zh-CN" altLang="en-US" smtClean="0"/>
          </a:p>
        </p:txBody>
      </p:sp>
      <p:sp>
        <p:nvSpPr>
          <p:cNvPr id="62467" name="文本占位符 62466"/>
          <p:cNvSpPr>
            <a:spLocks noGrp="1" noChangeArrowheads="1"/>
          </p:cNvSpPr>
          <p:nvPr>
            <p:ph type="body" idx="1"/>
          </p:nvPr>
        </p:nvSpPr>
        <p:spPr>
          <a:xfrm>
            <a:off x="653415" y="1256665"/>
            <a:ext cx="3858895" cy="4838700"/>
          </a:xfrm>
          <a:solidFill>
            <a:srgbClr val="FFFFFF"/>
          </a:solidFill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100" dirty="0" smtClean="0">
                <a:latin typeface="Tahoma" panose="020B0604030504040204" pitchFamily="34" charset="0"/>
                <a:ea typeface="华文中宋" panose="02010600040101010101" pitchFamily="2" charset="-122"/>
              </a:rPr>
              <a:t>public class </a:t>
            </a:r>
            <a:r>
              <a:rPr lang="en-US" sz="2100" dirty="0" err="1" smtClean="0">
                <a:latin typeface="Tahoma" panose="020B0604030504040204" pitchFamily="34" charset="0"/>
                <a:ea typeface="华文中宋" panose="02010600040101010101" pitchFamily="2" charset="-122"/>
              </a:rPr>
              <a:t>PassTest</a:t>
            </a:r>
            <a:r>
              <a:rPr lang="en-US" sz="2100" dirty="0" smtClean="0">
                <a:latin typeface="Tahoma" panose="020B0604030504040204" pitchFamily="34" charset="0"/>
                <a:ea typeface="华文中宋" panose="02010600040101010101" pitchFamily="2" charset="-122"/>
              </a:rPr>
              <a:t> {</a:t>
            </a:r>
            <a:endParaRPr lang="en-US" sz="2100" dirty="0" smtClean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100" dirty="0" smtClean="0">
                <a:latin typeface="Tahoma" panose="020B0604030504040204" pitchFamily="34" charset="0"/>
                <a:ea typeface="华文中宋" panose="02010600040101010101" pitchFamily="2" charset="-122"/>
              </a:rPr>
              <a:t>  float  </a:t>
            </a:r>
            <a:r>
              <a:rPr lang="en-US" sz="2100" dirty="0" err="1" smtClean="0">
                <a:latin typeface="Tahoma" panose="020B0604030504040204" pitchFamily="34" charset="0"/>
                <a:ea typeface="华文中宋" panose="02010600040101010101" pitchFamily="2" charset="-122"/>
              </a:rPr>
              <a:t>m_float</a:t>
            </a:r>
            <a:r>
              <a:rPr lang="en-US" sz="2100" dirty="0" smtClean="0">
                <a:latin typeface="Tahoma" panose="020B0604030504040204" pitchFamily="34" charset="0"/>
                <a:ea typeface="华文中宋" panose="02010600040101010101" pitchFamily="2" charset="-122"/>
              </a:rPr>
              <a:t> ;</a:t>
            </a:r>
            <a:endParaRPr lang="en-US" sz="2100" dirty="0" smtClean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100" dirty="0" smtClean="0">
                <a:latin typeface="Tahoma" panose="020B0604030504040204" pitchFamily="34" charset="0"/>
                <a:ea typeface="华文中宋" panose="02010600040101010101" pitchFamily="2" charset="-122"/>
              </a:rPr>
              <a:t>  void change1(</a:t>
            </a:r>
            <a:r>
              <a:rPr lang="en-US" sz="2100" dirty="0" err="1" smtClean="0">
                <a:latin typeface="Tahoma" panose="020B0604030504040204" pitchFamily="34" charset="0"/>
                <a:ea typeface="华文中宋" panose="02010600040101010101" pitchFamily="2" charset="-122"/>
              </a:rPr>
              <a:t>int</a:t>
            </a:r>
            <a:r>
              <a:rPr lang="en-US" sz="2100" dirty="0" smtClean="0">
                <a:latin typeface="Tahoma" panose="020B0604030504040204" pitchFamily="34" charset="0"/>
                <a:ea typeface="华文中宋" panose="02010600040101010101" pitchFamily="2" charset="-122"/>
              </a:rPr>
              <a:t> pi)</a:t>
            </a:r>
            <a:endParaRPr lang="en-US" sz="2100" dirty="0" smtClean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100" dirty="0" smtClean="0">
                <a:latin typeface="Tahoma" panose="020B0604030504040204" pitchFamily="34" charset="0"/>
                <a:ea typeface="华文中宋" panose="02010600040101010101" pitchFamily="2" charset="-122"/>
              </a:rPr>
              <a:t> {pi = 100; }</a:t>
            </a:r>
            <a:endParaRPr lang="en-US" sz="2100" dirty="0" smtClean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100" dirty="0" smtClean="0">
                <a:latin typeface="Tahoma" panose="020B0604030504040204" pitchFamily="34" charset="0"/>
                <a:ea typeface="华文中宋" panose="02010600040101010101" pitchFamily="2" charset="-122"/>
              </a:rPr>
              <a:t>  void change2(String </a:t>
            </a:r>
            <a:r>
              <a:rPr lang="en-US" sz="2100" dirty="0" err="1" smtClean="0">
                <a:latin typeface="Tahoma" panose="020B0604030504040204" pitchFamily="34" charset="0"/>
                <a:ea typeface="华文中宋" panose="02010600040101010101" pitchFamily="2" charset="-122"/>
              </a:rPr>
              <a:t>ps</a:t>
            </a:r>
            <a:r>
              <a:rPr lang="en-US" sz="2100" dirty="0" smtClean="0">
                <a:latin typeface="Tahoma" panose="020B0604030504040204" pitchFamily="34" charset="0"/>
                <a:ea typeface="华文中宋" panose="02010600040101010101" pitchFamily="2" charset="-122"/>
              </a:rPr>
              <a:t>) {</a:t>
            </a:r>
            <a:endParaRPr lang="en-US" sz="2100" dirty="0" smtClean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100" dirty="0" smtClean="0">
                <a:latin typeface="Tahoma" panose="020B0604030504040204" pitchFamily="34" charset="0"/>
                <a:ea typeface="华文中宋" panose="02010600040101010101" pitchFamily="2" charset="-122"/>
              </a:rPr>
              <a:t>    </a:t>
            </a:r>
            <a:r>
              <a:rPr lang="en-US" sz="2100" dirty="0" err="1" smtClean="0">
                <a:latin typeface="Tahoma" panose="020B0604030504040204" pitchFamily="34" charset="0"/>
                <a:ea typeface="华文中宋" panose="02010600040101010101" pitchFamily="2" charset="-122"/>
              </a:rPr>
              <a:t>ps</a:t>
            </a:r>
            <a:r>
              <a:rPr lang="en-US" sz="2100" dirty="0" smtClean="0">
                <a:latin typeface="Tahoma" panose="020B0604030504040204" pitchFamily="34" charset="0"/>
                <a:ea typeface="华文中宋" panose="02010600040101010101" pitchFamily="2" charset="-122"/>
              </a:rPr>
              <a:t>=new String("Right") ;  </a:t>
            </a:r>
            <a:endParaRPr lang="en-US" sz="2100" dirty="0" smtClean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100" dirty="0" smtClean="0">
                <a:latin typeface="Tahoma" panose="020B0604030504040204" pitchFamily="34" charset="0"/>
                <a:ea typeface="华文中宋" panose="02010600040101010101" pitchFamily="2" charset="-122"/>
              </a:rPr>
              <a:t>    }</a:t>
            </a:r>
            <a:endParaRPr lang="en-US" sz="2100" dirty="0" smtClean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100" dirty="0" smtClean="0">
                <a:latin typeface="Tahoma" panose="020B0604030504040204" pitchFamily="34" charset="0"/>
                <a:ea typeface="华文中宋" panose="02010600040101010101" pitchFamily="2" charset="-122"/>
              </a:rPr>
              <a:t> void change3(</a:t>
            </a:r>
            <a:r>
              <a:rPr lang="en-US" sz="2100" dirty="0" err="1" smtClean="0">
                <a:latin typeface="Tahoma" panose="020B0604030504040204" pitchFamily="34" charset="0"/>
                <a:ea typeface="华文中宋" panose="02010600040101010101" pitchFamily="2" charset="-122"/>
              </a:rPr>
              <a:t>PassTest</a:t>
            </a:r>
            <a:r>
              <a:rPr lang="en-US" sz="2100" dirty="0" smtClean="0">
                <a:latin typeface="Tahoma" panose="020B0604030504040204" pitchFamily="34" charset="0"/>
                <a:ea typeface="华文中宋" panose="02010600040101010101" pitchFamily="2" charset="-122"/>
              </a:rPr>
              <a:t>  </a:t>
            </a:r>
            <a:r>
              <a:rPr lang="en-US" sz="2100" dirty="0" err="1" smtClean="0">
                <a:latin typeface="Tahoma" panose="020B0604030504040204" pitchFamily="34" charset="0"/>
                <a:ea typeface="华文中宋" panose="02010600040101010101" pitchFamily="2" charset="-122"/>
              </a:rPr>
              <a:t>po</a:t>
            </a:r>
            <a:r>
              <a:rPr lang="en-US" sz="2100" dirty="0" smtClean="0">
                <a:latin typeface="Tahoma" panose="020B0604030504040204" pitchFamily="34" charset="0"/>
                <a:ea typeface="华文中宋" panose="02010600040101010101" pitchFamily="2" charset="-122"/>
              </a:rPr>
              <a:t> ) {</a:t>
            </a:r>
            <a:endParaRPr lang="en-US" sz="2100" dirty="0" smtClean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100" dirty="0" smtClean="0">
                <a:latin typeface="Tahoma" panose="020B0604030504040204" pitchFamily="34" charset="0"/>
                <a:ea typeface="华文中宋" panose="02010600040101010101" pitchFamily="2" charset="-122"/>
              </a:rPr>
              <a:t>          </a:t>
            </a:r>
            <a:r>
              <a:rPr lang="en-US" sz="2100" dirty="0" err="1" smtClean="0">
                <a:latin typeface="Tahoma" panose="020B0604030504040204" pitchFamily="34" charset="0"/>
                <a:ea typeface="华文中宋" panose="02010600040101010101" pitchFamily="2" charset="-122"/>
              </a:rPr>
              <a:t>po.m_float</a:t>
            </a:r>
            <a:r>
              <a:rPr lang="en-US" sz="2100" dirty="0" smtClean="0">
                <a:latin typeface="Tahoma" panose="020B0604030504040204" pitchFamily="34" charset="0"/>
                <a:ea typeface="华文中宋" panose="02010600040101010101" pitchFamily="2" charset="-122"/>
              </a:rPr>
              <a:t>=100.0f ;  </a:t>
            </a:r>
            <a:endParaRPr lang="en-US" sz="2100" dirty="0" smtClean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100" dirty="0" smtClean="0">
                <a:latin typeface="Tahoma" panose="020B0604030504040204" pitchFamily="34" charset="0"/>
                <a:ea typeface="华文中宋" panose="02010600040101010101" pitchFamily="2" charset="-122"/>
              </a:rPr>
              <a:t>    }</a:t>
            </a:r>
            <a:endParaRPr lang="en-US" sz="2100" dirty="0" smtClean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940" dirty="0" smtClean="0">
                <a:ea typeface="黑体" panose="02010609060101010101" pitchFamily="49" charset="-122"/>
              </a:rPr>
              <a:t>  </a:t>
            </a:r>
            <a:endParaRPr lang="en-US" sz="2940" dirty="0" smtClean="0">
              <a:ea typeface="黑体" panose="02010609060101010101" pitchFamily="49" charset="-122"/>
            </a:endParaRPr>
          </a:p>
        </p:txBody>
      </p:sp>
      <p:sp>
        <p:nvSpPr>
          <p:cNvPr id="62468" name="矩形 62467"/>
          <p:cNvSpPr>
            <a:spLocks noChangeArrowheads="1"/>
          </p:cNvSpPr>
          <p:nvPr/>
        </p:nvSpPr>
        <p:spPr bwMode="auto">
          <a:xfrm>
            <a:off x="4720590" y="1256824"/>
            <a:ext cx="5152311" cy="48456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100" dirty="0">
                <a:latin typeface="Tahoma" panose="020B0604030504040204" pitchFamily="34" charset="0"/>
                <a:ea typeface="华文中宋" panose="02010600040101010101" pitchFamily="2" charset="-122"/>
              </a:rPr>
              <a:t>public static void main(String[] </a:t>
            </a:r>
            <a:r>
              <a:rPr lang="en-US" sz="2100" dirty="0" err="1">
                <a:latin typeface="Tahoma" panose="020B0604030504040204" pitchFamily="34" charset="0"/>
                <a:ea typeface="华文中宋" panose="02010600040101010101" pitchFamily="2" charset="-122"/>
              </a:rPr>
              <a:t>args</a:t>
            </a:r>
            <a:r>
              <a:rPr lang="en-US" sz="2100" dirty="0">
                <a:latin typeface="Tahoma" panose="020B0604030504040204" pitchFamily="34" charset="0"/>
                <a:ea typeface="华文中宋" panose="02010600040101010101" pitchFamily="2" charset="-122"/>
              </a:rPr>
              <a:t>) {</a:t>
            </a:r>
            <a:endParaRPr lang="en-US" sz="21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100" dirty="0">
                <a:latin typeface="Tahoma" panose="020B0604030504040204" pitchFamily="34" charset="0"/>
                <a:ea typeface="华文中宋" panose="02010600040101010101" pitchFamily="2" charset="-122"/>
              </a:rPr>
              <a:t>    </a:t>
            </a:r>
            <a:r>
              <a:rPr lang="en-US" sz="2100" dirty="0" err="1">
                <a:latin typeface="Tahoma" panose="020B0604030504040204" pitchFamily="34" charset="0"/>
                <a:ea typeface="华文中宋" panose="02010600040101010101" pitchFamily="2" charset="-122"/>
              </a:rPr>
              <a:t>PassTest</a:t>
            </a:r>
            <a:r>
              <a:rPr lang="en-US" sz="2100" dirty="0">
                <a:latin typeface="Tahoma" panose="020B0604030504040204" pitchFamily="34" charset="0"/>
                <a:ea typeface="华文中宋" panose="02010600040101010101" pitchFamily="2" charset="-122"/>
              </a:rPr>
              <a:t>  </a:t>
            </a:r>
            <a:r>
              <a:rPr lang="en-US" sz="2100" dirty="0" err="1">
                <a:latin typeface="Tahoma" panose="020B0604030504040204" pitchFamily="34" charset="0"/>
                <a:ea typeface="华文中宋" panose="02010600040101010101" pitchFamily="2" charset="-122"/>
              </a:rPr>
              <a:t>pt</a:t>
            </a:r>
            <a:r>
              <a:rPr lang="en-US" sz="2100" dirty="0">
                <a:latin typeface="Tahoma" panose="020B0604030504040204" pitchFamily="34" charset="0"/>
                <a:ea typeface="华文中宋" panose="02010600040101010101" pitchFamily="2" charset="-122"/>
              </a:rPr>
              <a:t> = new </a:t>
            </a:r>
            <a:r>
              <a:rPr lang="en-US" sz="2100" dirty="0" err="1">
                <a:latin typeface="Tahoma" panose="020B0604030504040204" pitchFamily="34" charset="0"/>
                <a:ea typeface="华文中宋" panose="02010600040101010101" pitchFamily="2" charset="-122"/>
              </a:rPr>
              <a:t>PassTest</a:t>
            </a:r>
            <a:r>
              <a:rPr lang="en-US" sz="2100" dirty="0">
                <a:latin typeface="Tahoma" panose="020B0604030504040204" pitchFamily="34" charset="0"/>
                <a:ea typeface="华文中宋" panose="02010600040101010101" pitchFamily="2" charset="-122"/>
              </a:rPr>
              <a:t>()  ; </a:t>
            </a:r>
            <a:endParaRPr lang="en-US" sz="21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100" dirty="0">
                <a:latin typeface="Tahoma" panose="020B0604030504040204" pitchFamily="34" charset="0"/>
                <a:ea typeface="华文中宋" panose="02010600040101010101" pitchFamily="2" charset="-122"/>
              </a:rPr>
              <a:t>    </a:t>
            </a:r>
            <a:r>
              <a:rPr lang="en-US" sz="2100" dirty="0" err="1">
                <a:latin typeface="Tahoma" panose="020B0604030504040204" pitchFamily="34" charset="0"/>
                <a:ea typeface="华文中宋" panose="02010600040101010101" pitchFamily="2" charset="-122"/>
              </a:rPr>
              <a:t>int</a:t>
            </a:r>
            <a:r>
              <a:rPr lang="en-US" sz="2100" dirty="0">
                <a:latin typeface="Tahoma" panose="020B0604030504040204" pitchFamily="34" charset="0"/>
                <a:ea typeface="华文中宋" panose="02010600040101010101" pitchFamily="2" charset="-122"/>
              </a:rPr>
              <a:t>  </a:t>
            </a:r>
            <a:r>
              <a:rPr lang="en-US" sz="2100" dirty="0" err="1">
                <a:latin typeface="Tahoma" panose="020B0604030504040204" pitchFamily="34" charset="0"/>
                <a:ea typeface="华文中宋" panose="02010600040101010101" pitchFamily="2" charset="-122"/>
              </a:rPr>
              <a:t>i</a:t>
            </a:r>
            <a:r>
              <a:rPr lang="en-US" sz="2100" dirty="0">
                <a:latin typeface="Tahoma" panose="020B0604030504040204" pitchFamily="34" charset="0"/>
                <a:ea typeface="华文中宋" panose="02010600040101010101" pitchFamily="2" charset="-122"/>
              </a:rPr>
              <a:t> = 22 ;</a:t>
            </a:r>
            <a:endParaRPr lang="en-US" sz="21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100" dirty="0">
                <a:latin typeface="Tahoma" panose="020B0604030504040204" pitchFamily="34" charset="0"/>
                <a:ea typeface="华文中宋" panose="02010600040101010101" pitchFamily="2" charset="-122"/>
              </a:rPr>
              <a:t>   pt.change1( </a:t>
            </a:r>
            <a:r>
              <a:rPr lang="en-US" sz="2100" dirty="0" err="1">
                <a:latin typeface="Tahoma" panose="020B0604030504040204" pitchFamily="34" charset="0"/>
                <a:ea typeface="华文中宋" panose="02010600040101010101" pitchFamily="2" charset="-122"/>
              </a:rPr>
              <a:t>i</a:t>
            </a:r>
            <a:r>
              <a:rPr lang="en-US" sz="2100" dirty="0">
                <a:latin typeface="Tahoma" panose="020B0604030504040204" pitchFamily="34" charset="0"/>
                <a:ea typeface="华文中宋" panose="02010600040101010101" pitchFamily="2" charset="-122"/>
              </a:rPr>
              <a:t> )  ;</a:t>
            </a:r>
            <a:endParaRPr lang="en-US" sz="21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100" dirty="0">
                <a:latin typeface="Tahoma" panose="020B0604030504040204" pitchFamily="34" charset="0"/>
                <a:ea typeface="华文中宋" panose="02010600040101010101" pitchFamily="2" charset="-122"/>
              </a:rPr>
              <a:t>   </a:t>
            </a:r>
            <a:r>
              <a:rPr lang="en-US" sz="2100" dirty="0" err="1">
                <a:latin typeface="Tahoma" panose="020B0604030504040204" pitchFamily="34" charset="0"/>
                <a:ea typeface="华文中宋" panose="02010600040101010101" pitchFamily="2" charset="-122"/>
              </a:rPr>
              <a:t>System.out.println</a:t>
            </a:r>
            <a:r>
              <a:rPr lang="en-US" sz="2100" dirty="0">
                <a:latin typeface="Tahoma" panose="020B0604030504040204" pitchFamily="34" charset="0"/>
                <a:ea typeface="华文中宋" panose="02010600040101010101" pitchFamily="2" charset="-122"/>
              </a:rPr>
              <a:t>("</a:t>
            </a:r>
            <a:r>
              <a:rPr lang="en-US" sz="2100" dirty="0" err="1">
                <a:latin typeface="Tahoma" panose="020B0604030504040204" pitchFamily="34" charset="0"/>
                <a:ea typeface="华文中宋" panose="02010600040101010101" pitchFamily="2" charset="-122"/>
              </a:rPr>
              <a:t>i</a:t>
            </a:r>
            <a:r>
              <a:rPr lang="en-US" sz="2100" dirty="0">
                <a:latin typeface="Tahoma" panose="020B0604030504040204" pitchFamily="34" charset="0"/>
                <a:ea typeface="华文中宋" panose="02010600040101010101" pitchFamily="2" charset="-122"/>
              </a:rPr>
              <a:t> value is " + </a:t>
            </a:r>
            <a:r>
              <a:rPr lang="en-US" sz="2100" dirty="0" err="1">
                <a:latin typeface="Tahoma" panose="020B0604030504040204" pitchFamily="34" charset="0"/>
                <a:ea typeface="华文中宋" panose="02010600040101010101" pitchFamily="2" charset="-122"/>
              </a:rPr>
              <a:t>i</a:t>
            </a:r>
            <a:r>
              <a:rPr lang="en-US" sz="2100" dirty="0">
                <a:latin typeface="Tahoma" panose="020B0604030504040204" pitchFamily="34" charset="0"/>
                <a:ea typeface="华文中宋" panose="02010600040101010101" pitchFamily="2" charset="-122"/>
              </a:rPr>
              <a:t>);</a:t>
            </a:r>
            <a:endParaRPr lang="en-US" sz="21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100" dirty="0">
                <a:latin typeface="Tahoma" panose="020B0604030504040204" pitchFamily="34" charset="0"/>
                <a:ea typeface="华文中宋" panose="02010600040101010101" pitchFamily="2" charset="-122"/>
              </a:rPr>
              <a:t>    String  s = new String( "Hello" ) ;</a:t>
            </a:r>
            <a:endParaRPr lang="en-US" sz="21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100" dirty="0">
                <a:latin typeface="Tahoma" panose="020B0604030504040204" pitchFamily="34" charset="0"/>
                <a:ea typeface="华文中宋" panose="02010600040101010101" pitchFamily="2" charset="-122"/>
              </a:rPr>
              <a:t>    pt.change2( s ) ;</a:t>
            </a:r>
            <a:endParaRPr lang="en-US" sz="21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100" dirty="0">
                <a:latin typeface="Tahoma" panose="020B0604030504040204" pitchFamily="34" charset="0"/>
                <a:ea typeface="华文中宋" panose="02010600040101010101" pitchFamily="2" charset="-122"/>
              </a:rPr>
              <a:t>   </a:t>
            </a:r>
            <a:r>
              <a:rPr lang="en-US" sz="2100" dirty="0" err="1">
                <a:latin typeface="Tahoma" panose="020B0604030504040204" pitchFamily="34" charset="0"/>
                <a:ea typeface="华文中宋" panose="02010600040101010101" pitchFamily="2" charset="-122"/>
              </a:rPr>
              <a:t>System.out.println</a:t>
            </a:r>
            <a:r>
              <a:rPr lang="en-US" sz="2100" dirty="0">
                <a:latin typeface="Tahoma" panose="020B0604030504040204" pitchFamily="34" charset="0"/>
                <a:ea typeface="华文中宋" panose="02010600040101010101" pitchFamily="2" charset="-122"/>
              </a:rPr>
              <a:t>("s value is " + s);</a:t>
            </a:r>
            <a:endParaRPr lang="en-US" sz="21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100" dirty="0">
                <a:latin typeface="Tahoma" panose="020B0604030504040204" pitchFamily="34" charset="0"/>
                <a:ea typeface="华文中宋" panose="02010600040101010101" pitchFamily="2" charset="-122"/>
              </a:rPr>
              <a:t>   </a:t>
            </a:r>
            <a:r>
              <a:rPr lang="en-US" sz="2100" dirty="0" err="1">
                <a:latin typeface="Tahoma" panose="020B0604030504040204" pitchFamily="34" charset="0"/>
                <a:ea typeface="华文中宋" panose="02010600040101010101" pitchFamily="2" charset="-122"/>
              </a:rPr>
              <a:t>pt.m_float</a:t>
            </a:r>
            <a:r>
              <a:rPr lang="en-US" sz="2100" dirty="0">
                <a:latin typeface="Tahoma" panose="020B0604030504040204" pitchFamily="34" charset="0"/>
                <a:ea typeface="华文中宋" panose="02010600040101010101" pitchFamily="2" charset="-122"/>
              </a:rPr>
              <a:t> = 22.0F ; </a:t>
            </a:r>
            <a:endParaRPr lang="en-US" sz="21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100" dirty="0">
                <a:latin typeface="Tahoma" panose="020B0604030504040204" pitchFamily="34" charset="0"/>
                <a:ea typeface="华文中宋" panose="02010600040101010101" pitchFamily="2" charset="-122"/>
              </a:rPr>
              <a:t>   pt.change3(  </a:t>
            </a:r>
            <a:r>
              <a:rPr lang="en-US" sz="2100" dirty="0" err="1">
                <a:latin typeface="Tahoma" panose="020B0604030504040204" pitchFamily="34" charset="0"/>
                <a:ea typeface="华文中宋" panose="02010600040101010101" pitchFamily="2" charset="-122"/>
              </a:rPr>
              <a:t>pt</a:t>
            </a:r>
            <a:r>
              <a:rPr lang="en-US" sz="2100" dirty="0">
                <a:latin typeface="Tahoma" panose="020B0604030504040204" pitchFamily="34" charset="0"/>
                <a:ea typeface="华文中宋" panose="02010600040101010101" pitchFamily="2" charset="-122"/>
              </a:rPr>
              <a:t> ) ;</a:t>
            </a:r>
            <a:endParaRPr lang="en-US" sz="21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100" dirty="0">
                <a:latin typeface="Tahoma" panose="020B0604030504040204" pitchFamily="34" charset="0"/>
                <a:ea typeface="华文中宋" panose="02010600040101010101" pitchFamily="2" charset="-122"/>
              </a:rPr>
              <a:t>   </a:t>
            </a:r>
            <a:r>
              <a:rPr lang="en-US" sz="2100" dirty="0" err="1">
                <a:latin typeface="Tahoma" panose="020B0604030504040204" pitchFamily="34" charset="0"/>
                <a:ea typeface="华文中宋" panose="02010600040101010101" pitchFamily="2" charset="-122"/>
              </a:rPr>
              <a:t>System.out.println</a:t>
            </a:r>
            <a:r>
              <a:rPr lang="en-US" sz="2100" dirty="0">
                <a:latin typeface="Tahoma" panose="020B0604030504040204" pitchFamily="34" charset="0"/>
                <a:ea typeface="华文中宋" panose="02010600040101010101" pitchFamily="2" charset="-122"/>
              </a:rPr>
              <a:t>("Current </a:t>
            </a:r>
            <a:r>
              <a:rPr lang="en-US" sz="2100" dirty="0" err="1">
                <a:latin typeface="Tahoma" panose="020B0604030504040204" pitchFamily="34" charset="0"/>
                <a:ea typeface="华文中宋" panose="02010600040101010101" pitchFamily="2" charset="-122"/>
              </a:rPr>
              <a:t>pt.m_float</a:t>
            </a:r>
            <a:r>
              <a:rPr lang="en-US" sz="2100" dirty="0">
                <a:latin typeface="Tahoma" panose="020B0604030504040204" pitchFamily="34" charset="0"/>
                <a:ea typeface="华文中宋" panose="02010600040101010101" pitchFamily="2" charset="-122"/>
              </a:rPr>
              <a:t> is   " + </a:t>
            </a:r>
            <a:r>
              <a:rPr lang="en-US" sz="2100" dirty="0" err="1">
                <a:latin typeface="Tahoma" panose="020B0604030504040204" pitchFamily="34" charset="0"/>
                <a:ea typeface="华文中宋" panose="02010600040101010101" pitchFamily="2" charset="-122"/>
              </a:rPr>
              <a:t>pt.m_float</a:t>
            </a:r>
            <a:r>
              <a:rPr lang="en-US" sz="2100" dirty="0">
                <a:latin typeface="Tahoma" panose="020B0604030504040204" pitchFamily="34" charset="0"/>
                <a:ea typeface="华文中宋" panose="02010600040101010101" pitchFamily="2" charset="-122"/>
              </a:rPr>
              <a:t>);</a:t>
            </a:r>
            <a:endParaRPr lang="en-US" sz="21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100" dirty="0">
                <a:latin typeface="Tahoma" panose="020B0604030504040204" pitchFamily="34" charset="0"/>
                <a:ea typeface="华文中宋" panose="02010600040101010101" pitchFamily="2" charset="-122"/>
              </a:rPr>
              <a:t>  }  // main() </a:t>
            </a:r>
            <a:endParaRPr lang="en-US" sz="21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100" dirty="0">
                <a:latin typeface="Tahoma" panose="020B0604030504040204" pitchFamily="34" charset="0"/>
                <a:ea typeface="华文中宋" panose="02010600040101010101" pitchFamily="2" charset="-122"/>
              </a:rPr>
              <a:t>}  // class</a:t>
            </a:r>
            <a:endParaRPr lang="en-US" sz="21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1680" dirty="0"/>
              <a:t>   </a:t>
            </a:r>
            <a:endParaRPr lang="zh-CN" altLang="en-US" sz="1680" dirty="0"/>
          </a:p>
        </p:txBody>
      </p:sp>
      <p:sp>
        <p:nvSpPr>
          <p:cNvPr id="62469" name="矩形 62468"/>
          <p:cNvSpPr>
            <a:spLocks noChangeArrowheads="1"/>
          </p:cNvSpPr>
          <p:nvPr/>
        </p:nvSpPr>
        <p:spPr bwMode="auto">
          <a:xfrm>
            <a:off x="956120" y="5670590"/>
            <a:ext cx="8721090" cy="1366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100" dirty="0" err="1">
                <a:latin typeface="Tahoma" panose="020B0604030504040204" pitchFamily="34" charset="0"/>
                <a:ea typeface="华文中宋" panose="02010600040101010101" pitchFamily="2" charset="-122"/>
              </a:rPr>
              <a:t>i</a:t>
            </a:r>
            <a:r>
              <a:rPr lang="en-US" sz="2100" dirty="0">
                <a:latin typeface="Tahoma" panose="020B0604030504040204" pitchFamily="34" charset="0"/>
                <a:ea typeface="华文中宋" panose="02010600040101010101" pitchFamily="2" charset="-122"/>
              </a:rPr>
              <a:t> value is 22</a:t>
            </a:r>
            <a:endParaRPr lang="en-US" sz="21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100" dirty="0">
                <a:latin typeface="Tahoma" panose="020B0604030504040204" pitchFamily="34" charset="0"/>
                <a:ea typeface="华文中宋" panose="02010600040101010101" pitchFamily="2" charset="-122"/>
              </a:rPr>
              <a:t>s value is Hello</a:t>
            </a:r>
            <a:endParaRPr lang="en-US" sz="21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sz="2100" dirty="0">
                <a:latin typeface="Tahoma" panose="020B0604030504040204" pitchFamily="34" charset="0"/>
                <a:ea typeface="华文中宋" panose="02010600040101010101" pitchFamily="2" charset="-122"/>
              </a:rPr>
              <a:t>Current </a:t>
            </a:r>
            <a:r>
              <a:rPr lang="en-US" sz="2100" dirty="0" err="1">
                <a:latin typeface="Tahoma" panose="020B0604030504040204" pitchFamily="34" charset="0"/>
                <a:ea typeface="华文中宋" panose="02010600040101010101" pitchFamily="2" charset="-122"/>
              </a:rPr>
              <a:t>pt.m_float</a:t>
            </a:r>
            <a:r>
              <a:rPr lang="en-US" sz="2100" dirty="0">
                <a:latin typeface="Tahoma" panose="020B0604030504040204" pitchFamily="34" charset="0"/>
                <a:ea typeface="华文中宋" panose="02010600040101010101" pitchFamily="2" charset="-122"/>
              </a:rPr>
              <a:t> is   100.0</a:t>
            </a:r>
            <a:endParaRPr lang="en-US" sz="2100" dirty="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100" dirty="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1F67-1787-484F-9B88-937967F3EDD3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animBg="1" build="p"/>
      <p:bldP spid="62468" grpId="0" bldLvl="0" animBg="1"/>
      <p:bldP spid="62469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矩形 63489"/>
          <p:cNvSpPr>
            <a:spLocks noChangeArrowheads="1"/>
          </p:cNvSpPr>
          <p:nvPr/>
        </p:nvSpPr>
        <p:spPr bwMode="auto">
          <a:xfrm>
            <a:off x="5594033" y="1483519"/>
            <a:ext cx="3360420" cy="46872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outerShdw dist="107763" dir="189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endParaRPr lang="zh-CN" altLang="en-US" sz="3360">
              <a:latin typeface="Times New Roman" panose="02020603050405020304" pitchFamily="18" charset="0"/>
            </a:endParaRPr>
          </a:p>
          <a:p>
            <a:pPr algn="ctr" eaLnBrk="0" hangingPunct="0"/>
            <a:endParaRPr lang="zh-CN" altLang="en-US" sz="3360">
              <a:latin typeface="Times New Roman" panose="02020603050405020304" pitchFamily="18" charset="0"/>
            </a:endParaRPr>
          </a:p>
          <a:p>
            <a:pPr algn="ctr" eaLnBrk="0" hangingPunct="0"/>
            <a:endParaRPr lang="zh-CN" altLang="en-US" sz="3360">
              <a:latin typeface="Times New Roman" panose="02020603050405020304" pitchFamily="18" charset="0"/>
            </a:endParaRPr>
          </a:p>
          <a:p>
            <a:pPr algn="ctr" eaLnBrk="0" hangingPunct="0"/>
            <a:endParaRPr lang="zh-CN" altLang="en-US" sz="3360">
              <a:latin typeface="Times New Roman" panose="02020603050405020304" pitchFamily="18" charset="0"/>
            </a:endParaRPr>
          </a:p>
          <a:p>
            <a:pPr algn="ctr" eaLnBrk="0" hangingPunct="0"/>
            <a:endParaRPr lang="zh-CN" altLang="en-US" sz="3360">
              <a:latin typeface="Times New Roman" panose="02020603050405020304" pitchFamily="18" charset="0"/>
            </a:endParaRPr>
          </a:p>
          <a:p>
            <a:pPr algn="ctr" eaLnBrk="0" hangingPunct="0"/>
            <a:endParaRPr lang="zh-CN" altLang="en-US" sz="3360">
              <a:latin typeface="Times New Roman" panose="02020603050405020304" pitchFamily="18" charset="0"/>
            </a:endParaRPr>
          </a:p>
          <a:p>
            <a:pPr algn="ctr" eaLnBrk="0" hangingPunct="0"/>
            <a:endParaRPr lang="zh-CN" altLang="en-US" sz="3360">
              <a:latin typeface="Times New Roman" panose="02020603050405020304" pitchFamily="18" charset="0"/>
            </a:endParaRPr>
          </a:p>
        </p:txBody>
      </p:sp>
      <p:sp>
        <p:nvSpPr>
          <p:cNvPr id="66562" name="标题 63490"/>
          <p:cNvSpPr>
            <a:spLocks noGrp="1" noChangeArrowheads="1"/>
          </p:cNvSpPr>
          <p:nvPr>
            <p:ph type="title"/>
          </p:nvPr>
        </p:nvSpPr>
        <p:spPr>
          <a:xfrm>
            <a:off x="1028462" y="338376"/>
            <a:ext cx="3975496" cy="621744"/>
          </a:xfrm>
        </p:spPr>
        <p:txBody>
          <a:bodyPr>
            <a:normAutofit fontScale="90000"/>
          </a:bodyPr>
          <a:lstStyle/>
          <a:p>
            <a:r>
              <a:rPr lang="zh-CN" altLang="en-US" sz="3990" dirty="0" smtClean="0"/>
              <a:t>基本类型的值传递</a:t>
            </a:r>
            <a:endParaRPr lang="zh-CN" altLang="en-US" sz="3990" dirty="0" smtClean="0"/>
          </a:p>
        </p:txBody>
      </p:sp>
      <p:sp>
        <p:nvSpPr>
          <p:cNvPr id="66563" name="矩形 63491"/>
          <p:cNvSpPr>
            <a:spLocks noChangeArrowheads="1"/>
          </p:cNvSpPr>
          <p:nvPr/>
        </p:nvSpPr>
        <p:spPr bwMode="auto">
          <a:xfrm>
            <a:off x="3078719" y="2240280"/>
            <a:ext cx="1360170" cy="5600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zh-CN" altLang="en-US" sz="3360">
                <a:latin typeface="Times New Roman" panose="02020603050405020304" pitchFamily="18" charset="0"/>
              </a:rPr>
              <a:t>3.14</a:t>
            </a:r>
            <a:endParaRPr lang="zh-CN" altLang="en-US" sz="3360">
              <a:latin typeface="Times New Roman" panose="02020603050405020304" pitchFamily="18" charset="0"/>
            </a:endParaRPr>
          </a:p>
        </p:txBody>
      </p:sp>
      <p:sp>
        <p:nvSpPr>
          <p:cNvPr id="66564" name="直接连接符 63492"/>
          <p:cNvSpPr>
            <a:spLocks noChangeShapeType="1"/>
          </p:cNvSpPr>
          <p:nvPr/>
        </p:nvSpPr>
        <p:spPr bwMode="auto">
          <a:xfrm>
            <a:off x="1241822" y="3760470"/>
            <a:ext cx="848106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100"/>
          </a:p>
        </p:txBody>
      </p:sp>
      <p:sp>
        <p:nvSpPr>
          <p:cNvPr id="66565" name="矩形 63493"/>
          <p:cNvSpPr>
            <a:spLocks noChangeArrowheads="1"/>
          </p:cNvSpPr>
          <p:nvPr/>
        </p:nvSpPr>
        <p:spPr bwMode="auto">
          <a:xfrm>
            <a:off x="3078719" y="4480560"/>
            <a:ext cx="1360170" cy="5600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zh-CN" altLang="en-US" sz="3360">
                <a:latin typeface="Times New Roman" panose="02020603050405020304" pitchFamily="18" charset="0"/>
              </a:rPr>
              <a:t>3.14</a:t>
            </a:r>
            <a:endParaRPr lang="zh-CN" altLang="en-US" sz="3360">
              <a:latin typeface="Times New Roman" panose="02020603050405020304" pitchFamily="18" charset="0"/>
            </a:endParaRPr>
          </a:p>
        </p:txBody>
      </p:sp>
      <p:sp>
        <p:nvSpPr>
          <p:cNvPr id="66566" name="矩形 63494"/>
          <p:cNvSpPr>
            <a:spLocks noChangeArrowheads="1"/>
          </p:cNvSpPr>
          <p:nvPr/>
        </p:nvSpPr>
        <p:spPr bwMode="auto">
          <a:xfrm>
            <a:off x="2438639" y="2240280"/>
            <a:ext cx="560070" cy="56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en-US" sz="3360">
                <a:latin typeface="Times New Roman" panose="02020603050405020304" pitchFamily="18" charset="0"/>
              </a:rPr>
              <a:t>A</a:t>
            </a:r>
            <a:endParaRPr lang="en-US" sz="3360">
              <a:latin typeface="Times New Roman" panose="02020603050405020304" pitchFamily="18" charset="0"/>
            </a:endParaRPr>
          </a:p>
        </p:txBody>
      </p:sp>
      <p:sp>
        <p:nvSpPr>
          <p:cNvPr id="66567" name="矩形 63495"/>
          <p:cNvSpPr>
            <a:spLocks noChangeArrowheads="1"/>
          </p:cNvSpPr>
          <p:nvPr/>
        </p:nvSpPr>
        <p:spPr bwMode="auto">
          <a:xfrm>
            <a:off x="2438639" y="4480560"/>
            <a:ext cx="560070" cy="56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en-US" sz="3360">
                <a:latin typeface="Times New Roman" panose="02020603050405020304" pitchFamily="18" charset="0"/>
              </a:rPr>
              <a:t>B</a:t>
            </a:r>
            <a:endParaRPr lang="en-US" sz="3360">
              <a:latin typeface="Times New Roman" panose="02020603050405020304" pitchFamily="18" charset="0"/>
            </a:endParaRPr>
          </a:p>
        </p:txBody>
      </p:sp>
      <p:sp>
        <p:nvSpPr>
          <p:cNvPr id="66568" name="直接连接符 63496"/>
          <p:cNvSpPr>
            <a:spLocks noChangeShapeType="1"/>
          </p:cNvSpPr>
          <p:nvPr/>
        </p:nvSpPr>
        <p:spPr bwMode="auto">
          <a:xfrm>
            <a:off x="3798809" y="2720340"/>
            <a:ext cx="0" cy="184023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100"/>
          </a:p>
        </p:txBody>
      </p:sp>
      <p:sp>
        <p:nvSpPr>
          <p:cNvPr id="66569" name="矩形 63497"/>
          <p:cNvSpPr>
            <a:spLocks noChangeArrowheads="1"/>
          </p:cNvSpPr>
          <p:nvPr/>
        </p:nvSpPr>
        <p:spPr bwMode="auto">
          <a:xfrm>
            <a:off x="6234113" y="2240280"/>
            <a:ext cx="1280160" cy="5600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zh-CN" altLang="en-US" sz="3360">
                <a:latin typeface="Times New Roman" panose="02020603050405020304" pitchFamily="18" charset="0"/>
              </a:rPr>
              <a:t>0</a:t>
            </a:r>
            <a:r>
              <a:rPr lang="en-US" sz="3360">
                <a:latin typeface="Times New Roman" panose="02020603050405020304" pitchFamily="18" charset="0"/>
              </a:rPr>
              <a:t>x2F</a:t>
            </a:r>
            <a:endParaRPr lang="en-US" sz="3360">
              <a:latin typeface="Times New Roman" panose="02020603050405020304" pitchFamily="18" charset="0"/>
            </a:endParaRPr>
          </a:p>
        </p:txBody>
      </p:sp>
      <p:sp>
        <p:nvSpPr>
          <p:cNvPr id="66570" name="矩形 63498"/>
          <p:cNvSpPr>
            <a:spLocks noChangeArrowheads="1"/>
          </p:cNvSpPr>
          <p:nvPr/>
        </p:nvSpPr>
        <p:spPr bwMode="auto">
          <a:xfrm>
            <a:off x="6234113" y="4480560"/>
            <a:ext cx="1280160" cy="5600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zh-CN" altLang="en-US" sz="3360">
                <a:latin typeface="Times New Roman" panose="02020603050405020304" pitchFamily="18" charset="0"/>
              </a:rPr>
              <a:t>0</a:t>
            </a:r>
            <a:r>
              <a:rPr lang="en-US" sz="3360">
                <a:latin typeface="Times New Roman" panose="02020603050405020304" pitchFamily="18" charset="0"/>
              </a:rPr>
              <a:t>x2F</a:t>
            </a:r>
            <a:endParaRPr lang="en-US" sz="3360">
              <a:latin typeface="Times New Roman" panose="02020603050405020304" pitchFamily="18" charset="0"/>
            </a:endParaRPr>
          </a:p>
        </p:txBody>
      </p:sp>
      <p:sp>
        <p:nvSpPr>
          <p:cNvPr id="66571" name="矩形 63499"/>
          <p:cNvSpPr>
            <a:spLocks noChangeArrowheads="1"/>
          </p:cNvSpPr>
          <p:nvPr/>
        </p:nvSpPr>
        <p:spPr bwMode="auto">
          <a:xfrm>
            <a:off x="5594033" y="2240280"/>
            <a:ext cx="560070" cy="56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en-US" sz="3360">
                <a:latin typeface="Times New Roman" panose="02020603050405020304" pitchFamily="18" charset="0"/>
              </a:rPr>
              <a:t>A</a:t>
            </a:r>
            <a:endParaRPr lang="en-US" sz="3360">
              <a:latin typeface="Times New Roman" panose="02020603050405020304" pitchFamily="18" charset="0"/>
            </a:endParaRPr>
          </a:p>
        </p:txBody>
      </p:sp>
      <p:sp>
        <p:nvSpPr>
          <p:cNvPr id="66572" name="矩形 63500"/>
          <p:cNvSpPr>
            <a:spLocks noChangeArrowheads="1"/>
          </p:cNvSpPr>
          <p:nvPr/>
        </p:nvSpPr>
        <p:spPr bwMode="auto">
          <a:xfrm>
            <a:off x="5594033" y="4480560"/>
            <a:ext cx="560070" cy="56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en-US" sz="3360">
                <a:latin typeface="Times New Roman" panose="02020603050405020304" pitchFamily="18" charset="0"/>
              </a:rPr>
              <a:t>B</a:t>
            </a:r>
            <a:endParaRPr lang="en-US" sz="3360">
              <a:latin typeface="Times New Roman" panose="02020603050405020304" pitchFamily="18" charset="0"/>
            </a:endParaRPr>
          </a:p>
        </p:txBody>
      </p:sp>
      <p:sp>
        <p:nvSpPr>
          <p:cNvPr id="66573" name="直接连接符 63501"/>
          <p:cNvSpPr>
            <a:spLocks noChangeShapeType="1"/>
          </p:cNvSpPr>
          <p:nvPr/>
        </p:nvSpPr>
        <p:spPr bwMode="auto">
          <a:xfrm>
            <a:off x="6874193" y="2720340"/>
            <a:ext cx="1667" cy="184023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100"/>
          </a:p>
        </p:txBody>
      </p:sp>
      <p:sp>
        <p:nvSpPr>
          <p:cNvPr id="66574" name="椭圆 63502"/>
          <p:cNvSpPr>
            <a:spLocks noChangeArrowheads="1"/>
          </p:cNvSpPr>
          <p:nvPr/>
        </p:nvSpPr>
        <p:spPr bwMode="auto">
          <a:xfrm>
            <a:off x="8234363" y="2240280"/>
            <a:ext cx="640080" cy="56007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100"/>
          </a:p>
        </p:txBody>
      </p:sp>
      <p:sp>
        <p:nvSpPr>
          <p:cNvPr id="66575" name="直接连接符 63503"/>
          <p:cNvSpPr>
            <a:spLocks noChangeShapeType="1"/>
          </p:cNvSpPr>
          <p:nvPr/>
        </p:nvSpPr>
        <p:spPr bwMode="auto">
          <a:xfrm>
            <a:off x="7434263" y="2480310"/>
            <a:ext cx="8001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100"/>
          </a:p>
        </p:txBody>
      </p:sp>
      <p:sp>
        <p:nvSpPr>
          <p:cNvPr id="66576" name="直接连接符 63504"/>
          <p:cNvSpPr>
            <a:spLocks noChangeShapeType="1"/>
          </p:cNvSpPr>
          <p:nvPr/>
        </p:nvSpPr>
        <p:spPr bwMode="auto">
          <a:xfrm flipV="1">
            <a:off x="7354253" y="2800350"/>
            <a:ext cx="1040130" cy="176022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100"/>
          </a:p>
        </p:txBody>
      </p:sp>
      <p:sp>
        <p:nvSpPr>
          <p:cNvPr id="66577" name="矩形 63505"/>
          <p:cNvSpPr>
            <a:spLocks noChangeArrowheads="1"/>
          </p:cNvSpPr>
          <p:nvPr/>
        </p:nvSpPr>
        <p:spPr bwMode="auto">
          <a:xfrm>
            <a:off x="1696879" y="1558529"/>
            <a:ext cx="3023711" cy="4612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outerShdw dist="107763" dir="189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100"/>
          </a:p>
        </p:txBody>
      </p:sp>
      <p:sp>
        <p:nvSpPr>
          <p:cNvPr id="66578" name="矩形 63506"/>
          <p:cNvSpPr>
            <a:spLocks noChangeArrowheads="1"/>
          </p:cNvSpPr>
          <p:nvPr/>
        </p:nvSpPr>
        <p:spPr bwMode="auto">
          <a:xfrm>
            <a:off x="5325666" y="305039"/>
            <a:ext cx="4308871" cy="775096"/>
          </a:xfrm>
          <a:prstGeom prst="rect">
            <a:avLst/>
          </a:prstGeom>
        </p:spPr>
        <p:txBody>
          <a:bodyPr vert="horz" lIns="96011" tIns="48005" rIns="96011" bIns="48005" rtlCol="0" anchor="ctr">
            <a:normAutofit fontScale="9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99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引用类型的地址传递</a:t>
            </a:r>
            <a:endParaRPr lang="zh-CN" altLang="en-US" sz="399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48C4-CFD8-4F00-9552-1FCA38F011AB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zh-CN" altLang="en-US" sz="2000" smtClean="0"/>
              <a:t>方法的重载</a:t>
            </a:r>
            <a:r>
              <a:rPr lang="en-US" sz="2000" smtClean="0">
                <a:ea typeface="黑体" panose="02010609060101010101" pitchFamily="49" charset="-122"/>
              </a:rPr>
              <a:t>(overload)</a:t>
            </a:r>
            <a:endParaRPr lang="en-US" sz="200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800" smtClean="0"/>
              <a:t>方法名相同，但方法的参数不同</a:t>
            </a:r>
            <a:endParaRPr lang="zh-CN" altLang="en-US" sz="1800" smtClean="0"/>
          </a:p>
          <a:p>
            <a:pPr marL="342900" indent="-342900">
              <a:lnSpc>
                <a:spcPct val="120000"/>
              </a:lnSpc>
              <a:buSzPct val="90000"/>
              <a:buFont typeface="Wingdings" panose="05000000000000000000" pitchFamily="2" charset="2"/>
              <a:buNone/>
            </a:pPr>
            <a:r>
              <a:rPr lang="zh-CN" altLang="en-US" sz="2000" smtClean="0"/>
              <a:t>方法描述     方法名</a:t>
            </a:r>
            <a:r>
              <a:rPr lang="en-US" sz="2000" smtClean="0">
                <a:ea typeface="黑体" panose="02010609060101010101" pitchFamily="49" charset="-122"/>
              </a:rPr>
              <a:t>(</a:t>
            </a:r>
            <a:r>
              <a:rPr lang="zh-CN" altLang="en-US" sz="2000" smtClean="0"/>
              <a:t>标识符</a:t>
            </a:r>
            <a:r>
              <a:rPr lang="en-US" sz="2000" smtClean="0">
                <a:ea typeface="黑体" panose="02010609060101010101" pitchFamily="49" charset="-122"/>
              </a:rPr>
              <a:t>)    </a:t>
            </a:r>
            <a:r>
              <a:rPr lang="zh-CN" altLang="en-US" sz="2000" smtClean="0"/>
              <a:t>参数类型      方法返回值 </a:t>
            </a:r>
            <a:endParaRPr lang="zh-CN" altLang="en-US" sz="2000" smtClean="0"/>
          </a:p>
          <a:p>
            <a:pPr marL="342900" indent="-342900">
              <a:lnSpc>
                <a:spcPct val="120000"/>
              </a:lnSpc>
              <a:buSzPct val="90000"/>
              <a:buFont typeface="Wingdings" panose="05000000000000000000" pitchFamily="2" charset="2"/>
              <a:buNone/>
            </a:pPr>
            <a:r>
              <a:rPr lang="zh-CN" altLang="en-US" sz="2000" smtClean="0"/>
              <a:t>绝对值        </a:t>
            </a:r>
            <a:r>
              <a:rPr lang="en-US" sz="2000" smtClean="0">
                <a:ea typeface="黑体" panose="02010609060101010101" pitchFamily="49" charset="-122"/>
              </a:rPr>
              <a:t>abs(a)                 int             int</a:t>
            </a:r>
            <a:endParaRPr lang="en-US" sz="2000" smtClean="0">
              <a:ea typeface="黑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SzPct val="90000"/>
              <a:buFont typeface="Wingdings" panose="05000000000000000000" pitchFamily="2" charset="2"/>
              <a:buNone/>
            </a:pPr>
            <a:r>
              <a:rPr lang="zh-CN" altLang="en-US" sz="2000" smtClean="0"/>
              <a:t>绝对值        </a:t>
            </a:r>
            <a:r>
              <a:rPr lang="en-US" sz="2000" smtClean="0">
                <a:ea typeface="黑体" panose="02010609060101010101" pitchFamily="49" charset="-122"/>
              </a:rPr>
              <a:t>abs(a)                 long          long</a:t>
            </a:r>
            <a:endParaRPr lang="en-US" sz="2000" smtClean="0">
              <a:ea typeface="黑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SzPct val="90000"/>
              <a:buFont typeface="Wingdings" panose="05000000000000000000" pitchFamily="2" charset="2"/>
              <a:buNone/>
            </a:pPr>
            <a:r>
              <a:rPr lang="zh-CN" altLang="en-US" sz="2000" smtClean="0"/>
              <a:t>绝对值        </a:t>
            </a:r>
            <a:r>
              <a:rPr lang="en-US" sz="2000" smtClean="0">
                <a:ea typeface="黑体" panose="02010609060101010101" pitchFamily="49" charset="-122"/>
              </a:rPr>
              <a:t>abs(a)                 float          float</a:t>
            </a:r>
            <a:endParaRPr lang="en-US" sz="2000" smtClean="0">
              <a:ea typeface="黑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SzPct val="90000"/>
              <a:buFont typeface="Wingdings" panose="05000000000000000000" pitchFamily="2" charset="2"/>
              <a:buNone/>
            </a:pPr>
            <a:r>
              <a:rPr lang="en-US" sz="2000" smtClean="0">
                <a:ea typeface="黑体" panose="02010609060101010101" pitchFamily="49" charset="-122"/>
              </a:rPr>
              <a:t>… …            … …                   … …          … …</a:t>
            </a:r>
            <a:endParaRPr lang="en-US" sz="2000" smtClean="0">
              <a:ea typeface="黑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SzPct val="90000"/>
              <a:buFont typeface="Wingdings" panose="05000000000000000000" pitchFamily="2" charset="2"/>
              <a:buNone/>
            </a:pPr>
            <a:r>
              <a:rPr lang="en-US" sz="2000" smtClean="0">
                <a:ea typeface="黑体" panose="02010609060101010101" pitchFamily="49" charset="-122"/>
              </a:rPr>
              <a:t>public static int abs(int a) </a:t>
            </a:r>
            <a:endParaRPr lang="en-US" sz="2000" smtClean="0">
              <a:ea typeface="黑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SzPct val="90000"/>
              <a:buFont typeface="Wingdings" panose="05000000000000000000" pitchFamily="2" charset="2"/>
              <a:buNone/>
            </a:pPr>
            <a:r>
              <a:rPr lang="en-US" sz="2000" smtClean="0">
                <a:ea typeface="黑体" panose="02010609060101010101" pitchFamily="49" charset="-122"/>
              </a:rPr>
              <a:t>public static long abs(long a) </a:t>
            </a:r>
            <a:endParaRPr lang="en-US" sz="2000" smtClean="0">
              <a:ea typeface="黑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SzPct val="90000"/>
              <a:buFont typeface="Wingdings" panose="05000000000000000000" pitchFamily="2" charset="2"/>
              <a:buNone/>
            </a:pPr>
            <a:r>
              <a:rPr lang="en-US" sz="2000" smtClean="0">
                <a:ea typeface="黑体" panose="02010609060101010101" pitchFamily="49" charset="-122"/>
              </a:rPr>
              <a:t>public static float abs(float a)</a:t>
            </a:r>
            <a:endParaRPr lang="en-US" sz="2000" smtClean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D281B7-3FB7-447B-A3B0-CDAB0EAA191E}" type="slidenum">
              <a:rPr lang="zh-CN" altLang="en-US" sz="1470" dirty="0"/>
            </a:fld>
            <a:endParaRPr lang="zh-CN" altLang="en-US" sz="1470" dirty="0"/>
          </a:p>
        </p:txBody>
      </p:sp>
      <p:sp>
        <p:nvSpPr>
          <p:cNvPr id="68612" name="标题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成员方法</a:t>
            </a:r>
            <a:endParaRPr lang="zh-CN" altLang="en-US" dirty="0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方法重载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方法重载也是Java实现多态性机制的一种方式。</a:t>
            </a:r>
            <a:endParaRPr lang="zh-CN" altLang="en-US"/>
          </a:p>
          <a:p>
            <a:r>
              <a:rPr lang="zh-CN" altLang="en-US"/>
              <a:t>同一个类中多个方法有相同的名字，不同的参数列表，这种情况称为方法重载。</a:t>
            </a:r>
            <a:endParaRPr lang="zh-CN" altLang="en-US"/>
          </a:p>
        </p:txBody>
      </p:sp>
      <p:sp>
        <p:nvSpPr>
          <p:cNvPr id="69633" name="矩形 66561"/>
          <p:cNvSpPr>
            <a:spLocks noChangeArrowheads="1"/>
          </p:cNvSpPr>
          <p:nvPr/>
        </p:nvSpPr>
        <p:spPr bwMode="auto">
          <a:xfrm>
            <a:off x="1080135" y="288370"/>
            <a:ext cx="8641080" cy="1200150"/>
          </a:xfrm>
          <a:prstGeom prst="rect">
            <a:avLst/>
          </a:prstGeom>
        </p:spPr>
        <p:txBody>
          <a:bodyPr vert="horz" lIns="96011" tIns="48005" rIns="96011" bIns="48005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zh-CN" altLang="en-US" sz="37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EAB506-6499-4AA5-8224-CDC2E06F4275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标题 6758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方法重载示例</a:t>
            </a:r>
            <a:endParaRPr lang="en-US" dirty="0" smtClean="0">
              <a:ea typeface="黑体" panose="02010609060101010101" pitchFamily="49" charset="-122"/>
            </a:endParaRPr>
          </a:p>
        </p:txBody>
      </p:sp>
      <p:sp>
        <p:nvSpPr>
          <p:cNvPr id="70658" name="文本占位符 67586"/>
          <p:cNvSpPr>
            <a:spLocks noGrp="1" noChangeArrowheads="1"/>
          </p:cNvSpPr>
          <p:nvPr>
            <p:ph idx="1"/>
          </p:nvPr>
        </p:nvSpPr>
        <p:spPr>
          <a:ln w="25400">
            <a:noFill/>
            <a:miter lim="800000"/>
          </a:ln>
        </p:spPr>
        <p:txBody>
          <a:bodyPr>
            <a:normAutofit fontScale="92500" lnSpcReduction="10000"/>
          </a:bodyPr>
          <a:lstStyle/>
          <a:p>
            <a:pPr algn="just">
              <a:buSzPct val="80000"/>
              <a:buFont typeface="Wingdings" panose="05000000000000000000" pitchFamily="2" charset="2"/>
              <a:buNone/>
            </a:pPr>
            <a:r>
              <a:rPr lang="en-US" sz="2100" b="1" smtClean="0">
                <a:latin typeface="Courier New" panose="02070309020205020404" pitchFamily="49" charset="0"/>
                <a:ea typeface="黑体" panose="02010609060101010101" pitchFamily="49" charset="-122"/>
              </a:rPr>
              <a:t>class Calculation {</a:t>
            </a:r>
            <a:endParaRPr lang="en-US" sz="2100" b="1" smtClean="0">
              <a:ea typeface="Batang" panose="02030600000101010101" pitchFamily="18" charset="-127"/>
            </a:endParaRPr>
          </a:p>
          <a:p>
            <a:pPr algn="just">
              <a:buSzPct val="80000"/>
              <a:buFont typeface="Wingdings" panose="05000000000000000000" pitchFamily="2" charset="2"/>
              <a:buNone/>
            </a:pPr>
            <a:r>
              <a:rPr lang="en-US" sz="2100" b="1" smtClean="0">
                <a:latin typeface="Courier New" panose="02070309020205020404" pitchFamily="49" charset="0"/>
                <a:ea typeface="黑体" panose="02010609060101010101" pitchFamily="49" charset="-122"/>
              </a:rPr>
              <a:t>  </a:t>
            </a:r>
            <a:r>
              <a:rPr lang="en-US" sz="2100" b="1" smtClean="0">
                <a:solidFill>
                  <a:srgbClr val="CC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public void add( int a, int b)</a:t>
            </a:r>
            <a:r>
              <a:rPr lang="en-US" sz="2100" b="1" smtClean="0">
                <a:latin typeface="Courier New" panose="02070309020205020404" pitchFamily="49" charset="0"/>
                <a:ea typeface="黑体" panose="02010609060101010101" pitchFamily="49" charset="-122"/>
              </a:rPr>
              <a:t> {</a:t>
            </a:r>
            <a:endParaRPr lang="en-US" sz="2100" b="1" smtClean="0">
              <a:ea typeface="Batang" panose="02030600000101010101" pitchFamily="18" charset="-127"/>
            </a:endParaRPr>
          </a:p>
          <a:p>
            <a:pPr algn="just">
              <a:buSzPct val="80000"/>
              <a:buFont typeface="Wingdings" panose="05000000000000000000" pitchFamily="2" charset="2"/>
              <a:buNone/>
            </a:pPr>
            <a:r>
              <a:rPr lang="en-US" sz="2100" b="1" smtClean="0">
                <a:latin typeface="Courier New" panose="02070309020205020404" pitchFamily="49" charset="0"/>
                <a:ea typeface="黑体" panose="02010609060101010101" pitchFamily="49" charset="-122"/>
              </a:rPr>
              <a:t>   int c = a + b;</a:t>
            </a:r>
            <a:endParaRPr lang="en-US" sz="2100" b="1" smtClean="0">
              <a:ea typeface="Batang" panose="02030600000101010101" pitchFamily="18" charset="-127"/>
            </a:endParaRPr>
          </a:p>
          <a:p>
            <a:pPr algn="just">
              <a:buSzPct val="80000"/>
              <a:buFont typeface="Wingdings" panose="05000000000000000000" pitchFamily="2" charset="2"/>
              <a:buNone/>
            </a:pPr>
            <a:r>
              <a:rPr lang="en-GB" altLang="en-US" sz="2100" b="1" smtClean="0">
                <a:latin typeface="Courier New" panose="02070309020205020404" pitchFamily="49" charset="0"/>
                <a:ea typeface="黑体" panose="02010609060101010101" pitchFamily="49" charset="-122"/>
              </a:rPr>
              <a:t>   System.out.println("</a:t>
            </a:r>
            <a:r>
              <a:rPr lang="zh-CN" altLang="en-US" sz="2100" b="1" smtClean="0">
                <a:latin typeface="宋体" panose="02010600030101010101" pitchFamily="2" charset="-122"/>
                <a:ea typeface="宋体" panose="02010600030101010101" pitchFamily="2" charset="-122"/>
              </a:rPr>
              <a:t>两个整数相加得 </a:t>
            </a:r>
            <a:r>
              <a:rPr lang="zh-CN" altLang="en-US" sz="2100" b="1" smtClean="0">
                <a:latin typeface="Courier New" panose="02070309020205020404" pitchFamily="49" charset="0"/>
              </a:rPr>
              <a:t>"+ </a:t>
            </a:r>
            <a:r>
              <a:rPr lang="en-GB" altLang="en-US" sz="2100" b="1" smtClean="0">
                <a:latin typeface="Courier New" panose="02070309020205020404" pitchFamily="49" charset="0"/>
                <a:ea typeface="黑体" panose="02010609060101010101" pitchFamily="49" charset="-122"/>
              </a:rPr>
              <a:t>c);</a:t>
            </a:r>
            <a:endParaRPr lang="en-GB" altLang="en-US" sz="2100" b="1" smtClean="0">
              <a:ea typeface="Batang" panose="02030600000101010101" pitchFamily="18" charset="-127"/>
            </a:endParaRPr>
          </a:p>
          <a:p>
            <a:pPr algn="just">
              <a:buSzPct val="80000"/>
              <a:buFont typeface="Wingdings" panose="05000000000000000000" pitchFamily="2" charset="2"/>
              <a:buNone/>
            </a:pPr>
            <a:r>
              <a:rPr lang="en-US" sz="2100" b="1" smtClean="0">
                <a:latin typeface="Courier New" panose="02070309020205020404" pitchFamily="49" charset="0"/>
                <a:ea typeface="黑体" panose="02010609060101010101" pitchFamily="49" charset="-122"/>
              </a:rPr>
              <a:t>  }</a:t>
            </a:r>
            <a:endParaRPr lang="en-US" sz="2100" b="1" smtClean="0">
              <a:ea typeface="Batang" panose="02030600000101010101" pitchFamily="18" charset="-127"/>
            </a:endParaRPr>
          </a:p>
          <a:p>
            <a:pPr algn="just">
              <a:buSzPct val="80000"/>
              <a:buFont typeface="Wingdings" panose="05000000000000000000" pitchFamily="2" charset="2"/>
              <a:buNone/>
            </a:pPr>
            <a:r>
              <a:rPr lang="en-US" sz="2100" b="1" smtClean="0">
                <a:latin typeface="Courier New" panose="02070309020205020404" pitchFamily="49" charset="0"/>
                <a:ea typeface="黑体" panose="02010609060101010101" pitchFamily="49" charset="-122"/>
              </a:rPr>
              <a:t>  </a:t>
            </a:r>
            <a:r>
              <a:rPr lang="en-US" sz="2100" b="1" smtClean="0">
                <a:solidFill>
                  <a:srgbClr val="CC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public void add( float a, float b)</a:t>
            </a:r>
            <a:r>
              <a:rPr lang="en-US" sz="2100" b="1" smtClean="0">
                <a:latin typeface="Courier New" panose="02070309020205020404" pitchFamily="49" charset="0"/>
                <a:ea typeface="黑体" panose="02010609060101010101" pitchFamily="49" charset="-122"/>
              </a:rPr>
              <a:t>{</a:t>
            </a:r>
            <a:endParaRPr lang="en-US" sz="2100" b="1" smtClean="0">
              <a:ea typeface="Batang" panose="02030600000101010101" pitchFamily="18" charset="-127"/>
            </a:endParaRPr>
          </a:p>
          <a:p>
            <a:pPr algn="just">
              <a:buSzPct val="80000"/>
              <a:buFont typeface="Wingdings" panose="05000000000000000000" pitchFamily="2" charset="2"/>
              <a:buNone/>
            </a:pPr>
            <a:r>
              <a:rPr lang="en-US" sz="2100" b="1" smtClean="0">
                <a:latin typeface="Courier New" panose="02070309020205020404" pitchFamily="49" charset="0"/>
                <a:ea typeface="黑体" panose="02010609060101010101" pitchFamily="49" charset="-122"/>
              </a:rPr>
              <a:t>    float c = a + b;</a:t>
            </a:r>
            <a:endParaRPr lang="en-US" sz="2100" b="1" smtClean="0">
              <a:ea typeface="Batang" panose="02030600000101010101" pitchFamily="18" charset="-127"/>
            </a:endParaRPr>
          </a:p>
          <a:p>
            <a:pPr algn="just">
              <a:buSzPct val="80000"/>
              <a:buFont typeface="Wingdings" panose="05000000000000000000" pitchFamily="2" charset="2"/>
              <a:buNone/>
            </a:pPr>
            <a:r>
              <a:rPr lang="en-US" sz="2100" b="1" smtClean="0">
                <a:latin typeface="Courier New" panose="02070309020205020404" pitchFamily="49" charset="0"/>
                <a:ea typeface="黑体" panose="02010609060101010101" pitchFamily="49" charset="-122"/>
              </a:rPr>
              <a:t>    System.out.println(</a:t>
            </a:r>
            <a:r>
              <a:rPr lang="en-GB" altLang="en-US" sz="2100" b="1" smtClean="0">
                <a:latin typeface="Courier New" panose="02070309020205020404" pitchFamily="49" charset="0"/>
                <a:ea typeface="黑体" panose="02010609060101010101" pitchFamily="49" charset="-122"/>
              </a:rPr>
              <a:t>"</a:t>
            </a:r>
            <a:r>
              <a:rPr lang="zh-CN" altLang="en-US" sz="2100" b="1" smtClean="0">
                <a:latin typeface="宋体" panose="02010600030101010101" pitchFamily="2" charset="-122"/>
                <a:ea typeface="宋体" panose="02010600030101010101" pitchFamily="2" charset="-122"/>
              </a:rPr>
              <a:t>两个浮点数相加得</a:t>
            </a:r>
            <a:r>
              <a:rPr lang="zh-CN" altLang="en-US" sz="2100" b="1" smtClean="0">
                <a:latin typeface="Courier New" panose="02070309020205020404" pitchFamily="49" charset="0"/>
              </a:rPr>
              <a:t>"+</a:t>
            </a:r>
            <a:r>
              <a:rPr lang="en-US" sz="2100" b="1" smtClean="0">
                <a:latin typeface="Courier New" panose="02070309020205020404" pitchFamily="49" charset="0"/>
                <a:ea typeface="黑体" panose="02010609060101010101" pitchFamily="49" charset="-122"/>
              </a:rPr>
              <a:t>c);</a:t>
            </a:r>
            <a:endParaRPr lang="en-GB" altLang="en-US" sz="2100" b="1" smtClean="0">
              <a:ea typeface="Batang" panose="02030600000101010101" pitchFamily="18" charset="-127"/>
            </a:endParaRPr>
          </a:p>
          <a:p>
            <a:pPr algn="just">
              <a:buSzPct val="80000"/>
              <a:buFont typeface="Wingdings" panose="05000000000000000000" pitchFamily="2" charset="2"/>
              <a:buNone/>
            </a:pPr>
            <a:r>
              <a:rPr lang="en-US" sz="2100" b="1" smtClean="0">
                <a:latin typeface="Courier New" panose="02070309020205020404" pitchFamily="49" charset="0"/>
                <a:ea typeface="黑体" panose="02010609060101010101" pitchFamily="49" charset="-122"/>
              </a:rPr>
              <a:t>  }</a:t>
            </a:r>
            <a:endParaRPr lang="en-US" sz="2100" b="1" smtClean="0">
              <a:ea typeface="Batang" panose="02030600000101010101" pitchFamily="18" charset="-127"/>
            </a:endParaRPr>
          </a:p>
          <a:p>
            <a:pPr algn="just">
              <a:buSzPct val="80000"/>
              <a:buFont typeface="Wingdings" panose="05000000000000000000" pitchFamily="2" charset="2"/>
              <a:buNone/>
            </a:pPr>
            <a:r>
              <a:rPr lang="en-US" sz="2100" b="1" smtClean="0">
                <a:latin typeface="Courier New" panose="02070309020205020404" pitchFamily="49" charset="0"/>
                <a:ea typeface="黑体" panose="02010609060101010101" pitchFamily="49" charset="-122"/>
              </a:rPr>
              <a:t>  </a:t>
            </a:r>
            <a:r>
              <a:rPr lang="en-US" sz="2100" b="1" smtClean="0">
                <a:solidFill>
                  <a:srgbClr val="CC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public void add( String a, String b)</a:t>
            </a:r>
            <a:r>
              <a:rPr lang="en-US" sz="2100" b="1" smtClean="0">
                <a:latin typeface="Courier New" panose="02070309020205020404" pitchFamily="49" charset="0"/>
                <a:ea typeface="黑体" panose="02010609060101010101" pitchFamily="49" charset="-122"/>
              </a:rPr>
              <a:t> {</a:t>
            </a:r>
            <a:endParaRPr lang="en-US" sz="2100" b="1" smtClean="0">
              <a:ea typeface="Batang" panose="02030600000101010101" pitchFamily="18" charset="-127"/>
            </a:endParaRPr>
          </a:p>
          <a:p>
            <a:pPr algn="just">
              <a:buSzPct val="80000"/>
              <a:buFont typeface="Wingdings" panose="05000000000000000000" pitchFamily="2" charset="2"/>
              <a:buNone/>
            </a:pPr>
            <a:r>
              <a:rPr lang="en-US" sz="2100" b="1" smtClean="0">
                <a:latin typeface="Courier New" panose="02070309020205020404" pitchFamily="49" charset="0"/>
                <a:ea typeface="黑体" panose="02010609060101010101" pitchFamily="49" charset="-122"/>
              </a:rPr>
              <a:t>    String c = a + b;</a:t>
            </a:r>
            <a:endParaRPr lang="en-US" sz="2100" b="1" smtClean="0">
              <a:ea typeface="Batang" panose="02030600000101010101" pitchFamily="18" charset="-127"/>
            </a:endParaRPr>
          </a:p>
          <a:p>
            <a:pPr algn="just">
              <a:buSzPct val="80000"/>
              <a:buFont typeface="Wingdings" panose="05000000000000000000" pitchFamily="2" charset="2"/>
              <a:buNone/>
            </a:pPr>
            <a:r>
              <a:rPr lang="en-GB" altLang="en-US" sz="2100" b="1" smtClean="0">
                <a:latin typeface="Courier New" panose="02070309020205020404" pitchFamily="49" charset="0"/>
                <a:ea typeface="黑体" panose="02010609060101010101" pitchFamily="49" charset="-122"/>
              </a:rPr>
              <a:t>    System.out.println("</a:t>
            </a:r>
            <a:r>
              <a:rPr lang="zh-CN" altLang="en-US" sz="2100" b="1" smtClean="0">
                <a:latin typeface="宋体" panose="02010600030101010101" pitchFamily="2" charset="-122"/>
                <a:ea typeface="宋体" panose="02010600030101010101" pitchFamily="2" charset="-122"/>
              </a:rPr>
              <a:t>两个字符串相加得 </a:t>
            </a:r>
            <a:r>
              <a:rPr lang="zh-CN" altLang="en-US" sz="2100" b="1" smtClean="0">
                <a:latin typeface="Courier New" panose="02070309020205020404" pitchFamily="49" charset="0"/>
              </a:rPr>
              <a:t>"+ </a:t>
            </a:r>
            <a:r>
              <a:rPr lang="en-GB" altLang="en-US" sz="2100" b="1" smtClean="0">
                <a:latin typeface="Courier New" panose="02070309020205020404" pitchFamily="49" charset="0"/>
                <a:ea typeface="黑体" panose="02010609060101010101" pitchFamily="49" charset="-122"/>
              </a:rPr>
              <a:t>c);</a:t>
            </a:r>
            <a:endParaRPr lang="en-GB" altLang="en-US" sz="2100" b="1" smtClean="0">
              <a:ea typeface="Batang" panose="02030600000101010101" pitchFamily="18" charset="-127"/>
            </a:endParaRPr>
          </a:p>
          <a:p>
            <a:pPr algn="just">
              <a:buSzPct val="80000"/>
              <a:buFont typeface="Wingdings" panose="05000000000000000000" pitchFamily="2" charset="2"/>
              <a:buNone/>
            </a:pPr>
            <a:r>
              <a:rPr lang="en-US" sz="2100" b="1" smtClean="0">
                <a:latin typeface="Courier New" panose="02070309020205020404" pitchFamily="49" charset="0"/>
                <a:ea typeface="黑体" panose="02010609060101010101" pitchFamily="49" charset="-122"/>
              </a:rPr>
              <a:t>  }</a:t>
            </a:r>
            <a:endParaRPr lang="en-US" sz="2100" b="1" smtClean="0">
              <a:ea typeface="Batang" panose="02030600000101010101" pitchFamily="18" charset="-127"/>
            </a:endParaRPr>
          </a:p>
          <a:p>
            <a:pPr>
              <a:buSzPct val="80000"/>
              <a:buFont typeface="Wingdings" panose="05000000000000000000" pitchFamily="2" charset="2"/>
              <a:buNone/>
            </a:pPr>
            <a:r>
              <a:rPr lang="en-US" sz="2100" b="1" smtClean="0">
                <a:latin typeface="Courier New" panose="02070309020205020404" pitchFamily="49" charset="0"/>
                <a:ea typeface="黑体" panose="02010609060101010101" pitchFamily="49" charset="-122"/>
              </a:rPr>
              <a:t>}</a:t>
            </a:r>
            <a:r>
              <a:rPr lang="en-US" sz="2100" b="1" smtClean="0">
                <a:ea typeface="黑体" panose="02010609060101010101" pitchFamily="49" charset="-122"/>
              </a:rPr>
              <a:t> </a:t>
            </a:r>
            <a:endParaRPr lang="en-US" sz="2100" b="1" smtClean="0">
              <a:ea typeface="黑体" panose="02010609060101010101" pitchFamily="49" charset="-122"/>
            </a:endParaRPr>
          </a:p>
        </p:txBody>
      </p:sp>
      <p:sp>
        <p:nvSpPr>
          <p:cNvPr id="67588" name="矩形 67587"/>
          <p:cNvSpPr>
            <a:spLocks noChangeArrowheads="1"/>
          </p:cNvSpPr>
          <p:nvPr/>
        </p:nvSpPr>
        <p:spPr bwMode="auto">
          <a:xfrm>
            <a:off x="3567430" y="2843530"/>
            <a:ext cx="6694170" cy="3440430"/>
          </a:xfrm>
          <a:prstGeom prst="rect">
            <a:avLst/>
          </a:prstGeom>
          <a:solidFill>
            <a:srgbClr val="CCFFFF"/>
          </a:solidFill>
          <a:ln w="76200" cmpd="tri">
            <a:noFill/>
            <a:miter lim="800000"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sz="2100" b="1">
                <a:latin typeface="Courier New" panose="02070309020205020404" pitchFamily="49" charset="0"/>
              </a:rPr>
              <a:t>class CalculationDemo {</a:t>
            </a:r>
            <a:endParaRPr lang="en-US" sz="2100" b="1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sz="2100" b="1">
                <a:latin typeface="Courier New" panose="02070309020205020404" pitchFamily="49" charset="0"/>
              </a:rPr>
              <a:t> public static void main(String args[]) {</a:t>
            </a:r>
            <a:endParaRPr lang="en-US" sz="2100" b="1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sz="2100" b="1">
                <a:latin typeface="Courier New" panose="02070309020205020404" pitchFamily="49" charset="0"/>
              </a:rPr>
              <a:t>    Calculation c = new Calculation();</a:t>
            </a:r>
            <a:endParaRPr lang="en-US" sz="2100" b="1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sz="2100" b="1">
                <a:latin typeface="Courier New" panose="02070309020205020404" pitchFamily="49" charset="0"/>
              </a:rPr>
              <a:t>    c.add(10,20);</a:t>
            </a:r>
            <a:endParaRPr lang="en-US" sz="2100" b="1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sz="2100" b="1">
                <a:latin typeface="Courier New" panose="02070309020205020404" pitchFamily="49" charset="0"/>
              </a:rPr>
              <a:t>    c.add(40.0</a:t>
            </a:r>
            <a:r>
              <a:rPr lang="en-US" sz="2100" b="1">
                <a:solidFill>
                  <a:srgbClr val="FF3300"/>
                </a:solidFill>
                <a:latin typeface="Courier New" panose="02070309020205020404" pitchFamily="49" charset="0"/>
              </a:rPr>
              <a:t>F</a:t>
            </a:r>
            <a:r>
              <a:rPr lang="en-US" sz="2100" b="1">
                <a:latin typeface="Courier New" panose="02070309020205020404" pitchFamily="49" charset="0"/>
              </a:rPr>
              <a:t>, 35.65</a:t>
            </a:r>
            <a:r>
              <a:rPr lang="en-US" sz="2100" b="1">
                <a:solidFill>
                  <a:srgbClr val="FF3300"/>
                </a:solidFill>
                <a:latin typeface="Courier New" panose="02070309020205020404" pitchFamily="49" charset="0"/>
              </a:rPr>
              <a:t>F</a:t>
            </a:r>
            <a:r>
              <a:rPr lang="en-US" sz="2100" b="1">
                <a:latin typeface="Courier New" panose="02070309020205020404" pitchFamily="49" charset="0"/>
              </a:rPr>
              <a:t>);</a:t>
            </a:r>
            <a:endParaRPr lang="en-US" sz="2100" b="1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sz="2100" b="1">
                <a:latin typeface="Times New Roman" panose="02020603050405020304" pitchFamily="18" charset="0"/>
                <a:ea typeface="Batang" panose="02030600000101010101" pitchFamily="18" charset="-127"/>
              </a:rPr>
              <a:t>          </a:t>
            </a:r>
            <a:r>
              <a:rPr lang="en-US" sz="2100" b="1">
                <a:latin typeface="Courier New" panose="02070309020205020404" pitchFamily="49" charset="0"/>
              </a:rPr>
              <a:t>c.add(</a:t>
            </a:r>
            <a:r>
              <a:rPr lang="en-GB" altLang="en-US" sz="2100" b="1">
                <a:latin typeface="Courier New" panose="02070309020205020404" pitchFamily="49" charset="0"/>
              </a:rPr>
              <a:t>"</a:t>
            </a:r>
            <a:r>
              <a:rPr lang="zh-CN" altLang="en-US" sz="2100" b="1">
                <a:latin typeface="宋体" panose="02010600030101010101" pitchFamily="2" charset="-122"/>
              </a:rPr>
              <a:t>早上</a:t>
            </a:r>
            <a:r>
              <a:rPr lang="zh-CN" altLang="en-US" sz="2100" b="1">
                <a:latin typeface="Courier New" panose="02070309020205020404" pitchFamily="49" charset="0"/>
              </a:rPr>
              <a:t>", "</a:t>
            </a:r>
            <a:r>
              <a:rPr lang="zh-CN" altLang="en-US" sz="2100" b="1">
                <a:latin typeface="宋体" panose="02010600030101010101" pitchFamily="2" charset="-122"/>
              </a:rPr>
              <a:t>好</a:t>
            </a:r>
            <a:r>
              <a:rPr lang="zh-CN" altLang="en-US" sz="2100" b="1">
                <a:latin typeface="Courier New" panose="02070309020205020404" pitchFamily="49" charset="0"/>
              </a:rPr>
              <a:t>");</a:t>
            </a:r>
            <a:endParaRPr lang="zh-CN" altLang="en-US" sz="2100" b="1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zh-CN" altLang="en-US" sz="2100" b="1">
                <a:latin typeface="Courier New" panose="02070309020205020404" pitchFamily="49" charset="0"/>
              </a:rPr>
              <a:t> }</a:t>
            </a:r>
            <a:endParaRPr lang="zh-CN" altLang="en-US" sz="2100" b="1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zh-CN" altLang="en-US" sz="2100" b="1">
                <a:latin typeface="Courier New" panose="02070309020205020404" pitchFamily="49" charset="0"/>
              </a:rPr>
              <a:t>}</a:t>
            </a:r>
            <a:r>
              <a:rPr lang="zh-CN" altLang="en-US" sz="2100" b="1">
                <a:latin typeface="Bookman" pitchFamily="2" charset="0"/>
              </a:rPr>
              <a:t> </a:t>
            </a:r>
            <a:endParaRPr lang="en-US" sz="2100" b="1">
              <a:latin typeface="Bookman" pitchFamily="2" charset="0"/>
            </a:endParaRPr>
          </a:p>
        </p:txBody>
      </p:sp>
      <p:sp>
        <p:nvSpPr>
          <p:cNvPr id="67589" name="椭圆形标注 67588"/>
          <p:cNvSpPr>
            <a:spLocks noChangeArrowheads="1"/>
          </p:cNvSpPr>
          <p:nvPr/>
        </p:nvSpPr>
        <p:spPr bwMode="auto">
          <a:xfrm>
            <a:off x="6680835" y="5840730"/>
            <a:ext cx="2640330" cy="960120"/>
          </a:xfrm>
          <a:prstGeom prst="wedgeEllipseCallout">
            <a:avLst>
              <a:gd name="adj1" fmla="val -69130"/>
              <a:gd name="adj2" fmla="val -81597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520" b="1">
                <a:ea typeface="楷体_GB2312" pitchFamily="49" charset="-122"/>
                <a:sym typeface="+mn-ea"/>
              </a:rPr>
              <a:t>编译器决定调用版本</a:t>
            </a:r>
            <a:endParaRPr lang="zh-CN" altLang="en-US" sz="2520" b="1"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D5C911-5CEF-4CA1-96CE-8B850A2587AA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bldLvl="0" animBg="1"/>
      <p:bldP spid="67589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方法重载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重载方法调用时，编译器根据参数的类型和数量来确定实际调用哪个重载方法</a:t>
            </a:r>
            <a:endParaRPr lang="zh-CN" altLang="en-US" sz="2800"/>
          </a:p>
          <a:p>
            <a:r>
              <a:rPr lang="zh-CN" altLang="en-US" sz="2800"/>
              <a:t>返回类型不同并不足以构成方法重载（相同参数但是不同返回类型编译不通过）</a:t>
            </a:r>
            <a:endParaRPr lang="zh-CN" altLang="en-US" sz="2800"/>
          </a:p>
        </p:txBody>
      </p:sp>
      <p:sp>
        <p:nvSpPr>
          <p:cNvPr id="68612" name="矩形 68611"/>
          <p:cNvSpPr>
            <a:spLocks noChangeArrowheads="1"/>
          </p:cNvSpPr>
          <p:nvPr/>
        </p:nvSpPr>
        <p:spPr bwMode="auto">
          <a:xfrm>
            <a:off x="5248990" y="2843689"/>
            <a:ext cx="4400550" cy="3440430"/>
          </a:xfrm>
          <a:prstGeom prst="rect">
            <a:avLst/>
          </a:prstGeom>
          <a:solidFill>
            <a:srgbClr val="CCFFFF"/>
          </a:solidFill>
          <a:ln w="76200" cmpd="tri">
            <a:noFill/>
            <a:miter lim="800000"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sz="2100" b="1">
                <a:latin typeface="Courier New" panose="02070309020205020404" pitchFamily="49" charset="0"/>
              </a:rPr>
              <a:t>class OverLoadDemo {</a:t>
            </a:r>
            <a:endParaRPr lang="en-US" sz="2100" b="1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sz="2100" b="1">
                <a:latin typeface="Courier New" panose="02070309020205020404" pitchFamily="49" charset="0"/>
              </a:rPr>
              <a:t>  int i;</a:t>
            </a:r>
            <a:endParaRPr lang="en-US" sz="2100" b="1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sz="2100" b="1">
                <a:latin typeface="Courier New" panose="02070309020205020404" pitchFamily="49" charset="0"/>
              </a:rPr>
              <a:t>  void geti()</a:t>
            </a:r>
            <a:endParaRPr lang="en-US" sz="2100" b="1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sz="2100" b="1">
                <a:latin typeface="Courier New" panose="02070309020205020404" pitchFamily="49" charset="0"/>
              </a:rPr>
              <a:t>  {    i=1;</a:t>
            </a:r>
            <a:endParaRPr lang="en-US" sz="2100" b="1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sz="2100" b="1">
                <a:latin typeface="Courier New" panose="02070309020205020404" pitchFamily="49" charset="0"/>
              </a:rPr>
              <a:t>  }</a:t>
            </a:r>
            <a:endParaRPr lang="en-US" sz="2100" b="1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sz="2100" b="1">
                <a:latin typeface="Courier New" panose="02070309020205020404" pitchFamily="49" charset="0"/>
              </a:rPr>
              <a:t>  int geti()</a:t>
            </a:r>
            <a:endParaRPr lang="en-US" sz="2100" b="1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sz="2100" b="1">
                <a:latin typeface="Courier New" panose="02070309020205020404" pitchFamily="49" charset="0"/>
              </a:rPr>
              <a:t>  { return i;}</a:t>
            </a:r>
            <a:endParaRPr lang="en-US" sz="2100" b="1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zh-CN" altLang="en-US" sz="2100" b="1">
                <a:latin typeface="Courier New" panose="02070309020205020404" pitchFamily="49" charset="0"/>
              </a:rPr>
              <a:t>}</a:t>
            </a:r>
            <a:r>
              <a:rPr lang="zh-CN" altLang="en-US" sz="2100" b="1">
                <a:latin typeface="Bookman" pitchFamily="2" charset="0"/>
              </a:rPr>
              <a:t> </a:t>
            </a:r>
            <a:endParaRPr lang="zh-CN" altLang="en-US" sz="2100" b="1">
              <a:latin typeface="Bookman" pitchFamily="2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sz="2100" b="1">
                <a:solidFill>
                  <a:srgbClr val="FF3300"/>
                </a:solidFill>
              </a:rPr>
              <a:t>Duplicate method geti() in type OverLoadDemo</a:t>
            </a:r>
            <a:r>
              <a:rPr lang="en-US" sz="2100"/>
              <a:t> </a:t>
            </a:r>
            <a:endParaRPr lang="en-US" sz="21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D42E63-FC20-4040-BCCD-A945E1022DAE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zh-CN" altLang="en-US" sz="2100" dirty="0" smtClean="0"/>
              <a:t>面向对象</a:t>
            </a:r>
            <a:r>
              <a:rPr lang="en-US" sz="2100" dirty="0" smtClean="0">
                <a:ea typeface="黑体" panose="02010609060101010101" pitchFamily="49" charset="-122"/>
              </a:rPr>
              <a:t>(Object Oriented-OO) </a:t>
            </a:r>
            <a:endParaRPr lang="en-US" sz="2100" dirty="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90" dirty="0" smtClean="0"/>
              <a:t>面向对象编程</a:t>
            </a:r>
            <a:r>
              <a:rPr lang="en-US" sz="1890" dirty="0" smtClean="0">
                <a:ea typeface="黑体" panose="02010609060101010101" pitchFamily="49" charset="-122"/>
              </a:rPr>
              <a:t>(Object Oriented Programming-OOP)</a:t>
            </a:r>
            <a:endParaRPr lang="en-US" sz="1890" dirty="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90" dirty="0" smtClean="0"/>
              <a:t>面向对象是一种软件开发的方法，"面向对象的分析与设计" </a:t>
            </a:r>
            <a:r>
              <a:rPr lang="en-US" sz="1890" dirty="0" smtClean="0">
                <a:ea typeface="黑体" panose="02010609060101010101" pitchFamily="49" charset="-122"/>
              </a:rPr>
              <a:t>(OOA&amp;OOD)</a:t>
            </a:r>
            <a:endParaRPr lang="en-US" sz="1890" dirty="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90" dirty="0" smtClean="0"/>
              <a:t>第一个面向对象的语言</a:t>
            </a:r>
            <a:r>
              <a:rPr lang="en-US" sz="1890" dirty="0" smtClean="0">
                <a:ea typeface="黑体" panose="02010609060101010101" pitchFamily="49" charset="-122"/>
              </a:rPr>
              <a:t>: Simula-67</a:t>
            </a:r>
            <a:endParaRPr lang="en-US" sz="1890" dirty="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90" dirty="0" smtClean="0"/>
              <a:t>第一个成功的面向对象编程语言</a:t>
            </a:r>
            <a:r>
              <a:rPr lang="en-US" sz="1890" dirty="0" smtClean="0">
                <a:ea typeface="黑体" panose="02010609060101010101" pitchFamily="49" charset="-122"/>
              </a:rPr>
              <a:t>: Smalltalk</a:t>
            </a:r>
            <a:endParaRPr lang="en-US" sz="1890" dirty="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1890" dirty="0" smtClean="0">
                <a:ea typeface="黑体" panose="02010609060101010101" pitchFamily="49" charset="-122"/>
              </a:rPr>
              <a:t>C++, JAVA, C#, PERL</a:t>
            </a:r>
            <a:r>
              <a:rPr lang="zh-CN" altLang="en-US" sz="1890" dirty="0" smtClean="0"/>
              <a:t>等</a:t>
            </a:r>
            <a:endParaRPr lang="zh-CN" altLang="en-US" sz="1890" dirty="0" smtClean="0"/>
          </a:p>
          <a:p>
            <a:pPr marL="742950" lvl="1" indent="-28575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z="1890" dirty="0" smtClean="0"/>
              <a:t>用客观世界中描述事物的方法来描述程序中要解决的问题</a:t>
            </a:r>
            <a:endParaRPr lang="zh-CN" altLang="en-US" sz="1890" dirty="0" smtClean="0"/>
          </a:p>
          <a:p>
            <a:pPr marL="742950" lvl="1" indent="-28575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z="1890" dirty="0" smtClean="0"/>
              <a:t>万事万物都是对象</a:t>
            </a:r>
            <a:endParaRPr lang="zh-CN" altLang="en-US" sz="1890" dirty="0" smtClean="0"/>
          </a:p>
          <a:p>
            <a:pPr marL="742950" lvl="1" indent="-28575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z="1890" dirty="0" smtClean="0"/>
              <a:t>程序便是成堆的对象，彼此通过消息的传递，请求其他对象进行工作 </a:t>
            </a:r>
            <a:endParaRPr lang="zh-CN" altLang="en-US" sz="1890" dirty="0" smtClean="0"/>
          </a:p>
        </p:txBody>
      </p:sp>
      <p:sp>
        <p:nvSpPr>
          <p:cNvPr id="17412" name="标题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37F6-BC97-4D36-8454-6A1B816D73CC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DAE905-DF58-44A5-BBEE-4F47CE49B56F}" type="slidenum">
              <a:rPr lang="zh-CN" altLang="en-US" sz="1470" dirty="0"/>
            </a:fld>
            <a:endParaRPr lang="zh-CN" altLang="en-US" sz="1470" dirty="0"/>
          </a:p>
        </p:txBody>
      </p:sp>
      <p:sp>
        <p:nvSpPr>
          <p:cNvPr id="72708" name="标题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构造方法</a:t>
            </a:r>
            <a:endParaRPr lang="zh-CN" altLang="en-US" smtClean="0"/>
          </a:p>
        </p:txBody>
      </p:sp>
      <p:sp>
        <p:nvSpPr>
          <p:cNvPr id="72709" name="内容占位符 4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0000" lnSpcReduction="20000"/>
          </a:bodyPr>
          <a:lstStyle/>
          <a:p>
            <a:pPr marL="342900" indent="-34290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创建对象</a:t>
            </a:r>
            <a:r>
              <a:rPr lang="en-US" smtClean="0">
                <a:ea typeface="黑体" panose="02010609060101010101" pitchFamily="49" charset="-122"/>
              </a:rPr>
              <a:t>/</a:t>
            </a:r>
            <a:r>
              <a:rPr lang="zh-CN" altLang="en-US" smtClean="0"/>
              <a:t>实例化对象</a:t>
            </a:r>
            <a:r>
              <a:rPr lang="en-US" smtClean="0">
                <a:ea typeface="黑体" panose="02010609060101010101" pitchFamily="49" charset="-122"/>
              </a:rPr>
              <a:t>—new  </a:t>
            </a:r>
            <a:endParaRPr lang="en-US" smtClean="0">
              <a:ea typeface="黑体" panose="02010609060101010101" pitchFamily="49" charset="-122"/>
            </a:endParaRPr>
          </a:p>
          <a:p>
            <a:pPr marL="990600" lvl="1" indent="-533400">
              <a:lnSpc>
                <a:spcPct val="150000"/>
              </a:lnSpc>
              <a:buSzPct val="90000"/>
              <a:buFont typeface="Arial" panose="020B0604020202020204" pitchFamily="34" charset="0"/>
              <a:buNone/>
            </a:pPr>
            <a:r>
              <a:rPr lang="zh-CN" altLang="en-US" smtClean="0"/>
              <a:t>例</a:t>
            </a:r>
            <a:r>
              <a:rPr lang="en-US" smtClean="0">
                <a:ea typeface="黑体" panose="02010609060101010101" pitchFamily="49" charset="-122"/>
              </a:rPr>
              <a:t>1: Apple a = new Apple();  (</a:t>
            </a:r>
            <a:r>
              <a:rPr lang="zh-CN" altLang="en-US" smtClean="0"/>
              <a:t>创建对象</a:t>
            </a:r>
            <a:r>
              <a:rPr lang="en-US" smtClean="0">
                <a:ea typeface="黑体" panose="02010609060101010101" pitchFamily="49" charset="-122"/>
              </a:rPr>
              <a:t>)</a:t>
            </a:r>
            <a:endParaRPr lang="en-US" smtClean="0">
              <a:ea typeface="黑体" panose="02010609060101010101" pitchFamily="49" charset="-122"/>
            </a:endParaRPr>
          </a:p>
          <a:p>
            <a:pPr marL="990600" lvl="1" indent="-533400">
              <a:lnSpc>
                <a:spcPct val="150000"/>
              </a:lnSpc>
              <a:buSzPct val="90000"/>
              <a:buFont typeface="Arial" panose="020B0604020202020204" pitchFamily="34" charset="0"/>
              <a:buNone/>
            </a:pPr>
            <a:r>
              <a:rPr lang="zh-CN" altLang="en-US" smtClean="0"/>
              <a:t>例</a:t>
            </a:r>
            <a:r>
              <a:rPr lang="en-US" smtClean="0">
                <a:ea typeface="黑体" panose="02010609060101010101" pitchFamily="49" charset="-122"/>
              </a:rPr>
              <a:t>2: Apple a;                       (</a:t>
            </a:r>
            <a:r>
              <a:rPr lang="zh-CN" altLang="en-US" smtClean="0"/>
              <a:t>对象的说明</a:t>
            </a:r>
            <a:r>
              <a:rPr lang="en-US" smtClean="0">
                <a:ea typeface="黑体" panose="02010609060101010101" pitchFamily="49" charset="-122"/>
              </a:rPr>
              <a:t>)</a:t>
            </a:r>
            <a:endParaRPr lang="en-US" smtClean="0">
              <a:ea typeface="黑体" panose="02010609060101010101" pitchFamily="49" charset="-122"/>
            </a:endParaRPr>
          </a:p>
          <a:p>
            <a:pPr marL="990600" lvl="1" indent="-533400">
              <a:lnSpc>
                <a:spcPct val="150000"/>
              </a:lnSpc>
              <a:buSzPct val="90000"/>
              <a:buFont typeface="Arial" panose="020B0604020202020204" pitchFamily="34" charset="0"/>
              <a:buNone/>
            </a:pPr>
            <a:r>
              <a:rPr lang="en-US" smtClean="0">
                <a:ea typeface="黑体" panose="02010609060101010101" pitchFamily="49" charset="-122"/>
              </a:rPr>
              <a:t>      a = new Apple();           (</a:t>
            </a:r>
            <a:r>
              <a:rPr lang="zh-CN" altLang="en-US" smtClean="0"/>
              <a:t>实例化对象</a:t>
            </a:r>
            <a:r>
              <a:rPr lang="en-US" smtClean="0">
                <a:ea typeface="黑体" panose="02010609060101010101" pitchFamily="49" charset="-122"/>
              </a:rPr>
              <a:t>)</a:t>
            </a:r>
            <a:endParaRPr lang="en-US" smtClean="0">
              <a:ea typeface="黑体" panose="02010609060101010101" pitchFamily="49" charset="-122"/>
            </a:endParaRPr>
          </a:p>
          <a:p>
            <a:pPr marL="990600" lvl="1" indent="-53340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mtClean="0"/>
              <a:t>对象的实例化通过构造方法</a:t>
            </a:r>
            <a:r>
              <a:rPr lang="en-US" smtClean="0">
                <a:ea typeface="黑体" panose="02010609060101010101" pitchFamily="49" charset="-122"/>
              </a:rPr>
              <a:t>(constructor)</a:t>
            </a:r>
            <a:r>
              <a:rPr lang="zh-CN" altLang="en-US" smtClean="0"/>
              <a:t>来实现</a:t>
            </a:r>
            <a:endParaRPr lang="zh-CN" altLang="en-US" smtClean="0"/>
          </a:p>
          <a:p>
            <a:pPr marL="990600" lvl="1" indent="-53340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mtClean="0"/>
              <a:t>构造方法的名字与类名相同</a:t>
            </a:r>
            <a:endParaRPr lang="zh-CN" altLang="en-US" smtClean="0"/>
          </a:p>
          <a:p>
            <a:pPr marL="990600" lvl="1" indent="-53340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mtClean="0"/>
              <a:t>构造方法没有返回值</a:t>
            </a:r>
            <a:endParaRPr lang="zh-CN" altLang="en-US" smtClean="0"/>
          </a:p>
          <a:p>
            <a:pPr marL="990600" lvl="1" indent="-53340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mtClean="0"/>
              <a:t>构造方法可以有多个，构成方法的重载</a:t>
            </a:r>
            <a:r>
              <a:rPr lang="en-US" smtClean="0">
                <a:ea typeface="黑体" panose="02010609060101010101" pitchFamily="49" charset="-122"/>
              </a:rPr>
              <a:t>(overload)</a:t>
            </a:r>
            <a:endParaRPr lang="en-US" smtClean="0">
              <a:ea typeface="黑体" panose="020106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文本占位符 7065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Pct val="90000"/>
            </a:pPr>
            <a:r>
              <a:rPr lang="zh-CN" altLang="en-US" smtClean="0"/>
              <a:t>例</a:t>
            </a:r>
            <a:r>
              <a:rPr lang="en-US" smtClean="0">
                <a:ea typeface="黑体" panose="02010609060101010101" pitchFamily="49" charset="-122"/>
              </a:rPr>
              <a:t>: </a:t>
            </a:r>
            <a:r>
              <a:rPr lang="zh-CN" altLang="en-US" smtClean="0"/>
              <a:t>对象的实例化和初始化</a:t>
            </a:r>
            <a:endParaRPr lang="zh-CN" altLang="en-US" smtClean="0"/>
          </a:p>
        </p:txBody>
      </p:sp>
      <p:grpSp>
        <p:nvGrpSpPr>
          <p:cNvPr id="70659" name="组合 70658"/>
          <p:cNvGrpSpPr/>
          <p:nvPr/>
        </p:nvGrpSpPr>
        <p:grpSpPr bwMode="auto">
          <a:xfrm>
            <a:off x="600075" y="1920240"/>
            <a:ext cx="9601200" cy="4498340"/>
            <a:chOff x="0" y="0"/>
            <a:chExt cx="5760" cy="3168"/>
          </a:xfrm>
        </p:grpSpPr>
        <p:sp>
          <p:nvSpPr>
            <p:cNvPr id="73731" name="矩形 70659"/>
            <p:cNvSpPr>
              <a:spLocks noChangeArrowheads="1"/>
            </p:cNvSpPr>
            <p:nvPr/>
          </p:nvSpPr>
          <p:spPr bwMode="auto">
            <a:xfrm>
              <a:off x="2736" y="0"/>
              <a:ext cx="3024" cy="316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1800">
                  <a:latin typeface="Tahoma" panose="020B0604030504040204" pitchFamily="34" charset="0"/>
                  <a:ea typeface="华文中宋" panose="02010600040101010101" pitchFamily="2" charset="-122"/>
                </a:rPr>
                <a:t>class jex6_8 {</a:t>
              </a:r>
              <a:endParaRPr lang="en-US" sz="18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1800">
                  <a:latin typeface="Tahoma" panose="020B0604030504040204" pitchFamily="34" charset="0"/>
                  <a:ea typeface="华文中宋" panose="02010600040101010101" pitchFamily="2" charset="-122"/>
                </a:rPr>
                <a:t>   public static void main(String args[]) {</a:t>
              </a:r>
              <a:endParaRPr lang="en-US" sz="18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1800">
                  <a:latin typeface="Tahoma" panose="020B0604030504040204" pitchFamily="34" charset="0"/>
                  <a:ea typeface="华文中宋" panose="02010600040101010101" pitchFamily="2" charset="-122"/>
                </a:rPr>
                <a:t>       Qangle q1 = new Qangle();</a:t>
              </a:r>
              <a:endParaRPr lang="en-US" sz="18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1800">
                  <a:latin typeface="Tahoma" panose="020B0604030504040204" pitchFamily="34" charset="0"/>
                  <a:ea typeface="华文中宋" panose="02010600040101010101" pitchFamily="2" charset="-122"/>
                </a:rPr>
                <a:t>       Qangle q2 = new Qangle(20, 50);</a:t>
              </a:r>
              <a:endParaRPr lang="en-US" sz="18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1800">
                  <a:latin typeface="Tahoma" panose="020B0604030504040204" pitchFamily="34" charset="0"/>
                  <a:ea typeface="华文中宋" panose="02010600040101010101" pitchFamily="2" charset="-122"/>
                </a:rPr>
                <a:t>       Qangle q3 = new Qangle(q1);</a:t>
              </a:r>
              <a:endParaRPr lang="en-US" sz="18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1800">
                  <a:latin typeface="Tahoma" panose="020B0604030504040204" pitchFamily="34" charset="0"/>
                  <a:ea typeface="华文中宋" panose="02010600040101010101" pitchFamily="2" charset="-122"/>
                </a:rPr>
                <a:t>       System.out.println(q1.width() +" "                 +q1.height());</a:t>
              </a:r>
              <a:endParaRPr lang="en-US" sz="18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1800">
                  <a:latin typeface="Tahoma" panose="020B0604030504040204" pitchFamily="34" charset="0"/>
                  <a:ea typeface="华文中宋" panose="02010600040101010101" pitchFamily="2" charset="-122"/>
                </a:rPr>
                <a:t>       System.out.println(q2.width() +" "                 +q2.height());</a:t>
              </a:r>
              <a:endParaRPr lang="en-US" sz="18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1800">
                  <a:latin typeface="Tahoma" panose="020B0604030504040204" pitchFamily="34" charset="0"/>
                  <a:ea typeface="华文中宋" panose="02010600040101010101" pitchFamily="2" charset="-122"/>
                </a:rPr>
                <a:t>       System.out.println(q3.width() +" "                 +q3.height());</a:t>
              </a:r>
              <a:endParaRPr lang="en-US" sz="18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1800">
                  <a:latin typeface="Tahoma" panose="020B0604030504040204" pitchFamily="34" charset="0"/>
                  <a:ea typeface="华文中宋" panose="02010600040101010101" pitchFamily="2" charset="-122"/>
                </a:rPr>
                <a:t>    }</a:t>
              </a:r>
              <a:endParaRPr lang="en-US" sz="18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1800">
                  <a:latin typeface="Tahoma" panose="020B0604030504040204" pitchFamily="34" charset="0"/>
                  <a:ea typeface="华文中宋" panose="02010600040101010101" pitchFamily="2" charset="-122"/>
                </a:rPr>
                <a:t>}</a:t>
              </a:r>
              <a:endParaRPr lang="en-US" sz="1800">
                <a:latin typeface="Tahoma" panose="020B0604030504040204" pitchFamily="34" charset="0"/>
                <a:ea typeface="华文中宋" panose="02010600040101010101" pitchFamily="2" charset="-122"/>
              </a:endParaRPr>
            </a:p>
          </p:txBody>
        </p:sp>
        <p:sp>
          <p:nvSpPr>
            <p:cNvPr id="73732" name="矩形 70660"/>
            <p:cNvSpPr>
              <a:spLocks noChangeArrowheads="1"/>
            </p:cNvSpPr>
            <p:nvPr/>
          </p:nvSpPr>
          <p:spPr bwMode="auto">
            <a:xfrm>
              <a:off x="0" y="0"/>
              <a:ext cx="2640" cy="316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1800">
                  <a:latin typeface="Tahoma" panose="020B0604030504040204" pitchFamily="34" charset="0"/>
                  <a:ea typeface="华文中宋" panose="02010600040101010101" pitchFamily="2" charset="-122"/>
                </a:rPr>
                <a:t>class Qangle {</a:t>
              </a:r>
              <a:endParaRPr lang="en-US" sz="18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1800">
                  <a:latin typeface="Tahoma" panose="020B0604030504040204" pitchFamily="34" charset="0"/>
                  <a:ea typeface="华文中宋" panose="02010600040101010101" pitchFamily="2" charset="-122"/>
                </a:rPr>
                <a:t>    int a, h;</a:t>
              </a:r>
              <a:endParaRPr lang="en-US" sz="18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1800">
                  <a:latin typeface="Tahoma" panose="020B0604030504040204" pitchFamily="34" charset="0"/>
                  <a:ea typeface="华文中宋" panose="02010600040101010101" pitchFamily="2" charset="-122"/>
                </a:rPr>
                <a:t>    Qangle () {</a:t>
              </a:r>
              <a:endParaRPr lang="en-US" sz="18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1800">
                  <a:latin typeface="Tahoma" panose="020B0604030504040204" pitchFamily="34" charset="0"/>
                  <a:ea typeface="华文中宋" panose="02010600040101010101" pitchFamily="2" charset="-122"/>
                </a:rPr>
                <a:t>            a = 10; h = 20;</a:t>
              </a:r>
              <a:endParaRPr lang="en-US" sz="18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1800">
                  <a:latin typeface="Tahoma" panose="020B0604030504040204" pitchFamily="34" charset="0"/>
                  <a:ea typeface="华文中宋" panose="02010600040101010101" pitchFamily="2" charset="-122"/>
                </a:rPr>
                <a:t>    }</a:t>
              </a:r>
              <a:endParaRPr lang="en-US" sz="18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1800">
                  <a:latin typeface="Tahoma" panose="020B0604030504040204" pitchFamily="34" charset="0"/>
                  <a:ea typeface="华文中宋" panose="02010600040101010101" pitchFamily="2" charset="-122"/>
                </a:rPr>
                <a:t>    Qangle(int x, int y) {</a:t>
              </a:r>
              <a:endParaRPr lang="en-US" sz="18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1800">
                  <a:latin typeface="Tahoma" panose="020B0604030504040204" pitchFamily="34" charset="0"/>
                  <a:ea typeface="华文中宋" panose="02010600040101010101" pitchFamily="2" charset="-122"/>
                </a:rPr>
                <a:t>        a = x; h = y;</a:t>
              </a:r>
              <a:endParaRPr lang="en-US" sz="18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1800">
                  <a:latin typeface="Tahoma" panose="020B0604030504040204" pitchFamily="34" charset="0"/>
                  <a:ea typeface="华文中宋" panose="02010600040101010101" pitchFamily="2" charset="-122"/>
                </a:rPr>
                <a:t>    }</a:t>
              </a:r>
              <a:endParaRPr lang="en-US" sz="18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1800">
                  <a:latin typeface="Tahoma" panose="020B0604030504040204" pitchFamily="34" charset="0"/>
                  <a:ea typeface="华文中宋" panose="02010600040101010101" pitchFamily="2" charset="-122"/>
                </a:rPr>
                <a:t>    Qangle(Qangle r) {</a:t>
              </a:r>
              <a:endParaRPr lang="en-US" sz="18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1800">
                  <a:latin typeface="Tahoma" panose="020B0604030504040204" pitchFamily="34" charset="0"/>
                  <a:ea typeface="华文中宋" panose="02010600040101010101" pitchFamily="2" charset="-122"/>
                </a:rPr>
                <a:t>        a = r.width(); </a:t>
              </a:r>
              <a:endParaRPr lang="en-US" sz="18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1800">
                  <a:latin typeface="Tahoma" panose="020B0604030504040204" pitchFamily="34" charset="0"/>
                  <a:ea typeface="华文中宋" panose="02010600040101010101" pitchFamily="2" charset="-122"/>
                </a:rPr>
                <a:t>        h = r.height();</a:t>
              </a:r>
              <a:endParaRPr lang="en-US" sz="18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1800">
                  <a:latin typeface="Tahoma" panose="020B0604030504040204" pitchFamily="34" charset="0"/>
                  <a:ea typeface="华文中宋" panose="02010600040101010101" pitchFamily="2" charset="-122"/>
                </a:rPr>
                <a:t>    }</a:t>
              </a:r>
              <a:endParaRPr lang="en-US" sz="18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1800">
                  <a:latin typeface="Tahoma" panose="020B0604030504040204" pitchFamily="34" charset="0"/>
                  <a:ea typeface="华文中宋" panose="02010600040101010101" pitchFamily="2" charset="-122"/>
                </a:rPr>
                <a:t>    int width() { return a;}</a:t>
              </a:r>
              <a:endParaRPr lang="en-US" sz="18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1800">
                  <a:latin typeface="Tahoma" panose="020B0604030504040204" pitchFamily="34" charset="0"/>
                  <a:ea typeface="华文中宋" panose="02010600040101010101" pitchFamily="2" charset="-122"/>
                </a:rPr>
                <a:t>    int height() {return h;}</a:t>
              </a:r>
              <a:endParaRPr lang="en-US" sz="1800">
                <a:latin typeface="Tahoma" panose="020B0604030504040204" pitchFamily="34" charset="0"/>
                <a:ea typeface="华文中宋" panose="0201060004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1800">
                  <a:latin typeface="Tahoma" panose="020B0604030504040204" pitchFamily="34" charset="0"/>
                  <a:ea typeface="华文中宋" panose="02010600040101010101" pitchFamily="2" charset="-122"/>
                </a:rPr>
                <a:t>}</a:t>
              </a:r>
              <a:endParaRPr lang="en-US" sz="1800">
                <a:latin typeface="Tahoma" panose="020B0604030504040204" pitchFamily="34" charset="0"/>
                <a:ea typeface="华文中宋" panose="02010600040101010101" pitchFamily="2" charset="-122"/>
              </a:endParaRPr>
            </a:p>
          </p:txBody>
        </p:sp>
      </p:grpSp>
      <p:sp>
        <p:nvSpPr>
          <p:cNvPr id="70662" name="矩形 70661"/>
          <p:cNvSpPr>
            <a:spLocks noChangeArrowheads="1"/>
          </p:cNvSpPr>
          <p:nvPr/>
        </p:nvSpPr>
        <p:spPr bwMode="auto">
          <a:xfrm>
            <a:off x="3960495" y="2800350"/>
            <a:ext cx="1600200" cy="192024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520">
                <a:latin typeface="Tahoma" panose="020B0604030504040204" pitchFamily="34" charset="0"/>
                <a:ea typeface="华文中宋" panose="02010600040101010101" pitchFamily="2" charset="-122"/>
              </a:rPr>
              <a:t>输出结果</a:t>
            </a: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: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Font typeface="Arial" panose="020B0604020202020204" pitchFamily="34" charset="0"/>
              <a:buAutoNum type="arabicPlain" startAt="10"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20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20  50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10  20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73734" name="标题 7066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mtClean="0"/>
              <a:t>构造方法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719D2C-A7E5-47F1-BB71-0FE3605C34DA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文本占位符 7168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Pct val="90000"/>
            </a:pPr>
            <a:r>
              <a:rPr lang="zh-CN" altLang="en-US" sz="3780" smtClean="0"/>
              <a:t>再谈方法的重载</a:t>
            </a:r>
            <a:r>
              <a:rPr lang="en-US" sz="3780" smtClean="0">
                <a:ea typeface="黑体" panose="02010609060101010101" pitchFamily="49" charset="-122"/>
              </a:rPr>
              <a:t>(overload)</a:t>
            </a:r>
            <a:endParaRPr lang="en-US" sz="2940" smtClean="0">
              <a:ea typeface="黑体" panose="02010609060101010101" pitchFamily="49" charset="-122"/>
            </a:endParaRPr>
          </a:p>
        </p:txBody>
      </p:sp>
      <p:sp>
        <p:nvSpPr>
          <p:cNvPr id="74754" name="标题 7168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mtClean="0"/>
              <a:t>构造方法</a:t>
            </a:r>
            <a:endParaRPr lang="zh-CN" altLang="en-US" smtClean="0"/>
          </a:p>
        </p:txBody>
      </p:sp>
      <p:sp>
        <p:nvSpPr>
          <p:cNvPr id="71684" name="矩形 71683"/>
          <p:cNvSpPr>
            <a:spLocks noChangeArrowheads="1"/>
          </p:cNvSpPr>
          <p:nvPr/>
        </p:nvSpPr>
        <p:spPr bwMode="auto">
          <a:xfrm>
            <a:off x="600075" y="2080260"/>
            <a:ext cx="4720590" cy="359156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class Tree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int height;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Tree() { 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prt("Planting a seeding");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height = 0;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Tree(int i)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prt("Creating new Tree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that is " + i + " feet tall");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height = i;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71685" name="矩形 71684"/>
          <p:cNvSpPr>
            <a:spLocks noChangeArrowheads="1"/>
          </p:cNvSpPr>
          <p:nvPr/>
        </p:nvSpPr>
        <p:spPr bwMode="auto">
          <a:xfrm>
            <a:off x="5400675" y="2080260"/>
            <a:ext cx="4800600" cy="359156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</a:t>
            </a: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void info()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  prt("Tree is " + height +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    " feet height");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}    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void info(String s)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  prt(s + ": Tree is " +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      height +" feet height");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}    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static void prt(String s)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  System.out.println(s);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71686" name="矩形 71685"/>
          <p:cNvSpPr>
            <a:spLocks noChangeArrowheads="1"/>
          </p:cNvSpPr>
          <p:nvPr/>
        </p:nvSpPr>
        <p:spPr bwMode="auto">
          <a:xfrm>
            <a:off x="5555615" y="5080635"/>
            <a:ext cx="4490720" cy="197739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for (int i =0; i &lt; 5; i++)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Tree t = new Tree(i);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t.info();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t.info("my tree");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new Tree();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510EF4-A188-4E35-9896-95468049EDA8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ldLvl="0" animBg="1"/>
      <p:bldP spid="71685" grpId="0" bldLvl="0" animBg="1"/>
      <p:bldP spid="71686" grpId="0" bldLvl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内容占位符 7270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Pct val="90000"/>
            </a:pPr>
            <a:r>
              <a:rPr lang="zh-CN" altLang="en-US" sz="2800" smtClean="0"/>
              <a:t>默认构造方法</a:t>
            </a:r>
            <a:endParaRPr lang="zh-CN" altLang="en-US" sz="2800" smtClean="0"/>
          </a:p>
          <a:p>
            <a:pPr marL="457200" lvl="1" indent="0">
              <a:buSzPct val="90000"/>
              <a:buNone/>
            </a:pPr>
            <a:r>
              <a:rPr lang="zh-CN" altLang="en-US" sz="2400" smtClean="0"/>
              <a:t>例 </a:t>
            </a:r>
            <a:r>
              <a:rPr lang="en-US" sz="2400" smtClean="0">
                <a:ea typeface="黑体" panose="02010609060101010101" pitchFamily="49" charset="-122"/>
              </a:rPr>
              <a:t>class Apple {</a:t>
            </a:r>
            <a:endParaRPr lang="en-US" sz="2400" smtClean="0">
              <a:ea typeface="黑体" panose="02010609060101010101" pitchFamily="49" charset="-122"/>
            </a:endParaRPr>
          </a:p>
          <a:p>
            <a:pPr marL="457200" lvl="1" indent="0">
              <a:buSzPct val="90000"/>
              <a:buNone/>
            </a:pPr>
            <a:r>
              <a:rPr lang="en-US" sz="2400" smtClean="0">
                <a:ea typeface="黑体" panose="02010609060101010101" pitchFamily="49" charset="-122"/>
              </a:rPr>
              <a:t>        int color;  </a:t>
            </a:r>
            <a:endParaRPr lang="en-US" sz="2400" smtClean="0">
              <a:ea typeface="黑体" panose="02010609060101010101" pitchFamily="49" charset="-122"/>
            </a:endParaRPr>
          </a:p>
          <a:p>
            <a:pPr marL="457200" lvl="1" indent="0">
              <a:buSzPct val="90000"/>
              <a:buNone/>
            </a:pPr>
            <a:r>
              <a:rPr lang="en-US" sz="2400" smtClean="0">
                <a:ea typeface="黑体" panose="02010609060101010101" pitchFamily="49" charset="-122"/>
              </a:rPr>
              <a:t>    }</a:t>
            </a:r>
            <a:endParaRPr lang="en-US" sz="2400" smtClean="0">
              <a:ea typeface="黑体" panose="02010609060101010101" pitchFamily="49" charset="-122"/>
            </a:endParaRPr>
          </a:p>
          <a:p>
            <a:pPr marL="457200" lvl="1" indent="0">
              <a:buSzPct val="90000"/>
              <a:buNone/>
            </a:pPr>
            <a:r>
              <a:rPr lang="en-US" sz="2400" smtClean="0">
                <a:ea typeface="黑体" panose="02010609060101010101" pitchFamily="49" charset="-122"/>
              </a:rPr>
              <a:t>    Apple  a = new Apple();</a:t>
            </a:r>
            <a:endParaRPr lang="en-US" sz="2400" smtClean="0">
              <a:ea typeface="黑体" panose="02010609060101010101" pitchFamily="49" charset="-122"/>
            </a:endParaRPr>
          </a:p>
          <a:p>
            <a:pPr>
              <a:buSzPct val="90000"/>
            </a:pPr>
            <a:r>
              <a:rPr lang="zh-CN" altLang="en-US" sz="2800" smtClean="0"/>
              <a:t>对象实例的判断</a:t>
            </a:r>
            <a:r>
              <a:rPr lang="en-US" sz="2800" smtClean="0">
                <a:ea typeface="黑体" panose="02010609060101010101" pitchFamily="49" charset="-122"/>
              </a:rPr>
              <a:t>: </a:t>
            </a:r>
            <a:r>
              <a:rPr lang="en-US" sz="2800" smtClean="0">
                <a:solidFill>
                  <a:schemeClr val="hlink"/>
                </a:solidFill>
                <a:ea typeface="黑体" panose="02010609060101010101" pitchFamily="49" charset="-122"/>
              </a:rPr>
              <a:t>null</a:t>
            </a:r>
            <a:endParaRPr lang="en-US" sz="2800" smtClean="0">
              <a:solidFill>
                <a:schemeClr val="hlink"/>
              </a:solidFill>
              <a:ea typeface="黑体" panose="02010609060101010101" pitchFamily="49" charset="-122"/>
            </a:endParaRPr>
          </a:p>
          <a:p>
            <a:pPr marL="457200" lvl="1" indent="0">
              <a:buSzPct val="90000"/>
              <a:buNone/>
            </a:pPr>
            <a:r>
              <a:rPr lang="zh-CN" altLang="en-US" sz="2400" smtClean="0"/>
              <a:t>例 </a:t>
            </a:r>
            <a:r>
              <a:rPr lang="en-US" sz="2400" smtClean="0">
                <a:ea typeface="黑体" panose="02010609060101010101" pitchFamily="49" charset="-122"/>
              </a:rPr>
              <a:t>Apple a;</a:t>
            </a:r>
            <a:endParaRPr lang="en-US" sz="2400" smtClean="0">
              <a:ea typeface="黑体" panose="02010609060101010101" pitchFamily="49" charset="-122"/>
            </a:endParaRPr>
          </a:p>
          <a:p>
            <a:pPr marL="457200" lvl="1" indent="0">
              <a:buSzPct val="90000"/>
              <a:buNone/>
            </a:pPr>
            <a:r>
              <a:rPr lang="en-US" sz="2400" smtClean="0">
                <a:ea typeface="黑体" panose="02010609060101010101" pitchFamily="49" charset="-122"/>
              </a:rPr>
              <a:t>    if (a == null) </a:t>
            </a:r>
            <a:endParaRPr lang="en-US" sz="2400" smtClean="0">
              <a:ea typeface="黑体" panose="02010609060101010101" pitchFamily="49" charset="-122"/>
            </a:endParaRPr>
          </a:p>
          <a:p>
            <a:pPr marL="457200" lvl="1" indent="0">
              <a:buSzPct val="90000"/>
              <a:buNone/>
            </a:pPr>
            <a:r>
              <a:rPr lang="en-US" sz="2400" smtClean="0">
                <a:ea typeface="黑体" panose="02010609060101010101" pitchFamily="49" charset="-122"/>
              </a:rPr>
              <a:t>        System.out.println("Day dream");</a:t>
            </a:r>
            <a:endParaRPr lang="en-US" sz="2400" smtClean="0">
              <a:ea typeface="黑体" panose="02010609060101010101" pitchFamily="49" charset="-122"/>
            </a:endParaRPr>
          </a:p>
          <a:p>
            <a:pPr marL="914400" lvl="1" indent="-457200">
              <a:buSzPct val="90000"/>
              <a:buNone/>
            </a:pPr>
            <a:endParaRPr lang="en-US" altLang="en-US" sz="2400" smtClean="0">
              <a:ea typeface="黑体" panose="02010609060101010101" pitchFamily="49" charset="-122"/>
            </a:endParaRPr>
          </a:p>
        </p:txBody>
      </p:sp>
      <p:sp>
        <p:nvSpPr>
          <p:cNvPr id="75778" name="标题 72706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mtClean="0"/>
              <a:t>构造方法</a:t>
            </a:r>
            <a:endParaRPr lang="zh-CN" altLang="en-US" smtClean="0"/>
          </a:p>
        </p:txBody>
      </p:sp>
      <p:sp>
        <p:nvSpPr>
          <p:cNvPr id="72708" name="矩形 72707"/>
          <p:cNvSpPr>
            <a:spLocks noChangeArrowheads="1"/>
          </p:cNvSpPr>
          <p:nvPr/>
        </p:nvSpPr>
        <p:spPr bwMode="auto">
          <a:xfrm>
            <a:off x="5960745" y="2080260"/>
            <a:ext cx="3200400" cy="128016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520">
                <a:latin typeface="Tahoma" panose="020B0604030504040204" pitchFamily="34" charset="0"/>
                <a:ea typeface="华文中宋" panose="02010600040101010101" pitchFamily="2" charset="-122"/>
              </a:rPr>
              <a:t>运行时系统自动赋予</a:t>
            </a:r>
            <a:endParaRPr lang="zh-CN" alt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zh-CN" altLang="en-US" sz="2520">
                <a:latin typeface="Tahoma" panose="020B0604030504040204" pitchFamily="34" charset="0"/>
                <a:ea typeface="华文中宋" panose="02010600040101010101" pitchFamily="2" charset="-122"/>
              </a:rPr>
              <a:t>一个空构造函数</a:t>
            </a:r>
            <a:endParaRPr lang="zh-CN" alt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zh-CN" altLang="en-US" sz="2520">
                <a:latin typeface="Tahoma" panose="020B0604030504040204" pitchFamily="34" charset="0"/>
                <a:ea typeface="华文中宋" panose="02010600040101010101" pitchFamily="2" charset="-122"/>
              </a:rPr>
              <a:t>如 </a:t>
            </a: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Apple() { }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01B8CE-8E6C-4E71-8021-16F484C0CDD0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2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2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build="p"/>
      <p:bldP spid="72708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文本占位符 737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Pct val="90000"/>
            </a:pPr>
            <a:r>
              <a:rPr lang="zh-CN" altLang="en-US" smtClean="0"/>
              <a:t>再谈构造方法</a:t>
            </a:r>
            <a:endParaRPr lang="zh-CN" altLang="en-US" smtClean="0"/>
          </a:p>
        </p:txBody>
      </p:sp>
      <p:sp>
        <p:nvSpPr>
          <p:cNvPr id="76802" name="标题 73730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mtClean="0"/>
              <a:t>构造方法</a:t>
            </a:r>
            <a:endParaRPr lang="zh-CN" altLang="en-US" smtClean="0"/>
          </a:p>
        </p:txBody>
      </p:sp>
      <p:sp>
        <p:nvSpPr>
          <p:cNvPr id="73732" name="矩形 73731"/>
          <p:cNvSpPr>
            <a:spLocks noChangeArrowheads="1"/>
          </p:cNvSpPr>
          <p:nvPr/>
        </p:nvSpPr>
        <p:spPr bwMode="auto">
          <a:xfrm>
            <a:off x="607060" y="2011680"/>
            <a:ext cx="8735695" cy="424053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</a:t>
            </a: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class Cmethod {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 Cmethod (boolean b) { }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 public static void main (String args[]) {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     Cmethod c1 = new Cmethod(); //illegal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     Cmethod c2 = new Cmethod(false);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 }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}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73735" name="矩形 73734"/>
          <p:cNvSpPr>
            <a:spLocks noChangeArrowheads="1"/>
          </p:cNvSpPr>
          <p:nvPr/>
        </p:nvSpPr>
        <p:spPr bwMode="auto">
          <a:xfrm>
            <a:off x="4680585" y="880110"/>
            <a:ext cx="5520690" cy="104013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520">
                <a:latin typeface="Tahoma" panose="020B0604030504040204" pitchFamily="34" charset="0"/>
                <a:ea typeface="华文中宋" panose="02010600040101010101" pitchFamily="2" charset="-122"/>
              </a:rPr>
              <a:t>运行时系统自动赋予一个空构造方法，</a:t>
            </a:r>
            <a:endParaRPr lang="zh-CN" alt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zh-CN" altLang="en-US" sz="2520">
                <a:latin typeface="Tahoma" panose="020B0604030504040204" pitchFamily="34" charset="0"/>
                <a:ea typeface="华文中宋" panose="02010600040101010101" pitchFamily="2" charset="-122"/>
              </a:rPr>
              <a:t>仅仅当该类没定义构造方法的情况下</a:t>
            </a:r>
            <a:endParaRPr lang="zh-CN" alt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A5A3E5-45B0-4917-A336-2D228AC049D8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bldLvl="0" animBg="1"/>
      <p:bldP spid="73735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747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黑体" panose="02010609060101010101" pitchFamily="49" charset="-122"/>
              </a:rPr>
              <a:t>static</a:t>
            </a:r>
            <a:r>
              <a:rPr lang="zh-CN" altLang="en-US" smtClean="0"/>
              <a:t>变量的初始化</a:t>
            </a:r>
            <a:endParaRPr lang="zh-CN" altLang="en-US" smtClean="0"/>
          </a:p>
        </p:txBody>
      </p:sp>
      <p:sp>
        <p:nvSpPr>
          <p:cNvPr id="74757" name="矩形 74756"/>
          <p:cNvSpPr>
            <a:spLocks noChangeArrowheads="1"/>
          </p:cNvSpPr>
          <p:nvPr/>
        </p:nvSpPr>
        <p:spPr bwMode="auto">
          <a:xfrm>
            <a:off x="40005" y="1283970"/>
            <a:ext cx="8961120" cy="477075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class Smember {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static int i;    static boolean b;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static {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i = 100;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b = true;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System.out.println("In static block");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}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char c = 't';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public Smember() { System.out.println("In constructor"); }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public static void main(String args[]) {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Smember m1 = new Smember();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Smember m2 = new Smember();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}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}    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74758" name="矩形 74757"/>
          <p:cNvSpPr>
            <a:spLocks noChangeArrowheads="1"/>
          </p:cNvSpPr>
          <p:nvPr/>
        </p:nvSpPr>
        <p:spPr bwMode="auto">
          <a:xfrm>
            <a:off x="6905625" y="1200230"/>
            <a:ext cx="3760470" cy="200025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94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输出结果</a:t>
            </a:r>
            <a:endParaRPr lang="zh-CN" altLang="en-US" sz="294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94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In static block</a:t>
            </a:r>
            <a:endParaRPr lang="en-US" sz="294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94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In constructor</a:t>
            </a:r>
            <a:endParaRPr lang="en-US" sz="294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94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In constructor</a:t>
            </a:r>
            <a:endParaRPr lang="en-US" sz="294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00C6-E76E-4737-9C74-028DA144BA61}" type="slidenum">
              <a:rPr lang="zh-CN" altLang="en-US" sz="1470" dirty="0"/>
            </a:fld>
            <a:endParaRPr lang="zh-CN" altLang="en-US" sz="1470" dirty="0"/>
          </a:p>
        </p:txBody>
      </p:sp>
      <p:sp>
        <p:nvSpPr>
          <p:cNvPr id="74756" name="矩形 74755"/>
          <p:cNvSpPr>
            <a:spLocks noChangeArrowheads="1"/>
          </p:cNvSpPr>
          <p:nvPr/>
        </p:nvSpPr>
        <p:spPr bwMode="auto">
          <a:xfrm>
            <a:off x="6105525" y="4429125"/>
            <a:ext cx="4560570" cy="202755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525" indent="12065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52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不论产生多少个对象，属于类的静态变量只有一份，即只占有一份存储空间。</a:t>
            </a:r>
            <a:endParaRPr lang="zh-CN" altLang="en-US" sz="252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 marL="9525" indent="12065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52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静态成员变量和语句块只在类加载的时候执行一次。</a:t>
            </a:r>
            <a:endParaRPr lang="zh-CN" altLang="en-US" sz="252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bldLvl="0" animBg="1"/>
      <p:bldP spid="74757" grpId="0" bldLvl="0" animBg="1"/>
      <p:bldP spid="74758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文本占位符 7577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Pct val="90000"/>
            </a:pPr>
            <a:r>
              <a:rPr lang="zh-CN" altLang="en-US" smtClean="0"/>
              <a:t>方法的重写</a:t>
            </a:r>
            <a:r>
              <a:rPr lang="en-US" smtClean="0">
                <a:ea typeface="黑体" panose="02010609060101010101" pitchFamily="49" charset="-122"/>
              </a:rPr>
              <a:t>(overriding)</a:t>
            </a:r>
            <a:endParaRPr lang="en-US" smtClean="0">
              <a:ea typeface="黑体" panose="02010609060101010101" pitchFamily="49" charset="-122"/>
            </a:endParaRPr>
          </a:p>
          <a:p>
            <a:pPr marL="990600" lvl="1" indent="-533400">
              <a:buSzPct val="90000"/>
            </a:pPr>
            <a:r>
              <a:rPr lang="zh-CN" altLang="en-US" smtClean="0"/>
              <a:t>子类重写父类的方法</a:t>
            </a:r>
            <a:endParaRPr lang="zh-CN" altLang="en-US" smtClean="0"/>
          </a:p>
        </p:txBody>
      </p:sp>
      <p:sp>
        <p:nvSpPr>
          <p:cNvPr id="78850" name="标题 75778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mtClean="0"/>
              <a:t>成员方法</a:t>
            </a:r>
            <a:endParaRPr lang="zh-CN" altLang="en-US" smtClean="0"/>
          </a:p>
        </p:txBody>
      </p:sp>
      <p:sp>
        <p:nvSpPr>
          <p:cNvPr id="75780" name="矩形 75779"/>
          <p:cNvSpPr>
            <a:spLocks noChangeArrowheads="1"/>
          </p:cNvSpPr>
          <p:nvPr/>
        </p:nvSpPr>
        <p:spPr bwMode="auto">
          <a:xfrm>
            <a:off x="1160145" y="2560320"/>
            <a:ext cx="3760470" cy="304038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class Father {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… …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void display( ) {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        … …;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 }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… …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75781" name="矩形 75780"/>
          <p:cNvSpPr>
            <a:spLocks noChangeArrowheads="1"/>
          </p:cNvSpPr>
          <p:nvPr/>
        </p:nvSpPr>
        <p:spPr bwMode="auto">
          <a:xfrm>
            <a:off x="5240655" y="2560320"/>
            <a:ext cx="4000500" cy="304038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class Son extends Father {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… …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void display() {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    … …;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}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… …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75782" name="矩形 75781"/>
          <p:cNvSpPr>
            <a:spLocks noChangeArrowheads="1"/>
          </p:cNvSpPr>
          <p:nvPr/>
        </p:nvSpPr>
        <p:spPr bwMode="auto">
          <a:xfrm>
            <a:off x="1160145" y="5600700"/>
            <a:ext cx="3760470" cy="112014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Father f = new Father();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f.display();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75783" name="矩形 75782"/>
          <p:cNvSpPr>
            <a:spLocks noChangeArrowheads="1"/>
          </p:cNvSpPr>
          <p:nvPr/>
        </p:nvSpPr>
        <p:spPr bwMode="auto">
          <a:xfrm>
            <a:off x="5240655" y="5600700"/>
            <a:ext cx="4000500" cy="112014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Son s = new Son();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s.display();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75784" name="矩形 75783"/>
          <p:cNvSpPr>
            <a:spLocks noChangeArrowheads="1"/>
          </p:cNvSpPr>
          <p:nvPr/>
        </p:nvSpPr>
        <p:spPr bwMode="auto">
          <a:xfrm>
            <a:off x="1393508" y="2768680"/>
            <a:ext cx="3760470" cy="304038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class Father {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… …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</a:t>
            </a:r>
            <a:r>
              <a:rPr lang="en-US" sz="2520">
                <a:solidFill>
                  <a:srgbClr val="FF3300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void </a:t>
            </a: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display( ) {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        … …;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 }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… …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75785" name="矩形 75784"/>
          <p:cNvSpPr>
            <a:spLocks noChangeArrowheads="1"/>
          </p:cNvSpPr>
          <p:nvPr/>
        </p:nvSpPr>
        <p:spPr bwMode="auto">
          <a:xfrm>
            <a:off x="5173980" y="2768680"/>
            <a:ext cx="4000500" cy="304038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class Son extends Father {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… …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</a:t>
            </a:r>
            <a:r>
              <a:rPr lang="en-US" sz="2520">
                <a:solidFill>
                  <a:srgbClr val="FF3300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int</a:t>
            </a: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display() {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    … …;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}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… …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75786" name="矩形 75785"/>
          <p:cNvSpPr>
            <a:spLocks noChangeArrowheads="1"/>
          </p:cNvSpPr>
          <p:nvPr/>
        </p:nvSpPr>
        <p:spPr bwMode="auto">
          <a:xfrm>
            <a:off x="5467350" y="5827395"/>
            <a:ext cx="4000500" cy="112014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100">
                <a:solidFill>
                  <a:srgbClr val="FF3300"/>
                </a:solidFill>
              </a:rPr>
              <a:t>The return type is</a:t>
            </a:r>
            <a:endParaRPr lang="en-US" sz="2100">
              <a:solidFill>
                <a:srgbClr val="FF3300"/>
              </a:solidFill>
            </a:endParaRPr>
          </a:p>
          <a:p>
            <a:r>
              <a:rPr lang="en-US" sz="2100">
                <a:solidFill>
                  <a:srgbClr val="FF3300"/>
                </a:solidFill>
              </a:rPr>
              <a:t> incompatible with father.display()</a:t>
            </a:r>
            <a:endParaRPr lang="en-US" sz="2100">
              <a:solidFill>
                <a:srgbClr val="FF3300"/>
              </a:solidFill>
            </a:endParaRPr>
          </a:p>
        </p:txBody>
      </p:sp>
      <p:sp>
        <p:nvSpPr>
          <p:cNvPr id="75787" name="矩形 75786"/>
          <p:cNvSpPr>
            <a:spLocks noChangeArrowheads="1"/>
          </p:cNvSpPr>
          <p:nvPr/>
        </p:nvSpPr>
        <p:spPr bwMode="auto">
          <a:xfrm>
            <a:off x="1159907" y="3184525"/>
            <a:ext cx="3760470" cy="304038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class Father {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… …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private </a:t>
            </a:r>
            <a:r>
              <a:rPr lang="en-US" sz="2520">
                <a:solidFill>
                  <a:srgbClr val="FF3300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void </a:t>
            </a: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display( ) {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        … …;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 }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… …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A073DE-5F41-41F8-A99A-78C86095DDF1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ldLvl="0" animBg="1"/>
      <p:bldP spid="75781" grpId="0" bldLvl="0" animBg="1"/>
      <p:bldP spid="75782" grpId="0" bldLvl="0" animBg="1"/>
      <p:bldP spid="75783" grpId="0" bldLvl="0" animBg="1"/>
      <p:bldP spid="75784" grpId="0" bldLvl="0" animBg="1"/>
      <p:bldP spid="75785" grpId="0" bldLvl="0" animBg="1"/>
      <p:bldP spid="75786" grpId="0" bldLvl="0" animBg="1"/>
      <p:bldP spid="75787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50A6EC-51FD-4230-823E-529EBD0F7BC2}" type="slidenum">
              <a:rPr lang="zh-CN" altLang="en-US" sz="1470" dirty="0"/>
            </a:fld>
            <a:endParaRPr lang="zh-CN" altLang="en-US" sz="1470" dirty="0"/>
          </a:p>
        </p:txBody>
      </p:sp>
      <p:sp>
        <p:nvSpPr>
          <p:cNvPr id="79876" name="标题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抽象类</a:t>
            </a:r>
            <a:r>
              <a:rPr lang="en-US" smtClean="0">
                <a:ea typeface="黑体" panose="02010609060101010101" pitchFamily="49" charset="-122"/>
              </a:rPr>
              <a:t>(abstract class)</a:t>
            </a:r>
            <a:endParaRPr lang="en-US" smtClean="0">
              <a:ea typeface="黑体" panose="02010609060101010101" pitchFamily="49" charset="-122"/>
            </a:endParaRPr>
          </a:p>
        </p:txBody>
      </p:sp>
      <p:sp>
        <p:nvSpPr>
          <p:cNvPr id="79877" name="内容占位符 4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57500"/>
          </a:bodyPr>
          <a:lstStyle/>
          <a:p>
            <a:pPr>
              <a:lnSpc>
                <a:spcPct val="130000"/>
              </a:lnSpc>
              <a:buClr>
                <a:srgbClr val="000000"/>
              </a:buClr>
            </a:pPr>
            <a:r>
              <a:rPr lang="zh-CN" altLang="en-US" sz="3500" smtClean="0">
                <a:sym typeface="+mn-ea"/>
              </a:rPr>
              <a:t>抽象方法</a:t>
            </a:r>
            <a:r>
              <a:rPr lang="en-US" sz="3500" smtClean="0">
                <a:ea typeface="黑体" panose="02010609060101010101" pitchFamily="49" charset="-122"/>
                <a:sym typeface="+mn-ea"/>
              </a:rPr>
              <a:t>: </a:t>
            </a:r>
            <a:r>
              <a:rPr lang="zh-CN" altLang="en-US" sz="3500" smtClean="0">
                <a:sym typeface="+mn-ea"/>
              </a:rPr>
              <a:t>仅仅申明了方法，但未实现</a:t>
            </a:r>
            <a:endParaRPr lang="zh-CN" altLang="en-US" sz="3200" smtClean="0"/>
          </a:p>
          <a:p>
            <a:pPr marL="800100" lvl="1" indent="-342900">
              <a:lnSpc>
                <a:spcPct val="130000"/>
              </a:lnSpc>
            </a:pPr>
            <a:r>
              <a:rPr lang="zh-CN" altLang="en-US" sz="3200" smtClean="0">
                <a:sym typeface="+mn-ea"/>
              </a:rPr>
              <a:t>有访问修饰词</a:t>
            </a:r>
            <a:endParaRPr lang="zh-CN" altLang="en-US" sz="3200" smtClean="0"/>
          </a:p>
          <a:p>
            <a:pPr marL="800100" lvl="1" indent="-342900">
              <a:lnSpc>
                <a:spcPct val="130000"/>
              </a:lnSpc>
            </a:pPr>
            <a:r>
              <a:rPr lang="zh-CN" altLang="en-US" sz="3200" smtClean="0">
                <a:sym typeface="+mn-ea"/>
              </a:rPr>
              <a:t>返回值类型</a:t>
            </a:r>
            <a:endParaRPr lang="zh-CN" altLang="en-US" sz="3200" smtClean="0"/>
          </a:p>
          <a:p>
            <a:pPr marL="800100" lvl="1" indent="-342900">
              <a:lnSpc>
                <a:spcPct val="130000"/>
              </a:lnSpc>
            </a:pPr>
            <a:r>
              <a:rPr lang="zh-CN" altLang="en-US" sz="3200" smtClean="0">
                <a:sym typeface="+mn-ea"/>
              </a:rPr>
              <a:t>方法名</a:t>
            </a:r>
            <a:endParaRPr lang="zh-CN" altLang="en-US" sz="3200" smtClean="0"/>
          </a:p>
          <a:p>
            <a:pPr marL="800100" lvl="1" indent="-342900">
              <a:lnSpc>
                <a:spcPct val="130000"/>
              </a:lnSpc>
            </a:pPr>
            <a:r>
              <a:rPr lang="zh-CN" altLang="en-US" sz="3200" smtClean="0">
                <a:sym typeface="+mn-ea"/>
              </a:rPr>
              <a:t>参数列表</a:t>
            </a:r>
            <a:endParaRPr lang="zh-CN" altLang="en-US" sz="3200" smtClean="0"/>
          </a:p>
          <a:p>
            <a:pPr marL="800100" lvl="1" indent="-342900">
              <a:lnSpc>
                <a:spcPct val="130000"/>
              </a:lnSpc>
            </a:pPr>
            <a:r>
              <a:rPr lang="zh-CN" altLang="en-US" sz="3200" smtClean="0">
                <a:highlight>
                  <a:srgbClr val="FFFF00"/>
                </a:highlight>
                <a:sym typeface="+mn-ea"/>
              </a:rPr>
              <a:t>无</a:t>
            </a:r>
            <a:r>
              <a:rPr lang="zh-CN" altLang="en-US" sz="3200" smtClean="0">
                <a:sym typeface="+mn-ea"/>
              </a:rPr>
              <a:t>方法体</a:t>
            </a:r>
            <a:endParaRPr lang="zh-CN" altLang="en-US" sz="3200" smtClean="0"/>
          </a:p>
          <a:p>
            <a:pPr>
              <a:lnSpc>
                <a:spcPct val="130000"/>
              </a:lnSpc>
              <a:buClr>
                <a:srgbClr val="000000"/>
              </a:buClr>
            </a:pPr>
            <a:r>
              <a:rPr lang="zh-CN" altLang="en-US" sz="3500" smtClean="0"/>
              <a:t>一个</a:t>
            </a:r>
            <a:r>
              <a:rPr lang="zh-CN" altLang="en-US" sz="3500" smtClean="0">
                <a:highlight>
                  <a:srgbClr val="FFFF00"/>
                </a:highlight>
              </a:rPr>
              <a:t>可能</a:t>
            </a:r>
            <a:r>
              <a:rPr lang="zh-CN" altLang="en-US" sz="3500" smtClean="0"/>
              <a:t>未完成的类</a:t>
            </a:r>
            <a:endParaRPr lang="zh-CN" altLang="en-US" sz="3500" smtClean="0"/>
          </a:p>
          <a:p>
            <a:pPr>
              <a:lnSpc>
                <a:spcPct val="130000"/>
              </a:lnSpc>
              <a:buClr>
                <a:srgbClr val="000000"/>
              </a:buClr>
            </a:pPr>
            <a:r>
              <a:rPr lang="zh-CN" altLang="en-US" sz="3500" smtClean="0"/>
              <a:t>包含抽象方法</a:t>
            </a:r>
            <a:r>
              <a:rPr lang="en-US" sz="3500" smtClean="0">
                <a:ea typeface="黑体" panose="02010609060101010101" pitchFamily="49" charset="-122"/>
              </a:rPr>
              <a:t>(abstract methods)</a:t>
            </a:r>
            <a:r>
              <a:rPr lang="zh-CN" altLang="en-US" sz="3500" smtClean="0">
                <a:ea typeface="黑体" panose="02010609060101010101" pitchFamily="49" charset="-122"/>
              </a:rPr>
              <a:t>的一定是抽象类</a:t>
            </a:r>
            <a:endParaRPr lang="zh-CN" altLang="en-US" sz="3500" smtClean="0"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buClr>
                <a:srgbClr val="000000"/>
              </a:buClr>
            </a:pPr>
            <a:r>
              <a:rPr lang="zh-CN" altLang="en-US" smtClean="0">
                <a:ea typeface="黑体" panose="02010609060101010101" pitchFamily="49" charset="-122"/>
              </a:rPr>
              <a:t>父类继承</a:t>
            </a:r>
            <a:endParaRPr lang="zh-CN" altLang="en-US" smtClean="0"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buClr>
                <a:srgbClr val="000000"/>
              </a:buClr>
            </a:pPr>
            <a:r>
              <a:rPr lang="zh-CN" altLang="en-US" smtClean="0">
                <a:ea typeface="黑体" panose="02010609060101010101" pitchFamily="49" charset="-122"/>
              </a:rPr>
              <a:t>当前抽象类声明</a:t>
            </a:r>
            <a:endParaRPr lang="en-US" smtClean="0"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rgbClr val="000000"/>
              </a:buClr>
            </a:pP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标题 778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抽象类</a:t>
            </a:r>
            <a:r>
              <a:rPr lang="en-US" smtClean="0">
                <a:ea typeface="黑体" panose="02010609060101010101" pitchFamily="49" charset="-122"/>
              </a:rPr>
              <a:t>(abstract class)</a:t>
            </a:r>
            <a:endParaRPr lang="en-US" smtClean="0">
              <a:ea typeface="黑体" panose="02010609060101010101" pitchFamily="49" charset="-122"/>
            </a:endParaRPr>
          </a:p>
        </p:txBody>
      </p:sp>
      <p:sp>
        <p:nvSpPr>
          <p:cNvPr id="77827" name="矩形 77826"/>
          <p:cNvSpPr>
            <a:spLocks noChangeArrowheads="1"/>
          </p:cNvSpPr>
          <p:nvPr/>
        </p:nvSpPr>
        <p:spPr bwMode="auto">
          <a:xfrm>
            <a:off x="160020" y="1334135"/>
            <a:ext cx="4536440" cy="277114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abstract class Point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int x = 1, y = 1;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void move(int dx, int dy)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x += dx;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y += dy;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alert();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abstract void alert();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77828" name="矩形 77827"/>
          <p:cNvSpPr>
            <a:spLocks noChangeArrowheads="1"/>
          </p:cNvSpPr>
          <p:nvPr/>
        </p:nvSpPr>
        <p:spPr bwMode="auto">
          <a:xfrm>
            <a:off x="160020" y="4105275"/>
            <a:ext cx="4537075" cy="136017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abstract class ColoredPoint extends Point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int color;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77829" name="矩形 77828"/>
          <p:cNvSpPr>
            <a:spLocks noChangeArrowheads="1"/>
          </p:cNvSpPr>
          <p:nvPr/>
        </p:nvSpPr>
        <p:spPr bwMode="auto">
          <a:xfrm>
            <a:off x="160655" y="5465445"/>
            <a:ext cx="4535805" cy="89979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class SimplePoint extends Point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void alert() { 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77830" name="矩形 77829"/>
          <p:cNvSpPr>
            <a:spLocks noChangeArrowheads="1"/>
          </p:cNvSpPr>
          <p:nvPr/>
        </p:nvSpPr>
        <p:spPr bwMode="auto">
          <a:xfrm>
            <a:off x="5210175" y="1446530"/>
            <a:ext cx="3840480" cy="15201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520">
                <a:latin typeface="Tahoma" panose="020B0604030504040204" pitchFamily="34" charset="0"/>
                <a:ea typeface="华文中宋" panose="02010600040101010101" pitchFamily="2" charset="-122"/>
              </a:rPr>
              <a:t>抽象方法</a:t>
            </a: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: </a:t>
            </a:r>
            <a:r>
              <a:rPr lang="zh-CN" altLang="en-US" sz="2520">
                <a:latin typeface="Tahoma" panose="020B0604030504040204" pitchFamily="34" charset="0"/>
                <a:ea typeface="华文中宋" panose="02010600040101010101" pitchFamily="2" charset="-122"/>
              </a:rPr>
              <a:t>有访问修饰词、</a:t>
            </a:r>
            <a:endParaRPr lang="zh-CN" alt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zh-CN" altLang="en-US" sz="2520">
                <a:latin typeface="Tahoma" panose="020B0604030504040204" pitchFamily="34" charset="0"/>
                <a:ea typeface="华文中宋" panose="02010600040101010101" pitchFamily="2" charset="-122"/>
              </a:rPr>
              <a:t>返回值类型、方法名和</a:t>
            </a:r>
            <a:endParaRPr lang="zh-CN" alt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r>
              <a:rPr lang="zh-CN" altLang="en-US" sz="2520">
                <a:latin typeface="Tahoma" panose="020B0604030504040204" pitchFamily="34" charset="0"/>
                <a:ea typeface="华文中宋" panose="02010600040101010101" pitchFamily="2" charset="-122"/>
              </a:rPr>
              <a:t>参数列表，无方法体</a:t>
            </a:r>
            <a:endParaRPr lang="zh-CN" alt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0718-C1B4-47FB-990E-EC05A80C6A3C}" type="slidenum">
              <a:rPr lang="zh-CN" altLang="en-US" sz="1470" dirty="0"/>
            </a:fld>
            <a:endParaRPr lang="zh-CN" altLang="en-US" sz="1470" dirty="0"/>
          </a:p>
        </p:txBody>
      </p:sp>
      <p:sp>
        <p:nvSpPr>
          <p:cNvPr id="81922" name="文本占位符 78850"/>
          <p:cNvSpPr>
            <a:spLocks noGrp="1" noChangeArrowheads="1"/>
          </p:cNvSpPr>
          <p:nvPr>
            <p:ph type="body" idx="1"/>
          </p:nvPr>
        </p:nvSpPr>
        <p:spPr>
          <a:xfrm>
            <a:off x="4782820" y="3225165"/>
            <a:ext cx="6170295" cy="2240280"/>
          </a:xfrm>
        </p:spPr>
        <p:txBody>
          <a:bodyPr/>
          <a:p>
            <a:pPr marL="609600" indent="-609600">
              <a:buSzPct val="90000"/>
            </a:pPr>
            <a:r>
              <a:rPr lang="zh-CN" altLang="en-US" sz="2800" smtClean="0"/>
              <a:t>抽象类不能被实例化，</a:t>
            </a:r>
            <a:endParaRPr lang="zh-CN" altLang="en-US" sz="2800" smtClean="0"/>
          </a:p>
          <a:p>
            <a:pPr marL="0" indent="0">
              <a:buSzPct val="90000"/>
              <a:buNone/>
            </a:pPr>
            <a:r>
              <a:rPr lang="zh-CN" altLang="en-US" sz="2800" smtClean="0"/>
              <a:t>   例</a:t>
            </a:r>
            <a:r>
              <a:rPr lang="en-US" sz="2800" smtClean="0">
                <a:ea typeface="黑体" panose="02010609060101010101" pitchFamily="49" charset="-122"/>
              </a:rPr>
              <a:t>Point p = new Point(); //illegal</a:t>
            </a:r>
            <a:endParaRPr lang="en-US" sz="2800" smtClean="0">
              <a:ea typeface="黑体" panose="02010609060101010101" pitchFamily="49" charset="-122"/>
            </a:endParaRPr>
          </a:p>
          <a:p>
            <a:pPr marL="609600" indent="-609600">
              <a:buSzPct val="90000"/>
            </a:pPr>
            <a:r>
              <a:rPr lang="zh-CN" altLang="en-US" sz="2800" smtClean="0"/>
              <a:t>子类继承抽象类时，必须重写抽象方法，否则仍为抽象类</a:t>
            </a:r>
            <a:endParaRPr lang="zh-CN" altLang="en-US" sz="28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ldLvl="0" animBg="1"/>
      <p:bldP spid="77828" grpId="0" bldLvl="0" animBg="1"/>
      <p:bldP spid="77829" grpId="0" bldLvl="0" animBg="1"/>
      <p:bldP spid="77830" grpId="0" bldLvl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3"/>
          <p:cNvSpPr/>
          <p:nvPr/>
        </p:nvSpPr>
        <p:spPr>
          <a:xfrm>
            <a:off x="3690938" y="2613025"/>
            <a:ext cx="140208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0" lvl="1" indent="0" algn="l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800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对象</a:t>
            </a:r>
            <a:endParaRPr lang="zh-CN" altLang="en-US" sz="4800" b="1" dirty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6146" name="TextBox 4"/>
          <p:cNvSpPr/>
          <p:nvPr/>
        </p:nvSpPr>
        <p:spPr>
          <a:xfrm>
            <a:off x="1241425" y="1935163"/>
            <a:ext cx="2193290" cy="27533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7300" dirty="0">
                <a:solidFill>
                  <a:srgbClr val="00B0F0"/>
                </a:solidFill>
                <a:latin typeface="Latha" panose="020B0604020202020204" pitchFamily="34" charset="0"/>
                <a:ea typeface="宋体" panose="02010600030101010101" pitchFamily="2" charset="-122"/>
                <a:sym typeface="Latha" panose="020B0604020202020204" pitchFamily="34" charset="0"/>
              </a:rPr>
              <a:t>[</a:t>
            </a:r>
            <a:r>
              <a:rPr lang="en-US" altLang="zh-CN" sz="17300" dirty="0">
                <a:solidFill>
                  <a:srgbClr val="00B0F0"/>
                </a:solidFill>
                <a:latin typeface="FrankRuehl" panose="020E0503060101010101" pitchFamily="34" charset="-79"/>
                <a:ea typeface="宋体" panose="02010600030101010101" pitchFamily="2" charset="-122"/>
                <a:sym typeface="FrankRuehl" panose="020E0503060101010101" pitchFamily="34" charset="-79"/>
              </a:rPr>
              <a:t>3</a:t>
            </a:r>
            <a:r>
              <a:rPr lang="en-US" altLang="zh-CN" sz="17300" dirty="0">
                <a:solidFill>
                  <a:srgbClr val="00B0F0"/>
                </a:solidFill>
                <a:latin typeface="Latha" panose="020B0604020202020204" pitchFamily="34" charset="0"/>
                <a:ea typeface="宋体" panose="02010600030101010101" pitchFamily="2" charset="-122"/>
                <a:sym typeface="Latha" panose="020B0604020202020204" pitchFamily="34" charset="0"/>
              </a:rPr>
              <a:t>]</a:t>
            </a:r>
            <a:endParaRPr lang="zh-CN" altLang="en-US" sz="17300" dirty="0">
              <a:solidFill>
                <a:srgbClr val="00B0F0"/>
              </a:solidFill>
              <a:latin typeface="Latha" panose="020B0604020202020204" pitchFamily="34" charset="0"/>
              <a:ea typeface="宋体" panose="02010600030101010101" pitchFamily="2" charset="-122"/>
              <a:sym typeface="Latha" panose="020B0604020202020204" pitchFamily="34" charset="0"/>
            </a:endParaRPr>
          </a:p>
        </p:txBody>
      </p:sp>
      <p:sp>
        <p:nvSpPr>
          <p:cNvPr id="6147" name="TextBox 5"/>
          <p:cNvSpPr/>
          <p:nvPr/>
        </p:nvSpPr>
        <p:spPr>
          <a:xfrm>
            <a:off x="2708275" y="3311525"/>
            <a:ext cx="823913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102870" tIns="51435" rIns="102870" bIns="51435" anchor="t">
            <a:spAutoFit/>
          </a:bodyPr>
          <a:p>
            <a:r>
              <a:rPr lang="en-US" altLang="zh-CN" sz="2700" dirty="0">
                <a:solidFill>
                  <a:srgbClr val="00B0F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t>Java</a:t>
            </a:r>
            <a:endParaRPr lang="zh-CN" altLang="en-US" sz="2700" dirty="0">
              <a:solidFill>
                <a:srgbClr val="00B0F0"/>
              </a:solidFill>
              <a:latin typeface="Impact" panose="020B0806030902050204" pitchFamily="34" charset="0"/>
              <a:ea typeface="宋体" panose="02010600030101010101" pitchFamily="2" charset="-122"/>
              <a:sym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内容占位符 4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五个基本概念</a:t>
            </a:r>
            <a:endParaRPr lang="zh-CN" altLang="en-US" smtClean="0"/>
          </a:p>
          <a:p>
            <a:pPr marL="990600" lvl="1" indent="-53340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mtClean="0"/>
              <a:t>对象</a:t>
            </a:r>
            <a:endParaRPr lang="zh-CN" altLang="en-US" smtClean="0"/>
          </a:p>
          <a:p>
            <a:pPr marL="990600" lvl="1" indent="-53340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mtClean="0"/>
              <a:t>类</a:t>
            </a:r>
            <a:endParaRPr lang="zh-CN" altLang="en-US" smtClean="0"/>
          </a:p>
          <a:p>
            <a:pPr marL="990600" lvl="1" indent="-53340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mtClean="0"/>
              <a:t>封装性</a:t>
            </a:r>
            <a:endParaRPr lang="zh-CN" altLang="en-US" smtClean="0"/>
          </a:p>
          <a:p>
            <a:pPr marL="990600" lvl="1" indent="-53340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mtClean="0"/>
              <a:t>继承性</a:t>
            </a:r>
            <a:endParaRPr lang="zh-CN" altLang="en-US" smtClean="0"/>
          </a:p>
          <a:p>
            <a:pPr marL="990600" lvl="1" indent="-53340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mtClean="0"/>
              <a:t>多态性</a:t>
            </a:r>
            <a:endParaRPr lang="zh-CN" altLang="en-US" smtClean="0"/>
          </a:p>
        </p:txBody>
      </p:sp>
      <p:sp>
        <p:nvSpPr>
          <p:cNvPr id="18436" name="标题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37D5-5058-422A-9514-E23E13ADE044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2D5032E-CBD3-4077-93E9-64B929B6B5DC}" type="slidenum">
              <a:rPr lang="zh-CN" altLang="en-US" sz="1470" dirty="0"/>
            </a:fld>
            <a:endParaRPr lang="zh-CN" altLang="en-US" sz="1470" dirty="0"/>
          </a:p>
        </p:txBody>
      </p:sp>
      <p:sp>
        <p:nvSpPr>
          <p:cNvPr id="83972" name="标题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对象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algn="l">
              <a:lnSpc>
                <a:spcPct val="130000"/>
              </a:lnSpc>
              <a:buClr>
                <a:srgbClr val="000000"/>
              </a:buClr>
              <a:buSzTx/>
            </a:pPr>
            <a:r>
              <a:rPr lang="zh-CN" altLang="en-US" sz="2400" smtClean="0"/>
              <a:t>引用对象的变量</a:t>
            </a:r>
            <a:endParaRPr lang="zh-CN" altLang="en-US" sz="2400" smtClean="0"/>
          </a:p>
          <a:p>
            <a:pPr marL="800100" lvl="1" indent="-342900">
              <a:lnSpc>
                <a:spcPct val="100000"/>
              </a:lnSpc>
            </a:pPr>
            <a:r>
              <a:rPr lang="zh-CN" altLang="en-US" sz="1800" smtClean="0"/>
              <a:t>格式</a:t>
            </a:r>
            <a:r>
              <a:rPr lang="en-US" sz="1800" smtClean="0">
                <a:ea typeface="黑体" panose="02010609060101010101" pitchFamily="49" charset="-122"/>
              </a:rPr>
              <a:t>: </a:t>
            </a:r>
            <a:r>
              <a:rPr lang="zh-CN" altLang="en-US" sz="1800" smtClean="0"/>
              <a:t>对象名</a:t>
            </a:r>
            <a:r>
              <a:rPr lang="en-US" sz="1800" smtClean="0">
                <a:ea typeface="黑体" panose="02010609060101010101" pitchFamily="49" charset="-122"/>
              </a:rPr>
              <a:t>.</a:t>
            </a:r>
            <a:r>
              <a:rPr lang="zh-CN" altLang="en-US" sz="1800" smtClean="0"/>
              <a:t>变量名</a:t>
            </a:r>
            <a:endParaRPr lang="zh-CN" altLang="en-US" sz="1800" smtClean="0"/>
          </a:p>
          <a:p>
            <a:pPr algn="l">
              <a:lnSpc>
                <a:spcPct val="130000"/>
              </a:lnSpc>
              <a:buClr>
                <a:srgbClr val="000000"/>
              </a:buClr>
              <a:buSzTx/>
            </a:pPr>
            <a:r>
              <a:rPr lang="zh-CN" altLang="en-US" sz="2400" smtClean="0"/>
              <a:t>引用对象的方法</a:t>
            </a:r>
            <a:endParaRPr lang="zh-CN" altLang="en-US" sz="2400" smtClean="0"/>
          </a:p>
          <a:p>
            <a:pPr marL="800100" lvl="1" indent="-342900">
              <a:lnSpc>
                <a:spcPct val="100000"/>
              </a:lnSpc>
            </a:pPr>
            <a:r>
              <a:rPr lang="zh-CN" altLang="en-US" sz="1800" smtClean="0"/>
              <a:t>格式</a:t>
            </a:r>
            <a:r>
              <a:rPr lang="en-US" sz="1800" smtClean="0">
                <a:ea typeface="黑体" panose="02010609060101010101" pitchFamily="49" charset="-122"/>
              </a:rPr>
              <a:t>: </a:t>
            </a:r>
            <a:r>
              <a:rPr lang="zh-CN" altLang="en-US" sz="1800" smtClean="0"/>
              <a:t>对象名</a:t>
            </a:r>
            <a:r>
              <a:rPr lang="en-US" sz="1800" smtClean="0">
                <a:ea typeface="黑体" panose="02010609060101010101" pitchFamily="49" charset="-122"/>
              </a:rPr>
              <a:t>.</a:t>
            </a:r>
            <a:r>
              <a:rPr lang="zh-CN" altLang="en-US" sz="1800" smtClean="0"/>
              <a:t>方法名</a:t>
            </a:r>
            <a:endParaRPr lang="zh-CN" altLang="en-US" sz="1800" smtClean="0"/>
          </a:p>
          <a:p>
            <a:pPr algn="l">
              <a:lnSpc>
                <a:spcPct val="130000"/>
              </a:lnSpc>
              <a:buClr>
                <a:srgbClr val="000000"/>
              </a:buClr>
              <a:buSzTx/>
            </a:pPr>
            <a:r>
              <a:rPr lang="zh-CN" altLang="en-US" sz="2400" smtClean="0"/>
              <a:t>例1</a:t>
            </a:r>
            <a:endParaRPr lang="zh-CN" altLang="en-US" sz="2400" smtClean="0"/>
          </a:p>
          <a:p>
            <a:pPr marL="800100" lvl="1" indent="-342900">
              <a:lnSpc>
                <a:spcPct val="100000"/>
              </a:lnSpc>
            </a:pPr>
            <a:r>
              <a:rPr lang="en-US" sz="1800" smtClean="0">
                <a:ea typeface="黑体" panose="02010609060101010101" pitchFamily="49" charset="-122"/>
              </a:rPr>
              <a:t>Vector v = new Vector();</a:t>
            </a:r>
            <a:endParaRPr lang="en-US" sz="1800" smtClean="0"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00000"/>
              </a:lnSpc>
            </a:pPr>
            <a:r>
              <a:rPr lang="en-US" sz="1800" smtClean="0">
                <a:ea typeface="黑体" panose="02010609060101010101" pitchFamily="49" charset="-122"/>
              </a:rPr>
              <a:t>v.addElement("hello world");</a:t>
            </a:r>
            <a:endParaRPr lang="en-US" sz="1800" smtClean="0">
              <a:ea typeface="黑体" panose="02010609060101010101" pitchFamily="49" charset="-122"/>
            </a:endParaRPr>
          </a:p>
          <a:p>
            <a:pPr algn="l">
              <a:lnSpc>
                <a:spcPct val="130000"/>
              </a:lnSpc>
              <a:buClr>
                <a:srgbClr val="000000"/>
              </a:buClr>
              <a:buSzTx/>
            </a:pPr>
            <a:r>
              <a:rPr lang="zh-CN" altLang="en-US" sz="2400" smtClean="0"/>
              <a:t>例2</a:t>
            </a:r>
            <a:endParaRPr lang="zh-CN" altLang="en-US" sz="2400" smtClean="0"/>
          </a:p>
          <a:p>
            <a:pPr marL="800100" lvl="1" indent="-342900">
              <a:lnSpc>
                <a:spcPct val="100000"/>
              </a:lnSpc>
            </a:pPr>
            <a:r>
              <a:rPr lang="en-US" sz="1800" smtClean="0">
                <a:ea typeface="黑体" panose="02010609060101010101" pitchFamily="49" charset="-122"/>
              </a:rPr>
              <a:t>int a[]= {1, 2, 3, 4, 5};  </a:t>
            </a:r>
            <a:endParaRPr lang="en-US" sz="1800" smtClean="0"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00000"/>
              </a:lnSpc>
            </a:pPr>
            <a:r>
              <a:rPr lang="en-US" sz="1800" smtClean="0">
                <a:ea typeface="黑体" panose="02010609060101010101" pitchFamily="49" charset="-122"/>
              </a:rPr>
              <a:t>int size = a.length;</a:t>
            </a:r>
            <a:endParaRPr lang="en-US" sz="1800" smtClean="0">
              <a:ea typeface="黑体" panose="02010609060101010101" pitchFamily="49" charset="-122"/>
            </a:endParaRPr>
          </a:p>
          <a:p>
            <a:pPr algn="l">
              <a:lnSpc>
                <a:spcPct val="130000"/>
              </a:lnSpc>
              <a:buClr>
                <a:srgbClr val="000000"/>
              </a:buClr>
              <a:buSzTx/>
            </a:pPr>
            <a:r>
              <a:rPr lang="zh-CN" altLang="en-US" sz="2400" smtClean="0"/>
              <a:t>例3</a:t>
            </a:r>
            <a:endParaRPr lang="zh-CN" altLang="en-US" sz="2400" smtClean="0"/>
          </a:p>
          <a:p>
            <a:pPr marL="800100" lvl="1" indent="-342900">
              <a:lnSpc>
                <a:spcPct val="100000"/>
              </a:lnSpc>
            </a:pPr>
            <a:r>
              <a:rPr lang="en-US" sz="1800" smtClean="0">
                <a:ea typeface="黑体" panose="02010609060101010101" pitchFamily="49" charset="-122"/>
              </a:rPr>
              <a:t>System.out.println();</a:t>
            </a:r>
            <a:endParaRPr lang="en-US" sz="1800" smtClean="0">
              <a:ea typeface="黑体" panose="020106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819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</a:t>
            </a:r>
            <a:endParaRPr lang="zh-CN" altLang="en-US" smtClean="0"/>
          </a:p>
        </p:txBody>
      </p:sp>
      <p:sp>
        <p:nvSpPr>
          <p:cNvPr id="84994" name="文本占位符 8192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Pct val="90000"/>
            </a:pPr>
            <a:r>
              <a:rPr lang="zh-CN" altLang="en-US" smtClean="0"/>
              <a:t>通过对象引用对象的成员变量和成员方法</a:t>
            </a:r>
            <a:endParaRPr lang="zh-CN" altLang="en-US" smtClean="0"/>
          </a:p>
        </p:txBody>
      </p:sp>
      <p:sp>
        <p:nvSpPr>
          <p:cNvPr id="81924" name="矩形 81923"/>
          <p:cNvSpPr>
            <a:spLocks noChangeArrowheads="1"/>
          </p:cNvSpPr>
          <p:nvPr/>
        </p:nvSpPr>
        <p:spPr bwMode="auto">
          <a:xfrm>
            <a:off x="840105" y="2000250"/>
            <a:ext cx="5600700" cy="472059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class Qangle {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int a, h;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Qangle () {a = 10; h = 20;}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Qangle(int x, int y) {a = x; h = y;}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Qangle(Qangle r) {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    a = r.width(); 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    h = r.height();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}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void set(int x, int y) { a=x; h =y;}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81925" name="矩形 81924"/>
          <p:cNvSpPr>
            <a:spLocks noChangeArrowheads="1"/>
          </p:cNvSpPr>
          <p:nvPr/>
        </p:nvSpPr>
        <p:spPr bwMode="auto">
          <a:xfrm>
            <a:off x="6680835" y="2000250"/>
            <a:ext cx="3200400" cy="472059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q1.set(30, 40);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q1.a = 30;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q1.h = 40;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§"/>
            </a:pP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520">
                <a:latin typeface="Tahoma" panose="020B0604030504040204" pitchFamily="34" charset="0"/>
                <a:ea typeface="华文中宋" panose="02010600040101010101" pitchFamily="2" charset="-122"/>
              </a:rPr>
              <a:t>目的相同</a:t>
            </a:r>
            <a:endParaRPr lang="zh-CN" alt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520">
                <a:latin typeface="Tahoma" panose="020B0604030504040204" pitchFamily="34" charset="0"/>
                <a:ea typeface="华文中宋" panose="02010600040101010101" pitchFamily="2" charset="-122"/>
              </a:rPr>
              <a:t>第一方式更安全、</a:t>
            </a:r>
            <a:endParaRPr lang="zh-CN" alt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520">
                <a:latin typeface="Tahoma" panose="020B0604030504040204" pitchFamily="34" charset="0"/>
                <a:ea typeface="华文中宋" panose="02010600040101010101" pitchFamily="2" charset="-122"/>
              </a:rPr>
              <a:t>更面向对象</a:t>
            </a: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(</a:t>
            </a:r>
            <a:r>
              <a:rPr lang="zh-CN" altLang="en-US" sz="2520">
                <a:latin typeface="Tahoma" panose="020B0604030504040204" pitchFamily="34" charset="0"/>
                <a:ea typeface="华文中宋" panose="02010600040101010101" pitchFamily="2" charset="-122"/>
              </a:rPr>
              <a:t>数据封装</a:t>
            </a: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)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520">
                <a:latin typeface="Tahoma" panose="020B0604030504040204" pitchFamily="34" charset="0"/>
                <a:ea typeface="华文中宋" panose="02010600040101010101" pitchFamily="2" charset="-122"/>
              </a:rPr>
              <a:t>直接操纵变量</a:t>
            </a:r>
            <a:endParaRPr lang="zh-CN" alt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FBB13A-6AE9-412D-910F-FB5D54F64880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bldLvl="0" animBg="1"/>
      <p:bldP spid="81925" grpId="0" bldLvl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829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对象的释放</a:t>
            </a:r>
            <a:endParaRPr lang="zh-CN" altLang="en-US" smtClean="0"/>
          </a:p>
        </p:txBody>
      </p:sp>
      <p:sp>
        <p:nvSpPr>
          <p:cNvPr id="82947" name="内容占位符 8294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Pct val="90000"/>
            </a:pPr>
            <a:r>
              <a:rPr lang="zh-CN" altLang="en-US" smtClean="0"/>
              <a:t>将对象从内存中清除</a:t>
            </a:r>
            <a:endParaRPr lang="zh-CN" altLang="en-US" smtClean="0"/>
          </a:p>
          <a:p>
            <a:pPr marL="609600" indent="-609600">
              <a:buSzPct val="90000"/>
            </a:pPr>
            <a:r>
              <a:rPr lang="zh-CN" altLang="en-US" smtClean="0"/>
              <a:t>内存的管理</a:t>
            </a:r>
            <a:r>
              <a:rPr lang="en-US" smtClean="0">
                <a:ea typeface="黑体" panose="02010609060101010101" pitchFamily="49" charset="-122"/>
              </a:rPr>
              <a:t>(</a:t>
            </a:r>
            <a:r>
              <a:rPr lang="zh-CN" altLang="en-US" smtClean="0"/>
              <a:t>枯燥、容易出错</a:t>
            </a:r>
            <a:r>
              <a:rPr lang="en-US" smtClean="0">
                <a:ea typeface="黑体" panose="02010609060101010101" pitchFamily="49" charset="-122"/>
              </a:rPr>
              <a:t>)</a:t>
            </a:r>
            <a:endParaRPr lang="en-US" smtClean="0">
              <a:ea typeface="黑体" panose="02010609060101010101" pitchFamily="49" charset="-122"/>
            </a:endParaRPr>
          </a:p>
          <a:p>
            <a:pPr marL="609600" indent="-609600">
              <a:buSzPct val="90000"/>
            </a:pPr>
            <a:r>
              <a:rPr lang="zh-CN" altLang="en-US" smtClean="0"/>
              <a:t>垃圾回收</a:t>
            </a:r>
            <a:r>
              <a:rPr lang="en-US" smtClean="0">
                <a:ea typeface="黑体" panose="02010609060101010101" pitchFamily="49" charset="-122"/>
              </a:rPr>
              <a:t>(Garbage Collection)</a:t>
            </a:r>
            <a:endParaRPr lang="en-US" smtClean="0">
              <a:ea typeface="黑体" panose="02010609060101010101" pitchFamily="49" charset="-122"/>
            </a:endParaRPr>
          </a:p>
          <a:p>
            <a:pPr marL="609600" indent="-609600">
              <a:buSzPct val="90000"/>
            </a:pPr>
            <a:r>
              <a:rPr lang="zh-CN" altLang="en-US" smtClean="0"/>
              <a:t>垃圾搜集器</a:t>
            </a:r>
            <a:r>
              <a:rPr lang="en-US" smtClean="0">
                <a:ea typeface="黑体" panose="02010609060101010101" pitchFamily="49" charset="-122"/>
              </a:rPr>
              <a:t>(Garbage Collector)</a:t>
            </a:r>
            <a:endParaRPr lang="en-US" smtClean="0">
              <a:ea typeface="黑体" panose="02010609060101010101" pitchFamily="49" charset="-122"/>
            </a:endParaRPr>
          </a:p>
          <a:p>
            <a:pPr marL="990600" lvl="1" indent="-533400">
              <a:buSzPct val="90000"/>
            </a:pPr>
            <a:r>
              <a:rPr lang="zh-CN" altLang="en-US" smtClean="0"/>
              <a:t>周期性地释放不再被引用的对象，自动完成</a:t>
            </a:r>
            <a:endParaRPr lang="zh-CN" altLang="en-US" smtClean="0"/>
          </a:p>
          <a:p>
            <a:pPr marL="990600" lvl="1" indent="-533400">
              <a:buSzPct val="90000"/>
            </a:pPr>
            <a:r>
              <a:rPr lang="zh-CN" altLang="en-US" smtClean="0"/>
              <a:t>手动完成，</a:t>
            </a:r>
            <a:r>
              <a:rPr lang="en-US" smtClean="0">
                <a:ea typeface="黑体" panose="02010609060101010101" pitchFamily="49" charset="-122"/>
              </a:rPr>
              <a:t>System.gc();</a:t>
            </a:r>
            <a:endParaRPr lang="en-US" smtClean="0">
              <a:ea typeface="黑体" panose="02010609060101010101" pitchFamily="49" charset="-122"/>
            </a:endParaRPr>
          </a:p>
          <a:p>
            <a:pPr marL="990600" lvl="1" indent="-533400">
              <a:buSzPct val="90000"/>
            </a:pPr>
            <a:r>
              <a:rPr lang="en-US" smtClean="0">
                <a:ea typeface="黑体" panose="02010609060101010101" pitchFamily="49" charset="-122"/>
              </a:rPr>
              <a:t>public static void gc() -- Runs the garbage collector. </a:t>
            </a:r>
            <a:endParaRPr lang="en-US" smtClean="0">
              <a:ea typeface="黑体" panose="02010609060101010101" pitchFamily="49" charset="-122"/>
            </a:endParaRPr>
          </a:p>
        </p:txBody>
      </p:sp>
      <p:sp>
        <p:nvSpPr>
          <p:cNvPr id="82948" name="矩形 82947"/>
          <p:cNvSpPr>
            <a:spLocks noChangeArrowheads="1"/>
          </p:cNvSpPr>
          <p:nvPr/>
        </p:nvSpPr>
        <p:spPr bwMode="auto">
          <a:xfrm>
            <a:off x="600075" y="0"/>
            <a:ext cx="9601200" cy="24003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520">
                <a:latin typeface="Tahoma" panose="020B0604030504040204" pitchFamily="34" charset="0"/>
              </a:rPr>
              <a:t>The Java platform allows you to create as many objects </a:t>
            </a:r>
            <a:endParaRPr lang="en-US" sz="2520">
              <a:latin typeface="Tahoma" panose="020B0604030504040204" pitchFamily="34" charset="0"/>
            </a:endParaRPr>
          </a:p>
          <a:p>
            <a:r>
              <a:rPr lang="en-US" sz="2520">
                <a:latin typeface="Tahoma" panose="020B0604030504040204" pitchFamily="34" charset="0"/>
              </a:rPr>
              <a:t>as you want (limited, of course, by what your system can handle), </a:t>
            </a:r>
            <a:endParaRPr lang="en-US" sz="2520">
              <a:latin typeface="Tahoma" panose="020B0604030504040204" pitchFamily="34" charset="0"/>
            </a:endParaRPr>
          </a:p>
          <a:p>
            <a:r>
              <a:rPr lang="en-US" sz="2520">
                <a:latin typeface="Tahoma" panose="020B0604030504040204" pitchFamily="34" charset="0"/>
              </a:rPr>
              <a:t>and you don't have to worry about destroying them. </a:t>
            </a:r>
            <a:endParaRPr lang="en-US" sz="2520">
              <a:latin typeface="Tahoma" panose="020B0604030504040204" pitchFamily="34" charset="0"/>
            </a:endParaRPr>
          </a:p>
          <a:p>
            <a:r>
              <a:rPr lang="en-US" sz="2520">
                <a:latin typeface="Tahoma" panose="020B0604030504040204" pitchFamily="34" charset="0"/>
              </a:rPr>
              <a:t>The Java runtime environment deletes objects </a:t>
            </a:r>
            <a:endParaRPr lang="en-US" sz="2520">
              <a:latin typeface="Tahoma" panose="020B0604030504040204" pitchFamily="34" charset="0"/>
            </a:endParaRPr>
          </a:p>
          <a:p>
            <a:r>
              <a:rPr lang="en-US" sz="2520">
                <a:latin typeface="Tahoma" panose="020B0604030504040204" pitchFamily="34" charset="0"/>
              </a:rPr>
              <a:t>when it determines that they are no longer being used. </a:t>
            </a:r>
            <a:endParaRPr lang="en-US" sz="2520">
              <a:latin typeface="Tahoma" panose="020B0604030504040204" pitchFamily="34" charset="0"/>
            </a:endParaRPr>
          </a:p>
          <a:p>
            <a:r>
              <a:rPr lang="en-US" sz="2520">
                <a:latin typeface="Tahoma" panose="020B0604030504040204" pitchFamily="34" charset="0"/>
              </a:rPr>
              <a:t>This process is called </a:t>
            </a:r>
            <a:r>
              <a:rPr lang="en-US" sz="2520" i="1">
                <a:solidFill>
                  <a:schemeClr val="hlink"/>
                </a:solidFill>
                <a:latin typeface="Tahoma" panose="020B0604030504040204" pitchFamily="34" charset="0"/>
              </a:rPr>
              <a:t>garbage collection</a:t>
            </a:r>
            <a:r>
              <a:rPr lang="en-US" sz="2520">
                <a:latin typeface="Tahoma" panose="020B0604030504040204" pitchFamily="34" charset="0"/>
              </a:rPr>
              <a:t>. </a:t>
            </a:r>
            <a:endParaRPr lang="en-US" sz="2520">
              <a:latin typeface="Tahoma" panose="020B060403050404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C39176-1BE9-440A-B181-950F03A09CB7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  <p:bldP spid="82948" grpId="0" bldLvl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标题 839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对象的使用</a:t>
            </a:r>
            <a:endParaRPr lang="zh-CN" altLang="en-US" smtClean="0"/>
          </a:p>
        </p:txBody>
      </p:sp>
      <p:sp>
        <p:nvSpPr>
          <p:cNvPr id="87042" name="文本占位符 8397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Pct val="90000"/>
            </a:pPr>
            <a:r>
              <a:rPr lang="zh-CN" altLang="en-US" smtClean="0"/>
              <a:t>访问对象的私有</a:t>
            </a:r>
            <a:r>
              <a:rPr lang="en-US" smtClean="0">
                <a:ea typeface="黑体" panose="02010609060101010101" pitchFamily="49" charset="-122"/>
              </a:rPr>
              <a:t>(private)</a:t>
            </a:r>
            <a:r>
              <a:rPr lang="zh-CN" altLang="en-US" smtClean="0"/>
              <a:t>成员</a:t>
            </a:r>
            <a:endParaRPr lang="zh-CN" altLang="en-US" smtClean="0"/>
          </a:p>
          <a:p>
            <a:pPr marL="990600" lvl="1" indent="-533400">
              <a:buSzPct val="90000"/>
            </a:pPr>
            <a:r>
              <a:rPr lang="zh-CN" altLang="en-US" smtClean="0"/>
              <a:t>通过定义一个公共方法来实现</a:t>
            </a:r>
            <a:endParaRPr lang="zh-CN" altLang="en-US" smtClean="0"/>
          </a:p>
        </p:txBody>
      </p:sp>
      <p:sp>
        <p:nvSpPr>
          <p:cNvPr id="83972" name="矩形 83971"/>
          <p:cNvSpPr>
            <a:spLocks noChangeArrowheads="1"/>
          </p:cNvSpPr>
          <p:nvPr/>
        </p:nvSpPr>
        <p:spPr bwMode="auto">
          <a:xfrm>
            <a:off x="600075" y="2595880"/>
            <a:ext cx="5200650" cy="34956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class Student {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private String name;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private String id;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Student(String s1, String s2) {name = s1; id = s2;}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String getName() {return name;}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void setName(String s) {name=s;}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83973" name="矩形 83972"/>
          <p:cNvSpPr>
            <a:spLocks noChangeArrowheads="1"/>
          </p:cNvSpPr>
          <p:nvPr/>
        </p:nvSpPr>
        <p:spPr bwMode="auto">
          <a:xfrm>
            <a:off x="5960745" y="2595880"/>
            <a:ext cx="4240530" cy="345694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Student st = new 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Student("aloha", "001");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String n = st.getName();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… …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st.setName("csma");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n = st.getName();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… …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457CC2-03F5-4E30-ABDC-458E5063CB1D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bldLvl="0" animBg="1"/>
      <p:bldP spid="83973" grpId="0" bldLvl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60B845-B11E-4672-BBBE-2864C7AFB7D3}" type="slidenum">
              <a:rPr lang="zh-CN" altLang="en-US" sz="1470" dirty="0"/>
            </a:fld>
            <a:endParaRPr lang="zh-CN" altLang="en-US" sz="1470" dirty="0"/>
          </a:p>
        </p:txBody>
      </p:sp>
      <p:sp>
        <p:nvSpPr>
          <p:cNvPr id="88068" name="标题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对象的使用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algn="l">
              <a:lnSpc>
                <a:spcPct val="130000"/>
              </a:lnSpc>
              <a:buClr>
                <a:srgbClr val="000000"/>
              </a:buClr>
              <a:buSzTx/>
            </a:pPr>
            <a:r>
              <a:rPr lang="zh-CN" altLang="en-US" sz="3200" smtClean="0"/>
              <a:t>对象作为方法的参数</a:t>
            </a:r>
            <a:endParaRPr lang="zh-CN" altLang="en-US" sz="3200" smtClean="0"/>
          </a:p>
          <a:p>
            <a:pPr marL="457200" lvl="1" indent="0">
              <a:lnSpc>
                <a:spcPct val="150000"/>
              </a:lnSpc>
              <a:buSzPct val="90000"/>
              <a:buNone/>
            </a:pPr>
            <a:r>
              <a:rPr lang="en-US" sz="1800" smtClean="0">
                <a:ea typeface="黑体" panose="02010609060101010101" pitchFamily="49" charset="-122"/>
              </a:rPr>
              <a:t>[</a:t>
            </a:r>
            <a:r>
              <a:rPr lang="zh-CN" altLang="en-US" sz="1800" smtClean="0"/>
              <a:t>访问权限修饰符</a:t>
            </a:r>
            <a:r>
              <a:rPr lang="en-US" sz="1800" smtClean="0">
                <a:ea typeface="黑体" panose="02010609060101010101" pitchFamily="49" charset="-122"/>
              </a:rPr>
              <a:t>] </a:t>
            </a:r>
            <a:r>
              <a:rPr lang="zh-CN" altLang="en-US" sz="1800" smtClean="0"/>
              <a:t>方法返回类型 方法名</a:t>
            </a:r>
            <a:r>
              <a:rPr lang="en-US" sz="1800" smtClean="0">
                <a:ea typeface="黑体" panose="02010609060101010101" pitchFamily="49" charset="-122"/>
              </a:rPr>
              <a:t>(</a:t>
            </a:r>
            <a:r>
              <a:rPr lang="zh-CN" altLang="en-US" sz="1800" smtClean="0"/>
              <a:t>参数</a:t>
            </a:r>
            <a:r>
              <a:rPr lang="en-US" sz="1800" smtClean="0">
                <a:ea typeface="黑体" panose="02010609060101010101" pitchFamily="49" charset="-122"/>
              </a:rPr>
              <a:t>) [throws </a:t>
            </a:r>
            <a:r>
              <a:rPr lang="zh-CN" altLang="en-US" sz="1800" smtClean="0"/>
              <a:t>异常名</a:t>
            </a:r>
            <a:r>
              <a:rPr lang="en-US" sz="1800" smtClean="0">
                <a:ea typeface="黑体" panose="02010609060101010101" pitchFamily="49" charset="-122"/>
              </a:rPr>
              <a:t>]{</a:t>
            </a:r>
            <a:endParaRPr lang="en-US" sz="1800" smtClean="0">
              <a:ea typeface="黑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SzPct val="90000"/>
              <a:buNone/>
            </a:pPr>
            <a:r>
              <a:rPr lang="en-US" sz="1800" smtClean="0">
                <a:ea typeface="黑体" panose="02010609060101010101" pitchFamily="49" charset="-122"/>
              </a:rPr>
              <a:t>    </a:t>
            </a:r>
            <a:r>
              <a:rPr lang="zh-CN" altLang="en-US" sz="1800" smtClean="0"/>
              <a:t>方法体</a:t>
            </a:r>
            <a:r>
              <a:rPr lang="en-US" sz="1800" smtClean="0">
                <a:ea typeface="黑体" panose="02010609060101010101" pitchFamily="49" charset="-122"/>
              </a:rPr>
              <a:t>;</a:t>
            </a:r>
            <a:endParaRPr lang="en-US" sz="1800" smtClean="0">
              <a:ea typeface="黑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SzPct val="90000"/>
              <a:buNone/>
            </a:pPr>
            <a:r>
              <a:rPr lang="en-US" sz="1800" smtClean="0">
                <a:ea typeface="黑体" panose="02010609060101010101" pitchFamily="49" charset="-122"/>
              </a:rPr>
              <a:t>}</a:t>
            </a:r>
            <a:endParaRPr lang="en-US" sz="1800" smtClean="0">
              <a:ea typeface="黑体" panose="02010609060101010101" pitchFamily="49" charset="-122"/>
            </a:endParaRPr>
          </a:p>
          <a:p>
            <a:pPr algn="l">
              <a:lnSpc>
                <a:spcPct val="130000"/>
              </a:lnSpc>
              <a:buClr>
                <a:srgbClr val="000000"/>
              </a:buClr>
              <a:buSzTx/>
            </a:pPr>
            <a:r>
              <a:rPr lang="zh-CN" altLang="en-US" sz="3200" smtClean="0"/>
              <a:t>参数: 类型 变量名, … …</a:t>
            </a:r>
            <a:endParaRPr lang="zh-CN" altLang="en-US" sz="3200" smtClean="0"/>
          </a:p>
          <a:p>
            <a:pPr algn="l">
              <a:lnSpc>
                <a:spcPct val="130000"/>
              </a:lnSpc>
              <a:buClr>
                <a:srgbClr val="000000"/>
              </a:buClr>
              <a:buSzTx/>
            </a:pPr>
            <a:r>
              <a:rPr lang="zh-CN" altLang="en-US" sz="3200" smtClean="0"/>
              <a:t>类型: 基本数据类型/复合类型(对象)</a:t>
            </a:r>
            <a:endParaRPr lang="zh-CN" altLang="en-US" sz="3200" smtClean="0"/>
          </a:p>
          <a:p>
            <a:pPr algn="l">
              <a:lnSpc>
                <a:spcPct val="130000"/>
              </a:lnSpc>
              <a:buClr>
                <a:srgbClr val="000000"/>
              </a:buClr>
              <a:buSzTx/>
            </a:pPr>
            <a:r>
              <a:rPr lang="zh-CN" altLang="en-US" sz="3200" smtClean="0"/>
              <a:t>参数的传递</a:t>
            </a:r>
            <a:endParaRPr lang="zh-CN" altLang="en-US" sz="3200" smtClean="0"/>
          </a:p>
          <a:p>
            <a:pPr marL="742950" lvl="1" indent="-285750">
              <a:lnSpc>
                <a:spcPct val="150000"/>
              </a:lnSpc>
            </a:pPr>
            <a:r>
              <a:rPr lang="en-US" sz="1800" smtClean="0">
                <a:ea typeface="黑体" panose="02010609060101010101" pitchFamily="49" charset="-122"/>
              </a:rPr>
              <a:t>Pass by value</a:t>
            </a:r>
            <a:endParaRPr lang="en-US" sz="180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sz="180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SzPct val="90000"/>
              <a:buFont typeface="Arial" panose="020B0604020202020204" pitchFamily="34" charset="0"/>
              <a:buNone/>
            </a:pPr>
            <a:endParaRPr lang="en-US" sz="1800" smtClean="0">
              <a:ea typeface="黑体" panose="020106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9D899F-3832-4082-B3FB-53E60FA3162A}" type="slidenum">
              <a:rPr lang="zh-CN" altLang="en-US" sz="1470" dirty="0"/>
            </a:fld>
            <a:endParaRPr lang="zh-CN" altLang="en-US" sz="1470" dirty="0"/>
          </a:p>
        </p:txBody>
      </p:sp>
      <p:sp>
        <p:nvSpPr>
          <p:cNvPr id="89092" name="标题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对象的使用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buClr>
                <a:srgbClr val="000000"/>
              </a:buClr>
              <a:buSzTx/>
            </a:pPr>
            <a:r>
              <a:rPr lang="zh-CN" altLang="en-US" sz="3200" smtClean="0"/>
              <a:t>对象的访问</a:t>
            </a:r>
            <a:endParaRPr lang="zh-CN" altLang="en-US" sz="3200" smtClean="0"/>
          </a:p>
          <a:p>
            <a:pPr marL="800100" lvl="1" indent="-342900">
              <a:lnSpc>
                <a:spcPct val="120000"/>
              </a:lnSpc>
            </a:pPr>
            <a:r>
              <a:rPr lang="zh-CN" altLang="en-US" sz="1890" smtClean="0"/>
              <a:t>对象作为方法的返回值</a:t>
            </a:r>
            <a:endParaRPr lang="zh-CN" altLang="en-US" sz="1890" smtClean="0"/>
          </a:p>
          <a:p>
            <a:pPr marL="457200" lvl="1" indent="0">
              <a:lnSpc>
                <a:spcPct val="120000"/>
              </a:lnSpc>
              <a:buSzPct val="90000"/>
              <a:buNone/>
            </a:pPr>
            <a:r>
              <a:rPr lang="en-US" sz="2020" smtClean="0">
                <a:ea typeface="黑体" panose="02010609060101010101" pitchFamily="49" charset="-122"/>
              </a:rPr>
              <a:t>[</a:t>
            </a:r>
            <a:r>
              <a:rPr lang="zh-CN" altLang="en-US" sz="2020" smtClean="0"/>
              <a:t>访问权限修饰符</a:t>
            </a:r>
            <a:r>
              <a:rPr lang="en-US" sz="2020" smtClean="0">
                <a:ea typeface="黑体" panose="02010609060101010101" pitchFamily="49" charset="-122"/>
              </a:rPr>
              <a:t>] </a:t>
            </a:r>
            <a:r>
              <a:rPr lang="zh-CN" altLang="en-US" sz="2020" smtClean="0"/>
              <a:t>方法返回类型 方法名</a:t>
            </a:r>
            <a:r>
              <a:rPr lang="en-US" sz="2020" smtClean="0">
                <a:ea typeface="黑体" panose="02010609060101010101" pitchFamily="49" charset="-122"/>
              </a:rPr>
              <a:t>(</a:t>
            </a:r>
            <a:r>
              <a:rPr lang="zh-CN" altLang="en-US" sz="2020" smtClean="0"/>
              <a:t>参数</a:t>
            </a:r>
            <a:r>
              <a:rPr lang="en-US" sz="2020" smtClean="0">
                <a:ea typeface="黑体" panose="02010609060101010101" pitchFamily="49" charset="-122"/>
              </a:rPr>
              <a:t>) [throws </a:t>
            </a:r>
            <a:r>
              <a:rPr lang="zh-CN" altLang="en-US" sz="2020" smtClean="0"/>
              <a:t>异常名</a:t>
            </a:r>
            <a:r>
              <a:rPr lang="en-US" sz="2020" smtClean="0">
                <a:ea typeface="黑体" panose="02010609060101010101" pitchFamily="49" charset="-122"/>
              </a:rPr>
              <a:t>]{</a:t>
            </a:r>
            <a:endParaRPr lang="en-US" sz="2020" smtClean="0"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buSzPct val="90000"/>
              <a:buNone/>
            </a:pPr>
            <a:r>
              <a:rPr lang="en-US" sz="2020" smtClean="0">
                <a:ea typeface="黑体" panose="02010609060101010101" pitchFamily="49" charset="-122"/>
              </a:rPr>
              <a:t>    </a:t>
            </a:r>
            <a:r>
              <a:rPr lang="zh-CN" altLang="en-US" sz="2020" smtClean="0"/>
              <a:t>方法体</a:t>
            </a:r>
            <a:r>
              <a:rPr lang="en-US" sz="2020" smtClean="0">
                <a:ea typeface="黑体" panose="02010609060101010101" pitchFamily="49" charset="-122"/>
              </a:rPr>
              <a:t>;</a:t>
            </a:r>
            <a:endParaRPr lang="en-US" sz="2020" smtClean="0"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buSzPct val="90000"/>
              <a:buNone/>
            </a:pPr>
            <a:r>
              <a:rPr lang="en-US" sz="2020" smtClean="0">
                <a:ea typeface="黑体" panose="02010609060101010101" pitchFamily="49" charset="-122"/>
              </a:rPr>
              <a:t>}</a:t>
            </a:r>
            <a:endParaRPr lang="en-US" sz="2020" smtClean="0"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20000"/>
              </a:lnSpc>
            </a:pPr>
            <a:r>
              <a:rPr lang="zh-CN" altLang="en-US" sz="1890" smtClean="0"/>
              <a:t>返回类型</a:t>
            </a:r>
            <a:endParaRPr lang="zh-CN" altLang="en-US" sz="1890" smtClean="0"/>
          </a:p>
          <a:p>
            <a:pPr lvl="2">
              <a:lnSpc>
                <a:spcPct val="120000"/>
              </a:lnSpc>
              <a:buClr>
                <a:schemeClr val="bg2"/>
              </a:buClr>
            </a:pPr>
            <a:r>
              <a:rPr lang="zh-CN" altLang="en-US" sz="1680" smtClean="0"/>
              <a:t>有返回值</a:t>
            </a:r>
            <a:r>
              <a:rPr lang="en-US" sz="1680" smtClean="0">
                <a:ea typeface="黑体" panose="02010609060101010101" pitchFamily="49" charset="-122"/>
              </a:rPr>
              <a:t>: </a:t>
            </a:r>
            <a:r>
              <a:rPr lang="zh-CN" altLang="en-US" sz="1680" smtClean="0"/>
              <a:t>基本数据类型</a:t>
            </a:r>
            <a:r>
              <a:rPr lang="en-US" sz="1680" smtClean="0">
                <a:ea typeface="黑体" panose="02010609060101010101" pitchFamily="49" charset="-122"/>
              </a:rPr>
              <a:t>/</a:t>
            </a:r>
            <a:r>
              <a:rPr lang="zh-CN" altLang="en-US" sz="1680" smtClean="0"/>
              <a:t>复合类型</a:t>
            </a:r>
            <a:r>
              <a:rPr lang="en-US" sz="1680" smtClean="0">
                <a:ea typeface="黑体" panose="02010609060101010101" pitchFamily="49" charset="-122"/>
              </a:rPr>
              <a:t>(</a:t>
            </a:r>
            <a:r>
              <a:rPr lang="zh-CN" altLang="en-US" sz="1680" smtClean="0"/>
              <a:t>对象</a:t>
            </a:r>
            <a:r>
              <a:rPr lang="en-US" sz="1680" smtClean="0">
                <a:ea typeface="黑体" panose="02010609060101010101" pitchFamily="49" charset="-122"/>
              </a:rPr>
              <a:t>)</a:t>
            </a:r>
            <a:endParaRPr lang="en-US" sz="1680" smtClean="0"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buClr>
                <a:schemeClr val="bg2"/>
              </a:buClr>
            </a:pPr>
            <a:r>
              <a:rPr lang="zh-CN" altLang="en-US" sz="1680" smtClean="0"/>
              <a:t>无返回值</a:t>
            </a:r>
            <a:r>
              <a:rPr lang="en-US" sz="1680" smtClean="0">
                <a:ea typeface="黑体" panose="02010609060101010101" pitchFamily="49" charset="-122"/>
              </a:rPr>
              <a:t>: void</a:t>
            </a:r>
            <a:endParaRPr lang="en-US" sz="168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sz="189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20000"/>
              </a:lnSpc>
              <a:buSzPct val="90000"/>
              <a:buFont typeface="Arial" panose="020B0604020202020204" pitchFamily="34" charset="0"/>
              <a:buNone/>
            </a:pPr>
            <a:endParaRPr lang="en-US" sz="1890" smtClean="0">
              <a:ea typeface="黑体" panose="020106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5B0F9A-8025-433D-B307-D3B34EF13C9D}" type="slidenum">
              <a:rPr lang="zh-CN" altLang="en-US" sz="1470" dirty="0"/>
            </a:fld>
            <a:endParaRPr lang="zh-CN" altLang="en-US" sz="1470" dirty="0"/>
          </a:p>
        </p:txBody>
      </p:sp>
      <p:sp>
        <p:nvSpPr>
          <p:cNvPr id="90116" name="标题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对象的使用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7500" lnSpcReduction="20000"/>
          </a:bodyPr>
          <a:lstStyle/>
          <a:p>
            <a:pPr algn="l">
              <a:lnSpc>
                <a:spcPct val="130000"/>
              </a:lnSpc>
              <a:buClr>
                <a:srgbClr val="000000"/>
              </a:buClr>
              <a:buSzTx/>
              <a:buChar char="•"/>
            </a:pPr>
            <a:r>
              <a:rPr lang="zh-CN" altLang="en-US" smtClean="0"/>
              <a:t>对象作为方法的返回值</a:t>
            </a:r>
            <a:endParaRPr lang="zh-CN" altLang="en-US" smtClean="0"/>
          </a:p>
          <a:p>
            <a:pPr algn="l">
              <a:lnSpc>
                <a:spcPct val="130000"/>
              </a:lnSpc>
              <a:buClr>
                <a:srgbClr val="000000"/>
              </a:buClr>
              <a:buSzTx/>
              <a:buChar char="•"/>
            </a:pPr>
            <a:r>
              <a:rPr lang="zh-CN" altLang="en-US" smtClean="0"/>
              <a:t>例: 求两点坐标之间的中点坐标</a:t>
            </a:r>
            <a:endParaRPr lang="zh-CN" altLang="en-US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mtClean="0"/>
              <a:t>思路</a:t>
            </a:r>
            <a:r>
              <a:rPr lang="en-US" smtClean="0">
                <a:ea typeface="黑体" panose="02010609060101010101" pitchFamily="49" charset="-122"/>
              </a:rPr>
              <a:t>: (x1, y1) </a:t>
            </a:r>
            <a:r>
              <a:rPr lang="zh-CN" altLang="en-US" smtClean="0"/>
              <a:t>和</a:t>
            </a:r>
            <a:r>
              <a:rPr lang="en-US" smtClean="0">
                <a:ea typeface="黑体" panose="02010609060101010101" pitchFamily="49" charset="-122"/>
              </a:rPr>
              <a:t>(x2, y2)</a:t>
            </a:r>
            <a:r>
              <a:rPr lang="en-US" smtClean="0">
                <a:ea typeface="黑体" panose="02010609060101010101" pitchFamily="49" charset="-122"/>
                <a:sym typeface="Wingdings" panose="05000000000000000000" pitchFamily="2" charset="2"/>
              </a:rPr>
              <a:t>(x, y)</a:t>
            </a:r>
            <a:endParaRPr lang="en-US" smtClean="0"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x=(x1+x2)/2, y=(y1+y2)/2</a:t>
            </a:r>
            <a:endParaRPr lang="en-US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Spot  s1 = new Spot(2, 3);</a:t>
            </a:r>
            <a:endParaRPr lang="en-US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Spot  s2 = new Spot(4, 5);</a:t>
            </a:r>
            <a:endParaRPr lang="en-US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mtClean="0">
                <a:ea typeface="黑体" panose="02010609060101010101" pitchFamily="49" charset="-122"/>
              </a:rPr>
              <a:t>Spot  s   = s1.midSpot(s2);</a:t>
            </a:r>
            <a:endParaRPr lang="en-US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SzPct val="90000"/>
              <a:buFont typeface="Arial" panose="020B0604020202020204" pitchFamily="34" charset="0"/>
              <a:buNone/>
            </a:pPr>
            <a:endParaRPr lang="en-US" smtClean="0">
              <a:ea typeface="黑体" panose="020106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标题 880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对象的使用</a:t>
            </a:r>
            <a:endParaRPr lang="zh-CN" altLang="en-US" smtClean="0"/>
          </a:p>
        </p:txBody>
      </p:sp>
      <p:sp>
        <p:nvSpPr>
          <p:cNvPr id="91138" name="文本占位符 8806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Pct val="90000"/>
            </a:pPr>
            <a:r>
              <a:rPr lang="zh-CN" altLang="en-US" smtClean="0"/>
              <a:t>数组</a:t>
            </a:r>
            <a:r>
              <a:rPr lang="en-US" smtClean="0">
                <a:ea typeface="黑体" panose="02010609060101010101" pitchFamily="49" charset="-122"/>
              </a:rPr>
              <a:t>: </a:t>
            </a:r>
            <a:r>
              <a:rPr lang="zh-CN" altLang="en-US" smtClean="0"/>
              <a:t>类型相同的一列元素</a:t>
            </a:r>
            <a:endParaRPr lang="zh-CN" altLang="en-US" smtClean="0"/>
          </a:p>
          <a:p>
            <a:pPr marL="609600" indent="-609600">
              <a:buSzPct val="90000"/>
            </a:pPr>
            <a:r>
              <a:rPr lang="zh-CN" altLang="en-US" smtClean="0"/>
              <a:t>简单的数组</a:t>
            </a:r>
            <a:endParaRPr lang="zh-CN" altLang="en-US" sz="2940" smtClean="0"/>
          </a:p>
        </p:txBody>
      </p:sp>
      <p:sp>
        <p:nvSpPr>
          <p:cNvPr id="88068" name="矩形 88067"/>
          <p:cNvSpPr>
            <a:spLocks noChangeArrowheads="1"/>
          </p:cNvSpPr>
          <p:nvPr/>
        </p:nvSpPr>
        <p:spPr bwMode="auto">
          <a:xfrm>
            <a:off x="1640205" y="2560320"/>
            <a:ext cx="7040880" cy="358584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public class ArrayDemo {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public static void main(String[] args) {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int[] anArray  = new int[10];    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for (int i = 0; i &lt; </a:t>
            </a:r>
            <a:r>
              <a:rPr lang="en-US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anArray.length</a:t>
            </a: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; i++) {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    anArray[i] = i;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    System.out.print(anArray[i] + " ");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}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System.out.println();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}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590AE3-82BD-4A5F-A9C4-36CD9BC5C6DD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bldLvl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890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对象的使用</a:t>
            </a:r>
            <a:endParaRPr lang="zh-CN" altLang="en-US" smtClean="0"/>
          </a:p>
        </p:txBody>
      </p:sp>
      <p:sp>
        <p:nvSpPr>
          <p:cNvPr id="92162" name="文本占位符 8909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Pct val="90000"/>
            </a:pPr>
            <a:r>
              <a:rPr lang="zh-CN" altLang="en-US" smtClean="0"/>
              <a:t>对象数组</a:t>
            </a:r>
            <a:endParaRPr lang="zh-CN" altLang="en-US" sz="2940" smtClean="0"/>
          </a:p>
        </p:txBody>
      </p:sp>
      <p:sp>
        <p:nvSpPr>
          <p:cNvPr id="89092" name="矩形 89091"/>
          <p:cNvSpPr>
            <a:spLocks noChangeArrowheads="1"/>
          </p:cNvSpPr>
          <p:nvPr/>
        </p:nvSpPr>
        <p:spPr bwMode="auto">
          <a:xfrm>
            <a:off x="1320165" y="1920240"/>
            <a:ext cx="7040880" cy="464058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class Test {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public static void main(String args[]) {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    int a[] = new int[5];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    for (int </a:t>
            </a:r>
            <a:r>
              <a:rPr lang="en-US" sz="252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i</a:t>
            </a: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= 0; </a:t>
            </a:r>
            <a:r>
              <a:rPr lang="en-US" sz="252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i </a:t>
            </a: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&lt; </a:t>
            </a:r>
            <a:r>
              <a:rPr lang="en-US" sz="252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a.length</a:t>
            </a: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; </a:t>
            </a:r>
            <a:r>
              <a:rPr lang="en-US" sz="252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i</a:t>
            </a: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++) 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        System.out.println(a[</a:t>
            </a:r>
            <a:r>
              <a:rPr lang="en-US" sz="252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i</a:t>
            </a: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]);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    String s[] = new String[5];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    for (int </a:t>
            </a:r>
            <a:r>
              <a:rPr lang="en-US" sz="2520">
                <a:solidFill>
                  <a:schemeClr val="tx2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i</a:t>
            </a: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= 0; </a:t>
            </a:r>
            <a:r>
              <a:rPr lang="en-US" sz="2520">
                <a:solidFill>
                  <a:schemeClr val="tx2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i</a:t>
            </a: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&lt; </a:t>
            </a:r>
            <a:r>
              <a:rPr lang="en-US" sz="252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s.length</a:t>
            </a: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; </a:t>
            </a:r>
            <a:r>
              <a:rPr lang="en-US" sz="2520">
                <a:solidFill>
                  <a:schemeClr val="fol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i</a:t>
            </a: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++) 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        System.out.println(s[</a:t>
            </a:r>
            <a:r>
              <a:rPr lang="en-US" sz="2520">
                <a:solidFill>
                  <a:schemeClr val="tx2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i</a:t>
            </a: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]);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}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89093" name="矩形 89092"/>
          <p:cNvSpPr>
            <a:spLocks noChangeArrowheads="1"/>
          </p:cNvSpPr>
          <p:nvPr/>
        </p:nvSpPr>
        <p:spPr bwMode="auto">
          <a:xfrm>
            <a:off x="3240405" y="4880610"/>
            <a:ext cx="4960620" cy="56007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System.out.println(s[i].length());</a:t>
            </a:r>
            <a:endParaRPr lang="en-US" sz="252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2F5EFE-AF05-4B0B-A42F-C50692CF587E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bldLvl="0" animBg="1"/>
      <p:bldP spid="89093" grpId="0" bldLvl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标题 901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对象的使用</a:t>
            </a:r>
            <a:endParaRPr lang="zh-CN" altLang="en-US" smtClean="0"/>
          </a:p>
        </p:txBody>
      </p:sp>
      <p:sp>
        <p:nvSpPr>
          <p:cNvPr id="93186" name="文本占位符 901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Pct val="90000"/>
            </a:pPr>
            <a:r>
              <a:rPr lang="zh-CN" altLang="en-US" smtClean="0"/>
              <a:t>对象数组</a:t>
            </a:r>
            <a:endParaRPr lang="zh-CN" altLang="en-US" smtClean="0"/>
          </a:p>
        </p:txBody>
      </p:sp>
      <p:sp>
        <p:nvSpPr>
          <p:cNvPr id="90116" name="矩形 90115"/>
          <p:cNvSpPr>
            <a:spLocks noChangeArrowheads="1"/>
          </p:cNvSpPr>
          <p:nvPr/>
        </p:nvSpPr>
        <p:spPr bwMode="auto">
          <a:xfrm>
            <a:off x="614680" y="2265045"/>
            <a:ext cx="5200650" cy="363918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class Student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private String name;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private String id;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Student (String s1, String s2) {  name = s1; id = s2; 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String getName() {return name;}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void setName (String s) { name=s; 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void display ()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System.out.println(name +         " "+id); 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90117" name="矩形 90116"/>
          <p:cNvSpPr>
            <a:spLocks noChangeArrowheads="1"/>
          </p:cNvSpPr>
          <p:nvPr/>
        </p:nvSpPr>
        <p:spPr bwMode="auto">
          <a:xfrm>
            <a:off x="5975350" y="2265045"/>
            <a:ext cx="4240530" cy="363918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Student st[] = new 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Student[10];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for (int i = 0; i &lt; st.length;i++)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st[i] = new Student(…);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for (int i = 0; i &lt; st.length; i++)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st[i].display();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1BA965-E87C-40EF-9306-451F8C6E622F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bldLvl="0" animBg="1"/>
      <p:bldP spid="9011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6386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mtClean="0"/>
              <a:t>基本概念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424878-CADC-4D09-A447-7D37030DE053}" type="slidenum">
              <a:rPr lang="zh-CN" altLang="en-US" sz="1470" dirty="0"/>
            </a:fld>
            <a:endParaRPr lang="zh-CN" altLang="en-US" sz="1470" dirty="0"/>
          </a:p>
        </p:txBody>
      </p:sp>
      <p:sp>
        <p:nvSpPr>
          <p:cNvPr id="19457" name="文本占位符 16385"/>
          <p:cNvSpPr>
            <a:spLocks noGrp="1" noChangeArrowheads="1"/>
          </p:cNvSpPr>
          <p:nvPr>
            <p:ph idx="1"/>
          </p:nvPr>
        </p:nvSpPr>
        <p:spPr>
          <a:xfrm>
            <a:off x="495300" y="1395730"/>
            <a:ext cx="5492115" cy="4751070"/>
          </a:xfrm>
        </p:spPr>
        <p:txBody>
          <a:bodyPr/>
          <a:lstStyle/>
          <a:p>
            <a:pPr marL="609600" indent="-609600">
              <a:buSzPct val="90000"/>
              <a:buFont typeface="Wingdings" panose="05000000000000000000" pitchFamily="2" charset="2"/>
              <a:buNone/>
            </a:pPr>
            <a:r>
              <a:rPr lang="zh-CN" altLang="en-US" sz="2940" dirty="0" smtClean="0"/>
              <a:t>类 </a:t>
            </a:r>
            <a:r>
              <a:rPr lang="en-US" sz="2940" dirty="0" smtClean="0">
                <a:ea typeface="黑体" panose="02010609060101010101" pitchFamily="49" charset="-122"/>
              </a:rPr>
              <a:t>(class)</a:t>
            </a:r>
            <a:endParaRPr lang="en-US" sz="2940" dirty="0" smtClean="0">
              <a:ea typeface="黑体" panose="02010609060101010101" pitchFamily="49" charset="-122"/>
            </a:endParaRPr>
          </a:p>
          <a:p>
            <a:pPr marL="990600" lvl="1" indent="-533400">
              <a:buSzPct val="90000"/>
            </a:pPr>
            <a:r>
              <a:rPr lang="zh-CN" altLang="en-US" sz="2520" dirty="0" smtClean="0"/>
              <a:t>现实世界中，存在很多同类的对象，很多桌子、书、自行车</a:t>
            </a:r>
            <a:endParaRPr lang="zh-CN" altLang="en-US" sz="2520" dirty="0" smtClean="0"/>
          </a:p>
          <a:p>
            <a:pPr marL="990600" lvl="1" indent="-533400">
              <a:buSzPct val="90000"/>
            </a:pPr>
            <a:r>
              <a:rPr lang="zh-CN" altLang="en-US" sz="2520" dirty="0" smtClean="0"/>
              <a:t>一种原型，一种抽象，一种共性，一个模板</a:t>
            </a:r>
            <a:endParaRPr lang="zh-CN" altLang="en-US" sz="2520" dirty="0" smtClean="0"/>
          </a:p>
          <a:p>
            <a:pPr marL="990600" lvl="1" indent="-533400">
              <a:buSzPct val="90000"/>
            </a:pPr>
            <a:r>
              <a:rPr lang="en-US" sz="2520" dirty="0" smtClean="0">
                <a:ea typeface="黑体" panose="02010609060101010101" pitchFamily="49" charset="-122"/>
              </a:rPr>
              <a:t>Every object has a type</a:t>
            </a:r>
            <a:endParaRPr lang="en-US" sz="2520" dirty="0" smtClean="0">
              <a:ea typeface="黑体" panose="02010609060101010101" pitchFamily="49" charset="-122"/>
            </a:endParaRPr>
          </a:p>
          <a:p>
            <a:pPr marL="990600" lvl="1" indent="-533400">
              <a:buSzPct val="90000"/>
            </a:pPr>
            <a:r>
              <a:rPr lang="zh-CN" altLang="en-US" sz="2520" dirty="0" smtClean="0"/>
              <a:t>实例</a:t>
            </a:r>
            <a:r>
              <a:rPr lang="en-US" sz="2520" dirty="0" smtClean="0">
                <a:ea typeface="黑体" panose="02010609060101010101" pitchFamily="49" charset="-122"/>
              </a:rPr>
              <a:t>(instance)</a:t>
            </a:r>
            <a:r>
              <a:rPr lang="zh-CN" altLang="en-US" sz="2520" dirty="0" smtClean="0"/>
              <a:t>，某类对象的一个特定实体，类是对象的一个抽象</a:t>
            </a:r>
            <a:endParaRPr lang="zh-CN" altLang="en-US" sz="2520" dirty="0" smtClean="0"/>
          </a:p>
          <a:p>
            <a:pPr marL="990600" lvl="1" indent="-533400">
              <a:buSzPct val="90000"/>
            </a:pPr>
            <a:r>
              <a:rPr lang="zh-CN" altLang="en-US" sz="2520" dirty="0" smtClean="0"/>
              <a:t>表格</a:t>
            </a:r>
            <a:r>
              <a:rPr lang="en-US" sz="2520" dirty="0" smtClean="0">
                <a:ea typeface="黑体" panose="02010609060101010101" pitchFamily="49" charset="-122"/>
              </a:rPr>
              <a:t>(</a:t>
            </a:r>
            <a:r>
              <a:rPr lang="zh-CN" altLang="en-US" sz="2520" dirty="0" smtClean="0"/>
              <a:t>类</a:t>
            </a:r>
            <a:r>
              <a:rPr lang="en-US" sz="2520" dirty="0" smtClean="0">
                <a:ea typeface="黑体" panose="02010609060101010101" pitchFamily="49" charset="-122"/>
              </a:rPr>
              <a:t>) </a:t>
            </a:r>
            <a:r>
              <a:rPr lang="zh-CN" altLang="en-US" sz="2520" dirty="0" smtClean="0"/>
              <a:t>填入不同的个人信息</a:t>
            </a:r>
            <a:r>
              <a:rPr lang="zh-CN" altLang="en-US" sz="2520" dirty="0" smtClean="0">
                <a:sym typeface="Wingdings" panose="05000000000000000000" pitchFamily="2" charset="2"/>
              </a:rPr>
              <a:t></a:t>
            </a:r>
            <a:r>
              <a:rPr lang="zh-CN" altLang="en-US" sz="2520" dirty="0" smtClean="0"/>
              <a:t>不同的对象</a:t>
            </a:r>
            <a:endParaRPr lang="zh-CN" altLang="en-US" sz="2520" dirty="0" smtClean="0"/>
          </a:p>
        </p:txBody>
      </p:sp>
      <p:sp>
        <p:nvSpPr>
          <p:cNvPr id="16388" name="矩形 16387"/>
          <p:cNvSpPr>
            <a:spLocks noChangeArrowheads="1"/>
          </p:cNvSpPr>
          <p:nvPr/>
        </p:nvSpPr>
        <p:spPr bwMode="auto">
          <a:xfrm>
            <a:off x="6232525" y="1256665"/>
            <a:ext cx="4120515" cy="49784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680">
                <a:solidFill>
                  <a:srgbClr val="FF3300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class Circle</a:t>
            </a:r>
            <a:r>
              <a:rPr lang="en-US" sz="1680">
                <a:latin typeface="Tahoma" panose="020B0604030504040204" pitchFamily="34" charset="0"/>
                <a:ea typeface="华文中宋" panose="02010600040101010101" pitchFamily="2" charset="-122"/>
              </a:rPr>
              <a:t> { </a:t>
            </a:r>
            <a:endParaRPr lang="en-US" sz="168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680">
                <a:latin typeface="Tahoma" panose="020B0604030504040204" pitchFamily="34" charset="0"/>
                <a:ea typeface="华文中宋" panose="02010600040101010101" pitchFamily="2" charset="-122"/>
              </a:rPr>
              <a:t>    double r=3;</a:t>
            </a:r>
            <a:endParaRPr lang="en-US" sz="168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680">
                <a:latin typeface="Tahoma" panose="020B0604030504040204" pitchFamily="34" charset="0"/>
                <a:ea typeface="华文中宋" panose="02010600040101010101" pitchFamily="2" charset="-122"/>
              </a:rPr>
              <a:t>    void draw() { </a:t>
            </a:r>
            <a:endParaRPr lang="en-US" sz="168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680">
                <a:latin typeface="Tahoma" panose="020B0604030504040204" pitchFamily="34" charset="0"/>
                <a:ea typeface="华文中宋" panose="02010600040101010101" pitchFamily="2" charset="-122"/>
              </a:rPr>
              <a:t>    System.out.println("Circle.draw()"); </a:t>
            </a:r>
            <a:endParaRPr lang="en-US" sz="168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680">
                <a:latin typeface="Tahoma" panose="020B0604030504040204" pitchFamily="34" charset="0"/>
                <a:ea typeface="华文中宋" panose="02010600040101010101" pitchFamily="2" charset="-122"/>
              </a:rPr>
              <a:t>    } </a:t>
            </a:r>
            <a:endParaRPr lang="en-US" sz="168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680">
                <a:latin typeface="Tahoma" panose="020B0604030504040204" pitchFamily="34" charset="0"/>
                <a:ea typeface="华文中宋" panose="02010600040101010101" pitchFamily="2" charset="-122"/>
              </a:rPr>
              <a:t>    void erase() { </a:t>
            </a:r>
            <a:endParaRPr lang="en-US" sz="168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680">
                <a:latin typeface="Tahoma" panose="020B0604030504040204" pitchFamily="34" charset="0"/>
                <a:ea typeface="华文中宋" panose="02010600040101010101" pitchFamily="2" charset="-122"/>
              </a:rPr>
              <a:t>    System.out.println("Circle.erase()"); } </a:t>
            </a:r>
            <a:endParaRPr lang="en-US" sz="168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680">
                <a:latin typeface="Tahoma" panose="020B0604030504040204" pitchFamily="34" charset="0"/>
                <a:ea typeface="华文中宋" panose="02010600040101010101" pitchFamily="2" charset="-122"/>
              </a:rPr>
              <a:t>} </a:t>
            </a:r>
            <a:endParaRPr lang="en-US" sz="168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680">
                <a:latin typeface="Tahoma" panose="020B0604030504040204" pitchFamily="34" charset="0"/>
                <a:ea typeface="华文中宋" panose="02010600040101010101" pitchFamily="2" charset="-122"/>
              </a:rPr>
              <a:t>class DrawShape{</a:t>
            </a:r>
            <a:endParaRPr lang="en-US" sz="168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680">
                <a:latin typeface="Tahoma" panose="020B0604030504040204" pitchFamily="34" charset="0"/>
                <a:ea typeface="华文中宋" panose="02010600040101010101" pitchFamily="2" charset="-122"/>
              </a:rPr>
              <a:t>Public static void main(Strings arg[])</a:t>
            </a:r>
            <a:endParaRPr lang="en-US" sz="168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680">
                <a:latin typeface="Tahoma" panose="020B0604030504040204" pitchFamily="34" charset="0"/>
                <a:ea typeface="华文中宋" panose="02010600040101010101" pitchFamily="2" charset="-122"/>
              </a:rPr>
              <a:t>    {</a:t>
            </a:r>
            <a:endParaRPr lang="en-US" sz="168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680">
                <a:latin typeface="Tahoma" panose="020B0604030504040204" pitchFamily="34" charset="0"/>
                <a:ea typeface="华文中宋" panose="02010600040101010101" pitchFamily="2" charset="-122"/>
              </a:rPr>
              <a:t>        </a:t>
            </a:r>
            <a:r>
              <a:rPr lang="en-US" sz="1680">
                <a:solidFill>
                  <a:srgbClr val="FF0000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Circle</a:t>
            </a:r>
            <a:r>
              <a:rPr lang="en-US" sz="1680">
                <a:solidFill>
                  <a:srgbClr val="FF3300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 c</a:t>
            </a:r>
            <a:r>
              <a:rPr lang="en-US" sz="1680">
                <a:latin typeface="Tahoma" panose="020B0604030504040204" pitchFamily="34" charset="0"/>
                <a:ea typeface="华文中宋" panose="02010600040101010101" pitchFamily="2" charset="-122"/>
              </a:rPr>
              <a:t>=new Circle();</a:t>
            </a:r>
            <a:endParaRPr lang="en-US" sz="168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680">
                <a:latin typeface="Tahoma" panose="020B0604030504040204" pitchFamily="34" charset="0"/>
                <a:ea typeface="华文中宋" panose="02010600040101010101" pitchFamily="2" charset="-122"/>
              </a:rPr>
              <a:t>        c.r=4;</a:t>
            </a:r>
            <a:endParaRPr lang="en-US" sz="168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680">
                <a:latin typeface="Tahoma" panose="020B0604030504040204" pitchFamily="34" charset="0"/>
                <a:ea typeface="华文中宋" panose="02010600040101010101" pitchFamily="2" charset="-122"/>
              </a:rPr>
              <a:t>        c.draw();</a:t>
            </a:r>
            <a:endParaRPr lang="en-US" sz="168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680">
                <a:latin typeface="Tahoma" panose="020B0604030504040204" pitchFamily="34" charset="0"/>
                <a:ea typeface="华文中宋" panose="02010600040101010101" pitchFamily="2" charset="-122"/>
              </a:rPr>
              <a:t>     }</a:t>
            </a:r>
            <a:endParaRPr lang="en-US" sz="168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68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168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ldLvl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标题 911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对象的使用</a:t>
            </a:r>
            <a:endParaRPr lang="zh-CN" altLang="en-US" smtClean="0"/>
          </a:p>
        </p:txBody>
      </p:sp>
      <p:sp>
        <p:nvSpPr>
          <p:cNvPr id="94210" name="文本占位符 911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Pct val="90000"/>
            </a:pPr>
            <a:r>
              <a:rPr lang="zh-CN" altLang="en-US" smtClean="0"/>
              <a:t>对象作为另一个对象的成员变量</a:t>
            </a:r>
            <a:endParaRPr lang="zh-CN" altLang="en-US" sz="2940" smtClean="0"/>
          </a:p>
        </p:txBody>
      </p:sp>
      <p:sp>
        <p:nvSpPr>
          <p:cNvPr id="91140" name="矩形 91139"/>
          <p:cNvSpPr>
            <a:spLocks noChangeArrowheads="1"/>
          </p:cNvSpPr>
          <p:nvPr/>
        </p:nvSpPr>
        <p:spPr bwMode="auto">
          <a:xfrm>
            <a:off x="600075" y="1920240"/>
            <a:ext cx="4320540" cy="422719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class MobilePhone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private String type;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private Watch w;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MobilePhone (String s) {  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type = s;  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void setWatch(Watch a)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  w = a; 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long getTime () {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          return w.getTime(); 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180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91141" name="矩形 91140"/>
          <p:cNvSpPr>
            <a:spLocks noChangeArrowheads="1"/>
          </p:cNvSpPr>
          <p:nvPr/>
        </p:nvSpPr>
        <p:spPr bwMode="auto">
          <a:xfrm>
            <a:off x="5160645" y="1920240"/>
            <a:ext cx="5040630" cy="184023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class Watch {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long getTime() {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return System.currentTimeMillis(); 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}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91142" name="矩形 91141"/>
          <p:cNvSpPr>
            <a:spLocks noChangeArrowheads="1"/>
          </p:cNvSpPr>
          <p:nvPr/>
        </p:nvSpPr>
        <p:spPr bwMode="auto">
          <a:xfrm>
            <a:off x="5160645" y="4000500"/>
            <a:ext cx="5040630" cy="214693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MobilePhone mp = new 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        MobilePhone("nokia");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Watch w = new Watch();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mp.setWatch(w);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long l = mp.getTime();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en-US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014194-9907-4CF7-96D2-99B1ED83B0F1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bldLvl="0" animBg="1"/>
      <p:bldP spid="91141" grpId="0" bldLvl="0" animBg="1"/>
      <p:bldP spid="91142" grpId="0" bldLvl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</a:t>
            </a:r>
            <a:r>
              <a:rPr lang="zh-CN" altLang="en-US"/>
              <a:t>的交叉引用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因为</a:t>
            </a:r>
            <a:r>
              <a:rPr lang="en-US" altLang="zh-CN"/>
              <a:t>Java</a:t>
            </a:r>
            <a:r>
              <a:rPr lang="zh-CN" altLang="en-US"/>
              <a:t>的复合变量不会自动创建，因此成员变量的类型允许交叉引用。</a:t>
            </a:r>
            <a:endParaRPr lang="zh-CN" altLang="en-US"/>
          </a:p>
          <a:p>
            <a:pPr marL="0" indent="0">
              <a:buNone/>
            </a:pPr>
            <a:endParaRPr lang="en-US" altLang="zh-CN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ABA1E-F4A1-4B47-9AAE-69574FBD723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7235" y="2690495"/>
            <a:ext cx="256222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class A{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 B b;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Class B{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A a;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以上代码</a:t>
            </a:r>
            <a:r>
              <a:rPr lang="en-US" altLang="zh-CN"/>
              <a:t>Java</a:t>
            </a:r>
            <a:r>
              <a:rPr lang="zh-CN" altLang="en-US"/>
              <a:t>中合法，</a:t>
            </a:r>
            <a:br>
              <a:rPr lang="zh-CN" altLang="en-US"/>
            </a:br>
            <a:r>
              <a:rPr lang="en-US" altLang="zh-CN"/>
              <a:t>c++</a:t>
            </a:r>
            <a:r>
              <a:rPr lang="zh-CN" altLang="en-US"/>
              <a:t>无法实现。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25340" y="2690495"/>
            <a:ext cx="351726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以下代码是否可行？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class A{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 B b=new B();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Class B{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A a=new A();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标题 921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对象的使用</a:t>
            </a:r>
            <a:endParaRPr lang="zh-CN" altLang="en-US" smtClean="0"/>
          </a:p>
        </p:txBody>
      </p:sp>
      <p:sp>
        <p:nvSpPr>
          <p:cNvPr id="95234" name="文本占位符 9216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Pct val="90000"/>
            </a:pPr>
            <a:r>
              <a:rPr lang="zh-CN" altLang="en-US" smtClean="0"/>
              <a:t>关键词 </a:t>
            </a:r>
            <a:r>
              <a:rPr lang="en-US" smtClean="0">
                <a:ea typeface="黑体" panose="02010609060101010101" pitchFamily="49" charset="-122"/>
              </a:rPr>
              <a:t>this</a:t>
            </a:r>
            <a:endParaRPr lang="en-US" smtClean="0">
              <a:ea typeface="黑体" panose="02010609060101010101" pitchFamily="49" charset="-122"/>
            </a:endParaRPr>
          </a:p>
          <a:p>
            <a:pPr marL="990600" lvl="1" indent="-533400">
              <a:buSzPct val="90000"/>
            </a:pPr>
            <a:r>
              <a:rPr lang="en-US" smtClean="0">
                <a:ea typeface="黑体" panose="02010609060101010101" pitchFamily="49" charset="-122"/>
              </a:rPr>
              <a:t>this</a:t>
            </a:r>
            <a:r>
              <a:rPr lang="zh-CN" altLang="en-US" smtClean="0"/>
              <a:t>指当前对象</a:t>
            </a:r>
            <a:endParaRPr lang="zh-CN" altLang="en-US" smtClean="0"/>
          </a:p>
          <a:p>
            <a:pPr marL="990600" lvl="1" indent="-533400">
              <a:buSzPct val="90000"/>
            </a:pPr>
            <a:r>
              <a:rPr lang="zh-CN" altLang="en-US" smtClean="0"/>
              <a:t>应用</a:t>
            </a:r>
            <a:r>
              <a:rPr lang="en-US" smtClean="0">
                <a:ea typeface="黑体" panose="02010609060101010101" pitchFamily="49" charset="-122"/>
              </a:rPr>
              <a:t>1: </a:t>
            </a:r>
            <a:r>
              <a:rPr lang="zh-CN" altLang="en-US" smtClean="0"/>
              <a:t>加强程序可读性</a:t>
            </a:r>
            <a:r>
              <a:rPr lang="en-US" smtClean="0">
                <a:ea typeface="黑体" panose="02010609060101010101" pitchFamily="49" charset="-122"/>
              </a:rPr>
              <a:t>(</a:t>
            </a:r>
            <a:r>
              <a:rPr lang="zh-CN" altLang="en-US" smtClean="0"/>
              <a:t>有时</a:t>
            </a:r>
            <a:r>
              <a:rPr lang="en-US" smtClean="0">
                <a:ea typeface="黑体" panose="02010609060101010101" pitchFamily="49" charset="-122"/>
              </a:rPr>
              <a:t>this</a:t>
            </a:r>
            <a:r>
              <a:rPr lang="zh-CN" altLang="en-US" smtClean="0"/>
              <a:t>可省略</a:t>
            </a:r>
            <a:r>
              <a:rPr lang="en-US" smtClean="0">
                <a:ea typeface="黑体" panose="02010609060101010101" pitchFamily="49" charset="-122"/>
              </a:rPr>
              <a:t>)</a:t>
            </a:r>
            <a:endParaRPr lang="en-US" smtClean="0">
              <a:ea typeface="黑体" panose="02010609060101010101" pitchFamily="49" charset="-122"/>
            </a:endParaRPr>
          </a:p>
        </p:txBody>
      </p:sp>
      <p:sp>
        <p:nvSpPr>
          <p:cNvPr id="92164" name="矩形 92163"/>
          <p:cNvSpPr>
            <a:spLocks noChangeArrowheads="1"/>
          </p:cNvSpPr>
          <p:nvPr/>
        </p:nvSpPr>
        <p:spPr bwMode="auto">
          <a:xfrm>
            <a:off x="1468517" y="2995375"/>
            <a:ext cx="7920990" cy="302537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class Demo1 {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double i,j;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Demo1(double i, double j) {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    </a:t>
            </a:r>
            <a:r>
              <a:rPr lang="en-US" sz="252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this</a:t>
            </a: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.i=i; </a:t>
            </a:r>
            <a:r>
              <a:rPr lang="en-US" sz="252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this</a:t>
            </a: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.j=j;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}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    }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89D6C7-A9B0-4461-A1CD-6DCC9FDCFB30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bldLvl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标题 9318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对象的使用</a:t>
            </a:r>
            <a:endParaRPr lang="zh-CN" altLang="en-US" smtClean="0"/>
          </a:p>
        </p:txBody>
      </p:sp>
      <p:sp>
        <p:nvSpPr>
          <p:cNvPr id="96258" name="文本占位符 9318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Pct val="90000"/>
            </a:pPr>
            <a:r>
              <a:rPr lang="zh-CN" altLang="en-US" smtClean="0"/>
              <a:t>例</a:t>
            </a:r>
            <a:r>
              <a:rPr lang="en-US" smtClean="0">
                <a:ea typeface="黑体" panose="02010609060101010101" pitchFamily="49" charset="-122"/>
              </a:rPr>
              <a:t>1: Demo1.java (</a:t>
            </a:r>
            <a:r>
              <a:rPr lang="zh-CN" altLang="en-US" smtClean="0"/>
              <a:t>调用变量</a:t>
            </a:r>
            <a:r>
              <a:rPr lang="en-US" smtClean="0">
                <a:ea typeface="黑体" panose="02010609060101010101" pitchFamily="49" charset="-122"/>
              </a:rPr>
              <a:t>)</a:t>
            </a:r>
            <a:endParaRPr lang="en-US" sz="2940" smtClean="0">
              <a:ea typeface="黑体" panose="02010609060101010101" pitchFamily="49" charset="-122"/>
            </a:endParaRPr>
          </a:p>
        </p:txBody>
      </p:sp>
      <p:sp>
        <p:nvSpPr>
          <p:cNvPr id="93188" name="矩形 93187"/>
          <p:cNvSpPr>
            <a:spLocks noChangeArrowheads="1"/>
          </p:cNvSpPr>
          <p:nvPr/>
        </p:nvSpPr>
        <p:spPr bwMode="auto">
          <a:xfrm>
            <a:off x="1480185" y="1908175"/>
            <a:ext cx="7920990" cy="443039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class Demo1 {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double x, y;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Demo1(double i, double j) {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</a:t>
            </a:r>
            <a:r>
              <a:rPr lang="en-US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this</a:t>
            </a: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.x=i; </a:t>
            </a:r>
            <a:r>
              <a:rPr lang="en-US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this</a:t>
            </a: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.y=j;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}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double ave() {  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return (x+y)/2; 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}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public static void main(String args[]) {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Demo1 d = new Demo1(3, 4);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System.out.println(d.ave());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}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D71C43-409F-4B6C-9466-E14B7090529F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bldLvl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标题 9420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对象的使用</a:t>
            </a:r>
            <a:endParaRPr lang="zh-CN" altLang="en-US" smtClean="0"/>
          </a:p>
        </p:txBody>
      </p:sp>
      <p:sp>
        <p:nvSpPr>
          <p:cNvPr id="97282" name="文本占位符 942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Pct val="90000"/>
            </a:pPr>
            <a:r>
              <a:rPr lang="zh-CN" altLang="en-US" smtClean="0"/>
              <a:t>例</a:t>
            </a:r>
            <a:r>
              <a:rPr lang="en-US" smtClean="0">
                <a:ea typeface="黑体" panose="02010609060101010101" pitchFamily="49" charset="-122"/>
              </a:rPr>
              <a:t>2: Demo2.java (</a:t>
            </a:r>
            <a:r>
              <a:rPr lang="zh-CN" altLang="en-US" smtClean="0"/>
              <a:t>调用方法</a:t>
            </a:r>
            <a:r>
              <a:rPr lang="en-US" smtClean="0">
                <a:ea typeface="黑体" panose="02010609060101010101" pitchFamily="49" charset="-122"/>
              </a:rPr>
              <a:t>)</a:t>
            </a:r>
            <a:endParaRPr lang="en-US" sz="2940" smtClean="0">
              <a:ea typeface="黑体" panose="02010609060101010101" pitchFamily="49" charset="-122"/>
            </a:endParaRPr>
          </a:p>
        </p:txBody>
      </p:sp>
      <p:sp>
        <p:nvSpPr>
          <p:cNvPr id="94212" name="矩形 94211"/>
          <p:cNvSpPr>
            <a:spLocks noChangeArrowheads="1"/>
          </p:cNvSpPr>
          <p:nvPr/>
        </p:nvSpPr>
        <p:spPr bwMode="auto">
          <a:xfrm>
            <a:off x="1480185" y="2207895"/>
            <a:ext cx="7920990" cy="393954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class Demo2 {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int x, y, z;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Demo2(int a, int b) {x =a; y=b; this.sort(a, b);}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… …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void sort(int a, int b) {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int t;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if (x &lt; y) { t=x; x=y; y=t}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}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… …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17DB7D-AADD-4854-AB66-0925CB760E7B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bldLvl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标题 952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对象的使用</a:t>
            </a:r>
            <a:endParaRPr lang="zh-CN" altLang="en-US" smtClean="0"/>
          </a:p>
        </p:txBody>
      </p:sp>
      <p:sp>
        <p:nvSpPr>
          <p:cNvPr id="98306" name="文本占位符 952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Pct val="90000"/>
            </a:pPr>
            <a:r>
              <a:rPr lang="zh-CN" altLang="en-US" smtClean="0"/>
              <a:t>例</a:t>
            </a:r>
            <a:r>
              <a:rPr lang="en-US" smtClean="0">
                <a:ea typeface="黑体" panose="02010609060101010101" pitchFamily="49" charset="-122"/>
              </a:rPr>
              <a:t>3: Demo3.java (</a:t>
            </a:r>
            <a:r>
              <a:rPr lang="zh-CN" altLang="en-US" smtClean="0"/>
              <a:t>调用方法</a:t>
            </a:r>
            <a:r>
              <a:rPr lang="en-US" smtClean="0">
                <a:ea typeface="黑体" panose="02010609060101010101" pitchFamily="49" charset="-122"/>
              </a:rPr>
              <a:t>)</a:t>
            </a:r>
            <a:endParaRPr lang="en-US" sz="2940" smtClean="0">
              <a:ea typeface="黑体" panose="02010609060101010101" pitchFamily="49" charset="-122"/>
            </a:endParaRPr>
          </a:p>
        </p:txBody>
      </p:sp>
      <p:sp>
        <p:nvSpPr>
          <p:cNvPr id="95236" name="矩形 95235"/>
          <p:cNvSpPr>
            <a:spLocks noChangeArrowheads="1"/>
          </p:cNvSpPr>
          <p:nvPr/>
        </p:nvSpPr>
        <p:spPr bwMode="auto">
          <a:xfrm>
            <a:off x="1548765" y="2219325"/>
            <a:ext cx="7920990" cy="385699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class Demo3 {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int x, y;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Demo3(int a, int b) {x =a; y=b;}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void change (int i, int j)    {x=i; y=j; this.sort();}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void sort() {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int t;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if (x &lt; y) { t=x; x=y; y=t}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}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… …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9FCAF4-E798-4818-87B6-4960C42DC073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bldLvl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标题 962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对象的使用</a:t>
            </a:r>
            <a:endParaRPr lang="zh-CN" altLang="en-US" smtClean="0"/>
          </a:p>
        </p:txBody>
      </p:sp>
      <p:sp>
        <p:nvSpPr>
          <p:cNvPr id="99330" name="文本占位符 9625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Pct val="90000"/>
            </a:pPr>
            <a:r>
              <a:rPr lang="zh-CN" altLang="en-US" smtClean="0"/>
              <a:t>关键词 </a:t>
            </a:r>
            <a:r>
              <a:rPr lang="en-US" smtClean="0">
                <a:ea typeface="黑体" panose="02010609060101010101" pitchFamily="49" charset="-122"/>
              </a:rPr>
              <a:t>this</a:t>
            </a:r>
            <a:endParaRPr lang="en-US" smtClean="0">
              <a:ea typeface="黑体" panose="02010609060101010101" pitchFamily="49" charset="-122"/>
            </a:endParaRPr>
          </a:p>
          <a:p>
            <a:pPr marL="990600" lvl="1" indent="-533400">
              <a:buSzPct val="90000"/>
            </a:pPr>
            <a:r>
              <a:rPr lang="en-US" smtClean="0">
                <a:ea typeface="黑体" panose="02010609060101010101" pitchFamily="49" charset="-122"/>
              </a:rPr>
              <a:t>this</a:t>
            </a:r>
            <a:r>
              <a:rPr lang="zh-CN" altLang="en-US" smtClean="0"/>
              <a:t>指当前对象</a:t>
            </a:r>
            <a:endParaRPr lang="zh-CN" altLang="en-US" smtClean="0"/>
          </a:p>
          <a:p>
            <a:pPr marL="990600" lvl="1" indent="-533400">
              <a:buSzPct val="90000"/>
            </a:pPr>
            <a:r>
              <a:rPr lang="zh-CN" altLang="en-US" smtClean="0"/>
              <a:t>应用</a:t>
            </a:r>
            <a:r>
              <a:rPr lang="en-US" smtClean="0">
                <a:ea typeface="黑体" panose="02010609060101010101" pitchFamily="49" charset="-122"/>
              </a:rPr>
              <a:t>2: </a:t>
            </a:r>
            <a:r>
              <a:rPr lang="zh-CN" altLang="en-US" smtClean="0"/>
              <a:t>对</a:t>
            </a:r>
            <a:r>
              <a:rPr lang="zh-CN" altLang="en-US" smtClean="0">
                <a:solidFill>
                  <a:schemeClr val="hlink"/>
                </a:solidFill>
              </a:rPr>
              <a:t>同一个对象</a:t>
            </a:r>
            <a:r>
              <a:rPr lang="zh-CN" altLang="en-US" smtClean="0"/>
              <a:t>执行多次方法调用</a:t>
            </a:r>
            <a:endParaRPr lang="zh-CN" altLang="en-US" sz="2520" smtClean="0"/>
          </a:p>
        </p:txBody>
      </p:sp>
      <p:sp>
        <p:nvSpPr>
          <p:cNvPr id="96260" name="矩形 96259"/>
          <p:cNvSpPr>
            <a:spLocks noChangeArrowheads="1"/>
          </p:cNvSpPr>
          <p:nvPr/>
        </p:nvSpPr>
        <p:spPr bwMode="auto">
          <a:xfrm>
            <a:off x="902970" y="2983230"/>
            <a:ext cx="6592570" cy="334391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class Leaf {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int i = 0;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Leaf increment() {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i++;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return this;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}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void print()  {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 System.out.println("i=" + i);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}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96261" name="矩形 96260"/>
          <p:cNvSpPr>
            <a:spLocks noChangeArrowheads="1"/>
          </p:cNvSpPr>
          <p:nvPr/>
        </p:nvSpPr>
        <p:spPr bwMode="auto">
          <a:xfrm>
            <a:off x="4123690" y="4135120"/>
            <a:ext cx="6637655" cy="104013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Leaf x = new Leaf();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sz="2520">
                <a:latin typeface="Tahoma" panose="020B0604030504040204" pitchFamily="34" charset="0"/>
                <a:ea typeface="华文中宋" panose="02010600040101010101" pitchFamily="2" charset="-122"/>
              </a:rPr>
              <a:t>x.increment().increment().increment().print();</a:t>
            </a:r>
            <a:endParaRPr lang="en-US" sz="252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2B70C4-EF4A-40AA-8B49-04BD1C50A8B4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bldLvl="0" animBg="1"/>
      <p:bldP spid="96261" grpId="0" bldLvl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标题 9728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对象的使用</a:t>
            </a:r>
            <a:endParaRPr lang="zh-CN" altLang="en-US" smtClean="0"/>
          </a:p>
        </p:txBody>
      </p:sp>
      <p:sp>
        <p:nvSpPr>
          <p:cNvPr id="100354" name="文本占位符 9728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Pct val="90000"/>
            </a:pPr>
            <a:r>
              <a:rPr lang="zh-CN" altLang="en-US" smtClean="0"/>
              <a:t>关键词 </a:t>
            </a:r>
            <a:r>
              <a:rPr lang="en-US" smtClean="0">
                <a:ea typeface="黑体" panose="02010609060101010101" pitchFamily="49" charset="-122"/>
              </a:rPr>
              <a:t>this</a:t>
            </a:r>
            <a:endParaRPr lang="en-US" smtClean="0">
              <a:ea typeface="黑体" panose="02010609060101010101" pitchFamily="49" charset="-122"/>
            </a:endParaRPr>
          </a:p>
          <a:p>
            <a:pPr marL="990600" lvl="1" indent="-533400">
              <a:buSzPct val="90000"/>
            </a:pPr>
            <a:r>
              <a:rPr lang="en-US" smtClean="0">
                <a:ea typeface="黑体" panose="02010609060101010101" pitchFamily="49" charset="-122"/>
              </a:rPr>
              <a:t>this</a:t>
            </a:r>
            <a:r>
              <a:rPr lang="zh-CN" altLang="en-US" smtClean="0"/>
              <a:t>指当前对象</a:t>
            </a:r>
            <a:endParaRPr lang="zh-CN" altLang="en-US" smtClean="0"/>
          </a:p>
          <a:p>
            <a:pPr marL="990600" lvl="1" indent="-533400">
              <a:buSzPct val="90000"/>
            </a:pPr>
            <a:r>
              <a:rPr lang="zh-CN" altLang="en-US" smtClean="0"/>
              <a:t>应用</a:t>
            </a:r>
            <a:r>
              <a:rPr lang="en-US" smtClean="0">
                <a:ea typeface="黑体" panose="02010609060101010101" pitchFamily="49" charset="-122"/>
              </a:rPr>
              <a:t>3: </a:t>
            </a:r>
            <a:r>
              <a:rPr lang="zh-CN" altLang="en-US" smtClean="0"/>
              <a:t>在一个构造函数中调用另一个构造函数</a:t>
            </a:r>
            <a:endParaRPr lang="zh-CN" altLang="en-US" sz="2520" smtClean="0"/>
          </a:p>
        </p:txBody>
      </p:sp>
      <p:sp>
        <p:nvSpPr>
          <p:cNvPr id="97284" name="矩形 97283"/>
          <p:cNvSpPr>
            <a:spLocks noChangeArrowheads="1"/>
          </p:cNvSpPr>
          <p:nvPr/>
        </p:nvSpPr>
        <p:spPr bwMode="auto">
          <a:xfrm>
            <a:off x="840105" y="2960370"/>
            <a:ext cx="4000500" cy="341249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class Flower {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String name;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int price;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Flower () {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this("tulip", 10);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}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Flower (String s, int i) {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name = s;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price = i;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}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97285" name="矩形 97284"/>
          <p:cNvSpPr>
            <a:spLocks noChangeArrowheads="1"/>
          </p:cNvSpPr>
          <p:nvPr/>
        </p:nvSpPr>
        <p:spPr bwMode="auto">
          <a:xfrm>
            <a:off x="5080635" y="2960370"/>
            <a:ext cx="4960620" cy="341249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>
                <a:latin typeface="Tahoma" panose="020B0604030504040204" pitchFamily="34" charset="0"/>
                <a:ea typeface="华文中宋" panose="02010600040101010101" pitchFamily="2" charset="-122"/>
              </a:rPr>
              <a:t>      </a:t>
            </a: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void print () {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   System.out.println(name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        + " " + price);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}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public static void main(String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                            args[]){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Flower f = new Flower();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f.print();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}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}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1E4388-BCF9-4424-85CE-ED581B0D0C86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bldLvl="0" animBg="1"/>
      <p:bldP spid="97285" grpId="0" bldLvl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62" name="TextBox 3"/>
          <p:cNvSpPr/>
          <p:nvPr/>
        </p:nvSpPr>
        <p:spPr>
          <a:xfrm>
            <a:off x="3948113" y="2205038"/>
            <a:ext cx="2940050" cy="11080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en-US" altLang="zh-CN" sz="6600" b="1" dirty="0">
                <a:solidFill>
                  <a:srgbClr val="00B0F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Thanks!</a:t>
            </a:r>
            <a:endParaRPr lang="zh-CN" altLang="en-US" sz="6600" b="1" dirty="0">
              <a:solidFill>
                <a:srgbClr val="00B0F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7410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mtClean="0"/>
              <a:t>基本概念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5A4AA7-7119-4896-9D16-30580F7D2F1F}" type="slidenum">
              <a:rPr lang="zh-CN" altLang="en-US" sz="1470" dirty="0"/>
            </a:fld>
            <a:endParaRPr lang="zh-CN" altLang="en-US" sz="1470" dirty="0"/>
          </a:p>
        </p:txBody>
      </p:sp>
      <p:sp>
        <p:nvSpPr>
          <p:cNvPr id="20481" name="文本占位符 17409"/>
          <p:cNvSpPr>
            <a:spLocks noGrp="1" noChangeArrowheads="1"/>
          </p:cNvSpPr>
          <p:nvPr>
            <p:ph idx="1"/>
          </p:nvPr>
        </p:nvSpPr>
        <p:spPr>
          <a:xfrm>
            <a:off x="495300" y="1395730"/>
            <a:ext cx="5619115" cy="4751070"/>
          </a:xfrm>
        </p:spPr>
        <p:txBody>
          <a:bodyPr/>
          <a:lstStyle/>
          <a:p>
            <a:pPr marL="0" indent="0">
              <a:buSzPct val="90000"/>
              <a:buFont typeface="Wingdings" panose="05000000000000000000" pitchFamily="2" charset="2"/>
              <a:buNone/>
            </a:pPr>
            <a:r>
              <a:rPr lang="zh-CN" altLang="en-US" sz="2940" dirty="0" smtClean="0"/>
              <a:t>对象 </a:t>
            </a:r>
            <a:r>
              <a:rPr lang="en-US" sz="2940" dirty="0" smtClean="0">
                <a:ea typeface="黑体" panose="02010609060101010101" pitchFamily="49" charset="-122"/>
              </a:rPr>
              <a:t>(object)</a:t>
            </a:r>
            <a:endParaRPr lang="en-US" sz="2940" dirty="0" smtClean="0">
              <a:ea typeface="黑体" panose="02010609060101010101" pitchFamily="49" charset="-122"/>
            </a:endParaRPr>
          </a:p>
          <a:p>
            <a:pPr marL="990600" lvl="1" indent="-533400">
              <a:buSzPct val="90000"/>
            </a:pPr>
            <a:r>
              <a:rPr lang="en-US" sz="2520" dirty="0" smtClean="0">
                <a:ea typeface="黑体" panose="02010609060101010101" pitchFamily="49" charset="-122"/>
              </a:rPr>
              <a:t>everything is an object</a:t>
            </a:r>
            <a:endParaRPr lang="en-US" sz="2520" dirty="0" smtClean="0">
              <a:ea typeface="黑体" panose="02010609060101010101" pitchFamily="49" charset="-122"/>
            </a:endParaRPr>
          </a:p>
          <a:p>
            <a:pPr marL="990600" lvl="1" indent="-533400">
              <a:buSzPct val="90000"/>
            </a:pPr>
            <a:r>
              <a:rPr lang="zh-CN" altLang="en-US" sz="2520" dirty="0" smtClean="0"/>
              <a:t>现实世界的对象</a:t>
            </a:r>
            <a:r>
              <a:rPr lang="en-US" sz="2520" dirty="0" smtClean="0">
                <a:ea typeface="黑体" panose="02010609060101010101" pitchFamily="49" charset="-122"/>
              </a:rPr>
              <a:t>: </a:t>
            </a:r>
            <a:r>
              <a:rPr lang="zh-CN" altLang="en-US" sz="2520" dirty="0" smtClean="0"/>
              <a:t>桌子、书、自行车、电视、狗、文件、表格、按钮、窗口</a:t>
            </a:r>
            <a:endParaRPr lang="zh-CN" altLang="en-US" sz="2520" dirty="0" smtClean="0"/>
          </a:p>
          <a:p>
            <a:pPr marL="990600" lvl="1" indent="-533400">
              <a:buSzPct val="90000"/>
            </a:pPr>
            <a:r>
              <a:rPr lang="zh-CN" altLang="en-US" sz="2520" dirty="0" smtClean="0"/>
              <a:t>对象包含两个特性</a:t>
            </a:r>
            <a:endParaRPr lang="zh-CN" altLang="en-US" sz="2520" dirty="0" smtClean="0"/>
          </a:p>
          <a:p>
            <a:pPr marL="1371600" lvl="2" indent="-457200">
              <a:buSzPct val="90000"/>
            </a:pPr>
            <a:r>
              <a:rPr lang="zh-CN" altLang="en-US" sz="2100" dirty="0" smtClean="0"/>
              <a:t>状态</a:t>
            </a:r>
            <a:r>
              <a:rPr lang="en-US" sz="2100" dirty="0" smtClean="0">
                <a:ea typeface="黑体" panose="02010609060101010101" pitchFamily="49" charset="-122"/>
              </a:rPr>
              <a:t>: </a:t>
            </a:r>
            <a:r>
              <a:rPr lang="zh-CN" altLang="en-US" sz="2100" dirty="0" smtClean="0"/>
              <a:t>指对象本身的信息</a:t>
            </a:r>
            <a:r>
              <a:rPr lang="en-US" sz="2100" dirty="0" smtClean="0">
                <a:ea typeface="黑体" panose="02010609060101010101" pitchFamily="49" charset="-122"/>
              </a:rPr>
              <a:t>(</a:t>
            </a:r>
            <a:r>
              <a:rPr lang="zh-CN" altLang="en-US" sz="2100" dirty="0" smtClean="0"/>
              <a:t>内部信息</a:t>
            </a:r>
            <a:r>
              <a:rPr lang="en-US" sz="2100" dirty="0" smtClean="0">
                <a:ea typeface="黑体" panose="02010609060101010101" pitchFamily="49" charset="-122"/>
              </a:rPr>
              <a:t>/</a:t>
            </a:r>
            <a:r>
              <a:rPr lang="zh-CN" altLang="en-US" sz="2100" dirty="0" smtClean="0"/>
              <a:t>内部变量</a:t>
            </a:r>
            <a:r>
              <a:rPr lang="en-US" sz="2100" dirty="0" smtClean="0">
                <a:ea typeface="黑体" panose="02010609060101010101" pitchFamily="49" charset="-122"/>
              </a:rPr>
              <a:t>)</a:t>
            </a:r>
            <a:endParaRPr lang="en-US" sz="2100" dirty="0" smtClean="0">
              <a:ea typeface="黑体" panose="02010609060101010101" pitchFamily="49" charset="-122"/>
            </a:endParaRPr>
          </a:p>
          <a:p>
            <a:pPr marL="1371600" lvl="2" indent="-457200">
              <a:buSzPct val="90000"/>
            </a:pPr>
            <a:r>
              <a:rPr lang="zh-CN" altLang="en-US" sz="2100" dirty="0" smtClean="0"/>
              <a:t>行为</a:t>
            </a:r>
            <a:r>
              <a:rPr lang="en-US" sz="2100" dirty="0" smtClean="0">
                <a:ea typeface="黑体" panose="02010609060101010101" pitchFamily="49" charset="-122"/>
              </a:rPr>
              <a:t>: </a:t>
            </a:r>
            <a:r>
              <a:rPr lang="zh-CN" altLang="en-US" sz="2100" dirty="0" smtClean="0"/>
              <a:t>实现对信息的访问</a:t>
            </a:r>
            <a:r>
              <a:rPr lang="en-US" sz="2100" dirty="0" smtClean="0">
                <a:ea typeface="黑体" panose="02010609060101010101" pitchFamily="49" charset="-122"/>
              </a:rPr>
              <a:t>/</a:t>
            </a:r>
            <a:r>
              <a:rPr lang="zh-CN" altLang="en-US" sz="2100" dirty="0" smtClean="0"/>
              <a:t>对象的操作</a:t>
            </a:r>
            <a:endParaRPr lang="zh-CN" altLang="en-US" sz="2100" dirty="0" smtClean="0"/>
          </a:p>
          <a:p>
            <a:pPr marL="990600" lvl="1" indent="-533400">
              <a:buSzPct val="90000"/>
            </a:pPr>
            <a:r>
              <a:rPr lang="zh-CN" altLang="en-US" sz="2520" dirty="0" smtClean="0"/>
              <a:t>对象标志</a:t>
            </a:r>
            <a:r>
              <a:rPr lang="en-US" sz="2520" dirty="0" smtClean="0">
                <a:ea typeface="黑体" panose="02010609060101010101" pitchFamily="49" charset="-122"/>
              </a:rPr>
              <a:t>: </a:t>
            </a:r>
            <a:r>
              <a:rPr lang="zh-CN" altLang="en-US" sz="2520" dirty="0" smtClean="0"/>
              <a:t>代表对象的标识符</a:t>
            </a:r>
            <a:endParaRPr lang="zh-CN" altLang="en-US" sz="2520" dirty="0" smtClean="0"/>
          </a:p>
        </p:txBody>
      </p:sp>
      <p:sp>
        <p:nvSpPr>
          <p:cNvPr id="17412" name="矩形 17411"/>
          <p:cNvSpPr>
            <a:spLocks noChangeArrowheads="1"/>
          </p:cNvSpPr>
          <p:nvPr/>
        </p:nvSpPr>
        <p:spPr bwMode="auto">
          <a:xfrm>
            <a:off x="6232525" y="1256665"/>
            <a:ext cx="4120515" cy="497713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680">
                <a:latin typeface="Tahoma" panose="020B0604030504040204" pitchFamily="34" charset="0"/>
                <a:ea typeface="华文中宋" panose="02010600040101010101" pitchFamily="2" charset="-122"/>
              </a:rPr>
              <a:t>class Circle { </a:t>
            </a:r>
            <a:endParaRPr lang="en-US" sz="168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680">
                <a:latin typeface="Tahoma" panose="020B0604030504040204" pitchFamily="34" charset="0"/>
                <a:ea typeface="华文中宋" panose="02010600040101010101" pitchFamily="2" charset="-122"/>
              </a:rPr>
              <a:t>    double r=3;</a:t>
            </a:r>
            <a:endParaRPr lang="en-US" sz="168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680">
                <a:latin typeface="Tahoma" panose="020B0604030504040204" pitchFamily="34" charset="0"/>
                <a:ea typeface="华文中宋" panose="02010600040101010101" pitchFamily="2" charset="-122"/>
              </a:rPr>
              <a:t>    void draw() { </a:t>
            </a:r>
            <a:endParaRPr lang="en-US" sz="168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680">
                <a:latin typeface="Tahoma" panose="020B0604030504040204" pitchFamily="34" charset="0"/>
                <a:ea typeface="华文中宋" panose="02010600040101010101" pitchFamily="2" charset="-122"/>
              </a:rPr>
              <a:t>    System.out.println("Circle.draw()"); </a:t>
            </a:r>
            <a:endParaRPr lang="en-US" sz="168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680">
                <a:latin typeface="Tahoma" panose="020B0604030504040204" pitchFamily="34" charset="0"/>
                <a:ea typeface="华文中宋" panose="02010600040101010101" pitchFamily="2" charset="-122"/>
              </a:rPr>
              <a:t>    } </a:t>
            </a:r>
            <a:endParaRPr lang="en-US" sz="168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680">
                <a:latin typeface="Tahoma" panose="020B0604030504040204" pitchFamily="34" charset="0"/>
                <a:ea typeface="华文中宋" panose="02010600040101010101" pitchFamily="2" charset="-122"/>
              </a:rPr>
              <a:t>    void erase() { </a:t>
            </a:r>
            <a:endParaRPr lang="en-US" sz="168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680">
                <a:latin typeface="Tahoma" panose="020B0604030504040204" pitchFamily="34" charset="0"/>
                <a:ea typeface="华文中宋" panose="02010600040101010101" pitchFamily="2" charset="-122"/>
              </a:rPr>
              <a:t>    System.out.println("Circle.erase()"); } </a:t>
            </a:r>
            <a:endParaRPr lang="en-US" sz="168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680">
                <a:latin typeface="Tahoma" panose="020B0604030504040204" pitchFamily="34" charset="0"/>
                <a:ea typeface="华文中宋" panose="02010600040101010101" pitchFamily="2" charset="-122"/>
              </a:rPr>
              <a:t>} </a:t>
            </a:r>
            <a:endParaRPr lang="en-US" sz="168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680">
                <a:latin typeface="Tahoma" panose="020B0604030504040204" pitchFamily="34" charset="0"/>
                <a:ea typeface="华文中宋" panose="02010600040101010101" pitchFamily="2" charset="-122"/>
              </a:rPr>
              <a:t>class DrawShape{</a:t>
            </a:r>
            <a:endParaRPr lang="en-US" sz="168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680">
                <a:latin typeface="Tahoma" panose="020B0604030504040204" pitchFamily="34" charset="0"/>
                <a:ea typeface="华文中宋" panose="02010600040101010101" pitchFamily="2" charset="-122"/>
              </a:rPr>
              <a:t>Public static void main(Strings arg[])</a:t>
            </a:r>
            <a:endParaRPr lang="en-US" sz="168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680">
                <a:latin typeface="Tahoma" panose="020B0604030504040204" pitchFamily="34" charset="0"/>
                <a:ea typeface="华文中宋" panose="02010600040101010101" pitchFamily="2" charset="-122"/>
              </a:rPr>
              <a:t>    {</a:t>
            </a:r>
            <a:endParaRPr lang="en-US" sz="168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680">
                <a:latin typeface="Tahoma" panose="020B0604030504040204" pitchFamily="34" charset="0"/>
                <a:ea typeface="华文中宋" panose="02010600040101010101" pitchFamily="2" charset="-122"/>
              </a:rPr>
              <a:t>        Circle c=new Circle();</a:t>
            </a:r>
            <a:endParaRPr lang="en-US" sz="168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680">
                <a:latin typeface="Tahoma" panose="020B0604030504040204" pitchFamily="34" charset="0"/>
                <a:ea typeface="华文中宋" panose="02010600040101010101" pitchFamily="2" charset="-122"/>
              </a:rPr>
              <a:t>        </a:t>
            </a:r>
            <a:r>
              <a:rPr lang="en-US" sz="1680">
                <a:solidFill>
                  <a:srgbClr val="FF3300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c.r</a:t>
            </a:r>
            <a:r>
              <a:rPr lang="en-US" sz="1680">
                <a:latin typeface="Tahoma" panose="020B0604030504040204" pitchFamily="34" charset="0"/>
                <a:ea typeface="华文中宋" panose="02010600040101010101" pitchFamily="2" charset="-122"/>
              </a:rPr>
              <a:t>=4;</a:t>
            </a:r>
            <a:endParaRPr lang="en-US" sz="168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680">
                <a:latin typeface="Tahoma" panose="020B0604030504040204" pitchFamily="34" charset="0"/>
                <a:ea typeface="华文中宋" panose="02010600040101010101" pitchFamily="2" charset="-122"/>
              </a:rPr>
              <a:t>        </a:t>
            </a:r>
            <a:r>
              <a:rPr lang="en-US" sz="1680">
                <a:solidFill>
                  <a:srgbClr val="FF3300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c.draw();</a:t>
            </a:r>
            <a:endParaRPr lang="en-US" sz="1680">
              <a:solidFill>
                <a:srgbClr val="FF3300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680">
                <a:latin typeface="Tahoma" panose="020B0604030504040204" pitchFamily="34" charset="0"/>
                <a:ea typeface="华文中宋" panose="02010600040101010101" pitchFamily="2" charset="-122"/>
              </a:rPr>
              <a:t>     }</a:t>
            </a:r>
            <a:endParaRPr lang="en-US" sz="1680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680">
                <a:latin typeface="Tahoma" panose="020B0604030504040204" pitchFamily="34" charset="0"/>
                <a:ea typeface="华文中宋" panose="02010600040101010101" pitchFamily="2" charset="-122"/>
              </a:rPr>
              <a:t>}</a:t>
            </a:r>
            <a:endParaRPr lang="en-US" sz="168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标题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609600" indent="-609600">
              <a:lnSpc>
                <a:spcPct val="150000"/>
              </a:lnSpc>
              <a:buSzPct val="90000"/>
              <a:buFont typeface="Wingdings" panose="05000000000000000000" pitchFamily="2" charset="2"/>
              <a:buNone/>
            </a:pPr>
            <a:r>
              <a:rPr lang="zh-CN" altLang="en-US" sz="2520" dirty="0" smtClean="0"/>
              <a:t>对象 </a:t>
            </a:r>
            <a:r>
              <a:rPr lang="en-US" sz="2520" dirty="0" smtClean="0">
                <a:ea typeface="黑体" panose="02010609060101010101" pitchFamily="49" charset="-122"/>
              </a:rPr>
              <a:t>(object)</a:t>
            </a:r>
            <a:endParaRPr lang="en-US" sz="2520" dirty="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100" dirty="0" smtClean="0"/>
              <a:t>状态</a:t>
            </a:r>
            <a:r>
              <a:rPr lang="zh-CN" altLang="en-US" sz="2100" dirty="0" smtClean="0">
                <a:sym typeface="Wingdings" panose="05000000000000000000" pitchFamily="2" charset="2"/>
              </a:rPr>
              <a:t></a:t>
            </a:r>
            <a:r>
              <a:rPr lang="zh-CN" altLang="en-US" sz="2100" dirty="0" smtClean="0"/>
              <a:t>变量</a:t>
            </a:r>
            <a:r>
              <a:rPr lang="en-US" sz="2100" dirty="0" smtClean="0">
                <a:ea typeface="黑体" panose="02010609060101010101" pitchFamily="49" charset="-122"/>
              </a:rPr>
              <a:t>(variables)</a:t>
            </a:r>
            <a:endParaRPr lang="en-US" sz="2100" dirty="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100" dirty="0" smtClean="0"/>
              <a:t>行为</a:t>
            </a:r>
            <a:r>
              <a:rPr lang="zh-CN" altLang="en-US" sz="2100" dirty="0" smtClean="0">
                <a:sym typeface="Wingdings" panose="05000000000000000000" pitchFamily="2" charset="2"/>
              </a:rPr>
              <a:t></a:t>
            </a:r>
            <a:r>
              <a:rPr lang="zh-CN" altLang="en-US" sz="2100" dirty="0" smtClean="0"/>
              <a:t>方法</a:t>
            </a:r>
            <a:r>
              <a:rPr lang="en-US" sz="2100" dirty="0" smtClean="0">
                <a:ea typeface="黑体" panose="02010609060101010101" pitchFamily="49" charset="-122"/>
              </a:rPr>
              <a:t>(method)</a:t>
            </a:r>
            <a:endParaRPr lang="en-US" sz="2100" dirty="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100" dirty="0" smtClean="0"/>
              <a:t>对象就是变量和相关方法的软件集合</a:t>
            </a:r>
            <a:endParaRPr lang="zh-CN" altLang="en-US" sz="21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100" dirty="0" smtClean="0"/>
              <a:t>一个对象可以由其他对象组合而成，窗口</a:t>
            </a:r>
            <a:r>
              <a:rPr lang="en-US" sz="2100" dirty="0" smtClean="0">
                <a:ea typeface="黑体" panose="02010609060101010101" pitchFamily="49" charset="-122"/>
              </a:rPr>
              <a:t>(</a:t>
            </a:r>
            <a:r>
              <a:rPr lang="zh-CN" altLang="en-US" sz="2100" dirty="0" smtClean="0"/>
              <a:t>按钮，菜单条，文本框，状态栏等</a:t>
            </a:r>
            <a:r>
              <a:rPr lang="en-US" sz="2100" dirty="0" smtClean="0">
                <a:ea typeface="黑体" panose="02010609060101010101" pitchFamily="49" charset="-122"/>
              </a:rPr>
              <a:t>)</a:t>
            </a:r>
            <a:endParaRPr lang="en-US" sz="2100" dirty="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100" dirty="0" smtClean="0"/>
              <a:t>程序就是对象的集合，对象之间相互交互和通信完成任务</a:t>
            </a:r>
            <a:endParaRPr lang="zh-CN" altLang="en-US" sz="21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2100" dirty="0" smtClean="0">
                <a:ea typeface="黑体" panose="02010609060101010101" pitchFamily="49" charset="-122"/>
              </a:rPr>
              <a:t>A program is a bunch of objects telling each other what to do by sending messages</a:t>
            </a:r>
            <a:endParaRPr lang="en-US" sz="2100" dirty="0" smtClean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5A0BC-2002-4DAF-9D46-70099BF0127F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10.xml><?xml version="1.0" encoding="utf-8"?>
<p:tagLst xmlns:p="http://schemas.openxmlformats.org/presentationml/2006/main">
  <p:tag name="KSO_WM_TEMPLATE_CATEGORY" val="custom"/>
  <p:tag name="KSO_WM_TEMPLATE_INDEX" val="286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101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102.xml><?xml version="1.0" encoding="utf-8"?>
<p:tagLst xmlns:p="http://schemas.openxmlformats.org/presentationml/2006/main">
  <p:tag name="KSO_WM_TEMPLATE_CATEGORY" val="custom"/>
  <p:tag name="KSO_WM_TEMPLATE_INDEX" val="286"/>
</p:tagLst>
</file>

<file path=ppt/tags/tag103.xml><?xml version="1.0" encoding="utf-8"?>
<p:tagLst xmlns:p="http://schemas.openxmlformats.org/presentationml/2006/main">
  <p:tag name="KSO_WM_TEMPLATE_CATEGORY" val="custom"/>
  <p:tag name="KSO_WM_TEMPLATE_INDEX" val="286"/>
</p:tagLst>
</file>

<file path=ppt/tags/tag104.xml><?xml version="1.0" encoding="utf-8"?>
<p:tagLst xmlns:p="http://schemas.openxmlformats.org/presentationml/2006/main">
  <p:tag name="KSO_WM_TEMPLATE_CATEGORY" val="custom"/>
  <p:tag name="KSO_WM_TEMPLATE_INDEX" val="286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107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11.xml><?xml version="1.0" encoding="utf-8"?>
<p:tagLst xmlns:p="http://schemas.openxmlformats.org/presentationml/2006/main">
  <p:tag name="KSO_WM_TEMPLATE_CATEGORY" val="custom"/>
  <p:tag name="KSO_WM_TEMPLATE_INDEX" val="286"/>
</p:tagLst>
</file>

<file path=ppt/tags/tag110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113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114.xml><?xml version="1.0" encoding="utf-8"?>
<p:tagLst xmlns:p="http://schemas.openxmlformats.org/presentationml/2006/main">
  <p:tag name="KSO_WM_TEMPLATE_CATEGORY" val="custom"/>
  <p:tag name="KSO_WM_TEMPLATE_INDEX" val="286"/>
</p:tagLst>
</file>

<file path=ppt/tags/tag115.xml><?xml version="1.0" encoding="utf-8"?>
<p:tagLst xmlns:p="http://schemas.openxmlformats.org/presentationml/2006/main">
  <p:tag name="KSO_WM_TEMPLATE_CATEGORY" val="custom"/>
  <p:tag name="KSO_WM_TEMPLATE_INDEX" val="286"/>
</p:tagLst>
</file>

<file path=ppt/tags/tag116.xml><?xml version="1.0" encoding="utf-8"?>
<p:tagLst xmlns:p="http://schemas.openxmlformats.org/presentationml/2006/main">
  <p:tag name="KSO_WM_TEMPLATE_CATEGORY" val="custom"/>
  <p:tag name="KSO_WM_TEMPLATE_INDEX" val="286"/>
</p:tagLst>
</file>

<file path=ppt/tags/tag117.xml><?xml version="1.0" encoding="utf-8"?>
<p:tagLst xmlns:p="http://schemas.openxmlformats.org/presentationml/2006/main">
  <p:tag name="KSO_WM_TEMPLATE_CATEGORY" val="custom"/>
  <p:tag name="KSO_WM_TEMPLATE_INDEX" val="286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86"/>
</p:tagLst>
</file>

<file path=ppt/tags/tag119.xml><?xml version="1.0" encoding="utf-8"?>
<p:tagLst xmlns:p="http://schemas.openxmlformats.org/presentationml/2006/main">
  <p:tag name="KSO_WM_TEMPLATE_CATEGORY" val="custom"/>
  <p:tag name="KSO_WM_TEMPLATE_INDEX" val="286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0.xml><?xml version="1.0" encoding="utf-8"?>
<p:tagLst xmlns:p="http://schemas.openxmlformats.org/presentationml/2006/main">
  <p:tag name="KSO_WM_TEMPLATE_CATEGORY" val="custom"/>
  <p:tag name="KSO_WM_TEMPLATE_INDEX" val="286"/>
</p:tagLst>
</file>

<file path=ppt/tags/tag121.xml><?xml version="1.0" encoding="utf-8"?>
<p:tagLst xmlns:p="http://schemas.openxmlformats.org/presentationml/2006/main">
  <p:tag name="KSO_WM_TEMPLATE_CATEGORY" val="custom"/>
  <p:tag name="KSO_WM_TEMPLATE_INDEX" val="286"/>
</p:tagLst>
</file>

<file path=ppt/tags/tag122.xml><?xml version="1.0" encoding="utf-8"?>
<p:tagLst xmlns:p="http://schemas.openxmlformats.org/presentationml/2006/main">
  <p:tag name="KSO_WM_TEMPLATE_CATEGORY" val="custom"/>
  <p:tag name="KSO_WM_TEMPLATE_INDEX" val="286"/>
</p:tagLst>
</file>

<file path=ppt/tags/tag123.xml><?xml version="1.0" encoding="utf-8"?>
<p:tagLst xmlns:p="http://schemas.openxmlformats.org/presentationml/2006/main">
  <p:tag name="KSO_WM_TEMPLATE_CATEGORY" val="custom"/>
  <p:tag name="KSO_WM_TEMPLATE_INDEX" val="286"/>
</p:tagLst>
</file>

<file path=ppt/tags/tag124.xml><?xml version="1.0" encoding="utf-8"?>
<p:tagLst xmlns:p="http://schemas.openxmlformats.org/presentationml/2006/main">
  <p:tag name="KSO_WM_TEMPLATE_CATEGORY" val="custom"/>
  <p:tag name="KSO_WM_TEMPLATE_INDEX" val="286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14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21.xml><?xml version="1.0" encoding="utf-8"?>
<p:tagLst xmlns:p="http://schemas.openxmlformats.org/presentationml/2006/main">
  <p:tag name="KSO_WM_TEMPLATE_CATEGORY" val="custom"/>
  <p:tag name="KSO_WM_TEMPLATE_INDEX" val="286"/>
</p:tagLst>
</file>

<file path=ppt/tags/tag22.xml><?xml version="1.0" encoding="utf-8"?>
<p:tagLst xmlns:p="http://schemas.openxmlformats.org/presentationml/2006/main">
  <p:tag name="KSO_WM_TEMPLATE_CATEGORY" val="custom"/>
  <p:tag name="KSO_WM_TEMPLATE_INDEX" val="286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25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26.xml><?xml version="1.0" encoding="utf-8"?>
<p:tagLst xmlns:p="http://schemas.openxmlformats.org/presentationml/2006/main">
  <p:tag name="KSO_WM_TEMPLATE_CATEGORY" val="custom"/>
  <p:tag name="KSO_WM_TEMPLATE_INDEX" val="286"/>
</p:tagLst>
</file>

<file path=ppt/tags/tag27.xml><?xml version="1.0" encoding="utf-8"?>
<p:tagLst xmlns:p="http://schemas.openxmlformats.org/presentationml/2006/main">
  <p:tag name="KSO_WM_TEMPLATE_CATEGORY" val="custom"/>
  <p:tag name="KSO_WM_TEMPLATE_INDEX" val="286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30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31.xml><?xml version="1.0" encoding="utf-8"?>
<p:tagLst xmlns:p="http://schemas.openxmlformats.org/presentationml/2006/main">
  <p:tag name="KSO_WM_TEMPLATE_CATEGORY" val="custom"/>
  <p:tag name="KSO_WM_TEMPLATE_INDEX" val="286"/>
</p:tagLst>
</file>

<file path=ppt/tags/tag32.xml><?xml version="1.0" encoding="utf-8"?>
<p:tagLst xmlns:p="http://schemas.openxmlformats.org/presentationml/2006/main">
  <p:tag name="KSO_WM_TEMPLATE_CATEGORY" val="custom"/>
  <p:tag name="KSO_WM_TEMPLATE_INDEX" val="286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35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36.xml><?xml version="1.0" encoding="utf-8"?>
<p:tagLst xmlns:p="http://schemas.openxmlformats.org/presentationml/2006/main">
  <p:tag name="KSO_WM_TEMPLATE_CATEGORY" val="custom"/>
  <p:tag name="KSO_WM_TEMPLATE_INDEX" val="286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39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8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49.xml><?xml version="1.0" encoding="utf-8"?>
<p:tagLst xmlns:p="http://schemas.openxmlformats.org/presentationml/2006/main">
  <p:tag name="KSO_WM_TEMPLATE_CATEGORY" val="custom"/>
  <p:tag name="KSO_WM_TEMPLATE_INDEX" val="286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KSO_WM_TEMPLATE_CATEGORY" val="custom"/>
  <p:tag name="KSO_WM_TEMPLATE_INDEX" val="286"/>
</p:tagLst>
</file>

<file path=ppt/tags/tag51.xml><?xml version="1.0" encoding="utf-8"?>
<p:tagLst xmlns:p="http://schemas.openxmlformats.org/presentationml/2006/main">
  <p:tag name="KSO_WM_TEMPLATE_CATEGORY" val="custom"/>
  <p:tag name="KSO_WM_TEMPLATE_INDEX" val="286"/>
</p:tagLst>
</file>

<file path=ppt/tags/tag52.xml><?xml version="1.0" encoding="utf-8"?>
<p:tagLst xmlns:p="http://schemas.openxmlformats.org/presentationml/2006/main">
  <p:tag name="KSO_WM_TEMPLATE_CATEGORY" val="custom"/>
  <p:tag name="KSO_WM_TEMPLATE_INDEX" val="286"/>
</p:tagLst>
</file>

<file path=ppt/tags/tag53.xml><?xml version="1.0" encoding="utf-8"?>
<p:tagLst xmlns:p="http://schemas.openxmlformats.org/presentationml/2006/main">
  <p:tag name="KSO_WM_TEMPLATE_CATEGORY" val="custom"/>
  <p:tag name="KSO_WM_TEMPLATE_INDEX" val="286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56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57.xml><?xml version="1.0" encoding="utf-8"?>
<p:tagLst xmlns:p="http://schemas.openxmlformats.org/presentationml/2006/main">
  <p:tag name="KSO_WM_TEMPLATE_CATEGORY" val="custom"/>
  <p:tag name="KSO_WM_TEMPLATE_INDEX" val="286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60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86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4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7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70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3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74.xml><?xml version="1.0" encoding="utf-8"?>
<p:tagLst xmlns:p="http://schemas.openxmlformats.org/presentationml/2006/main">
  <p:tag name="KSO_WM_TEMPLATE_CATEGORY" val="custom"/>
  <p:tag name="KSO_WM_TEMPLATE_INDEX" val="286"/>
</p:tagLst>
</file>

<file path=ppt/tags/tag75.xml><?xml version="1.0" encoding="utf-8"?>
<p:tagLst xmlns:p="http://schemas.openxmlformats.org/presentationml/2006/main">
  <p:tag name="KSO_WM_TEMPLATE_CATEGORY" val="custom"/>
  <p:tag name="KSO_WM_TEMPLATE_INDEX" val="286"/>
</p:tagLst>
</file>

<file path=ppt/tags/tag76.xml><?xml version="1.0" encoding="utf-8"?>
<p:tagLst xmlns:p="http://schemas.openxmlformats.org/presentationml/2006/main">
  <p:tag name="KSO_WM_TEMPLATE_CATEGORY" val="custom"/>
  <p:tag name="KSO_WM_TEMPLATE_INDEX" val="286"/>
</p:tagLst>
</file>

<file path=ppt/tags/tag77.xml><?xml version="1.0" encoding="utf-8"?>
<p:tagLst xmlns:p="http://schemas.openxmlformats.org/presentationml/2006/main">
  <p:tag name="KSO_WM_TEMPLATE_CATEGORY" val="custom"/>
  <p:tag name="KSO_WM_TEMPLATE_INDEX" val="286"/>
</p:tagLst>
</file>

<file path=ppt/tags/tag78.xml><?xml version="1.0" encoding="utf-8"?>
<p:tagLst xmlns:p="http://schemas.openxmlformats.org/presentationml/2006/main">
  <p:tag name="KSO_WM_TEMPLATE_CATEGORY" val="custom"/>
  <p:tag name="KSO_WM_TEMPLATE_INDEX" val="286"/>
</p:tagLst>
</file>

<file path=ppt/tags/tag79.xml><?xml version="1.0" encoding="utf-8"?>
<p:tagLst xmlns:p="http://schemas.openxmlformats.org/presentationml/2006/main">
  <p:tag name="KSO_WM_TEMPLATE_CATEGORY" val="custom"/>
  <p:tag name="KSO_WM_TEMPLATE_INDEX" val="286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2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83.xml><?xml version="1.0" encoding="utf-8"?>
<p:tagLst xmlns:p="http://schemas.openxmlformats.org/presentationml/2006/main">
  <p:tag name="KSO_WM_TEMPLATE_CATEGORY" val="custom"/>
  <p:tag name="KSO_WM_TEMPLATE_INDEX" val="286"/>
</p:tagLst>
</file>

<file path=ppt/tags/tag84.xml><?xml version="1.0" encoding="utf-8"?>
<p:tagLst xmlns:p="http://schemas.openxmlformats.org/presentationml/2006/main">
  <p:tag name="KSO_WM_TEMPLATE_CATEGORY" val="custom"/>
  <p:tag name="KSO_WM_TEMPLATE_INDEX" val="286"/>
</p:tagLst>
</file>

<file path=ppt/tags/tag85.xml><?xml version="1.0" encoding="utf-8"?>
<p:tagLst xmlns:p="http://schemas.openxmlformats.org/presentationml/2006/main">
  <p:tag name="KSO_WM_TEMPLATE_CATEGORY" val="custom"/>
  <p:tag name="KSO_WM_TEMPLATE_INDEX" val="286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88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89.xml><?xml version="1.0" encoding="utf-8"?>
<p:tagLst xmlns:p="http://schemas.openxmlformats.org/presentationml/2006/main">
  <p:tag name="KSO_WM_TEMPLATE_CATEGORY" val="custom"/>
  <p:tag name="KSO_WM_TEMPLATE_INDEX" val="286"/>
</p:tagLst>
</file>

<file path=ppt/tags/tag9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90.xml><?xml version="1.0" encoding="utf-8"?>
<p:tagLst xmlns:p="http://schemas.openxmlformats.org/presentationml/2006/main">
  <p:tag name="KSO_WM_TEMPLATE_CATEGORY" val="custom"/>
  <p:tag name="KSO_WM_TEMPLATE_INDEX" val="286"/>
</p:tagLst>
</file>

<file path=ppt/tags/tag91.xml><?xml version="1.0" encoding="utf-8"?>
<p:tagLst xmlns:p="http://schemas.openxmlformats.org/presentationml/2006/main">
  <p:tag name="KSO_WM_TEMPLATE_CATEGORY" val="custom"/>
  <p:tag name="KSO_WM_TEMPLATE_INDEX" val="286"/>
</p:tagLst>
</file>

<file path=ppt/tags/tag92.xml><?xml version="1.0" encoding="utf-8"?>
<p:tagLst xmlns:p="http://schemas.openxmlformats.org/presentationml/2006/main">
  <p:tag name="KSO_WM_TEMPLATE_CATEGORY" val="custom"/>
  <p:tag name="KSO_WM_TEMPLATE_INDEX" val="286"/>
</p:tagLst>
</file>

<file path=ppt/tags/tag93.xml><?xml version="1.0" encoding="utf-8"?>
<p:tagLst xmlns:p="http://schemas.openxmlformats.org/presentationml/2006/main">
  <p:tag name="KSO_WM_TEMPLATE_CATEGORY" val="custom"/>
  <p:tag name="KSO_WM_TEMPLATE_INDEX" val="286"/>
</p:tagLst>
</file>

<file path=ppt/tags/tag94.xml><?xml version="1.0" encoding="utf-8"?>
<p:tagLst xmlns:p="http://schemas.openxmlformats.org/presentationml/2006/main">
  <p:tag name="KSO_WM_TEMPLATE_CATEGORY" val="custom"/>
  <p:tag name="KSO_WM_TEMPLATE_INDEX" val="286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97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98.xml><?xml version="1.0" encoding="utf-8"?>
<p:tagLst xmlns:p="http://schemas.openxmlformats.org/presentationml/2006/main">
  <p:tag name="KSO_WM_TEMPLATE_CATEGORY" val="custom"/>
  <p:tag name="KSO_WM_TEMPLATE_INDEX" val="286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20339</Words>
  <Application>WPS 演示</Application>
  <PresentationFormat/>
  <Paragraphs>1656</Paragraphs>
  <Slides>78</Slides>
  <Notes>61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104" baseType="lpstr">
      <vt:lpstr>Arial</vt:lpstr>
      <vt:lpstr>宋体</vt:lpstr>
      <vt:lpstr>Wingdings</vt:lpstr>
      <vt:lpstr>Calibri</vt:lpstr>
      <vt:lpstr>Impact</vt:lpstr>
      <vt:lpstr>方正姚体</vt:lpstr>
      <vt:lpstr>微软雅黑</vt:lpstr>
      <vt:lpstr>Felix Titling</vt:lpstr>
      <vt:lpstr>Latha</vt:lpstr>
      <vt:lpstr>FrankRuehl</vt:lpstr>
      <vt:lpstr>黑体</vt:lpstr>
      <vt:lpstr>Tahoma</vt:lpstr>
      <vt:lpstr>华文中宋</vt:lpstr>
      <vt:lpstr>Arial Unicode MS</vt:lpstr>
      <vt:lpstr>Consolas</vt:lpstr>
      <vt:lpstr>华文行楷</vt:lpstr>
      <vt:lpstr>Wingdings</vt:lpstr>
      <vt:lpstr>Symbol</vt:lpstr>
      <vt:lpstr>Times New Roman</vt:lpstr>
      <vt:lpstr>Courier New</vt:lpstr>
      <vt:lpstr>Batang</vt:lpstr>
      <vt:lpstr>Bookman</vt:lpstr>
      <vt:lpstr>Bookman Old Style</vt:lpstr>
      <vt:lpstr>楷体_GB2312</vt:lpstr>
      <vt:lpstr>新宋体</vt:lpstr>
      <vt:lpstr>Office 主题​​</vt:lpstr>
      <vt:lpstr>PowerPoint 演示文稿</vt:lpstr>
      <vt:lpstr>主要内容</vt:lpstr>
      <vt:lpstr>面向对象特征</vt:lpstr>
      <vt:lpstr>PowerPoint 演示文稿</vt:lpstr>
      <vt:lpstr>基本概念</vt:lpstr>
      <vt:lpstr>基本概念</vt:lpstr>
      <vt:lpstr>基本概念</vt:lpstr>
      <vt:lpstr>基本概念</vt:lpstr>
      <vt:lpstr>基本概念</vt:lpstr>
      <vt:lpstr>基本概念</vt:lpstr>
      <vt:lpstr>基本概念</vt:lpstr>
      <vt:lpstr>基本概念</vt:lpstr>
      <vt:lpstr>基本概念</vt:lpstr>
      <vt:lpstr>基本概念</vt:lpstr>
      <vt:lpstr>基本概念</vt:lpstr>
      <vt:lpstr>基本概念</vt:lpstr>
      <vt:lpstr>PowerPoint 演示文稿</vt:lpstr>
      <vt:lpstr>类的定义</vt:lpstr>
      <vt:lpstr>包 (package)</vt:lpstr>
      <vt:lpstr>类的定义</vt:lpstr>
      <vt:lpstr>类的描述</vt:lpstr>
      <vt:lpstr>类的描述</vt:lpstr>
      <vt:lpstr>类的描述</vt:lpstr>
      <vt:lpstr>类成员-变量和方法</vt:lpstr>
      <vt:lpstr>类成员变量的访问</vt:lpstr>
      <vt:lpstr>类成员变量的访问</vt:lpstr>
      <vt:lpstr>类成员的访问</vt:lpstr>
      <vt:lpstr>类成员的访问</vt:lpstr>
      <vt:lpstr>类成员的访问</vt:lpstr>
      <vt:lpstr>类成员的访问</vt:lpstr>
      <vt:lpstr>类成员变量的访问</vt:lpstr>
      <vt:lpstr>类成员变量</vt:lpstr>
      <vt:lpstr>类成员</vt:lpstr>
      <vt:lpstr>类成员变量</vt:lpstr>
      <vt:lpstr>初始化语句块的执行顺序</vt:lpstr>
      <vt:lpstr>类成员变量</vt:lpstr>
      <vt:lpstr>类成员方法</vt:lpstr>
      <vt:lpstr>类成员方法的访问</vt:lpstr>
      <vt:lpstr>类成员方法的访问</vt:lpstr>
      <vt:lpstr>成员方法</vt:lpstr>
      <vt:lpstr>成员方法</vt:lpstr>
      <vt:lpstr>Java中的引用</vt:lpstr>
      <vt:lpstr>PowerPoint 演示文稿</vt:lpstr>
      <vt:lpstr>例：值传递与地址传递</vt:lpstr>
      <vt:lpstr>基本类型的值传递</vt:lpstr>
      <vt:lpstr>成员方法</vt:lpstr>
      <vt:lpstr>方法重载</vt:lpstr>
      <vt:lpstr>方法重载示例</vt:lpstr>
      <vt:lpstr>方法重载</vt:lpstr>
      <vt:lpstr>构造方法</vt:lpstr>
      <vt:lpstr>构造方法</vt:lpstr>
      <vt:lpstr>构造方法</vt:lpstr>
      <vt:lpstr>构造方法</vt:lpstr>
      <vt:lpstr>构造方法</vt:lpstr>
      <vt:lpstr>static变量的初始化</vt:lpstr>
      <vt:lpstr>成员方法</vt:lpstr>
      <vt:lpstr>抽象类(abstract class)</vt:lpstr>
      <vt:lpstr>抽象类(abstract class)</vt:lpstr>
      <vt:lpstr>PowerPoint 演示文稿</vt:lpstr>
      <vt:lpstr>对象</vt:lpstr>
      <vt:lpstr>对象</vt:lpstr>
      <vt:lpstr>对象的释放</vt:lpstr>
      <vt:lpstr>对象的使用</vt:lpstr>
      <vt:lpstr>对象的使用</vt:lpstr>
      <vt:lpstr>对象的使用</vt:lpstr>
      <vt:lpstr>对象的使用</vt:lpstr>
      <vt:lpstr>对象的使用</vt:lpstr>
      <vt:lpstr>对象的使用</vt:lpstr>
      <vt:lpstr>对象的使用</vt:lpstr>
      <vt:lpstr>对象的使用</vt:lpstr>
      <vt:lpstr>Java的交叉引用</vt:lpstr>
      <vt:lpstr>对象的使用</vt:lpstr>
      <vt:lpstr>对象的使用</vt:lpstr>
      <vt:lpstr>对象的使用</vt:lpstr>
      <vt:lpstr>对象的使用</vt:lpstr>
      <vt:lpstr>对象的使用</vt:lpstr>
      <vt:lpstr>对象的使用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lixzva</dc:creator>
  <cp:lastModifiedBy>刘明铭</cp:lastModifiedBy>
  <cp:revision>293</cp:revision>
  <cp:lastPrinted>2016-11-07T04:06:00Z</cp:lastPrinted>
  <dcterms:created xsi:type="dcterms:W3CDTF">2012-10-26T07:13:00Z</dcterms:created>
  <dcterms:modified xsi:type="dcterms:W3CDTF">2022-02-19T10:31:37Z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D982CEC488B3431E9C76AEBD2B461F72</vt:lpwstr>
  </property>
</Properties>
</file>